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vsd" ContentType="application/vnd.visi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0" r:id="rId2"/>
    <p:sldMasterId id="2147483692" r:id="rId3"/>
    <p:sldMasterId id="2147483719" r:id="rId4"/>
  </p:sldMasterIdLst>
  <p:notesMasterIdLst>
    <p:notesMasterId r:id="rId99"/>
  </p:notesMasterIdLst>
  <p:handoutMasterIdLst>
    <p:handoutMasterId r:id="rId100"/>
  </p:handoutMasterIdLst>
  <p:sldIdLst>
    <p:sldId id="256" r:id="rId5"/>
    <p:sldId id="443" r:id="rId6"/>
    <p:sldId id="448" r:id="rId7"/>
    <p:sldId id="453" r:id="rId8"/>
    <p:sldId id="454" r:id="rId9"/>
    <p:sldId id="455" r:id="rId10"/>
    <p:sldId id="469" r:id="rId11"/>
    <p:sldId id="471" r:id="rId12"/>
    <p:sldId id="475" r:id="rId13"/>
    <p:sldId id="574" r:id="rId14"/>
    <p:sldId id="579" r:id="rId15"/>
    <p:sldId id="580" r:id="rId16"/>
    <p:sldId id="629"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1" r:id="rId38"/>
    <p:sldId id="522" r:id="rId39"/>
    <p:sldId id="523" r:id="rId40"/>
    <p:sldId id="524" r:id="rId41"/>
    <p:sldId id="525" r:id="rId42"/>
    <p:sldId id="526" r:id="rId43"/>
    <p:sldId id="527" r:id="rId44"/>
    <p:sldId id="528" r:id="rId45"/>
    <p:sldId id="529" r:id="rId46"/>
    <p:sldId id="530" r:id="rId47"/>
    <p:sldId id="531" r:id="rId48"/>
    <p:sldId id="532" r:id="rId49"/>
    <p:sldId id="533" r:id="rId50"/>
    <p:sldId id="534" r:id="rId51"/>
    <p:sldId id="535" r:id="rId52"/>
    <p:sldId id="536" r:id="rId53"/>
    <p:sldId id="537" r:id="rId54"/>
    <p:sldId id="538" r:id="rId55"/>
    <p:sldId id="539" r:id="rId56"/>
    <p:sldId id="634" r:id="rId57"/>
    <p:sldId id="633" r:id="rId58"/>
    <p:sldId id="635" r:id="rId59"/>
    <p:sldId id="636" r:id="rId60"/>
    <p:sldId id="637" r:id="rId61"/>
    <p:sldId id="638" r:id="rId62"/>
    <p:sldId id="640" r:id="rId63"/>
    <p:sldId id="639" r:id="rId64"/>
    <p:sldId id="630" r:id="rId65"/>
    <p:sldId id="592" r:id="rId66"/>
    <p:sldId id="593" r:id="rId67"/>
    <p:sldId id="594" r:id="rId68"/>
    <p:sldId id="595" r:id="rId69"/>
    <p:sldId id="596" r:id="rId70"/>
    <p:sldId id="597" r:id="rId71"/>
    <p:sldId id="598" r:id="rId72"/>
    <p:sldId id="599" r:id="rId73"/>
    <p:sldId id="600" r:id="rId74"/>
    <p:sldId id="601" r:id="rId75"/>
    <p:sldId id="602" r:id="rId76"/>
    <p:sldId id="603" r:id="rId77"/>
    <p:sldId id="604" r:id="rId78"/>
    <p:sldId id="605" r:id="rId79"/>
    <p:sldId id="606" r:id="rId80"/>
    <p:sldId id="607" r:id="rId81"/>
    <p:sldId id="608" r:id="rId82"/>
    <p:sldId id="609" r:id="rId83"/>
    <p:sldId id="610" r:id="rId84"/>
    <p:sldId id="611" r:id="rId85"/>
    <p:sldId id="612" r:id="rId86"/>
    <p:sldId id="613" r:id="rId87"/>
    <p:sldId id="614" r:id="rId88"/>
    <p:sldId id="615" r:id="rId89"/>
    <p:sldId id="616" r:id="rId90"/>
    <p:sldId id="617" r:id="rId91"/>
    <p:sldId id="618" r:id="rId92"/>
    <p:sldId id="619" r:id="rId93"/>
    <p:sldId id="620" r:id="rId94"/>
    <p:sldId id="621" r:id="rId95"/>
    <p:sldId id="622" r:id="rId96"/>
    <p:sldId id="623" r:id="rId97"/>
    <p:sldId id="573" r:id="rId98"/>
  </p:sldIdLst>
  <p:sldSz cx="9144000" cy="6858000" type="screen4x3"/>
  <p:notesSz cx="7315200" cy="9601200"/>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0316" autoAdjust="0"/>
  </p:normalViewPr>
  <p:slideViewPr>
    <p:cSldViewPr>
      <p:cViewPr>
        <p:scale>
          <a:sx n="75" d="100"/>
          <a:sy n="75" d="100"/>
        </p:scale>
        <p:origin x="-1760" y="-544"/>
      </p:cViewPr>
      <p:guideLst>
        <p:guide orient="horz" pos="2160"/>
        <p:guide pos="2880"/>
      </p:guideLst>
    </p:cSldViewPr>
  </p:slideViewPr>
  <p:outlineViewPr>
    <p:cViewPr>
      <p:scale>
        <a:sx n="33" d="100"/>
        <a:sy n="33" d="100"/>
      </p:scale>
      <p:origin x="0" y="59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notesMaster" Target="notesMasters/notesMaster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00" Type="http://schemas.openxmlformats.org/officeDocument/2006/relationships/handoutMaster" Target="handoutMasters/handoutMaster1.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12/3/13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12/3/13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296" rtl="0" eaLnBrk="1" latinLnBrk="0" hangingPunct="1">
      <a:defRPr sz="1200" kern="1200">
        <a:solidFill>
          <a:schemeClr val="tx1"/>
        </a:solidFill>
        <a:latin typeface="+mn-lt"/>
        <a:ea typeface="+mn-ea"/>
        <a:cs typeface="+mn-cs"/>
      </a:defRPr>
    </a:lvl1pPr>
    <a:lvl2pPr marL="457149"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3"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Such DCs comprise compute and storage servers. We can think of each app as a tenant -The storage servers act as front ends for back end storage. Storage is virtualized and VMs are presented with virtual hard disks that are simply large files on storage servers. </a:t>
            </a:r>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p14="http://schemas.microsoft.com/office/powerpoint/2010/main" val="110647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-Tenant</a:t>
            </a:r>
            <a:r>
              <a:rPr lang="en-GB" baseline="0" dirty="0" smtClean="0"/>
              <a:t> want predictable behaviour and performance in these shared resource environments, as if they had their own dedicated resources. They want performance guarantees and control over the services processing their data along the IO stack.</a:t>
            </a:r>
          </a:p>
          <a:p>
            <a:r>
              <a:rPr lang="en-GB" baseline="0" dirty="0" smtClean="0"/>
              <a:t>- The problem is that data centers today cannot provide those guarantees and control. Let’s understand why through an example.</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314186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4113" y="893763"/>
            <a:ext cx="3216275" cy="2413000"/>
          </a:xfrm>
        </p:spPr>
      </p:sp>
      <p:sp>
        <p:nvSpPr>
          <p:cNvPr id="3" name="Notes Placeholder 2"/>
          <p:cNvSpPr>
            <a:spLocks noGrp="1"/>
          </p:cNvSpPr>
          <p:nvPr>
            <p:ph type="body" idx="1"/>
          </p:nvPr>
        </p:nvSpPr>
        <p:spPr/>
        <p:txBody>
          <a:bodyPr/>
          <a:lstStyle/>
          <a:p>
            <a:pPr marL="171450" indent="-171450">
              <a:buFontTx/>
              <a:buChar char="-"/>
            </a:pPr>
            <a:r>
              <a:rPr lang="en-GB" baseline="0" dirty="0" smtClean="0"/>
              <a:t>No understanding of application performance requirements. Applications today do not have any way of expressing their SLAs, e.g., you do not open a file specifying how fast you want to read from it. It’s all best effort. </a:t>
            </a:r>
          </a:p>
          <a:p>
            <a:pPr marL="171450" indent="-171450">
              <a:buFontTx/>
              <a:buChar char="-"/>
            </a:pPr>
            <a:r>
              <a:rPr lang="en-GB" baseline="0" dirty="0" smtClean="0"/>
              <a:t>Sharing resources today means living with interference from neighbouring tenants, e.g., blue application can be aggressive and consume most of the storage bandwidth. This interference causes unpredictable performance. </a:t>
            </a:r>
          </a:p>
          <a:p>
            <a:pPr marL="171450" indent="-171450">
              <a:buFontTx/>
              <a:buChar char="-"/>
            </a:pPr>
            <a:r>
              <a:rPr lang="en-GB" baseline="0" dirty="0" smtClean="0"/>
              <a:t>Now, you might be thinking: there are other resources, e.g., network resources are also part of the end-to-end SLA, and we have ways to handle this complexity like software-defined networking. Why is storage different?</a:t>
            </a:r>
          </a:p>
        </p:txBody>
      </p:sp>
      <p:sp>
        <p:nvSpPr>
          <p:cNvPr id="4" name="Slide Number Placeholder 3"/>
          <p:cNvSpPr>
            <a:spLocks noGrp="1"/>
          </p:cNvSpPr>
          <p:nvPr>
            <p:ph type="sldNum" sz="quarter" idx="10"/>
          </p:nvPr>
        </p:nvSpPr>
        <p:spPr/>
        <p:txBody>
          <a:bodyPr/>
          <a:lstStyle/>
          <a:p>
            <a:fld id="{80A48861-7B00-4EBB-8598-C09D5349D1A3}" type="slidenum">
              <a:rPr lang="en-GB" smtClean="0">
                <a:solidFill>
                  <a:prstClr val="black"/>
                </a:solidFill>
                <a:latin typeface="Calibri"/>
              </a:rPr>
              <a:pPr/>
              <a:t>64</a:t>
            </a:fld>
            <a:endParaRPr lang="en-GB">
              <a:solidFill>
                <a:prstClr val="black"/>
              </a:solidFill>
              <a:latin typeface="Calibri"/>
            </a:endParaRPr>
          </a:p>
        </p:txBody>
      </p:sp>
    </p:spTree>
    <p:extLst>
      <p:ext uri="{BB962C8B-B14F-4D97-AF65-F5344CB8AC3E}">
        <p14:creationId xmlns:p14="http://schemas.microsoft.com/office/powerpoint/2010/main" val="118151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 storage control plane that can coordinate the</a:t>
            </a:r>
            <a:r>
              <a:rPr lang="en-GB" baseline="0" dirty="0" smtClean="0"/>
              <a:t> layers configuration to enforce an SLA</a:t>
            </a:r>
          </a:p>
          <a:p>
            <a:r>
              <a:rPr lang="en-GB" baseline="0" dirty="0" smtClean="0"/>
              <a:t>-Each layer has own configuration and makes own decisions. </a:t>
            </a:r>
          </a:p>
          <a:p>
            <a:pPr marL="0" indent="0">
              <a:buFontTx/>
              <a:buNone/>
            </a:pPr>
            <a:r>
              <a:rPr lang="en-GB" baseline="0" dirty="0" smtClean="0"/>
              <a:t>- We have set a high bar for the SLAS: Want detailed SLAs. Aggregate is challenging because it adds a further distributed dimension to the </a:t>
            </a:r>
            <a:r>
              <a:rPr lang="en-GB" baseline="0" dirty="0" err="1" smtClean="0"/>
              <a:t>config</a:t>
            </a:r>
            <a:r>
              <a:rPr lang="en-GB" baseline="0" dirty="0" smtClean="0"/>
              <a:t> problem: configuration of layers across machines</a:t>
            </a: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3951113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baseline="0" dirty="0" smtClean="0"/>
              <a:t>Controller is logically centralized and has global visibility</a:t>
            </a:r>
          </a:p>
        </p:txBody>
      </p:sp>
      <p:sp>
        <p:nvSpPr>
          <p:cNvPr id="4" name="Header Placeholder 3"/>
          <p:cNvSpPr>
            <a:spLocks noGrp="1"/>
          </p:cNvSpPr>
          <p:nvPr>
            <p:ph type="hdr" sz="quarter" idx="10"/>
          </p:nvPr>
        </p:nvSpPr>
        <p:spPr/>
        <p:txBody>
          <a:bodyPr/>
          <a:lstStyle/>
          <a:p>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73BE37-9736-4D12-9BBB-BEBEFD404251}" type="datetime1">
              <a:rPr lang="en-US" smtClean="0">
                <a:solidFill>
                  <a:prstClr val="black"/>
                </a:solidFill>
                <a:latin typeface="Calibri"/>
              </a:rPr>
              <a:pPr/>
              <a:t>12/3/13</a:t>
            </a:fld>
            <a:endParaRPr lang="en-US">
              <a:solidFill>
                <a:prstClr val="black"/>
              </a:solidFill>
              <a:latin typeface="Calibri"/>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latin typeface="Calibri"/>
              </a:rPr>
              <a:pPr/>
              <a:t>66</a:t>
            </a:fld>
            <a:endParaRPr lang="en-US" dirty="0">
              <a:solidFill>
                <a:prstClr val="black"/>
              </a:solidFill>
              <a:latin typeface="Calibri"/>
            </a:endParaRPr>
          </a:p>
        </p:txBody>
      </p:sp>
    </p:spTree>
    <p:extLst>
      <p:ext uri="{BB962C8B-B14F-4D97-AF65-F5344CB8AC3E}">
        <p14:creationId xmlns:p14="http://schemas.microsoft.com/office/powerpoint/2010/main" val="339990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3984974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 IOFlow supports a</a:t>
            </a:r>
            <a:r>
              <a:rPr lang="en-GB" baseline="0" dirty="0" smtClean="0"/>
              <a:t> flow abstraction described using four parameters</a:t>
            </a:r>
            <a:endParaRPr lang="en-GB" dirty="0" smtClean="0"/>
          </a:p>
          <a:p>
            <a:r>
              <a:rPr lang="en-GB" baseline="0" dirty="0" smtClean="0"/>
              <a:t>- Min: system can do more if underutilized</a:t>
            </a:r>
            <a:endParaRPr lang="en-GB" dirty="0" smtClean="0"/>
          </a:p>
          <a:p>
            <a:r>
              <a:rPr lang="en-GB" dirty="0" smtClean="0"/>
              <a:t>-We</a:t>
            </a:r>
            <a:r>
              <a:rPr lang="en-GB" baseline="0" dirty="0" smtClean="0"/>
              <a:t> make the observation that this </a:t>
            </a:r>
            <a:r>
              <a:rPr lang="en-GB" dirty="0" smtClean="0"/>
              <a:t>high level flow description maps in</a:t>
            </a:r>
            <a:r>
              <a:rPr lang="en-GB" baseline="0" dirty="0" smtClean="0"/>
              <a:t> a straightforward way to low level queues and their functions that we’ve built as we’ll see next.</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337507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171450" indent="-171450">
              <a:buFontTx/>
              <a:buChar char="-"/>
            </a:pPr>
            <a:r>
              <a:rPr lang="en-GB" sz="1200" b="0" i="0" u="none" strike="noStrike" kern="1200" baseline="0" dirty="0" smtClean="0">
                <a:solidFill>
                  <a:schemeClr val="tx1"/>
                </a:solidFill>
                <a:latin typeface="+mn-lt"/>
                <a:ea typeface="+mn-ea"/>
                <a:cs typeface="+mn-cs"/>
              </a:rPr>
              <a:t>3 key functions that IOFlow provides. -If a queue reaches the queue size threshold, the queue notifies the controller and blocks any further inserts to that queue. There is no support in the IO stack for dropping IO requests like in networking, but there is support for blocking requests and applying </a:t>
            </a:r>
          </a:p>
          <a:p>
            <a:pPr marL="0" indent="0">
              <a:buFontTx/>
              <a:buNone/>
            </a:pPr>
            <a:r>
              <a:rPr lang="en-GB" baseline="0" dirty="0" smtClean="0"/>
              <a:t>- There are two storage-specific technical challenges: there is no end-to-end classification of storage traffic in the storage stack. Also, rate limiting storage requests is challenging.</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410536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lnSpcReduction="10000"/>
          </a:bodyPr>
          <a:lstStyle/>
          <a:p>
            <a:r>
              <a:rPr lang="en-GB" dirty="0" smtClean="0"/>
              <a:t>-For concreteness, we move to a concrete storage stack inside</a:t>
            </a:r>
            <a:r>
              <a:rPr lang="en-GB" baseline="0" dirty="0" smtClean="0"/>
              <a:t> Windows.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600" dirty="0" smtClean="0">
                <a:solidFill>
                  <a:srgbClr val="000000"/>
                </a:solidFill>
              </a:rPr>
              <a:t>- Mismatch: SLAs specified using high-level names, but layers observe different low-level identifiers/IO Headers</a:t>
            </a:r>
          </a:p>
          <a:p>
            <a:r>
              <a:rPr lang="en-GB" baseline="0" dirty="0" smtClean="0"/>
              <a:t>-VM name is also lost. By the time a request arrives at the storage server its source VM is lost.</a:t>
            </a:r>
          </a:p>
          <a:p>
            <a:r>
              <a:rPr lang="en-GB" baseline="0" dirty="0" smtClean="0"/>
              <a:t>-This is not just a problem in Windows. Other </a:t>
            </a:r>
            <a:r>
              <a:rPr lang="en-GB" baseline="0" dirty="0" err="1" smtClean="0"/>
              <a:t>OSes</a:t>
            </a:r>
            <a:r>
              <a:rPr lang="en-GB" baseline="0" dirty="0" smtClean="0"/>
              <a:t> have similar stacks.</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800" dirty="0" smtClean="0"/>
              <a:t>- Root cause: </a:t>
            </a:r>
            <a:r>
              <a:rPr lang="en-GB" sz="2800" dirty="0" smtClean="0">
                <a:solidFill>
                  <a:srgbClr val="000000"/>
                </a:solidFill>
              </a:rPr>
              <a:t>layers with diverse functionalities. Virtualization made problem worse. Networks do not have this problem </a:t>
            </a:r>
            <a:r>
              <a:rPr lang="en-GB" sz="2800" i="1" dirty="0" smtClean="0">
                <a:solidFill>
                  <a:srgbClr val="000000"/>
                </a:solidFill>
              </a:rPr>
              <a:t>&lt;</a:t>
            </a:r>
            <a:r>
              <a:rPr lang="en-GB" sz="2800" i="1" dirty="0" err="1" smtClean="0">
                <a:solidFill>
                  <a:srgbClr val="000000"/>
                </a:solidFill>
              </a:rPr>
              <a:t>ip</a:t>
            </a:r>
            <a:r>
              <a:rPr lang="en-GB" sz="2800" i="1" dirty="0" smtClean="0">
                <a:solidFill>
                  <a:srgbClr val="000000"/>
                </a:solidFill>
              </a:rPr>
              <a:t>, port, protocol&gt;</a:t>
            </a: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320125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-Layers expose </a:t>
            </a:r>
            <a:r>
              <a:rPr lang="en-GB" sz="2600" dirty="0" smtClean="0">
                <a:solidFill>
                  <a:srgbClr val="000000"/>
                </a:solidFill>
              </a:rPr>
              <a:t>IO headers to controller.</a:t>
            </a:r>
            <a:r>
              <a:rPr lang="en-GB" sz="2600" baseline="0" dirty="0" smtClean="0">
                <a:solidFill>
                  <a:srgbClr val="000000"/>
                </a:solidFill>
              </a:rPr>
              <a:t> </a:t>
            </a:r>
            <a:r>
              <a:rPr lang="en-GB" sz="2600" dirty="0" smtClean="0">
                <a:solidFill>
                  <a:srgbClr val="000000"/>
                </a:solidFill>
              </a:rPr>
              <a:t>Controller maps the SLA to layer-specific IO headers</a:t>
            </a:r>
            <a:endParaRPr lang="en-GB" dirty="0" smtClean="0"/>
          </a:p>
          <a:p>
            <a:r>
              <a:rPr lang="en-GB" dirty="0" smtClean="0"/>
              <a:t>-SMB is file server protocol inside hypervisor. It understands VM Security descriptors,</a:t>
            </a:r>
            <a:r>
              <a:rPr lang="en-GB" baseline="0" dirty="0" smtClean="0"/>
              <a:t> remote servers and file names. – When do you install this rule? When the file is opened. Queuing rule is maintained as part of the file handle and any subsequent IOs on that handle obey the rule. The controller is not on the IO data path </a:t>
            </a:r>
          </a:p>
          <a:p>
            <a:r>
              <a:rPr lang="en-GB" baseline="0" dirty="0" smtClean="0"/>
              <a:t>-Main takeaway is that controller is exposed to </a:t>
            </a:r>
            <a:r>
              <a:rPr lang="en-GB" dirty="0" smtClean="0"/>
              <a:t>previously-private metadata</a:t>
            </a:r>
            <a:r>
              <a:rPr lang="en-GB" baseline="0" dirty="0" smtClean="0"/>
              <a:t> that each layer had.</a:t>
            </a:r>
          </a:p>
          <a:p>
            <a:r>
              <a:rPr lang="en-GB" baseline="0" dirty="0" smtClean="0"/>
              <a:t>Controller is not on critical path</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252143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5D5A157B-B9AF-BF4B-98EF-A6934BBFD9A1}"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4113" y="893763"/>
            <a:ext cx="3216275" cy="2413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If an aggressive tenant sends too many IO requests to the storage node it might prevent it from meeting another tenant’s SLA</a:t>
            </a:r>
          </a:p>
          <a:p>
            <a:r>
              <a:rPr lang="en-GB" baseline="0" dirty="0" smtClean="0"/>
              <a:t>-Token buckets are a standard algorithm for rate limiting network packets. The token bucket algorithm outputs incoming packets as long as enough tokens are available. By providing a queue with more or less tokens, one can control the rate at which its requests drain. </a:t>
            </a:r>
          </a:p>
        </p:txBody>
      </p:sp>
      <p:sp>
        <p:nvSpPr>
          <p:cNvPr id="4" name="Slide Number Placeholder 3"/>
          <p:cNvSpPr>
            <a:spLocks noGrp="1"/>
          </p:cNvSpPr>
          <p:nvPr>
            <p:ph type="sldNum" sz="quarter" idx="10"/>
          </p:nvPr>
        </p:nvSpPr>
        <p:spPr/>
        <p:txBody>
          <a:bodyPr/>
          <a:lstStyle/>
          <a:p>
            <a:fld id="{80A48861-7B00-4EBB-8598-C09D5349D1A3}" type="slidenum">
              <a:rPr lang="en-GB" smtClean="0">
                <a:solidFill>
                  <a:prstClr val="black"/>
                </a:solidFill>
                <a:latin typeface="Calibri"/>
              </a:rPr>
              <a:pPr/>
              <a:t>72</a:t>
            </a:fld>
            <a:endParaRPr lang="en-GB">
              <a:solidFill>
                <a:prstClr val="black"/>
              </a:solidFill>
              <a:latin typeface="Calibri"/>
            </a:endParaRPr>
          </a:p>
        </p:txBody>
      </p:sp>
    </p:spTree>
    <p:extLst>
      <p:ext uri="{BB962C8B-B14F-4D97-AF65-F5344CB8AC3E}">
        <p14:creationId xmlns:p14="http://schemas.microsoft.com/office/powerpoint/2010/main" val="273705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Note that</a:t>
            </a:r>
            <a:r>
              <a:rPr lang="en-GB" baseline="0" dirty="0" smtClean="0"/>
              <a:t> requests cannot be dropped on the storage stack, unlike in networks. So a key congestion signal is unavailable for storage. Once they enter the storage server, the server is committed to completing them. </a:t>
            </a:r>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190250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Step in the right direction since the hypervisor knows the read </a:t>
            </a:r>
            <a:r>
              <a:rPr lang="en-GB" dirty="0" err="1" smtClean="0"/>
              <a:t>io</a:t>
            </a:r>
            <a:r>
              <a:rPr lang="en-GB" dirty="0" smtClean="0"/>
              <a:t> size from the </a:t>
            </a:r>
            <a:r>
              <a:rPr lang="en-GB" smtClean="0"/>
              <a:t>IO header</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For SSDs, writes could be more expensive than reads, by an order of magnitude</a:t>
            </a:r>
            <a:endParaRPr lang="en-GB" baseline="0" dirty="0" smtClean="0"/>
          </a:p>
          <a:p>
            <a:r>
              <a:rPr lang="en-GB" baseline="0" dirty="0" smtClean="0"/>
              <a:t>- So let’s rate limit on number of requests or IOPS</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4241788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Read limiting based on IOPS cannot handle bandwidth changes. Reads would get more bandwidth. Furthermore, </a:t>
            </a:r>
            <a:r>
              <a:rPr lang="en-GB" sz="1200" dirty="0" smtClean="0">
                <a:solidFill>
                  <a:schemeClr val="tx1"/>
                </a:solidFill>
              </a:rPr>
              <a:t>s</a:t>
            </a:r>
            <a:r>
              <a:rPr lang="en-GB" sz="1200" dirty="0" smtClean="0"/>
              <a:t>torage requests can have arbitrary long sizes (e.g., 1GB)</a:t>
            </a:r>
            <a:endParaRPr lang="en-US"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Clear that need to rate limit based on cost.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2859454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4113" y="893763"/>
            <a:ext cx="3216275" cy="2413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Controller knows when new devices are added and through the discovery component it constructs models for them.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Cost models: E.g., consume 2 tokens for 64KB requests and 1 token for 4K requests.</a:t>
            </a:r>
          </a:p>
        </p:txBody>
      </p:sp>
      <p:sp>
        <p:nvSpPr>
          <p:cNvPr id="4" name="Slide Number Placeholder 3"/>
          <p:cNvSpPr>
            <a:spLocks noGrp="1"/>
          </p:cNvSpPr>
          <p:nvPr>
            <p:ph type="sldNum" sz="quarter" idx="10"/>
          </p:nvPr>
        </p:nvSpPr>
        <p:spPr/>
        <p:txBody>
          <a:bodyPr/>
          <a:lstStyle/>
          <a:p>
            <a:fld id="{80A48861-7B00-4EBB-8598-C09D5349D1A3}" type="slidenum">
              <a:rPr lang="en-GB" smtClean="0">
                <a:solidFill>
                  <a:prstClr val="black"/>
                </a:solidFill>
                <a:latin typeface="Calibri"/>
              </a:rPr>
              <a:pPr/>
              <a:t>76</a:t>
            </a:fld>
            <a:endParaRPr lang="en-GB">
              <a:solidFill>
                <a:prstClr val="black"/>
              </a:solidFill>
              <a:latin typeface="Calibri"/>
            </a:endParaRPr>
          </a:p>
        </p:txBody>
      </p:sp>
    </p:spTree>
    <p:extLst>
      <p:ext uri="{BB962C8B-B14F-4D97-AF65-F5344CB8AC3E}">
        <p14:creationId xmlns:p14="http://schemas.microsoft.com/office/powerpoint/2010/main" val="867658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171450" indent="-171450">
              <a:buFontTx/>
              <a:buChar char="-"/>
            </a:pPr>
            <a:r>
              <a:rPr lang="en-GB" baseline="0" dirty="0" smtClean="0"/>
              <a:t>Changes on data plane: Not all layers are expected to implement all 3 calls, they can implement 0 or a subset</a:t>
            </a:r>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77</a:t>
            </a:fld>
            <a:endParaRPr lang="en-US">
              <a:solidFill>
                <a:prstClr val="black"/>
              </a:solidFill>
              <a:latin typeface="Calibri"/>
            </a:endParaRPr>
          </a:p>
        </p:txBody>
      </p:sp>
    </p:spTree>
    <p:extLst>
      <p:ext uri="{BB962C8B-B14F-4D97-AF65-F5344CB8AC3E}">
        <p14:creationId xmlns:p14="http://schemas.microsoft.com/office/powerpoint/2010/main" val="2278112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In</a:t>
            </a:r>
            <a:r>
              <a:rPr lang="en-GB" baseline="0" dirty="0" smtClean="0"/>
              <a:t> practice they read from multiple servers, but for simplicity here we focus on VM aggregation</a:t>
            </a:r>
            <a:endParaRPr lang="en-GB" dirty="0"/>
          </a:p>
        </p:txBody>
      </p:sp>
      <p:sp>
        <p:nvSpPr>
          <p:cNvPr id="4" name="Slide Number Placeholder 3"/>
          <p:cNvSpPr>
            <a:spLocks noGrp="1"/>
          </p:cNvSpPr>
          <p:nvPr>
            <p:ph type="sldNum" sz="quarter" idx="10"/>
          </p:nvPr>
        </p:nvSpPr>
        <p:spPr/>
        <p:txBody>
          <a:bodyPr/>
          <a:lstStyle/>
          <a:p>
            <a:fld id="{389E6FAF-702D-4E64-AF7B-0289B55556AB}" type="slidenum">
              <a:rPr lang="en-GB" smtClean="0">
                <a:solidFill>
                  <a:prstClr val="black"/>
                </a:solidFill>
                <a:latin typeface="Calibri"/>
              </a:rPr>
              <a:pPr/>
              <a:t>78</a:t>
            </a:fld>
            <a:endParaRPr lang="en-GB">
              <a:solidFill>
                <a:prstClr val="black"/>
              </a:solidFill>
              <a:latin typeface="Calibri"/>
            </a:endParaRPr>
          </a:p>
        </p:txBody>
      </p:sp>
    </p:spTree>
    <p:extLst>
      <p:ext uri="{BB962C8B-B14F-4D97-AF65-F5344CB8AC3E}">
        <p14:creationId xmlns:p14="http://schemas.microsoft.com/office/powerpoint/2010/main" val="2047350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401891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E6FAF-702D-4E64-AF7B-0289B55556AB}" type="slidenum">
              <a:rPr lang="en-GB" smtClean="0">
                <a:solidFill>
                  <a:prstClr val="black"/>
                </a:solidFill>
                <a:latin typeface="Calibri"/>
              </a:rPr>
              <a:pPr/>
              <a:t>81</a:t>
            </a:fld>
            <a:endParaRPr lang="en-GB">
              <a:solidFill>
                <a:prstClr val="black"/>
              </a:solidFill>
              <a:latin typeface="Calibri"/>
            </a:endParaRPr>
          </a:p>
        </p:txBody>
      </p:sp>
    </p:spTree>
    <p:extLst>
      <p:ext uri="{BB962C8B-B14F-4D97-AF65-F5344CB8AC3E}">
        <p14:creationId xmlns:p14="http://schemas.microsoft.com/office/powerpoint/2010/main" val="12984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-Based on SLA constraints and efficiency</a:t>
            </a:r>
            <a:r>
              <a:rPr lang="en-GB" sz="1200" baseline="0" dirty="0" smtClean="0"/>
              <a:t> considerations. Can be thought of as an optimization problem. </a:t>
            </a:r>
            <a:r>
              <a:rPr lang="en-GB" dirty="0" smtClean="0"/>
              <a:t>-The</a:t>
            </a:r>
            <a:r>
              <a:rPr lang="en-GB" baseline="0" dirty="0" smtClean="0"/>
              <a:t> enforcement bottleneck tends to be queue locks. In this case this means enforcing at the hypervisors, but there are cases for high IOPS rates (&gt;400000) when both hypervisors and storage servers do enforcement.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Controller sets up queues and their service rates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3312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CC1176A9-366B-2F41-BDE9-C317CF132235}" type="slidenum">
              <a:rPr lang="en-US"/>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83</a:t>
            </a:fld>
            <a:endParaRPr lang="en-US">
              <a:solidFill>
                <a:prstClr val="black"/>
              </a:solidFill>
              <a:latin typeface="Calibri"/>
            </a:endParaRPr>
          </a:p>
        </p:txBody>
      </p:sp>
    </p:spTree>
    <p:extLst>
      <p:ext uri="{BB962C8B-B14F-4D97-AF65-F5344CB8AC3E}">
        <p14:creationId xmlns:p14="http://schemas.microsoft.com/office/powerpoint/2010/main" val="1333490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 Adding the IOFlow API</a:t>
            </a:r>
            <a:r>
              <a:rPr lang="en-GB" baseline="0" dirty="0" smtClean="0"/>
              <a:t> to all layers </a:t>
            </a:r>
            <a:r>
              <a:rPr lang="en-GB" dirty="0" smtClean="0"/>
              <a:t>I mentioned</a:t>
            </a:r>
            <a:r>
              <a:rPr lang="en-GB" baseline="0" dirty="0" smtClean="0"/>
              <a:t> in the design is ongoing work. So far we have added it to:</a:t>
            </a:r>
            <a:endParaRPr lang="en-GB" dirty="0" smtClean="0"/>
          </a:p>
          <a:p>
            <a:r>
              <a:rPr lang="en-GB" dirty="0" smtClean="0"/>
              <a:t>- 2 </a:t>
            </a:r>
            <a:r>
              <a:rPr lang="en-GB" baseline="0" dirty="0" smtClean="0"/>
              <a:t>key layers. File server protocol in hypervisor and entrance to the storage server. </a:t>
            </a:r>
          </a:p>
          <a:p>
            <a:r>
              <a:rPr lang="en-GB" baseline="0" dirty="0" smtClean="0"/>
              <a:t>- </a:t>
            </a:r>
            <a:r>
              <a:rPr lang="en-GB" dirty="0" smtClean="0"/>
              <a:t>Key</a:t>
            </a:r>
            <a:r>
              <a:rPr lang="en-GB" baseline="0" dirty="0" smtClean="0"/>
              <a:t> strength: no need to change apps</a:t>
            </a:r>
          </a:p>
          <a:p>
            <a:pPr marL="171450" indent="-171450">
              <a:buFontTx/>
              <a:buChar char="-"/>
            </a:pPr>
            <a:r>
              <a:rPr lang="en-GB" dirty="0" smtClean="0"/>
              <a:t>We have also added it to several other layers. For routing we have scanner and the ability to route to a user-space layer.</a:t>
            </a:r>
          </a:p>
          <a:p>
            <a:pPr marL="171450" indent="-171450">
              <a:buFontTx/>
              <a:buChar char="-"/>
            </a:pPr>
            <a:r>
              <a:rPr lang="en-GB" dirty="0" smtClean="0"/>
              <a:t>Controller is a separate service</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4137288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4186242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err="1" smtClean="0"/>
              <a:t>RoCE</a:t>
            </a:r>
            <a:r>
              <a:rPr lang="en-GB" dirty="0" smtClean="0"/>
              <a:t>: RDMA over Converged</a:t>
            </a:r>
            <a:r>
              <a:rPr lang="en-GB" baseline="0" dirty="0" smtClean="0"/>
              <a:t> Ethernet. </a:t>
            </a:r>
          </a:p>
          <a:p>
            <a:r>
              <a:rPr lang="en-GB" baseline="0" dirty="0" smtClean="0"/>
              <a:t>In this evaluation we show RAM for two reasons: it shows IOFlow can enforce high-</a:t>
            </a:r>
            <a:r>
              <a:rPr lang="en-GB" baseline="0" dirty="0" err="1" smtClean="0"/>
              <a:t>perf</a:t>
            </a:r>
            <a:r>
              <a:rPr lang="en-GB" baseline="0" dirty="0" smtClean="0"/>
              <a:t> SLAs and it shows worst-case data plane overheads in doing so.</a:t>
            </a:r>
            <a:endParaRPr lang="en-GB" dirty="0"/>
          </a:p>
        </p:txBody>
      </p:sp>
      <p:sp>
        <p:nvSpPr>
          <p:cNvPr id="4" name="Slide Number Placeholder 3"/>
          <p:cNvSpPr>
            <a:spLocks noGrp="1"/>
          </p:cNvSpPr>
          <p:nvPr>
            <p:ph type="sldNum" sz="quarter" idx="10"/>
          </p:nvPr>
        </p:nvSpPr>
        <p:spPr/>
        <p:txBody>
          <a:bodyPr/>
          <a:lstStyle/>
          <a:p>
            <a:fld id="{F1276FAA-F5E0-4776-BD62-562D8DCEE95F}" type="slidenum">
              <a:rPr lang="en-GB" smtClean="0">
                <a:solidFill>
                  <a:prstClr val="black"/>
                </a:solidFill>
                <a:latin typeface="Calibri"/>
              </a:rPr>
              <a:pPr/>
              <a:t>86</a:t>
            </a:fld>
            <a:endParaRPr lang="en-GB">
              <a:solidFill>
                <a:prstClr val="black"/>
              </a:solidFill>
              <a:latin typeface="Calibri"/>
            </a:endParaRPr>
          </a:p>
        </p:txBody>
      </p:sp>
    </p:spTree>
    <p:extLst>
      <p:ext uri="{BB962C8B-B14F-4D97-AF65-F5344CB8AC3E}">
        <p14:creationId xmlns:p14="http://schemas.microsoft.com/office/powerpoint/2010/main" val="2638766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“Message” workload stores email content in files; ‘Index” is a background maintenance activity scheduled at night time in the data center; the “Data” and “Log” workloads are database data and transaction logs respectively. Metadata on emails is stored on these databases. So we have a diverse combination of file system, database and log workloads, typical of enterprise data centers.</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87</a:t>
            </a:fld>
            <a:endParaRPr lang="en-US">
              <a:solidFill>
                <a:prstClr val="black"/>
              </a:solidFill>
              <a:latin typeface="Calibri"/>
            </a:endParaRPr>
          </a:p>
        </p:txBody>
      </p:sp>
    </p:spTree>
    <p:extLst>
      <p:ext uri="{BB962C8B-B14F-4D97-AF65-F5344CB8AC3E}">
        <p14:creationId xmlns:p14="http://schemas.microsoft.com/office/powerpoint/2010/main" val="891716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Access same storage server</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88</a:t>
            </a:fld>
            <a:endParaRPr lang="en-US">
              <a:solidFill>
                <a:prstClr val="black"/>
              </a:solidFill>
              <a:latin typeface="Calibri"/>
            </a:endParaRPr>
          </a:p>
        </p:txBody>
      </p:sp>
    </p:spTree>
    <p:extLst>
      <p:ext uri="{BB962C8B-B14F-4D97-AF65-F5344CB8AC3E}">
        <p14:creationId xmlns:p14="http://schemas.microsoft.com/office/powerpoint/2010/main" val="229355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90</a:t>
            </a:fld>
            <a:endParaRPr lang="en-US">
              <a:solidFill>
                <a:prstClr val="black"/>
              </a:solidFill>
              <a:latin typeface="Calibri"/>
            </a:endParaRPr>
          </a:p>
        </p:txBody>
      </p:sp>
    </p:spTree>
    <p:extLst>
      <p:ext uri="{BB962C8B-B14F-4D97-AF65-F5344CB8AC3E}">
        <p14:creationId xmlns:p14="http://schemas.microsoft.com/office/powerpoint/2010/main" val="582795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 total throughput overhead across 120 tenants</a:t>
            </a:r>
          </a:p>
          <a:p>
            <a:r>
              <a:rPr lang="en-GB" dirty="0" smtClean="0"/>
              <a:t>Per-op overheads in general dominate per-byte overheads as expected, but overall the overheads are reasonable. The results</a:t>
            </a:r>
            <a:r>
              <a:rPr lang="en-GB" baseline="0" dirty="0" smtClean="0"/>
              <a:t> for SSDs and disks are qualitatively similar.</a:t>
            </a:r>
          </a:p>
          <a:p>
            <a:r>
              <a:rPr lang="en-GB" dirty="0" smtClean="0"/>
              <a:t>At</a:t>
            </a:r>
            <a:r>
              <a:rPr lang="en-GB" baseline="0" dirty="0" smtClean="0"/>
              <a:t> 512B: ~500K IOPS</a:t>
            </a:r>
          </a:p>
          <a:p>
            <a:endParaRPr lang="en-GB" dirty="0" smtClean="0"/>
          </a:p>
          <a:p>
            <a:r>
              <a:rPr lang="en-GB" dirty="0" smtClean="0"/>
              <a:t>Details: </a:t>
            </a:r>
            <a:r>
              <a:rPr lang="en-GB" dirty="0" err="1" smtClean="0"/>
              <a:t>IoMeter</a:t>
            </a:r>
            <a:r>
              <a:rPr lang="en-GB" dirty="0" smtClean="0"/>
              <a:t> with random-access requests, </a:t>
            </a:r>
            <a:r>
              <a:rPr lang="en-GB" dirty="0" err="1" smtClean="0"/>
              <a:t>read:write</a:t>
            </a:r>
            <a:r>
              <a:rPr lang="en-GB" dirty="0" smtClean="0"/>
              <a:t> 1:1</a:t>
            </a:r>
          </a:p>
          <a:p>
            <a:r>
              <a:rPr lang="en-GB" dirty="0" smtClean="0"/>
              <a:t>120 tenants with an SLA of 1/120</a:t>
            </a:r>
            <a:r>
              <a:rPr lang="en-GB" baseline="30000" dirty="0" smtClean="0"/>
              <a:t>th</a:t>
            </a:r>
            <a:r>
              <a:rPr lang="en-GB" dirty="0" smtClean="0"/>
              <a:t> of storage capacity</a:t>
            </a:r>
          </a:p>
          <a:p>
            <a:r>
              <a:rPr lang="en-GB" dirty="0" smtClean="0"/>
              <a:t>Enforcement at hypervisors </a:t>
            </a:r>
            <a:r>
              <a:rPr lang="en-GB" dirty="0" err="1" smtClean="0"/>
              <a:t>SMBc</a:t>
            </a:r>
            <a:r>
              <a:rPr lang="en-GB" dirty="0" smtClean="0"/>
              <a:t> layer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91</a:t>
            </a:fld>
            <a:endParaRPr lang="en-US">
              <a:solidFill>
                <a:prstClr val="black"/>
              </a:solidFill>
              <a:latin typeface="Calibri"/>
            </a:endParaRPr>
          </a:p>
        </p:txBody>
      </p:sp>
    </p:spTree>
    <p:extLst>
      <p:ext uri="{BB962C8B-B14F-4D97-AF65-F5344CB8AC3E}">
        <p14:creationId xmlns:p14="http://schemas.microsoft.com/office/powerpoint/2010/main" val="1973626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smtClean="0">
              <a:solidFill>
                <a:schemeClr val="tx2">
                  <a:lumMod val="60000"/>
                  <a:lumOff val="40000"/>
                </a:schemeClr>
              </a:solidFill>
            </a:endParaRPr>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92</a:t>
            </a:fld>
            <a:endParaRPr lang="en-US">
              <a:solidFill>
                <a:prstClr val="black"/>
              </a:solidFill>
              <a:latin typeface="Calibri"/>
            </a:endParaRPr>
          </a:p>
        </p:txBody>
      </p:sp>
    </p:spTree>
    <p:extLst>
      <p:ext uri="{BB962C8B-B14F-4D97-AF65-F5344CB8AC3E}">
        <p14:creationId xmlns:p14="http://schemas.microsoft.com/office/powerpoint/2010/main" val="1124478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93</a:t>
            </a:fld>
            <a:endParaRPr lang="en-US">
              <a:solidFill>
                <a:prstClr val="black"/>
              </a:solidFill>
              <a:latin typeface="Calibri"/>
            </a:endParaRPr>
          </a:p>
        </p:txBody>
      </p:sp>
    </p:spTree>
    <p:extLst>
      <p:ext uri="{BB962C8B-B14F-4D97-AF65-F5344CB8AC3E}">
        <p14:creationId xmlns:p14="http://schemas.microsoft.com/office/powerpoint/2010/main" val="139432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C8723F-EF30-476F-84A2-559690570387}" type="slidenum">
              <a:rPr lang="en-US" smtClean="0"/>
              <a:t>7</a:t>
            </a:fld>
            <a:endParaRPr lang="en-US"/>
          </a:p>
        </p:txBody>
      </p:sp>
    </p:spTree>
    <p:extLst>
      <p:ext uri="{BB962C8B-B14F-4D97-AF65-F5344CB8AC3E}">
        <p14:creationId xmlns:p14="http://schemas.microsoft.com/office/powerpoint/2010/main" val="186695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8</a:t>
            </a:fld>
            <a:endParaRPr lang="en-US"/>
          </a:p>
        </p:txBody>
      </p:sp>
    </p:spTree>
    <p:extLst>
      <p:ext uri="{BB962C8B-B14F-4D97-AF65-F5344CB8AC3E}">
        <p14:creationId xmlns:p14="http://schemas.microsoft.com/office/powerpoint/2010/main" val="317056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3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9</a:t>
            </a:fld>
            <a:endParaRPr lang="en-US"/>
          </a:p>
        </p:txBody>
      </p:sp>
    </p:spTree>
    <p:extLst>
      <p:ext uri="{BB962C8B-B14F-4D97-AF65-F5344CB8AC3E}">
        <p14:creationId xmlns:p14="http://schemas.microsoft.com/office/powerpoint/2010/main" val="180885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F48C7-9C96-2143-AF4C-BB8B096C4949}" type="slidenum">
              <a:rPr lang="en-US" smtClean="0"/>
              <a:pPr/>
              <a:t>38</a:t>
            </a:fld>
            <a:endParaRPr lang="en-US"/>
          </a:p>
        </p:txBody>
      </p:sp>
    </p:spTree>
    <p:extLst>
      <p:ext uri="{BB962C8B-B14F-4D97-AF65-F5344CB8AC3E}">
        <p14:creationId xmlns:p14="http://schemas.microsoft.com/office/powerpoint/2010/main" val="205537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F48C7-9C96-2143-AF4C-BB8B096C4949}" type="slidenum">
              <a:rPr lang="en-US" smtClean="0"/>
              <a:pPr/>
              <a:t>41</a:t>
            </a:fld>
            <a:endParaRPr lang="en-US"/>
          </a:p>
        </p:txBody>
      </p:sp>
    </p:spTree>
    <p:extLst>
      <p:ext uri="{BB962C8B-B14F-4D97-AF65-F5344CB8AC3E}">
        <p14:creationId xmlns:p14="http://schemas.microsoft.com/office/powerpoint/2010/main" val="136236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FB38B-0471-C340-9582-C386ECD00BD2}"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895600" y="6324600"/>
            <a:ext cx="3733800" cy="3968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32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5D2ACF4-D73F-344A-8950-8B2C9965BD18}" type="slidenum">
              <a:rPr lang="en-US" smtClean="0"/>
              <a:pPr/>
              <a:t>‹#›</a:t>
            </a:fld>
            <a:endParaRPr lang="en-US"/>
          </a:p>
        </p:txBody>
      </p:sp>
      <p:sp>
        <p:nvSpPr>
          <p:cNvPr id="7" name="Title 1"/>
          <p:cNvSpPr>
            <a:spLocks noGrp="1"/>
          </p:cNvSpPr>
          <p:nvPr>
            <p:ph type="title"/>
          </p:nvPr>
        </p:nvSpPr>
        <p:spPr>
          <a:xfrm>
            <a:off x="457200" y="274639"/>
            <a:ext cx="8229600" cy="629043"/>
          </a:xfrm>
        </p:spPr>
        <p:txBody>
          <a:bodyPr/>
          <a:lstStyle/>
          <a:p>
            <a:r>
              <a:rPr lang="en-US" dirty="0" smtClean="0"/>
              <a:t>Click to edit Master title style</a:t>
            </a:r>
            <a:endParaRPr lang="en-US" dirty="0"/>
          </a:p>
        </p:txBody>
      </p:sp>
      <p:sp>
        <p:nvSpPr>
          <p:cNvPr id="8" name="Content Placeholder 8"/>
          <p:cNvSpPr>
            <a:spLocks noGrp="1"/>
          </p:cNvSpPr>
          <p:nvPr>
            <p:ph sz="quarter" idx="13" hasCustomPrompt="1"/>
          </p:nvPr>
        </p:nvSpPr>
        <p:spPr>
          <a:xfrm>
            <a:off x="457200" y="1001377"/>
            <a:ext cx="8229600" cy="382924"/>
          </a:xfrm>
        </p:spPr>
        <p:txBody>
          <a:bodyPr>
            <a:normAutofit/>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Subtitle</a:t>
            </a:r>
            <a:endParaRPr lang="en-US" dirty="0"/>
          </a:p>
        </p:txBody>
      </p:sp>
    </p:spTree>
    <p:extLst>
      <p:ext uri="{BB962C8B-B14F-4D97-AF65-F5344CB8AC3E}">
        <p14:creationId xmlns:p14="http://schemas.microsoft.com/office/powerpoint/2010/main" val="37493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32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5D2ACF4-D73F-344A-8950-8B2C9965BD18}" type="slidenum">
              <a:rPr lang="en-US" smtClean="0"/>
              <a:pPr/>
              <a:t>‹#›</a:t>
            </a:fld>
            <a:endParaRPr lang="en-US"/>
          </a:p>
        </p:txBody>
      </p:sp>
      <p:sp>
        <p:nvSpPr>
          <p:cNvPr id="7" name="Title 1"/>
          <p:cNvSpPr>
            <a:spLocks noGrp="1"/>
          </p:cNvSpPr>
          <p:nvPr>
            <p:ph type="title"/>
          </p:nvPr>
        </p:nvSpPr>
        <p:spPr>
          <a:xfrm>
            <a:off x="457200" y="274639"/>
            <a:ext cx="8229600" cy="629043"/>
          </a:xfrm>
        </p:spPr>
        <p:txBody>
          <a:bodyPr/>
          <a:lstStyle/>
          <a:p>
            <a:r>
              <a:rPr lang="en-US" dirty="0" smtClean="0"/>
              <a:t>Click to edit Master title style</a:t>
            </a:r>
            <a:endParaRPr lang="en-US" dirty="0"/>
          </a:p>
        </p:txBody>
      </p:sp>
      <p:sp>
        <p:nvSpPr>
          <p:cNvPr id="8" name="Content Placeholder 8"/>
          <p:cNvSpPr>
            <a:spLocks noGrp="1"/>
          </p:cNvSpPr>
          <p:nvPr>
            <p:ph sz="quarter" idx="13" hasCustomPrompt="1"/>
          </p:nvPr>
        </p:nvSpPr>
        <p:spPr>
          <a:xfrm>
            <a:off x="457200" y="1001377"/>
            <a:ext cx="8229600" cy="382924"/>
          </a:xfrm>
        </p:spPr>
        <p:txBody>
          <a:bodyPr>
            <a:normAutofit/>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Subtitle</a:t>
            </a:r>
            <a:endParaRPr lang="en-US" dirty="0"/>
          </a:p>
        </p:txBody>
      </p:sp>
    </p:spTree>
    <p:extLst>
      <p:ext uri="{BB962C8B-B14F-4D97-AF65-F5344CB8AC3E}">
        <p14:creationId xmlns:p14="http://schemas.microsoft.com/office/powerpoint/2010/main" val="248098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32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5D2ACF4-D73F-344A-8950-8B2C9965BD18}" type="slidenum">
              <a:rPr lang="en-US" smtClean="0"/>
              <a:pPr/>
              <a:t>‹#›</a:t>
            </a:fld>
            <a:endParaRPr lang="en-US"/>
          </a:p>
        </p:txBody>
      </p:sp>
      <p:sp>
        <p:nvSpPr>
          <p:cNvPr id="7" name="Title 1"/>
          <p:cNvSpPr>
            <a:spLocks noGrp="1"/>
          </p:cNvSpPr>
          <p:nvPr>
            <p:ph type="title"/>
          </p:nvPr>
        </p:nvSpPr>
        <p:spPr>
          <a:xfrm>
            <a:off x="457200" y="274639"/>
            <a:ext cx="8229600" cy="629043"/>
          </a:xfrm>
        </p:spPr>
        <p:txBody>
          <a:bodyPr/>
          <a:lstStyle/>
          <a:p>
            <a:r>
              <a:rPr lang="en-US" dirty="0" smtClean="0"/>
              <a:t>Click to edit Master title style</a:t>
            </a:r>
            <a:endParaRPr lang="en-US" dirty="0"/>
          </a:p>
        </p:txBody>
      </p:sp>
      <p:sp>
        <p:nvSpPr>
          <p:cNvPr id="8" name="Content Placeholder 8"/>
          <p:cNvSpPr>
            <a:spLocks noGrp="1"/>
          </p:cNvSpPr>
          <p:nvPr>
            <p:ph sz="quarter" idx="13" hasCustomPrompt="1"/>
          </p:nvPr>
        </p:nvSpPr>
        <p:spPr>
          <a:xfrm>
            <a:off x="457200" y="1001377"/>
            <a:ext cx="8229600" cy="382924"/>
          </a:xfrm>
        </p:spPr>
        <p:txBody>
          <a:bodyPr>
            <a:normAutofit/>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Subtitle</a:t>
            </a:r>
            <a:endParaRPr lang="en-US" dirty="0"/>
          </a:p>
        </p:txBody>
      </p:sp>
    </p:spTree>
    <p:extLst>
      <p:ext uri="{BB962C8B-B14F-4D97-AF65-F5344CB8AC3E}">
        <p14:creationId xmlns:p14="http://schemas.microsoft.com/office/powerpoint/2010/main" val="1577598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32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5D2ACF4-D73F-344A-8950-8B2C9965BD18}" type="slidenum">
              <a:rPr lang="en-US" smtClean="0"/>
              <a:pPr/>
              <a:t>‹#›</a:t>
            </a:fld>
            <a:endParaRPr lang="en-US"/>
          </a:p>
        </p:txBody>
      </p:sp>
      <p:sp>
        <p:nvSpPr>
          <p:cNvPr id="7" name="Title 1"/>
          <p:cNvSpPr>
            <a:spLocks noGrp="1"/>
          </p:cNvSpPr>
          <p:nvPr>
            <p:ph type="title"/>
          </p:nvPr>
        </p:nvSpPr>
        <p:spPr>
          <a:xfrm>
            <a:off x="457200" y="274639"/>
            <a:ext cx="8229600" cy="629043"/>
          </a:xfrm>
        </p:spPr>
        <p:txBody>
          <a:bodyPr/>
          <a:lstStyle/>
          <a:p>
            <a:r>
              <a:rPr lang="en-US" dirty="0" smtClean="0"/>
              <a:t>Click to edit Master title style</a:t>
            </a:r>
            <a:endParaRPr lang="en-US" dirty="0"/>
          </a:p>
        </p:txBody>
      </p:sp>
      <p:sp>
        <p:nvSpPr>
          <p:cNvPr id="8" name="Content Placeholder 8"/>
          <p:cNvSpPr>
            <a:spLocks noGrp="1"/>
          </p:cNvSpPr>
          <p:nvPr>
            <p:ph sz="quarter" idx="13" hasCustomPrompt="1"/>
          </p:nvPr>
        </p:nvSpPr>
        <p:spPr>
          <a:xfrm>
            <a:off x="457200" y="1001377"/>
            <a:ext cx="8229600" cy="382924"/>
          </a:xfrm>
        </p:spPr>
        <p:txBody>
          <a:bodyPr>
            <a:normAutofit/>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Subtitle</a:t>
            </a:r>
            <a:endParaRPr lang="en-US" dirty="0"/>
          </a:p>
        </p:txBody>
      </p:sp>
    </p:spTree>
    <p:extLst>
      <p:ext uri="{BB962C8B-B14F-4D97-AF65-F5344CB8AC3E}">
        <p14:creationId xmlns:p14="http://schemas.microsoft.com/office/powerpoint/2010/main" val="319527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32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5D2ACF4-D73F-344A-8950-8B2C9965BD18}" type="slidenum">
              <a:rPr lang="en-US" smtClean="0"/>
              <a:pPr/>
              <a:t>‹#›</a:t>
            </a:fld>
            <a:endParaRPr lang="en-US"/>
          </a:p>
        </p:txBody>
      </p:sp>
      <p:sp>
        <p:nvSpPr>
          <p:cNvPr id="7" name="Title 1"/>
          <p:cNvSpPr>
            <a:spLocks noGrp="1"/>
          </p:cNvSpPr>
          <p:nvPr>
            <p:ph type="title"/>
          </p:nvPr>
        </p:nvSpPr>
        <p:spPr>
          <a:xfrm>
            <a:off x="457200" y="274639"/>
            <a:ext cx="8229600" cy="629043"/>
          </a:xfrm>
        </p:spPr>
        <p:txBody>
          <a:bodyPr/>
          <a:lstStyle/>
          <a:p>
            <a:r>
              <a:rPr lang="en-US" dirty="0" smtClean="0"/>
              <a:t>Click to edit Master title style</a:t>
            </a:r>
            <a:endParaRPr lang="en-US" dirty="0"/>
          </a:p>
        </p:txBody>
      </p:sp>
      <p:sp>
        <p:nvSpPr>
          <p:cNvPr id="8" name="Content Placeholder 8"/>
          <p:cNvSpPr>
            <a:spLocks noGrp="1"/>
          </p:cNvSpPr>
          <p:nvPr>
            <p:ph sz="quarter" idx="13" hasCustomPrompt="1"/>
          </p:nvPr>
        </p:nvSpPr>
        <p:spPr>
          <a:xfrm>
            <a:off x="457200" y="1001377"/>
            <a:ext cx="8229600" cy="382924"/>
          </a:xfrm>
        </p:spPr>
        <p:txBody>
          <a:bodyPr>
            <a:normAutofit/>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Subtitle</a:t>
            </a:r>
            <a:endParaRPr lang="en-US" dirty="0"/>
          </a:p>
        </p:txBody>
      </p:sp>
    </p:spTree>
    <p:extLst>
      <p:ext uri="{BB962C8B-B14F-4D97-AF65-F5344CB8AC3E}">
        <p14:creationId xmlns:p14="http://schemas.microsoft.com/office/powerpoint/2010/main" val="371763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14"/>
            <a:ext cx="7772400" cy="1470025"/>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1752600"/>
          </a:xfrm>
        </p:spPr>
        <p:txBody>
          <a:bodyPr/>
          <a:lstStyle>
            <a:lvl1pPr marL="0" indent="0" algn="ctr">
              <a:buNone/>
              <a:defRPr sz="30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5"/>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7" name="Slide Number Placeholder 6"/>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402115924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tIns="0"/>
          <a:lstStyle>
            <a:lvl1pPr>
              <a:spcBef>
                <a:spcPts val="900"/>
              </a:spcBef>
              <a:defRPr>
                <a:solidFill>
                  <a:srgbClr val="000000"/>
                </a:solidFill>
              </a:defRPr>
            </a:lvl1pPr>
            <a:lvl2pPr>
              <a:defRPr>
                <a:solidFill>
                  <a:srgbClr val="000000"/>
                </a:solidFill>
              </a:defRPr>
            </a:lvl2pPr>
            <a:lvl3pPr>
              <a:spcBef>
                <a:spcPts val="350"/>
              </a:spcBef>
              <a:defRPr>
                <a:solidFill>
                  <a:srgbClr val="000000"/>
                </a:solidFill>
              </a:defRPr>
            </a:lvl3pPr>
            <a:lvl4pPr>
              <a:buNone/>
              <a:defRPr>
                <a:solidFill>
                  <a:srgbClr val="000000"/>
                </a:solidFill>
              </a:defRPr>
            </a:lvl4pPr>
            <a:lvl5pPr>
              <a:buNone/>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Footer Placeholder 3"/>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15895184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223302187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743200" y="6324600"/>
            <a:ext cx="3886200" cy="3968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0"/>
            <a:ext cx="4038600" cy="5334000"/>
          </a:xfrm>
        </p:spPr>
        <p:txBody>
          <a:bodyPr/>
          <a:lstStyle>
            <a:lvl1pPr>
              <a:defRPr sz="2600" baseline="0">
                <a:solidFill>
                  <a:srgbClr val="0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5334000"/>
          </a:xfrm>
        </p:spPr>
        <p:txBody>
          <a:bodyPr/>
          <a:lstStyle>
            <a:lvl1pPr>
              <a:defRPr sz="2600">
                <a:solidFill>
                  <a:srgbClr val="0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424185762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21" y="1066800"/>
            <a:ext cx="4041775"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00200"/>
            <a:ext cx="4041775"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8" name="Slide Number Placeholder 7"/>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210123097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74532193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3101484717"/>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156600375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3352539153"/>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8" name="Slide Number Placeholder 7"/>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304362269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4400"/>
            <a:r>
              <a:rPr lang="en-US" smtClean="0">
                <a:solidFill>
                  <a:srgbClr val="1010A0"/>
                </a:solidFill>
                <a:latin typeface="Calibri"/>
              </a:rPr>
              <a:t>12/3/13</a:t>
            </a:r>
            <a:endParaRPr lang="en-US">
              <a:solidFill>
                <a:srgbClr val="1010A0"/>
              </a:solidFill>
              <a:latin typeface="Calibri"/>
            </a:endParaRPr>
          </a:p>
        </p:txBody>
      </p:sp>
      <p:sp>
        <p:nvSpPr>
          <p:cNvPr id="5" name="Footer Placeholder 4"/>
          <p:cNvSpPr>
            <a:spLocks noGrp="1"/>
          </p:cNvSpPr>
          <p:nvPr>
            <p:ph type="ftr" sz="quarter" idx="11"/>
          </p:nvPr>
        </p:nvSpPr>
        <p:spPr/>
        <p:txBody>
          <a:bodyPr/>
          <a:lstStyle/>
          <a:p>
            <a:r>
              <a:rPr lang="en-US" smtClean="0">
                <a:solidFill>
                  <a:srgbClr val="1010A0">
                    <a:tint val="75000"/>
                  </a:srgbClr>
                </a:solidFill>
                <a:latin typeface="Calibri"/>
              </a:rPr>
              <a:t>Software Defined Networking (COMS 6998-8) </a:t>
            </a:r>
            <a:endParaRPr lang="en-US">
              <a:solidFill>
                <a:srgbClr val="1010A0">
                  <a:tint val="75000"/>
                </a:srgbClr>
              </a:solidFill>
              <a:latin typeface="Calibri"/>
            </a:endParaRPr>
          </a:p>
        </p:txBody>
      </p:sp>
      <p:sp>
        <p:nvSpPr>
          <p:cNvPr id="6" name="Slide Number Placeholder 5"/>
          <p:cNvSpPr>
            <a:spLocks noGrp="1"/>
          </p:cNvSpPr>
          <p:nvPr>
            <p:ph type="sldNum" sz="quarter" idx="12"/>
          </p:nvPr>
        </p:nvSpPr>
        <p:spPr/>
        <p:txBody>
          <a:bodyPr/>
          <a:lstStyle/>
          <a:p>
            <a:fld id="{D29E2560-E9C3-4F66-BD29-35DEAF26120F}" type="slidenum">
              <a:rPr lang="en-US" smtClean="0">
                <a:solidFill>
                  <a:srgbClr val="1010A0">
                    <a:tint val="75000"/>
                  </a:srgbClr>
                </a:solidFill>
                <a:latin typeface="Calibri"/>
              </a:rPr>
              <a:pPr/>
              <a:t>‹#›</a:t>
            </a:fld>
            <a:endParaRPr lang="en-US">
              <a:solidFill>
                <a:srgbClr val="1010A0">
                  <a:tint val="75000"/>
                </a:srgbClr>
              </a:solidFill>
              <a:latin typeface="Calibri"/>
            </a:endParaRPr>
          </a:p>
        </p:txBody>
      </p:sp>
    </p:spTree>
    <p:extLst>
      <p:ext uri="{BB962C8B-B14F-4D97-AF65-F5344CB8AC3E}">
        <p14:creationId xmlns:p14="http://schemas.microsoft.com/office/powerpoint/2010/main" val="3063437611"/>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3" y="1186358"/>
            <a:ext cx="7394337" cy="2697988"/>
          </a:xfrm>
          <a:noFill/>
        </p:spPr>
        <p:txBody>
          <a:bodyPr tIns="91440" bIns="91440" anchor="t" anchorCtr="0"/>
          <a:lstStyle>
            <a:lvl1pPr>
              <a:defRPr sz="5294" spc="-74"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3" y="3877273"/>
            <a:ext cx="7395505" cy="1793881"/>
          </a:xfrm>
          <a:noFill/>
        </p:spPr>
        <p:txBody>
          <a:bodyPr lIns="182880" tIns="146304" rIns="182880" bIns="146304">
            <a:noAutofit/>
          </a:bodyPr>
          <a:lstStyle>
            <a:lvl1pPr marL="0" indent="0">
              <a:spcBef>
                <a:spcPts val="0"/>
              </a:spcBef>
              <a:buNone/>
              <a:defRPr sz="2647"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50808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01976" y="1187644"/>
            <a:ext cx="7395458"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hasCustomPrompt="1"/>
          </p:nvPr>
        </p:nvSpPr>
        <p:spPr>
          <a:xfrm>
            <a:off x="201980" y="1187646"/>
            <a:ext cx="7394337" cy="2697988"/>
          </a:xfrm>
          <a:noFill/>
        </p:spPr>
        <p:txBody>
          <a:bodyPr tIns="91440" bIns="91440" anchor="t" anchorCtr="0"/>
          <a:lstStyle>
            <a:lvl1pPr>
              <a:defRPr sz="5294" spc="-74"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26570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895600" y="6400799"/>
            <a:ext cx="3733800" cy="3206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3" y="1186358"/>
            <a:ext cx="7394337" cy="2697988"/>
          </a:xfrm>
          <a:noFill/>
        </p:spPr>
        <p:txBody>
          <a:bodyPr tIns="91440" bIns="91440" anchor="t" anchorCtr="0"/>
          <a:lstStyle>
            <a:lvl1pPr>
              <a:defRPr sz="5294" spc="-74"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64021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4"/>
            <a:ext cx="8740142" cy="1796217"/>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250543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4"/>
            <a:ext cx="8740142" cy="1796217"/>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529037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4"/>
            <a:ext cx="8740142" cy="1796217"/>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582219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01929" y="1189180"/>
            <a:ext cx="8740142" cy="1541647"/>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90" indent="0">
              <a:buNone/>
              <a:defRPr sz="1471"/>
            </a:lvl3pPr>
            <a:lvl4pPr marL="336179" indent="0">
              <a:buNone/>
              <a:defRPr sz="1324"/>
            </a:lvl4pPr>
            <a:lvl5pPr marL="504269" indent="0">
              <a:buNone/>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56252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01929" y="1190735"/>
            <a:ext cx="8740142" cy="1691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9168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3" y="1189177"/>
            <a:ext cx="4033911" cy="1867536"/>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4" y="1189176"/>
            <a:ext cx="4033911" cy="1867536"/>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1997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3" y="1189177"/>
            <a:ext cx="4033911" cy="1867536"/>
          </a:xfrm>
        </p:spPr>
        <p:txBody>
          <a:bodyPr wrap="square">
            <a:spAutoFit/>
          </a:bodyPr>
          <a:lstStyle>
            <a:lvl1pPr marL="211280" indent="-211280">
              <a:spcBef>
                <a:spcPts val="900"/>
              </a:spcBef>
              <a:buClr>
                <a:schemeClr val="tx1"/>
              </a:buClr>
              <a:buFont typeface="Arial" pitchFamily="34" charset="0"/>
              <a:buChar char="•"/>
              <a:defRPr sz="2647"/>
            </a:lvl1pPr>
            <a:lvl2pPr marL="390566" indent="-171468">
              <a:defRPr sz="1471"/>
            </a:lvl2pPr>
            <a:lvl3pPr marL="514405" indent="-123838">
              <a:tabLst/>
              <a:defRPr sz="1471"/>
            </a:lvl3pPr>
            <a:lvl4pPr marL="647768" indent="-133364">
              <a:defRPr sz="1324"/>
            </a:lvl4pPr>
            <a:lvl5pPr marL="771607" indent="-123838">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4" y="1189177"/>
            <a:ext cx="4033911" cy="1867536"/>
          </a:xfrm>
        </p:spPr>
        <p:txBody>
          <a:bodyPr wrap="square">
            <a:spAutoFit/>
          </a:bodyPr>
          <a:lstStyle>
            <a:lvl1pPr marL="211280" indent="-211280">
              <a:spcBef>
                <a:spcPts val="900"/>
              </a:spcBef>
              <a:buClr>
                <a:schemeClr val="tx1"/>
              </a:buClr>
              <a:buFont typeface="Arial" pitchFamily="34" charset="0"/>
              <a:buChar char="•"/>
              <a:defRPr sz="2647"/>
            </a:lvl1pPr>
            <a:lvl2pPr marL="390566" indent="-171468">
              <a:defRPr sz="1471"/>
            </a:lvl2pPr>
            <a:lvl3pPr marL="514405" indent="-123838">
              <a:tabLst/>
              <a:defRPr sz="1471"/>
            </a:lvl3pPr>
            <a:lvl4pPr marL="647768" indent="-133364">
              <a:defRPr sz="1324"/>
            </a:lvl4pPr>
            <a:lvl5pPr marL="771607" indent="-123838">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3467954"/>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3" y="1189178"/>
            <a:ext cx="4033911" cy="2017215"/>
          </a:xfrm>
        </p:spPr>
        <p:txBody>
          <a:bodyPr wrap="square">
            <a:spAutoFit/>
          </a:bodyPr>
          <a:lstStyle>
            <a:lvl1pPr marL="211280" indent="-211280">
              <a:spcBef>
                <a:spcPts val="900"/>
              </a:spcBef>
              <a:buClr>
                <a:schemeClr val="tx2"/>
              </a:buClr>
              <a:buFont typeface="Arial" pitchFamily="34" charset="0"/>
              <a:buChar char="•"/>
              <a:defRPr sz="2647">
                <a:gradFill>
                  <a:gsLst>
                    <a:gs pos="1250">
                      <a:schemeClr val="tx2"/>
                    </a:gs>
                    <a:gs pos="99000">
                      <a:schemeClr val="tx2"/>
                    </a:gs>
                  </a:gsLst>
                  <a:lin ang="5400000" scaled="0"/>
                </a:gradFill>
              </a:defRPr>
            </a:lvl1pPr>
            <a:lvl2pPr marL="390566" indent="-171468">
              <a:defRPr sz="1765"/>
            </a:lvl2pPr>
            <a:lvl3pPr marL="514405" indent="-123838">
              <a:tabLst/>
              <a:defRPr sz="1765"/>
            </a:lvl3pPr>
            <a:lvl4pPr marL="647768" indent="-133364">
              <a:defRPr/>
            </a:lvl4pPr>
            <a:lvl5pPr marL="771607" indent="-12383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4" y="1189178"/>
            <a:ext cx="4033911" cy="2017215"/>
          </a:xfrm>
        </p:spPr>
        <p:txBody>
          <a:bodyPr wrap="square">
            <a:spAutoFit/>
          </a:bodyPr>
          <a:lstStyle>
            <a:lvl1pPr marL="211280" indent="-211280">
              <a:spcBef>
                <a:spcPts val="900"/>
              </a:spcBef>
              <a:buClr>
                <a:schemeClr val="tx2"/>
              </a:buClr>
              <a:buFont typeface="Arial" pitchFamily="34" charset="0"/>
              <a:buChar char="•"/>
              <a:defRPr sz="2647">
                <a:gradFill>
                  <a:gsLst>
                    <a:gs pos="1250">
                      <a:schemeClr val="tx2"/>
                    </a:gs>
                    <a:gs pos="99000">
                      <a:schemeClr val="tx2"/>
                    </a:gs>
                  </a:gsLst>
                  <a:lin ang="5400000" scaled="0"/>
                </a:gradFill>
              </a:defRPr>
            </a:lvl1pPr>
            <a:lvl2pPr marL="390566" indent="-171468">
              <a:defRPr sz="1765"/>
            </a:lvl2pPr>
            <a:lvl3pPr marL="514405" indent="-123838">
              <a:tabLst/>
              <a:defRPr sz="1765"/>
            </a:lvl3pPr>
            <a:lvl4pPr marL="647768" indent="-133364">
              <a:defRPr/>
            </a:lvl4pPr>
            <a:lvl5pPr marL="771607" indent="-12383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9034684"/>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93771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12/3/13</a:t>
            </a:r>
            <a:endParaRPr lang="en-US"/>
          </a:p>
        </p:txBody>
      </p:sp>
      <p:sp>
        <p:nvSpPr>
          <p:cNvPr id="6" name="Footer Placeholder 5"/>
          <p:cNvSpPr>
            <a:spLocks noGrp="1"/>
          </p:cNvSpPr>
          <p:nvPr>
            <p:ph type="ftr" sz="quarter" idx="11"/>
          </p:nvPr>
        </p:nvSpPr>
        <p:spPr/>
        <p:txBody>
          <a:bodyPr/>
          <a:lstStyle/>
          <a:p>
            <a:r>
              <a:rPr lang="en-US" smtClean="0"/>
              <a:t>Software Defined Networking (COMS 6998-8)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4706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0208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493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896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647" fontAlgn="base">
              <a:spcBef>
                <a:spcPct val="0"/>
              </a:spcBef>
              <a:spcAft>
                <a:spcPct val="0"/>
              </a:spcAft>
            </a:pPr>
            <a:endParaRPr lang="en-US" sz="1324"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01933" y="1192418"/>
            <a:ext cx="8740141" cy="1619999"/>
          </a:xfrm>
        </p:spPr>
        <p:txBody>
          <a:bodyPr/>
          <a:lstStyle>
            <a:lvl1pPr marL="0" indent="0">
              <a:buNone/>
              <a:defRPr sz="242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82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9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7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1856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1189178"/>
            <a:ext cx="8740142" cy="1849678"/>
          </a:xfrm>
          <a:prstGeom prst="rect">
            <a:avLst/>
          </a:prstGeom>
        </p:spPr>
        <p:txBody>
          <a:bodyPr/>
          <a:lstStyle>
            <a:lvl1pPr marL="213614" indent="-213614">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238876"/>
            <a:ext cx="9144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0817796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3" name="Rectangle 12"/>
          <p:cNvSpPr/>
          <p:nvPr userDrawn="1"/>
        </p:nvSpPr>
        <p:spPr bwMode="auto">
          <a:xfrm>
            <a:off x="-1" y="461839"/>
            <a:ext cx="8268747" cy="733565"/>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ight Triangle 13"/>
          <p:cNvSpPr/>
          <p:nvPr userDrawn="1"/>
        </p:nvSpPr>
        <p:spPr bwMode="auto">
          <a:xfrm rot="10800000">
            <a:off x="0" y="1200142"/>
            <a:ext cx="193628" cy="23251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Text Placeholder 3"/>
          <p:cNvSpPr>
            <a:spLocks noGrp="1"/>
          </p:cNvSpPr>
          <p:nvPr>
            <p:ph type="body" sz="quarter" idx="10"/>
          </p:nvPr>
        </p:nvSpPr>
        <p:spPr>
          <a:xfrm>
            <a:off x="201933" y="1861610"/>
            <a:ext cx="8654415" cy="1691326"/>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01699" y="461840"/>
            <a:ext cx="8067051" cy="728929"/>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8513066" y="6016424"/>
            <a:ext cx="287136" cy="38445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67232" tIns="33616" rIns="67232" bIns="33616" numCol="1" anchor="t" anchorCtr="0" compatLnSpc="1">
            <a:prstTxWarp prst="textNoShape">
              <a:avLst/>
            </a:prstTxWarp>
          </a:bodyPr>
          <a:lstStyle/>
          <a:p>
            <a:pPr defTabSz="685845"/>
            <a:endParaRPr lang="en-US" sz="1324">
              <a:solidFill>
                <a:srgbClr val="FFFFFF"/>
              </a:solidFill>
              <a:latin typeface="Segoe UI"/>
            </a:endParaRPr>
          </a:p>
        </p:txBody>
      </p:sp>
    </p:spTree>
    <p:extLst>
      <p:ext uri="{BB962C8B-B14F-4D97-AF65-F5344CB8AC3E}">
        <p14:creationId xmlns:p14="http://schemas.microsoft.com/office/powerpoint/2010/main" val="33253192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3" name="Rectangle 12"/>
          <p:cNvSpPr/>
          <p:nvPr userDrawn="1"/>
        </p:nvSpPr>
        <p:spPr bwMode="auto">
          <a:xfrm>
            <a:off x="-1" y="461839"/>
            <a:ext cx="8268747" cy="733565"/>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ight Triangle 13"/>
          <p:cNvSpPr/>
          <p:nvPr userDrawn="1"/>
        </p:nvSpPr>
        <p:spPr bwMode="auto">
          <a:xfrm rot="10800000">
            <a:off x="0" y="1200142"/>
            <a:ext cx="193628" cy="23251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p:nvPr>
        </p:nvSpPr>
        <p:spPr>
          <a:xfrm>
            <a:off x="201699" y="461840"/>
            <a:ext cx="8067051" cy="728929"/>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01933" y="1189177"/>
            <a:ext cx="4033911" cy="1867536"/>
          </a:xfrm>
        </p:spPr>
        <p:txBody>
          <a:bodyPr wrap="square">
            <a:spAutoFit/>
          </a:bodyPr>
          <a:lstStyle>
            <a:lvl1pPr marL="0" indent="0">
              <a:spcBef>
                <a:spcPts val="900"/>
              </a:spcBef>
              <a:buClr>
                <a:schemeClr val="tx1"/>
              </a:buClr>
              <a:buFont typeface="Wingdings" pitchFamily="2" charset="2"/>
              <a:buNone/>
              <a:defRPr sz="2647">
                <a:gradFill>
                  <a:gsLst>
                    <a:gs pos="1250">
                      <a:schemeClr val="tx2"/>
                    </a:gs>
                    <a:gs pos="99000">
                      <a:schemeClr val="tx2"/>
                    </a:gs>
                  </a:gsLst>
                  <a:lin ang="5400000" scaled="0"/>
                </a:gradFill>
              </a:defRPr>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33857" y="1189177"/>
            <a:ext cx="4033911" cy="1867536"/>
          </a:xfrm>
        </p:spPr>
        <p:txBody>
          <a:bodyPr wrap="square">
            <a:spAutoFit/>
          </a:bodyPr>
          <a:lstStyle>
            <a:lvl1pPr marL="0" indent="0">
              <a:spcBef>
                <a:spcPts val="900"/>
              </a:spcBef>
              <a:buClr>
                <a:schemeClr val="tx1"/>
              </a:buClr>
              <a:buFont typeface="Wingdings" pitchFamily="2" charset="2"/>
              <a:buNone/>
              <a:defRPr sz="2647">
                <a:gradFill>
                  <a:gsLst>
                    <a:gs pos="1250">
                      <a:schemeClr val="tx2"/>
                    </a:gs>
                    <a:gs pos="99000">
                      <a:schemeClr val="tx2"/>
                    </a:gs>
                  </a:gsLst>
                  <a:lin ang="5400000" scaled="0"/>
                </a:gradFill>
              </a:defRPr>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8513066" y="6016424"/>
            <a:ext cx="287136" cy="38445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67232" tIns="33616" rIns="67232" bIns="33616" numCol="1" anchor="t" anchorCtr="0" compatLnSpc="1">
            <a:prstTxWarp prst="textNoShape">
              <a:avLst/>
            </a:prstTxWarp>
          </a:bodyPr>
          <a:lstStyle/>
          <a:p>
            <a:pPr defTabSz="685845"/>
            <a:endParaRPr lang="en-US" sz="1324">
              <a:solidFill>
                <a:srgbClr val="FFFFFF"/>
              </a:solidFill>
              <a:latin typeface="Segoe UI"/>
            </a:endParaRPr>
          </a:p>
        </p:txBody>
      </p:sp>
    </p:spTree>
    <p:extLst>
      <p:ext uri="{BB962C8B-B14F-4D97-AF65-F5344CB8AC3E}">
        <p14:creationId xmlns:p14="http://schemas.microsoft.com/office/powerpoint/2010/main" val="1093579844"/>
      </p:ext>
    </p:extLst>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2"/>
            <a:ext cx="8363938"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691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16921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3003863"/>
            <a:ext cx="8363938" cy="931024"/>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r>
              <a:rPr lang="en-US" smtClean="0">
                <a:solidFill>
                  <a:srgbClr val="003963"/>
                </a:solidFill>
                <a:latin typeface="Segoe UI"/>
              </a:rPr>
              <a:t>12/3/13</a:t>
            </a:r>
            <a:endParaRPr lang="en-GB" dirty="0">
              <a:solidFill>
                <a:srgbClr val="003963"/>
              </a:solidFill>
              <a:latin typeface="Segoe UI"/>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GB" smtClean="0">
                <a:solidFill>
                  <a:srgbClr val="003963"/>
                </a:solidFill>
                <a:latin typeface="Segoe UI"/>
              </a:rPr>
              <a:t>Software Defined Networking (COMS 6998-8) </a:t>
            </a:r>
            <a:endParaRPr lang="en-GB" dirty="0">
              <a:solidFill>
                <a:srgbClr val="003963"/>
              </a:solidFill>
              <a:latin typeface="Segoe UI"/>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17171963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12/3/13</a:t>
            </a:r>
            <a:endParaRPr lang="en-US"/>
          </a:p>
        </p:txBody>
      </p:sp>
      <p:sp>
        <p:nvSpPr>
          <p:cNvPr id="8" name="Footer Placeholder 7"/>
          <p:cNvSpPr>
            <a:spLocks noGrp="1"/>
          </p:cNvSpPr>
          <p:nvPr>
            <p:ph type="ftr" sz="quarter" idx="11"/>
          </p:nvPr>
        </p:nvSpPr>
        <p:spPr/>
        <p:txBody>
          <a:bodyPr/>
          <a:lstStyle/>
          <a:p>
            <a:r>
              <a:rPr lang="en-US" smtClean="0"/>
              <a:t>Software Defined Networking (COMS 6998-8) </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444254"/>
            <a:ext cx="8363938" cy="578363"/>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2"/>
            <a:ext cx="8363938" cy="1536575"/>
          </a:xfrm>
          <a:prstGeom prst="rect">
            <a:avLst/>
          </a:prstGeom>
        </p:spPr>
        <p:txBody>
          <a:bodyPr/>
          <a:lstStyle>
            <a:lvl1pPr marL="213151" indent="-213151">
              <a:buFont typeface="Wingdings" pitchFamily="2" charset="2"/>
              <a:buChar char=""/>
              <a:defRPr sz="3000">
                <a:solidFill>
                  <a:schemeClr val="tx1"/>
                </a:solidFill>
              </a:defRPr>
            </a:lvl1pPr>
            <a:lvl2pPr marL="388196" indent="-175046">
              <a:buFont typeface="Wingdings" pitchFamily="2" charset="2"/>
              <a:buChar char=""/>
              <a:defRPr>
                <a:solidFill>
                  <a:schemeClr val="tx1"/>
                </a:solidFill>
                <a:latin typeface="+mn-lt"/>
              </a:defRPr>
            </a:lvl2pPr>
            <a:lvl3pPr marL="556096" indent="-167901">
              <a:buFont typeface="Wingdings" pitchFamily="2" charset="2"/>
              <a:buChar char=""/>
              <a:tabLst/>
              <a:defRPr>
                <a:solidFill>
                  <a:schemeClr val="tx1"/>
                </a:solidFill>
                <a:latin typeface="+mn-lt"/>
              </a:defRPr>
            </a:lvl3pPr>
            <a:lvl4pPr marL="685891" indent="-129796">
              <a:buFont typeface="Wingdings" pitchFamily="2" charset="2"/>
              <a:buChar char=""/>
              <a:defRPr>
                <a:solidFill>
                  <a:schemeClr val="tx1"/>
                </a:solidFill>
                <a:latin typeface="+mn-lt"/>
              </a:defRPr>
            </a:lvl4pPr>
            <a:lvl5pPr marL="815687" indent="-129796">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r>
              <a:rPr lang="en-US" smtClean="0">
                <a:solidFill>
                  <a:srgbClr val="003963"/>
                </a:solidFill>
                <a:latin typeface="Segoe UI"/>
              </a:rPr>
              <a:t>12/3/13</a:t>
            </a:r>
            <a:endParaRPr lang="en-GB" dirty="0">
              <a:solidFill>
                <a:srgbClr val="003963"/>
              </a:solidFill>
              <a:latin typeface="Segoe UI"/>
            </a:endParaRPr>
          </a:p>
        </p:txBody>
      </p:sp>
      <p:sp>
        <p:nvSpPr>
          <p:cNvPr id="4" name="Footer Placeholder 3"/>
          <p:cNvSpPr>
            <a:spLocks noGrp="1"/>
          </p:cNvSpPr>
          <p:nvPr>
            <p:ph type="ftr" sz="quarter" idx="12"/>
          </p:nvPr>
        </p:nvSpPr>
        <p:spPr/>
        <p:txBody>
          <a:bodyPr/>
          <a:lstStyle>
            <a:lvl1pPr>
              <a:defRPr>
                <a:solidFill>
                  <a:schemeClr val="tx1"/>
                </a:solidFill>
              </a:defRPr>
            </a:lvl1pPr>
          </a:lstStyle>
          <a:p>
            <a:r>
              <a:rPr lang="en-GB" smtClean="0">
                <a:solidFill>
                  <a:srgbClr val="003963"/>
                </a:solidFill>
                <a:latin typeface="Segoe UI"/>
              </a:rPr>
              <a:t>Software Defined Networking (COMS 6998-8) </a:t>
            </a:r>
            <a:endParaRPr lang="en-GB" dirty="0">
              <a:solidFill>
                <a:srgbClr val="003963"/>
              </a:solidFill>
              <a:latin typeface="Segoe UI"/>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24800210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447803"/>
            <a:ext cx="4047274" cy="1767407"/>
          </a:xfrm>
        </p:spPr>
        <p:txBody>
          <a:bodyPr>
            <a:spAutoFit/>
          </a:bodyPr>
          <a:lstStyle>
            <a:lvl1pPr marL="219104" indent="-219104">
              <a:spcBef>
                <a:spcPts val="900"/>
              </a:spcBef>
              <a:buClr>
                <a:schemeClr val="tx1"/>
              </a:buClr>
              <a:buFont typeface="Wingdings" pitchFamily="2" charset="2"/>
              <a:buChar char=""/>
              <a:defRPr lang="en-US" dirty="0" smtClean="0"/>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r>
              <a:rPr lang="en-US" smtClean="0">
                <a:solidFill>
                  <a:srgbClr val="003963"/>
                </a:solidFill>
                <a:latin typeface="Segoe UI"/>
              </a:rPr>
              <a:t>12/3/13</a:t>
            </a:r>
            <a:endParaRPr lang="en-GB" dirty="0">
              <a:solidFill>
                <a:srgbClr val="003963"/>
              </a:solidFill>
              <a:latin typeface="Segoe UI"/>
            </a:endParaRPr>
          </a:p>
        </p:txBody>
      </p:sp>
      <p:sp>
        <p:nvSpPr>
          <p:cNvPr id="5" name="Footer Placeholder 4"/>
          <p:cNvSpPr>
            <a:spLocks noGrp="1"/>
          </p:cNvSpPr>
          <p:nvPr>
            <p:ph type="ftr" sz="quarter" idx="13"/>
          </p:nvPr>
        </p:nvSpPr>
        <p:spPr/>
        <p:txBody>
          <a:bodyPr/>
          <a:lstStyle>
            <a:lvl1pPr>
              <a:defRPr>
                <a:solidFill>
                  <a:schemeClr val="tx1"/>
                </a:solidFill>
              </a:defRPr>
            </a:lvl1pPr>
          </a:lstStyle>
          <a:p>
            <a:r>
              <a:rPr lang="en-GB" smtClean="0">
                <a:solidFill>
                  <a:srgbClr val="003963"/>
                </a:solidFill>
                <a:latin typeface="Segoe UI"/>
              </a:rPr>
              <a:t>Software Defined Networking (COMS 6998-8) </a:t>
            </a:r>
            <a:endParaRPr lang="en-GB" dirty="0">
              <a:solidFill>
                <a:srgbClr val="003963"/>
              </a:solidFill>
              <a:latin typeface="Segoe UI"/>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
        <p:nvSpPr>
          <p:cNvPr id="8" name="Text Placeholder 3"/>
          <p:cNvSpPr>
            <a:spLocks noGrp="1"/>
          </p:cNvSpPr>
          <p:nvPr>
            <p:ph type="body" sz="quarter" idx="15"/>
          </p:nvPr>
        </p:nvSpPr>
        <p:spPr>
          <a:xfrm>
            <a:off x="4706099" y="1447803"/>
            <a:ext cx="4047274" cy="1767407"/>
          </a:xfrm>
        </p:spPr>
        <p:txBody>
          <a:bodyPr>
            <a:spAutoFit/>
          </a:bodyPr>
          <a:lstStyle>
            <a:lvl1pPr marL="219104" indent="-219104">
              <a:spcBef>
                <a:spcPts val="900"/>
              </a:spcBef>
              <a:buClr>
                <a:schemeClr val="tx1"/>
              </a:buClr>
              <a:buFont typeface="Wingdings" pitchFamily="2" charset="2"/>
              <a:buChar char=""/>
              <a:defRPr>
                <a:solidFill>
                  <a:schemeClr val="tx1"/>
                </a:solidFill>
              </a:defRPr>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66184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003963"/>
                </a:solidFill>
                <a:latin typeface="Segoe UI"/>
              </a:rPr>
              <a:t>12/3/13</a:t>
            </a:r>
            <a:endParaRPr lang="en-GB" dirty="0">
              <a:solidFill>
                <a:srgbClr val="003963"/>
              </a:solidFill>
              <a:latin typeface="Segoe UI"/>
            </a:endParaRPr>
          </a:p>
        </p:txBody>
      </p:sp>
      <p:sp>
        <p:nvSpPr>
          <p:cNvPr id="4" name="Footer Placeholder 3"/>
          <p:cNvSpPr>
            <a:spLocks noGrp="1"/>
          </p:cNvSpPr>
          <p:nvPr>
            <p:ph type="ftr" sz="quarter" idx="11"/>
          </p:nvPr>
        </p:nvSpPr>
        <p:spPr/>
        <p:txBody>
          <a:bodyPr/>
          <a:lstStyle/>
          <a:p>
            <a:r>
              <a:rPr lang="en-GB" smtClean="0">
                <a:solidFill>
                  <a:srgbClr val="003963"/>
                </a:solidFill>
                <a:latin typeface="Segoe UI"/>
              </a:rPr>
              <a:t>Software Defined Networking (COMS 6998-8) </a:t>
            </a:r>
            <a:endParaRPr lang="en-GB" dirty="0">
              <a:solidFill>
                <a:srgbClr val="003963"/>
              </a:solidFill>
              <a:latin typeface="Segoe UI"/>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18350724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smtClean="0">
                <a:solidFill>
                  <a:srgbClr val="003963"/>
                </a:solidFill>
                <a:latin typeface="Segoe UI"/>
              </a:rPr>
              <a:t>12/3/13</a:t>
            </a:r>
            <a:endParaRPr lang="en-GB" dirty="0">
              <a:solidFill>
                <a:srgbClr val="003963"/>
              </a:solidFill>
              <a:latin typeface="Segoe UI"/>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smtClean="0">
                <a:solidFill>
                  <a:srgbClr val="003963"/>
                </a:solidFill>
                <a:latin typeface="Segoe UI"/>
              </a:rPr>
              <a:t>Software Defined Networking (COMS 6998-8) </a:t>
            </a:r>
            <a:endParaRPr lang="en-GB" dirty="0">
              <a:solidFill>
                <a:srgbClr val="003963"/>
              </a:solidFill>
              <a:latin typeface="Segoe UI"/>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22897593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447803"/>
            <a:ext cx="8366320" cy="1453475"/>
          </a:xfrm>
        </p:spPr>
        <p:txBody>
          <a:bodyPr/>
          <a:lstStyle>
            <a:lvl1pPr marL="0" indent="0">
              <a:buNone/>
              <a:defRPr sz="2400">
                <a:solidFill>
                  <a:schemeClr val="tx1"/>
                </a:solidFill>
                <a:latin typeface="Consolas" pitchFamily="49" charset="0"/>
                <a:cs typeface="Consolas" pitchFamily="49" charset="0"/>
              </a:defRPr>
            </a:lvl1pPr>
            <a:lvl2pPr marL="254828" indent="0">
              <a:buNone/>
              <a:defRPr>
                <a:solidFill>
                  <a:schemeClr val="tx1"/>
                </a:solidFill>
                <a:latin typeface="Consolas" pitchFamily="49" charset="0"/>
                <a:cs typeface="Consolas" pitchFamily="49" charset="0"/>
              </a:defRPr>
            </a:lvl2pPr>
            <a:lvl3pPr marL="429873" indent="0">
              <a:buNone/>
              <a:defRPr>
                <a:solidFill>
                  <a:schemeClr val="tx1"/>
                </a:solidFill>
                <a:latin typeface="Consolas" pitchFamily="49" charset="0"/>
                <a:cs typeface="Consolas" pitchFamily="49" charset="0"/>
              </a:defRPr>
            </a:lvl3pPr>
            <a:lvl4pPr marL="598965" indent="0">
              <a:buNone/>
              <a:defRPr>
                <a:solidFill>
                  <a:schemeClr val="tx1"/>
                </a:solidFill>
                <a:latin typeface="Consolas" pitchFamily="49" charset="0"/>
                <a:cs typeface="Consolas" pitchFamily="49" charset="0"/>
              </a:defRPr>
            </a:lvl4pPr>
            <a:lvl5pPr marL="772819"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r>
              <a:rPr lang="en-US" smtClean="0">
                <a:solidFill>
                  <a:srgbClr val="003963"/>
                </a:solidFill>
                <a:latin typeface="Segoe UI"/>
              </a:rPr>
              <a:t>12/3/13</a:t>
            </a:r>
            <a:endParaRPr lang="en-GB" dirty="0">
              <a:solidFill>
                <a:srgbClr val="003963"/>
              </a:solidFill>
              <a:latin typeface="Segoe UI"/>
            </a:endParaRPr>
          </a:p>
        </p:txBody>
      </p:sp>
      <p:sp>
        <p:nvSpPr>
          <p:cNvPr id="6" name="Footer Placeholder 5"/>
          <p:cNvSpPr>
            <a:spLocks noGrp="1"/>
          </p:cNvSpPr>
          <p:nvPr>
            <p:ph type="ftr" sz="quarter" idx="12"/>
          </p:nvPr>
        </p:nvSpPr>
        <p:spPr/>
        <p:txBody>
          <a:bodyPr/>
          <a:lstStyle>
            <a:lvl1pPr>
              <a:defRPr>
                <a:solidFill>
                  <a:schemeClr val="tx1"/>
                </a:solidFill>
              </a:defRPr>
            </a:lvl1pPr>
          </a:lstStyle>
          <a:p>
            <a:r>
              <a:rPr lang="en-GB" smtClean="0">
                <a:solidFill>
                  <a:srgbClr val="003963"/>
                </a:solidFill>
                <a:latin typeface="Segoe UI"/>
              </a:rPr>
              <a:t>Software Defined Networking (COMS 6998-8) </a:t>
            </a:r>
            <a:endParaRPr lang="en-GB" dirty="0">
              <a:solidFill>
                <a:srgbClr val="003963"/>
              </a:solidFill>
              <a:latin typeface="Segoe UI"/>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18653552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12/3/13</a:t>
            </a:r>
            <a:endParaRPr lang="en-US"/>
          </a:p>
        </p:txBody>
      </p:sp>
      <p:sp>
        <p:nvSpPr>
          <p:cNvPr id="4" name="Footer Placeholder 3"/>
          <p:cNvSpPr>
            <a:spLocks noGrp="1"/>
          </p:cNvSpPr>
          <p:nvPr>
            <p:ph type="ftr" sz="quarter" idx="11"/>
          </p:nvPr>
        </p:nvSpPr>
        <p:spPr>
          <a:xfrm>
            <a:off x="2743200" y="6324600"/>
            <a:ext cx="3886200" cy="396877"/>
          </a:xfrm>
        </p:spPr>
        <p:txBody>
          <a:bodyPr/>
          <a:lstStyle/>
          <a:p>
            <a:r>
              <a:rPr lang="en-US" smtClean="0"/>
              <a:t>Software Defined Networking (COMS 6998-8)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12/3/13</a:t>
            </a:r>
            <a:endParaRPr lang="en-US"/>
          </a:p>
        </p:txBody>
      </p:sp>
      <p:sp>
        <p:nvSpPr>
          <p:cNvPr id="3" name="Footer Placeholder 2"/>
          <p:cNvSpPr>
            <a:spLocks noGrp="1"/>
          </p:cNvSpPr>
          <p:nvPr>
            <p:ph type="ftr" sz="quarter" idx="11"/>
          </p:nvPr>
        </p:nvSpPr>
        <p:spPr/>
        <p:txBody>
          <a:bodyPr/>
          <a:lstStyle/>
          <a:p>
            <a:r>
              <a:rPr lang="en-US" smtClean="0"/>
              <a:t>Software Defined Networking (COMS 6998-8)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12/3/13</a:t>
            </a:r>
            <a:endParaRPr lang="en-US"/>
          </a:p>
        </p:txBody>
      </p:sp>
      <p:sp>
        <p:nvSpPr>
          <p:cNvPr id="6" name="Footer Placeholder 5"/>
          <p:cNvSpPr>
            <a:spLocks noGrp="1"/>
          </p:cNvSpPr>
          <p:nvPr>
            <p:ph type="ftr" sz="quarter" idx="11"/>
          </p:nvPr>
        </p:nvSpPr>
        <p:spPr/>
        <p:txBody>
          <a:bodyPr/>
          <a:lstStyle/>
          <a:p>
            <a:r>
              <a:rPr lang="en-US" smtClean="0"/>
              <a:t>Software Defined Networking (COMS 6998-8)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3"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12/3/13</a:t>
            </a:r>
            <a:endParaRPr lang="en-US"/>
          </a:p>
        </p:txBody>
      </p:sp>
      <p:sp>
        <p:nvSpPr>
          <p:cNvPr id="6" name="Footer Placeholder 5"/>
          <p:cNvSpPr>
            <a:spLocks noGrp="1"/>
          </p:cNvSpPr>
          <p:nvPr>
            <p:ph type="ftr" sz="quarter" idx="11"/>
          </p:nvPr>
        </p:nvSpPr>
        <p:spPr/>
        <p:txBody>
          <a:bodyPr/>
          <a:lstStyle/>
          <a:p>
            <a:r>
              <a:rPr lang="en-US" smtClean="0"/>
              <a:t>Software Defined Networking (COMS 6998-8)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20" Type="http://schemas.openxmlformats.org/officeDocument/2006/relationships/slideLayout" Target="../slideLayouts/slideLayout47.xml"/><Relationship Id="rId21" Type="http://schemas.openxmlformats.org/officeDocument/2006/relationships/slideLayout" Target="../slideLayouts/slideLayout48.xml"/><Relationship Id="rId22" Type="http://schemas.openxmlformats.org/officeDocument/2006/relationships/theme" Target="../theme/theme3.xml"/><Relationship Id="rId10" Type="http://schemas.openxmlformats.org/officeDocument/2006/relationships/slideLayout" Target="../slideLayouts/slideLayout37.xml"/><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slideLayout" Target="../slideLayouts/slideLayout45.xml"/><Relationship Id="rId19" Type="http://schemas.openxmlformats.org/officeDocument/2006/relationships/slideLayout" Target="../slideLayouts/slideLayout46.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theme" Target="../theme/theme4.xml"/><Relationship Id="rId1" Type="http://schemas.openxmlformats.org/officeDocument/2006/relationships/slideLayout" Target="../slideLayouts/slideLayout49.xml"/><Relationship Id="rId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t>12/3/13</a:t>
            </a:r>
            <a:endParaRPr lang="en-US"/>
          </a:p>
        </p:txBody>
      </p:sp>
      <p:sp>
        <p:nvSpPr>
          <p:cNvPr id="5" name="Footer Placeholder 4"/>
          <p:cNvSpPr>
            <a:spLocks noGrp="1"/>
          </p:cNvSpPr>
          <p:nvPr>
            <p:ph type="ftr" sz="quarter" idx="3"/>
          </p:nvPr>
        </p:nvSpPr>
        <p:spPr>
          <a:xfrm>
            <a:off x="3124200" y="6324601"/>
            <a:ext cx="3505200" cy="396876"/>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t>Software Defined Networking (COMS 6998-8) </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
        <p:nvSpPr>
          <p:cNvPr id="7"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41020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D3326C-63B1-4E2D-BD63-D804046D978B}" type="slidenum">
              <a:rPr lang="en-US" smtClean="0">
                <a:solidFill>
                  <a:srgbClr val="1010A0">
                    <a:tint val="75000"/>
                  </a:srgbClr>
                </a:solidFill>
                <a:latin typeface="Calibri"/>
              </a:rPr>
              <a:pPr defTabSz="914400"/>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8440755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403225" indent="-284163" algn="l" defTabSz="914400" rtl="0" eaLnBrk="1" latinLnBrk="0" hangingPunct="1">
        <a:spcBef>
          <a:spcPct val="20000"/>
        </a:spcBef>
        <a:buClr>
          <a:srgbClr val="1010A0"/>
        </a:buClr>
        <a:buSzPct val="60000"/>
        <a:buFont typeface="Arial" pitchFamily="34" charset="0"/>
        <a:buChar char="►"/>
        <a:defRPr sz="2400" kern="1200">
          <a:solidFill>
            <a:schemeClr val="bg2">
              <a:lumMod val="10000"/>
            </a:schemeClr>
          </a:solidFill>
          <a:latin typeface="+mn-lt"/>
          <a:ea typeface="+mn-ea"/>
          <a:cs typeface="+mn-cs"/>
        </a:defRPr>
      </a:lvl2pPr>
      <a:lvl3pPr marL="631825" indent="-228600" algn="l" defTabSz="914400" rtl="0" eaLnBrk="1" latinLnBrk="0" hangingPunct="1">
        <a:spcBef>
          <a:spcPct val="20000"/>
        </a:spcBef>
        <a:buClr>
          <a:schemeClr val="tx1"/>
        </a:buClr>
        <a:buSzPct val="55000"/>
        <a:buFont typeface="Arial" pitchFamily="34" charset="0"/>
        <a:buChar char="►"/>
        <a:defRPr sz="2200" kern="1200">
          <a:solidFill>
            <a:schemeClr val="bg2">
              <a:lumMod val="10000"/>
            </a:schemeClr>
          </a:solidFill>
          <a:latin typeface="+mn-lt"/>
          <a:ea typeface="+mn-ea"/>
          <a:cs typeface="+mn-cs"/>
        </a:defRPr>
      </a:lvl3pPr>
      <a:lvl4pPr marL="860425" indent="-228600" algn="l" defTabSz="914400" rtl="0" eaLnBrk="1" latinLnBrk="0" hangingPunct="1">
        <a:spcBef>
          <a:spcPct val="20000"/>
        </a:spcBef>
        <a:buFont typeface="Arial" pitchFamily="34" charset="0"/>
        <a:buChar char="–"/>
        <a:defRPr sz="22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91105"/>
            <a:ext cx="874188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01931" y="1189178"/>
            <a:ext cx="8740140" cy="1691326"/>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230679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685845" rtl="0" eaLnBrk="1" latinLnBrk="0" hangingPunct="1">
        <a:lnSpc>
          <a:spcPct val="90000"/>
        </a:lnSpc>
        <a:spcBef>
          <a:spcPct val="0"/>
        </a:spcBef>
        <a:buNone/>
        <a:defRPr lang="en-US" sz="3971"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Tx/>
        <a:buSzPct val="90000"/>
        <a:buFont typeface="Arial" pitchFamily="34" charset="0"/>
        <a:buChar char="•"/>
        <a:tabLst/>
        <a:defRPr sz="2941" kern="1200" spc="0" baseline="0">
          <a:gradFill>
            <a:gsLst>
              <a:gs pos="1250">
                <a:schemeClr val="tx1"/>
              </a:gs>
              <a:gs pos="100000">
                <a:schemeClr val="tx1"/>
              </a:gs>
            </a:gsLst>
            <a:lin ang="5400000" scaled="0"/>
          </a:gra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452879"/>
            <a:ext cx="8363938" cy="5783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3"/>
            <a:ext cx="8366320" cy="1495025"/>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91" y="6406271"/>
            <a:ext cx="1600617" cy="273844"/>
          </a:xfrm>
          <a:prstGeom prst="rect">
            <a:avLst/>
          </a:prstGeom>
        </p:spPr>
        <p:txBody>
          <a:bodyPr vert="horz" lIns="68589" tIns="34295" rIns="68589" bIns="34295" rtlCol="0" anchor="ctr"/>
          <a:lstStyle>
            <a:lvl1pPr algn="l">
              <a:defRPr sz="900">
                <a:solidFill>
                  <a:schemeClr val="tx1"/>
                </a:solidFill>
              </a:defRPr>
            </a:lvl1pPr>
          </a:lstStyle>
          <a:p>
            <a:pPr defTabSz="685864"/>
            <a:r>
              <a:rPr lang="en-US" smtClean="0">
                <a:solidFill>
                  <a:srgbClr val="003963"/>
                </a:solidFill>
                <a:latin typeface="Segoe UI"/>
              </a:rPr>
              <a:t>12/3/13</a:t>
            </a:r>
            <a:endParaRPr lang="en-GB" dirty="0">
              <a:solidFill>
                <a:srgbClr val="003963"/>
              </a:solidFill>
              <a:latin typeface="Segoe UI"/>
            </a:endParaRPr>
          </a:p>
        </p:txBody>
      </p:sp>
      <p:sp>
        <p:nvSpPr>
          <p:cNvPr id="7" name="Footer Placeholder 4"/>
          <p:cNvSpPr>
            <a:spLocks noGrp="1"/>
          </p:cNvSpPr>
          <p:nvPr>
            <p:ph type="ftr" sz="quarter" idx="3"/>
          </p:nvPr>
        </p:nvSpPr>
        <p:spPr>
          <a:xfrm>
            <a:off x="2343760" y="6406271"/>
            <a:ext cx="4418954" cy="273844"/>
          </a:xfrm>
          <a:prstGeom prst="rect">
            <a:avLst/>
          </a:prstGeom>
        </p:spPr>
        <p:txBody>
          <a:bodyPr vert="horz" lIns="68589" tIns="34295" rIns="68589" bIns="34295" rtlCol="0" anchor="ctr"/>
          <a:lstStyle>
            <a:lvl1pPr algn="ctr">
              <a:defRPr sz="900">
                <a:solidFill>
                  <a:schemeClr val="tx1"/>
                </a:solidFill>
              </a:defRPr>
            </a:lvl1pPr>
          </a:lstStyle>
          <a:p>
            <a:pPr defTabSz="685864"/>
            <a:r>
              <a:rPr lang="en-GB" smtClean="0">
                <a:solidFill>
                  <a:srgbClr val="003963"/>
                </a:solidFill>
                <a:latin typeface="Segoe UI"/>
              </a:rPr>
              <a:t>Software Defined Networking (COMS 6998-8) </a:t>
            </a:r>
            <a:endParaRPr lang="en-GB" dirty="0">
              <a:solidFill>
                <a:srgbClr val="003963"/>
              </a:solidFill>
              <a:latin typeface="Segoe UI"/>
            </a:endParaRPr>
          </a:p>
        </p:txBody>
      </p:sp>
      <p:sp>
        <p:nvSpPr>
          <p:cNvPr id="8" name="Slide Number Placeholder 5"/>
          <p:cNvSpPr>
            <a:spLocks noGrp="1"/>
          </p:cNvSpPr>
          <p:nvPr>
            <p:ph type="sldNum" sz="quarter" idx="4"/>
          </p:nvPr>
        </p:nvSpPr>
        <p:spPr>
          <a:xfrm>
            <a:off x="7152761" y="6406271"/>
            <a:ext cx="1600617" cy="273844"/>
          </a:xfrm>
          <a:prstGeom prst="rect">
            <a:avLst/>
          </a:prstGeom>
        </p:spPr>
        <p:txBody>
          <a:bodyPr vert="horz" lIns="68589" tIns="34295" rIns="68589" bIns="34295" rtlCol="0" anchor="ctr"/>
          <a:lstStyle>
            <a:lvl1pPr algn="r">
              <a:defRPr sz="900">
                <a:solidFill>
                  <a:schemeClr val="tx1"/>
                </a:solidFill>
              </a:defRPr>
            </a:lvl1pPr>
          </a:lstStyle>
          <a:p>
            <a:pPr defTabSz="685864"/>
            <a:fld id="{66F9B19E-23E9-4120-A06C-57F6EDB783B3}" type="slidenum">
              <a:rPr lang="en-GB" smtClean="0">
                <a:solidFill>
                  <a:srgbClr val="003963"/>
                </a:solidFill>
                <a:latin typeface="Segoe UI"/>
              </a:rPr>
              <a:pPr defTabSz="685864"/>
              <a:t>‹#›</a:t>
            </a:fld>
            <a:endParaRPr lang="en-GB">
              <a:solidFill>
                <a:srgbClr val="003963"/>
              </a:solidFill>
              <a:latin typeface="Segoe UI"/>
            </a:endParaRPr>
          </a:p>
        </p:txBody>
      </p:sp>
    </p:spTree>
    <p:extLst>
      <p:ext uri="{BB962C8B-B14F-4D97-AF65-F5344CB8AC3E}">
        <p14:creationId xmlns:p14="http://schemas.microsoft.com/office/powerpoint/2010/main" val="71983537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685864"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solidFill>
            <a:schemeClr val="tx2"/>
          </a:soli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solidFill>
            <a:schemeClr val="tx2"/>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file:///\\localhost\Users\porras\Desktop\OF_June_2012\Demo1_SecurityConstraints.mov" TargetMode="External"/><Relationship Id="rId4" Type="http://schemas.openxmlformats.org/officeDocument/2006/relationships/hyperlink" Target="http://youtu.be/ySSCCPPt51U" TargetMode="External"/><Relationship Id="rId5" Type="http://schemas.openxmlformats.org/officeDocument/2006/relationships/hyperlink" Target="file:///\\localhost\Users\porras\Desktop\OF_June_2012\Demo2_ReflectorNets.mov" TargetMode="External"/><Relationship Id="rId6" Type="http://schemas.openxmlformats.org/officeDocument/2006/relationships/hyperlink" Target="http://www.youtube.com/watch?v=WaVt1nGRj7s" TargetMode="External"/><Relationship Id="rId7" Type="http://schemas.openxmlformats.org/officeDocument/2006/relationships/hyperlink" Target="file:///\\localhost\Users\porras\Desktop\OF_June_2012\Demo3_Quarantine.mov" TargetMode="External"/><Relationship Id="rId8" Type="http://schemas.openxmlformats.org/officeDocument/2006/relationships/hyperlink" Target="http://www.openflowsec.org/Demo3_Quarantine.mov" TargetMode="External"/><Relationship Id="rId9" Type="http://schemas.openxmlformats.org/officeDocument/2006/relationships/hyperlink" Target="http://youtu.be/vf6jAGesVNY" TargetMode="External"/><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6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8.xml"/><Relationship Id="rId3" Type="http://schemas.openxmlformats.org/officeDocument/2006/relationships/notesSlide" Target="../notesSlides/notesSlide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6.emf"/><Relationship Id="rId1" Type="http://schemas.openxmlformats.org/officeDocument/2006/relationships/tags" Target="../tags/tag2.xml"/><Relationship Id="rId2"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6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8.xml"/><Relationship Id="rId3" Type="http://schemas.openxmlformats.org/officeDocument/2006/relationships/notesSlide" Target="../notesSlides/notesSlide16.xml"/></Relationships>
</file>

<file path=ppt/slides/_rels/slide6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8.xml"/><Relationship Id="rId3"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notesSlide" Target="../notesSlides/notesSlide18.xml"/><Relationship Id="rId5" Type="http://schemas.openxmlformats.org/officeDocument/2006/relationships/oleObject" Target="../embeddings/Microsoft_Visio_2003-2010_Drawing1111111.vsd"/><Relationship Id="rId6" Type="http://schemas.openxmlformats.org/officeDocument/2006/relationships/image" Target="../media/image27.emf"/><Relationship Id="rId1" Type="http://schemas.openxmlformats.org/officeDocument/2006/relationships/vmlDrawing" Target="../drawings/vmlDrawing2.vml"/><Relationship Id="rId2" Type="http://schemas.openxmlformats.org/officeDocument/2006/relationships/tags" Target="../tags/tag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Visio_2003-2010_Drawing2222222.vsd"/><Relationship Id="rId5"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8.xml"/><Relationship Id="rId3" Type="http://schemas.openxmlformats.org/officeDocument/2006/relationships/notesSlide" Target="../notesSlides/notesSlide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7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8.xml"/><Relationship Id="rId3" Type="http://schemas.openxmlformats.org/officeDocument/2006/relationships/notesSlide" Target="../notesSlides/notesSlide24.xml"/></Relationships>
</file>

<file path=ppt/slides/_rels/slide7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8.xml"/><Relationship Id="rId3" Type="http://schemas.openxmlformats.org/officeDocument/2006/relationships/notesSlide" Target="../notesSlides/notesSlide25.xml"/></Relationships>
</file>

<file path=ppt/slides/_rels/slide7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8.xml"/><Relationship Id="rId3" Type="http://schemas.openxmlformats.org/officeDocument/2006/relationships/notesSlide" Target="../notesSlides/notesSlide26.xml"/></Relationships>
</file>

<file path=ppt/slides/_rels/slide7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8.xml"/><Relationship Id="rId3" Type="http://schemas.openxmlformats.org/officeDocument/2006/relationships/notesSlide" Target="../notesSlides/notesSlide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8.xml"/><Relationship Id="rId3" Type="http://schemas.openxmlformats.org/officeDocument/2006/relationships/notesSlide" Target="../notesSlides/notesSlide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notesSlide" Target="../notesSlides/notesSlide31.xml"/><Relationship Id="rId5" Type="http://schemas.openxmlformats.org/officeDocument/2006/relationships/oleObject" Target="../embeddings/Microsoft_Visio_2003-2010_Drawing3333333.vsd"/><Relationship Id="rId6"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tags" Target="../tags/tag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8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8.xml"/><Relationship Id="rId3" Type="http://schemas.openxmlformats.org/officeDocument/2006/relationships/notesSlide" Target="../notesSlides/notesSlide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1.png"/><Relationship Id="rId1" Type="http://schemas.openxmlformats.org/officeDocument/2006/relationships/tags" Target="../tags/tag14.xml"/><Relationship Id="rId2"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2"/>
            <a:ext cx="7772400" cy="1695450"/>
          </a:xfrm>
        </p:spPr>
        <p:txBody>
          <a:bodyPr>
            <a:normAutofit/>
          </a:bodyPr>
          <a:lstStyle/>
          <a:p>
            <a:pPr algn="l"/>
            <a:r>
              <a:rPr lang="en-US" dirty="0"/>
              <a:t>Software Defined Networking</a:t>
            </a:r>
            <a:br>
              <a:rPr lang="en-US" dirty="0"/>
            </a:br>
            <a:r>
              <a:rPr lang="en-US" dirty="0"/>
              <a:t>COMS 6998-8, Fall 2013</a:t>
            </a:r>
          </a:p>
        </p:txBody>
      </p:sp>
      <p:sp>
        <p:nvSpPr>
          <p:cNvPr id="3" name="Subtitle 2"/>
          <p:cNvSpPr>
            <a:spLocks noGrp="1"/>
          </p:cNvSpPr>
          <p:nvPr>
            <p:ph type="subTitle" idx="1"/>
          </p:nvPr>
        </p:nvSpPr>
        <p:spPr>
          <a:xfrm>
            <a:off x="609601" y="3352801"/>
            <a:ext cx="8153400" cy="2438400"/>
          </a:xfrm>
        </p:spPr>
        <p:txBody>
          <a:bodyPr>
            <a:noAutofit/>
          </a:bodyPr>
          <a:lstStyle/>
          <a:p>
            <a:pPr algn="r"/>
            <a:r>
              <a:rPr lang="en-US" sz="3400" dirty="0">
                <a:solidFill>
                  <a:schemeClr val="tx1"/>
                </a:solidFill>
              </a:rPr>
              <a:t>Instructor: Li Erran Li (</a:t>
            </a:r>
            <a:r>
              <a:rPr lang="en-US" sz="3400" dirty="0" err="1">
                <a:solidFill>
                  <a:srgbClr val="9F8540"/>
                </a:solidFill>
              </a:rPr>
              <a:t>lierranli@cs.columbia.edu</a:t>
            </a:r>
            <a:r>
              <a:rPr lang="en-US" sz="3400" dirty="0">
                <a:solidFill>
                  <a:schemeClr val="tx1"/>
                </a:solidFill>
              </a:rPr>
              <a:t>)</a:t>
            </a:r>
          </a:p>
          <a:p>
            <a:pPr lvl="0" algn="r"/>
            <a:r>
              <a:rPr lang="en-US" sz="3400" dirty="0">
                <a:solidFill>
                  <a:srgbClr val="9F8540"/>
                </a:solidFill>
                <a:hlinkClick r:id="rId3"/>
              </a:rPr>
              <a:t>http://www.cs.columbia.edu/~lierranli/coms6998</a:t>
            </a:r>
            <a:r>
              <a:rPr lang="en-US" sz="3400" dirty="0" smtClean="0">
                <a:solidFill>
                  <a:srgbClr val="9F8540"/>
                </a:solidFill>
                <a:hlinkClick r:id="rId3"/>
              </a:rPr>
              <a:t>-8SDNFall2013/</a:t>
            </a:r>
            <a:endParaRPr lang="en-US" sz="3400" dirty="0" smtClean="0">
              <a:solidFill>
                <a:srgbClr val="9F8540"/>
              </a:solidFill>
            </a:endParaRPr>
          </a:p>
          <a:p>
            <a:pPr algn="r"/>
            <a:r>
              <a:rPr lang="en-US" sz="3400" dirty="0" smtClean="0">
                <a:solidFill>
                  <a:schemeClr val="tx1"/>
                </a:solidFill>
              </a:rPr>
              <a:t>12/3/2013: SDN Security, End Host Networking Stack and Storage</a:t>
            </a:r>
            <a:endParaRPr lang="en-US" sz="3400" dirty="0">
              <a:solidFill>
                <a:srgbClr val="9F854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normAutofit/>
          </a:bodyPr>
          <a:lstStyle/>
          <a:p>
            <a:r>
              <a:rPr lang="en-US" sz="4000" dirty="0">
                <a:latin typeface="Calibri"/>
                <a:ea typeface="ＭＳ Ｐゴシック" charset="-128"/>
                <a:cs typeface="Calibri"/>
              </a:rPr>
              <a:t>Review of Previous Lecture: </a:t>
            </a:r>
            <a:r>
              <a:rPr lang="en-US" sz="4000" dirty="0" smtClean="0">
                <a:latin typeface="Calibri"/>
                <a:ea typeface="ＭＳ Ｐゴシック" charset="-128"/>
                <a:cs typeface="Calibri"/>
              </a:rPr>
              <a:t/>
            </a:r>
            <a:br>
              <a:rPr lang="en-US" sz="4000" dirty="0" smtClean="0">
                <a:latin typeface="Calibri"/>
                <a:ea typeface="ＭＳ Ｐゴシック" charset="-128"/>
                <a:cs typeface="Calibri"/>
              </a:rPr>
            </a:br>
            <a:r>
              <a:rPr lang="en-US" altLang="ko-KR" sz="4000" dirty="0" smtClean="0">
                <a:latin typeface="Calibri"/>
                <a:cs typeface="Calibri"/>
              </a:rPr>
              <a:t>Avant-Guard</a:t>
            </a:r>
            <a:endParaRPr lang="ko-KR" altLang="en-US" sz="4000" dirty="0">
              <a:latin typeface="Calibri"/>
              <a:cs typeface="Calibri"/>
            </a:endParaRPr>
          </a:p>
        </p:txBody>
      </p:sp>
      <p:sp>
        <p:nvSpPr>
          <p:cNvPr id="3" name="Content Placeholder 2"/>
          <p:cNvSpPr>
            <a:spLocks noGrp="1"/>
          </p:cNvSpPr>
          <p:nvPr>
            <p:ph idx="1"/>
          </p:nvPr>
        </p:nvSpPr>
        <p:spPr>
          <a:xfrm>
            <a:off x="152400" y="1828800"/>
            <a:ext cx="5695950" cy="4351338"/>
          </a:xfrm>
        </p:spPr>
        <p:txBody>
          <a:bodyPr>
            <a:normAutofit fontScale="92500" lnSpcReduction="10000"/>
          </a:bodyPr>
          <a:lstStyle/>
          <a:p>
            <a:r>
              <a:rPr lang="en-US" altLang="ko-KR" dirty="0" smtClean="0">
                <a:latin typeface="Calibri" panose="020F0502020204030204" pitchFamily="34" charset="0"/>
              </a:rPr>
              <a:t>Security extension to the </a:t>
            </a:r>
            <a:r>
              <a:rPr lang="en-US" altLang="ko-KR" dirty="0" err="1" smtClean="0">
                <a:latin typeface="Calibri" panose="020F0502020204030204" pitchFamily="34" charset="0"/>
              </a:rPr>
              <a:t>OpenFlow</a:t>
            </a:r>
            <a:r>
              <a:rPr lang="en-US" altLang="ko-KR" dirty="0" smtClean="0">
                <a:latin typeface="Calibri" panose="020F0502020204030204" pitchFamily="34" charset="0"/>
              </a:rPr>
              <a:t> data plane</a:t>
            </a:r>
          </a:p>
          <a:p>
            <a:pPr lvl="1"/>
            <a:endParaRPr lang="en-US" altLang="ko-KR" dirty="0" smtClean="0">
              <a:latin typeface="Calibri" panose="020F0502020204030204" pitchFamily="34" charset="0"/>
            </a:endParaRPr>
          </a:p>
          <a:p>
            <a:pPr lvl="1"/>
            <a:r>
              <a:rPr lang="en-US" altLang="ko-KR" sz="2800" dirty="0" smtClean="0">
                <a:latin typeface="Calibri" panose="020F0502020204030204" pitchFamily="34" charset="0"/>
              </a:rPr>
              <a:t>Connection migration</a:t>
            </a:r>
          </a:p>
          <a:p>
            <a:pPr lvl="2"/>
            <a:r>
              <a:rPr lang="en-US" altLang="ko-KR" sz="2400" dirty="0" smtClean="0">
                <a:latin typeface="Calibri" panose="020F0502020204030204" pitchFamily="34" charset="0"/>
              </a:rPr>
              <a:t>To address scalability </a:t>
            </a:r>
            <a:endParaRPr lang="en-US" altLang="ko-KR" sz="2400" dirty="0">
              <a:latin typeface="Calibri" panose="020F0502020204030204" pitchFamily="34" charset="0"/>
            </a:endParaRPr>
          </a:p>
          <a:p>
            <a:pPr marL="914400" lvl="2" indent="0">
              <a:buNone/>
            </a:pPr>
            <a:r>
              <a:rPr lang="en-US" altLang="ko-KR" sz="2400" dirty="0" smtClean="0">
                <a:latin typeface="Calibri" panose="020F0502020204030204" pitchFamily="34" charset="0"/>
              </a:rPr>
              <a:t>issue</a:t>
            </a:r>
          </a:p>
          <a:p>
            <a:pPr lvl="1"/>
            <a:endParaRPr lang="en-US" altLang="ko-KR" sz="2800" dirty="0" smtClean="0">
              <a:latin typeface="Calibri" panose="020F0502020204030204" pitchFamily="34" charset="0"/>
            </a:endParaRPr>
          </a:p>
          <a:p>
            <a:pPr lvl="1"/>
            <a:r>
              <a:rPr lang="en-US" altLang="ko-KR" sz="2800" dirty="0" smtClean="0">
                <a:latin typeface="Calibri" panose="020F0502020204030204" pitchFamily="34" charset="0"/>
              </a:rPr>
              <a:t>Actuating trigger</a:t>
            </a:r>
          </a:p>
          <a:p>
            <a:pPr lvl="2"/>
            <a:r>
              <a:rPr lang="en-US" altLang="ko-KR" sz="2400" dirty="0" smtClean="0">
                <a:latin typeface="Calibri" panose="020F0502020204030204" pitchFamily="34" charset="0"/>
              </a:rPr>
              <a:t>To address responsiveness</a:t>
            </a:r>
          </a:p>
          <a:p>
            <a:pPr marL="914400" lvl="2" indent="0">
              <a:buNone/>
            </a:pPr>
            <a:r>
              <a:rPr lang="en-US" altLang="ko-KR" sz="2400" dirty="0" smtClean="0">
                <a:latin typeface="Calibri" panose="020F0502020204030204" pitchFamily="34" charset="0"/>
              </a:rPr>
              <a:t> issue</a:t>
            </a:r>
            <a:endParaRPr lang="ko-KR" altLang="en-US" sz="2400" dirty="0">
              <a:latin typeface="Calibri" panose="020F0502020204030204" pitchFamily="34" charset="0"/>
            </a:endParaRPr>
          </a:p>
        </p:txBody>
      </p:sp>
      <p:sp>
        <p:nvSpPr>
          <p:cNvPr id="4" name="직사각형 3"/>
          <p:cNvSpPr/>
          <p:nvPr/>
        </p:nvSpPr>
        <p:spPr>
          <a:xfrm>
            <a:off x="4686227" y="3440502"/>
            <a:ext cx="4113471" cy="307664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ko-KR" altLang="en-US">
              <a:solidFill>
                <a:prstClr val="black"/>
              </a:solidFill>
              <a:latin typeface="Calibri" panose="020F0502020204030204" pitchFamily="34" charset="0"/>
              <a:ea typeface="맑은 고딕"/>
            </a:endParaRPr>
          </a:p>
        </p:txBody>
      </p:sp>
      <p:sp>
        <p:nvSpPr>
          <p:cNvPr id="5" name="직사각형 4"/>
          <p:cNvSpPr/>
          <p:nvPr/>
        </p:nvSpPr>
        <p:spPr>
          <a:xfrm>
            <a:off x="4821793" y="3635727"/>
            <a:ext cx="3787849" cy="414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en-US" altLang="ko-KR" sz="1400" b="1" dirty="0" smtClean="0">
                <a:solidFill>
                  <a:prstClr val="black"/>
                </a:solidFill>
                <a:latin typeface="Calibri" panose="020F0502020204030204" pitchFamily="34" charset="0"/>
                <a:ea typeface="맑은 고딕"/>
              </a:rPr>
              <a:t>Control Plane Interface</a:t>
            </a:r>
            <a:endParaRPr lang="ko-KR" altLang="en-US" sz="1400" b="1" dirty="0">
              <a:solidFill>
                <a:prstClr val="black"/>
              </a:solidFill>
              <a:latin typeface="Calibri" panose="020F0502020204030204" pitchFamily="34" charset="0"/>
              <a:ea typeface="맑은 고딕"/>
            </a:endParaRPr>
          </a:p>
        </p:txBody>
      </p:sp>
      <p:sp>
        <p:nvSpPr>
          <p:cNvPr id="7" name="직사각형 6"/>
          <p:cNvSpPr/>
          <p:nvPr/>
        </p:nvSpPr>
        <p:spPr>
          <a:xfrm>
            <a:off x="4821793" y="5432628"/>
            <a:ext cx="3787849" cy="6799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en-US" altLang="ko-KR" sz="1400" b="1" dirty="0" smtClean="0">
                <a:solidFill>
                  <a:prstClr val="black"/>
                </a:solidFill>
                <a:latin typeface="Calibri" panose="020F0502020204030204" pitchFamily="34" charset="0"/>
                <a:ea typeface="맑은 고딕"/>
              </a:rPr>
              <a:t>Flow Table (TCAM and SRAM)</a:t>
            </a:r>
            <a:endParaRPr lang="ko-KR" altLang="en-US" sz="1400" b="1" dirty="0">
              <a:solidFill>
                <a:prstClr val="black"/>
              </a:solidFill>
              <a:latin typeface="Calibri" panose="020F0502020204030204" pitchFamily="34" charset="0"/>
              <a:ea typeface="맑은 고딕"/>
            </a:endParaRPr>
          </a:p>
        </p:txBody>
      </p:sp>
      <p:sp>
        <p:nvSpPr>
          <p:cNvPr id="8" name="직사각형 7"/>
          <p:cNvSpPr/>
          <p:nvPr/>
        </p:nvSpPr>
        <p:spPr>
          <a:xfrm>
            <a:off x="6966908" y="4367898"/>
            <a:ext cx="729291" cy="887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en-US" altLang="ko-KR" sz="1200" b="1" dirty="0" smtClean="0">
                <a:solidFill>
                  <a:prstClr val="black"/>
                </a:solidFill>
                <a:latin typeface="Calibri" panose="020F0502020204030204" pitchFamily="34" charset="0"/>
                <a:ea typeface="맑은 고딕"/>
              </a:rPr>
              <a:t>Flow Table Lookup</a:t>
            </a:r>
            <a:endParaRPr lang="ko-KR" altLang="en-US" sz="1200" b="1" dirty="0">
              <a:solidFill>
                <a:prstClr val="black"/>
              </a:solidFill>
              <a:latin typeface="Calibri" panose="020F0502020204030204" pitchFamily="34" charset="0"/>
              <a:ea typeface="맑은 고딕"/>
            </a:endParaRPr>
          </a:p>
        </p:txBody>
      </p:sp>
      <p:sp>
        <p:nvSpPr>
          <p:cNvPr id="9" name="직사각형 8"/>
          <p:cNvSpPr/>
          <p:nvPr/>
        </p:nvSpPr>
        <p:spPr>
          <a:xfrm>
            <a:off x="7756378" y="4367898"/>
            <a:ext cx="1006622" cy="887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en-US" altLang="ko-KR" sz="1400" b="1" dirty="0" smtClean="0">
                <a:solidFill>
                  <a:prstClr val="black"/>
                </a:solidFill>
                <a:latin typeface="Calibri" panose="020F0502020204030204" pitchFamily="34" charset="0"/>
                <a:ea typeface="맑은 고딕"/>
              </a:rPr>
              <a:t>Packet Processing</a:t>
            </a:r>
            <a:endParaRPr lang="ko-KR" altLang="en-US" sz="1400" b="1" dirty="0">
              <a:solidFill>
                <a:prstClr val="black"/>
              </a:solidFill>
              <a:latin typeface="Calibri" panose="020F0502020204030204" pitchFamily="34" charset="0"/>
              <a:ea typeface="맑은 고딕"/>
            </a:endParaRPr>
          </a:p>
        </p:txBody>
      </p:sp>
      <p:sp>
        <p:nvSpPr>
          <p:cNvPr id="12" name="직사각형 11"/>
          <p:cNvSpPr/>
          <p:nvPr/>
        </p:nvSpPr>
        <p:spPr>
          <a:xfrm>
            <a:off x="4686227" y="2577197"/>
            <a:ext cx="4113471" cy="573863"/>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US" altLang="ko-KR" dirty="0" smtClean="0">
                <a:solidFill>
                  <a:prstClr val="black"/>
                </a:solidFill>
                <a:latin typeface="Calibri" panose="020F0502020204030204" pitchFamily="34" charset="0"/>
                <a:ea typeface="맑은 고딕"/>
              </a:rPr>
              <a:t>Control Plane</a:t>
            </a:r>
            <a:endParaRPr lang="ko-KR" altLang="en-US" dirty="0">
              <a:solidFill>
                <a:prstClr val="black"/>
              </a:solidFill>
              <a:latin typeface="Calibri" panose="020F0502020204030204" pitchFamily="34" charset="0"/>
              <a:ea typeface="맑은 고딕"/>
            </a:endParaRPr>
          </a:p>
        </p:txBody>
      </p:sp>
      <p:sp>
        <p:nvSpPr>
          <p:cNvPr id="13" name="TextBox 12"/>
          <p:cNvSpPr txBox="1"/>
          <p:nvPr/>
        </p:nvSpPr>
        <p:spPr>
          <a:xfrm>
            <a:off x="7875995" y="6211757"/>
            <a:ext cx="1196248" cy="369332"/>
          </a:xfrm>
          <a:prstGeom prst="rect">
            <a:avLst/>
          </a:prstGeom>
          <a:noFill/>
        </p:spPr>
        <p:txBody>
          <a:bodyPr wrap="none" rtlCol="0">
            <a:spAutoFit/>
          </a:bodyPr>
          <a:lstStyle/>
          <a:p>
            <a:pPr defTabSz="457200"/>
            <a:r>
              <a:rPr lang="en-US" altLang="ko-KR" dirty="0" smtClean="0">
                <a:solidFill>
                  <a:prstClr val="black"/>
                </a:solidFill>
                <a:latin typeface="Calibri" panose="020F0502020204030204" pitchFamily="34" charset="0"/>
                <a:ea typeface="맑은 고딕"/>
              </a:rPr>
              <a:t>Data Plane</a:t>
            </a:r>
            <a:endParaRPr lang="ko-KR" altLang="en-US" dirty="0">
              <a:solidFill>
                <a:prstClr val="black"/>
              </a:solidFill>
              <a:latin typeface="Calibri" panose="020F0502020204030204" pitchFamily="34" charset="0"/>
              <a:ea typeface="맑은 고딕"/>
            </a:endParaRPr>
          </a:p>
        </p:txBody>
      </p:sp>
      <p:sp>
        <p:nvSpPr>
          <p:cNvPr id="17" name="모서리가 둥근 직사각형 16"/>
          <p:cNvSpPr/>
          <p:nvPr/>
        </p:nvSpPr>
        <p:spPr>
          <a:xfrm>
            <a:off x="4897549" y="4277983"/>
            <a:ext cx="1985630" cy="100228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ko-KR" altLang="en-US">
              <a:solidFill>
                <a:prstClr val="black"/>
              </a:solidFill>
              <a:latin typeface="Calibri" panose="020F0502020204030204" pitchFamily="34" charset="0"/>
              <a:ea typeface="맑은 고딕"/>
            </a:endParaRPr>
          </a:p>
        </p:txBody>
      </p:sp>
      <p:cxnSp>
        <p:nvCxnSpPr>
          <p:cNvPr id="15" name="직선 연결선 14"/>
          <p:cNvCxnSpPr>
            <a:stCxn id="12" idx="2"/>
            <a:endCxn id="4" idx="0"/>
          </p:cNvCxnSpPr>
          <p:nvPr/>
        </p:nvCxnSpPr>
        <p:spPr>
          <a:xfrm>
            <a:off x="6742962" y="3151057"/>
            <a:ext cx="0" cy="28944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5005203" y="4367898"/>
            <a:ext cx="938397" cy="6601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lang="en-US" altLang="ko-KR" sz="1200" b="1" dirty="0" smtClean="0">
                <a:solidFill>
                  <a:prstClr val="black"/>
                </a:solidFill>
                <a:latin typeface="Calibri" panose="020F0502020204030204" pitchFamily="34" charset="0"/>
                <a:ea typeface="맑은 고딕"/>
              </a:rPr>
              <a:t>Connection Migration</a:t>
            </a:r>
            <a:endParaRPr lang="ko-KR" altLang="en-US" sz="1200" b="1" dirty="0">
              <a:solidFill>
                <a:prstClr val="black"/>
              </a:solidFill>
              <a:latin typeface="Calibri" panose="020F0502020204030204" pitchFamily="34" charset="0"/>
              <a:ea typeface="맑은 고딕"/>
            </a:endParaRPr>
          </a:p>
        </p:txBody>
      </p:sp>
      <p:sp>
        <p:nvSpPr>
          <p:cNvPr id="11" name="직사각형 10"/>
          <p:cNvSpPr/>
          <p:nvPr/>
        </p:nvSpPr>
        <p:spPr>
          <a:xfrm>
            <a:off x="5986056" y="4367898"/>
            <a:ext cx="821366" cy="6601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lang="en-US" altLang="ko-KR" sz="1200" b="1" dirty="0" smtClean="0">
                <a:solidFill>
                  <a:prstClr val="black"/>
                </a:solidFill>
                <a:latin typeface="Calibri" panose="020F0502020204030204" pitchFamily="34" charset="0"/>
                <a:ea typeface="맑은 고딕"/>
              </a:rPr>
              <a:t>Actuating Trigger</a:t>
            </a:r>
            <a:endParaRPr lang="ko-KR" altLang="en-US" sz="1200" b="1" dirty="0">
              <a:solidFill>
                <a:prstClr val="black"/>
              </a:solidFill>
              <a:latin typeface="Calibri" panose="020F0502020204030204" pitchFamily="34" charset="0"/>
              <a:ea typeface="맑은 고딕"/>
            </a:endParaRPr>
          </a:p>
        </p:txBody>
      </p:sp>
      <p:sp>
        <p:nvSpPr>
          <p:cNvPr id="18" name="TextBox 17"/>
          <p:cNvSpPr txBox="1"/>
          <p:nvPr/>
        </p:nvSpPr>
        <p:spPr>
          <a:xfrm>
            <a:off x="5479997" y="5003199"/>
            <a:ext cx="1152942" cy="307777"/>
          </a:xfrm>
          <a:prstGeom prst="rect">
            <a:avLst/>
          </a:prstGeom>
          <a:noFill/>
        </p:spPr>
        <p:txBody>
          <a:bodyPr wrap="none" rtlCol="0">
            <a:spAutoFit/>
          </a:bodyPr>
          <a:lstStyle/>
          <a:p>
            <a:pPr defTabSz="457200"/>
            <a:r>
              <a:rPr lang="en-US" altLang="ko-KR" sz="1400" b="1" dirty="0" smtClean="0">
                <a:solidFill>
                  <a:prstClr val="black"/>
                </a:solidFill>
                <a:latin typeface="Calibri" panose="020F0502020204030204" pitchFamily="34" charset="0"/>
                <a:ea typeface="맑은 고딕"/>
              </a:rPr>
              <a:t>Avant-Guard</a:t>
            </a:r>
            <a:endParaRPr lang="ko-KR" altLang="en-US" sz="1400" b="1" dirty="0">
              <a:solidFill>
                <a:prstClr val="black"/>
              </a:solidFill>
              <a:latin typeface="Calibri" panose="020F0502020204030204" pitchFamily="34" charset="0"/>
              <a:ea typeface="맑은 고딕"/>
            </a:endParaRPr>
          </a:p>
        </p:txBody>
      </p:sp>
      <p:cxnSp>
        <p:nvCxnSpPr>
          <p:cNvPr id="19" name="직선 연결선 18"/>
          <p:cNvCxnSpPr/>
          <p:nvPr/>
        </p:nvCxnSpPr>
        <p:spPr>
          <a:xfrm>
            <a:off x="7281898" y="4050400"/>
            <a:ext cx="0" cy="3175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7281898" y="5255162"/>
            <a:ext cx="0" cy="1774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8" idx="3"/>
            <a:endCxn id="9" idx="1"/>
          </p:cNvCxnSpPr>
          <p:nvPr/>
        </p:nvCxnSpPr>
        <p:spPr>
          <a:xfrm>
            <a:off x="7696199" y="4811530"/>
            <a:ext cx="6017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직선 연결선 27"/>
          <p:cNvCxnSpPr>
            <a:endCxn id="17" idx="0"/>
          </p:cNvCxnSpPr>
          <p:nvPr/>
        </p:nvCxnSpPr>
        <p:spPr>
          <a:xfrm>
            <a:off x="5890363" y="4050397"/>
            <a:ext cx="1" cy="2275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flipH="1">
            <a:off x="5890363" y="5260856"/>
            <a:ext cx="3987" cy="1717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t>12/3/13</a:t>
            </a:r>
            <a:endParaRPr lang="en-US"/>
          </a:p>
        </p:txBody>
      </p:sp>
      <p:sp>
        <p:nvSpPr>
          <p:cNvPr id="14" name="Footer Placeholder 13"/>
          <p:cNvSpPr>
            <a:spLocks noGrp="1"/>
          </p:cNvSpPr>
          <p:nvPr>
            <p:ph type="ftr" sz="quarter" idx="11"/>
          </p:nvPr>
        </p:nvSpPr>
        <p:spPr>
          <a:xfrm>
            <a:off x="2667000" y="6461123"/>
            <a:ext cx="3886200" cy="396877"/>
          </a:xfrm>
        </p:spPr>
        <p:txBody>
          <a:bodyPr/>
          <a:lstStyle/>
          <a:p>
            <a:r>
              <a:rPr lang="en-US" dirty="0" smtClean="0"/>
              <a:t>Software Defined Networking (COMS 6998-8) </a:t>
            </a:r>
            <a:endParaRPr lang="en-US" dirty="0"/>
          </a:p>
        </p:txBody>
      </p:sp>
      <p:sp>
        <p:nvSpPr>
          <p:cNvPr id="16" name="Slide Number Placeholder 15"/>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11104694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sz="4000" dirty="0">
                <a:latin typeface="Calibri"/>
                <a:ea typeface="ＭＳ Ｐゴシック" charset="-128"/>
                <a:cs typeface="Calibri"/>
              </a:rPr>
              <a:t>Review of Previous </a:t>
            </a:r>
            <a:r>
              <a:rPr lang="en-US" sz="4000" dirty="0" smtClean="0">
                <a:latin typeface="Calibri"/>
                <a:ea typeface="ＭＳ Ｐゴシック" charset="-128"/>
                <a:cs typeface="Calibri"/>
              </a:rPr>
              <a:t>Lecture: </a:t>
            </a:r>
            <a:br>
              <a:rPr lang="en-US" sz="4000" dirty="0" smtClean="0">
                <a:latin typeface="Calibri"/>
                <a:ea typeface="ＭＳ Ｐゴシック" charset="-128"/>
                <a:cs typeface="Calibri"/>
              </a:rPr>
            </a:br>
            <a:r>
              <a:rPr lang="en-US" altLang="ko-KR" sz="4000" dirty="0" smtClean="0">
                <a:latin typeface="Calibri"/>
                <a:cs typeface="Calibri"/>
              </a:rPr>
              <a:t>Connection Migration</a:t>
            </a:r>
            <a:endParaRPr lang="ko-KR" altLang="en-US" sz="4000" dirty="0">
              <a:latin typeface="Calibri"/>
              <a:cs typeface="Calibri"/>
            </a:endParaRPr>
          </a:p>
        </p:txBody>
      </p:sp>
      <p:sp>
        <p:nvSpPr>
          <p:cNvPr id="3" name="직사각형 2"/>
          <p:cNvSpPr/>
          <p:nvPr/>
        </p:nvSpPr>
        <p:spPr>
          <a:xfrm>
            <a:off x="2885411" y="3891516"/>
            <a:ext cx="3389129" cy="215841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ko-KR" altLang="en-US" dirty="0">
              <a:solidFill>
                <a:prstClr val="white"/>
              </a:solidFill>
              <a:latin typeface="맑은 고딕"/>
              <a:ea typeface="맑은 고딕"/>
            </a:endParaRPr>
          </a:p>
        </p:txBody>
      </p:sp>
      <p:sp>
        <p:nvSpPr>
          <p:cNvPr id="5" name="직사각형 4"/>
          <p:cNvSpPr/>
          <p:nvPr/>
        </p:nvSpPr>
        <p:spPr>
          <a:xfrm>
            <a:off x="304358" y="3891516"/>
            <a:ext cx="604727" cy="21584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en-US" altLang="ko-KR" sz="2000" b="1" dirty="0" smtClean="0">
                <a:solidFill>
                  <a:prstClr val="white"/>
                </a:solidFill>
                <a:latin typeface="맑은 고딕"/>
                <a:ea typeface="맑은 고딕"/>
              </a:rPr>
              <a:t>A</a:t>
            </a:r>
            <a:endParaRPr lang="ko-KR" altLang="en-US" b="1" dirty="0">
              <a:solidFill>
                <a:prstClr val="white"/>
              </a:solidFill>
              <a:latin typeface="맑은 고딕"/>
              <a:ea typeface="맑은 고딕"/>
            </a:endParaRPr>
          </a:p>
        </p:txBody>
      </p:sp>
      <p:sp>
        <p:nvSpPr>
          <p:cNvPr id="6" name="직사각형 5"/>
          <p:cNvSpPr/>
          <p:nvPr/>
        </p:nvSpPr>
        <p:spPr>
          <a:xfrm>
            <a:off x="8250866" y="3891516"/>
            <a:ext cx="604727" cy="21584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en-US" altLang="ko-KR" sz="2000" b="1" dirty="0" smtClean="0">
                <a:solidFill>
                  <a:prstClr val="white"/>
                </a:solidFill>
                <a:latin typeface="맑은 고딕"/>
                <a:ea typeface="맑은 고딕"/>
              </a:rPr>
              <a:t>B</a:t>
            </a:r>
            <a:endParaRPr lang="ko-KR" altLang="en-US" b="1" dirty="0">
              <a:solidFill>
                <a:prstClr val="white"/>
              </a:solidFill>
              <a:latin typeface="맑은 고딕"/>
              <a:ea typeface="맑은 고딕"/>
            </a:endParaRPr>
          </a:p>
        </p:txBody>
      </p:sp>
      <p:sp>
        <p:nvSpPr>
          <p:cNvPr id="7" name="직사각형 6"/>
          <p:cNvSpPr/>
          <p:nvPr/>
        </p:nvSpPr>
        <p:spPr>
          <a:xfrm>
            <a:off x="2888069" y="2126623"/>
            <a:ext cx="3389129" cy="7441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altLang="ko-KR" b="1" dirty="0" smtClean="0">
                <a:solidFill>
                  <a:prstClr val="white"/>
                </a:solidFill>
                <a:latin typeface="맑은 고딕"/>
                <a:ea typeface="맑은 고딕"/>
              </a:rPr>
              <a:t>Control Plane</a:t>
            </a:r>
            <a:endParaRPr lang="ko-KR" altLang="en-US" b="1" dirty="0">
              <a:solidFill>
                <a:prstClr val="white"/>
              </a:solidFill>
              <a:latin typeface="맑은 고딕"/>
              <a:ea typeface="맑은 고딕"/>
            </a:endParaRPr>
          </a:p>
        </p:txBody>
      </p:sp>
      <p:cxnSp>
        <p:nvCxnSpPr>
          <p:cNvPr id="9" name="직선 화살표 연결선 8"/>
          <p:cNvCxnSpPr/>
          <p:nvPr/>
        </p:nvCxnSpPr>
        <p:spPr>
          <a:xfrm>
            <a:off x="1012752" y="4157331"/>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59319" y="3912784"/>
            <a:ext cx="1079668"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(1) TCP SYN</a:t>
            </a:r>
            <a:endParaRPr lang="ko-KR" altLang="en-US" sz="1200" b="1" dirty="0">
              <a:solidFill>
                <a:prstClr val="black"/>
              </a:solidFill>
              <a:latin typeface="맑은 고딕"/>
              <a:ea typeface="맑은 고딕"/>
            </a:endParaRPr>
          </a:p>
        </p:txBody>
      </p:sp>
      <p:cxnSp>
        <p:nvCxnSpPr>
          <p:cNvPr id="11" name="직선 화살표 연결선 10"/>
          <p:cNvCxnSpPr/>
          <p:nvPr/>
        </p:nvCxnSpPr>
        <p:spPr>
          <a:xfrm flipH="1">
            <a:off x="1012753" y="4445513"/>
            <a:ext cx="176588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06477" y="4189783"/>
            <a:ext cx="1455822"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(2) TCP SYN/ACK</a:t>
            </a:r>
            <a:endParaRPr lang="ko-KR" altLang="en-US" sz="1200" b="1" dirty="0">
              <a:solidFill>
                <a:prstClr val="black"/>
              </a:solidFill>
              <a:latin typeface="맑은 고딕"/>
              <a:ea typeface="맑은 고딕"/>
            </a:endParaRPr>
          </a:p>
        </p:txBody>
      </p:sp>
      <p:cxnSp>
        <p:nvCxnSpPr>
          <p:cNvPr id="16" name="직선 화살표 연결선 15"/>
          <p:cNvCxnSpPr/>
          <p:nvPr/>
        </p:nvCxnSpPr>
        <p:spPr>
          <a:xfrm>
            <a:off x="1015410" y="4713766"/>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61977" y="4469219"/>
            <a:ext cx="1090939"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(3) TCP ACK</a:t>
            </a:r>
            <a:endParaRPr lang="ko-KR" altLang="en-US" sz="1200" b="1" dirty="0">
              <a:solidFill>
                <a:prstClr val="black"/>
              </a:solidFill>
              <a:latin typeface="맑은 고딕"/>
              <a:ea typeface="맑은 고딕"/>
            </a:endParaRPr>
          </a:p>
        </p:txBody>
      </p:sp>
      <p:cxnSp>
        <p:nvCxnSpPr>
          <p:cNvPr id="18" name="직선 화살표 연결선 17"/>
          <p:cNvCxnSpPr/>
          <p:nvPr/>
        </p:nvCxnSpPr>
        <p:spPr>
          <a:xfrm>
            <a:off x="6381318" y="4136066"/>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27885" y="3891516"/>
            <a:ext cx="1079668"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(6) TCP SYN</a:t>
            </a:r>
            <a:endParaRPr lang="ko-KR" altLang="en-US" sz="1200" b="1" dirty="0">
              <a:solidFill>
                <a:prstClr val="black"/>
              </a:solidFill>
              <a:latin typeface="맑은 고딕"/>
              <a:ea typeface="맑은 고딕"/>
            </a:endParaRPr>
          </a:p>
        </p:txBody>
      </p:sp>
      <p:cxnSp>
        <p:nvCxnSpPr>
          <p:cNvPr id="20" name="직선 화살표 연결선 19"/>
          <p:cNvCxnSpPr/>
          <p:nvPr/>
        </p:nvCxnSpPr>
        <p:spPr>
          <a:xfrm flipH="1">
            <a:off x="6381319" y="4424248"/>
            <a:ext cx="176588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75042" y="4168518"/>
            <a:ext cx="1455822"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(7) TCP SYN/ACK</a:t>
            </a:r>
            <a:endParaRPr lang="ko-KR" altLang="en-US" sz="1200" b="1" dirty="0">
              <a:solidFill>
                <a:prstClr val="black"/>
              </a:solidFill>
              <a:latin typeface="맑은 고딕"/>
              <a:ea typeface="맑은 고딕"/>
            </a:endParaRPr>
          </a:p>
        </p:txBody>
      </p:sp>
      <p:cxnSp>
        <p:nvCxnSpPr>
          <p:cNvPr id="22" name="직선 화살표 연결선 21"/>
          <p:cNvCxnSpPr/>
          <p:nvPr/>
        </p:nvCxnSpPr>
        <p:spPr>
          <a:xfrm>
            <a:off x="6383976" y="4692501"/>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30545" y="4447954"/>
            <a:ext cx="1090939"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(8) TCP ACK</a:t>
            </a:r>
            <a:endParaRPr lang="ko-KR" altLang="en-US" sz="1200" b="1" dirty="0">
              <a:solidFill>
                <a:prstClr val="black"/>
              </a:solidFill>
              <a:latin typeface="맑은 고딕"/>
              <a:ea typeface="맑은 고딕"/>
            </a:endParaRPr>
          </a:p>
        </p:txBody>
      </p:sp>
      <p:cxnSp>
        <p:nvCxnSpPr>
          <p:cNvPr id="24" name="직선 화살표 연결선 23"/>
          <p:cNvCxnSpPr/>
          <p:nvPr/>
        </p:nvCxnSpPr>
        <p:spPr>
          <a:xfrm>
            <a:off x="1010091" y="5695502"/>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74724" y="5238303"/>
            <a:ext cx="1168033" cy="461665"/>
          </a:xfrm>
          <a:prstGeom prst="rect">
            <a:avLst/>
          </a:prstGeom>
          <a:noFill/>
        </p:spPr>
        <p:txBody>
          <a:bodyPr wrap="none" rtlCol="0">
            <a:spAutoFit/>
          </a:bodyPr>
          <a:lstStyle/>
          <a:p>
            <a:pPr algn="ctr" defTabSz="457200"/>
            <a:r>
              <a:rPr lang="en-US" altLang="ko-KR" sz="1200" b="1" dirty="0" smtClean="0">
                <a:solidFill>
                  <a:prstClr val="black"/>
                </a:solidFill>
                <a:latin typeface="맑은 고딕"/>
                <a:ea typeface="맑은 고딕"/>
              </a:rPr>
              <a:t>(11) TCP ACK</a:t>
            </a:r>
          </a:p>
          <a:p>
            <a:pPr algn="ctr" defTabSz="457200"/>
            <a:r>
              <a:rPr lang="en-US" altLang="ko-KR" sz="1200" b="1" dirty="0" smtClean="0">
                <a:solidFill>
                  <a:prstClr val="black"/>
                </a:solidFill>
                <a:latin typeface="맑은 고딕"/>
                <a:ea typeface="맑은 고딕"/>
              </a:rPr>
              <a:t>TCP Data</a:t>
            </a:r>
            <a:endParaRPr lang="ko-KR" altLang="en-US" sz="1200" b="1" dirty="0">
              <a:solidFill>
                <a:prstClr val="black"/>
              </a:solidFill>
              <a:latin typeface="맑은 고딕"/>
              <a:ea typeface="맑은 고딕"/>
            </a:endParaRPr>
          </a:p>
        </p:txBody>
      </p:sp>
      <p:cxnSp>
        <p:nvCxnSpPr>
          <p:cNvPr id="26" name="직선 화살표 연결선 25"/>
          <p:cNvCxnSpPr/>
          <p:nvPr/>
        </p:nvCxnSpPr>
        <p:spPr>
          <a:xfrm>
            <a:off x="6378207" y="5691039"/>
            <a:ext cx="178627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38593" y="5233840"/>
            <a:ext cx="1176524" cy="461665"/>
          </a:xfrm>
          <a:prstGeom prst="rect">
            <a:avLst/>
          </a:prstGeom>
          <a:noFill/>
        </p:spPr>
        <p:txBody>
          <a:bodyPr wrap="none" rtlCol="0">
            <a:spAutoFit/>
          </a:bodyPr>
          <a:lstStyle/>
          <a:p>
            <a:pPr algn="ctr" defTabSz="457200"/>
            <a:r>
              <a:rPr lang="en-US" altLang="ko-KR" sz="1200" b="1" smtClean="0">
                <a:solidFill>
                  <a:prstClr val="black"/>
                </a:solidFill>
                <a:latin typeface="맑은 고딕"/>
                <a:ea typeface="맑은 고딕"/>
              </a:rPr>
              <a:t>(12) </a:t>
            </a:r>
            <a:r>
              <a:rPr lang="en-US" altLang="ko-KR" sz="1200" b="1" dirty="0" smtClean="0">
                <a:solidFill>
                  <a:prstClr val="black"/>
                </a:solidFill>
                <a:latin typeface="맑은 고딕"/>
                <a:ea typeface="맑은 고딕"/>
              </a:rPr>
              <a:t>TCP ACK</a:t>
            </a:r>
          </a:p>
          <a:p>
            <a:pPr algn="ctr" defTabSz="457200"/>
            <a:r>
              <a:rPr lang="en-US" altLang="ko-KR" sz="1200" b="1" dirty="0" smtClean="0">
                <a:solidFill>
                  <a:prstClr val="black"/>
                </a:solidFill>
                <a:latin typeface="맑은 고딕"/>
                <a:ea typeface="맑은 고딕"/>
              </a:rPr>
              <a:t>TCP Data</a:t>
            </a:r>
            <a:endParaRPr lang="ko-KR" altLang="en-US" sz="1200" b="1" dirty="0">
              <a:solidFill>
                <a:prstClr val="black"/>
              </a:solidFill>
              <a:latin typeface="맑은 고딕"/>
              <a:ea typeface="맑은 고딕"/>
            </a:endParaRPr>
          </a:p>
        </p:txBody>
      </p:sp>
      <p:cxnSp>
        <p:nvCxnSpPr>
          <p:cNvPr id="28" name="직선 화살표 연결선 27"/>
          <p:cNvCxnSpPr/>
          <p:nvPr/>
        </p:nvCxnSpPr>
        <p:spPr>
          <a:xfrm flipV="1">
            <a:off x="3247943" y="2991394"/>
            <a:ext cx="0" cy="78276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flipH="1">
            <a:off x="3536770" y="3029873"/>
            <a:ext cx="1" cy="78276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05636" y="3244277"/>
            <a:ext cx="372743"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a:t>
            </a:r>
            <a:r>
              <a:rPr lang="en-US" altLang="ko-KR" sz="1200" b="1" dirty="0">
                <a:solidFill>
                  <a:prstClr val="black"/>
                </a:solidFill>
                <a:latin typeface="맑은 고딕"/>
                <a:ea typeface="맑은 고딕"/>
              </a:rPr>
              <a:t>4</a:t>
            </a:r>
            <a:r>
              <a:rPr lang="en-US" altLang="ko-KR" sz="1200" b="1" dirty="0" smtClean="0">
                <a:solidFill>
                  <a:prstClr val="black"/>
                </a:solidFill>
                <a:latin typeface="맑은 고딕"/>
                <a:ea typeface="맑은 고딕"/>
              </a:rPr>
              <a:t>)</a:t>
            </a:r>
            <a:endParaRPr lang="ko-KR" altLang="en-US" sz="1200" b="1" dirty="0">
              <a:solidFill>
                <a:prstClr val="black"/>
              </a:solidFill>
              <a:latin typeface="맑은 고딕"/>
              <a:ea typeface="맑은 고딕"/>
            </a:endParaRPr>
          </a:p>
        </p:txBody>
      </p:sp>
      <p:sp>
        <p:nvSpPr>
          <p:cNvPr id="33" name="TextBox 32"/>
          <p:cNvSpPr txBox="1"/>
          <p:nvPr/>
        </p:nvSpPr>
        <p:spPr>
          <a:xfrm>
            <a:off x="3306084" y="3239921"/>
            <a:ext cx="372743"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(5)</a:t>
            </a:r>
            <a:endParaRPr lang="ko-KR" altLang="en-US" sz="1200" b="1" dirty="0">
              <a:solidFill>
                <a:prstClr val="black"/>
              </a:solidFill>
              <a:latin typeface="맑은 고딕"/>
              <a:ea typeface="맑은 고딕"/>
            </a:endParaRPr>
          </a:p>
        </p:txBody>
      </p:sp>
      <p:cxnSp>
        <p:nvCxnSpPr>
          <p:cNvPr id="34" name="직선 화살표 연결선 33"/>
          <p:cNvCxnSpPr/>
          <p:nvPr/>
        </p:nvCxnSpPr>
        <p:spPr>
          <a:xfrm flipV="1">
            <a:off x="5449035" y="3000938"/>
            <a:ext cx="0" cy="78276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flipH="1">
            <a:off x="5737861" y="3039417"/>
            <a:ext cx="1" cy="78276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06728" y="3253821"/>
            <a:ext cx="372743"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(9)</a:t>
            </a:r>
            <a:endParaRPr lang="ko-KR" altLang="en-US" sz="1200" b="1" dirty="0">
              <a:solidFill>
                <a:prstClr val="black"/>
              </a:solidFill>
              <a:latin typeface="맑은 고딕"/>
              <a:ea typeface="맑은 고딕"/>
            </a:endParaRPr>
          </a:p>
        </p:txBody>
      </p:sp>
      <p:sp>
        <p:nvSpPr>
          <p:cNvPr id="37" name="TextBox 36"/>
          <p:cNvSpPr txBox="1"/>
          <p:nvPr/>
        </p:nvSpPr>
        <p:spPr>
          <a:xfrm>
            <a:off x="5467987" y="3249465"/>
            <a:ext cx="458329"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(10)</a:t>
            </a:r>
            <a:endParaRPr lang="ko-KR" altLang="en-US" sz="1200" b="1" dirty="0">
              <a:solidFill>
                <a:prstClr val="black"/>
              </a:solidFill>
              <a:latin typeface="맑은 고딕"/>
              <a:ea typeface="맑은 고딕"/>
            </a:endParaRPr>
          </a:p>
        </p:txBody>
      </p:sp>
      <p:sp>
        <p:nvSpPr>
          <p:cNvPr id="38" name="TextBox 37"/>
          <p:cNvSpPr txBox="1"/>
          <p:nvPr/>
        </p:nvSpPr>
        <p:spPr>
          <a:xfrm>
            <a:off x="3593663" y="4285748"/>
            <a:ext cx="2392564" cy="369332"/>
          </a:xfrm>
          <a:prstGeom prst="rect">
            <a:avLst/>
          </a:prstGeom>
          <a:noFill/>
        </p:spPr>
        <p:txBody>
          <a:bodyPr wrap="none" rtlCol="0">
            <a:spAutoFit/>
          </a:bodyPr>
          <a:lstStyle/>
          <a:p>
            <a:pPr defTabSz="457200"/>
            <a:r>
              <a:rPr lang="en-US" altLang="ko-KR" b="1" dirty="0">
                <a:solidFill>
                  <a:prstClr val="black"/>
                </a:solidFill>
                <a:latin typeface="맑은 고딕"/>
                <a:ea typeface="맑은 고딕"/>
              </a:rPr>
              <a:t>A-1: A --&gt; B: Migrate</a:t>
            </a:r>
            <a:endParaRPr lang="ko-KR" altLang="en-US" b="1" dirty="0">
              <a:solidFill>
                <a:prstClr val="black"/>
              </a:solidFill>
              <a:latin typeface="맑은 고딕"/>
              <a:ea typeface="맑은 고딕"/>
            </a:endParaRPr>
          </a:p>
        </p:txBody>
      </p:sp>
      <p:sp>
        <p:nvSpPr>
          <p:cNvPr id="39" name="TextBox 38"/>
          <p:cNvSpPr txBox="1"/>
          <p:nvPr/>
        </p:nvSpPr>
        <p:spPr>
          <a:xfrm>
            <a:off x="3593662" y="4877970"/>
            <a:ext cx="2210862" cy="369332"/>
          </a:xfrm>
          <a:prstGeom prst="rect">
            <a:avLst/>
          </a:prstGeom>
          <a:noFill/>
        </p:spPr>
        <p:txBody>
          <a:bodyPr wrap="none" rtlCol="0">
            <a:spAutoFit/>
          </a:bodyPr>
          <a:lstStyle/>
          <a:p>
            <a:pPr defTabSz="457200"/>
            <a:r>
              <a:rPr lang="en-US" altLang="ko-KR" b="1" dirty="0" smtClean="0">
                <a:solidFill>
                  <a:prstClr val="black"/>
                </a:solidFill>
                <a:latin typeface="맑은 고딕"/>
                <a:ea typeface="맑은 고딕"/>
              </a:rPr>
              <a:t>A-2: </a:t>
            </a:r>
            <a:r>
              <a:rPr lang="en-US" altLang="ko-KR" b="1" dirty="0">
                <a:solidFill>
                  <a:prstClr val="black"/>
                </a:solidFill>
                <a:latin typeface="맑은 고딕"/>
                <a:ea typeface="맑은 고딕"/>
              </a:rPr>
              <a:t>A --&gt; B: </a:t>
            </a:r>
            <a:r>
              <a:rPr lang="en-US" altLang="ko-KR" b="1" dirty="0" smtClean="0">
                <a:solidFill>
                  <a:prstClr val="black"/>
                </a:solidFill>
                <a:latin typeface="맑은 고딕"/>
                <a:ea typeface="맑은 고딕"/>
              </a:rPr>
              <a:t>Relay</a:t>
            </a:r>
            <a:endParaRPr lang="ko-KR" altLang="en-US" b="1" dirty="0">
              <a:solidFill>
                <a:prstClr val="black"/>
              </a:solidFill>
              <a:latin typeface="맑은 고딕"/>
              <a:ea typeface="맑은 고딕"/>
            </a:endParaRPr>
          </a:p>
        </p:txBody>
      </p:sp>
      <p:sp>
        <p:nvSpPr>
          <p:cNvPr id="14" name="TextBox 13"/>
          <p:cNvSpPr txBox="1"/>
          <p:nvPr/>
        </p:nvSpPr>
        <p:spPr>
          <a:xfrm>
            <a:off x="4800600" y="5715000"/>
            <a:ext cx="1223863" cy="369332"/>
          </a:xfrm>
          <a:prstGeom prst="rect">
            <a:avLst/>
          </a:prstGeom>
          <a:noFill/>
        </p:spPr>
        <p:txBody>
          <a:bodyPr wrap="none" rtlCol="0">
            <a:spAutoFit/>
          </a:bodyPr>
          <a:lstStyle/>
          <a:p>
            <a:pPr defTabSz="457200"/>
            <a:r>
              <a:rPr lang="en-US" altLang="ko-KR" b="1" dirty="0" smtClean="0">
                <a:solidFill>
                  <a:prstClr val="white"/>
                </a:solidFill>
                <a:latin typeface="Calibri" panose="020F0502020204030204" pitchFamily="34" charset="0"/>
                <a:ea typeface="맑은 고딕"/>
              </a:rPr>
              <a:t>Data Plane</a:t>
            </a:r>
            <a:endParaRPr lang="ko-KR" altLang="en-US" b="1" dirty="0">
              <a:solidFill>
                <a:prstClr val="white"/>
              </a:solidFill>
              <a:latin typeface="Calibri" panose="020F0502020204030204" pitchFamily="34" charset="0"/>
              <a:ea typeface="맑은 고딕"/>
            </a:endParaRPr>
          </a:p>
        </p:txBody>
      </p:sp>
      <p:sp>
        <p:nvSpPr>
          <p:cNvPr id="15" name="모서리가 둥근 직사각형 14"/>
          <p:cNvSpPr/>
          <p:nvPr/>
        </p:nvSpPr>
        <p:spPr>
          <a:xfrm>
            <a:off x="1010092" y="3812636"/>
            <a:ext cx="1768541" cy="1065337"/>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0" name="모서리가 둥근 직사각형 39"/>
          <p:cNvSpPr/>
          <p:nvPr/>
        </p:nvSpPr>
        <p:spPr>
          <a:xfrm>
            <a:off x="995902" y="5247302"/>
            <a:ext cx="1768541" cy="617958"/>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1" name="모서리가 둥근 직사각형 40"/>
          <p:cNvSpPr/>
          <p:nvPr/>
        </p:nvSpPr>
        <p:spPr>
          <a:xfrm>
            <a:off x="6378208" y="3823350"/>
            <a:ext cx="1768541" cy="1065337"/>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2" name="모서리가 둥근 직사각형 41"/>
          <p:cNvSpPr/>
          <p:nvPr/>
        </p:nvSpPr>
        <p:spPr>
          <a:xfrm>
            <a:off x="6378207" y="5247302"/>
            <a:ext cx="1768541" cy="617958"/>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3" name="모서리가 둥근 직사각형 42"/>
          <p:cNvSpPr/>
          <p:nvPr/>
        </p:nvSpPr>
        <p:spPr>
          <a:xfrm>
            <a:off x="3005636" y="2977344"/>
            <a:ext cx="690403" cy="82123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8" name="모서리가 둥근 직사각형 47"/>
          <p:cNvSpPr/>
          <p:nvPr/>
        </p:nvSpPr>
        <p:spPr>
          <a:xfrm>
            <a:off x="5232855" y="2972157"/>
            <a:ext cx="619429" cy="82123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9" name="TextBox 48"/>
          <p:cNvSpPr txBox="1"/>
          <p:nvPr/>
        </p:nvSpPr>
        <p:spPr>
          <a:xfrm>
            <a:off x="1175239" y="3515701"/>
            <a:ext cx="1801695"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Classification stage</a:t>
            </a:r>
            <a:endParaRPr lang="ko-KR" altLang="en-US" sz="1600" b="1" dirty="0">
              <a:solidFill>
                <a:srgbClr val="FF0000"/>
              </a:solidFill>
              <a:latin typeface="Calibri" panose="020F0502020204030204" pitchFamily="34" charset="0"/>
              <a:ea typeface="맑은 고딕"/>
            </a:endParaRPr>
          </a:p>
        </p:txBody>
      </p:sp>
      <p:sp>
        <p:nvSpPr>
          <p:cNvPr id="50" name="TextBox 49"/>
          <p:cNvSpPr txBox="1"/>
          <p:nvPr/>
        </p:nvSpPr>
        <p:spPr>
          <a:xfrm>
            <a:off x="1451292" y="4968159"/>
            <a:ext cx="1159292"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Relay stage</a:t>
            </a:r>
            <a:endParaRPr lang="ko-KR" altLang="en-US" sz="1600" b="1" dirty="0">
              <a:solidFill>
                <a:srgbClr val="FF0000"/>
              </a:solidFill>
              <a:latin typeface="Calibri" panose="020F0502020204030204" pitchFamily="34" charset="0"/>
              <a:ea typeface="맑은 고딕"/>
            </a:endParaRPr>
          </a:p>
        </p:txBody>
      </p:sp>
      <p:sp>
        <p:nvSpPr>
          <p:cNvPr id="51" name="TextBox 50"/>
          <p:cNvSpPr txBox="1"/>
          <p:nvPr/>
        </p:nvSpPr>
        <p:spPr>
          <a:xfrm>
            <a:off x="6638823" y="3536962"/>
            <a:ext cx="1531188"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Migration stage</a:t>
            </a:r>
            <a:endParaRPr lang="ko-KR" altLang="en-US" sz="1600" b="1" dirty="0">
              <a:solidFill>
                <a:srgbClr val="FF0000"/>
              </a:solidFill>
              <a:latin typeface="Calibri" panose="020F0502020204030204" pitchFamily="34" charset="0"/>
              <a:ea typeface="맑은 고딕"/>
            </a:endParaRPr>
          </a:p>
        </p:txBody>
      </p:sp>
      <p:sp>
        <p:nvSpPr>
          <p:cNvPr id="52" name="TextBox 51"/>
          <p:cNvSpPr txBox="1"/>
          <p:nvPr/>
        </p:nvSpPr>
        <p:spPr>
          <a:xfrm>
            <a:off x="6777968" y="4964264"/>
            <a:ext cx="1159292"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Relay stage</a:t>
            </a:r>
            <a:endParaRPr lang="ko-KR" altLang="en-US" sz="1600" b="1" dirty="0">
              <a:solidFill>
                <a:srgbClr val="FF0000"/>
              </a:solidFill>
              <a:latin typeface="Calibri" panose="020F0502020204030204" pitchFamily="34" charset="0"/>
              <a:ea typeface="맑은 고딕"/>
            </a:endParaRPr>
          </a:p>
        </p:txBody>
      </p:sp>
      <p:sp>
        <p:nvSpPr>
          <p:cNvPr id="53" name="TextBox 52"/>
          <p:cNvSpPr txBox="1"/>
          <p:nvPr/>
        </p:nvSpPr>
        <p:spPr>
          <a:xfrm>
            <a:off x="3696037" y="3212637"/>
            <a:ext cx="1274708"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Report stage</a:t>
            </a:r>
            <a:endParaRPr lang="ko-KR" altLang="en-US" sz="1600" b="1" dirty="0">
              <a:solidFill>
                <a:srgbClr val="FF0000"/>
              </a:solidFill>
              <a:latin typeface="Calibri" panose="020F0502020204030204" pitchFamily="34" charset="0"/>
              <a:ea typeface="맑은 고딕"/>
            </a:endParaRPr>
          </a:p>
        </p:txBody>
      </p:sp>
      <p:sp>
        <p:nvSpPr>
          <p:cNvPr id="55" name="TextBox 54"/>
          <p:cNvSpPr txBox="1"/>
          <p:nvPr/>
        </p:nvSpPr>
        <p:spPr>
          <a:xfrm>
            <a:off x="5805145" y="3177147"/>
            <a:ext cx="1274708"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Report stage</a:t>
            </a:r>
            <a:endParaRPr lang="ko-KR" altLang="en-US" sz="1600" b="1" dirty="0">
              <a:solidFill>
                <a:srgbClr val="FF0000"/>
              </a:solidFill>
              <a:latin typeface="Calibri" panose="020F0502020204030204" pitchFamily="34" charset="0"/>
              <a:ea typeface="맑은 고딕"/>
            </a:endParaRPr>
          </a:p>
        </p:txBody>
      </p:sp>
      <p:sp>
        <p:nvSpPr>
          <p:cNvPr id="4" name="Date Placeholder 3"/>
          <p:cNvSpPr>
            <a:spLocks noGrp="1"/>
          </p:cNvSpPr>
          <p:nvPr>
            <p:ph type="dt" sz="half" idx="10"/>
          </p:nvPr>
        </p:nvSpPr>
        <p:spPr/>
        <p:txBody>
          <a:bodyPr/>
          <a:lstStyle/>
          <a:p>
            <a:r>
              <a:rPr lang="en-US" smtClean="0"/>
              <a:t>12/3/13</a:t>
            </a:r>
            <a:endParaRPr lang="en-US"/>
          </a:p>
        </p:txBody>
      </p:sp>
      <p:sp>
        <p:nvSpPr>
          <p:cNvPr id="8" name="Footer Placeholder 7"/>
          <p:cNvSpPr>
            <a:spLocks noGrp="1"/>
          </p:cNvSpPr>
          <p:nvPr>
            <p:ph type="ftr" sz="quarter" idx="11"/>
          </p:nvPr>
        </p:nvSpPr>
        <p:spPr/>
        <p:txBody>
          <a:bodyPr/>
          <a:lstStyle/>
          <a:p>
            <a:r>
              <a:rPr lang="en-US" smtClean="0"/>
              <a:t>Software Defined Networking (COMS 6998-8) </a:t>
            </a:r>
            <a:endParaRPr lang="en-US"/>
          </a:p>
        </p:txBody>
      </p:sp>
      <p:sp>
        <p:nvSpPr>
          <p:cNvPr id="13" name="Slide Number Placeholder 12"/>
          <p:cNvSpPr>
            <a:spLocks noGrp="1"/>
          </p:cNvSpPr>
          <p:nvPr>
            <p:ph type="sldNum" sz="quarter" idx="12"/>
          </p:nvPr>
        </p:nvSpPr>
        <p:spPr/>
        <p:txBody>
          <a:bodyPr/>
          <a:lstStyle/>
          <a:p>
            <a:fld id="{20342B77-D34C-443A-9BA4-2E8748A6D936}" type="slidenum">
              <a:rPr lang="en-US" smtClean="0"/>
              <a:pPr/>
              <a:t>11</a:t>
            </a:fld>
            <a:endParaRPr lang="en-US"/>
          </a:p>
        </p:txBody>
      </p:sp>
    </p:spTree>
    <p:extLst>
      <p:ext uri="{BB962C8B-B14F-4D97-AF65-F5344CB8AC3E}">
        <p14:creationId xmlns:p14="http://schemas.microsoft.com/office/powerpoint/2010/main" val="15961804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a:latin typeface="Calibri"/>
                <a:ea typeface="ＭＳ Ｐゴシック" charset="-128"/>
                <a:cs typeface="Calibri"/>
              </a:rPr>
              <a:t>Review of Previous Lecture: </a:t>
            </a:r>
            <a:br>
              <a:rPr lang="en-US" dirty="0">
                <a:latin typeface="Calibri"/>
                <a:ea typeface="ＭＳ Ｐゴシック" charset="-128"/>
                <a:cs typeface="Calibri"/>
              </a:rPr>
            </a:br>
            <a:r>
              <a:rPr lang="en-US" dirty="0" smtClean="0">
                <a:latin typeface="Calibri"/>
                <a:ea typeface="ＭＳ Ｐゴシック" charset="-128"/>
                <a:cs typeface="Calibri"/>
              </a:rPr>
              <a:t>Delayed </a:t>
            </a:r>
            <a:r>
              <a:rPr lang="en-US" altLang="ko-KR" dirty="0" smtClean="0">
                <a:latin typeface="Calibri"/>
                <a:cs typeface="Calibri"/>
              </a:rPr>
              <a:t>Connection </a:t>
            </a:r>
            <a:r>
              <a:rPr lang="en-US" altLang="ko-KR" dirty="0">
                <a:latin typeface="Calibri"/>
                <a:cs typeface="Calibri"/>
              </a:rPr>
              <a:t>Migration</a:t>
            </a:r>
            <a:endParaRPr lang="ko-KR" altLang="en-US" dirty="0">
              <a:latin typeface="Calibri" panose="020F0502020204030204" pitchFamily="34" charset="0"/>
            </a:endParaRPr>
          </a:p>
        </p:txBody>
      </p:sp>
      <p:sp>
        <p:nvSpPr>
          <p:cNvPr id="3" name="내용 개체 틀 2"/>
          <p:cNvSpPr>
            <a:spLocks noGrp="1"/>
          </p:cNvSpPr>
          <p:nvPr>
            <p:ph idx="1"/>
          </p:nvPr>
        </p:nvSpPr>
        <p:spPr>
          <a:xfrm>
            <a:off x="628650" y="1734183"/>
            <a:ext cx="7886700" cy="1790412"/>
          </a:xfrm>
        </p:spPr>
        <p:txBody>
          <a:bodyPr>
            <a:normAutofit fontScale="62500" lnSpcReduction="20000"/>
          </a:bodyPr>
          <a:lstStyle/>
          <a:p>
            <a:r>
              <a:rPr lang="en-US" altLang="ko-KR" dirty="0" smtClean="0">
                <a:latin typeface="Calibri" panose="020F0502020204030204" pitchFamily="34" charset="0"/>
              </a:rPr>
              <a:t>Concept</a:t>
            </a:r>
          </a:p>
          <a:p>
            <a:pPr lvl="1"/>
            <a:r>
              <a:rPr lang="en-US" altLang="ko-KR" dirty="0" smtClean="0">
                <a:latin typeface="Calibri" panose="020F0502020204030204" pitchFamily="34" charset="0"/>
              </a:rPr>
              <a:t>Delay Connection Migration until the data plane receives (a) data </a:t>
            </a:r>
          </a:p>
          <a:p>
            <a:pPr marL="457200" lvl="1" indent="0">
              <a:buNone/>
            </a:pPr>
            <a:r>
              <a:rPr lang="en-US" altLang="ko-KR" dirty="0" smtClean="0">
                <a:latin typeface="Calibri" panose="020F0502020204030204" pitchFamily="34" charset="0"/>
              </a:rPr>
              <a:t>packet(s)</a:t>
            </a:r>
          </a:p>
          <a:p>
            <a:r>
              <a:rPr lang="en-US" altLang="ko-KR" dirty="0" smtClean="0">
                <a:latin typeface="Calibri" panose="020F0502020204030204" pitchFamily="34" charset="0"/>
              </a:rPr>
              <a:t>Why?</a:t>
            </a:r>
          </a:p>
          <a:p>
            <a:pPr lvl="1"/>
            <a:r>
              <a:rPr lang="en-US" altLang="ko-KR" dirty="0" smtClean="0">
                <a:latin typeface="Calibri" panose="020F0502020204030204" pitchFamily="34" charset="0"/>
              </a:rPr>
              <a:t>Good for reducing the effects of some advanced attacks</a:t>
            </a:r>
          </a:p>
          <a:p>
            <a:pPr lvl="2"/>
            <a:r>
              <a:rPr lang="en-US" altLang="ko-KR" dirty="0" smtClean="0">
                <a:latin typeface="Calibri" panose="020F0502020204030204" pitchFamily="34" charset="0"/>
              </a:rPr>
              <a:t>E.g., fake TCP connection setup </a:t>
            </a:r>
            <a:endParaRPr lang="ko-KR" altLang="en-US" dirty="0">
              <a:latin typeface="Calibri" panose="020F0502020204030204" pitchFamily="34" charset="0"/>
            </a:endParaRPr>
          </a:p>
        </p:txBody>
      </p:sp>
      <p:sp>
        <p:nvSpPr>
          <p:cNvPr id="5" name="직사각형 4"/>
          <p:cNvSpPr/>
          <p:nvPr/>
        </p:nvSpPr>
        <p:spPr>
          <a:xfrm>
            <a:off x="3085375" y="4925809"/>
            <a:ext cx="3012731" cy="182317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ko-KR" altLang="en-US" dirty="0">
              <a:solidFill>
                <a:prstClr val="white"/>
              </a:solidFill>
              <a:latin typeface="맑은 고딕"/>
              <a:ea typeface="맑은 고딕"/>
            </a:endParaRPr>
          </a:p>
        </p:txBody>
      </p:sp>
      <p:sp>
        <p:nvSpPr>
          <p:cNvPr id="6" name="직사각형 5"/>
          <p:cNvSpPr/>
          <p:nvPr/>
        </p:nvSpPr>
        <p:spPr>
          <a:xfrm>
            <a:off x="790975" y="4925809"/>
            <a:ext cx="537566" cy="182317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en-US" altLang="ko-KR" sz="2000" b="1" dirty="0" smtClean="0">
                <a:solidFill>
                  <a:prstClr val="white"/>
                </a:solidFill>
                <a:latin typeface="맑은 고딕"/>
                <a:ea typeface="맑은 고딕"/>
              </a:rPr>
              <a:t>A</a:t>
            </a:r>
            <a:endParaRPr lang="ko-KR" altLang="en-US" b="1" dirty="0">
              <a:solidFill>
                <a:prstClr val="white"/>
              </a:solidFill>
              <a:latin typeface="맑은 고딕"/>
              <a:ea typeface="맑은 고딕"/>
            </a:endParaRPr>
          </a:p>
        </p:txBody>
      </p:sp>
      <p:sp>
        <p:nvSpPr>
          <p:cNvPr id="7" name="직사각형 6"/>
          <p:cNvSpPr/>
          <p:nvPr/>
        </p:nvSpPr>
        <p:spPr>
          <a:xfrm>
            <a:off x="7854940" y="4925809"/>
            <a:ext cx="537566" cy="182317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en-US" altLang="ko-KR" sz="2000" b="1" dirty="0" smtClean="0">
                <a:solidFill>
                  <a:prstClr val="white"/>
                </a:solidFill>
                <a:latin typeface="맑은 고딕"/>
                <a:ea typeface="맑은 고딕"/>
              </a:rPr>
              <a:t>B</a:t>
            </a:r>
            <a:endParaRPr lang="ko-KR" altLang="en-US" b="1" dirty="0">
              <a:solidFill>
                <a:prstClr val="white"/>
              </a:solidFill>
              <a:latin typeface="맑은 고딕"/>
              <a:ea typeface="맑은 고딕"/>
            </a:endParaRPr>
          </a:p>
        </p:txBody>
      </p:sp>
      <p:sp>
        <p:nvSpPr>
          <p:cNvPr id="8" name="직사각형 7"/>
          <p:cNvSpPr/>
          <p:nvPr/>
        </p:nvSpPr>
        <p:spPr>
          <a:xfrm>
            <a:off x="3087738" y="3476261"/>
            <a:ext cx="3012731" cy="63960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altLang="ko-KR" b="1" dirty="0" smtClean="0">
                <a:solidFill>
                  <a:prstClr val="white"/>
                </a:solidFill>
                <a:latin typeface="맑은 고딕"/>
                <a:ea typeface="맑은 고딕"/>
              </a:rPr>
              <a:t>Control Plane</a:t>
            </a:r>
            <a:endParaRPr lang="ko-KR" altLang="en-US" b="1" dirty="0">
              <a:solidFill>
                <a:prstClr val="white"/>
              </a:solidFill>
              <a:latin typeface="맑은 고딕"/>
              <a:ea typeface="맑은 고딕"/>
            </a:endParaRPr>
          </a:p>
        </p:txBody>
      </p:sp>
      <p:cxnSp>
        <p:nvCxnSpPr>
          <p:cNvPr id="9" name="직선 화살표 연결선 8"/>
          <p:cNvCxnSpPr/>
          <p:nvPr/>
        </p:nvCxnSpPr>
        <p:spPr>
          <a:xfrm>
            <a:off x="1420695" y="5150336"/>
            <a:ext cx="1587886"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17666" y="4943771"/>
            <a:ext cx="1079668"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(1) TCP SYN</a:t>
            </a:r>
            <a:endParaRPr lang="ko-KR" altLang="en-US" sz="1200" b="1" dirty="0">
              <a:solidFill>
                <a:prstClr val="black"/>
              </a:solidFill>
              <a:latin typeface="맑은 고딕"/>
              <a:ea typeface="맑은 고딕"/>
            </a:endParaRPr>
          </a:p>
        </p:txBody>
      </p:sp>
      <p:cxnSp>
        <p:nvCxnSpPr>
          <p:cNvPr id="11" name="직선 화살표 연결선 10"/>
          <p:cNvCxnSpPr/>
          <p:nvPr/>
        </p:nvCxnSpPr>
        <p:spPr>
          <a:xfrm flipH="1">
            <a:off x="1420694" y="5393759"/>
            <a:ext cx="1569761"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81797" y="5177748"/>
            <a:ext cx="1455822"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(2) TCP SYN/ACK</a:t>
            </a:r>
            <a:endParaRPr lang="ko-KR" altLang="en-US" sz="1200" b="1" dirty="0">
              <a:solidFill>
                <a:prstClr val="black"/>
              </a:solidFill>
              <a:latin typeface="맑은 고딕"/>
              <a:ea typeface="맑은 고딕"/>
            </a:endParaRPr>
          </a:p>
        </p:txBody>
      </p:sp>
      <p:cxnSp>
        <p:nvCxnSpPr>
          <p:cNvPr id="13" name="직선 화살표 연결선 12"/>
          <p:cNvCxnSpPr/>
          <p:nvPr/>
        </p:nvCxnSpPr>
        <p:spPr>
          <a:xfrm>
            <a:off x="1423056" y="5620348"/>
            <a:ext cx="1587886"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20029" y="5413783"/>
            <a:ext cx="1090939"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(3) TCP ACK</a:t>
            </a:r>
            <a:endParaRPr lang="ko-KR" altLang="en-US" sz="1200" b="1" dirty="0">
              <a:solidFill>
                <a:prstClr val="black"/>
              </a:solidFill>
              <a:latin typeface="맑은 고딕"/>
              <a:ea typeface="맑은 고딕"/>
            </a:endParaRPr>
          </a:p>
        </p:txBody>
      </p:sp>
      <p:cxnSp>
        <p:nvCxnSpPr>
          <p:cNvPr id="15" name="직선 화살표 연결선 14"/>
          <p:cNvCxnSpPr/>
          <p:nvPr/>
        </p:nvCxnSpPr>
        <p:spPr>
          <a:xfrm>
            <a:off x="6193026" y="5132373"/>
            <a:ext cx="1587886"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89997" y="4925809"/>
            <a:ext cx="1079668"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(7) TCP SYN</a:t>
            </a:r>
            <a:endParaRPr lang="ko-KR" altLang="en-US" sz="1200" b="1" dirty="0">
              <a:solidFill>
                <a:prstClr val="black"/>
              </a:solidFill>
              <a:latin typeface="맑은 고딕"/>
              <a:ea typeface="맑은 고딕"/>
            </a:endParaRPr>
          </a:p>
        </p:txBody>
      </p:sp>
      <p:cxnSp>
        <p:nvCxnSpPr>
          <p:cNvPr id="17" name="직선 화살표 연결선 16"/>
          <p:cNvCxnSpPr/>
          <p:nvPr/>
        </p:nvCxnSpPr>
        <p:spPr>
          <a:xfrm flipH="1">
            <a:off x="6193025" y="5375797"/>
            <a:ext cx="1569761"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54129" y="5159786"/>
            <a:ext cx="1455822"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(8) TCP SYN/ACK</a:t>
            </a:r>
            <a:endParaRPr lang="ko-KR" altLang="en-US" sz="1200" b="1" dirty="0">
              <a:solidFill>
                <a:prstClr val="black"/>
              </a:solidFill>
              <a:latin typeface="맑은 고딕"/>
              <a:ea typeface="맑은 고딕"/>
            </a:endParaRPr>
          </a:p>
        </p:txBody>
      </p:sp>
      <p:cxnSp>
        <p:nvCxnSpPr>
          <p:cNvPr id="19" name="직선 화살표 연결선 18"/>
          <p:cNvCxnSpPr/>
          <p:nvPr/>
        </p:nvCxnSpPr>
        <p:spPr>
          <a:xfrm>
            <a:off x="6195387" y="5602386"/>
            <a:ext cx="1587886"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92360" y="5395821"/>
            <a:ext cx="1090939"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(9) TCP ACK</a:t>
            </a:r>
            <a:endParaRPr lang="ko-KR" altLang="en-US" sz="1200" b="1" dirty="0">
              <a:solidFill>
                <a:prstClr val="black"/>
              </a:solidFill>
              <a:latin typeface="맑은 고딕"/>
              <a:ea typeface="맑은 고딕"/>
            </a:endParaRPr>
          </a:p>
        </p:txBody>
      </p:sp>
      <p:cxnSp>
        <p:nvCxnSpPr>
          <p:cNvPr id="21" name="직선 화살표 연결선 20"/>
          <p:cNvCxnSpPr/>
          <p:nvPr/>
        </p:nvCxnSpPr>
        <p:spPr>
          <a:xfrm>
            <a:off x="1418328" y="6031590"/>
            <a:ext cx="1587886"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27258" y="5645401"/>
            <a:ext cx="1090939" cy="461665"/>
          </a:xfrm>
          <a:prstGeom prst="rect">
            <a:avLst/>
          </a:prstGeom>
          <a:noFill/>
        </p:spPr>
        <p:txBody>
          <a:bodyPr wrap="none" rtlCol="0">
            <a:spAutoFit/>
          </a:bodyPr>
          <a:lstStyle/>
          <a:p>
            <a:pPr algn="ctr" defTabSz="457200"/>
            <a:r>
              <a:rPr lang="en-US" altLang="ko-KR" sz="1200" b="1" dirty="0" smtClean="0">
                <a:solidFill>
                  <a:prstClr val="black"/>
                </a:solidFill>
                <a:latin typeface="맑은 고딕"/>
                <a:ea typeface="맑은 고딕"/>
              </a:rPr>
              <a:t>(</a:t>
            </a:r>
            <a:r>
              <a:rPr lang="en-US" altLang="ko-KR" sz="1200" b="1" dirty="0">
                <a:solidFill>
                  <a:prstClr val="black"/>
                </a:solidFill>
                <a:latin typeface="맑은 고딕"/>
                <a:ea typeface="맑은 고딕"/>
              </a:rPr>
              <a:t>4</a:t>
            </a:r>
            <a:r>
              <a:rPr lang="en-US" altLang="ko-KR" sz="1200" b="1" dirty="0" smtClean="0">
                <a:solidFill>
                  <a:prstClr val="black"/>
                </a:solidFill>
                <a:latin typeface="맑은 고딕"/>
                <a:ea typeface="맑은 고딕"/>
              </a:rPr>
              <a:t>) TCP ACK</a:t>
            </a:r>
          </a:p>
          <a:p>
            <a:pPr algn="ctr" defTabSz="457200"/>
            <a:r>
              <a:rPr lang="en-US" altLang="ko-KR" sz="1200" b="1" dirty="0" smtClean="0">
                <a:solidFill>
                  <a:prstClr val="black"/>
                </a:solidFill>
                <a:latin typeface="맑은 고딕"/>
                <a:ea typeface="맑은 고딕"/>
              </a:rPr>
              <a:t>TCP Data</a:t>
            </a:r>
            <a:endParaRPr lang="ko-KR" altLang="en-US" sz="1200" b="1" dirty="0">
              <a:solidFill>
                <a:prstClr val="black"/>
              </a:solidFill>
              <a:latin typeface="맑은 고딕"/>
              <a:ea typeface="맑은 고딕"/>
            </a:endParaRPr>
          </a:p>
        </p:txBody>
      </p:sp>
      <p:cxnSp>
        <p:nvCxnSpPr>
          <p:cNvPr id="23" name="직선 화살표 연결선 22"/>
          <p:cNvCxnSpPr/>
          <p:nvPr/>
        </p:nvCxnSpPr>
        <p:spPr>
          <a:xfrm>
            <a:off x="6190260" y="6445836"/>
            <a:ext cx="1587886"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56394" y="6059647"/>
            <a:ext cx="1176524" cy="461665"/>
          </a:xfrm>
          <a:prstGeom prst="rect">
            <a:avLst/>
          </a:prstGeom>
          <a:noFill/>
        </p:spPr>
        <p:txBody>
          <a:bodyPr wrap="none" rtlCol="0">
            <a:spAutoFit/>
          </a:bodyPr>
          <a:lstStyle/>
          <a:p>
            <a:pPr algn="ctr" defTabSz="457200"/>
            <a:r>
              <a:rPr lang="en-US" altLang="ko-KR" sz="1200" b="1" smtClean="0">
                <a:solidFill>
                  <a:prstClr val="black"/>
                </a:solidFill>
                <a:latin typeface="맑은 고딕"/>
                <a:ea typeface="맑은 고딕"/>
              </a:rPr>
              <a:t>(12) </a:t>
            </a:r>
            <a:r>
              <a:rPr lang="en-US" altLang="ko-KR" sz="1200" b="1" dirty="0" smtClean="0">
                <a:solidFill>
                  <a:prstClr val="black"/>
                </a:solidFill>
                <a:latin typeface="맑은 고딕"/>
                <a:ea typeface="맑은 고딕"/>
              </a:rPr>
              <a:t>TCP ACK</a:t>
            </a:r>
          </a:p>
          <a:p>
            <a:pPr algn="ctr" defTabSz="457200"/>
            <a:r>
              <a:rPr lang="en-US" altLang="ko-KR" sz="1200" b="1" dirty="0" smtClean="0">
                <a:solidFill>
                  <a:prstClr val="black"/>
                </a:solidFill>
                <a:latin typeface="맑은 고딕"/>
                <a:ea typeface="맑은 고딕"/>
              </a:rPr>
              <a:t>TCP Data</a:t>
            </a:r>
            <a:endParaRPr lang="ko-KR" altLang="en-US" sz="1200" b="1" dirty="0">
              <a:solidFill>
                <a:prstClr val="black"/>
              </a:solidFill>
              <a:latin typeface="맑은 고딕"/>
              <a:ea typeface="맑은 고딕"/>
            </a:endParaRPr>
          </a:p>
        </p:txBody>
      </p:sp>
      <p:cxnSp>
        <p:nvCxnSpPr>
          <p:cNvPr id="25" name="직선 화살표 연결선 24"/>
          <p:cNvCxnSpPr/>
          <p:nvPr/>
        </p:nvCxnSpPr>
        <p:spPr>
          <a:xfrm flipV="1">
            <a:off x="3407644" y="4165486"/>
            <a:ext cx="0" cy="66118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flipH="1">
            <a:off x="3664393" y="4197988"/>
            <a:ext cx="1" cy="66118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92248" y="4379093"/>
            <a:ext cx="372743"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(5)</a:t>
            </a:r>
            <a:endParaRPr lang="ko-KR" altLang="en-US" sz="1200" b="1" dirty="0">
              <a:solidFill>
                <a:prstClr val="black"/>
              </a:solidFill>
              <a:latin typeface="맑은 고딕"/>
              <a:ea typeface="맑은 고딕"/>
            </a:endParaRPr>
          </a:p>
        </p:txBody>
      </p:sp>
      <p:sp>
        <p:nvSpPr>
          <p:cNvPr id="28" name="TextBox 27"/>
          <p:cNvSpPr txBox="1"/>
          <p:nvPr/>
        </p:nvSpPr>
        <p:spPr>
          <a:xfrm>
            <a:off x="3459328" y="4375413"/>
            <a:ext cx="372743"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(6)</a:t>
            </a:r>
            <a:endParaRPr lang="ko-KR" altLang="en-US" sz="1200" b="1" dirty="0">
              <a:solidFill>
                <a:prstClr val="black"/>
              </a:solidFill>
              <a:latin typeface="맑은 고딕"/>
              <a:ea typeface="맑은 고딕"/>
            </a:endParaRPr>
          </a:p>
        </p:txBody>
      </p:sp>
      <p:cxnSp>
        <p:nvCxnSpPr>
          <p:cNvPr id="29" name="직선 화살표 연결선 28"/>
          <p:cNvCxnSpPr/>
          <p:nvPr/>
        </p:nvCxnSpPr>
        <p:spPr>
          <a:xfrm flipV="1">
            <a:off x="5364281" y="4173547"/>
            <a:ext cx="0" cy="66118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flipH="1">
            <a:off x="5621031" y="4206050"/>
            <a:ext cx="1" cy="66118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99899" y="4387154"/>
            <a:ext cx="458329"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(10)</a:t>
            </a:r>
            <a:endParaRPr lang="ko-KR" altLang="en-US" sz="1200" b="1" dirty="0">
              <a:solidFill>
                <a:prstClr val="black"/>
              </a:solidFill>
              <a:latin typeface="맑은 고딕"/>
              <a:ea typeface="맑은 고딕"/>
            </a:endParaRPr>
          </a:p>
        </p:txBody>
      </p:sp>
      <p:sp>
        <p:nvSpPr>
          <p:cNvPr id="32" name="TextBox 31"/>
          <p:cNvSpPr txBox="1"/>
          <p:nvPr/>
        </p:nvSpPr>
        <p:spPr>
          <a:xfrm>
            <a:off x="5351736" y="4383475"/>
            <a:ext cx="449838" cy="276999"/>
          </a:xfrm>
          <a:prstGeom prst="rect">
            <a:avLst/>
          </a:prstGeom>
          <a:noFill/>
        </p:spPr>
        <p:txBody>
          <a:bodyPr wrap="none" rtlCol="0">
            <a:spAutoFit/>
          </a:bodyPr>
          <a:lstStyle/>
          <a:p>
            <a:pPr defTabSz="457200"/>
            <a:r>
              <a:rPr lang="en-US" altLang="ko-KR" sz="1200" b="1" dirty="0" smtClean="0">
                <a:solidFill>
                  <a:prstClr val="black"/>
                </a:solidFill>
                <a:latin typeface="맑은 고딕"/>
                <a:ea typeface="맑은 고딕"/>
              </a:rPr>
              <a:t>(11)</a:t>
            </a:r>
            <a:endParaRPr lang="ko-KR" altLang="en-US" sz="1200" b="1" dirty="0">
              <a:solidFill>
                <a:prstClr val="black"/>
              </a:solidFill>
              <a:latin typeface="맑은 고딕"/>
              <a:ea typeface="맑은 고딕"/>
            </a:endParaRPr>
          </a:p>
        </p:txBody>
      </p:sp>
      <p:sp>
        <p:nvSpPr>
          <p:cNvPr id="33" name="TextBox 32"/>
          <p:cNvSpPr txBox="1"/>
          <p:nvPr/>
        </p:nvSpPr>
        <p:spPr>
          <a:xfrm>
            <a:off x="3714967" y="5258809"/>
            <a:ext cx="2392564" cy="369332"/>
          </a:xfrm>
          <a:prstGeom prst="rect">
            <a:avLst/>
          </a:prstGeom>
          <a:noFill/>
        </p:spPr>
        <p:txBody>
          <a:bodyPr wrap="none" rtlCol="0">
            <a:spAutoFit/>
          </a:bodyPr>
          <a:lstStyle/>
          <a:p>
            <a:pPr defTabSz="457200"/>
            <a:r>
              <a:rPr lang="en-US" altLang="ko-KR" b="1" dirty="0">
                <a:solidFill>
                  <a:prstClr val="black"/>
                </a:solidFill>
                <a:latin typeface="맑은 고딕"/>
                <a:ea typeface="맑은 고딕"/>
              </a:rPr>
              <a:t>A-1: A --&gt; B: Migrate</a:t>
            </a:r>
            <a:endParaRPr lang="ko-KR" altLang="en-US" b="1" dirty="0">
              <a:solidFill>
                <a:prstClr val="black"/>
              </a:solidFill>
              <a:latin typeface="맑은 고딕"/>
              <a:ea typeface="맑은 고딕"/>
            </a:endParaRPr>
          </a:p>
        </p:txBody>
      </p:sp>
      <p:sp>
        <p:nvSpPr>
          <p:cNvPr id="34" name="TextBox 33"/>
          <p:cNvSpPr txBox="1"/>
          <p:nvPr/>
        </p:nvSpPr>
        <p:spPr>
          <a:xfrm>
            <a:off x="3714967" y="5759050"/>
            <a:ext cx="2210862" cy="369332"/>
          </a:xfrm>
          <a:prstGeom prst="rect">
            <a:avLst/>
          </a:prstGeom>
          <a:noFill/>
        </p:spPr>
        <p:txBody>
          <a:bodyPr wrap="none" rtlCol="0">
            <a:spAutoFit/>
          </a:bodyPr>
          <a:lstStyle/>
          <a:p>
            <a:pPr defTabSz="457200"/>
            <a:r>
              <a:rPr lang="en-US" altLang="ko-KR" b="1" dirty="0" smtClean="0">
                <a:solidFill>
                  <a:prstClr val="black"/>
                </a:solidFill>
                <a:latin typeface="맑은 고딕"/>
                <a:ea typeface="맑은 고딕"/>
              </a:rPr>
              <a:t>A-2: </a:t>
            </a:r>
            <a:r>
              <a:rPr lang="en-US" altLang="ko-KR" b="1" dirty="0">
                <a:solidFill>
                  <a:prstClr val="black"/>
                </a:solidFill>
                <a:latin typeface="맑은 고딕"/>
                <a:ea typeface="맑은 고딕"/>
              </a:rPr>
              <a:t>A --&gt; B: </a:t>
            </a:r>
            <a:r>
              <a:rPr lang="en-US" altLang="ko-KR" b="1" dirty="0" smtClean="0">
                <a:solidFill>
                  <a:prstClr val="black"/>
                </a:solidFill>
                <a:latin typeface="맑은 고딕"/>
                <a:ea typeface="맑은 고딕"/>
              </a:rPr>
              <a:t>Relay</a:t>
            </a:r>
            <a:endParaRPr lang="ko-KR" altLang="en-US" b="1" dirty="0">
              <a:solidFill>
                <a:prstClr val="black"/>
              </a:solidFill>
              <a:latin typeface="맑은 고딕"/>
              <a:ea typeface="맑은 고딕"/>
            </a:endParaRPr>
          </a:p>
        </p:txBody>
      </p:sp>
      <p:sp>
        <p:nvSpPr>
          <p:cNvPr id="35" name="TextBox 34"/>
          <p:cNvSpPr txBox="1"/>
          <p:nvPr/>
        </p:nvSpPr>
        <p:spPr>
          <a:xfrm>
            <a:off x="4876800" y="6454801"/>
            <a:ext cx="1223863" cy="369332"/>
          </a:xfrm>
          <a:prstGeom prst="rect">
            <a:avLst/>
          </a:prstGeom>
          <a:noFill/>
        </p:spPr>
        <p:txBody>
          <a:bodyPr wrap="none" rtlCol="0">
            <a:spAutoFit/>
          </a:bodyPr>
          <a:lstStyle/>
          <a:p>
            <a:pPr defTabSz="457200"/>
            <a:r>
              <a:rPr lang="en-US" altLang="ko-KR" b="1" dirty="0" smtClean="0">
                <a:solidFill>
                  <a:prstClr val="white"/>
                </a:solidFill>
                <a:latin typeface="Calibri" panose="020F0502020204030204" pitchFamily="34" charset="0"/>
                <a:ea typeface="맑은 고딕"/>
              </a:rPr>
              <a:t>Data Plane</a:t>
            </a:r>
            <a:endParaRPr lang="ko-KR" altLang="en-US" b="1" dirty="0">
              <a:solidFill>
                <a:prstClr val="white"/>
              </a:solidFill>
              <a:latin typeface="Calibri" panose="020F0502020204030204" pitchFamily="34" charset="0"/>
              <a:ea typeface="맑은 고딕"/>
            </a:endParaRPr>
          </a:p>
        </p:txBody>
      </p:sp>
      <p:sp>
        <p:nvSpPr>
          <p:cNvPr id="36" name="모서리가 둥근 직사각형 35"/>
          <p:cNvSpPr/>
          <p:nvPr/>
        </p:nvSpPr>
        <p:spPr>
          <a:xfrm>
            <a:off x="1418328" y="4859174"/>
            <a:ext cx="1572126" cy="1395452"/>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38" name="모서리가 둥근 직사각형 37"/>
          <p:cNvSpPr/>
          <p:nvPr/>
        </p:nvSpPr>
        <p:spPr>
          <a:xfrm>
            <a:off x="6190259" y="4868227"/>
            <a:ext cx="1572126" cy="899875"/>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39" name="모서리가 둥근 직사각형 38"/>
          <p:cNvSpPr/>
          <p:nvPr/>
        </p:nvSpPr>
        <p:spPr>
          <a:xfrm>
            <a:off x="6190258" y="6071018"/>
            <a:ext cx="1572126" cy="521980"/>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0" name="모서리가 둥근 직사각형 39"/>
          <p:cNvSpPr/>
          <p:nvPr/>
        </p:nvSpPr>
        <p:spPr>
          <a:xfrm>
            <a:off x="3192247" y="4153618"/>
            <a:ext cx="613727" cy="69368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1" name="모서리가 둥근 직사각형 40"/>
          <p:cNvSpPr/>
          <p:nvPr/>
        </p:nvSpPr>
        <p:spPr>
          <a:xfrm>
            <a:off x="5172110" y="4149237"/>
            <a:ext cx="550635" cy="69368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a:solidFill>
                <a:prstClr val="white"/>
              </a:solidFill>
              <a:latin typeface="맑은 고딕"/>
              <a:ea typeface="맑은 고딕"/>
            </a:endParaRPr>
          </a:p>
        </p:txBody>
      </p:sp>
      <p:sp>
        <p:nvSpPr>
          <p:cNvPr id="42" name="TextBox 41"/>
          <p:cNvSpPr txBox="1"/>
          <p:nvPr/>
        </p:nvSpPr>
        <p:spPr>
          <a:xfrm>
            <a:off x="1565135" y="4608360"/>
            <a:ext cx="1801695"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Classification stage</a:t>
            </a:r>
            <a:endParaRPr lang="ko-KR" altLang="en-US" sz="1600" b="1" dirty="0">
              <a:solidFill>
                <a:srgbClr val="FF0000"/>
              </a:solidFill>
              <a:latin typeface="Calibri" panose="020F0502020204030204" pitchFamily="34" charset="0"/>
              <a:ea typeface="맑은 고딕"/>
            </a:endParaRPr>
          </a:p>
        </p:txBody>
      </p:sp>
      <p:sp>
        <p:nvSpPr>
          <p:cNvPr id="44" name="TextBox 43"/>
          <p:cNvSpPr txBox="1"/>
          <p:nvPr/>
        </p:nvSpPr>
        <p:spPr>
          <a:xfrm>
            <a:off x="6421931" y="4626319"/>
            <a:ext cx="1531188"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Migration stage</a:t>
            </a:r>
            <a:endParaRPr lang="ko-KR" altLang="en-US" sz="1600" b="1" dirty="0">
              <a:solidFill>
                <a:srgbClr val="FF0000"/>
              </a:solidFill>
              <a:latin typeface="Calibri" panose="020F0502020204030204" pitchFamily="34" charset="0"/>
              <a:ea typeface="맑은 고딕"/>
            </a:endParaRPr>
          </a:p>
        </p:txBody>
      </p:sp>
      <p:sp>
        <p:nvSpPr>
          <p:cNvPr id="45" name="TextBox 44"/>
          <p:cNvSpPr txBox="1"/>
          <p:nvPr/>
        </p:nvSpPr>
        <p:spPr>
          <a:xfrm>
            <a:off x="6545623" y="5831940"/>
            <a:ext cx="1159292"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Relay stage</a:t>
            </a:r>
            <a:endParaRPr lang="ko-KR" altLang="en-US" sz="1600" b="1" dirty="0">
              <a:solidFill>
                <a:srgbClr val="FF0000"/>
              </a:solidFill>
              <a:latin typeface="Calibri" panose="020F0502020204030204" pitchFamily="34" charset="0"/>
              <a:ea typeface="맑은 고딕"/>
            </a:endParaRPr>
          </a:p>
        </p:txBody>
      </p:sp>
      <p:sp>
        <p:nvSpPr>
          <p:cNvPr id="46" name="TextBox 45"/>
          <p:cNvSpPr txBox="1"/>
          <p:nvPr/>
        </p:nvSpPr>
        <p:spPr>
          <a:xfrm>
            <a:off x="3805972" y="4352366"/>
            <a:ext cx="1274708"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Report stage</a:t>
            </a:r>
            <a:endParaRPr lang="ko-KR" altLang="en-US" sz="1600" b="1" dirty="0">
              <a:solidFill>
                <a:srgbClr val="FF0000"/>
              </a:solidFill>
              <a:latin typeface="Calibri" panose="020F0502020204030204" pitchFamily="34" charset="0"/>
              <a:ea typeface="맑은 고딕"/>
            </a:endParaRPr>
          </a:p>
        </p:txBody>
      </p:sp>
      <p:sp>
        <p:nvSpPr>
          <p:cNvPr id="47" name="TextBox 46"/>
          <p:cNvSpPr txBox="1"/>
          <p:nvPr/>
        </p:nvSpPr>
        <p:spPr>
          <a:xfrm>
            <a:off x="5680841" y="4322389"/>
            <a:ext cx="1274708" cy="338554"/>
          </a:xfrm>
          <a:prstGeom prst="rect">
            <a:avLst/>
          </a:prstGeom>
          <a:noFill/>
        </p:spPr>
        <p:txBody>
          <a:bodyPr wrap="none" rtlCol="0">
            <a:spAutoFit/>
          </a:bodyPr>
          <a:lstStyle/>
          <a:p>
            <a:pPr defTabSz="457200"/>
            <a:r>
              <a:rPr lang="en-US" altLang="ko-KR" sz="1600" b="1" dirty="0" smtClean="0">
                <a:solidFill>
                  <a:srgbClr val="FF0000"/>
                </a:solidFill>
                <a:latin typeface="Calibri" panose="020F0502020204030204" pitchFamily="34" charset="0"/>
                <a:ea typeface="맑은 고딕"/>
              </a:rPr>
              <a:t>Report stage</a:t>
            </a:r>
            <a:endParaRPr lang="ko-KR" altLang="en-US" sz="1600" b="1" dirty="0">
              <a:solidFill>
                <a:srgbClr val="FF0000"/>
              </a:solidFill>
              <a:latin typeface="Calibri" panose="020F0502020204030204" pitchFamily="34" charset="0"/>
              <a:ea typeface="맑은 고딕"/>
            </a:endParaRPr>
          </a:p>
        </p:txBody>
      </p:sp>
      <p:sp>
        <p:nvSpPr>
          <p:cNvPr id="4" name="Date Placeholder 3"/>
          <p:cNvSpPr>
            <a:spLocks noGrp="1"/>
          </p:cNvSpPr>
          <p:nvPr>
            <p:ph type="dt" sz="half" idx="10"/>
          </p:nvPr>
        </p:nvSpPr>
        <p:spPr/>
        <p:txBody>
          <a:bodyPr/>
          <a:lstStyle/>
          <a:p>
            <a:r>
              <a:rPr lang="en-US" smtClean="0"/>
              <a:t>12/3/13</a:t>
            </a:r>
            <a:endParaRPr lang="en-US"/>
          </a:p>
        </p:txBody>
      </p:sp>
      <p:sp>
        <p:nvSpPr>
          <p:cNvPr id="43" name="Slide Number Placeholder 42"/>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12619842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fontScale="92500" lnSpcReduction="10000"/>
          </a:bodyPr>
          <a:lstStyle/>
          <a:p>
            <a:r>
              <a:rPr lang="en-US" dirty="0" smtClean="0"/>
              <a:t>Reminder: Course Evaluation Due on Dec 9</a:t>
            </a:r>
          </a:p>
          <a:p>
            <a:r>
              <a:rPr lang="en-US" dirty="0" smtClean="0"/>
              <a:t>Review on SDN Debugging</a:t>
            </a:r>
          </a:p>
          <a:p>
            <a:pPr lvl="1"/>
            <a:r>
              <a:rPr lang="en-US" dirty="0" smtClean="0"/>
              <a:t>Data Plane Approach (Breakpoints + Packet Trace): NDB</a:t>
            </a:r>
          </a:p>
          <a:p>
            <a:pPr lvl="1"/>
            <a:r>
              <a:rPr lang="en-US" dirty="0" smtClean="0"/>
              <a:t>Control Plane Approach (Model </a:t>
            </a:r>
            <a:r>
              <a:rPr lang="en-US" dirty="0"/>
              <a:t>C</a:t>
            </a:r>
            <a:r>
              <a:rPr lang="en-US" dirty="0" smtClean="0"/>
              <a:t>hecking + Symbolic Execution): NICE</a:t>
            </a:r>
          </a:p>
          <a:p>
            <a:r>
              <a:rPr lang="en-US" dirty="0" smtClean="0"/>
              <a:t>SDN Security</a:t>
            </a:r>
          </a:p>
          <a:p>
            <a:pPr lvl="1"/>
            <a:r>
              <a:rPr lang="en-US" dirty="0" smtClean="0"/>
              <a:t>Defense again Control Plane Attacks (Review)</a:t>
            </a:r>
          </a:p>
          <a:p>
            <a:pPr lvl="1"/>
            <a:r>
              <a:rPr lang="en-US" dirty="0" smtClean="0">
                <a:solidFill>
                  <a:srgbClr val="FF0000"/>
                </a:solidFill>
              </a:rPr>
              <a:t>Security as a Service</a:t>
            </a:r>
          </a:p>
          <a:p>
            <a:r>
              <a:rPr lang="en-US" dirty="0" smtClean="0"/>
              <a:t>SDN Storage</a:t>
            </a:r>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13</a:t>
            </a:fld>
            <a:endParaRPr lang="en-US"/>
          </a:p>
        </p:txBody>
      </p:sp>
    </p:spTree>
    <p:extLst>
      <p:ext uri="{BB962C8B-B14F-4D97-AF65-F5344CB8AC3E}">
        <p14:creationId xmlns:p14="http://schemas.microsoft.com/office/powerpoint/2010/main" val="6183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Security in the paradigm of SDN/</a:t>
            </a:r>
            <a:r>
              <a:rPr lang="en-US" dirty="0" err="1" smtClean="0"/>
              <a:t>OpenFlow</a:t>
            </a:r>
            <a:endParaRPr lang="en-US" dirty="0" smtClean="0"/>
          </a:p>
          <a:p>
            <a:endParaRPr lang="en-US" dirty="0"/>
          </a:p>
          <a:p>
            <a:r>
              <a:rPr lang="en-US" dirty="0" smtClean="0"/>
              <a:t>Security as an App (</a:t>
            </a:r>
            <a:r>
              <a:rPr lang="en-US" dirty="0" err="1" smtClean="0"/>
              <a:t>SaaA</a:t>
            </a:r>
            <a:r>
              <a:rPr lang="en-US" dirty="0" smtClean="0"/>
              <a:t>)</a:t>
            </a:r>
          </a:p>
          <a:p>
            <a:pPr lvl="1"/>
            <a:r>
              <a:rPr lang="en-US" dirty="0" smtClean="0"/>
              <a:t>New app development framework: FRESCO</a:t>
            </a:r>
          </a:p>
          <a:p>
            <a:pPr lvl="1"/>
            <a:r>
              <a:rPr lang="en-US" dirty="0" smtClean="0"/>
              <a:t>New security enforcement kernel: </a:t>
            </a:r>
            <a:r>
              <a:rPr lang="en-US" dirty="0" err="1" smtClean="0"/>
              <a:t>FortNOX</a:t>
            </a:r>
            <a:endParaRPr lang="en-US" dirty="0" smtClean="0"/>
          </a:p>
          <a:p>
            <a:endParaRPr lang="en-US" dirty="0" smtClean="0"/>
          </a:p>
          <a:p>
            <a:r>
              <a:rPr lang="en-US" dirty="0" smtClean="0"/>
              <a:t>Security as a Service (</a:t>
            </a:r>
            <a:r>
              <a:rPr lang="en-US" dirty="0" err="1" smtClean="0"/>
              <a:t>SaaS</a:t>
            </a:r>
            <a:r>
              <a:rPr lang="en-US" dirty="0" smtClean="0"/>
              <a:t>)</a:t>
            </a:r>
          </a:p>
          <a:p>
            <a:pPr lvl="1"/>
            <a:r>
              <a:rPr lang="en-US" dirty="0" smtClean="0"/>
              <a:t>New security monitoring service for cloud tenants: </a:t>
            </a:r>
            <a:r>
              <a:rPr lang="en-US" dirty="0" err="1" smtClean="0"/>
              <a:t>CloudWatcher</a:t>
            </a:r>
            <a:endParaRPr lang="en-US" dirty="0" smtClean="0"/>
          </a:p>
          <a:p>
            <a:pPr lvl="1"/>
            <a:endParaRPr lang="en-US" dirty="0" smtClean="0"/>
          </a:p>
          <a:p>
            <a:r>
              <a:rPr lang="en-US" dirty="0" smtClean="0"/>
              <a:t>Summary</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14</a:t>
            </a:fld>
            <a:endParaRPr lang="en-US"/>
          </a:p>
        </p:txBody>
      </p:sp>
    </p:spTree>
    <p:extLst>
      <p:ext uri="{BB962C8B-B14F-4D97-AF65-F5344CB8AC3E}">
        <p14:creationId xmlns:p14="http://schemas.microsoft.com/office/powerpoint/2010/main" val="758442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of Legacy Network Devices</a:t>
            </a:r>
            <a:endParaRPr lang="en-US" dirty="0"/>
          </a:p>
        </p:txBody>
      </p:sp>
      <p:sp>
        <p:nvSpPr>
          <p:cNvPr id="3" name="Content Placeholder 2"/>
          <p:cNvSpPr>
            <a:spLocks noGrp="1"/>
          </p:cNvSpPr>
          <p:nvPr>
            <p:ph idx="1"/>
          </p:nvPr>
        </p:nvSpPr>
        <p:spPr/>
        <p:txBody>
          <a:bodyPr/>
          <a:lstStyle/>
          <a:p>
            <a:r>
              <a:rPr lang="en-US" dirty="0" smtClean="0"/>
              <a:t>Too complicated</a:t>
            </a:r>
          </a:p>
          <a:p>
            <a:pPr lvl="1"/>
            <a:r>
              <a:rPr lang="en-US" dirty="0" smtClean="0"/>
              <a:t>Control plane is implemented with complicated S/W and ASIC</a:t>
            </a:r>
          </a:p>
          <a:p>
            <a:r>
              <a:rPr lang="en-US" dirty="0" smtClean="0"/>
              <a:t>Closed platform</a:t>
            </a:r>
          </a:p>
          <a:p>
            <a:pPr lvl="1"/>
            <a:r>
              <a:rPr lang="en-US" dirty="0" smtClean="0"/>
              <a:t>Vendor specific</a:t>
            </a:r>
          </a:p>
          <a:p>
            <a:r>
              <a:rPr lang="en-US" dirty="0" smtClean="0"/>
              <a:t>Hard to modify (nearly impossible)</a:t>
            </a:r>
          </a:p>
          <a:p>
            <a:pPr lvl="1"/>
            <a:r>
              <a:rPr lang="en-US" dirty="0" smtClean="0"/>
              <a:t>Hard to add new functionalities</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2098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15</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6578348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Defined Networking (SDN)</a:t>
            </a:r>
            <a:endParaRPr lang="en-US" dirty="0"/>
          </a:p>
        </p:txBody>
      </p:sp>
      <p:sp>
        <p:nvSpPr>
          <p:cNvPr id="5" name="Content Placeholder 4"/>
          <p:cNvSpPr>
            <a:spLocks noGrp="1"/>
          </p:cNvSpPr>
          <p:nvPr>
            <p:ph sz="half" idx="1"/>
          </p:nvPr>
        </p:nvSpPr>
        <p:spPr>
          <a:xfrm>
            <a:off x="457200" y="1600200"/>
            <a:ext cx="4495800" cy="4525963"/>
          </a:xfrm>
        </p:spPr>
        <p:txBody>
          <a:bodyPr>
            <a:normAutofit fontScale="92500" lnSpcReduction="10000"/>
          </a:bodyPr>
          <a:lstStyle/>
          <a:p>
            <a:r>
              <a:rPr lang="en-US" dirty="0" smtClean="0"/>
              <a:t>Three layer</a:t>
            </a:r>
          </a:p>
          <a:p>
            <a:pPr lvl="1"/>
            <a:r>
              <a:rPr lang="en-US" dirty="0" smtClean="0"/>
              <a:t>Application layer</a:t>
            </a:r>
          </a:p>
          <a:p>
            <a:pPr lvl="2"/>
            <a:r>
              <a:rPr lang="en-US" dirty="0" smtClean="0"/>
              <a:t>Application part of control layer</a:t>
            </a:r>
          </a:p>
          <a:p>
            <a:pPr lvl="2"/>
            <a:r>
              <a:rPr lang="en-US" dirty="0" smtClean="0"/>
              <a:t>Implement logic for flow control</a:t>
            </a:r>
          </a:p>
          <a:p>
            <a:pPr lvl="2"/>
            <a:endParaRPr lang="en-US" dirty="0" smtClean="0"/>
          </a:p>
          <a:p>
            <a:pPr lvl="1"/>
            <a:r>
              <a:rPr lang="en-US" dirty="0" smtClean="0"/>
              <a:t>Control layer</a:t>
            </a:r>
          </a:p>
          <a:p>
            <a:pPr lvl="2"/>
            <a:r>
              <a:rPr lang="en-US" dirty="0" smtClean="0"/>
              <a:t>Kernel part of control layer</a:t>
            </a:r>
          </a:p>
          <a:p>
            <a:pPr lvl="2"/>
            <a:r>
              <a:rPr lang="en-US" dirty="0" smtClean="0"/>
              <a:t>Run applications to control network flows</a:t>
            </a:r>
          </a:p>
          <a:p>
            <a:pPr lvl="2"/>
            <a:endParaRPr lang="en-US" dirty="0" smtClean="0"/>
          </a:p>
          <a:p>
            <a:pPr lvl="1"/>
            <a:r>
              <a:rPr lang="en-US" dirty="0" smtClean="0"/>
              <a:t>Infrastructure layer</a:t>
            </a:r>
          </a:p>
          <a:p>
            <a:pPr lvl="2"/>
            <a:r>
              <a:rPr lang="en-US" dirty="0" smtClean="0"/>
              <a:t>Data plane</a:t>
            </a:r>
          </a:p>
          <a:p>
            <a:pPr lvl="2"/>
            <a:r>
              <a:rPr lang="en-US" dirty="0" smtClean="0"/>
              <a:t>Network switch or router</a:t>
            </a:r>
            <a:endParaRPr lang="en-US"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5029200" y="1981200"/>
            <a:ext cx="4038599" cy="3581399"/>
          </a:xfrm>
          <a:prstGeom prst="rect">
            <a:avLst/>
          </a:prstGeom>
          <a:noFill/>
          <a:ln w="9525">
            <a:noFill/>
            <a:miter lim="800000"/>
            <a:headEnd/>
            <a:tailEnd/>
          </a:ln>
        </p:spPr>
      </p:pic>
      <p:sp>
        <p:nvSpPr>
          <p:cNvPr id="8" name="TextBox 7"/>
          <p:cNvSpPr txBox="1"/>
          <p:nvPr/>
        </p:nvSpPr>
        <p:spPr>
          <a:xfrm>
            <a:off x="5565755" y="5562600"/>
            <a:ext cx="2740045" cy="369332"/>
          </a:xfrm>
          <a:prstGeom prst="rect">
            <a:avLst/>
          </a:prstGeom>
          <a:noFill/>
        </p:spPr>
        <p:txBody>
          <a:bodyPr wrap="none" rtlCol="0">
            <a:spAutoFit/>
          </a:bodyPr>
          <a:lstStyle/>
          <a:p>
            <a:r>
              <a:rPr lang="en-US" dirty="0" smtClean="0"/>
              <a:t>SDN architecture from ONF</a:t>
            </a:r>
            <a:endParaRPr lang="en-US" dirty="0"/>
          </a:p>
        </p:txBody>
      </p:sp>
      <p:sp>
        <p:nvSpPr>
          <p:cNvPr id="3" name="Date Placeholder 2"/>
          <p:cNvSpPr>
            <a:spLocks noGrp="1"/>
          </p:cNvSpPr>
          <p:nvPr>
            <p:ph type="dt" sz="half" idx="10"/>
          </p:nvPr>
        </p:nvSpPr>
        <p:spPr/>
        <p:txBody>
          <a:bodyPr/>
          <a:lstStyle/>
          <a:p>
            <a:r>
              <a:rPr lang="en-US" smtClean="0"/>
              <a:t>12/3/13</a:t>
            </a:r>
            <a:endParaRPr lang="en-US"/>
          </a:p>
        </p:txBody>
      </p:sp>
      <p:sp>
        <p:nvSpPr>
          <p:cNvPr id="4" name="Footer Placeholder 3"/>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16</a:t>
            </a:fld>
            <a:endParaRPr lang="en-US"/>
          </a:p>
        </p:txBody>
      </p:sp>
    </p:spTree>
    <p:extLst>
      <p:ext uri="{BB962C8B-B14F-4D97-AF65-F5344CB8AC3E}">
        <p14:creationId xmlns:p14="http://schemas.microsoft.com/office/powerpoint/2010/main" val="22393023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 Architecture</a:t>
            </a:r>
            <a:endParaRPr lang="en-US" dirty="0"/>
          </a:p>
        </p:txBody>
      </p:sp>
      <p:sp>
        <p:nvSpPr>
          <p:cNvPr id="4" name="AutoShape 2"/>
          <p:cNvSpPr>
            <a:spLocks noChangeArrowheads="1"/>
          </p:cNvSpPr>
          <p:nvPr/>
        </p:nvSpPr>
        <p:spPr bwMode="auto">
          <a:xfrm>
            <a:off x="1371601" y="1707598"/>
            <a:ext cx="5288632" cy="3936311"/>
          </a:xfrm>
          <a:prstGeom prst="roundRect">
            <a:avLst>
              <a:gd name="adj" fmla="val 16667"/>
            </a:avLst>
          </a:prstGeom>
          <a:solidFill>
            <a:srgbClr val="DDDDDD"/>
          </a:solidFill>
          <a:ln w="9525">
            <a:noFill/>
            <a:round/>
            <a:headEnd/>
            <a:tailEnd/>
          </a:ln>
        </p:spPr>
        <p:txBody>
          <a:bodyPr wrap="none" anchor="ctr"/>
          <a:lstStyle/>
          <a:p>
            <a:endParaRPr lang="en-US"/>
          </a:p>
        </p:txBody>
      </p:sp>
      <p:pic>
        <p:nvPicPr>
          <p:cNvPr id="5" name="Picture 3" descr="comp"/>
          <p:cNvPicPr>
            <a:picLocks noChangeAspect="1" noChangeArrowheads="1"/>
          </p:cNvPicPr>
          <p:nvPr/>
        </p:nvPicPr>
        <p:blipFill>
          <a:blip r:embed="rId2" cstate="print"/>
          <a:srcRect/>
          <a:stretch>
            <a:fillRect/>
          </a:stretch>
        </p:blipFill>
        <p:spPr bwMode="auto">
          <a:xfrm>
            <a:off x="381000" y="5692762"/>
            <a:ext cx="1077985" cy="809986"/>
          </a:xfrm>
          <a:prstGeom prst="rect">
            <a:avLst/>
          </a:prstGeom>
          <a:noFill/>
          <a:ln w="9525">
            <a:noFill/>
            <a:miter lim="800000"/>
            <a:headEnd/>
            <a:tailEnd/>
          </a:ln>
        </p:spPr>
      </p:pic>
      <p:pic>
        <p:nvPicPr>
          <p:cNvPr id="6" name="Picture 4" descr="comp"/>
          <p:cNvPicPr>
            <a:picLocks noChangeAspect="1" noChangeArrowheads="1"/>
          </p:cNvPicPr>
          <p:nvPr/>
        </p:nvPicPr>
        <p:blipFill>
          <a:blip r:embed="rId2" cstate="print"/>
          <a:srcRect/>
          <a:stretch>
            <a:fillRect/>
          </a:stretch>
        </p:blipFill>
        <p:spPr bwMode="auto">
          <a:xfrm>
            <a:off x="1752600" y="5976925"/>
            <a:ext cx="1077985" cy="809985"/>
          </a:xfrm>
          <a:prstGeom prst="rect">
            <a:avLst/>
          </a:prstGeom>
          <a:noFill/>
          <a:ln w="9525">
            <a:noFill/>
            <a:miter lim="800000"/>
            <a:headEnd/>
            <a:tailEnd/>
          </a:ln>
        </p:spPr>
      </p:pic>
      <p:pic>
        <p:nvPicPr>
          <p:cNvPr id="7" name="Picture 5" descr="comp"/>
          <p:cNvPicPr>
            <a:picLocks noChangeAspect="1" noChangeArrowheads="1"/>
          </p:cNvPicPr>
          <p:nvPr/>
        </p:nvPicPr>
        <p:blipFill>
          <a:blip r:embed="rId2" cstate="print"/>
          <a:srcRect/>
          <a:stretch>
            <a:fillRect/>
          </a:stretch>
        </p:blipFill>
        <p:spPr bwMode="auto">
          <a:xfrm>
            <a:off x="3352800" y="5976925"/>
            <a:ext cx="1077985" cy="809985"/>
          </a:xfrm>
          <a:prstGeom prst="rect">
            <a:avLst/>
          </a:prstGeom>
          <a:noFill/>
          <a:ln w="9525">
            <a:noFill/>
            <a:miter lim="800000"/>
            <a:headEnd/>
            <a:tailEnd/>
          </a:ln>
        </p:spPr>
      </p:pic>
      <p:pic>
        <p:nvPicPr>
          <p:cNvPr id="8" name="Picture 6" descr="comp"/>
          <p:cNvPicPr>
            <a:picLocks noChangeAspect="1" noChangeArrowheads="1"/>
          </p:cNvPicPr>
          <p:nvPr/>
        </p:nvPicPr>
        <p:blipFill>
          <a:blip r:embed="rId2" cstate="print"/>
          <a:srcRect/>
          <a:stretch>
            <a:fillRect/>
          </a:stretch>
        </p:blipFill>
        <p:spPr bwMode="auto">
          <a:xfrm>
            <a:off x="4800600" y="5768962"/>
            <a:ext cx="1077985" cy="809986"/>
          </a:xfrm>
          <a:prstGeom prst="rect">
            <a:avLst/>
          </a:prstGeom>
          <a:noFill/>
          <a:ln w="9525">
            <a:noFill/>
            <a:miter lim="800000"/>
            <a:headEnd/>
            <a:tailEnd/>
          </a:ln>
        </p:spPr>
      </p:pic>
      <p:sp>
        <p:nvSpPr>
          <p:cNvPr id="9" name="Line 7"/>
          <p:cNvSpPr>
            <a:spLocks noChangeShapeType="1"/>
          </p:cNvSpPr>
          <p:nvPr/>
        </p:nvSpPr>
        <p:spPr bwMode="auto">
          <a:xfrm flipH="1">
            <a:off x="1066800" y="4806324"/>
            <a:ext cx="1365448" cy="913786"/>
          </a:xfrm>
          <a:prstGeom prst="line">
            <a:avLst/>
          </a:prstGeom>
          <a:noFill/>
          <a:ln w="38100">
            <a:solidFill>
              <a:schemeClr val="tx1"/>
            </a:solidFill>
            <a:round/>
            <a:headEnd type="triangle" w="med" len="med"/>
            <a:tailEnd type="triangle" w="med" len="med"/>
          </a:ln>
        </p:spPr>
        <p:txBody>
          <a:bodyPr/>
          <a:lstStyle/>
          <a:p>
            <a:endParaRPr lang="en-US"/>
          </a:p>
        </p:txBody>
      </p:sp>
      <p:sp>
        <p:nvSpPr>
          <p:cNvPr id="10" name="Line 8"/>
          <p:cNvSpPr>
            <a:spLocks noChangeShapeType="1"/>
          </p:cNvSpPr>
          <p:nvPr/>
        </p:nvSpPr>
        <p:spPr bwMode="auto">
          <a:xfrm flipH="1">
            <a:off x="2438400" y="4970540"/>
            <a:ext cx="503060" cy="1054369"/>
          </a:xfrm>
          <a:prstGeom prst="line">
            <a:avLst/>
          </a:prstGeom>
          <a:noFill/>
          <a:ln w="38100">
            <a:solidFill>
              <a:schemeClr val="tx1"/>
            </a:solidFill>
            <a:round/>
            <a:headEnd type="triangle" w="med" len="med"/>
            <a:tailEnd type="triangle" w="med" len="med"/>
          </a:ln>
        </p:spPr>
        <p:txBody>
          <a:bodyPr/>
          <a:lstStyle/>
          <a:p>
            <a:endParaRPr lang="en-US"/>
          </a:p>
        </p:txBody>
      </p:sp>
      <p:sp>
        <p:nvSpPr>
          <p:cNvPr id="11" name="Line 9"/>
          <p:cNvSpPr>
            <a:spLocks noChangeShapeType="1"/>
          </p:cNvSpPr>
          <p:nvPr/>
        </p:nvSpPr>
        <p:spPr bwMode="auto">
          <a:xfrm>
            <a:off x="3657600" y="4970540"/>
            <a:ext cx="143731" cy="1054369"/>
          </a:xfrm>
          <a:prstGeom prst="line">
            <a:avLst/>
          </a:prstGeom>
          <a:noFill/>
          <a:ln w="38100">
            <a:solidFill>
              <a:schemeClr val="tx1"/>
            </a:solidFill>
            <a:round/>
            <a:headEnd type="triangle" w="med" len="med"/>
            <a:tailEnd type="triangle" w="med" len="med"/>
          </a:ln>
        </p:spPr>
        <p:txBody>
          <a:bodyPr/>
          <a:lstStyle/>
          <a:p>
            <a:endParaRPr lang="en-US"/>
          </a:p>
        </p:txBody>
      </p:sp>
      <p:sp>
        <p:nvSpPr>
          <p:cNvPr id="12" name="Line 10"/>
          <p:cNvSpPr>
            <a:spLocks noChangeShapeType="1"/>
          </p:cNvSpPr>
          <p:nvPr/>
        </p:nvSpPr>
        <p:spPr bwMode="auto">
          <a:xfrm>
            <a:off x="4267200" y="4882524"/>
            <a:ext cx="862388" cy="913786"/>
          </a:xfrm>
          <a:prstGeom prst="line">
            <a:avLst/>
          </a:prstGeom>
          <a:noFill/>
          <a:ln w="38100">
            <a:solidFill>
              <a:schemeClr val="tx1"/>
            </a:solidFill>
            <a:round/>
            <a:headEnd type="triangle" w="med" len="med"/>
            <a:tailEnd type="triangle" w="med" len="med"/>
          </a:ln>
        </p:spPr>
        <p:txBody>
          <a:bodyPr/>
          <a:lstStyle/>
          <a:p>
            <a:endParaRPr lang="en-US"/>
          </a:p>
        </p:txBody>
      </p:sp>
      <p:sp>
        <p:nvSpPr>
          <p:cNvPr id="13" name="AutoShape 12"/>
          <p:cNvSpPr>
            <a:spLocks noChangeArrowheads="1"/>
          </p:cNvSpPr>
          <p:nvPr/>
        </p:nvSpPr>
        <p:spPr bwMode="auto">
          <a:xfrm>
            <a:off x="2362200" y="1932630"/>
            <a:ext cx="2158965" cy="2987379"/>
          </a:xfrm>
          <a:prstGeom prst="can">
            <a:avLst>
              <a:gd name="adj" fmla="val 30724"/>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pPr algn="ctr"/>
            <a:endParaRPr lang="en-US"/>
          </a:p>
        </p:txBody>
      </p:sp>
      <p:pic>
        <p:nvPicPr>
          <p:cNvPr id="14" name="Picture 13" descr="MCj04316160000[1]"/>
          <p:cNvPicPr>
            <a:picLocks noChangeAspect="1" noChangeArrowheads="1"/>
          </p:cNvPicPr>
          <p:nvPr/>
        </p:nvPicPr>
        <p:blipFill>
          <a:blip r:embed="rId3" cstate="print"/>
          <a:srcRect/>
          <a:stretch>
            <a:fillRect/>
          </a:stretch>
        </p:blipFill>
        <p:spPr bwMode="auto">
          <a:xfrm>
            <a:off x="7236296" y="1412776"/>
            <a:ext cx="1365448" cy="1365448"/>
          </a:xfrm>
          <a:prstGeom prst="rect">
            <a:avLst/>
          </a:prstGeom>
          <a:noFill/>
          <a:ln w="9525">
            <a:noFill/>
            <a:miter lim="800000"/>
            <a:headEnd/>
            <a:tailEnd/>
          </a:ln>
        </p:spPr>
      </p:pic>
      <p:sp>
        <p:nvSpPr>
          <p:cNvPr id="15" name="Text Box 14"/>
          <p:cNvSpPr txBox="1">
            <a:spLocks noChangeArrowheads="1"/>
          </p:cNvSpPr>
          <p:nvPr/>
        </p:nvSpPr>
        <p:spPr bwMode="auto">
          <a:xfrm>
            <a:off x="1941843" y="1556792"/>
            <a:ext cx="2918189" cy="892552"/>
          </a:xfrm>
          <a:prstGeom prst="rect">
            <a:avLst/>
          </a:prstGeom>
          <a:noFill/>
          <a:ln w="9525">
            <a:noFill/>
            <a:miter lim="800000"/>
            <a:headEnd/>
            <a:tailEnd/>
          </a:ln>
        </p:spPr>
        <p:txBody>
          <a:bodyPr wrap="square">
            <a:spAutoFit/>
          </a:bodyPr>
          <a:lstStyle/>
          <a:p>
            <a:pPr algn="ctr"/>
            <a:endParaRPr lang="en-US" sz="2800" dirty="0">
              <a:solidFill>
                <a:srgbClr val="CC0000"/>
              </a:solidFill>
              <a:latin typeface="Tahoma" pitchFamily="34" charset="0"/>
            </a:endParaRPr>
          </a:p>
          <a:p>
            <a:pPr algn="ctr"/>
            <a:r>
              <a:rPr lang="en-US" sz="2400" b="1" dirty="0" err="1">
                <a:solidFill>
                  <a:srgbClr val="CC0000"/>
                </a:solidFill>
                <a:latin typeface="Tahoma" pitchFamily="34" charset="0"/>
              </a:rPr>
              <a:t>OpenFlow</a:t>
            </a:r>
            <a:r>
              <a:rPr lang="en-US" sz="2400" b="1" dirty="0">
                <a:solidFill>
                  <a:srgbClr val="CC0000"/>
                </a:solidFill>
                <a:latin typeface="Tahoma" pitchFamily="34" charset="0"/>
              </a:rPr>
              <a:t> Switch</a:t>
            </a:r>
          </a:p>
        </p:txBody>
      </p:sp>
      <p:sp>
        <p:nvSpPr>
          <p:cNvPr id="16" name="Rectangle 15"/>
          <p:cNvSpPr>
            <a:spLocks noChangeArrowheads="1"/>
          </p:cNvSpPr>
          <p:nvPr/>
        </p:nvSpPr>
        <p:spPr bwMode="auto">
          <a:xfrm>
            <a:off x="2895600" y="3886014"/>
            <a:ext cx="1077985" cy="843495"/>
          </a:xfrm>
          <a:prstGeom prst="rect">
            <a:avLst/>
          </a:prstGeom>
          <a:solidFill>
            <a:srgbClr val="DDDDDD"/>
          </a:solidFill>
          <a:ln w="9525">
            <a:noFill/>
            <a:miter lim="800000"/>
            <a:headEnd/>
            <a:tailEnd/>
          </a:ln>
          <a:effectLst>
            <a:outerShdw dist="35921" dir="2700000" algn="ctr" rotWithShape="0">
              <a:schemeClr val="bg2"/>
            </a:outerShdw>
          </a:effectLst>
        </p:spPr>
        <p:txBody>
          <a:bodyPr wrap="none" anchor="ctr"/>
          <a:lstStyle/>
          <a:p>
            <a:pPr algn="ctr">
              <a:defRPr/>
            </a:pPr>
            <a:r>
              <a:rPr lang="en-US" sz="2400"/>
              <a:t>Flow</a:t>
            </a:r>
          </a:p>
          <a:p>
            <a:pPr algn="ctr">
              <a:defRPr/>
            </a:pPr>
            <a:r>
              <a:rPr lang="en-US" sz="2400"/>
              <a:t>Table</a:t>
            </a:r>
          </a:p>
        </p:txBody>
      </p:sp>
      <p:sp>
        <p:nvSpPr>
          <p:cNvPr id="17" name="Rectangle 16"/>
          <p:cNvSpPr>
            <a:spLocks noChangeArrowheads="1"/>
          </p:cNvSpPr>
          <p:nvPr/>
        </p:nvSpPr>
        <p:spPr bwMode="auto">
          <a:xfrm>
            <a:off x="2895600" y="2666814"/>
            <a:ext cx="1077985" cy="843495"/>
          </a:xfrm>
          <a:prstGeom prst="rect">
            <a:avLst/>
          </a:prstGeom>
          <a:solidFill>
            <a:srgbClr val="DDDDDD"/>
          </a:solidFill>
          <a:ln w="9525">
            <a:noFill/>
            <a:miter lim="800000"/>
            <a:headEnd/>
            <a:tailEnd/>
          </a:ln>
          <a:effectLst>
            <a:outerShdw dist="35921" dir="2700000" algn="ctr" rotWithShape="0">
              <a:schemeClr val="bg2"/>
            </a:outerShdw>
          </a:effectLst>
        </p:spPr>
        <p:txBody>
          <a:bodyPr wrap="none" anchor="ctr"/>
          <a:lstStyle/>
          <a:p>
            <a:pPr algn="ctr">
              <a:defRPr/>
            </a:pPr>
            <a:r>
              <a:rPr lang="en-US" sz="2400"/>
              <a:t>Secure</a:t>
            </a:r>
          </a:p>
          <a:p>
            <a:pPr algn="ctr">
              <a:defRPr/>
            </a:pPr>
            <a:r>
              <a:rPr lang="en-US" sz="2400"/>
              <a:t>Channel</a:t>
            </a:r>
          </a:p>
        </p:txBody>
      </p:sp>
      <p:sp>
        <p:nvSpPr>
          <p:cNvPr id="18" name="Line 17"/>
          <p:cNvSpPr>
            <a:spLocks noChangeShapeType="1"/>
          </p:cNvSpPr>
          <p:nvPr/>
        </p:nvSpPr>
        <p:spPr bwMode="auto">
          <a:xfrm flipV="1">
            <a:off x="4038600" y="2080850"/>
            <a:ext cx="3162090" cy="1124660"/>
          </a:xfrm>
          <a:prstGeom prst="line">
            <a:avLst/>
          </a:prstGeom>
          <a:noFill/>
          <a:ln w="76200">
            <a:solidFill>
              <a:schemeClr val="tx1"/>
            </a:solidFill>
            <a:prstDash val="sysDot"/>
            <a:round/>
            <a:headEnd type="triangle" w="med" len="med"/>
            <a:tailEnd type="triangle" w="med" len="med"/>
          </a:ln>
        </p:spPr>
        <p:txBody>
          <a:bodyPr/>
          <a:lstStyle/>
          <a:p>
            <a:endParaRPr lang="en-US"/>
          </a:p>
        </p:txBody>
      </p:sp>
      <p:sp>
        <p:nvSpPr>
          <p:cNvPr id="19" name="Text Box 18"/>
          <p:cNvSpPr txBox="1">
            <a:spLocks noChangeArrowheads="1"/>
          </p:cNvSpPr>
          <p:nvPr/>
        </p:nvSpPr>
        <p:spPr bwMode="auto">
          <a:xfrm>
            <a:off x="7850188" y="2175247"/>
            <a:ext cx="573428" cy="461665"/>
          </a:xfrm>
          <a:prstGeom prst="rect">
            <a:avLst/>
          </a:prstGeom>
          <a:noFill/>
          <a:ln w="9525">
            <a:noFill/>
            <a:miter lim="800000"/>
            <a:headEnd/>
            <a:tailEnd/>
          </a:ln>
        </p:spPr>
        <p:txBody>
          <a:bodyPr wrap="square">
            <a:spAutoFit/>
          </a:bodyPr>
          <a:lstStyle/>
          <a:p>
            <a:r>
              <a:rPr lang="en-US" sz="2400" dirty="0">
                <a:solidFill>
                  <a:schemeClr val="bg1"/>
                </a:solidFill>
              </a:rPr>
              <a:t>PC</a:t>
            </a:r>
          </a:p>
        </p:txBody>
      </p:sp>
      <p:sp>
        <p:nvSpPr>
          <p:cNvPr id="20" name="Text Box 19"/>
          <p:cNvSpPr txBox="1">
            <a:spLocks noChangeArrowheads="1"/>
          </p:cNvSpPr>
          <p:nvPr/>
        </p:nvSpPr>
        <p:spPr bwMode="auto">
          <a:xfrm rot="20316812">
            <a:off x="5381981" y="1867284"/>
            <a:ext cx="1155840" cy="646331"/>
          </a:xfrm>
          <a:prstGeom prst="rect">
            <a:avLst/>
          </a:prstGeom>
          <a:noFill/>
          <a:ln w="9525">
            <a:noFill/>
            <a:miter lim="800000"/>
            <a:headEnd/>
            <a:tailEnd/>
          </a:ln>
        </p:spPr>
        <p:txBody>
          <a:bodyPr wrap="square">
            <a:spAutoFit/>
          </a:bodyPr>
          <a:lstStyle/>
          <a:p>
            <a:r>
              <a:rPr lang="en-US"/>
              <a:t>OpenFlow</a:t>
            </a:r>
          </a:p>
          <a:p>
            <a:r>
              <a:rPr lang="en-US"/>
              <a:t>Protocol</a:t>
            </a:r>
          </a:p>
        </p:txBody>
      </p:sp>
      <p:sp>
        <p:nvSpPr>
          <p:cNvPr id="21" name="Text Box 20"/>
          <p:cNvSpPr txBox="1">
            <a:spLocks noChangeArrowheads="1"/>
          </p:cNvSpPr>
          <p:nvPr/>
        </p:nvSpPr>
        <p:spPr bwMode="auto">
          <a:xfrm rot="20643277">
            <a:off x="5792605" y="2460684"/>
            <a:ext cx="580913" cy="369332"/>
          </a:xfrm>
          <a:prstGeom prst="rect">
            <a:avLst/>
          </a:prstGeom>
          <a:noFill/>
          <a:ln w="9525">
            <a:noFill/>
            <a:miter lim="800000"/>
            <a:headEnd/>
            <a:tailEnd/>
          </a:ln>
        </p:spPr>
        <p:txBody>
          <a:bodyPr wrap="square">
            <a:spAutoFit/>
          </a:bodyPr>
          <a:lstStyle/>
          <a:p>
            <a:r>
              <a:rPr lang="en-US"/>
              <a:t>SSL</a:t>
            </a:r>
          </a:p>
        </p:txBody>
      </p:sp>
      <p:sp>
        <p:nvSpPr>
          <p:cNvPr id="22" name="Line 21"/>
          <p:cNvSpPr>
            <a:spLocks noChangeShapeType="1"/>
          </p:cNvSpPr>
          <p:nvPr/>
        </p:nvSpPr>
        <p:spPr bwMode="auto">
          <a:xfrm>
            <a:off x="2590800" y="3662710"/>
            <a:ext cx="1652911" cy="0"/>
          </a:xfrm>
          <a:prstGeom prst="line">
            <a:avLst/>
          </a:prstGeom>
          <a:noFill/>
          <a:ln w="38100">
            <a:solidFill>
              <a:schemeClr val="tx1"/>
            </a:solidFill>
            <a:prstDash val="sysDot"/>
            <a:round/>
            <a:headEnd/>
            <a:tailEnd/>
          </a:ln>
        </p:spPr>
        <p:txBody>
          <a:bodyPr/>
          <a:lstStyle/>
          <a:p>
            <a:endParaRPr lang="en-US"/>
          </a:p>
        </p:txBody>
      </p:sp>
      <p:sp>
        <p:nvSpPr>
          <p:cNvPr id="23" name="Text Box 22"/>
          <p:cNvSpPr txBox="1">
            <a:spLocks noChangeArrowheads="1"/>
          </p:cNvSpPr>
          <p:nvPr/>
        </p:nvSpPr>
        <p:spPr bwMode="auto">
          <a:xfrm>
            <a:off x="2339753" y="4002962"/>
            <a:ext cx="581898" cy="461665"/>
          </a:xfrm>
          <a:prstGeom prst="rect">
            <a:avLst/>
          </a:prstGeom>
          <a:noFill/>
          <a:ln w="9525">
            <a:noFill/>
            <a:miter lim="800000"/>
            <a:headEnd/>
            <a:tailEnd/>
          </a:ln>
        </p:spPr>
        <p:txBody>
          <a:bodyPr wrap="square">
            <a:spAutoFit/>
          </a:bodyPr>
          <a:lstStyle/>
          <a:p>
            <a:r>
              <a:rPr lang="en-US" sz="2400" dirty="0">
                <a:solidFill>
                  <a:srgbClr val="CC0000"/>
                </a:solidFill>
              </a:rPr>
              <a:t>hw</a:t>
            </a:r>
          </a:p>
        </p:txBody>
      </p:sp>
      <p:sp>
        <p:nvSpPr>
          <p:cNvPr id="24" name="Text Box 23"/>
          <p:cNvSpPr txBox="1">
            <a:spLocks noChangeArrowheads="1"/>
          </p:cNvSpPr>
          <p:nvPr/>
        </p:nvSpPr>
        <p:spPr bwMode="auto">
          <a:xfrm>
            <a:off x="2344038" y="2810750"/>
            <a:ext cx="643786" cy="461665"/>
          </a:xfrm>
          <a:prstGeom prst="rect">
            <a:avLst/>
          </a:prstGeom>
          <a:noFill/>
          <a:ln w="9525">
            <a:noFill/>
            <a:miter lim="800000"/>
            <a:headEnd/>
            <a:tailEnd/>
          </a:ln>
        </p:spPr>
        <p:txBody>
          <a:bodyPr wrap="square">
            <a:spAutoFit/>
          </a:bodyPr>
          <a:lstStyle/>
          <a:p>
            <a:r>
              <a:rPr lang="en-US" sz="2400" dirty="0" err="1">
                <a:solidFill>
                  <a:srgbClr val="CC0000"/>
                </a:solidFill>
              </a:rPr>
              <a:t>sw</a:t>
            </a:r>
            <a:endParaRPr lang="en-US" sz="2400" dirty="0">
              <a:solidFill>
                <a:srgbClr val="CC0000"/>
              </a:solidFill>
            </a:endParaRPr>
          </a:p>
        </p:txBody>
      </p:sp>
      <p:sp>
        <p:nvSpPr>
          <p:cNvPr id="25" name="Line 24"/>
          <p:cNvSpPr>
            <a:spLocks noChangeShapeType="1"/>
          </p:cNvSpPr>
          <p:nvPr/>
        </p:nvSpPr>
        <p:spPr bwMode="auto">
          <a:xfrm>
            <a:off x="2971800" y="5415310"/>
            <a:ext cx="431194" cy="0"/>
          </a:xfrm>
          <a:prstGeom prst="line">
            <a:avLst/>
          </a:prstGeom>
          <a:noFill/>
          <a:ln w="57150">
            <a:solidFill>
              <a:schemeClr val="tx1"/>
            </a:solidFill>
            <a:prstDash val="sysDot"/>
            <a:round/>
            <a:headEnd/>
            <a:tailEnd/>
          </a:ln>
        </p:spPr>
        <p:txBody>
          <a:bodyPr/>
          <a:lstStyle/>
          <a:p>
            <a:endParaRPr lang="en-US"/>
          </a:p>
        </p:txBody>
      </p:sp>
      <p:sp>
        <p:nvSpPr>
          <p:cNvPr id="26" name="Text Box 25"/>
          <p:cNvSpPr txBox="1">
            <a:spLocks noChangeArrowheads="1"/>
          </p:cNvSpPr>
          <p:nvPr/>
        </p:nvSpPr>
        <p:spPr bwMode="auto">
          <a:xfrm>
            <a:off x="1475656" y="1547500"/>
            <a:ext cx="3096213" cy="369332"/>
          </a:xfrm>
          <a:prstGeom prst="rect">
            <a:avLst/>
          </a:prstGeom>
          <a:noFill/>
          <a:ln w="9525">
            <a:noFill/>
            <a:miter lim="800000"/>
            <a:headEnd/>
            <a:tailEnd/>
          </a:ln>
        </p:spPr>
        <p:txBody>
          <a:bodyPr wrap="square">
            <a:spAutoFit/>
          </a:bodyPr>
          <a:lstStyle/>
          <a:p>
            <a:r>
              <a:rPr lang="en-US" i="1" dirty="0" err="1"/>
              <a:t>OpenFlow</a:t>
            </a:r>
            <a:r>
              <a:rPr lang="en-US" i="1" dirty="0"/>
              <a:t> Switch specification</a:t>
            </a:r>
          </a:p>
        </p:txBody>
      </p:sp>
      <p:sp>
        <p:nvSpPr>
          <p:cNvPr id="28" name="TextBox 27"/>
          <p:cNvSpPr txBox="1"/>
          <p:nvPr/>
        </p:nvSpPr>
        <p:spPr>
          <a:xfrm>
            <a:off x="6400800" y="6541756"/>
            <a:ext cx="1905073" cy="307777"/>
          </a:xfrm>
          <a:prstGeom prst="rect">
            <a:avLst/>
          </a:prstGeom>
          <a:noFill/>
        </p:spPr>
        <p:txBody>
          <a:bodyPr wrap="none" rtlCol="0">
            <a:spAutoFit/>
          </a:bodyPr>
          <a:lstStyle/>
          <a:p>
            <a:r>
              <a:rPr lang="en-US" sz="1400" b="1" i="1" dirty="0" smtClean="0"/>
              <a:t>From </a:t>
            </a:r>
            <a:r>
              <a:rPr lang="en-US" sz="1400" b="1" i="1" dirty="0" err="1" smtClean="0"/>
              <a:t>openflow</a:t>
            </a:r>
            <a:r>
              <a:rPr lang="en-US" sz="1400" b="1" i="1" dirty="0" smtClean="0"/>
              <a:t> tutorial</a:t>
            </a:r>
            <a:endParaRPr lang="en-US" sz="1400" b="1" i="1" dirty="0"/>
          </a:p>
        </p:txBody>
      </p:sp>
      <p:sp>
        <p:nvSpPr>
          <p:cNvPr id="29" name="TextBox 28"/>
          <p:cNvSpPr txBox="1"/>
          <p:nvPr/>
        </p:nvSpPr>
        <p:spPr>
          <a:xfrm>
            <a:off x="7361798" y="2636912"/>
            <a:ext cx="1098634" cy="369332"/>
          </a:xfrm>
          <a:prstGeom prst="rect">
            <a:avLst/>
          </a:prstGeom>
          <a:noFill/>
        </p:spPr>
        <p:txBody>
          <a:bodyPr wrap="none" rtlCol="0">
            <a:spAutoFit/>
          </a:bodyPr>
          <a:lstStyle/>
          <a:p>
            <a:r>
              <a:rPr lang="en-US" smtClean="0"/>
              <a:t>controller</a:t>
            </a:r>
            <a:endParaRPr lang="en-US"/>
          </a:p>
        </p:txBody>
      </p:sp>
      <p:sp>
        <p:nvSpPr>
          <p:cNvPr id="30" name="TextBox 29"/>
          <p:cNvSpPr txBox="1"/>
          <p:nvPr/>
        </p:nvSpPr>
        <p:spPr>
          <a:xfrm>
            <a:off x="6493686" y="2996952"/>
            <a:ext cx="2686826" cy="923330"/>
          </a:xfrm>
          <a:prstGeom prst="rect">
            <a:avLst/>
          </a:prstGeom>
          <a:noFill/>
        </p:spPr>
        <p:txBody>
          <a:bodyPr wrap="none" rtlCol="0">
            <a:spAutoFit/>
          </a:bodyPr>
          <a:lstStyle/>
          <a:p>
            <a:r>
              <a:rPr lang="en-US" b="1" i="1" dirty="0" smtClean="0">
                <a:solidFill>
                  <a:srgbClr val="FF0000"/>
                </a:solidFill>
              </a:rPr>
              <a:t>A controller application</a:t>
            </a:r>
          </a:p>
          <a:p>
            <a:r>
              <a:rPr lang="en-US" b="1" i="1" dirty="0">
                <a:solidFill>
                  <a:srgbClr val="FF0000"/>
                </a:solidFill>
              </a:rPr>
              <a:t>c</a:t>
            </a:r>
            <a:r>
              <a:rPr lang="en-US" b="1" i="1" dirty="0" smtClean="0">
                <a:solidFill>
                  <a:srgbClr val="FF0000"/>
                </a:solidFill>
              </a:rPr>
              <a:t>an enforce any flow rules</a:t>
            </a:r>
          </a:p>
          <a:p>
            <a:r>
              <a:rPr lang="en-US" b="1" i="1" dirty="0">
                <a:solidFill>
                  <a:srgbClr val="FF0000"/>
                </a:solidFill>
              </a:rPr>
              <a:t>t</a:t>
            </a:r>
            <a:r>
              <a:rPr lang="en-US" b="1" i="1" dirty="0" smtClean="0">
                <a:solidFill>
                  <a:srgbClr val="FF0000"/>
                </a:solidFill>
              </a:rPr>
              <a:t>o network switches</a:t>
            </a:r>
            <a:endParaRPr lang="en-US" b="1" i="1" dirty="0">
              <a:solidFill>
                <a:srgbClr val="FF0000"/>
              </a:solidFill>
            </a:endParaRPr>
          </a:p>
        </p:txBody>
      </p:sp>
      <p:sp>
        <p:nvSpPr>
          <p:cNvPr id="31" name="Rectangle 30"/>
          <p:cNvSpPr/>
          <p:nvPr/>
        </p:nvSpPr>
        <p:spPr>
          <a:xfrm>
            <a:off x="7236296" y="1484784"/>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a:t>
            </a:r>
            <a:endParaRPr lang="en-US" dirty="0"/>
          </a:p>
        </p:txBody>
      </p:sp>
      <p:sp>
        <p:nvSpPr>
          <p:cNvPr id="3" name="Date Placeholder 2"/>
          <p:cNvSpPr>
            <a:spLocks noGrp="1"/>
          </p:cNvSpPr>
          <p:nvPr>
            <p:ph type="dt" sz="half" idx="10"/>
          </p:nvPr>
        </p:nvSpPr>
        <p:spPr/>
        <p:txBody>
          <a:bodyPr/>
          <a:lstStyle/>
          <a:p>
            <a:r>
              <a:rPr lang="en-US" smtClean="0"/>
              <a:t>12/3/13</a:t>
            </a:r>
            <a:endParaRPr lang="en-US"/>
          </a:p>
        </p:txBody>
      </p:sp>
      <p:sp>
        <p:nvSpPr>
          <p:cNvPr id="27" name="Footer Placeholder 26"/>
          <p:cNvSpPr>
            <a:spLocks noGrp="1"/>
          </p:cNvSpPr>
          <p:nvPr>
            <p:ph type="ftr" sz="quarter" idx="11"/>
          </p:nvPr>
        </p:nvSpPr>
        <p:spPr>
          <a:xfrm>
            <a:off x="2667000" y="6461123"/>
            <a:ext cx="3886200" cy="396877"/>
          </a:xfrm>
        </p:spPr>
        <p:txBody>
          <a:bodyPr/>
          <a:lstStyle/>
          <a:p>
            <a:r>
              <a:rPr lang="en-US" dirty="0" smtClean="0"/>
              <a:t>Software Defined Networking (COMS 6998-8) </a:t>
            </a:r>
            <a:endParaRPr lang="en-US" dirty="0"/>
          </a:p>
        </p:txBody>
      </p:sp>
      <p:sp>
        <p:nvSpPr>
          <p:cNvPr id="32" name="Slide Number Placeholder 31"/>
          <p:cNvSpPr>
            <a:spLocks noGrp="1"/>
          </p:cNvSpPr>
          <p:nvPr>
            <p:ph type="sldNum" sz="quarter" idx="12"/>
          </p:nvPr>
        </p:nvSpPr>
        <p:spPr/>
        <p:txBody>
          <a:bodyPr/>
          <a:lstStyle/>
          <a:p>
            <a:fld id="{20342B77-D34C-443A-9BA4-2E8748A6D936}" type="slidenum">
              <a:rPr lang="en-US" smtClean="0"/>
              <a:pPr/>
              <a:t>17</a:t>
            </a:fld>
            <a:endParaRPr lang="en-US"/>
          </a:p>
        </p:txBody>
      </p:sp>
    </p:spTree>
    <p:extLst>
      <p:ext uri="{BB962C8B-B14F-4D97-AF65-F5344CB8AC3E}">
        <p14:creationId xmlns:p14="http://schemas.microsoft.com/office/powerpoint/2010/main" val="1599899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Killer Applications of SDN?</a:t>
            </a:r>
            <a:endParaRPr lang="en-US" dirty="0"/>
          </a:p>
        </p:txBody>
      </p:sp>
      <p:sp>
        <p:nvSpPr>
          <p:cNvPr id="3" name="Content Placeholder 2"/>
          <p:cNvSpPr>
            <a:spLocks noGrp="1"/>
          </p:cNvSpPr>
          <p:nvPr>
            <p:ph idx="1"/>
          </p:nvPr>
        </p:nvSpPr>
        <p:spPr/>
        <p:txBody>
          <a:bodyPr>
            <a:normAutofit/>
          </a:bodyPr>
          <a:lstStyle/>
          <a:p>
            <a:r>
              <a:rPr lang="en-US" dirty="0"/>
              <a:t>Reducing Energy in Data Center </a:t>
            </a:r>
            <a:r>
              <a:rPr lang="en-US" dirty="0" smtClean="0"/>
              <a:t>Networks (load balancing)</a:t>
            </a:r>
          </a:p>
          <a:p>
            <a:r>
              <a:rPr lang="en-US" dirty="0"/>
              <a:t>WAN VM </a:t>
            </a:r>
            <a:r>
              <a:rPr lang="en-US" dirty="0" smtClean="0"/>
              <a:t>Migration</a:t>
            </a:r>
          </a:p>
          <a:p>
            <a:r>
              <a:rPr lang="en-US" dirty="0" smtClean="0"/>
              <a:t>…</a:t>
            </a:r>
            <a:endParaRPr lang="en-US" dirty="0"/>
          </a:p>
          <a:p>
            <a:r>
              <a:rPr lang="en-US" dirty="0" smtClean="0"/>
              <a:t>How about security?</a:t>
            </a:r>
          </a:p>
          <a:p>
            <a:pPr lvl="1"/>
            <a:r>
              <a:rPr lang="en-US" dirty="0" smtClean="0"/>
              <a:t>We are going to talk about this, more specifically:</a:t>
            </a:r>
          </a:p>
          <a:p>
            <a:pPr lvl="1"/>
            <a:r>
              <a:rPr lang="en-US" dirty="0" smtClean="0"/>
              <a:t>Security as an App (</a:t>
            </a:r>
            <a:r>
              <a:rPr lang="en-US" dirty="0" err="1" smtClean="0"/>
              <a:t>SaaA</a:t>
            </a:r>
            <a:r>
              <a:rPr lang="en-US" dirty="0" smtClean="0"/>
              <a:t>)</a:t>
            </a:r>
          </a:p>
          <a:p>
            <a:pPr lvl="1"/>
            <a:r>
              <a:rPr lang="en-US" dirty="0" smtClean="0"/>
              <a:t>Security as a Service (</a:t>
            </a:r>
            <a:r>
              <a:rPr lang="en-US" dirty="0" err="1" smtClean="0"/>
              <a:t>SaaS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1295400" y="62484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18</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6047675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Software App Store Today </a:t>
            </a:r>
            <a:endParaRPr lang="en-US" dirty="0"/>
          </a:p>
        </p:txBody>
      </p:sp>
      <p:pic>
        <p:nvPicPr>
          <p:cNvPr id="5" name="Picture 4"/>
          <p:cNvPicPr>
            <a:picLocks noChangeAspect="1"/>
          </p:cNvPicPr>
          <p:nvPr/>
        </p:nvPicPr>
        <p:blipFill>
          <a:blip r:embed="rId2"/>
          <a:stretch>
            <a:fillRect/>
          </a:stretch>
        </p:blipFill>
        <p:spPr>
          <a:xfrm>
            <a:off x="152400" y="2209800"/>
            <a:ext cx="4211241" cy="1371600"/>
          </a:xfrm>
          <a:prstGeom prst="rect">
            <a:avLst/>
          </a:prstGeom>
        </p:spPr>
      </p:pic>
      <p:pic>
        <p:nvPicPr>
          <p:cNvPr id="9" name="Content Placeholder 8"/>
          <p:cNvPicPr>
            <a:picLocks noGrp="1" noChangeAspect="1"/>
          </p:cNvPicPr>
          <p:nvPr>
            <p:ph idx="1"/>
          </p:nvPr>
        </p:nvPicPr>
        <p:blipFill>
          <a:blip r:embed="rId3"/>
          <a:srcRect t="9936" b="9936"/>
          <a:stretch>
            <a:fillRect/>
          </a:stretch>
        </p:blipFill>
        <p:spPr>
          <a:xfrm>
            <a:off x="4294571" y="4191001"/>
            <a:ext cx="4849429" cy="2666999"/>
          </a:xfrm>
        </p:spPr>
      </p:pic>
      <p:pic>
        <p:nvPicPr>
          <p:cNvPr id="10" name="Picture 9"/>
          <p:cNvPicPr>
            <a:picLocks noChangeAspect="1"/>
          </p:cNvPicPr>
          <p:nvPr/>
        </p:nvPicPr>
        <p:blipFill>
          <a:blip r:embed="rId4"/>
          <a:stretch>
            <a:fillRect/>
          </a:stretch>
        </p:blipFill>
        <p:spPr>
          <a:xfrm>
            <a:off x="4572000" y="1371600"/>
            <a:ext cx="4421728" cy="2806700"/>
          </a:xfrm>
          <a:prstGeom prst="rect">
            <a:avLst/>
          </a:prstGeom>
        </p:spPr>
      </p:pic>
      <p:pic>
        <p:nvPicPr>
          <p:cNvPr id="11" name="Picture 10"/>
          <p:cNvPicPr>
            <a:picLocks noChangeAspect="1"/>
          </p:cNvPicPr>
          <p:nvPr/>
        </p:nvPicPr>
        <p:blipFill>
          <a:blip r:embed="rId5"/>
          <a:stretch>
            <a:fillRect/>
          </a:stretch>
        </p:blipFill>
        <p:spPr>
          <a:xfrm>
            <a:off x="228600" y="3962400"/>
            <a:ext cx="3454400" cy="2349500"/>
          </a:xfrm>
          <a:prstGeom prst="rect">
            <a:avLst/>
          </a:prstGeom>
        </p:spPr>
      </p:pic>
      <p:sp>
        <p:nvSpPr>
          <p:cNvPr id="3" name="Date Placeholder 2"/>
          <p:cNvSpPr>
            <a:spLocks noGrp="1"/>
          </p:cNvSpPr>
          <p:nvPr>
            <p:ph type="dt" sz="half" idx="10"/>
          </p:nvPr>
        </p:nvSpPr>
        <p:spPr/>
        <p:txBody>
          <a:bodyPr/>
          <a:lstStyle/>
          <a:p>
            <a:r>
              <a:rPr lang="en-US" smtClean="0"/>
              <a:t>12/3/13</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val="42099073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fontScale="92500" lnSpcReduction="20000"/>
          </a:bodyPr>
          <a:lstStyle/>
          <a:p>
            <a:r>
              <a:rPr lang="en-US" dirty="0" smtClean="0">
                <a:solidFill>
                  <a:srgbClr val="FF0000"/>
                </a:solidFill>
              </a:rPr>
              <a:t>Reminder: Course Evaluation Due on Dec 9</a:t>
            </a:r>
          </a:p>
          <a:p>
            <a:r>
              <a:rPr lang="en-US" dirty="0" smtClean="0"/>
              <a:t>Review on SDN Debugging</a:t>
            </a:r>
          </a:p>
          <a:p>
            <a:pPr lvl="1"/>
            <a:r>
              <a:rPr lang="en-US" dirty="0" smtClean="0"/>
              <a:t>Data Plane Approach (Breakpoints + Packet Trace): NDB</a:t>
            </a:r>
          </a:p>
          <a:p>
            <a:pPr lvl="1"/>
            <a:r>
              <a:rPr lang="en-US" dirty="0" smtClean="0"/>
              <a:t>Control Plane Approach (Model </a:t>
            </a:r>
            <a:r>
              <a:rPr lang="en-US" dirty="0"/>
              <a:t>C</a:t>
            </a:r>
            <a:r>
              <a:rPr lang="en-US" dirty="0" smtClean="0"/>
              <a:t>hecking + Symbolic Execution): NICE</a:t>
            </a:r>
          </a:p>
          <a:p>
            <a:r>
              <a:rPr lang="en-US" dirty="0" smtClean="0"/>
              <a:t>SDN Security</a:t>
            </a:r>
          </a:p>
          <a:p>
            <a:pPr lvl="1"/>
            <a:r>
              <a:rPr lang="en-US" dirty="0" smtClean="0"/>
              <a:t>Defense again Control Plane Attacks (Review)</a:t>
            </a:r>
          </a:p>
          <a:p>
            <a:pPr lvl="1"/>
            <a:r>
              <a:rPr lang="en-US" dirty="0" smtClean="0"/>
              <a:t>Security as a Service</a:t>
            </a:r>
          </a:p>
          <a:p>
            <a:r>
              <a:rPr lang="en-US" dirty="0" smtClean="0"/>
              <a:t>SDN End Host Networking Stack</a:t>
            </a:r>
          </a:p>
          <a:p>
            <a:r>
              <a:rPr lang="en-US" dirty="0" smtClean="0"/>
              <a:t>SDN Storage</a:t>
            </a:r>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33082182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as an App</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smtClean="0"/>
              <a:t>SDN naturally has an application layer</a:t>
            </a:r>
          </a:p>
          <a:p>
            <a:r>
              <a:rPr lang="en-US" dirty="0" smtClean="0"/>
              <a:t>Security functions can be apps on top of SDN/ networking OS</a:t>
            </a:r>
          </a:p>
          <a:p>
            <a:pPr lvl="1"/>
            <a:r>
              <a:rPr lang="en-US" dirty="0" smtClean="0"/>
              <a:t>Firewall</a:t>
            </a:r>
          </a:p>
          <a:p>
            <a:pPr lvl="1"/>
            <a:r>
              <a:rPr lang="en-US" dirty="0" smtClean="0"/>
              <a:t>Scan detection</a:t>
            </a:r>
          </a:p>
          <a:p>
            <a:pPr lvl="1"/>
            <a:r>
              <a:rPr lang="en-US" dirty="0" err="1" smtClean="0"/>
              <a:t>DDoS</a:t>
            </a:r>
            <a:r>
              <a:rPr lang="en-US" dirty="0" smtClean="0"/>
              <a:t> detection</a:t>
            </a:r>
          </a:p>
          <a:p>
            <a:pPr lvl="1"/>
            <a:r>
              <a:rPr lang="en-US" dirty="0" smtClean="0"/>
              <a:t>Intrusion detection/prevention</a:t>
            </a:r>
          </a:p>
          <a:p>
            <a:pPr lvl="1"/>
            <a:r>
              <a:rPr lang="en-US" dirty="0" smtClean="0"/>
              <a:t>…</a:t>
            </a:r>
          </a:p>
          <a:p>
            <a:r>
              <a:rPr lang="en-US" dirty="0" smtClean="0"/>
              <a:t>Why </a:t>
            </a:r>
            <a:r>
              <a:rPr lang="en-US" dirty="0" err="1" smtClean="0"/>
              <a:t>SaaA</a:t>
            </a:r>
            <a:r>
              <a:rPr lang="en-US" dirty="0" smtClean="0"/>
              <a:t>?</a:t>
            </a:r>
          </a:p>
          <a:p>
            <a:pPr lvl="1"/>
            <a:r>
              <a:rPr lang="en-US" dirty="0" smtClean="0"/>
              <a:t>Cost efficiency</a:t>
            </a:r>
          </a:p>
          <a:p>
            <a:pPr lvl="1"/>
            <a:r>
              <a:rPr lang="en-US" dirty="0"/>
              <a:t>E</a:t>
            </a:r>
            <a:r>
              <a:rPr lang="en-US" dirty="0" smtClean="0"/>
              <a:t>asy deployment/maintenance</a:t>
            </a:r>
          </a:p>
          <a:p>
            <a:pPr lvl="1"/>
            <a:r>
              <a:rPr lang="en-US" dirty="0" smtClean="0"/>
              <a:t>Rich, flexible network control </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1752600" y="644419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20</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7718878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as a Service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Clouds are large, complicated, and dynamic</a:t>
            </a:r>
          </a:p>
          <a:p>
            <a:r>
              <a:rPr lang="en-US" dirty="0"/>
              <a:t>How </a:t>
            </a:r>
            <a:r>
              <a:rPr lang="en-US" dirty="0" smtClean="0"/>
              <a:t>do tenants deploy security devices/functions?</a:t>
            </a:r>
            <a:endParaRPr lang="en-US" dirty="0"/>
          </a:p>
          <a:p>
            <a:pPr lvl="2"/>
            <a:r>
              <a:rPr lang="en-US" dirty="0"/>
              <a:t>Tenant can use some pre-installed fixed-location security </a:t>
            </a:r>
            <a:r>
              <a:rPr lang="en-US" dirty="0" smtClean="0"/>
              <a:t>devices</a:t>
            </a:r>
          </a:p>
          <a:p>
            <a:pPr lvl="3"/>
            <a:r>
              <a:rPr lang="en-US" dirty="0" smtClean="0"/>
              <a:t>Not able to keep up with the high dynamisms in network configurations</a:t>
            </a:r>
            <a:endParaRPr lang="en-US" dirty="0"/>
          </a:p>
          <a:p>
            <a:pPr lvl="2"/>
            <a:r>
              <a:rPr lang="en-US" dirty="0"/>
              <a:t>Tenant can Install security devices for themselves </a:t>
            </a:r>
            <a:endParaRPr lang="en-US" dirty="0" smtClean="0"/>
          </a:p>
          <a:p>
            <a:pPr lvl="3"/>
            <a:r>
              <a:rPr lang="en-US" dirty="0" smtClean="0"/>
              <a:t>Difficult </a:t>
            </a:r>
            <a:endParaRPr lang="en-US" dirty="0"/>
          </a:p>
          <a:p>
            <a:r>
              <a:rPr lang="en-US" dirty="0"/>
              <a:t>Need a new </a:t>
            </a:r>
            <a:r>
              <a:rPr lang="en-US" b="1" dirty="0">
                <a:solidFill>
                  <a:srgbClr val="FF0000"/>
                </a:solidFill>
              </a:rPr>
              <a:t>Security Monitoring as a Service</a:t>
            </a:r>
            <a:r>
              <a:rPr lang="en-US" dirty="0"/>
              <a:t> mechanism for a cloud network </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0574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21</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42297536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New Contributions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i="1" dirty="0" smtClean="0"/>
              <a:t>It is not easy to develop security apps</a:t>
            </a:r>
          </a:p>
          <a:p>
            <a:pPr lvl="1"/>
            <a:r>
              <a:rPr lang="en-US" dirty="0" smtClean="0"/>
              <a:t>FRESCO</a:t>
            </a:r>
            <a:r>
              <a:rPr lang="en-US" dirty="0"/>
              <a:t>:</a:t>
            </a:r>
            <a:r>
              <a:rPr lang="en-US" dirty="0" smtClean="0"/>
              <a:t> a new app development framework for modular, </a:t>
            </a:r>
            <a:r>
              <a:rPr lang="en-US" dirty="0" err="1" smtClean="0"/>
              <a:t>composable</a:t>
            </a:r>
            <a:r>
              <a:rPr lang="en-US" dirty="0" smtClean="0"/>
              <a:t> security services</a:t>
            </a:r>
          </a:p>
          <a:p>
            <a:r>
              <a:rPr lang="en-US" i="1" dirty="0" smtClean="0"/>
              <a:t>It is not secure when running buggy/vulnerable/multiple security apps (e.g., policy conflict/bypass)</a:t>
            </a:r>
          </a:p>
          <a:p>
            <a:pPr lvl="1"/>
            <a:r>
              <a:rPr lang="en-US" dirty="0" err="1" smtClean="0">
                <a:solidFill>
                  <a:srgbClr val="000000"/>
                </a:solidFill>
              </a:rPr>
              <a:t>FortNOX</a:t>
            </a:r>
            <a:r>
              <a:rPr lang="en-US" dirty="0">
                <a:solidFill>
                  <a:srgbClr val="000000"/>
                </a:solidFill>
              </a:rPr>
              <a:t>:</a:t>
            </a:r>
            <a:r>
              <a:rPr lang="en-US" dirty="0" smtClean="0">
                <a:solidFill>
                  <a:srgbClr val="000000"/>
                </a:solidFill>
              </a:rPr>
              <a:t> </a:t>
            </a:r>
            <a:r>
              <a:rPr lang="en-US" dirty="0" smtClean="0"/>
              <a:t>a new security enforcement kernel</a:t>
            </a:r>
          </a:p>
          <a:p>
            <a:r>
              <a:rPr lang="en-US" i="1" dirty="0" smtClean="0"/>
              <a:t>It is not convenient to install/use security devices for cloud tenants</a:t>
            </a:r>
          </a:p>
          <a:p>
            <a:pPr lvl="1"/>
            <a:r>
              <a:rPr lang="en-US" dirty="0" err="1" smtClean="0">
                <a:solidFill>
                  <a:srgbClr val="000000"/>
                </a:solidFill>
              </a:rPr>
              <a:t>CloudWatcher</a:t>
            </a:r>
            <a:r>
              <a:rPr lang="en-US" dirty="0">
                <a:solidFill>
                  <a:srgbClr val="000000"/>
                </a:solidFill>
              </a:rPr>
              <a:t>:</a:t>
            </a:r>
            <a:r>
              <a:rPr lang="en-US" dirty="0" smtClean="0">
                <a:solidFill>
                  <a:srgbClr val="000000"/>
                </a:solidFill>
              </a:rPr>
              <a:t> </a:t>
            </a:r>
            <a:r>
              <a:rPr lang="en-US" dirty="0" smtClean="0"/>
              <a:t>a new security monitoring service model based on SDN</a:t>
            </a:r>
          </a:p>
          <a:p>
            <a:endParaRPr lang="en-US" dirty="0"/>
          </a:p>
          <a:p>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19812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22</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726406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3"/>
            <a:ext cx="7772400" cy="2043658"/>
          </a:xfrm>
        </p:spPr>
        <p:txBody>
          <a:bodyPr>
            <a:normAutofit fontScale="90000"/>
          </a:bodyPr>
          <a:lstStyle/>
          <a:p>
            <a:r>
              <a:rPr lang="en-US" b="1" i="1" dirty="0" smtClean="0">
                <a:solidFill>
                  <a:srgbClr val="FF0000"/>
                </a:solidFill>
              </a:rPr>
              <a:t>FRESCO:</a:t>
            </a:r>
            <a:r>
              <a:rPr lang="en-US" dirty="0" smtClean="0"/>
              <a:t/>
            </a:r>
            <a:br>
              <a:rPr lang="en-US" dirty="0" smtClean="0"/>
            </a:br>
            <a:r>
              <a:rPr lang="en-US" b="1" dirty="0" smtClean="0">
                <a:solidFill>
                  <a:srgbClr val="FF0000"/>
                </a:solidFill>
              </a:rPr>
              <a:t>Fr</a:t>
            </a:r>
            <a:r>
              <a:rPr lang="en-US" b="1" dirty="0" smtClean="0"/>
              <a:t>amework for </a:t>
            </a:r>
            <a:r>
              <a:rPr lang="en-US" b="1" dirty="0" smtClean="0">
                <a:solidFill>
                  <a:srgbClr val="FF0000"/>
                </a:solidFill>
              </a:rPr>
              <a:t>E</a:t>
            </a:r>
            <a:r>
              <a:rPr lang="en-US" b="1" dirty="0" smtClean="0"/>
              <a:t>nabling </a:t>
            </a:r>
            <a:r>
              <a:rPr lang="en-US" b="1" dirty="0" smtClean="0">
                <a:solidFill>
                  <a:srgbClr val="FF0000"/>
                </a:solidFill>
              </a:rPr>
              <a:t>S</a:t>
            </a:r>
            <a:r>
              <a:rPr lang="en-US" b="1" dirty="0" smtClean="0"/>
              <a:t>ecurity </a:t>
            </a:r>
            <a:br>
              <a:rPr lang="en-US" b="1" dirty="0" smtClean="0"/>
            </a:br>
            <a:r>
              <a:rPr lang="en-US" b="1" dirty="0" smtClean="0">
                <a:solidFill>
                  <a:srgbClr val="FF0000"/>
                </a:solidFill>
              </a:rPr>
              <a:t>C</a:t>
            </a:r>
            <a:r>
              <a:rPr lang="en-US" b="1" dirty="0" smtClean="0"/>
              <a:t>ontrols in </a:t>
            </a:r>
            <a:r>
              <a:rPr lang="en-US" b="1" dirty="0" err="1" smtClean="0">
                <a:solidFill>
                  <a:srgbClr val="FF0000"/>
                </a:solidFill>
              </a:rPr>
              <a:t>O</a:t>
            </a:r>
            <a:r>
              <a:rPr lang="en-US" b="1" dirty="0" err="1" smtClean="0"/>
              <a:t>penFlow</a:t>
            </a:r>
            <a:r>
              <a:rPr lang="en-US" b="1" dirty="0" smtClean="0"/>
              <a:t> networks</a:t>
            </a:r>
            <a:endParaRPr lang="en-US" dirty="0"/>
          </a:p>
        </p:txBody>
      </p:sp>
      <p:sp>
        <p:nvSpPr>
          <p:cNvPr id="3" name="Footer Placeholder 4"/>
          <p:cNvSpPr>
            <a:spLocks noGrp="1"/>
          </p:cNvSpPr>
          <p:nvPr>
            <p:ph type="ftr" sz="quarter" idx="11"/>
          </p:nvPr>
        </p:nvSpPr>
        <p:spPr>
          <a:xfrm>
            <a:off x="2743200" y="6324600"/>
            <a:ext cx="3886200" cy="396877"/>
          </a:xfrm>
        </p:spPr>
        <p:txBody>
          <a:bodyPr/>
          <a:lstStyle/>
          <a:p>
            <a:r>
              <a:rPr lang="en-US" dirty="0" smtClean="0"/>
              <a:t>Software Defined Networking (COMS 6998-8) </a:t>
            </a:r>
            <a:endParaRPr lang="en-US" dirty="0"/>
          </a:p>
        </p:txBody>
      </p:sp>
      <p:sp>
        <p:nvSpPr>
          <p:cNvPr id="4" name="Slide Number Placeholder 3"/>
          <p:cNvSpPr>
            <a:spLocks noGrp="1"/>
          </p:cNvSpPr>
          <p:nvPr>
            <p:ph type="sldNum" sz="quarter" idx="12"/>
          </p:nvPr>
        </p:nvSpPr>
        <p:spPr>
          <a:xfrm>
            <a:off x="6553200" y="6356351"/>
            <a:ext cx="2133600" cy="365125"/>
          </a:xfrm>
        </p:spPr>
        <p:txBody>
          <a:bodyPr/>
          <a:lstStyle/>
          <a:p>
            <a:fld id="{20342B77-D34C-443A-9BA4-2E8748A6D936}" type="slidenum">
              <a:rPr lang="en-US" smtClean="0"/>
              <a:pPr/>
              <a:t>23</a:t>
            </a:fld>
            <a:endParaRPr lang="en-US" dirty="0"/>
          </a:p>
        </p:txBody>
      </p:sp>
    </p:spTree>
    <p:extLst>
      <p:ext uri="{BB962C8B-B14F-4D97-AF65-F5344CB8AC3E}">
        <p14:creationId xmlns:p14="http://schemas.microsoft.com/office/powerpoint/2010/main" val="916539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FRESCO?</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A new framework</a:t>
            </a:r>
          </a:p>
          <a:p>
            <a:pPr lvl="1"/>
            <a:r>
              <a:rPr lang="en-US" dirty="0" smtClean="0"/>
              <a:t>Enables to compose diverse network security functions </a:t>
            </a:r>
            <a:r>
              <a:rPr lang="en-US" dirty="0"/>
              <a:t>easily (with combining multiple </a:t>
            </a:r>
            <a:r>
              <a:rPr lang="en-US" dirty="0" smtClean="0"/>
              <a:t>modules)</a:t>
            </a:r>
          </a:p>
          <a:p>
            <a:pPr lvl="1"/>
            <a:r>
              <a:rPr lang="en-US" dirty="0" smtClean="0"/>
              <a:t>Enables to create own network security functions </a:t>
            </a:r>
            <a:r>
              <a:rPr lang="en-US" dirty="0"/>
              <a:t>easily </a:t>
            </a:r>
            <a:r>
              <a:rPr lang="en-US" dirty="0" smtClean="0"/>
              <a:t>(without </a:t>
            </a:r>
            <a:r>
              <a:rPr lang="en-US" dirty="0"/>
              <a:t>requiring additional H/</a:t>
            </a:r>
            <a:r>
              <a:rPr lang="en-US" dirty="0" err="1" smtClean="0"/>
              <a:t>Ws</a:t>
            </a:r>
            <a:r>
              <a:rPr lang="en-US" dirty="0" smtClean="0"/>
              <a:t>)</a:t>
            </a:r>
          </a:p>
          <a:p>
            <a:pPr lvl="1"/>
            <a:r>
              <a:rPr lang="en-US" dirty="0" smtClean="0"/>
              <a:t>Enables to deploy network security functions easily and </a:t>
            </a:r>
            <a:r>
              <a:rPr lang="en-US" dirty="0"/>
              <a:t>dynamically (without modifying the underlying network </a:t>
            </a:r>
            <a:r>
              <a:rPr lang="en-US" dirty="0" smtClean="0"/>
              <a:t>architecture)</a:t>
            </a:r>
          </a:p>
          <a:p>
            <a:pPr lvl="1"/>
            <a:r>
              <a:rPr lang="en-US" dirty="0" smtClean="0"/>
              <a:t>Enable to add </a:t>
            </a:r>
            <a:r>
              <a:rPr lang="en-US" dirty="0"/>
              <a:t>more intelligence to current network security functions </a:t>
            </a: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1676400" y="6427256"/>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24</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42838886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RESCO_concept_arch.pdf"/>
          <p:cNvPicPr>
            <a:picLocks noGrp="1" noChangeAspect="1"/>
          </p:cNvPicPr>
          <p:nvPr>
            <p:ph idx="1"/>
          </p:nvPr>
        </p:nvPicPr>
        <p:blipFill>
          <a:blip r:embed="rId2">
            <a:extLst>
              <a:ext uri="{28A0092B-C50C-407E-A947-70E740481C1C}">
                <a14:useLocalDpi xmlns:a14="http://schemas.microsoft.com/office/drawing/2010/main" val="0"/>
              </a:ext>
            </a:extLst>
          </a:blip>
          <a:srcRect l="-12740" r="-12740"/>
          <a:stretch>
            <a:fillRect/>
          </a:stretch>
        </p:blipFill>
        <p:spPr>
          <a:xfrm>
            <a:off x="-1143000" y="350837"/>
            <a:ext cx="11416369" cy="6278563"/>
          </a:xfrm>
        </p:spPr>
      </p:pic>
      <p:sp>
        <p:nvSpPr>
          <p:cNvPr id="2" name="Date Placeholder 1"/>
          <p:cNvSpPr>
            <a:spLocks noGrp="1"/>
          </p:cNvSpPr>
          <p:nvPr>
            <p:ph type="dt" sz="half" idx="10"/>
          </p:nvPr>
        </p:nvSpPr>
        <p:spPr/>
        <p:txBody>
          <a:bodyPr/>
          <a:lstStyle/>
          <a:p>
            <a:r>
              <a:rPr lang="en-US" smtClean="0"/>
              <a:t>12/3/13</a:t>
            </a:r>
            <a:endParaRPr lang="en-US"/>
          </a:p>
        </p:txBody>
      </p:sp>
      <p:sp>
        <p:nvSpPr>
          <p:cNvPr id="3" name="Footer Placeholder 2"/>
          <p:cNvSpPr>
            <a:spLocks noGrp="1"/>
          </p:cNvSpPr>
          <p:nvPr>
            <p:ph type="ftr" sz="quarter" idx="11"/>
          </p:nvPr>
        </p:nvSpPr>
        <p:spPr>
          <a:xfrm>
            <a:off x="1981200" y="6461123"/>
            <a:ext cx="3886200" cy="396877"/>
          </a:xfrm>
        </p:spPr>
        <p:txBody>
          <a:bodyPr/>
          <a:lstStyle/>
          <a:p>
            <a:r>
              <a:rPr lang="en-US" dirty="0" smtClean="0"/>
              <a:t>Software Defined Networking (COMS 6998-8) </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25</a:t>
            </a:fld>
            <a:endParaRPr lang="en-US" dirty="0"/>
          </a:p>
        </p:txBody>
      </p:sp>
      <p:sp>
        <p:nvSpPr>
          <p:cNvPr id="7" name="Date Placeholder 5"/>
          <p:cNvSpPr txBox="1">
            <a:spLocks/>
          </p:cNvSpPr>
          <p:nvPr/>
        </p:nvSpPr>
        <p:spPr>
          <a:xfrm>
            <a:off x="5638800" y="6569075"/>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6492474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FRESCO – Overall </a:t>
            </a:r>
            <a:r>
              <a:rPr lang="en-US" dirty="0"/>
              <a:t>O</a:t>
            </a:r>
            <a:r>
              <a:rPr lang="en-US" dirty="0" smtClean="0"/>
              <a:t>peration</a:t>
            </a:r>
            <a:endParaRPr lang="en-US" dirty="0"/>
          </a:p>
        </p:txBody>
      </p:sp>
      <p:sp>
        <p:nvSpPr>
          <p:cNvPr id="4" name="Rounded Rectangle 3"/>
          <p:cNvSpPr/>
          <p:nvPr/>
        </p:nvSpPr>
        <p:spPr>
          <a:xfrm>
            <a:off x="899592" y="2348880"/>
            <a:ext cx="1296144" cy="7920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Create</a:t>
            </a:r>
          </a:p>
          <a:p>
            <a:pPr algn="ctr"/>
            <a:r>
              <a:rPr lang="en-US" sz="1600" b="1" dirty="0" smtClean="0"/>
              <a:t>Modules</a:t>
            </a:r>
            <a:endParaRPr lang="en-US" sz="1600" b="1" dirty="0"/>
          </a:p>
        </p:txBody>
      </p:sp>
      <p:sp>
        <p:nvSpPr>
          <p:cNvPr id="6" name="Rounded Rectangle 5"/>
          <p:cNvSpPr/>
          <p:nvPr/>
        </p:nvSpPr>
        <p:spPr>
          <a:xfrm>
            <a:off x="2627784" y="2348880"/>
            <a:ext cx="1296144" cy="7920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Load Modules</a:t>
            </a:r>
            <a:endParaRPr lang="en-US" sz="1600" b="1" dirty="0"/>
          </a:p>
        </p:txBody>
      </p:sp>
      <p:sp>
        <p:nvSpPr>
          <p:cNvPr id="7" name="Rounded Rectangle 6"/>
          <p:cNvSpPr/>
          <p:nvPr/>
        </p:nvSpPr>
        <p:spPr>
          <a:xfrm>
            <a:off x="2627784" y="3861048"/>
            <a:ext cx="1296144" cy="12241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Notify NOX of loading FRESCO modules</a:t>
            </a:r>
            <a:endParaRPr lang="en-US" sz="1400" b="1" dirty="0"/>
          </a:p>
        </p:txBody>
      </p:sp>
      <p:sp>
        <p:nvSpPr>
          <p:cNvPr id="8" name="Rounded Rectangle 7"/>
          <p:cNvSpPr/>
          <p:nvPr/>
        </p:nvSpPr>
        <p:spPr>
          <a:xfrm>
            <a:off x="4427984" y="2348880"/>
            <a:ext cx="1296144" cy="7920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Run</a:t>
            </a:r>
          </a:p>
          <a:p>
            <a:pPr algn="ctr"/>
            <a:r>
              <a:rPr lang="en-US" sz="1600" b="1" dirty="0" smtClean="0"/>
              <a:t>Modules</a:t>
            </a:r>
            <a:endParaRPr lang="en-US" sz="1600" b="1" dirty="0"/>
          </a:p>
        </p:txBody>
      </p:sp>
      <p:sp>
        <p:nvSpPr>
          <p:cNvPr id="9" name="Rounded Rectangle 8"/>
          <p:cNvSpPr/>
          <p:nvPr/>
        </p:nvSpPr>
        <p:spPr>
          <a:xfrm>
            <a:off x="6228184" y="2348880"/>
            <a:ext cx="1584176" cy="79208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Monitor </a:t>
            </a:r>
            <a:r>
              <a:rPr lang="en-US" sz="1600" b="1" dirty="0" err="1" smtClean="0"/>
              <a:t>OpenFlow</a:t>
            </a:r>
            <a:r>
              <a:rPr lang="en-US" sz="1600" b="1" dirty="0" smtClean="0"/>
              <a:t> switches</a:t>
            </a:r>
            <a:endParaRPr lang="en-US" sz="1600" b="1" dirty="0"/>
          </a:p>
        </p:txBody>
      </p:sp>
      <p:cxnSp>
        <p:nvCxnSpPr>
          <p:cNvPr id="11" name="Straight Arrow Connector 10"/>
          <p:cNvCxnSpPr>
            <a:stCxn id="4" idx="3"/>
            <a:endCxn id="6" idx="1"/>
          </p:cNvCxnSpPr>
          <p:nvPr/>
        </p:nvCxnSpPr>
        <p:spPr>
          <a:xfrm>
            <a:off x="2195736" y="2744924"/>
            <a:ext cx="43204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3"/>
            <a:endCxn id="8" idx="1"/>
          </p:cNvCxnSpPr>
          <p:nvPr/>
        </p:nvCxnSpPr>
        <p:spPr>
          <a:xfrm>
            <a:off x="3923928" y="2744924"/>
            <a:ext cx="5040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8" idx="3"/>
            <a:endCxn id="9" idx="1"/>
          </p:cNvCxnSpPr>
          <p:nvPr/>
        </p:nvCxnSpPr>
        <p:spPr>
          <a:xfrm>
            <a:off x="5724128" y="2744924"/>
            <a:ext cx="5040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6" idx="2"/>
            <a:endCxn id="7" idx="0"/>
          </p:cNvCxnSpPr>
          <p:nvPr/>
        </p:nvCxnSpPr>
        <p:spPr>
          <a:xfrm rot="5400000">
            <a:off x="2915816" y="3501008"/>
            <a:ext cx="7200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rot="5400000" flipH="1" flipV="1">
            <a:off x="3131840" y="3501008"/>
            <a:ext cx="7200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3492352" y="3409255"/>
            <a:ext cx="1511696" cy="307777"/>
          </a:xfrm>
          <a:prstGeom prst="rect">
            <a:avLst/>
          </a:prstGeom>
          <a:noFill/>
        </p:spPr>
        <p:txBody>
          <a:bodyPr wrap="none" rtlCol="0">
            <a:spAutoFit/>
          </a:bodyPr>
          <a:lstStyle/>
          <a:p>
            <a:r>
              <a:rPr lang="en-US" sz="1400" b="1" i="1" dirty="0" smtClean="0"/>
              <a:t>Answer from NOX</a:t>
            </a:r>
            <a:endParaRPr lang="en-US" sz="1400" b="1" i="1" dirty="0"/>
          </a:p>
        </p:txBody>
      </p:sp>
      <p:sp>
        <p:nvSpPr>
          <p:cNvPr id="3" name="Date Placeholder 2"/>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057400" y="6324600"/>
            <a:ext cx="3886200" cy="396877"/>
          </a:xfrm>
        </p:spPr>
        <p:txBody>
          <a:bodyPr/>
          <a:lstStyle/>
          <a:p>
            <a:r>
              <a:rPr lang="en-US" dirty="0" smtClean="0"/>
              <a:t>Software Defined Networking (COMS 6998-8) </a:t>
            </a:r>
            <a:endParaRPr lang="en-US" dirty="0"/>
          </a:p>
        </p:txBody>
      </p:sp>
      <p:sp>
        <p:nvSpPr>
          <p:cNvPr id="10" name="Slide Number Placeholder 9"/>
          <p:cNvSpPr>
            <a:spLocks noGrp="1"/>
          </p:cNvSpPr>
          <p:nvPr>
            <p:ph type="sldNum" sz="quarter" idx="12"/>
          </p:nvPr>
        </p:nvSpPr>
        <p:spPr/>
        <p:txBody>
          <a:bodyPr/>
          <a:lstStyle/>
          <a:p>
            <a:fld id="{20342B77-D34C-443A-9BA4-2E8748A6D936}" type="slidenum">
              <a:rPr lang="en-US" smtClean="0"/>
              <a:pPr/>
              <a:t>26</a:t>
            </a:fld>
            <a:endParaRPr lang="en-US"/>
          </a:p>
        </p:txBody>
      </p:sp>
      <p:sp>
        <p:nvSpPr>
          <p:cNvPr id="1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9029904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FRESCO Modular Design</a:t>
            </a:r>
            <a:endParaRPr lang="en-US" dirty="0"/>
          </a:p>
        </p:txBody>
      </p:sp>
      <p:pic>
        <p:nvPicPr>
          <p:cNvPr id="4" name="Content Placeholder 3" descr="fresco_module.pdf"/>
          <p:cNvPicPr>
            <a:picLocks noGrp="1" noChangeAspect="1"/>
          </p:cNvPicPr>
          <p:nvPr>
            <p:ph idx="1"/>
          </p:nvPr>
        </p:nvPicPr>
        <p:blipFill>
          <a:blip r:embed="rId2">
            <a:extLst>
              <a:ext uri="{28A0092B-C50C-407E-A947-70E740481C1C}">
                <a14:useLocalDpi xmlns:a14="http://schemas.microsoft.com/office/drawing/2010/main" val="0"/>
              </a:ext>
            </a:extLst>
          </a:blip>
          <a:srcRect t="-79334" b="-79334"/>
          <a:stretch>
            <a:fillRect/>
          </a:stretch>
        </p:blipFill>
        <p:spPr>
          <a:xfrm>
            <a:off x="228600" y="2667000"/>
            <a:ext cx="8763000" cy="5410200"/>
          </a:xfrm>
        </p:spPr>
      </p:pic>
      <p:sp>
        <p:nvSpPr>
          <p:cNvPr id="5" name="Rounded Rectangle 4"/>
          <p:cNvSpPr/>
          <p:nvPr/>
        </p:nvSpPr>
        <p:spPr>
          <a:xfrm>
            <a:off x="3518255" y="1795264"/>
            <a:ext cx="144016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parameter</a:t>
            </a:r>
          </a:p>
          <a:p>
            <a:pPr algn="ctr"/>
            <a:endParaRPr lang="en-US" sz="1400" b="1" dirty="0"/>
          </a:p>
          <a:p>
            <a:pPr algn="ctr"/>
            <a:r>
              <a:rPr lang="en-US" sz="1400" b="1" dirty="0" smtClean="0"/>
              <a:t>action</a:t>
            </a:r>
            <a:endParaRPr lang="en-US" sz="1400" b="1" dirty="0"/>
          </a:p>
        </p:txBody>
      </p:sp>
      <p:cxnSp>
        <p:nvCxnSpPr>
          <p:cNvPr id="6" name="Straight Arrow Connector 5"/>
          <p:cNvCxnSpPr/>
          <p:nvPr/>
        </p:nvCxnSpPr>
        <p:spPr>
          <a:xfrm>
            <a:off x="2942191" y="2247057"/>
            <a:ext cx="5760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438400" y="2083296"/>
            <a:ext cx="575799" cy="307777"/>
          </a:xfrm>
          <a:prstGeom prst="rect">
            <a:avLst/>
          </a:prstGeom>
          <a:noFill/>
        </p:spPr>
        <p:txBody>
          <a:bodyPr wrap="none" rtlCol="0">
            <a:spAutoFit/>
          </a:bodyPr>
          <a:lstStyle/>
          <a:p>
            <a:r>
              <a:rPr lang="en-US" sz="1400" b="1" i="1" dirty="0" smtClean="0"/>
              <a:t>input</a:t>
            </a:r>
            <a:endParaRPr lang="en-US" b="1" i="1" dirty="0"/>
          </a:p>
        </p:txBody>
      </p:sp>
      <p:cxnSp>
        <p:nvCxnSpPr>
          <p:cNvPr id="8" name="Straight Arrow Connector 7"/>
          <p:cNvCxnSpPr>
            <a:endCxn id="5" idx="0"/>
          </p:cNvCxnSpPr>
          <p:nvPr/>
        </p:nvCxnSpPr>
        <p:spPr>
          <a:xfrm rot="5400000">
            <a:off x="4095113" y="1651248"/>
            <a:ext cx="287238"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4958415" y="2247057"/>
            <a:ext cx="57606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534744" y="2083296"/>
            <a:ext cx="688009" cy="307777"/>
          </a:xfrm>
          <a:prstGeom prst="rect">
            <a:avLst/>
          </a:prstGeom>
          <a:noFill/>
        </p:spPr>
        <p:txBody>
          <a:bodyPr wrap="none" rtlCol="0">
            <a:spAutoFit/>
          </a:bodyPr>
          <a:lstStyle/>
          <a:p>
            <a:r>
              <a:rPr lang="en-US" sz="1400" b="1" i="1" dirty="0" smtClean="0"/>
              <a:t>output</a:t>
            </a:r>
            <a:endParaRPr lang="en-US" b="1" i="1" dirty="0"/>
          </a:p>
        </p:txBody>
      </p:sp>
      <p:sp>
        <p:nvSpPr>
          <p:cNvPr id="11" name="TextBox 10"/>
          <p:cNvSpPr txBox="1"/>
          <p:nvPr/>
        </p:nvSpPr>
        <p:spPr>
          <a:xfrm>
            <a:off x="3950303" y="1219200"/>
            <a:ext cx="599908" cy="307777"/>
          </a:xfrm>
          <a:prstGeom prst="rect">
            <a:avLst/>
          </a:prstGeom>
          <a:noFill/>
        </p:spPr>
        <p:txBody>
          <a:bodyPr wrap="none" rtlCol="0">
            <a:spAutoFit/>
          </a:bodyPr>
          <a:lstStyle/>
          <a:p>
            <a:r>
              <a:rPr lang="en-US" sz="1400" b="1" i="1" dirty="0" smtClean="0"/>
              <a:t>event</a:t>
            </a:r>
            <a:endParaRPr lang="en-US" b="1" i="1" dirty="0"/>
          </a:p>
        </p:txBody>
      </p:sp>
      <p:sp>
        <p:nvSpPr>
          <p:cNvPr id="12" name="Rounded Rectangle 11"/>
          <p:cNvSpPr/>
          <p:nvPr/>
        </p:nvSpPr>
        <p:spPr>
          <a:xfrm>
            <a:off x="5030423" y="3091408"/>
            <a:ext cx="36004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key</a:t>
            </a:r>
            <a:endParaRPr lang="en-US" sz="1400" b="1" dirty="0"/>
          </a:p>
        </p:txBody>
      </p:sp>
      <p:cxnSp>
        <p:nvCxnSpPr>
          <p:cNvPr id="13" name="Shape 11"/>
          <p:cNvCxnSpPr>
            <a:stCxn id="5" idx="2"/>
            <a:endCxn id="12" idx="1"/>
          </p:cNvCxnSpPr>
          <p:nvPr/>
        </p:nvCxnSpPr>
        <p:spPr>
          <a:xfrm rot="16200000" flipH="1">
            <a:off x="4202331" y="2623356"/>
            <a:ext cx="864096" cy="792088"/>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Rounded Rectangle 13"/>
          <p:cNvSpPr/>
          <p:nvPr/>
        </p:nvSpPr>
        <p:spPr>
          <a:xfrm>
            <a:off x="5390463" y="3091408"/>
            <a:ext cx="108012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values</a:t>
            </a:r>
            <a:endParaRPr lang="en-US" sz="1400" b="1" dirty="0"/>
          </a:p>
        </p:txBody>
      </p:sp>
      <p:sp>
        <p:nvSpPr>
          <p:cNvPr id="15" name="TextBox 14"/>
          <p:cNvSpPr txBox="1"/>
          <p:nvPr/>
        </p:nvSpPr>
        <p:spPr>
          <a:xfrm>
            <a:off x="4352855" y="2544840"/>
            <a:ext cx="922047" cy="369332"/>
          </a:xfrm>
          <a:prstGeom prst="rect">
            <a:avLst/>
          </a:prstGeom>
          <a:noFill/>
        </p:spPr>
        <p:txBody>
          <a:bodyPr wrap="none" rtlCol="0">
            <a:spAutoFit/>
          </a:bodyPr>
          <a:lstStyle/>
          <a:p>
            <a:r>
              <a:rPr lang="en-US" b="1" i="1" dirty="0">
                <a:solidFill>
                  <a:srgbClr val="FF0000"/>
                </a:solidFill>
              </a:rPr>
              <a:t>M</a:t>
            </a:r>
            <a:r>
              <a:rPr lang="en-US" b="1" i="1" dirty="0" smtClean="0">
                <a:solidFill>
                  <a:srgbClr val="FF0000"/>
                </a:solidFill>
              </a:rPr>
              <a:t>odule</a:t>
            </a:r>
            <a:endParaRPr lang="en-US" b="1" i="1" dirty="0">
              <a:solidFill>
                <a:srgbClr val="FF0000"/>
              </a:solidFill>
            </a:endParaRPr>
          </a:p>
        </p:txBody>
      </p:sp>
      <p:sp>
        <p:nvSpPr>
          <p:cNvPr id="16" name="TextBox 15"/>
          <p:cNvSpPr txBox="1"/>
          <p:nvPr/>
        </p:nvSpPr>
        <p:spPr>
          <a:xfrm>
            <a:off x="5058530" y="3802196"/>
            <a:ext cx="1484061" cy="369332"/>
          </a:xfrm>
          <a:prstGeom prst="rect">
            <a:avLst/>
          </a:prstGeom>
          <a:noFill/>
        </p:spPr>
        <p:txBody>
          <a:bodyPr wrap="none" rtlCol="0">
            <a:spAutoFit/>
          </a:bodyPr>
          <a:lstStyle/>
          <a:p>
            <a:r>
              <a:rPr lang="en-US" b="1" i="1" dirty="0" smtClean="0">
                <a:solidFill>
                  <a:srgbClr val="FF0000"/>
                </a:solidFill>
              </a:rPr>
              <a:t>F-DB instance</a:t>
            </a:r>
            <a:endParaRPr lang="en-US" b="1" i="1" dirty="0">
              <a:solidFill>
                <a:srgbClr val="FF0000"/>
              </a:solidFill>
            </a:endParaRPr>
          </a:p>
        </p:txBody>
      </p:sp>
      <p:sp>
        <p:nvSpPr>
          <p:cNvPr id="3" name="Date Placeholder 2"/>
          <p:cNvSpPr>
            <a:spLocks noGrp="1"/>
          </p:cNvSpPr>
          <p:nvPr>
            <p:ph type="dt" sz="half" idx="10"/>
          </p:nvPr>
        </p:nvSpPr>
        <p:spPr/>
        <p:txBody>
          <a:bodyPr/>
          <a:lstStyle/>
          <a:p>
            <a:r>
              <a:rPr lang="en-US" smtClean="0"/>
              <a:t>12/3/13</a:t>
            </a:r>
            <a:endParaRPr lang="en-US"/>
          </a:p>
        </p:txBody>
      </p:sp>
      <p:sp>
        <p:nvSpPr>
          <p:cNvPr id="17" name="Footer Placeholder 16"/>
          <p:cNvSpPr>
            <a:spLocks noGrp="1"/>
          </p:cNvSpPr>
          <p:nvPr>
            <p:ph type="ftr" sz="quarter" idx="11"/>
          </p:nvPr>
        </p:nvSpPr>
        <p:spPr>
          <a:xfrm>
            <a:off x="2133600" y="6324600"/>
            <a:ext cx="3886200" cy="396877"/>
          </a:xfrm>
        </p:spPr>
        <p:txBody>
          <a:bodyPr/>
          <a:lstStyle/>
          <a:p>
            <a:r>
              <a:rPr lang="en-US" dirty="0" smtClean="0"/>
              <a:t>Software Defined Networking (COMS 6998-8) </a:t>
            </a:r>
            <a:endParaRPr lang="en-US" dirty="0"/>
          </a:p>
        </p:txBody>
      </p:sp>
      <p:sp>
        <p:nvSpPr>
          <p:cNvPr id="18" name="Slide Number Placeholder 17"/>
          <p:cNvSpPr>
            <a:spLocks noGrp="1"/>
          </p:cNvSpPr>
          <p:nvPr>
            <p:ph type="sldNum" sz="quarter" idx="12"/>
          </p:nvPr>
        </p:nvSpPr>
        <p:spPr/>
        <p:txBody>
          <a:bodyPr/>
          <a:lstStyle/>
          <a:p>
            <a:fld id="{20342B77-D34C-443A-9BA4-2E8748A6D936}" type="slidenum">
              <a:rPr lang="en-US" smtClean="0"/>
              <a:pPr/>
              <a:t>27</a:t>
            </a:fld>
            <a:endParaRPr lang="en-US"/>
          </a:p>
        </p:txBody>
      </p:sp>
      <p:sp>
        <p:nvSpPr>
          <p:cNvPr id="19"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2624452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US" dirty="0" smtClean="0"/>
              <a:t>FRESCO – Script Language</a:t>
            </a:r>
            <a:endParaRPr lang="en-US" dirty="0"/>
          </a:p>
        </p:txBody>
      </p:sp>
      <p:sp>
        <p:nvSpPr>
          <p:cNvPr id="3" name="Content Placeholder 2"/>
          <p:cNvSpPr>
            <a:spLocks noGrp="1"/>
          </p:cNvSpPr>
          <p:nvPr>
            <p:ph idx="1"/>
          </p:nvPr>
        </p:nvSpPr>
        <p:spPr>
          <a:xfrm>
            <a:off x="457200" y="1340768"/>
            <a:ext cx="8507288" cy="5400600"/>
          </a:xfrm>
        </p:spPr>
        <p:txBody>
          <a:bodyPr>
            <a:normAutofit fontScale="62500" lnSpcReduction="20000"/>
          </a:bodyPr>
          <a:lstStyle/>
          <a:p>
            <a:r>
              <a:rPr lang="en-US" dirty="0" smtClean="0"/>
              <a:t>Goal</a:t>
            </a:r>
          </a:p>
          <a:p>
            <a:pPr lvl="1"/>
            <a:r>
              <a:rPr lang="en-US" dirty="0" smtClean="0"/>
              <a:t>Define interfaces, actions, and parameters</a:t>
            </a:r>
          </a:p>
          <a:p>
            <a:pPr lvl="1"/>
            <a:r>
              <a:rPr lang="en-US" dirty="0" smtClean="0"/>
              <a:t>Connect multiple modules</a:t>
            </a:r>
          </a:p>
          <a:p>
            <a:pPr lvl="1"/>
            <a:r>
              <a:rPr lang="en-US" dirty="0" smtClean="0"/>
              <a:t>Similar to C/C++ function, start with { and end with }</a:t>
            </a:r>
          </a:p>
          <a:p>
            <a:r>
              <a:rPr lang="en-US" dirty="0" smtClean="0"/>
              <a:t>Format</a:t>
            </a:r>
          </a:p>
          <a:p>
            <a:pPr lvl="1"/>
            <a:r>
              <a:rPr lang="en-US" dirty="0" smtClean="0"/>
              <a:t>Instance name (# of input) (# of output)  </a:t>
            </a:r>
          </a:p>
          <a:p>
            <a:pPr lvl="2"/>
            <a:r>
              <a:rPr lang="en-US" dirty="0" smtClean="0"/>
              <a:t>denotes the module name and the number of input and output variables</a:t>
            </a:r>
          </a:p>
          <a:p>
            <a:pPr lvl="1"/>
            <a:r>
              <a:rPr lang="en-US" dirty="0" smtClean="0"/>
              <a:t>INPUT: a</a:t>
            </a:r>
            <a:r>
              <a:rPr lang="en-US" baseline="-25000" dirty="0" smtClean="0"/>
              <a:t>1</a:t>
            </a:r>
            <a:r>
              <a:rPr lang="en-US" dirty="0" smtClean="0"/>
              <a:t>,a</a:t>
            </a:r>
            <a:r>
              <a:rPr lang="en-US" sz="2900" baseline="-25000" dirty="0"/>
              <a:t>2</a:t>
            </a:r>
            <a:r>
              <a:rPr lang="en-US" dirty="0" smtClean="0"/>
              <a:t>,</a:t>
            </a:r>
          </a:p>
          <a:p>
            <a:pPr lvl="2"/>
            <a:r>
              <a:rPr lang="en-US" dirty="0" smtClean="0"/>
              <a:t>denotes input items for a module a</a:t>
            </a:r>
            <a:r>
              <a:rPr lang="en-US" baseline="-25000" dirty="0" smtClean="0"/>
              <a:t>n</a:t>
            </a:r>
            <a:r>
              <a:rPr lang="en-US" dirty="0" smtClean="0"/>
              <a:t> may be set of flows, packets or integer values</a:t>
            </a:r>
          </a:p>
          <a:p>
            <a:pPr lvl="1"/>
            <a:r>
              <a:rPr lang="en-US" dirty="0" smtClean="0"/>
              <a:t>OUTPUT: b</a:t>
            </a:r>
            <a:r>
              <a:rPr lang="en-US" sz="2900" baseline="-25000" dirty="0"/>
              <a:t>1</a:t>
            </a:r>
            <a:r>
              <a:rPr lang="en-US" dirty="0" smtClean="0"/>
              <a:t>,b</a:t>
            </a:r>
            <a:r>
              <a:rPr lang="en-US" baseline="-25000" dirty="0" smtClean="0"/>
              <a:t>2</a:t>
            </a:r>
            <a:r>
              <a:rPr lang="en-US" dirty="0" smtClean="0"/>
              <a:t>,</a:t>
            </a:r>
          </a:p>
          <a:p>
            <a:pPr lvl="2"/>
            <a:r>
              <a:rPr lang="en-US" dirty="0" smtClean="0"/>
              <a:t>denotes output items for a module </a:t>
            </a:r>
            <a:r>
              <a:rPr lang="en-US" dirty="0" err="1" smtClean="0"/>
              <a:t>b</a:t>
            </a:r>
            <a:r>
              <a:rPr lang="en-US" baseline="-25000" dirty="0" err="1" smtClean="0"/>
              <a:t>n</a:t>
            </a:r>
            <a:r>
              <a:rPr lang="en-US" dirty="0" smtClean="0"/>
              <a:t> may be set of flows, packets or integer values</a:t>
            </a:r>
          </a:p>
          <a:p>
            <a:pPr lvl="1"/>
            <a:r>
              <a:rPr lang="en-US" dirty="0" smtClean="0"/>
              <a:t>PARAMETER: c</a:t>
            </a:r>
            <a:r>
              <a:rPr lang="en-US" baseline="-25000" dirty="0" smtClean="0"/>
              <a:t>1</a:t>
            </a:r>
            <a:r>
              <a:rPr lang="en-US" dirty="0" smtClean="0"/>
              <a:t>,c</a:t>
            </a:r>
            <a:r>
              <a:rPr lang="en-US" baseline="-25000" dirty="0" smtClean="0"/>
              <a:t>2</a:t>
            </a:r>
            <a:r>
              <a:rPr lang="en-US" dirty="0" smtClean="0"/>
              <a:t>,</a:t>
            </a:r>
          </a:p>
          <a:p>
            <a:pPr lvl="2"/>
            <a:r>
              <a:rPr lang="en-US" dirty="0" smtClean="0"/>
              <a:t>denotes configuration values of a module </a:t>
            </a:r>
            <a:r>
              <a:rPr lang="en-US" dirty="0" err="1" smtClean="0"/>
              <a:t>c</a:t>
            </a:r>
            <a:r>
              <a:rPr lang="en-US" baseline="-25000" dirty="0" err="1" smtClean="0"/>
              <a:t>n</a:t>
            </a:r>
            <a:r>
              <a:rPr lang="en-US" dirty="0" smtClean="0"/>
              <a:t> may be real numbers or strings</a:t>
            </a:r>
          </a:p>
          <a:p>
            <a:pPr lvl="1"/>
            <a:r>
              <a:rPr lang="en-US" dirty="0" smtClean="0"/>
              <a:t>EVENT: d</a:t>
            </a:r>
            <a:r>
              <a:rPr lang="en-US" baseline="-25000" dirty="0" smtClean="0"/>
              <a:t>1</a:t>
            </a:r>
            <a:r>
              <a:rPr lang="en-US" dirty="0" smtClean="0"/>
              <a:t>,d</a:t>
            </a:r>
            <a:r>
              <a:rPr lang="en-US" baseline="-25000" dirty="0" smtClean="0"/>
              <a:t>2</a:t>
            </a:r>
            <a:r>
              <a:rPr lang="en-US" dirty="0" smtClean="0"/>
              <a:t>,</a:t>
            </a:r>
          </a:p>
          <a:p>
            <a:pPr lvl="2"/>
            <a:r>
              <a:rPr lang="en-US" dirty="0" smtClean="0"/>
              <a:t>denotes events that will be delivered to a module </a:t>
            </a:r>
            <a:r>
              <a:rPr lang="en-US" dirty="0" err="1" smtClean="0"/>
              <a:t>d</a:t>
            </a:r>
            <a:r>
              <a:rPr lang="en-US" baseline="-25000" dirty="0" err="1" smtClean="0"/>
              <a:t>n</a:t>
            </a:r>
            <a:r>
              <a:rPr lang="en-US" dirty="0" smtClean="0"/>
              <a:t> may be any predefined string</a:t>
            </a:r>
          </a:p>
          <a:p>
            <a:pPr lvl="1"/>
            <a:r>
              <a:rPr lang="en-US" dirty="0" smtClean="0"/>
              <a:t>ACTION :</a:t>
            </a:r>
            <a:r>
              <a:rPr lang="en-US" dirty="0"/>
              <a:t> </a:t>
            </a:r>
            <a:r>
              <a:rPr lang="en-US" dirty="0" smtClean="0"/>
              <a:t>condition ; action,</a:t>
            </a:r>
          </a:p>
          <a:p>
            <a:pPr lvl="2"/>
            <a:r>
              <a:rPr lang="en-US" dirty="0" smtClean="0"/>
              <a:t>denotes actions that will be performed based on condition</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16002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28</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20920071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Simple Working Example: Reflector Net </a:t>
            </a:r>
          </a:p>
        </p:txBody>
      </p:sp>
      <p:sp>
        <p:nvSpPr>
          <p:cNvPr id="4" name="TextBox 3"/>
          <p:cNvSpPr txBox="1"/>
          <p:nvPr/>
        </p:nvSpPr>
        <p:spPr>
          <a:xfrm>
            <a:off x="762000" y="2286000"/>
            <a:ext cx="3525416" cy="2308324"/>
          </a:xfrm>
          <a:prstGeom prst="rect">
            <a:avLst/>
          </a:prstGeom>
          <a:noFill/>
        </p:spPr>
        <p:txBody>
          <a:bodyPr wrap="square" rtlCol="0">
            <a:spAutoFit/>
          </a:bodyPr>
          <a:lstStyle/>
          <a:p>
            <a:r>
              <a:rPr lang="en-US" sz="1600" dirty="0" err="1"/>
              <a:t>f</a:t>
            </a:r>
            <a:r>
              <a:rPr lang="en-US" sz="1600" dirty="0" err="1" smtClean="0"/>
              <a:t>ind_scan</a:t>
            </a:r>
            <a:r>
              <a:rPr lang="en-US" sz="1600" dirty="0" smtClean="0"/>
              <a:t> (1) (2) {</a:t>
            </a:r>
          </a:p>
          <a:p>
            <a:r>
              <a:rPr lang="en-US" sz="1600" dirty="0"/>
              <a:t> </a:t>
            </a:r>
            <a:r>
              <a:rPr lang="en-US" sz="1600" dirty="0" smtClean="0"/>
              <a:t> </a:t>
            </a:r>
            <a:r>
              <a:rPr lang="en-US" sz="1600" b="1" dirty="0" smtClean="0">
                <a:solidFill>
                  <a:srgbClr val="FF0000"/>
                </a:solidFill>
              </a:rPr>
              <a:t>TYPE</a:t>
            </a:r>
            <a:r>
              <a:rPr lang="en-US" sz="1600" dirty="0" smtClean="0"/>
              <a:t>: </a:t>
            </a:r>
            <a:r>
              <a:rPr lang="en-US" sz="1600" dirty="0" err="1" smtClean="0"/>
              <a:t>ScanDetector</a:t>
            </a:r>
            <a:endParaRPr lang="en-US" sz="1600" dirty="0" smtClean="0"/>
          </a:p>
          <a:p>
            <a:r>
              <a:rPr lang="en-US" sz="1600" b="1" dirty="0" smtClean="0">
                <a:solidFill>
                  <a:srgbClr val="FF0000"/>
                </a:solidFill>
              </a:rPr>
              <a:t>  EVENT</a:t>
            </a:r>
            <a:r>
              <a:rPr lang="en-US" sz="1600" dirty="0" smtClean="0"/>
              <a:t>:TCP_CONNECTION_FAIL</a:t>
            </a:r>
            <a:endParaRPr lang="en-US" sz="1600" dirty="0"/>
          </a:p>
          <a:p>
            <a:r>
              <a:rPr lang="en-US" sz="1600" b="1" dirty="0" smtClean="0">
                <a:solidFill>
                  <a:srgbClr val="FF0000"/>
                </a:solidFill>
              </a:rPr>
              <a:t>  INPUT</a:t>
            </a:r>
            <a:r>
              <a:rPr lang="en-US" sz="1600" dirty="0" smtClean="0"/>
              <a:t>: SRC_IP</a:t>
            </a:r>
          </a:p>
          <a:p>
            <a:r>
              <a:rPr lang="en-US" sz="1600" b="1" dirty="0" smtClean="0">
                <a:solidFill>
                  <a:srgbClr val="FF0000"/>
                </a:solidFill>
              </a:rPr>
              <a:t>  OUTPUT</a:t>
            </a:r>
            <a:r>
              <a:rPr lang="en-US" sz="1600" dirty="0" smtClean="0"/>
              <a:t>: SRC_IP, </a:t>
            </a:r>
            <a:r>
              <a:rPr lang="en-US" sz="1600" dirty="0" err="1" smtClean="0"/>
              <a:t>scan_result</a:t>
            </a:r>
            <a:endParaRPr lang="en-US" sz="1600" dirty="0" smtClean="0"/>
          </a:p>
          <a:p>
            <a:r>
              <a:rPr lang="en-US" sz="1600" b="1" dirty="0" smtClean="0">
                <a:solidFill>
                  <a:srgbClr val="FF0000"/>
                </a:solidFill>
              </a:rPr>
              <a:t>  PARAMETER</a:t>
            </a:r>
            <a:r>
              <a:rPr lang="en-US" sz="1600" dirty="0" smtClean="0"/>
              <a:t>: 5</a:t>
            </a:r>
          </a:p>
          <a:p>
            <a:r>
              <a:rPr lang="en-US" sz="1600" b="1" dirty="0" smtClean="0">
                <a:solidFill>
                  <a:srgbClr val="FF0000"/>
                </a:solidFill>
              </a:rPr>
              <a:t>  ACTION</a:t>
            </a:r>
            <a:r>
              <a:rPr lang="en-US" sz="1600" dirty="0" smtClean="0"/>
              <a:t>: -</a:t>
            </a:r>
          </a:p>
          <a:p>
            <a:r>
              <a:rPr lang="en-US" sz="1600" dirty="0" smtClean="0"/>
              <a:t>/* no actions are defined */</a:t>
            </a:r>
            <a:endParaRPr lang="en-US" sz="1600" dirty="0"/>
          </a:p>
          <a:p>
            <a:r>
              <a:rPr lang="en-US" sz="1600" dirty="0"/>
              <a:t>}</a:t>
            </a:r>
            <a:endParaRPr lang="en-US" sz="1600" dirty="0" smtClean="0"/>
          </a:p>
        </p:txBody>
      </p:sp>
      <p:cxnSp>
        <p:nvCxnSpPr>
          <p:cNvPr id="5" name="Straight Connector 4"/>
          <p:cNvCxnSpPr/>
          <p:nvPr/>
        </p:nvCxnSpPr>
        <p:spPr>
          <a:xfrm rot="5400000">
            <a:off x="2642828" y="3681772"/>
            <a:ext cx="3096344"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4800600" y="2133600"/>
            <a:ext cx="3503715" cy="2800766"/>
          </a:xfrm>
          <a:prstGeom prst="rect">
            <a:avLst/>
          </a:prstGeom>
          <a:noFill/>
        </p:spPr>
        <p:txBody>
          <a:bodyPr wrap="square" rtlCol="0">
            <a:spAutoFit/>
          </a:bodyPr>
          <a:lstStyle/>
          <a:p>
            <a:r>
              <a:rPr lang="en-US" sz="1600" dirty="0" err="1"/>
              <a:t>d</a:t>
            </a:r>
            <a:r>
              <a:rPr lang="en-US" sz="1600" dirty="0" err="1" smtClean="0"/>
              <a:t>o_redirect</a:t>
            </a:r>
            <a:r>
              <a:rPr lang="en-US" sz="1600" dirty="0" smtClean="0"/>
              <a:t> (2) (0) {</a:t>
            </a:r>
          </a:p>
          <a:p>
            <a:r>
              <a:rPr lang="en-US" sz="1600" dirty="0"/>
              <a:t> </a:t>
            </a:r>
            <a:r>
              <a:rPr lang="en-US" sz="1600" dirty="0" smtClean="0"/>
              <a:t> </a:t>
            </a:r>
            <a:r>
              <a:rPr lang="en-US" sz="1600" b="1" dirty="0" smtClean="0">
                <a:solidFill>
                  <a:srgbClr val="FF0000"/>
                </a:solidFill>
              </a:rPr>
              <a:t>TYPE</a:t>
            </a:r>
            <a:r>
              <a:rPr lang="en-US" sz="1600" dirty="0" smtClean="0"/>
              <a:t>: </a:t>
            </a:r>
            <a:r>
              <a:rPr lang="en-US" sz="1600" dirty="0" err="1" smtClean="0"/>
              <a:t>ActionHandler</a:t>
            </a:r>
            <a:endParaRPr lang="en-US" sz="1600" dirty="0" smtClean="0"/>
          </a:p>
          <a:p>
            <a:r>
              <a:rPr lang="en-US" sz="1600" b="1" dirty="0" smtClean="0">
                <a:solidFill>
                  <a:srgbClr val="FF0000"/>
                </a:solidFill>
              </a:rPr>
              <a:t>  EVENT</a:t>
            </a:r>
            <a:r>
              <a:rPr lang="en-US" sz="1600" dirty="0" smtClean="0"/>
              <a:t>:PUSH</a:t>
            </a:r>
          </a:p>
          <a:p>
            <a:r>
              <a:rPr lang="en-US" sz="1600" b="1" dirty="0" smtClean="0">
                <a:solidFill>
                  <a:srgbClr val="FF0000"/>
                </a:solidFill>
              </a:rPr>
              <a:t>  INPUT</a:t>
            </a:r>
            <a:r>
              <a:rPr lang="en-US" sz="1600" dirty="0" smtClean="0"/>
              <a:t>:SRC_IP, </a:t>
            </a:r>
            <a:r>
              <a:rPr lang="en-US" sz="1600" dirty="0" err="1" smtClean="0"/>
              <a:t>scan_result</a:t>
            </a:r>
            <a:endParaRPr lang="en-US" sz="1600" dirty="0" smtClean="0"/>
          </a:p>
          <a:p>
            <a:r>
              <a:rPr lang="en-US" sz="1600" b="1" dirty="0" smtClean="0">
                <a:solidFill>
                  <a:srgbClr val="FF0000"/>
                </a:solidFill>
              </a:rPr>
              <a:t>  OUTPUT</a:t>
            </a:r>
            <a:r>
              <a:rPr lang="en-US" sz="1600" dirty="0" smtClean="0"/>
              <a:t>: </a:t>
            </a:r>
            <a:r>
              <a:rPr lang="en-US" sz="1600" dirty="0"/>
              <a:t>-</a:t>
            </a:r>
            <a:endParaRPr lang="en-US" sz="1600" dirty="0" smtClean="0"/>
          </a:p>
          <a:p>
            <a:r>
              <a:rPr lang="en-US" sz="1600" b="1" dirty="0" smtClean="0">
                <a:solidFill>
                  <a:srgbClr val="FF0000"/>
                </a:solidFill>
              </a:rPr>
              <a:t>  PARAMETER</a:t>
            </a:r>
            <a:r>
              <a:rPr lang="en-US" sz="1600" dirty="0" smtClean="0"/>
              <a:t>:</a:t>
            </a:r>
            <a:r>
              <a:rPr lang="en-US" sz="1600" dirty="0"/>
              <a:t> </a:t>
            </a:r>
            <a:r>
              <a:rPr lang="en-US" sz="1600" dirty="0" smtClean="0"/>
              <a:t>-</a:t>
            </a:r>
          </a:p>
          <a:p>
            <a:r>
              <a:rPr lang="en-US" sz="1600" b="1" dirty="0" smtClean="0">
                <a:solidFill>
                  <a:srgbClr val="FF0000"/>
                </a:solidFill>
              </a:rPr>
              <a:t>  ACTION</a:t>
            </a:r>
            <a:r>
              <a:rPr lang="en-US" sz="1600" dirty="0" smtClean="0"/>
              <a:t>: </a:t>
            </a:r>
            <a:r>
              <a:rPr lang="en-US" sz="1600" dirty="0" err="1" smtClean="0"/>
              <a:t>scan_result</a:t>
            </a:r>
            <a:r>
              <a:rPr lang="en-US" sz="1600" dirty="0" smtClean="0"/>
              <a:t> == 1? REDIRECT: FORWARD</a:t>
            </a:r>
          </a:p>
          <a:p>
            <a:r>
              <a:rPr lang="en-US" sz="1600" dirty="0" smtClean="0"/>
              <a:t>/* if </a:t>
            </a:r>
            <a:r>
              <a:rPr lang="en-US" sz="1600" dirty="0" err="1" smtClean="0"/>
              <a:t>scan_result</a:t>
            </a:r>
            <a:r>
              <a:rPr lang="en-US" sz="1600" dirty="0" smtClean="0"/>
              <a:t> equals 1, redirect; otherwise, forward */</a:t>
            </a:r>
          </a:p>
          <a:p>
            <a:r>
              <a:rPr lang="en-US" sz="1600" dirty="0"/>
              <a:t>}</a:t>
            </a:r>
          </a:p>
        </p:txBody>
      </p:sp>
      <p:sp>
        <p:nvSpPr>
          <p:cNvPr id="8" name="TextBox 7"/>
          <p:cNvSpPr txBox="1"/>
          <p:nvPr/>
        </p:nvSpPr>
        <p:spPr>
          <a:xfrm>
            <a:off x="1447800" y="5105400"/>
            <a:ext cx="1039054" cy="338554"/>
          </a:xfrm>
          <a:prstGeom prst="rect">
            <a:avLst/>
          </a:prstGeom>
          <a:noFill/>
        </p:spPr>
        <p:txBody>
          <a:bodyPr wrap="none" rtlCol="0">
            <a:spAutoFit/>
          </a:bodyPr>
          <a:lstStyle/>
          <a:p>
            <a:r>
              <a:rPr lang="en-US" sz="1600" b="1" i="1" dirty="0" smtClean="0">
                <a:solidFill>
                  <a:srgbClr val="7030A0"/>
                </a:solidFill>
              </a:rPr>
              <a:t>Module 1</a:t>
            </a:r>
            <a:endParaRPr lang="en-US" sz="1600" b="1" i="1" dirty="0">
              <a:solidFill>
                <a:srgbClr val="7030A0"/>
              </a:solidFill>
            </a:endParaRPr>
          </a:p>
        </p:txBody>
      </p:sp>
      <p:sp>
        <p:nvSpPr>
          <p:cNvPr id="9" name="TextBox 8"/>
          <p:cNvSpPr txBox="1"/>
          <p:nvPr/>
        </p:nvSpPr>
        <p:spPr>
          <a:xfrm>
            <a:off x="5486400" y="5105400"/>
            <a:ext cx="1039054" cy="338554"/>
          </a:xfrm>
          <a:prstGeom prst="rect">
            <a:avLst/>
          </a:prstGeom>
          <a:noFill/>
        </p:spPr>
        <p:txBody>
          <a:bodyPr wrap="none" rtlCol="0">
            <a:spAutoFit/>
          </a:bodyPr>
          <a:lstStyle/>
          <a:p>
            <a:r>
              <a:rPr lang="en-US" sz="1600" b="1" i="1" dirty="0" smtClean="0">
                <a:solidFill>
                  <a:srgbClr val="7030A0"/>
                </a:solidFill>
              </a:rPr>
              <a:t>Module 2</a:t>
            </a:r>
            <a:endParaRPr lang="en-US" sz="1600" b="1" i="1" dirty="0">
              <a:solidFill>
                <a:srgbClr val="7030A0"/>
              </a:solidFill>
            </a:endParaRPr>
          </a:p>
        </p:txBody>
      </p:sp>
      <p:sp>
        <p:nvSpPr>
          <p:cNvPr id="3" name="Date Placeholder 2"/>
          <p:cNvSpPr>
            <a:spLocks noGrp="1"/>
          </p:cNvSpPr>
          <p:nvPr>
            <p:ph type="dt" sz="half" idx="10"/>
          </p:nvPr>
        </p:nvSpPr>
        <p:spPr/>
        <p:txBody>
          <a:bodyPr/>
          <a:lstStyle/>
          <a:p>
            <a:r>
              <a:rPr lang="en-US" smtClean="0"/>
              <a:t>12/3/13</a:t>
            </a:r>
            <a:endParaRPr lang="en-US"/>
          </a:p>
        </p:txBody>
      </p:sp>
      <p:sp>
        <p:nvSpPr>
          <p:cNvPr id="7" name="Footer Placeholder 6"/>
          <p:cNvSpPr>
            <a:spLocks noGrp="1"/>
          </p:cNvSpPr>
          <p:nvPr>
            <p:ph type="ftr" sz="quarter" idx="11"/>
          </p:nvPr>
        </p:nvSpPr>
        <p:spPr>
          <a:xfrm>
            <a:off x="2209800" y="6324600"/>
            <a:ext cx="3886200" cy="396877"/>
          </a:xfrm>
        </p:spPr>
        <p:txBody>
          <a:bodyPr/>
          <a:lstStyle/>
          <a:p>
            <a:r>
              <a:rPr lang="en-US" dirty="0" smtClean="0"/>
              <a:t>Software Defined Networking (COMS 6998-8) </a:t>
            </a:r>
            <a:endParaRPr lang="en-US" dirty="0"/>
          </a:p>
        </p:txBody>
      </p:sp>
      <p:sp>
        <p:nvSpPr>
          <p:cNvPr id="10" name="Slide Number Placeholder 9"/>
          <p:cNvSpPr>
            <a:spLocks noGrp="1"/>
          </p:cNvSpPr>
          <p:nvPr>
            <p:ph type="sldNum" sz="quarter" idx="12"/>
          </p:nvPr>
        </p:nvSpPr>
        <p:spPr/>
        <p:txBody>
          <a:bodyPr/>
          <a:lstStyle/>
          <a:p>
            <a:fld id="{20342B77-D34C-443A-9BA4-2E8748A6D936}" type="slidenum">
              <a:rPr lang="en-US" smtClean="0"/>
              <a:pPr/>
              <a:t>29</a:t>
            </a:fld>
            <a:endParaRPr lang="en-US"/>
          </a:p>
        </p:txBody>
      </p:sp>
      <p:sp>
        <p:nvSpPr>
          <p:cNvPr id="11"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8690050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a typeface="ＭＳ Ｐゴシック" charset="-128"/>
                <a:cs typeface="ＭＳ Ｐゴシック" charset="-128"/>
              </a:rPr>
              <a:t>Review of Previous Lecture: </a:t>
            </a:r>
            <a:r>
              <a:rPr lang="en-US" sz="4000" dirty="0" err="1" smtClean="0">
                <a:ea typeface="ＭＳ Ｐゴシック" charset="-128"/>
                <a:cs typeface="ＭＳ Ｐゴシック" charset="-128"/>
              </a:rPr>
              <a:t>ndb</a:t>
            </a:r>
            <a:endParaRPr lang="en-US" sz="4000" dirty="0"/>
          </a:p>
        </p:txBody>
      </p:sp>
      <p:sp>
        <p:nvSpPr>
          <p:cNvPr id="3" name="Content Placeholder 2"/>
          <p:cNvSpPr>
            <a:spLocks noGrp="1"/>
          </p:cNvSpPr>
          <p:nvPr>
            <p:ph idx="1"/>
          </p:nvPr>
        </p:nvSpPr>
        <p:spPr/>
        <p:txBody>
          <a:bodyPr>
            <a:normAutofit fontScale="92500" lnSpcReduction="10000"/>
          </a:bodyPr>
          <a:lstStyle/>
          <a:p>
            <a:pPr marL="342900" lvl="1" indent="-342900">
              <a:buNone/>
            </a:pPr>
            <a:r>
              <a:rPr lang="en-US" sz="3200" dirty="0" smtClean="0">
                <a:ea typeface="ＭＳ Ｐゴシック" charset="-128"/>
                <a:cs typeface="ＭＳ Ｐゴシック" charset="-128"/>
              </a:rPr>
              <a:t>Network Debugger (</a:t>
            </a:r>
            <a:r>
              <a:rPr lang="en-US" sz="3200" dirty="0" err="1" smtClean="0">
                <a:ea typeface="ＭＳ Ｐゴシック" charset="-128"/>
                <a:cs typeface="ＭＳ Ｐゴシック" charset="-128"/>
              </a:rPr>
              <a:t>ndb</a:t>
            </a:r>
            <a:r>
              <a:rPr lang="en-US" sz="3200" dirty="0" smtClean="0">
                <a:ea typeface="ＭＳ Ｐゴシック" charset="-128"/>
                <a:cs typeface="ＭＳ Ｐゴシック" charset="-128"/>
              </a:rPr>
              <a:t>) </a:t>
            </a:r>
            <a:r>
              <a:rPr lang="en-US" sz="3200" dirty="0" smtClean="0"/>
              <a:t>Goal</a:t>
            </a:r>
          </a:p>
          <a:p>
            <a:pPr lvl="1"/>
            <a:r>
              <a:rPr lang="en-US" dirty="0" smtClean="0"/>
              <a:t>Capture and reconstruct the sequence of events leading to the errant behavior</a:t>
            </a:r>
          </a:p>
          <a:p>
            <a:endParaRPr lang="en-US" dirty="0" smtClean="0"/>
          </a:p>
          <a:p>
            <a:pPr>
              <a:buNone/>
            </a:pPr>
            <a:r>
              <a:rPr lang="en-US" dirty="0" smtClean="0"/>
              <a:t>Allow users to define a </a:t>
            </a:r>
            <a:r>
              <a:rPr lang="en-US" u="sng" dirty="0" smtClean="0"/>
              <a:t>Network Breakpoint</a:t>
            </a:r>
          </a:p>
          <a:p>
            <a:pPr lvl="1"/>
            <a:r>
              <a:rPr lang="en-US" dirty="0" smtClean="0"/>
              <a:t>A (header, switch) filter to identify the errant behavior</a:t>
            </a:r>
          </a:p>
          <a:p>
            <a:pPr>
              <a:buNone/>
            </a:pPr>
            <a:r>
              <a:rPr lang="en-US" sz="3600" dirty="0" smtClean="0"/>
              <a:t>Produce a </a:t>
            </a:r>
            <a:r>
              <a:rPr lang="en-US" sz="3600" u="sng" dirty="0" smtClean="0"/>
              <a:t>Packet </a:t>
            </a:r>
            <a:r>
              <a:rPr lang="en-US" sz="3600" u="sng" dirty="0" err="1" smtClean="0"/>
              <a:t>Backtrace</a:t>
            </a:r>
            <a:endParaRPr lang="en-US" sz="3600" u="sng" dirty="0" smtClean="0"/>
          </a:p>
          <a:p>
            <a:pPr lvl="1"/>
            <a:r>
              <a:rPr lang="en-US" dirty="0" smtClean="0"/>
              <a:t>Path taken by the packet</a:t>
            </a:r>
          </a:p>
          <a:p>
            <a:pPr lvl="1"/>
            <a:r>
              <a:rPr lang="en-US" dirty="0" smtClean="0"/>
              <a:t>State of the flow table at each switch</a:t>
            </a:r>
          </a:p>
          <a:p>
            <a:pPr lvl="1"/>
            <a:endParaRPr lang="en-US" u="sng" dirty="0" smtClean="0"/>
          </a:p>
          <a:p>
            <a:endParaRPr lang="en-US" sz="3600" dirty="0" smtClean="0"/>
          </a:p>
          <a:p>
            <a:pPr lvl="1"/>
            <a:endParaRPr lang="en-US" u="sng"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1308077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Reflector </a:t>
            </a:r>
            <a:r>
              <a:rPr lang="en-US" dirty="0"/>
              <a:t>Net </a:t>
            </a:r>
          </a:p>
        </p:txBody>
      </p:sp>
      <p:pic>
        <p:nvPicPr>
          <p:cNvPr id="4" name="Content Placeholder 3" descr="fresco_scan_eg.pdf"/>
          <p:cNvPicPr>
            <a:picLocks noGrp="1" noChangeAspect="1"/>
          </p:cNvPicPr>
          <p:nvPr>
            <p:ph idx="1"/>
          </p:nvPr>
        </p:nvPicPr>
        <p:blipFill>
          <a:blip r:embed="rId2">
            <a:extLst>
              <a:ext uri="{28A0092B-C50C-407E-A947-70E740481C1C}">
                <a14:useLocalDpi xmlns:a14="http://schemas.microsoft.com/office/drawing/2010/main" val="0"/>
              </a:ext>
            </a:extLst>
          </a:blip>
          <a:srcRect l="-18309" r="-18309"/>
          <a:stretch>
            <a:fillRect/>
          </a:stretch>
        </p:blipFill>
        <p:spPr>
          <a:xfrm>
            <a:off x="-685800" y="1284360"/>
            <a:ext cx="10134600" cy="5573640"/>
          </a:xfrm>
        </p:spPr>
      </p:pic>
      <p:sp>
        <p:nvSpPr>
          <p:cNvPr id="3" name="Date Placeholder 2"/>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18288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30</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33281174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Cooperating with Legacy Security Applications</a:t>
            </a:r>
            <a:endParaRPr lang="en-US" dirty="0"/>
          </a:p>
        </p:txBody>
      </p:sp>
      <p:pic>
        <p:nvPicPr>
          <p:cNvPr id="4" name="Content Placeholder 3" descr="fresco_3rd.pdf"/>
          <p:cNvPicPr>
            <a:picLocks noGrp="1" noChangeAspect="1"/>
          </p:cNvPicPr>
          <p:nvPr>
            <p:ph idx="1"/>
          </p:nvPr>
        </p:nvPicPr>
        <p:blipFill>
          <a:blip r:embed="rId2">
            <a:extLst>
              <a:ext uri="{28A0092B-C50C-407E-A947-70E740481C1C}">
                <a14:useLocalDpi xmlns:a14="http://schemas.microsoft.com/office/drawing/2010/main" val="0"/>
              </a:ext>
            </a:extLst>
          </a:blip>
          <a:srcRect l="-8317" r="-8317"/>
          <a:stretch>
            <a:fillRect/>
          </a:stretch>
        </p:blipFill>
        <p:spPr>
          <a:xfrm>
            <a:off x="304800" y="1699595"/>
            <a:ext cx="8686800" cy="4777405"/>
          </a:xfrm>
        </p:spPr>
      </p:pic>
      <p:sp>
        <p:nvSpPr>
          <p:cNvPr id="3" name="Date Placeholder 2"/>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0574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31</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33556284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BotMiner</a:t>
            </a:r>
            <a:r>
              <a:rPr lang="en-US" dirty="0" smtClean="0"/>
              <a:t> - Overview</a:t>
            </a:r>
            <a:endParaRPr lang="en-US"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US" dirty="0" smtClean="0"/>
              <a:t>How to detect </a:t>
            </a:r>
            <a:r>
              <a:rPr lang="en-US" dirty="0" err="1" smtClean="0"/>
              <a:t>botnet</a:t>
            </a:r>
            <a:r>
              <a:rPr lang="en-US" dirty="0" smtClean="0"/>
              <a:t> C&amp;C channels</a:t>
            </a:r>
          </a:p>
          <a:p>
            <a:pPr lvl="1"/>
            <a:r>
              <a:rPr lang="en-US" dirty="0" smtClean="0"/>
              <a:t>Find C-plane</a:t>
            </a:r>
          </a:p>
          <a:p>
            <a:pPr lvl="2"/>
            <a:r>
              <a:rPr lang="en-US" dirty="0" smtClean="0"/>
              <a:t>Who is talking to whom?</a:t>
            </a:r>
          </a:p>
          <a:p>
            <a:pPr lvl="3"/>
            <a:r>
              <a:rPr lang="en-US" dirty="0" smtClean="0"/>
              <a:t>Flow: SRC IP, DST IP, DST Port, Protocol</a:t>
            </a:r>
          </a:p>
          <a:p>
            <a:pPr lvl="3"/>
            <a:r>
              <a:rPr lang="en-US" dirty="0" smtClean="0"/>
              <a:t>Features</a:t>
            </a:r>
          </a:p>
          <a:p>
            <a:pPr lvl="4"/>
            <a:r>
              <a:rPr lang="en-US" dirty="0" smtClean="0"/>
              <a:t>BPS (bytes per second), FPH (flows per hour)</a:t>
            </a:r>
          </a:p>
          <a:p>
            <a:pPr lvl="4"/>
            <a:r>
              <a:rPr lang="en-US" dirty="0" smtClean="0"/>
              <a:t>BPP (bytes per packet), PPF (packets per flow)</a:t>
            </a:r>
          </a:p>
          <a:p>
            <a:pPr lvl="3"/>
            <a:r>
              <a:rPr lang="en-US" dirty="0" smtClean="0"/>
              <a:t>Clustering based on features</a:t>
            </a:r>
          </a:p>
          <a:p>
            <a:pPr lvl="1"/>
            <a:r>
              <a:rPr lang="en-US" dirty="0" smtClean="0"/>
              <a:t>Find A-plane</a:t>
            </a:r>
          </a:p>
          <a:p>
            <a:pPr lvl="2"/>
            <a:r>
              <a:rPr lang="en-US" dirty="0" smtClean="0"/>
              <a:t>Who is doing what?</a:t>
            </a:r>
          </a:p>
          <a:p>
            <a:pPr lvl="3"/>
            <a:r>
              <a:rPr lang="en-US" dirty="0" smtClean="0"/>
              <a:t>Clients perform malicious activities</a:t>
            </a:r>
          </a:p>
          <a:p>
            <a:pPr lvl="4"/>
            <a:r>
              <a:rPr lang="en-US" dirty="0" smtClean="0"/>
              <a:t>E.g., scanning, spam activity and etc</a:t>
            </a:r>
          </a:p>
          <a:p>
            <a:pPr lvl="3"/>
            <a:r>
              <a:rPr lang="en-US" dirty="0" smtClean="0"/>
              <a:t>Clustering based on malicious actions</a:t>
            </a:r>
          </a:p>
          <a:p>
            <a:pPr lvl="4"/>
            <a:r>
              <a:rPr lang="en-US" dirty="0" smtClean="0"/>
              <a:t>E.g., scan cluster</a:t>
            </a:r>
          </a:p>
          <a:p>
            <a:pPr lvl="1"/>
            <a:r>
              <a:rPr lang="en-US" dirty="0" smtClean="0"/>
              <a:t>Co-Clustering</a:t>
            </a:r>
          </a:p>
          <a:p>
            <a:pPr lvl="2"/>
            <a:r>
              <a:rPr lang="en-US" dirty="0" smtClean="0"/>
              <a:t>Combine results of two clusters to find </a:t>
            </a:r>
            <a:r>
              <a:rPr lang="en-US" dirty="0" err="1" smtClean="0"/>
              <a:t>botnet</a:t>
            </a:r>
            <a:r>
              <a:rPr lang="en-US" dirty="0" smtClean="0"/>
              <a:t> C&amp;C channels</a:t>
            </a:r>
          </a:p>
          <a:p>
            <a:pPr lvl="2"/>
            <a:r>
              <a:rPr lang="en-US" dirty="0" smtClean="0"/>
              <a:t>Channels showing similar C-plane patterns and performing malicious actions</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286000" y="6427256"/>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32</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2447908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dirty="0" err="1" smtClean="0"/>
              <a:t>BotMiner</a:t>
            </a:r>
            <a:r>
              <a:rPr lang="en-US" dirty="0" smtClean="0"/>
              <a:t> in FRESCO (Diagram)</a:t>
            </a:r>
            <a:endParaRPr lang="en-US" dirty="0"/>
          </a:p>
        </p:txBody>
      </p:sp>
      <p:graphicFrame>
        <p:nvGraphicFramePr>
          <p:cNvPr id="1512" name="Object 488"/>
          <p:cNvGraphicFramePr>
            <a:graphicFrameLocks noChangeAspect="1"/>
          </p:cNvGraphicFramePr>
          <p:nvPr/>
        </p:nvGraphicFramePr>
        <p:xfrm>
          <a:off x="611560" y="1268760"/>
          <a:ext cx="7776864" cy="5400600"/>
        </p:xfrm>
        <a:graphic>
          <a:graphicData uri="http://schemas.openxmlformats.org/presentationml/2006/ole">
            <mc:AlternateContent xmlns:mc="http://schemas.openxmlformats.org/markup-compatibility/2006">
              <mc:Choice xmlns:v="urn:schemas-microsoft-com:vml" Requires="v">
                <p:oleObj spid="_x0000_s1160" name="Visio" r:id="rId3" imgW="9151564" imgH="7055370" progId="Visio.Drawing.11">
                  <p:embed/>
                </p:oleObj>
              </mc:Choice>
              <mc:Fallback>
                <p:oleObj name="Visio" r:id="rId3" imgW="9151564" imgH="70553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77768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en-US" smtClean="0"/>
              <a:t>12/3/13</a:t>
            </a:r>
            <a:endParaRPr lang="en-US"/>
          </a:p>
        </p:txBody>
      </p:sp>
      <p:sp>
        <p:nvSpPr>
          <p:cNvPr id="4" name="Footer Placeholder 3"/>
          <p:cNvSpPr>
            <a:spLocks noGrp="1"/>
          </p:cNvSpPr>
          <p:nvPr>
            <p:ph type="ftr" sz="quarter" idx="11"/>
          </p:nvPr>
        </p:nvSpPr>
        <p:spPr>
          <a:xfrm>
            <a:off x="2438400" y="6324600"/>
            <a:ext cx="3886200" cy="396877"/>
          </a:xfrm>
        </p:spPr>
        <p:txBody>
          <a:bodyPr/>
          <a:lstStyle/>
          <a:p>
            <a:r>
              <a:rPr lang="en-US" dirty="0" smtClean="0"/>
              <a:t>Software Defined Networking (COMS 6998-8) </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33</a:t>
            </a:fld>
            <a:endParaRPr lang="en-US" dirty="0"/>
          </a:p>
        </p:txBody>
      </p:sp>
    </p:spTree>
    <p:extLst>
      <p:ext uri="{BB962C8B-B14F-4D97-AF65-F5344CB8AC3E}">
        <p14:creationId xmlns:p14="http://schemas.microsoft.com/office/powerpoint/2010/main" val="17564209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BotMiner</a:t>
            </a:r>
            <a:r>
              <a:rPr lang="en-US" dirty="0" smtClean="0"/>
              <a:t> in FRESCO (Script)</a:t>
            </a:r>
            <a:endParaRPr lang="en-US" dirty="0"/>
          </a:p>
        </p:txBody>
      </p:sp>
      <p:sp>
        <p:nvSpPr>
          <p:cNvPr id="4" name="TextBox 3"/>
          <p:cNvSpPr txBox="1"/>
          <p:nvPr/>
        </p:nvSpPr>
        <p:spPr>
          <a:xfrm>
            <a:off x="189999" y="1696741"/>
            <a:ext cx="2934201" cy="2062103"/>
          </a:xfrm>
          <a:prstGeom prst="rect">
            <a:avLst/>
          </a:prstGeom>
          <a:noFill/>
        </p:spPr>
        <p:txBody>
          <a:bodyPr wrap="none" rtlCol="0">
            <a:spAutoFit/>
          </a:bodyPr>
          <a:lstStyle/>
          <a:p>
            <a:r>
              <a:rPr lang="en-US" sz="1600" dirty="0" smtClean="0"/>
              <a:t>BM1 (1) (2) {</a:t>
            </a:r>
          </a:p>
          <a:p>
            <a:r>
              <a:rPr lang="en-US" sz="1600" b="1" dirty="0" smtClean="0">
                <a:solidFill>
                  <a:srgbClr val="FF0000"/>
                </a:solidFill>
              </a:rPr>
              <a:t>  EVENT</a:t>
            </a:r>
            <a:r>
              <a:rPr lang="en-US" sz="1600" dirty="0" smtClean="0"/>
              <a:t>:TCP_CONNECTION_FAIL,</a:t>
            </a:r>
          </a:p>
          <a:p>
            <a:r>
              <a:rPr lang="en-US" sz="1600" dirty="0" smtClean="0"/>
              <a:t>  TCP_CONNECTION_SUCCESS</a:t>
            </a:r>
          </a:p>
          <a:p>
            <a:r>
              <a:rPr lang="en-US" sz="1600" b="1" dirty="0" smtClean="0">
                <a:solidFill>
                  <a:srgbClr val="FF0000"/>
                </a:solidFill>
              </a:rPr>
              <a:t>  INPUT</a:t>
            </a:r>
            <a:r>
              <a:rPr lang="en-US" sz="1600" dirty="0" smtClean="0"/>
              <a:t>: Source IP</a:t>
            </a:r>
          </a:p>
          <a:p>
            <a:r>
              <a:rPr lang="en-US" sz="1600" b="1" dirty="0" smtClean="0">
                <a:solidFill>
                  <a:srgbClr val="FF0000"/>
                </a:solidFill>
              </a:rPr>
              <a:t>  OUTPUT</a:t>
            </a:r>
            <a:r>
              <a:rPr lang="en-US" sz="1600" dirty="0" smtClean="0"/>
              <a:t>: Result, Input1</a:t>
            </a:r>
          </a:p>
          <a:p>
            <a:r>
              <a:rPr lang="en-US" sz="1600" b="1" dirty="0" smtClean="0">
                <a:solidFill>
                  <a:srgbClr val="FF0000"/>
                </a:solidFill>
              </a:rPr>
              <a:t>  PARAMETER</a:t>
            </a:r>
            <a:r>
              <a:rPr lang="en-US" sz="1600" dirty="0" smtClean="0"/>
              <a:t>: -</a:t>
            </a:r>
          </a:p>
          <a:p>
            <a:r>
              <a:rPr lang="en-US" sz="1600" b="1" dirty="0" smtClean="0">
                <a:solidFill>
                  <a:srgbClr val="FF0000"/>
                </a:solidFill>
              </a:rPr>
              <a:t>  ACTION</a:t>
            </a:r>
            <a:r>
              <a:rPr lang="en-US" sz="1600" dirty="0" smtClean="0"/>
              <a:t>: -</a:t>
            </a:r>
          </a:p>
          <a:p>
            <a:r>
              <a:rPr lang="en-US" sz="1600" dirty="0" smtClean="0"/>
              <a:t>}</a:t>
            </a:r>
            <a:endParaRPr lang="en-US" sz="1600" dirty="0"/>
          </a:p>
        </p:txBody>
      </p:sp>
      <p:cxnSp>
        <p:nvCxnSpPr>
          <p:cNvPr id="5" name="Straight Connector 4"/>
          <p:cNvCxnSpPr/>
          <p:nvPr/>
        </p:nvCxnSpPr>
        <p:spPr>
          <a:xfrm rot="16200000" flipH="1">
            <a:off x="783997" y="3889470"/>
            <a:ext cx="4680520" cy="15165"/>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181669" y="1700809"/>
            <a:ext cx="2079415" cy="1815882"/>
          </a:xfrm>
          <a:prstGeom prst="rect">
            <a:avLst/>
          </a:prstGeom>
          <a:noFill/>
        </p:spPr>
        <p:txBody>
          <a:bodyPr wrap="none" rtlCol="0">
            <a:spAutoFit/>
          </a:bodyPr>
          <a:lstStyle/>
          <a:p>
            <a:r>
              <a:rPr lang="en-US" sz="1600" dirty="0" smtClean="0"/>
              <a:t>BM2 (2) (1) {</a:t>
            </a:r>
          </a:p>
          <a:p>
            <a:r>
              <a:rPr lang="en-US" sz="1600" b="1" dirty="0" smtClean="0">
                <a:solidFill>
                  <a:srgbClr val="FF0000"/>
                </a:solidFill>
              </a:rPr>
              <a:t>  EVENT</a:t>
            </a:r>
            <a:r>
              <a:rPr lang="en-US" sz="1600" dirty="0" smtClean="0"/>
              <a:t>:PUSH</a:t>
            </a:r>
          </a:p>
          <a:p>
            <a:r>
              <a:rPr lang="en-US" sz="1600" b="1" dirty="0" smtClean="0">
                <a:solidFill>
                  <a:srgbClr val="FF0000"/>
                </a:solidFill>
              </a:rPr>
              <a:t>  INPUT</a:t>
            </a:r>
            <a:r>
              <a:rPr lang="en-US" sz="1600" dirty="0" smtClean="0"/>
              <a:t>:BM1-0, BM1-1</a:t>
            </a:r>
          </a:p>
          <a:p>
            <a:r>
              <a:rPr lang="en-US" sz="1600" b="1" dirty="0" smtClean="0">
                <a:solidFill>
                  <a:srgbClr val="FF0000"/>
                </a:solidFill>
              </a:rPr>
              <a:t>  OUTPUT</a:t>
            </a:r>
            <a:r>
              <a:rPr lang="en-US" sz="1600" dirty="0" smtClean="0"/>
              <a:t>: Result</a:t>
            </a:r>
          </a:p>
          <a:p>
            <a:r>
              <a:rPr lang="en-US" sz="1600" b="1" dirty="0" smtClean="0">
                <a:solidFill>
                  <a:srgbClr val="FF0000"/>
                </a:solidFill>
              </a:rPr>
              <a:t>  PARAMETER</a:t>
            </a:r>
            <a:r>
              <a:rPr lang="en-US" sz="1600" dirty="0" smtClean="0"/>
              <a:t>:10</a:t>
            </a:r>
          </a:p>
          <a:p>
            <a:r>
              <a:rPr lang="en-US" sz="1600" b="1" dirty="0" smtClean="0">
                <a:solidFill>
                  <a:srgbClr val="FF0000"/>
                </a:solidFill>
              </a:rPr>
              <a:t>  ACTION</a:t>
            </a:r>
            <a:r>
              <a:rPr lang="en-US" sz="1600" dirty="0" smtClean="0"/>
              <a:t>: -</a:t>
            </a:r>
          </a:p>
          <a:p>
            <a:r>
              <a:rPr lang="en-US" sz="1600" dirty="0" smtClean="0"/>
              <a:t>}</a:t>
            </a:r>
            <a:endParaRPr lang="en-US" sz="1600" dirty="0"/>
          </a:p>
        </p:txBody>
      </p:sp>
      <p:sp>
        <p:nvSpPr>
          <p:cNvPr id="8" name="TextBox 7"/>
          <p:cNvSpPr txBox="1"/>
          <p:nvPr/>
        </p:nvSpPr>
        <p:spPr>
          <a:xfrm>
            <a:off x="279510" y="4133398"/>
            <a:ext cx="2432910" cy="1815882"/>
          </a:xfrm>
          <a:prstGeom prst="rect">
            <a:avLst/>
          </a:prstGeom>
          <a:noFill/>
        </p:spPr>
        <p:txBody>
          <a:bodyPr wrap="none" rtlCol="0">
            <a:spAutoFit/>
          </a:bodyPr>
          <a:lstStyle/>
          <a:p>
            <a:r>
              <a:rPr lang="en-US" sz="1600" dirty="0" smtClean="0"/>
              <a:t>BM4 (2) (2) {</a:t>
            </a:r>
          </a:p>
          <a:p>
            <a:r>
              <a:rPr lang="en-US" sz="1600" b="1" dirty="0" smtClean="0">
                <a:solidFill>
                  <a:srgbClr val="FF0000"/>
                </a:solidFill>
              </a:rPr>
              <a:t>  EVENT</a:t>
            </a:r>
            <a:r>
              <a:rPr lang="en-US" sz="1600" dirty="0" smtClean="0"/>
              <a:t>:PUSH</a:t>
            </a:r>
          </a:p>
          <a:p>
            <a:r>
              <a:rPr lang="en-US" sz="1600" b="1" dirty="0" smtClean="0">
                <a:solidFill>
                  <a:srgbClr val="FF0000"/>
                </a:solidFill>
              </a:rPr>
              <a:t>  INPUT</a:t>
            </a:r>
            <a:r>
              <a:rPr lang="en-US" sz="1600" dirty="0" smtClean="0"/>
              <a:t>:BM2-0, BM3-0</a:t>
            </a:r>
          </a:p>
          <a:p>
            <a:r>
              <a:rPr lang="en-US" sz="1600" b="1" dirty="0" smtClean="0">
                <a:solidFill>
                  <a:srgbClr val="FF0000"/>
                </a:solidFill>
              </a:rPr>
              <a:t>  OUTPUT</a:t>
            </a:r>
            <a:r>
              <a:rPr lang="en-US" sz="1600" dirty="0" smtClean="0"/>
              <a:t>: Result1, Result2</a:t>
            </a:r>
          </a:p>
          <a:p>
            <a:r>
              <a:rPr lang="en-US" sz="1600" b="1" dirty="0" smtClean="0">
                <a:solidFill>
                  <a:srgbClr val="FF0000"/>
                </a:solidFill>
              </a:rPr>
              <a:t>  PARAMETER</a:t>
            </a:r>
            <a:r>
              <a:rPr lang="en-US" sz="1600" dirty="0" smtClean="0"/>
              <a:t>:-</a:t>
            </a:r>
          </a:p>
          <a:p>
            <a:r>
              <a:rPr lang="en-US" sz="1600" b="1" dirty="0" smtClean="0">
                <a:solidFill>
                  <a:srgbClr val="FF0000"/>
                </a:solidFill>
              </a:rPr>
              <a:t>  ACTION:</a:t>
            </a:r>
            <a:r>
              <a:rPr lang="en-US" sz="1600" dirty="0"/>
              <a:t> </a:t>
            </a:r>
            <a:r>
              <a:rPr lang="en-US" sz="1600" dirty="0" smtClean="0"/>
              <a:t>-</a:t>
            </a:r>
          </a:p>
          <a:p>
            <a:r>
              <a:rPr lang="en-US" sz="1600" dirty="0" smtClean="0"/>
              <a:t>}</a:t>
            </a:r>
            <a:endParaRPr lang="en-US" sz="1600" dirty="0"/>
          </a:p>
        </p:txBody>
      </p:sp>
      <p:cxnSp>
        <p:nvCxnSpPr>
          <p:cNvPr id="12" name="Straight Connector 11"/>
          <p:cNvCxnSpPr/>
          <p:nvPr/>
        </p:nvCxnSpPr>
        <p:spPr>
          <a:xfrm rot="5400000">
            <a:off x="3275856" y="3861049"/>
            <a:ext cx="46085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323528" y="4077072"/>
            <a:ext cx="8568952"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5781431" y="1700809"/>
            <a:ext cx="2934201" cy="2062103"/>
          </a:xfrm>
          <a:prstGeom prst="rect">
            <a:avLst/>
          </a:prstGeom>
          <a:noFill/>
        </p:spPr>
        <p:txBody>
          <a:bodyPr wrap="none" rtlCol="0">
            <a:spAutoFit/>
          </a:bodyPr>
          <a:lstStyle/>
          <a:p>
            <a:r>
              <a:rPr lang="en-US" sz="1600" dirty="0" smtClean="0"/>
              <a:t>BM3 (0) (1) {</a:t>
            </a:r>
          </a:p>
          <a:p>
            <a:r>
              <a:rPr lang="en-US" sz="1600" b="1" dirty="0" smtClean="0">
                <a:solidFill>
                  <a:srgbClr val="FF0000"/>
                </a:solidFill>
              </a:rPr>
              <a:t>  EVENT</a:t>
            </a:r>
            <a:r>
              <a:rPr lang="en-US" sz="1600" dirty="0" smtClean="0"/>
              <a:t>:TCP_CONNECTION_FAIL,</a:t>
            </a:r>
          </a:p>
          <a:p>
            <a:r>
              <a:rPr lang="en-US" sz="1600" dirty="0" smtClean="0"/>
              <a:t>  TCP_CONNECTION_SUCCESS</a:t>
            </a:r>
          </a:p>
          <a:p>
            <a:r>
              <a:rPr lang="en-US" sz="1600" b="1" dirty="0" smtClean="0">
                <a:solidFill>
                  <a:srgbClr val="FF0000"/>
                </a:solidFill>
              </a:rPr>
              <a:t>  INPUT</a:t>
            </a:r>
            <a:r>
              <a:rPr lang="en-US" sz="1600" dirty="0" smtClean="0"/>
              <a:t>: -</a:t>
            </a:r>
          </a:p>
          <a:p>
            <a:r>
              <a:rPr lang="en-US" sz="1600" b="1" dirty="0" smtClean="0">
                <a:solidFill>
                  <a:srgbClr val="FF0000"/>
                </a:solidFill>
              </a:rPr>
              <a:t>  OUTPUT</a:t>
            </a:r>
            <a:r>
              <a:rPr lang="en-US" sz="1600" dirty="0" smtClean="0"/>
              <a:t>: Result</a:t>
            </a:r>
          </a:p>
          <a:p>
            <a:r>
              <a:rPr lang="en-US" sz="1600" b="1" dirty="0" smtClean="0">
                <a:solidFill>
                  <a:srgbClr val="FF0000"/>
                </a:solidFill>
              </a:rPr>
              <a:t>  PARAMETER</a:t>
            </a:r>
            <a:r>
              <a:rPr lang="en-US" sz="1600" dirty="0" smtClean="0"/>
              <a:t>: -</a:t>
            </a:r>
          </a:p>
          <a:p>
            <a:r>
              <a:rPr lang="en-US" sz="1600" b="1" dirty="0" smtClean="0">
                <a:solidFill>
                  <a:srgbClr val="FF0000"/>
                </a:solidFill>
              </a:rPr>
              <a:t>  ACTION</a:t>
            </a:r>
            <a:r>
              <a:rPr lang="en-US" sz="1600" dirty="0" smtClean="0"/>
              <a:t>: -</a:t>
            </a:r>
          </a:p>
          <a:p>
            <a:r>
              <a:rPr lang="en-US" sz="1600" dirty="0" smtClean="0"/>
              <a:t>}</a:t>
            </a:r>
            <a:endParaRPr lang="en-US" sz="1600" dirty="0"/>
          </a:p>
        </p:txBody>
      </p:sp>
      <p:sp>
        <p:nvSpPr>
          <p:cNvPr id="20" name="TextBox 19"/>
          <p:cNvSpPr txBox="1"/>
          <p:nvPr/>
        </p:nvSpPr>
        <p:spPr>
          <a:xfrm>
            <a:off x="3124200" y="4203918"/>
            <a:ext cx="2555571" cy="1815882"/>
          </a:xfrm>
          <a:prstGeom prst="rect">
            <a:avLst/>
          </a:prstGeom>
          <a:noFill/>
        </p:spPr>
        <p:txBody>
          <a:bodyPr wrap="none" rtlCol="0">
            <a:spAutoFit/>
          </a:bodyPr>
          <a:lstStyle/>
          <a:p>
            <a:r>
              <a:rPr lang="en-US" sz="1600" dirty="0" smtClean="0"/>
              <a:t>BM5 (2) (0) {</a:t>
            </a:r>
          </a:p>
          <a:p>
            <a:r>
              <a:rPr lang="en-US" sz="1600" b="1" dirty="0" smtClean="0">
                <a:solidFill>
                  <a:srgbClr val="FF0000"/>
                </a:solidFill>
              </a:rPr>
              <a:t>  EVENT</a:t>
            </a:r>
            <a:r>
              <a:rPr lang="en-US" sz="1600" dirty="0" smtClean="0"/>
              <a:t>:PUSH</a:t>
            </a:r>
          </a:p>
          <a:p>
            <a:r>
              <a:rPr lang="en-US" sz="1600" b="1" dirty="0" smtClean="0">
                <a:solidFill>
                  <a:srgbClr val="FF0000"/>
                </a:solidFill>
              </a:rPr>
              <a:t>  INPUT</a:t>
            </a:r>
            <a:r>
              <a:rPr lang="en-US" sz="1600" dirty="0" smtClean="0"/>
              <a:t>:BM4-0, BM4-1</a:t>
            </a:r>
          </a:p>
          <a:p>
            <a:r>
              <a:rPr lang="en-US" sz="1600" b="1" dirty="0" smtClean="0">
                <a:solidFill>
                  <a:srgbClr val="FF0000"/>
                </a:solidFill>
              </a:rPr>
              <a:t>  OUTPUT</a:t>
            </a:r>
            <a:r>
              <a:rPr lang="en-US" sz="1600" dirty="0" smtClean="0"/>
              <a:t>: -</a:t>
            </a:r>
          </a:p>
          <a:p>
            <a:r>
              <a:rPr lang="en-US" sz="1600" b="1" dirty="0" smtClean="0">
                <a:solidFill>
                  <a:srgbClr val="FF0000"/>
                </a:solidFill>
              </a:rPr>
              <a:t>  PARAMETER</a:t>
            </a:r>
            <a:r>
              <a:rPr lang="en-US" sz="1600" dirty="0" smtClean="0"/>
              <a:t>:-</a:t>
            </a:r>
          </a:p>
          <a:p>
            <a:r>
              <a:rPr lang="en-US" sz="1600" b="1" dirty="0" smtClean="0">
                <a:solidFill>
                  <a:srgbClr val="FF0000"/>
                </a:solidFill>
              </a:rPr>
              <a:t>  ACTION:</a:t>
            </a:r>
            <a:r>
              <a:rPr lang="en-US" sz="1600" dirty="0"/>
              <a:t> </a:t>
            </a:r>
            <a:r>
              <a:rPr lang="en-US" sz="1600" dirty="0" smtClean="0"/>
              <a:t>BM4-0 == 1 ?Drop</a:t>
            </a:r>
          </a:p>
          <a:p>
            <a:r>
              <a:rPr lang="en-US" sz="1600" dirty="0" smtClean="0"/>
              <a:t>}</a:t>
            </a:r>
            <a:endParaRPr lang="en-US" sz="1600" dirty="0"/>
          </a:p>
        </p:txBody>
      </p:sp>
      <p:sp>
        <p:nvSpPr>
          <p:cNvPr id="21" name="TextBox 20"/>
          <p:cNvSpPr txBox="1"/>
          <p:nvPr/>
        </p:nvSpPr>
        <p:spPr>
          <a:xfrm>
            <a:off x="3471901" y="3717032"/>
            <a:ext cx="1748171" cy="338554"/>
          </a:xfrm>
          <a:prstGeom prst="rect">
            <a:avLst/>
          </a:prstGeom>
          <a:noFill/>
        </p:spPr>
        <p:txBody>
          <a:bodyPr wrap="none" rtlCol="0">
            <a:spAutoFit/>
          </a:bodyPr>
          <a:lstStyle/>
          <a:p>
            <a:r>
              <a:rPr lang="en-US" sz="1600" b="1" i="1" dirty="0" smtClean="0">
                <a:solidFill>
                  <a:srgbClr val="7030A0"/>
                </a:solidFill>
              </a:rPr>
              <a:t>A-Plane Clustering</a:t>
            </a:r>
            <a:endParaRPr lang="en-US" sz="1600" b="1" i="1" dirty="0">
              <a:solidFill>
                <a:srgbClr val="7030A0"/>
              </a:solidFill>
            </a:endParaRPr>
          </a:p>
        </p:txBody>
      </p:sp>
      <p:sp>
        <p:nvSpPr>
          <p:cNvPr id="22" name="TextBox 21"/>
          <p:cNvSpPr txBox="1"/>
          <p:nvPr/>
        </p:nvSpPr>
        <p:spPr>
          <a:xfrm>
            <a:off x="827584" y="5898758"/>
            <a:ext cx="1360244" cy="338554"/>
          </a:xfrm>
          <a:prstGeom prst="rect">
            <a:avLst/>
          </a:prstGeom>
          <a:noFill/>
        </p:spPr>
        <p:txBody>
          <a:bodyPr wrap="none" rtlCol="0">
            <a:spAutoFit/>
          </a:bodyPr>
          <a:lstStyle/>
          <a:p>
            <a:r>
              <a:rPr lang="en-US" sz="1600" b="1" i="1" dirty="0" smtClean="0">
                <a:solidFill>
                  <a:srgbClr val="7030A0"/>
                </a:solidFill>
              </a:rPr>
              <a:t>Co-Clustering</a:t>
            </a:r>
            <a:endParaRPr lang="en-US" sz="1600" b="1" i="1" dirty="0">
              <a:solidFill>
                <a:srgbClr val="7030A0"/>
              </a:solidFill>
            </a:endParaRPr>
          </a:p>
        </p:txBody>
      </p:sp>
      <p:sp>
        <p:nvSpPr>
          <p:cNvPr id="23" name="TextBox 22"/>
          <p:cNvSpPr txBox="1"/>
          <p:nvPr/>
        </p:nvSpPr>
        <p:spPr>
          <a:xfrm>
            <a:off x="5848165" y="3717032"/>
            <a:ext cx="1728935" cy="338554"/>
          </a:xfrm>
          <a:prstGeom prst="rect">
            <a:avLst/>
          </a:prstGeom>
          <a:noFill/>
        </p:spPr>
        <p:txBody>
          <a:bodyPr wrap="none" rtlCol="0">
            <a:spAutoFit/>
          </a:bodyPr>
          <a:lstStyle/>
          <a:p>
            <a:r>
              <a:rPr lang="en-US" sz="1600" b="1" i="1" dirty="0">
                <a:solidFill>
                  <a:srgbClr val="7030A0"/>
                </a:solidFill>
              </a:rPr>
              <a:t>C</a:t>
            </a:r>
            <a:r>
              <a:rPr lang="en-US" sz="1600" b="1" i="1" dirty="0" smtClean="0">
                <a:solidFill>
                  <a:srgbClr val="7030A0"/>
                </a:solidFill>
              </a:rPr>
              <a:t>-Plane Clustering</a:t>
            </a:r>
            <a:endParaRPr lang="en-US" sz="1600" b="1" i="1" dirty="0">
              <a:solidFill>
                <a:srgbClr val="7030A0"/>
              </a:solidFill>
            </a:endParaRPr>
          </a:p>
        </p:txBody>
      </p:sp>
      <p:sp>
        <p:nvSpPr>
          <p:cNvPr id="24" name="TextBox 23"/>
          <p:cNvSpPr txBox="1"/>
          <p:nvPr/>
        </p:nvSpPr>
        <p:spPr>
          <a:xfrm>
            <a:off x="3923928" y="5898758"/>
            <a:ext cx="732893" cy="338554"/>
          </a:xfrm>
          <a:prstGeom prst="rect">
            <a:avLst/>
          </a:prstGeom>
          <a:noFill/>
        </p:spPr>
        <p:txBody>
          <a:bodyPr wrap="none" rtlCol="0">
            <a:spAutoFit/>
          </a:bodyPr>
          <a:lstStyle/>
          <a:p>
            <a:r>
              <a:rPr lang="en-US" sz="1600" b="1" i="1" dirty="0" smtClean="0">
                <a:solidFill>
                  <a:srgbClr val="7030A0"/>
                </a:solidFill>
              </a:rPr>
              <a:t>Action</a:t>
            </a:r>
            <a:endParaRPr lang="en-US" sz="1600" b="1" i="1" dirty="0">
              <a:solidFill>
                <a:srgbClr val="7030A0"/>
              </a:solidFill>
            </a:endParaRPr>
          </a:p>
        </p:txBody>
      </p:sp>
      <p:sp>
        <p:nvSpPr>
          <p:cNvPr id="3" name="Date Placeholder 2"/>
          <p:cNvSpPr>
            <a:spLocks noGrp="1"/>
          </p:cNvSpPr>
          <p:nvPr>
            <p:ph type="dt" sz="half" idx="10"/>
          </p:nvPr>
        </p:nvSpPr>
        <p:spPr/>
        <p:txBody>
          <a:bodyPr/>
          <a:lstStyle/>
          <a:p>
            <a:r>
              <a:rPr lang="en-US" smtClean="0"/>
              <a:t>12/3/13</a:t>
            </a:r>
            <a:endParaRPr lang="en-US"/>
          </a:p>
        </p:txBody>
      </p:sp>
      <p:sp>
        <p:nvSpPr>
          <p:cNvPr id="7" name="Footer Placeholder 6"/>
          <p:cNvSpPr>
            <a:spLocks noGrp="1"/>
          </p:cNvSpPr>
          <p:nvPr>
            <p:ph type="ftr" sz="quarter" idx="11"/>
          </p:nvPr>
        </p:nvSpPr>
        <p:spPr>
          <a:xfrm>
            <a:off x="2133600" y="6435723"/>
            <a:ext cx="3886200" cy="396877"/>
          </a:xfrm>
        </p:spPr>
        <p:txBody>
          <a:bodyPr/>
          <a:lstStyle/>
          <a:p>
            <a:r>
              <a:rPr lang="en-US" smtClean="0"/>
              <a:t>Software Defined Networking (COMS 6998-8) </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34</a:t>
            </a:fld>
            <a:endParaRPr lang="en-US"/>
          </a:p>
        </p:txBody>
      </p:sp>
      <p:sp>
        <p:nvSpPr>
          <p:cNvPr id="19"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24190107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Tarpits</a:t>
            </a:r>
            <a:endParaRPr lang="en-US" dirty="0" smtClean="0"/>
          </a:p>
          <a:p>
            <a:r>
              <a:rPr lang="en-US" dirty="0" smtClean="0"/>
              <a:t>White Holes</a:t>
            </a:r>
          </a:p>
          <a:p>
            <a:r>
              <a:rPr lang="en-US" dirty="0" smtClean="0"/>
              <a:t>Scan detector</a:t>
            </a:r>
          </a:p>
          <a:p>
            <a:r>
              <a:rPr lang="en-US" dirty="0" smtClean="0"/>
              <a:t>P2P detector (P2P Plotter)</a:t>
            </a:r>
          </a:p>
          <a:p>
            <a:r>
              <a:rPr lang="en-US" dirty="0" smtClean="0"/>
              <a:t>Botnet detector (</a:t>
            </a:r>
            <a:r>
              <a:rPr lang="en-US" dirty="0" err="1" smtClean="0"/>
              <a:t>BotMiner</a:t>
            </a:r>
            <a:r>
              <a:rPr lang="en-US" dirty="0" smtClean="0"/>
              <a:t>)</a:t>
            </a:r>
          </a:p>
          <a:p>
            <a:r>
              <a:rPr lang="en-US" dirty="0" smtClean="0"/>
              <a:t>…</a:t>
            </a:r>
          </a:p>
          <a:p>
            <a:r>
              <a:rPr lang="en-US" dirty="0" smtClean="0"/>
              <a:t>Over 90% reduction in lines of code compared with their </a:t>
            </a:r>
            <a:r>
              <a:rPr lang="en-US" dirty="0"/>
              <a:t>standard </a:t>
            </a:r>
            <a:r>
              <a:rPr lang="en-US" dirty="0" smtClean="0"/>
              <a:t>implementations</a:t>
            </a:r>
          </a:p>
          <a:p>
            <a:r>
              <a:rPr lang="en-US" dirty="0" smtClean="0"/>
              <a:t>Already include more than 16 commonly reusable modules (expending over time)</a:t>
            </a:r>
          </a:p>
          <a:p>
            <a:endParaRPr lang="en-US" dirty="0"/>
          </a:p>
        </p:txBody>
      </p:sp>
      <p:sp>
        <p:nvSpPr>
          <p:cNvPr id="5" name="Date Placeholder 4"/>
          <p:cNvSpPr>
            <a:spLocks noGrp="1"/>
          </p:cNvSpPr>
          <p:nvPr>
            <p:ph type="dt" sz="half" idx="10"/>
          </p:nvPr>
        </p:nvSpPr>
        <p:spPr/>
        <p:txBody>
          <a:bodyPr/>
          <a:lstStyle/>
          <a:p>
            <a:r>
              <a:rPr lang="en-US" smtClean="0"/>
              <a:t>12/3/13</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35</a:t>
            </a:fld>
            <a:endParaRPr lang="en-US"/>
          </a:p>
        </p:txBody>
      </p:sp>
      <p:sp>
        <p:nvSpPr>
          <p:cNvPr id="8" name="Footer Placeholder 5"/>
          <p:cNvSpPr>
            <a:spLocks noGrp="1"/>
          </p:cNvSpPr>
          <p:nvPr>
            <p:ph type="ftr" sz="quarter" idx="11"/>
          </p:nvPr>
        </p:nvSpPr>
        <p:spPr>
          <a:xfrm>
            <a:off x="2057400" y="6324600"/>
            <a:ext cx="3886200" cy="396877"/>
          </a:xfrm>
        </p:spPr>
        <p:txBody>
          <a:bodyPr/>
          <a:lstStyle/>
          <a:p>
            <a:r>
              <a:rPr lang="en-US" dirty="0" smtClean="0"/>
              <a:t>Software Defined Networking (COMS 6998-8) </a:t>
            </a:r>
            <a:endParaRPr lang="en-US" dirty="0"/>
          </a:p>
        </p:txBody>
      </p:sp>
      <p:sp>
        <p:nvSpPr>
          <p:cNvPr id="9"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37445500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1"/>
            <a:ext cx="7772400" cy="1771650"/>
          </a:xfrm>
        </p:spPr>
        <p:txBody>
          <a:bodyPr>
            <a:normAutofit fontScale="90000"/>
          </a:bodyPr>
          <a:lstStyle/>
          <a:p>
            <a:r>
              <a:rPr lang="en-US" b="1" i="1" dirty="0" err="1" smtClean="0">
                <a:solidFill>
                  <a:srgbClr val="FF0000"/>
                </a:solidFill>
              </a:rPr>
              <a:t>FortNOX</a:t>
            </a:r>
            <a:r>
              <a:rPr lang="en-US" b="1" i="1" dirty="0" smtClean="0">
                <a:solidFill>
                  <a:srgbClr val="FF0000"/>
                </a:solidFill>
              </a:rPr>
              <a:t>: </a:t>
            </a:r>
            <a:r>
              <a:rPr lang="en-US" b="1" i="1" dirty="0" smtClean="0"/>
              <a:t/>
            </a:r>
            <a:br>
              <a:rPr lang="en-US" b="1" i="1" dirty="0" smtClean="0"/>
            </a:br>
            <a:r>
              <a:rPr lang="en-US" b="1" i="1" dirty="0" smtClean="0"/>
              <a:t>A Security Enforcement Kernel </a:t>
            </a:r>
            <a:br>
              <a:rPr lang="en-US" b="1" i="1" dirty="0" smtClean="0"/>
            </a:br>
            <a:r>
              <a:rPr lang="en-US" b="1" i="1" dirty="0" smtClean="0"/>
              <a:t>for </a:t>
            </a:r>
            <a:r>
              <a:rPr lang="en-US" b="1" i="1" dirty="0" err="1"/>
              <a:t>O</a:t>
            </a:r>
            <a:r>
              <a:rPr lang="en-US" b="1" i="1" dirty="0" err="1" smtClean="0"/>
              <a:t>penFlow</a:t>
            </a:r>
            <a:r>
              <a:rPr lang="en-US" b="1" i="1" dirty="0" smtClean="0"/>
              <a:t> </a:t>
            </a:r>
            <a:endParaRPr lang="en-US" b="1" i="1" dirty="0"/>
          </a:p>
        </p:txBody>
      </p:sp>
      <p:sp>
        <p:nvSpPr>
          <p:cNvPr id="3" name="Footer Placeholder 5"/>
          <p:cNvSpPr>
            <a:spLocks noGrp="1"/>
          </p:cNvSpPr>
          <p:nvPr>
            <p:ph type="ftr" sz="quarter" idx="11"/>
          </p:nvPr>
        </p:nvSpPr>
        <p:spPr>
          <a:xfrm>
            <a:off x="2209800" y="6324600"/>
            <a:ext cx="3886200" cy="396877"/>
          </a:xfrm>
        </p:spPr>
        <p:txBody>
          <a:bodyPr/>
          <a:lstStyle/>
          <a:p>
            <a:r>
              <a:rPr lang="en-US" dirty="0" smtClean="0"/>
              <a:t>Software Defined Networking (COMS 6998-8) </a:t>
            </a:r>
            <a:endParaRPr lang="en-US" dirty="0"/>
          </a:p>
        </p:txBody>
      </p:sp>
      <p:sp>
        <p:nvSpPr>
          <p:cNvPr id="5" name="Slide Number Placeholder 4"/>
          <p:cNvSpPr>
            <a:spLocks noGrp="1"/>
          </p:cNvSpPr>
          <p:nvPr>
            <p:ph type="sldNum" sz="quarter" idx="12"/>
          </p:nvPr>
        </p:nvSpPr>
        <p:spPr>
          <a:xfrm>
            <a:off x="6553200" y="6356351"/>
            <a:ext cx="2133600" cy="365125"/>
          </a:xfrm>
        </p:spPr>
        <p:txBody>
          <a:bodyPr/>
          <a:lstStyle/>
          <a:p>
            <a:fld id="{20342B77-D34C-443A-9BA4-2E8748A6D936}" type="slidenum">
              <a:rPr lang="en-US" smtClean="0"/>
              <a:pPr/>
              <a:t>36</a:t>
            </a:fld>
            <a:endParaRPr lang="en-US" dirty="0"/>
          </a:p>
        </p:txBody>
      </p:sp>
      <p:sp>
        <p:nvSpPr>
          <p:cNvPr id="6"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6935048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Threat</a:t>
            </a:r>
            <a:endParaRPr lang="en-US" dirty="0"/>
          </a:p>
        </p:txBody>
      </p:sp>
      <p:sp>
        <p:nvSpPr>
          <p:cNvPr id="3" name="Content Placeholder 2"/>
          <p:cNvSpPr>
            <a:spLocks noGrp="1"/>
          </p:cNvSpPr>
          <p:nvPr>
            <p:ph idx="1"/>
          </p:nvPr>
        </p:nvSpPr>
        <p:spPr/>
        <p:txBody>
          <a:bodyPr/>
          <a:lstStyle/>
          <a:p>
            <a:r>
              <a:rPr lang="en-US" dirty="0" smtClean="0"/>
              <a:t>SDN </a:t>
            </a:r>
            <a:r>
              <a:rPr lang="en-US" dirty="0"/>
              <a:t>apps can compete, contradict, override one another, incorporate vulnerabilities </a:t>
            </a:r>
          </a:p>
          <a:p>
            <a:r>
              <a:rPr lang="en-US" dirty="0"/>
              <a:t>Worst case: an adversary can use a vulnerable and deterministic </a:t>
            </a:r>
            <a:r>
              <a:rPr lang="en-US" dirty="0" smtClean="0"/>
              <a:t>SDN </a:t>
            </a:r>
            <a:r>
              <a:rPr lang="en-US" dirty="0"/>
              <a:t>app to control the state of all </a:t>
            </a:r>
            <a:r>
              <a:rPr lang="en-US" dirty="0" smtClean="0"/>
              <a:t>SDN </a:t>
            </a:r>
            <a:r>
              <a:rPr lang="en-US" dirty="0"/>
              <a:t>switches in the network</a:t>
            </a:r>
          </a:p>
          <a:p>
            <a:endParaRPr lang="en-US" dirty="0"/>
          </a:p>
          <a:p>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2098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37</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26737952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49448" y="1188006"/>
            <a:ext cx="8618327" cy="4525963"/>
          </a:xfrm>
        </p:spPr>
        <p:txBody>
          <a:bodyPr>
            <a:noAutofit/>
          </a:bodyPr>
          <a:lstStyle/>
          <a:p>
            <a:pPr lvl="1">
              <a:buNone/>
            </a:pPr>
            <a:r>
              <a:rPr lang="en-US" sz="1600" dirty="0" smtClean="0">
                <a:solidFill>
                  <a:schemeClr val="tx1">
                    <a:lumMod val="50000"/>
                  </a:schemeClr>
                </a:solidFill>
              </a:rPr>
              <a:t>.</a:t>
            </a:r>
            <a:endParaRPr lang="en-US" sz="1600" dirty="0">
              <a:solidFill>
                <a:schemeClr val="tx1">
                  <a:lumMod val="50000"/>
                </a:schemeClr>
              </a:solidFill>
            </a:endParaRPr>
          </a:p>
        </p:txBody>
      </p:sp>
      <p:sp>
        <p:nvSpPr>
          <p:cNvPr id="2" name="Rectangle 1"/>
          <p:cNvSpPr/>
          <p:nvPr/>
        </p:nvSpPr>
        <p:spPr>
          <a:xfrm>
            <a:off x="1321323" y="490379"/>
            <a:ext cx="6425157" cy="697627"/>
          </a:xfrm>
          <a:prstGeom prst="rect">
            <a:avLst/>
          </a:prstGeom>
        </p:spPr>
        <p:txBody>
          <a:bodyPr vert="horz" lIns="91440" tIns="45720" rIns="91440" bIns="45720" rtlCol="0" anchor="ctr">
            <a:normAutofit fontScale="97500"/>
          </a:bodyPr>
          <a:lstStyle/>
          <a:p>
            <a:pPr algn="ctr">
              <a:spcBef>
                <a:spcPct val="0"/>
              </a:spcBef>
            </a:pPr>
            <a:r>
              <a:rPr lang="en-US" sz="2800" b="1" dirty="0" smtClean="0">
                <a:latin typeface="+mj-lt"/>
                <a:ea typeface="+mj-ea"/>
                <a:cs typeface="Gotham Medium"/>
              </a:rPr>
              <a:t>SDN/</a:t>
            </a:r>
            <a:r>
              <a:rPr lang="en-US" sz="2800" b="1" dirty="0" err="1" smtClean="0">
                <a:latin typeface="+mj-lt"/>
                <a:ea typeface="+mj-ea"/>
                <a:cs typeface="Gotham Medium"/>
              </a:rPr>
              <a:t>OpenFlow</a:t>
            </a:r>
            <a:r>
              <a:rPr lang="en-US" sz="2800" b="1" dirty="0" smtClean="0">
                <a:latin typeface="+mj-lt"/>
                <a:ea typeface="+mj-ea"/>
                <a:cs typeface="Gotham Medium"/>
              </a:rPr>
              <a:t> Evasion Scenario</a:t>
            </a:r>
            <a:endParaRPr lang="en-US" sz="2800" b="1" dirty="0">
              <a:latin typeface="+mj-lt"/>
              <a:ea typeface="+mj-ea"/>
              <a:cs typeface="Gotham Medium"/>
            </a:endParaRPr>
          </a:p>
        </p:txBody>
      </p:sp>
      <p:pic>
        <p:nvPicPr>
          <p:cNvPr id="4" name="Picture 3" descr="openflow_evasion.pdf"/>
          <p:cNvPicPr>
            <a:picLocks noChangeAspect="1"/>
          </p:cNvPicPr>
          <p:nvPr/>
        </p:nvPicPr>
        <p:blipFill>
          <a:blip r:embed="rId3" cstate="print"/>
          <a:stretch>
            <a:fillRect/>
          </a:stretch>
        </p:blipFill>
        <p:spPr>
          <a:xfrm>
            <a:off x="0" y="2286000"/>
            <a:ext cx="9110381" cy="3429000"/>
          </a:xfrm>
          <a:prstGeom prst="rect">
            <a:avLst/>
          </a:prstGeom>
        </p:spPr>
      </p:pic>
      <p:sp>
        <p:nvSpPr>
          <p:cNvPr id="5" name="Rectangle 4"/>
          <p:cNvSpPr/>
          <p:nvPr/>
        </p:nvSpPr>
        <p:spPr>
          <a:xfrm>
            <a:off x="-838200" y="1524000"/>
            <a:ext cx="6425157" cy="697627"/>
          </a:xfrm>
          <a:prstGeom prst="rect">
            <a:avLst/>
          </a:prstGeom>
        </p:spPr>
        <p:txBody>
          <a:bodyPr vert="horz" lIns="91440" tIns="45720" rIns="91440" bIns="45720" rtlCol="0" anchor="ctr">
            <a:normAutofit fontScale="97500"/>
          </a:bodyPr>
          <a:lstStyle/>
          <a:p>
            <a:pPr algn="ctr">
              <a:spcBef>
                <a:spcPct val="0"/>
              </a:spcBef>
            </a:pPr>
            <a:r>
              <a:rPr lang="en-US" sz="2800" dirty="0" smtClean="0">
                <a:latin typeface="+mj-lt"/>
                <a:ea typeface="+mj-ea"/>
                <a:cs typeface="Gotham Medium"/>
              </a:rPr>
              <a:t>Dynamic Flow Tunneling</a:t>
            </a:r>
            <a:endParaRPr lang="en-US" sz="2800" dirty="0">
              <a:latin typeface="+mj-lt"/>
              <a:ea typeface="+mj-ea"/>
              <a:cs typeface="Gotham Medium"/>
            </a:endParaRPr>
          </a:p>
        </p:txBody>
      </p:sp>
      <p:sp>
        <p:nvSpPr>
          <p:cNvPr id="3" name="Footer Placeholder 2"/>
          <p:cNvSpPr>
            <a:spLocks noGrp="1"/>
          </p:cNvSpPr>
          <p:nvPr>
            <p:ph type="ftr" sz="quarter" idx="11"/>
          </p:nvPr>
        </p:nvSpPr>
        <p:spPr>
          <a:xfrm>
            <a:off x="2362200" y="6400800"/>
            <a:ext cx="3352800" cy="320676"/>
          </a:xfrm>
        </p:spPr>
        <p:txBody>
          <a:bodyPr/>
          <a:lstStyle/>
          <a:p>
            <a:r>
              <a:rPr lang="en-US" dirty="0" smtClean="0"/>
              <a:t>Software Defined Networking (COMS 6998-8) </a:t>
            </a:r>
            <a:endParaRPr lang="en-US" dirty="0"/>
          </a:p>
        </p:txBody>
      </p:sp>
      <p:sp>
        <p:nvSpPr>
          <p:cNvPr id="7" name="Slide Number Placeholder 6"/>
          <p:cNvSpPr>
            <a:spLocks noGrp="1"/>
          </p:cNvSpPr>
          <p:nvPr>
            <p:ph type="sldNum" sz="quarter" idx="12"/>
          </p:nvPr>
        </p:nvSpPr>
        <p:spPr/>
        <p:txBody>
          <a:bodyPr/>
          <a:lstStyle/>
          <a:p>
            <a:fld id="{55D2ACF4-D73F-344A-8950-8B2C9965BD18}" type="slidenum">
              <a:rPr lang="en-US" smtClean="0"/>
              <a:pPr/>
              <a:t>38</a:t>
            </a:fld>
            <a:endParaRPr lang="en-US"/>
          </a:p>
        </p:txBody>
      </p:sp>
      <p:sp>
        <p:nvSpPr>
          <p:cNvPr id="8"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28696917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Prerequisites for a Secure </a:t>
            </a:r>
            <a:r>
              <a:rPr lang="en-US" dirty="0" err="1"/>
              <a:t>OpenFlow</a:t>
            </a:r>
            <a:r>
              <a:rPr lang="en-US" dirty="0"/>
              <a:t> Platform</a:t>
            </a:r>
          </a:p>
        </p:txBody>
      </p:sp>
      <p:sp>
        <p:nvSpPr>
          <p:cNvPr id="3" name="Content Placeholder 2"/>
          <p:cNvSpPr>
            <a:spLocks noGrp="1"/>
          </p:cNvSpPr>
          <p:nvPr>
            <p:ph idx="1"/>
          </p:nvPr>
        </p:nvSpPr>
        <p:spPr>
          <a:xfrm>
            <a:off x="457200" y="1600200"/>
            <a:ext cx="8229600" cy="5105400"/>
          </a:xfrm>
        </p:spPr>
        <p:txBody>
          <a:bodyPr>
            <a:normAutofit fontScale="92500"/>
          </a:bodyPr>
          <a:lstStyle/>
          <a:p>
            <a:r>
              <a:rPr lang="en-US" dirty="0" smtClean="0"/>
              <a:t>Must be resilient </a:t>
            </a:r>
            <a:r>
              <a:rPr lang="en-US" dirty="0"/>
              <a:t>to </a:t>
            </a:r>
          </a:p>
          <a:p>
            <a:pPr lvl="1"/>
            <a:r>
              <a:rPr lang="en-US" dirty="0"/>
              <a:t>Vulnerabilities in OF </a:t>
            </a:r>
            <a:r>
              <a:rPr lang="en-US" dirty="0" smtClean="0"/>
              <a:t>applications</a:t>
            </a:r>
            <a:endParaRPr lang="en-US" dirty="0"/>
          </a:p>
          <a:p>
            <a:pPr lvl="1"/>
            <a:r>
              <a:rPr lang="en-US" dirty="0"/>
              <a:t>Malicious code in 3rd party OF </a:t>
            </a:r>
            <a:r>
              <a:rPr lang="en-US" dirty="0" smtClean="0"/>
              <a:t>apps</a:t>
            </a:r>
            <a:endParaRPr lang="en-US" dirty="0"/>
          </a:p>
          <a:p>
            <a:pPr lvl="1"/>
            <a:r>
              <a:rPr lang="en-US" dirty="0"/>
              <a:t>Complex interaction that arise between OF app </a:t>
            </a:r>
            <a:r>
              <a:rPr lang="en-US" dirty="0" smtClean="0"/>
              <a:t>interactions</a:t>
            </a:r>
            <a:endParaRPr lang="en-US" dirty="0"/>
          </a:p>
          <a:p>
            <a:pPr lvl="1"/>
            <a:r>
              <a:rPr lang="en-US" dirty="0"/>
              <a:t>State inconsistencies due to switch garbage collection or policy coordination across distributed </a:t>
            </a:r>
            <a:r>
              <a:rPr lang="en-US" dirty="0" smtClean="0"/>
              <a:t>switches</a:t>
            </a:r>
            <a:endParaRPr lang="en-US" dirty="0"/>
          </a:p>
          <a:p>
            <a:pPr lvl="1"/>
            <a:r>
              <a:rPr lang="en-US" dirty="0"/>
              <a:t>Sophisticated OF applications that employ packet modification </a:t>
            </a:r>
            <a:r>
              <a:rPr lang="en-US" dirty="0" smtClean="0"/>
              <a:t>actions</a:t>
            </a:r>
            <a:endParaRPr lang="en-US" dirty="0"/>
          </a:p>
          <a:p>
            <a:pPr lvl="1"/>
            <a:r>
              <a:rPr lang="en-US" dirty="0"/>
              <a:t>Adversaries who might directly target our security services to harm the network</a:t>
            </a:r>
          </a:p>
          <a:p>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1905000" y="6461123"/>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39</a:t>
            </a:fld>
            <a:endParaRPr lang="en-US"/>
          </a:p>
        </p:txBody>
      </p:sp>
      <p:sp>
        <p:nvSpPr>
          <p:cNvPr id="7" name="Date Placeholder 5"/>
          <p:cNvSpPr txBox="1">
            <a:spLocks/>
          </p:cNvSpPr>
          <p:nvPr/>
        </p:nvSpPr>
        <p:spPr>
          <a:xfrm>
            <a:off x="5638800" y="64770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21598936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p:cNvGrpSpPr/>
          <p:nvPr/>
        </p:nvGrpSpPr>
        <p:grpSpPr>
          <a:xfrm>
            <a:off x="1139825" y="979432"/>
            <a:ext cx="6636745" cy="4342662"/>
            <a:chOff x="1139825" y="979432"/>
            <a:chExt cx="6636745" cy="4342662"/>
          </a:xfrm>
        </p:grpSpPr>
        <p:cxnSp>
          <p:nvCxnSpPr>
            <p:cNvPr id="111" name="Straight Connector 110"/>
            <p:cNvCxnSpPr/>
            <p:nvPr/>
          </p:nvCxnSpPr>
          <p:spPr>
            <a:xfrm rot="5400000" flipH="1" flipV="1">
              <a:off x="1360724" y="2541894"/>
              <a:ext cx="1720238"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flipH="1" flipV="1">
              <a:off x="1254446" y="3174911"/>
              <a:ext cx="2981505"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flipH="1" flipV="1">
              <a:off x="1944202" y="2860282"/>
              <a:ext cx="2567960"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flipH="1" flipV="1">
              <a:off x="4487071" y="2579999"/>
              <a:ext cx="1958974"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flipH="1" flipV="1">
              <a:off x="4896458" y="3449198"/>
              <a:ext cx="3744204"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flipH="1" flipV="1">
              <a:off x="2548246" y="3013383"/>
              <a:ext cx="2933085"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9" name="Rounded Rectangle 108"/>
            <p:cNvSpPr/>
            <p:nvPr/>
          </p:nvSpPr>
          <p:spPr>
            <a:xfrm>
              <a:off x="1139825" y="979432"/>
              <a:ext cx="6636745" cy="7023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solidFill>
                    <a:schemeClr val="bg1"/>
                  </a:solidFill>
                </a:rPr>
                <a:t>Control Plane</a:t>
              </a:r>
              <a:endParaRPr lang="en-US" sz="2400" dirty="0">
                <a:solidFill>
                  <a:schemeClr val="bg1"/>
                </a:solidFill>
              </a:endParaRPr>
            </a:p>
          </p:txBody>
        </p:sp>
      </p:grpSp>
      <p:sp>
        <p:nvSpPr>
          <p:cNvPr id="107" name="Rounded Rectangle 106"/>
          <p:cNvSpPr/>
          <p:nvPr/>
        </p:nvSpPr>
        <p:spPr>
          <a:xfrm>
            <a:off x="1757309" y="2387241"/>
            <a:ext cx="5346226" cy="437554"/>
          </a:xfrm>
          <a:prstGeom prst="roundRect">
            <a:avLst/>
          </a:prstGeom>
          <a:gradFill flip="none" rotWithShape="1">
            <a:gsLst>
              <a:gs pos="0">
                <a:srgbClr val="FF0000">
                  <a:alpha val="46000"/>
                </a:srgbClr>
              </a:gs>
              <a:gs pos="100000">
                <a:srgbClr val="F7545C">
                  <a:alpha val="46000"/>
                </a:srgbClr>
              </a:gs>
            </a:gsLst>
            <a:lin ang="16200000" scaled="0"/>
            <a:tileRect/>
          </a:gra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smtClean="0">
                <a:solidFill>
                  <a:srgbClr val="000000"/>
                </a:solidFill>
              </a:rPr>
              <a:t>Flow Table State Recorder</a:t>
            </a:r>
          </a:p>
        </p:txBody>
      </p:sp>
      <p:grpSp>
        <p:nvGrpSpPr>
          <p:cNvPr id="119" name="Group 118"/>
          <p:cNvGrpSpPr/>
          <p:nvPr/>
        </p:nvGrpSpPr>
        <p:grpSpPr>
          <a:xfrm>
            <a:off x="3276600" y="2514600"/>
            <a:ext cx="1600200" cy="228600"/>
            <a:chOff x="3276600" y="2514600"/>
            <a:chExt cx="1600200" cy="228600"/>
          </a:xfrm>
        </p:grpSpPr>
        <p:grpSp>
          <p:nvGrpSpPr>
            <p:cNvPr id="115" name="Group 114"/>
            <p:cNvGrpSpPr/>
            <p:nvPr/>
          </p:nvGrpSpPr>
          <p:grpSpPr>
            <a:xfrm>
              <a:off x="3276600" y="2514600"/>
              <a:ext cx="1371600" cy="228600"/>
              <a:chOff x="3581400" y="457200"/>
              <a:chExt cx="1371600" cy="228600"/>
            </a:xfrm>
          </p:grpSpPr>
          <p:sp>
            <p:nvSpPr>
              <p:cNvPr id="116" name="Rectangle 115"/>
              <p:cNvSpPr/>
              <p:nvPr/>
            </p:nvSpPr>
            <p:spPr>
              <a:xfrm>
                <a:off x="3581400" y="457200"/>
                <a:ext cx="762000" cy="228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solidFill>
                      <a:schemeClr val="tx1"/>
                    </a:solidFill>
                  </a:rPr>
                  <a:t>Match</a:t>
                </a:r>
                <a:endParaRPr lang="en-US" sz="1600" dirty="0">
                  <a:solidFill>
                    <a:schemeClr val="tx1"/>
                  </a:solidFill>
                </a:endParaRPr>
              </a:p>
            </p:txBody>
          </p:sp>
          <p:sp>
            <p:nvSpPr>
              <p:cNvPr id="117" name="Rectangle 116"/>
              <p:cNvSpPr/>
              <p:nvPr/>
            </p:nvSpPr>
            <p:spPr>
              <a:xfrm>
                <a:off x="4343400" y="457200"/>
                <a:ext cx="609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ACT</a:t>
                </a:r>
                <a:endParaRPr lang="en-US" sz="1600" dirty="0"/>
              </a:p>
            </p:txBody>
          </p:sp>
        </p:grpSp>
        <p:sp>
          <p:nvSpPr>
            <p:cNvPr id="118" name="Rectangle 117"/>
            <p:cNvSpPr/>
            <p:nvPr/>
          </p:nvSpPr>
          <p:spPr>
            <a:xfrm>
              <a:off x="4648200" y="2514600"/>
              <a:ext cx="228600" cy="228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600" dirty="0"/>
            </a:p>
          </p:txBody>
        </p:sp>
      </p:grpSp>
      <p:grpSp>
        <p:nvGrpSpPr>
          <p:cNvPr id="114" name="Group 113"/>
          <p:cNvGrpSpPr/>
          <p:nvPr/>
        </p:nvGrpSpPr>
        <p:grpSpPr>
          <a:xfrm>
            <a:off x="3276600" y="1219200"/>
            <a:ext cx="1371600" cy="228600"/>
            <a:chOff x="3581400" y="457200"/>
            <a:chExt cx="1371600" cy="228600"/>
          </a:xfrm>
        </p:grpSpPr>
        <p:sp>
          <p:nvSpPr>
            <p:cNvPr id="110" name="Rectangle 109"/>
            <p:cNvSpPr/>
            <p:nvPr/>
          </p:nvSpPr>
          <p:spPr>
            <a:xfrm>
              <a:off x="3581400" y="457200"/>
              <a:ext cx="762000" cy="228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solidFill>
                    <a:schemeClr val="tx1"/>
                  </a:solidFill>
                </a:rPr>
                <a:t>Match</a:t>
              </a:r>
              <a:endParaRPr lang="en-US" sz="1600" dirty="0">
                <a:solidFill>
                  <a:schemeClr val="tx1"/>
                </a:solidFill>
              </a:endParaRPr>
            </a:p>
          </p:txBody>
        </p:sp>
        <p:sp>
          <p:nvSpPr>
            <p:cNvPr id="113" name="Rectangle 112"/>
            <p:cNvSpPr/>
            <p:nvPr/>
          </p:nvSpPr>
          <p:spPr>
            <a:xfrm>
              <a:off x="4343400" y="457200"/>
              <a:ext cx="609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ACT</a:t>
              </a:r>
              <a:endParaRPr lang="en-US" sz="1600" dirty="0"/>
            </a:p>
          </p:txBody>
        </p:sp>
      </p:grpSp>
      <p:grpSp>
        <p:nvGrpSpPr>
          <p:cNvPr id="132" name="Group 131"/>
          <p:cNvGrpSpPr/>
          <p:nvPr/>
        </p:nvGrpSpPr>
        <p:grpSpPr>
          <a:xfrm>
            <a:off x="4021138" y="5537200"/>
            <a:ext cx="1120775" cy="1076325"/>
            <a:chOff x="4021138" y="5537200"/>
            <a:chExt cx="1120775" cy="1076325"/>
          </a:xfrm>
        </p:grpSpPr>
        <p:sp>
          <p:nvSpPr>
            <p:cNvPr id="3" name="Can 2"/>
            <p:cNvSpPr/>
            <p:nvPr/>
          </p:nvSpPr>
          <p:spPr>
            <a:xfrm>
              <a:off x="4076700" y="5537200"/>
              <a:ext cx="995363" cy="1076325"/>
            </a:xfrm>
            <a:prstGeom prst="can">
              <a:avLst>
                <a:gd name="adj" fmla="val 30951"/>
              </a:avLst>
            </a:prstGeom>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78881" name="TextBox 7"/>
            <p:cNvSpPr txBox="1">
              <a:spLocks noChangeArrowheads="1"/>
            </p:cNvSpPr>
            <p:nvPr/>
          </p:nvSpPr>
          <p:spPr bwMode="auto">
            <a:xfrm>
              <a:off x="4021138" y="5829588"/>
              <a:ext cx="1120775" cy="707886"/>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0000"/>
                  </a:solidFill>
                </a:rPr>
                <a:t>Postcard</a:t>
              </a:r>
            </a:p>
            <a:p>
              <a:r>
                <a:rPr lang="en-US" sz="2000" dirty="0" smtClean="0">
                  <a:solidFill>
                    <a:srgbClr val="000000"/>
                  </a:solidFill>
                </a:rPr>
                <a:t>Collector</a:t>
              </a:r>
              <a:endParaRPr lang="en-US" sz="2000" dirty="0">
                <a:solidFill>
                  <a:srgbClr val="000000"/>
                </a:solidFill>
              </a:endParaRPr>
            </a:p>
          </p:txBody>
        </p:sp>
      </p:grpSp>
      <p:cxnSp>
        <p:nvCxnSpPr>
          <p:cNvPr id="22" name="Straight Connector 21"/>
          <p:cNvCxnSpPr/>
          <p:nvPr/>
        </p:nvCxnSpPr>
        <p:spPr>
          <a:xfrm rot="16200000" flipH="1">
            <a:off x="6952457" y="5195093"/>
            <a:ext cx="209550" cy="474663"/>
          </a:xfrm>
          <a:prstGeom prst="line">
            <a:avLst/>
          </a:prstGeom>
          <a:ln w="254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1965325" y="3269848"/>
            <a:ext cx="549275" cy="547688"/>
          </a:xfrm>
          <a:prstGeom prst="ellipse">
            <a:avLst/>
          </a:prstGeom>
          <a:solidFill>
            <a:schemeClr val="accent2">
              <a:lumMod val="60000"/>
              <a:lumOff val="40000"/>
              <a:alpha val="40000"/>
            </a:scheme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Connector 44"/>
          <p:cNvCxnSpPr/>
          <p:nvPr/>
        </p:nvCxnSpPr>
        <p:spPr>
          <a:xfrm flipV="1">
            <a:off x="5575300" y="3200400"/>
            <a:ext cx="520700" cy="295275"/>
          </a:xfrm>
          <a:prstGeom prst="line">
            <a:avLst/>
          </a:prstGeom>
          <a:ln w="12700">
            <a:solidFill>
              <a:srgbClr val="008000"/>
            </a:solidFill>
          </a:ln>
        </p:spPr>
        <p:style>
          <a:lnRef idx="2">
            <a:schemeClr val="accent1"/>
          </a:lnRef>
          <a:fillRef idx="0">
            <a:schemeClr val="accent1"/>
          </a:fillRef>
          <a:effectRef idx="1">
            <a:schemeClr val="accent1"/>
          </a:effectRef>
          <a:fontRef idx="minor">
            <a:schemeClr val="tx1"/>
          </a:fontRef>
        </p:style>
      </p:cxnSp>
      <p:sp>
        <p:nvSpPr>
          <p:cNvPr id="31" name="矩形 34"/>
          <p:cNvSpPr/>
          <p:nvPr/>
        </p:nvSpPr>
        <p:spPr>
          <a:xfrm>
            <a:off x="7104063" y="5461000"/>
            <a:ext cx="381000" cy="146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TextBox 35"/>
          <p:cNvSpPr txBox="1"/>
          <p:nvPr/>
        </p:nvSpPr>
        <p:spPr>
          <a:xfrm>
            <a:off x="1636023" y="3559486"/>
            <a:ext cx="378629" cy="584776"/>
          </a:xfrm>
          <a:prstGeom prst="rect">
            <a:avLst/>
          </a:prstGeom>
          <a:noFill/>
          <a:ln>
            <a:noFill/>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3200" b="1" dirty="0">
                <a:ln w="11430"/>
                <a:solidFill>
                  <a:srgbClr val="FF0000"/>
                </a:solidFill>
                <a:effectLst>
                  <a:outerShdw blurRad="50800" dist="39000" dir="5460000" algn="tl">
                    <a:srgbClr val="000000">
                      <a:alpha val="38000"/>
                    </a:srgbClr>
                  </a:outerShdw>
                </a:effectLst>
                <a:latin typeface="+mn-lt"/>
                <a:ea typeface="+mn-ea"/>
                <a:cs typeface="+mn-cs"/>
              </a:rPr>
              <a:t>S</a:t>
            </a:r>
          </a:p>
        </p:txBody>
      </p:sp>
      <p:sp>
        <p:nvSpPr>
          <p:cNvPr id="32" name="Rounded Rectangular Callout 31"/>
          <p:cNvSpPr/>
          <p:nvPr/>
        </p:nvSpPr>
        <p:spPr>
          <a:xfrm>
            <a:off x="1384524" y="5455834"/>
            <a:ext cx="2133600" cy="1320995"/>
          </a:xfrm>
          <a:prstGeom prst="wedgeRoundRectCallout">
            <a:avLst>
              <a:gd name="adj1" fmla="val 78830"/>
              <a:gd name="adj2" fmla="val -17949"/>
              <a:gd name="adj3" fmla="val 16667"/>
            </a:avLst>
          </a:prstGeom>
          <a:solidFill>
            <a:schemeClr val="tx1"/>
          </a:solid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smtClean="0"/>
              <a:t>Breakpoint</a:t>
            </a:r>
            <a:endParaRPr lang="en-US" sz="1700" dirty="0"/>
          </a:p>
          <a:p>
            <a:pPr algn="ctr" fontAlgn="auto">
              <a:spcBef>
                <a:spcPts val="0"/>
              </a:spcBef>
              <a:spcAft>
                <a:spcPts val="0"/>
              </a:spcAft>
              <a:defRPr/>
            </a:pPr>
            <a:r>
              <a:rPr lang="en-US" sz="1700" dirty="0"/>
              <a:t>Switch =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fontAlgn="auto">
              <a:spcBef>
                <a:spcPts val="0"/>
              </a:spcBef>
              <a:spcAft>
                <a:spcPts val="0"/>
              </a:spcAft>
              <a:defRPr/>
            </a:pPr>
            <a:r>
              <a:rPr lang="en-US" sz="1700" dirty="0"/>
              <a:t>IP </a:t>
            </a:r>
            <a:r>
              <a:rPr lang="en-US" sz="1700" dirty="0" err="1"/>
              <a:t>src</a:t>
            </a:r>
            <a:r>
              <a:rPr lang="en-US" sz="1700" dirty="0"/>
              <a:t> = </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1700" dirty="0"/>
              <a:t>, IP </a:t>
            </a:r>
            <a:r>
              <a:rPr lang="en-US" sz="1700" dirty="0" err="1"/>
              <a:t>dst</a:t>
            </a:r>
            <a:r>
              <a:rPr lang="en-US" sz="1700" dirty="0"/>
              <a:t> = </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1700" dirty="0"/>
          </a:p>
          <a:p>
            <a:pPr algn="ctr" fontAlgn="auto">
              <a:spcBef>
                <a:spcPts val="0"/>
              </a:spcBef>
              <a:spcAft>
                <a:spcPts val="0"/>
              </a:spcAft>
              <a:defRPr/>
            </a:pPr>
            <a:r>
              <a:rPr lang="en-US" sz="1700" dirty="0"/>
              <a:t>TCP Port = 22</a:t>
            </a:r>
          </a:p>
        </p:txBody>
      </p:sp>
      <p:sp>
        <p:nvSpPr>
          <p:cNvPr id="26" name="Folded Corner 25"/>
          <p:cNvSpPr/>
          <p:nvPr/>
        </p:nvSpPr>
        <p:spPr>
          <a:xfrm>
            <a:off x="6705600" y="52451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olded Corner 26"/>
          <p:cNvSpPr/>
          <p:nvPr/>
        </p:nvSpPr>
        <p:spPr>
          <a:xfrm>
            <a:off x="3898900" y="4424363"/>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olded Corner 27"/>
          <p:cNvSpPr/>
          <p:nvPr/>
        </p:nvSpPr>
        <p:spPr>
          <a:xfrm>
            <a:off x="3144838" y="40513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Folded Corner 28"/>
          <p:cNvSpPr/>
          <p:nvPr/>
        </p:nvSpPr>
        <p:spPr>
          <a:xfrm>
            <a:off x="2133600" y="34290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Folded Corner 63"/>
          <p:cNvSpPr/>
          <p:nvPr/>
        </p:nvSpPr>
        <p:spPr>
          <a:xfrm>
            <a:off x="4572000" y="60198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Folded Corner 64"/>
          <p:cNvSpPr/>
          <p:nvPr/>
        </p:nvSpPr>
        <p:spPr>
          <a:xfrm>
            <a:off x="4495800" y="60198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Folded Corner 65"/>
          <p:cNvSpPr/>
          <p:nvPr/>
        </p:nvSpPr>
        <p:spPr>
          <a:xfrm>
            <a:off x="4419600" y="60198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Folded Corner 66"/>
          <p:cNvSpPr/>
          <p:nvPr/>
        </p:nvSpPr>
        <p:spPr>
          <a:xfrm>
            <a:off x="4343400" y="60198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88"/>
          <p:cNvGrpSpPr/>
          <p:nvPr/>
        </p:nvGrpSpPr>
        <p:grpSpPr>
          <a:xfrm>
            <a:off x="1676400" y="3159918"/>
            <a:ext cx="5029200" cy="2161382"/>
            <a:chOff x="1676400" y="3159918"/>
            <a:chExt cx="5029200" cy="2161382"/>
          </a:xfrm>
        </p:grpSpPr>
        <p:cxnSp>
          <p:nvCxnSpPr>
            <p:cNvPr id="43" name="Straight Connector 42"/>
            <p:cNvCxnSpPr>
              <a:endCxn id="27" idx="3"/>
            </p:cNvCxnSpPr>
            <p:nvPr/>
          </p:nvCxnSpPr>
          <p:spPr>
            <a:xfrm>
              <a:off x="3263676" y="4129088"/>
              <a:ext cx="863824" cy="37147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nvGrpSpPr>
            <p:cNvPr id="4" name="Group 85"/>
            <p:cNvGrpSpPr/>
            <p:nvPr/>
          </p:nvGrpSpPr>
          <p:grpSpPr>
            <a:xfrm>
              <a:off x="1676400" y="3159918"/>
              <a:ext cx="5029200" cy="2161382"/>
              <a:chOff x="1676400" y="3159918"/>
              <a:chExt cx="5029200" cy="2161382"/>
            </a:xfrm>
            <a:effectLst/>
          </p:grpSpPr>
          <p:cxnSp>
            <p:nvCxnSpPr>
              <p:cNvPr id="42" name="Straight Connector 41"/>
              <p:cNvCxnSpPr/>
              <p:nvPr/>
            </p:nvCxnSpPr>
            <p:spPr>
              <a:xfrm>
                <a:off x="2362200" y="3613150"/>
                <a:ext cx="1155924" cy="59055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26" idx="1"/>
              </p:cNvCxnSpPr>
              <p:nvPr/>
            </p:nvCxnSpPr>
            <p:spPr>
              <a:xfrm>
                <a:off x="4076700" y="4479925"/>
                <a:ext cx="2628900" cy="84137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34" idx="2"/>
                <a:endCxn id="49" idx="0"/>
              </p:cNvCxnSpPr>
              <p:nvPr/>
            </p:nvCxnSpPr>
            <p:spPr>
              <a:xfrm rot="16200000" flipH="1">
                <a:off x="2008860" y="3896639"/>
                <a:ext cx="941388" cy="46330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27" idx="0"/>
              </p:cNvCxnSpPr>
              <p:nvPr/>
            </p:nvCxnSpPr>
            <p:spPr>
              <a:xfrm flipV="1">
                <a:off x="2746254" y="4424363"/>
                <a:ext cx="1266946" cy="2413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29" idx="2"/>
              </p:cNvCxnSpPr>
              <p:nvPr/>
            </p:nvCxnSpPr>
            <p:spPr>
              <a:xfrm>
                <a:off x="1676400" y="3402013"/>
                <a:ext cx="571500" cy="1793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943100" y="4343400"/>
                <a:ext cx="768109" cy="4572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2057400" y="4665663"/>
                <a:ext cx="596900" cy="28733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305054" y="3581400"/>
                <a:ext cx="2025499" cy="4699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992441" y="3581400"/>
                <a:ext cx="1416172" cy="84296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5408613" y="3159918"/>
                <a:ext cx="731959" cy="4214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49" idx="0"/>
                <a:endCxn id="28" idx="0"/>
              </p:cNvCxnSpPr>
              <p:nvPr/>
            </p:nvCxnSpPr>
            <p:spPr>
              <a:xfrm rot="5400000" flipH="1" flipV="1">
                <a:off x="2711329" y="4051180"/>
                <a:ext cx="547688" cy="5479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grpSp>
        <p:nvGrpSpPr>
          <p:cNvPr id="5" name="Group 86"/>
          <p:cNvGrpSpPr/>
          <p:nvPr/>
        </p:nvGrpSpPr>
        <p:grpSpPr>
          <a:xfrm>
            <a:off x="1981200" y="3402013"/>
            <a:ext cx="5029200" cy="2035175"/>
            <a:chOff x="1981200" y="3402013"/>
            <a:chExt cx="5029200" cy="2035175"/>
          </a:xfrm>
        </p:grpSpPr>
        <p:pic>
          <p:nvPicPr>
            <p:cNvPr id="34" name="Picture 38" descr="router.png"/>
            <p:cNvPicPr>
              <a:picLocks noChangeAspect="1"/>
            </p:cNvPicPr>
            <p:nvPr/>
          </p:nvPicPr>
          <p:blipFill>
            <a:blip r:embed="rId3"/>
            <a:srcRect/>
            <a:stretch>
              <a:fillRect/>
            </a:stretch>
          </p:blipFill>
          <p:spPr bwMode="auto">
            <a:xfrm>
              <a:off x="1981200" y="3402013"/>
              <a:ext cx="533400" cy="255587"/>
            </a:xfrm>
            <a:prstGeom prst="rect">
              <a:avLst/>
            </a:prstGeom>
            <a:noFill/>
            <a:ln w="9525">
              <a:noFill/>
              <a:miter lim="800000"/>
              <a:headEnd/>
              <a:tailEnd/>
            </a:ln>
          </p:spPr>
        </p:pic>
        <p:pic>
          <p:nvPicPr>
            <p:cNvPr id="35" name="Picture 39" descr="router.png"/>
            <p:cNvPicPr>
              <a:picLocks noChangeAspect="1"/>
            </p:cNvPicPr>
            <p:nvPr/>
          </p:nvPicPr>
          <p:blipFill>
            <a:blip r:embed="rId3"/>
            <a:srcRect/>
            <a:stretch>
              <a:fillRect/>
            </a:stretch>
          </p:blipFill>
          <p:spPr bwMode="auto">
            <a:xfrm>
              <a:off x="3048000" y="4011613"/>
              <a:ext cx="533400" cy="255587"/>
            </a:xfrm>
            <a:prstGeom prst="rect">
              <a:avLst/>
            </a:prstGeom>
            <a:noFill/>
            <a:ln w="9525">
              <a:noFill/>
              <a:miter lim="800000"/>
              <a:headEnd/>
              <a:tailEnd/>
            </a:ln>
          </p:spPr>
        </p:pic>
        <p:pic>
          <p:nvPicPr>
            <p:cNvPr id="37" name="Picture 40" descr="router.png"/>
            <p:cNvPicPr>
              <a:picLocks noChangeAspect="1"/>
            </p:cNvPicPr>
            <p:nvPr/>
          </p:nvPicPr>
          <p:blipFill>
            <a:blip r:embed="rId3"/>
            <a:srcRect/>
            <a:stretch>
              <a:fillRect/>
            </a:stretch>
          </p:blipFill>
          <p:spPr bwMode="auto">
            <a:xfrm>
              <a:off x="3733800" y="4343400"/>
              <a:ext cx="533400" cy="255588"/>
            </a:xfrm>
            <a:prstGeom prst="rect">
              <a:avLst/>
            </a:prstGeom>
            <a:noFill/>
            <a:ln w="9525">
              <a:noFill/>
              <a:miter lim="800000"/>
              <a:headEnd/>
              <a:tailEnd/>
            </a:ln>
          </p:spPr>
        </p:pic>
        <p:pic>
          <p:nvPicPr>
            <p:cNvPr id="38" name="Picture 41" descr="router.png"/>
            <p:cNvPicPr>
              <a:picLocks noChangeAspect="1"/>
            </p:cNvPicPr>
            <p:nvPr/>
          </p:nvPicPr>
          <p:blipFill>
            <a:blip r:embed="rId3"/>
            <a:srcRect/>
            <a:stretch>
              <a:fillRect/>
            </a:stretch>
          </p:blipFill>
          <p:spPr bwMode="auto">
            <a:xfrm>
              <a:off x="6477000" y="5181600"/>
              <a:ext cx="533400" cy="255588"/>
            </a:xfrm>
            <a:prstGeom prst="rect">
              <a:avLst/>
            </a:prstGeom>
            <a:noFill/>
            <a:ln w="9525">
              <a:noFill/>
              <a:miter lim="800000"/>
              <a:headEnd/>
              <a:tailEnd/>
            </a:ln>
          </p:spPr>
        </p:pic>
        <p:pic>
          <p:nvPicPr>
            <p:cNvPr id="49" name="Picture 41" descr="router.png"/>
            <p:cNvPicPr>
              <a:picLocks noChangeAspect="1"/>
            </p:cNvPicPr>
            <p:nvPr/>
          </p:nvPicPr>
          <p:blipFill>
            <a:blip r:embed="rId3"/>
            <a:srcRect/>
            <a:stretch>
              <a:fillRect/>
            </a:stretch>
          </p:blipFill>
          <p:spPr bwMode="auto">
            <a:xfrm>
              <a:off x="2444509" y="4598988"/>
              <a:ext cx="533400" cy="255588"/>
            </a:xfrm>
            <a:prstGeom prst="rect">
              <a:avLst/>
            </a:prstGeom>
            <a:noFill/>
            <a:ln w="9525">
              <a:noFill/>
              <a:miter lim="800000"/>
              <a:headEnd/>
              <a:tailEnd/>
            </a:ln>
          </p:spPr>
        </p:pic>
        <p:pic>
          <p:nvPicPr>
            <p:cNvPr id="70" name="Picture 40" descr="router.png"/>
            <p:cNvPicPr>
              <a:picLocks noChangeAspect="1"/>
            </p:cNvPicPr>
            <p:nvPr/>
          </p:nvPicPr>
          <p:blipFill>
            <a:blip r:embed="rId3"/>
            <a:srcRect/>
            <a:stretch>
              <a:fillRect/>
            </a:stretch>
          </p:blipFill>
          <p:spPr bwMode="auto">
            <a:xfrm>
              <a:off x="5141913" y="3429000"/>
              <a:ext cx="533400" cy="255588"/>
            </a:xfrm>
            <a:prstGeom prst="rect">
              <a:avLst/>
            </a:prstGeom>
            <a:noFill/>
            <a:ln w="9525">
              <a:noFill/>
              <a:miter lim="800000"/>
              <a:headEnd/>
              <a:tailEnd/>
            </a:ln>
          </p:spPr>
        </p:pic>
      </p:grpSp>
      <p:grpSp>
        <p:nvGrpSpPr>
          <p:cNvPr id="6" name="Group 90"/>
          <p:cNvGrpSpPr/>
          <p:nvPr/>
        </p:nvGrpSpPr>
        <p:grpSpPr>
          <a:xfrm>
            <a:off x="1447800" y="2971800"/>
            <a:ext cx="6051550" cy="2774950"/>
            <a:chOff x="1447800" y="2971800"/>
            <a:chExt cx="6051550" cy="2774950"/>
          </a:xfrm>
        </p:grpSpPr>
        <p:pic>
          <p:nvPicPr>
            <p:cNvPr id="78866" name="Picture 33" descr="server-1.png"/>
            <p:cNvPicPr>
              <a:picLocks noChangeAspect="1"/>
            </p:cNvPicPr>
            <p:nvPr/>
          </p:nvPicPr>
          <p:blipFill>
            <a:blip r:embed="rId4"/>
            <a:srcRect/>
            <a:stretch>
              <a:fillRect/>
            </a:stretch>
          </p:blipFill>
          <p:spPr bwMode="auto">
            <a:xfrm>
              <a:off x="7086600" y="5334000"/>
              <a:ext cx="412750" cy="412750"/>
            </a:xfrm>
            <a:prstGeom prst="rect">
              <a:avLst/>
            </a:prstGeom>
            <a:noFill/>
            <a:ln w="9525">
              <a:noFill/>
              <a:miter lim="800000"/>
              <a:headEnd/>
              <a:tailEnd/>
            </a:ln>
          </p:spPr>
        </p:pic>
        <p:grpSp>
          <p:nvGrpSpPr>
            <p:cNvPr id="7" name="Group 89"/>
            <p:cNvGrpSpPr/>
            <p:nvPr/>
          </p:nvGrpSpPr>
          <p:grpSpPr>
            <a:xfrm>
              <a:off x="1447800" y="2971800"/>
              <a:ext cx="4876800" cy="2209800"/>
              <a:chOff x="1447800" y="2971800"/>
              <a:chExt cx="4876800" cy="2209800"/>
            </a:xfrm>
          </p:grpSpPr>
          <p:pic>
            <p:nvPicPr>
              <p:cNvPr id="78867" name="Picture 34" descr="server-1.png"/>
              <p:cNvPicPr>
                <a:picLocks noChangeAspect="1"/>
              </p:cNvPicPr>
              <p:nvPr/>
            </p:nvPicPr>
            <p:blipFill>
              <a:blip r:embed="rId4"/>
              <a:srcRect/>
              <a:stretch>
                <a:fillRect/>
              </a:stretch>
            </p:blipFill>
            <p:spPr bwMode="auto">
              <a:xfrm>
                <a:off x="1447800" y="3200400"/>
                <a:ext cx="412750" cy="412750"/>
              </a:xfrm>
              <a:prstGeom prst="rect">
                <a:avLst/>
              </a:prstGeom>
              <a:noFill/>
              <a:ln w="9525">
                <a:noFill/>
                <a:miter lim="800000"/>
                <a:headEnd/>
                <a:tailEnd/>
              </a:ln>
            </p:spPr>
          </p:pic>
          <p:pic>
            <p:nvPicPr>
              <p:cNvPr id="78861" name="Picture 12" descr="black-server-icon.png"/>
              <p:cNvPicPr>
                <a:picLocks noChangeAspect="1"/>
              </p:cNvPicPr>
              <p:nvPr/>
            </p:nvPicPr>
            <p:blipFill>
              <a:blip r:embed="rId5"/>
              <a:srcRect/>
              <a:stretch>
                <a:fillRect/>
              </a:stretch>
            </p:blipFill>
            <p:spPr bwMode="auto">
              <a:xfrm>
                <a:off x="1828800" y="4800600"/>
                <a:ext cx="381000" cy="381000"/>
              </a:xfrm>
              <a:prstGeom prst="rect">
                <a:avLst/>
              </a:prstGeom>
              <a:noFill/>
              <a:ln w="9525">
                <a:noFill/>
                <a:miter lim="800000"/>
                <a:headEnd/>
                <a:tailEnd/>
              </a:ln>
            </p:spPr>
          </p:pic>
          <p:pic>
            <p:nvPicPr>
              <p:cNvPr id="78863" name="Picture 6" descr="black-server-icon.png"/>
              <p:cNvPicPr>
                <a:picLocks noChangeAspect="1"/>
              </p:cNvPicPr>
              <p:nvPr/>
            </p:nvPicPr>
            <p:blipFill>
              <a:blip r:embed="rId5"/>
              <a:srcRect/>
              <a:stretch>
                <a:fillRect/>
              </a:stretch>
            </p:blipFill>
            <p:spPr bwMode="auto">
              <a:xfrm>
                <a:off x="1676400" y="4114800"/>
                <a:ext cx="381000" cy="381000"/>
              </a:xfrm>
              <a:prstGeom prst="rect">
                <a:avLst/>
              </a:prstGeom>
              <a:noFill/>
              <a:ln w="9525">
                <a:noFill/>
                <a:miter lim="800000"/>
                <a:headEnd/>
                <a:tailEnd/>
              </a:ln>
            </p:spPr>
          </p:pic>
          <p:pic>
            <p:nvPicPr>
              <p:cNvPr id="78862" name="Picture 4" descr="black-server-icon.png"/>
              <p:cNvPicPr>
                <a:picLocks noChangeAspect="1"/>
              </p:cNvPicPr>
              <p:nvPr/>
            </p:nvPicPr>
            <p:blipFill>
              <a:blip r:embed="rId5"/>
              <a:srcRect/>
              <a:stretch>
                <a:fillRect/>
              </a:stretch>
            </p:blipFill>
            <p:spPr bwMode="auto">
              <a:xfrm>
                <a:off x="5943600" y="2971800"/>
                <a:ext cx="381000" cy="381000"/>
              </a:xfrm>
              <a:prstGeom prst="rect">
                <a:avLst/>
              </a:prstGeom>
              <a:noFill/>
              <a:ln w="9525">
                <a:noFill/>
                <a:miter lim="800000"/>
                <a:headEnd/>
                <a:tailEnd/>
              </a:ln>
            </p:spPr>
          </p:pic>
        </p:grpSp>
      </p:grpSp>
      <p:sp>
        <p:nvSpPr>
          <p:cNvPr id="92" name="TextBox 91"/>
          <p:cNvSpPr txBox="1"/>
          <p:nvPr/>
        </p:nvSpPr>
        <p:spPr>
          <a:xfrm>
            <a:off x="997327" y="3067055"/>
            <a:ext cx="414697" cy="584776"/>
          </a:xfrm>
          <a:prstGeom prst="rect">
            <a:avLst/>
          </a:prstGeom>
          <a:noFill/>
          <a:ln>
            <a:noFill/>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3200" b="1" dirty="0" smtClean="0">
                <a:ln w="11430"/>
                <a:solidFill>
                  <a:srgbClr val="FF0000"/>
                </a:solidFill>
                <a:effectLst>
                  <a:outerShdw blurRad="50800" dist="39000" dir="5460000" algn="tl">
                    <a:srgbClr val="000000">
                      <a:alpha val="38000"/>
                    </a:srgbClr>
                  </a:outerShdw>
                </a:effectLst>
                <a:latin typeface="+mn-lt"/>
                <a:ea typeface="+mn-ea"/>
                <a:cs typeface="+mn-cs"/>
              </a:rPr>
              <a:t>B</a:t>
            </a:r>
            <a:endParaRPr lang="en-US" sz="3200" b="1" dirty="0">
              <a:ln w="11430"/>
              <a:solidFill>
                <a:srgbClr val="FF0000"/>
              </a:solidFill>
              <a:effectLst>
                <a:outerShdw blurRad="50800" dist="39000" dir="5460000" algn="tl">
                  <a:srgbClr val="000000">
                    <a:alpha val="38000"/>
                  </a:srgbClr>
                </a:outerShdw>
              </a:effectLst>
              <a:latin typeface="+mn-lt"/>
              <a:ea typeface="+mn-ea"/>
              <a:cs typeface="+mn-cs"/>
            </a:endParaRPr>
          </a:p>
        </p:txBody>
      </p:sp>
      <p:sp>
        <p:nvSpPr>
          <p:cNvPr id="93" name="TextBox 92"/>
          <p:cNvSpPr txBox="1"/>
          <p:nvPr/>
        </p:nvSpPr>
        <p:spPr>
          <a:xfrm>
            <a:off x="7579092" y="5244812"/>
            <a:ext cx="433332" cy="584776"/>
          </a:xfrm>
          <a:prstGeom prst="rect">
            <a:avLst/>
          </a:prstGeom>
          <a:noFill/>
          <a:ln>
            <a:noFill/>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3200" b="1" dirty="0">
                <a:ln w="11430"/>
                <a:solidFill>
                  <a:srgbClr val="FF0000"/>
                </a:solidFill>
                <a:effectLst>
                  <a:outerShdw blurRad="50800" dist="39000" dir="5460000" algn="tl">
                    <a:srgbClr val="000000">
                      <a:alpha val="38000"/>
                    </a:srgbClr>
                  </a:outerShdw>
                </a:effectLst>
                <a:latin typeface="+mn-lt"/>
                <a:ea typeface="+mn-ea"/>
                <a:cs typeface="+mn-cs"/>
              </a:rPr>
              <a:t>A</a:t>
            </a:r>
          </a:p>
        </p:txBody>
      </p:sp>
      <p:sp>
        <p:nvSpPr>
          <p:cNvPr id="68" name="Title 1"/>
          <p:cNvSpPr>
            <a:spLocks noGrp="1"/>
          </p:cNvSpPr>
          <p:nvPr>
            <p:ph type="title"/>
          </p:nvPr>
        </p:nvSpPr>
        <p:spPr>
          <a:xfrm>
            <a:off x="0" y="0"/>
            <a:ext cx="9144000" cy="1143000"/>
          </a:xfrm>
        </p:spPr>
        <p:txBody>
          <a:bodyPr>
            <a:noAutofit/>
          </a:bodyPr>
          <a:lstStyle/>
          <a:p>
            <a:r>
              <a:rPr lang="en-US" sz="4000" dirty="0" smtClean="0">
                <a:ea typeface="ＭＳ Ｐゴシック" charset="-128"/>
                <a:cs typeface="ＭＳ Ｐゴシック" charset="-128"/>
              </a:rPr>
              <a:t>Review of Previous Lecture: </a:t>
            </a:r>
            <a:r>
              <a:rPr lang="en-US" sz="4000" dirty="0" err="1" smtClean="0">
                <a:ea typeface="ＭＳ Ｐゴシック" charset="-128"/>
                <a:cs typeface="ＭＳ Ｐゴシック" charset="-128"/>
              </a:rPr>
              <a:t>ndb</a:t>
            </a:r>
            <a:r>
              <a:rPr lang="en-US" sz="4000" dirty="0" smtClean="0">
                <a:ea typeface="ＭＳ Ｐゴシック" charset="-128"/>
                <a:cs typeface="ＭＳ Ｐゴシック" charset="-128"/>
              </a:rPr>
              <a:t> (Cont’d)</a:t>
            </a:r>
            <a:endParaRPr lang="en-US" sz="4000" dirty="0"/>
          </a:p>
        </p:txBody>
      </p:sp>
      <p:sp>
        <p:nvSpPr>
          <p:cNvPr id="8" name="Date Placeholder 7"/>
          <p:cNvSpPr>
            <a:spLocks noGrp="1"/>
          </p:cNvSpPr>
          <p:nvPr>
            <p:ph type="dt" sz="half" idx="10"/>
          </p:nvPr>
        </p:nvSpPr>
        <p:spPr/>
        <p:txBody>
          <a:bodyPr/>
          <a:lstStyle/>
          <a:p>
            <a:r>
              <a:rPr lang="en-US" smtClean="0"/>
              <a:t>12/3/13</a:t>
            </a:r>
            <a:endParaRPr lang="en-US"/>
          </a:p>
        </p:txBody>
      </p:sp>
      <p:sp>
        <p:nvSpPr>
          <p:cNvPr id="9" name="Footer Placeholder 8"/>
          <p:cNvSpPr>
            <a:spLocks noGrp="1"/>
          </p:cNvSpPr>
          <p:nvPr>
            <p:ph type="ftr" sz="quarter" idx="11"/>
          </p:nvPr>
        </p:nvSpPr>
        <p:spPr>
          <a:xfrm>
            <a:off x="3276600" y="6461123"/>
            <a:ext cx="3886200" cy="396877"/>
          </a:xfrm>
        </p:spPr>
        <p:txBody>
          <a:bodyPr/>
          <a:lstStyle/>
          <a:p>
            <a:r>
              <a:rPr lang="en-US" dirty="0" smtClean="0"/>
              <a:t>Software Defined Networking (COMS 6998-8) </a:t>
            </a:r>
            <a:endParaRPr lang="en-US" dirty="0"/>
          </a:p>
        </p:txBody>
      </p:sp>
      <p:sp>
        <p:nvSpPr>
          <p:cNvPr id="10" name="Slide Number Placeholder 9"/>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2732419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iterate type="lt">
                                    <p:tmAbs val="0"/>
                                  </p:iterate>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childTnLst>
                          </p:cTn>
                        </p:par>
                        <p:par>
                          <p:cTn id="25" fill="hold">
                            <p:stCondLst>
                              <p:cond delay="0"/>
                            </p:stCondLst>
                            <p:childTnLst>
                              <p:par>
                                <p:cTn id="26" presetID="0" presetClass="path" presetSubtype="0" accel="50000" fill="hold" nodeType="afterEffect">
                                  <p:stCondLst>
                                    <p:cond delay="0"/>
                                  </p:stCondLst>
                                  <p:childTnLst>
                                    <p:animMotion origin="layout" path="M -3.33333E-6 -4.44444E-6 L -3.33333E-6 0.19005 " pathEditMode="relative" rAng="0" ptsTypes="AA">
                                      <p:cBhvr>
                                        <p:cTn id="27" dur="2000" fill="hold"/>
                                        <p:tgtEl>
                                          <p:spTgt spid="114"/>
                                        </p:tgtEl>
                                        <p:attrNameLst>
                                          <p:attrName>ppt_x</p:attrName>
                                          <p:attrName>ppt_y</p:attrName>
                                        </p:attrNameLst>
                                      </p:cBhvr>
                                      <p:rCtr x="0" y="95"/>
                                    </p:animMotion>
                                  </p:childTnLst>
                                  <p:subTnLst>
                                    <p:set>
                                      <p:cBhvr override="childStyle">
                                        <p:cTn dur="1" fill="hold" display="0" masterRel="sameClick" afterEffect="1">
                                          <p:stCondLst>
                                            <p:cond evt="end" delay="0">
                                              <p:tn val="26"/>
                                            </p:cond>
                                          </p:stCondLst>
                                        </p:cTn>
                                        <p:tgtEl>
                                          <p:spTgt spid="114"/>
                                        </p:tgtEl>
                                        <p:attrNameLst>
                                          <p:attrName>style.visibility</p:attrName>
                                        </p:attrNameLst>
                                      </p:cBhvr>
                                      <p:to>
                                        <p:strVal val="hidden"/>
                                      </p:to>
                                    </p:set>
                                  </p:sub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childTnLst>
                          </p:cTn>
                        </p:par>
                        <p:par>
                          <p:cTn id="31" fill="hold">
                            <p:stCondLst>
                              <p:cond delay="2000"/>
                            </p:stCondLst>
                            <p:childTnLst>
                              <p:par>
                                <p:cTn id="32" presetID="0" presetClass="path" presetSubtype="0" accel="50000" fill="hold" nodeType="afterEffect">
                                  <p:stCondLst>
                                    <p:cond delay="0"/>
                                  </p:stCondLst>
                                  <p:childTnLst>
                                    <p:animMotion origin="layout" path="M 1.94444E-6 -1.11111E-6 L 1.94444E-6 0.26412 " pathEditMode="relative" rAng="0" ptsTypes="AA">
                                      <p:cBhvr>
                                        <p:cTn id="33" dur="2000" fill="hold"/>
                                        <p:tgtEl>
                                          <p:spTgt spid="119"/>
                                        </p:tgtEl>
                                        <p:attrNameLst>
                                          <p:attrName>ppt_x</p:attrName>
                                          <p:attrName>ppt_y</p:attrName>
                                        </p:attrNameLst>
                                      </p:cBhvr>
                                      <p:rCtr x="0" y="132"/>
                                    </p:animMotion>
                                  </p:childTnLst>
                                  <p:subTnLst>
                                    <p:set>
                                      <p:cBhvr override="childStyle">
                                        <p:cTn dur="1" fill="hold" display="0" masterRel="sameClick" afterEffect="1">
                                          <p:stCondLst>
                                            <p:cond evt="end" delay="0">
                                              <p:tn val="32"/>
                                            </p:cond>
                                          </p:stCondLst>
                                        </p:cTn>
                                        <p:tgtEl>
                                          <p:spTgt spid="119"/>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0" nodeType="clickEffect">
                                  <p:stCondLst>
                                    <p:cond delay="0"/>
                                  </p:stCondLst>
                                  <p:childTnLst>
                                    <p:animMotion origin="layout" path="M -2.22222E-6 1.48148E-6 L -0.05139 -0.03009 " pathEditMode="relative" rAng="0" ptsTypes="AA">
                                      <p:cBhvr>
                                        <p:cTn id="37" dur="1000" fill="hold"/>
                                        <p:tgtEl>
                                          <p:spTgt spid="31"/>
                                        </p:tgtEl>
                                        <p:attrNameLst>
                                          <p:attrName>ppt_x</p:attrName>
                                          <p:attrName>ppt_y</p:attrName>
                                        </p:attrNameLst>
                                      </p:cBhvr>
                                      <p:rCtr x="-2600" y="-1500"/>
                                    </p:animMotion>
                                  </p:childTnLst>
                                </p:cTn>
                              </p:par>
                            </p:childTnLst>
                          </p:cTn>
                        </p:par>
                        <p:par>
                          <p:cTn id="38" fill="hold">
                            <p:stCondLst>
                              <p:cond delay="1000"/>
                            </p:stCondLst>
                            <p:childTnLst>
                              <p:par>
                                <p:cTn id="39" presetID="1" presetClass="entr" presetSubtype="0" fill="hold" grpId="1" nodeType="after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par>
                          <p:cTn id="41" fill="hold">
                            <p:stCondLst>
                              <p:cond delay="1000"/>
                            </p:stCondLst>
                            <p:childTnLst>
                              <p:par>
                                <p:cTn id="42" presetID="0" presetClass="path" presetSubtype="0" accel="50000" decel="50000" fill="hold" grpId="0" nodeType="afterEffect">
                                  <p:stCondLst>
                                    <p:cond delay="0"/>
                                  </p:stCondLst>
                                  <p:childTnLst>
                                    <p:animMotion origin="layout" path="M 0.00052 0.00092 L -0.23229 0.11296 " pathEditMode="relative" rAng="0" ptsTypes="AA">
                                      <p:cBhvr>
                                        <p:cTn id="43" dur="1000" fill="hold"/>
                                        <p:tgtEl>
                                          <p:spTgt spid="26"/>
                                        </p:tgtEl>
                                        <p:attrNameLst>
                                          <p:attrName>ppt_x</p:attrName>
                                          <p:attrName>ppt_y</p:attrName>
                                        </p:attrNameLst>
                                      </p:cBhvr>
                                      <p:rCtr x="-11600" y="5600"/>
                                    </p:animMotion>
                                  </p:childTnLst>
                                  <p:subTnLst>
                                    <p:set>
                                      <p:cBhvr override="childStyle">
                                        <p:cTn dur="1" fill="hold" display="0" masterRel="sameClick" afterEffect="1">
                                          <p:stCondLst>
                                            <p:cond evt="end" delay="0">
                                              <p:tn val="42"/>
                                            </p:cond>
                                          </p:stCondLst>
                                        </p:cTn>
                                        <p:tgtEl>
                                          <p:spTgt spid="26"/>
                                        </p:tgtEl>
                                        <p:attrNameLst>
                                          <p:attrName>style.visibility</p:attrName>
                                        </p:attrNameLst>
                                      </p:cBhvr>
                                      <p:to>
                                        <p:strVal val="hidden"/>
                                      </p:to>
                                    </p:set>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par>
                          <p:cTn id="47" fill="hold">
                            <p:stCondLst>
                              <p:cond delay="2000"/>
                            </p:stCondLst>
                            <p:childTnLst>
                              <p:par>
                                <p:cTn id="48" presetID="0" presetClass="path" presetSubtype="0" accel="50000" decel="50000" fill="hold" grpId="1" nodeType="afterEffect">
                                  <p:stCondLst>
                                    <p:cond delay="0"/>
                                  </p:stCondLst>
                                  <p:childTnLst>
                                    <p:animMotion origin="layout" path="M -0.05139 -0.03009 L -0.3585 -0.14976 " pathEditMode="relative" rAng="0" ptsTypes="AA">
                                      <p:cBhvr>
                                        <p:cTn id="49" dur="1000" fill="hold"/>
                                        <p:tgtEl>
                                          <p:spTgt spid="31"/>
                                        </p:tgtEl>
                                        <p:attrNameLst>
                                          <p:attrName>ppt_x</p:attrName>
                                          <p:attrName>ppt_y</p:attrName>
                                        </p:attrNameLst>
                                      </p:cBhvr>
                                      <p:rCtr x="-15400" y="-6000"/>
                                    </p:animMotion>
                                  </p:childTnLst>
                                </p:cTn>
                              </p:par>
                            </p:childTnLst>
                          </p:cTn>
                        </p:par>
                        <p:par>
                          <p:cTn id="50" fill="hold">
                            <p:stCondLst>
                              <p:cond delay="3000"/>
                            </p:stCondLst>
                            <p:childTnLst>
                              <p:par>
                                <p:cTn id="51" presetID="1" presetClass="entr" presetSubtype="0" fill="hold" grpId="1" nodeType="after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par>
                          <p:cTn id="53" fill="hold">
                            <p:stCondLst>
                              <p:cond delay="3000"/>
                            </p:stCondLst>
                            <p:childTnLst>
                              <p:par>
                                <p:cTn id="54" presetID="0" presetClass="path" presetSubtype="0" accel="50000" decel="50000" fill="hold" grpId="0" nodeType="afterEffect">
                                  <p:stCondLst>
                                    <p:cond delay="0"/>
                                  </p:stCondLst>
                                  <p:childTnLst>
                                    <p:animMotion origin="layout" path="M 0.00018 0.00093 L 0.06754 0.2331 " pathEditMode="relative" rAng="0" ptsTypes="AA">
                                      <p:cBhvr>
                                        <p:cTn id="55" dur="1000" fill="hold"/>
                                        <p:tgtEl>
                                          <p:spTgt spid="27"/>
                                        </p:tgtEl>
                                        <p:attrNameLst>
                                          <p:attrName>ppt_x</p:attrName>
                                          <p:attrName>ppt_y</p:attrName>
                                        </p:attrNameLst>
                                      </p:cBhvr>
                                      <p:rCtr x="3400" y="11600"/>
                                    </p:animMotion>
                                  </p:childTnLst>
                                  <p:subTnLst>
                                    <p:set>
                                      <p:cBhvr override="childStyle">
                                        <p:cTn dur="1" fill="hold" display="0" masterRel="sameClick" afterEffect="1">
                                          <p:stCondLst>
                                            <p:cond evt="end" delay="0">
                                              <p:tn val="54"/>
                                            </p:cond>
                                          </p:stCondLst>
                                        </p:cTn>
                                        <p:tgtEl>
                                          <p:spTgt spid="27"/>
                                        </p:tgtEl>
                                        <p:attrNameLst>
                                          <p:attrName>style.visibility</p:attrName>
                                        </p:attrNameLst>
                                      </p:cBhvr>
                                      <p:to>
                                        <p:strVal val="hidden"/>
                                      </p:to>
                                    </p:set>
                                  </p:subTnLst>
                                </p:cTn>
                              </p:par>
                            </p:childTnLst>
                          </p:cTn>
                        </p:par>
                        <p:par>
                          <p:cTn id="56" fill="hold">
                            <p:stCondLst>
                              <p:cond delay="4000"/>
                            </p:stCondLst>
                            <p:childTnLst>
                              <p:par>
                                <p:cTn id="57" presetID="1" presetClass="entr" presetSubtype="0" fill="hold" grpId="0" nodeType="after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par>
                          <p:cTn id="59" fill="hold">
                            <p:stCondLst>
                              <p:cond delay="4000"/>
                            </p:stCondLst>
                            <p:childTnLst>
                              <p:par>
                                <p:cTn id="60" presetID="0" presetClass="path" presetSubtype="0" accel="50000" decel="50000" fill="hold" grpId="2" nodeType="afterEffect">
                                  <p:stCondLst>
                                    <p:cond delay="0"/>
                                  </p:stCondLst>
                                  <p:childTnLst>
                                    <p:animMotion origin="layout" path="M -0.3585 -0.14976 L -0.44201 -0.20416 " pathEditMode="relative" rAng="0" ptsTypes="AA">
                                      <p:cBhvr>
                                        <p:cTn id="61" dur="1000" fill="hold"/>
                                        <p:tgtEl>
                                          <p:spTgt spid="31"/>
                                        </p:tgtEl>
                                        <p:attrNameLst>
                                          <p:attrName>ppt_x</p:attrName>
                                          <p:attrName>ppt_y</p:attrName>
                                        </p:attrNameLst>
                                      </p:cBhvr>
                                      <p:rCtr x="-4200" y="-2700"/>
                                    </p:animMotion>
                                  </p:childTnLst>
                                </p:cTn>
                              </p:par>
                            </p:childTnLst>
                          </p:cTn>
                        </p:par>
                        <p:par>
                          <p:cTn id="62" fill="hold">
                            <p:stCondLst>
                              <p:cond delay="5000"/>
                            </p:stCondLst>
                            <p:childTnLst>
                              <p:par>
                                <p:cTn id="63" presetID="1" presetClass="entr" presetSubtype="0" fill="hold" grpId="1" nodeType="after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par>
                          <p:cTn id="65" fill="hold">
                            <p:stCondLst>
                              <p:cond delay="5000"/>
                            </p:stCondLst>
                            <p:childTnLst>
                              <p:par>
                                <p:cTn id="66" presetID="0" presetClass="path" presetSubtype="0" accel="50000" decel="50000" fill="hold" grpId="0" nodeType="afterEffect">
                                  <p:stCondLst>
                                    <p:cond delay="0"/>
                                  </p:stCondLst>
                                  <p:childTnLst>
                                    <p:animMotion origin="layout" path="M -0.00086 0.0007 L 0.14046 0.28773 " pathEditMode="relative" rAng="0" ptsTypes="AA">
                                      <p:cBhvr>
                                        <p:cTn id="67" dur="1000" fill="hold"/>
                                        <p:tgtEl>
                                          <p:spTgt spid="28"/>
                                        </p:tgtEl>
                                        <p:attrNameLst>
                                          <p:attrName>ppt_x</p:attrName>
                                          <p:attrName>ppt_y</p:attrName>
                                        </p:attrNameLst>
                                      </p:cBhvr>
                                      <p:rCtr x="7100" y="14400"/>
                                    </p:animMotion>
                                  </p:childTnLst>
                                  <p:subTnLst>
                                    <p:set>
                                      <p:cBhvr override="childStyle">
                                        <p:cTn dur="1" fill="hold" display="0" masterRel="sameClick" afterEffect="1">
                                          <p:stCondLst>
                                            <p:cond evt="end" delay="0">
                                              <p:tn val="66"/>
                                            </p:cond>
                                          </p:stCondLst>
                                        </p:cTn>
                                        <p:tgtEl>
                                          <p:spTgt spid="28"/>
                                        </p:tgtEl>
                                        <p:attrNameLst>
                                          <p:attrName>style.visibility</p:attrName>
                                        </p:attrNameLst>
                                      </p:cBhvr>
                                      <p:to>
                                        <p:strVal val="hidden"/>
                                      </p:to>
                                    </p:set>
                                  </p:subTnLst>
                                </p:cTn>
                              </p:par>
                            </p:childTnLst>
                          </p:cTn>
                        </p:par>
                        <p:par>
                          <p:cTn id="68" fill="hold">
                            <p:stCondLst>
                              <p:cond delay="6000"/>
                            </p:stCondLst>
                            <p:childTnLst>
                              <p:par>
                                <p:cTn id="69" presetID="1"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childTnLst>
                          </p:cTn>
                        </p:par>
                        <p:par>
                          <p:cTn id="71" fill="hold">
                            <p:stCondLst>
                              <p:cond delay="6000"/>
                            </p:stCondLst>
                            <p:childTnLst>
                              <p:par>
                                <p:cTn id="72" presetID="0" presetClass="path" presetSubtype="0" accel="50000" decel="50000" fill="hold" grpId="3" nodeType="afterEffect">
                                  <p:stCondLst>
                                    <p:cond delay="0"/>
                                  </p:stCondLst>
                                  <p:childTnLst>
                                    <p:animMotion origin="layout" path="M -0.44201 -0.20416 L -0.5526 -0.29629 " pathEditMode="relative" rAng="0" ptsTypes="AA">
                                      <p:cBhvr>
                                        <p:cTn id="73" dur="1000" fill="hold"/>
                                        <p:tgtEl>
                                          <p:spTgt spid="31"/>
                                        </p:tgtEl>
                                        <p:attrNameLst>
                                          <p:attrName>ppt_x</p:attrName>
                                          <p:attrName>ppt_y</p:attrName>
                                        </p:attrNameLst>
                                      </p:cBhvr>
                                      <p:rCtr x="-5500" y="-4600"/>
                                    </p:animMotion>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1" nodeType="clickEffect">
                                  <p:stCondLst>
                                    <p:cond delay="0"/>
                                  </p:stCondLst>
                                  <p:childTnLst>
                                    <p:set>
                                      <p:cBhvr>
                                        <p:cTn id="77" dur="1" fill="hold">
                                          <p:stCondLst>
                                            <p:cond delay="0"/>
                                          </p:stCondLst>
                                        </p:cTn>
                                        <p:tgtEl>
                                          <p:spTgt spid="29"/>
                                        </p:tgtEl>
                                        <p:attrNameLst>
                                          <p:attrName>style.visibility</p:attrName>
                                        </p:attrNameLst>
                                      </p:cBhvr>
                                      <p:to>
                                        <p:strVal val="visible"/>
                                      </p:to>
                                    </p:set>
                                  </p:childTnLst>
                                </p:cTn>
                              </p:par>
                            </p:childTnLst>
                          </p:cTn>
                        </p:par>
                        <p:par>
                          <p:cTn id="78" fill="hold">
                            <p:stCondLst>
                              <p:cond delay="0"/>
                            </p:stCondLst>
                            <p:childTnLst>
                              <p:par>
                                <p:cTn id="79" presetID="0" presetClass="path" presetSubtype="0" accel="50000" decel="50000" fill="hold" grpId="0" nodeType="afterEffect">
                                  <p:stCondLst>
                                    <p:cond delay="0"/>
                                  </p:stCondLst>
                                  <p:childTnLst>
                                    <p:animMotion origin="layout" path="M -0.00087 -0.00069 L 0.24132 0.37847 " pathEditMode="relative" rAng="0" ptsTypes="AA">
                                      <p:cBhvr>
                                        <p:cTn id="80" dur="1000" fill="hold"/>
                                        <p:tgtEl>
                                          <p:spTgt spid="29"/>
                                        </p:tgtEl>
                                        <p:attrNameLst>
                                          <p:attrName>ppt_x</p:attrName>
                                          <p:attrName>ppt_y</p:attrName>
                                        </p:attrNameLst>
                                      </p:cBhvr>
                                      <p:rCtr x="12100" y="19000"/>
                                    </p:animMotion>
                                  </p:childTnLst>
                                  <p:subTnLst>
                                    <p:set>
                                      <p:cBhvr override="childStyle">
                                        <p:cTn dur="1" fill="hold" display="0" masterRel="sameClick" afterEffect="1">
                                          <p:stCondLst>
                                            <p:cond evt="end" delay="0">
                                              <p:tn val="79"/>
                                            </p:cond>
                                          </p:stCondLst>
                                        </p:cTn>
                                        <p:tgtEl>
                                          <p:spTgt spid="29"/>
                                        </p:tgtEl>
                                        <p:attrNameLst>
                                          <p:attrName>style.visibility</p:attrName>
                                        </p:attrNameLst>
                                      </p:cBhvr>
                                      <p:to>
                                        <p:strVal val="hidden"/>
                                      </p:to>
                                    </p:set>
                                  </p:subTnLst>
                                </p:cTn>
                              </p:par>
                            </p:childTnLst>
                          </p:cTn>
                        </p:par>
                        <p:par>
                          <p:cTn id="81" fill="hold">
                            <p:stCondLst>
                              <p:cond delay="1000"/>
                            </p:stCondLst>
                            <p:childTnLst>
                              <p:par>
                                <p:cTn id="82" presetID="1" presetClass="entr" presetSubtype="0"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childTnLst>
                                </p:cTn>
                              </p:par>
                            </p:childTnLst>
                          </p:cTn>
                        </p:par>
                        <p:par>
                          <p:cTn id="84" fill="hold">
                            <p:stCondLst>
                              <p:cond delay="1000"/>
                            </p:stCondLst>
                            <p:childTnLst>
                              <p:par>
                                <p:cTn id="85" presetID="27" presetClass="emph" presetSubtype="0" repeatCount="indefinite" fill="hold" grpId="1" nodeType="afterEffect">
                                  <p:stCondLst>
                                    <p:cond delay="0"/>
                                  </p:stCondLst>
                                  <p:childTnLst>
                                    <p:animClr clrSpc="rgb" dir="cw">
                                      <p:cBhvr override="childStyle">
                                        <p:cTn id="86" dur="250" autoRev="1" fill="hold"/>
                                        <p:tgtEl>
                                          <p:spTgt spid="67"/>
                                        </p:tgtEl>
                                        <p:attrNameLst>
                                          <p:attrName>style.color</p:attrName>
                                        </p:attrNameLst>
                                      </p:cBhvr>
                                      <p:to>
                                        <a:srgbClr val="FF0000"/>
                                      </p:to>
                                    </p:animClr>
                                    <p:animClr clrSpc="rgb" dir="cw">
                                      <p:cBhvr>
                                        <p:cTn id="87" dur="250" autoRev="1" fill="hold"/>
                                        <p:tgtEl>
                                          <p:spTgt spid="67"/>
                                        </p:tgtEl>
                                        <p:attrNameLst>
                                          <p:attrName>fillcolor</p:attrName>
                                        </p:attrNameLst>
                                      </p:cBhvr>
                                      <p:to>
                                        <a:srgbClr val="FF0000"/>
                                      </p:to>
                                    </p:animClr>
                                    <p:set>
                                      <p:cBhvr>
                                        <p:cTn id="88" dur="250" autoRev="1" fill="hold"/>
                                        <p:tgtEl>
                                          <p:spTgt spid="67"/>
                                        </p:tgtEl>
                                        <p:attrNameLst>
                                          <p:attrName>fill.type</p:attrName>
                                        </p:attrNameLst>
                                      </p:cBhvr>
                                      <p:to>
                                        <p:strVal val="solid"/>
                                      </p:to>
                                    </p:set>
                                    <p:set>
                                      <p:cBhvr>
                                        <p:cTn id="89" dur="250" autoRev="1" fill="hold"/>
                                        <p:tgtEl>
                                          <p:spTgt spid="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1" grpId="2" animBg="1"/>
      <p:bldP spid="31" grpId="3" animBg="1"/>
      <p:bldP spid="26" grpId="0" animBg="1"/>
      <p:bldP spid="26" grpId="1" animBg="1"/>
      <p:bldP spid="27" grpId="0" animBg="1"/>
      <p:bldP spid="27" grpId="1" animBg="1"/>
      <p:bldP spid="28" grpId="0" animBg="1"/>
      <p:bldP spid="28" grpId="1" animBg="1"/>
      <p:bldP spid="29" grpId="0" animBg="1"/>
      <p:bldP spid="29" grpId="1" animBg="1"/>
      <p:bldP spid="64" grpId="0" animBg="1"/>
      <p:bldP spid="65" grpId="0" animBg="1"/>
      <p:bldP spid="66" grpId="0" animBg="1"/>
      <p:bldP spid="67" grpId="0" animBg="1"/>
      <p:bldP spid="6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Contributions</a:t>
            </a:r>
            <a:endParaRPr lang="en-US" dirty="0"/>
          </a:p>
        </p:txBody>
      </p:sp>
      <p:sp>
        <p:nvSpPr>
          <p:cNvPr id="3" name="Content Placeholder 2"/>
          <p:cNvSpPr>
            <a:spLocks noGrp="1"/>
          </p:cNvSpPr>
          <p:nvPr>
            <p:ph idx="1"/>
          </p:nvPr>
        </p:nvSpPr>
        <p:spPr/>
        <p:txBody>
          <a:bodyPr/>
          <a:lstStyle/>
          <a:p>
            <a:r>
              <a:rPr lang="en-US" dirty="0"/>
              <a:t>Development of a security enforcement kernel for the NOX </a:t>
            </a:r>
            <a:r>
              <a:rPr lang="en-US" dirty="0" err="1"/>
              <a:t>OpenFlow</a:t>
            </a:r>
            <a:r>
              <a:rPr lang="en-US" dirty="0"/>
              <a:t> controller </a:t>
            </a:r>
          </a:p>
          <a:p>
            <a:r>
              <a:rPr lang="en-US" dirty="0"/>
              <a:t>Role-based authorization</a:t>
            </a:r>
          </a:p>
          <a:p>
            <a:r>
              <a:rPr lang="en-US" dirty="0"/>
              <a:t>Rule conflict detection</a:t>
            </a:r>
          </a:p>
          <a:p>
            <a:r>
              <a:rPr lang="en-US" dirty="0"/>
              <a:t>Security directive translation</a:t>
            </a:r>
          </a:p>
          <a:p>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133600" y="6461123"/>
            <a:ext cx="3886200" cy="3968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40</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21192013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88900"/>
            <a:ext cx="8229600" cy="609600"/>
          </a:xfrm>
        </p:spPr>
        <p:txBody>
          <a:bodyPr vert="horz" lIns="91440" tIns="45720" rIns="91440" bIns="45720" rtlCol="0">
            <a:noAutofit/>
          </a:bodyPr>
          <a:lstStyle/>
          <a:p>
            <a:pPr>
              <a:spcBef>
                <a:spcPct val="20000"/>
              </a:spcBef>
              <a:buClr>
                <a:schemeClr val="accent1"/>
              </a:buClr>
              <a:buFont typeface="Arial"/>
            </a:pPr>
            <a:r>
              <a:rPr lang="en-US" sz="2700" b="1" dirty="0" smtClean="0">
                <a:ea typeface="+mn-ea"/>
                <a:cs typeface="+mn-cs"/>
              </a:rPr>
              <a:t>Classic NOX Architecture</a:t>
            </a:r>
            <a:endParaRPr lang="en-US" sz="2700" b="1" dirty="0">
              <a:ea typeface="+mn-ea"/>
              <a:cs typeface="+mn-cs"/>
            </a:endParaRPr>
          </a:p>
        </p:txBody>
      </p:sp>
      <p:sp>
        <p:nvSpPr>
          <p:cNvPr id="6" name="Rectangle 5"/>
          <p:cNvSpPr/>
          <p:nvPr/>
        </p:nvSpPr>
        <p:spPr>
          <a:xfrm>
            <a:off x="753309" y="2146301"/>
            <a:ext cx="7414509" cy="38507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
        <p:nvSpPr>
          <p:cNvPr id="7" name="Rectangle 6"/>
          <p:cNvSpPr/>
          <p:nvPr/>
        </p:nvSpPr>
        <p:spPr>
          <a:xfrm>
            <a:off x="2953807" y="2997125"/>
            <a:ext cx="2559391" cy="13208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dirty="0"/>
          </a:p>
        </p:txBody>
      </p:sp>
      <p:sp>
        <p:nvSpPr>
          <p:cNvPr id="10" name="Rectangle 9"/>
          <p:cNvSpPr/>
          <p:nvPr/>
        </p:nvSpPr>
        <p:spPr>
          <a:xfrm>
            <a:off x="5045900" y="1867726"/>
            <a:ext cx="2436828" cy="6175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Native C</a:t>
            </a:r>
          </a:p>
          <a:p>
            <a:pPr algn="ctr"/>
            <a:r>
              <a:rPr lang="en-US" sz="1400" dirty="0" smtClean="0"/>
              <a:t>OF Apps</a:t>
            </a:r>
          </a:p>
        </p:txBody>
      </p:sp>
      <p:sp>
        <p:nvSpPr>
          <p:cNvPr id="11" name="Rectangle 10"/>
          <p:cNvSpPr/>
          <p:nvPr/>
        </p:nvSpPr>
        <p:spPr>
          <a:xfrm>
            <a:off x="2325254" y="900269"/>
            <a:ext cx="1341870" cy="6118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PY OF </a:t>
            </a:r>
          </a:p>
          <a:p>
            <a:pPr algn="ctr"/>
            <a:r>
              <a:rPr lang="en-US" sz="1400" dirty="0" smtClean="0"/>
              <a:t>Apps</a:t>
            </a:r>
            <a:endParaRPr lang="en-US" sz="1400" dirty="0"/>
          </a:p>
        </p:txBody>
      </p:sp>
      <p:cxnSp>
        <p:nvCxnSpPr>
          <p:cNvPr id="12" name="Straight Arrow Connector 11"/>
          <p:cNvCxnSpPr>
            <a:stCxn id="18" idx="2"/>
          </p:cNvCxnSpPr>
          <p:nvPr/>
        </p:nvCxnSpPr>
        <p:spPr>
          <a:xfrm>
            <a:off x="2996190" y="1966306"/>
            <a:ext cx="970169" cy="1014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196316" y="5356754"/>
            <a:ext cx="754533" cy="461665"/>
          </a:xfrm>
          <a:prstGeom prst="rect">
            <a:avLst/>
          </a:prstGeom>
          <a:noFill/>
        </p:spPr>
        <p:txBody>
          <a:bodyPr wrap="none" rtlCol="0">
            <a:spAutoFit/>
          </a:bodyPr>
          <a:lstStyle/>
          <a:p>
            <a:r>
              <a:rPr lang="en-US" sz="2400" b="1" dirty="0" smtClean="0"/>
              <a:t>NOX</a:t>
            </a:r>
            <a:endParaRPr lang="en-US" sz="2400" b="1" dirty="0"/>
          </a:p>
        </p:txBody>
      </p:sp>
      <p:pic>
        <p:nvPicPr>
          <p:cNvPr id="14"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81811" y="6258657"/>
            <a:ext cx="866775" cy="467936"/>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24422" y="6205988"/>
            <a:ext cx="866775" cy="467936"/>
          </a:xfrm>
          <a:prstGeom prst="rect">
            <a:avLst/>
          </a:prstGeom>
          <a:noFill/>
          <a:ln w="9525">
            <a:noFill/>
            <a:miter lim="800000"/>
            <a:headEnd/>
            <a:tailEnd/>
          </a:ln>
        </p:spPr>
      </p:pic>
      <p:cxnSp>
        <p:nvCxnSpPr>
          <p:cNvPr id="16" name="Straight Arrow Connector 15"/>
          <p:cNvCxnSpPr>
            <a:endCxn id="14" idx="3"/>
          </p:cNvCxnSpPr>
          <p:nvPr/>
        </p:nvCxnSpPr>
        <p:spPr>
          <a:xfrm flipH="1">
            <a:off x="3448586" y="5985166"/>
            <a:ext cx="678419" cy="5074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a:off x="4127003" y="5985166"/>
            <a:ext cx="635016" cy="4446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Rounded Rectangle 17"/>
          <p:cNvSpPr/>
          <p:nvPr/>
        </p:nvSpPr>
        <p:spPr>
          <a:xfrm>
            <a:off x="2325254" y="1619003"/>
            <a:ext cx="1341871" cy="347303"/>
          </a:xfrm>
          <a:prstGeom prst="roundRect">
            <a:avLst/>
          </a:prstGeom>
          <a:gradFill flip="none" rotWithShape="1">
            <a:gsLst>
              <a:gs pos="0">
                <a:schemeClr val="accent4"/>
              </a:gs>
              <a:gs pos="48000">
                <a:srgbClr val="FFFFFF"/>
              </a:gs>
            </a:gsLst>
            <a:path path="circle">
              <a:fillToRect l="100000" t="100000"/>
            </a:path>
            <a:tileRect r="-100000" b="-100000"/>
          </a:gra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dirty="0" smtClean="0">
                <a:latin typeface="Arial Narrow" pitchFamily="34" charset="0"/>
              </a:rPr>
              <a:t>Python SWIG</a:t>
            </a:r>
            <a:endParaRPr lang="en-US" sz="1600" b="1" i="1" dirty="0">
              <a:latin typeface="Arial Narrow" pitchFamily="34" charset="0"/>
            </a:endParaRPr>
          </a:p>
        </p:txBody>
      </p:sp>
      <p:cxnSp>
        <p:nvCxnSpPr>
          <p:cNvPr id="19" name="Straight Arrow Connector 18"/>
          <p:cNvCxnSpPr>
            <a:stCxn id="10" idx="2"/>
          </p:cNvCxnSpPr>
          <p:nvPr/>
        </p:nvCxnSpPr>
        <p:spPr>
          <a:xfrm flipH="1">
            <a:off x="4559012" y="2485239"/>
            <a:ext cx="1705302" cy="5118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155126" y="4318000"/>
            <a:ext cx="0" cy="1679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992810" y="3397230"/>
            <a:ext cx="2531462" cy="338554"/>
          </a:xfrm>
          <a:prstGeom prst="rect">
            <a:avLst/>
          </a:prstGeom>
        </p:spPr>
        <p:txBody>
          <a:bodyPr wrap="none">
            <a:spAutoFit/>
          </a:bodyPr>
          <a:lstStyle/>
          <a:p>
            <a:pPr algn="ctr"/>
            <a:r>
              <a:rPr lang="en-US" sz="1600" b="1" dirty="0" err="1" smtClean="0">
                <a:latin typeface="Arial Narrow" pitchFamily="34" charset="0"/>
              </a:rPr>
              <a:t>Send_OpenFlow_Command</a:t>
            </a:r>
            <a:r>
              <a:rPr lang="en-US" sz="1600" b="1" dirty="0" smtClean="0">
                <a:latin typeface="Arial Narrow" pitchFamily="34" charset="0"/>
              </a:rPr>
              <a:t>() </a:t>
            </a:r>
            <a:endParaRPr lang="en-US" sz="1600" b="1" dirty="0">
              <a:latin typeface="Arial Narrow" pitchFamily="34" charset="0"/>
            </a:endParaRPr>
          </a:p>
        </p:txBody>
      </p:sp>
      <p:sp>
        <p:nvSpPr>
          <p:cNvPr id="2" name="Footer Placeholder 1"/>
          <p:cNvSpPr>
            <a:spLocks noGrp="1"/>
          </p:cNvSpPr>
          <p:nvPr>
            <p:ph type="ftr" sz="quarter" idx="11"/>
          </p:nvPr>
        </p:nvSpPr>
        <p:spPr>
          <a:xfrm>
            <a:off x="2590800" y="6545791"/>
            <a:ext cx="3733800" cy="320676"/>
          </a:xfrm>
        </p:spPr>
        <p:txBody>
          <a:bodyPr/>
          <a:lstStyle/>
          <a:p>
            <a:r>
              <a:rPr lang="en-US" dirty="0" smtClean="0"/>
              <a:t>Software Defined Networking (COMS 6998-8) </a:t>
            </a:r>
            <a:endParaRPr lang="en-US" dirty="0"/>
          </a:p>
        </p:txBody>
      </p:sp>
      <p:sp>
        <p:nvSpPr>
          <p:cNvPr id="3" name="Slide Number Placeholder 2"/>
          <p:cNvSpPr>
            <a:spLocks noGrp="1"/>
          </p:cNvSpPr>
          <p:nvPr>
            <p:ph type="sldNum" sz="quarter" idx="12"/>
          </p:nvPr>
        </p:nvSpPr>
        <p:spPr/>
        <p:txBody>
          <a:bodyPr/>
          <a:lstStyle/>
          <a:p>
            <a:fld id="{55D2ACF4-D73F-344A-8950-8B2C9965BD18}" type="slidenum">
              <a:rPr lang="en-US" smtClean="0"/>
              <a:pPr/>
              <a:t>41</a:t>
            </a:fld>
            <a:endParaRPr lang="en-US"/>
          </a:p>
        </p:txBody>
      </p:sp>
      <p:sp>
        <p:nvSpPr>
          <p:cNvPr id="21" name="Date Placeholder 5"/>
          <p:cNvSpPr txBox="1">
            <a:spLocks/>
          </p:cNvSpPr>
          <p:nvPr/>
        </p:nvSpPr>
        <p:spPr>
          <a:xfrm>
            <a:off x="5943600" y="6552142"/>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31923466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88900"/>
            <a:ext cx="8229600" cy="609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b="1" kern="1200">
                <a:solidFill>
                  <a:schemeClr val="tx1"/>
                </a:solidFill>
                <a:latin typeface="+mj-lt"/>
                <a:ea typeface="+mj-ea"/>
                <a:cs typeface="Gotham Medium"/>
              </a:defRPr>
            </a:lvl1pPr>
          </a:lstStyle>
          <a:p>
            <a:pPr algn="l">
              <a:spcBef>
                <a:spcPct val="20000"/>
              </a:spcBef>
              <a:buClr>
                <a:schemeClr val="accent1"/>
              </a:buClr>
              <a:buFont typeface="Arial"/>
              <a:buNone/>
            </a:pPr>
            <a:r>
              <a:rPr lang="en-US" dirty="0" err="1" smtClean="0">
                <a:latin typeface="+mn-lt"/>
                <a:ea typeface="+mn-ea"/>
                <a:cs typeface="+mn-cs"/>
              </a:rPr>
              <a:t>FortNOX</a:t>
            </a:r>
            <a:r>
              <a:rPr lang="en-US" dirty="0" smtClean="0">
                <a:latin typeface="+mn-lt"/>
                <a:ea typeface="+mn-ea"/>
                <a:cs typeface="+mn-cs"/>
              </a:rPr>
              <a:t> Architecture</a:t>
            </a:r>
            <a:endParaRPr lang="en-US" dirty="0">
              <a:latin typeface="+mn-lt"/>
              <a:ea typeface="+mn-ea"/>
              <a:cs typeface="+mn-cs"/>
            </a:endParaRPr>
          </a:p>
        </p:txBody>
      </p:sp>
      <p:sp>
        <p:nvSpPr>
          <p:cNvPr id="6" name="Rectangle 5"/>
          <p:cNvSpPr/>
          <p:nvPr/>
        </p:nvSpPr>
        <p:spPr>
          <a:xfrm>
            <a:off x="753309" y="2146301"/>
            <a:ext cx="7414509" cy="38507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
        <p:nvSpPr>
          <p:cNvPr id="8" name="Rectangle 7"/>
          <p:cNvSpPr/>
          <p:nvPr/>
        </p:nvSpPr>
        <p:spPr>
          <a:xfrm>
            <a:off x="440770" y="934751"/>
            <a:ext cx="1293588" cy="5393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Security Apps</a:t>
            </a:r>
            <a:endParaRPr lang="en-US" sz="1400" dirty="0"/>
          </a:p>
        </p:txBody>
      </p:sp>
      <p:sp>
        <p:nvSpPr>
          <p:cNvPr id="9" name="Rectangle 8"/>
          <p:cNvSpPr/>
          <p:nvPr/>
        </p:nvSpPr>
        <p:spPr>
          <a:xfrm>
            <a:off x="5175259" y="636652"/>
            <a:ext cx="2436828" cy="6175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Native C</a:t>
            </a:r>
          </a:p>
          <a:p>
            <a:pPr algn="ctr"/>
            <a:r>
              <a:rPr lang="en-US" sz="1400" dirty="0" smtClean="0"/>
              <a:t>OF Apps</a:t>
            </a:r>
          </a:p>
        </p:txBody>
      </p:sp>
      <p:sp>
        <p:nvSpPr>
          <p:cNvPr id="10" name="Rectangle 9"/>
          <p:cNvSpPr/>
          <p:nvPr/>
        </p:nvSpPr>
        <p:spPr>
          <a:xfrm>
            <a:off x="2325254" y="900269"/>
            <a:ext cx="1341870" cy="6118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PY OF </a:t>
            </a:r>
          </a:p>
          <a:p>
            <a:pPr algn="ctr"/>
            <a:r>
              <a:rPr lang="en-US" sz="1400" dirty="0" smtClean="0"/>
              <a:t>Apps</a:t>
            </a:r>
            <a:endParaRPr lang="en-US" sz="1400" dirty="0"/>
          </a:p>
        </p:txBody>
      </p:sp>
      <p:sp>
        <p:nvSpPr>
          <p:cNvPr id="11" name="TextBox 10"/>
          <p:cNvSpPr txBox="1"/>
          <p:nvPr/>
        </p:nvSpPr>
        <p:spPr>
          <a:xfrm>
            <a:off x="6196315" y="5356754"/>
            <a:ext cx="1274708" cy="461665"/>
          </a:xfrm>
          <a:prstGeom prst="rect">
            <a:avLst/>
          </a:prstGeom>
          <a:noFill/>
        </p:spPr>
        <p:txBody>
          <a:bodyPr wrap="none" rtlCol="0">
            <a:spAutoFit/>
          </a:bodyPr>
          <a:lstStyle/>
          <a:p>
            <a:r>
              <a:rPr lang="en-US" sz="2400" b="1" dirty="0" smtClean="0"/>
              <a:t>FortNOX</a:t>
            </a:r>
            <a:endParaRPr lang="en-US" sz="2400" b="1" dirty="0"/>
          </a:p>
        </p:txBody>
      </p:sp>
      <p:pic>
        <p:nvPicPr>
          <p:cNvPr id="1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81811" y="6258657"/>
            <a:ext cx="866775" cy="467936"/>
          </a:xfrm>
          <a:prstGeom prst="rect">
            <a:avLst/>
          </a:prstGeom>
          <a:noFill/>
          <a:ln w="9525">
            <a:noFill/>
            <a:miter lim="800000"/>
            <a:headEnd/>
            <a:tailEnd/>
          </a:ln>
        </p:spPr>
      </p:pic>
      <p:pic>
        <p:nvPicPr>
          <p:cNvPr id="1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4422" y="6205988"/>
            <a:ext cx="866775" cy="467936"/>
          </a:xfrm>
          <a:prstGeom prst="rect">
            <a:avLst/>
          </a:prstGeom>
          <a:noFill/>
          <a:ln w="9525">
            <a:noFill/>
            <a:miter lim="800000"/>
            <a:headEnd/>
            <a:tailEnd/>
          </a:ln>
        </p:spPr>
      </p:pic>
      <p:cxnSp>
        <p:nvCxnSpPr>
          <p:cNvPr id="14" name="Straight Arrow Connector 13"/>
          <p:cNvCxnSpPr>
            <a:endCxn id="12" idx="3"/>
          </p:cNvCxnSpPr>
          <p:nvPr/>
        </p:nvCxnSpPr>
        <p:spPr>
          <a:xfrm flipH="1">
            <a:off x="3448586" y="5985166"/>
            <a:ext cx="678419" cy="5074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4127003" y="5985166"/>
            <a:ext cx="635016" cy="4446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Rounded Rectangle 15"/>
          <p:cNvSpPr/>
          <p:nvPr/>
        </p:nvSpPr>
        <p:spPr>
          <a:xfrm>
            <a:off x="2325254" y="1619003"/>
            <a:ext cx="1341871" cy="347303"/>
          </a:xfrm>
          <a:prstGeom prst="roundRect">
            <a:avLst/>
          </a:prstGeom>
          <a:gradFill flip="none" rotWithShape="1">
            <a:gsLst>
              <a:gs pos="0">
                <a:schemeClr val="accent4"/>
              </a:gs>
              <a:gs pos="48000">
                <a:srgbClr val="FFFFFF"/>
              </a:gs>
            </a:gsLst>
            <a:path path="circle">
              <a:fillToRect l="100000" t="100000"/>
            </a:path>
            <a:tileRect r="-100000" b="-100000"/>
          </a:gra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dirty="0" smtClean="0">
                <a:latin typeface="Arial Narrow" pitchFamily="34" charset="0"/>
              </a:rPr>
              <a:t>Python SWIG</a:t>
            </a:r>
            <a:endParaRPr lang="en-US" sz="1600" b="1" i="1" dirty="0">
              <a:latin typeface="Arial Narrow" pitchFamily="34" charset="0"/>
            </a:endParaRPr>
          </a:p>
        </p:txBody>
      </p:sp>
      <p:cxnSp>
        <p:nvCxnSpPr>
          <p:cNvPr id="17" name="Straight Arrow Connector 16"/>
          <p:cNvCxnSpPr/>
          <p:nvPr/>
        </p:nvCxnSpPr>
        <p:spPr>
          <a:xfrm>
            <a:off x="4144488" y="5628906"/>
            <a:ext cx="0" cy="368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161404" y="1372917"/>
            <a:ext cx="2436828" cy="5113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OF IPC Proxy</a:t>
            </a:r>
          </a:p>
        </p:txBody>
      </p:sp>
      <p:sp>
        <p:nvSpPr>
          <p:cNvPr id="20" name="Rectangle 19"/>
          <p:cNvSpPr/>
          <p:nvPr/>
        </p:nvSpPr>
        <p:spPr>
          <a:xfrm>
            <a:off x="4987636" y="520701"/>
            <a:ext cx="2778826" cy="151723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p:cNvSpPr txBox="1"/>
          <p:nvPr/>
        </p:nvSpPr>
        <p:spPr>
          <a:xfrm>
            <a:off x="7766463" y="636650"/>
            <a:ext cx="748222" cy="461665"/>
          </a:xfrm>
          <a:prstGeom prst="rect">
            <a:avLst/>
          </a:prstGeom>
          <a:noFill/>
        </p:spPr>
        <p:txBody>
          <a:bodyPr wrap="none" rtlCol="0">
            <a:spAutoFit/>
          </a:bodyPr>
          <a:lstStyle/>
          <a:p>
            <a:r>
              <a:rPr lang="en-US" sz="1200" b="1" dirty="0" smtClean="0"/>
              <a:t>Separate</a:t>
            </a:r>
          </a:p>
          <a:p>
            <a:r>
              <a:rPr lang="en-US" sz="1200" b="1" dirty="0" smtClean="0"/>
              <a:t>Process</a:t>
            </a:r>
          </a:p>
        </p:txBody>
      </p:sp>
      <p:cxnSp>
        <p:nvCxnSpPr>
          <p:cNvPr id="23" name="Straight Arrow Connector 22"/>
          <p:cNvCxnSpPr/>
          <p:nvPr/>
        </p:nvCxnSpPr>
        <p:spPr>
          <a:xfrm>
            <a:off x="2996190" y="1966306"/>
            <a:ext cx="970169" cy="1014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619652" y="1884227"/>
            <a:ext cx="760167" cy="6158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085395" y="1896332"/>
            <a:ext cx="2505531" cy="11007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981575" y="2294856"/>
            <a:ext cx="1705011" cy="3213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i="1" dirty="0" smtClean="0">
                <a:solidFill>
                  <a:schemeClr val="tx1"/>
                </a:solidFill>
              </a:rPr>
              <a:t>Directive Translator</a:t>
            </a:r>
            <a:endParaRPr lang="en-US" sz="1200" b="1" i="1" dirty="0">
              <a:solidFill>
                <a:schemeClr val="tx1"/>
              </a:solidFill>
            </a:endParaRPr>
          </a:p>
        </p:txBody>
      </p:sp>
      <p:cxnSp>
        <p:nvCxnSpPr>
          <p:cNvPr id="27" name="Straight Arrow Connector 26"/>
          <p:cNvCxnSpPr/>
          <p:nvPr/>
        </p:nvCxnSpPr>
        <p:spPr>
          <a:xfrm flipH="1">
            <a:off x="5073361" y="2474703"/>
            <a:ext cx="623042" cy="506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4485855" y="2336801"/>
            <a:ext cx="2554446" cy="3411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i="1" dirty="0" smtClean="0">
                <a:solidFill>
                  <a:schemeClr val="tx1"/>
                </a:solidFill>
              </a:rPr>
              <a:t>IPC Interface</a:t>
            </a:r>
            <a:endParaRPr lang="en-US" sz="1200" b="1" i="1" dirty="0">
              <a:solidFill>
                <a:schemeClr val="tx1"/>
              </a:solidFill>
            </a:endParaRPr>
          </a:p>
        </p:txBody>
      </p:sp>
      <p:sp>
        <p:nvSpPr>
          <p:cNvPr id="29" name="Rectangle 28"/>
          <p:cNvSpPr/>
          <p:nvPr/>
        </p:nvSpPr>
        <p:spPr>
          <a:xfrm>
            <a:off x="440770" y="1568865"/>
            <a:ext cx="1289248" cy="3274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t>Actuator</a:t>
            </a:r>
            <a:endParaRPr lang="en-US" sz="1600" b="1" dirty="0"/>
          </a:p>
        </p:txBody>
      </p:sp>
      <p:sp>
        <p:nvSpPr>
          <p:cNvPr id="30" name="TextBox 29"/>
          <p:cNvSpPr txBox="1"/>
          <p:nvPr/>
        </p:nvSpPr>
        <p:spPr>
          <a:xfrm>
            <a:off x="88022" y="6400362"/>
            <a:ext cx="1590556" cy="261610"/>
          </a:xfrm>
          <a:prstGeom prst="rect">
            <a:avLst/>
          </a:prstGeom>
          <a:noFill/>
        </p:spPr>
        <p:txBody>
          <a:bodyPr wrap="none" rtlCol="0">
            <a:spAutoFit/>
          </a:bodyPr>
          <a:lstStyle/>
          <a:p>
            <a:r>
              <a:rPr lang="en-US" sz="1100" b="1" dirty="0" smtClean="0"/>
              <a:t>Switch Callback tracking</a:t>
            </a:r>
            <a:endParaRPr lang="en-US" sz="1100" b="1" dirty="0"/>
          </a:p>
        </p:txBody>
      </p:sp>
      <p:sp>
        <p:nvSpPr>
          <p:cNvPr id="32" name="Rectangle 31"/>
          <p:cNvSpPr/>
          <p:nvPr/>
        </p:nvSpPr>
        <p:spPr>
          <a:xfrm>
            <a:off x="865889" y="3182699"/>
            <a:ext cx="1948565" cy="249502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400" b="1" dirty="0"/>
          </a:p>
        </p:txBody>
      </p:sp>
      <p:sp>
        <p:nvSpPr>
          <p:cNvPr id="33" name="Rectangle 32"/>
          <p:cNvSpPr/>
          <p:nvPr/>
        </p:nvSpPr>
        <p:spPr>
          <a:xfrm>
            <a:off x="832600" y="2844676"/>
            <a:ext cx="1787669" cy="307777"/>
          </a:xfrm>
          <a:prstGeom prst="rect">
            <a:avLst/>
          </a:prstGeom>
        </p:spPr>
        <p:txBody>
          <a:bodyPr wrap="none">
            <a:spAutoFit/>
          </a:bodyPr>
          <a:lstStyle/>
          <a:p>
            <a:pPr algn="ctr"/>
            <a:r>
              <a:rPr lang="en-US" sz="1400" b="1" dirty="0" smtClean="0"/>
              <a:t>Aggregate Flow Table</a:t>
            </a:r>
            <a:endParaRPr lang="en-US" sz="1400" b="1" dirty="0"/>
          </a:p>
        </p:txBody>
      </p:sp>
      <p:cxnSp>
        <p:nvCxnSpPr>
          <p:cNvPr id="34" name="Straight Connector 33"/>
          <p:cNvCxnSpPr/>
          <p:nvPr/>
        </p:nvCxnSpPr>
        <p:spPr>
          <a:xfrm flipV="1">
            <a:off x="855025" y="4015171"/>
            <a:ext cx="1923803" cy="1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76800" y="4820696"/>
            <a:ext cx="1923803" cy="11875"/>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43396" y="3469294"/>
            <a:ext cx="1313180" cy="307777"/>
          </a:xfrm>
          <a:prstGeom prst="rect">
            <a:avLst/>
          </a:prstGeom>
        </p:spPr>
        <p:txBody>
          <a:bodyPr wrap="none">
            <a:spAutoFit/>
          </a:bodyPr>
          <a:lstStyle/>
          <a:p>
            <a:pPr algn="ctr"/>
            <a:r>
              <a:rPr lang="en-US" sz="1400" b="1" dirty="0" smtClean="0"/>
              <a:t>Operator Rules</a:t>
            </a:r>
            <a:endParaRPr lang="en-US" sz="1400" b="1" dirty="0"/>
          </a:p>
        </p:txBody>
      </p:sp>
      <p:sp>
        <p:nvSpPr>
          <p:cNvPr id="37" name="Rectangle 36"/>
          <p:cNvSpPr/>
          <p:nvPr/>
        </p:nvSpPr>
        <p:spPr>
          <a:xfrm>
            <a:off x="1081054" y="4274837"/>
            <a:ext cx="1351652" cy="307777"/>
          </a:xfrm>
          <a:prstGeom prst="rect">
            <a:avLst/>
          </a:prstGeom>
        </p:spPr>
        <p:txBody>
          <a:bodyPr wrap="none">
            <a:spAutoFit/>
          </a:bodyPr>
          <a:lstStyle/>
          <a:p>
            <a:pPr algn="ctr"/>
            <a:r>
              <a:rPr lang="en-US" sz="1400" b="1" dirty="0" smtClean="0"/>
              <a:t>SECURITY Rules</a:t>
            </a:r>
            <a:endParaRPr lang="en-US" sz="1400" b="1" dirty="0"/>
          </a:p>
        </p:txBody>
      </p:sp>
      <p:sp>
        <p:nvSpPr>
          <p:cNvPr id="38" name="Rectangle 37"/>
          <p:cNvSpPr/>
          <p:nvPr/>
        </p:nvSpPr>
        <p:spPr>
          <a:xfrm>
            <a:off x="1068442" y="5080380"/>
            <a:ext cx="1223412" cy="307777"/>
          </a:xfrm>
          <a:prstGeom prst="rect">
            <a:avLst/>
          </a:prstGeom>
        </p:spPr>
        <p:txBody>
          <a:bodyPr wrap="none">
            <a:spAutoFit/>
          </a:bodyPr>
          <a:lstStyle/>
          <a:p>
            <a:pPr algn="ctr"/>
            <a:r>
              <a:rPr lang="en-US" sz="1400" b="1" dirty="0" smtClean="0"/>
              <a:t>OF App  Rules</a:t>
            </a:r>
            <a:endParaRPr lang="en-US" sz="1400" b="1" dirty="0"/>
          </a:p>
        </p:txBody>
      </p:sp>
      <p:grpSp>
        <p:nvGrpSpPr>
          <p:cNvPr id="2" name="Group 42"/>
          <p:cNvGrpSpPr/>
          <p:nvPr/>
        </p:nvGrpSpPr>
        <p:grpSpPr>
          <a:xfrm>
            <a:off x="2927640" y="2997125"/>
            <a:ext cx="2718312" cy="2999916"/>
            <a:chOff x="2927640" y="2247843"/>
            <a:chExt cx="2718312" cy="2249937"/>
          </a:xfrm>
        </p:grpSpPr>
        <p:sp>
          <p:nvSpPr>
            <p:cNvPr id="44" name="Rectangle 43"/>
            <p:cNvSpPr/>
            <p:nvPr/>
          </p:nvSpPr>
          <p:spPr>
            <a:xfrm>
              <a:off x="2953806" y="2247843"/>
              <a:ext cx="2665845" cy="20005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dirty="0"/>
            </a:p>
          </p:txBody>
        </p:sp>
        <p:cxnSp>
          <p:nvCxnSpPr>
            <p:cNvPr id="45" name="Straight Arrow Connector 44"/>
            <p:cNvCxnSpPr/>
            <p:nvPr/>
          </p:nvCxnSpPr>
          <p:spPr>
            <a:xfrm>
              <a:off x="4144488" y="4221679"/>
              <a:ext cx="0" cy="276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2927640" y="2290747"/>
              <a:ext cx="2718312" cy="253916"/>
            </a:xfrm>
            <a:prstGeom prst="rect">
              <a:avLst/>
            </a:prstGeom>
          </p:spPr>
          <p:txBody>
            <a:bodyPr wrap="none">
              <a:spAutoFit/>
            </a:bodyPr>
            <a:lstStyle/>
            <a:p>
              <a:pPr algn="ctr"/>
              <a:r>
                <a:rPr lang="en-US" sz="1600" b="1" dirty="0" err="1" smtClean="0">
                  <a:latin typeface="Arial Narrow" pitchFamily="34" charset="0"/>
                </a:rPr>
                <a:t>FT_Send_OpenFlow_Command</a:t>
              </a:r>
              <a:endParaRPr lang="en-US" sz="1600" b="1" dirty="0">
                <a:latin typeface="Arial Narrow" pitchFamily="34" charset="0"/>
              </a:endParaRPr>
            </a:p>
          </p:txBody>
        </p:sp>
      </p:grpSp>
      <p:sp>
        <p:nvSpPr>
          <p:cNvPr id="18" name="Rounded Rectangle 17"/>
          <p:cNvSpPr/>
          <p:nvPr/>
        </p:nvSpPr>
        <p:spPr>
          <a:xfrm>
            <a:off x="3023931" y="3474425"/>
            <a:ext cx="2450594" cy="359247"/>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chemeClr val="bg1"/>
                </a:solidFill>
              </a:rPr>
              <a:t>Role-based Source </a:t>
            </a:r>
            <a:r>
              <a:rPr lang="en-US" sz="1400" b="1" dirty="0" err="1" smtClean="0">
                <a:solidFill>
                  <a:schemeClr val="bg1"/>
                </a:solidFill>
              </a:rPr>
              <a:t>Auth</a:t>
            </a:r>
            <a:endParaRPr lang="en-US" sz="1400" b="1" dirty="0">
              <a:solidFill>
                <a:schemeClr val="bg1"/>
              </a:solidFill>
            </a:endParaRPr>
          </a:p>
        </p:txBody>
      </p:sp>
      <p:sp>
        <p:nvSpPr>
          <p:cNvPr id="31" name="Rounded Rectangle 30"/>
          <p:cNvSpPr/>
          <p:nvPr/>
        </p:nvSpPr>
        <p:spPr>
          <a:xfrm>
            <a:off x="3013509" y="3953001"/>
            <a:ext cx="2425390" cy="3814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State Table Manager</a:t>
            </a:r>
            <a:endParaRPr lang="en-US" sz="1400" b="1" dirty="0"/>
          </a:p>
        </p:txBody>
      </p:sp>
      <p:sp>
        <p:nvSpPr>
          <p:cNvPr id="39" name="Rounded Rectangle 38"/>
          <p:cNvSpPr/>
          <p:nvPr/>
        </p:nvSpPr>
        <p:spPr>
          <a:xfrm>
            <a:off x="3008424" y="4486894"/>
            <a:ext cx="2394850" cy="358239"/>
          </a:xfrm>
          <a:prstGeom prst="roundRect">
            <a:avLst/>
          </a:prstGeom>
          <a:gradFill flip="none" rotWithShape="1">
            <a:gsLst>
              <a:gs pos="0">
                <a:schemeClr val="accent4"/>
              </a:gs>
              <a:gs pos="48000">
                <a:srgbClr val="FFFFFF"/>
              </a:gs>
            </a:gsLst>
            <a:path path="circle">
              <a:fillToRect l="100000" t="100000"/>
            </a:path>
            <a:tileRect r="-100000" b="-100000"/>
          </a:gra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Conflict Analyzer</a:t>
            </a:r>
            <a:endParaRPr lang="en-US" sz="1400" b="1" dirty="0"/>
          </a:p>
        </p:txBody>
      </p:sp>
      <p:sp>
        <p:nvSpPr>
          <p:cNvPr id="40" name="TextBox 39"/>
          <p:cNvSpPr txBox="1"/>
          <p:nvPr/>
        </p:nvSpPr>
        <p:spPr>
          <a:xfrm>
            <a:off x="5818910" y="3956301"/>
            <a:ext cx="1842346" cy="830997"/>
          </a:xfrm>
          <a:prstGeom prst="rect">
            <a:avLst/>
          </a:prstGeom>
          <a:noFill/>
        </p:spPr>
        <p:txBody>
          <a:bodyPr wrap="none" rtlCol="0">
            <a:spAutoFit/>
          </a:bodyPr>
          <a:lstStyle/>
          <a:p>
            <a:r>
              <a:rPr lang="en-US" sz="1200" b="1" dirty="0" smtClean="0"/>
              <a:t>OF Mod Commands</a:t>
            </a:r>
            <a:endParaRPr lang="en-US" sz="1200" b="1" dirty="0"/>
          </a:p>
          <a:p>
            <a:r>
              <a:rPr lang="en-US" sz="1200" dirty="0" smtClean="0"/>
              <a:t>Add       (conflict enforced)</a:t>
            </a:r>
          </a:p>
          <a:p>
            <a:r>
              <a:rPr lang="en-US" sz="1200" dirty="0" smtClean="0"/>
              <a:t>Modify  (conflict enforced)</a:t>
            </a:r>
          </a:p>
          <a:p>
            <a:r>
              <a:rPr lang="en-US" sz="1200" dirty="0" smtClean="0"/>
              <a:t>Delete   (priority enforced)</a:t>
            </a:r>
            <a:endParaRPr lang="en-US" sz="1200" dirty="0"/>
          </a:p>
        </p:txBody>
      </p:sp>
      <p:cxnSp>
        <p:nvCxnSpPr>
          <p:cNvPr id="41" name="Straight Arrow Connector 40"/>
          <p:cNvCxnSpPr/>
          <p:nvPr/>
        </p:nvCxnSpPr>
        <p:spPr>
          <a:xfrm>
            <a:off x="5413912" y="4617496"/>
            <a:ext cx="404999" cy="11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3037785" y="5009903"/>
            <a:ext cx="2365489" cy="3814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Switch Callback Tracking</a:t>
            </a:r>
            <a:endParaRPr lang="en-US" sz="1200" b="1" dirty="0"/>
          </a:p>
        </p:txBody>
      </p:sp>
      <p:sp>
        <p:nvSpPr>
          <p:cNvPr id="3" name="Footer Placeholder 2"/>
          <p:cNvSpPr>
            <a:spLocks noGrp="1"/>
          </p:cNvSpPr>
          <p:nvPr>
            <p:ph type="ftr" sz="quarter" idx="11"/>
          </p:nvPr>
        </p:nvSpPr>
        <p:spPr>
          <a:xfrm>
            <a:off x="2743200" y="6494991"/>
            <a:ext cx="3657600" cy="396876"/>
          </a:xfrm>
        </p:spPr>
        <p:txBody>
          <a:bodyPr/>
          <a:lstStyle/>
          <a:p>
            <a:r>
              <a:rPr lang="en-US" dirty="0" smtClean="0"/>
              <a:t>Software Defined Networking (COMS 6998-8) </a:t>
            </a:r>
            <a:endParaRPr lang="en-US" dirty="0"/>
          </a:p>
        </p:txBody>
      </p:sp>
      <p:sp>
        <p:nvSpPr>
          <p:cNvPr id="4" name="Slide Number Placeholder 3"/>
          <p:cNvSpPr>
            <a:spLocks noGrp="1"/>
          </p:cNvSpPr>
          <p:nvPr>
            <p:ph type="sldNum" sz="quarter" idx="12"/>
          </p:nvPr>
        </p:nvSpPr>
        <p:spPr/>
        <p:txBody>
          <a:bodyPr/>
          <a:lstStyle/>
          <a:p>
            <a:fld id="{55D2ACF4-D73F-344A-8950-8B2C9965BD18}" type="slidenum">
              <a:rPr lang="en-US" smtClean="0"/>
              <a:pPr/>
              <a:t>42</a:t>
            </a:fld>
            <a:endParaRPr lang="en-US"/>
          </a:p>
        </p:txBody>
      </p:sp>
      <p:sp>
        <p:nvSpPr>
          <p:cNvPr id="47" name="Date Placeholder 5"/>
          <p:cNvSpPr txBox="1">
            <a:spLocks/>
          </p:cNvSpPr>
          <p:nvPr/>
        </p:nvSpPr>
        <p:spPr>
          <a:xfrm>
            <a:off x="5943600" y="6543675"/>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35125802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92389" y="1662322"/>
            <a:ext cx="8552028" cy="4232729"/>
          </a:xfrm>
        </p:spPr>
        <p:txBody>
          <a:bodyPr>
            <a:noAutofit/>
          </a:bodyPr>
          <a:lstStyle/>
          <a:p>
            <a:pPr marL="228600" indent="-228600"/>
            <a:r>
              <a:rPr lang="en-US" sz="2400" dirty="0" err="1" smtClean="0"/>
              <a:t>FortNOX</a:t>
            </a:r>
            <a:r>
              <a:rPr lang="en-US" sz="2400" dirty="0" smtClean="0"/>
              <a:t> – A new security enforcement kernel for OF networks</a:t>
            </a:r>
          </a:p>
          <a:p>
            <a:pPr marL="628650" lvl="1" indent="-228600"/>
            <a:r>
              <a:rPr lang="en-US" sz="2000" dirty="0" smtClean="0"/>
              <a:t>Role-based Authorization</a:t>
            </a:r>
          </a:p>
          <a:p>
            <a:pPr marL="628650" lvl="1" indent="-228600"/>
            <a:r>
              <a:rPr lang="en-US" sz="2000" dirty="0" smtClean="0"/>
              <a:t>Rule-Authentication</a:t>
            </a:r>
          </a:p>
          <a:p>
            <a:pPr marL="628650" lvl="1" indent="-228600"/>
            <a:r>
              <a:rPr lang="en-US" sz="2000" dirty="0" smtClean="0"/>
              <a:t>Conflict Detection and Resolution</a:t>
            </a:r>
          </a:p>
          <a:p>
            <a:pPr marL="628650" lvl="1" indent="-228600"/>
            <a:r>
              <a:rPr lang="en-US" sz="2000" dirty="0" smtClean="0"/>
              <a:t>Security Directive Translation</a:t>
            </a:r>
          </a:p>
          <a:p>
            <a:pPr marL="228600" indent="-228600"/>
            <a:r>
              <a:rPr lang="en-US" sz="2400" dirty="0" smtClean="0"/>
              <a:t>Ongoing Efforts and Future Work</a:t>
            </a:r>
          </a:p>
          <a:p>
            <a:pPr marL="628650" lvl="1" indent="-228600"/>
            <a:r>
              <a:rPr lang="en-US" sz="2000" dirty="0" smtClean="0"/>
              <a:t>Prototype implementations for newer controllers (Floodlight, POX)</a:t>
            </a:r>
          </a:p>
          <a:p>
            <a:pPr marL="628650" lvl="1" indent="-228600"/>
            <a:r>
              <a:rPr lang="en-US" sz="2000" dirty="0" smtClean="0"/>
              <a:t>Security enforcement in </a:t>
            </a:r>
            <a:r>
              <a:rPr lang="en-US" sz="2000" dirty="0" err="1" smtClean="0"/>
              <a:t>multicontroller</a:t>
            </a:r>
            <a:r>
              <a:rPr lang="en-US" sz="2000" dirty="0" smtClean="0"/>
              <a:t> environments</a:t>
            </a:r>
          </a:p>
          <a:p>
            <a:pPr marL="628650" lvl="1" indent="-228600"/>
            <a:r>
              <a:rPr lang="en-US" sz="2000" dirty="0" smtClean="0"/>
              <a:t>Improving error feedback to OF applications</a:t>
            </a:r>
          </a:p>
          <a:p>
            <a:pPr marL="628650" lvl="1" indent="-228600"/>
            <a:r>
              <a:rPr lang="en-US" sz="2000" dirty="0" smtClean="0"/>
              <a:t>Optimizing rule conflict detection</a:t>
            </a:r>
          </a:p>
          <a:p>
            <a:pPr marL="628650" lvl="1" indent="-228600"/>
            <a:endParaRPr lang="en-US" sz="2000" dirty="0" smtClean="0"/>
          </a:p>
          <a:p>
            <a:pPr marL="228600" indent="-228600"/>
            <a:endParaRPr lang="en-US" sz="2400" dirty="0" smtClean="0"/>
          </a:p>
          <a:p>
            <a:pPr marL="228600" indent="-228600"/>
            <a:endParaRPr lang="en-US" sz="2400" dirty="0"/>
          </a:p>
        </p:txBody>
      </p:sp>
      <p:sp>
        <p:nvSpPr>
          <p:cNvPr id="6" name="Content Placeholder 3"/>
          <p:cNvSpPr>
            <a:spLocks noGrp="1"/>
          </p:cNvSpPr>
          <p:nvPr>
            <p:ph sz="quarter" idx="13"/>
          </p:nvPr>
        </p:nvSpPr>
        <p:spPr>
          <a:xfrm>
            <a:off x="178090" y="542909"/>
            <a:ext cx="8851611" cy="382924"/>
          </a:xfrm>
        </p:spPr>
        <p:txBody>
          <a:bodyPr>
            <a:noAutofit/>
          </a:bodyPr>
          <a:lstStyle/>
          <a:p>
            <a:r>
              <a:rPr lang="en-US" sz="2800" b="1" dirty="0" smtClean="0"/>
              <a:t>Summary of </a:t>
            </a:r>
            <a:r>
              <a:rPr lang="en-US" sz="2800" b="1" dirty="0" err="1" smtClean="0"/>
              <a:t>FortNOX</a:t>
            </a:r>
            <a:endParaRPr lang="en-US" sz="2800" b="1" dirty="0"/>
          </a:p>
        </p:txBody>
      </p:sp>
      <p:sp>
        <p:nvSpPr>
          <p:cNvPr id="7" name="TextBox 6"/>
          <p:cNvSpPr txBox="1"/>
          <p:nvPr/>
        </p:nvSpPr>
        <p:spPr>
          <a:xfrm>
            <a:off x="914400" y="6019800"/>
            <a:ext cx="6675137" cy="369332"/>
          </a:xfrm>
          <a:prstGeom prst="rect">
            <a:avLst/>
          </a:prstGeom>
          <a:noFill/>
        </p:spPr>
        <p:txBody>
          <a:bodyPr wrap="none" rtlCol="0">
            <a:spAutoFit/>
          </a:bodyPr>
          <a:lstStyle/>
          <a:p>
            <a:r>
              <a:rPr lang="en-US" i="1" dirty="0" smtClean="0"/>
              <a:t>“A </a:t>
            </a:r>
            <a:r>
              <a:rPr lang="en-US" i="1" dirty="0"/>
              <a:t>Security Enforcement Kernel for </a:t>
            </a:r>
            <a:r>
              <a:rPr lang="en-US" i="1" dirty="0" err="1"/>
              <a:t>OpenFlow</a:t>
            </a:r>
            <a:r>
              <a:rPr lang="en-US" i="1" dirty="0"/>
              <a:t> </a:t>
            </a:r>
            <a:r>
              <a:rPr lang="en-US" i="1" dirty="0" smtClean="0"/>
              <a:t>Networks”. HotSDN’12</a:t>
            </a:r>
            <a:endParaRPr lang="en-US" i="1" dirty="0"/>
          </a:p>
        </p:txBody>
      </p:sp>
      <p:sp>
        <p:nvSpPr>
          <p:cNvPr id="2" name="Footer Placeholder 1"/>
          <p:cNvSpPr>
            <a:spLocks noGrp="1"/>
          </p:cNvSpPr>
          <p:nvPr>
            <p:ph type="ftr" sz="quarter" idx="11"/>
          </p:nvPr>
        </p:nvSpPr>
        <p:spPr>
          <a:xfrm>
            <a:off x="2362200" y="6384924"/>
            <a:ext cx="3810000" cy="473076"/>
          </a:xfrm>
        </p:spPr>
        <p:txBody>
          <a:bodyPr/>
          <a:lstStyle/>
          <a:p>
            <a:r>
              <a:rPr lang="en-US" dirty="0" smtClean="0"/>
              <a:t>Software Defined Networking (COMS 6998-8) </a:t>
            </a:r>
            <a:endParaRPr lang="en-US" dirty="0"/>
          </a:p>
        </p:txBody>
      </p:sp>
      <p:sp>
        <p:nvSpPr>
          <p:cNvPr id="3" name="Slide Number Placeholder 2"/>
          <p:cNvSpPr>
            <a:spLocks noGrp="1"/>
          </p:cNvSpPr>
          <p:nvPr>
            <p:ph type="sldNum" sz="quarter" idx="12"/>
          </p:nvPr>
        </p:nvSpPr>
        <p:spPr/>
        <p:txBody>
          <a:bodyPr/>
          <a:lstStyle/>
          <a:p>
            <a:fld id="{55D2ACF4-D73F-344A-8950-8B2C9965BD18}" type="slidenum">
              <a:rPr lang="en-US" smtClean="0"/>
              <a:pPr/>
              <a:t>43</a:t>
            </a:fld>
            <a:endParaRPr lang="en-US"/>
          </a:p>
        </p:txBody>
      </p:sp>
      <p:sp>
        <p:nvSpPr>
          <p:cNvPr id="8"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335659016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1447800"/>
            <a:ext cx="8553450" cy="643467"/>
          </a:xfrm>
        </p:spPr>
        <p:txBody>
          <a:bodyPr>
            <a:noAutofit/>
          </a:bodyPr>
          <a:lstStyle/>
          <a:p>
            <a:r>
              <a:rPr lang="en-US" sz="2400" b="1" dirty="0" err="1" smtClean="0">
                <a:solidFill>
                  <a:srgbClr val="0000FF"/>
                </a:solidFill>
              </a:rPr>
              <a:t>www.openflowsec.org</a:t>
            </a:r>
            <a:endParaRPr lang="en-US" sz="2400" b="1" dirty="0" smtClean="0">
              <a:solidFill>
                <a:srgbClr val="0000FF"/>
              </a:solidFill>
            </a:endParaRPr>
          </a:p>
          <a:p>
            <a:endParaRPr lang="en-US" sz="700" dirty="0" smtClean="0">
              <a:solidFill>
                <a:schemeClr val="tx1">
                  <a:lumMod val="50000"/>
                </a:schemeClr>
              </a:solidFill>
            </a:endParaRPr>
          </a:p>
          <a:p>
            <a:pPr marL="566738" lvl="1" indent="-228600">
              <a:spcAft>
                <a:spcPts val="1200"/>
              </a:spcAft>
              <a:buFont typeface="Arial"/>
              <a:buChar char="•"/>
            </a:pPr>
            <a:r>
              <a:rPr lang="en-US" sz="2200" dirty="0" smtClean="0">
                <a:solidFill>
                  <a:schemeClr val="tx1">
                    <a:lumMod val="50000"/>
                  </a:schemeClr>
                </a:solidFill>
              </a:rPr>
              <a:t>Some technical reports and publications</a:t>
            </a:r>
          </a:p>
          <a:p>
            <a:pPr marL="566738" lvl="1" indent="-228600">
              <a:spcAft>
                <a:spcPts val="1200"/>
              </a:spcAft>
              <a:buFont typeface="Arial"/>
              <a:buChar char="•"/>
            </a:pPr>
            <a:r>
              <a:rPr lang="en-US" sz="2200" dirty="0" smtClean="0">
                <a:solidFill>
                  <a:schemeClr val="tx1">
                    <a:lumMod val="50000"/>
                  </a:schemeClr>
                </a:solidFill>
              </a:rPr>
              <a:t>DEMO videos</a:t>
            </a:r>
          </a:p>
          <a:p>
            <a:pPr lvl="1"/>
            <a:r>
              <a:rPr lang="en-US" sz="2200" dirty="0" smtClean="0"/>
              <a:t>Demo 1:  </a:t>
            </a:r>
            <a:r>
              <a:rPr lang="en-US" sz="2200" b="1" dirty="0" smtClean="0"/>
              <a:t>Constraints Enforcement</a:t>
            </a:r>
            <a:r>
              <a:rPr lang="en-US" sz="2200" dirty="0" smtClean="0"/>
              <a:t>  [high res .</a:t>
            </a:r>
            <a:r>
              <a:rPr lang="en-US" sz="2200" dirty="0" smtClean="0">
                <a:hlinkClick r:id="rId3" action="ppaction://hlinkfile"/>
              </a:rPr>
              <a:t>mov</a:t>
            </a:r>
            <a:r>
              <a:rPr lang="en-US" sz="2200" dirty="0" smtClean="0"/>
              <a:t> or </a:t>
            </a:r>
            <a:r>
              <a:rPr lang="en-US" sz="2200" dirty="0" smtClean="0">
                <a:hlinkClick r:id="rId4"/>
              </a:rPr>
              <a:t>Youtube!</a:t>
            </a:r>
            <a:r>
              <a:rPr lang="en-US" sz="2200" dirty="0" smtClean="0"/>
              <a:t>  ]</a:t>
            </a:r>
          </a:p>
          <a:p>
            <a:pPr lvl="1"/>
            <a:r>
              <a:rPr lang="en-US" sz="2200" dirty="0" smtClean="0"/>
              <a:t>Demo 2:  </a:t>
            </a:r>
            <a:r>
              <a:rPr lang="en-US" sz="2200" b="1" dirty="0" smtClean="0"/>
              <a:t>Reflector Nets</a:t>
            </a:r>
            <a:r>
              <a:rPr lang="en-US" sz="2200" dirty="0" smtClean="0"/>
              <a:t>  [high res .</a:t>
            </a:r>
            <a:r>
              <a:rPr lang="en-US" sz="2200" dirty="0" smtClean="0">
                <a:hlinkClick r:id="rId5" action="ppaction://hlinkfile"/>
              </a:rPr>
              <a:t>mov</a:t>
            </a:r>
            <a:r>
              <a:rPr lang="en-US" sz="2200" dirty="0" smtClean="0"/>
              <a:t>  or </a:t>
            </a:r>
            <a:r>
              <a:rPr lang="en-US" sz="2200" dirty="0" smtClean="0">
                <a:hlinkClick r:id="rId6"/>
              </a:rPr>
              <a:t>Youtube!</a:t>
            </a:r>
            <a:r>
              <a:rPr lang="en-US" sz="2200" dirty="0" smtClean="0"/>
              <a:t>  ]</a:t>
            </a:r>
          </a:p>
          <a:p>
            <a:pPr lvl="1"/>
            <a:r>
              <a:rPr lang="en-US" sz="2200" dirty="0" smtClean="0"/>
              <a:t>Demo 3: </a:t>
            </a:r>
            <a:r>
              <a:rPr lang="en-US" sz="2200" b="1" dirty="0" smtClean="0"/>
              <a:t>Automated Quarantine </a:t>
            </a:r>
            <a:r>
              <a:rPr lang="en-US" sz="2200" dirty="0" smtClean="0"/>
              <a:t>[high res .</a:t>
            </a:r>
            <a:r>
              <a:rPr lang="en-US" sz="2200" dirty="0" smtClean="0">
                <a:hlinkClick r:id="rId7" action="ppaction://hlinkfile"/>
              </a:rPr>
              <a:t>mov</a:t>
            </a:r>
            <a:r>
              <a:rPr lang="en-US" sz="2200" dirty="0" smtClean="0">
                <a:hlinkClick r:id="rId8"/>
              </a:rPr>
              <a:t> </a:t>
            </a:r>
            <a:r>
              <a:rPr lang="en-US" sz="2200" dirty="0" smtClean="0"/>
              <a:t>or </a:t>
            </a:r>
            <a:r>
              <a:rPr lang="en-US" sz="2200" dirty="0" smtClean="0">
                <a:hlinkClick r:id="rId9"/>
              </a:rPr>
              <a:t>Youtube!</a:t>
            </a:r>
            <a:r>
              <a:rPr lang="en-US" sz="2200" dirty="0" smtClean="0"/>
              <a:t>  ]</a:t>
            </a:r>
          </a:p>
          <a:p>
            <a:pPr lvl="1"/>
            <a:endParaRPr lang="en-US" sz="2200" dirty="0" smtClean="0">
              <a:solidFill>
                <a:schemeClr val="tx1">
                  <a:lumMod val="50000"/>
                </a:schemeClr>
              </a:solidFill>
            </a:endParaRPr>
          </a:p>
          <a:p>
            <a:pPr marL="566738" lvl="1" indent="-228600">
              <a:spcAft>
                <a:spcPts val="1200"/>
              </a:spcAft>
              <a:buFont typeface="Arial"/>
              <a:buChar char="•"/>
            </a:pPr>
            <a:r>
              <a:rPr lang="en-US" sz="2200" dirty="0" smtClean="0">
                <a:solidFill>
                  <a:schemeClr val="tx1">
                    <a:lumMod val="50000"/>
                  </a:schemeClr>
                </a:solidFill>
              </a:rPr>
              <a:t>FRESCO/</a:t>
            </a:r>
            <a:r>
              <a:rPr lang="en-US" sz="2200" dirty="0" err="1" smtClean="0">
                <a:solidFill>
                  <a:schemeClr val="tx1">
                    <a:lumMod val="50000"/>
                  </a:schemeClr>
                </a:solidFill>
              </a:rPr>
              <a:t>FortNOX</a:t>
            </a:r>
            <a:r>
              <a:rPr lang="en-US" sz="2200" dirty="0" smtClean="0">
                <a:solidFill>
                  <a:schemeClr val="tx1">
                    <a:lumMod val="50000"/>
                  </a:schemeClr>
                </a:solidFill>
              </a:rPr>
              <a:t> beta</a:t>
            </a:r>
            <a:r>
              <a:rPr lang="en-US" sz="2200" dirty="0">
                <a:solidFill>
                  <a:schemeClr val="tx1">
                    <a:lumMod val="50000"/>
                  </a:schemeClr>
                </a:solidFill>
              </a:rPr>
              <a:t> </a:t>
            </a:r>
            <a:r>
              <a:rPr lang="en-US" sz="2200" dirty="0" smtClean="0">
                <a:solidFill>
                  <a:schemeClr val="tx1">
                    <a:lumMod val="50000"/>
                  </a:schemeClr>
                </a:solidFill>
              </a:rPr>
              <a:t>to be released soon</a:t>
            </a:r>
            <a:endParaRPr lang="en-US" sz="1800" dirty="0" smtClean="0"/>
          </a:p>
          <a:p>
            <a:endParaRPr lang="en-US" sz="1800" dirty="0"/>
          </a:p>
        </p:txBody>
      </p:sp>
      <p:sp>
        <p:nvSpPr>
          <p:cNvPr id="3" name="Title 2"/>
          <p:cNvSpPr>
            <a:spLocks noGrp="1"/>
          </p:cNvSpPr>
          <p:nvPr>
            <p:ph type="title"/>
          </p:nvPr>
        </p:nvSpPr>
        <p:spPr>
          <a:xfrm>
            <a:off x="488950" y="537105"/>
            <a:ext cx="8229600" cy="629043"/>
          </a:xfrm>
        </p:spPr>
        <p:txBody>
          <a:bodyPr>
            <a:noAutofit/>
          </a:bodyPr>
          <a:lstStyle/>
          <a:p>
            <a:r>
              <a:rPr lang="en-US" sz="2700" b="1" dirty="0" smtClean="0"/>
              <a:t>Some Demonstrations</a:t>
            </a:r>
            <a:endParaRPr lang="en-US" sz="2700" b="1" dirty="0"/>
          </a:p>
        </p:txBody>
      </p:sp>
      <p:sp>
        <p:nvSpPr>
          <p:cNvPr id="4" name="Footer Placeholder 3"/>
          <p:cNvSpPr>
            <a:spLocks noGrp="1"/>
          </p:cNvSpPr>
          <p:nvPr>
            <p:ph type="ftr" sz="quarter" idx="11"/>
          </p:nvPr>
        </p:nvSpPr>
        <p:spPr>
          <a:xfrm>
            <a:off x="2438400" y="6324600"/>
            <a:ext cx="3124200" cy="396876"/>
          </a:xfrm>
        </p:spPr>
        <p:txBody>
          <a:bodyPr/>
          <a:lstStyle/>
          <a:p>
            <a:r>
              <a:rPr lang="en-US" dirty="0" smtClean="0"/>
              <a:t>Software Defined Networking (COMS 6998-8) </a:t>
            </a:r>
            <a:endParaRPr lang="en-US" dirty="0"/>
          </a:p>
        </p:txBody>
      </p:sp>
      <p:sp>
        <p:nvSpPr>
          <p:cNvPr id="5" name="Slide Number Placeholder 4"/>
          <p:cNvSpPr>
            <a:spLocks noGrp="1"/>
          </p:cNvSpPr>
          <p:nvPr>
            <p:ph type="sldNum" sz="quarter" idx="12"/>
          </p:nvPr>
        </p:nvSpPr>
        <p:spPr/>
        <p:txBody>
          <a:bodyPr/>
          <a:lstStyle/>
          <a:p>
            <a:fld id="{55D2ACF4-D73F-344A-8950-8B2C9965BD18}" type="slidenum">
              <a:rPr lang="en-US" smtClean="0"/>
              <a:pPr/>
              <a:t>44</a:t>
            </a:fld>
            <a:endParaRPr lang="en-US"/>
          </a:p>
        </p:txBody>
      </p:sp>
      <p:sp>
        <p:nvSpPr>
          <p:cNvPr id="6"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63775954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19149"/>
            <a:ext cx="8382000" cy="3371851"/>
          </a:xfrm>
        </p:spPr>
        <p:txBody>
          <a:bodyPr>
            <a:normAutofit/>
          </a:bodyPr>
          <a:lstStyle/>
          <a:p>
            <a:r>
              <a:rPr lang="en-US" sz="3200" b="1" dirty="0" err="1" smtClean="0">
                <a:solidFill>
                  <a:srgbClr val="FF0000"/>
                </a:solidFill>
              </a:rPr>
              <a:t>CloudWatcher</a:t>
            </a:r>
            <a:r>
              <a:rPr lang="en-US" sz="3200" b="1" dirty="0" smtClean="0">
                <a:solidFill>
                  <a:srgbClr val="FF0000"/>
                </a:solidFill>
              </a:rPr>
              <a:t>: </a:t>
            </a:r>
            <a:r>
              <a:rPr lang="en-US" sz="3200" b="1" dirty="0" smtClean="0"/>
              <a:t/>
            </a:r>
            <a:br>
              <a:rPr lang="en-US" sz="3200" b="1" dirty="0" smtClean="0"/>
            </a:br>
            <a:r>
              <a:rPr lang="en-US" sz="3200" b="1" dirty="0" smtClean="0"/>
              <a:t>Network Security Monitoring Using </a:t>
            </a:r>
            <a:br>
              <a:rPr lang="en-US" sz="3200" b="1" dirty="0" smtClean="0"/>
            </a:br>
            <a:r>
              <a:rPr lang="en-US" sz="3200" b="1" dirty="0" err="1" smtClean="0"/>
              <a:t>OpenFlow</a:t>
            </a:r>
            <a:r>
              <a:rPr lang="en-US" sz="3200" b="1" dirty="0" smtClean="0"/>
              <a:t> in Dynamic Cloud Networks </a:t>
            </a:r>
            <a:r>
              <a:rPr lang="en-US" sz="3200" dirty="0" smtClean="0"/>
              <a:t/>
            </a:r>
            <a:br>
              <a:rPr lang="en-US" sz="3200" dirty="0" smtClean="0"/>
            </a:br>
            <a:r>
              <a:rPr lang="en-US" sz="3200" dirty="0" smtClean="0"/>
              <a:t/>
            </a:r>
            <a:br>
              <a:rPr lang="en-US" sz="3200" dirty="0" smtClean="0"/>
            </a:br>
            <a:r>
              <a:rPr lang="en-US" sz="2800" b="1" i="1" dirty="0" smtClean="0"/>
              <a:t>or: How to Provide </a:t>
            </a:r>
            <a:br>
              <a:rPr lang="en-US" sz="2800" b="1" i="1" dirty="0" smtClean="0"/>
            </a:br>
            <a:r>
              <a:rPr lang="en-US" sz="2800" b="1" i="1" dirty="0" smtClean="0"/>
              <a:t>Security Monitoring as a Service in Clouds?</a:t>
            </a:r>
            <a:endParaRPr lang="en-US" sz="2800" b="1" i="1" dirty="0"/>
          </a:p>
        </p:txBody>
      </p:sp>
      <p:sp>
        <p:nvSpPr>
          <p:cNvPr id="3"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
        <p:nvSpPr>
          <p:cNvPr id="4" name="Footer Placeholder 4"/>
          <p:cNvSpPr>
            <a:spLocks noGrp="1"/>
          </p:cNvSpPr>
          <p:nvPr>
            <p:ph type="ftr" sz="quarter" idx="11"/>
          </p:nvPr>
        </p:nvSpPr>
        <p:spPr>
          <a:xfrm>
            <a:off x="2209800" y="6324600"/>
            <a:ext cx="3886200" cy="396877"/>
          </a:xfrm>
        </p:spPr>
        <p:txBody>
          <a:bodyPr/>
          <a:lstStyle/>
          <a:p>
            <a:r>
              <a:rPr lang="en-US" dirty="0" smtClean="0"/>
              <a:t>Software Defined Networking (COMS 6998-8) </a:t>
            </a:r>
            <a:endParaRPr lang="en-US" dirty="0"/>
          </a:p>
        </p:txBody>
      </p:sp>
      <p:sp>
        <p:nvSpPr>
          <p:cNvPr id="5" name="Slide Number Placeholder 4"/>
          <p:cNvSpPr>
            <a:spLocks noGrp="1"/>
          </p:cNvSpPr>
          <p:nvPr>
            <p:ph type="sldNum" sz="quarter" idx="12"/>
          </p:nvPr>
        </p:nvSpPr>
        <p:spPr>
          <a:xfrm>
            <a:off x="6553200" y="6356351"/>
            <a:ext cx="2133600" cy="365125"/>
          </a:xfrm>
        </p:spPr>
        <p:txBody>
          <a:bodyPr/>
          <a:lstStyle/>
          <a:p>
            <a:fld id="{55D2ACF4-D73F-344A-8950-8B2C9965BD18}" type="slidenum">
              <a:rPr lang="en-US" smtClean="0"/>
              <a:pPr/>
              <a:t>45</a:t>
            </a:fld>
            <a:endParaRPr lang="en-US"/>
          </a:p>
        </p:txBody>
      </p:sp>
    </p:spTree>
    <p:extLst>
      <p:ext uri="{BB962C8B-B14F-4D97-AF65-F5344CB8AC3E}">
        <p14:creationId xmlns:p14="http://schemas.microsoft.com/office/powerpoint/2010/main" val="40946761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a:xfrm>
            <a:off x="228600" y="1600200"/>
            <a:ext cx="8763000" cy="4525963"/>
          </a:xfrm>
        </p:spPr>
        <p:txBody>
          <a:bodyPr>
            <a:normAutofit lnSpcReduction="10000"/>
          </a:bodyPr>
          <a:lstStyle/>
          <a:p>
            <a:r>
              <a:rPr lang="en-US" dirty="0" smtClean="0"/>
              <a:t>Provide </a:t>
            </a:r>
            <a:r>
              <a:rPr lang="en-US" b="1" dirty="0" smtClean="0">
                <a:solidFill>
                  <a:srgbClr val="FF0000"/>
                </a:solidFill>
              </a:rPr>
              <a:t>Security Monitoring as a Service </a:t>
            </a:r>
            <a:r>
              <a:rPr lang="en-US" dirty="0" smtClean="0"/>
              <a:t>for a cloud network</a:t>
            </a:r>
          </a:p>
          <a:p>
            <a:r>
              <a:rPr lang="en-US" dirty="0" smtClean="0"/>
              <a:t>How to Provide</a:t>
            </a:r>
          </a:p>
          <a:p>
            <a:pPr lvl="1"/>
            <a:r>
              <a:rPr lang="en-US" dirty="0" smtClean="0"/>
              <a:t>Routing algorithms</a:t>
            </a:r>
          </a:p>
          <a:p>
            <a:pPr lvl="2"/>
            <a:r>
              <a:rPr lang="en-US" dirty="0" smtClean="0"/>
              <a:t>The algorithms guarantee that specified (static) network security devices can monitor (dynamic) specific network flows</a:t>
            </a:r>
          </a:p>
          <a:p>
            <a:pPr lvl="1"/>
            <a:r>
              <a:rPr lang="en-US" dirty="0" smtClean="0"/>
              <a:t>A script language</a:t>
            </a:r>
          </a:p>
          <a:p>
            <a:pPr lvl="2"/>
            <a:r>
              <a:rPr lang="en-US" dirty="0" smtClean="0"/>
              <a:t>Register security devices easily</a:t>
            </a:r>
          </a:p>
          <a:p>
            <a:pPr lvl="2"/>
            <a:r>
              <a:rPr lang="en-US" dirty="0" smtClean="0"/>
              <a:t>Create security policies easily</a:t>
            </a:r>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2098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46</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358168722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CloudWatcher</a:t>
            </a:r>
            <a:endParaRPr lang="en-US" dirty="0"/>
          </a:p>
        </p:txBody>
      </p:sp>
      <p:sp>
        <p:nvSpPr>
          <p:cNvPr id="3" name="Content Placeholder 2"/>
          <p:cNvSpPr>
            <a:spLocks noGrp="1"/>
          </p:cNvSpPr>
          <p:nvPr>
            <p:ph idx="1"/>
          </p:nvPr>
        </p:nvSpPr>
        <p:spPr/>
        <p:txBody>
          <a:bodyPr/>
          <a:lstStyle/>
          <a:p>
            <a:endParaRPr lang="en-US" dirty="0" smtClean="0"/>
          </a:p>
          <a:p>
            <a:r>
              <a:rPr lang="en-US" dirty="0" smtClean="0"/>
              <a:t>A new framework</a:t>
            </a:r>
          </a:p>
          <a:p>
            <a:pPr lvl="1"/>
            <a:r>
              <a:rPr lang="en-US" dirty="0" smtClean="0"/>
              <a:t>Provide </a:t>
            </a:r>
            <a:r>
              <a:rPr lang="en-US" b="1" dirty="0" smtClean="0">
                <a:solidFill>
                  <a:srgbClr val="FF0000"/>
                </a:solidFill>
              </a:rPr>
              <a:t>security monitoring services</a:t>
            </a:r>
            <a:r>
              <a:rPr lang="en-US" dirty="0" smtClean="0"/>
              <a:t> for large and dynamic cloud networks</a:t>
            </a:r>
          </a:p>
          <a:p>
            <a:pPr lvl="1"/>
            <a:r>
              <a:rPr lang="en-US" dirty="0" smtClean="0"/>
              <a:t>Detour network packets to be inspected by pre-installed network security devices automatically</a:t>
            </a:r>
          </a:p>
          <a:p>
            <a:pPr lvl="2"/>
            <a:r>
              <a:rPr lang="en-US" b="1" dirty="0" err="1" smtClean="0"/>
              <a:t>OpenFlow</a:t>
            </a:r>
            <a:endParaRPr lang="en-US" b="1" dirty="0" smtClean="0"/>
          </a:p>
          <a:p>
            <a:pPr lvl="1"/>
            <a:r>
              <a:rPr lang="en-US" dirty="0" smtClean="0"/>
              <a:t>Provide a script to operate this framework</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19050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47</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386714084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562600" y="2895600"/>
            <a:ext cx="29718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b="1"/>
          </a:p>
        </p:txBody>
      </p:sp>
      <p:sp>
        <p:nvSpPr>
          <p:cNvPr id="62" name="Rectangle 61"/>
          <p:cNvSpPr/>
          <p:nvPr/>
        </p:nvSpPr>
        <p:spPr>
          <a:xfrm>
            <a:off x="5562600" y="1981200"/>
            <a:ext cx="3200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b="1"/>
          </a:p>
        </p:txBody>
      </p:sp>
      <p:sp>
        <p:nvSpPr>
          <p:cNvPr id="2" name="Title 1"/>
          <p:cNvSpPr>
            <a:spLocks noGrp="1"/>
          </p:cNvSpPr>
          <p:nvPr>
            <p:ph type="title"/>
          </p:nvPr>
        </p:nvSpPr>
        <p:spPr/>
        <p:txBody>
          <a:bodyPr/>
          <a:lstStyle/>
          <a:p>
            <a:r>
              <a:rPr lang="en-US" dirty="0" smtClean="0"/>
              <a:t>Operating Scenario</a:t>
            </a:r>
            <a:endParaRPr lang="en-US" dirty="0"/>
          </a:p>
        </p:txBody>
      </p:sp>
      <p:sp>
        <p:nvSpPr>
          <p:cNvPr id="4" name="Rounded Rectangle 3"/>
          <p:cNvSpPr/>
          <p:nvPr/>
        </p:nvSpPr>
        <p:spPr>
          <a:xfrm>
            <a:off x="2514600" y="2057400"/>
            <a:ext cx="2895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Register Security Devices</a:t>
            </a:r>
            <a:endParaRPr lang="en-US" sz="1600" b="1" dirty="0"/>
          </a:p>
        </p:txBody>
      </p:sp>
      <p:sp>
        <p:nvSpPr>
          <p:cNvPr id="5" name="Rounded Rectangle 4"/>
          <p:cNvSpPr/>
          <p:nvPr/>
        </p:nvSpPr>
        <p:spPr>
          <a:xfrm>
            <a:off x="2514600" y="2895600"/>
            <a:ext cx="2895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Create Security Policies</a:t>
            </a:r>
            <a:endParaRPr lang="en-US" sz="1600" b="1" dirty="0"/>
          </a:p>
        </p:txBody>
      </p:sp>
      <p:sp>
        <p:nvSpPr>
          <p:cNvPr id="6" name="Rounded Rectangle 5"/>
          <p:cNvSpPr/>
          <p:nvPr/>
        </p:nvSpPr>
        <p:spPr>
          <a:xfrm>
            <a:off x="2514600" y="3657600"/>
            <a:ext cx="2895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Parse Security Policies</a:t>
            </a:r>
            <a:endParaRPr lang="en-US" sz="1600" b="1" dirty="0"/>
          </a:p>
        </p:txBody>
      </p:sp>
      <p:sp>
        <p:nvSpPr>
          <p:cNvPr id="7" name="Rounded Rectangle 6"/>
          <p:cNvSpPr/>
          <p:nvPr/>
        </p:nvSpPr>
        <p:spPr>
          <a:xfrm>
            <a:off x="2514600" y="4419600"/>
            <a:ext cx="2895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Create Routing Rules</a:t>
            </a:r>
            <a:endParaRPr lang="en-US" sz="1600" b="1" dirty="0"/>
          </a:p>
        </p:txBody>
      </p:sp>
      <p:sp>
        <p:nvSpPr>
          <p:cNvPr id="8" name="Rounded Rectangle 7"/>
          <p:cNvSpPr/>
          <p:nvPr/>
        </p:nvSpPr>
        <p:spPr>
          <a:xfrm>
            <a:off x="2514600" y="5943600"/>
            <a:ext cx="2895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Enforce Flow Rules into Routers</a:t>
            </a:r>
            <a:endParaRPr lang="en-US" sz="1600" b="1" dirty="0"/>
          </a:p>
        </p:txBody>
      </p:sp>
      <p:sp>
        <p:nvSpPr>
          <p:cNvPr id="9" name="Rounded Rectangle 8"/>
          <p:cNvSpPr/>
          <p:nvPr/>
        </p:nvSpPr>
        <p:spPr>
          <a:xfrm>
            <a:off x="2514600" y="5181600"/>
            <a:ext cx="2895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Translate Routing Rules into </a:t>
            </a:r>
            <a:r>
              <a:rPr lang="en-US" sz="1600" b="1" dirty="0" err="1" smtClean="0"/>
              <a:t>OpenFow</a:t>
            </a:r>
            <a:r>
              <a:rPr lang="en-US" sz="1600" b="1" dirty="0" smtClean="0"/>
              <a:t> Rules</a:t>
            </a:r>
            <a:endParaRPr lang="en-US" sz="1600" b="1" dirty="0"/>
          </a:p>
        </p:txBody>
      </p:sp>
      <p:cxnSp>
        <p:nvCxnSpPr>
          <p:cNvPr id="11" name="Straight Arrow Connector 10"/>
          <p:cNvCxnSpPr>
            <a:stCxn id="4" idx="2"/>
            <a:endCxn id="5" idx="0"/>
          </p:cNvCxnSpPr>
          <p:nvPr/>
        </p:nvCxnSpPr>
        <p:spPr>
          <a:xfrm>
            <a:off x="3962400" y="2514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2"/>
            <a:endCxn id="6" idx="0"/>
          </p:cNvCxnSpPr>
          <p:nvPr/>
        </p:nvCxnSpPr>
        <p:spPr>
          <a:xfrm>
            <a:off x="3962400" y="33528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7" idx="0"/>
          </p:cNvCxnSpPr>
          <p:nvPr/>
        </p:nvCxnSpPr>
        <p:spPr>
          <a:xfrm>
            <a:off x="3962400" y="41148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2"/>
            <a:endCxn id="9" idx="0"/>
          </p:cNvCxnSpPr>
          <p:nvPr/>
        </p:nvCxnSpPr>
        <p:spPr>
          <a:xfrm>
            <a:off x="3962400" y="48768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2"/>
            <a:endCxn id="8" idx="0"/>
          </p:cNvCxnSpPr>
          <p:nvPr/>
        </p:nvCxnSpPr>
        <p:spPr>
          <a:xfrm>
            <a:off x="3962400" y="56388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410" name="Picture 2"/>
          <p:cNvPicPr>
            <a:picLocks noChangeAspect="1" noChangeArrowheads="1"/>
          </p:cNvPicPr>
          <p:nvPr/>
        </p:nvPicPr>
        <p:blipFill>
          <a:blip r:embed="rId2" cstate="print"/>
          <a:srcRect/>
          <a:stretch>
            <a:fillRect/>
          </a:stretch>
        </p:blipFill>
        <p:spPr bwMode="auto">
          <a:xfrm>
            <a:off x="1066800" y="2209800"/>
            <a:ext cx="609600" cy="799253"/>
          </a:xfrm>
          <a:prstGeom prst="rect">
            <a:avLst/>
          </a:prstGeom>
          <a:noFill/>
          <a:ln w="9525">
            <a:noFill/>
            <a:miter lim="800000"/>
            <a:headEnd/>
            <a:tailEnd/>
          </a:ln>
        </p:spPr>
      </p:pic>
      <p:cxnSp>
        <p:nvCxnSpPr>
          <p:cNvPr id="26" name="Straight Arrow Connector 25"/>
          <p:cNvCxnSpPr>
            <a:stCxn id="17410" idx="3"/>
            <a:endCxn id="4" idx="1"/>
          </p:cNvCxnSpPr>
          <p:nvPr/>
        </p:nvCxnSpPr>
        <p:spPr>
          <a:xfrm flipV="1">
            <a:off x="1676400" y="2286000"/>
            <a:ext cx="838200" cy="32342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7410" idx="3"/>
            <a:endCxn id="5" idx="1"/>
          </p:cNvCxnSpPr>
          <p:nvPr/>
        </p:nvCxnSpPr>
        <p:spPr>
          <a:xfrm>
            <a:off x="1676400" y="2609427"/>
            <a:ext cx="838200" cy="51477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0" name="TextBox 29"/>
          <p:cNvSpPr txBox="1"/>
          <p:nvPr/>
        </p:nvSpPr>
        <p:spPr>
          <a:xfrm>
            <a:off x="713249" y="2971800"/>
            <a:ext cx="1368195" cy="338554"/>
          </a:xfrm>
          <a:prstGeom prst="rect">
            <a:avLst/>
          </a:prstGeom>
          <a:noFill/>
        </p:spPr>
        <p:txBody>
          <a:bodyPr wrap="none" rtlCol="0">
            <a:spAutoFit/>
          </a:bodyPr>
          <a:lstStyle/>
          <a:p>
            <a:r>
              <a:rPr lang="en-US" sz="1600" b="1" dirty="0"/>
              <a:t>A</a:t>
            </a:r>
            <a:r>
              <a:rPr lang="en-US" sz="1600" b="1" dirty="0" smtClean="0"/>
              <a:t>dministrator</a:t>
            </a:r>
            <a:endParaRPr lang="en-US" b="1" dirty="0"/>
          </a:p>
        </p:txBody>
      </p:sp>
      <p:pic>
        <p:nvPicPr>
          <p:cNvPr id="17411" name="Picture 3"/>
          <p:cNvPicPr>
            <a:picLocks noChangeAspect="1" noChangeArrowheads="1"/>
          </p:cNvPicPr>
          <p:nvPr/>
        </p:nvPicPr>
        <p:blipFill>
          <a:blip r:embed="rId3" cstate="print"/>
          <a:srcRect/>
          <a:stretch>
            <a:fillRect/>
          </a:stretch>
        </p:blipFill>
        <p:spPr bwMode="auto">
          <a:xfrm>
            <a:off x="6781800" y="4724400"/>
            <a:ext cx="838200" cy="702276"/>
          </a:xfrm>
          <a:prstGeom prst="rect">
            <a:avLst/>
          </a:prstGeom>
          <a:noFill/>
          <a:ln w="9525">
            <a:noFill/>
            <a:miter lim="800000"/>
            <a:headEnd/>
            <a:tailEnd/>
          </a:ln>
        </p:spPr>
      </p:pic>
      <p:sp>
        <p:nvSpPr>
          <p:cNvPr id="32" name="TextBox 31"/>
          <p:cNvSpPr txBox="1"/>
          <p:nvPr/>
        </p:nvSpPr>
        <p:spPr>
          <a:xfrm>
            <a:off x="7010400" y="5410200"/>
            <a:ext cx="2081917" cy="338554"/>
          </a:xfrm>
          <a:prstGeom prst="rect">
            <a:avLst/>
          </a:prstGeom>
          <a:noFill/>
        </p:spPr>
        <p:txBody>
          <a:bodyPr wrap="none" rtlCol="0">
            <a:spAutoFit/>
          </a:bodyPr>
          <a:lstStyle/>
          <a:p>
            <a:r>
              <a:rPr lang="en-US" sz="1600" b="1" dirty="0" smtClean="0"/>
              <a:t>Router (Device ID = 8) </a:t>
            </a:r>
            <a:endParaRPr lang="en-US" b="1" dirty="0"/>
          </a:p>
        </p:txBody>
      </p:sp>
      <p:cxnSp>
        <p:nvCxnSpPr>
          <p:cNvPr id="33" name="Straight Arrow Connector 32"/>
          <p:cNvCxnSpPr>
            <a:stCxn id="17411" idx="1"/>
            <a:endCxn id="7" idx="3"/>
          </p:cNvCxnSpPr>
          <p:nvPr/>
        </p:nvCxnSpPr>
        <p:spPr>
          <a:xfrm flipH="1" flipV="1">
            <a:off x="5410200" y="4648200"/>
            <a:ext cx="1371600" cy="42733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a:stCxn id="8" idx="3"/>
            <a:endCxn id="17411" idx="2"/>
          </p:cNvCxnSpPr>
          <p:nvPr/>
        </p:nvCxnSpPr>
        <p:spPr>
          <a:xfrm flipV="1">
            <a:off x="5410200" y="5426676"/>
            <a:ext cx="1790700" cy="74552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0" name="TextBox 49"/>
          <p:cNvSpPr txBox="1"/>
          <p:nvPr/>
        </p:nvSpPr>
        <p:spPr>
          <a:xfrm>
            <a:off x="5665153" y="1992868"/>
            <a:ext cx="3140540" cy="338554"/>
          </a:xfrm>
          <a:prstGeom prst="rect">
            <a:avLst/>
          </a:prstGeom>
          <a:noFill/>
        </p:spPr>
        <p:txBody>
          <a:bodyPr wrap="none" rtlCol="0">
            <a:spAutoFit/>
          </a:bodyPr>
          <a:lstStyle/>
          <a:p>
            <a:r>
              <a:rPr lang="en-US" sz="1600" b="1" dirty="0" smtClean="0"/>
              <a:t>{ID, TYPE, LOCATION, MODE, </a:t>
            </a:r>
            <a:r>
              <a:rPr lang="en-US" sz="1600" b="1" dirty="0" err="1" smtClean="0"/>
              <a:t>Func</a:t>
            </a:r>
            <a:r>
              <a:rPr lang="en-US" sz="1600" b="1" dirty="0" smtClean="0"/>
              <a:t>}</a:t>
            </a:r>
            <a:endParaRPr lang="en-US" sz="1600" b="1" dirty="0"/>
          </a:p>
        </p:txBody>
      </p:sp>
      <p:sp>
        <p:nvSpPr>
          <p:cNvPr id="51" name="TextBox 50"/>
          <p:cNvSpPr txBox="1"/>
          <p:nvPr/>
        </p:nvSpPr>
        <p:spPr>
          <a:xfrm>
            <a:off x="5562600" y="2297668"/>
            <a:ext cx="3088410" cy="338554"/>
          </a:xfrm>
          <a:prstGeom prst="rect">
            <a:avLst/>
          </a:prstGeom>
          <a:noFill/>
        </p:spPr>
        <p:txBody>
          <a:bodyPr wrap="none" rtlCol="0">
            <a:spAutoFit/>
          </a:bodyPr>
          <a:lstStyle/>
          <a:p>
            <a:r>
              <a:rPr lang="en-US" sz="1600" b="1" dirty="0" smtClean="0"/>
              <a:t>{1, NIDS, 8, PASSIVE, Detect HTTP}</a:t>
            </a:r>
            <a:endParaRPr lang="en-US" sz="1600" b="1" dirty="0"/>
          </a:p>
        </p:txBody>
      </p:sp>
      <p:pic>
        <p:nvPicPr>
          <p:cNvPr id="17412" name="Picture 4"/>
          <p:cNvPicPr>
            <a:picLocks noChangeAspect="1" noChangeArrowheads="1"/>
          </p:cNvPicPr>
          <p:nvPr/>
        </p:nvPicPr>
        <p:blipFill>
          <a:blip r:embed="rId4" cstate="print"/>
          <a:srcRect/>
          <a:stretch>
            <a:fillRect/>
          </a:stretch>
        </p:blipFill>
        <p:spPr bwMode="auto">
          <a:xfrm>
            <a:off x="8001000" y="4038600"/>
            <a:ext cx="671593" cy="990600"/>
          </a:xfrm>
          <a:prstGeom prst="rect">
            <a:avLst/>
          </a:prstGeom>
          <a:noFill/>
          <a:ln w="9525">
            <a:noFill/>
            <a:miter lim="800000"/>
            <a:headEnd/>
            <a:tailEnd/>
          </a:ln>
        </p:spPr>
      </p:pic>
      <p:cxnSp>
        <p:nvCxnSpPr>
          <p:cNvPr id="55" name="Straight Connector 54"/>
          <p:cNvCxnSpPr>
            <a:stCxn id="17412" idx="1"/>
            <a:endCxn id="17411" idx="3"/>
          </p:cNvCxnSpPr>
          <p:nvPr/>
        </p:nvCxnSpPr>
        <p:spPr>
          <a:xfrm flipH="1">
            <a:off x="7620000" y="4533900"/>
            <a:ext cx="381000" cy="541638"/>
          </a:xfrm>
          <a:prstGeom prst="line">
            <a:avLst/>
          </a:prstGeom>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7696200" y="4919246"/>
            <a:ext cx="1260281" cy="338554"/>
          </a:xfrm>
          <a:prstGeom prst="rect">
            <a:avLst/>
          </a:prstGeom>
          <a:noFill/>
        </p:spPr>
        <p:txBody>
          <a:bodyPr wrap="none" rtlCol="0">
            <a:spAutoFit/>
          </a:bodyPr>
          <a:lstStyle/>
          <a:p>
            <a:r>
              <a:rPr lang="en-US" sz="1600" b="1" smtClean="0"/>
              <a:t>NIDS (ID = 1)</a:t>
            </a:r>
            <a:endParaRPr lang="en-US" b="1" dirty="0"/>
          </a:p>
        </p:txBody>
      </p:sp>
      <p:sp>
        <p:nvSpPr>
          <p:cNvPr id="59" name="TextBox 58"/>
          <p:cNvSpPr txBox="1"/>
          <p:nvPr/>
        </p:nvSpPr>
        <p:spPr>
          <a:xfrm>
            <a:off x="5624127" y="2895600"/>
            <a:ext cx="2866234" cy="338554"/>
          </a:xfrm>
          <a:prstGeom prst="rect">
            <a:avLst/>
          </a:prstGeom>
          <a:noFill/>
        </p:spPr>
        <p:txBody>
          <a:bodyPr wrap="none" rtlCol="0">
            <a:spAutoFit/>
          </a:bodyPr>
          <a:lstStyle/>
          <a:p>
            <a:r>
              <a:rPr lang="en-US" sz="1600" b="1" dirty="0" smtClean="0"/>
              <a:t>{FLOW CONDITON, DEVICE SET}</a:t>
            </a:r>
            <a:endParaRPr lang="en-US" sz="1600" b="1" dirty="0"/>
          </a:p>
        </p:txBody>
      </p:sp>
      <p:sp>
        <p:nvSpPr>
          <p:cNvPr id="60" name="TextBox 59"/>
          <p:cNvSpPr txBox="1"/>
          <p:nvPr/>
        </p:nvSpPr>
        <p:spPr>
          <a:xfrm>
            <a:off x="5900974" y="3212068"/>
            <a:ext cx="2013693" cy="338554"/>
          </a:xfrm>
          <a:prstGeom prst="rect">
            <a:avLst/>
          </a:prstGeom>
          <a:noFill/>
        </p:spPr>
        <p:txBody>
          <a:bodyPr wrap="none" rtlCol="0">
            <a:spAutoFit/>
          </a:bodyPr>
          <a:lstStyle/>
          <a:p>
            <a:r>
              <a:rPr lang="en-US" sz="1600" b="1" dirty="0" smtClean="0"/>
              <a:t>{10.0.0.* </a:t>
            </a:r>
            <a:r>
              <a:rPr lang="en-US" sz="1600" b="1" dirty="0" smtClean="0">
                <a:sym typeface="Wingdings" pitchFamily="2" charset="2"/>
              </a:rPr>
              <a:t> *:80, {1}}</a:t>
            </a:r>
            <a:endParaRPr lang="en-US" sz="1600" b="1" dirty="0"/>
          </a:p>
        </p:txBody>
      </p:sp>
      <p:cxnSp>
        <p:nvCxnSpPr>
          <p:cNvPr id="65" name="Straight Connector 64"/>
          <p:cNvCxnSpPr>
            <a:stCxn id="4" idx="3"/>
          </p:cNvCxnSpPr>
          <p:nvPr/>
        </p:nvCxnSpPr>
        <p:spPr>
          <a:xfrm>
            <a:off x="5410200" y="2286000"/>
            <a:ext cx="152400" cy="0"/>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a:off x="5410200" y="3124200"/>
            <a:ext cx="152400" cy="0"/>
          </a:xfrm>
          <a:prstGeom prst="line">
            <a:avLst/>
          </a:prstGeom>
        </p:spPr>
        <p:style>
          <a:lnRef idx="3">
            <a:schemeClr val="dk1"/>
          </a:lnRef>
          <a:fillRef idx="0">
            <a:schemeClr val="dk1"/>
          </a:fillRef>
          <a:effectRef idx="2">
            <a:schemeClr val="dk1"/>
          </a:effectRef>
          <a:fontRef idx="minor">
            <a:schemeClr val="tx1"/>
          </a:fontRef>
        </p:style>
      </p:cxnSp>
      <p:sp>
        <p:nvSpPr>
          <p:cNvPr id="3" name="Date Placeholder 2"/>
          <p:cNvSpPr>
            <a:spLocks noGrp="1"/>
          </p:cNvSpPr>
          <p:nvPr>
            <p:ph type="dt" sz="half" idx="10"/>
          </p:nvPr>
        </p:nvSpPr>
        <p:spPr/>
        <p:txBody>
          <a:bodyPr/>
          <a:lstStyle/>
          <a:p>
            <a:r>
              <a:rPr lang="en-US" smtClean="0"/>
              <a:t>12/3/13</a:t>
            </a:r>
            <a:endParaRPr lang="en-US"/>
          </a:p>
        </p:txBody>
      </p:sp>
      <p:sp>
        <p:nvSpPr>
          <p:cNvPr id="10" name="Footer Placeholder 9"/>
          <p:cNvSpPr>
            <a:spLocks noGrp="1"/>
          </p:cNvSpPr>
          <p:nvPr>
            <p:ph type="ftr" sz="quarter" idx="11"/>
          </p:nvPr>
        </p:nvSpPr>
        <p:spPr>
          <a:xfrm>
            <a:off x="1905000" y="6461123"/>
            <a:ext cx="3886200" cy="396877"/>
          </a:xfrm>
        </p:spPr>
        <p:txBody>
          <a:bodyPr/>
          <a:lstStyle/>
          <a:p>
            <a:r>
              <a:rPr lang="en-US" smtClean="0"/>
              <a:t>Software Defined Networking (COMS 6998-8) </a:t>
            </a:r>
            <a:endParaRPr lang="en-US"/>
          </a:p>
        </p:txBody>
      </p:sp>
      <p:sp>
        <p:nvSpPr>
          <p:cNvPr id="13" name="Slide Number Placeholder 12"/>
          <p:cNvSpPr>
            <a:spLocks noGrp="1"/>
          </p:cNvSpPr>
          <p:nvPr>
            <p:ph type="sldNum" sz="quarter" idx="12"/>
          </p:nvPr>
        </p:nvSpPr>
        <p:spPr/>
        <p:txBody>
          <a:bodyPr/>
          <a:lstStyle/>
          <a:p>
            <a:fld id="{20342B77-D34C-443A-9BA4-2E8748A6D936}" type="slidenum">
              <a:rPr lang="en-US" smtClean="0"/>
              <a:pPr/>
              <a:t>48</a:t>
            </a:fld>
            <a:endParaRPr lang="en-US"/>
          </a:p>
        </p:txBody>
      </p:sp>
      <p:sp>
        <p:nvSpPr>
          <p:cNvPr id="3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9246916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Control Flows</a:t>
            </a:r>
            <a:endParaRPr lang="en-US" dirty="0"/>
          </a:p>
        </p:txBody>
      </p:sp>
      <p:sp>
        <p:nvSpPr>
          <p:cNvPr id="3" name="Content Placeholder 2"/>
          <p:cNvSpPr>
            <a:spLocks noGrp="1"/>
          </p:cNvSpPr>
          <p:nvPr>
            <p:ph idx="1"/>
          </p:nvPr>
        </p:nvSpPr>
        <p:spPr>
          <a:xfrm>
            <a:off x="457200" y="1600201"/>
            <a:ext cx="8229600" cy="2895600"/>
          </a:xfrm>
        </p:spPr>
        <p:txBody>
          <a:bodyPr>
            <a:normAutofit/>
          </a:bodyPr>
          <a:lstStyle/>
          <a:p>
            <a:r>
              <a:rPr lang="en-US" dirty="0" smtClean="0"/>
              <a:t>4 approaches</a:t>
            </a:r>
          </a:p>
          <a:p>
            <a:pPr lvl="1"/>
            <a:r>
              <a:rPr lang="en-US" dirty="0" smtClean="0"/>
              <a:t>Multipath naïve</a:t>
            </a:r>
          </a:p>
          <a:p>
            <a:pPr lvl="1"/>
            <a:r>
              <a:rPr lang="en-US" dirty="0" smtClean="0"/>
              <a:t>Shortest through</a:t>
            </a:r>
          </a:p>
          <a:p>
            <a:pPr lvl="1"/>
            <a:r>
              <a:rPr lang="en-US" dirty="0" smtClean="0"/>
              <a:t>Multipath shortest</a:t>
            </a:r>
          </a:p>
          <a:p>
            <a:pPr lvl="1"/>
            <a:r>
              <a:rPr lang="en-US" dirty="0" smtClean="0"/>
              <a:t>Shortest inline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133600" y="4362450"/>
            <a:ext cx="5229225" cy="1428750"/>
          </a:xfrm>
          <a:prstGeom prst="rect">
            <a:avLst/>
          </a:prstGeom>
          <a:noFill/>
          <a:ln w="9525">
            <a:noFill/>
            <a:miter lim="800000"/>
            <a:headEnd/>
            <a:tailEnd/>
          </a:ln>
        </p:spPr>
      </p:pic>
      <p:sp>
        <p:nvSpPr>
          <p:cNvPr id="5" name="TextBox 4"/>
          <p:cNvSpPr txBox="1"/>
          <p:nvPr/>
        </p:nvSpPr>
        <p:spPr>
          <a:xfrm>
            <a:off x="3537940" y="5858470"/>
            <a:ext cx="2786660" cy="923330"/>
          </a:xfrm>
          <a:prstGeom prst="rect">
            <a:avLst/>
          </a:prstGeom>
          <a:noFill/>
        </p:spPr>
        <p:txBody>
          <a:bodyPr wrap="none" rtlCol="0">
            <a:spAutoFit/>
          </a:bodyPr>
          <a:lstStyle/>
          <a:p>
            <a:pPr algn="ctr"/>
            <a:r>
              <a:rPr lang="en-US" b="1" dirty="0" smtClean="0"/>
              <a:t>- Sample network -</a:t>
            </a:r>
          </a:p>
          <a:p>
            <a:r>
              <a:rPr lang="en-US" b="1" dirty="0" smtClean="0"/>
              <a:t>S: start node, E: end node</a:t>
            </a:r>
          </a:p>
          <a:p>
            <a:r>
              <a:rPr lang="en-US" b="1" dirty="0" smtClean="0"/>
              <a:t>R: router, C: security device</a:t>
            </a:r>
            <a:endParaRPr lang="en-US" b="1" dirty="0"/>
          </a:p>
        </p:txBody>
      </p:sp>
      <p:sp>
        <p:nvSpPr>
          <p:cNvPr id="6" name="Date Placeholder 5"/>
          <p:cNvSpPr>
            <a:spLocks noGrp="1"/>
          </p:cNvSpPr>
          <p:nvPr>
            <p:ph type="dt" sz="half" idx="10"/>
          </p:nvPr>
        </p:nvSpPr>
        <p:spPr/>
        <p:txBody>
          <a:bodyPr/>
          <a:lstStyle/>
          <a:p>
            <a:r>
              <a:rPr lang="en-US" smtClean="0"/>
              <a:t>12/3/13</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49</a:t>
            </a:fld>
            <a:endParaRPr lang="en-US"/>
          </a:p>
        </p:txBody>
      </p:sp>
    </p:spTree>
    <p:extLst>
      <p:ext uri="{BB962C8B-B14F-4D97-AF65-F5344CB8AC3E}">
        <p14:creationId xmlns:p14="http://schemas.microsoft.com/office/powerpoint/2010/main" val="1303066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4021138" y="5537200"/>
            <a:ext cx="1120775" cy="1076325"/>
            <a:chOff x="4021138" y="5537200"/>
            <a:chExt cx="1120775" cy="1076325"/>
          </a:xfrm>
        </p:grpSpPr>
        <p:sp>
          <p:nvSpPr>
            <p:cNvPr id="37" name="Can 36"/>
            <p:cNvSpPr/>
            <p:nvPr/>
          </p:nvSpPr>
          <p:spPr>
            <a:xfrm>
              <a:off x="4076700" y="5537200"/>
              <a:ext cx="995363" cy="1076325"/>
            </a:xfrm>
            <a:prstGeom prst="can">
              <a:avLst>
                <a:gd name="adj" fmla="val 30951"/>
              </a:avLst>
            </a:prstGeom>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91" name="TextBox 7"/>
            <p:cNvSpPr txBox="1">
              <a:spLocks noChangeArrowheads="1"/>
            </p:cNvSpPr>
            <p:nvPr/>
          </p:nvSpPr>
          <p:spPr bwMode="auto">
            <a:xfrm>
              <a:off x="4021138" y="5829588"/>
              <a:ext cx="1120775" cy="707886"/>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0000"/>
                  </a:solidFill>
                </a:rPr>
                <a:t>Postcard</a:t>
              </a:r>
            </a:p>
            <a:p>
              <a:r>
                <a:rPr lang="en-US" sz="2000" dirty="0" smtClean="0">
                  <a:solidFill>
                    <a:srgbClr val="000000"/>
                  </a:solidFill>
                </a:rPr>
                <a:t>Collector</a:t>
              </a:r>
              <a:endParaRPr lang="en-US" sz="2000" dirty="0">
                <a:solidFill>
                  <a:srgbClr val="000000"/>
                </a:solidFill>
              </a:endParaRPr>
            </a:p>
          </p:txBody>
        </p:sp>
      </p:grpSp>
      <p:grpSp>
        <p:nvGrpSpPr>
          <p:cNvPr id="115" name="Group 114"/>
          <p:cNvGrpSpPr/>
          <p:nvPr/>
        </p:nvGrpSpPr>
        <p:grpSpPr>
          <a:xfrm>
            <a:off x="1139825" y="979432"/>
            <a:ext cx="6636745" cy="4342662"/>
            <a:chOff x="1139825" y="979432"/>
            <a:chExt cx="6636745" cy="4342662"/>
          </a:xfrm>
        </p:grpSpPr>
        <p:cxnSp>
          <p:nvCxnSpPr>
            <p:cNvPr id="116" name="Straight Connector 115"/>
            <p:cNvCxnSpPr/>
            <p:nvPr/>
          </p:nvCxnSpPr>
          <p:spPr>
            <a:xfrm rot="5400000" flipH="1" flipV="1">
              <a:off x="1360724" y="2541894"/>
              <a:ext cx="1720238"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5400000" flipH="1" flipV="1">
              <a:off x="1254446" y="3174911"/>
              <a:ext cx="2981505"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flipH="1" flipV="1">
              <a:off x="1944202" y="2860282"/>
              <a:ext cx="2567960"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flipH="1" flipV="1">
              <a:off x="4487071" y="2579999"/>
              <a:ext cx="1958974"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flipH="1" flipV="1">
              <a:off x="4896458" y="3449198"/>
              <a:ext cx="3744204"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flipH="1" flipV="1">
              <a:off x="2548246" y="3013383"/>
              <a:ext cx="2933085"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22" name="Rounded Rectangle 121"/>
            <p:cNvSpPr/>
            <p:nvPr/>
          </p:nvSpPr>
          <p:spPr>
            <a:xfrm>
              <a:off x="1139825" y="979432"/>
              <a:ext cx="6636745" cy="7023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solidFill>
                    <a:srgbClr val="FFFFFF"/>
                  </a:solidFill>
                </a:rPr>
                <a:t>Control Plane</a:t>
              </a:r>
              <a:endParaRPr lang="en-US" sz="2400" dirty="0">
                <a:solidFill>
                  <a:srgbClr val="FFFFFF"/>
                </a:solidFill>
              </a:endParaRPr>
            </a:p>
          </p:txBody>
        </p:sp>
      </p:grpSp>
      <p:sp>
        <p:nvSpPr>
          <p:cNvPr id="113" name="Rounded Rectangle 112"/>
          <p:cNvSpPr/>
          <p:nvPr/>
        </p:nvSpPr>
        <p:spPr>
          <a:xfrm>
            <a:off x="1757309" y="2387241"/>
            <a:ext cx="5346226" cy="437554"/>
          </a:xfrm>
          <a:prstGeom prst="roundRect">
            <a:avLst/>
          </a:prstGeom>
          <a:gradFill flip="none" rotWithShape="1">
            <a:gsLst>
              <a:gs pos="0">
                <a:srgbClr val="FF0000">
                  <a:alpha val="46000"/>
                </a:srgbClr>
              </a:gs>
              <a:gs pos="100000">
                <a:srgbClr val="F7545C">
                  <a:alpha val="46000"/>
                </a:srgbClr>
              </a:gs>
            </a:gsLst>
            <a:lin ang="16200000" scaled="0"/>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smtClean="0">
                <a:solidFill>
                  <a:srgbClr val="000000"/>
                </a:solidFill>
              </a:rPr>
              <a:t>Flow Table State Recorder</a:t>
            </a:r>
            <a:endParaRPr lang="en-US" sz="2400" dirty="0">
              <a:solidFill>
                <a:srgbClr val="000000"/>
              </a:solidFill>
            </a:endParaRPr>
          </a:p>
        </p:txBody>
      </p:sp>
      <p:cxnSp>
        <p:nvCxnSpPr>
          <p:cNvPr id="92" name="Straight Connector 91"/>
          <p:cNvCxnSpPr/>
          <p:nvPr/>
        </p:nvCxnSpPr>
        <p:spPr>
          <a:xfrm rot="16200000" flipH="1">
            <a:off x="6952457" y="5195093"/>
            <a:ext cx="209550" cy="474663"/>
          </a:xfrm>
          <a:prstGeom prst="line">
            <a:avLst/>
          </a:prstGeom>
          <a:ln w="254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 name="Group 60"/>
          <p:cNvGrpSpPr/>
          <p:nvPr/>
        </p:nvGrpSpPr>
        <p:grpSpPr>
          <a:xfrm>
            <a:off x="1676400" y="3159918"/>
            <a:ext cx="5029200" cy="2161382"/>
            <a:chOff x="1676400" y="3159918"/>
            <a:chExt cx="5029200" cy="2161382"/>
          </a:xfrm>
        </p:grpSpPr>
        <p:cxnSp>
          <p:nvCxnSpPr>
            <p:cNvPr id="62" name="Straight Connector 61"/>
            <p:cNvCxnSpPr/>
            <p:nvPr/>
          </p:nvCxnSpPr>
          <p:spPr>
            <a:xfrm>
              <a:off x="3263676" y="4129088"/>
              <a:ext cx="863824" cy="37147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nvGrpSpPr>
            <p:cNvPr id="3" name="Group 85"/>
            <p:cNvGrpSpPr/>
            <p:nvPr/>
          </p:nvGrpSpPr>
          <p:grpSpPr>
            <a:xfrm>
              <a:off x="1676400" y="3159918"/>
              <a:ext cx="5029200" cy="2161382"/>
              <a:chOff x="1676400" y="3159918"/>
              <a:chExt cx="5029200" cy="2161382"/>
            </a:xfrm>
            <a:effectLst/>
          </p:grpSpPr>
          <p:cxnSp>
            <p:nvCxnSpPr>
              <p:cNvPr id="64" name="Straight Connector 63"/>
              <p:cNvCxnSpPr/>
              <p:nvPr/>
            </p:nvCxnSpPr>
            <p:spPr>
              <a:xfrm>
                <a:off x="2362200" y="3613150"/>
                <a:ext cx="1155924" cy="59055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076700" y="4479925"/>
                <a:ext cx="2628900" cy="84137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76" idx="2"/>
                <a:endCxn id="80" idx="0"/>
              </p:cNvCxnSpPr>
              <p:nvPr/>
            </p:nvCxnSpPr>
            <p:spPr>
              <a:xfrm rot="16200000" flipH="1">
                <a:off x="2008860" y="3896639"/>
                <a:ext cx="941388" cy="46330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746254" y="4424363"/>
                <a:ext cx="1266946" cy="2413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676400" y="3402013"/>
                <a:ext cx="571500" cy="1793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943100" y="4343400"/>
                <a:ext cx="768109" cy="4572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057400" y="4665663"/>
                <a:ext cx="596900" cy="28733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305054" y="3581400"/>
                <a:ext cx="2025499" cy="4699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3992441" y="3581400"/>
                <a:ext cx="1416172" cy="84296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5408613" y="3159918"/>
                <a:ext cx="731959" cy="4214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80" idx="0"/>
              </p:cNvCxnSpPr>
              <p:nvPr/>
            </p:nvCxnSpPr>
            <p:spPr>
              <a:xfrm rot="5400000" flipH="1" flipV="1">
                <a:off x="2711329" y="4051180"/>
                <a:ext cx="547688" cy="5479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grpSp>
        <p:nvGrpSpPr>
          <p:cNvPr id="4" name="Group 74"/>
          <p:cNvGrpSpPr/>
          <p:nvPr/>
        </p:nvGrpSpPr>
        <p:grpSpPr>
          <a:xfrm>
            <a:off x="1981200" y="3402013"/>
            <a:ext cx="5029200" cy="2035175"/>
            <a:chOff x="1981200" y="3402013"/>
            <a:chExt cx="5029200" cy="2035175"/>
          </a:xfrm>
        </p:grpSpPr>
        <p:pic>
          <p:nvPicPr>
            <p:cNvPr id="76" name="Picture 38" descr="router.png"/>
            <p:cNvPicPr>
              <a:picLocks noChangeAspect="1"/>
            </p:cNvPicPr>
            <p:nvPr/>
          </p:nvPicPr>
          <p:blipFill>
            <a:blip r:embed="rId2"/>
            <a:srcRect/>
            <a:stretch>
              <a:fillRect/>
            </a:stretch>
          </p:blipFill>
          <p:spPr bwMode="auto">
            <a:xfrm>
              <a:off x="1981200" y="3402013"/>
              <a:ext cx="533400" cy="255587"/>
            </a:xfrm>
            <a:prstGeom prst="rect">
              <a:avLst/>
            </a:prstGeom>
            <a:noFill/>
            <a:ln w="9525">
              <a:noFill/>
              <a:miter lim="800000"/>
              <a:headEnd/>
              <a:tailEnd/>
            </a:ln>
          </p:spPr>
        </p:pic>
        <p:pic>
          <p:nvPicPr>
            <p:cNvPr id="77" name="Picture 39" descr="router.png"/>
            <p:cNvPicPr>
              <a:picLocks noChangeAspect="1"/>
            </p:cNvPicPr>
            <p:nvPr/>
          </p:nvPicPr>
          <p:blipFill>
            <a:blip r:embed="rId2"/>
            <a:srcRect/>
            <a:stretch>
              <a:fillRect/>
            </a:stretch>
          </p:blipFill>
          <p:spPr bwMode="auto">
            <a:xfrm>
              <a:off x="3048000" y="4011613"/>
              <a:ext cx="533400" cy="255587"/>
            </a:xfrm>
            <a:prstGeom prst="rect">
              <a:avLst/>
            </a:prstGeom>
            <a:noFill/>
            <a:ln w="9525">
              <a:noFill/>
              <a:miter lim="800000"/>
              <a:headEnd/>
              <a:tailEnd/>
            </a:ln>
          </p:spPr>
        </p:pic>
        <p:pic>
          <p:nvPicPr>
            <p:cNvPr id="78" name="Picture 40" descr="router.png"/>
            <p:cNvPicPr>
              <a:picLocks noChangeAspect="1"/>
            </p:cNvPicPr>
            <p:nvPr/>
          </p:nvPicPr>
          <p:blipFill>
            <a:blip r:embed="rId2"/>
            <a:srcRect/>
            <a:stretch>
              <a:fillRect/>
            </a:stretch>
          </p:blipFill>
          <p:spPr bwMode="auto">
            <a:xfrm>
              <a:off x="3733800" y="4343400"/>
              <a:ext cx="533400" cy="255588"/>
            </a:xfrm>
            <a:prstGeom prst="rect">
              <a:avLst/>
            </a:prstGeom>
            <a:noFill/>
            <a:ln w="9525">
              <a:noFill/>
              <a:miter lim="800000"/>
              <a:headEnd/>
              <a:tailEnd/>
            </a:ln>
          </p:spPr>
        </p:pic>
        <p:pic>
          <p:nvPicPr>
            <p:cNvPr id="79" name="Picture 41" descr="router.png"/>
            <p:cNvPicPr>
              <a:picLocks noChangeAspect="1"/>
            </p:cNvPicPr>
            <p:nvPr/>
          </p:nvPicPr>
          <p:blipFill>
            <a:blip r:embed="rId2"/>
            <a:srcRect/>
            <a:stretch>
              <a:fillRect/>
            </a:stretch>
          </p:blipFill>
          <p:spPr bwMode="auto">
            <a:xfrm>
              <a:off x="6477000" y="5181600"/>
              <a:ext cx="533400" cy="255588"/>
            </a:xfrm>
            <a:prstGeom prst="rect">
              <a:avLst/>
            </a:prstGeom>
            <a:noFill/>
            <a:ln w="9525">
              <a:noFill/>
              <a:miter lim="800000"/>
              <a:headEnd/>
              <a:tailEnd/>
            </a:ln>
          </p:spPr>
        </p:pic>
        <p:pic>
          <p:nvPicPr>
            <p:cNvPr id="80" name="Picture 41" descr="router.png"/>
            <p:cNvPicPr>
              <a:picLocks noChangeAspect="1"/>
            </p:cNvPicPr>
            <p:nvPr/>
          </p:nvPicPr>
          <p:blipFill>
            <a:blip r:embed="rId2"/>
            <a:srcRect/>
            <a:stretch>
              <a:fillRect/>
            </a:stretch>
          </p:blipFill>
          <p:spPr bwMode="auto">
            <a:xfrm>
              <a:off x="2444509" y="4598988"/>
              <a:ext cx="533400" cy="255588"/>
            </a:xfrm>
            <a:prstGeom prst="rect">
              <a:avLst/>
            </a:prstGeom>
            <a:noFill/>
            <a:ln w="9525">
              <a:noFill/>
              <a:miter lim="800000"/>
              <a:headEnd/>
              <a:tailEnd/>
            </a:ln>
          </p:spPr>
        </p:pic>
        <p:pic>
          <p:nvPicPr>
            <p:cNvPr id="81" name="Picture 40" descr="router.png"/>
            <p:cNvPicPr>
              <a:picLocks noChangeAspect="1"/>
            </p:cNvPicPr>
            <p:nvPr/>
          </p:nvPicPr>
          <p:blipFill>
            <a:blip r:embed="rId2"/>
            <a:srcRect/>
            <a:stretch>
              <a:fillRect/>
            </a:stretch>
          </p:blipFill>
          <p:spPr bwMode="auto">
            <a:xfrm>
              <a:off x="5141913" y="3429000"/>
              <a:ext cx="533400" cy="255588"/>
            </a:xfrm>
            <a:prstGeom prst="rect">
              <a:avLst/>
            </a:prstGeom>
            <a:noFill/>
            <a:ln w="9525">
              <a:noFill/>
              <a:miter lim="800000"/>
              <a:headEnd/>
              <a:tailEnd/>
            </a:ln>
          </p:spPr>
        </p:pic>
      </p:grpSp>
      <p:sp>
        <p:nvSpPr>
          <p:cNvPr id="23" name="Rounded Rectangle 22"/>
          <p:cNvSpPr/>
          <p:nvPr/>
        </p:nvSpPr>
        <p:spPr>
          <a:xfrm>
            <a:off x="1333500" y="1943893"/>
            <a:ext cx="1219200" cy="1216025"/>
          </a:xfrm>
          <a:prstGeom prst="roundRect">
            <a:avLst>
              <a:gd name="adj" fmla="val 5163"/>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startAt="4"/>
              <a:defRPr/>
            </a:pPr>
            <a:r>
              <a:rPr lang="en-US" sz="1000" dirty="0">
                <a:cs typeface="Times New Roman"/>
              </a:rPr>
              <a:t> &lt;Match, Action&gt;</a:t>
            </a:r>
          </a:p>
          <a:p>
            <a:pPr marL="112713" indent="-112713" fontAlgn="auto">
              <a:spcBef>
                <a:spcPts val="0"/>
              </a:spcBef>
              <a:spcAft>
                <a:spcPts val="0"/>
              </a:spcAft>
              <a:buFontTx/>
              <a:buAutoNum type="arabicPeriod" startAt="4"/>
              <a:defRPr/>
            </a:pPr>
            <a:r>
              <a:rPr lang="en-US" sz="1000" dirty="0">
                <a:cs typeface="Times New Roman"/>
              </a:rPr>
              <a:t> &lt;Match, Action&gt; </a:t>
            </a:r>
          </a:p>
          <a:p>
            <a:pPr marL="112713" indent="-112713" fontAlgn="auto">
              <a:spcBef>
                <a:spcPts val="0"/>
              </a:spcBef>
              <a:spcAft>
                <a:spcPts val="0"/>
              </a:spcAft>
              <a:buFontTx/>
              <a:buAutoNum type="arabicPeriod" startAt="4"/>
              <a:defRPr/>
            </a:pPr>
            <a:r>
              <a:rPr lang="en-US" sz="1000" dirty="0">
                <a:cs typeface="Times New Roman"/>
              </a:rPr>
              <a:t> …</a:t>
            </a:r>
          </a:p>
          <a:p>
            <a:pPr marL="112713" indent="-112713" fontAlgn="auto">
              <a:spcBef>
                <a:spcPts val="0"/>
              </a:spcBef>
              <a:spcAft>
                <a:spcPts val="0"/>
              </a:spcAft>
              <a:buFontTx/>
              <a:buAutoNum type="arabicPeriod" startAt="4"/>
              <a:defRPr/>
            </a:pPr>
            <a:r>
              <a:rPr lang="en-US" sz="1000" dirty="0">
                <a:cs typeface="Times New Roman"/>
              </a:rPr>
              <a:t> …</a:t>
            </a:r>
          </a:p>
          <a:p>
            <a:pPr fontAlgn="auto">
              <a:spcBef>
                <a:spcPts val="0"/>
              </a:spcBef>
              <a:spcAft>
                <a:spcPts val="0"/>
              </a:spcAft>
              <a:defRPr/>
            </a:pPr>
            <a:r>
              <a:rPr lang="en-US" sz="1000" dirty="0">
                <a:cs typeface="Times New Roman"/>
              </a:rPr>
              <a:t>       </a:t>
            </a:r>
          </a:p>
        </p:txBody>
      </p:sp>
      <p:sp>
        <p:nvSpPr>
          <p:cNvPr id="24" name="Rounded Rectangle 23"/>
          <p:cNvSpPr/>
          <p:nvPr/>
        </p:nvSpPr>
        <p:spPr>
          <a:xfrm>
            <a:off x="2844800" y="2444750"/>
            <a:ext cx="1219200" cy="1216025"/>
          </a:xfrm>
          <a:prstGeom prst="roundRect">
            <a:avLst>
              <a:gd name="adj" fmla="val 5163"/>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startAt="4"/>
              <a:defRPr/>
            </a:pPr>
            <a:r>
              <a:rPr lang="en-US" sz="1000" dirty="0">
                <a:cs typeface="Times New Roman"/>
              </a:rPr>
              <a:t> &lt;Match, Action&gt;</a:t>
            </a:r>
          </a:p>
          <a:p>
            <a:pPr marL="112713" indent="-112713" fontAlgn="auto">
              <a:spcBef>
                <a:spcPts val="0"/>
              </a:spcBef>
              <a:spcAft>
                <a:spcPts val="0"/>
              </a:spcAft>
              <a:buFontTx/>
              <a:buAutoNum type="arabicPeriod" startAt="4"/>
              <a:defRPr/>
            </a:pPr>
            <a:r>
              <a:rPr lang="en-US" sz="1000" dirty="0">
                <a:cs typeface="Times New Roman"/>
              </a:rPr>
              <a:t> &lt;Match, Action&gt; </a:t>
            </a:r>
          </a:p>
          <a:p>
            <a:pPr marL="112713" indent="-112713" fontAlgn="auto">
              <a:spcBef>
                <a:spcPts val="0"/>
              </a:spcBef>
              <a:spcAft>
                <a:spcPts val="0"/>
              </a:spcAft>
              <a:buFontTx/>
              <a:buAutoNum type="arabicPeriod" startAt="4"/>
              <a:defRPr/>
            </a:pPr>
            <a:r>
              <a:rPr lang="en-US" sz="1000" dirty="0">
                <a:cs typeface="Times New Roman"/>
              </a:rPr>
              <a:t> …</a:t>
            </a:r>
          </a:p>
          <a:p>
            <a:pPr marL="112713" indent="-112713" fontAlgn="auto">
              <a:spcBef>
                <a:spcPts val="0"/>
              </a:spcBef>
              <a:spcAft>
                <a:spcPts val="0"/>
              </a:spcAft>
              <a:buFontTx/>
              <a:buAutoNum type="arabicPeriod" startAt="4"/>
              <a:defRPr/>
            </a:pPr>
            <a:r>
              <a:rPr lang="en-US" sz="1000" dirty="0">
                <a:cs typeface="Times New Roman"/>
              </a:rPr>
              <a:t> …</a:t>
            </a:r>
          </a:p>
          <a:p>
            <a:pPr fontAlgn="auto">
              <a:spcBef>
                <a:spcPts val="0"/>
              </a:spcBef>
              <a:spcAft>
                <a:spcPts val="0"/>
              </a:spcAft>
              <a:defRPr/>
            </a:pPr>
            <a:r>
              <a:rPr lang="en-US" sz="1000" dirty="0">
                <a:cs typeface="Times New Roman"/>
              </a:rPr>
              <a:t>       </a:t>
            </a:r>
          </a:p>
        </p:txBody>
      </p:sp>
      <p:sp>
        <p:nvSpPr>
          <p:cNvPr id="25" name="Rounded Rectangle 24"/>
          <p:cNvSpPr/>
          <p:nvPr/>
        </p:nvSpPr>
        <p:spPr>
          <a:xfrm>
            <a:off x="4546600" y="3206750"/>
            <a:ext cx="1219200" cy="1216025"/>
          </a:xfrm>
          <a:prstGeom prst="roundRect">
            <a:avLst>
              <a:gd name="adj" fmla="val 5163"/>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startAt="4"/>
              <a:defRPr/>
            </a:pPr>
            <a:r>
              <a:rPr lang="en-US" sz="1000" dirty="0">
                <a:cs typeface="Times New Roman"/>
              </a:rPr>
              <a:t> &lt;Match, Action&gt;</a:t>
            </a:r>
          </a:p>
          <a:p>
            <a:pPr marL="112713" indent="-112713" fontAlgn="auto">
              <a:spcBef>
                <a:spcPts val="0"/>
              </a:spcBef>
              <a:spcAft>
                <a:spcPts val="0"/>
              </a:spcAft>
              <a:buFontTx/>
              <a:buAutoNum type="arabicPeriod" startAt="4"/>
              <a:defRPr/>
            </a:pPr>
            <a:r>
              <a:rPr lang="en-US" sz="1000" dirty="0">
                <a:cs typeface="Times New Roman"/>
              </a:rPr>
              <a:t> &lt;Match, Action&gt; </a:t>
            </a:r>
          </a:p>
          <a:p>
            <a:pPr marL="112713" indent="-112713" fontAlgn="auto">
              <a:spcBef>
                <a:spcPts val="0"/>
              </a:spcBef>
              <a:spcAft>
                <a:spcPts val="0"/>
              </a:spcAft>
              <a:buFontTx/>
              <a:buAutoNum type="arabicPeriod" startAt="4"/>
              <a:defRPr/>
            </a:pPr>
            <a:r>
              <a:rPr lang="en-US" sz="1000" dirty="0">
                <a:cs typeface="Times New Roman"/>
              </a:rPr>
              <a:t> …</a:t>
            </a:r>
          </a:p>
          <a:p>
            <a:pPr marL="112713" indent="-112713" fontAlgn="auto">
              <a:spcBef>
                <a:spcPts val="0"/>
              </a:spcBef>
              <a:spcAft>
                <a:spcPts val="0"/>
              </a:spcAft>
              <a:buFontTx/>
              <a:buAutoNum type="arabicPeriod" startAt="4"/>
              <a:defRPr/>
            </a:pPr>
            <a:r>
              <a:rPr lang="en-US" sz="1000" dirty="0">
                <a:cs typeface="Times New Roman"/>
              </a:rPr>
              <a:t> …</a:t>
            </a:r>
          </a:p>
          <a:p>
            <a:pPr fontAlgn="auto">
              <a:spcBef>
                <a:spcPts val="0"/>
              </a:spcBef>
              <a:spcAft>
                <a:spcPts val="0"/>
              </a:spcAft>
              <a:defRPr/>
            </a:pPr>
            <a:r>
              <a:rPr lang="en-US" sz="1000" dirty="0">
                <a:cs typeface="Times New Roman"/>
              </a:rPr>
              <a:t>       </a:t>
            </a:r>
          </a:p>
        </p:txBody>
      </p:sp>
      <p:sp>
        <p:nvSpPr>
          <p:cNvPr id="26" name="Rounded Rectangle 25"/>
          <p:cNvSpPr/>
          <p:nvPr/>
        </p:nvSpPr>
        <p:spPr>
          <a:xfrm>
            <a:off x="6248400" y="3816350"/>
            <a:ext cx="1219200" cy="1216025"/>
          </a:xfrm>
          <a:prstGeom prst="roundRect">
            <a:avLst>
              <a:gd name="adj" fmla="val 5163"/>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a:defRPr/>
            </a:pPr>
            <a:r>
              <a:rPr lang="en-US" sz="1000" dirty="0">
                <a:cs typeface="Times New Roman"/>
              </a:rPr>
              <a:t> &lt;Match, Action&gt;</a:t>
            </a:r>
          </a:p>
          <a:p>
            <a:pPr marL="112713" indent="-112713" fontAlgn="auto">
              <a:spcBef>
                <a:spcPts val="0"/>
              </a:spcBef>
              <a:spcAft>
                <a:spcPts val="0"/>
              </a:spcAft>
              <a:buFontTx/>
              <a:buAutoNum type="arabicPeriod" startAt="4"/>
              <a:defRPr/>
            </a:pPr>
            <a:r>
              <a:rPr lang="en-US" sz="1000" dirty="0">
                <a:cs typeface="Times New Roman"/>
              </a:rPr>
              <a:t> &lt;Match, Action&gt;</a:t>
            </a:r>
          </a:p>
          <a:p>
            <a:pPr marL="112713" indent="-112713" fontAlgn="auto">
              <a:spcBef>
                <a:spcPts val="0"/>
              </a:spcBef>
              <a:spcAft>
                <a:spcPts val="0"/>
              </a:spcAft>
              <a:buFontTx/>
              <a:buAutoNum type="arabicPeriod" startAt="4"/>
              <a:defRPr/>
            </a:pPr>
            <a:r>
              <a:rPr lang="en-US" sz="1000" dirty="0">
                <a:cs typeface="Times New Roman"/>
              </a:rPr>
              <a:t> &lt;Match, Action&gt; </a:t>
            </a:r>
          </a:p>
          <a:p>
            <a:pPr marL="112713" indent="-112713" fontAlgn="auto">
              <a:spcBef>
                <a:spcPts val="0"/>
              </a:spcBef>
              <a:spcAft>
                <a:spcPts val="0"/>
              </a:spcAft>
              <a:buFontTx/>
              <a:buAutoNum type="arabicPeriod" startAt="4"/>
              <a:defRPr/>
            </a:pPr>
            <a:r>
              <a:rPr lang="en-US" sz="1000" dirty="0">
                <a:cs typeface="Times New Roman"/>
              </a:rPr>
              <a:t> …</a:t>
            </a:r>
          </a:p>
          <a:p>
            <a:pPr marL="112713" indent="-112713" fontAlgn="auto">
              <a:spcBef>
                <a:spcPts val="0"/>
              </a:spcBef>
              <a:spcAft>
                <a:spcPts val="0"/>
              </a:spcAft>
              <a:buFontTx/>
              <a:buAutoNum type="arabicPeriod" startAt="4"/>
              <a:defRPr/>
            </a:pPr>
            <a:r>
              <a:rPr lang="en-US" sz="1000" dirty="0">
                <a:cs typeface="Times New Roman"/>
              </a:rPr>
              <a:t> …</a:t>
            </a:r>
          </a:p>
          <a:p>
            <a:pPr fontAlgn="auto">
              <a:spcBef>
                <a:spcPts val="0"/>
              </a:spcBef>
              <a:spcAft>
                <a:spcPts val="0"/>
              </a:spcAft>
              <a:defRPr/>
            </a:pPr>
            <a:r>
              <a:rPr lang="en-US" sz="1000" dirty="0">
                <a:cs typeface="Times New Roman"/>
              </a:rPr>
              <a:t>       </a:t>
            </a:r>
          </a:p>
        </p:txBody>
      </p:sp>
      <p:sp>
        <p:nvSpPr>
          <p:cNvPr id="15" name="Folded Corner 14"/>
          <p:cNvSpPr/>
          <p:nvPr/>
        </p:nvSpPr>
        <p:spPr>
          <a:xfrm>
            <a:off x="4572000" y="60198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olded Corner 15"/>
          <p:cNvSpPr/>
          <p:nvPr/>
        </p:nvSpPr>
        <p:spPr>
          <a:xfrm>
            <a:off x="4495800" y="60198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olded Corner 16"/>
          <p:cNvSpPr/>
          <p:nvPr/>
        </p:nvSpPr>
        <p:spPr>
          <a:xfrm>
            <a:off x="4419600" y="60198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olded Corner 17"/>
          <p:cNvSpPr/>
          <p:nvPr/>
        </p:nvSpPr>
        <p:spPr>
          <a:xfrm>
            <a:off x="4343400" y="60198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81"/>
          <p:cNvGrpSpPr/>
          <p:nvPr/>
        </p:nvGrpSpPr>
        <p:grpSpPr>
          <a:xfrm>
            <a:off x="1447800" y="2971800"/>
            <a:ext cx="6051550" cy="2774950"/>
            <a:chOff x="1447800" y="2971800"/>
            <a:chExt cx="6051550" cy="2774950"/>
          </a:xfrm>
        </p:grpSpPr>
        <p:pic>
          <p:nvPicPr>
            <p:cNvPr id="83" name="Picture 33" descr="server-1.png"/>
            <p:cNvPicPr>
              <a:picLocks noChangeAspect="1"/>
            </p:cNvPicPr>
            <p:nvPr/>
          </p:nvPicPr>
          <p:blipFill>
            <a:blip r:embed="rId3"/>
            <a:srcRect/>
            <a:stretch>
              <a:fillRect/>
            </a:stretch>
          </p:blipFill>
          <p:spPr bwMode="auto">
            <a:xfrm>
              <a:off x="7086600" y="5334000"/>
              <a:ext cx="412750" cy="412750"/>
            </a:xfrm>
            <a:prstGeom prst="rect">
              <a:avLst/>
            </a:prstGeom>
            <a:noFill/>
            <a:ln w="9525">
              <a:noFill/>
              <a:miter lim="800000"/>
              <a:headEnd/>
              <a:tailEnd/>
            </a:ln>
          </p:spPr>
        </p:pic>
        <p:grpSp>
          <p:nvGrpSpPr>
            <p:cNvPr id="6" name="Group 89"/>
            <p:cNvGrpSpPr/>
            <p:nvPr/>
          </p:nvGrpSpPr>
          <p:grpSpPr>
            <a:xfrm>
              <a:off x="1447800" y="2971800"/>
              <a:ext cx="4876800" cy="2209800"/>
              <a:chOff x="1447800" y="2971800"/>
              <a:chExt cx="4876800" cy="2209800"/>
            </a:xfrm>
          </p:grpSpPr>
          <p:pic>
            <p:nvPicPr>
              <p:cNvPr id="85" name="Picture 34" descr="server-1.png"/>
              <p:cNvPicPr>
                <a:picLocks noChangeAspect="1"/>
              </p:cNvPicPr>
              <p:nvPr/>
            </p:nvPicPr>
            <p:blipFill>
              <a:blip r:embed="rId3"/>
              <a:srcRect/>
              <a:stretch>
                <a:fillRect/>
              </a:stretch>
            </p:blipFill>
            <p:spPr bwMode="auto">
              <a:xfrm>
                <a:off x="1447800" y="3200400"/>
                <a:ext cx="412750" cy="412750"/>
              </a:xfrm>
              <a:prstGeom prst="rect">
                <a:avLst/>
              </a:prstGeom>
              <a:noFill/>
              <a:ln w="9525">
                <a:noFill/>
                <a:miter lim="800000"/>
                <a:headEnd/>
                <a:tailEnd/>
              </a:ln>
            </p:spPr>
          </p:pic>
          <p:pic>
            <p:nvPicPr>
              <p:cNvPr id="86" name="Picture 12" descr="black-server-icon.png"/>
              <p:cNvPicPr>
                <a:picLocks noChangeAspect="1"/>
              </p:cNvPicPr>
              <p:nvPr/>
            </p:nvPicPr>
            <p:blipFill>
              <a:blip r:embed="rId4"/>
              <a:srcRect/>
              <a:stretch>
                <a:fillRect/>
              </a:stretch>
            </p:blipFill>
            <p:spPr bwMode="auto">
              <a:xfrm>
                <a:off x="1828800" y="4800600"/>
                <a:ext cx="381000" cy="381000"/>
              </a:xfrm>
              <a:prstGeom prst="rect">
                <a:avLst/>
              </a:prstGeom>
              <a:noFill/>
              <a:ln w="9525">
                <a:noFill/>
                <a:miter lim="800000"/>
                <a:headEnd/>
                <a:tailEnd/>
              </a:ln>
            </p:spPr>
          </p:pic>
          <p:pic>
            <p:nvPicPr>
              <p:cNvPr id="87" name="Picture 6" descr="black-server-icon.png"/>
              <p:cNvPicPr>
                <a:picLocks noChangeAspect="1"/>
              </p:cNvPicPr>
              <p:nvPr/>
            </p:nvPicPr>
            <p:blipFill>
              <a:blip r:embed="rId4"/>
              <a:srcRect/>
              <a:stretch>
                <a:fillRect/>
              </a:stretch>
            </p:blipFill>
            <p:spPr bwMode="auto">
              <a:xfrm>
                <a:off x="1676400" y="4114800"/>
                <a:ext cx="381000" cy="381000"/>
              </a:xfrm>
              <a:prstGeom prst="rect">
                <a:avLst/>
              </a:prstGeom>
              <a:noFill/>
              <a:ln w="9525">
                <a:noFill/>
                <a:miter lim="800000"/>
                <a:headEnd/>
                <a:tailEnd/>
              </a:ln>
            </p:spPr>
          </p:pic>
          <p:pic>
            <p:nvPicPr>
              <p:cNvPr id="88" name="Picture 4" descr="black-server-icon.png"/>
              <p:cNvPicPr>
                <a:picLocks noChangeAspect="1"/>
              </p:cNvPicPr>
              <p:nvPr/>
            </p:nvPicPr>
            <p:blipFill>
              <a:blip r:embed="rId4"/>
              <a:srcRect/>
              <a:stretch>
                <a:fillRect/>
              </a:stretch>
            </p:blipFill>
            <p:spPr bwMode="auto">
              <a:xfrm>
                <a:off x="5943600" y="2971800"/>
                <a:ext cx="381000" cy="381000"/>
              </a:xfrm>
              <a:prstGeom prst="rect">
                <a:avLst/>
              </a:prstGeom>
              <a:noFill/>
              <a:ln w="9525">
                <a:noFill/>
                <a:miter lim="800000"/>
                <a:headEnd/>
                <a:tailEnd/>
              </a:ln>
            </p:spPr>
          </p:pic>
        </p:grpSp>
      </p:grpSp>
      <p:sp>
        <p:nvSpPr>
          <p:cNvPr id="89" name="TextBox 88"/>
          <p:cNvSpPr txBox="1"/>
          <p:nvPr/>
        </p:nvSpPr>
        <p:spPr>
          <a:xfrm>
            <a:off x="997327" y="3067055"/>
            <a:ext cx="414697" cy="584776"/>
          </a:xfrm>
          <a:prstGeom prst="rect">
            <a:avLst/>
          </a:prstGeom>
          <a:noFill/>
          <a:ln>
            <a:noFill/>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3200" b="1" dirty="0" smtClean="0">
                <a:ln w="11430"/>
                <a:solidFill>
                  <a:srgbClr val="FF0000"/>
                </a:solidFill>
                <a:effectLst>
                  <a:outerShdw blurRad="50800" dist="39000" dir="5460000" algn="tl">
                    <a:srgbClr val="000000">
                      <a:alpha val="38000"/>
                    </a:srgbClr>
                  </a:outerShdw>
                </a:effectLst>
                <a:latin typeface="+mn-lt"/>
                <a:ea typeface="+mn-ea"/>
                <a:cs typeface="+mn-cs"/>
              </a:rPr>
              <a:t>B</a:t>
            </a:r>
            <a:endParaRPr lang="en-US" sz="3200" b="1" dirty="0">
              <a:ln w="11430"/>
              <a:solidFill>
                <a:srgbClr val="FF0000"/>
              </a:solidFill>
              <a:effectLst>
                <a:outerShdw blurRad="50800" dist="39000" dir="5460000" algn="tl">
                  <a:srgbClr val="000000">
                    <a:alpha val="38000"/>
                  </a:srgbClr>
                </a:outerShdw>
              </a:effectLst>
              <a:latin typeface="+mn-lt"/>
              <a:ea typeface="+mn-ea"/>
              <a:cs typeface="+mn-cs"/>
            </a:endParaRPr>
          </a:p>
        </p:txBody>
      </p:sp>
      <p:sp>
        <p:nvSpPr>
          <p:cNvPr id="90" name="TextBox 89"/>
          <p:cNvSpPr txBox="1"/>
          <p:nvPr/>
        </p:nvSpPr>
        <p:spPr>
          <a:xfrm>
            <a:off x="7579092" y="5244812"/>
            <a:ext cx="433332" cy="584776"/>
          </a:xfrm>
          <a:prstGeom prst="rect">
            <a:avLst/>
          </a:prstGeom>
          <a:noFill/>
          <a:ln>
            <a:noFill/>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3200" b="1" dirty="0">
                <a:ln w="11430"/>
                <a:solidFill>
                  <a:srgbClr val="FF0000"/>
                </a:solidFill>
                <a:effectLst>
                  <a:outerShdw blurRad="50800" dist="39000" dir="5460000" algn="tl">
                    <a:srgbClr val="000000">
                      <a:alpha val="38000"/>
                    </a:srgbClr>
                  </a:outerShdw>
                </a:effectLst>
                <a:latin typeface="+mn-lt"/>
                <a:ea typeface="+mn-ea"/>
                <a:cs typeface="+mn-cs"/>
              </a:rPr>
              <a:t>A</a:t>
            </a:r>
          </a:p>
        </p:txBody>
      </p:sp>
      <p:sp>
        <p:nvSpPr>
          <p:cNvPr id="151" name="Freeform 150"/>
          <p:cNvSpPr/>
          <p:nvPr/>
        </p:nvSpPr>
        <p:spPr>
          <a:xfrm>
            <a:off x="1690688" y="3384021"/>
            <a:ext cx="5605197" cy="2148417"/>
          </a:xfrm>
          <a:custGeom>
            <a:avLst/>
            <a:gdLst>
              <a:gd name="connsiteX0" fmla="*/ 5595937 w 5605197"/>
              <a:gd name="connsiteY0" fmla="*/ 2148417 h 2148417"/>
              <a:gd name="connsiteX1" fmla="*/ 5056187 w 5605197"/>
              <a:gd name="connsiteY1" fmla="*/ 1894417 h 2148417"/>
              <a:gd name="connsiteX2" fmla="*/ 2301875 w 5605197"/>
              <a:gd name="connsiteY2" fmla="*/ 1045104 h 2148417"/>
              <a:gd name="connsiteX3" fmla="*/ 1627187 w 5605197"/>
              <a:gd name="connsiteY3" fmla="*/ 719667 h 2148417"/>
              <a:gd name="connsiteX4" fmla="*/ 563562 w 5605197"/>
              <a:gd name="connsiteY4" fmla="*/ 116417 h 2148417"/>
              <a:gd name="connsiteX5" fmla="*/ 0 w 5605197"/>
              <a:gd name="connsiteY5" fmla="*/ 21167 h 214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5197" h="2148417">
                <a:moveTo>
                  <a:pt x="5595937" y="2148417"/>
                </a:moveTo>
                <a:cubicBezTo>
                  <a:pt x="5600567" y="2113360"/>
                  <a:pt x="5605197" y="2078303"/>
                  <a:pt x="5056187" y="1894417"/>
                </a:cubicBezTo>
                <a:cubicBezTo>
                  <a:pt x="4507177" y="1710531"/>
                  <a:pt x="2873375" y="1240896"/>
                  <a:pt x="2301875" y="1045104"/>
                </a:cubicBezTo>
                <a:cubicBezTo>
                  <a:pt x="1730375" y="849312"/>
                  <a:pt x="1916906" y="874448"/>
                  <a:pt x="1627187" y="719667"/>
                </a:cubicBezTo>
                <a:cubicBezTo>
                  <a:pt x="1337468" y="564886"/>
                  <a:pt x="834760" y="232834"/>
                  <a:pt x="563562" y="116417"/>
                </a:cubicBezTo>
                <a:cubicBezTo>
                  <a:pt x="292364" y="0"/>
                  <a:pt x="0" y="21167"/>
                  <a:pt x="0" y="21167"/>
                </a:cubicBezTo>
              </a:path>
            </a:pathLst>
          </a:custGeom>
          <a:ln w="508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itle 1"/>
          <p:cNvSpPr>
            <a:spLocks noGrp="1"/>
          </p:cNvSpPr>
          <p:nvPr>
            <p:ph type="title"/>
          </p:nvPr>
        </p:nvSpPr>
        <p:spPr>
          <a:xfrm>
            <a:off x="0" y="0"/>
            <a:ext cx="9144000" cy="1143000"/>
          </a:xfrm>
        </p:spPr>
        <p:txBody>
          <a:bodyPr>
            <a:noAutofit/>
          </a:bodyPr>
          <a:lstStyle/>
          <a:p>
            <a:r>
              <a:rPr lang="en-US" sz="4000" dirty="0" smtClean="0">
                <a:ea typeface="ＭＳ Ｐゴシック" charset="-128"/>
                <a:cs typeface="ＭＳ Ｐゴシック" charset="-128"/>
              </a:rPr>
              <a:t>Review of Previous Lecture: </a:t>
            </a:r>
            <a:r>
              <a:rPr lang="en-US" sz="4000" dirty="0" err="1" smtClean="0">
                <a:ea typeface="ＭＳ Ｐゴシック" charset="-128"/>
                <a:cs typeface="ＭＳ Ｐゴシック" charset="-128"/>
              </a:rPr>
              <a:t>ndb</a:t>
            </a:r>
            <a:r>
              <a:rPr lang="en-US" sz="4000" dirty="0" smtClean="0">
                <a:ea typeface="ＭＳ Ｐゴシック" charset="-128"/>
                <a:cs typeface="ＭＳ Ｐゴシック" charset="-128"/>
              </a:rPr>
              <a:t> (Cont’d)</a:t>
            </a:r>
            <a:endParaRPr lang="en-US" sz="4000" dirty="0"/>
          </a:p>
        </p:txBody>
      </p:sp>
      <p:sp>
        <p:nvSpPr>
          <p:cNvPr id="7" name="Date Placeholder 6"/>
          <p:cNvSpPr>
            <a:spLocks noGrp="1"/>
          </p:cNvSpPr>
          <p:nvPr>
            <p:ph type="dt" sz="half" idx="10"/>
          </p:nvPr>
        </p:nvSpPr>
        <p:spPr/>
        <p:txBody>
          <a:bodyPr/>
          <a:lstStyle/>
          <a:p>
            <a:r>
              <a:rPr lang="en-US" smtClean="0"/>
              <a:t>12/3/13</a:t>
            </a:r>
            <a:endParaRPr lang="en-US"/>
          </a:p>
        </p:txBody>
      </p:sp>
      <p:sp>
        <p:nvSpPr>
          <p:cNvPr id="8" name="Footer Placeholder 7"/>
          <p:cNvSpPr>
            <a:spLocks noGrp="1"/>
          </p:cNvSpPr>
          <p:nvPr>
            <p:ph type="ftr" sz="quarter" idx="11"/>
          </p:nvPr>
        </p:nvSpPr>
        <p:spPr>
          <a:xfrm>
            <a:off x="2743200" y="6486523"/>
            <a:ext cx="3886200" cy="396877"/>
          </a:xfrm>
        </p:spPr>
        <p:txBody>
          <a:bodyPr/>
          <a:lstStyle/>
          <a:p>
            <a:r>
              <a:rPr lang="en-US" dirty="0" smtClean="0"/>
              <a:t>Software Defined Networking (COMS 6998-8) </a:t>
            </a:r>
            <a:endParaRPr lang="en-US" dirty="0"/>
          </a:p>
        </p:txBody>
      </p:sp>
      <p:sp>
        <p:nvSpPr>
          <p:cNvPr id="9" name="Slide Number Placeholder 8"/>
          <p:cNvSpPr>
            <a:spLocks noGrp="1"/>
          </p:cNvSpPr>
          <p:nvPr>
            <p:ph type="sldNum" sz="quarter" idx="12"/>
          </p:nvPr>
        </p:nvSpPr>
        <p:spPr/>
        <p:txBody>
          <a:bodyPr/>
          <a:lstStyle/>
          <a:p>
            <a:fld id="{20342B77-D34C-443A-9BA4-2E8748A6D936}" type="slidenum">
              <a:rPr lang="en-US" smtClean="0"/>
              <a:pPr/>
              <a:t>5</a:t>
            </a:fld>
            <a:endParaRPr lang="en-US"/>
          </a:p>
        </p:txBody>
      </p:sp>
    </p:spTree>
    <p:extLst>
      <p:ext uri="{BB962C8B-B14F-4D97-AF65-F5344CB8AC3E}">
        <p14:creationId xmlns:p14="http://schemas.microsoft.com/office/powerpoint/2010/main" val="2688013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11022E-16 1.11111E-6 L 0.225 -0.11759 " pathEditMode="relative" rAng="0" ptsTypes="AA">
                                      <p:cBhvr>
                                        <p:cTn id="6" dur="1000" fill="hold"/>
                                        <p:tgtEl>
                                          <p:spTgt spid="15"/>
                                        </p:tgtEl>
                                        <p:attrNameLst>
                                          <p:attrName>ppt_x</p:attrName>
                                          <p:attrName>ppt_y</p:attrName>
                                        </p:attrNameLst>
                                      </p:cBhvr>
                                      <p:rCtr x="11200" y="-5900"/>
                                    </p:animMotion>
                                  </p:childTnLst>
                                </p:cTn>
                              </p:par>
                              <p:par>
                                <p:cTn id="7" presetID="0" presetClass="path" presetSubtype="0" accel="50000" decel="50000" fill="hold" grpId="0" nodeType="withEffect">
                                  <p:stCondLst>
                                    <p:cond delay="0"/>
                                  </p:stCondLst>
                                  <p:childTnLst>
                                    <p:animMotion origin="layout" path="M 3.33333E-6 1.11111E-6 L -0.06702 -0.24236 " pathEditMode="relative" rAng="0" ptsTypes="AA">
                                      <p:cBhvr>
                                        <p:cTn id="8" dur="1000" fill="hold"/>
                                        <p:tgtEl>
                                          <p:spTgt spid="16"/>
                                        </p:tgtEl>
                                        <p:attrNameLst>
                                          <p:attrName>ppt_x</p:attrName>
                                          <p:attrName>ppt_y</p:attrName>
                                        </p:attrNameLst>
                                      </p:cBhvr>
                                      <p:rCtr x="-3400" y="-12100"/>
                                    </p:animMotion>
                                  </p:childTnLst>
                                </p:cTn>
                              </p:par>
                              <p:par>
                                <p:cTn id="9" presetID="0" presetClass="path" presetSubtype="0" accel="50000" decel="50000" fill="hold" grpId="0" nodeType="withEffect">
                                  <p:stCondLst>
                                    <p:cond delay="0"/>
                                  </p:stCondLst>
                                  <p:childTnLst>
                                    <p:animMotion origin="layout" path="M -3.33333E-6 1.11111E-6 L -0.13507 -0.28912 " pathEditMode="relative" rAng="0" ptsTypes="AA">
                                      <p:cBhvr>
                                        <p:cTn id="10" dur="1000" fill="hold"/>
                                        <p:tgtEl>
                                          <p:spTgt spid="17"/>
                                        </p:tgtEl>
                                        <p:attrNameLst>
                                          <p:attrName>ppt_x</p:attrName>
                                          <p:attrName>ppt_y</p:attrName>
                                        </p:attrNameLst>
                                      </p:cBhvr>
                                      <p:rCtr x="-6800" y="-14500"/>
                                    </p:animMotion>
                                  </p:childTnLst>
                                </p:cTn>
                              </p:par>
                              <p:par>
                                <p:cTn id="11" presetID="0" presetClass="path" presetSubtype="0" accel="50000" decel="50000" fill="hold" grpId="0" nodeType="withEffect">
                                  <p:stCondLst>
                                    <p:cond delay="0"/>
                                  </p:stCondLst>
                                  <p:childTnLst>
                                    <p:animMotion origin="layout" path="M 0 1.11111E-6 L -0.24306 -0.37986 " pathEditMode="relative" rAng="0" ptsTypes="AA">
                                      <p:cBhvr>
                                        <p:cTn id="12" dur="1000" fill="hold"/>
                                        <p:tgtEl>
                                          <p:spTgt spid="18"/>
                                        </p:tgtEl>
                                        <p:attrNameLst>
                                          <p:attrName>ppt_x</p:attrName>
                                          <p:attrName>ppt_y</p:attrName>
                                        </p:attrNameLst>
                                      </p:cBhvr>
                                      <p:rCtr x="-12200" y="-19000"/>
                                    </p:animMotion>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51"/>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50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50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50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5" grpId="0" animBg="1"/>
      <p:bldP spid="16" grpId="0" animBg="1"/>
      <p:bldP spid="17" grpId="0" animBg="1"/>
      <p:bldP spid="18" grpId="0" animBg="1"/>
      <p:bldP spid="15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Shortest Through (algorithm 2)</a:t>
            </a:r>
            <a:endParaRPr lang="en-US" dirty="0"/>
          </a:p>
        </p:txBody>
      </p:sp>
      <p:sp>
        <p:nvSpPr>
          <p:cNvPr id="3" name="Content Placeholder 2"/>
          <p:cNvSpPr>
            <a:spLocks noGrp="1"/>
          </p:cNvSpPr>
          <p:nvPr>
            <p:ph idx="1"/>
          </p:nvPr>
        </p:nvSpPr>
        <p:spPr>
          <a:xfrm>
            <a:off x="381000" y="1676401"/>
            <a:ext cx="8305800" cy="4952999"/>
          </a:xfrm>
        </p:spPr>
        <p:txBody>
          <a:bodyPr>
            <a:normAutofit fontScale="85000" lnSpcReduction="20000"/>
          </a:bodyPr>
          <a:lstStyle/>
          <a:p>
            <a:r>
              <a:rPr lang="en-US" dirty="0" smtClean="0"/>
              <a:t>Find the shortest path passing through R4</a:t>
            </a:r>
          </a:p>
          <a:p>
            <a:pPr lvl="1"/>
            <a:r>
              <a:rPr lang="en-US" dirty="0" smtClean="0"/>
              <a:t>Shortest path between S and R4</a:t>
            </a:r>
          </a:p>
          <a:p>
            <a:pPr lvl="1"/>
            <a:r>
              <a:rPr lang="en-US" dirty="0" smtClean="0"/>
              <a:t>Shortest path between R4 and E</a:t>
            </a:r>
          </a:p>
          <a:p>
            <a:pPr lvl="1"/>
            <a:r>
              <a:rPr lang="en-US" dirty="0" smtClean="0"/>
              <a:t>Path: S </a:t>
            </a:r>
            <a:r>
              <a:rPr lang="en-US" dirty="0" smtClean="0">
                <a:sym typeface="Wingdings" pitchFamily="2" charset="2"/>
              </a:rPr>
              <a:t> R1  R2  R4  R4  R6  E</a:t>
            </a:r>
          </a:p>
          <a:p>
            <a:pPr lvl="1"/>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It considers the security device without producing redundant paths</a:t>
            </a:r>
          </a:p>
          <a:p>
            <a:r>
              <a:rPr lang="en-US" dirty="0" smtClean="0">
                <a:sym typeface="Wingdings" pitchFamily="2" charset="2"/>
              </a:rPr>
              <a:t>However, it may take more time to deliver packets</a:t>
            </a:r>
          </a:p>
          <a:p>
            <a:pPr>
              <a:buNone/>
            </a:pPr>
            <a:endParaRPr lang="en-US" dirty="0" smtClean="0">
              <a:sym typeface="Wingdings" pitchFamily="2" charset="2"/>
            </a:endParaRPr>
          </a:p>
        </p:txBody>
      </p:sp>
      <p:pic>
        <p:nvPicPr>
          <p:cNvPr id="20482" name="Picture 2"/>
          <p:cNvPicPr>
            <a:picLocks noChangeAspect="1" noChangeArrowheads="1"/>
          </p:cNvPicPr>
          <p:nvPr/>
        </p:nvPicPr>
        <p:blipFill>
          <a:blip r:embed="rId2" cstate="print"/>
          <a:srcRect/>
          <a:stretch>
            <a:fillRect/>
          </a:stretch>
        </p:blipFill>
        <p:spPr bwMode="auto">
          <a:xfrm>
            <a:off x="1676400" y="3429000"/>
            <a:ext cx="5229225" cy="142875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0574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50</a:t>
            </a:fld>
            <a:endParaRPr lang="en-US"/>
          </a:p>
        </p:txBody>
      </p:sp>
      <p:sp>
        <p:nvSpPr>
          <p:cNvPr id="8"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2410708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t>
            </a:r>
            <a:r>
              <a:rPr lang="en-US" dirty="0" err="1" smtClean="0"/>
              <a:t>CloudWatcher</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CloudWatcher</a:t>
            </a:r>
            <a:r>
              <a:rPr lang="en-US" dirty="0" smtClean="0"/>
              <a:t> provides a new framework to monitor cloud networks </a:t>
            </a:r>
          </a:p>
          <a:p>
            <a:pPr lvl="1"/>
            <a:r>
              <a:rPr lang="en-US" dirty="0" smtClean="0"/>
              <a:t>With the help of the SDN technology</a:t>
            </a:r>
            <a:endParaRPr lang="en-US" dirty="0"/>
          </a:p>
          <a:p>
            <a:r>
              <a:rPr lang="en-US" dirty="0" smtClean="0"/>
              <a:t>A cloud administrator can select algorithms based on network status</a:t>
            </a:r>
            <a:endParaRPr lang="en-US" dirty="0"/>
          </a:p>
          <a:p>
            <a:r>
              <a:rPr lang="en-US" dirty="0" smtClean="0"/>
              <a:t>A cloud administrator can monitor his network by writing simple scripts</a:t>
            </a:r>
          </a:p>
          <a:p>
            <a:endParaRPr lang="en-US" dirty="0"/>
          </a:p>
          <a:p>
            <a:r>
              <a:rPr lang="en-US" dirty="0" smtClean="0"/>
              <a:t>Work in progress; a position paper in NPSec’12</a:t>
            </a:r>
          </a:p>
          <a:p>
            <a:pPr>
              <a:buNone/>
            </a:pP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2098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51</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75115845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SDN is a new technology, and security can be a new killer app</a:t>
            </a:r>
          </a:p>
          <a:p>
            <a:pPr lvl="1"/>
            <a:r>
              <a:rPr lang="en-US" dirty="0" smtClean="0"/>
              <a:t>SDN is impactful to </a:t>
            </a:r>
            <a:r>
              <a:rPr lang="en-US" dirty="0"/>
              <a:t>drive a variety of innovations in network </a:t>
            </a:r>
            <a:r>
              <a:rPr lang="en-US" dirty="0" smtClean="0"/>
              <a:t>security</a:t>
            </a:r>
          </a:p>
          <a:p>
            <a:r>
              <a:rPr lang="en-US" dirty="0" smtClean="0"/>
              <a:t>We investigate the possibilities of security as an app and security as a service</a:t>
            </a:r>
            <a:endParaRPr lang="en-US" dirty="0"/>
          </a:p>
          <a:p>
            <a:r>
              <a:rPr lang="en-US" dirty="0" smtClean="0"/>
              <a:t>We propose key technologies to enable </a:t>
            </a:r>
            <a:r>
              <a:rPr lang="en-US" dirty="0" err="1" smtClean="0"/>
              <a:t>SaaA</a:t>
            </a:r>
            <a:r>
              <a:rPr lang="en-US" dirty="0" smtClean="0"/>
              <a:t> and </a:t>
            </a:r>
            <a:r>
              <a:rPr lang="en-US" dirty="0" err="1" smtClean="0"/>
              <a:t>SaaS</a:t>
            </a:r>
            <a:endParaRPr lang="en-US" dirty="0" smtClean="0"/>
          </a:p>
          <a:p>
            <a:pPr lvl="1"/>
            <a:r>
              <a:rPr lang="en-US" dirty="0" smtClean="0"/>
              <a:t>FRESCO</a:t>
            </a:r>
          </a:p>
          <a:p>
            <a:pPr lvl="1"/>
            <a:r>
              <a:rPr lang="en-US" dirty="0" err="1" smtClean="0"/>
              <a:t>FortNOX</a:t>
            </a:r>
            <a:endParaRPr lang="en-US" dirty="0" smtClean="0"/>
          </a:p>
          <a:p>
            <a:pPr lvl="1"/>
            <a:r>
              <a:rPr lang="en-US" dirty="0" err="1" smtClean="0"/>
              <a:t>CloudWatcher</a:t>
            </a:r>
            <a:endParaRPr lang="en-US" dirty="0"/>
          </a:p>
          <a:p>
            <a:r>
              <a:rPr lang="en-US" dirty="0" smtClean="0"/>
              <a:t>Let’s contribute together to SDN and Security!</a:t>
            </a:r>
          </a:p>
          <a:p>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2098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52</a:t>
            </a:fld>
            <a:endParaRPr lang="en-US"/>
          </a:p>
        </p:txBody>
      </p:sp>
      <p:sp>
        <p:nvSpPr>
          <p:cNvPr id="7" name="Date Placeholder 5"/>
          <p:cNvSpPr txBox="1">
            <a:spLocks/>
          </p:cNvSpPr>
          <p:nvPr/>
        </p:nvSpPr>
        <p:spPr>
          <a:xfrm>
            <a:off x="5638800" y="6400800"/>
            <a:ext cx="2590800" cy="2889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smtClean="0">
                <a:latin typeface="Segoe UI Light" panose="020B0502040204020203" pitchFamily="34" charset="0"/>
              </a:rPr>
              <a:t>G. </a:t>
            </a:r>
            <a:r>
              <a:rPr lang="en-GB" dirty="0" err="1" smtClean="0">
                <a:latin typeface="Segoe UI Light" panose="020B0502040204020203" pitchFamily="34" charset="0"/>
              </a:rPr>
              <a:t>Gu</a:t>
            </a:r>
            <a:r>
              <a:rPr lang="en-GB" dirty="0" smtClean="0">
                <a:latin typeface="Segoe UI Light" panose="020B0502040204020203" pitchFamily="34" charset="0"/>
              </a:rPr>
              <a:t>, et al</a:t>
            </a:r>
            <a:r>
              <a:rPr lang="en-US" dirty="0" smtClean="0"/>
              <a:t>, Texas A&amp;M &amp;SRI</a:t>
            </a:r>
            <a:endParaRPr lang="en-US" dirty="0"/>
          </a:p>
        </p:txBody>
      </p:sp>
    </p:spTree>
    <p:extLst>
      <p:ext uri="{BB962C8B-B14F-4D97-AF65-F5344CB8AC3E}">
        <p14:creationId xmlns:p14="http://schemas.microsoft.com/office/powerpoint/2010/main" val="123747119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fontScale="92500" lnSpcReduction="20000"/>
          </a:bodyPr>
          <a:lstStyle/>
          <a:p>
            <a:r>
              <a:rPr lang="en-US" dirty="0" smtClean="0"/>
              <a:t>Reminder: Course Evaluation Due on Dec 9</a:t>
            </a:r>
          </a:p>
          <a:p>
            <a:r>
              <a:rPr lang="en-US" dirty="0" smtClean="0"/>
              <a:t>Review on SDN Debugging</a:t>
            </a:r>
          </a:p>
          <a:p>
            <a:pPr lvl="1"/>
            <a:r>
              <a:rPr lang="en-US" dirty="0" smtClean="0"/>
              <a:t>Data Plane Approach (Breakpoints + Packet Trace): NDB</a:t>
            </a:r>
          </a:p>
          <a:p>
            <a:pPr lvl="1"/>
            <a:r>
              <a:rPr lang="en-US" dirty="0" smtClean="0"/>
              <a:t>Control Plane Approach (Model </a:t>
            </a:r>
            <a:r>
              <a:rPr lang="en-US" dirty="0"/>
              <a:t>C</a:t>
            </a:r>
            <a:r>
              <a:rPr lang="en-US" dirty="0" smtClean="0"/>
              <a:t>hecking + Symbolic Execution): NICE</a:t>
            </a:r>
          </a:p>
          <a:p>
            <a:r>
              <a:rPr lang="en-US" dirty="0" smtClean="0"/>
              <a:t>SDN Security</a:t>
            </a:r>
          </a:p>
          <a:p>
            <a:pPr lvl="1"/>
            <a:r>
              <a:rPr lang="en-US" dirty="0" smtClean="0"/>
              <a:t>Defense again Control Plane Attacks (Review)</a:t>
            </a:r>
          </a:p>
          <a:p>
            <a:pPr lvl="1"/>
            <a:r>
              <a:rPr lang="en-US" dirty="0" smtClean="0"/>
              <a:t>Security as a Service</a:t>
            </a:r>
          </a:p>
          <a:p>
            <a:r>
              <a:rPr lang="en-US" dirty="0" smtClean="0">
                <a:solidFill>
                  <a:srgbClr val="FF0000"/>
                </a:solidFill>
              </a:rPr>
              <a:t>SDN End </a:t>
            </a:r>
            <a:r>
              <a:rPr lang="en-US" dirty="0" smtClean="0">
                <a:solidFill>
                  <a:srgbClr val="FF0000"/>
                </a:solidFill>
              </a:rPr>
              <a:t>Host Networking Stack</a:t>
            </a:r>
            <a:endParaRPr lang="en-US" dirty="0" smtClean="0">
              <a:solidFill>
                <a:srgbClr val="FF0000"/>
              </a:solidFill>
            </a:endParaRPr>
          </a:p>
          <a:p>
            <a:r>
              <a:rPr lang="en-US" dirty="0" smtClean="0"/>
              <a:t>SDN Storage</a:t>
            </a:r>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53</a:t>
            </a:fld>
            <a:endParaRPr lang="en-US"/>
          </a:p>
        </p:txBody>
      </p:sp>
    </p:spTree>
    <p:extLst>
      <p:ext uri="{BB962C8B-B14F-4D97-AF65-F5344CB8AC3E}">
        <p14:creationId xmlns:p14="http://schemas.microsoft.com/office/powerpoint/2010/main" val="139899744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Years Ago</a:t>
            </a:r>
            <a:endParaRPr lang="en-US"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54</a:t>
            </a:fld>
            <a:endParaRPr lang="en-US" dirty="0">
              <a:solidFill>
                <a:srgbClr val="1010A0">
                  <a:tint val="75000"/>
                </a:srgbClr>
              </a:solidFill>
              <a:latin typeface="Calibri"/>
            </a:endParaRPr>
          </a:p>
        </p:txBody>
      </p:sp>
      <p:pic>
        <p:nvPicPr>
          <p:cNvPr id="6" name="Picture 5"/>
          <p:cNvPicPr>
            <a:picLocks noChangeAspect="1"/>
          </p:cNvPicPr>
          <p:nvPr/>
        </p:nvPicPr>
        <p:blipFill>
          <a:blip r:embed="rId2"/>
          <a:stretch>
            <a:fillRect/>
          </a:stretch>
        </p:blipFill>
        <p:spPr>
          <a:xfrm>
            <a:off x="0" y="1871472"/>
            <a:ext cx="9144000" cy="4986528"/>
          </a:xfrm>
          <a:prstGeom prst="rect">
            <a:avLst/>
          </a:prstGeom>
        </p:spPr>
      </p:pic>
      <p:sp>
        <p:nvSpPr>
          <p:cNvPr id="7" name="Content Placeholder 6"/>
          <p:cNvSpPr>
            <a:spLocks noGrp="1"/>
          </p:cNvSpPr>
          <p:nvPr>
            <p:ph idx="1"/>
          </p:nvPr>
        </p:nvSpPr>
        <p:spPr>
          <a:xfrm>
            <a:off x="457200" y="1371600"/>
            <a:ext cx="8229600" cy="4525963"/>
          </a:xfrm>
        </p:spPr>
        <p:txBody>
          <a:bodyPr/>
          <a:lstStyle/>
          <a:p>
            <a:r>
              <a:rPr lang="en-US" dirty="0" smtClean="0"/>
              <a:t>Linux </a:t>
            </a:r>
            <a:r>
              <a:rPr lang="en-US" dirty="0"/>
              <a:t>n</a:t>
            </a:r>
            <a:r>
              <a:rPr lang="en-US" dirty="0" smtClean="0"/>
              <a:t>etworking stack</a:t>
            </a:r>
            <a:endParaRPr lang="en-US" dirty="0"/>
          </a:p>
        </p:txBody>
      </p:sp>
      <p:sp>
        <p:nvSpPr>
          <p:cNvPr id="3" name="Date Placeholder 2"/>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41881572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Years of Research</a:t>
            </a:r>
            <a:endParaRPr lang="en-US" dirty="0"/>
          </a:p>
        </p:txBody>
      </p:sp>
      <p:sp>
        <p:nvSpPr>
          <p:cNvPr id="3" name="Content Placeholder 2"/>
          <p:cNvSpPr>
            <a:spLocks noGrp="1"/>
          </p:cNvSpPr>
          <p:nvPr>
            <p:ph idx="1"/>
          </p:nvPr>
        </p:nvSpPr>
        <p:spPr/>
        <p:txBody>
          <a:bodyPr/>
          <a:lstStyle/>
          <a:p>
            <a:r>
              <a:rPr lang="en-US" dirty="0"/>
              <a:t>New network architectures (e.g. x-kernel)</a:t>
            </a:r>
          </a:p>
          <a:p>
            <a:r>
              <a:rPr lang="en-US" dirty="0"/>
              <a:t>Domain specific languages (e.g. Click)</a:t>
            </a:r>
          </a:p>
          <a:p>
            <a:r>
              <a:rPr lang="en-US" dirty="0" smtClean="0"/>
              <a:t>Path abstraction (</a:t>
            </a:r>
            <a:r>
              <a:rPr lang="en-US" dirty="0"/>
              <a:t>e.g. Scout)</a:t>
            </a:r>
          </a:p>
          <a:p>
            <a:r>
              <a:rPr lang="en-US" dirty="0"/>
              <a:t>(Now) Software-Defined Networking</a:t>
            </a:r>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3622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55</a:t>
            </a:fld>
            <a:endParaRPr lang="en-US"/>
          </a:p>
        </p:txBody>
      </p:sp>
      <p:sp>
        <p:nvSpPr>
          <p:cNvPr id="7" name="Date Placeholder 5"/>
          <p:cNvSpPr txBox="1">
            <a:spLocks/>
          </p:cNvSpPr>
          <p:nvPr/>
        </p:nvSpPr>
        <p:spPr>
          <a:xfrm>
            <a:off x="5943600" y="6324600"/>
            <a:ext cx="22098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Sapan</a:t>
            </a:r>
            <a:r>
              <a:rPr lang="en-GB" dirty="0" smtClean="0">
                <a:latin typeface="Segoe UI Light" panose="020B0502040204020203" pitchFamily="34" charset="0"/>
              </a:rPr>
              <a:t>, et al</a:t>
            </a:r>
            <a:r>
              <a:rPr lang="en-US" dirty="0" smtClean="0"/>
              <a:t>, Princeton</a:t>
            </a:r>
            <a:endParaRPr lang="en-US" dirty="0"/>
          </a:p>
        </p:txBody>
      </p:sp>
    </p:spTree>
    <p:extLst>
      <p:ext uri="{BB962C8B-B14F-4D97-AF65-F5344CB8AC3E}">
        <p14:creationId xmlns:p14="http://schemas.microsoft.com/office/powerpoint/2010/main" val="61889174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Years Later</a:t>
            </a:r>
            <a:endParaRPr lang="en-US"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56</a:t>
            </a:fld>
            <a:endParaRPr lang="en-US" dirty="0">
              <a:solidFill>
                <a:srgbClr val="1010A0">
                  <a:tint val="75000"/>
                </a:srgbClr>
              </a:solidFill>
              <a:latin typeface="Calibri"/>
            </a:endParaRPr>
          </a:p>
        </p:txBody>
      </p:sp>
      <p:pic>
        <p:nvPicPr>
          <p:cNvPr id="6" name="Picture 5"/>
          <p:cNvPicPr>
            <a:picLocks noChangeAspect="1"/>
          </p:cNvPicPr>
          <p:nvPr/>
        </p:nvPicPr>
        <p:blipFill>
          <a:blip r:embed="rId2"/>
          <a:stretch>
            <a:fillRect/>
          </a:stretch>
        </p:blipFill>
        <p:spPr>
          <a:xfrm>
            <a:off x="0" y="1871472"/>
            <a:ext cx="9144000" cy="4986528"/>
          </a:xfrm>
          <a:prstGeom prst="rect">
            <a:avLst/>
          </a:prstGeom>
        </p:spPr>
      </p:pic>
      <p:sp>
        <p:nvSpPr>
          <p:cNvPr id="7" name="Content Placeholder 6"/>
          <p:cNvSpPr>
            <a:spLocks noGrp="1"/>
          </p:cNvSpPr>
          <p:nvPr>
            <p:ph idx="1"/>
          </p:nvPr>
        </p:nvSpPr>
        <p:spPr>
          <a:xfrm>
            <a:off x="457200" y="1371600"/>
            <a:ext cx="8229600" cy="4525963"/>
          </a:xfrm>
        </p:spPr>
        <p:txBody>
          <a:bodyPr/>
          <a:lstStyle/>
          <a:p>
            <a:r>
              <a:rPr lang="en-US" dirty="0" smtClean="0"/>
              <a:t>Linux </a:t>
            </a:r>
            <a:r>
              <a:rPr lang="en-US" dirty="0"/>
              <a:t>n</a:t>
            </a:r>
            <a:r>
              <a:rPr lang="en-US" dirty="0" smtClean="0"/>
              <a:t>etworking stack</a:t>
            </a:r>
            <a:endParaRPr lang="en-US" dirty="0"/>
          </a:p>
        </p:txBody>
      </p:sp>
      <p:sp>
        <p:nvSpPr>
          <p:cNvPr id="3" name="Date Placeholder 2"/>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Tree>
    <p:extLst>
      <p:ext uri="{BB962C8B-B14F-4D97-AF65-F5344CB8AC3E}">
        <p14:creationId xmlns:p14="http://schemas.microsoft.com/office/powerpoint/2010/main" val="60892794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a:t>
            </a:r>
            <a:endParaRPr lang="en-US" dirty="0"/>
          </a:p>
        </p:txBody>
      </p:sp>
      <p:pic>
        <p:nvPicPr>
          <p:cNvPr id="4" name="Content Placeholder 3"/>
          <p:cNvPicPr>
            <a:picLocks noGrp="1" noChangeAspect="1"/>
          </p:cNvPicPr>
          <p:nvPr>
            <p:ph idx="1"/>
          </p:nvPr>
        </p:nvPicPr>
        <p:blipFill>
          <a:blip r:embed="rId2"/>
          <a:srcRect t="-23300" b="-23300"/>
          <a:stretch>
            <a:fillRect/>
          </a:stretch>
        </p:blipFill>
        <p:spPr/>
      </p:pic>
      <p:sp>
        <p:nvSpPr>
          <p:cNvPr id="3" name="Date Placeholder 2"/>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514600" y="6324600"/>
            <a:ext cx="3886200" cy="3968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57</a:t>
            </a:fld>
            <a:endParaRPr lang="en-US"/>
          </a:p>
        </p:txBody>
      </p:sp>
      <p:sp>
        <p:nvSpPr>
          <p:cNvPr id="7" name="Date Placeholder 5"/>
          <p:cNvSpPr txBox="1">
            <a:spLocks/>
          </p:cNvSpPr>
          <p:nvPr/>
        </p:nvSpPr>
        <p:spPr>
          <a:xfrm>
            <a:off x="5943600" y="6324600"/>
            <a:ext cx="22098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Sapan</a:t>
            </a:r>
            <a:r>
              <a:rPr lang="en-GB" dirty="0" smtClean="0">
                <a:latin typeface="Segoe UI Light" panose="020B0502040204020203" pitchFamily="34" charset="0"/>
              </a:rPr>
              <a:t>, et al</a:t>
            </a:r>
            <a:r>
              <a:rPr lang="en-US" dirty="0" smtClean="0"/>
              <a:t>, Princeton</a:t>
            </a:r>
            <a:endParaRPr lang="en-US" dirty="0"/>
          </a:p>
        </p:txBody>
      </p:sp>
    </p:spTree>
    <p:extLst>
      <p:ext uri="{BB962C8B-B14F-4D97-AF65-F5344CB8AC3E}">
        <p14:creationId xmlns:p14="http://schemas.microsoft.com/office/powerpoint/2010/main" val="352218880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NativeClick</a:t>
            </a:r>
            <a:endParaRPr lang="en-US" dirty="0"/>
          </a:p>
        </p:txBody>
      </p:sp>
      <p:pic>
        <p:nvPicPr>
          <p:cNvPr id="4" name="Content Placeholder 3"/>
          <p:cNvPicPr>
            <a:picLocks noGrp="1" noChangeAspect="1"/>
          </p:cNvPicPr>
          <p:nvPr>
            <p:ph idx="1"/>
          </p:nvPr>
        </p:nvPicPr>
        <p:blipFill>
          <a:blip r:embed="rId2"/>
          <a:srcRect t="-45537" b="-45537"/>
          <a:stretch>
            <a:fillRect/>
          </a:stretch>
        </p:blipFill>
        <p:spPr/>
      </p:pic>
      <p:sp>
        <p:nvSpPr>
          <p:cNvPr id="5" name="Content Placeholder 2"/>
          <p:cNvSpPr txBox="1">
            <a:spLocks/>
          </p:cNvSpPr>
          <p:nvPr/>
        </p:nvSpPr>
        <p:spPr>
          <a:xfrm>
            <a:off x="609600" y="1752602"/>
            <a:ext cx="8229600" cy="4525963"/>
          </a:xfrm>
          <a:prstGeom prst="rect">
            <a:avLst/>
          </a:prstGeom>
        </p:spPr>
        <p:txBody>
          <a:bodyPr vert="horz" lIns="91429" tIns="45715" rIns="91429" bIns="45715" rtlCol="0">
            <a:normAutofit/>
          </a:bodyPr>
          <a:lst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Key mechanisms: OS container and VPP</a:t>
            </a:r>
          </a:p>
        </p:txBody>
      </p:sp>
      <p:sp>
        <p:nvSpPr>
          <p:cNvPr id="3" name="Date Placeholder 2"/>
          <p:cNvSpPr>
            <a:spLocks noGrp="1"/>
          </p:cNvSpPr>
          <p:nvPr>
            <p:ph type="dt" sz="half" idx="10"/>
          </p:nvPr>
        </p:nvSpPr>
        <p:spPr/>
        <p:txBody>
          <a:bodyPr/>
          <a:lstStyle/>
          <a:p>
            <a:r>
              <a:rPr lang="en-US" smtClean="0"/>
              <a:t>12/3/13</a:t>
            </a:r>
            <a:endParaRPr lang="en-US"/>
          </a:p>
        </p:txBody>
      </p:sp>
      <p:sp>
        <p:nvSpPr>
          <p:cNvPr id="6" name="Footer Placeholder 5"/>
          <p:cNvSpPr>
            <a:spLocks noGrp="1"/>
          </p:cNvSpPr>
          <p:nvPr>
            <p:ph type="ftr" sz="quarter" idx="11"/>
          </p:nvPr>
        </p:nvSpPr>
        <p:spPr>
          <a:xfrm>
            <a:off x="2209800" y="6248400"/>
            <a:ext cx="3886200" cy="396877"/>
          </a:xfrm>
        </p:spPr>
        <p:txBody>
          <a:bodyPr/>
          <a:lstStyle/>
          <a:p>
            <a:r>
              <a:rPr lang="en-US" dirty="0" smtClean="0"/>
              <a:t>Software Defined Networking (COMS 6998-8) </a:t>
            </a:r>
            <a:endParaRPr lang="en-US"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58</a:t>
            </a:fld>
            <a:endParaRPr lang="en-US"/>
          </a:p>
        </p:txBody>
      </p:sp>
      <p:sp>
        <p:nvSpPr>
          <p:cNvPr id="8" name="Date Placeholder 5"/>
          <p:cNvSpPr txBox="1">
            <a:spLocks/>
          </p:cNvSpPr>
          <p:nvPr/>
        </p:nvSpPr>
        <p:spPr>
          <a:xfrm>
            <a:off x="5943600" y="6324600"/>
            <a:ext cx="22098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Sapan</a:t>
            </a:r>
            <a:r>
              <a:rPr lang="en-GB" dirty="0" smtClean="0">
                <a:latin typeface="Segoe UI Light" panose="020B0502040204020203" pitchFamily="34" charset="0"/>
              </a:rPr>
              <a:t>, et al</a:t>
            </a:r>
            <a:r>
              <a:rPr lang="en-US" dirty="0" smtClean="0"/>
              <a:t>, Princeton</a:t>
            </a:r>
            <a:endParaRPr lang="en-US" dirty="0"/>
          </a:p>
        </p:txBody>
      </p:sp>
    </p:spTree>
    <p:extLst>
      <p:ext uri="{BB962C8B-B14F-4D97-AF65-F5344CB8AC3E}">
        <p14:creationId xmlns:p14="http://schemas.microsoft.com/office/powerpoint/2010/main" val="402282173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a:t>
            </a:r>
            <a:r>
              <a:rPr lang="en-US" dirty="0" err="1" smtClean="0"/>
              <a:t>Openvswitch</a:t>
            </a:r>
            <a:endParaRPr lang="en-US" dirty="0"/>
          </a:p>
        </p:txBody>
      </p:sp>
      <p:sp>
        <p:nvSpPr>
          <p:cNvPr id="3" name="Content Placeholder 2"/>
          <p:cNvSpPr>
            <a:spLocks noGrp="1"/>
          </p:cNvSpPr>
          <p:nvPr>
            <p:ph idx="1"/>
          </p:nvPr>
        </p:nvSpPr>
        <p:spPr/>
        <p:txBody>
          <a:bodyPr/>
          <a:lstStyle/>
          <a:p>
            <a:r>
              <a:rPr lang="en-US" dirty="0" err="1" smtClean="0"/>
              <a:t>Openvswitch</a:t>
            </a:r>
            <a:r>
              <a:rPr lang="en-US" dirty="0" smtClean="0"/>
              <a:t> is in </a:t>
            </a:r>
            <a:r>
              <a:rPr lang="en-US" dirty="0" err="1" smtClean="0"/>
              <a:t>linux</a:t>
            </a:r>
            <a:r>
              <a:rPr lang="en-US" dirty="0" smtClean="0"/>
              <a:t> kernel</a:t>
            </a:r>
          </a:p>
          <a:p>
            <a:pPr lvl="1"/>
            <a:r>
              <a:rPr lang="en-US" dirty="0" smtClean="0"/>
              <a:t>Controls L2 and L3</a:t>
            </a:r>
          </a:p>
          <a:p>
            <a:r>
              <a:rPr lang="en-US" dirty="0" err="1" smtClean="0"/>
              <a:t>NativeClick</a:t>
            </a:r>
            <a:r>
              <a:rPr lang="en-US" dirty="0" smtClean="0"/>
              <a:t>: a holistic view of Linux networking stack</a:t>
            </a:r>
          </a:p>
          <a:p>
            <a:pPr lvl="1"/>
            <a:r>
              <a:rPr lang="en-US" dirty="0" smtClean="0"/>
              <a:t>Much more than L2 and L3, e.g. </a:t>
            </a:r>
            <a:r>
              <a:rPr lang="en-US" dirty="0" err="1" smtClean="0"/>
              <a:t>tc</a:t>
            </a:r>
            <a:r>
              <a:rPr lang="en-US" dirty="0" smtClean="0"/>
              <a:t> (traffic control)</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59</a:t>
            </a:fld>
            <a:endParaRPr lang="en-US"/>
          </a:p>
        </p:txBody>
      </p:sp>
    </p:spTree>
    <p:extLst>
      <p:ext uri="{BB962C8B-B14F-4D97-AF65-F5344CB8AC3E}">
        <p14:creationId xmlns:p14="http://schemas.microsoft.com/office/powerpoint/2010/main" val="24676822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p:cNvGrpSpPr/>
          <p:nvPr/>
        </p:nvGrpSpPr>
        <p:grpSpPr>
          <a:xfrm>
            <a:off x="4021138" y="5537200"/>
            <a:ext cx="1120775" cy="1076325"/>
            <a:chOff x="4021138" y="5537200"/>
            <a:chExt cx="1120775" cy="1076325"/>
          </a:xfrm>
        </p:grpSpPr>
        <p:sp>
          <p:nvSpPr>
            <p:cNvPr id="3" name="Can 2"/>
            <p:cNvSpPr/>
            <p:nvPr/>
          </p:nvSpPr>
          <p:spPr>
            <a:xfrm>
              <a:off x="4076700" y="5537200"/>
              <a:ext cx="995363" cy="1076325"/>
            </a:xfrm>
            <a:prstGeom prst="can">
              <a:avLst>
                <a:gd name="adj" fmla="val 30951"/>
              </a:avLst>
            </a:prstGeom>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92" name="TextBox 7"/>
            <p:cNvSpPr txBox="1">
              <a:spLocks noChangeArrowheads="1"/>
            </p:cNvSpPr>
            <p:nvPr/>
          </p:nvSpPr>
          <p:spPr bwMode="auto">
            <a:xfrm>
              <a:off x="4021138" y="5829588"/>
              <a:ext cx="1120775" cy="707886"/>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0000"/>
                  </a:solidFill>
                </a:rPr>
                <a:t>Postcard</a:t>
              </a:r>
            </a:p>
            <a:p>
              <a:r>
                <a:rPr lang="en-US" sz="2000" dirty="0" smtClean="0">
                  <a:solidFill>
                    <a:srgbClr val="000000"/>
                  </a:solidFill>
                </a:rPr>
                <a:t>Collector</a:t>
              </a:r>
              <a:endParaRPr lang="en-US" sz="2000" dirty="0">
                <a:solidFill>
                  <a:srgbClr val="000000"/>
                </a:solidFill>
              </a:endParaRPr>
            </a:p>
          </p:txBody>
        </p:sp>
      </p:grpSp>
      <p:grpSp>
        <p:nvGrpSpPr>
          <p:cNvPr id="106" name="Group 105"/>
          <p:cNvGrpSpPr/>
          <p:nvPr/>
        </p:nvGrpSpPr>
        <p:grpSpPr>
          <a:xfrm>
            <a:off x="1139825" y="979432"/>
            <a:ext cx="6636745" cy="4342662"/>
            <a:chOff x="1139825" y="979432"/>
            <a:chExt cx="6636745" cy="4342662"/>
          </a:xfrm>
        </p:grpSpPr>
        <p:cxnSp>
          <p:nvCxnSpPr>
            <p:cNvPr id="113" name="Straight Connector 112"/>
            <p:cNvCxnSpPr/>
            <p:nvPr/>
          </p:nvCxnSpPr>
          <p:spPr>
            <a:xfrm rot="5400000" flipH="1" flipV="1">
              <a:off x="1360724" y="2541894"/>
              <a:ext cx="1720238"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flipH="1" flipV="1">
              <a:off x="1254446" y="3174911"/>
              <a:ext cx="2981505"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flipH="1" flipV="1">
              <a:off x="1944202" y="2860282"/>
              <a:ext cx="2567960"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flipH="1" flipV="1">
              <a:off x="4487071" y="2579999"/>
              <a:ext cx="1958974"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flipH="1" flipV="1">
              <a:off x="4896458" y="3449198"/>
              <a:ext cx="3744204"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flipH="1" flipV="1">
              <a:off x="2548246" y="3013383"/>
              <a:ext cx="2933085" cy="1588"/>
            </a:xfrm>
            <a:prstGeom prst="line">
              <a:avLst/>
            </a:prstGeom>
            <a:ln w="38100" cap="rnd">
              <a:solidFill>
                <a:srgbClr val="FFFF00"/>
              </a:solidFill>
              <a:prstDash val="sysDot"/>
            </a:ln>
            <a:effectLst>
              <a:outerShdw blurRad="40000" dist="20000" dir="81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24" name="Rounded Rectangle 123"/>
            <p:cNvSpPr/>
            <p:nvPr/>
          </p:nvSpPr>
          <p:spPr>
            <a:xfrm>
              <a:off x="1139825" y="979432"/>
              <a:ext cx="6636745" cy="7023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solidFill>
                    <a:srgbClr val="FFFFFF"/>
                  </a:solidFill>
                </a:rPr>
                <a:t>Control Plane</a:t>
              </a:r>
              <a:endParaRPr lang="en-US" sz="2400" dirty="0">
                <a:solidFill>
                  <a:srgbClr val="FFFFFF"/>
                </a:solidFill>
              </a:endParaRPr>
            </a:p>
          </p:txBody>
        </p:sp>
      </p:grpSp>
      <p:cxnSp>
        <p:nvCxnSpPr>
          <p:cNvPr id="22" name="Straight Connector 21"/>
          <p:cNvCxnSpPr/>
          <p:nvPr/>
        </p:nvCxnSpPr>
        <p:spPr>
          <a:xfrm rot="16200000" flipH="1">
            <a:off x="6952457" y="5195093"/>
            <a:ext cx="209550" cy="474663"/>
          </a:xfrm>
          <a:prstGeom prst="line">
            <a:avLst/>
          </a:prstGeom>
          <a:ln w="254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4" name="Group 91"/>
          <p:cNvGrpSpPr/>
          <p:nvPr/>
        </p:nvGrpSpPr>
        <p:grpSpPr>
          <a:xfrm>
            <a:off x="1676400" y="3159918"/>
            <a:ext cx="5029200" cy="2161382"/>
            <a:chOff x="1676400" y="3159918"/>
            <a:chExt cx="5029200" cy="2161382"/>
          </a:xfrm>
        </p:grpSpPr>
        <p:cxnSp>
          <p:nvCxnSpPr>
            <p:cNvPr id="93" name="Straight Connector 92"/>
            <p:cNvCxnSpPr/>
            <p:nvPr/>
          </p:nvCxnSpPr>
          <p:spPr>
            <a:xfrm>
              <a:off x="3263676" y="4129088"/>
              <a:ext cx="863824" cy="37147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pSp>
          <p:nvGrpSpPr>
            <p:cNvPr id="5" name="Group 85"/>
            <p:cNvGrpSpPr/>
            <p:nvPr/>
          </p:nvGrpSpPr>
          <p:grpSpPr>
            <a:xfrm>
              <a:off x="1676400" y="3159918"/>
              <a:ext cx="5029200" cy="2161382"/>
              <a:chOff x="1676400" y="3159918"/>
              <a:chExt cx="5029200" cy="2161382"/>
            </a:xfrm>
            <a:effectLst/>
          </p:grpSpPr>
          <p:cxnSp>
            <p:nvCxnSpPr>
              <p:cNvPr id="95" name="Straight Connector 94"/>
              <p:cNvCxnSpPr/>
              <p:nvPr/>
            </p:nvCxnSpPr>
            <p:spPr>
              <a:xfrm>
                <a:off x="2362200" y="3613150"/>
                <a:ext cx="1155924" cy="59055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076700" y="4479925"/>
                <a:ext cx="2628900" cy="84137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107" idx="2"/>
                <a:endCxn id="111" idx="0"/>
              </p:cNvCxnSpPr>
              <p:nvPr/>
            </p:nvCxnSpPr>
            <p:spPr>
              <a:xfrm rot="16200000" flipH="1">
                <a:off x="2008860" y="3896639"/>
                <a:ext cx="941388" cy="46330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2746254" y="4424363"/>
                <a:ext cx="1266946" cy="2413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1676400" y="3402013"/>
                <a:ext cx="571500" cy="1793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943100" y="4343400"/>
                <a:ext cx="768109" cy="4572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057400" y="4665663"/>
                <a:ext cx="596900" cy="28733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3305054" y="3581400"/>
                <a:ext cx="2025499" cy="4699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992441" y="3581400"/>
                <a:ext cx="1416172" cy="84296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5408613" y="3159918"/>
                <a:ext cx="731959" cy="4214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11" idx="0"/>
              </p:cNvCxnSpPr>
              <p:nvPr/>
            </p:nvCxnSpPr>
            <p:spPr>
              <a:xfrm rot="5400000" flipH="1" flipV="1">
                <a:off x="2711329" y="4051180"/>
                <a:ext cx="547688" cy="54792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grpSp>
        <p:nvGrpSpPr>
          <p:cNvPr id="6" name="Group 112"/>
          <p:cNvGrpSpPr/>
          <p:nvPr/>
        </p:nvGrpSpPr>
        <p:grpSpPr>
          <a:xfrm>
            <a:off x="1447800" y="2971800"/>
            <a:ext cx="6051550" cy="2774950"/>
            <a:chOff x="1447800" y="2971800"/>
            <a:chExt cx="6051550" cy="2774950"/>
          </a:xfrm>
        </p:grpSpPr>
        <p:pic>
          <p:nvPicPr>
            <p:cNvPr id="114" name="Picture 33" descr="server-1.png"/>
            <p:cNvPicPr>
              <a:picLocks noChangeAspect="1"/>
            </p:cNvPicPr>
            <p:nvPr/>
          </p:nvPicPr>
          <p:blipFill>
            <a:blip r:embed="rId3"/>
            <a:srcRect/>
            <a:stretch>
              <a:fillRect/>
            </a:stretch>
          </p:blipFill>
          <p:spPr bwMode="auto">
            <a:xfrm>
              <a:off x="7086600" y="5334000"/>
              <a:ext cx="412750" cy="412750"/>
            </a:xfrm>
            <a:prstGeom prst="rect">
              <a:avLst/>
            </a:prstGeom>
            <a:noFill/>
            <a:ln w="9525">
              <a:noFill/>
              <a:miter lim="800000"/>
              <a:headEnd/>
              <a:tailEnd/>
            </a:ln>
          </p:spPr>
        </p:pic>
        <p:grpSp>
          <p:nvGrpSpPr>
            <p:cNvPr id="7" name="Group 89"/>
            <p:cNvGrpSpPr/>
            <p:nvPr/>
          </p:nvGrpSpPr>
          <p:grpSpPr>
            <a:xfrm>
              <a:off x="1447800" y="2971800"/>
              <a:ext cx="4876800" cy="2209800"/>
              <a:chOff x="1447800" y="2971800"/>
              <a:chExt cx="4876800" cy="2209800"/>
            </a:xfrm>
          </p:grpSpPr>
          <p:pic>
            <p:nvPicPr>
              <p:cNvPr id="116" name="Picture 34" descr="server-1.png"/>
              <p:cNvPicPr>
                <a:picLocks noChangeAspect="1"/>
              </p:cNvPicPr>
              <p:nvPr/>
            </p:nvPicPr>
            <p:blipFill>
              <a:blip r:embed="rId3"/>
              <a:srcRect/>
              <a:stretch>
                <a:fillRect/>
              </a:stretch>
            </p:blipFill>
            <p:spPr bwMode="auto">
              <a:xfrm>
                <a:off x="1447800" y="3200400"/>
                <a:ext cx="412750" cy="412750"/>
              </a:xfrm>
              <a:prstGeom prst="rect">
                <a:avLst/>
              </a:prstGeom>
              <a:noFill/>
              <a:ln w="9525">
                <a:noFill/>
                <a:miter lim="800000"/>
                <a:headEnd/>
                <a:tailEnd/>
              </a:ln>
            </p:spPr>
          </p:pic>
          <p:pic>
            <p:nvPicPr>
              <p:cNvPr id="117" name="Picture 12" descr="black-server-icon.png"/>
              <p:cNvPicPr>
                <a:picLocks noChangeAspect="1"/>
              </p:cNvPicPr>
              <p:nvPr/>
            </p:nvPicPr>
            <p:blipFill>
              <a:blip r:embed="rId4"/>
              <a:srcRect/>
              <a:stretch>
                <a:fillRect/>
              </a:stretch>
            </p:blipFill>
            <p:spPr bwMode="auto">
              <a:xfrm>
                <a:off x="1828800" y="4800600"/>
                <a:ext cx="381000" cy="381000"/>
              </a:xfrm>
              <a:prstGeom prst="rect">
                <a:avLst/>
              </a:prstGeom>
              <a:noFill/>
              <a:ln w="9525">
                <a:noFill/>
                <a:miter lim="800000"/>
                <a:headEnd/>
                <a:tailEnd/>
              </a:ln>
            </p:spPr>
          </p:pic>
          <p:pic>
            <p:nvPicPr>
              <p:cNvPr id="118" name="Picture 6" descr="black-server-icon.png"/>
              <p:cNvPicPr>
                <a:picLocks noChangeAspect="1"/>
              </p:cNvPicPr>
              <p:nvPr/>
            </p:nvPicPr>
            <p:blipFill>
              <a:blip r:embed="rId4"/>
              <a:srcRect/>
              <a:stretch>
                <a:fillRect/>
              </a:stretch>
            </p:blipFill>
            <p:spPr bwMode="auto">
              <a:xfrm>
                <a:off x="1676400" y="4114800"/>
                <a:ext cx="381000" cy="381000"/>
              </a:xfrm>
              <a:prstGeom prst="rect">
                <a:avLst/>
              </a:prstGeom>
              <a:noFill/>
              <a:ln w="9525">
                <a:noFill/>
                <a:miter lim="800000"/>
                <a:headEnd/>
                <a:tailEnd/>
              </a:ln>
            </p:spPr>
          </p:pic>
          <p:pic>
            <p:nvPicPr>
              <p:cNvPr id="119" name="Picture 4" descr="black-server-icon.png"/>
              <p:cNvPicPr>
                <a:picLocks noChangeAspect="1"/>
              </p:cNvPicPr>
              <p:nvPr/>
            </p:nvPicPr>
            <p:blipFill>
              <a:blip r:embed="rId4"/>
              <a:srcRect/>
              <a:stretch>
                <a:fillRect/>
              </a:stretch>
            </p:blipFill>
            <p:spPr bwMode="auto">
              <a:xfrm>
                <a:off x="5943600" y="2971800"/>
                <a:ext cx="381000" cy="381000"/>
              </a:xfrm>
              <a:prstGeom prst="rect">
                <a:avLst/>
              </a:prstGeom>
              <a:noFill/>
              <a:ln w="9525">
                <a:noFill/>
                <a:miter lim="800000"/>
                <a:headEnd/>
                <a:tailEnd/>
              </a:ln>
            </p:spPr>
          </p:pic>
        </p:grpSp>
      </p:grpSp>
      <p:grpSp>
        <p:nvGrpSpPr>
          <p:cNvPr id="8" name="Group 105"/>
          <p:cNvGrpSpPr/>
          <p:nvPr/>
        </p:nvGrpSpPr>
        <p:grpSpPr>
          <a:xfrm>
            <a:off x="1981200" y="3402013"/>
            <a:ext cx="5029200" cy="2035175"/>
            <a:chOff x="1981200" y="3402013"/>
            <a:chExt cx="5029200" cy="2035175"/>
          </a:xfrm>
        </p:grpSpPr>
        <p:pic>
          <p:nvPicPr>
            <p:cNvPr id="107" name="Picture 38" descr="router.png"/>
            <p:cNvPicPr>
              <a:picLocks noChangeAspect="1"/>
            </p:cNvPicPr>
            <p:nvPr/>
          </p:nvPicPr>
          <p:blipFill>
            <a:blip r:embed="rId5"/>
            <a:srcRect/>
            <a:stretch>
              <a:fillRect/>
            </a:stretch>
          </p:blipFill>
          <p:spPr bwMode="auto">
            <a:xfrm>
              <a:off x="1981200" y="3402013"/>
              <a:ext cx="533400" cy="255587"/>
            </a:xfrm>
            <a:prstGeom prst="rect">
              <a:avLst/>
            </a:prstGeom>
            <a:noFill/>
            <a:ln w="9525">
              <a:noFill/>
              <a:miter lim="800000"/>
              <a:headEnd/>
              <a:tailEnd/>
            </a:ln>
          </p:spPr>
        </p:pic>
        <p:pic>
          <p:nvPicPr>
            <p:cNvPr id="108" name="Picture 39" descr="router.png"/>
            <p:cNvPicPr>
              <a:picLocks noChangeAspect="1"/>
            </p:cNvPicPr>
            <p:nvPr/>
          </p:nvPicPr>
          <p:blipFill>
            <a:blip r:embed="rId5"/>
            <a:srcRect/>
            <a:stretch>
              <a:fillRect/>
            </a:stretch>
          </p:blipFill>
          <p:spPr bwMode="auto">
            <a:xfrm>
              <a:off x="3048000" y="4011613"/>
              <a:ext cx="533400" cy="255587"/>
            </a:xfrm>
            <a:prstGeom prst="rect">
              <a:avLst/>
            </a:prstGeom>
            <a:noFill/>
            <a:ln w="9525">
              <a:noFill/>
              <a:miter lim="800000"/>
              <a:headEnd/>
              <a:tailEnd/>
            </a:ln>
          </p:spPr>
        </p:pic>
        <p:pic>
          <p:nvPicPr>
            <p:cNvPr id="109" name="Picture 40" descr="router.png"/>
            <p:cNvPicPr>
              <a:picLocks noChangeAspect="1"/>
            </p:cNvPicPr>
            <p:nvPr/>
          </p:nvPicPr>
          <p:blipFill>
            <a:blip r:embed="rId5"/>
            <a:srcRect/>
            <a:stretch>
              <a:fillRect/>
            </a:stretch>
          </p:blipFill>
          <p:spPr bwMode="auto">
            <a:xfrm>
              <a:off x="3733800" y="4343400"/>
              <a:ext cx="533400" cy="255588"/>
            </a:xfrm>
            <a:prstGeom prst="rect">
              <a:avLst/>
            </a:prstGeom>
            <a:noFill/>
            <a:ln w="9525">
              <a:noFill/>
              <a:miter lim="800000"/>
              <a:headEnd/>
              <a:tailEnd/>
            </a:ln>
          </p:spPr>
        </p:pic>
        <p:pic>
          <p:nvPicPr>
            <p:cNvPr id="110" name="Picture 41" descr="router.png"/>
            <p:cNvPicPr>
              <a:picLocks noChangeAspect="1"/>
            </p:cNvPicPr>
            <p:nvPr/>
          </p:nvPicPr>
          <p:blipFill>
            <a:blip r:embed="rId5"/>
            <a:srcRect/>
            <a:stretch>
              <a:fillRect/>
            </a:stretch>
          </p:blipFill>
          <p:spPr bwMode="auto">
            <a:xfrm>
              <a:off x="6477000" y="5181600"/>
              <a:ext cx="533400" cy="255588"/>
            </a:xfrm>
            <a:prstGeom prst="rect">
              <a:avLst/>
            </a:prstGeom>
            <a:noFill/>
            <a:ln w="9525">
              <a:noFill/>
              <a:miter lim="800000"/>
              <a:headEnd/>
              <a:tailEnd/>
            </a:ln>
          </p:spPr>
        </p:pic>
        <p:pic>
          <p:nvPicPr>
            <p:cNvPr id="111" name="Picture 41" descr="router.png"/>
            <p:cNvPicPr>
              <a:picLocks noChangeAspect="1"/>
            </p:cNvPicPr>
            <p:nvPr/>
          </p:nvPicPr>
          <p:blipFill>
            <a:blip r:embed="rId5"/>
            <a:srcRect/>
            <a:stretch>
              <a:fillRect/>
            </a:stretch>
          </p:blipFill>
          <p:spPr bwMode="auto">
            <a:xfrm>
              <a:off x="2444509" y="4598988"/>
              <a:ext cx="533400" cy="255588"/>
            </a:xfrm>
            <a:prstGeom prst="rect">
              <a:avLst/>
            </a:prstGeom>
            <a:noFill/>
            <a:ln w="9525">
              <a:noFill/>
              <a:miter lim="800000"/>
              <a:headEnd/>
              <a:tailEnd/>
            </a:ln>
          </p:spPr>
        </p:pic>
        <p:pic>
          <p:nvPicPr>
            <p:cNvPr id="112" name="Picture 40" descr="router.png"/>
            <p:cNvPicPr>
              <a:picLocks noChangeAspect="1"/>
            </p:cNvPicPr>
            <p:nvPr/>
          </p:nvPicPr>
          <p:blipFill>
            <a:blip r:embed="rId5"/>
            <a:srcRect/>
            <a:stretch>
              <a:fillRect/>
            </a:stretch>
          </p:blipFill>
          <p:spPr bwMode="auto">
            <a:xfrm>
              <a:off x="5141913" y="3429000"/>
              <a:ext cx="533400" cy="255588"/>
            </a:xfrm>
            <a:prstGeom prst="rect">
              <a:avLst/>
            </a:prstGeom>
            <a:noFill/>
            <a:ln w="9525">
              <a:noFill/>
              <a:miter lim="800000"/>
              <a:headEnd/>
              <a:tailEnd/>
            </a:ln>
          </p:spPr>
        </p:pic>
      </p:grpSp>
      <p:sp>
        <p:nvSpPr>
          <p:cNvPr id="31" name="矩形 34"/>
          <p:cNvSpPr/>
          <p:nvPr/>
        </p:nvSpPr>
        <p:spPr>
          <a:xfrm>
            <a:off x="7104063" y="5461000"/>
            <a:ext cx="381000" cy="146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olded Corner 25"/>
          <p:cNvSpPr/>
          <p:nvPr/>
        </p:nvSpPr>
        <p:spPr>
          <a:xfrm>
            <a:off x="6705600" y="5245100"/>
            <a:ext cx="228600" cy="152400"/>
          </a:xfrm>
          <a:prstGeom prst="foldedCorner">
            <a:avLst>
              <a:gd name="adj" fmla="val 50000"/>
            </a:avLst>
          </a:prstGeom>
          <a:solidFill>
            <a:srgbClr val="FFFF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ounded Rectangle 84"/>
          <p:cNvSpPr/>
          <p:nvPr/>
        </p:nvSpPr>
        <p:spPr>
          <a:xfrm>
            <a:off x="1757309" y="2387241"/>
            <a:ext cx="5346226" cy="437554"/>
          </a:xfrm>
          <a:prstGeom prst="roundRect">
            <a:avLst/>
          </a:prstGeom>
          <a:gradFill flip="none" rotWithShape="1">
            <a:gsLst>
              <a:gs pos="0">
                <a:srgbClr val="FF0000">
                  <a:alpha val="46000"/>
                </a:srgbClr>
              </a:gs>
              <a:gs pos="100000">
                <a:srgbClr val="F7545C">
                  <a:alpha val="46000"/>
                </a:srgbClr>
              </a:gs>
            </a:gsLst>
            <a:lin ang="16200000" scaled="0"/>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chemeClr val="tx1"/>
                </a:solidFill>
                <a:latin typeface="+mj-lt"/>
              </a:rPr>
              <a:t>Flow Table State Recorder</a:t>
            </a:r>
          </a:p>
        </p:txBody>
      </p:sp>
      <p:grpSp>
        <p:nvGrpSpPr>
          <p:cNvPr id="18" name="Group 96"/>
          <p:cNvGrpSpPr>
            <a:grpSpLocks/>
          </p:cNvGrpSpPr>
          <p:nvPr/>
        </p:nvGrpSpPr>
        <p:grpSpPr bwMode="auto">
          <a:xfrm>
            <a:off x="5054600" y="2592388"/>
            <a:ext cx="3103563" cy="3846512"/>
            <a:chOff x="5053933" y="2592294"/>
            <a:chExt cx="3103949" cy="3847353"/>
          </a:xfrm>
        </p:grpSpPr>
        <p:sp>
          <p:nvSpPr>
            <p:cNvPr id="24" name="Freeform 23"/>
            <p:cNvSpPr/>
            <p:nvPr/>
          </p:nvSpPr>
          <p:spPr>
            <a:xfrm>
              <a:off x="7105238" y="2592294"/>
              <a:ext cx="1052644" cy="3593297"/>
            </a:xfrm>
            <a:custGeom>
              <a:avLst/>
              <a:gdLst>
                <a:gd name="connsiteX0" fmla="*/ 0 w 918883"/>
                <a:gd name="connsiteY0" fmla="*/ 14941 h 3593353"/>
                <a:gd name="connsiteX1" fmla="*/ 918883 w 918883"/>
                <a:gd name="connsiteY1" fmla="*/ 0 h 3593353"/>
                <a:gd name="connsiteX2" fmla="*/ 918883 w 918883"/>
                <a:gd name="connsiteY2" fmla="*/ 3578412 h 3593353"/>
                <a:gd name="connsiteX3" fmla="*/ 44824 w 918883"/>
                <a:gd name="connsiteY3" fmla="*/ 3593353 h 3593353"/>
              </a:gdLst>
              <a:ahLst/>
              <a:cxnLst>
                <a:cxn ang="0">
                  <a:pos x="connsiteX0" y="connsiteY0"/>
                </a:cxn>
                <a:cxn ang="0">
                  <a:pos x="connsiteX1" y="connsiteY1"/>
                </a:cxn>
                <a:cxn ang="0">
                  <a:pos x="connsiteX2" y="connsiteY2"/>
                </a:cxn>
                <a:cxn ang="0">
                  <a:pos x="connsiteX3" y="connsiteY3"/>
                </a:cxn>
              </a:cxnLst>
              <a:rect l="l" t="t" r="r" b="b"/>
              <a:pathLst>
                <a:path w="918883" h="3593353">
                  <a:moveTo>
                    <a:pt x="0" y="14941"/>
                  </a:moveTo>
                  <a:lnTo>
                    <a:pt x="918883" y="0"/>
                  </a:lnTo>
                  <a:lnTo>
                    <a:pt x="918883" y="3578412"/>
                  </a:lnTo>
                  <a:lnTo>
                    <a:pt x="44824" y="3593353"/>
                  </a:lnTo>
                </a:path>
              </a:pathLst>
            </a:custGeom>
            <a:ln w="38100" cmpd="sng">
              <a:solidFill>
                <a:srgbClr val="FFFF00"/>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86" name="Straight Arrow Connector 85"/>
            <p:cNvCxnSpPr/>
            <p:nvPr/>
          </p:nvCxnSpPr>
          <p:spPr>
            <a:xfrm flipH="1">
              <a:off x="5053933" y="6172889"/>
              <a:ext cx="1024065" cy="12703"/>
            </a:xfrm>
            <a:prstGeom prst="straightConnector1">
              <a:avLst/>
            </a:prstGeom>
            <a:ln w="38100" cmpd="sng">
              <a:solidFill>
                <a:srgbClr val="FFFF00"/>
              </a:solidFill>
              <a:tailEnd type="arrow"/>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7" name="Rounded Rectangle 86"/>
            <p:cNvSpPr/>
            <p:nvPr/>
          </p:nvSpPr>
          <p:spPr>
            <a:xfrm>
              <a:off x="5379411" y="5895016"/>
              <a:ext cx="2532377" cy="544631"/>
            </a:xfrm>
            <a:prstGeom prst="roundRect">
              <a:avLst/>
            </a:prstGeom>
            <a:solidFill>
              <a:srgbClr val="FFFF00"/>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smtClean="0">
                  <a:solidFill>
                    <a:schemeClr val="tx1"/>
                  </a:solidFill>
                </a:rPr>
                <a:t>&lt;Flow Table State, </a:t>
              </a:r>
              <a:r>
                <a:rPr lang="en-US" sz="2000" dirty="0">
                  <a:solidFill>
                    <a:schemeClr val="tx1"/>
                  </a:solidFill>
                </a:rPr>
                <a:t>Version&gt;</a:t>
              </a:r>
            </a:p>
          </p:txBody>
        </p:sp>
      </p:grpSp>
      <p:grpSp>
        <p:nvGrpSpPr>
          <p:cNvPr id="19" name="Group 97"/>
          <p:cNvGrpSpPr>
            <a:grpSpLocks/>
          </p:cNvGrpSpPr>
          <p:nvPr/>
        </p:nvGrpSpPr>
        <p:grpSpPr bwMode="auto">
          <a:xfrm>
            <a:off x="4448175" y="4070350"/>
            <a:ext cx="3109134" cy="1536700"/>
            <a:chOff x="4448560" y="4070723"/>
            <a:chExt cx="3109349" cy="1536133"/>
          </a:xfrm>
        </p:grpSpPr>
        <p:cxnSp>
          <p:nvCxnSpPr>
            <p:cNvPr id="90" name="Straight Connector 89"/>
            <p:cNvCxnSpPr/>
            <p:nvPr/>
          </p:nvCxnSpPr>
          <p:spPr>
            <a:xfrm flipH="1" flipV="1">
              <a:off x="4527940" y="4576949"/>
              <a:ext cx="1343118" cy="102990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5899635" y="4576949"/>
              <a:ext cx="962091" cy="102990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a:off x="4448560" y="4070723"/>
              <a:ext cx="3109349" cy="545899"/>
            </a:xfrm>
            <a:prstGeom prst="roundRect">
              <a:avLst/>
            </a:prstGeom>
            <a:solidFill>
              <a:srgbClr val="FFFF00"/>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smtClean="0">
                  <a:solidFill>
                    <a:schemeClr val="tx1"/>
                  </a:solidFill>
                </a:rPr>
                <a:t>&lt;</a:t>
              </a:r>
              <a:r>
                <a:rPr lang="en-US" sz="2000" dirty="0" err="1" smtClean="0">
                  <a:solidFill>
                    <a:schemeClr val="tx1"/>
                  </a:solidFill>
                </a:rPr>
                <a:t>Datapath</a:t>
              </a:r>
              <a:r>
                <a:rPr lang="en-US" sz="2000" dirty="0" smtClean="0">
                  <a:solidFill>
                    <a:schemeClr val="tx1"/>
                  </a:solidFill>
                </a:rPr>
                <a:t> ID, Packet ID, Version</a:t>
              </a:r>
              <a:r>
                <a:rPr lang="en-US" sz="2000" dirty="0">
                  <a:solidFill>
                    <a:schemeClr val="tx1"/>
                  </a:solidFill>
                </a:rPr>
                <a:t>&gt;</a:t>
              </a:r>
            </a:p>
          </p:txBody>
        </p:sp>
      </p:grpSp>
      <p:grpSp>
        <p:nvGrpSpPr>
          <p:cNvPr id="20" name="Group 3"/>
          <p:cNvGrpSpPr>
            <a:grpSpLocks/>
          </p:cNvGrpSpPr>
          <p:nvPr/>
        </p:nvGrpSpPr>
        <p:grpSpPr bwMode="auto">
          <a:xfrm>
            <a:off x="4723845" y="3957638"/>
            <a:ext cx="2977119" cy="2335212"/>
            <a:chOff x="4723392" y="3958167"/>
            <a:chExt cx="2976984" cy="2335213"/>
          </a:xfrm>
        </p:grpSpPr>
        <p:sp>
          <p:nvSpPr>
            <p:cNvPr id="2" name="Rounded Rectangle 1"/>
            <p:cNvSpPr/>
            <p:nvPr/>
          </p:nvSpPr>
          <p:spPr>
            <a:xfrm>
              <a:off x="4723392" y="3958167"/>
              <a:ext cx="2697849" cy="466726"/>
            </a:xfrm>
            <a:prstGeom prst="roundRect">
              <a:avLst>
                <a:gd name="adj" fmla="val 22960"/>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Rounded Rectangle 88"/>
            <p:cNvSpPr/>
            <p:nvPr/>
          </p:nvSpPr>
          <p:spPr>
            <a:xfrm>
              <a:off x="5627195" y="5755218"/>
              <a:ext cx="2073181" cy="538162"/>
            </a:xfrm>
            <a:prstGeom prst="roundRect">
              <a:avLst>
                <a:gd name="adj" fmla="val 22960"/>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56" name="Title 1"/>
          <p:cNvSpPr>
            <a:spLocks noGrp="1"/>
          </p:cNvSpPr>
          <p:nvPr>
            <p:ph type="title"/>
          </p:nvPr>
        </p:nvSpPr>
        <p:spPr>
          <a:xfrm>
            <a:off x="0" y="0"/>
            <a:ext cx="9144000" cy="1143000"/>
          </a:xfrm>
        </p:spPr>
        <p:txBody>
          <a:bodyPr>
            <a:noAutofit/>
          </a:bodyPr>
          <a:lstStyle/>
          <a:p>
            <a:r>
              <a:rPr lang="en-US" sz="4000" dirty="0" smtClean="0">
                <a:ea typeface="ＭＳ Ｐゴシック" charset="-128"/>
                <a:cs typeface="ＭＳ Ｐゴシック" charset="-128"/>
              </a:rPr>
              <a:t>Review of Previous Lecture: </a:t>
            </a:r>
            <a:r>
              <a:rPr lang="en-US" sz="4000" dirty="0" err="1" smtClean="0">
                <a:ea typeface="ＭＳ Ｐゴシック" charset="-128"/>
                <a:cs typeface="ＭＳ Ｐゴシック" charset="-128"/>
              </a:rPr>
              <a:t>ndb</a:t>
            </a:r>
            <a:r>
              <a:rPr lang="en-US" sz="4000" dirty="0" smtClean="0">
                <a:ea typeface="ＭＳ Ｐゴシック" charset="-128"/>
                <a:cs typeface="ＭＳ Ｐゴシック" charset="-128"/>
              </a:rPr>
              <a:t> (Cont’d)</a:t>
            </a:r>
            <a:endParaRPr lang="en-US" sz="4000" dirty="0"/>
          </a:p>
        </p:txBody>
      </p:sp>
      <p:sp>
        <p:nvSpPr>
          <p:cNvPr id="9" name="Date Placeholder 8"/>
          <p:cNvSpPr>
            <a:spLocks noGrp="1"/>
          </p:cNvSpPr>
          <p:nvPr>
            <p:ph type="dt" sz="half" idx="10"/>
          </p:nvPr>
        </p:nvSpPr>
        <p:spPr/>
        <p:txBody>
          <a:bodyPr/>
          <a:lstStyle/>
          <a:p>
            <a:r>
              <a:rPr lang="en-US" smtClean="0"/>
              <a:t>12/3/13</a:t>
            </a:r>
            <a:endParaRPr lang="en-US"/>
          </a:p>
        </p:txBody>
      </p:sp>
      <p:sp>
        <p:nvSpPr>
          <p:cNvPr id="10" name="Footer Placeholder 9"/>
          <p:cNvSpPr>
            <a:spLocks noGrp="1"/>
          </p:cNvSpPr>
          <p:nvPr>
            <p:ph type="ftr" sz="quarter" idx="11"/>
          </p:nvPr>
        </p:nvSpPr>
        <p:spPr>
          <a:xfrm>
            <a:off x="2514600" y="6461123"/>
            <a:ext cx="3886200" cy="396877"/>
          </a:xfrm>
        </p:spPr>
        <p:txBody>
          <a:bodyPr/>
          <a:lstStyle/>
          <a:p>
            <a:r>
              <a:rPr lang="en-US" smtClean="0"/>
              <a:t>Software Defined Networking (COMS 6998-8) </a:t>
            </a:r>
            <a:endParaRPr lang="en-US"/>
          </a:p>
        </p:txBody>
      </p:sp>
      <p:sp>
        <p:nvSpPr>
          <p:cNvPr id="11" name="Slide Number Placeholder 10"/>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1143724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22222E-6 1.48148E-6 L -0.05139 -0.03009 " pathEditMode="relative" rAng="0" ptsTypes="AA">
                                      <p:cBhvr>
                                        <p:cTn id="6" dur="1000" fill="hold"/>
                                        <p:tgtEl>
                                          <p:spTgt spid="31"/>
                                        </p:tgtEl>
                                        <p:attrNameLst>
                                          <p:attrName>ppt_x</p:attrName>
                                          <p:attrName>ppt_y</p:attrName>
                                        </p:attrNameLst>
                                      </p:cBhvr>
                                      <p:rCtr x="-2600" y="-1500"/>
                                    </p:animMotion>
                                  </p:childTnLst>
                                </p:cTn>
                              </p:par>
                            </p:childTnLst>
                          </p:cTn>
                        </p:par>
                        <p:par>
                          <p:cTn id="7" fill="hold" nodeType="afterGroup">
                            <p:stCondLst>
                              <p:cond delay="1000"/>
                            </p:stCondLst>
                            <p:childTnLst>
                              <p:par>
                                <p:cTn id="8" presetID="1" presetClass="entr" presetSubtype="0" fill="hold" grpId="1"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nodeType="afterGroup">
                            <p:stCondLst>
                              <p:cond delay="1000"/>
                            </p:stCondLst>
                            <p:childTnLst>
                              <p:par>
                                <p:cTn id="11" presetID="0" presetClass="path" presetSubtype="0" accel="50000" decel="50000" fill="hold" grpId="0" nodeType="afterEffect">
                                  <p:stCondLst>
                                    <p:cond delay="0"/>
                                  </p:stCondLst>
                                  <p:childTnLst>
                                    <p:animMotion origin="layout" path="M 0.00052 0.00092 L -0.10243 0.05115 " pathEditMode="relative" rAng="0" ptsTypes="AA">
                                      <p:cBhvr>
                                        <p:cTn id="12" dur="1000" fill="hold"/>
                                        <p:tgtEl>
                                          <p:spTgt spid="26"/>
                                        </p:tgtEl>
                                        <p:attrNameLst>
                                          <p:attrName>ppt_x</p:attrName>
                                          <p:attrName>ppt_y</p:attrName>
                                        </p:attrNameLst>
                                      </p:cBhvr>
                                      <p:rCtr x="-5200" y="2500"/>
                                    </p:animMotion>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6" grpId="0" animBg="1"/>
      <p:bldP spid="2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Standard networking tools are here to stay</a:t>
            </a:r>
          </a:p>
          <a:p>
            <a:r>
              <a:rPr lang="en-US" dirty="0" err="1"/>
              <a:t>NativeClick</a:t>
            </a:r>
            <a:r>
              <a:rPr lang="en-US" dirty="0"/>
              <a:t> combines benefits of Click (clean modularity) and Linux stack</a:t>
            </a:r>
          </a:p>
          <a:p>
            <a:r>
              <a:rPr lang="en-US" dirty="0" err="1"/>
              <a:t>NativeClick</a:t>
            </a:r>
            <a:r>
              <a:rPr lang="en-US" dirty="0"/>
              <a:t> abstractions: </a:t>
            </a:r>
            <a:r>
              <a:rPr lang="en-US" dirty="0" err="1"/>
              <a:t>NativeClick</a:t>
            </a:r>
            <a:r>
              <a:rPr lang="en-US" dirty="0"/>
              <a:t> elements and </a:t>
            </a:r>
            <a:r>
              <a:rPr lang="en-US" dirty="0" err="1"/>
              <a:t>NativeClick</a:t>
            </a:r>
            <a:r>
              <a:rPr lang="en-US" dirty="0"/>
              <a:t> ports</a:t>
            </a:r>
            <a:endParaRPr lang="en-US" dirty="0"/>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209800" y="6324600"/>
            <a:ext cx="3886200" cy="396877"/>
          </a:xfrm>
        </p:spPr>
        <p:txBody>
          <a:bodyPr/>
          <a:lstStyle/>
          <a:p>
            <a:r>
              <a:rPr lang="en-US" smtClean="0"/>
              <a:t>Software Defined Networking (COMS 6998-8)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60</a:t>
            </a:fld>
            <a:endParaRPr lang="en-US"/>
          </a:p>
        </p:txBody>
      </p:sp>
      <p:sp>
        <p:nvSpPr>
          <p:cNvPr id="7" name="Date Placeholder 5"/>
          <p:cNvSpPr txBox="1">
            <a:spLocks/>
          </p:cNvSpPr>
          <p:nvPr/>
        </p:nvSpPr>
        <p:spPr>
          <a:xfrm>
            <a:off x="5943600" y="6324600"/>
            <a:ext cx="22098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Sapan</a:t>
            </a:r>
            <a:r>
              <a:rPr lang="en-GB" dirty="0" smtClean="0">
                <a:latin typeface="Segoe UI Light" panose="020B0502040204020203" pitchFamily="34" charset="0"/>
              </a:rPr>
              <a:t>, et al</a:t>
            </a:r>
            <a:r>
              <a:rPr lang="en-US" dirty="0" smtClean="0"/>
              <a:t>, Princeton</a:t>
            </a:r>
            <a:endParaRPr lang="en-US" dirty="0"/>
          </a:p>
        </p:txBody>
      </p:sp>
    </p:spTree>
    <p:extLst>
      <p:ext uri="{BB962C8B-B14F-4D97-AF65-F5344CB8AC3E}">
        <p14:creationId xmlns:p14="http://schemas.microsoft.com/office/powerpoint/2010/main" val="267297445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fontScale="92500" lnSpcReduction="20000"/>
          </a:bodyPr>
          <a:lstStyle/>
          <a:p>
            <a:r>
              <a:rPr lang="en-US" dirty="0" smtClean="0"/>
              <a:t>Reminder: Course Evaluation Due on Dec 9</a:t>
            </a:r>
          </a:p>
          <a:p>
            <a:r>
              <a:rPr lang="en-US" dirty="0" smtClean="0"/>
              <a:t>Review on SDN Debugging</a:t>
            </a:r>
          </a:p>
          <a:p>
            <a:pPr lvl="1"/>
            <a:r>
              <a:rPr lang="en-US" dirty="0" smtClean="0"/>
              <a:t>Data Plane Approach (Breakpoints + Packet Trace): NDB</a:t>
            </a:r>
          </a:p>
          <a:p>
            <a:pPr lvl="1"/>
            <a:r>
              <a:rPr lang="en-US" dirty="0" smtClean="0"/>
              <a:t>Control Plane Approach (Model </a:t>
            </a:r>
            <a:r>
              <a:rPr lang="en-US" dirty="0"/>
              <a:t>C</a:t>
            </a:r>
            <a:r>
              <a:rPr lang="en-US" dirty="0" smtClean="0"/>
              <a:t>hecking + Symbolic Execution): NICE</a:t>
            </a:r>
          </a:p>
          <a:p>
            <a:r>
              <a:rPr lang="en-US" dirty="0" smtClean="0"/>
              <a:t>SDN Security</a:t>
            </a:r>
          </a:p>
          <a:p>
            <a:pPr lvl="1"/>
            <a:r>
              <a:rPr lang="en-US" dirty="0" smtClean="0"/>
              <a:t>Defense again Control Plane Attacks (Review)</a:t>
            </a:r>
          </a:p>
          <a:p>
            <a:pPr lvl="1"/>
            <a:r>
              <a:rPr lang="en-US" dirty="0" smtClean="0"/>
              <a:t>Security as a Service</a:t>
            </a:r>
          </a:p>
          <a:p>
            <a:r>
              <a:rPr lang="en-US" dirty="0" smtClean="0"/>
              <a:t>SDN End Host Networking Stack</a:t>
            </a:r>
          </a:p>
          <a:p>
            <a:r>
              <a:rPr lang="en-US" dirty="0" smtClean="0">
                <a:solidFill>
                  <a:srgbClr val="FF0000"/>
                </a:solidFill>
              </a:rPr>
              <a:t>SDN Storage</a:t>
            </a:r>
          </a:p>
        </p:txBody>
      </p:sp>
      <p:sp>
        <p:nvSpPr>
          <p:cNvPr id="4" name="Date Placeholder 3"/>
          <p:cNvSpPr>
            <a:spLocks noGrp="1"/>
          </p:cNvSpPr>
          <p:nvPr>
            <p:ph type="dt" sz="half" idx="10"/>
          </p:nvPr>
        </p:nvSpPr>
        <p:spPr/>
        <p:txBody>
          <a:bodyPr/>
          <a:lstStyle/>
          <a:p>
            <a:r>
              <a:rPr lang="en-US" smtClean="0"/>
              <a:t>12/3/13</a:t>
            </a:r>
            <a:endParaRPr lang="en-US"/>
          </a:p>
        </p:txBody>
      </p:sp>
      <p:sp>
        <p:nvSpPr>
          <p:cNvPr id="5" name="Footer Placeholder 4"/>
          <p:cNvSpPr>
            <a:spLocks noGrp="1"/>
          </p:cNvSpPr>
          <p:nvPr>
            <p:ph type="ftr" sz="quarter" idx="11"/>
          </p:nvPr>
        </p:nvSpPr>
        <p:spPr>
          <a:xfrm>
            <a:off x="2514600" y="6324600"/>
            <a:ext cx="3886200" cy="396877"/>
          </a:xfrm>
        </p:spPr>
        <p:txBody>
          <a:bodyPr/>
          <a:lstStyle/>
          <a:p>
            <a:r>
              <a:rPr lang="en-US" dirty="0" smtClean="0"/>
              <a:t>Software Defined Networking (COMS 6998-8)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61</a:t>
            </a:fld>
            <a:endParaRPr lang="en-US"/>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215441251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3600" dirty="0" smtClean="0">
                <a:solidFill>
                  <a:schemeClr val="bg1"/>
                </a:solidFill>
                <a:latin typeface="Calibri"/>
                <a:cs typeface="Calibri"/>
              </a:rPr>
              <a:t>Background: Enterprise data centers</a:t>
            </a:r>
            <a:endParaRPr lang="en-US" sz="3600" dirty="0">
              <a:solidFill>
                <a:schemeClr val="bg1"/>
              </a:solidFill>
              <a:latin typeface="Calibri"/>
              <a:cs typeface="Calibri"/>
            </a:endParaRPr>
          </a:p>
        </p:txBody>
      </p:sp>
      <p:sp>
        <p:nvSpPr>
          <p:cNvPr id="20" name="TextBox 19"/>
          <p:cNvSpPr txBox="1"/>
          <p:nvPr/>
        </p:nvSpPr>
        <p:spPr>
          <a:xfrm>
            <a:off x="3652031" y="1291863"/>
            <a:ext cx="5101397" cy="5136790"/>
          </a:xfrm>
          <a:prstGeom prst="rect">
            <a:avLst/>
          </a:prstGeom>
          <a:noFill/>
        </p:spPr>
        <p:txBody>
          <a:bodyPr wrap="none" lIns="182880" tIns="146304" rIns="182880" bIns="146304" rtlCol="0">
            <a:spAutoFit/>
          </a:bodyPr>
          <a:lstStyle/>
          <a:p>
            <a:pPr marL="342900" indent="-342900" defTabSz="914400">
              <a:lnSpc>
                <a:spcPct val="90000"/>
              </a:lnSpc>
              <a:spcAft>
                <a:spcPts val="600"/>
              </a:spcAft>
              <a:buFont typeface="Arial" panose="020B0604020202020204" pitchFamily="34" charset="0"/>
              <a:buChar char="•"/>
            </a:pPr>
            <a:r>
              <a:rPr lang="en-GB" sz="2400" dirty="0" smtClean="0">
                <a:solidFill>
                  <a:srgbClr val="000000"/>
                </a:solidFill>
                <a:latin typeface="Segoe UI"/>
              </a:rPr>
              <a:t>General purpose applications</a:t>
            </a:r>
          </a:p>
          <a:p>
            <a:pPr marL="342900" indent="-342900" defTabSz="914400">
              <a:lnSpc>
                <a:spcPct val="90000"/>
              </a:lnSpc>
              <a:spcAft>
                <a:spcPts val="600"/>
              </a:spcAft>
              <a:buFont typeface="Arial" panose="020B0604020202020204" pitchFamily="34" charset="0"/>
              <a:buChar char="•"/>
            </a:pPr>
            <a:r>
              <a:rPr lang="en-GB" sz="2400" dirty="0">
                <a:solidFill>
                  <a:srgbClr val="000000"/>
                </a:solidFill>
                <a:latin typeface="Segoe UI"/>
              </a:rPr>
              <a:t>A</a:t>
            </a:r>
            <a:r>
              <a:rPr lang="en-GB" sz="2400" dirty="0" smtClean="0">
                <a:solidFill>
                  <a:srgbClr val="000000"/>
                </a:solidFill>
                <a:latin typeface="Segoe UI"/>
              </a:rPr>
              <a:t>pplication runs on several VMs</a:t>
            </a:r>
          </a:p>
          <a:p>
            <a:pPr defTabSz="914400">
              <a:lnSpc>
                <a:spcPct val="90000"/>
              </a:lnSpc>
              <a:spcAft>
                <a:spcPts val="600"/>
              </a:spcAft>
            </a:pPr>
            <a:endParaRPr lang="en-GB" sz="2400" dirty="0" smtClean="0">
              <a:solidFill>
                <a:srgbClr val="000000"/>
              </a:solidFill>
              <a:latin typeface="Segoe UI"/>
            </a:endParaRPr>
          </a:p>
          <a:p>
            <a:pPr marL="342900" indent="-342900" defTabSz="914400">
              <a:lnSpc>
                <a:spcPct val="90000"/>
              </a:lnSpc>
              <a:spcAft>
                <a:spcPts val="600"/>
              </a:spcAft>
              <a:buFont typeface="Arial" panose="020B0604020202020204" pitchFamily="34" charset="0"/>
              <a:buChar char="•"/>
            </a:pPr>
            <a:r>
              <a:rPr lang="en-GB" sz="2400" dirty="0" smtClean="0">
                <a:solidFill>
                  <a:srgbClr val="000000"/>
                </a:solidFill>
                <a:latin typeface="Segoe UI"/>
              </a:rPr>
              <a:t>Separate </a:t>
            </a:r>
            <a:r>
              <a:rPr lang="en-GB" sz="2400" dirty="0">
                <a:solidFill>
                  <a:srgbClr val="000000"/>
                </a:solidFill>
                <a:latin typeface="Segoe UI"/>
              </a:rPr>
              <a:t>network for VM-to-VM </a:t>
            </a:r>
          </a:p>
          <a:p>
            <a:pPr defTabSz="914400">
              <a:lnSpc>
                <a:spcPct val="90000"/>
              </a:lnSpc>
              <a:spcAft>
                <a:spcPts val="600"/>
              </a:spcAft>
            </a:pPr>
            <a:r>
              <a:rPr lang="en-GB" sz="2400" dirty="0">
                <a:solidFill>
                  <a:srgbClr val="000000"/>
                </a:solidFill>
                <a:latin typeface="Segoe UI"/>
              </a:rPr>
              <a:t>    traffic and </a:t>
            </a:r>
            <a:r>
              <a:rPr lang="en-GB" sz="2400" u="sng" dirty="0">
                <a:solidFill>
                  <a:srgbClr val="000000"/>
                </a:solidFill>
                <a:latin typeface="Segoe UI"/>
              </a:rPr>
              <a:t>VM-to-Storage</a:t>
            </a:r>
            <a:r>
              <a:rPr lang="en-GB" sz="2400" dirty="0">
                <a:solidFill>
                  <a:srgbClr val="000000"/>
                </a:solidFill>
                <a:latin typeface="Segoe UI"/>
              </a:rPr>
              <a:t> </a:t>
            </a:r>
            <a:r>
              <a:rPr lang="en-GB" sz="2400" dirty="0" smtClean="0">
                <a:solidFill>
                  <a:srgbClr val="000000"/>
                </a:solidFill>
                <a:latin typeface="Segoe UI"/>
              </a:rPr>
              <a:t>traffic</a:t>
            </a:r>
          </a:p>
          <a:p>
            <a:pPr marL="342900" indent="-342900" defTabSz="914400">
              <a:lnSpc>
                <a:spcPct val="90000"/>
              </a:lnSpc>
              <a:spcAft>
                <a:spcPts val="600"/>
              </a:spcAft>
              <a:buFont typeface="Arial" panose="020B0604020202020204" pitchFamily="34" charset="0"/>
              <a:buChar char="•"/>
            </a:pPr>
            <a:endParaRPr lang="en-GB" sz="2400" dirty="0">
              <a:solidFill>
                <a:srgbClr val="000000"/>
              </a:solidFill>
              <a:latin typeface="Segoe UI"/>
            </a:endParaRPr>
          </a:p>
          <a:p>
            <a:pPr marL="342900" indent="-342900" defTabSz="914400">
              <a:lnSpc>
                <a:spcPct val="90000"/>
              </a:lnSpc>
              <a:spcAft>
                <a:spcPts val="600"/>
              </a:spcAft>
              <a:buFont typeface="Arial" panose="020B0604020202020204" pitchFamily="34" charset="0"/>
              <a:buChar char="•"/>
            </a:pPr>
            <a:r>
              <a:rPr lang="en-GB" sz="2400" dirty="0" smtClean="0">
                <a:solidFill>
                  <a:srgbClr val="000000"/>
                </a:solidFill>
                <a:latin typeface="Segoe UI"/>
              </a:rPr>
              <a:t>Storage </a:t>
            </a:r>
            <a:r>
              <a:rPr lang="en-GB" sz="2400" dirty="0">
                <a:solidFill>
                  <a:srgbClr val="000000"/>
                </a:solidFill>
                <a:latin typeface="Segoe UI"/>
              </a:rPr>
              <a:t>is </a:t>
            </a:r>
            <a:r>
              <a:rPr lang="en-GB" sz="2400" dirty="0" smtClean="0">
                <a:solidFill>
                  <a:srgbClr val="000000"/>
                </a:solidFill>
                <a:latin typeface="Segoe UI"/>
              </a:rPr>
              <a:t>virtualized</a:t>
            </a:r>
          </a:p>
          <a:p>
            <a:pPr marL="342900" indent="-342900" defTabSz="914400">
              <a:lnSpc>
                <a:spcPct val="90000"/>
              </a:lnSpc>
              <a:spcAft>
                <a:spcPts val="600"/>
              </a:spcAft>
              <a:buFont typeface="Arial" panose="020B0604020202020204" pitchFamily="34" charset="0"/>
              <a:buChar char="•"/>
            </a:pPr>
            <a:endParaRPr lang="en-GB" sz="2400" dirty="0">
              <a:solidFill>
                <a:srgbClr val="000000"/>
              </a:solidFill>
              <a:latin typeface="Segoe UI"/>
            </a:endParaRPr>
          </a:p>
          <a:p>
            <a:pPr marL="342900" indent="-342900" defTabSz="914400">
              <a:lnSpc>
                <a:spcPct val="90000"/>
              </a:lnSpc>
              <a:spcAft>
                <a:spcPts val="600"/>
              </a:spcAft>
              <a:buFont typeface="Arial" panose="020B0604020202020204" pitchFamily="34" charset="0"/>
              <a:buChar char="•"/>
            </a:pPr>
            <a:r>
              <a:rPr lang="en-GB" sz="2400" dirty="0" smtClean="0">
                <a:solidFill>
                  <a:srgbClr val="000000"/>
                </a:solidFill>
                <a:latin typeface="Segoe UI"/>
              </a:rPr>
              <a:t>Resources are </a:t>
            </a:r>
            <a:r>
              <a:rPr lang="en-GB" sz="2400" u="sng" dirty="0" smtClean="0">
                <a:solidFill>
                  <a:srgbClr val="000000"/>
                </a:solidFill>
                <a:latin typeface="Segoe UI"/>
              </a:rPr>
              <a:t>shared</a:t>
            </a:r>
            <a:endParaRPr lang="en-GB" sz="2400" u="sng" dirty="0">
              <a:solidFill>
                <a:srgbClr val="000000"/>
              </a:solidFill>
              <a:latin typeface="Segoe UI"/>
            </a:endParaRPr>
          </a:p>
          <a:p>
            <a:pPr defTabSz="914400">
              <a:lnSpc>
                <a:spcPct val="90000"/>
              </a:lnSpc>
              <a:spcAft>
                <a:spcPts val="600"/>
              </a:spcAft>
            </a:pPr>
            <a:endParaRPr lang="en-GB" sz="2400" dirty="0" smtClean="0">
              <a:solidFill>
                <a:srgbClr val="000000"/>
              </a:solidFill>
              <a:latin typeface="Segoe UI"/>
            </a:endParaRPr>
          </a:p>
          <a:p>
            <a:pPr defTabSz="914400">
              <a:lnSpc>
                <a:spcPct val="90000"/>
              </a:lnSpc>
              <a:spcAft>
                <a:spcPts val="600"/>
              </a:spcAft>
            </a:pPr>
            <a:endParaRPr lang="en-GB" sz="2400" dirty="0" smtClean="0">
              <a:solidFill>
                <a:srgbClr val="000000"/>
              </a:solidFill>
              <a:latin typeface="Segoe UI"/>
            </a:endParaRPr>
          </a:p>
          <a:p>
            <a:pPr defTabSz="914400">
              <a:lnSpc>
                <a:spcPct val="90000"/>
              </a:lnSpc>
              <a:spcAft>
                <a:spcPts val="600"/>
              </a:spcAft>
            </a:pPr>
            <a:endParaRPr lang="en-GB" sz="2400" dirty="0" smtClean="0">
              <a:solidFill>
                <a:srgbClr val="000000"/>
              </a:solidFill>
              <a:latin typeface="Segoe UI"/>
            </a:endParaRPr>
          </a:p>
        </p:txBody>
      </p:sp>
      <p:grpSp>
        <p:nvGrpSpPr>
          <p:cNvPr id="28" name="Group 27"/>
          <p:cNvGrpSpPr/>
          <p:nvPr/>
        </p:nvGrpSpPr>
        <p:grpSpPr>
          <a:xfrm>
            <a:off x="533400" y="1498600"/>
            <a:ext cx="3048000" cy="5080000"/>
            <a:chOff x="533400" y="1123950"/>
            <a:chExt cx="3048000" cy="3810000"/>
          </a:xfrm>
        </p:grpSpPr>
        <p:sp>
          <p:nvSpPr>
            <p:cNvPr id="2" name="Rounded Rectangle 1"/>
            <p:cNvSpPr/>
            <p:nvPr/>
          </p:nvSpPr>
          <p:spPr bwMode="auto">
            <a:xfrm>
              <a:off x="533400" y="1123950"/>
              <a:ext cx="3048000" cy="3810000"/>
            </a:xfrm>
            <a:prstGeom prst="roundRect">
              <a:avLst/>
            </a:prstGeom>
            <a:solidFill>
              <a:schemeClr val="tx1"/>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7" name="Rectangle 156"/>
            <p:cNvSpPr/>
            <p:nvPr/>
          </p:nvSpPr>
          <p:spPr bwMode="auto">
            <a:xfrm>
              <a:off x="681446" y="1793548"/>
              <a:ext cx="1295400" cy="479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120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pPr>
              <a:r>
                <a:rPr lang="en-GB" sz="120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158" name="Rectangle 157"/>
            <p:cNvSpPr/>
            <p:nvPr/>
          </p:nvSpPr>
          <p:spPr bwMode="auto">
            <a:xfrm>
              <a:off x="2133600" y="1793548"/>
              <a:ext cx="1291046" cy="323869"/>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9" name="Rectangle 158"/>
            <p:cNvSpPr/>
            <p:nvPr/>
          </p:nvSpPr>
          <p:spPr bwMode="auto">
            <a:xfrm>
              <a:off x="681446" y="2094656"/>
              <a:ext cx="1295400" cy="29147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0" name="Rectangle 159"/>
            <p:cNvSpPr/>
            <p:nvPr/>
          </p:nvSpPr>
          <p:spPr bwMode="auto">
            <a:xfrm>
              <a:off x="2133600" y="2094656"/>
              <a:ext cx="1291046" cy="29147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1" name="Rectangle 160"/>
            <p:cNvSpPr/>
            <p:nvPr/>
          </p:nvSpPr>
          <p:spPr>
            <a:xfrm>
              <a:off x="762001" y="2625849"/>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50" dirty="0" smtClean="0">
                  <a:solidFill>
                    <a:srgbClr val="000000"/>
                  </a:solidFill>
                  <a:latin typeface="Segoe UI"/>
                </a:rPr>
                <a:t>Switch</a:t>
              </a:r>
              <a:endParaRPr lang="en-US" sz="1050" dirty="0">
                <a:solidFill>
                  <a:srgbClr val="000000"/>
                </a:solidFill>
                <a:latin typeface="Segoe UI"/>
              </a:endParaRPr>
            </a:p>
          </p:txBody>
        </p:sp>
        <p:sp>
          <p:nvSpPr>
            <p:cNvPr id="163" name="Rectangle 162"/>
            <p:cNvSpPr/>
            <p:nvPr/>
          </p:nvSpPr>
          <p:spPr>
            <a:xfrm>
              <a:off x="1627105" y="2625848"/>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50" dirty="0" smtClean="0">
                  <a:solidFill>
                    <a:srgbClr val="000000"/>
                  </a:solidFill>
                  <a:latin typeface="Segoe UI"/>
                </a:rPr>
                <a:t>Switch</a:t>
              </a:r>
              <a:endParaRPr lang="en-US" sz="1050" dirty="0">
                <a:solidFill>
                  <a:srgbClr val="000000"/>
                </a:solidFill>
                <a:latin typeface="Segoe UI"/>
              </a:endParaRPr>
            </a:p>
          </p:txBody>
        </p:sp>
        <p:sp>
          <p:nvSpPr>
            <p:cNvPr id="168" name="Rectangle 167"/>
            <p:cNvSpPr/>
            <p:nvPr/>
          </p:nvSpPr>
          <p:spPr>
            <a:xfrm>
              <a:off x="2503536" y="2622426"/>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100" dirty="0" smtClean="0">
                  <a:solidFill>
                    <a:srgbClr val="000000"/>
                  </a:solidFill>
                  <a:latin typeface="Segoe UI"/>
                </a:rPr>
                <a:t>Switch</a:t>
              </a:r>
              <a:endParaRPr lang="en-US" sz="1100" dirty="0">
                <a:solidFill>
                  <a:srgbClr val="000000"/>
                </a:solidFill>
                <a:latin typeface="Segoe UI"/>
              </a:endParaRPr>
            </a:p>
          </p:txBody>
        </p:sp>
        <p:sp>
          <p:nvSpPr>
            <p:cNvPr id="4" name="Rectangle 3"/>
            <p:cNvSpPr/>
            <p:nvPr/>
          </p:nvSpPr>
          <p:spPr bwMode="auto">
            <a:xfrm>
              <a:off x="931641" y="3337387"/>
              <a:ext cx="991865" cy="66795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40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171" name="Rectangle 170"/>
            <p:cNvSpPr/>
            <p:nvPr/>
          </p:nvSpPr>
          <p:spPr bwMode="auto">
            <a:xfrm>
              <a:off x="2231463" y="3337387"/>
              <a:ext cx="1022685" cy="66795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400">
                  <a:gradFill>
                    <a:gsLst>
                      <a:gs pos="0">
                        <a:srgbClr val="FFFFFF"/>
                      </a:gs>
                      <a:gs pos="100000">
                        <a:srgbClr val="FFFFFF"/>
                      </a:gs>
                    </a:gsLst>
                    <a:lin ang="5400000" scaled="0"/>
                  </a:gradFill>
                  <a:latin typeface="Segoe UI"/>
                  <a:ea typeface="Segoe UI" pitchFamily="34" charset="0"/>
                  <a:cs typeface="Segoe UI" pitchFamily="34" charset="0"/>
                </a:rPr>
                <a:t>Storage server</a:t>
              </a:r>
              <a:endParaRPr lang="en-GB" sz="1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1" name="Can 270"/>
            <p:cNvSpPr/>
            <p:nvPr/>
          </p:nvSpPr>
          <p:spPr>
            <a:xfrm>
              <a:off x="1351892" y="42081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2" name="Can 271"/>
            <p:cNvSpPr/>
            <p:nvPr/>
          </p:nvSpPr>
          <p:spPr>
            <a:xfrm>
              <a:off x="1504292" y="43605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3" name="Can 272"/>
            <p:cNvSpPr/>
            <p:nvPr/>
          </p:nvSpPr>
          <p:spPr>
            <a:xfrm>
              <a:off x="1656692" y="45129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4" name="Can 273"/>
            <p:cNvSpPr/>
            <p:nvPr/>
          </p:nvSpPr>
          <p:spPr>
            <a:xfrm>
              <a:off x="1797705" y="41992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5" name="Can 274"/>
            <p:cNvSpPr/>
            <p:nvPr/>
          </p:nvSpPr>
          <p:spPr>
            <a:xfrm>
              <a:off x="1950105" y="43516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6" name="Can 275"/>
            <p:cNvSpPr/>
            <p:nvPr/>
          </p:nvSpPr>
          <p:spPr>
            <a:xfrm>
              <a:off x="2102505" y="45040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7" name="Can 276"/>
            <p:cNvSpPr/>
            <p:nvPr/>
          </p:nvSpPr>
          <p:spPr>
            <a:xfrm>
              <a:off x="2221509" y="41782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8" name="Can 277"/>
            <p:cNvSpPr/>
            <p:nvPr/>
          </p:nvSpPr>
          <p:spPr>
            <a:xfrm>
              <a:off x="2373909" y="43306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9" name="Can 278"/>
            <p:cNvSpPr/>
            <p:nvPr/>
          </p:nvSpPr>
          <p:spPr>
            <a:xfrm>
              <a:off x="2526309" y="44830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0" name="Can 279"/>
            <p:cNvSpPr/>
            <p:nvPr/>
          </p:nvSpPr>
          <p:spPr>
            <a:xfrm>
              <a:off x="2667322" y="41768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1" name="Can 280"/>
            <p:cNvSpPr/>
            <p:nvPr/>
          </p:nvSpPr>
          <p:spPr>
            <a:xfrm>
              <a:off x="2819722" y="43292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2" name="Can 281"/>
            <p:cNvSpPr/>
            <p:nvPr/>
          </p:nvSpPr>
          <p:spPr>
            <a:xfrm>
              <a:off x="2972122" y="44816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3" name="Can 282"/>
            <p:cNvSpPr/>
            <p:nvPr/>
          </p:nvSpPr>
          <p:spPr>
            <a:xfrm>
              <a:off x="931641" y="42081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4" name="Can 283"/>
            <p:cNvSpPr/>
            <p:nvPr/>
          </p:nvSpPr>
          <p:spPr>
            <a:xfrm>
              <a:off x="1084041" y="43605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5" name="Can 284"/>
            <p:cNvSpPr/>
            <p:nvPr/>
          </p:nvSpPr>
          <p:spPr>
            <a:xfrm>
              <a:off x="1236441" y="45129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cxnSp>
          <p:nvCxnSpPr>
            <p:cNvPr id="6" name="Straight Connector 5"/>
            <p:cNvCxnSpPr/>
            <p:nvPr/>
          </p:nvCxnSpPr>
          <p:spPr>
            <a:xfrm>
              <a:off x="1518468" y="4005341"/>
              <a:ext cx="138224" cy="15065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71" idx="2"/>
            </p:cNvCxnSpPr>
            <p:nvPr/>
          </p:nvCxnSpPr>
          <p:spPr>
            <a:xfrm flipH="1">
              <a:off x="2492210" y="4005341"/>
              <a:ext cx="250596" cy="13585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1237251" y="3261233"/>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FFFFFF"/>
                  </a:solidFill>
                  <a:latin typeface="Segoe UI"/>
                </a:rPr>
                <a:t>S-NIC</a:t>
              </a:r>
              <a:endParaRPr lang="en-US" sz="1000" dirty="0">
                <a:solidFill>
                  <a:srgbClr val="FFFFFF"/>
                </a:solidFill>
                <a:latin typeface="Segoe UI"/>
              </a:endParaRPr>
            </a:p>
          </p:txBody>
        </p:sp>
        <p:sp>
          <p:nvSpPr>
            <p:cNvPr id="288" name="Rectangle 287"/>
            <p:cNvSpPr/>
            <p:nvPr/>
          </p:nvSpPr>
          <p:spPr>
            <a:xfrm>
              <a:off x="2543088" y="3256910"/>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FFFFFF"/>
                  </a:solidFill>
                  <a:latin typeface="Segoe UI"/>
                </a:rPr>
                <a:t>S-NIC</a:t>
              </a:r>
              <a:endParaRPr lang="en-US" sz="1000" dirty="0">
                <a:solidFill>
                  <a:srgbClr val="FFFFFF"/>
                </a:solidFill>
                <a:latin typeface="Segoe UI"/>
              </a:endParaRPr>
            </a:p>
          </p:txBody>
        </p:sp>
        <p:cxnSp>
          <p:nvCxnSpPr>
            <p:cNvPr id="15" name="Straight Connector 14"/>
            <p:cNvCxnSpPr>
              <a:stCxn id="161" idx="2"/>
              <a:endCxn id="286" idx="0"/>
            </p:cNvCxnSpPr>
            <p:nvPr/>
          </p:nvCxnSpPr>
          <p:spPr>
            <a:xfrm>
              <a:off x="1143001" y="3059251"/>
              <a:ext cx="278414" cy="20198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68" idx="2"/>
              <a:endCxn id="288" idx="0"/>
            </p:cNvCxnSpPr>
            <p:nvPr/>
          </p:nvCxnSpPr>
          <p:spPr>
            <a:xfrm flipH="1">
              <a:off x="2727252" y="3055828"/>
              <a:ext cx="157284" cy="20108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888490" y="2295941"/>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FFFFFF"/>
                  </a:solidFill>
                  <a:latin typeface="Segoe UI"/>
                </a:rPr>
                <a:t>S-NIC</a:t>
              </a:r>
              <a:endParaRPr lang="en-US" sz="1000" dirty="0">
                <a:solidFill>
                  <a:srgbClr val="FFFFFF"/>
                </a:solidFill>
                <a:latin typeface="Segoe UI"/>
              </a:endParaRPr>
            </a:p>
          </p:txBody>
        </p:sp>
        <p:sp>
          <p:nvSpPr>
            <p:cNvPr id="290" name="Rectangle 289"/>
            <p:cNvSpPr/>
            <p:nvPr/>
          </p:nvSpPr>
          <p:spPr>
            <a:xfrm>
              <a:off x="1403416" y="2295940"/>
              <a:ext cx="368328" cy="152308"/>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000000"/>
                  </a:solidFill>
                  <a:latin typeface="Segoe UI"/>
                </a:rPr>
                <a:t>NIC</a:t>
              </a:r>
              <a:endParaRPr lang="en-US" sz="1000" dirty="0">
                <a:solidFill>
                  <a:srgbClr val="000000"/>
                </a:solidFill>
                <a:latin typeface="Segoe UI"/>
              </a:endParaRPr>
            </a:p>
          </p:txBody>
        </p:sp>
        <p:sp>
          <p:nvSpPr>
            <p:cNvPr id="291" name="Rectangle 290"/>
            <p:cNvSpPr/>
            <p:nvPr/>
          </p:nvSpPr>
          <p:spPr>
            <a:xfrm>
              <a:off x="2359070" y="2301294"/>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FFFFFF"/>
                  </a:solidFill>
                  <a:latin typeface="Segoe UI"/>
                </a:rPr>
                <a:t>S-NIC</a:t>
              </a:r>
              <a:endParaRPr lang="en-US" sz="1000" dirty="0">
                <a:solidFill>
                  <a:srgbClr val="FFFFFF"/>
                </a:solidFill>
                <a:latin typeface="Segoe UI"/>
              </a:endParaRPr>
            </a:p>
          </p:txBody>
        </p:sp>
        <p:sp>
          <p:nvSpPr>
            <p:cNvPr id="292" name="Rectangle 291"/>
            <p:cNvSpPr/>
            <p:nvPr/>
          </p:nvSpPr>
          <p:spPr>
            <a:xfrm>
              <a:off x="2873996" y="2301293"/>
              <a:ext cx="368328" cy="152308"/>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000000"/>
                  </a:solidFill>
                  <a:latin typeface="Segoe UI"/>
                </a:rPr>
                <a:t>NIC</a:t>
              </a:r>
              <a:endParaRPr lang="en-US" sz="1000" dirty="0">
                <a:solidFill>
                  <a:srgbClr val="000000"/>
                </a:solidFill>
                <a:latin typeface="Segoe UI"/>
              </a:endParaRPr>
            </a:p>
          </p:txBody>
        </p:sp>
        <p:cxnSp>
          <p:nvCxnSpPr>
            <p:cNvPr id="293" name="Straight Connector 292"/>
            <p:cNvCxnSpPr>
              <a:endCxn id="161" idx="0"/>
            </p:cNvCxnSpPr>
            <p:nvPr/>
          </p:nvCxnSpPr>
          <p:spPr>
            <a:xfrm>
              <a:off x="1090042" y="2452401"/>
              <a:ext cx="52959" cy="173448"/>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endCxn id="168" idx="0"/>
            </p:cNvCxnSpPr>
            <p:nvPr/>
          </p:nvCxnSpPr>
          <p:spPr>
            <a:xfrm>
              <a:off x="2576515" y="2464506"/>
              <a:ext cx="308021" cy="15792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1134603" y="1265021"/>
              <a:ext cx="277592" cy="578273"/>
            </a:xfrm>
            <a:prstGeom prst="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09" name="Rectangle 308"/>
            <p:cNvSpPr/>
            <p:nvPr/>
          </p:nvSpPr>
          <p:spPr>
            <a:xfrm>
              <a:off x="1087580" y="1330019"/>
              <a:ext cx="395258" cy="574277"/>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0" name="Rectangle 309"/>
            <p:cNvSpPr/>
            <p:nvPr/>
          </p:nvSpPr>
          <p:spPr>
            <a:xfrm>
              <a:off x="1024735" y="1383229"/>
              <a:ext cx="533040" cy="574277"/>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1" name="Rectangle 310"/>
            <p:cNvSpPr/>
            <p:nvPr/>
          </p:nvSpPr>
          <p:spPr>
            <a:xfrm>
              <a:off x="978122" y="1449496"/>
              <a:ext cx="629334" cy="556608"/>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0571" rIns="0" bIns="0" rtlCol="0" anchor="t"/>
            <a:lstStyle/>
            <a:p>
              <a:pPr algn="ctr" defTabSz="685845"/>
              <a:r>
                <a:rPr lang="en-US" sz="1100" dirty="0">
                  <a:solidFill>
                    <a:srgbClr val="FFFFFF"/>
                  </a:solidFill>
                  <a:latin typeface="Segoe UI"/>
                </a:rPr>
                <a:t>Virtual</a:t>
              </a:r>
              <a:br>
                <a:rPr lang="en-US" sz="1100" dirty="0">
                  <a:solidFill>
                    <a:srgbClr val="FFFFFF"/>
                  </a:solidFill>
                  <a:latin typeface="Segoe UI"/>
                </a:rPr>
              </a:br>
              <a:r>
                <a:rPr lang="en-US" sz="1100" dirty="0">
                  <a:solidFill>
                    <a:srgbClr val="FFFFFF"/>
                  </a:solidFill>
                  <a:latin typeface="Segoe UI"/>
                </a:rPr>
                <a:t>Machine</a:t>
              </a:r>
            </a:p>
          </p:txBody>
        </p:sp>
        <p:sp>
          <p:nvSpPr>
            <p:cNvPr id="312" name="Can 311"/>
            <p:cNvSpPr/>
            <p:nvPr/>
          </p:nvSpPr>
          <p:spPr>
            <a:xfrm>
              <a:off x="1334026" y="1793548"/>
              <a:ext cx="282028" cy="26150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685845"/>
              <a:r>
                <a:rPr lang="en-US" sz="900" dirty="0">
                  <a:solidFill>
                    <a:srgbClr val="363535"/>
                  </a:solidFill>
                  <a:latin typeface="Segoe UI"/>
                </a:rPr>
                <a:t>vDisk</a:t>
              </a:r>
            </a:p>
          </p:txBody>
        </p:sp>
        <p:sp>
          <p:nvSpPr>
            <p:cNvPr id="313" name="Rectangle 312"/>
            <p:cNvSpPr/>
            <p:nvPr/>
          </p:nvSpPr>
          <p:spPr>
            <a:xfrm>
              <a:off x="2628896" y="1265021"/>
              <a:ext cx="277592" cy="578273"/>
            </a:xfrm>
            <a:prstGeom prst="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4" name="Rectangle 313"/>
            <p:cNvSpPr/>
            <p:nvPr/>
          </p:nvSpPr>
          <p:spPr>
            <a:xfrm>
              <a:off x="2581873" y="1330019"/>
              <a:ext cx="395258" cy="574277"/>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6" name="Rectangle 315"/>
            <p:cNvSpPr/>
            <p:nvPr/>
          </p:nvSpPr>
          <p:spPr>
            <a:xfrm>
              <a:off x="2519028" y="1383229"/>
              <a:ext cx="533040" cy="574277"/>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7" name="Rectangle 316"/>
            <p:cNvSpPr/>
            <p:nvPr/>
          </p:nvSpPr>
          <p:spPr>
            <a:xfrm>
              <a:off x="2472415" y="1449496"/>
              <a:ext cx="629334" cy="556608"/>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0571" rIns="0" bIns="0" rtlCol="0" anchor="t"/>
            <a:lstStyle/>
            <a:p>
              <a:pPr algn="ctr" defTabSz="685845"/>
              <a:r>
                <a:rPr lang="en-US" sz="1100" dirty="0">
                  <a:solidFill>
                    <a:srgbClr val="FFFFFF"/>
                  </a:solidFill>
                  <a:latin typeface="Segoe UI"/>
                </a:rPr>
                <a:t>Virtual</a:t>
              </a:r>
              <a:br>
                <a:rPr lang="en-US" sz="1100" dirty="0">
                  <a:solidFill>
                    <a:srgbClr val="FFFFFF"/>
                  </a:solidFill>
                  <a:latin typeface="Segoe UI"/>
                </a:rPr>
              </a:br>
              <a:r>
                <a:rPr lang="en-US" sz="1100" dirty="0">
                  <a:solidFill>
                    <a:srgbClr val="FFFFFF"/>
                  </a:solidFill>
                  <a:latin typeface="Segoe UI"/>
                </a:rPr>
                <a:t>Machine</a:t>
              </a:r>
            </a:p>
          </p:txBody>
        </p:sp>
        <p:sp>
          <p:nvSpPr>
            <p:cNvPr id="319" name="Can 318"/>
            <p:cNvSpPr/>
            <p:nvPr/>
          </p:nvSpPr>
          <p:spPr>
            <a:xfrm>
              <a:off x="2855034" y="1788706"/>
              <a:ext cx="282028" cy="26150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685845"/>
              <a:r>
                <a:rPr lang="en-US" sz="900" dirty="0">
                  <a:solidFill>
                    <a:srgbClr val="363535"/>
                  </a:solidFill>
                  <a:latin typeface="Segoe UI"/>
                </a:rPr>
                <a:t>vDisk</a:t>
              </a:r>
            </a:p>
          </p:txBody>
        </p:sp>
        <p:cxnSp>
          <p:nvCxnSpPr>
            <p:cNvPr id="328" name="Straight Connector 327"/>
            <p:cNvCxnSpPr>
              <a:stCxn id="290" idx="2"/>
              <a:endCxn id="163" idx="0"/>
            </p:cNvCxnSpPr>
            <p:nvPr/>
          </p:nvCxnSpPr>
          <p:spPr>
            <a:xfrm>
              <a:off x="1587580" y="2448248"/>
              <a:ext cx="420525" cy="17760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163" idx="0"/>
            </p:cNvCxnSpPr>
            <p:nvPr/>
          </p:nvCxnSpPr>
          <p:spPr>
            <a:xfrm flipH="1">
              <a:off x="2008105" y="2460584"/>
              <a:ext cx="1043963" cy="165264"/>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161" idx="0"/>
            </p:cNvCxnSpPr>
            <p:nvPr/>
          </p:nvCxnSpPr>
          <p:spPr>
            <a:xfrm flipH="1">
              <a:off x="1143001" y="2470997"/>
              <a:ext cx="1383309" cy="15485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289" idx="2"/>
            </p:cNvCxnSpPr>
            <p:nvPr/>
          </p:nvCxnSpPr>
          <p:spPr>
            <a:xfrm>
              <a:off x="1072654" y="2448249"/>
              <a:ext cx="1818494" cy="16322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7" name="Slide Number Placeholder 2"/>
          <p:cNvSpPr txBox="1">
            <a:spLocks/>
          </p:cNvSpPr>
          <p:nvPr/>
        </p:nvSpPr>
        <p:spPr>
          <a:xfrm>
            <a:off x="6553200" y="64166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rgbClr val="FFFFFF">
                    <a:lumMod val="65000"/>
                  </a:srgbClr>
                </a:solidFill>
                <a:latin typeface="Segoe UI"/>
              </a:rPr>
              <a:t>2</a:t>
            </a:r>
          </a:p>
        </p:txBody>
      </p:sp>
      <p:sp>
        <p:nvSpPr>
          <p:cNvPr id="58" name="Footer Placeholder 3"/>
          <p:cNvSpPr txBox="1">
            <a:spLocks/>
          </p:cNvSpPr>
          <p:nvPr/>
        </p:nvSpPr>
        <p:spPr>
          <a:xfrm>
            <a:off x="2819400" y="6444190"/>
            <a:ext cx="4495800" cy="396877"/>
          </a:xfrm>
          <a:prstGeom prst="rect">
            <a:avLst/>
          </a:prstGeom>
        </p:spPr>
        <p:txBody>
          <a:bodyPr/>
          <a:ls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sz="1200" dirty="0" smtClean="0">
                <a:solidFill>
                  <a:srgbClr val="1010A0">
                    <a:tint val="75000"/>
                  </a:srgbClr>
                </a:solidFill>
                <a:latin typeface="Calibri"/>
              </a:rPr>
              <a:t>Software Defined Networking (COMS 6998-8</a:t>
            </a:r>
            <a:r>
              <a:rPr lang="en-US" sz="1600" dirty="0" smtClean="0">
                <a:solidFill>
                  <a:srgbClr val="1010A0">
                    <a:tint val="75000"/>
                  </a:srgbClr>
                </a:solidFill>
                <a:latin typeface="Calibri"/>
              </a:rPr>
              <a:t>) </a:t>
            </a:r>
            <a:endParaRPr lang="en-US" sz="1600" dirty="0">
              <a:solidFill>
                <a:srgbClr val="1010A0">
                  <a:tint val="75000"/>
                </a:srgbClr>
              </a:solidFill>
              <a:latin typeface="Calibri"/>
            </a:endParaRPr>
          </a:p>
        </p:txBody>
      </p:sp>
      <p:sp>
        <p:nvSpPr>
          <p:cNvPr id="61" name="Date Placeholder 5"/>
          <p:cNvSpPr txBox="1">
            <a:spLocks/>
          </p:cNvSpPr>
          <p:nvPr/>
        </p:nvSpPr>
        <p:spPr>
          <a:xfrm>
            <a:off x="6019800" y="64008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010A0">
                    <a:tint val="75000"/>
                  </a:srgbClr>
                </a:solidFill>
                <a:effectLst/>
                <a:uLnTx/>
                <a:uFillTx/>
                <a:latin typeface="Calibri"/>
                <a:ea typeface="+mn-ea"/>
                <a:cs typeface="+mn-cs"/>
              </a:rPr>
              <a:t>Source: </a:t>
            </a:r>
            <a:r>
              <a:rPr kumimoji="0" lang="en-GB" sz="1200" b="0" i="0" u="none" strike="noStrike" kern="1200" cap="none" spc="0" normalizeH="0" baseline="0" noProof="0" dirty="0" err="1" smtClean="0">
                <a:ln>
                  <a:noFill/>
                </a:ln>
                <a:solidFill>
                  <a:srgbClr val="1010A0">
                    <a:tint val="75000"/>
                  </a:srgbClr>
                </a:solidFill>
                <a:effectLst/>
                <a:uLnTx/>
                <a:uFillTx/>
                <a:latin typeface="Segoe UI Light" panose="020B0502040204020203" pitchFamily="34" charset="0"/>
                <a:ea typeface="+mn-ea"/>
                <a:cs typeface="+mn-cs"/>
              </a:rPr>
              <a:t>Thereska</a:t>
            </a:r>
            <a:r>
              <a:rPr kumimoji="0" lang="en-GB" sz="1200" b="0" i="0" u="none" strike="noStrike" kern="1200" cap="none" spc="0" normalizeH="0" baseline="0" noProof="0" dirty="0" smtClean="0">
                <a:ln>
                  <a:noFill/>
                </a:ln>
                <a:solidFill>
                  <a:srgbClr val="1010A0">
                    <a:tint val="75000"/>
                  </a:srgbClr>
                </a:solidFill>
                <a:effectLst/>
                <a:uLnTx/>
                <a:uFillTx/>
                <a:latin typeface="Segoe UI Light" panose="020B0502040204020203" pitchFamily="34" charset="0"/>
                <a:ea typeface="+mn-ea"/>
                <a:cs typeface="+mn-cs"/>
              </a:rPr>
              <a:t>, et al</a:t>
            </a:r>
            <a:r>
              <a:rPr kumimoji="0" lang="en-US" sz="1200" b="0" i="0" u="none" strike="noStrike" kern="1200" cap="none" spc="0" normalizeH="0" baseline="0" noProof="0" dirty="0" smtClean="0">
                <a:ln>
                  <a:noFill/>
                </a:ln>
                <a:solidFill>
                  <a:srgbClr val="1010A0">
                    <a:tint val="75000"/>
                  </a:srgbClr>
                </a:solidFill>
                <a:effectLst/>
                <a:uLnTx/>
                <a:uFillTx/>
                <a:latin typeface="Calibri"/>
                <a:ea typeface="+mn-ea"/>
                <a:cs typeface="+mn-cs"/>
              </a:rPr>
              <a:t>, MSR</a:t>
            </a:r>
            <a:endParaRPr kumimoji="0" lang="en-US" sz="1200" b="0" i="0" u="none" strike="noStrike" kern="1200" cap="none" spc="0" normalizeH="0" baseline="0" noProof="0" dirty="0">
              <a:ln>
                <a:noFill/>
              </a:ln>
              <a:solidFill>
                <a:srgbClr val="1010A0">
                  <a:tint val="75000"/>
                </a:srgbClr>
              </a:solidFill>
              <a:effectLst/>
              <a:uLnTx/>
              <a:uFillTx/>
              <a:latin typeface="Calibri"/>
              <a:ea typeface="+mn-ea"/>
              <a:cs typeface="+mn-cs"/>
            </a:endParaRPr>
          </a:p>
        </p:txBody>
      </p:sp>
    </p:spTree>
    <p:extLst>
      <p:ext uri="{BB962C8B-B14F-4D97-AF65-F5344CB8AC3E}">
        <p14:creationId xmlns:p14="http://schemas.microsoft.com/office/powerpoint/2010/main" val="7616767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Motivation</a:t>
            </a:r>
            <a:endParaRPr lang="en-GB" dirty="0"/>
          </a:p>
        </p:txBody>
      </p:sp>
      <p:sp>
        <p:nvSpPr>
          <p:cNvPr id="3" name="Content Placeholder 2"/>
          <p:cNvSpPr>
            <a:spLocks noGrp="1"/>
          </p:cNvSpPr>
          <p:nvPr>
            <p:ph idx="1"/>
          </p:nvPr>
        </p:nvSpPr>
        <p:spPr/>
        <p:txBody>
          <a:bodyPr>
            <a:normAutofit/>
          </a:bodyP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solidFill>
                <a:srgbClr val="C00000"/>
              </a:solidFill>
            </a:endParaRPr>
          </a:p>
          <a:p>
            <a:pPr algn="ctr"/>
            <a:endParaRPr lang="en-GB" dirty="0" smtClean="0">
              <a:solidFill>
                <a:srgbClr val="C00000"/>
              </a:solidFill>
            </a:endParaRPr>
          </a:p>
          <a:p>
            <a:pPr algn="ctr"/>
            <a:r>
              <a:rPr lang="en-GB" sz="3200" dirty="0" smtClean="0">
                <a:solidFill>
                  <a:srgbClr val="C00000"/>
                </a:solidFill>
              </a:rPr>
              <a:t>It is hard to provide such SLAs today</a:t>
            </a:r>
            <a:endParaRPr lang="en-GB" sz="3200" dirty="0">
              <a:solidFill>
                <a:srgbClr val="C00000"/>
              </a:solidFill>
            </a:endParaRPr>
          </a:p>
        </p:txBody>
      </p:sp>
      <p:sp>
        <p:nvSpPr>
          <p:cNvPr id="51" name="TextBox 50"/>
          <p:cNvSpPr txBox="1"/>
          <p:nvPr/>
        </p:nvSpPr>
        <p:spPr>
          <a:xfrm>
            <a:off x="419100" y="822323"/>
            <a:ext cx="8686800" cy="3046988"/>
          </a:xfrm>
          <a:prstGeom prst="rect">
            <a:avLst/>
          </a:prstGeom>
          <a:noFill/>
        </p:spPr>
        <p:txBody>
          <a:bodyPr wrap="square" rtlCol="0">
            <a:spAutoFit/>
          </a:bodyPr>
          <a:lstStyle/>
          <a:p>
            <a:pPr defTabSz="914400"/>
            <a:endParaRPr lang="en-GB" sz="2400" dirty="0" smtClean="0">
              <a:solidFill>
                <a:srgbClr val="EEECE1">
                  <a:lumMod val="10000"/>
                </a:srgbClr>
              </a:solidFill>
              <a:latin typeface="Calibri"/>
            </a:endParaRPr>
          </a:p>
          <a:p>
            <a:pPr defTabSz="914400"/>
            <a:r>
              <a:rPr lang="en-GB" sz="2800" dirty="0" smtClean="0">
                <a:solidFill>
                  <a:srgbClr val="EEECE1">
                    <a:lumMod val="10000"/>
                  </a:srgbClr>
                </a:solidFill>
                <a:latin typeface="Calibri"/>
              </a:rPr>
              <a:t>Want: predictable application behaviour and performance</a:t>
            </a:r>
          </a:p>
          <a:p>
            <a:pPr defTabSz="914400"/>
            <a:endParaRPr lang="en-GB" sz="2800" dirty="0" smtClean="0">
              <a:solidFill>
                <a:srgbClr val="EEECE1">
                  <a:lumMod val="10000"/>
                </a:srgbClr>
              </a:solidFill>
              <a:latin typeface="Calibri"/>
            </a:endParaRPr>
          </a:p>
          <a:p>
            <a:pPr defTabSz="914400"/>
            <a:r>
              <a:rPr lang="en-GB" sz="2800" dirty="0" smtClean="0">
                <a:solidFill>
                  <a:srgbClr val="EEECE1">
                    <a:lumMod val="10000"/>
                  </a:srgbClr>
                </a:solidFill>
                <a:latin typeface="Calibri"/>
              </a:rPr>
              <a:t>Need system to provide end-to-end SLAs, e.g., </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Guaranteed storage bandwidth B</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Guaranteed high IOPS and priority</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Per-application control over decisions along IOs’ path</a:t>
            </a: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63</a:t>
            </a:fld>
            <a:endParaRPr lang="en-US" dirty="0">
              <a:solidFill>
                <a:srgbClr val="1010A0">
                  <a:tint val="75000"/>
                </a:srgbClr>
              </a:solidFill>
              <a:latin typeface="Calibri"/>
            </a:endParaRPr>
          </a:p>
        </p:txBody>
      </p:sp>
      <p:sp>
        <p:nvSpPr>
          <p:cNvPr id="4" name="Footer Placeholder 3"/>
          <p:cNvSpPr>
            <a:spLocks noGrp="1"/>
          </p:cNvSpPr>
          <p:nvPr>
            <p:ph type="ftr" sz="quarter" idx="10"/>
          </p:nvPr>
        </p:nvSpPr>
        <p:spPr>
          <a:xfrm>
            <a:off x="2590800" y="6400800"/>
            <a:ext cx="34290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7" name="Date Placeholder 5"/>
          <p:cNvSpPr txBox="1">
            <a:spLocks/>
          </p:cNvSpPr>
          <p:nvPr/>
        </p:nvSpPr>
        <p:spPr>
          <a:xfrm>
            <a:off x="6019800" y="64008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4256462861"/>
      </p:ext>
    </p:extLst>
  </p:cSld>
  <p:clrMapOvr>
    <a:masterClrMapping/>
  </p:clrMapOvr>
  <mc:AlternateContent xmlns:mc="http://schemas.openxmlformats.org/markup-compatibility/2006" xmlns:p14="http://schemas.microsoft.com/office/powerpoint/2010/main">
    <mc:Choice Requires="p14">
      <p:transition spd="slow" p14:dur="2000" advTm="40053"/>
    </mc:Choice>
    <mc:Fallback xmlns="">
      <p:transition spd="slow" advTm="40053"/>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a:off x="533400" y="1498600"/>
            <a:ext cx="3048000" cy="5080000"/>
            <a:chOff x="533400" y="1123950"/>
            <a:chExt cx="3048000" cy="3810000"/>
          </a:xfrm>
        </p:grpSpPr>
        <p:sp>
          <p:nvSpPr>
            <p:cNvPr id="146" name="Rounded Rectangle 145"/>
            <p:cNvSpPr/>
            <p:nvPr/>
          </p:nvSpPr>
          <p:spPr bwMode="auto">
            <a:xfrm>
              <a:off x="533400" y="1123950"/>
              <a:ext cx="3048000" cy="3810000"/>
            </a:xfrm>
            <a:prstGeom prst="roundRect">
              <a:avLst/>
            </a:prstGeom>
            <a:solidFill>
              <a:srgbClr val="FFFFFF"/>
            </a:solidFill>
            <a:ln w="952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2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7" name="Rectangle 146"/>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148" name="Rectangle 147"/>
            <p:cNvSpPr/>
            <p:nvPr/>
          </p:nvSpPr>
          <p:spPr bwMode="auto">
            <a:xfrm>
              <a:off x="2133600" y="1793548"/>
              <a:ext cx="1291046" cy="323869"/>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2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9" name="Rectangle 148"/>
            <p:cNvSpPr/>
            <p:nvPr/>
          </p:nvSpPr>
          <p:spPr bwMode="auto">
            <a:xfrm>
              <a:off x="681446" y="2094656"/>
              <a:ext cx="1295400" cy="291475"/>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2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0" name="Rectangle 149"/>
            <p:cNvSpPr/>
            <p:nvPr/>
          </p:nvSpPr>
          <p:spPr bwMode="auto">
            <a:xfrm>
              <a:off x="2133600" y="2094656"/>
              <a:ext cx="1291046" cy="291475"/>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2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1" name="Rectangle 150"/>
            <p:cNvSpPr/>
            <p:nvPr/>
          </p:nvSpPr>
          <p:spPr>
            <a:xfrm>
              <a:off x="762001" y="2625849"/>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50" kern="0" dirty="0" smtClean="0">
                  <a:solidFill>
                    <a:srgbClr val="000000"/>
                  </a:solidFill>
                  <a:latin typeface="Segoe UI"/>
                </a:rPr>
                <a:t>Switch</a:t>
              </a:r>
            </a:p>
          </p:txBody>
        </p:sp>
        <p:sp>
          <p:nvSpPr>
            <p:cNvPr id="152" name="Rectangle 151"/>
            <p:cNvSpPr/>
            <p:nvPr/>
          </p:nvSpPr>
          <p:spPr>
            <a:xfrm>
              <a:off x="1627105" y="2625848"/>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50" kern="0" dirty="0" smtClean="0">
                  <a:solidFill>
                    <a:srgbClr val="000000"/>
                  </a:solidFill>
                  <a:latin typeface="Segoe UI"/>
                </a:rPr>
                <a:t>Switch</a:t>
              </a:r>
            </a:p>
          </p:txBody>
        </p:sp>
        <p:sp>
          <p:nvSpPr>
            <p:cNvPr id="153" name="Rectangle 152"/>
            <p:cNvSpPr/>
            <p:nvPr/>
          </p:nvSpPr>
          <p:spPr>
            <a:xfrm>
              <a:off x="2503536" y="2622426"/>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100" kern="0" dirty="0" smtClean="0">
                  <a:solidFill>
                    <a:srgbClr val="000000"/>
                  </a:solidFill>
                  <a:latin typeface="Segoe UI"/>
                </a:rPr>
                <a:t>Switch</a:t>
              </a:r>
            </a:p>
          </p:txBody>
        </p:sp>
        <p:sp>
          <p:nvSpPr>
            <p:cNvPr id="154" name="Rectangle 153"/>
            <p:cNvSpPr/>
            <p:nvPr/>
          </p:nvSpPr>
          <p:spPr bwMode="auto">
            <a:xfrm>
              <a:off x="931641" y="3337387"/>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155" name="Rectangle 154"/>
            <p:cNvSpPr/>
            <p:nvPr/>
          </p:nvSpPr>
          <p:spPr bwMode="auto">
            <a:xfrm>
              <a:off x="2231463" y="3337387"/>
              <a:ext cx="102268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smtClean="0">
                  <a:gradFill>
                    <a:gsLst>
                      <a:gs pos="0">
                        <a:srgbClr val="FFFFFF"/>
                      </a:gs>
                      <a:gs pos="100000">
                        <a:srgbClr val="FFFFFF"/>
                      </a:gs>
                    </a:gsLst>
                    <a:lin ang="5400000" scaled="0"/>
                  </a:gradFill>
                  <a:latin typeface="Segoe UI"/>
                  <a:ea typeface="Segoe UI" pitchFamily="34" charset="0"/>
                  <a:cs typeface="Segoe UI" pitchFamily="34" charset="0"/>
                </a:rPr>
                <a:t>Storage server</a:t>
              </a:r>
              <a:endPar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6" name="Can 155"/>
            <p:cNvSpPr/>
            <p:nvPr/>
          </p:nvSpPr>
          <p:spPr>
            <a:xfrm>
              <a:off x="1351892" y="42081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57" name="Can 156"/>
            <p:cNvSpPr/>
            <p:nvPr/>
          </p:nvSpPr>
          <p:spPr>
            <a:xfrm>
              <a:off x="1504292" y="43605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58" name="Can 157"/>
            <p:cNvSpPr/>
            <p:nvPr/>
          </p:nvSpPr>
          <p:spPr>
            <a:xfrm>
              <a:off x="1656692" y="45129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59" name="Can 158"/>
            <p:cNvSpPr/>
            <p:nvPr/>
          </p:nvSpPr>
          <p:spPr>
            <a:xfrm>
              <a:off x="1797705" y="41992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0" name="Can 159"/>
            <p:cNvSpPr/>
            <p:nvPr/>
          </p:nvSpPr>
          <p:spPr>
            <a:xfrm>
              <a:off x="1950105" y="43516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1" name="Can 160"/>
            <p:cNvSpPr/>
            <p:nvPr/>
          </p:nvSpPr>
          <p:spPr>
            <a:xfrm>
              <a:off x="2102505" y="45040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2" name="Can 161"/>
            <p:cNvSpPr/>
            <p:nvPr/>
          </p:nvSpPr>
          <p:spPr>
            <a:xfrm>
              <a:off x="2221509" y="41782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3" name="Can 162"/>
            <p:cNvSpPr/>
            <p:nvPr/>
          </p:nvSpPr>
          <p:spPr>
            <a:xfrm>
              <a:off x="2373909" y="43306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4" name="Can 163"/>
            <p:cNvSpPr/>
            <p:nvPr/>
          </p:nvSpPr>
          <p:spPr>
            <a:xfrm>
              <a:off x="2526309" y="44830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5" name="Can 164"/>
            <p:cNvSpPr/>
            <p:nvPr/>
          </p:nvSpPr>
          <p:spPr>
            <a:xfrm>
              <a:off x="2667322" y="41768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6" name="Can 165"/>
            <p:cNvSpPr/>
            <p:nvPr/>
          </p:nvSpPr>
          <p:spPr>
            <a:xfrm>
              <a:off x="2819722" y="43292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7" name="Can 166"/>
            <p:cNvSpPr/>
            <p:nvPr/>
          </p:nvSpPr>
          <p:spPr>
            <a:xfrm>
              <a:off x="2972122" y="44816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8" name="Can 167"/>
            <p:cNvSpPr/>
            <p:nvPr/>
          </p:nvSpPr>
          <p:spPr>
            <a:xfrm>
              <a:off x="931641" y="42081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9" name="Can 168"/>
            <p:cNvSpPr/>
            <p:nvPr/>
          </p:nvSpPr>
          <p:spPr>
            <a:xfrm>
              <a:off x="1084041" y="43605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70" name="Can 169"/>
            <p:cNvSpPr/>
            <p:nvPr/>
          </p:nvSpPr>
          <p:spPr>
            <a:xfrm>
              <a:off x="1236441" y="45129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cxnSp>
          <p:nvCxnSpPr>
            <p:cNvPr id="171" name="Straight Connector 170"/>
            <p:cNvCxnSpPr/>
            <p:nvPr/>
          </p:nvCxnSpPr>
          <p:spPr>
            <a:xfrm>
              <a:off x="1518468" y="4005341"/>
              <a:ext cx="138224" cy="150652"/>
            </a:xfrm>
            <a:prstGeom prst="line">
              <a:avLst/>
            </a:prstGeom>
            <a:noFill/>
            <a:ln w="9525" cap="flat" cmpd="sng" algn="ctr">
              <a:solidFill>
                <a:srgbClr val="000000"/>
              </a:solidFill>
              <a:prstDash val="solid"/>
              <a:headEnd type="none"/>
              <a:tailEnd type="none"/>
            </a:ln>
            <a:effectLst/>
          </p:spPr>
        </p:cxnSp>
        <p:cxnSp>
          <p:nvCxnSpPr>
            <p:cNvPr id="172" name="Straight Connector 171"/>
            <p:cNvCxnSpPr>
              <a:stCxn id="155" idx="2"/>
            </p:cNvCxnSpPr>
            <p:nvPr/>
          </p:nvCxnSpPr>
          <p:spPr>
            <a:xfrm flipH="1">
              <a:off x="2492210" y="4005341"/>
              <a:ext cx="250596" cy="135853"/>
            </a:xfrm>
            <a:prstGeom prst="line">
              <a:avLst/>
            </a:prstGeom>
            <a:noFill/>
            <a:ln w="9525" cap="flat" cmpd="sng" algn="ctr">
              <a:solidFill>
                <a:srgbClr val="000000"/>
              </a:solidFill>
              <a:prstDash val="solid"/>
              <a:headEnd type="none"/>
              <a:tailEnd type="none"/>
            </a:ln>
            <a:effectLst/>
          </p:spPr>
        </p:cxnSp>
        <p:sp>
          <p:nvSpPr>
            <p:cNvPr id="173" name="Rectangle 172"/>
            <p:cNvSpPr/>
            <p:nvPr/>
          </p:nvSpPr>
          <p:spPr>
            <a:xfrm>
              <a:off x="1237251" y="3261233"/>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FFFFFF"/>
                  </a:solidFill>
                  <a:latin typeface="Segoe UI"/>
                </a:rPr>
                <a:t>S-NIC</a:t>
              </a:r>
            </a:p>
          </p:txBody>
        </p:sp>
        <p:sp>
          <p:nvSpPr>
            <p:cNvPr id="174" name="Rectangle 173"/>
            <p:cNvSpPr/>
            <p:nvPr/>
          </p:nvSpPr>
          <p:spPr>
            <a:xfrm>
              <a:off x="2543088" y="3256910"/>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FFFFFF"/>
                  </a:solidFill>
                  <a:latin typeface="Segoe UI"/>
                </a:rPr>
                <a:t>S-NIC</a:t>
              </a:r>
            </a:p>
          </p:txBody>
        </p:sp>
        <p:cxnSp>
          <p:nvCxnSpPr>
            <p:cNvPr id="175" name="Straight Connector 174"/>
            <p:cNvCxnSpPr>
              <a:stCxn id="151" idx="2"/>
              <a:endCxn id="173" idx="0"/>
            </p:cNvCxnSpPr>
            <p:nvPr/>
          </p:nvCxnSpPr>
          <p:spPr>
            <a:xfrm>
              <a:off x="1143001" y="3059251"/>
              <a:ext cx="278414" cy="201982"/>
            </a:xfrm>
            <a:prstGeom prst="line">
              <a:avLst/>
            </a:prstGeom>
            <a:noFill/>
            <a:ln w="9525" cap="flat" cmpd="sng" algn="ctr">
              <a:solidFill>
                <a:srgbClr val="000000"/>
              </a:solidFill>
              <a:prstDash val="solid"/>
              <a:headEnd type="none"/>
              <a:tailEnd type="none"/>
            </a:ln>
            <a:effectLst/>
          </p:spPr>
        </p:cxnSp>
        <p:cxnSp>
          <p:nvCxnSpPr>
            <p:cNvPr id="176" name="Straight Connector 175"/>
            <p:cNvCxnSpPr>
              <a:stCxn id="153" idx="2"/>
              <a:endCxn id="174" idx="0"/>
            </p:cNvCxnSpPr>
            <p:nvPr/>
          </p:nvCxnSpPr>
          <p:spPr>
            <a:xfrm flipH="1">
              <a:off x="2727252" y="3055828"/>
              <a:ext cx="157284" cy="201082"/>
            </a:xfrm>
            <a:prstGeom prst="line">
              <a:avLst/>
            </a:prstGeom>
            <a:noFill/>
            <a:ln w="9525" cap="flat" cmpd="sng" algn="ctr">
              <a:solidFill>
                <a:srgbClr val="000000"/>
              </a:solidFill>
              <a:prstDash val="solid"/>
              <a:headEnd type="none"/>
              <a:tailEnd type="none"/>
            </a:ln>
            <a:effectLst/>
          </p:spPr>
        </p:cxnSp>
        <p:sp>
          <p:nvSpPr>
            <p:cNvPr id="177" name="Rectangle 176"/>
            <p:cNvSpPr/>
            <p:nvPr/>
          </p:nvSpPr>
          <p:spPr>
            <a:xfrm>
              <a:off x="888490" y="2295941"/>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FFFFFF"/>
                  </a:solidFill>
                  <a:latin typeface="Segoe UI"/>
                </a:rPr>
                <a:t>S-NIC</a:t>
              </a:r>
            </a:p>
          </p:txBody>
        </p:sp>
        <p:sp>
          <p:nvSpPr>
            <p:cNvPr id="178" name="Rectangle 177"/>
            <p:cNvSpPr/>
            <p:nvPr/>
          </p:nvSpPr>
          <p:spPr>
            <a:xfrm>
              <a:off x="1403416" y="2295940"/>
              <a:ext cx="368328" cy="152308"/>
            </a:xfrm>
            <a:prstGeom prst="rect">
              <a:avLst/>
            </a:prstGeom>
            <a:solidFill>
              <a:srgbClr val="D2D2D2"/>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000000"/>
                  </a:solidFill>
                  <a:latin typeface="Segoe UI"/>
                </a:rPr>
                <a:t>NIC</a:t>
              </a:r>
            </a:p>
          </p:txBody>
        </p:sp>
        <p:sp>
          <p:nvSpPr>
            <p:cNvPr id="179" name="Rectangle 178"/>
            <p:cNvSpPr/>
            <p:nvPr/>
          </p:nvSpPr>
          <p:spPr>
            <a:xfrm>
              <a:off x="2359070" y="2301294"/>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FFFFFF"/>
                  </a:solidFill>
                  <a:latin typeface="Segoe UI"/>
                </a:rPr>
                <a:t>S-NIC</a:t>
              </a:r>
            </a:p>
          </p:txBody>
        </p:sp>
        <p:sp>
          <p:nvSpPr>
            <p:cNvPr id="180" name="Rectangle 179"/>
            <p:cNvSpPr/>
            <p:nvPr/>
          </p:nvSpPr>
          <p:spPr>
            <a:xfrm>
              <a:off x="2873996" y="2301293"/>
              <a:ext cx="368328" cy="152308"/>
            </a:xfrm>
            <a:prstGeom prst="rect">
              <a:avLst/>
            </a:prstGeom>
            <a:solidFill>
              <a:srgbClr val="D2D2D2"/>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000000"/>
                  </a:solidFill>
                  <a:latin typeface="Segoe UI"/>
                </a:rPr>
                <a:t>NIC</a:t>
              </a:r>
            </a:p>
          </p:txBody>
        </p:sp>
        <p:cxnSp>
          <p:nvCxnSpPr>
            <p:cNvPr id="181" name="Straight Connector 180"/>
            <p:cNvCxnSpPr>
              <a:endCxn id="151" idx="0"/>
            </p:cNvCxnSpPr>
            <p:nvPr/>
          </p:nvCxnSpPr>
          <p:spPr>
            <a:xfrm>
              <a:off x="1090042" y="2452401"/>
              <a:ext cx="52959" cy="173448"/>
            </a:xfrm>
            <a:prstGeom prst="line">
              <a:avLst/>
            </a:prstGeom>
            <a:noFill/>
            <a:ln w="9525" cap="flat" cmpd="sng" algn="ctr">
              <a:solidFill>
                <a:srgbClr val="000000"/>
              </a:solidFill>
              <a:prstDash val="solid"/>
              <a:headEnd type="none"/>
              <a:tailEnd type="none"/>
            </a:ln>
            <a:effectLst/>
          </p:spPr>
        </p:cxnSp>
        <p:cxnSp>
          <p:nvCxnSpPr>
            <p:cNvPr id="182" name="Straight Connector 181"/>
            <p:cNvCxnSpPr>
              <a:endCxn id="153" idx="0"/>
            </p:cNvCxnSpPr>
            <p:nvPr/>
          </p:nvCxnSpPr>
          <p:spPr>
            <a:xfrm>
              <a:off x="2576515" y="2464506"/>
              <a:ext cx="308021" cy="157920"/>
            </a:xfrm>
            <a:prstGeom prst="line">
              <a:avLst/>
            </a:prstGeom>
            <a:noFill/>
            <a:ln w="9525" cap="flat" cmpd="sng" algn="ctr">
              <a:solidFill>
                <a:srgbClr val="000000"/>
              </a:solidFill>
              <a:prstDash val="solid"/>
              <a:headEnd type="none"/>
              <a:tailEnd type="none"/>
            </a:ln>
            <a:effectLst/>
          </p:spPr>
        </p:cxnSp>
        <p:sp>
          <p:nvSpPr>
            <p:cNvPr id="185" name="Rectangle 184"/>
            <p:cNvSpPr/>
            <p:nvPr/>
          </p:nvSpPr>
          <p:spPr>
            <a:xfrm>
              <a:off x="1161053" y="135888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srgbClr val="363535"/>
                  </a:solidFill>
                  <a:latin typeface="Segoe UI"/>
                </a:rPr>
                <a:t>VM</a:t>
              </a:r>
            </a:p>
          </p:txBody>
        </p:sp>
        <p:sp>
          <p:nvSpPr>
            <p:cNvPr id="186" name="Rectangle 185"/>
            <p:cNvSpPr/>
            <p:nvPr/>
          </p:nvSpPr>
          <p:spPr>
            <a:xfrm>
              <a:off x="978122" y="1449496"/>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Virtual</a:t>
              </a:r>
              <a:br>
                <a:rPr lang="en-US" sz="1100" kern="0" dirty="0" smtClean="0">
                  <a:solidFill>
                    <a:srgbClr val="FFFFFF"/>
                  </a:solidFill>
                  <a:latin typeface="Segoe UI"/>
                </a:rPr>
              </a:br>
              <a:r>
                <a:rPr lang="en-US" sz="1100" kern="0" dirty="0" smtClean="0">
                  <a:solidFill>
                    <a:srgbClr val="FFFFFF"/>
                  </a:solidFill>
                  <a:latin typeface="Segoe UI"/>
                </a:rPr>
                <a:t>Machine</a:t>
              </a:r>
            </a:p>
          </p:txBody>
        </p:sp>
        <p:sp>
          <p:nvSpPr>
            <p:cNvPr id="187" name="Can 186"/>
            <p:cNvSpPr/>
            <p:nvPr/>
          </p:nvSpPr>
          <p:spPr>
            <a:xfrm>
              <a:off x="1334026" y="1793548"/>
              <a:ext cx="282028" cy="261504"/>
            </a:xfrm>
            <a:prstGeom prst="can">
              <a:avLst/>
            </a:prstGeom>
            <a:solidFill>
              <a:srgbClr val="7FBA00">
                <a:tint val="65000"/>
              </a:srgbClr>
            </a:solidFill>
            <a:ln w="9525" cap="flat" cmpd="sng" algn="ctr">
              <a:solidFill>
                <a:srgbClr val="7FBA00"/>
              </a:solidFill>
              <a:prstDash val="solid"/>
            </a:ln>
            <a:effectLst/>
          </p:spPr>
          <p:txBody>
            <a:bodyPr lIns="0" tIns="0" rIns="0" bIns="0" rtlCol="0" anchor="ctr"/>
            <a:lstStyle/>
            <a:p>
              <a:pPr algn="ctr" defTabSz="685845">
                <a:defRPr/>
              </a:pPr>
              <a:r>
                <a:rPr lang="en-US" sz="900" kern="0" dirty="0" smtClean="0">
                  <a:solidFill>
                    <a:srgbClr val="363535"/>
                  </a:solidFill>
                  <a:latin typeface="Segoe UI"/>
                </a:rPr>
                <a:t>vDisk</a:t>
              </a:r>
            </a:p>
          </p:txBody>
        </p:sp>
        <p:sp>
          <p:nvSpPr>
            <p:cNvPr id="190" name="Rectangle 189"/>
            <p:cNvSpPr/>
            <p:nvPr/>
          </p:nvSpPr>
          <p:spPr>
            <a:xfrm>
              <a:off x="2662448" y="1359722"/>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srgbClr val="363535"/>
                  </a:solidFill>
                  <a:latin typeface="Segoe UI"/>
                </a:rPr>
                <a:t>VM</a:t>
              </a:r>
            </a:p>
          </p:txBody>
        </p:sp>
        <p:sp>
          <p:nvSpPr>
            <p:cNvPr id="191" name="Rectangle 190"/>
            <p:cNvSpPr/>
            <p:nvPr/>
          </p:nvSpPr>
          <p:spPr>
            <a:xfrm>
              <a:off x="2472415" y="1449496"/>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Virtual</a:t>
              </a:r>
              <a:br>
                <a:rPr lang="en-US" sz="1100" kern="0" dirty="0" smtClean="0">
                  <a:solidFill>
                    <a:srgbClr val="FFFFFF"/>
                  </a:solidFill>
                  <a:latin typeface="Segoe UI"/>
                </a:rPr>
              </a:br>
              <a:r>
                <a:rPr lang="en-US" sz="1100" kern="0" dirty="0" smtClean="0">
                  <a:solidFill>
                    <a:srgbClr val="FFFFFF"/>
                  </a:solidFill>
                  <a:latin typeface="Segoe UI"/>
                </a:rPr>
                <a:t>Machine</a:t>
              </a:r>
            </a:p>
          </p:txBody>
        </p:sp>
        <p:sp>
          <p:nvSpPr>
            <p:cNvPr id="192" name="Can 191"/>
            <p:cNvSpPr/>
            <p:nvPr/>
          </p:nvSpPr>
          <p:spPr>
            <a:xfrm>
              <a:off x="2855034" y="1788706"/>
              <a:ext cx="282028" cy="261504"/>
            </a:xfrm>
            <a:prstGeom prst="can">
              <a:avLst/>
            </a:prstGeom>
            <a:solidFill>
              <a:srgbClr val="7FBA00">
                <a:tint val="65000"/>
              </a:srgbClr>
            </a:solidFill>
            <a:ln w="9525" cap="flat" cmpd="sng" algn="ctr">
              <a:solidFill>
                <a:srgbClr val="7FBA00"/>
              </a:solidFill>
              <a:prstDash val="solid"/>
            </a:ln>
            <a:effectLst/>
          </p:spPr>
          <p:txBody>
            <a:bodyPr lIns="0" tIns="0" rIns="0" bIns="0" rtlCol="0" anchor="ctr"/>
            <a:lstStyle/>
            <a:p>
              <a:pPr algn="ctr" defTabSz="685845">
                <a:defRPr/>
              </a:pPr>
              <a:r>
                <a:rPr lang="en-US" sz="900" kern="0" dirty="0" smtClean="0">
                  <a:solidFill>
                    <a:srgbClr val="363535"/>
                  </a:solidFill>
                  <a:latin typeface="Segoe UI"/>
                </a:rPr>
                <a:t>vDisk</a:t>
              </a:r>
            </a:p>
          </p:txBody>
        </p:sp>
        <p:cxnSp>
          <p:nvCxnSpPr>
            <p:cNvPr id="193" name="Straight Connector 192"/>
            <p:cNvCxnSpPr>
              <a:stCxn id="178" idx="2"/>
              <a:endCxn id="152" idx="0"/>
            </p:cNvCxnSpPr>
            <p:nvPr/>
          </p:nvCxnSpPr>
          <p:spPr>
            <a:xfrm>
              <a:off x="1587580" y="2448248"/>
              <a:ext cx="420525" cy="177600"/>
            </a:xfrm>
            <a:prstGeom prst="line">
              <a:avLst/>
            </a:prstGeom>
            <a:noFill/>
            <a:ln w="9525" cap="flat" cmpd="sng" algn="ctr">
              <a:solidFill>
                <a:srgbClr val="000000"/>
              </a:solidFill>
              <a:prstDash val="solid"/>
              <a:headEnd type="none"/>
              <a:tailEnd type="none"/>
            </a:ln>
            <a:effectLst/>
          </p:spPr>
        </p:cxnSp>
        <p:cxnSp>
          <p:nvCxnSpPr>
            <p:cNvPr id="194" name="Straight Connector 193"/>
            <p:cNvCxnSpPr>
              <a:endCxn id="152" idx="0"/>
            </p:cNvCxnSpPr>
            <p:nvPr/>
          </p:nvCxnSpPr>
          <p:spPr>
            <a:xfrm flipH="1">
              <a:off x="2008105" y="2460584"/>
              <a:ext cx="1043963" cy="165264"/>
            </a:xfrm>
            <a:prstGeom prst="line">
              <a:avLst/>
            </a:prstGeom>
            <a:noFill/>
            <a:ln w="9525" cap="flat" cmpd="sng" algn="ctr">
              <a:solidFill>
                <a:srgbClr val="000000"/>
              </a:solidFill>
              <a:prstDash val="solid"/>
              <a:headEnd type="none"/>
              <a:tailEnd type="none"/>
            </a:ln>
            <a:effectLst/>
          </p:spPr>
        </p:cxnSp>
        <p:cxnSp>
          <p:nvCxnSpPr>
            <p:cNvPr id="195" name="Straight Connector 194"/>
            <p:cNvCxnSpPr>
              <a:endCxn id="151" idx="0"/>
            </p:cNvCxnSpPr>
            <p:nvPr/>
          </p:nvCxnSpPr>
          <p:spPr>
            <a:xfrm flipH="1">
              <a:off x="1143001" y="2470997"/>
              <a:ext cx="1383309" cy="154852"/>
            </a:xfrm>
            <a:prstGeom prst="line">
              <a:avLst/>
            </a:prstGeom>
            <a:noFill/>
            <a:ln w="9525" cap="flat" cmpd="sng" algn="ctr">
              <a:solidFill>
                <a:srgbClr val="000000"/>
              </a:solidFill>
              <a:prstDash val="solid"/>
              <a:headEnd type="none"/>
              <a:tailEnd type="none"/>
            </a:ln>
            <a:effectLst/>
          </p:spPr>
        </p:cxnSp>
        <p:cxnSp>
          <p:nvCxnSpPr>
            <p:cNvPr id="196" name="Straight Connector 195"/>
            <p:cNvCxnSpPr>
              <a:stCxn id="177" idx="2"/>
            </p:cNvCxnSpPr>
            <p:nvPr/>
          </p:nvCxnSpPr>
          <p:spPr>
            <a:xfrm>
              <a:off x="1072654" y="2448249"/>
              <a:ext cx="1818494" cy="163223"/>
            </a:xfrm>
            <a:prstGeom prst="line">
              <a:avLst/>
            </a:prstGeom>
            <a:noFill/>
            <a:ln w="9525" cap="flat" cmpd="sng" algn="ctr">
              <a:solidFill>
                <a:srgbClr val="000000"/>
              </a:solidFill>
              <a:prstDash val="solid"/>
              <a:headEnd type="none"/>
              <a:tailEnd type="none"/>
            </a:ln>
            <a:effectLst/>
          </p:spPr>
        </p:cxnSp>
      </p:grpSp>
      <p:sp>
        <p:nvSpPr>
          <p:cNvPr id="2" name="Title 1"/>
          <p:cNvSpPr>
            <a:spLocks noGrp="1"/>
          </p:cNvSpPr>
          <p:nvPr>
            <p:ph type="title"/>
          </p:nvPr>
        </p:nvSpPr>
        <p:spPr>
          <a:xfrm>
            <a:off x="0" y="152400"/>
            <a:ext cx="8999286" cy="838200"/>
          </a:xfrm>
        </p:spPr>
        <p:txBody>
          <a:bodyPr>
            <a:noAutofit/>
          </a:bodyPr>
          <a:lstStyle/>
          <a:p>
            <a:r>
              <a:rPr lang="en-GB" sz="2800" dirty="0"/>
              <a:t>Example: guarantee </a:t>
            </a:r>
            <a:r>
              <a:rPr lang="en-GB" sz="2800" dirty="0" smtClean="0"/>
              <a:t>aggregate bandwidth B for </a:t>
            </a:r>
            <a:r>
              <a:rPr lang="en-GB" sz="2800" dirty="0" smtClean="0">
                <a:solidFill>
                  <a:srgbClr val="FF0000"/>
                </a:solidFill>
              </a:rPr>
              <a:t>Red</a:t>
            </a:r>
            <a:r>
              <a:rPr lang="en-GB" sz="2800" dirty="0" smtClean="0"/>
              <a:t> tenant</a:t>
            </a:r>
            <a:endParaRPr lang="en-GB" sz="2800" dirty="0"/>
          </a:p>
        </p:txBody>
      </p:sp>
      <p:grpSp>
        <p:nvGrpSpPr>
          <p:cNvPr id="39" name="Group 38"/>
          <p:cNvGrpSpPr/>
          <p:nvPr/>
        </p:nvGrpSpPr>
        <p:grpSpPr>
          <a:xfrm>
            <a:off x="4260164" y="1074810"/>
            <a:ext cx="2255408" cy="3832938"/>
            <a:chOff x="4260164" y="806107"/>
            <a:chExt cx="2255408" cy="2874704"/>
          </a:xfrm>
        </p:grpSpPr>
        <p:grpSp>
          <p:nvGrpSpPr>
            <p:cNvPr id="323" name="Client-stack"/>
            <p:cNvGrpSpPr/>
            <p:nvPr/>
          </p:nvGrpSpPr>
          <p:grpSpPr>
            <a:xfrm>
              <a:off x="4260164" y="806107"/>
              <a:ext cx="2255407" cy="2874704"/>
              <a:chOff x="748236" y="1731072"/>
              <a:chExt cx="2255407" cy="2874704"/>
            </a:xfrm>
            <a:solidFill>
              <a:schemeClr val="bg1"/>
            </a:solidFill>
          </p:grpSpPr>
          <p:sp>
            <p:nvSpPr>
              <p:cNvPr id="332" name="TextBox 331"/>
              <p:cNvSpPr txBox="1"/>
              <p:nvPr/>
            </p:nvSpPr>
            <p:spPr>
              <a:xfrm>
                <a:off x="758224" y="1739825"/>
                <a:ext cx="1077132" cy="276999"/>
              </a:xfrm>
              <a:prstGeom prst="rect">
                <a:avLst/>
              </a:prstGeom>
              <a:grp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App</a:t>
                </a:r>
              </a:p>
            </p:txBody>
          </p:sp>
          <p:sp>
            <p:nvSpPr>
              <p:cNvPr id="333" name="TextBox 332"/>
              <p:cNvSpPr txBox="1"/>
              <p:nvPr/>
            </p:nvSpPr>
            <p:spPr>
              <a:xfrm>
                <a:off x="758224" y="2120697"/>
                <a:ext cx="1077132" cy="276999"/>
              </a:xfrm>
              <a:prstGeom prst="rect">
                <a:avLst/>
              </a:prstGeom>
              <a:no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OS</a:t>
                </a:r>
              </a:p>
            </p:txBody>
          </p:sp>
          <p:sp>
            <p:nvSpPr>
              <p:cNvPr id="334" name="TextBox 333"/>
              <p:cNvSpPr txBox="1"/>
              <p:nvPr/>
            </p:nvSpPr>
            <p:spPr>
              <a:xfrm>
                <a:off x="870044" y="3631453"/>
                <a:ext cx="2072629" cy="276999"/>
              </a:xfrm>
              <a:prstGeom prst="rect">
                <a:avLst/>
              </a:prstGeom>
              <a:grp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Hypervisor</a:t>
                </a:r>
              </a:p>
            </p:txBody>
          </p:sp>
          <p:sp>
            <p:nvSpPr>
              <p:cNvPr id="335" name="TextBox 334"/>
              <p:cNvSpPr txBox="1"/>
              <p:nvPr/>
            </p:nvSpPr>
            <p:spPr>
              <a:xfrm>
                <a:off x="749073" y="3124001"/>
                <a:ext cx="1086283" cy="207749"/>
              </a:xfrm>
              <a:prstGeom prst="rect">
                <a:avLst/>
              </a:prstGeom>
              <a:grpFill/>
              <a:ln>
                <a:solidFill>
                  <a:schemeClr val="tx1"/>
                </a:solidFill>
              </a:ln>
            </p:spPr>
            <p:txBody>
              <a:bodyPr wrap="square" lIns="0" tIns="0" rIns="0" bIns="0" rtlCol="0">
                <a:spAutoFit/>
              </a:bodyPr>
              <a:lstStyle/>
              <a:p>
                <a:pPr defTabSz="914400"/>
                <a:r>
                  <a:rPr lang="en-GB" dirty="0" smtClean="0">
                    <a:gradFill>
                      <a:gsLst>
                        <a:gs pos="2917">
                          <a:srgbClr val="1010A0"/>
                        </a:gs>
                        <a:gs pos="30000">
                          <a:srgbClr val="1010A0"/>
                        </a:gs>
                      </a:gsLst>
                      <a:lin ang="5400000" scaled="0"/>
                    </a:gradFill>
                    <a:latin typeface="Calibri"/>
                  </a:rPr>
                  <a:t>Caching</a:t>
                </a:r>
              </a:p>
            </p:txBody>
          </p:sp>
          <p:sp>
            <p:nvSpPr>
              <p:cNvPr id="336" name="TextBox 335"/>
              <p:cNvSpPr txBox="1"/>
              <p:nvPr/>
            </p:nvSpPr>
            <p:spPr>
              <a:xfrm>
                <a:off x="749074" y="3420231"/>
                <a:ext cx="1086282" cy="161583"/>
              </a:xfrm>
              <a:prstGeom prst="rect">
                <a:avLst/>
              </a:prstGeom>
              <a:grpFill/>
              <a:ln>
                <a:solidFill>
                  <a:schemeClr val="tx1"/>
                </a:solidFill>
              </a:ln>
            </p:spPr>
            <p:txBody>
              <a:bodyPr wrap="square" lIns="0" tIns="0" rIns="0" bIns="0" rtlCol="0">
                <a:spAutoFit/>
              </a:bodyPr>
              <a:lstStyle/>
              <a:p>
                <a:pPr defTabSz="914400"/>
                <a:r>
                  <a:rPr lang="en-GB" sz="1400" dirty="0" smtClean="0">
                    <a:gradFill>
                      <a:gsLst>
                        <a:gs pos="2917">
                          <a:srgbClr val="1010A0"/>
                        </a:gs>
                        <a:gs pos="30000">
                          <a:srgbClr val="1010A0"/>
                        </a:gs>
                      </a:gsLst>
                      <a:lin ang="5400000" scaled="0"/>
                    </a:gradFill>
                    <a:latin typeface="Calibri"/>
                  </a:rPr>
                  <a:t>Scheduling</a:t>
                </a:r>
              </a:p>
            </p:txBody>
          </p:sp>
          <p:sp>
            <p:nvSpPr>
              <p:cNvPr id="337" name="TextBox 336"/>
              <p:cNvSpPr txBox="1"/>
              <p:nvPr/>
            </p:nvSpPr>
            <p:spPr>
              <a:xfrm>
                <a:off x="880028" y="3970985"/>
                <a:ext cx="2062645" cy="276999"/>
              </a:xfrm>
              <a:prstGeom prst="rect">
                <a:avLst/>
              </a:prstGeom>
              <a:grp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IO Manager</a:t>
                </a:r>
              </a:p>
            </p:txBody>
          </p:sp>
          <p:sp>
            <p:nvSpPr>
              <p:cNvPr id="338" name="TextBox 337"/>
              <p:cNvSpPr txBox="1"/>
              <p:nvPr/>
            </p:nvSpPr>
            <p:spPr>
              <a:xfrm>
                <a:off x="879188" y="4328777"/>
                <a:ext cx="2063485" cy="276999"/>
              </a:xfrm>
              <a:prstGeom prst="rect">
                <a:avLst/>
              </a:prstGeom>
              <a:grp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Drivers</a:t>
                </a:r>
              </a:p>
            </p:txBody>
          </p:sp>
          <p:sp>
            <p:nvSpPr>
              <p:cNvPr id="339" name="TextBox 338"/>
              <p:cNvSpPr txBox="1"/>
              <p:nvPr/>
            </p:nvSpPr>
            <p:spPr>
              <a:xfrm>
                <a:off x="1916998" y="1731072"/>
                <a:ext cx="1086645" cy="276999"/>
              </a:xfrm>
              <a:prstGeom prst="rect">
                <a:avLst/>
              </a:prstGeom>
              <a:grp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App</a:t>
                </a:r>
              </a:p>
            </p:txBody>
          </p:sp>
          <p:sp>
            <p:nvSpPr>
              <p:cNvPr id="340" name="TextBox 339"/>
              <p:cNvSpPr txBox="1"/>
              <p:nvPr/>
            </p:nvSpPr>
            <p:spPr>
              <a:xfrm>
                <a:off x="1916997" y="2111944"/>
                <a:ext cx="1086645" cy="276999"/>
              </a:xfrm>
              <a:prstGeom prst="rect">
                <a:avLst/>
              </a:prstGeom>
              <a:no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OS</a:t>
                </a:r>
              </a:p>
            </p:txBody>
          </p:sp>
          <p:sp>
            <p:nvSpPr>
              <p:cNvPr id="341" name="TextBox 340"/>
              <p:cNvSpPr txBox="1"/>
              <p:nvPr/>
            </p:nvSpPr>
            <p:spPr>
              <a:xfrm>
                <a:off x="748236" y="2518429"/>
                <a:ext cx="1091033" cy="126958"/>
              </a:xfrm>
              <a:prstGeom prst="rect">
                <a:avLst/>
              </a:prstGeom>
              <a:grpFill/>
              <a:ln>
                <a:solidFill>
                  <a:schemeClr val="tx1"/>
                </a:solidFill>
              </a:ln>
            </p:spPr>
            <p:txBody>
              <a:bodyPr wrap="square" lIns="0" tIns="0" rIns="0" bIns="0" rtlCol="0">
                <a:spAutoFit/>
              </a:bodyPr>
              <a:lstStyle/>
              <a:p>
                <a:pPr defTabSz="914400"/>
                <a:r>
                  <a:rPr lang="en-GB" sz="1100" dirty="0" smtClean="0">
                    <a:gradFill>
                      <a:gsLst>
                        <a:gs pos="2917">
                          <a:srgbClr val="1010A0"/>
                        </a:gs>
                        <a:gs pos="30000">
                          <a:srgbClr val="1010A0"/>
                        </a:gs>
                      </a:gsLst>
                      <a:lin ang="5400000" scaled="0"/>
                    </a:gradFill>
                    <a:latin typeface="Calibri"/>
                  </a:rPr>
                  <a:t>Malware scan</a:t>
                </a:r>
              </a:p>
            </p:txBody>
          </p:sp>
        </p:grpSp>
        <p:sp>
          <p:nvSpPr>
            <p:cNvPr id="325" name="TextBox 324"/>
            <p:cNvSpPr txBox="1"/>
            <p:nvPr/>
          </p:nvSpPr>
          <p:spPr>
            <a:xfrm>
              <a:off x="4260165" y="1932395"/>
              <a:ext cx="1087119" cy="207749"/>
            </a:xfrm>
            <a:prstGeom prst="rect">
              <a:avLst/>
            </a:prstGeom>
            <a:solidFill>
              <a:schemeClr val="bg1"/>
            </a:solidFill>
            <a:ln>
              <a:solidFill>
                <a:schemeClr val="tx1"/>
              </a:solidFill>
            </a:ln>
          </p:spPr>
          <p:txBody>
            <a:bodyPr wrap="square" lIns="0" tIns="0" rIns="0" bIns="0" rtlCol="0">
              <a:spAutoFit/>
            </a:bodyPr>
            <a:lstStyle/>
            <a:p>
              <a:pPr defTabSz="914400"/>
              <a:r>
                <a:rPr lang="en-GB" dirty="0" smtClean="0">
                  <a:gradFill>
                    <a:gsLst>
                      <a:gs pos="2917">
                        <a:srgbClr val="1010A0"/>
                      </a:gs>
                      <a:gs pos="30000">
                        <a:srgbClr val="1010A0"/>
                      </a:gs>
                    </a:gsLst>
                    <a:lin ang="5400000" scaled="0"/>
                  </a:gradFill>
                  <a:latin typeface="Calibri"/>
                </a:rPr>
                <a:t>File system</a:t>
              </a:r>
            </a:p>
          </p:txBody>
        </p:sp>
        <p:sp>
          <p:nvSpPr>
            <p:cNvPr id="326" name="TextBox 325"/>
            <p:cNvSpPr txBox="1"/>
            <p:nvPr/>
          </p:nvSpPr>
          <p:spPr>
            <a:xfrm>
              <a:off x="4260165" y="1762891"/>
              <a:ext cx="1087120" cy="126958"/>
            </a:xfrm>
            <a:prstGeom prst="rect">
              <a:avLst/>
            </a:prstGeom>
            <a:solidFill>
              <a:schemeClr val="bg1"/>
            </a:solidFill>
            <a:ln>
              <a:solidFill>
                <a:schemeClr val="tx1"/>
              </a:solidFill>
            </a:ln>
          </p:spPr>
          <p:txBody>
            <a:bodyPr wrap="square" lIns="0" tIns="0" rIns="0" bIns="0" rtlCol="0">
              <a:spAutoFit/>
            </a:bodyPr>
            <a:lstStyle/>
            <a:p>
              <a:pPr algn="ctr" defTabSz="914400"/>
              <a:r>
                <a:rPr lang="en-GB" sz="1100" dirty="0" smtClean="0">
                  <a:gradFill>
                    <a:gsLst>
                      <a:gs pos="2917">
                        <a:srgbClr val="1010A0"/>
                      </a:gs>
                      <a:gs pos="30000">
                        <a:srgbClr val="1010A0"/>
                      </a:gs>
                    </a:gsLst>
                    <a:lin ang="5400000" scaled="0"/>
                  </a:gradFill>
                  <a:latin typeface="Calibri"/>
                </a:rPr>
                <a:t>…</a:t>
              </a:r>
            </a:p>
          </p:txBody>
        </p:sp>
        <p:sp>
          <p:nvSpPr>
            <p:cNvPr id="327" name="TextBox 326"/>
            <p:cNvSpPr txBox="1"/>
            <p:nvPr/>
          </p:nvSpPr>
          <p:spPr>
            <a:xfrm>
              <a:off x="5428927" y="1596929"/>
              <a:ext cx="1086644" cy="126958"/>
            </a:xfrm>
            <a:prstGeom prst="rect">
              <a:avLst/>
            </a:prstGeom>
            <a:solidFill>
              <a:schemeClr val="bg1"/>
            </a:solidFill>
            <a:ln>
              <a:solidFill>
                <a:schemeClr val="tx1"/>
              </a:solidFill>
            </a:ln>
          </p:spPr>
          <p:txBody>
            <a:bodyPr wrap="square" lIns="0" tIns="0" rIns="0" bIns="0" rtlCol="0">
              <a:spAutoFit/>
            </a:bodyPr>
            <a:lstStyle/>
            <a:p>
              <a:pPr defTabSz="914400"/>
              <a:r>
                <a:rPr lang="en-GB" sz="1100" dirty="0" smtClean="0">
                  <a:gradFill>
                    <a:gsLst>
                      <a:gs pos="2917">
                        <a:srgbClr val="1010A0"/>
                      </a:gs>
                      <a:gs pos="30000">
                        <a:srgbClr val="1010A0"/>
                      </a:gs>
                    </a:gsLst>
                    <a:lin ang="5400000" scaled="0"/>
                  </a:gradFill>
                  <a:latin typeface="Calibri"/>
                </a:rPr>
                <a:t>Compression</a:t>
              </a:r>
            </a:p>
          </p:txBody>
        </p:sp>
        <p:sp>
          <p:nvSpPr>
            <p:cNvPr id="328" name="TextBox 327"/>
            <p:cNvSpPr txBox="1"/>
            <p:nvPr/>
          </p:nvSpPr>
          <p:spPr>
            <a:xfrm>
              <a:off x="5428452" y="1936382"/>
              <a:ext cx="1087119" cy="207749"/>
            </a:xfrm>
            <a:prstGeom prst="rect">
              <a:avLst/>
            </a:prstGeom>
            <a:solidFill>
              <a:schemeClr val="bg1"/>
            </a:solidFill>
            <a:ln>
              <a:solidFill>
                <a:schemeClr val="tx1"/>
              </a:solidFill>
            </a:ln>
          </p:spPr>
          <p:txBody>
            <a:bodyPr wrap="square" lIns="0" tIns="0" rIns="0" bIns="0" rtlCol="0">
              <a:spAutoFit/>
            </a:bodyPr>
            <a:lstStyle/>
            <a:p>
              <a:pPr defTabSz="914400"/>
              <a:r>
                <a:rPr lang="en-GB" dirty="0" smtClean="0">
                  <a:gradFill>
                    <a:gsLst>
                      <a:gs pos="2917">
                        <a:srgbClr val="1010A0"/>
                      </a:gs>
                      <a:gs pos="30000">
                        <a:srgbClr val="1010A0"/>
                      </a:gs>
                    </a:gsLst>
                    <a:lin ang="5400000" scaled="0"/>
                  </a:gradFill>
                  <a:latin typeface="Calibri"/>
                </a:rPr>
                <a:t>File system</a:t>
              </a:r>
            </a:p>
          </p:txBody>
        </p:sp>
        <p:sp>
          <p:nvSpPr>
            <p:cNvPr id="329" name="TextBox 328"/>
            <p:cNvSpPr txBox="1"/>
            <p:nvPr/>
          </p:nvSpPr>
          <p:spPr>
            <a:xfrm>
              <a:off x="5428452" y="1766878"/>
              <a:ext cx="1087120" cy="126958"/>
            </a:xfrm>
            <a:prstGeom prst="rect">
              <a:avLst/>
            </a:prstGeom>
            <a:solidFill>
              <a:schemeClr val="bg1"/>
            </a:solidFill>
            <a:ln>
              <a:solidFill>
                <a:schemeClr val="tx1"/>
              </a:solidFill>
            </a:ln>
          </p:spPr>
          <p:txBody>
            <a:bodyPr wrap="square" lIns="0" tIns="0" rIns="0" bIns="0" rtlCol="0">
              <a:spAutoFit/>
            </a:bodyPr>
            <a:lstStyle/>
            <a:p>
              <a:pPr algn="ctr" defTabSz="914400"/>
              <a:r>
                <a:rPr lang="en-GB" sz="1100" dirty="0" smtClean="0">
                  <a:gradFill>
                    <a:gsLst>
                      <a:gs pos="2917">
                        <a:srgbClr val="1010A0"/>
                      </a:gs>
                      <a:gs pos="30000">
                        <a:srgbClr val="1010A0"/>
                      </a:gs>
                    </a:gsLst>
                    <a:lin ang="5400000" scaled="0"/>
                  </a:gradFill>
                  <a:latin typeface="Calibri"/>
                </a:rPr>
                <a:t>…</a:t>
              </a:r>
            </a:p>
          </p:txBody>
        </p:sp>
        <p:sp>
          <p:nvSpPr>
            <p:cNvPr id="330" name="TextBox 329"/>
            <p:cNvSpPr txBox="1"/>
            <p:nvPr/>
          </p:nvSpPr>
          <p:spPr>
            <a:xfrm>
              <a:off x="5429288" y="2223059"/>
              <a:ext cx="1086283" cy="207749"/>
            </a:xfrm>
            <a:prstGeom prst="rect">
              <a:avLst/>
            </a:prstGeom>
            <a:solidFill>
              <a:schemeClr val="bg1"/>
            </a:solidFill>
            <a:ln>
              <a:solidFill>
                <a:schemeClr val="tx1"/>
              </a:solidFill>
            </a:ln>
          </p:spPr>
          <p:txBody>
            <a:bodyPr wrap="square" lIns="0" tIns="0" rIns="0" bIns="0" rtlCol="0">
              <a:spAutoFit/>
            </a:bodyPr>
            <a:lstStyle/>
            <a:p>
              <a:pPr defTabSz="914400"/>
              <a:r>
                <a:rPr lang="en-GB" dirty="0" smtClean="0">
                  <a:gradFill>
                    <a:gsLst>
                      <a:gs pos="2917">
                        <a:srgbClr val="1010A0"/>
                      </a:gs>
                      <a:gs pos="30000">
                        <a:srgbClr val="1010A0"/>
                      </a:gs>
                    </a:gsLst>
                    <a:lin ang="5400000" scaled="0"/>
                  </a:gradFill>
                  <a:latin typeface="Calibri"/>
                </a:rPr>
                <a:t>Caching</a:t>
              </a:r>
            </a:p>
          </p:txBody>
        </p:sp>
        <p:sp>
          <p:nvSpPr>
            <p:cNvPr id="331" name="TextBox 330"/>
            <p:cNvSpPr txBox="1"/>
            <p:nvPr/>
          </p:nvSpPr>
          <p:spPr>
            <a:xfrm>
              <a:off x="5429289" y="2500058"/>
              <a:ext cx="1086282" cy="161583"/>
            </a:xfrm>
            <a:prstGeom prst="rect">
              <a:avLst/>
            </a:prstGeom>
            <a:solidFill>
              <a:schemeClr val="bg1"/>
            </a:solidFill>
            <a:ln>
              <a:solidFill>
                <a:schemeClr val="tx1"/>
              </a:solidFill>
            </a:ln>
          </p:spPr>
          <p:txBody>
            <a:bodyPr wrap="square" lIns="0" tIns="0" rIns="0" bIns="0" rtlCol="0">
              <a:spAutoFit/>
            </a:bodyPr>
            <a:lstStyle/>
            <a:p>
              <a:pPr defTabSz="914400"/>
              <a:r>
                <a:rPr lang="en-GB" sz="1400" dirty="0" smtClean="0">
                  <a:gradFill>
                    <a:gsLst>
                      <a:gs pos="2917">
                        <a:srgbClr val="1010A0"/>
                      </a:gs>
                      <a:gs pos="30000">
                        <a:srgbClr val="1010A0"/>
                      </a:gs>
                    </a:gsLst>
                    <a:lin ang="5400000" scaled="0"/>
                  </a:gradFill>
                  <a:latin typeface="Calibri"/>
                </a:rPr>
                <a:t>Scheduling</a:t>
              </a:r>
            </a:p>
          </p:txBody>
        </p:sp>
      </p:grpSp>
      <p:cxnSp>
        <p:nvCxnSpPr>
          <p:cNvPr id="342" name="Straight Connector 341"/>
          <p:cNvCxnSpPr/>
          <p:nvPr/>
        </p:nvCxnSpPr>
        <p:spPr>
          <a:xfrm flipH="1">
            <a:off x="3078369" y="1112512"/>
            <a:ext cx="1190405" cy="820149"/>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flipV="1">
            <a:off x="2996053" y="2733617"/>
            <a:ext cx="1305237" cy="869889"/>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a:off x="3236233" y="2712943"/>
            <a:ext cx="3744555" cy="1736908"/>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flipV="1">
            <a:off x="3265539" y="6233437"/>
            <a:ext cx="3715251" cy="192489"/>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980792" y="2706857"/>
            <a:ext cx="2019343" cy="3627453"/>
            <a:chOff x="6980787" y="2030142"/>
            <a:chExt cx="2019343" cy="2720590"/>
          </a:xfrm>
        </p:grpSpPr>
        <p:sp>
          <p:nvSpPr>
            <p:cNvPr id="345" name="TextBox 344"/>
            <p:cNvSpPr txBox="1"/>
            <p:nvPr/>
          </p:nvSpPr>
          <p:spPr>
            <a:xfrm>
              <a:off x="6981631" y="2030142"/>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Storage server</a:t>
              </a:r>
            </a:p>
          </p:txBody>
        </p:sp>
        <p:sp>
          <p:nvSpPr>
            <p:cNvPr id="346" name="TextBox 345"/>
            <p:cNvSpPr txBox="1"/>
            <p:nvPr/>
          </p:nvSpPr>
          <p:spPr>
            <a:xfrm>
              <a:off x="6980788" y="3706081"/>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Caching</a:t>
              </a:r>
            </a:p>
          </p:txBody>
        </p:sp>
        <p:sp>
          <p:nvSpPr>
            <p:cNvPr id="347" name="TextBox 346"/>
            <p:cNvSpPr txBox="1"/>
            <p:nvPr/>
          </p:nvSpPr>
          <p:spPr>
            <a:xfrm>
              <a:off x="6980787" y="4083553"/>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Scheduling</a:t>
              </a:r>
            </a:p>
          </p:txBody>
        </p:sp>
        <p:sp>
          <p:nvSpPr>
            <p:cNvPr id="348" name="TextBox 347"/>
            <p:cNvSpPr txBox="1"/>
            <p:nvPr/>
          </p:nvSpPr>
          <p:spPr>
            <a:xfrm>
              <a:off x="6980787" y="4444744"/>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Drivers</a:t>
              </a:r>
            </a:p>
          </p:txBody>
        </p:sp>
        <p:sp>
          <p:nvSpPr>
            <p:cNvPr id="349" name="TextBox 348"/>
            <p:cNvSpPr txBox="1"/>
            <p:nvPr/>
          </p:nvSpPr>
          <p:spPr>
            <a:xfrm>
              <a:off x="6981631" y="2415058"/>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File system</a:t>
              </a:r>
            </a:p>
          </p:txBody>
        </p:sp>
        <p:sp>
          <p:nvSpPr>
            <p:cNvPr id="350" name="TextBox 349"/>
            <p:cNvSpPr txBox="1"/>
            <p:nvPr/>
          </p:nvSpPr>
          <p:spPr>
            <a:xfrm>
              <a:off x="6980788" y="2792182"/>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Deduplication</a:t>
              </a:r>
            </a:p>
          </p:txBody>
        </p:sp>
        <p:sp>
          <p:nvSpPr>
            <p:cNvPr id="355" name="TextBox 354"/>
            <p:cNvSpPr txBox="1"/>
            <p:nvPr/>
          </p:nvSpPr>
          <p:spPr>
            <a:xfrm rot="16200000">
              <a:off x="7670618" y="3243849"/>
              <a:ext cx="345310" cy="461665"/>
            </a:xfrm>
            <a:prstGeom prst="rect">
              <a:avLst/>
            </a:prstGeom>
            <a:solidFill>
              <a:schemeClr val="bg1"/>
            </a:solidFill>
          </p:spPr>
          <p:txBody>
            <a:bodyPr wrap="square" rtlCol="0">
              <a:spAutoFit/>
            </a:bodyPr>
            <a:lstStyle/>
            <a:p>
              <a:pPr defTabSz="914400"/>
              <a:r>
                <a:rPr lang="en-GB" sz="2400" dirty="0" smtClean="0">
                  <a:solidFill>
                    <a:srgbClr val="1010A0"/>
                  </a:solidFill>
                  <a:latin typeface="Calibri"/>
                </a:rPr>
                <a:t>…</a:t>
              </a:r>
              <a:endParaRPr lang="en-GB" sz="2400" dirty="0">
                <a:solidFill>
                  <a:srgbClr val="1010A0"/>
                </a:solidFill>
                <a:latin typeface="Calibri"/>
              </a:endParaRPr>
            </a:p>
          </p:txBody>
        </p:sp>
        <p:sp>
          <p:nvSpPr>
            <p:cNvPr id="358" name="Can 357"/>
            <p:cNvSpPr/>
            <p:nvPr/>
          </p:nvSpPr>
          <p:spPr>
            <a:xfrm>
              <a:off x="8586841" y="4489228"/>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359" name="Can 358"/>
            <p:cNvSpPr/>
            <p:nvPr/>
          </p:nvSpPr>
          <p:spPr>
            <a:xfrm>
              <a:off x="8166590" y="4489228"/>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grp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64</a:t>
            </a:fld>
            <a:endParaRPr lang="en-US" dirty="0">
              <a:solidFill>
                <a:srgbClr val="1010A0">
                  <a:tint val="75000"/>
                </a:srgbClr>
              </a:solidFill>
              <a:latin typeface="Calibri"/>
            </a:endParaRPr>
          </a:p>
        </p:txBody>
      </p:sp>
      <p:sp>
        <p:nvSpPr>
          <p:cNvPr id="74" name="final-punch"/>
          <p:cNvSpPr/>
          <p:nvPr/>
        </p:nvSpPr>
        <p:spPr>
          <a:xfrm>
            <a:off x="241282" y="5055594"/>
            <a:ext cx="8656416" cy="1634490"/>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800" dirty="0" smtClean="0">
                <a:solidFill>
                  <a:srgbClr val="000000"/>
                </a:solidFill>
                <a:latin typeface="Calibri"/>
              </a:rPr>
              <a:t>Deep IO path with 18+ different layers that are configured and operate independently and do not understand SLAs</a:t>
            </a:r>
            <a:endParaRPr lang="en-GB" sz="2800" u="sng" dirty="0" smtClean="0">
              <a:solidFill>
                <a:srgbClr val="000000"/>
              </a:solidFill>
              <a:latin typeface="Calibri"/>
            </a:endParaRPr>
          </a:p>
        </p:txBody>
      </p:sp>
      <p:sp>
        <p:nvSpPr>
          <p:cNvPr id="3" name="Rectangle 2"/>
          <p:cNvSpPr/>
          <p:nvPr/>
        </p:nvSpPr>
        <p:spPr>
          <a:xfrm>
            <a:off x="4253464" y="1112513"/>
            <a:ext cx="1093825" cy="2496139"/>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3" name="Rectangle 92"/>
          <p:cNvSpPr/>
          <p:nvPr/>
        </p:nvSpPr>
        <p:spPr>
          <a:xfrm>
            <a:off x="5424544" y="1099465"/>
            <a:ext cx="1084329" cy="24961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cxnSp>
        <p:nvCxnSpPr>
          <p:cNvPr id="94" name="Straight Connector 93"/>
          <p:cNvCxnSpPr/>
          <p:nvPr/>
        </p:nvCxnSpPr>
        <p:spPr>
          <a:xfrm flipH="1" flipV="1">
            <a:off x="3410718" y="3164965"/>
            <a:ext cx="980398" cy="1839808"/>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7889894"/>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9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Challenges in enforcing end-to-end SLAs</a:t>
            </a:r>
            <a:endParaRPr lang="en-GB" dirty="0"/>
          </a:p>
        </p:txBody>
      </p:sp>
      <p:sp>
        <p:nvSpPr>
          <p:cNvPr id="3" name="Content Placeholder 2"/>
          <p:cNvSpPr>
            <a:spLocks noGrp="1"/>
          </p:cNvSpPr>
          <p:nvPr>
            <p:ph idx="1"/>
          </p:nvPr>
        </p:nvSpPr>
        <p:spPr>
          <a:xfrm>
            <a:off x="457200" y="1066800"/>
            <a:ext cx="8382000" cy="5410200"/>
          </a:xfrm>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smtClean="0">
                <a:solidFill>
                  <a:srgbClr val="000000"/>
                </a:solidFill>
              </a:rPr>
              <a:t>No storage control plane </a:t>
            </a:r>
          </a:p>
          <a:p>
            <a:pPr marL="457200" lvl="0" indent="-457200">
              <a:buFont typeface="Arial" panose="020B0604020202020204" pitchFamily="34" charset="0"/>
              <a:buChar char="•"/>
            </a:pPr>
            <a:r>
              <a:rPr lang="en-GB" dirty="0" smtClean="0">
                <a:solidFill>
                  <a:srgbClr val="000000"/>
                </a:solidFill>
              </a:rPr>
              <a:t>No enforcing mechanism along storage data plane</a:t>
            </a:r>
          </a:p>
          <a:p>
            <a:pPr marL="457200" lvl="0" indent="-457200">
              <a:buFont typeface="Arial" panose="020B0604020202020204" pitchFamily="34" charset="0"/>
              <a:buChar char="•"/>
            </a:pPr>
            <a:r>
              <a:rPr lang="en-GB" dirty="0" smtClean="0">
                <a:solidFill>
                  <a:srgbClr val="000000"/>
                </a:solidFill>
              </a:rPr>
              <a:t>Aggregate performance SLAs</a:t>
            </a:r>
          </a:p>
          <a:p>
            <a:pPr marL="60325" lvl="1" indent="0">
              <a:buNone/>
            </a:pPr>
            <a:r>
              <a:rPr lang="en-GB" dirty="0">
                <a:solidFill>
                  <a:srgbClr val="000000"/>
                </a:solidFill>
              </a:rPr>
              <a:t> </a:t>
            </a:r>
            <a:r>
              <a:rPr lang="en-GB" dirty="0" smtClean="0">
                <a:solidFill>
                  <a:srgbClr val="000000"/>
                </a:solidFill>
              </a:rPr>
              <a:t>      - </a:t>
            </a:r>
            <a:r>
              <a:rPr lang="en-GB" dirty="0">
                <a:solidFill>
                  <a:srgbClr val="000000"/>
                </a:solidFill>
              </a:rPr>
              <a:t>A</a:t>
            </a:r>
            <a:r>
              <a:rPr lang="en-GB" dirty="0" smtClean="0">
                <a:solidFill>
                  <a:srgbClr val="000000"/>
                </a:solidFill>
              </a:rPr>
              <a:t>cross VMs, files and storage operations</a:t>
            </a:r>
          </a:p>
          <a:p>
            <a:pPr marL="457200" lvl="0" indent="-457200">
              <a:buFont typeface="Arial" panose="020B0604020202020204" pitchFamily="34" charset="0"/>
              <a:buChar char="•"/>
            </a:pPr>
            <a:r>
              <a:rPr lang="en-GB" dirty="0" smtClean="0">
                <a:solidFill>
                  <a:srgbClr val="000000"/>
                </a:solidFill>
              </a:rPr>
              <a:t>Want non-performance SLAs: control </a:t>
            </a:r>
            <a:r>
              <a:rPr lang="en-GB" dirty="0">
                <a:solidFill>
                  <a:srgbClr val="000000"/>
                </a:solidFill>
              </a:rPr>
              <a:t>over </a:t>
            </a:r>
            <a:r>
              <a:rPr lang="en-GB" dirty="0" smtClean="0">
                <a:solidFill>
                  <a:srgbClr val="000000"/>
                </a:solidFill>
              </a:rPr>
              <a:t>IOs</a:t>
            </a:r>
            <a:r>
              <a:rPr lang="en-GB" dirty="0">
                <a:solidFill>
                  <a:srgbClr val="000000"/>
                </a:solidFill>
              </a:rPr>
              <a:t>’ path</a:t>
            </a:r>
          </a:p>
          <a:p>
            <a:pPr marL="457200" lvl="0" indent="-457200">
              <a:buFont typeface="Arial" panose="020B0604020202020204" pitchFamily="34" charset="0"/>
              <a:buChar char="•"/>
            </a:pPr>
            <a:r>
              <a:rPr lang="en-GB" dirty="0" smtClean="0">
                <a:solidFill>
                  <a:srgbClr val="000000"/>
                </a:solidFill>
              </a:rPr>
              <a:t>Want to support unmodified applications and VMs</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65</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743200" y="6324600"/>
            <a:ext cx="34290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1849026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16200000">
            <a:off x="7389796" y="4215301"/>
            <a:ext cx="460413" cy="369332"/>
          </a:xfrm>
          <a:prstGeom prst="rect">
            <a:avLst/>
          </a:prstGeom>
          <a:solidFill>
            <a:schemeClr val="bg1"/>
          </a:solidFill>
        </p:spPr>
        <p:txBody>
          <a:bodyPr wrap="square" rtlCol="0">
            <a:spAutoFit/>
          </a:bodyPr>
          <a:lstStyle/>
          <a:p>
            <a:pPr defTabSz="914400"/>
            <a:r>
              <a:rPr lang="en-GB" dirty="0" smtClean="0">
                <a:solidFill>
                  <a:srgbClr val="1010A0"/>
                </a:solidFill>
                <a:latin typeface="Calibri"/>
              </a:rPr>
              <a:t>…</a:t>
            </a:r>
            <a:endParaRPr lang="en-GB" dirty="0">
              <a:solidFill>
                <a:srgbClr val="1010A0"/>
              </a:solidFill>
              <a:latin typeface="Calibri"/>
            </a:endParaRPr>
          </a:p>
        </p:txBody>
      </p:sp>
      <p:sp>
        <p:nvSpPr>
          <p:cNvPr id="2" name="Title 1"/>
          <p:cNvSpPr>
            <a:spLocks noGrp="1"/>
          </p:cNvSpPr>
          <p:nvPr>
            <p:ph type="title"/>
          </p:nvPr>
        </p:nvSpPr>
        <p:spPr/>
        <p:txBody>
          <a:bodyPr>
            <a:normAutofit/>
          </a:bodyPr>
          <a:lstStyle/>
          <a:p>
            <a:r>
              <a:rPr lang="en-GB" dirty="0" smtClean="0"/>
              <a:t>IOFlow architecture</a:t>
            </a:r>
            <a:endParaRPr lang="en-GB" dirty="0"/>
          </a:p>
        </p:txBody>
      </p:sp>
      <p:sp>
        <p:nvSpPr>
          <p:cNvPr id="7" name="TextBox 6"/>
          <p:cNvSpPr txBox="1"/>
          <p:nvPr/>
        </p:nvSpPr>
        <p:spPr>
          <a:xfrm>
            <a:off x="758224" y="2319767"/>
            <a:ext cx="931254"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solidFill>
                  <a:srgbClr val="1010A0">
                    <a:lumMod val="50000"/>
                  </a:srgbClr>
                </a:solidFill>
                <a:latin typeface="Calibri"/>
              </a:rPr>
              <a:t>App</a:t>
            </a:r>
          </a:p>
        </p:txBody>
      </p:sp>
      <p:sp>
        <p:nvSpPr>
          <p:cNvPr id="8" name="TextBox 7"/>
          <p:cNvSpPr txBox="1"/>
          <p:nvPr/>
        </p:nvSpPr>
        <p:spPr>
          <a:xfrm>
            <a:off x="758228" y="2827596"/>
            <a:ext cx="931255" cy="369332"/>
          </a:xfrm>
          <a:prstGeom prst="rect">
            <a:avLst/>
          </a:prstGeom>
          <a:no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OS</a:t>
            </a:r>
          </a:p>
        </p:txBody>
      </p:sp>
      <p:sp>
        <p:nvSpPr>
          <p:cNvPr id="9" name="TextBox 8"/>
          <p:cNvSpPr txBox="1"/>
          <p:nvPr/>
        </p:nvSpPr>
        <p:spPr>
          <a:xfrm>
            <a:off x="757385" y="4273891"/>
            <a:ext cx="1918813"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Hypervisor</a:t>
            </a:r>
          </a:p>
        </p:txBody>
      </p:sp>
      <p:sp>
        <p:nvSpPr>
          <p:cNvPr id="10" name="TextBox 9"/>
          <p:cNvSpPr txBox="1"/>
          <p:nvPr/>
        </p:nvSpPr>
        <p:spPr>
          <a:xfrm>
            <a:off x="758225" y="3540946"/>
            <a:ext cx="931259" cy="246221"/>
          </a:xfrm>
          <a:prstGeom prst="rect">
            <a:avLst/>
          </a:prstGeom>
          <a:solidFill>
            <a:schemeClr val="bg1"/>
          </a:solidFill>
          <a:ln>
            <a:solidFill>
              <a:schemeClr val="tx1"/>
            </a:solidFill>
          </a:ln>
        </p:spPr>
        <p:txBody>
          <a:bodyPr wrap="square" lIns="0" tIns="0" rIns="0" bIns="0" rtlCol="0">
            <a:spAutoFit/>
          </a:bodyPr>
          <a:lstStyle/>
          <a:p>
            <a:pPr defTabSz="914400"/>
            <a:r>
              <a:rPr lang="en-GB" sz="1600" dirty="0" smtClean="0">
                <a:gradFill>
                  <a:gsLst>
                    <a:gs pos="2917">
                      <a:srgbClr val="1010A0"/>
                    </a:gs>
                    <a:gs pos="30000">
                      <a:srgbClr val="1010A0"/>
                    </a:gs>
                  </a:gsLst>
                  <a:lin ang="5400000" scaled="0"/>
                </a:gradFill>
                <a:latin typeface="Calibri"/>
              </a:rPr>
              <a:t>File system</a:t>
            </a:r>
          </a:p>
        </p:txBody>
      </p:sp>
      <p:sp>
        <p:nvSpPr>
          <p:cNvPr id="11" name="TextBox 10"/>
          <p:cNvSpPr txBox="1"/>
          <p:nvPr/>
        </p:nvSpPr>
        <p:spPr>
          <a:xfrm>
            <a:off x="758221" y="3935919"/>
            <a:ext cx="930415" cy="246221"/>
          </a:xfrm>
          <a:prstGeom prst="rect">
            <a:avLst/>
          </a:prstGeom>
          <a:solidFill>
            <a:schemeClr val="bg1"/>
          </a:solidFill>
          <a:ln>
            <a:solidFill>
              <a:schemeClr val="tx1"/>
            </a:solidFill>
          </a:ln>
        </p:spPr>
        <p:txBody>
          <a:bodyPr wrap="square" lIns="0" tIns="0" rIns="0" bIns="0" rtlCol="0">
            <a:spAutoFit/>
          </a:bodyPr>
          <a:lstStyle/>
          <a:p>
            <a:pPr defTabSz="914400"/>
            <a:r>
              <a:rPr lang="en-GB" sz="1600" dirty="0" smtClean="0">
                <a:gradFill>
                  <a:gsLst>
                    <a:gs pos="2917">
                      <a:srgbClr val="1010A0"/>
                    </a:gs>
                    <a:gs pos="30000">
                      <a:srgbClr val="1010A0"/>
                    </a:gs>
                  </a:gsLst>
                  <a:lin ang="5400000" scaled="0"/>
                </a:gradFill>
                <a:latin typeface="Calibri"/>
              </a:rPr>
              <a:t>Scheduling</a:t>
            </a:r>
          </a:p>
        </p:txBody>
      </p:sp>
      <p:sp>
        <p:nvSpPr>
          <p:cNvPr id="12" name="TextBox 11"/>
          <p:cNvSpPr txBox="1"/>
          <p:nvPr/>
        </p:nvSpPr>
        <p:spPr>
          <a:xfrm>
            <a:off x="758225" y="4786817"/>
            <a:ext cx="1918813"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IO Manager</a:t>
            </a:r>
          </a:p>
        </p:txBody>
      </p:sp>
      <p:sp>
        <p:nvSpPr>
          <p:cNvPr id="13" name="TextBox 12"/>
          <p:cNvSpPr txBox="1"/>
          <p:nvPr/>
        </p:nvSpPr>
        <p:spPr>
          <a:xfrm>
            <a:off x="758225" y="5294647"/>
            <a:ext cx="1918813"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Drivers</a:t>
            </a:r>
          </a:p>
        </p:txBody>
      </p:sp>
      <p:sp>
        <p:nvSpPr>
          <p:cNvPr id="20" name="TextBox 19"/>
          <p:cNvSpPr txBox="1"/>
          <p:nvPr/>
        </p:nvSpPr>
        <p:spPr>
          <a:xfrm>
            <a:off x="6640242" y="2622797"/>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Storage server</a:t>
            </a:r>
          </a:p>
        </p:txBody>
      </p:sp>
      <p:sp>
        <p:nvSpPr>
          <p:cNvPr id="21" name="TextBox 20"/>
          <p:cNvSpPr txBox="1"/>
          <p:nvPr/>
        </p:nvSpPr>
        <p:spPr>
          <a:xfrm>
            <a:off x="6639399" y="4585213"/>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Caching</a:t>
            </a:r>
          </a:p>
        </p:txBody>
      </p:sp>
      <p:sp>
        <p:nvSpPr>
          <p:cNvPr id="22" name="TextBox 21"/>
          <p:cNvSpPr txBox="1"/>
          <p:nvPr/>
        </p:nvSpPr>
        <p:spPr>
          <a:xfrm>
            <a:off x="6639398" y="5088509"/>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Scheduling</a:t>
            </a:r>
          </a:p>
        </p:txBody>
      </p:sp>
      <p:sp>
        <p:nvSpPr>
          <p:cNvPr id="23" name="TextBox 22"/>
          <p:cNvSpPr txBox="1"/>
          <p:nvPr/>
        </p:nvSpPr>
        <p:spPr>
          <a:xfrm>
            <a:off x="6639398" y="5570099"/>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Drivers</a:t>
            </a:r>
          </a:p>
        </p:txBody>
      </p:sp>
      <p:sp>
        <p:nvSpPr>
          <p:cNvPr id="24" name="TextBox 23"/>
          <p:cNvSpPr txBox="1"/>
          <p:nvPr/>
        </p:nvSpPr>
        <p:spPr>
          <a:xfrm>
            <a:off x="6640242" y="3136019"/>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File system</a:t>
            </a:r>
          </a:p>
        </p:txBody>
      </p:sp>
      <p:sp>
        <p:nvSpPr>
          <p:cNvPr id="25" name="TextBox 24"/>
          <p:cNvSpPr txBox="1"/>
          <p:nvPr/>
        </p:nvSpPr>
        <p:spPr>
          <a:xfrm>
            <a:off x="6639399" y="3638849"/>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Deduplication</a:t>
            </a:r>
          </a:p>
        </p:txBody>
      </p:sp>
      <p:sp>
        <p:nvSpPr>
          <p:cNvPr id="29" name="TextBox 28"/>
          <p:cNvSpPr txBox="1"/>
          <p:nvPr/>
        </p:nvSpPr>
        <p:spPr>
          <a:xfrm>
            <a:off x="1752600" y="2321756"/>
            <a:ext cx="923594"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solidFill>
                  <a:srgbClr val="1010A0">
                    <a:lumMod val="50000"/>
                  </a:srgbClr>
                </a:solidFill>
                <a:latin typeface="Calibri"/>
              </a:rPr>
              <a:t>App</a:t>
            </a:r>
          </a:p>
        </p:txBody>
      </p:sp>
      <p:sp>
        <p:nvSpPr>
          <p:cNvPr id="30" name="TextBox 29"/>
          <p:cNvSpPr txBox="1"/>
          <p:nvPr/>
        </p:nvSpPr>
        <p:spPr>
          <a:xfrm>
            <a:off x="1744956" y="2829585"/>
            <a:ext cx="931238" cy="369332"/>
          </a:xfrm>
          <a:prstGeom prst="rect">
            <a:avLst/>
          </a:prstGeom>
          <a:no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OS</a:t>
            </a:r>
          </a:p>
        </p:txBody>
      </p:sp>
      <p:sp>
        <p:nvSpPr>
          <p:cNvPr id="31" name="TextBox 30"/>
          <p:cNvSpPr txBox="1"/>
          <p:nvPr/>
        </p:nvSpPr>
        <p:spPr>
          <a:xfrm>
            <a:off x="757385" y="3329720"/>
            <a:ext cx="932099" cy="169277"/>
          </a:xfrm>
          <a:prstGeom prst="rect">
            <a:avLst/>
          </a:prstGeom>
          <a:solidFill>
            <a:schemeClr val="bg1"/>
          </a:solidFill>
          <a:ln>
            <a:solidFill>
              <a:schemeClr val="tx1"/>
            </a:solidFill>
          </a:ln>
        </p:spPr>
        <p:txBody>
          <a:bodyPr wrap="square" lIns="0" tIns="0" rIns="0" bIns="0" rtlCol="0">
            <a:spAutoFit/>
          </a:bodyPr>
          <a:lstStyle/>
          <a:p>
            <a:pPr defTabSz="914400"/>
            <a:r>
              <a:rPr lang="en-GB" sz="1100" dirty="0" smtClean="0">
                <a:gradFill>
                  <a:gsLst>
                    <a:gs pos="2917">
                      <a:srgbClr val="1010A0"/>
                    </a:gs>
                    <a:gs pos="30000">
                      <a:srgbClr val="1010A0"/>
                    </a:gs>
                  </a:gsLst>
                  <a:lin ang="5400000" scaled="0"/>
                </a:gradFill>
                <a:latin typeface="Calibri"/>
              </a:rPr>
              <a:t>Malware scan</a:t>
            </a:r>
          </a:p>
        </p:txBody>
      </p:sp>
      <p:sp>
        <p:nvSpPr>
          <p:cNvPr id="32" name="TextBox 31"/>
          <p:cNvSpPr txBox="1"/>
          <p:nvPr/>
        </p:nvSpPr>
        <p:spPr>
          <a:xfrm>
            <a:off x="1752600" y="3535471"/>
            <a:ext cx="931258" cy="246221"/>
          </a:xfrm>
          <a:prstGeom prst="rect">
            <a:avLst/>
          </a:prstGeom>
          <a:solidFill>
            <a:schemeClr val="bg1"/>
          </a:solidFill>
          <a:ln>
            <a:solidFill>
              <a:schemeClr val="tx1"/>
            </a:solidFill>
          </a:ln>
        </p:spPr>
        <p:txBody>
          <a:bodyPr wrap="square" lIns="0" tIns="0" rIns="0" bIns="0" rtlCol="0">
            <a:spAutoFit/>
          </a:bodyPr>
          <a:lstStyle/>
          <a:p>
            <a:pPr defTabSz="914400"/>
            <a:r>
              <a:rPr lang="en-GB" sz="1600" dirty="0" smtClean="0">
                <a:gradFill>
                  <a:gsLst>
                    <a:gs pos="2917">
                      <a:srgbClr val="1010A0"/>
                    </a:gs>
                    <a:gs pos="30000">
                      <a:srgbClr val="1010A0"/>
                    </a:gs>
                  </a:gsLst>
                  <a:lin ang="5400000" scaled="0"/>
                </a:gradFill>
                <a:latin typeface="Calibri"/>
              </a:rPr>
              <a:t>File system</a:t>
            </a:r>
          </a:p>
        </p:txBody>
      </p:sp>
      <p:sp>
        <p:nvSpPr>
          <p:cNvPr id="33" name="TextBox 32"/>
          <p:cNvSpPr txBox="1"/>
          <p:nvPr/>
        </p:nvSpPr>
        <p:spPr>
          <a:xfrm>
            <a:off x="1752600" y="3962397"/>
            <a:ext cx="923596" cy="246221"/>
          </a:xfrm>
          <a:prstGeom prst="rect">
            <a:avLst/>
          </a:prstGeom>
          <a:solidFill>
            <a:schemeClr val="bg1"/>
          </a:solidFill>
          <a:ln>
            <a:solidFill>
              <a:schemeClr val="tx1"/>
            </a:solidFill>
          </a:ln>
        </p:spPr>
        <p:txBody>
          <a:bodyPr wrap="square" lIns="0" tIns="0" rIns="0" bIns="0" rtlCol="0">
            <a:spAutoFit/>
          </a:bodyPr>
          <a:lstStyle/>
          <a:p>
            <a:pPr defTabSz="914400"/>
            <a:r>
              <a:rPr lang="en-GB" sz="1600" dirty="0" smtClean="0">
                <a:gradFill>
                  <a:gsLst>
                    <a:gs pos="2917">
                      <a:srgbClr val="1010A0"/>
                    </a:gs>
                    <a:gs pos="30000">
                      <a:srgbClr val="1010A0"/>
                    </a:gs>
                  </a:gsLst>
                  <a:lin ang="5400000" scaled="0"/>
                </a:gradFill>
                <a:latin typeface="Calibri"/>
              </a:rPr>
              <a:t>Scheduling</a:t>
            </a:r>
          </a:p>
        </p:txBody>
      </p:sp>
      <p:sp>
        <p:nvSpPr>
          <p:cNvPr id="34" name="TextBox 33"/>
          <p:cNvSpPr txBox="1"/>
          <p:nvPr/>
        </p:nvSpPr>
        <p:spPr>
          <a:xfrm>
            <a:off x="1752604" y="3336243"/>
            <a:ext cx="923597" cy="169277"/>
          </a:xfrm>
          <a:prstGeom prst="rect">
            <a:avLst/>
          </a:prstGeom>
          <a:solidFill>
            <a:schemeClr val="bg1"/>
          </a:solidFill>
          <a:ln>
            <a:solidFill>
              <a:schemeClr val="tx1"/>
            </a:solidFill>
          </a:ln>
        </p:spPr>
        <p:txBody>
          <a:bodyPr wrap="square" lIns="0" tIns="0" rIns="0" bIns="0" rtlCol="0">
            <a:spAutoFit/>
          </a:bodyPr>
          <a:lstStyle/>
          <a:p>
            <a:pPr defTabSz="914400"/>
            <a:r>
              <a:rPr lang="en-GB" sz="1100" dirty="0" smtClean="0">
                <a:gradFill>
                  <a:gsLst>
                    <a:gs pos="2917">
                      <a:srgbClr val="1010A0"/>
                    </a:gs>
                    <a:gs pos="30000">
                      <a:srgbClr val="1010A0"/>
                    </a:gs>
                  </a:gsLst>
                  <a:lin ang="5400000" scaled="0"/>
                </a:gradFill>
                <a:latin typeface="Calibri"/>
              </a:rPr>
              <a:t>Compression</a:t>
            </a:r>
          </a:p>
        </p:txBody>
      </p:sp>
      <p:sp>
        <p:nvSpPr>
          <p:cNvPr id="43" name="Oval 42"/>
          <p:cNvSpPr/>
          <p:nvPr/>
        </p:nvSpPr>
        <p:spPr>
          <a:xfrm>
            <a:off x="4041139" y="3607291"/>
            <a:ext cx="1522389" cy="18870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srgbClr val="1010A0">
                    <a:lumMod val="50000"/>
                  </a:srgbClr>
                </a:solidFill>
                <a:latin typeface="Calibri"/>
              </a:rPr>
              <a:t>Controller</a:t>
            </a:r>
            <a:endParaRPr lang="en-GB" sz="1600" dirty="0">
              <a:solidFill>
                <a:srgbClr val="1010A0">
                  <a:lumMod val="50000"/>
                </a:srgbClr>
              </a:solidFill>
              <a:latin typeface="Calibri"/>
            </a:endParaRPr>
          </a:p>
        </p:txBody>
      </p:sp>
      <p:sp>
        <p:nvSpPr>
          <p:cNvPr id="44" name="TextBox 43"/>
          <p:cNvSpPr txBox="1"/>
          <p:nvPr/>
        </p:nvSpPr>
        <p:spPr>
          <a:xfrm>
            <a:off x="687900" y="5843638"/>
            <a:ext cx="1987724" cy="307777"/>
          </a:xfrm>
          <a:prstGeom prst="rect">
            <a:avLst/>
          </a:prstGeom>
          <a:noFill/>
        </p:spPr>
        <p:txBody>
          <a:bodyPr wrap="none" lIns="0" tIns="0" rIns="0" bIns="0" rtlCol="0">
            <a:spAutoFit/>
          </a:bodyPr>
          <a:lstStyle/>
          <a:p>
            <a:pPr defTabSz="914400"/>
            <a:r>
              <a:rPr lang="en-GB" sz="2000" dirty="0" smtClean="0">
                <a:gradFill>
                  <a:gsLst>
                    <a:gs pos="2917">
                      <a:srgbClr val="1010A0"/>
                    </a:gs>
                    <a:gs pos="30000">
                      <a:srgbClr val="1010A0"/>
                    </a:gs>
                  </a:gsLst>
                  <a:lin ang="5400000" scaled="0"/>
                </a:gradFill>
                <a:latin typeface="Calibri"/>
              </a:rPr>
              <a:t>Client-side IO stack</a:t>
            </a:r>
          </a:p>
        </p:txBody>
      </p:sp>
      <p:sp>
        <p:nvSpPr>
          <p:cNvPr id="45" name="TextBox 44"/>
          <p:cNvSpPr txBox="1"/>
          <p:nvPr/>
        </p:nvSpPr>
        <p:spPr>
          <a:xfrm>
            <a:off x="6589469" y="6096756"/>
            <a:ext cx="2052345" cy="307777"/>
          </a:xfrm>
          <a:prstGeom prst="rect">
            <a:avLst/>
          </a:prstGeom>
          <a:noFill/>
        </p:spPr>
        <p:txBody>
          <a:bodyPr wrap="none" lIns="0" tIns="0" rIns="0" bIns="0" rtlCol="0">
            <a:spAutoFit/>
          </a:bodyPr>
          <a:lstStyle/>
          <a:p>
            <a:pPr defTabSz="914400"/>
            <a:r>
              <a:rPr lang="en-GB" sz="2000" dirty="0" smtClean="0">
                <a:gradFill>
                  <a:gsLst>
                    <a:gs pos="2917">
                      <a:srgbClr val="1010A0"/>
                    </a:gs>
                    <a:gs pos="30000">
                      <a:srgbClr val="1010A0"/>
                    </a:gs>
                  </a:gsLst>
                  <a:lin ang="5400000" scaled="0"/>
                </a:gradFill>
                <a:latin typeface="Calibri"/>
              </a:rPr>
              <a:t>Server-side IO stack</a:t>
            </a:r>
          </a:p>
        </p:txBody>
      </p:sp>
      <p:cxnSp>
        <p:nvCxnSpPr>
          <p:cNvPr id="50" name="Straight Connector 49"/>
          <p:cNvCxnSpPr>
            <a:stCxn id="43" idx="2"/>
            <a:endCxn id="9" idx="3"/>
          </p:cNvCxnSpPr>
          <p:nvPr/>
        </p:nvCxnSpPr>
        <p:spPr>
          <a:xfrm flipH="1" flipV="1">
            <a:off x="2676198" y="4458557"/>
            <a:ext cx="1364941" cy="92256"/>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3" idx="6"/>
            <a:endCxn id="20" idx="1"/>
          </p:cNvCxnSpPr>
          <p:nvPr/>
        </p:nvCxnSpPr>
        <p:spPr>
          <a:xfrm flipV="1">
            <a:off x="5563528" y="2807463"/>
            <a:ext cx="1076714" cy="1743350"/>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3" idx="6"/>
            <a:endCxn id="24" idx="1"/>
          </p:cNvCxnSpPr>
          <p:nvPr/>
        </p:nvCxnSpPr>
        <p:spPr>
          <a:xfrm flipV="1">
            <a:off x="5563528" y="3320685"/>
            <a:ext cx="1076714" cy="1230128"/>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3" idx="2"/>
            <a:endCxn id="32" idx="3"/>
          </p:cNvCxnSpPr>
          <p:nvPr/>
        </p:nvCxnSpPr>
        <p:spPr>
          <a:xfrm flipH="1" flipV="1">
            <a:off x="2683858" y="3658582"/>
            <a:ext cx="1357281" cy="892231"/>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54850" y="2490820"/>
            <a:ext cx="1954381" cy="461665"/>
          </a:xfrm>
          <a:prstGeom prst="rect">
            <a:avLst/>
          </a:prstGeom>
        </p:spPr>
        <p:txBody>
          <a:bodyPr wrap="none">
            <a:spAutoFit/>
          </a:bodyPr>
          <a:lstStyle/>
          <a:p>
            <a:pPr algn="ctr" defTabSz="914400"/>
            <a:r>
              <a:rPr lang="en-GB" sz="2400" dirty="0" smtClean="0">
                <a:solidFill>
                  <a:srgbClr val="1010A0">
                    <a:lumMod val="50000"/>
                  </a:srgbClr>
                </a:solidFill>
                <a:latin typeface="Calibri"/>
              </a:rPr>
              <a:t>High-level SLA</a:t>
            </a:r>
            <a:endParaRPr lang="en-GB" sz="800" dirty="0">
              <a:solidFill>
                <a:srgbClr val="1010A0">
                  <a:lumMod val="50000"/>
                </a:srgbClr>
              </a:solidFill>
              <a:latin typeface="Calibri"/>
            </a:endParaRPr>
          </a:p>
        </p:txBody>
      </p:sp>
      <p:cxnSp>
        <p:nvCxnSpPr>
          <p:cNvPr id="16" name="Straight Arrow Connector 15"/>
          <p:cNvCxnSpPr>
            <a:endCxn id="43" idx="0"/>
          </p:cNvCxnSpPr>
          <p:nvPr/>
        </p:nvCxnSpPr>
        <p:spPr>
          <a:xfrm>
            <a:off x="4802329" y="3136022"/>
            <a:ext cx="0" cy="47127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3" idx="2"/>
            <a:endCxn id="12" idx="3"/>
          </p:cNvCxnSpPr>
          <p:nvPr/>
        </p:nvCxnSpPr>
        <p:spPr>
          <a:xfrm flipH="1">
            <a:off x="2677038" y="4550813"/>
            <a:ext cx="1364101" cy="420670"/>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13" idx="3"/>
          </p:cNvCxnSpPr>
          <p:nvPr/>
        </p:nvCxnSpPr>
        <p:spPr>
          <a:xfrm flipH="1">
            <a:off x="2677038" y="4550813"/>
            <a:ext cx="1364101" cy="928500"/>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3" idx="6"/>
            <a:endCxn id="25" idx="1"/>
          </p:cNvCxnSpPr>
          <p:nvPr/>
        </p:nvCxnSpPr>
        <p:spPr>
          <a:xfrm flipV="1">
            <a:off x="5563528" y="3823515"/>
            <a:ext cx="1075871" cy="727298"/>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3" idx="6"/>
            <a:endCxn id="21" idx="1"/>
          </p:cNvCxnSpPr>
          <p:nvPr/>
        </p:nvCxnSpPr>
        <p:spPr>
          <a:xfrm>
            <a:off x="5563528" y="4550813"/>
            <a:ext cx="1075871" cy="219066"/>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3" idx="6"/>
            <a:endCxn id="22" idx="1"/>
          </p:cNvCxnSpPr>
          <p:nvPr/>
        </p:nvCxnSpPr>
        <p:spPr>
          <a:xfrm>
            <a:off x="5563528" y="4550813"/>
            <a:ext cx="1075870" cy="722362"/>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3" idx="6"/>
            <a:endCxn id="23" idx="1"/>
          </p:cNvCxnSpPr>
          <p:nvPr/>
        </p:nvCxnSpPr>
        <p:spPr>
          <a:xfrm>
            <a:off x="5563528" y="4550813"/>
            <a:ext cx="1075870" cy="1203952"/>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3" idx="2"/>
            <a:endCxn id="33" idx="3"/>
          </p:cNvCxnSpPr>
          <p:nvPr/>
        </p:nvCxnSpPr>
        <p:spPr>
          <a:xfrm flipH="1" flipV="1">
            <a:off x="2676196" y="4085508"/>
            <a:ext cx="1364943" cy="465305"/>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3" idx="2"/>
            <a:endCxn id="34" idx="3"/>
          </p:cNvCxnSpPr>
          <p:nvPr/>
        </p:nvCxnSpPr>
        <p:spPr>
          <a:xfrm flipH="1" flipV="1">
            <a:off x="2676201" y="3420882"/>
            <a:ext cx="1364938" cy="1129931"/>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3" idx="2"/>
            <a:endCxn id="31" idx="3"/>
          </p:cNvCxnSpPr>
          <p:nvPr/>
        </p:nvCxnSpPr>
        <p:spPr>
          <a:xfrm flipH="1" flipV="1">
            <a:off x="1689484" y="3414359"/>
            <a:ext cx="2351655" cy="1136454"/>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3" idx="2"/>
            <a:endCxn id="10" idx="3"/>
          </p:cNvCxnSpPr>
          <p:nvPr/>
        </p:nvCxnSpPr>
        <p:spPr>
          <a:xfrm flipH="1" flipV="1">
            <a:off x="1689484" y="3664057"/>
            <a:ext cx="2351655" cy="886756"/>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3" idx="2"/>
            <a:endCxn id="11" idx="3"/>
          </p:cNvCxnSpPr>
          <p:nvPr/>
        </p:nvCxnSpPr>
        <p:spPr>
          <a:xfrm flipH="1" flipV="1">
            <a:off x="1688636" y="4059030"/>
            <a:ext cx="2352503" cy="491783"/>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66</a:t>
            </a:fld>
            <a:endParaRPr lang="en-US" dirty="0">
              <a:solidFill>
                <a:srgbClr val="1010A0">
                  <a:tint val="75000"/>
                </a:srgbClr>
              </a:solidFill>
              <a:latin typeface="Calibri"/>
            </a:endParaRPr>
          </a:p>
        </p:txBody>
      </p:sp>
      <p:sp>
        <p:nvSpPr>
          <p:cNvPr id="55" name="TextBox 54"/>
          <p:cNvSpPr txBox="1"/>
          <p:nvPr/>
        </p:nvSpPr>
        <p:spPr>
          <a:xfrm>
            <a:off x="4122381" y="5740555"/>
            <a:ext cx="1359898" cy="369332"/>
          </a:xfrm>
          <a:prstGeom prst="rect">
            <a:avLst/>
          </a:prstGeom>
          <a:noFill/>
        </p:spPr>
        <p:txBody>
          <a:bodyPr wrap="none" lIns="0" tIns="0" rIns="0" bIns="0" rtlCol="0">
            <a:spAutoFit/>
          </a:bodyPr>
          <a:lstStyle/>
          <a:p>
            <a:pPr algn="ctr" defTabSz="914400"/>
            <a:r>
              <a:rPr lang="en-GB" sz="2400" dirty="0" smtClean="0">
                <a:solidFill>
                  <a:srgbClr val="1010A0">
                    <a:lumMod val="50000"/>
                  </a:srgbClr>
                </a:solidFill>
                <a:latin typeface="Calibri"/>
              </a:rPr>
              <a:t>IOFlow API</a:t>
            </a:r>
          </a:p>
        </p:txBody>
      </p:sp>
      <p:sp>
        <p:nvSpPr>
          <p:cNvPr id="4" name="Rectangle 3"/>
          <p:cNvSpPr/>
          <p:nvPr/>
        </p:nvSpPr>
        <p:spPr>
          <a:xfrm>
            <a:off x="0" y="980493"/>
            <a:ext cx="9144000" cy="954107"/>
          </a:xfrm>
          <a:prstGeom prst="rect">
            <a:avLst/>
          </a:prstGeom>
        </p:spPr>
        <p:txBody>
          <a:bodyPr wrap="square">
            <a:spAutoFit/>
          </a:bodyPr>
          <a:lstStyle/>
          <a:p>
            <a:pPr algn="ctr" defTabSz="914400"/>
            <a:r>
              <a:rPr lang="en-GB" sz="2800" dirty="0">
                <a:solidFill>
                  <a:srgbClr val="1010A0">
                    <a:lumMod val="50000"/>
                  </a:srgbClr>
                </a:solidFill>
                <a:latin typeface="Calibri"/>
              </a:rPr>
              <a:t>Decouples the data </a:t>
            </a:r>
            <a:r>
              <a:rPr lang="en-GB" sz="2800" dirty="0" smtClean="0">
                <a:solidFill>
                  <a:srgbClr val="1010A0">
                    <a:lumMod val="50000"/>
                  </a:srgbClr>
                </a:solidFill>
                <a:latin typeface="Calibri"/>
              </a:rPr>
              <a:t>plane (enforcement) from </a:t>
            </a:r>
            <a:r>
              <a:rPr lang="en-GB" sz="2800" dirty="0">
                <a:solidFill>
                  <a:srgbClr val="1010A0">
                    <a:lumMod val="50000"/>
                  </a:srgbClr>
                </a:solidFill>
                <a:latin typeface="Calibri"/>
              </a:rPr>
              <a:t>the </a:t>
            </a:r>
            <a:endParaRPr lang="en-GB" sz="2800" dirty="0" smtClean="0">
              <a:solidFill>
                <a:srgbClr val="1010A0">
                  <a:lumMod val="50000"/>
                </a:srgbClr>
              </a:solidFill>
              <a:latin typeface="Calibri"/>
            </a:endParaRPr>
          </a:p>
          <a:p>
            <a:pPr algn="ctr" defTabSz="914400"/>
            <a:r>
              <a:rPr lang="en-GB" sz="2800" dirty="0" smtClean="0">
                <a:solidFill>
                  <a:srgbClr val="1010A0">
                    <a:lumMod val="50000"/>
                  </a:srgbClr>
                </a:solidFill>
                <a:latin typeface="Calibri"/>
              </a:rPr>
              <a:t>control plane (policy logic) </a:t>
            </a:r>
            <a:endParaRPr lang="en-GB" sz="2800" dirty="0">
              <a:solidFill>
                <a:srgbClr val="1010A0">
                  <a:lumMod val="50000"/>
                </a:srgbClr>
              </a:solidFill>
              <a:latin typeface="Calibri"/>
            </a:endParaRPr>
          </a:p>
        </p:txBody>
      </p:sp>
      <p:sp>
        <p:nvSpPr>
          <p:cNvPr id="59" name="Can 58"/>
          <p:cNvSpPr/>
          <p:nvPr/>
        </p:nvSpPr>
        <p:spPr>
          <a:xfrm>
            <a:off x="8281809" y="5669299"/>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60" name="Can 59"/>
          <p:cNvSpPr/>
          <p:nvPr/>
        </p:nvSpPr>
        <p:spPr>
          <a:xfrm>
            <a:off x="7850838" y="5669299"/>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48" name="Rectangle 47"/>
          <p:cNvSpPr/>
          <p:nvPr/>
        </p:nvSpPr>
        <p:spPr>
          <a:xfrm>
            <a:off x="756542" y="2348223"/>
            <a:ext cx="938923" cy="1942468"/>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51" name="Rectangle 50"/>
          <p:cNvSpPr/>
          <p:nvPr/>
        </p:nvSpPr>
        <p:spPr>
          <a:xfrm>
            <a:off x="1737403" y="2326583"/>
            <a:ext cx="945617" cy="19424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grpSp>
        <p:nvGrpSpPr>
          <p:cNvPr id="62" name="Group 61"/>
          <p:cNvGrpSpPr/>
          <p:nvPr/>
        </p:nvGrpSpPr>
        <p:grpSpPr>
          <a:xfrm>
            <a:off x="2573493" y="1529040"/>
            <a:ext cx="2236700" cy="3037613"/>
            <a:chOff x="2676193" y="1342680"/>
            <a:chExt cx="1953434" cy="2047404"/>
          </a:xfrm>
        </p:grpSpPr>
        <p:pic>
          <p:nvPicPr>
            <p:cNvPr id="63" name="Picture 62"/>
            <p:cNvPicPr>
              <a:picLocks noChangeAspect="1"/>
            </p:cNvPicPr>
            <p:nvPr/>
          </p:nvPicPr>
          <p:blipFill>
            <a:blip r:embed="rId4"/>
            <a:stretch>
              <a:fillRect/>
            </a:stretch>
          </p:blipFill>
          <p:spPr>
            <a:xfrm>
              <a:off x="3184480" y="1342680"/>
              <a:ext cx="1445147" cy="1859540"/>
            </a:xfrm>
            <a:prstGeom prst="rect">
              <a:avLst/>
            </a:prstGeom>
          </p:spPr>
        </p:pic>
        <p:cxnSp>
          <p:nvCxnSpPr>
            <p:cNvPr id="65" name="Straight Connector 64"/>
            <p:cNvCxnSpPr/>
            <p:nvPr/>
          </p:nvCxnSpPr>
          <p:spPr>
            <a:xfrm flipV="1">
              <a:off x="2676193" y="1342680"/>
              <a:ext cx="600407" cy="2047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676193" y="3113587"/>
              <a:ext cx="1873225" cy="27649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0"/>
          </p:nvPr>
        </p:nvSpPr>
        <p:spPr>
          <a:xfrm>
            <a:off x="2514600" y="6324600"/>
            <a:ext cx="33528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189460630"/>
      </p:ext>
    </p:extLst>
  </p:cSld>
  <p:clrMapOvr>
    <a:masterClrMapping/>
  </p:clrMapOvr>
  <mc:AlternateContent xmlns:mc="http://schemas.openxmlformats.org/markup-compatibility/2006" xmlns:p14="http://schemas.microsoft.com/office/powerpoint/2010/main">
    <mc:Choice Requires="p14">
      <p:transition spd="slow" p14:dur="2000" advTm="56288"/>
    </mc:Choice>
    <mc:Fallback xmlns="">
      <p:transition spd="slow" advTm="562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4" grpId="0"/>
      <p:bldP spid="5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Contributions</a:t>
            </a:r>
            <a:endParaRPr lang="en-GB" dirty="0"/>
          </a:p>
        </p:txBody>
      </p:sp>
      <p:sp>
        <p:nvSpPr>
          <p:cNvPr id="3" name="Content Placeholder 2"/>
          <p:cNvSpPr>
            <a:spLocks noGrp="1"/>
          </p:cNvSpPr>
          <p:nvPr>
            <p:ph idx="1"/>
          </p:nvPr>
        </p:nvSpPr>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a:solidFill>
                  <a:srgbClr val="000000"/>
                </a:solidFill>
              </a:rPr>
              <a:t>Defined and built storage control plane</a:t>
            </a:r>
          </a:p>
          <a:p>
            <a:pPr marL="457200" lvl="0" indent="-457200">
              <a:buFont typeface="Arial" panose="020B0604020202020204" pitchFamily="34" charset="0"/>
              <a:buChar char="•"/>
            </a:pPr>
            <a:r>
              <a:rPr lang="en-GB" dirty="0">
                <a:solidFill>
                  <a:srgbClr val="000000"/>
                </a:solidFill>
              </a:rPr>
              <a:t>Controllable queues in data plane</a:t>
            </a:r>
          </a:p>
          <a:p>
            <a:pPr marL="457200" lvl="0" indent="-457200">
              <a:buFont typeface="Arial" panose="020B0604020202020204" pitchFamily="34" charset="0"/>
              <a:buChar char="•"/>
            </a:pPr>
            <a:r>
              <a:rPr lang="en-GB" dirty="0">
                <a:solidFill>
                  <a:srgbClr val="000000"/>
                </a:solidFill>
              </a:rPr>
              <a:t>Interface between control and data </a:t>
            </a:r>
            <a:r>
              <a:rPr lang="en-GB" dirty="0" smtClean="0">
                <a:solidFill>
                  <a:srgbClr val="000000"/>
                </a:solidFill>
              </a:rPr>
              <a:t>plane </a:t>
            </a:r>
            <a:r>
              <a:rPr lang="en-GB" sz="2400" dirty="0" smtClean="0">
                <a:solidFill>
                  <a:srgbClr val="000000"/>
                </a:solidFill>
              </a:rPr>
              <a:t>(IOFlow API)</a:t>
            </a:r>
            <a:endParaRPr lang="en-GB" sz="2400" dirty="0">
              <a:solidFill>
                <a:srgbClr val="000000"/>
              </a:solidFill>
            </a:endParaRPr>
          </a:p>
          <a:p>
            <a:pPr marL="457200" lvl="0" indent="-457200">
              <a:buFont typeface="Arial" panose="020B0604020202020204" pitchFamily="34" charset="0"/>
              <a:buChar char="•"/>
            </a:pPr>
            <a:r>
              <a:rPr lang="en-GB" dirty="0" smtClean="0">
                <a:solidFill>
                  <a:srgbClr val="000000"/>
                </a:solidFill>
              </a:rPr>
              <a:t>Built </a:t>
            </a:r>
            <a:r>
              <a:rPr lang="en-GB" dirty="0">
                <a:solidFill>
                  <a:srgbClr val="000000"/>
                </a:solidFill>
              </a:rPr>
              <a:t>centralized control applications that demonstrate power of architecture </a:t>
            </a:r>
          </a:p>
          <a:p>
            <a:pPr marL="457200" lvl="0" indent="-457200">
              <a:buFont typeface="Arial" panose="020B0604020202020204" pitchFamily="34" charset="0"/>
              <a:buChar char="•"/>
            </a:pPr>
            <a:endParaRPr lang="en-GB" dirty="0" smtClean="0">
              <a:solidFill>
                <a:srgbClr val="000000"/>
              </a:solidFill>
            </a:endParaRPr>
          </a:p>
          <a:p>
            <a:pPr marL="457200" lvl="0" indent="-457200">
              <a:buFont typeface="Arial" panose="020B0604020202020204" pitchFamily="34" charset="0"/>
              <a:buChar char="•"/>
            </a:pPr>
            <a:endParaRPr lang="en-GB" dirty="0">
              <a:solidFill>
                <a:srgbClr val="000000"/>
              </a:solidFill>
            </a:endParaRP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67</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743200" y="6324600"/>
            <a:ext cx="35814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422559276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Storage flows</a:t>
            </a:r>
            <a:endParaRPr lang="en-US" dirty="0"/>
          </a:p>
        </p:txBody>
      </p:sp>
      <p:sp>
        <p:nvSpPr>
          <p:cNvPr id="3" name="Content Placeholder 2"/>
          <p:cNvSpPr>
            <a:spLocks noGrp="1"/>
          </p:cNvSpPr>
          <p:nvPr>
            <p:ph idx="1"/>
          </p:nvPr>
        </p:nvSpPr>
        <p:spPr>
          <a:xfrm>
            <a:off x="457200" y="1066800"/>
            <a:ext cx="8229600" cy="5715000"/>
          </a:xfrm>
        </p:spPr>
        <p:txBody>
          <a:bodyPr>
            <a:normAutofit/>
          </a:bodyPr>
          <a:lstStyle/>
          <a:p>
            <a:pPr marL="0" lvl="0" indent="0">
              <a:spcBef>
                <a:spcPct val="20000"/>
              </a:spcBef>
              <a:defRPr/>
            </a:pPr>
            <a:r>
              <a:rPr lang="en-GB" sz="2600" dirty="0" smtClean="0">
                <a:solidFill>
                  <a:schemeClr val="bg2">
                    <a:lumMod val="10000"/>
                  </a:schemeClr>
                </a:solidFill>
              </a:rPr>
              <a:t>Storage “Flow” refers to all IO requests to which an SLA applies</a:t>
            </a:r>
            <a:endParaRPr lang="en-GB" dirty="0" smtClean="0">
              <a:solidFill>
                <a:schemeClr val="bg2">
                  <a:lumMod val="10000"/>
                </a:schemeClr>
              </a:solidFill>
            </a:endParaRPr>
          </a:p>
          <a:p>
            <a:pPr marL="119062" lvl="1" indent="0">
              <a:buNone/>
              <a:defRPr/>
            </a:pPr>
            <a:r>
              <a:rPr lang="en-GB" dirty="0" smtClean="0"/>
              <a:t>	</a:t>
            </a:r>
            <a:r>
              <a:rPr lang="en-GB" dirty="0">
                <a:latin typeface="Segoe UI Light" panose="020B0502040204020203" pitchFamily="34" charset="0"/>
              </a:rPr>
              <a:t> </a:t>
            </a:r>
            <a:r>
              <a:rPr lang="en-GB" dirty="0" smtClean="0">
                <a:latin typeface="Segoe UI Light" panose="020B0502040204020203" pitchFamily="34" charset="0"/>
              </a:rPr>
              <a:t> </a:t>
            </a:r>
            <a:r>
              <a:rPr lang="en-GB" dirty="0" smtClean="0">
                <a:solidFill>
                  <a:schemeClr val="tx1"/>
                </a:solidFill>
                <a:latin typeface="Segoe UI Light" panose="020B0502040204020203" pitchFamily="34" charset="0"/>
              </a:rPr>
              <a:t>&lt;{VMs</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File Operations},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Files</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Shares}&gt;  </a:t>
            </a:r>
            <a:r>
              <a:rPr lang="en-GB" dirty="0">
                <a:solidFill>
                  <a:schemeClr val="tx1"/>
                </a:solidFill>
                <a:latin typeface="Segoe UI Light" panose="020B0502040204020203" pitchFamily="34" charset="0"/>
              </a:rPr>
              <a:t>---&gt; </a:t>
            </a:r>
            <a:r>
              <a:rPr lang="en-GB" dirty="0" smtClean="0">
                <a:solidFill>
                  <a:schemeClr val="tx1"/>
                </a:solidFill>
                <a:latin typeface="Segoe UI Light" panose="020B0502040204020203" pitchFamily="34" charset="0"/>
              </a:rPr>
              <a:t>SLA</a:t>
            </a:r>
          </a:p>
          <a:p>
            <a:pPr marL="457200" indent="-457200">
              <a:buFont typeface="Arial" panose="020B0604020202020204" pitchFamily="34" charset="0"/>
              <a:buChar char="•"/>
              <a:defRPr/>
            </a:pPr>
            <a:endParaRPr lang="en-GB" dirty="0" smtClean="0">
              <a:solidFill>
                <a:schemeClr val="bg2">
                  <a:lumMod val="10000"/>
                </a:schemeClr>
              </a:solidFill>
            </a:endParaRPr>
          </a:p>
          <a:p>
            <a:pPr marL="457200" indent="-457200">
              <a:buFont typeface="Arial" panose="020B0604020202020204" pitchFamily="34" charset="0"/>
              <a:buChar char="•"/>
              <a:defRPr/>
            </a:pPr>
            <a:r>
              <a:rPr lang="en-GB" dirty="0" smtClean="0">
                <a:solidFill>
                  <a:schemeClr val="bg2">
                    <a:lumMod val="10000"/>
                  </a:schemeClr>
                </a:solidFill>
              </a:rPr>
              <a:t>Aggregate, per-operation and per-file SLAs, e.g., </a:t>
            </a:r>
          </a:p>
          <a:p>
            <a:pPr marL="0" indent="0">
              <a:defRPr/>
            </a:pPr>
            <a:r>
              <a:rPr lang="en-GB" sz="2400" i="1" dirty="0" smtClean="0">
                <a:solidFill>
                  <a:schemeClr val="bg2">
                    <a:lumMod val="10000"/>
                  </a:schemeClr>
                </a:solidFill>
                <a:latin typeface="Segoe UI Light" panose="020B0502040204020203" pitchFamily="34" charset="0"/>
              </a:rPr>
              <a:t>      </a:t>
            </a:r>
            <a:r>
              <a:rPr lang="en-GB" sz="2400" i="1" dirty="0" smtClean="0">
                <a:latin typeface="Segoe UI Light" panose="020B0502040204020203" pitchFamily="34" charset="0"/>
              </a:rPr>
              <a:t>&lt;{VM 1-100}, write, </a:t>
            </a:r>
            <a:r>
              <a:rPr lang="en-GB" sz="2400" i="1" dirty="0">
                <a:latin typeface="Segoe UI Light" panose="020B0502040204020203" pitchFamily="34" charset="0"/>
              </a:rPr>
              <a:t>*, \\</a:t>
            </a:r>
            <a:r>
              <a:rPr lang="en-GB" sz="2400" i="1" dirty="0" smtClean="0">
                <a:latin typeface="Segoe UI Light" panose="020B0502040204020203" pitchFamily="34" charset="0"/>
              </a:rPr>
              <a:t>share\db-log}&gt;---&gt; high priority</a:t>
            </a:r>
          </a:p>
          <a:p>
            <a:pPr marL="0" indent="0">
              <a:defRPr/>
            </a:pPr>
            <a:r>
              <a:rPr lang="en-GB" sz="2400" i="1" dirty="0" smtClean="0">
                <a:latin typeface="Segoe UI Light" panose="020B0502040204020203" pitchFamily="34" charset="0"/>
              </a:rPr>
              <a:t>      &lt;{VM 1-100}, *, </a:t>
            </a:r>
            <a:r>
              <a:rPr lang="en-GB" sz="2400" i="1" dirty="0">
                <a:latin typeface="Segoe UI Light" panose="020B0502040204020203" pitchFamily="34" charset="0"/>
              </a:rPr>
              <a:t>*, \\</a:t>
            </a:r>
            <a:r>
              <a:rPr lang="en-GB" sz="2400" i="1" dirty="0" smtClean="0">
                <a:latin typeface="Segoe UI Light" panose="020B0502040204020203" pitchFamily="34" charset="0"/>
              </a:rPr>
              <a:t>share\db-data}&gt; </a:t>
            </a:r>
            <a:r>
              <a:rPr lang="en-GB" sz="2400" i="1" dirty="0">
                <a:latin typeface="Segoe UI Light" panose="020B0502040204020203" pitchFamily="34" charset="0"/>
              </a:rPr>
              <a:t>---&gt; </a:t>
            </a:r>
            <a:r>
              <a:rPr lang="en-GB" sz="2400" i="1" dirty="0" smtClean="0">
                <a:latin typeface="Segoe UI Light" panose="020B0502040204020203" pitchFamily="34" charset="0"/>
              </a:rPr>
              <a:t>min 100,000 IOPS</a:t>
            </a:r>
          </a:p>
          <a:p>
            <a:pPr marL="457200" indent="-457200">
              <a:buFont typeface="Arial" panose="020B0604020202020204" pitchFamily="34" charset="0"/>
              <a:buChar char="•"/>
              <a:defRPr/>
            </a:pPr>
            <a:r>
              <a:rPr lang="en-GB" dirty="0" smtClean="0">
                <a:solidFill>
                  <a:schemeClr val="bg2">
                    <a:lumMod val="10000"/>
                  </a:schemeClr>
                </a:solidFill>
              </a:rPr>
              <a:t>Non-performance SLAs, </a:t>
            </a:r>
            <a:r>
              <a:rPr lang="en-GB" dirty="0">
                <a:solidFill>
                  <a:schemeClr val="bg2">
                    <a:lumMod val="10000"/>
                  </a:schemeClr>
                </a:solidFill>
              </a:rPr>
              <a:t>e.g</a:t>
            </a:r>
            <a:r>
              <a:rPr lang="en-GB" dirty="0" smtClean="0">
                <a:solidFill>
                  <a:schemeClr val="bg2">
                    <a:lumMod val="10000"/>
                  </a:schemeClr>
                </a:solidFill>
              </a:rPr>
              <a:t>., path routing</a:t>
            </a:r>
            <a:endParaRPr lang="en-GB" dirty="0">
              <a:solidFill>
                <a:schemeClr val="bg2">
                  <a:lumMod val="10000"/>
                </a:schemeClr>
              </a:solidFill>
            </a:endParaRPr>
          </a:p>
          <a:p>
            <a:pPr marL="0" indent="0">
              <a:defRPr/>
            </a:pPr>
            <a:r>
              <a:rPr lang="en-GB" dirty="0">
                <a:solidFill>
                  <a:schemeClr val="bg2">
                    <a:lumMod val="10000"/>
                  </a:schemeClr>
                </a:solidFill>
              </a:rPr>
              <a:t> </a:t>
            </a:r>
            <a:r>
              <a:rPr lang="en-GB" dirty="0" smtClean="0">
                <a:solidFill>
                  <a:schemeClr val="bg2">
                    <a:lumMod val="10000"/>
                  </a:schemeClr>
                </a:solidFill>
              </a:rPr>
              <a:t>    </a:t>
            </a:r>
            <a:r>
              <a:rPr lang="en-GB" sz="2400" dirty="0" smtClean="0">
                <a:latin typeface="Segoe UI Light" panose="020B0502040204020203" pitchFamily="34" charset="0"/>
              </a:rPr>
              <a:t>&lt;</a:t>
            </a:r>
            <a:r>
              <a:rPr lang="en-GB" sz="2400" i="1" dirty="0" smtClean="0">
                <a:latin typeface="Segoe UI Light" panose="020B0502040204020203" pitchFamily="34" charset="0"/>
              </a:rPr>
              <a:t>VM 1, </a:t>
            </a:r>
            <a:r>
              <a:rPr lang="en-GB" sz="2400" i="1" dirty="0">
                <a:latin typeface="Segoe UI Light" panose="020B0502040204020203" pitchFamily="34" charset="0"/>
              </a:rPr>
              <a:t>*, *, \\</a:t>
            </a:r>
            <a:r>
              <a:rPr lang="en-GB" sz="2400" i="1" dirty="0" smtClean="0">
                <a:latin typeface="Segoe UI Light" panose="020B0502040204020203" pitchFamily="34" charset="0"/>
              </a:rPr>
              <a:t>share\dataset</a:t>
            </a:r>
            <a:r>
              <a:rPr lang="en-GB" sz="2400" i="1" dirty="0">
                <a:latin typeface="Segoe UI Light" panose="020B0502040204020203" pitchFamily="34" charset="0"/>
              </a:rPr>
              <a:t>&gt;</a:t>
            </a:r>
            <a:r>
              <a:rPr lang="en-GB" sz="2400" i="1" dirty="0" smtClean="0">
                <a:latin typeface="Segoe UI Light" panose="020B0502040204020203" pitchFamily="34" charset="0"/>
              </a:rPr>
              <a:t>---&gt; bypass malware scanner</a:t>
            </a:r>
            <a:endParaRPr lang="en-GB" sz="2400" i="1" dirty="0">
              <a:latin typeface="Segoe UI Light" panose="020B0502040204020203" pitchFamily="34" charset="0"/>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68</a:t>
            </a:fld>
            <a:endParaRPr lang="en-US" dirty="0">
              <a:solidFill>
                <a:srgbClr val="1010A0">
                  <a:tint val="75000"/>
                </a:srgbClr>
              </a:solidFill>
              <a:latin typeface="Calibri"/>
            </a:endParaRPr>
          </a:p>
        </p:txBody>
      </p:sp>
      <p:sp>
        <p:nvSpPr>
          <p:cNvPr id="6" name="Right Brace 5"/>
          <p:cNvSpPr/>
          <p:nvPr/>
        </p:nvSpPr>
        <p:spPr>
          <a:xfrm rot="5400000">
            <a:off x="1946414" y="2028023"/>
            <a:ext cx="3048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1010A0"/>
              </a:solidFill>
              <a:latin typeface="Calibri"/>
            </a:endParaRPr>
          </a:p>
        </p:txBody>
      </p:sp>
      <p:sp>
        <p:nvSpPr>
          <p:cNvPr id="7" name="Right Brace 6"/>
          <p:cNvSpPr/>
          <p:nvPr/>
        </p:nvSpPr>
        <p:spPr>
          <a:xfrm rot="5400000">
            <a:off x="5355289" y="1380323"/>
            <a:ext cx="3048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1010A0"/>
              </a:solidFill>
              <a:latin typeface="Calibri"/>
            </a:endParaRPr>
          </a:p>
        </p:txBody>
      </p:sp>
      <p:sp>
        <p:nvSpPr>
          <p:cNvPr id="8" name="TextBox 7"/>
          <p:cNvSpPr txBox="1"/>
          <p:nvPr/>
        </p:nvSpPr>
        <p:spPr>
          <a:xfrm>
            <a:off x="1577180" y="2409023"/>
            <a:ext cx="1146468" cy="369332"/>
          </a:xfrm>
          <a:prstGeom prst="rect">
            <a:avLst/>
          </a:prstGeom>
          <a:noFill/>
        </p:spPr>
        <p:txBody>
          <a:bodyPr wrap="none" rtlCol="0">
            <a:spAutoFit/>
          </a:bodyPr>
          <a:lstStyle/>
          <a:p>
            <a:pPr defTabSz="914400"/>
            <a:r>
              <a:rPr lang="en-GB" dirty="0">
                <a:solidFill>
                  <a:srgbClr val="1010A0"/>
                </a:solidFill>
                <a:latin typeface="Calibri"/>
              </a:rPr>
              <a:t>s</a:t>
            </a:r>
            <a:r>
              <a:rPr lang="en-GB" dirty="0" smtClean="0">
                <a:solidFill>
                  <a:srgbClr val="1010A0"/>
                </a:solidFill>
                <a:latin typeface="Calibri"/>
              </a:rPr>
              <a:t>ource set</a:t>
            </a:r>
            <a:endParaRPr lang="en-GB" dirty="0">
              <a:solidFill>
                <a:srgbClr val="1010A0"/>
              </a:solidFill>
              <a:latin typeface="Calibri"/>
            </a:endParaRPr>
          </a:p>
        </p:txBody>
      </p:sp>
      <p:sp>
        <p:nvSpPr>
          <p:cNvPr id="9" name="TextBox 8"/>
          <p:cNvSpPr txBox="1"/>
          <p:nvPr/>
        </p:nvSpPr>
        <p:spPr>
          <a:xfrm>
            <a:off x="4674516" y="2394639"/>
            <a:ext cx="1672253" cy="369332"/>
          </a:xfrm>
          <a:prstGeom prst="rect">
            <a:avLst/>
          </a:prstGeom>
          <a:noFill/>
        </p:spPr>
        <p:txBody>
          <a:bodyPr wrap="none" rtlCol="0">
            <a:spAutoFit/>
          </a:bodyPr>
          <a:lstStyle/>
          <a:p>
            <a:pPr defTabSz="914400"/>
            <a:r>
              <a:rPr lang="en-GB" dirty="0">
                <a:solidFill>
                  <a:srgbClr val="1010A0"/>
                </a:solidFill>
                <a:latin typeface="Calibri"/>
              </a:rPr>
              <a:t>d</a:t>
            </a:r>
            <a:r>
              <a:rPr lang="en-GB" dirty="0" smtClean="0">
                <a:solidFill>
                  <a:srgbClr val="1010A0"/>
                </a:solidFill>
                <a:latin typeface="Calibri"/>
              </a:rPr>
              <a:t>estination sets</a:t>
            </a:r>
            <a:endParaRPr lang="en-GB" dirty="0">
              <a:solidFill>
                <a:srgbClr val="1010A0"/>
              </a:solidFill>
              <a:latin typeface="Calibri"/>
            </a:endParaRPr>
          </a:p>
        </p:txBody>
      </p:sp>
      <p:sp>
        <p:nvSpPr>
          <p:cNvPr id="5" name="Footer Placeholder 4"/>
          <p:cNvSpPr>
            <a:spLocks noGrp="1"/>
          </p:cNvSpPr>
          <p:nvPr>
            <p:ph type="ftr" sz="quarter" idx="10"/>
          </p:nvPr>
        </p:nvSpPr>
        <p:spPr>
          <a:xfrm>
            <a:off x="2590800" y="6324600"/>
            <a:ext cx="34290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10"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3811203513"/>
      </p:ext>
    </p:extLst>
  </p:cSld>
  <p:clrMapOvr>
    <a:masterClrMapping/>
  </p:clrMapOvr>
  <mc:AlternateContent xmlns:mc="http://schemas.openxmlformats.org/markup-compatibility/2006" xmlns:p14="http://schemas.microsoft.com/office/powerpoint/2010/main">
    <mc:Choice Requires="p14">
      <p:transition spd="slow" p14:dur="2000" advTm="51220"/>
    </mc:Choice>
    <mc:Fallback xmlns="">
      <p:transition spd="slow" advTm="512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IOFlow API: programming data plane queues</a:t>
            </a:r>
            <a:endParaRPr lang="en-GB" dirty="0"/>
          </a:p>
        </p:txBody>
      </p:sp>
      <p:sp>
        <p:nvSpPr>
          <p:cNvPr id="53" name="Text Placeholder 2"/>
          <p:cNvSpPr>
            <a:spLocks noGrp="1"/>
          </p:cNvSpPr>
          <p:nvPr>
            <p:ph type="body" sz="quarter" idx="4294967295"/>
          </p:nvPr>
        </p:nvSpPr>
        <p:spPr>
          <a:xfrm>
            <a:off x="389436" y="1092200"/>
            <a:ext cx="8363938" cy="5293757"/>
          </a:xfrm>
          <a:prstGeom prst="rect">
            <a:avLst/>
          </a:prstGeom>
        </p:spPr>
        <p:txBody>
          <a:bodyPr>
            <a:normAutofit/>
          </a:bodyPr>
          <a:lstStyle/>
          <a:p>
            <a:pPr marL="119062" lvl="1" indent="0">
              <a:buNone/>
              <a:defRPr/>
            </a:pPr>
            <a:endParaRPr lang="en-GB" dirty="0" smtClean="0">
              <a:solidFill>
                <a:srgbClr val="000000"/>
              </a:solidFill>
            </a:endParaRPr>
          </a:p>
          <a:p>
            <a:pPr marL="119062" lvl="1" indent="0">
              <a:buNone/>
              <a:defRPr/>
            </a:pPr>
            <a:r>
              <a:rPr lang="en-GB" dirty="0" smtClean="0">
                <a:solidFill>
                  <a:srgbClr val="000000"/>
                </a:solidFill>
              </a:rPr>
              <a:t>1. Classification [IO Header -&gt; </a:t>
            </a:r>
            <a:r>
              <a:rPr lang="en-GB" i="1" dirty="0" smtClean="0">
                <a:solidFill>
                  <a:srgbClr val="000000"/>
                </a:solidFill>
              </a:rPr>
              <a:t>Queue</a:t>
            </a:r>
            <a:r>
              <a:rPr lang="en-GB" dirty="0" smtClean="0">
                <a:solidFill>
                  <a:srgbClr val="000000"/>
                </a:solidFill>
              </a:rPr>
              <a:t>]</a:t>
            </a:r>
          </a:p>
          <a:p>
            <a:pPr marL="119062" lvl="1" indent="0">
              <a:buNone/>
              <a:defRPr/>
            </a:pPr>
            <a:r>
              <a:rPr lang="en-GB" dirty="0" smtClean="0">
                <a:solidFill>
                  <a:srgbClr val="000000"/>
                </a:solidFill>
              </a:rPr>
              <a:t>2. Queue servicing [Queue -&gt; </a:t>
            </a:r>
            <a:r>
              <a:rPr lang="en-GB" i="1" dirty="0" smtClean="0">
                <a:solidFill>
                  <a:srgbClr val="000000"/>
                </a:solidFill>
              </a:rPr>
              <a:t>&lt;token rate, priority, queue size&gt;</a:t>
            </a:r>
            <a:r>
              <a:rPr lang="en-GB" dirty="0" smtClean="0">
                <a:solidFill>
                  <a:srgbClr val="000000"/>
                </a:solidFill>
              </a:rPr>
              <a:t>]</a:t>
            </a:r>
          </a:p>
          <a:p>
            <a:pPr marL="119062" lvl="1" indent="0">
              <a:buNone/>
              <a:defRPr/>
            </a:pPr>
            <a:r>
              <a:rPr lang="en-GB" dirty="0" smtClean="0">
                <a:solidFill>
                  <a:srgbClr val="000000"/>
                </a:solidFill>
              </a:rPr>
              <a:t>3</a:t>
            </a:r>
            <a:r>
              <a:rPr lang="en-GB" dirty="0">
                <a:solidFill>
                  <a:srgbClr val="000000"/>
                </a:solidFill>
              </a:rPr>
              <a:t>. </a:t>
            </a:r>
            <a:r>
              <a:rPr lang="en-GB" dirty="0" smtClean="0">
                <a:solidFill>
                  <a:srgbClr val="000000"/>
                </a:solidFill>
              </a:rPr>
              <a:t>Routing [Queue -&gt; </a:t>
            </a:r>
            <a:r>
              <a:rPr lang="en-GB" i="1" dirty="0" smtClean="0">
                <a:solidFill>
                  <a:srgbClr val="000000"/>
                </a:solidFill>
              </a:rPr>
              <a:t>Next-hop</a:t>
            </a:r>
            <a:r>
              <a:rPr lang="en-GB" dirty="0" smtClean="0">
                <a:solidFill>
                  <a:srgbClr val="000000"/>
                </a:solidFill>
              </a:rPr>
              <a:t>]</a:t>
            </a:r>
            <a:endParaRPr lang="en-GB" dirty="0">
              <a:solidFill>
                <a:srgbClr val="000000"/>
              </a:solidFill>
            </a:endParaRPr>
          </a:p>
          <a:p>
            <a:pPr marL="119062" lvl="1" indent="0">
              <a:buNone/>
              <a:defRPr/>
            </a:pPr>
            <a:endParaRPr lang="en-GB" dirty="0" smtClean="0">
              <a:solidFill>
                <a:srgbClr val="000000"/>
              </a:solidFill>
            </a:endParaRPr>
          </a:p>
          <a:p>
            <a:pPr marL="119062" lvl="1" indent="0">
              <a:buNone/>
              <a:defRPr/>
            </a:pPr>
            <a:endParaRPr lang="en-GB" sz="800" dirty="0" smtClean="0"/>
          </a:p>
        </p:txBody>
      </p:sp>
      <p:sp>
        <p:nvSpPr>
          <p:cNvPr id="141" name="Rectangle 140"/>
          <p:cNvSpPr/>
          <p:nvPr/>
        </p:nvSpPr>
        <p:spPr bwMode="auto">
          <a:xfrm>
            <a:off x="1643714" y="4349543"/>
            <a:ext cx="1638345" cy="173775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nvGrpSpPr>
          <p:cNvPr id="142" name="Group 141"/>
          <p:cNvGrpSpPr/>
          <p:nvPr/>
        </p:nvGrpSpPr>
        <p:grpSpPr>
          <a:xfrm>
            <a:off x="404145" y="5034966"/>
            <a:ext cx="1222873" cy="470055"/>
            <a:chOff x="762000" y="4076415"/>
            <a:chExt cx="1222873" cy="352541"/>
          </a:xfrm>
        </p:grpSpPr>
        <p:cxnSp>
          <p:nvCxnSpPr>
            <p:cNvPr id="143" name="Straight Connector 142"/>
            <p:cNvCxnSpPr/>
            <p:nvPr/>
          </p:nvCxnSpPr>
          <p:spPr>
            <a:xfrm>
              <a:off x="938034" y="4076415"/>
              <a:ext cx="1046839"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984871" y="407641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762000" y="4428955"/>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bwMode="auto">
            <a:xfrm>
              <a:off x="1716850" y="4125334"/>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47" name="Rectangle 146"/>
            <p:cNvSpPr/>
            <p:nvPr/>
          </p:nvSpPr>
          <p:spPr bwMode="auto">
            <a:xfrm>
              <a:off x="1491661" y="4126445"/>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48" name="Rectangle 147"/>
            <p:cNvSpPr/>
            <p:nvPr/>
          </p:nvSpPr>
          <p:spPr bwMode="auto">
            <a:xfrm>
              <a:off x="1271964" y="4124644"/>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49" name="Rectangle 148"/>
            <p:cNvSpPr/>
            <p:nvPr/>
          </p:nvSpPr>
          <p:spPr bwMode="auto">
            <a:xfrm>
              <a:off x="1041751" y="4124644"/>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150" name="Group 149"/>
          <p:cNvGrpSpPr/>
          <p:nvPr/>
        </p:nvGrpSpPr>
        <p:grpSpPr>
          <a:xfrm>
            <a:off x="1896067" y="5505019"/>
            <a:ext cx="1222873" cy="470055"/>
            <a:chOff x="7411223" y="2742200"/>
            <a:chExt cx="1222873" cy="352541"/>
          </a:xfrm>
        </p:grpSpPr>
        <p:cxnSp>
          <p:nvCxnSpPr>
            <p:cNvPr id="151" name="Straight Connector 15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bwMode="auto">
            <a:xfrm>
              <a:off x="8366073" y="279111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5" name="Rectangle 154"/>
            <p:cNvSpPr/>
            <p:nvPr/>
          </p:nvSpPr>
          <p:spPr bwMode="auto">
            <a:xfrm>
              <a:off x="8140884" y="27922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6" name="Rectangle 155"/>
            <p:cNvSpPr/>
            <p:nvPr/>
          </p:nvSpPr>
          <p:spPr bwMode="auto">
            <a:xfrm>
              <a:off x="7921187"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7" name="Rectangle 156"/>
            <p:cNvSpPr/>
            <p:nvPr/>
          </p:nvSpPr>
          <p:spPr bwMode="auto">
            <a:xfrm>
              <a:off x="7690974"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158" name="TextBox 157"/>
          <p:cNvSpPr txBox="1"/>
          <p:nvPr/>
        </p:nvSpPr>
        <p:spPr>
          <a:xfrm rot="5400000">
            <a:off x="2517418" y="4956095"/>
            <a:ext cx="389580" cy="677108"/>
          </a:xfrm>
          <a:prstGeom prst="rect">
            <a:avLst/>
          </a:prstGeom>
          <a:noFill/>
        </p:spPr>
        <p:txBody>
          <a:bodyPr wrap="none" lIns="0" tIns="0" rIns="0" bIns="0" rtlCol="0">
            <a:spAutoFit/>
          </a:bodyPr>
          <a:lstStyle/>
          <a:p>
            <a:pPr defTabSz="914400"/>
            <a:r>
              <a:rPr lang="en-GB" sz="4400" dirty="0" smtClean="0">
                <a:gradFill>
                  <a:gsLst>
                    <a:gs pos="2917">
                      <a:srgbClr val="1010A0"/>
                    </a:gs>
                    <a:gs pos="30000">
                      <a:srgbClr val="1010A0"/>
                    </a:gs>
                  </a:gsLst>
                  <a:lin ang="5400000" scaled="0"/>
                </a:gradFill>
                <a:latin typeface="Calibri"/>
              </a:rPr>
              <a:t>…</a:t>
            </a:r>
          </a:p>
        </p:txBody>
      </p:sp>
      <p:cxnSp>
        <p:nvCxnSpPr>
          <p:cNvPr id="159" name="Straight Arrow Connector 158"/>
          <p:cNvCxnSpPr/>
          <p:nvPr/>
        </p:nvCxnSpPr>
        <p:spPr>
          <a:xfrm flipV="1">
            <a:off x="1601953" y="4613445"/>
            <a:ext cx="482286" cy="657043"/>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1601960" y="5270487"/>
            <a:ext cx="482287" cy="64268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36772" y="4141429"/>
            <a:ext cx="762053" cy="615553"/>
          </a:xfrm>
          <a:prstGeom prst="rect">
            <a:avLst/>
          </a:prstGeom>
          <a:noFill/>
        </p:spPr>
        <p:txBody>
          <a:bodyPr wrap="none" lIns="0" tIns="0" rIns="0" bIns="0" rtlCol="0">
            <a:spAutoFit/>
          </a:bodyPr>
          <a:lstStyle/>
          <a:p>
            <a:pPr algn="ctr" defTabSz="914400"/>
            <a:r>
              <a:rPr lang="en-GB" sz="2000" dirty="0" smtClean="0">
                <a:gradFill>
                  <a:gsLst>
                    <a:gs pos="2917">
                      <a:srgbClr val="1010A0"/>
                    </a:gs>
                    <a:gs pos="30000">
                      <a:srgbClr val="1010A0"/>
                    </a:gs>
                  </a:gsLst>
                  <a:lin ang="5400000" scaled="0"/>
                </a:gradFill>
                <a:latin typeface="Calibri"/>
              </a:rPr>
              <a:t>IO </a:t>
            </a:r>
          </a:p>
          <a:p>
            <a:pPr algn="ctr" defTabSz="914400"/>
            <a:r>
              <a:rPr lang="en-GB" sz="2000" dirty="0" smtClean="0">
                <a:gradFill>
                  <a:gsLst>
                    <a:gs pos="2917">
                      <a:srgbClr val="1010A0"/>
                    </a:gs>
                    <a:gs pos="30000">
                      <a:srgbClr val="1010A0"/>
                    </a:gs>
                  </a:gsLst>
                  <a:lin ang="5400000" scaled="0"/>
                </a:gradFill>
                <a:latin typeface="Calibri"/>
              </a:rPr>
              <a:t>Header</a:t>
            </a:r>
          </a:p>
        </p:txBody>
      </p:sp>
      <p:grpSp>
        <p:nvGrpSpPr>
          <p:cNvPr id="162" name="Group 161"/>
          <p:cNvGrpSpPr/>
          <p:nvPr/>
        </p:nvGrpSpPr>
        <p:grpSpPr>
          <a:xfrm>
            <a:off x="1887016" y="4515069"/>
            <a:ext cx="1222873" cy="470055"/>
            <a:chOff x="7411224" y="1767408"/>
            <a:chExt cx="1222873" cy="352541"/>
          </a:xfrm>
        </p:grpSpPr>
        <p:cxnSp>
          <p:nvCxnSpPr>
            <p:cNvPr id="163" name="Straight Connector 162"/>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bwMode="auto">
            <a:xfrm>
              <a:off x="8366074" y="181632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67" name="Rectangle 166"/>
            <p:cNvSpPr/>
            <p:nvPr/>
          </p:nvSpPr>
          <p:spPr bwMode="auto">
            <a:xfrm>
              <a:off x="8140885" y="1817437"/>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68" name="Rectangle 167"/>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69" name="Rectangle 168"/>
            <p:cNvSpPr/>
            <p:nvPr/>
          </p:nvSpPr>
          <p:spPr bwMode="auto">
            <a:xfrm>
              <a:off x="7690975" y="181563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70" name="Rectangle 169"/>
            <p:cNvSpPr/>
            <p:nvPr/>
          </p:nvSpPr>
          <p:spPr bwMode="auto">
            <a:xfrm>
              <a:off x="7923714" y="1816341"/>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cxnSp>
        <p:nvCxnSpPr>
          <p:cNvPr id="172" name="Straight Arrow Connector 171"/>
          <p:cNvCxnSpPr/>
          <p:nvPr/>
        </p:nvCxnSpPr>
        <p:spPr>
          <a:xfrm flipV="1">
            <a:off x="3134600" y="5734831"/>
            <a:ext cx="917323" cy="240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bwMode="auto">
          <a:xfrm>
            <a:off x="4046278" y="4349546"/>
            <a:ext cx="1638345" cy="1671289"/>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74" name="Rectangle 173"/>
          <p:cNvSpPr/>
          <p:nvPr/>
        </p:nvSpPr>
        <p:spPr bwMode="auto">
          <a:xfrm>
            <a:off x="6136795" y="4349543"/>
            <a:ext cx="1638345" cy="173775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nvGrpSpPr>
          <p:cNvPr id="193" name="Group 192"/>
          <p:cNvGrpSpPr/>
          <p:nvPr/>
        </p:nvGrpSpPr>
        <p:grpSpPr>
          <a:xfrm>
            <a:off x="6312533" y="5550782"/>
            <a:ext cx="1222873" cy="470055"/>
            <a:chOff x="7411223" y="2742200"/>
            <a:chExt cx="1222873" cy="352541"/>
          </a:xfrm>
        </p:grpSpPr>
        <p:cxnSp>
          <p:nvCxnSpPr>
            <p:cNvPr id="194" name="Straight Connector 193"/>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bwMode="auto">
            <a:xfrm>
              <a:off x="8366073" y="279111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98" name="Rectangle 197"/>
            <p:cNvSpPr/>
            <p:nvPr/>
          </p:nvSpPr>
          <p:spPr bwMode="auto">
            <a:xfrm>
              <a:off x="8140884" y="27922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99" name="Rectangle 198"/>
            <p:cNvSpPr/>
            <p:nvPr/>
          </p:nvSpPr>
          <p:spPr bwMode="auto">
            <a:xfrm>
              <a:off x="7921187"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0" name="Rectangle 199"/>
            <p:cNvSpPr/>
            <p:nvPr/>
          </p:nvSpPr>
          <p:spPr bwMode="auto">
            <a:xfrm>
              <a:off x="7690974"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201" name="Group 200"/>
          <p:cNvGrpSpPr/>
          <p:nvPr/>
        </p:nvGrpSpPr>
        <p:grpSpPr>
          <a:xfrm>
            <a:off x="6303483" y="4560831"/>
            <a:ext cx="1222873" cy="470055"/>
            <a:chOff x="7411224" y="1767408"/>
            <a:chExt cx="1222873" cy="352541"/>
          </a:xfrm>
        </p:grpSpPr>
        <p:cxnSp>
          <p:nvCxnSpPr>
            <p:cNvPr id="202" name="Straight Connector 201"/>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bwMode="auto">
            <a:xfrm>
              <a:off x="8366074" y="181632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6" name="Rectangle 205"/>
            <p:cNvSpPr/>
            <p:nvPr/>
          </p:nvSpPr>
          <p:spPr bwMode="auto">
            <a:xfrm>
              <a:off x="8140885" y="1817437"/>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7" name="Rectangle 206"/>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8" name="Rectangle 207"/>
            <p:cNvSpPr/>
            <p:nvPr/>
          </p:nvSpPr>
          <p:spPr bwMode="auto">
            <a:xfrm>
              <a:off x="7690975" y="181563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9" name="Rectangle 208"/>
            <p:cNvSpPr/>
            <p:nvPr/>
          </p:nvSpPr>
          <p:spPr bwMode="auto">
            <a:xfrm>
              <a:off x="7923714" y="1816341"/>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210" name="TextBox 209"/>
          <p:cNvSpPr txBox="1"/>
          <p:nvPr/>
        </p:nvSpPr>
        <p:spPr>
          <a:xfrm rot="5400000">
            <a:off x="6927115" y="4961949"/>
            <a:ext cx="389580" cy="677108"/>
          </a:xfrm>
          <a:prstGeom prst="rect">
            <a:avLst/>
          </a:prstGeom>
          <a:noFill/>
        </p:spPr>
        <p:txBody>
          <a:bodyPr wrap="none" lIns="0" tIns="0" rIns="0" bIns="0" rtlCol="0">
            <a:spAutoFit/>
          </a:bodyPr>
          <a:lstStyle/>
          <a:p>
            <a:pPr defTabSz="914400"/>
            <a:r>
              <a:rPr lang="en-GB" sz="4400" dirty="0" smtClean="0">
                <a:gradFill>
                  <a:gsLst>
                    <a:gs pos="2917">
                      <a:srgbClr val="1010A0"/>
                    </a:gs>
                    <a:gs pos="30000">
                      <a:srgbClr val="1010A0"/>
                    </a:gs>
                  </a:gsLst>
                  <a:lin ang="5400000" scaled="0"/>
                </a:gradFill>
                <a:latin typeface="Calibri"/>
              </a:rPr>
              <a:t>…</a:t>
            </a:r>
          </a:p>
        </p:txBody>
      </p:sp>
      <p:cxnSp>
        <p:nvCxnSpPr>
          <p:cNvPr id="211" name="Straight Arrow Connector 210"/>
          <p:cNvCxnSpPr/>
          <p:nvPr/>
        </p:nvCxnSpPr>
        <p:spPr>
          <a:xfrm>
            <a:off x="5457168" y="4747692"/>
            <a:ext cx="679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5464210" y="5734831"/>
            <a:ext cx="672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109882" y="4116025"/>
            <a:ext cx="3026908" cy="631667"/>
            <a:chOff x="3467742" y="3387212"/>
            <a:chExt cx="3026908" cy="473750"/>
          </a:xfrm>
        </p:grpSpPr>
        <p:cxnSp>
          <p:nvCxnSpPr>
            <p:cNvPr id="213" name="Straight Connector 212"/>
            <p:cNvCxnSpPr/>
            <p:nvPr/>
          </p:nvCxnSpPr>
          <p:spPr>
            <a:xfrm>
              <a:off x="3467742" y="3860962"/>
              <a:ext cx="4946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3962400" y="3387212"/>
              <a:ext cx="0" cy="4737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3951116" y="3406262"/>
              <a:ext cx="2286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6248400" y="3387212"/>
              <a:ext cx="0" cy="359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6237116" y="3746991"/>
              <a:ext cx="2575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218" name="Straight Arrow Connector 217"/>
          <p:cNvCxnSpPr/>
          <p:nvPr/>
        </p:nvCxnSpPr>
        <p:spPr>
          <a:xfrm>
            <a:off x="7797570" y="4747692"/>
            <a:ext cx="679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804612" y="5734831"/>
            <a:ext cx="672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rot="10800000">
            <a:off x="3474137" y="5178635"/>
            <a:ext cx="389530" cy="677108"/>
          </a:xfrm>
          <a:prstGeom prst="rect">
            <a:avLst/>
          </a:prstGeom>
          <a:noFill/>
        </p:spPr>
        <p:txBody>
          <a:bodyPr wrap="square" lIns="0" tIns="0" rIns="0" bIns="0" rtlCol="0">
            <a:spAutoFit/>
          </a:bodyPr>
          <a:lstStyle/>
          <a:p>
            <a:pPr defTabSz="914400"/>
            <a:r>
              <a:rPr lang="en-GB" sz="4400" dirty="0" smtClean="0">
                <a:gradFill>
                  <a:gsLst>
                    <a:gs pos="2917">
                      <a:srgbClr val="1010A0"/>
                    </a:gs>
                    <a:gs pos="30000">
                      <a:srgbClr val="1010A0"/>
                    </a:gs>
                  </a:gsLst>
                  <a:lin ang="5400000" scaled="0"/>
                </a:gradFill>
                <a:latin typeface="Calibri"/>
              </a:rPr>
              <a:t>…</a:t>
            </a:r>
          </a:p>
        </p:txBody>
      </p:sp>
      <p:sp>
        <p:nvSpPr>
          <p:cNvPr id="221" name="TextBox 220"/>
          <p:cNvSpPr txBox="1"/>
          <p:nvPr/>
        </p:nvSpPr>
        <p:spPr>
          <a:xfrm>
            <a:off x="4211542" y="4613447"/>
            <a:ext cx="1293744" cy="830997"/>
          </a:xfrm>
          <a:prstGeom prst="rect">
            <a:avLst/>
          </a:prstGeom>
          <a:noFill/>
        </p:spPr>
        <p:txBody>
          <a:bodyPr wrap="none" rtlCol="0">
            <a:spAutoFit/>
          </a:bodyPr>
          <a:lstStyle/>
          <a:p>
            <a:pPr defTabSz="914400"/>
            <a:r>
              <a:rPr lang="en-GB" sz="2400" dirty="0" smtClean="0">
                <a:solidFill>
                  <a:srgbClr val="1010A0"/>
                </a:solidFill>
                <a:latin typeface="Calibri"/>
              </a:rPr>
              <a:t>Malware </a:t>
            </a:r>
          </a:p>
          <a:p>
            <a:pPr defTabSz="914400"/>
            <a:r>
              <a:rPr lang="en-GB" sz="2400" dirty="0" smtClean="0">
                <a:solidFill>
                  <a:srgbClr val="1010A0"/>
                </a:solidFill>
                <a:latin typeface="Calibri"/>
              </a:rPr>
              <a:t>scanner</a:t>
            </a:r>
            <a:endParaRPr lang="en-GB" sz="2400" dirty="0">
              <a:solidFill>
                <a:srgbClr val="1010A0"/>
              </a:solidFill>
              <a:latin typeface="Calibri"/>
            </a:endParaRPr>
          </a:p>
        </p:txBody>
      </p:sp>
      <p:sp>
        <p:nvSpPr>
          <p:cNvPr id="3" name="Oval 2"/>
          <p:cNvSpPr/>
          <p:nvPr/>
        </p:nvSpPr>
        <p:spPr>
          <a:xfrm>
            <a:off x="2339240" y="1525372"/>
            <a:ext cx="1941832"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0" name="Oval 69"/>
          <p:cNvSpPr/>
          <p:nvPr/>
        </p:nvSpPr>
        <p:spPr>
          <a:xfrm>
            <a:off x="4046273" y="2089088"/>
            <a:ext cx="1941832"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69</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514600" y="6324600"/>
            <a:ext cx="36576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71"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369884966"/>
      </p:ext>
    </p:extLst>
  </p:cSld>
  <p:clrMapOvr>
    <a:masterClrMapping/>
  </p:clrMapOvr>
  <p:transition xmlns:p14="http://schemas.microsoft.com/office/powerpoint/2010/main" advTm="6782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16133" y="736600"/>
            <a:ext cx="2833660" cy="60198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2106" tIns="186053" rIns="372106" bIns="186053" rtlCol="0" anchor="t"/>
          <a:lstStyle/>
          <a:p>
            <a:pPr algn="ctr"/>
            <a:endParaRPr lang="en-US" sz="5700" dirty="0">
              <a:solidFill>
                <a:schemeClr val="tx1"/>
              </a:solidFill>
              <a:cs typeface="Arial" pitchFamily="34" charset="0"/>
            </a:endParaRPr>
          </a:p>
        </p:txBody>
      </p:sp>
      <p:sp>
        <p:nvSpPr>
          <p:cNvPr id="5" name="Rounded Rectangle 4"/>
          <p:cNvSpPr/>
          <p:nvPr/>
        </p:nvSpPr>
        <p:spPr>
          <a:xfrm>
            <a:off x="-8467" y="736600"/>
            <a:ext cx="2833660" cy="6096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2106" tIns="186053" rIns="372106" bIns="186053" rtlCol="0" anchor="t"/>
          <a:lstStyle/>
          <a:p>
            <a:pPr algn="ctr"/>
            <a:endParaRPr lang="en-US" sz="5700" dirty="0">
              <a:solidFill>
                <a:schemeClr val="tx1"/>
              </a:solidFill>
              <a:cs typeface="Arial" pitchFamily="34" charset="0"/>
            </a:endParaRPr>
          </a:p>
        </p:txBody>
      </p:sp>
      <p:sp>
        <p:nvSpPr>
          <p:cNvPr id="8" name="Rectangle 7"/>
          <p:cNvSpPr/>
          <p:nvPr/>
        </p:nvSpPr>
        <p:spPr>
          <a:xfrm>
            <a:off x="297120" y="3479800"/>
            <a:ext cx="2222487" cy="1529452"/>
          </a:xfrm>
          <a:prstGeom prst="rect">
            <a:avLst/>
          </a:prstGeom>
          <a:ln w="38100"/>
        </p:spPr>
        <p:style>
          <a:lnRef idx="2">
            <a:schemeClr val="dk1"/>
          </a:lnRef>
          <a:fillRef idx="1">
            <a:schemeClr val="lt1"/>
          </a:fillRef>
          <a:effectRef idx="0">
            <a:schemeClr val="dk1"/>
          </a:effectRef>
          <a:fontRef idx="minor">
            <a:schemeClr val="dk1"/>
          </a:fontRef>
        </p:style>
        <p:txBody>
          <a:bodyPr anchor="ctr"/>
          <a:lstStyle/>
          <a:p>
            <a:pPr algn="ctr" defTabSz="470184"/>
            <a:r>
              <a:rPr lang="en-US" sz="2800" dirty="0">
                <a:solidFill>
                  <a:schemeClr val="dk1"/>
                </a:solidFill>
                <a:cs typeface="Arial" pitchFamily="34" charset="0"/>
              </a:rPr>
              <a:t>Network</a:t>
            </a:r>
            <a:br>
              <a:rPr lang="en-US" sz="2800" dirty="0">
                <a:solidFill>
                  <a:schemeClr val="dk1"/>
                </a:solidFill>
                <a:cs typeface="Arial" pitchFamily="34" charset="0"/>
              </a:rPr>
            </a:br>
            <a:r>
              <a:rPr lang="en-US" sz="2800" dirty="0">
                <a:solidFill>
                  <a:schemeClr val="dk1"/>
                </a:solidFill>
                <a:cs typeface="Arial" pitchFamily="34" charset="0"/>
              </a:rPr>
              <a:t>topology</a:t>
            </a:r>
          </a:p>
        </p:txBody>
      </p:sp>
      <p:sp>
        <p:nvSpPr>
          <p:cNvPr id="9" name="Rectangle 8"/>
          <p:cNvSpPr/>
          <p:nvPr/>
        </p:nvSpPr>
        <p:spPr>
          <a:xfrm>
            <a:off x="297120" y="5177618"/>
            <a:ext cx="2222487" cy="1540391"/>
          </a:xfrm>
          <a:prstGeom prst="rect">
            <a:avLst/>
          </a:prstGeom>
          <a:ln w="38100"/>
        </p:spPr>
        <p:style>
          <a:lnRef idx="2">
            <a:schemeClr val="dk1"/>
          </a:lnRef>
          <a:fillRef idx="1">
            <a:schemeClr val="lt1"/>
          </a:fillRef>
          <a:effectRef idx="0">
            <a:schemeClr val="dk1"/>
          </a:effectRef>
          <a:fontRef idx="minor">
            <a:schemeClr val="dk1"/>
          </a:fontRef>
        </p:style>
        <p:txBody>
          <a:bodyPr anchor="ctr"/>
          <a:lstStyle/>
          <a:p>
            <a:pPr algn="ctr" defTabSz="470184"/>
            <a:r>
              <a:rPr lang="en-US" sz="2800" dirty="0">
                <a:solidFill>
                  <a:schemeClr val="dk1"/>
                </a:solidFill>
                <a:cs typeface="Arial" pitchFamily="34" charset="0"/>
              </a:rPr>
              <a:t>Correctness</a:t>
            </a:r>
            <a:br>
              <a:rPr lang="en-US" sz="2800" dirty="0">
                <a:solidFill>
                  <a:schemeClr val="dk1"/>
                </a:solidFill>
                <a:cs typeface="Arial" pitchFamily="34" charset="0"/>
              </a:rPr>
            </a:br>
            <a:r>
              <a:rPr lang="en-US" sz="2800" dirty="0" smtClean="0">
                <a:solidFill>
                  <a:schemeClr val="dk1"/>
                </a:solidFill>
                <a:cs typeface="Arial" pitchFamily="34" charset="0"/>
              </a:rPr>
              <a:t>properties </a:t>
            </a:r>
            <a:r>
              <a:rPr lang="en-US" sz="2400" dirty="0" smtClean="0">
                <a:solidFill>
                  <a:schemeClr val="dk1"/>
                </a:solidFill>
                <a:cs typeface="Arial" pitchFamily="34" charset="0"/>
              </a:rPr>
              <a:t>(e.g., no loops)</a:t>
            </a:r>
            <a:endParaRPr lang="en-US" sz="2800" dirty="0">
              <a:solidFill>
                <a:schemeClr val="dk1"/>
              </a:solidFill>
              <a:cs typeface="Arial" pitchFamily="34" charset="0"/>
            </a:endParaRPr>
          </a:p>
        </p:txBody>
      </p:sp>
      <p:sp>
        <p:nvSpPr>
          <p:cNvPr id="10" name="Rounded Rectangle 9"/>
          <p:cNvSpPr/>
          <p:nvPr/>
        </p:nvSpPr>
        <p:spPr>
          <a:xfrm>
            <a:off x="3148666" y="736600"/>
            <a:ext cx="2833660" cy="60198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2106" tIns="186053" rIns="372106" bIns="186053" rtlCol="0" anchor="t"/>
          <a:lstStyle/>
          <a:p>
            <a:pPr algn="ctr"/>
            <a:endParaRPr lang="en-US" sz="7300" dirty="0">
              <a:cs typeface="Arial" pitchFamily="34" charset="0"/>
            </a:endParaRPr>
          </a:p>
        </p:txBody>
      </p:sp>
      <p:sp>
        <p:nvSpPr>
          <p:cNvPr id="11" name="Right Arrow 10"/>
          <p:cNvSpPr/>
          <p:nvPr/>
        </p:nvSpPr>
        <p:spPr>
          <a:xfrm>
            <a:off x="2605930" y="2607215"/>
            <a:ext cx="762000" cy="2929985"/>
          </a:xfrm>
          <a:prstGeom prst="rightArrow">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72106" tIns="186053" rIns="372106" bIns="186053" rtlCol="0" anchor="ctr"/>
          <a:lstStyle/>
          <a:p>
            <a:pPr algn="ctr"/>
            <a:endParaRPr lang="en-US">
              <a:cs typeface="Arial" pitchFamily="34" charset="0"/>
            </a:endParaRPr>
          </a:p>
        </p:txBody>
      </p:sp>
      <p:sp>
        <p:nvSpPr>
          <p:cNvPr id="12" name="Rectangle 11"/>
          <p:cNvSpPr/>
          <p:nvPr/>
        </p:nvSpPr>
        <p:spPr>
          <a:xfrm>
            <a:off x="6620443" y="2747813"/>
            <a:ext cx="2225040" cy="2636987"/>
          </a:xfrm>
          <a:prstGeom prst="rect">
            <a:avLst/>
          </a:prstGeom>
          <a:ln w="38100"/>
        </p:spPr>
        <p:style>
          <a:lnRef idx="2">
            <a:schemeClr val="dk1"/>
          </a:lnRef>
          <a:fillRef idx="1">
            <a:schemeClr val="lt1"/>
          </a:fillRef>
          <a:effectRef idx="0">
            <a:schemeClr val="dk1"/>
          </a:effectRef>
          <a:fontRef idx="minor">
            <a:schemeClr val="dk1"/>
          </a:fontRef>
        </p:style>
        <p:txBody>
          <a:bodyPr anchor="ctr"/>
          <a:lstStyle/>
          <a:p>
            <a:pPr algn="ctr" defTabSz="470184"/>
            <a:r>
              <a:rPr lang="en-US" sz="2800" dirty="0">
                <a:solidFill>
                  <a:schemeClr val="dk1"/>
                </a:solidFill>
                <a:cs typeface="Arial" pitchFamily="34" charset="0"/>
              </a:rPr>
              <a:t>Traces of property violations</a:t>
            </a:r>
          </a:p>
        </p:txBody>
      </p:sp>
      <p:sp>
        <p:nvSpPr>
          <p:cNvPr id="13" name="Right Arrow 12"/>
          <p:cNvSpPr/>
          <p:nvPr/>
        </p:nvSpPr>
        <p:spPr>
          <a:xfrm>
            <a:off x="5763063" y="2607215"/>
            <a:ext cx="762000" cy="2929985"/>
          </a:xfrm>
          <a:prstGeom prst="rightArrow">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72106" tIns="186053" rIns="372106" bIns="186053" rtlCol="0" anchor="ctr"/>
          <a:lstStyle/>
          <a:p>
            <a:pPr algn="ctr"/>
            <a:endParaRPr lang="en-US">
              <a:cs typeface="Arial" pitchFamily="34" charset="0"/>
            </a:endParaRPr>
          </a:p>
        </p:txBody>
      </p:sp>
      <p:sp>
        <p:nvSpPr>
          <p:cNvPr id="15" name="TextBox 14"/>
          <p:cNvSpPr txBox="1"/>
          <p:nvPr/>
        </p:nvSpPr>
        <p:spPr>
          <a:xfrm>
            <a:off x="456965" y="369552"/>
            <a:ext cx="1972968" cy="1052848"/>
          </a:xfrm>
          <a:prstGeom prst="rect">
            <a:avLst/>
          </a:prstGeom>
          <a:noFill/>
        </p:spPr>
        <p:txBody>
          <a:bodyPr wrap="none" lIns="372106" tIns="186053" rIns="372106" bIns="186053" rtlCol="0">
            <a:spAutoFit/>
          </a:bodyPr>
          <a:lstStyle/>
          <a:p>
            <a:r>
              <a:rPr lang="en-US" sz="4400" dirty="0">
                <a:cs typeface="Arial" pitchFamily="34" charset="0"/>
              </a:rPr>
              <a:t>Input</a:t>
            </a:r>
          </a:p>
        </p:txBody>
      </p:sp>
      <p:sp>
        <p:nvSpPr>
          <p:cNvPr id="16" name="TextBox 15"/>
          <p:cNvSpPr txBox="1"/>
          <p:nvPr/>
        </p:nvSpPr>
        <p:spPr>
          <a:xfrm>
            <a:off x="6513978" y="369552"/>
            <a:ext cx="2392955" cy="1052848"/>
          </a:xfrm>
          <a:prstGeom prst="rect">
            <a:avLst/>
          </a:prstGeom>
          <a:noFill/>
        </p:spPr>
        <p:txBody>
          <a:bodyPr wrap="none" lIns="372106" tIns="186053" rIns="372106" bIns="186053" rtlCol="0">
            <a:spAutoFit/>
          </a:bodyPr>
          <a:lstStyle/>
          <a:p>
            <a:r>
              <a:rPr lang="en-US" sz="4400" dirty="0">
                <a:cs typeface="Arial" pitchFamily="34" charset="0"/>
              </a:rPr>
              <a:t>Output</a:t>
            </a:r>
          </a:p>
        </p:txBody>
      </p:sp>
      <p:sp>
        <p:nvSpPr>
          <p:cNvPr id="17" name="TextBox 16"/>
          <p:cNvSpPr txBox="1"/>
          <p:nvPr/>
        </p:nvSpPr>
        <p:spPr>
          <a:xfrm>
            <a:off x="3618784" y="368808"/>
            <a:ext cx="1859154" cy="1068237"/>
          </a:xfrm>
          <a:prstGeom prst="rect">
            <a:avLst/>
          </a:prstGeom>
          <a:noFill/>
        </p:spPr>
        <p:txBody>
          <a:bodyPr wrap="none" lIns="372106" tIns="186053" rIns="372106" bIns="186053" rtlCol="0">
            <a:spAutoFit/>
          </a:bodyPr>
          <a:lstStyle/>
          <a:p>
            <a:pPr algn="ctr"/>
            <a:r>
              <a:rPr lang="en-US" sz="4500" dirty="0" smtClean="0">
                <a:solidFill>
                  <a:schemeClr val="bg1"/>
                </a:solidFill>
                <a:cs typeface="Arial" pitchFamily="34" charset="0"/>
              </a:rPr>
              <a:t>NICE</a:t>
            </a:r>
            <a:endParaRPr lang="en-US" sz="4400" dirty="0">
              <a:solidFill>
                <a:schemeClr val="bg1"/>
              </a:solidFill>
              <a:cs typeface="Arial" pitchFamily="34" charset="0"/>
            </a:endParaRPr>
          </a:p>
        </p:txBody>
      </p:sp>
      <p:sp>
        <p:nvSpPr>
          <p:cNvPr id="20" name="TextBox 19"/>
          <p:cNvSpPr txBox="1"/>
          <p:nvPr/>
        </p:nvSpPr>
        <p:spPr>
          <a:xfrm>
            <a:off x="3637638" y="1151911"/>
            <a:ext cx="2032471" cy="2099289"/>
          </a:xfrm>
          <a:prstGeom prst="rect">
            <a:avLst/>
          </a:prstGeom>
          <a:noFill/>
        </p:spPr>
        <p:txBody>
          <a:bodyPr wrap="none" lIns="372106" tIns="186053" rIns="372106" bIns="186053" rtlCol="0">
            <a:spAutoFit/>
          </a:bodyPr>
          <a:lstStyle/>
          <a:p>
            <a:r>
              <a:rPr lang="en-US" sz="2800" b="1" dirty="0" smtClean="0">
                <a:solidFill>
                  <a:schemeClr val="bg1"/>
                </a:solidFill>
                <a:cs typeface="Arial" pitchFamily="34" charset="0"/>
              </a:rPr>
              <a:t>N</a:t>
            </a:r>
            <a:r>
              <a:rPr lang="en-US" sz="2400" dirty="0" smtClean="0">
                <a:solidFill>
                  <a:schemeClr val="bg1"/>
                </a:solidFill>
                <a:cs typeface="Arial" pitchFamily="34" charset="0"/>
              </a:rPr>
              <a:t>o bugs</a:t>
            </a:r>
            <a:br>
              <a:rPr lang="en-US" sz="2400" dirty="0" smtClean="0">
                <a:solidFill>
                  <a:schemeClr val="bg1"/>
                </a:solidFill>
                <a:cs typeface="Arial" pitchFamily="34" charset="0"/>
              </a:rPr>
            </a:br>
            <a:r>
              <a:rPr lang="en-US" sz="2800" b="1" dirty="0" smtClean="0">
                <a:solidFill>
                  <a:schemeClr val="bg1"/>
                </a:solidFill>
                <a:cs typeface="Arial" pitchFamily="34" charset="0"/>
              </a:rPr>
              <a:t>I</a:t>
            </a:r>
            <a:r>
              <a:rPr lang="en-US" sz="2400" dirty="0" smtClean="0">
                <a:solidFill>
                  <a:schemeClr val="bg1"/>
                </a:solidFill>
                <a:cs typeface="Arial" pitchFamily="34" charset="0"/>
              </a:rPr>
              <a:t>n</a:t>
            </a:r>
            <a:br>
              <a:rPr lang="en-US" sz="2400" dirty="0" smtClean="0">
                <a:solidFill>
                  <a:schemeClr val="bg1"/>
                </a:solidFill>
                <a:cs typeface="Arial" pitchFamily="34" charset="0"/>
              </a:rPr>
            </a:br>
            <a:r>
              <a:rPr lang="en-US" sz="2800" b="1" dirty="0" smtClean="0">
                <a:solidFill>
                  <a:schemeClr val="bg1"/>
                </a:solidFill>
                <a:cs typeface="Arial" pitchFamily="34" charset="0"/>
              </a:rPr>
              <a:t>C</a:t>
            </a:r>
            <a:r>
              <a:rPr lang="en-US" sz="2400" dirty="0" smtClean="0">
                <a:solidFill>
                  <a:schemeClr val="bg1"/>
                </a:solidFill>
                <a:cs typeface="Arial" pitchFamily="34" charset="0"/>
              </a:rPr>
              <a:t>ontroller</a:t>
            </a:r>
            <a:br>
              <a:rPr lang="en-US" sz="2400" dirty="0" smtClean="0">
                <a:solidFill>
                  <a:schemeClr val="bg1"/>
                </a:solidFill>
                <a:cs typeface="Arial" pitchFamily="34" charset="0"/>
              </a:rPr>
            </a:br>
            <a:r>
              <a:rPr lang="en-US" sz="2800" b="1" dirty="0" smtClean="0">
                <a:solidFill>
                  <a:schemeClr val="bg1"/>
                </a:solidFill>
                <a:cs typeface="Arial" pitchFamily="34" charset="0"/>
              </a:rPr>
              <a:t>E</a:t>
            </a:r>
            <a:r>
              <a:rPr lang="en-US" sz="2400" dirty="0" smtClean="0">
                <a:solidFill>
                  <a:schemeClr val="bg1"/>
                </a:solidFill>
                <a:cs typeface="Arial" pitchFamily="34" charset="0"/>
              </a:rPr>
              <a:t>xecution</a:t>
            </a:r>
            <a:endParaRPr lang="en-US" sz="4400" dirty="0">
              <a:solidFill>
                <a:schemeClr val="bg1"/>
              </a:solidFill>
              <a:cs typeface="Arial" pitchFamily="34" charset="0"/>
            </a:endParaRPr>
          </a:p>
        </p:txBody>
      </p:sp>
      <p:grpSp>
        <p:nvGrpSpPr>
          <p:cNvPr id="2" name="Group 1"/>
          <p:cNvGrpSpPr/>
          <p:nvPr/>
        </p:nvGrpSpPr>
        <p:grpSpPr>
          <a:xfrm>
            <a:off x="143933" y="1346200"/>
            <a:ext cx="2528860" cy="1987292"/>
            <a:chOff x="152400" y="1066800"/>
            <a:chExt cx="2528860" cy="1987292"/>
          </a:xfrm>
        </p:grpSpPr>
        <p:sp>
          <p:nvSpPr>
            <p:cNvPr id="22" name="Rounded Rectangle 21"/>
            <p:cNvSpPr/>
            <p:nvPr/>
          </p:nvSpPr>
          <p:spPr bwMode="auto">
            <a:xfrm>
              <a:off x="152400" y="1066800"/>
              <a:ext cx="2528860" cy="1987292"/>
            </a:xfrm>
            <a:prstGeom prst="roundRect">
              <a:avLst/>
            </a:prstGeom>
            <a:ln w="38100"/>
          </p:spPr>
          <p:style>
            <a:lnRef idx="2">
              <a:schemeClr val="accent6">
                <a:shade val="50000"/>
              </a:schemeClr>
            </a:lnRef>
            <a:fillRef idx="1">
              <a:schemeClr val="accent6"/>
            </a:fillRef>
            <a:effectRef idx="0">
              <a:schemeClr val="accent6"/>
            </a:effectRef>
            <a:fontRef idx="minor">
              <a:schemeClr val="lt1"/>
            </a:fontRef>
          </p:style>
          <p:txBody>
            <a:bodyPr bIns="0" anchor="b"/>
            <a:lstStyle/>
            <a:p>
              <a:pPr algn="ctr" defTabSz="157935"/>
              <a:endParaRPr lang="en-US" sz="2800" kern="0" dirty="0">
                <a:solidFill>
                  <a:sysClr val="window" lastClr="FFFFFF"/>
                </a:solidFill>
                <a:cs typeface="Arial" pitchFamily="34" charset="0"/>
              </a:endParaRPr>
            </a:p>
          </p:txBody>
        </p:sp>
        <p:sp>
          <p:nvSpPr>
            <p:cNvPr id="23" name="Rectangle 22"/>
            <p:cNvSpPr/>
            <p:nvPr/>
          </p:nvSpPr>
          <p:spPr bwMode="auto">
            <a:xfrm>
              <a:off x="465432" y="1280755"/>
              <a:ext cx="1895050" cy="17733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470184" fontAlgn="auto">
                <a:spcBef>
                  <a:spcPts val="0"/>
                </a:spcBef>
                <a:spcAft>
                  <a:spcPts val="0"/>
                </a:spcAft>
                <a:defRPr/>
              </a:pPr>
              <a:r>
                <a:rPr lang="en-US" sz="2800" b="1" dirty="0" smtClean="0">
                  <a:solidFill>
                    <a:schemeClr val="tx1"/>
                  </a:solidFill>
                  <a:cs typeface="Arial" pitchFamily="34" charset="0"/>
                </a:rPr>
                <a:t>Unmodified</a:t>
              </a:r>
              <a:r>
                <a:rPr lang="en-US" sz="2800" dirty="0" smtClean="0">
                  <a:solidFill>
                    <a:schemeClr val="tx1"/>
                  </a:solidFill>
                  <a:cs typeface="Arial" pitchFamily="34" charset="0"/>
                </a:rPr>
                <a:t/>
              </a:r>
              <a:br>
                <a:rPr lang="en-US" sz="2800" dirty="0" smtClean="0">
                  <a:solidFill>
                    <a:schemeClr val="tx1"/>
                  </a:solidFill>
                  <a:cs typeface="Arial" pitchFamily="34" charset="0"/>
                </a:rPr>
              </a:br>
              <a:r>
                <a:rPr lang="en-US" sz="2800" dirty="0" smtClean="0">
                  <a:solidFill>
                    <a:schemeClr val="tx1"/>
                  </a:solidFill>
                  <a:cs typeface="Arial" pitchFamily="34" charset="0"/>
                </a:rPr>
                <a:t>OpenFlow</a:t>
              </a:r>
              <a:br>
                <a:rPr lang="en-US" sz="2800" dirty="0" smtClean="0">
                  <a:solidFill>
                    <a:schemeClr val="tx1"/>
                  </a:solidFill>
                  <a:cs typeface="Arial" pitchFamily="34" charset="0"/>
                </a:rPr>
              </a:br>
              <a:r>
                <a:rPr lang="en-US" sz="2800" dirty="0" smtClean="0">
                  <a:solidFill>
                    <a:schemeClr val="tx1"/>
                  </a:solidFill>
                  <a:cs typeface="Arial" pitchFamily="34" charset="0"/>
                </a:rPr>
                <a:t>program</a:t>
              </a:r>
              <a:endParaRPr lang="en-US" sz="2800" dirty="0">
                <a:solidFill>
                  <a:schemeClr val="tx1"/>
                </a:solidFill>
                <a:cs typeface="Arial" pitchFamily="34" charset="0"/>
              </a:endParaRPr>
            </a:p>
          </p:txBody>
        </p:sp>
      </p:grpSp>
      <p:sp>
        <p:nvSpPr>
          <p:cNvPr id="14" name="Rectangle 13"/>
          <p:cNvSpPr/>
          <p:nvPr/>
        </p:nvSpPr>
        <p:spPr>
          <a:xfrm>
            <a:off x="3585213" y="3330626"/>
            <a:ext cx="1960567" cy="1481328"/>
          </a:xfrm>
          <a:prstGeom prst="rect">
            <a:avLst/>
          </a:prstGeom>
          <a:ln w="38100">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defTabSz="470184"/>
            <a:r>
              <a:rPr lang="en-US" sz="2400" dirty="0">
                <a:solidFill>
                  <a:schemeClr val="dk1"/>
                </a:solidFill>
                <a:cs typeface="Arial" pitchFamily="34" charset="0"/>
              </a:rPr>
              <a:t>State-space</a:t>
            </a:r>
            <a:br>
              <a:rPr lang="en-US" sz="2400" dirty="0">
                <a:solidFill>
                  <a:schemeClr val="dk1"/>
                </a:solidFill>
                <a:cs typeface="Arial" pitchFamily="34" charset="0"/>
              </a:rPr>
            </a:br>
            <a:r>
              <a:rPr lang="en-US" sz="2400" dirty="0">
                <a:solidFill>
                  <a:schemeClr val="dk1"/>
                </a:solidFill>
                <a:cs typeface="Arial" pitchFamily="34" charset="0"/>
              </a:rPr>
              <a:t>search</a:t>
            </a:r>
          </a:p>
        </p:txBody>
      </p:sp>
      <p:sp>
        <p:nvSpPr>
          <p:cNvPr id="19" name="Title 1"/>
          <p:cNvSpPr txBox="1">
            <a:spLocks/>
          </p:cNvSpPr>
          <p:nvPr/>
        </p:nvSpPr>
        <p:spPr>
          <a:xfrm>
            <a:off x="0" y="0"/>
            <a:ext cx="9144000" cy="1143000"/>
          </a:xfrm>
          <a:prstGeom prst="rect">
            <a:avLst/>
          </a:prstGeom>
        </p:spPr>
        <p:txBody>
          <a:bodyPr>
            <a:noAutofit/>
          </a:bodyPr>
          <a:lstStyle>
            <a:lvl1pPr algn="ctr" defTabSz="914296" rtl="0" eaLnBrk="1" latinLnBrk="0" hangingPunct="1">
              <a:spcBef>
                <a:spcPct val="0"/>
              </a:spcBef>
              <a:buNone/>
              <a:defRPr sz="4400" kern="1200">
                <a:solidFill>
                  <a:schemeClr val="tx1"/>
                </a:solidFill>
                <a:latin typeface="+mj-lt"/>
                <a:ea typeface="+mj-ea"/>
                <a:cs typeface="+mj-cs"/>
              </a:defRPr>
            </a:lvl1pPr>
          </a:lstStyle>
          <a:p>
            <a:r>
              <a:rPr lang="en-US" sz="4000" dirty="0" smtClean="0">
                <a:ea typeface="ＭＳ Ｐゴシック" charset="-128"/>
                <a:cs typeface="ＭＳ Ｐゴシック" charset="-128"/>
              </a:rPr>
              <a:t>Review of Previous Lecture: NICE</a:t>
            </a:r>
            <a:endParaRPr lang="en-US" sz="4000" dirty="0"/>
          </a:p>
        </p:txBody>
      </p:sp>
      <p:sp>
        <p:nvSpPr>
          <p:cNvPr id="3" name="Date Placeholder 2"/>
          <p:cNvSpPr>
            <a:spLocks noGrp="1"/>
          </p:cNvSpPr>
          <p:nvPr>
            <p:ph type="dt" sz="half" idx="10"/>
          </p:nvPr>
        </p:nvSpPr>
        <p:spPr/>
        <p:txBody>
          <a:bodyPr/>
          <a:lstStyle/>
          <a:p>
            <a:r>
              <a:rPr lang="en-US" smtClean="0"/>
              <a:t>12/3/13</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22901014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Lack of common IO Header for storage traffic</a:t>
            </a:r>
          </a:p>
        </p:txBody>
      </p:sp>
      <p:sp>
        <p:nvSpPr>
          <p:cNvPr id="3" name="Content Placeholder 2"/>
          <p:cNvSpPr>
            <a:spLocks noGrp="1"/>
          </p:cNvSpPr>
          <p:nvPr>
            <p:ph idx="1"/>
          </p:nvPr>
        </p:nvSpPr>
        <p:spPr/>
        <p:txBody>
          <a:bodyPr>
            <a:normAutofit/>
          </a:bodyPr>
          <a:lstStyle/>
          <a:p>
            <a:pPr algn="ctr"/>
            <a:r>
              <a:rPr lang="en-GB" sz="2400" dirty="0" smtClean="0"/>
              <a:t>SLA: &lt;VM 4, *, *,  \\share\dataset&gt; --&gt; Bandwidth B</a:t>
            </a:r>
          </a:p>
          <a:p>
            <a:pPr algn="ctr"/>
            <a:endParaRPr lang="en-GB" sz="2400" dirty="0"/>
          </a:p>
        </p:txBody>
      </p:sp>
      <p:sp>
        <p:nvSpPr>
          <p:cNvPr id="15" name="Oval 14" hidden="1"/>
          <p:cNvSpPr/>
          <p:nvPr/>
        </p:nvSpPr>
        <p:spPr>
          <a:xfrm>
            <a:off x="3352800" y="4343400"/>
            <a:ext cx="685800" cy="609600"/>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6" name="yellow-callout" hidden="1"/>
          <p:cNvSpPr/>
          <p:nvPr/>
        </p:nvSpPr>
        <p:spPr>
          <a:xfrm>
            <a:off x="4297168" y="2551063"/>
            <a:ext cx="4326237" cy="1308604"/>
          </a:xfrm>
          <a:prstGeom prst="wedgeRoundRectCallout">
            <a:avLst>
              <a:gd name="adj1" fmla="val -56087"/>
              <a:gd name="adj2" fmla="val 97099"/>
              <a:gd name="adj3" fmla="val 16667"/>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srgbClr val="000000"/>
                </a:solidFill>
                <a:latin typeface="Calibri"/>
              </a:rPr>
              <a:t>Stage configuration: “All IOs from VM4_sid to //</a:t>
            </a:r>
            <a:r>
              <a:rPr lang="en-US" sz="2000" dirty="0" err="1" smtClean="0">
                <a:solidFill>
                  <a:srgbClr val="000000"/>
                </a:solidFill>
                <a:latin typeface="Calibri"/>
              </a:rPr>
              <a:t>serverX</a:t>
            </a:r>
            <a:r>
              <a:rPr lang="en-US" sz="2000" dirty="0" smtClean="0">
                <a:solidFill>
                  <a:srgbClr val="000000"/>
                </a:solidFill>
                <a:latin typeface="Calibri"/>
              </a:rPr>
              <a:t>/AB79.vhd should be rate limited to B”</a:t>
            </a: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70</a:t>
            </a:fld>
            <a:endParaRPr lang="en-US" dirty="0">
              <a:solidFill>
                <a:srgbClr val="1010A0">
                  <a:tint val="75000"/>
                </a:srgbClr>
              </a:solidFill>
              <a:latin typeface="Calibri"/>
            </a:endParaRPr>
          </a:p>
        </p:txBody>
      </p:sp>
      <p:sp>
        <p:nvSpPr>
          <p:cNvPr id="9" name="Oval 8"/>
          <p:cNvSpPr/>
          <p:nvPr/>
        </p:nvSpPr>
        <p:spPr>
          <a:xfrm>
            <a:off x="3657600" y="9906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9" name="Oval 18"/>
          <p:cNvSpPr/>
          <p:nvPr/>
        </p:nvSpPr>
        <p:spPr>
          <a:xfrm>
            <a:off x="2133600" y="1002701"/>
            <a:ext cx="990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graphicFrame>
        <p:nvGraphicFramePr>
          <p:cNvPr id="14" name="Content Placeholder 23"/>
          <p:cNvGraphicFramePr>
            <a:graphicFrameLocks noChangeAspect="1"/>
          </p:cNvGraphicFramePr>
          <p:nvPr>
            <p:extLst>
              <p:ext uri="{D42A27DB-BD31-4B8C-83A1-F6EECF244321}">
                <p14:modId xmlns:p14="http://schemas.microsoft.com/office/powerpoint/2010/main" val="4243423956"/>
              </p:ext>
            </p:extLst>
          </p:nvPr>
        </p:nvGraphicFramePr>
        <p:xfrm>
          <a:off x="2269331" y="1537168"/>
          <a:ext cx="5062538" cy="4806951"/>
        </p:xfrm>
        <a:graphic>
          <a:graphicData uri="http://schemas.openxmlformats.org/presentationml/2006/ole">
            <mc:AlternateContent xmlns:mc="http://schemas.openxmlformats.org/markup-compatibility/2006">
              <mc:Choice xmlns:v="urn:schemas-microsoft-com:vml" Requires="v">
                <p:oleObj spid="_x0000_s47177" name="Visio" r:id="rId5" imgW="6648369" imgH="4733778" progId="Visio.Drawing.11">
                  <p:embed/>
                </p:oleObj>
              </mc:Choice>
              <mc:Fallback>
                <p:oleObj name="Visio" r:id="rId5" imgW="6648369" imgH="4733778" progId="Visio.Drawing.11">
                  <p:embed/>
                  <p:pic>
                    <p:nvPicPr>
                      <p:cNvPr id="0" name=""/>
                      <p:cNvPicPr>
                        <a:picLocks noChangeAspect="1" noChangeArrowheads="1"/>
                      </p:cNvPicPr>
                      <p:nvPr/>
                    </p:nvPicPr>
                    <p:blipFill>
                      <a:blip r:embed="rId6"/>
                      <a:srcRect/>
                      <a:stretch>
                        <a:fillRect/>
                      </a:stretch>
                    </p:blipFill>
                    <p:spPr bwMode="auto">
                      <a:xfrm>
                        <a:off x="2269331" y="1537168"/>
                        <a:ext cx="5062538" cy="4806951"/>
                      </a:xfrm>
                      <a:prstGeom prst="rect">
                        <a:avLst/>
                      </a:prstGeom>
                      <a:noFill/>
                      <a:extLst/>
                    </p:spPr>
                  </p:pic>
                </p:oleObj>
              </mc:Fallback>
            </mc:AlternateContent>
          </a:graphicData>
        </a:graphic>
      </p:graphicFrame>
      <p:sp>
        <p:nvSpPr>
          <p:cNvPr id="6" name="red-callout"/>
          <p:cNvSpPr/>
          <p:nvPr/>
        </p:nvSpPr>
        <p:spPr>
          <a:xfrm>
            <a:off x="95879" y="2503589"/>
            <a:ext cx="2407422" cy="922121"/>
          </a:xfrm>
          <a:prstGeom prst="wedgeRoundRectCallout">
            <a:avLst>
              <a:gd name="adj1" fmla="val 88255"/>
              <a:gd name="adj2" fmla="val 44402"/>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srgbClr val="000000"/>
                </a:solidFill>
                <a:latin typeface="Calibri"/>
              </a:rPr>
              <a:t>B</a:t>
            </a:r>
            <a:r>
              <a:rPr lang="en-US" sz="2000" dirty="0" smtClean="0">
                <a:solidFill>
                  <a:srgbClr val="000000"/>
                </a:solidFill>
                <a:latin typeface="Calibri"/>
              </a:rPr>
              <a:t>lock device</a:t>
            </a:r>
          </a:p>
          <a:p>
            <a:pPr algn="ctr" defTabSz="914400"/>
            <a:r>
              <a:rPr lang="en-US" sz="2000" dirty="0" smtClean="0">
                <a:solidFill>
                  <a:srgbClr val="000000"/>
                </a:solidFill>
                <a:latin typeface="Calibri"/>
              </a:rPr>
              <a:t>Z: (/device/scsi1)</a:t>
            </a:r>
            <a:endParaRPr lang="en-US" sz="2000" dirty="0">
              <a:solidFill>
                <a:srgbClr val="000000"/>
              </a:solidFill>
              <a:latin typeface="Calibri"/>
            </a:endParaRPr>
          </a:p>
        </p:txBody>
      </p:sp>
      <p:sp>
        <p:nvSpPr>
          <p:cNvPr id="7" name="red-callout"/>
          <p:cNvSpPr/>
          <p:nvPr/>
        </p:nvSpPr>
        <p:spPr>
          <a:xfrm>
            <a:off x="95879" y="3858275"/>
            <a:ext cx="2407422" cy="1003804"/>
          </a:xfrm>
          <a:prstGeom prst="wedgeRoundRectCallout">
            <a:avLst>
              <a:gd name="adj1" fmla="val 89574"/>
              <a:gd name="adj2" fmla="val 25748"/>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srgbClr val="000000"/>
                </a:solidFill>
                <a:latin typeface="Calibri"/>
              </a:rPr>
              <a:t>Server and VHD</a:t>
            </a:r>
          </a:p>
          <a:p>
            <a:pPr algn="ctr" defTabSz="914400"/>
            <a:r>
              <a:rPr lang="en-US" sz="2000" dirty="0" smtClean="0">
                <a:solidFill>
                  <a:srgbClr val="000000"/>
                </a:solidFill>
                <a:latin typeface="Calibri"/>
              </a:rPr>
              <a:t>\\serverX\AB79.vhd</a:t>
            </a:r>
            <a:endParaRPr lang="en-US" sz="2000" dirty="0">
              <a:solidFill>
                <a:srgbClr val="000000"/>
              </a:solidFill>
              <a:latin typeface="Calibri"/>
            </a:endParaRPr>
          </a:p>
        </p:txBody>
      </p:sp>
      <p:sp>
        <p:nvSpPr>
          <p:cNvPr id="10" name="red-callout"/>
          <p:cNvSpPr/>
          <p:nvPr/>
        </p:nvSpPr>
        <p:spPr>
          <a:xfrm>
            <a:off x="6553200" y="3125811"/>
            <a:ext cx="2407422" cy="902204"/>
          </a:xfrm>
          <a:prstGeom prst="wedgeRoundRectCallout">
            <a:avLst>
              <a:gd name="adj1" fmla="val -47102"/>
              <a:gd name="adj2" fmla="val 105113"/>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srgbClr val="000000"/>
                </a:solidFill>
                <a:latin typeface="Calibri"/>
              </a:rPr>
              <a:t>Volume and file</a:t>
            </a:r>
          </a:p>
          <a:p>
            <a:pPr algn="ctr" defTabSz="914400"/>
            <a:r>
              <a:rPr lang="en-US" sz="2000" dirty="0" smtClean="0">
                <a:solidFill>
                  <a:srgbClr val="000000"/>
                </a:solidFill>
                <a:latin typeface="Calibri"/>
              </a:rPr>
              <a:t>H:\AB79.vhd</a:t>
            </a:r>
          </a:p>
        </p:txBody>
      </p:sp>
      <p:sp>
        <p:nvSpPr>
          <p:cNvPr id="11" name="red-callout"/>
          <p:cNvSpPr/>
          <p:nvPr/>
        </p:nvSpPr>
        <p:spPr>
          <a:xfrm>
            <a:off x="6866566" y="4313124"/>
            <a:ext cx="2057400" cy="1155925"/>
          </a:xfrm>
          <a:prstGeom prst="wedgeRoundRectCallout">
            <a:avLst>
              <a:gd name="adj1" fmla="val -56156"/>
              <a:gd name="adj2" fmla="val 43001"/>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srgbClr val="000000"/>
                </a:solidFill>
                <a:latin typeface="Calibri"/>
              </a:rPr>
              <a:t>Block device</a:t>
            </a:r>
            <a:endParaRPr lang="en-US" sz="2000" dirty="0">
              <a:solidFill>
                <a:srgbClr val="000000"/>
              </a:solidFill>
              <a:latin typeface="Calibri"/>
            </a:endParaRPr>
          </a:p>
          <a:p>
            <a:pPr algn="ctr" defTabSz="914400"/>
            <a:r>
              <a:rPr lang="en-US" sz="2000" dirty="0">
                <a:solidFill>
                  <a:srgbClr val="000000"/>
                </a:solidFill>
                <a:latin typeface="Calibri"/>
              </a:rPr>
              <a:t>/</a:t>
            </a:r>
            <a:r>
              <a:rPr lang="en-US" sz="2000" dirty="0" smtClean="0">
                <a:solidFill>
                  <a:srgbClr val="000000"/>
                </a:solidFill>
                <a:latin typeface="Calibri"/>
              </a:rPr>
              <a:t>device/ssd5</a:t>
            </a:r>
          </a:p>
        </p:txBody>
      </p:sp>
      <p:sp>
        <p:nvSpPr>
          <p:cNvPr id="5" name="Footer Placeholder 4"/>
          <p:cNvSpPr>
            <a:spLocks noGrp="1"/>
          </p:cNvSpPr>
          <p:nvPr>
            <p:ph type="ftr" sz="quarter" idx="10"/>
          </p:nvPr>
        </p:nvSpPr>
        <p:spPr>
          <a:xfrm>
            <a:off x="2514600" y="6324600"/>
            <a:ext cx="35814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1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2"/>
    </p:custDataLst>
    <p:extLst>
      <p:ext uri="{BB962C8B-B14F-4D97-AF65-F5344CB8AC3E}">
        <p14:creationId xmlns:p14="http://schemas.microsoft.com/office/powerpoint/2010/main" val="3719526184"/>
      </p:ext>
    </p:extLst>
  </p:cSld>
  <p:clrMapOvr>
    <a:masterClrMapping/>
  </p:clrMapOvr>
  <mc:AlternateContent xmlns:mc="http://schemas.openxmlformats.org/markup-compatibility/2006" xmlns:p14="http://schemas.microsoft.com/office/powerpoint/2010/main">
    <mc:Choice Requires="p14">
      <p:transition spd="slow" p14:dur="2000" advTm="50972"/>
    </mc:Choice>
    <mc:Fallback xmlns="">
      <p:transition spd="slow" advTm="5097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3"/>
          <p:cNvGraphicFramePr>
            <a:graphicFrameLocks noChangeAspect="1"/>
          </p:cNvGraphicFramePr>
          <p:nvPr>
            <p:extLst>
              <p:ext uri="{D42A27DB-BD31-4B8C-83A1-F6EECF244321}">
                <p14:modId xmlns:p14="http://schemas.microsoft.com/office/powerpoint/2010/main" val="3499555055"/>
              </p:ext>
            </p:extLst>
          </p:nvPr>
        </p:nvGraphicFramePr>
        <p:xfrm>
          <a:off x="162605" y="1596577"/>
          <a:ext cx="5062538" cy="4806951"/>
        </p:xfrm>
        <a:graphic>
          <a:graphicData uri="http://schemas.openxmlformats.org/presentationml/2006/ole">
            <mc:AlternateContent xmlns:mc="http://schemas.openxmlformats.org/markup-compatibility/2006">
              <mc:Choice xmlns:v="urn:schemas-microsoft-com:vml" Requires="v">
                <p:oleObj spid="_x0000_s48201" name="Visio" r:id="rId4" imgW="6648369" imgH="4733778" progId="Visio.Drawing.11">
                  <p:embed/>
                </p:oleObj>
              </mc:Choice>
              <mc:Fallback>
                <p:oleObj name="Visio" r:id="rId4" imgW="6648369" imgH="4733778" progId="Visio.Drawing.11">
                  <p:embed/>
                  <p:pic>
                    <p:nvPicPr>
                      <p:cNvPr id="0" name=""/>
                      <p:cNvPicPr>
                        <a:picLocks noChangeAspect="1" noChangeArrowheads="1"/>
                      </p:cNvPicPr>
                      <p:nvPr/>
                    </p:nvPicPr>
                    <p:blipFill>
                      <a:blip r:embed="rId5"/>
                      <a:srcRect/>
                      <a:stretch>
                        <a:fillRect/>
                      </a:stretch>
                    </p:blipFill>
                    <p:spPr bwMode="auto">
                      <a:xfrm>
                        <a:off x="162605" y="1596577"/>
                        <a:ext cx="5062538" cy="4806951"/>
                      </a:xfrm>
                      <a:prstGeom prst="rect">
                        <a:avLst/>
                      </a:prstGeom>
                      <a:noFill/>
                      <a:extLst/>
                    </p:spPr>
                  </p:pic>
                </p:oleObj>
              </mc:Fallback>
            </mc:AlternateContent>
          </a:graphicData>
        </a:graphic>
      </p:graphicFrame>
      <p:sp>
        <p:nvSpPr>
          <p:cNvPr id="2" name="Title 1"/>
          <p:cNvSpPr>
            <a:spLocks noGrp="1"/>
          </p:cNvSpPr>
          <p:nvPr>
            <p:ph type="title"/>
          </p:nvPr>
        </p:nvSpPr>
        <p:spPr/>
        <p:txBody>
          <a:bodyPr>
            <a:normAutofit/>
          </a:bodyPr>
          <a:lstStyle/>
          <a:p>
            <a:r>
              <a:rPr lang="en-GB" dirty="0"/>
              <a:t>Flow name resolution through controller</a:t>
            </a:r>
          </a:p>
        </p:txBody>
      </p:sp>
      <p:sp>
        <p:nvSpPr>
          <p:cNvPr id="3" name="Content Placeholder 2"/>
          <p:cNvSpPr>
            <a:spLocks noGrp="1"/>
          </p:cNvSpPr>
          <p:nvPr>
            <p:ph idx="1"/>
          </p:nvPr>
        </p:nvSpPr>
        <p:spPr/>
        <p:txBody>
          <a:bodyPr>
            <a:normAutofit/>
          </a:bodyPr>
          <a:lstStyle/>
          <a:p>
            <a:pPr algn="ctr"/>
            <a:r>
              <a:rPr lang="en-GB" sz="2400" dirty="0" smtClean="0"/>
              <a:t>SLA: </a:t>
            </a:r>
            <a:r>
              <a:rPr lang="en-GB" sz="2400" dirty="0"/>
              <a:t>{VM 4, *, *, //share/dataset} --&gt; Bandwidth B</a:t>
            </a:r>
          </a:p>
        </p:txBody>
      </p:sp>
      <p:sp>
        <p:nvSpPr>
          <p:cNvPr id="15" name="Oval 14"/>
          <p:cNvSpPr/>
          <p:nvPr/>
        </p:nvSpPr>
        <p:spPr>
          <a:xfrm>
            <a:off x="1198740" y="4338901"/>
            <a:ext cx="685800" cy="609600"/>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9" name="Oval 18"/>
          <p:cNvSpPr/>
          <p:nvPr/>
        </p:nvSpPr>
        <p:spPr>
          <a:xfrm>
            <a:off x="6324600" y="1744308"/>
            <a:ext cx="1066800" cy="1193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GB" sz="1400" b="1" dirty="0" smtClean="0">
                <a:solidFill>
                  <a:srgbClr val="1010A0"/>
                </a:solidFill>
                <a:latin typeface="Calibri"/>
              </a:rPr>
              <a:t>Controller</a:t>
            </a:r>
            <a:endParaRPr lang="en-US" sz="1400" b="1" dirty="0">
              <a:solidFill>
                <a:srgbClr val="1010A0"/>
              </a:solidFill>
              <a:latin typeface="Calibri"/>
            </a:endParaRPr>
          </a:p>
        </p:txBody>
      </p:sp>
      <p:cxnSp>
        <p:nvCxnSpPr>
          <p:cNvPr id="20" name="Straight Connector 19"/>
          <p:cNvCxnSpPr/>
          <p:nvPr/>
        </p:nvCxnSpPr>
        <p:spPr>
          <a:xfrm flipV="1">
            <a:off x="1989782" y="2340835"/>
            <a:ext cx="4334818" cy="2348111"/>
          </a:xfrm>
          <a:prstGeom prst="line">
            <a:avLst/>
          </a:prstGeom>
          <a:ln w="25400" cmpd="sng">
            <a:solidFill>
              <a:srgbClr val="0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Flowchart: Document 8"/>
          <p:cNvSpPr/>
          <p:nvPr/>
        </p:nvSpPr>
        <p:spPr>
          <a:xfrm>
            <a:off x="2476505" y="2021241"/>
            <a:ext cx="3537585" cy="1418811"/>
          </a:xfrm>
          <a:prstGeom prst="flowChartDocumen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dirty="0" err="1" smtClean="0">
                <a:solidFill>
                  <a:srgbClr val="000000"/>
                </a:solidFill>
                <a:latin typeface="Calibri"/>
              </a:rPr>
              <a:t>SMBc</a:t>
            </a:r>
            <a:r>
              <a:rPr lang="en-GB" sz="2000" dirty="0" smtClean="0">
                <a:solidFill>
                  <a:srgbClr val="000000"/>
                </a:solidFill>
                <a:latin typeface="Calibri"/>
              </a:rPr>
              <a:t> exposes IO Header it understands:</a:t>
            </a:r>
          </a:p>
          <a:p>
            <a:pPr algn="ctr" defTabSz="914400"/>
            <a:r>
              <a:rPr lang="en-GB" sz="2000" dirty="0">
                <a:solidFill>
                  <a:srgbClr val="000000"/>
                </a:solidFill>
                <a:latin typeface="Calibri"/>
              </a:rPr>
              <a:t>&lt;</a:t>
            </a:r>
            <a:r>
              <a:rPr lang="en-GB" sz="2000" dirty="0" smtClean="0">
                <a:solidFill>
                  <a:srgbClr val="000000"/>
                </a:solidFill>
                <a:latin typeface="Calibri"/>
              </a:rPr>
              <a:t>VM_SID, //server/</a:t>
            </a:r>
            <a:r>
              <a:rPr lang="en-GB" sz="2000" dirty="0" err="1" smtClean="0">
                <a:solidFill>
                  <a:srgbClr val="000000"/>
                </a:solidFill>
                <a:latin typeface="Calibri"/>
              </a:rPr>
              <a:t>file.vhd</a:t>
            </a:r>
            <a:r>
              <a:rPr lang="en-GB" sz="2000" dirty="0">
                <a:solidFill>
                  <a:srgbClr val="000000"/>
                </a:solidFill>
                <a:latin typeface="Calibri"/>
              </a:rPr>
              <a:t>&gt;</a:t>
            </a:r>
          </a:p>
        </p:txBody>
      </p:sp>
      <p:sp>
        <p:nvSpPr>
          <p:cNvPr id="25" name="red-callout"/>
          <p:cNvSpPr/>
          <p:nvPr/>
        </p:nvSpPr>
        <p:spPr>
          <a:xfrm>
            <a:off x="4585826" y="3569733"/>
            <a:ext cx="4206221" cy="1413715"/>
          </a:xfrm>
          <a:prstGeom prst="wedgeRoundRectCallout">
            <a:avLst>
              <a:gd name="adj1" fmla="val -87116"/>
              <a:gd name="adj2" fmla="val -9799"/>
              <a:gd name="adj3" fmla="val 16667"/>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r>
              <a:rPr lang="en-US" sz="2000" u="sng" dirty="0">
                <a:solidFill>
                  <a:srgbClr val="000000"/>
                </a:solidFill>
                <a:latin typeface="Calibri"/>
              </a:rPr>
              <a:t>Q</a:t>
            </a:r>
            <a:r>
              <a:rPr lang="en-US" sz="2000" u="sng" dirty="0" smtClean="0">
                <a:solidFill>
                  <a:srgbClr val="000000"/>
                </a:solidFill>
                <a:latin typeface="Calibri"/>
              </a:rPr>
              <a:t>ueuing rule (per-file handle):</a:t>
            </a:r>
          </a:p>
          <a:p>
            <a:pPr defTabSz="914400"/>
            <a:r>
              <a:rPr lang="en-US" sz="2000" dirty="0">
                <a:solidFill>
                  <a:srgbClr val="000000"/>
                </a:solidFill>
                <a:latin typeface="Calibri"/>
              </a:rPr>
              <a:t>&lt;</a:t>
            </a:r>
            <a:r>
              <a:rPr lang="en-US" sz="2000" dirty="0" smtClean="0">
                <a:solidFill>
                  <a:srgbClr val="000000"/>
                </a:solidFill>
                <a:latin typeface="Calibri"/>
              </a:rPr>
              <a:t>VM4_SID, //</a:t>
            </a:r>
            <a:r>
              <a:rPr lang="en-US" sz="2000" dirty="0" err="1" smtClean="0">
                <a:solidFill>
                  <a:srgbClr val="000000"/>
                </a:solidFill>
                <a:latin typeface="Calibri"/>
              </a:rPr>
              <a:t>serverX</a:t>
            </a:r>
            <a:r>
              <a:rPr lang="en-US" sz="2000" dirty="0" smtClean="0">
                <a:solidFill>
                  <a:srgbClr val="000000"/>
                </a:solidFill>
                <a:latin typeface="Calibri"/>
              </a:rPr>
              <a:t>/AB79.vhd&gt; --&gt; Q1 </a:t>
            </a:r>
          </a:p>
          <a:p>
            <a:pPr defTabSz="914400"/>
            <a:r>
              <a:rPr lang="en-US" sz="2000" dirty="0" smtClean="0">
                <a:solidFill>
                  <a:srgbClr val="000000"/>
                </a:solidFill>
                <a:latin typeface="Calibri"/>
              </a:rPr>
              <a:t>Q1.token rate --&gt; B</a:t>
            </a: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71</a:t>
            </a:fld>
            <a:endParaRPr lang="en-US" dirty="0">
              <a:solidFill>
                <a:srgbClr val="1010A0">
                  <a:tint val="75000"/>
                </a:srgbClr>
              </a:solidFill>
              <a:latin typeface="Calibri"/>
            </a:endParaRPr>
          </a:p>
        </p:txBody>
      </p:sp>
      <p:sp>
        <p:nvSpPr>
          <p:cNvPr id="4" name="Footer Placeholder 3"/>
          <p:cNvSpPr>
            <a:spLocks noGrp="1"/>
          </p:cNvSpPr>
          <p:nvPr>
            <p:ph type="ftr" sz="quarter" idx="10"/>
          </p:nvPr>
        </p:nvSpPr>
        <p:spPr>
          <a:xfrm>
            <a:off x="2819400" y="6400800"/>
            <a:ext cx="3352800" cy="2444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12"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819181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Rate limiting for congestion control</a:t>
            </a:r>
            <a:endParaRPr lang="en-GB" dirty="0"/>
          </a:p>
        </p:txBody>
      </p:sp>
      <p:sp>
        <p:nvSpPr>
          <p:cNvPr id="61" name="Content Placeholder 2"/>
          <p:cNvSpPr>
            <a:spLocks noGrp="1"/>
          </p:cNvSpPr>
          <p:nvPr>
            <p:ph idx="4294967295"/>
          </p:nvPr>
        </p:nvSpPr>
        <p:spPr>
          <a:xfrm>
            <a:off x="457200" y="1066800"/>
            <a:ext cx="8229600" cy="5410200"/>
          </a:xfrm>
          <a:prstGeom prst="rect">
            <a:avLst/>
          </a:prstGeom>
        </p:spPr>
        <p:txBody>
          <a:bodyPr>
            <a:normAutofit/>
          </a:bodyPr>
          <a:lstStyle/>
          <a:p>
            <a:pPr marL="342900" lvl="1" indent="-342900" algn="ctr">
              <a:buClrTx/>
              <a:buSzTx/>
              <a:buNone/>
            </a:pPr>
            <a:r>
              <a:rPr lang="en-GB" dirty="0">
                <a:solidFill>
                  <a:schemeClr val="tx1"/>
                </a:solidFill>
              </a:rPr>
              <a:t>Queue servicing [Queue -&gt; &lt;token rate, priority, queue size&gt;]</a:t>
            </a:r>
            <a:endParaRPr lang="en-GB" dirty="0" smtClean="0">
              <a:solidFill>
                <a:schemeClr val="tx1"/>
              </a:solidFill>
            </a:endParaRPr>
          </a:p>
          <a:p>
            <a:endParaRPr lang="en-GB" dirty="0" smtClean="0"/>
          </a:p>
          <a:p>
            <a:pPr marL="457200" indent="-457200">
              <a:buFont typeface="Arial" panose="020B0604020202020204" pitchFamily="34" charset="0"/>
              <a:buChar char="•"/>
            </a:pPr>
            <a:r>
              <a:rPr lang="en-GB" sz="2600" dirty="0" smtClean="0">
                <a:solidFill>
                  <a:schemeClr val="bg2">
                    <a:lumMod val="10000"/>
                  </a:schemeClr>
                </a:solidFill>
              </a:rPr>
              <a:t>Important for performance SLAs</a:t>
            </a:r>
            <a:endParaRPr lang="en-GB" sz="2600" dirty="0">
              <a:solidFill>
                <a:schemeClr val="bg2">
                  <a:lumMod val="10000"/>
                </a:schemeClr>
              </a:solidFill>
            </a:endParaRPr>
          </a:p>
          <a:p>
            <a:pPr marL="457200" indent="-457200">
              <a:buFont typeface="Arial" panose="020B0604020202020204" pitchFamily="34" charset="0"/>
              <a:buChar char="•"/>
            </a:pPr>
            <a:r>
              <a:rPr lang="en-GB" sz="2600" dirty="0" smtClean="0">
                <a:solidFill>
                  <a:schemeClr val="bg2">
                    <a:lumMod val="10000"/>
                  </a:schemeClr>
                </a:solidFill>
              </a:rPr>
              <a:t>Today: no storage congestion control</a:t>
            </a:r>
          </a:p>
          <a:p>
            <a:pPr marL="457200" indent="-457200">
              <a:buFont typeface="Arial" panose="020B0604020202020204" pitchFamily="34" charset="0"/>
              <a:buChar char="•"/>
            </a:pPr>
            <a:endParaRPr lang="en-GB" sz="2600" dirty="0">
              <a:solidFill>
                <a:schemeClr val="bg2">
                  <a:lumMod val="10000"/>
                </a:schemeClr>
              </a:solidFill>
            </a:endParaRPr>
          </a:p>
          <a:p>
            <a:pPr marL="457200" indent="-457200">
              <a:buFont typeface="Arial" panose="020B0604020202020204" pitchFamily="34" charset="0"/>
              <a:buChar char="•"/>
            </a:pPr>
            <a:endParaRPr lang="en-GB" sz="2600" dirty="0" smtClean="0">
              <a:solidFill>
                <a:srgbClr val="000000"/>
              </a:solidFill>
            </a:endParaRPr>
          </a:p>
          <a:p>
            <a:pPr algn="ctr">
              <a:defRPr/>
            </a:pPr>
            <a:r>
              <a:rPr lang="en-GB" sz="2400" dirty="0" smtClean="0">
                <a:solidFill>
                  <a:srgbClr val="FF0000"/>
                </a:solidFill>
              </a:rPr>
              <a:t>Challenging for storage: e.g., how to rate limit two VMs, one reading, one writing to get equal storage bandwidth?</a:t>
            </a:r>
            <a:endParaRPr lang="en-GB" dirty="0" smtClean="0">
              <a:solidFill>
                <a:srgbClr val="000000"/>
              </a:solidFill>
            </a:endParaRPr>
          </a:p>
          <a:p>
            <a:pPr>
              <a:defRPr/>
            </a:pPr>
            <a:endParaRPr lang="en-GB" dirty="0" smtClean="0">
              <a:solidFill>
                <a:srgbClr val="000000"/>
              </a:solidFill>
            </a:endParaRPr>
          </a:p>
          <a:p>
            <a:pPr>
              <a:defRPr/>
            </a:pPr>
            <a:endParaRPr lang="en-GB" sz="3000" dirty="0" smtClean="0">
              <a:solidFill>
                <a:srgbClr val="000000"/>
              </a:solidFill>
            </a:endParaRPr>
          </a:p>
        </p:txBody>
      </p:sp>
      <p:sp>
        <p:nvSpPr>
          <p:cNvPr id="5" name="Oval 4"/>
          <p:cNvSpPr/>
          <p:nvPr/>
        </p:nvSpPr>
        <p:spPr>
          <a:xfrm>
            <a:off x="4267200" y="99060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72</a:t>
            </a:fld>
            <a:endParaRPr lang="en-US" dirty="0">
              <a:solidFill>
                <a:srgbClr val="1010A0">
                  <a:tint val="75000"/>
                </a:srgbClr>
              </a:solidFill>
              <a:latin typeface="Calibri"/>
            </a:endParaRPr>
          </a:p>
        </p:txBody>
      </p:sp>
      <p:grpSp>
        <p:nvGrpSpPr>
          <p:cNvPr id="28" name="Group 27"/>
          <p:cNvGrpSpPr/>
          <p:nvPr/>
        </p:nvGrpSpPr>
        <p:grpSpPr>
          <a:xfrm>
            <a:off x="6553202" y="1480013"/>
            <a:ext cx="2519847" cy="2076783"/>
            <a:chOff x="6553200" y="1110007"/>
            <a:chExt cx="2519847" cy="1557586"/>
          </a:xfrm>
        </p:grpSpPr>
        <p:grpSp>
          <p:nvGrpSpPr>
            <p:cNvPr id="7" name="Group 6"/>
            <p:cNvGrpSpPr/>
            <p:nvPr/>
          </p:nvGrpSpPr>
          <p:grpSpPr>
            <a:xfrm>
              <a:off x="6553200" y="2190750"/>
              <a:ext cx="1222873" cy="352541"/>
              <a:chOff x="7411224" y="1767408"/>
              <a:chExt cx="1222873" cy="352541"/>
            </a:xfrm>
          </p:grpSpPr>
          <p:cxnSp>
            <p:nvCxnSpPr>
              <p:cNvPr id="8" name="Straight Connector 7"/>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8366074" y="1816326"/>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2" name="Rectangle 11"/>
              <p:cNvSpPr/>
              <p:nvPr/>
            </p:nvSpPr>
            <p:spPr bwMode="auto">
              <a:xfrm>
                <a:off x="8140885" y="1817437"/>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3" name="Rectangle 12"/>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4" name="Rectangle 13"/>
              <p:cNvSpPr/>
              <p:nvPr/>
            </p:nvSpPr>
            <p:spPr bwMode="auto">
              <a:xfrm>
                <a:off x="7690975" y="1815636"/>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 name="Rectangle 14"/>
              <p:cNvSpPr/>
              <p:nvPr/>
            </p:nvSpPr>
            <p:spPr bwMode="auto">
              <a:xfrm>
                <a:off x="7923714" y="1816341"/>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16" name="Group 15"/>
            <p:cNvGrpSpPr/>
            <p:nvPr/>
          </p:nvGrpSpPr>
          <p:grpSpPr>
            <a:xfrm rot="5400000">
              <a:off x="8002383" y="1256056"/>
              <a:ext cx="644639" cy="352541"/>
              <a:chOff x="7989461" y="1767408"/>
              <a:chExt cx="644639" cy="352541"/>
            </a:xfrm>
          </p:grpSpPr>
          <p:cxnSp>
            <p:nvCxnSpPr>
              <p:cNvPr id="17" name="Straight Connector 16"/>
              <p:cNvCxnSpPr/>
              <p:nvPr/>
            </p:nvCxnSpPr>
            <p:spPr>
              <a:xfrm rot="16200000">
                <a:off x="8311779" y="1445090"/>
                <a:ext cx="0" cy="64463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8311781" y="1797628"/>
                <a:ext cx="0" cy="64463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8366074" y="1816326"/>
                <a:ext cx="191069" cy="252484"/>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1" name="Rectangle 20"/>
              <p:cNvSpPr/>
              <p:nvPr/>
            </p:nvSpPr>
            <p:spPr bwMode="auto">
              <a:xfrm>
                <a:off x="8140888" y="1817437"/>
                <a:ext cx="191067" cy="252484"/>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25" name="Oval 24"/>
            <p:cNvSpPr/>
            <p:nvPr/>
          </p:nvSpPr>
          <p:spPr>
            <a:xfrm>
              <a:off x="8003719" y="2064309"/>
              <a:ext cx="641969" cy="603284"/>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cxnSp>
          <p:nvCxnSpPr>
            <p:cNvPr id="29" name="Straight Arrow Connector 28"/>
            <p:cNvCxnSpPr>
              <a:endCxn id="25" idx="2"/>
            </p:cNvCxnSpPr>
            <p:nvPr/>
          </p:nvCxnSpPr>
          <p:spPr>
            <a:xfrm>
              <a:off x="7776073" y="2365951"/>
              <a:ext cx="2276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a:off x="8324704" y="1771753"/>
              <a:ext cx="0" cy="29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690473" y="2365951"/>
              <a:ext cx="38257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48230" y="1714692"/>
              <a:ext cx="586368" cy="346249"/>
            </a:xfrm>
            <a:prstGeom prst="rect">
              <a:avLst/>
            </a:prstGeom>
            <a:noFill/>
          </p:spPr>
          <p:txBody>
            <a:bodyPr wrap="none" rtlCol="0">
              <a:spAutoFit/>
            </a:bodyPr>
            <a:lstStyle/>
            <a:p>
              <a:pPr defTabSz="914400"/>
              <a:r>
                <a:rPr lang="en-GB" sz="2400" dirty="0" smtClean="0">
                  <a:solidFill>
                    <a:srgbClr val="1010A0"/>
                  </a:solidFill>
                  <a:latin typeface="Calibri"/>
                </a:rPr>
                <a:t>IOs</a:t>
              </a:r>
              <a:endParaRPr lang="en-GB" sz="2400" dirty="0">
                <a:solidFill>
                  <a:srgbClr val="1010A0"/>
                </a:solidFill>
                <a:latin typeface="Calibri"/>
              </a:endParaRPr>
            </a:p>
          </p:txBody>
        </p:sp>
        <p:sp>
          <p:nvSpPr>
            <p:cNvPr id="39" name="TextBox 38"/>
            <p:cNvSpPr txBox="1"/>
            <p:nvPr/>
          </p:nvSpPr>
          <p:spPr>
            <a:xfrm rot="5400000">
              <a:off x="8419037" y="1385018"/>
              <a:ext cx="768892" cy="461665"/>
            </a:xfrm>
            <a:prstGeom prst="rect">
              <a:avLst/>
            </a:prstGeom>
            <a:noFill/>
          </p:spPr>
          <p:txBody>
            <a:bodyPr wrap="none" rtlCol="0">
              <a:spAutoFit/>
            </a:bodyPr>
            <a:lstStyle/>
            <a:p>
              <a:pPr defTabSz="914400"/>
              <a:r>
                <a:rPr lang="en-GB" sz="2400" dirty="0" smtClean="0">
                  <a:solidFill>
                    <a:srgbClr val="1010A0"/>
                  </a:solidFill>
                  <a:latin typeface="Calibri"/>
                </a:rPr>
                <a:t>tokens</a:t>
              </a:r>
              <a:endParaRPr lang="en-GB" sz="2400" dirty="0">
                <a:solidFill>
                  <a:srgbClr val="1010A0"/>
                </a:solidFill>
                <a:latin typeface="Calibri"/>
              </a:endParaRPr>
            </a:p>
          </p:txBody>
        </p:sp>
      </p:grpSp>
      <p:sp>
        <p:nvSpPr>
          <p:cNvPr id="3" name="Footer Placeholder 2"/>
          <p:cNvSpPr>
            <a:spLocks noGrp="1"/>
          </p:cNvSpPr>
          <p:nvPr>
            <p:ph type="ftr" sz="quarter" idx="10"/>
          </p:nvPr>
        </p:nvSpPr>
        <p:spPr>
          <a:xfrm>
            <a:off x="2667000" y="6324600"/>
            <a:ext cx="32766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30"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1642868000"/>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t>
            </a:r>
            <a:r>
              <a:rPr lang="en-GB" dirty="0" smtClean="0"/>
              <a:t>ate </a:t>
            </a:r>
            <a:r>
              <a:rPr lang="en-GB" dirty="0"/>
              <a:t>limiting </a:t>
            </a:r>
            <a:r>
              <a:rPr lang="en-GB" dirty="0" smtClean="0"/>
              <a:t>on payload bytes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73</a:t>
            </a:fld>
            <a:endParaRPr lang="en-US" dirty="0">
              <a:solidFill>
                <a:srgbClr val="1010A0">
                  <a:tint val="75000"/>
                </a:srgbClr>
              </a:solidFill>
              <a:latin typeface="Calibri"/>
            </a:endParaRPr>
          </a:p>
        </p:txBody>
      </p:sp>
      <p:sp>
        <p:nvSpPr>
          <p:cNvPr id="5" name="Rectangle 4"/>
          <p:cNvSpPr/>
          <p:nvPr/>
        </p:nvSpPr>
        <p:spPr bwMode="auto">
          <a:xfrm>
            <a:off x="3786775" y="3917248"/>
            <a:ext cx="991865" cy="890605"/>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6" name="Rectangle 5"/>
          <p:cNvSpPr/>
          <p:nvPr/>
        </p:nvSpPr>
        <p:spPr>
          <a:xfrm>
            <a:off x="3157436" y="1369332"/>
            <a:ext cx="629334" cy="742144"/>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 name="Rectangle 6"/>
          <p:cNvSpPr/>
          <p:nvPr/>
        </p:nvSpPr>
        <p:spPr>
          <a:xfrm>
            <a:off x="4648200" y="1358475"/>
            <a:ext cx="629334" cy="742144"/>
          </a:xfrm>
          <a:prstGeom prst="rect">
            <a:avLst/>
          </a:prstGeom>
          <a:solidFill>
            <a:srgbClr val="00B0F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nvGrpSpPr>
          <p:cNvPr id="10" name="Group 9"/>
          <p:cNvGrpSpPr/>
          <p:nvPr/>
        </p:nvGrpSpPr>
        <p:grpSpPr>
          <a:xfrm rot="5400000">
            <a:off x="4159606" y="2905614"/>
            <a:ext cx="1630497" cy="352541"/>
            <a:chOff x="7411223" y="2742200"/>
            <a:chExt cx="1222873" cy="352541"/>
          </a:xfrm>
        </p:grpSpPr>
        <p:cxnSp>
          <p:nvCxnSpPr>
            <p:cNvPr id="11" name="Straight Connector 1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 name="Rectangle 14"/>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16" name="TextBox 15"/>
          <p:cNvSpPr txBox="1"/>
          <p:nvPr/>
        </p:nvSpPr>
        <p:spPr>
          <a:xfrm>
            <a:off x="5418428" y="2001539"/>
            <a:ext cx="1223412" cy="369332"/>
          </a:xfrm>
          <a:prstGeom prst="rect">
            <a:avLst/>
          </a:prstGeom>
          <a:noFill/>
        </p:spPr>
        <p:txBody>
          <a:bodyPr wrap="none" rtlCol="0">
            <a:spAutoFit/>
          </a:bodyPr>
          <a:lstStyle/>
          <a:p>
            <a:pPr defTabSz="914400"/>
            <a:r>
              <a:rPr lang="en-GB" dirty="0" smtClean="0">
                <a:solidFill>
                  <a:srgbClr val="00B0F0"/>
                </a:solidFill>
                <a:latin typeface="Calibri"/>
              </a:rPr>
              <a:t>8KB Writes</a:t>
            </a:r>
            <a:endParaRPr lang="en-GB" dirty="0">
              <a:solidFill>
                <a:srgbClr val="00B0F0"/>
              </a:solidFill>
              <a:latin typeface="Calibri"/>
            </a:endParaRPr>
          </a:p>
        </p:txBody>
      </p:sp>
      <p:sp>
        <p:nvSpPr>
          <p:cNvPr id="17" name="TextBox 16"/>
          <p:cNvSpPr txBox="1"/>
          <p:nvPr/>
        </p:nvSpPr>
        <p:spPr>
          <a:xfrm>
            <a:off x="1998978" y="2024277"/>
            <a:ext cx="1161646" cy="369332"/>
          </a:xfrm>
          <a:prstGeom prst="rect">
            <a:avLst/>
          </a:prstGeom>
          <a:noFill/>
        </p:spPr>
        <p:txBody>
          <a:bodyPr wrap="none" rtlCol="0">
            <a:spAutoFit/>
          </a:bodyPr>
          <a:lstStyle/>
          <a:p>
            <a:pPr defTabSz="914400"/>
            <a:r>
              <a:rPr lang="en-GB" dirty="0" smtClean="0">
                <a:solidFill>
                  <a:srgbClr val="FF0000"/>
                </a:solidFill>
                <a:latin typeface="Calibri"/>
              </a:rPr>
              <a:t>8KB Reads</a:t>
            </a:r>
            <a:endParaRPr lang="en-GB" dirty="0">
              <a:solidFill>
                <a:srgbClr val="FF0000"/>
              </a:solidFill>
              <a:latin typeface="Calibri"/>
            </a:endParaRPr>
          </a:p>
        </p:txBody>
      </p:sp>
      <p:grpSp>
        <p:nvGrpSpPr>
          <p:cNvPr id="18" name="Group 17"/>
          <p:cNvGrpSpPr/>
          <p:nvPr/>
        </p:nvGrpSpPr>
        <p:grpSpPr>
          <a:xfrm rot="5400000">
            <a:off x="2694726" y="2925732"/>
            <a:ext cx="1630497" cy="352541"/>
            <a:chOff x="1676400" y="1733550"/>
            <a:chExt cx="1222873" cy="352541"/>
          </a:xfrm>
        </p:grpSpPr>
        <p:cxnSp>
          <p:nvCxnSpPr>
            <p:cNvPr id="19" name="Straight Connector 18"/>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3" name="Rectangle 22"/>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4" name="Rectangle 23"/>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5" name="Rectangle 24"/>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6" name="Rectangle 25"/>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7" name="Rectangle 26"/>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8" name="Rectangle 27"/>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9" name="Rectangle 28"/>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30" name="Rectangle 29"/>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53" name="Group 52"/>
          <p:cNvGrpSpPr/>
          <p:nvPr/>
        </p:nvGrpSpPr>
        <p:grpSpPr>
          <a:xfrm>
            <a:off x="4137214" y="4834431"/>
            <a:ext cx="352542" cy="1883036"/>
            <a:chOff x="1970378" y="3624134"/>
            <a:chExt cx="352542" cy="1412277"/>
          </a:xfrm>
        </p:grpSpPr>
        <p:grpSp>
          <p:nvGrpSpPr>
            <p:cNvPr id="31" name="Group 30"/>
            <p:cNvGrpSpPr/>
            <p:nvPr/>
          </p:nvGrpSpPr>
          <p:grpSpPr>
            <a:xfrm>
              <a:off x="1970378" y="3624134"/>
              <a:ext cx="352542" cy="1412277"/>
              <a:chOff x="6882929" y="2974473"/>
              <a:chExt cx="352542" cy="1412277"/>
            </a:xfrm>
          </p:grpSpPr>
          <p:cxnSp>
            <p:nvCxnSpPr>
              <p:cNvPr id="32" name="Straight Connector 31"/>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rot="5400000">
                <a:off x="6918430" y="3445774"/>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38" name="Rectangle 37"/>
              <p:cNvSpPr/>
              <p:nvPr/>
            </p:nvSpPr>
            <p:spPr bwMode="auto">
              <a:xfrm rot="5400000">
                <a:off x="6913756" y="3134570"/>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39" name="Rectangle 38"/>
            <p:cNvSpPr/>
            <p:nvPr/>
          </p:nvSpPr>
          <p:spPr bwMode="auto">
            <a:xfrm rot="5400000">
              <a:off x="2005879" y="4730335"/>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40" name="Rectangle 39"/>
            <p:cNvSpPr/>
            <p:nvPr/>
          </p:nvSpPr>
          <p:spPr bwMode="auto">
            <a:xfrm rot="5400000">
              <a:off x="2001205" y="4419131"/>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54" name="Group 53"/>
          <p:cNvGrpSpPr/>
          <p:nvPr/>
        </p:nvGrpSpPr>
        <p:grpSpPr>
          <a:xfrm>
            <a:off x="4137212" y="4807855"/>
            <a:ext cx="352542" cy="1883036"/>
            <a:chOff x="1970378" y="3624134"/>
            <a:chExt cx="352542" cy="1412277"/>
          </a:xfrm>
        </p:grpSpPr>
        <p:grpSp>
          <p:nvGrpSpPr>
            <p:cNvPr id="55" name="Group 54"/>
            <p:cNvGrpSpPr/>
            <p:nvPr/>
          </p:nvGrpSpPr>
          <p:grpSpPr>
            <a:xfrm>
              <a:off x="1970378" y="3624134"/>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18430" y="3445774"/>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2" name="Rectangle 61"/>
              <p:cNvSpPr/>
              <p:nvPr/>
            </p:nvSpPr>
            <p:spPr bwMode="auto">
              <a:xfrm rot="5400000">
                <a:off x="6913756" y="3134570"/>
                <a:ext cx="278810" cy="252485"/>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56" name="Rectangle 55"/>
            <p:cNvSpPr/>
            <p:nvPr/>
          </p:nvSpPr>
          <p:spPr bwMode="auto">
            <a:xfrm rot="5400000">
              <a:off x="2005879" y="4730335"/>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57" name="Rectangle 56"/>
            <p:cNvSpPr/>
            <p:nvPr/>
          </p:nvSpPr>
          <p:spPr bwMode="auto">
            <a:xfrm rot="5400000">
              <a:off x="2001205" y="4419131"/>
              <a:ext cx="278810" cy="252485"/>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cxnSp>
        <p:nvCxnSpPr>
          <p:cNvPr id="35" name="Straight Arrow Connector 34"/>
          <p:cNvCxnSpPr>
            <a:stCxn id="7" idx="2"/>
          </p:cNvCxnSpPr>
          <p:nvPr/>
        </p:nvCxnSpPr>
        <p:spPr>
          <a:xfrm>
            <a:off x="4962872" y="2100621"/>
            <a:ext cx="69507" cy="39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429703" y="2121237"/>
            <a:ext cx="64054" cy="296016"/>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49" name="Footer Placeholder 2"/>
          <p:cNvSpPr>
            <a:spLocks noGrp="1"/>
          </p:cNvSpPr>
          <p:nvPr>
            <p:ph type="ftr" sz="quarter" idx="10"/>
          </p:nvPr>
        </p:nvSpPr>
        <p:spPr>
          <a:xfrm>
            <a:off x="762000" y="6426200"/>
            <a:ext cx="3429000" cy="423333"/>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50"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2487184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t>
            </a:r>
            <a:r>
              <a:rPr lang="en-GB" dirty="0" smtClean="0"/>
              <a:t>ate </a:t>
            </a:r>
            <a:r>
              <a:rPr lang="en-GB" dirty="0"/>
              <a:t>limiting </a:t>
            </a:r>
            <a:r>
              <a:rPr lang="en-GB" dirty="0" smtClean="0"/>
              <a:t>on bytes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74</a:t>
            </a:fld>
            <a:endParaRPr lang="en-US" dirty="0">
              <a:solidFill>
                <a:srgbClr val="1010A0">
                  <a:tint val="75000"/>
                </a:srgbClr>
              </a:solidFill>
              <a:latin typeface="Calibri"/>
            </a:endParaRPr>
          </a:p>
        </p:txBody>
      </p:sp>
      <p:sp>
        <p:nvSpPr>
          <p:cNvPr id="5" name="Rectangle 4"/>
          <p:cNvSpPr/>
          <p:nvPr/>
        </p:nvSpPr>
        <p:spPr bwMode="auto">
          <a:xfrm>
            <a:off x="3786775" y="3917248"/>
            <a:ext cx="991865" cy="890605"/>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6" name="Rectangle 5"/>
          <p:cNvSpPr/>
          <p:nvPr/>
        </p:nvSpPr>
        <p:spPr>
          <a:xfrm>
            <a:off x="3157436" y="1369332"/>
            <a:ext cx="629334" cy="742144"/>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 name="Rectangle 6"/>
          <p:cNvSpPr/>
          <p:nvPr/>
        </p:nvSpPr>
        <p:spPr>
          <a:xfrm>
            <a:off x="4648200" y="1358475"/>
            <a:ext cx="629334" cy="742144"/>
          </a:xfrm>
          <a:prstGeom prst="rect">
            <a:avLst/>
          </a:prstGeom>
          <a:solidFill>
            <a:srgbClr val="00B0F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nvGrpSpPr>
          <p:cNvPr id="10" name="Group 9"/>
          <p:cNvGrpSpPr/>
          <p:nvPr/>
        </p:nvGrpSpPr>
        <p:grpSpPr>
          <a:xfrm rot="5400000">
            <a:off x="4159606" y="2905614"/>
            <a:ext cx="1630497" cy="352541"/>
            <a:chOff x="7411223" y="2742200"/>
            <a:chExt cx="1222873" cy="352541"/>
          </a:xfrm>
        </p:grpSpPr>
        <p:cxnSp>
          <p:nvCxnSpPr>
            <p:cNvPr id="11" name="Straight Connector 1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 name="Rectangle 14"/>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16" name="TextBox 15"/>
          <p:cNvSpPr txBox="1"/>
          <p:nvPr/>
        </p:nvSpPr>
        <p:spPr>
          <a:xfrm>
            <a:off x="5418428" y="2001539"/>
            <a:ext cx="1223412" cy="369332"/>
          </a:xfrm>
          <a:prstGeom prst="rect">
            <a:avLst/>
          </a:prstGeom>
          <a:noFill/>
        </p:spPr>
        <p:txBody>
          <a:bodyPr wrap="none" rtlCol="0">
            <a:spAutoFit/>
          </a:bodyPr>
          <a:lstStyle/>
          <a:p>
            <a:pPr defTabSz="914400"/>
            <a:r>
              <a:rPr lang="en-GB" dirty="0" smtClean="0">
                <a:solidFill>
                  <a:srgbClr val="00B0F0"/>
                </a:solidFill>
                <a:latin typeface="Calibri"/>
              </a:rPr>
              <a:t>8KB Writes</a:t>
            </a:r>
            <a:endParaRPr lang="en-GB" dirty="0">
              <a:solidFill>
                <a:srgbClr val="00B0F0"/>
              </a:solidFill>
              <a:latin typeface="Calibri"/>
            </a:endParaRPr>
          </a:p>
        </p:txBody>
      </p:sp>
      <p:sp>
        <p:nvSpPr>
          <p:cNvPr id="17" name="TextBox 16"/>
          <p:cNvSpPr txBox="1"/>
          <p:nvPr/>
        </p:nvSpPr>
        <p:spPr>
          <a:xfrm>
            <a:off x="1998978" y="2024277"/>
            <a:ext cx="1161646" cy="369332"/>
          </a:xfrm>
          <a:prstGeom prst="rect">
            <a:avLst/>
          </a:prstGeom>
          <a:noFill/>
        </p:spPr>
        <p:txBody>
          <a:bodyPr wrap="none" rtlCol="0">
            <a:spAutoFit/>
          </a:bodyPr>
          <a:lstStyle/>
          <a:p>
            <a:pPr defTabSz="914400"/>
            <a:r>
              <a:rPr lang="en-GB" dirty="0" smtClean="0">
                <a:solidFill>
                  <a:srgbClr val="FF0000"/>
                </a:solidFill>
                <a:latin typeface="Calibri"/>
              </a:rPr>
              <a:t>8KB Reads</a:t>
            </a:r>
            <a:endParaRPr lang="en-GB" dirty="0">
              <a:solidFill>
                <a:srgbClr val="FF0000"/>
              </a:solidFill>
              <a:latin typeface="Calibri"/>
            </a:endParaRPr>
          </a:p>
        </p:txBody>
      </p:sp>
      <p:grpSp>
        <p:nvGrpSpPr>
          <p:cNvPr id="18" name="Group 17"/>
          <p:cNvGrpSpPr/>
          <p:nvPr/>
        </p:nvGrpSpPr>
        <p:grpSpPr>
          <a:xfrm rot="5400000">
            <a:off x="2694726" y="2925732"/>
            <a:ext cx="1630497" cy="352541"/>
            <a:chOff x="1676400" y="1733550"/>
            <a:chExt cx="1222873" cy="352541"/>
          </a:xfrm>
        </p:grpSpPr>
        <p:cxnSp>
          <p:nvCxnSpPr>
            <p:cNvPr id="19" name="Straight Connector 18"/>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3" name="Rectangle 22"/>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4" name="Rectangle 23"/>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5" name="Rectangle 24"/>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6" name="Rectangle 25"/>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7" name="Rectangle 26"/>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8" name="Rectangle 27"/>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9" name="Rectangle 28"/>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30" name="Rectangle 29"/>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54" name="Group 53"/>
          <p:cNvGrpSpPr/>
          <p:nvPr/>
        </p:nvGrpSpPr>
        <p:grpSpPr>
          <a:xfrm>
            <a:off x="4143258" y="4807855"/>
            <a:ext cx="352542" cy="1883036"/>
            <a:chOff x="1970378" y="3624134"/>
            <a:chExt cx="352542" cy="1412277"/>
          </a:xfrm>
        </p:grpSpPr>
        <p:grpSp>
          <p:nvGrpSpPr>
            <p:cNvPr id="55" name="Group 54"/>
            <p:cNvGrpSpPr/>
            <p:nvPr/>
          </p:nvGrpSpPr>
          <p:grpSpPr>
            <a:xfrm>
              <a:off x="1970378" y="3624134"/>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18430" y="3445774"/>
                <a:ext cx="269464" cy="25248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2" name="Rectangle 61"/>
              <p:cNvSpPr/>
              <p:nvPr/>
            </p:nvSpPr>
            <p:spPr bwMode="auto">
              <a:xfrm rot="5400000">
                <a:off x="6913756" y="3134570"/>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56" name="Rectangle 55"/>
            <p:cNvSpPr/>
            <p:nvPr/>
          </p:nvSpPr>
          <p:spPr bwMode="auto">
            <a:xfrm rot="5400000">
              <a:off x="2005879" y="4730335"/>
              <a:ext cx="269464" cy="25248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57" name="Rectangle 56"/>
            <p:cNvSpPr/>
            <p:nvPr/>
          </p:nvSpPr>
          <p:spPr bwMode="auto">
            <a:xfrm rot="5400000">
              <a:off x="2001205" y="4419131"/>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cxnSp>
        <p:nvCxnSpPr>
          <p:cNvPr id="35" name="Straight Arrow Connector 34"/>
          <p:cNvCxnSpPr>
            <a:stCxn id="7" idx="2"/>
          </p:cNvCxnSpPr>
          <p:nvPr/>
        </p:nvCxnSpPr>
        <p:spPr>
          <a:xfrm>
            <a:off x="4962872" y="2100621"/>
            <a:ext cx="69507" cy="39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429703" y="2121237"/>
            <a:ext cx="64054" cy="296016"/>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40" name="Footer Placeholder 2"/>
          <p:cNvSpPr>
            <a:spLocks noGrp="1"/>
          </p:cNvSpPr>
          <p:nvPr>
            <p:ph type="ftr" sz="quarter" idx="10"/>
          </p:nvPr>
        </p:nvSpPr>
        <p:spPr>
          <a:xfrm>
            <a:off x="762000" y="6426200"/>
            <a:ext cx="3429000" cy="423333"/>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41"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240577100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Rate limiting on IOPS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75</a:t>
            </a:fld>
            <a:endParaRPr lang="en-US" dirty="0">
              <a:solidFill>
                <a:srgbClr val="1010A0">
                  <a:tint val="75000"/>
                </a:srgbClr>
              </a:solidFill>
              <a:latin typeface="Calibri"/>
            </a:endParaRPr>
          </a:p>
        </p:txBody>
      </p:sp>
      <p:grpSp>
        <p:nvGrpSpPr>
          <p:cNvPr id="3" name="Group 2"/>
          <p:cNvGrpSpPr/>
          <p:nvPr/>
        </p:nvGrpSpPr>
        <p:grpSpPr>
          <a:xfrm>
            <a:off x="4106431" y="4823739"/>
            <a:ext cx="352542" cy="1883036"/>
            <a:chOff x="2385964" y="3612298"/>
            <a:chExt cx="352542" cy="1412277"/>
          </a:xfrm>
        </p:grpSpPr>
        <p:grpSp>
          <p:nvGrpSpPr>
            <p:cNvPr id="55" name="Group 54"/>
            <p:cNvGrpSpPr/>
            <p:nvPr/>
          </p:nvGrpSpPr>
          <p:grpSpPr>
            <a:xfrm>
              <a:off x="2385964" y="3612298"/>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85912" y="3520236"/>
                <a:ext cx="127521" cy="245504"/>
              </a:xfrm>
              <a:prstGeom prst="rect">
                <a:avLst/>
              </a:prstGeom>
              <a:solidFill>
                <a:srgbClr val="00B0F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2" name="Rectangle 61"/>
              <p:cNvSpPr/>
              <p:nvPr/>
            </p:nvSpPr>
            <p:spPr bwMode="auto">
              <a:xfrm rot="5400000">
                <a:off x="6843313" y="3205015"/>
                <a:ext cx="412718" cy="245506"/>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50" name="Rectangle 49"/>
            <p:cNvSpPr/>
            <p:nvPr/>
          </p:nvSpPr>
          <p:spPr bwMode="auto">
            <a:xfrm rot="5400000">
              <a:off x="2488947" y="4784080"/>
              <a:ext cx="127521" cy="24550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51" name="Rectangle 50"/>
            <p:cNvSpPr/>
            <p:nvPr/>
          </p:nvSpPr>
          <p:spPr bwMode="auto">
            <a:xfrm rot="5400000">
              <a:off x="2346348" y="4468859"/>
              <a:ext cx="412718" cy="245506"/>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41" name="Rectangle 40"/>
          <p:cNvSpPr/>
          <p:nvPr/>
        </p:nvSpPr>
        <p:spPr bwMode="auto">
          <a:xfrm>
            <a:off x="3786775" y="3917248"/>
            <a:ext cx="991865" cy="890605"/>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42" name="Rectangle 41"/>
          <p:cNvSpPr/>
          <p:nvPr/>
        </p:nvSpPr>
        <p:spPr>
          <a:xfrm>
            <a:off x="3157436" y="1369332"/>
            <a:ext cx="629334" cy="742144"/>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44" name="Rectangle 43"/>
          <p:cNvSpPr/>
          <p:nvPr/>
        </p:nvSpPr>
        <p:spPr>
          <a:xfrm>
            <a:off x="4648200" y="1358475"/>
            <a:ext cx="629334" cy="742144"/>
          </a:xfrm>
          <a:prstGeom prst="rect">
            <a:avLst/>
          </a:prstGeom>
          <a:solidFill>
            <a:srgbClr val="00B0F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nvGrpSpPr>
          <p:cNvPr id="45" name="Group 44"/>
          <p:cNvGrpSpPr/>
          <p:nvPr/>
        </p:nvGrpSpPr>
        <p:grpSpPr>
          <a:xfrm rot="5400000">
            <a:off x="4159606" y="2905614"/>
            <a:ext cx="1630497" cy="352541"/>
            <a:chOff x="7411223" y="2742200"/>
            <a:chExt cx="1222873" cy="352541"/>
          </a:xfrm>
        </p:grpSpPr>
        <p:cxnSp>
          <p:nvCxnSpPr>
            <p:cNvPr id="46" name="Straight Connector 45"/>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53" name="Rectangle 52"/>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54" name="TextBox 53"/>
          <p:cNvSpPr txBox="1"/>
          <p:nvPr/>
        </p:nvSpPr>
        <p:spPr>
          <a:xfrm>
            <a:off x="5418428" y="2001539"/>
            <a:ext cx="1223412" cy="369332"/>
          </a:xfrm>
          <a:prstGeom prst="rect">
            <a:avLst/>
          </a:prstGeom>
          <a:noFill/>
        </p:spPr>
        <p:txBody>
          <a:bodyPr wrap="none" rtlCol="0">
            <a:spAutoFit/>
          </a:bodyPr>
          <a:lstStyle/>
          <a:p>
            <a:pPr defTabSz="914400"/>
            <a:r>
              <a:rPr lang="en-GB" dirty="0" smtClean="0">
                <a:solidFill>
                  <a:srgbClr val="00B0F0"/>
                </a:solidFill>
                <a:latin typeface="Calibri"/>
              </a:rPr>
              <a:t>8KB Writes</a:t>
            </a:r>
            <a:endParaRPr lang="en-GB" dirty="0">
              <a:solidFill>
                <a:srgbClr val="00B0F0"/>
              </a:solidFill>
              <a:latin typeface="Calibri"/>
            </a:endParaRPr>
          </a:p>
        </p:txBody>
      </p:sp>
      <p:sp>
        <p:nvSpPr>
          <p:cNvPr id="56" name="TextBox 55"/>
          <p:cNvSpPr txBox="1"/>
          <p:nvPr/>
        </p:nvSpPr>
        <p:spPr>
          <a:xfrm>
            <a:off x="1870701" y="1981020"/>
            <a:ext cx="1428596" cy="400110"/>
          </a:xfrm>
          <a:prstGeom prst="rect">
            <a:avLst/>
          </a:prstGeom>
          <a:noFill/>
        </p:spPr>
        <p:txBody>
          <a:bodyPr wrap="none" rtlCol="0">
            <a:spAutoFit/>
          </a:bodyPr>
          <a:lstStyle/>
          <a:p>
            <a:pPr defTabSz="914400"/>
            <a:r>
              <a:rPr lang="en-GB" sz="2000" b="1" dirty="0" smtClean="0">
                <a:solidFill>
                  <a:srgbClr val="FF0000"/>
                </a:solidFill>
                <a:latin typeface="Calibri"/>
              </a:rPr>
              <a:t>64KB Reads</a:t>
            </a:r>
            <a:endParaRPr lang="en-GB" sz="2000" b="1" dirty="0">
              <a:solidFill>
                <a:srgbClr val="FF0000"/>
              </a:solidFill>
              <a:latin typeface="Calibri"/>
            </a:endParaRPr>
          </a:p>
        </p:txBody>
      </p:sp>
      <p:grpSp>
        <p:nvGrpSpPr>
          <p:cNvPr id="57" name="Group 56"/>
          <p:cNvGrpSpPr/>
          <p:nvPr/>
        </p:nvGrpSpPr>
        <p:grpSpPr>
          <a:xfrm rot="5400000">
            <a:off x="2694726" y="2925732"/>
            <a:ext cx="1630497" cy="352541"/>
            <a:chOff x="1676400" y="1733550"/>
            <a:chExt cx="1222873" cy="352541"/>
          </a:xfrm>
        </p:grpSpPr>
        <p:cxnSp>
          <p:nvCxnSpPr>
            <p:cNvPr id="63" name="Straight Connector 62"/>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7" name="Rectangle 66"/>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8" name="Rectangle 67"/>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9" name="Rectangle 68"/>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0" name="Rectangle 69"/>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1" name="Rectangle 70"/>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2" name="Rectangle 71"/>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3" name="Rectangle 72"/>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4" name="Rectangle 73"/>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cxnSp>
        <p:nvCxnSpPr>
          <p:cNvPr id="75" name="Straight Arrow Connector 74"/>
          <p:cNvCxnSpPr>
            <a:stCxn id="44" idx="2"/>
          </p:cNvCxnSpPr>
          <p:nvPr/>
        </p:nvCxnSpPr>
        <p:spPr>
          <a:xfrm>
            <a:off x="4962872" y="2100621"/>
            <a:ext cx="69507" cy="39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429703" y="2121237"/>
            <a:ext cx="64054" cy="296016"/>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9" name="final-punch"/>
          <p:cNvSpPr/>
          <p:nvPr/>
        </p:nvSpPr>
        <p:spPr>
          <a:xfrm>
            <a:off x="1870706" y="5621488"/>
            <a:ext cx="4969789" cy="681037"/>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800" dirty="0" smtClean="0">
                <a:solidFill>
                  <a:srgbClr val="000000"/>
                </a:solidFill>
                <a:latin typeface="Calibri"/>
              </a:rPr>
              <a:t>Need to rate limit based on cost</a:t>
            </a:r>
            <a:endParaRPr lang="en-GB" sz="2800" u="sng" dirty="0" smtClean="0">
              <a:solidFill>
                <a:srgbClr val="000000"/>
              </a:solidFill>
              <a:latin typeface="Calibri"/>
            </a:endParaRPr>
          </a:p>
        </p:txBody>
      </p:sp>
      <p:sp>
        <p:nvSpPr>
          <p:cNvPr id="43" name="Footer Placeholder 2"/>
          <p:cNvSpPr txBox="1">
            <a:spLocks/>
          </p:cNvSpPr>
          <p:nvPr/>
        </p:nvSpPr>
        <p:spPr>
          <a:xfrm>
            <a:off x="762000" y="6426200"/>
            <a:ext cx="3429000" cy="423333"/>
          </a:xfrm>
          <a:prstGeom prst="rect">
            <a:avLst/>
          </a:prstGeom>
        </p:spPr>
        <p:txBody>
          <a:bodyPr vert="horz" lIns="91440" tIns="45720" rIns="91440" bIns="45720" rtlCol="0" anchor="ctr"/>
          <a:lstStyle>
            <a:defPPr>
              <a:defRPr lang="en-US"/>
            </a:defPPr>
            <a:lvl1pPr marL="0" algn="ctr"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52"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3965244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Rate limiting based on cost</a:t>
            </a:r>
            <a:endParaRPr lang="en-GB" dirty="0">
              <a:solidFill>
                <a:srgbClr val="000000"/>
              </a:solidFill>
            </a:endParaRPr>
          </a:p>
        </p:txBody>
      </p:sp>
      <p:sp>
        <p:nvSpPr>
          <p:cNvPr id="61" name="Content Placeholder 2"/>
          <p:cNvSpPr>
            <a:spLocks noGrp="1"/>
          </p:cNvSpPr>
          <p:nvPr>
            <p:ph idx="4294967295"/>
          </p:nvPr>
        </p:nvSpPr>
        <p:spPr>
          <a:xfrm>
            <a:off x="457200" y="1066800"/>
            <a:ext cx="8229600" cy="5410200"/>
          </a:xfrm>
          <a:prstGeom prst="rect">
            <a:avLst/>
          </a:prstGeom>
        </p:spPr>
        <p:txBody>
          <a:bodyPr>
            <a:normAutofit/>
          </a:bodyPr>
          <a:lstStyle/>
          <a:p>
            <a:pPr>
              <a:buFont typeface="Wingdings" panose="05000000000000000000" pitchFamily="2" charset="2"/>
              <a:buChar char="§"/>
              <a:defRPr/>
            </a:pPr>
            <a:r>
              <a:rPr lang="en-GB" dirty="0" smtClean="0">
                <a:solidFill>
                  <a:schemeClr val="bg2">
                    <a:lumMod val="10000"/>
                  </a:schemeClr>
                </a:solidFill>
              </a:rPr>
              <a:t>Controller constructs empirical cost models based on device type and workload characteristics</a:t>
            </a:r>
          </a:p>
          <a:p>
            <a:pPr lvl="2">
              <a:buFont typeface="Wingdings" panose="05000000000000000000" pitchFamily="2" charset="2"/>
              <a:buChar char="§"/>
              <a:defRPr/>
            </a:pPr>
            <a:r>
              <a:rPr lang="en-GB" dirty="0" smtClean="0">
                <a:solidFill>
                  <a:schemeClr val="bg2">
                    <a:lumMod val="10000"/>
                  </a:schemeClr>
                </a:solidFill>
              </a:rPr>
              <a:t>RAM, SSDs, disks: </a:t>
            </a:r>
            <a:r>
              <a:rPr lang="en-GB" dirty="0" smtClean="0"/>
              <a:t>read/write </a:t>
            </a:r>
            <a:r>
              <a:rPr lang="en-GB" dirty="0"/>
              <a:t>ratio, request </a:t>
            </a:r>
            <a:r>
              <a:rPr lang="en-GB" dirty="0" smtClean="0"/>
              <a:t>size</a:t>
            </a:r>
            <a:endParaRPr lang="en-GB" dirty="0" smtClean="0">
              <a:solidFill>
                <a:schemeClr val="bg2">
                  <a:lumMod val="10000"/>
                </a:schemeClr>
              </a:solidFill>
            </a:endParaRPr>
          </a:p>
          <a:p>
            <a:pPr lvl="1">
              <a:buFont typeface="Wingdings" panose="05000000000000000000" pitchFamily="2" charset="2"/>
              <a:buChar char="§"/>
              <a:defRPr/>
            </a:pPr>
            <a:endParaRPr lang="en-GB" sz="2600" dirty="0" smtClean="0">
              <a:solidFill>
                <a:schemeClr val="bg2">
                  <a:lumMod val="10000"/>
                </a:schemeClr>
              </a:solidFill>
            </a:endParaRPr>
          </a:p>
          <a:p>
            <a:pPr>
              <a:buFont typeface="Wingdings" panose="05000000000000000000" pitchFamily="2" charset="2"/>
              <a:buChar char="§"/>
              <a:defRPr/>
            </a:pPr>
            <a:r>
              <a:rPr lang="en-GB" dirty="0" smtClean="0">
                <a:solidFill>
                  <a:schemeClr val="bg2">
                    <a:lumMod val="10000"/>
                  </a:schemeClr>
                </a:solidFill>
              </a:rPr>
              <a:t>Cost models assigned to each queue</a:t>
            </a:r>
          </a:p>
          <a:p>
            <a:pPr lvl="2">
              <a:buFont typeface="Wingdings" panose="05000000000000000000" pitchFamily="2" charset="2"/>
              <a:buChar char="§"/>
              <a:defRPr/>
            </a:pPr>
            <a:r>
              <a:rPr lang="en-GB" i="1" dirty="0" err="1" smtClean="0">
                <a:solidFill>
                  <a:srgbClr val="000000"/>
                </a:solidFill>
              </a:rPr>
              <a:t>ConfigureTokenBucket</a:t>
            </a:r>
            <a:r>
              <a:rPr lang="en-GB" i="1" dirty="0" smtClean="0">
                <a:solidFill>
                  <a:srgbClr val="000000"/>
                </a:solidFill>
              </a:rPr>
              <a:t> [Queue </a:t>
            </a:r>
            <a:r>
              <a:rPr lang="en-GB" i="1" dirty="0">
                <a:solidFill>
                  <a:srgbClr val="000000"/>
                </a:solidFill>
              </a:rPr>
              <a:t>-&gt; </a:t>
            </a:r>
            <a:r>
              <a:rPr lang="en-GB" i="1" dirty="0" smtClean="0">
                <a:solidFill>
                  <a:srgbClr val="000000"/>
                </a:solidFill>
              </a:rPr>
              <a:t>cost model]</a:t>
            </a:r>
          </a:p>
          <a:p>
            <a:pPr lvl="1">
              <a:buFont typeface="Wingdings" panose="05000000000000000000" pitchFamily="2" charset="2"/>
              <a:buChar char="§"/>
              <a:defRPr/>
            </a:pPr>
            <a:endParaRPr lang="en-GB" sz="2600" i="1" dirty="0" smtClean="0">
              <a:solidFill>
                <a:srgbClr val="000000"/>
              </a:solidFill>
            </a:endParaRPr>
          </a:p>
          <a:p>
            <a:pPr>
              <a:buFont typeface="Wingdings" panose="05000000000000000000" pitchFamily="2" charset="2"/>
              <a:buChar char="§"/>
              <a:defRPr/>
            </a:pPr>
            <a:r>
              <a:rPr lang="en-GB" dirty="0" smtClean="0">
                <a:solidFill>
                  <a:schemeClr val="bg2">
                    <a:lumMod val="10000"/>
                  </a:schemeClr>
                </a:solidFill>
              </a:rPr>
              <a:t>Large request sizes split for pre-emption</a:t>
            </a:r>
            <a:endParaRPr lang="en-GB" sz="3200" dirty="0" smtClean="0">
              <a:solidFill>
                <a:schemeClr val="bg2">
                  <a:lumMod val="10000"/>
                </a:schemeClr>
              </a:solidFill>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76</a:t>
            </a:fld>
            <a:endParaRPr lang="en-US" dirty="0">
              <a:solidFill>
                <a:srgbClr val="1010A0">
                  <a:tint val="75000"/>
                </a:srgbClr>
              </a:solidFill>
              <a:latin typeface="Calibri"/>
            </a:endParaRPr>
          </a:p>
        </p:txBody>
      </p:sp>
      <p:sp>
        <p:nvSpPr>
          <p:cNvPr id="3" name="Footer Placeholder 2"/>
          <p:cNvSpPr>
            <a:spLocks noGrp="1"/>
          </p:cNvSpPr>
          <p:nvPr>
            <p:ph type="ftr" sz="quarter" idx="10"/>
          </p:nvPr>
        </p:nvSpPr>
        <p:spPr>
          <a:xfrm>
            <a:off x="2667000" y="6324600"/>
            <a:ext cx="33528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4082699724"/>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Recap: Programmable queues on data plane</a:t>
            </a:r>
            <a:endParaRPr lang="en-GB" dirty="0"/>
          </a:p>
        </p:txBody>
      </p:sp>
      <p:sp>
        <p:nvSpPr>
          <p:cNvPr id="53" name="Text Placeholder 2"/>
          <p:cNvSpPr>
            <a:spLocks noGrp="1"/>
          </p:cNvSpPr>
          <p:nvPr>
            <p:ph type="body" sz="quarter" idx="4294967295"/>
          </p:nvPr>
        </p:nvSpPr>
        <p:spPr>
          <a:xfrm>
            <a:off x="389436" y="1092200"/>
            <a:ext cx="8363938" cy="5293757"/>
          </a:xfrm>
          <a:prstGeom prst="rect">
            <a:avLst/>
          </a:prstGeom>
        </p:spPr>
        <p:txBody>
          <a:bodyPr>
            <a:normAutofit/>
          </a:bodyPr>
          <a:lstStyle/>
          <a:p>
            <a:pPr lvl="1">
              <a:buFont typeface="Wingdings" panose="05000000000000000000" pitchFamily="2" charset="2"/>
              <a:buChar char="§"/>
              <a:defRPr/>
            </a:pPr>
            <a:r>
              <a:rPr lang="en-GB" dirty="0" smtClean="0">
                <a:solidFill>
                  <a:srgbClr val="000000"/>
                </a:solidFill>
              </a:rPr>
              <a:t>Classification [IO Header -&gt; </a:t>
            </a:r>
            <a:r>
              <a:rPr lang="en-GB" i="1" dirty="0" smtClean="0">
                <a:solidFill>
                  <a:srgbClr val="000000"/>
                </a:solidFill>
              </a:rPr>
              <a:t>Queue</a:t>
            </a:r>
            <a:r>
              <a:rPr lang="en-GB" dirty="0" smtClean="0">
                <a:solidFill>
                  <a:srgbClr val="000000"/>
                </a:solidFill>
              </a:rPr>
              <a:t>]</a:t>
            </a:r>
          </a:p>
          <a:p>
            <a:pPr lvl="2">
              <a:buFont typeface="Wingdings" panose="05000000000000000000" pitchFamily="2" charset="2"/>
              <a:buChar char="§"/>
              <a:defRPr/>
            </a:pPr>
            <a:r>
              <a:rPr lang="en-GB" dirty="0" smtClean="0">
                <a:solidFill>
                  <a:schemeClr val="tx1"/>
                </a:solidFill>
              </a:rPr>
              <a:t>Per-layer metadata exposed to controller</a:t>
            </a:r>
          </a:p>
          <a:p>
            <a:pPr lvl="2">
              <a:buFont typeface="Wingdings" panose="05000000000000000000" pitchFamily="2" charset="2"/>
              <a:buChar char="§"/>
              <a:defRPr/>
            </a:pPr>
            <a:r>
              <a:rPr lang="en-GB" dirty="0" smtClean="0">
                <a:solidFill>
                  <a:schemeClr val="tx1"/>
                </a:solidFill>
              </a:rPr>
              <a:t>Controller out of critical path</a:t>
            </a:r>
          </a:p>
          <a:p>
            <a:pPr lvl="1">
              <a:buFont typeface="Wingdings" panose="05000000000000000000" pitchFamily="2" charset="2"/>
              <a:buChar char="§"/>
              <a:defRPr/>
            </a:pPr>
            <a:r>
              <a:rPr lang="en-GB" dirty="0" smtClean="0">
                <a:solidFill>
                  <a:srgbClr val="000000"/>
                </a:solidFill>
              </a:rPr>
              <a:t>Queue servicing [Queue -&gt; </a:t>
            </a:r>
            <a:r>
              <a:rPr lang="en-GB" i="1" dirty="0" smtClean="0">
                <a:solidFill>
                  <a:srgbClr val="000000"/>
                </a:solidFill>
              </a:rPr>
              <a:t>&lt;token rate, priority, queue size&gt;</a:t>
            </a:r>
            <a:r>
              <a:rPr lang="en-GB" dirty="0" smtClean="0">
                <a:solidFill>
                  <a:srgbClr val="000000"/>
                </a:solidFill>
              </a:rPr>
              <a:t>]</a:t>
            </a:r>
          </a:p>
          <a:p>
            <a:pPr lvl="2">
              <a:buFont typeface="Wingdings" panose="05000000000000000000" pitchFamily="2" charset="2"/>
              <a:buChar char="§"/>
              <a:defRPr/>
            </a:pPr>
            <a:r>
              <a:rPr lang="en-GB" dirty="0" smtClean="0">
                <a:solidFill>
                  <a:schemeClr val="tx1"/>
                </a:solidFill>
              </a:rPr>
              <a:t>Congestion control based on operation cost</a:t>
            </a:r>
          </a:p>
          <a:p>
            <a:pPr lvl="1">
              <a:buFont typeface="Wingdings" panose="05000000000000000000" pitchFamily="2" charset="2"/>
              <a:buChar char="§"/>
              <a:defRPr/>
            </a:pPr>
            <a:r>
              <a:rPr lang="en-GB" dirty="0" smtClean="0">
                <a:solidFill>
                  <a:srgbClr val="000000"/>
                </a:solidFill>
              </a:rPr>
              <a:t>Routing [Queue -&gt; </a:t>
            </a:r>
            <a:r>
              <a:rPr lang="en-GB" i="1" dirty="0" smtClean="0">
                <a:solidFill>
                  <a:srgbClr val="000000"/>
                </a:solidFill>
              </a:rPr>
              <a:t>Next-hop</a:t>
            </a:r>
            <a:r>
              <a:rPr lang="en-GB" dirty="0" smtClean="0">
                <a:solidFill>
                  <a:srgbClr val="000000"/>
                </a:solidFill>
              </a:rPr>
              <a:t>]</a:t>
            </a:r>
          </a:p>
          <a:p>
            <a:pPr marL="119062" lvl="1" indent="0">
              <a:buNone/>
              <a:defRPr/>
            </a:pPr>
            <a:endParaRPr lang="en-GB" dirty="0" smtClean="0">
              <a:solidFill>
                <a:srgbClr val="000000"/>
              </a:solidFill>
            </a:endParaRPr>
          </a:p>
          <a:p>
            <a:pPr marL="119062" lvl="1" indent="0">
              <a:buNone/>
              <a:defRPr/>
            </a:pPr>
            <a:endParaRPr lang="en-GB" sz="800" dirty="0" smtClean="0"/>
          </a:p>
        </p:txBody>
      </p:sp>
      <p:sp>
        <p:nvSpPr>
          <p:cNvPr id="72" name="final-punch"/>
          <p:cNvSpPr/>
          <p:nvPr/>
        </p:nvSpPr>
        <p:spPr>
          <a:xfrm>
            <a:off x="1600200" y="5459076"/>
            <a:ext cx="5334000" cy="681037"/>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800" dirty="0" smtClean="0">
                <a:solidFill>
                  <a:srgbClr val="000000"/>
                </a:solidFill>
                <a:latin typeface="Calibri"/>
              </a:rPr>
              <a:t>How does controller enforce SLA?</a:t>
            </a:r>
            <a:endParaRPr lang="en-GB" sz="2800" dirty="0">
              <a:solidFill>
                <a:srgbClr val="000000"/>
              </a:solidFill>
              <a:latin typeface="Calibri"/>
            </a:endParaRPr>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77</a:t>
            </a:fld>
            <a:endParaRPr lang="en-US" dirty="0">
              <a:solidFill>
                <a:srgbClr val="1010A0">
                  <a:tint val="75000"/>
                </a:srgbClr>
              </a:solidFill>
              <a:latin typeface="Calibri"/>
            </a:endParaRPr>
          </a:p>
        </p:txBody>
      </p:sp>
      <p:sp>
        <p:nvSpPr>
          <p:cNvPr id="4" name="Footer Placeholder 3"/>
          <p:cNvSpPr>
            <a:spLocks noGrp="1"/>
          </p:cNvSpPr>
          <p:nvPr>
            <p:ph type="ftr" sz="quarter" idx="10"/>
          </p:nvPr>
        </p:nvSpPr>
        <p:spPr>
          <a:xfrm>
            <a:off x="2667000" y="6324600"/>
            <a:ext cx="32766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637144982"/>
      </p:ext>
    </p:extLst>
  </p:cSld>
  <p:clrMapOvr>
    <a:masterClrMapping/>
  </p:clrMapOvr>
  <p:transition xmlns:p14="http://schemas.microsoft.com/office/powerpoint/2010/main" advTm="6782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Distributed, </a:t>
            </a:r>
            <a:r>
              <a:rPr lang="en-GB" dirty="0"/>
              <a:t>d</a:t>
            </a:r>
            <a:r>
              <a:rPr lang="en-GB" dirty="0" smtClean="0"/>
              <a:t>ynamic enforcement</a:t>
            </a:r>
            <a:endParaRPr lang="en-GB" dirty="0"/>
          </a:p>
        </p:txBody>
      </p:sp>
      <p:sp>
        <p:nvSpPr>
          <p:cNvPr id="24" name="text-blue-vn"/>
          <p:cNvSpPr txBox="1"/>
          <p:nvPr/>
        </p:nvSpPr>
        <p:spPr>
          <a:xfrm>
            <a:off x="3525444" y="2151173"/>
            <a:ext cx="5498236" cy="2677656"/>
          </a:xfrm>
          <a:prstGeom prst="rect">
            <a:avLst/>
          </a:prstGeom>
          <a:noFill/>
        </p:spPr>
        <p:txBody>
          <a:bodyPr wrap="square" rtlCol="0">
            <a:spAutoFit/>
          </a:bodyPr>
          <a:lstStyle/>
          <a:p>
            <a:pPr marL="342900" indent="-342900" defTabSz="914400">
              <a:buFont typeface="Arial" panose="020B0604020202020204" pitchFamily="34" charset="0"/>
              <a:buChar char="•"/>
            </a:pPr>
            <a:r>
              <a:rPr lang="en-GB" sz="2400" dirty="0" smtClean="0">
                <a:solidFill>
                  <a:srgbClr val="EEECE1">
                    <a:lumMod val="10000"/>
                  </a:srgbClr>
                </a:solidFill>
                <a:latin typeface="Calibri"/>
              </a:rPr>
              <a:t>SLA </a:t>
            </a:r>
            <a:r>
              <a:rPr lang="en-GB" sz="2400" dirty="0">
                <a:solidFill>
                  <a:srgbClr val="EEECE1">
                    <a:lumMod val="10000"/>
                  </a:srgbClr>
                </a:solidFill>
                <a:latin typeface="Calibri"/>
              </a:rPr>
              <a:t>needs per-VM enforcement</a:t>
            </a:r>
          </a:p>
          <a:p>
            <a:pPr marL="342900" indent="-342900" defTabSz="914400">
              <a:buFont typeface="Arial" panose="020B0604020202020204" pitchFamily="34" charset="0"/>
              <a:buChar char="•"/>
            </a:pPr>
            <a:r>
              <a:rPr lang="en-GB" sz="2400" dirty="0">
                <a:solidFill>
                  <a:srgbClr val="EEECE1">
                    <a:lumMod val="10000"/>
                  </a:srgbClr>
                </a:solidFill>
                <a:latin typeface="Calibri"/>
              </a:rPr>
              <a:t>Need to control the aggregate rate of VMs 1-4 that reside on different physical </a:t>
            </a:r>
            <a:r>
              <a:rPr lang="en-GB" sz="2400" dirty="0" smtClean="0">
                <a:solidFill>
                  <a:srgbClr val="EEECE1">
                    <a:lumMod val="10000"/>
                  </a:srgbClr>
                </a:solidFill>
                <a:latin typeface="Calibri"/>
              </a:rPr>
              <a:t>machines</a:t>
            </a:r>
          </a:p>
          <a:p>
            <a:pPr marL="342900" indent="-342900" defTabSz="914400">
              <a:buFont typeface="Arial" panose="020B0604020202020204" pitchFamily="34" charset="0"/>
              <a:buChar char="•"/>
            </a:pPr>
            <a:endParaRPr lang="en-GB" sz="2400" dirty="0" smtClean="0">
              <a:solidFill>
                <a:srgbClr val="EEECE1">
                  <a:lumMod val="10000"/>
                </a:srgbClr>
              </a:solidFill>
              <a:latin typeface="Calibri"/>
            </a:endParaRPr>
          </a:p>
          <a:p>
            <a:pPr marL="342900" indent="-342900" defTabSz="914400">
              <a:buFont typeface="Arial" panose="020B0604020202020204" pitchFamily="34" charset="0"/>
              <a:buChar char="•"/>
            </a:pPr>
            <a:r>
              <a:rPr lang="en-GB" sz="2400" dirty="0" smtClean="0">
                <a:solidFill>
                  <a:srgbClr val="EEECE1">
                    <a:lumMod val="10000"/>
                  </a:srgbClr>
                </a:solidFill>
                <a:latin typeface="Calibri"/>
              </a:rPr>
              <a:t>Static partitioning of bandwidth is    sub-optimal</a:t>
            </a:r>
            <a:endParaRPr lang="en-GB" sz="2400" dirty="0">
              <a:solidFill>
                <a:srgbClr val="EEECE1">
                  <a:lumMod val="10000"/>
                </a:srgbClr>
              </a:solidFill>
              <a:latin typeface="Calibri"/>
            </a:endParaRPr>
          </a:p>
        </p:txBody>
      </p:sp>
      <p:sp>
        <p:nvSpPr>
          <p:cNvPr id="32" name="Content Placeholder 2"/>
          <p:cNvSpPr>
            <a:spLocks noGrp="1"/>
          </p:cNvSpPr>
          <p:nvPr>
            <p:ph idx="1"/>
          </p:nvPr>
        </p:nvSpPr>
        <p:spPr>
          <a:xfrm>
            <a:off x="457200" y="990600"/>
            <a:ext cx="8153400" cy="773685"/>
          </a:xfrm>
        </p:spPr>
        <p:txBody>
          <a:bodyPr>
            <a:normAutofit/>
          </a:bodyPr>
          <a:lstStyle/>
          <a:p>
            <a:pPr algn="ctr"/>
            <a:r>
              <a:rPr lang="en-GB" sz="2400" dirty="0" smtClean="0"/>
              <a:t>&lt;{Red VMs 1-4}, *, * //share/dataset&gt; --&gt; Bandwidth 40 Gbps</a:t>
            </a:r>
            <a:endParaRPr lang="en-GB" sz="2400" dirty="0"/>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78</a:t>
            </a:fld>
            <a:endParaRPr lang="en-US" dirty="0">
              <a:solidFill>
                <a:srgbClr val="1010A0">
                  <a:tint val="75000"/>
                </a:srgbClr>
              </a:solidFill>
              <a:latin typeface="Calibri"/>
            </a:endParaRPr>
          </a:p>
        </p:txBody>
      </p:sp>
      <p:grpSp>
        <p:nvGrpSpPr>
          <p:cNvPr id="62" name="Group 61"/>
          <p:cNvGrpSpPr/>
          <p:nvPr/>
        </p:nvGrpSpPr>
        <p:grpSpPr>
          <a:xfrm>
            <a:off x="379403" y="2182642"/>
            <a:ext cx="2740318" cy="3755369"/>
            <a:chOff x="681446" y="1297348"/>
            <a:chExt cx="2740318" cy="2816527"/>
          </a:xfrm>
        </p:grpSpPr>
        <p:sp>
          <p:nvSpPr>
            <p:cNvPr id="63" name="Rectangle 62"/>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4" name="Rectangle 63"/>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5" name="Rectangle 64"/>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66" name="Rectangle 65"/>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67" name="Rectangle 66"/>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8" name="Rectangle 67"/>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0" name="Rectangle 69"/>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71" name="Rectangle 70"/>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72" name="Rectangle 71"/>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3" name="Freeform 72"/>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5" name="Freeform 74"/>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7" name="Rectangle 76"/>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8" name="Rectangle 77"/>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sp>
        <p:nvSpPr>
          <p:cNvPr id="25" name="Freeform 24"/>
          <p:cNvSpPr/>
          <p:nvPr/>
        </p:nvSpPr>
        <p:spPr>
          <a:xfrm>
            <a:off x="1059960" y="3055446"/>
            <a:ext cx="598610" cy="1972351"/>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6" name="Freeform 25"/>
          <p:cNvSpPr/>
          <p:nvPr/>
        </p:nvSpPr>
        <p:spPr>
          <a:xfrm>
            <a:off x="1667661" y="3025303"/>
            <a:ext cx="943651" cy="2011316"/>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2" name="Oval 21"/>
          <p:cNvSpPr/>
          <p:nvPr/>
        </p:nvSpPr>
        <p:spPr>
          <a:xfrm>
            <a:off x="1158098" y="4354760"/>
            <a:ext cx="991865" cy="304800"/>
          </a:xfrm>
          <a:prstGeom prst="ellipse">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3" name="TextBox 22"/>
          <p:cNvSpPr txBox="1"/>
          <p:nvPr/>
        </p:nvSpPr>
        <p:spPr>
          <a:xfrm>
            <a:off x="2149963" y="4250755"/>
            <a:ext cx="902811" cy="369332"/>
          </a:xfrm>
          <a:prstGeom prst="rect">
            <a:avLst/>
          </a:prstGeom>
          <a:noFill/>
        </p:spPr>
        <p:txBody>
          <a:bodyPr wrap="none" rtlCol="0">
            <a:spAutoFit/>
          </a:bodyPr>
          <a:lstStyle/>
          <a:p>
            <a:pPr defTabSz="914400"/>
            <a:r>
              <a:rPr lang="en-GB" dirty="0" smtClean="0">
                <a:solidFill>
                  <a:srgbClr val="FF0066"/>
                </a:solidFill>
                <a:latin typeface="Calibri"/>
              </a:rPr>
              <a:t>40Gbps</a:t>
            </a:r>
            <a:endParaRPr lang="en-GB" dirty="0">
              <a:solidFill>
                <a:srgbClr val="FF0066"/>
              </a:solidFill>
              <a:latin typeface="Calibri"/>
            </a:endParaRPr>
          </a:p>
        </p:txBody>
      </p:sp>
      <p:sp>
        <p:nvSpPr>
          <p:cNvPr id="4" name="Footer Placeholder 3"/>
          <p:cNvSpPr>
            <a:spLocks noGrp="1"/>
          </p:cNvSpPr>
          <p:nvPr>
            <p:ph type="ftr" sz="quarter" idx="10"/>
          </p:nvPr>
        </p:nvSpPr>
        <p:spPr>
          <a:xfrm>
            <a:off x="2895600" y="6400800"/>
            <a:ext cx="3124200" cy="320677"/>
          </a:xfrm>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2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2435365835"/>
      </p:ext>
    </p:extLst>
  </p:cSld>
  <p:clrMapOvr>
    <a:masterClrMapping/>
  </p:clrMapOvr>
  <mc:AlternateContent xmlns:mc="http://schemas.openxmlformats.org/markup-compatibility/2006" xmlns:p14="http://schemas.microsoft.com/office/powerpoint/2010/main">
    <mc:Choice Requires="p14">
      <p:transition spd="slow" p14:dur="2000" advTm="3227"/>
    </mc:Choice>
    <mc:Fallback xmlns="">
      <p:transition spd="slow" advTm="32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Work-conserving </a:t>
            </a:r>
            <a:r>
              <a:rPr lang="en-GB" dirty="0"/>
              <a:t>solution</a:t>
            </a:r>
            <a:endParaRPr lang="en-US" dirty="0"/>
          </a:p>
        </p:txBody>
      </p:sp>
      <p:sp>
        <p:nvSpPr>
          <p:cNvPr id="3" name="Content Placeholder 2"/>
          <p:cNvSpPr>
            <a:spLocks noGrp="1"/>
          </p:cNvSpPr>
          <p:nvPr>
            <p:ph idx="1"/>
          </p:nvPr>
        </p:nvSpPr>
        <p:spPr>
          <a:xfrm>
            <a:off x="3525448" y="1106419"/>
            <a:ext cx="5161357" cy="5410200"/>
          </a:xfrm>
        </p:spPr>
        <p:txBody>
          <a:bodyPr>
            <a:normAutofit/>
          </a:bodyPr>
          <a:lstStyle/>
          <a:p>
            <a:pPr marL="457200" lvl="0" indent="-457200">
              <a:buFont typeface="Arial" panose="020B0604020202020204" pitchFamily="34" charset="0"/>
              <a:buChar char="•"/>
            </a:pPr>
            <a:endParaRPr lang="en-GB" sz="2800" dirty="0" smtClean="0">
              <a:solidFill>
                <a:schemeClr val="bg2">
                  <a:lumMod val="10000"/>
                </a:schemeClr>
              </a:solidFill>
            </a:endParaRPr>
          </a:p>
          <a:p>
            <a:pPr marL="457200" lvl="0" indent="-457200">
              <a:buFont typeface="Arial" panose="020B0604020202020204" pitchFamily="34" charset="0"/>
              <a:buChar char="•"/>
            </a:pPr>
            <a:r>
              <a:rPr lang="en-GB" sz="2800" dirty="0" smtClean="0">
                <a:solidFill>
                  <a:schemeClr val="bg2">
                    <a:lumMod val="10000"/>
                  </a:schemeClr>
                </a:solidFill>
              </a:rPr>
              <a:t>VMs with traffic demand should be able to send it as long as the aggregate rate does not exceed 40 Gbps</a:t>
            </a:r>
          </a:p>
          <a:p>
            <a:pPr marL="457200" lvl="0" indent="-457200">
              <a:buFont typeface="Arial" panose="020B0604020202020204" pitchFamily="34" charset="0"/>
              <a:buChar char="•"/>
            </a:pPr>
            <a:endParaRPr lang="en-GB" sz="2800" dirty="0" smtClean="0">
              <a:solidFill>
                <a:schemeClr val="bg2">
                  <a:lumMod val="10000"/>
                </a:schemeClr>
              </a:solidFill>
            </a:endParaRPr>
          </a:p>
          <a:p>
            <a:pPr marL="457200" lvl="0" indent="-457200">
              <a:buFont typeface="Arial" panose="020B0604020202020204" pitchFamily="34" charset="0"/>
              <a:buChar char="•"/>
            </a:pPr>
            <a:r>
              <a:rPr lang="en-GB" sz="2800" b="1" dirty="0" smtClean="0">
                <a:solidFill>
                  <a:schemeClr val="bg2">
                    <a:lumMod val="10000"/>
                  </a:schemeClr>
                </a:solidFill>
              </a:rPr>
              <a:t>Solution:</a:t>
            </a:r>
            <a:r>
              <a:rPr lang="en-GB" sz="2800" i="1" dirty="0" smtClean="0">
                <a:solidFill>
                  <a:schemeClr val="bg2">
                    <a:lumMod val="10000"/>
                  </a:schemeClr>
                </a:solidFill>
              </a:rPr>
              <a:t> Max-min fair sharing</a:t>
            </a:r>
            <a:endParaRPr lang="en-GB" sz="2800" dirty="0" smtClean="0">
              <a:solidFill>
                <a:schemeClr val="bg2">
                  <a:lumMod val="10000"/>
                </a:schemeClr>
              </a:solidFill>
            </a:endParaRPr>
          </a:p>
        </p:txBody>
      </p:sp>
      <p:sp>
        <p:nvSpPr>
          <p:cNvPr id="20" name="Slide Number Placeholder 19"/>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79</a:t>
            </a:fld>
            <a:endParaRPr lang="en-US" dirty="0">
              <a:solidFill>
                <a:srgbClr val="1010A0">
                  <a:tint val="75000"/>
                </a:srgbClr>
              </a:solidFill>
              <a:latin typeface="Calibri"/>
            </a:endParaRPr>
          </a:p>
        </p:txBody>
      </p:sp>
      <p:grpSp>
        <p:nvGrpSpPr>
          <p:cNvPr id="5" name="Group 4"/>
          <p:cNvGrpSpPr/>
          <p:nvPr/>
        </p:nvGrpSpPr>
        <p:grpSpPr>
          <a:xfrm>
            <a:off x="379403" y="2182642"/>
            <a:ext cx="2740318" cy="3755369"/>
            <a:chOff x="681446" y="1297348"/>
            <a:chExt cx="2740318" cy="2816527"/>
          </a:xfrm>
        </p:grpSpPr>
        <p:sp>
          <p:nvSpPr>
            <p:cNvPr id="6" name="Rectangle 5"/>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7" name="Rectangle 6"/>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8" name="Rectangle 7"/>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9" name="Rectangle 8"/>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10" name="Rectangle 9"/>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11" name="Rectangle 10"/>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12" name="Rectangle 11"/>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13" name="Rectangle 12"/>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14" name="Rectangle 13"/>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15" name="Freeform 14"/>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6" name="Freeform 15"/>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7" name="Rectangle 16"/>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18" name="Rectangle 17"/>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sp>
        <p:nvSpPr>
          <p:cNvPr id="19" name="Freeform 18"/>
          <p:cNvSpPr/>
          <p:nvPr/>
        </p:nvSpPr>
        <p:spPr>
          <a:xfrm>
            <a:off x="1059960" y="3055446"/>
            <a:ext cx="598610" cy="1972351"/>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1" name="Freeform 20"/>
          <p:cNvSpPr/>
          <p:nvPr/>
        </p:nvSpPr>
        <p:spPr>
          <a:xfrm>
            <a:off x="1667661" y="3025303"/>
            <a:ext cx="943651" cy="2011316"/>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4" name="Footer Placeholder 3"/>
          <p:cNvSpPr>
            <a:spLocks noGrp="1"/>
          </p:cNvSpPr>
          <p:nvPr>
            <p:ph type="ftr" sz="quarter" idx="10"/>
          </p:nvPr>
        </p:nvSpPr>
        <p:spPr>
          <a:xfrm>
            <a:off x="2438400" y="6400800"/>
            <a:ext cx="35814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22"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3215784190"/>
      </p:ext>
    </p:extLst>
  </p:cSld>
  <p:clrMapOvr>
    <a:masterClrMapping/>
  </p:clrMapOvr>
  <mc:AlternateContent xmlns:mc="http://schemas.openxmlformats.org/markup-compatibility/2006" xmlns:p14="http://schemas.microsoft.com/office/powerpoint/2010/main">
    <mc:Choice Requires="p14">
      <p:transition spd="slow" p14:dur="2000" advTm="38224"/>
    </mc:Choice>
    <mc:Fallback xmlns="">
      <p:transition spd="slow" advTm="38224"/>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p:cNvSpPr/>
          <p:nvPr/>
        </p:nvSpPr>
        <p:spPr>
          <a:xfrm>
            <a:off x="152400" y="3105242"/>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endParaRPr lang="en-US" sz="2000" baseline="-25000" dirty="0">
              <a:solidFill>
                <a:schemeClr val="tx1"/>
              </a:solidFill>
              <a:cs typeface="Arial" pitchFamily="34" charset="0"/>
            </a:endParaRPr>
          </a:p>
        </p:txBody>
      </p:sp>
      <p:sp>
        <p:nvSpPr>
          <p:cNvPr id="7" name="Left Brace 6"/>
          <p:cNvSpPr/>
          <p:nvPr/>
        </p:nvSpPr>
        <p:spPr>
          <a:xfrm>
            <a:off x="1295400" y="1371600"/>
            <a:ext cx="609600" cy="4419600"/>
          </a:xfrm>
          <a:prstGeom prst="leftBrace">
            <a:avLst>
              <a:gd name="adj1" fmla="val 49429"/>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171178" y="1371600"/>
            <a:ext cx="4796506" cy="584775"/>
          </a:xfrm>
          <a:prstGeom prst="rect">
            <a:avLst/>
          </a:prstGeom>
          <a:noFill/>
        </p:spPr>
        <p:txBody>
          <a:bodyPr wrap="none" rtlCol="0">
            <a:spAutoFit/>
          </a:bodyPr>
          <a:lstStyle/>
          <a:p>
            <a:r>
              <a:rPr lang="en-US" sz="3200" b="1" dirty="0" smtClean="0"/>
              <a:t>Controller</a:t>
            </a:r>
            <a:r>
              <a:rPr lang="en-US" sz="3200" dirty="0" smtClean="0"/>
              <a:t> (global variables)</a:t>
            </a:r>
            <a:endParaRPr lang="en-US" sz="3200" dirty="0"/>
          </a:p>
        </p:txBody>
      </p:sp>
      <p:grpSp>
        <p:nvGrpSpPr>
          <p:cNvPr id="11" name="Group 10"/>
          <p:cNvGrpSpPr/>
          <p:nvPr/>
        </p:nvGrpSpPr>
        <p:grpSpPr>
          <a:xfrm>
            <a:off x="1981200" y="2286000"/>
            <a:ext cx="7098472" cy="3733800"/>
            <a:chOff x="1981200" y="2286000"/>
            <a:chExt cx="7098472" cy="3733800"/>
          </a:xfrm>
        </p:grpSpPr>
        <p:sp>
          <p:nvSpPr>
            <p:cNvPr id="13" name="Rounded Rectangle 12"/>
            <p:cNvSpPr/>
            <p:nvPr/>
          </p:nvSpPr>
          <p:spPr>
            <a:xfrm>
              <a:off x="1981200" y="2286000"/>
              <a:ext cx="7020986" cy="3733800"/>
            </a:xfrm>
            <a:prstGeom prst="roundRect">
              <a:avLst/>
            </a:prstGeom>
            <a:solidFill>
              <a:schemeClr val="accent6">
                <a:lumMod val="40000"/>
                <a:lumOff val="60000"/>
              </a:schemeClr>
            </a:solidFill>
            <a:ln w="57150">
              <a:solidFill>
                <a:srgbClr val="C00000"/>
              </a:solidFill>
            </a:ln>
          </p:spPr>
          <p:txBody>
            <a:bodyPr wrap="none" rtlCol="0" anchor="t">
              <a:noAutofit/>
            </a:bodyPr>
            <a:lstStyle/>
            <a:p>
              <a:r>
                <a:rPr lang="en-US" sz="3200" b="1" dirty="0" smtClean="0">
                  <a:solidFill>
                    <a:srgbClr val="C00000"/>
                  </a:solidFill>
                </a:rPr>
                <a:t>Environment:</a:t>
              </a:r>
              <a:endParaRPr lang="en-US" sz="3200" b="1" dirty="0">
                <a:solidFill>
                  <a:srgbClr val="C00000"/>
                </a:solidFill>
              </a:endParaRPr>
            </a:p>
          </p:txBody>
        </p:sp>
        <p:sp>
          <p:nvSpPr>
            <p:cNvPr id="9" name="TextBox 8"/>
            <p:cNvSpPr txBox="1"/>
            <p:nvPr/>
          </p:nvSpPr>
          <p:spPr>
            <a:xfrm>
              <a:off x="2171178" y="2954675"/>
              <a:ext cx="6584110" cy="1077218"/>
            </a:xfrm>
            <a:prstGeom prst="rect">
              <a:avLst/>
            </a:prstGeom>
            <a:noFill/>
          </p:spPr>
          <p:txBody>
            <a:bodyPr wrap="none" rtlCol="0">
              <a:spAutoFit/>
            </a:bodyPr>
            <a:lstStyle/>
            <a:p>
              <a:r>
                <a:rPr lang="en-US" sz="3200" b="1" dirty="0" smtClean="0"/>
                <a:t>Switches</a:t>
              </a:r>
              <a:r>
                <a:rPr lang="en-US" sz="3200" dirty="0" smtClean="0"/>
                <a:t> (flow table, OpenFlow agent)</a:t>
              </a:r>
            </a:p>
            <a:p>
              <a:r>
                <a:rPr lang="en-US" sz="3200" dirty="0"/>
                <a:t>	S</a:t>
              </a:r>
              <a:r>
                <a:rPr lang="en-US" sz="3200" dirty="0" smtClean="0"/>
                <a:t>implified switch model</a:t>
              </a:r>
              <a:endParaRPr lang="en-US" sz="3200" dirty="0"/>
            </a:p>
          </p:txBody>
        </p:sp>
        <p:sp>
          <p:nvSpPr>
            <p:cNvPr id="10" name="TextBox 9"/>
            <p:cNvSpPr txBox="1"/>
            <p:nvPr/>
          </p:nvSpPr>
          <p:spPr>
            <a:xfrm>
              <a:off x="2171178" y="4080550"/>
              <a:ext cx="4907497" cy="1077218"/>
            </a:xfrm>
            <a:prstGeom prst="rect">
              <a:avLst/>
            </a:prstGeom>
            <a:noFill/>
          </p:spPr>
          <p:txBody>
            <a:bodyPr wrap="none" rtlCol="0">
              <a:spAutoFit/>
            </a:bodyPr>
            <a:lstStyle/>
            <a:p>
              <a:r>
                <a:rPr lang="en-US" sz="3200" b="1" dirty="0" smtClean="0"/>
                <a:t>End-hosts</a:t>
              </a:r>
              <a:r>
                <a:rPr lang="en-US" sz="3200" dirty="0" smtClean="0"/>
                <a:t> (network stack)</a:t>
              </a:r>
            </a:p>
            <a:p>
              <a:r>
                <a:rPr lang="en-US" sz="3200" dirty="0"/>
                <a:t>	</a:t>
              </a:r>
              <a:r>
                <a:rPr lang="en-US" sz="3200" dirty="0" smtClean="0"/>
                <a:t>Simple clients/servers</a:t>
              </a:r>
              <a:endParaRPr lang="en-US" sz="3200" dirty="0"/>
            </a:p>
          </p:txBody>
        </p:sp>
        <p:sp>
          <p:nvSpPr>
            <p:cNvPr id="12" name="TextBox 11"/>
            <p:cNvSpPr txBox="1"/>
            <p:nvPr/>
          </p:nvSpPr>
          <p:spPr>
            <a:xfrm>
              <a:off x="2171178" y="5206425"/>
              <a:ext cx="6908494" cy="584775"/>
            </a:xfrm>
            <a:prstGeom prst="rect">
              <a:avLst/>
            </a:prstGeom>
            <a:noFill/>
          </p:spPr>
          <p:txBody>
            <a:bodyPr wrap="none" rtlCol="0">
              <a:spAutoFit/>
            </a:bodyPr>
            <a:lstStyle/>
            <a:p>
              <a:r>
                <a:rPr lang="en-US" sz="3200" b="1" dirty="0" smtClean="0"/>
                <a:t>Communication channels</a:t>
              </a:r>
              <a:r>
                <a:rPr lang="en-US" sz="3200" dirty="0" smtClean="0"/>
                <a:t> (in-flight </a:t>
              </a:r>
              <a:r>
                <a:rPr lang="en-US" sz="3200" dirty="0" err="1" smtClean="0"/>
                <a:t>pkts</a:t>
              </a:r>
              <a:r>
                <a:rPr lang="en-US" sz="3200" dirty="0" smtClean="0"/>
                <a:t>)</a:t>
              </a:r>
              <a:endParaRPr lang="en-US" sz="3200" dirty="0"/>
            </a:p>
          </p:txBody>
        </p:sp>
      </p:grpSp>
      <p:sp>
        <p:nvSpPr>
          <p:cNvPr id="15" name="Title 1"/>
          <p:cNvSpPr txBox="1">
            <a:spLocks/>
          </p:cNvSpPr>
          <p:nvPr/>
        </p:nvSpPr>
        <p:spPr>
          <a:xfrm>
            <a:off x="0" y="0"/>
            <a:ext cx="9144000" cy="1143000"/>
          </a:xfrm>
          <a:prstGeom prst="rect">
            <a:avLst/>
          </a:prstGeom>
        </p:spPr>
        <p:txBody>
          <a:bodyPr>
            <a:noAutofit/>
          </a:bodyPr>
          <a:lstStyle>
            <a:lvl1pPr algn="ctr" defTabSz="914296" rtl="0" eaLnBrk="1" latinLnBrk="0" hangingPunct="1">
              <a:spcBef>
                <a:spcPct val="0"/>
              </a:spcBef>
              <a:buNone/>
              <a:defRPr sz="4400" kern="1200">
                <a:solidFill>
                  <a:schemeClr val="tx1"/>
                </a:solidFill>
                <a:latin typeface="+mj-lt"/>
                <a:ea typeface="+mj-ea"/>
                <a:cs typeface="+mj-cs"/>
              </a:defRPr>
            </a:lvl1pPr>
          </a:lstStyle>
          <a:p>
            <a:r>
              <a:rPr lang="en-US" sz="4000" dirty="0" smtClean="0">
                <a:ea typeface="ＭＳ Ｐゴシック" charset="-128"/>
                <a:cs typeface="ＭＳ Ｐゴシック" charset="-128"/>
              </a:rPr>
              <a:t>Review of Previous Lecture: NICE (Cont’d)</a:t>
            </a:r>
            <a:endParaRPr lang="en-US" sz="4000" dirty="0"/>
          </a:p>
        </p:txBody>
      </p:sp>
      <p:sp>
        <p:nvSpPr>
          <p:cNvPr id="2" name="Date Placeholder 1"/>
          <p:cNvSpPr>
            <a:spLocks noGrp="1"/>
          </p:cNvSpPr>
          <p:nvPr>
            <p:ph type="dt" sz="half" idx="10"/>
          </p:nvPr>
        </p:nvSpPr>
        <p:spPr/>
        <p:txBody>
          <a:bodyPr/>
          <a:lstStyle/>
          <a:p>
            <a:r>
              <a:rPr lang="en-US" smtClean="0"/>
              <a:t>12/3/13</a:t>
            </a:r>
            <a:endParaRPr lang="en-US"/>
          </a:p>
        </p:txBody>
      </p:sp>
      <p:sp>
        <p:nvSpPr>
          <p:cNvPr id="3" name="Footer Placeholder 2"/>
          <p:cNvSpPr>
            <a:spLocks noGrp="1"/>
          </p:cNvSpPr>
          <p:nvPr>
            <p:ph type="ftr" sz="quarter" idx="11"/>
          </p:nvPr>
        </p:nvSpPr>
        <p:spPr/>
        <p:txBody>
          <a:bodyPr/>
          <a:lstStyle/>
          <a:p>
            <a:r>
              <a:rPr lang="en-US" smtClean="0"/>
              <a:t>Software Defined Networking (COMS 6998-8)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676298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Max-min fair sharing</a:t>
            </a:r>
            <a:endParaRPr lang="en-GB" dirty="0"/>
          </a:p>
        </p:txBody>
      </p:sp>
      <p:sp>
        <p:nvSpPr>
          <p:cNvPr id="3" name="Content Placeholder 2"/>
          <p:cNvSpPr>
            <a:spLocks noGrp="1"/>
          </p:cNvSpPr>
          <p:nvPr>
            <p:ph idx="1"/>
          </p:nvPr>
        </p:nvSpPr>
        <p:spPr/>
        <p:txBody>
          <a:bodyPr>
            <a:normAutofit/>
          </a:bodyPr>
          <a:lstStyle/>
          <a:p>
            <a:r>
              <a:rPr lang="en-GB" sz="2600" dirty="0" smtClean="0">
                <a:solidFill>
                  <a:schemeClr val="bg2">
                    <a:lumMod val="10000"/>
                  </a:schemeClr>
                </a:solidFill>
              </a:rPr>
              <a:t>Well studied problem in networks</a:t>
            </a:r>
            <a:endParaRPr lang="en-GB" sz="2600" i="1" dirty="0" smtClean="0">
              <a:solidFill>
                <a:schemeClr val="bg2">
                  <a:lumMod val="10000"/>
                </a:schemeClr>
              </a:solidFill>
            </a:endParaRPr>
          </a:p>
          <a:p>
            <a:pPr lvl="1">
              <a:buFont typeface="Wingdings" panose="05000000000000000000" pitchFamily="2" charset="2"/>
              <a:buChar char="§"/>
            </a:pPr>
            <a:r>
              <a:rPr lang="en-GB" dirty="0" smtClean="0"/>
              <a:t>Existing solutions are distributed</a:t>
            </a:r>
          </a:p>
          <a:p>
            <a:pPr lvl="2">
              <a:buFont typeface="Wingdings" panose="05000000000000000000" pitchFamily="2" charset="2"/>
              <a:buChar char="§"/>
            </a:pPr>
            <a:r>
              <a:rPr lang="en-GB" dirty="0" smtClean="0"/>
              <a:t>Each VM varies its rate based on congestion</a:t>
            </a:r>
          </a:p>
          <a:p>
            <a:pPr lvl="2">
              <a:buFont typeface="Wingdings" panose="05000000000000000000" pitchFamily="2" charset="2"/>
              <a:buChar char="§"/>
            </a:pPr>
            <a:r>
              <a:rPr lang="en-GB" dirty="0" smtClean="0"/>
              <a:t>Converge </a:t>
            </a:r>
            <a:r>
              <a:rPr lang="en-GB" dirty="0"/>
              <a:t>to max-min </a:t>
            </a:r>
            <a:r>
              <a:rPr lang="en-GB" dirty="0" smtClean="0"/>
              <a:t>sharing</a:t>
            </a:r>
          </a:p>
          <a:p>
            <a:pPr lvl="1">
              <a:buFont typeface="Wingdings" panose="05000000000000000000" pitchFamily="2" charset="2"/>
              <a:buChar char="§"/>
            </a:pPr>
            <a:r>
              <a:rPr lang="en-GB" sz="2400" i="1" dirty="0" smtClean="0"/>
              <a:t>Drawbacks</a:t>
            </a:r>
            <a:r>
              <a:rPr lang="en-GB" sz="2400" dirty="0" smtClean="0"/>
              <a:t>: </a:t>
            </a:r>
            <a:r>
              <a:rPr lang="en-GB" sz="2400" dirty="0"/>
              <a:t>complex and </a:t>
            </a:r>
            <a:r>
              <a:rPr lang="en-GB" sz="2400" dirty="0" smtClean="0"/>
              <a:t>requires </a:t>
            </a:r>
            <a:r>
              <a:rPr lang="en-GB" dirty="0" smtClean="0"/>
              <a:t>congestion signal</a:t>
            </a:r>
            <a:endParaRPr lang="en-GB" sz="2400" dirty="0" smtClean="0"/>
          </a:p>
          <a:p>
            <a:pPr lvl="1"/>
            <a:endParaRPr lang="en-GB" sz="800" dirty="0"/>
          </a:p>
          <a:p>
            <a:r>
              <a:rPr lang="en-GB" sz="2600" u="sng" dirty="0" smtClean="0">
                <a:solidFill>
                  <a:schemeClr val="bg2">
                    <a:lumMod val="10000"/>
                  </a:schemeClr>
                </a:solidFill>
              </a:rPr>
              <a:t>But we have a centralized controller</a:t>
            </a:r>
            <a:endParaRPr lang="en-GB" sz="2600" i="1" u="sng" dirty="0">
              <a:solidFill>
                <a:schemeClr val="bg2">
                  <a:lumMod val="10000"/>
                </a:schemeClr>
              </a:solidFill>
            </a:endParaRPr>
          </a:p>
          <a:p>
            <a:pPr lvl="1">
              <a:buFont typeface="Wingdings" panose="05000000000000000000" pitchFamily="2" charset="2"/>
              <a:buChar char="§"/>
            </a:pPr>
            <a:r>
              <a:rPr lang="en-GB" dirty="0" smtClean="0"/>
              <a:t>Converts to simple algorithm </a:t>
            </a:r>
            <a:r>
              <a:rPr lang="en-GB" dirty="0"/>
              <a:t>at controller</a:t>
            </a: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80</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819400" y="6400800"/>
            <a:ext cx="32004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3816978032"/>
      </p:ext>
    </p:extLst>
  </p:cSld>
  <p:clrMapOvr>
    <a:masterClrMapping/>
  </p:clrMapOvr>
  <mc:AlternateContent xmlns:mc="http://schemas.openxmlformats.org/markup-compatibility/2006" xmlns:p14="http://schemas.microsoft.com/office/powerpoint/2010/main">
    <mc:Choice Requires="p14">
      <p:transition spd="slow" p14:dur="2000" advTm="24177"/>
    </mc:Choice>
    <mc:Fallback xmlns="">
      <p:transition spd="slow" advTm="24177"/>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Controller-based max-min fair sharing</a:t>
            </a:r>
            <a:endParaRPr lang="en-GB" dirty="0"/>
          </a:p>
        </p:txBody>
      </p:sp>
      <p:sp>
        <p:nvSpPr>
          <p:cNvPr id="4" name="text-controller"/>
          <p:cNvSpPr txBox="1"/>
          <p:nvPr/>
        </p:nvSpPr>
        <p:spPr>
          <a:xfrm>
            <a:off x="309444" y="1649916"/>
            <a:ext cx="5417617" cy="2677656"/>
          </a:xfrm>
          <a:prstGeom prst="rect">
            <a:avLst/>
          </a:prstGeom>
          <a:noFill/>
        </p:spPr>
        <p:txBody>
          <a:bodyPr wrap="square" rtlCol="0">
            <a:spAutoFit/>
          </a:bodyPr>
          <a:lstStyle/>
          <a:p>
            <a:pPr defTabSz="914400"/>
            <a:r>
              <a:rPr lang="en-GB" sz="2800" dirty="0" smtClean="0">
                <a:solidFill>
                  <a:srgbClr val="EEECE1">
                    <a:lumMod val="10000"/>
                  </a:srgbClr>
                </a:solidFill>
                <a:latin typeface="Calibri"/>
              </a:rPr>
              <a:t>What does controller do?</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Infers VM demands</a:t>
            </a:r>
          </a:p>
          <a:p>
            <a:pPr marL="457200" indent="-457200" defTabSz="914400">
              <a:buFont typeface="Arial" panose="020B0604020202020204" pitchFamily="34" charset="0"/>
              <a:buChar char="•"/>
            </a:pPr>
            <a:r>
              <a:rPr lang="en-GB" sz="2800" dirty="0">
                <a:solidFill>
                  <a:srgbClr val="EEECE1">
                    <a:lumMod val="10000"/>
                  </a:srgbClr>
                </a:solidFill>
                <a:latin typeface="Calibri"/>
              </a:rPr>
              <a:t>Uses centralized </a:t>
            </a:r>
            <a:r>
              <a:rPr lang="en-GB" sz="2800" dirty="0" smtClean="0">
                <a:solidFill>
                  <a:srgbClr val="EEECE1">
                    <a:lumMod val="10000"/>
                  </a:srgbClr>
                </a:solidFill>
                <a:latin typeface="Calibri"/>
              </a:rPr>
              <a:t>max-min </a:t>
            </a:r>
            <a:r>
              <a:rPr lang="en-GB" sz="2800" u="sng" dirty="0" smtClean="0">
                <a:solidFill>
                  <a:srgbClr val="EEECE1">
                    <a:lumMod val="10000"/>
                  </a:srgbClr>
                </a:solidFill>
                <a:latin typeface="Calibri"/>
              </a:rPr>
              <a:t>within</a:t>
            </a:r>
            <a:r>
              <a:rPr lang="en-GB" sz="2800" dirty="0" smtClean="0">
                <a:solidFill>
                  <a:srgbClr val="EEECE1">
                    <a:lumMod val="10000"/>
                  </a:srgbClr>
                </a:solidFill>
                <a:latin typeface="Calibri"/>
              </a:rPr>
              <a:t> a tenant and </a:t>
            </a:r>
            <a:r>
              <a:rPr lang="en-GB" sz="2800" u="sng" dirty="0" smtClean="0">
                <a:solidFill>
                  <a:srgbClr val="EEECE1">
                    <a:lumMod val="10000"/>
                  </a:srgbClr>
                </a:solidFill>
                <a:latin typeface="Calibri"/>
              </a:rPr>
              <a:t>across</a:t>
            </a:r>
            <a:r>
              <a:rPr lang="en-GB" sz="2800" dirty="0" smtClean="0">
                <a:solidFill>
                  <a:srgbClr val="EEECE1">
                    <a:lumMod val="10000"/>
                  </a:srgbClr>
                </a:solidFill>
                <a:latin typeface="Calibri"/>
              </a:rPr>
              <a:t> tenants</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Sets VM token rates</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Chooses best place to enforce</a:t>
            </a:r>
          </a:p>
        </p:txBody>
      </p:sp>
      <p:sp>
        <p:nvSpPr>
          <p:cNvPr id="61" name="Oval 60"/>
          <p:cNvSpPr/>
          <p:nvPr/>
        </p:nvSpPr>
        <p:spPr>
          <a:xfrm>
            <a:off x="7097380" y="2212369"/>
            <a:ext cx="1143000" cy="139624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GB" sz="1400" b="1" dirty="0" smtClean="0">
                <a:solidFill>
                  <a:srgbClr val="000000"/>
                </a:solidFill>
                <a:latin typeface="Calibri"/>
              </a:rPr>
              <a:t>Controller</a:t>
            </a:r>
            <a:endParaRPr lang="en-US" sz="1400" b="1" dirty="0">
              <a:solidFill>
                <a:srgbClr val="000000"/>
              </a:solidFill>
              <a:latin typeface="Calibri"/>
            </a:endParaRPr>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81</a:t>
            </a:fld>
            <a:endParaRPr lang="en-US" dirty="0">
              <a:solidFill>
                <a:srgbClr val="1010A0">
                  <a:tint val="75000"/>
                </a:srgbClr>
              </a:solidFill>
              <a:latin typeface="Calibri"/>
            </a:endParaRPr>
          </a:p>
        </p:txBody>
      </p:sp>
      <p:cxnSp>
        <p:nvCxnSpPr>
          <p:cNvPr id="47" name="Straight Arrow Connector 46"/>
          <p:cNvCxnSpPr/>
          <p:nvPr/>
        </p:nvCxnSpPr>
        <p:spPr>
          <a:xfrm>
            <a:off x="5801236" y="3060785"/>
            <a:ext cx="1296144" cy="0"/>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402562" y="1929242"/>
            <a:ext cx="1816385" cy="646331"/>
          </a:xfrm>
          <a:prstGeom prst="rect">
            <a:avLst/>
          </a:prstGeom>
          <a:noFill/>
        </p:spPr>
        <p:txBody>
          <a:bodyPr wrap="none" rtlCol="0">
            <a:spAutoFit/>
          </a:bodyPr>
          <a:lstStyle/>
          <a:p>
            <a:pPr defTabSz="914400"/>
            <a:r>
              <a:rPr lang="en-GB" dirty="0" smtClean="0">
                <a:solidFill>
                  <a:srgbClr val="EEECE1">
                    <a:lumMod val="10000"/>
                  </a:srgbClr>
                </a:solidFill>
                <a:latin typeface="Calibri"/>
              </a:rPr>
              <a:t>INPUT: </a:t>
            </a:r>
          </a:p>
          <a:p>
            <a:pPr defTabSz="914400"/>
            <a:r>
              <a:rPr lang="en-GB" dirty="0" smtClean="0">
                <a:solidFill>
                  <a:srgbClr val="EEECE1">
                    <a:lumMod val="10000"/>
                  </a:srgbClr>
                </a:solidFill>
                <a:latin typeface="Calibri"/>
              </a:rPr>
              <a:t>per-VM demands</a:t>
            </a:r>
          </a:p>
        </p:txBody>
      </p:sp>
      <p:cxnSp>
        <p:nvCxnSpPr>
          <p:cNvPr id="66" name="Straight Arrow Connector 65"/>
          <p:cNvCxnSpPr/>
          <p:nvPr/>
        </p:nvCxnSpPr>
        <p:spPr>
          <a:xfrm>
            <a:off x="7703279" y="3590208"/>
            <a:ext cx="0" cy="807232"/>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25536" y="4500801"/>
            <a:ext cx="2840028" cy="646331"/>
          </a:xfrm>
          <a:prstGeom prst="rect">
            <a:avLst/>
          </a:prstGeom>
          <a:noFill/>
        </p:spPr>
        <p:txBody>
          <a:bodyPr wrap="none" rtlCol="0">
            <a:spAutoFit/>
          </a:bodyPr>
          <a:lstStyle/>
          <a:p>
            <a:pPr defTabSz="914400"/>
            <a:r>
              <a:rPr lang="en-GB" dirty="0" smtClean="0">
                <a:solidFill>
                  <a:srgbClr val="EEECE1">
                    <a:lumMod val="10000"/>
                  </a:srgbClr>
                </a:solidFill>
                <a:latin typeface="Calibri"/>
              </a:rPr>
              <a:t>OUTPUT: </a:t>
            </a:r>
          </a:p>
          <a:p>
            <a:pPr defTabSz="914400"/>
            <a:r>
              <a:rPr lang="en-GB" dirty="0" smtClean="0">
                <a:solidFill>
                  <a:srgbClr val="EEECE1">
                    <a:lumMod val="10000"/>
                  </a:srgbClr>
                </a:solidFill>
                <a:latin typeface="Calibri"/>
              </a:rPr>
              <a:t>per-VM allocated token rate</a:t>
            </a:r>
          </a:p>
        </p:txBody>
      </p:sp>
      <p:sp>
        <p:nvSpPr>
          <p:cNvPr id="68" name="Arc 67"/>
          <p:cNvSpPr/>
          <p:nvPr/>
        </p:nvSpPr>
        <p:spPr>
          <a:xfrm rot="11387870">
            <a:off x="6824102" y="2844488"/>
            <a:ext cx="936104" cy="1344149"/>
          </a:xfrm>
          <a:prstGeom prst="arc">
            <a:avLst/>
          </a:prstGeom>
          <a:ln>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1010A0"/>
              </a:solidFill>
              <a:latin typeface="Calibri"/>
            </a:endParaRPr>
          </a:p>
        </p:txBody>
      </p:sp>
      <p:sp>
        <p:nvSpPr>
          <p:cNvPr id="69" name="TextBox 68"/>
          <p:cNvSpPr txBox="1"/>
          <p:nvPr/>
        </p:nvSpPr>
        <p:spPr>
          <a:xfrm>
            <a:off x="7747719" y="3728552"/>
            <a:ext cx="318467" cy="369332"/>
          </a:xfrm>
          <a:prstGeom prst="rect">
            <a:avLst/>
          </a:prstGeom>
          <a:noFill/>
        </p:spPr>
        <p:txBody>
          <a:bodyPr wrap="none" rtlCol="0">
            <a:spAutoFit/>
          </a:bodyPr>
          <a:lstStyle/>
          <a:p>
            <a:pPr defTabSz="914400"/>
            <a:r>
              <a:rPr lang="en-GB" i="1" dirty="0" smtClean="0">
                <a:solidFill>
                  <a:srgbClr val="1010A0"/>
                </a:solidFill>
                <a:latin typeface="Calibri"/>
              </a:rPr>
              <a:t>t</a:t>
            </a:r>
            <a:endParaRPr lang="en-GB" i="1" dirty="0">
              <a:solidFill>
                <a:srgbClr val="1010A0"/>
              </a:solidFill>
              <a:latin typeface="Calibri"/>
            </a:endParaRPr>
          </a:p>
        </p:txBody>
      </p:sp>
      <p:sp>
        <p:nvSpPr>
          <p:cNvPr id="70" name="TextBox 69"/>
          <p:cNvSpPr txBox="1"/>
          <p:nvPr/>
        </p:nvSpPr>
        <p:spPr>
          <a:xfrm>
            <a:off x="6899341" y="3476057"/>
            <a:ext cx="274434" cy="369332"/>
          </a:xfrm>
          <a:prstGeom prst="rect">
            <a:avLst/>
          </a:prstGeom>
          <a:noFill/>
        </p:spPr>
        <p:txBody>
          <a:bodyPr wrap="square" rtlCol="0">
            <a:spAutoFit/>
          </a:bodyPr>
          <a:lstStyle/>
          <a:p>
            <a:pPr defTabSz="914400"/>
            <a:r>
              <a:rPr lang="en-GB" i="1" dirty="0" smtClean="0">
                <a:solidFill>
                  <a:srgbClr val="1010A0"/>
                </a:solidFill>
                <a:latin typeface="Calibri"/>
              </a:rPr>
              <a:t>s</a:t>
            </a:r>
            <a:endParaRPr lang="en-GB" i="1" dirty="0">
              <a:solidFill>
                <a:srgbClr val="1010A0"/>
              </a:solidFill>
              <a:latin typeface="Calibri"/>
            </a:endParaRPr>
          </a:p>
        </p:txBody>
      </p:sp>
      <p:sp>
        <p:nvSpPr>
          <p:cNvPr id="71" name="TextBox 70"/>
          <p:cNvSpPr txBox="1"/>
          <p:nvPr/>
        </p:nvSpPr>
        <p:spPr>
          <a:xfrm>
            <a:off x="6534312" y="1121757"/>
            <a:ext cx="2673679" cy="646331"/>
          </a:xfrm>
          <a:prstGeom prst="rect">
            <a:avLst/>
          </a:prstGeom>
          <a:noFill/>
        </p:spPr>
        <p:txBody>
          <a:bodyPr wrap="none" rtlCol="0">
            <a:spAutoFit/>
          </a:bodyPr>
          <a:lstStyle/>
          <a:p>
            <a:pPr defTabSz="914400"/>
            <a:r>
              <a:rPr lang="en-GB" i="1" dirty="0">
                <a:solidFill>
                  <a:srgbClr val="EEECE1">
                    <a:lumMod val="10000"/>
                  </a:srgbClr>
                </a:solidFill>
                <a:latin typeface="Calibri"/>
              </a:rPr>
              <a:t>t</a:t>
            </a:r>
            <a:r>
              <a:rPr lang="en-GB" i="1" dirty="0" smtClean="0">
                <a:solidFill>
                  <a:srgbClr val="EEECE1">
                    <a:lumMod val="10000"/>
                  </a:srgbClr>
                </a:solidFill>
                <a:latin typeface="Calibri"/>
              </a:rPr>
              <a:t> = control interval</a:t>
            </a:r>
          </a:p>
          <a:p>
            <a:pPr defTabSz="914400"/>
            <a:r>
              <a:rPr lang="en-GB" i="1" dirty="0" smtClean="0">
                <a:solidFill>
                  <a:srgbClr val="EEECE1">
                    <a:lumMod val="10000"/>
                  </a:srgbClr>
                </a:solidFill>
                <a:latin typeface="Calibri"/>
              </a:rPr>
              <a:t>s = stats sampling interval</a:t>
            </a:r>
            <a:endParaRPr lang="en-GB" i="1" dirty="0">
              <a:solidFill>
                <a:srgbClr val="EEECE1">
                  <a:lumMod val="10000"/>
                </a:srgbClr>
              </a:solidFill>
              <a:latin typeface="Calibri"/>
            </a:endParaRPr>
          </a:p>
        </p:txBody>
      </p:sp>
      <p:sp>
        <p:nvSpPr>
          <p:cNvPr id="5" name="Footer Placeholder 4"/>
          <p:cNvSpPr>
            <a:spLocks noGrp="1"/>
          </p:cNvSpPr>
          <p:nvPr>
            <p:ph type="ftr" sz="quarter" idx="10"/>
          </p:nvPr>
        </p:nvSpPr>
        <p:spPr>
          <a:xfrm>
            <a:off x="1981200" y="6324600"/>
            <a:ext cx="40386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15"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3159098367"/>
      </p:ext>
    </p:extLst>
  </p:cSld>
  <p:clrMapOvr>
    <a:masterClrMapping/>
  </p:clrMapOvr>
  <mc:AlternateContent xmlns:mc="http://schemas.openxmlformats.org/markup-compatibility/2006" xmlns:p14="http://schemas.microsoft.com/office/powerpoint/2010/main">
    <mc:Choice Requires="p14">
      <p:transition spd="slow" p14:dur="2000" advTm="22924"/>
    </mc:Choice>
    <mc:Fallback xmlns="">
      <p:transition spd="slow" advTm="22924"/>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Controller decides </a:t>
            </a:r>
            <a:r>
              <a:rPr lang="en-GB" i="1" dirty="0" smtClean="0"/>
              <a:t>where</a:t>
            </a:r>
            <a:r>
              <a:rPr lang="en-GB" dirty="0" smtClean="0"/>
              <a:t> to enforce</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82</a:t>
            </a:fld>
            <a:endParaRPr lang="en-US" dirty="0">
              <a:solidFill>
                <a:srgbClr val="1010A0">
                  <a:tint val="75000"/>
                </a:srgbClr>
              </a:solidFill>
              <a:latin typeface="Calibri"/>
            </a:endParaRPr>
          </a:p>
        </p:txBody>
      </p:sp>
      <p:sp>
        <p:nvSpPr>
          <p:cNvPr id="22" name="Content Placeholder 2"/>
          <p:cNvSpPr txBox="1">
            <a:spLocks/>
          </p:cNvSpPr>
          <p:nvPr/>
        </p:nvSpPr>
        <p:spPr>
          <a:xfrm>
            <a:off x="3327646" y="2088383"/>
            <a:ext cx="5816354" cy="3232036"/>
          </a:xfrm>
          <a:prstGeom prst="rect">
            <a:avLst/>
          </a:prstGeom>
        </p:spPr>
        <p:txBody>
          <a:bodyPr vert="horz" lIns="91440" tIns="0" rIns="91440" bIns="0" rtlCol="0">
            <a:noAutofit/>
          </a:bodyPr>
          <a:lstStyle>
            <a:lvl1pPr marL="342900" indent="-342900" algn="l" defTabSz="914400" rtl="0" eaLnBrk="1" latinLnBrk="0" hangingPunct="1">
              <a:spcBef>
                <a:spcPts val="900"/>
              </a:spcBef>
              <a:buFont typeface="Arial" pitchFamily="34" charset="0"/>
              <a:buNone/>
              <a:defRPr sz="2800" kern="1200">
                <a:solidFill>
                  <a:schemeClr val="tx1"/>
                </a:solidFill>
                <a:latin typeface="+mn-lt"/>
                <a:ea typeface="+mn-ea"/>
                <a:cs typeface="+mn-cs"/>
              </a:defRPr>
            </a:lvl1pPr>
            <a:lvl2pPr marL="403225" indent="-284163" algn="l" defTabSz="914400" rtl="0" eaLnBrk="1" latinLnBrk="0" hangingPunct="1">
              <a:spcBef>
                <a:spcPct val="20000"/>
              </a:spcBef>
              <a:buClr>
                <a:srgbClr val="1010A0"/>
              </a:buClr>
              <a:buSzPct val="60000"/>
              <a:buFont typeface="Arial" pitchFamily="34" charset="0"/>
              <a:buChar char="►"/>
              <a:defRPr sz="2400" kern="1200">
                <a:solidFill>
                  <a:schemeClr val="bg2">
                    <a:lumMod val="10000"/>
                  </a:schemeClr>
                </a:solidFill>
                <a:latin typeface="+mn-lt"/>
                <a:ea typeface="+mn-ea"/>
                <a:cs typeface="+mn-cs"/>
              </a:defRPr>
            </a:lvl2pPr>
            <a:lvl3pPr marL="631825" indent="-228600" algn="l" defTabSz="914400" rtl="0" eaLnBrk="1" latinLnBrk="0" hangingPunct="1">
              <a:spcBef>
                <a:spcPts val="350"/>
              </a:spcBef>
              <a:buClr>
                <a:schemeClr val="tx1"/>
              </a:buClr>
              <a:buSzPct val="55000"/>
              <a:buFont typeface="Arial" pitchFamily="34" charset="0"/>
              <a:buChar char="►"/>
              <a:defRPr sz="2200" kern="1200">
                <a:solidFill>
                  <a:schemeClr val="bg2">
                    <a:lumMod val="10000"/>
                  </a:schemeClr>
                </a:solidFill>
                <a:latin typeface="+mn-lt"/>
                <a:ea typeface="+mn-ea"/>
                <a:cs typeface="+mn-cs"/>
              </a:defRPr>
            </a:lvl3pPr>
            <a:lvl4pPr marL="860425" indent="-228600" algn="l" defTabSz="914400" rtl="0" eaLnBrk="1" latinLnBrk="0" hangingPunct="1">
              <a:spcBef>
                <a:spcPct val="20000"/>
              </a:spcBef>
              <a:buFont typeface="Arial" pitchFamily="34" charset="0"/>
              <a:buNone/>
              <a:defRPr sz="22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u="sng" dirty="0">
                <a:solidFill>
                  <a:srgbClr val="EEECE1">
                    <a:lumMod val="10000"/>
                  </a:srgbClr>
                </a:solidFill>
                <a:latin typeface="Calibri"/>
              </a:rPr>
              <a:t>SLA constraints</a:t>
            </a:r>
          </a:p>
          <a:p>
            <a:pPr lvl="1">
              <a:buFont typeface="Wingdings" panose="05000000000000000000" pitchFamily="2" charset="2"/>
              <a:buChar char="§"/>
              <a:defRPr/>
            </a:pPr>
            <a:r>
              <a:rPr lang="en-GB" sz="2800" dirty="0" smtClean="0">
                <a:solidFill>
                  <a:srgbClr val="EEECE1">
                    <a:lumMod val="10000"/>
                  </a:srgbClr>
                </a:solidFill>
                <a:latin typeface="Calibri"/>
              </a:rPr>
              <a:t>Queues where resources shared</a:t>
            </a:r>
          </a:p>
          <a:p>
            <a:pPr lvl="1">
              <a:buFont typeface="Wingdings" panose="05000000000000000000" pitchFamily="2" charset="2"/>
              <a:buChar char="§"/>
              <a:defRPr/>
            </a:pPr>
            <a:r>
              <a:rPr lang="en-GB" sz="2800" dirty="0">
                <a:solidFill>
                  <a:srgbClr val="EEECE1">
                    <a:lumMod val="10000"/>
                  </a:srgbClr>
                </a:solidFill>
                <a:latin typeface="Calibri"/>
              </a:rPr>
              <a:t>Bandwidth enforced close to source</a:t>
            </a:r>
          </a:p>
          <a:p>
            <a:pPr lvl="1">
              <a:buFont typeface="Wingdings" panose="05000000000000000000" pitchFamily="2" charset="2"/>
              <a:buChar char="§"/>
              <a:defRPr/>
            </a:pPr>
            <a:r>
              <a:rPr lang="en-GB" sz="2800" dirty="0" smtClean="0">
                <a:solidFill>
                  <a:srgbClr val="EEECE1">
                    <a:lumMod val="10000"/>
                  </a:srgbClr>
                </a:solidFill>
                <a:latin typeface="Calibri"/>
              </a:rPr>
              <a:t>Priority enforced end-to-end</a:t>
            </a:r>
            <a:endParaRPr lang="en-GB" sz="2800" dirty="0">
              <a:solidFill>
                <a:srgbClr val="EEECE1">
                  <a:lumMod val="10000"/>
                </a:srgbClr>
              </a:solidFill>
              <a:latin typeface="Calibri"/>
            </a:endParaRPr>
          </a:p>
          <a:p>
            <a:r>
              <a:rPr lang="en-GB" u="sng" dirty="0" smtClean="0">
                <a:solidFill>
                  <a:srgbClr val="EEECE1">
                    <a:lumMod val="10000"/>
                  </a:srgbClr>
                </a:solidFill>
                <a:latin typeface="Calibri"/>
              </a:rPr>
              <a:t>Efficiency considerations</a:t>
            </a:r>
          </a:p>
          <a:p>
            <a:pPr lvl="1">
              <a:buFont typeface="Wingdings" panose="05000000000000000000" pitchFamily="2" charset="2"/>
              <a:buChar char="§"/>
              <a:defRPr/>
            </a:pPr>
            <a:r>
              <a:rPr lang="en-GB" sz="2800" dirty="0" smtClean="0">
                <a:solidFill>
                  <a:srgbClr val="EEECE1">
                    <a:lumMod val="10000"/>
                  </a:srgbClr>
                </a:solidFill>
                <a:latin typeface="Calibri"/>
              </a:rPr>
              <a:t>Overhead </a:t>
            </a:r>
            <a:r>
              <a:rPr lang="en-GB" sz="2800" dirty="0">
                <a:solidFill>
                  <a:srgbClr val="EEECE1">
                    <a:lumMod val="10000"/>
                  </a:srgbClr>
                </a:solidFill>
                <a:latin typeface="Calibri"/>
              </a:rPr>
              <a:t>in data plane </a:t>
            </a:r>
            <a:r>
              <a:rPr lang="en-GB" sz="2800" dirty="0" smtClean="0">
                <a:solidFill>
                  <a:srgbClr val="EEECE1">
                    <a:lumMod val="10000"/>
                  </a:srgbClr>
                </a:solidFill>
                <a:latin typeface="Calibri"/>
              </a:rPr>
              <a:t>~ # queues</a:t>
            </a:r>
          </a:p>
          <a:p>
            <a:pPr lvl="1">
              <a:buFont typeface="Wingdings" panose="05000000000000000000" pitchFamily="2" charset="2"/>
              <a:buChar char="§"/>
              <a:defRPr/>
            </a:pPr>
            <a:r>
              <a:rPr lang="en-GB" sz="2800" dirty="0" smtClean="0">
                <a:solidFill>
                  <a:srgbClr val="EEECE1">
                    <a:lumMod val="10000"/>
                  </a:srgbClr>
                </a:solidFill>
                <a:latin typeface="Calibri"/>
              </a:rPr>
              <a:t>Important at 40+ Gbps</a:t>
            </a:r>
          </a:p>
        </p:txBody>
      </p:sp>
      <p:sp>
        <p:nvSpPr>
          <p:cNvPr id="23" name="Rectangle 22"/>
          <p:cNvSpPr/>
          <p:nvPr/>
        </p:nvSpPr>
        <p:spPr>
          <a:xfrm>
            <a:off x="3052" y="962657"/>
            <a:ext cx="8952239" cy="461665"/>
          </a:xfrm>
          <a:prstGeom prst="rect">
            <a:avLst/>
          </a:prstGeom>
        </p:spPr>
        <p:txBody>
          <a:bodyPr wrap="square">
            <a:spAutoFit/>
          </a:bodyPr>
          <a:lstStyle/>
          <a:p>
            <a:pPr algn="ctr" defTabSz="914400"/>
            <a:r>
              <a:rPr lang="en-GB" sz="2400" dirty="0">
                <a:solidFill>
                  <a:srgbClr val="1010A0"/>
                </a:solidFill>
                <a:latin typeface="Calibri"/>
              </a:rPr>
              <a:t>M</a:t>
            </a:r>
            <a:r>
              <a:rPr lang="en-GB" sz="2400" dirty="0" smtClean="0">
                <a:solidFill>
                  <a:srgbClr val="1010A0"/>
                </a:solidFill>
                <a:latin typeface="Calibri"/>
              </a:rPr>
              <a:t>inimize </a:t>
            </a:r>
            <a:r>
              <a:rPr lang="en-GB" sz="2400" dirty="0">
                <a:solidFill>
                  <a:srgbClr val="1010A0"/>
                </a:solidFill>
                <a:latin typeface="Calibri"/>
              </a:rPr>
              <a:t># times IO is </a:t>
            </a:r>
            <a:r>
              <a:rPr lang="en-GB" sz="2400" dirty="0" smtClean="0">
                <a:solidFill>
                  <a:srgbClr val="1010A0"/>
                </a:solidFill>
                <a:latin typeface="Calibri"/>
              </a:rPr>
              <a:t>queued and distribute </a:t>
            </a:r>
            <a:r>
              <a:rPr lang="en-GB" sz="2400" dirty="0">
                <a:solidFill>
                  <a:srgbClr val="1010A0"/>
                </a:solidFill>
                <a:latin typeface="Calibri"/>
              </a:rPr>
              <a:t>rate limiting load </a:t>
            </a:r>
          </a:p>
        </p:txBody>
      </p:sp>
      <p:grpSp>
        <p:nvGrpSpPr>
          <p:cNvPr id="84" name="Group 83"/>
          <p:cNvGrpSpPr/>
          <p:nvPr/>
        </p:nvGrpSpPr>
        <p:grpSpPr>
          <a:xfrm>
            <a:off x="379403" y="2182642"/>
            <a:ext cx="2740318" cy="3755369"/>
            <a:chOff x="681446" y="1297348"/>
            <a:chExt cx="2740318" cy="2816527"/>
          </a:xfrm>
        </p:grpSpPr>
        <p:sp>
          <p:nvSpPr>
            <p:cNvPr id="85" name="Rectangle 84"/>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86" name="Rectangle 85"/>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87" name="Rectangle 86"/>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88" name="Rectangle 87"/>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89" name="Rectangle 88"/>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90" name="Rectangle 89"/>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91" name="Rectangle 90"/>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92" name="Rectangle 91"/>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93" name="Rectangle 92"/>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94" name="Freeform 93"/>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5" name="Freeform 94"/>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6" name="Rectangle 95"/>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97" name="Rectangle 96"/>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sp>
        <p:nvSpPr>
          <p:cNvPr id="98" name="Freeform 97"/>
          <p:cNvSpPr/>
          <p:nvPr/>
        </p:nvSpPr>
        <p:spPr>
          <a:xfrm>
            <a:off x="1059960" y="3055446"/>
            <a:ext cx="598610" cy="1972351"/>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9" name="Freeform 98"/>
          <p:cNvSpPr/>
          <p:nvPr/>
        </p:nvSpPr>
        <p:spPr>
          <a:xfrm>
            <a:off x="1667661" y="3025303"/>
            <a:ext cx="943651" cy="2011316"/>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30" name="Wave 29"/>
          <p:cNvSpPr/>
          <p:nvPr/>
        </p:nvSpPr>
        <p:spPr>
          <a:xfrm>
            <a:off x="1011940" y="3326937"/>
            <a:ext cx="418467" cy="333267"/>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00" name="Wave 99"/>
          <p:cNvSpPr/>
          <p:nvPr/>
        </p:nvSpPr>
        <p:spPr>
          <a:xfrm>
            <a:off x="1944366" y="3371137"/>
            <a:ext cx="418467" cy="333267"/>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02" name="Oval 101"/>
          <p:cNvSpPr/>
          <p:nvPr/>
        </p:nvSpPr>
        <p:spPr>
          <a:xfrm>
            <a:off x="2664778" y="4278502"/>
            <a:ext cx="530915" cy="57134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endParaRPr lang="en-US" sz="1400" b="1" dirty="0">
              <a:solidFill>
                <a:srgbClr val="000000"/>
              </a:solidFill>
              <a:latin typeface="Calibri"/>
            </a:endParaRPr>
          </a:p>
        </p:txBody>
      </p:sp>
      <p:cxnSp>
        <p:nvCxnSpPr>
          <p:cNvPr id="24" name="Straight Connector 23"/>
          <p:cNvCxnSpPr>
            <a:stCxn id="102" idx="2"/>
            <a:endCxn id="100" idx="2"/>
          </p:cNvCxnSpPr>
          <p:nvPr/>
        </p:nvCxnSpPr>
        <p:spPr>
          <a:xfrm flipH="1" flipV="1">
            <a:off x="2153595" y="3662743"/>
            <a:ext cx="511178" cy="9014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2" idx="2"/>
            <a:endCxn id="30" idx="2"/>
          </p:cNvCxnSpPr>
          <p:nvPr/>
        </p:nvCxnSpPr>
        <p:spPr>
          <a:xfrm flipH="1" flipV="1">
            <a:off x="1221169" y="3618543"/>
            <a:ext cx="1443604" cy="94562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a:xfrm>
            <a:off x="2514600" y="6324600"/>
            <a:ext cx="35052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28"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1621059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0" grpId="0" animBg="1"/>
      <p:bldP spid="10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Centralized vs. decentralized control</a:t>
            </a:r>
            <a:endParaRPr lang="en-GB" dirty="0"/>
          </a:p>
        </p:txBody>
      </p:sp>
      <p:sp>
        <p:nvSpPr>
          <p:cNvPr id="4" name="final-punch"/>
          <p:cNvSpPr/>
          <p:nvPr/>
        </p:nvSpPr>
        <p:spPr>
          <a:xfrm>
            <a:off x="990600" y="2250088"/>
            <a:ext cx="7391400" cy="2485787"/>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600" dirty="0" smtClean="0">
                <a:solidFill>
                  <a:srgbClr val="1010A0"/>
                </a:solidFill>
                <a:latin typeface="Calibri"/>
              </a:rPr>
              <a:t>Centralized controller in SDS allows for simple algorithms that focus on SLA enforcement and </a:t>
            </a:r>
            <a:r>
              <a:rPr lang="en-GB" sz="2600" b="1" i="1" dirty="0" smtClean="0">
                <a:solidFill>
                  <a:srgbClr val="1010A0"/>
                </a:solidFill>
                <a:latin typeface="Calibri"/>
              </a:rPr>
              <a:t>not</a:t>
            </a:r>
            <a:r>
              <a:rPr lang="en-GB" sz="2600" dirty="0" smtClean="0">
                <a:solidFill>
                  <a:srgbClr val="1010A0"/>
                </a:solidFill>
                <a:latin typeface="Calibri"/>
              </a:rPr>
              <a:t> on distributed system challenges</a:t>
            </a:r>
          </a:p>
          <a:p>
            <a:pPr algn="ctr" defTabSz="914400"/>
            <a:endParaRPr lang="en-GB" sz="800" dirty="0">
              <a:solidFill>
                <a:srgbClr val="1010A0"/>
              </a:solidFill>
              <a:latin typeface="Calibri"/>
            </a:endParaRPr>
          </a:p>
          <a:p>
            <a:pPr algn="ctr" defTabSz="914400"/>
            <a:r>
              <a:rPr lang="en-GB" sz="2400" dirty="0" smtClean="0">
                <a:solidFill>
                  <a:srgbClr val="000000"/>
                </a:solidFill>
                <a:latin typeface="Calibri"/>
              </a:rPr>
              <a:t>Analogous to benefits of centralized control in software-defined networking (SDN)</a:t>
            </a:r>
          </a:p>
        </p:txBody>
      </p: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83</a:t>
            </a:fld>
            <a:endParaRPr lang="en-US" dirty="0">
              <a:solidFill>
                <a:srgbClr val="1010A0">
                  <a:tint val="75000"/>
                </a:srgbClr>
              </a:solidFill>
              <a:latin typeface="Calibri"/>
            </a:endParaRPr>
          </a:p>
        </p:txBody>
      </p:sp>
      <p:sp>
        <p:nvSpPr>
          <p:cNvPr id="6" name="Footer Placeholder 5"/>
          <p:cNvSpPr>
            <a:spLocks noGrp="1"/>
          </p:cNvSpPr>
          <p:nvPr>
            <p:ph type="ftr" sz="quarter" idx="10"/>
          </p:nvPr>
        </p:nvSpPr>
        <p:spPr>
          <a:xfrm>
            <a:off x="2819400" y="6400800"/>
            <a:ext cx="32004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3754515710"/>
      </p:ext>
    </p:extLst>
  </p:cSld>
  <p:clrMapOvr>
    <a:masterClrMapping/>
  </p:clrMapOvr>
  <mc:AlternateContent xmlns:mc="http://schemas.openxmlformats.org/markup-compatibility/2006" xmlns:p14="http://schemas.microsoft.com/office/powerpoint/2010/main">
    <mc:Choice Requires="p14">
      <p:transition spd="slow" p14:dur="2000" advTm="21156"/>
    </mc:Choice>
    <mc:Fallback xmlns="">
      <p:transition spd="slow" advTm="21156"/>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IOFlow implementation</a:t>
            </a:r>
            <a:endParaRPr lang="en-US" dirty="0"/>
          </a:p>
        </p:txBody>
      </p:sp>
      <p:graphicFrame>
        <p:nvGraphicFramePr>
          <p:cNvPr id="24" name="Content Placeholder 23"/>
          <p:cNvGraphicFramePr>
            <a:graphicFrameLocks noGrp="1" noChangeAspect="1"/>
          </p:cNvGraphicFramePr>
          <p:nvPr>
            <p:ph idx="1"/>
            <p:extLst>
              <p:ext uri="{D42A27DB-BD31-4B8C-83A1-F6EECF244321}">
                <p14:modId xmlns:p14="http://schemas.microsoft.com/office/powerpoint/2010/main" val="1644970124"/>
              </p:ext>
            </p:extLst>
          </p:nvPr>
        </p:nvGraphicFramePr>
        <p:xfrm>
          <a:off x="0" y="702737"/>
          <a:ext cx="5062538" cy="4806951"/>
        </p:xfrm>
        <a:graphic>
          <a:graphicData uri="http://schemas.openxmlformats.org/presentationml/2006/ole">
            <mc:AlternateContent xmlns:mc="http://schemas.openxmlformats.org/markup-compatibility/2006">
              <mc:Choice xmlns:v="urn:schemas-microsoft-com:vml" Requires="v">
                <p:oleObj spid="_x0000_s49225" name="Visio" r:id="rId5" imgW="6648369" imgH="4733778" progId="Visio.Drawing.11">
                  <p:embed/>
                </p:oleObj>
              </mc:Choice>
              <mc:Fallback>
                <p:oleObj name="Visio" r:id="rId5" imgW="6648369" imgH="4733778" progId="Visio.Drawing.11">
                  <p:embed/>
                  <p:pic>
                    <p:nvPicPr>
                      <p:cNvPr id="0" name=""/>
                      <p:cNvPicPr>
                        <a:picLocks noChangeAspect="1" noChangeArrowheads="1"/>
                      </p:cNvPicPr>
                      <p:nvPr/>
                    </p:nvPicPr>
                    <p:blipFill>
                      <a:blip r:embed="rId6"/>
                      <a:srcRect/>
                      <a:stretch>
                        <a:fillRect/>
                      </a:stretch>
                    </p:blipFill>
                    <p:spPr bwMode="auto">
                      <a:xfrm>
                        <a:off x="0" y="702737"/>
                        <a:ext cx="5062538" cy="4806951"/>
                      </a:xfrm>
                      <a:prstGeom prst="rect">
                        <a:avLst/>
                      </a:prstGeom>
                      <a:noFill/>
                      <a:extLst/>
                    </p:spPr>
                  </p:pic>
                </p:oleObj>
              </mc:Fallback>
            </mc:AlternateContent>
          </a:graphicData>
        </a:graphic>
      </p:graphicFrame>
      <p:grpSp>
        <p:nvGrpSpPr>
          <p:cNvPr id="4" name="Controller"/>
          <p:cNvGrpSpPr/>
          <p:nvPr/>
        </p:nvGrpSpPr>
        <p:grpSpPr>
          <a:xfrm>
            <a:off x="1231088" y="1519552"/>
            <a:ext cx="2731315" cy="3214597"/>
            <a:chOff x="2831283" y="1370311"/>
            <a:chExt cx="2731315" cy="2410948"/>
          </a:xfrm>
        </p:grpSpPr>
        <p:sp>
          <p:nvSpPr>
            <p:cNvPr id="29" name="Oval 28"/>
            <p:cNvSpPr/>
            <p:nvPr/>
          </p:nvSpPr>
          <p:spPr>
            <a:xfrm>
              <a:off x="3772814" y="1370311"/>
              <a:ext cx="1091883" cy="940464"/>
            </a:xfrm>
            <a:prstGeom prst="ellips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GB" sz="1400" b="1" dirty="0" smtClean="0">
                  <a:solidFill>
                    <a:srgbClr val="000000"/>
                  </a:solidFill>
                  <a:latin typeface="Calibri"/>
                </a:rPr>
                <a:t>Controller</a:t>
              </a:r>
              <a:endParaRPr lang="en-US" sz="1400" b="1" dirty="0">
                <a:solidFill>
                  <a:srgbClr val="000000"/>
                </a:solidFill>
                <a:latin typeface="Calibri"/>
              </a:endParaRPr>
            </a:p>
          </p:txBody>
        </p:sp>
        <p:cxnSp>
          <p:nvCxnSpPr>
            <p:cNvPr id="31" name="Straight Connector 30"/>
            <p:cNvCxnSpPr>
              <a:endCxn id="29" idx="3"/>
            </p:cNvCxnSpPr>
            <p:nvPr/>
          </p:nvCxnSpPr>
          <p:spPr>
            <a:xfrm flipV="1">
              <a:off x="3010814" y="2173047"/>
              <a:ext cx="921903" cy="853218"/>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5"/>
            </p:cNvCxnSpPr>
            <p:nvPr/>
          </p:nvCxnSpPr>
          <p:spPr>
            <a:xfrm flipH="1" flipV="1">
              <a:off x="4704794" y="2173047"/>
              <a:ext cx="857804" cy="629351"/>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2831283" y="2271270"/>
              <a:ext cx="1407521" cy="1509989"/>
            </a:xfrm>
            <a:custGeom>
              <a:avLst/>
              <a:gdLst>
                <a:gd name="connsiteX0" fmla="*/ 1484416 w 1484416"/>
                <a:gd name="connsiteY0" fmla="*/ 0 h 2072244"/>
                <a:gd name="connsiteX1" fmla="*/ 950026 w 1484416"/>
                <a:gd name="connsiteY1" fmla="*/ 1769423 h 2072244"/>
                <a:gd name="connsiteX2" fmla="*/ 0 w 1484416"/>
                <a:gd name="connsiteY2" fmla="*/ 1816924 h 2072244"/>
                <a:gd name="connsiteX3" fmla="*/ 0 w 1484416"/>
                <a:gd name="connsiteY3" fmla="*/ 1816924 h 2072244"/>
              </a:gdLst>
              <a:ahLst/>
              <a:cxnLst>
                <a:cxn ang="0">
                  <a:pos x="connsiteX0" y="connsiteY0"/>
                </a:cxn>
                <a:cxn ang="0">
                  <a:pos x="connsiteX1" y="connsiteY1"/>
                </a:cxn>
                <a:cxn ang="0">
                  <a:pos x="connsiteX2" y="connsiteY2"/>
                </a:cxn>
                <a:cxn ang="0">
                  <a:pos x="connsiteX3" y="connsiteY3"/>
                </a:cxn>
              </a:cxnLst>
              <a:rect l="l" t="t" r="r" b="b"/>
              <a:pathLst>
                <a:path w="1484416" h="2072244">
                  <a:moveTo>
                    <a:pt x="1484416" y="0"/>
                  </a:moveTo>
                  <a:cubicBezTo>
                    <a:pt x="1340922" y="733301"/>
                    <a:pt x="1197429" y="1466602"/>
                    <a:pt x="950026" y="1769423"/>
                  </a:cubicBezTo>
                  <a:cubicBezTo>
                    <a:pt x="702623" y="2072244"/>
                    <a:pt x="0" y="1816924"/>
                    <a:pt x="0" y="1816924"/>
                  </a:cubicBezTo>
                  <a:lnTo>
                    <a:pt x="0" y="1816924"/>
                  </a:lnTo>
                </a:path>
              </a:pathLst>
            </a:custGeom>
            <a:ln w="3175">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rgbClr val="1010A0"/>
                </a:solidFill>
                <a:latin typeface="Calibri"/>
              </a:endParaRPr>
            </a:p>
          </p:txBody>
        </p:sp>
        <p:sp>
          <p:nvSpPr>
            <p:cNvPr id="48" name="Freeform 47"/>
            <p:cNvSpPr/>
            <p:nvPr/>
          </p:nvSpPr>
          <p:spPr>
            <a:xfrm flipH="1">
              <a:off x="4502890" y="2271270"/>
              <a:ext cx="679044" cy="1509132"/>
            </a:xfrm>
            <a:custGeom>
              <a:avLst/>
              <a:gdLst>
                <a:gd name="connsiteX0" fmla="*/ 1484416 w 1484416"/>
                <a:gd name="connsiteY0" fmla="*/ 0 h 2072244"/>
                <a:gd name="connsiteX1" fmla="*/ 950026 w 1484416"/>
                <a:gd name="connsiteY1" fmla="*/ 1769423 h 2072244"/>
                <a:gd name="connsiteX2" fmla="*/ 0 w 1484416"/>
                <a:gd name="connsiteY2" fmla="*/ 1816924 h 2072244"/>
                <a:gd name="connsiteX3" fmla="*/ 0 w 1484416"/>
                <a:gd name="connsiteY3" fmla="*/ 1816924 h 2072244"/>
              </a:gdLst>
              <a:ahLst/>
              <a:cxnLst>
                <a:cxn ang="0">
                  <a:pos x="connsiteX0" y="connsiteY0"/>
                </a:cxn>
                <a:cxn ang="0">
                  <a:pos x="connsiteX1" y="connsiteY1"/>
                </a:cxn>
                <a:cxn ang="0">
                  <a:pos x="connsiteX2" y="connsiteY2"/>
                </a:cxn>
                <a:cxn ang="0">
                  <a:pos x="connsiteX3" y="connsiteY3"/>
                </a:cxn>
              </a:cxnLst>
              <a:rect l="l" t="t" r="r" b="b"/>
              <a:pathLst>
                <a:path w="1484416" h="2072244">
                  <a:moveTo>
                    <a:pt x="1484416" y="0"/>
                  </a:moveTo>
                  <a:cubicBezTo>
                    <a:pt x="1340922" y="733301"/>
                    <a:pt x="1197429" y="1466602"/>
                    <a:pt x="950026" y="1769423"/>
                  </a:cubicBezTo>
                  <a:cubicBezTo>
                    <a:pt x="702623" y="2072244"/>
                    <a:pt x="0" y="1816924"/>
                    <a:pt x="0" y="1816924"/>
                  </a:cubicBezTo>
                  <a:lnTo>
                    <a:pt x="0" y="1816924"/>
                  </a:lnTo>
                </a:path>
              </a:pathLst>
            </a:custGeom>
            <a:ln w="3175">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rgbClr val="1010A0"/>
                </a:solidFill>
                <a:latin typeface="Calibri"/>
              </a:endParaRPr>
            </a:p>
          </p:txBody>
        </p:sp>
      </p:gr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84</a:t>
            </a:fld>
            <a:endParaRPr lang="en-US" dirty="0">
              <a:solidFill>
                <a:srgbClr val="1010A0">
                  <a:tint val="75000"/>
                </a:srgbClr>
              </a:solidFill>
              <a:latin typeface="Calibri"/>
            </a:endParaRPr>
          </a:p>
        </p:txBody>
      </p:sp>
      <p:cxnSp>
        <p:nvCxnSpPr>
          <p:cNvPr id="18" name="Straight Connector 17"/>
          <p:cNvCxnSpPr>
            <a:endCxn id="29" idx="2"/>
          </p:cNvCxnSpPr>
          <p:nvPr/>
        </p:nvCxnSpPr>
        <p:spPr>
          <a:xfrm flipV="1">
            <a:off x="1600200" y="2146529"/>
            <a:ext cx="572414" cy="38539"/>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9" idx="6"/>
          </p:cNvCxnSpPr>
          <p:nvPr/>
        </p:nvCxnSpPr>
        <p:spPr>
          <a:xfrm flipH="1" flipV="1">
            <a:off x="3264502" y="2146530"/>
            <a:ext cx="668219" cy="876073"/>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22514" y="1116834"/>
            <a:ext cx="641933" cy="47923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TextBox 11"/>
          <p:cNvSpPr txBox="1"/>
          <p:nvPr/>
        </p:nvSpPr>
        <p:spPr>
          <a:xfrm>
            <a:off x="5437110" y="996163"/>
            <a:ext cx="3070628" cy="1200328"/>
          </a:xfrm>
          <a:prstGeom prst="rect">
            <a:avLst/>
          </a:prstGeom>
          <a:noFill/>
          <a:ln>
            <a:solidFill>
              <a:schemeClr val="bg1">
                <a:lumMod val="65000"/>
              </a:schemeClr>
            </a:solidFill>
          </a:ln>
        </p:spPr>
        <p:txBody>
          <a:bodyPr wrap="square" rtlCol="0">
            <a:spAutoFit/>
          </a:bodyPr>
          <a:lstStyle/>
          <a:p>
            <a:pPr defTabSz="914400"/>
            <a:r>
              <a:rPr lang="en-GB" sz="2400" dirty="0" smtClean="0">
                <a:solidFill>
                  <a:srgbClr val="EEECE1">
                    <a:lumMod val="10000"/>
                  </a:srgbClr>
                </a:solidFill>
                <a:latin typeface="Calibri"/>
              </a:rPr>
              <a:t>2 key layers for</a:t>
            </a:r>
          </a:p>
          <a:p>
            <a:pPr defTabSz="914400"/>
            <a:r>
              <a:rPr lang="en-GB" sz="2400" dirty="0" smtClean="0">
                <a:solidFill>
                  <a:srgbClr val="EEECE1">
                    <a:lumMod val="10000"/>
                  </a:srgbClr>
                </a:solidFill>
                <a:latin typeface="Calibri"/>
              </a:rPr>
              <a:t>VM-to-Storage </a:t>
            </a:r>
          </a:p>
          <a:p>
            <a:pPr defTabSz="914400"/>
            <a:r>
              <a:rPr lang="en-GB" sz="2400" dirty="0" smtClean="0">
                <a:solidFill>
                  <a:srgbClr val="EEECE1">
                    <a:lumMod val="10000"/>
                  </a:srgbClr>
                </a:solidFill>
                <a:latin typeface="Calibri"/>
              </a:rPr>
              <a:t>performance SLAs</a:t>
            </a:r>
            <a:endParaRPr lang="en-GB" sz="2400" dirty="0">
              <a:solidFill>
                <a:srgbClr val="EEECE1">
                  <a:lumMod val="10000"/>
                </a:srgbClr>
              </a:solidFill>
              <a:latin typeface="Calibri"/>
            </a:endParaRPr>
          </a:p>
        </p:txBody>
      </p:sp>
      <p:sp>
        <p:nvSpPr>
          <p:cNvPr id="27" name="Rectangle 26"/>
          <p:cNvSpPr/>
          <p:nvPr/>
        </p:nvSpPr>
        <p:spPr>
          <a:xfrm>
            <a:off x="8186776" y="3117428"/>
            <a:ext cx="641933" cy="4792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8" name="TextBox 27"/>
          <p:cNvSpPr txBox="1"/>
          <p:nvPr/>
        </p:nvSpPr>
        <p:spPr>
          <a:xfrm>
            <a:off x="4876387" y="2994587"/>
            <a:ext cx="3763161" cy="2308324"/>
          </a:xfrm>
          <a:prstGeom prst="rect">
            <a:avLst/>
          </a:prstGeom>
          <a:noFill/>
          <a:ln>
            <a:solidFill>
              <a:schemeClr val="bg1">
                <a:lumMod val="65000"/>
              </a:schemeClr>
            </a:solidFill>
          </a:ln>
        </p:spPr>
        <p:txBody>
          <a:bodyPr wrap="square" rtlCol="0">
            <a:spAutoFit/>
          </a:bodyPr>
          <a:lstStyle/>
          <a:p>
            <a:pPr defTabSz="914400"/>
            <a:r>
              <a:rPr lang="en-GB" sz="2400" dirty="0">
                <a:solidFill>
                  <a:srgbClr val="EEECE1">
                    <a:lumMod val="10000"/>
                  </a:srgbClr>
                </a:solidFill>
                <a:latin typeface="Calibri"/>
              </a:rPr>
              <a:t>4</a:t>
            </a:r>
            <a:r>
              <a:rPr lang="en-GB" sz="2400" dirty="0" smtClean="0">
                <a:solidFill>
                  <a:srgbClr val="EEECE1">
                    <a:lumMod val="10000"/>
                  </a:srgbClr>
                </a:solidFill>
                <a:latin typeface="Calibri"/>
              </a:rPr>
              <a:t> other layers</a:t>
            </a:r>
          </a:p>
          <a:p>
            <a:pPr defTabSz="914400"/>
            <a:r>
              <a:rPr lang="en-GB" sz="2400" dirty="0" smtClean="0">
                <a:solidFill>
                  <a:srgbClr val="EEECE1">
                    <a:lumMod val="10000"/>
                  </a:srgbClr>
                </a:solidFill>
                <a:latin typeface="Calibri"/>
              </a:rPr>
              <a:t>. Scanner driver (routing)</a:t>
            </a:r>
          </a:p>
          <a:p>
            <a:pPr defTabSz="914400"/>
            <a:r>
              <a:rPr lang="en-GB" sz="2400" dirty="0" smtClean="0">
                <a:solidFill>
                  <a:srgbClr val="EEECE1">
                    <a:lumMod val="10000"/>
                  </a:srgbClr>
                </a:solidFill>
                <a:latin typeface="Calibri"/>
              </a:rPr>
              <a:t>. User-level (routing)</a:t>
            </a:r>
          </a:p>
          <a:p>
            <a:pPr defTabSz="914400"/>
            <a:endParaRPr lang="en-GB" sz="2400" dirty="0" smtClean="0">
              <a:solidFill>
                <a:srgbClr val="EEECE1">
                  <a:lumMod val="10000"/>
                </a:srgbClr>
              </a:solidFill>
              <a:latin typeface="Calibri"/>
            </a:endParaRPr>
          </a:p>
          <a:p>
            <a:pPr defTabSz="914400"/>
            <a:r>
              <a:rPr lang="en-GB" sz="2400" dirty="0" smtClean="0">
                <a:solidFill>
                  <a:srgbClr val="EEECE1">
                    <a:lumMod val="10000"/>
                  </a:srgbClr>
                </a:solidFill>
                <a:latin typeface="Calibri"/>
              </a:rPr>
              <a:t>. Network driver </a:t>
            </a:r>
          </a:p>
          <a:p>
            <a:pPr defTabSz="914400"/>
            <a:r>
              <a:rPr lang="en-GB" sz="2400" dirty="0" smtClean="0">
                <a:solidFill>
                  <a:srgbClr val="EEECE1">
                    <a:lumMod val="10000"/>
                  </a:srgbClr>
                </a:solidFill>
                <a:latin typeface="Calibri"/>
              </a:rPr>
              <a:t>. Guest OS file system</a:t>
            </a:r>
          </a:p>
        </p:txBody>
      </p:sp>
      <p:sp>
        <p:nvSpPr>
          <p:cNvPr id="20" name="TextBox 19"/>
          <p:cNvSpPr txBox="1"/>
          <p:nvPr/>
        </p:nvSpPr>
        <p:spPr>
          <a:xfrm>
            <a:off x="228600" y="5791200"/>
            <a:ext cx="6769827" cy="523220"/>
          </a:xfrm>
          <a:prstGeom prst="rect">
            <a:avLst/>
          </a:prstGeom>
          <a:noFill/>
        </p:spPr>
        <p:txBody>
          <a:bodyPr wrap="none" rtlCol="0">
            <a:spAutoFit/>
          </a:bodyPr>
          <a:lstStyle/>
          <a:p>
            <a:pPr defTabSz="914400"/>
            <a:r>
              <a:rPr lang="en-GB" sz="2800" dirty="0" smtClean="0">
                <a:solidFill>
                  <a:srgbClr val="EEECE1">
                    <a:lumMod val="10000"/>
                  </a:srgbClr>
                </a:solidFill>
                <a:latin typeface="Calibri"/>
              </a:rPr>
              <a:t>Implemented as filter drivers on top of layers</a:t>
            </a:r>
            <a:endParaRPr lang="en-GB" sz="2800" dirty="0">
              <a:solidFill>
                <a:srgbClr val="EEECE1">
                  <a:lumMod val="10000"/>
                </a:srgbClr>
              </a:solidFill>
              <a:latin typeface="Calibri"/>
            </a:endParaRPr>
          </a:p>
        </p:txBody>
      </p:sp>
      <p:sp>
        <p:nvSpPr>
          <p:cNvPr id="5" name="Footer Placeholder 4"/>
          <p:cNvSpPr>
            <a:spLocks noGrp="1"/>
          </p:cNvSpPr>
          <p:nvPr>
            <p:ph type="ftr" sz="quarter" idx="10"/>
          </p:nvPr>
        </p:nvSpPr>
        <p:spPr>
          <a:xfrm>
            <a:off x="2667000" y="6400800"/>
            <a:ext cx="33528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19"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2"/>
    </p:custDataLst>
    <p:extLst>
      <p:ext uri="{BB962C8B-B14F-4D97-AF65-F5344CB8AC3E}">
        <p14:creationId xmlns:p14="http://schemas.microsoft.com/office/powerpoint/2010/main" val="14929836"/>
      </p:ext>
    </p:extLst>
  </p:cSld>
  <p:clrMapOvr>
    <a:masterClrMapping/>
  </p:clrMapOvr>
  <mc:AlternateContent xmlns:mc="http://schemas.openxmlformats.org/markup-compatibility/2006" xmlns:p14="http://schemas.microsoft.com/office/powerpoint/2010/main">
    <mc:Choice Requires="p14">
      <p:transition spd="slow" p14:dur="2000" advTm="69417"/>
    </mc:Choice>
    <mc:Fallback xmlns="">
      <p:transition spd="slow" advTm="6941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Evaluation map</a:t>
            </a:r>
            <a:endParaRPr lang="en-GB" dirty="0"/>
          </a:p>
        </p:txBody>
      </p:sp>
      <p:sp>
        <p:nvSpPr>
          <p:cNvPr id="3" name="Content Placeholder 2"/>
          <p:cNvSpPr>
            <a:spLocks noGrp="1"/>
          </p:cNvSpPr>
          <p:nvPr>
            <p:ph idx="1"/>
          </p:nvPr>
        </p:nvSpPr>
        <p:spPr/>
        <p:txBody>
          <a:bodyPr/>
          <a:lstStyle/>
          <a:p>
            <a:endParaRPr lang="en-GB" dirty="0" smtClean="0">
              <a:solidFill>
                <a:schemeClr val="bg2">
                  <a:lumMod val="10000"/>
                </a:schemeClr>
              </a:solidFill>
            </a:endParaRPr>
          </a:p>
          <a:p>
            <a:r>
              <a:rPr lang="en-GB" dirty="0" err="1" smtClean="0">
                <a:solidFill>
                  <a:schemeClr val="bg2">
                    <a:lumMod val="10000"/>
                  </a:schemeClr>
                </a:solidFill>
              </a:rPr>
              <a:t>IOFlow’s</a:t>
            </a:r>
            <a:r>
              <a:rPr lang="en-GB" dirty="0" smtClean="0">
                <a:solidFill>
                  <a:schemeClr val="bg2">
                    <a:lumMod val="10000"/>
                  </a:schemeClr>
                </a:solidFill>
              </a:rPr>
              <a:t> ability to </a:t>
            </a:r>
            <a:r>
              <a:rPr lang="en-GB" dirty="0">
                <a:solidFill>
                  <a:schemeClr val="bg2">
                    <a:lumMod val="10000"/>
                  </a:schemeClr>
                </a:solidFill>
              </a:rPr>
              <a:t>enforce </a:t>
            </a:r>
            <a:r>
              <a:rPr lang="en-GB" dirty="0" smtClean="0">
                <a:solidFill>
                  <a:schemeClr val="bg2">
                    <a:lumMod val="10000"/>
                  </a:schemeClr>
                </a:solidFill>
              </a:rPr>
              <a:t>end-to-end SLAs</a:t>
            </a:r>
          </a:p>
          <a:p>
            <a:r>
              <a:rPr lang="en-GB" dirty="0" smtClean="0">
                <a:solidFill>
                  <a:schemeClr val="bg2">
                    <a:lumMod val="10000"/>
                  </a:schemeClr>
                </a:solidFill>
              </a:rPr>
              <a:t>	Aggregate bandwidth SLAs</a:t>
            </a:r>
          </a:p>
          <a:p>
            <a:r>
              <a:rPr lang="en-GB" dirty="0" smtClean="0">
                <a:solidFill>
                  <a:schemeClr val="bg2">
                    <a:lumMod val="10000"/>
                  </a:schemeClr>
                </a:solidFill>
              </a:rPr>
              <a:t>	</a:t>
            </a:r>
            <a:r>
              <a:rPr lang="en-GB" dirty="0" smtClean="0">
                <a:solidFill>
                  <a:schemeClr val="bg1">
                    <a:lumMod val="65000"/>
                  </a:schemeClr>
                </a:solidFill>
              </a:rPr>
              <a:t>Priority SLAs and routing application in paper</a:t>
            </a:r>
          </a:p>
          <a:p>
            <a:r>
              <a:rPr lang="en-GB" dirty="0" smtClean="0">
                <a:solidFill>
                  <a:schemeClr val="bg2">
                    <a:lumMod val="10000"/>
                  </a:schemeClr>
                </a:solidFill>
              </a:rPr>
              <a:t>Performance of data and control planes</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85</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971800" y="6400800"/>
            <a:ext cx="30480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2530655379"/>
      </p:ext>
    </p:extLst>
  </p:cSld>
  <p:clrMapOvr>
    <a:masterClrMapping/>
  </p:clrMapOvr>
  <mc:AlternateContent xmlns:mc="http://schemas.openxmlformats.org/markup-compatibility/2006" xmlns:p14="http://schemas.microsoft.com/office/powerpoint/2010/main">
    <mc:Choice Requires="p14">
      <p:transition spd="slow" p14:dur="2000" advTm="15176"/>
    </mc:Choice>
    <mc:Fallback xmlns="">
      <p:transition spd="slow" advTm="15176"/>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Evaluation setup</a:t>
            </a:r>
            <a:endParaRPr lang="en-GB" dirty="0"/>
          </a:p>
        </p:txBody>
      </p:sp>
      <p:sp>
        <p:nvSpPr>
          <p:cNvPr id="45" name="Slide Number Placeholder 4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86</a:t>
            </a:fld>
            <a:endParaRPr lang="en-US" dirty="0">
              <a:solidFill>
                <a:srgbClr val="1010A0">
                  <a:tint val="75000"/>
                </a:srgbClr>
              </a:solidFill>
              <a:latin typeface="Calibri"/>
            </a:endParaRPr>
          </a:p>
        </p:txBody>
      </p:sp>
      <p:grpSp>
        <p:nvGrpSpPr>
          <p:cNvPr id="55" name="Group 54"/>
          <p:cNvGrpSpPr/>
          <p:nvPr/>
        </p:nvGrpSpPr>
        <p:grpSpPr>
          <a:xfrm>
            <a:off x="304800" y="1295404"/>
            <a:ext cx="2740318" cy="3755369"/>
            <a:chOff x="681446" y="1297348"/>
            <a:chExt cx="2740318" cy="2816527"/>
          </a:xfrm>
        </p:grpSpPr>
        <p:sp>
          <p:nvSpPr>
            <p:cNvPr id="56" name="Rectangle 55"/>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57" name="Rectangle 56"/>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58" name="Rectangle 57"/>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60" name="Rectangle 59"/>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61" name="Rectangle 60"/>
            <p:cNvSpPr/>
            <p:nvPr/>
          </p:nvSpPr>
          <p:spPr>
            <a:xfrm>
              <a:off x="1313978" y="1358498"/>
              <a:ext cx="533040" cy="574277"/>
            </a:xfrm>
            <a:prstGeom prst="rect">
              <a:avLst/>
            </a:prstGeom>
            <a:solidFill>
              <a:srgbClr val="FFFF0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2" name="Rectangle 61"/>
            <p:cNvSpPr/>
            <p:nvPr/>
          </p:nvSpPr>
          <p:spPr>
            <a:xfrm>
              <a:off x="966512" y="1426540"/>
              <a:ext cx="629334" cy="556608"/>
            </a:xfrm>
            <a:prstGeom prst="rect">
              <a:avLst/>
            </a:prstGeom>
            <a:solidFill>
              <a:srgbClr val="00B05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63" name="Rectangle 62"/>
            <p:cNvSpPr/>
            <p:nvPr/>
          </p:nvSpPr>
          <p:spPr>
            <a:xfrm>
              <a:off x="1627105" y="2625848"/>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50" kern="0" dirty="0" smtClean="0">
                  <a:solidFill>
                    <a:srgbClr val="000000"/>
                  </a:solidFill>
                  <a:latin typeface="Segoe UI"/>
                </a:rPr>
                <a:t>Switch</a:t>
              </a:r>
            </a:p>
          </p:txBody>
        </p:sp>
        <p:sp>
          <p:nvSpPr>
            <p:cNvPr id="66" name="Rectangle 65"/>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67" name="Rectangle 66"/>
            <p:cNvSpPr/>
            <p:nvPr/>
          </p:nvSpPr>
          <p:spPr>
            <a:xfrm>
              <a:off x="2758896" y="1351970"/>
              <a:ext cx="533040" cy="574277"/>
            </a:xfrm>
            <a:prstGeom prst="rect">
              <a:avLst/>
            </a:prstGeom>
            <a:solidFill>
              <a:srgbClr val="FFFF0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8" name="Rectangle 67"/>
            <p:cNvSpPr/>
            <p:nvPr/>
          </p:nvSpPr>
          <p:spPr>
            <a:xfrm>
              <a:off x="2414312" y="1437197"/>
              <a:ext cx="629334" cy="556608"/>
            </a:xfrm>
            <a:prstGeom prst="rect">
              <a:avLst/>
            </a:prstGeom>
            <a:solidFill>
              <a:srgbClr val="00B05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3" name="Rectangle 72"/>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81" name="Rectangle 80"/>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sp>
        <p:nvSpPr>
          <p:cNvPr id="6" name="TextBox 5"/>
          <p:cNvSpPr txBox="1"/>
          <p:nvPr/>
        </p:nvSpPr>
        <p:spPr>
          <a:xfrm>
            <a:off x="1513370" y="2313873"/>
            <a:ext cx="344039" cy="369332"/>
          </a:xfrm>
          <a:prstGeom prst="rect">
            <a:avLst/>
          </a:prstGeom>
          <a:noFill/>
        </p:spPr>
        <p:txBody>
          <a:bodyPr wrap="none" rtlCol="0">
            <a:spAutoFit/>
          </a:bodyPr>
          <a:lstStyle/>
          <a:p>
            <a:pPr defTabSz="914400"/>
            <a:r>
              <a:rPr lang="en-GB" dirty="0" smtClean="0">
                <a:solidFill>
                  <a:srgbClr val="1010A0"/>
                </a:solidFill>
                <a:latin typeface="Calibri"/>
              </a:rPr>
              <a:t>…</a:t>
            </a:r>
            <a:endParaRPr lang="en-GB" dirty="0">
              <a:solidFill>
                <a:srgbClr val="1010A0"/>
              </a:solidFill>
              <a:latin typeface="Calibri"/>
            </a:endParaRPr>
          </a:p>
        </p:txBody>
      </p:sp>
      <p:sp>
        <p:nvSpPr>
          <p:cNvPr id="97" name="TextBox 96"/>
          <p:cNvSpPr txBox="1"/>
          <p:nvPr/>
        </p:nvSpPr>
        <p:spPr>
          <a:xfrm>
            <a:off x="3420908" y="977343"/>
            <a:ext cx="5529050" cy="1200328"/>
          </a:xfrm>
          <a:prstGeom prst="rect">
            <a:avLst/>
          </a:prstGeom>
          <a:noFill/>
          <a:ln>
            <a:noFill/>
          </a:ln>
        </p:spPr>
        <p:txBody>
          <a:bodyPr wrap="square" rtlCol="0">
            <a:spAutoFit/>
          </a:bodyPr>
          <a:lstStyle/>
          <a:p>
            <a:pPr defTabSz="914400"/>
            <a:r>
              <a:rPr lang="en-GB" sz="2400" b="1" u="sng" dirty="0" smtClean="0">
                <a:solidFill>
                  <a:srgbClr val="EEECE1">
                    <a:lumMod val="10000"/>
                  </a:srgbClr>
                </a:solidFill>
                <a:latin typeface="Calibri"/>
              </a:rPr>
              <a:t>Clients</a:t>
            </a:r>
            <a:r>
              <a:rPr lang="en-GB" sz="2400" u="sng" dirty="0" smtClean="0">
                <a:solidFill>
                  <a:srgbClr val="EEECE1">
                    <a:lumMod val="10000"/>
                  </a:srgbClr>
                </a:solidFill>
                <a:latin typeface="Calibri"/>
              </a:rPr>
              <a:t>:</a:t>
            </a:r>
            <a:r>
              <a:rPr lang="en-GB" sz="2400" dirty="0" smtClean="0">
                <a:solidFill>
                  <a:srgbClr val="EEECE1">
                    <a:lumMod val="10000"/>
                  </a:srgbClr>
                </a:solidFill>
                <a:latin typeface="Calibri"/>
              </a:rPr>
              <a:t>10 hypervisor servers, 12 VMs each</a:t>
            </a:r>
          </a:p>
          <a:p>
            <a:pPr defTabSz="914400"/>
            <a:r>
              <a:rPr lang="en-GB" sz="2400" dirty="0" smtClean="0">
                <a:solidFill>
                  <a:srgbClr val="EEECE1">
                    <a:lumMod val="10000"/>
                  </a:srgbClr>
                </a:solidFill>
                <a:latin typeface="Calibri"/>
              </a:rPr>
              <a:t>4 tenants (</a:t>
            </a:r>
            <a:r>
              <a:rPr lang="en-GB" sz="2400" dirty="0" smtClean="0">
                <a:solidFill>
                  <a:srgbClr val="FF0066"/>
                </a:solidFill>
                <a:latin typeface="Calibri"/>
              </a:rPr>
              <a:t>Red</a:t>
            </a:r>
            <a:r>
              <a:rPr lang="en-GB" sz="2400" dirty="0" smtClean="0">
                <a:solidFill>
                  <a:srgbClr val="EEECE1">
                    <a:lumMod val="10000"/>
                  </a:srgbClr>
                </a:solidFill>
                <a:latin typeface="Calibri"/>
              </a:rPr>
              <a:t>, </a:t>
            </a:r>
            <a:r>
              <a:rPr lang="en-GB" sz="2400" dirty="0" smtClean="0">
                <a:solidFill>
                  <a:srgbClr val="00B050"/>
                </a:solidFill>
                <a:latin typeface="Calibri"/>
              </a:rPr>
              <a:t>Green</a:t>
            </a:r>
            <a:r>
              <a:rPr lang="en-GB" sz="2400" dirty="0" smtClean="0">
                <a:solidFill>
                  <a:srgbClr val="EEECE1">
                    <a:lumMod val="10000"/>
                  </a:srgbClr>
                </a:solidFill>
                <a:latin typeface="Calibri"/>
              </a:rPr>
              <a:t>, </a:t>
            </a:r>
            <a:r>
              <a:rPr lang="en-GB" sz="2400" dirty="0" smtClean="0">
                <a:solidFill>
                  <a:srgbClr val="FFFF00"/>
                </a:solidFill>
                <a:latin typeface="Calibri"/>
              </a:rPr>
              <a:t>Yellow</a:t>
            </a:r>
            <a:r>
              <a:rPr lang="en-GB" sz="2400" dirty="0" smtClean="0">
                <a:solidFill>
                  <a:srgbClr val="EEECE1">
                    <a:lumMod val="10000"/>
                  </a:srgbClr>
                </a:solidFill>
                <a:latin typeface="Calibri"/>
              </a:rPr>
              <a:t>, </a:t>
            </a:r>
            <a:r>
              <a:rPr lang="en-GB" sz="2400" dirty="0" smtClean="0">
                <a:solidFill>
                  <a:srgbClr val="00B0F0"/>
                </a:solidFill>
                <a:latin typeface="Calibri"/>
              </a:rPr>
              <a:t>Blue</a:t>
            </a:r>
            <a:r>
              <a:rPr lang="en-GB" sz="2400" dirty="0" smtClean="0">
                <a:solidFill>
                  <a:srgbClr val="EEECE1">
                    <a:lumMod val="10000"/>
                  </a:srgbClr>
                </a:solidFill>
                <a:latin typeface="Calibri"/>
              </a:rPr>
              <a:t>)</a:t>
            </a:r>
          </a:p>
          <a:p>
            <a:pPr defTabSz="914400"/>
            <a:r>
              <a:rPr lang="en-GB" sz="2400" dirty="0" smtClean="0">
                <a:solidFill>
                  <a:srgbClr val="EEECE1">
                    <a:lumMod val="10000"/>
                  </a:srgbClr>
                </a:solidFill>
                <a:latin typeface="Calibri"/>
              </a:rPr>
              <a:t>30 VMs/tenant, 3 VMs/tenant/server</a:t>
            </a:r>
          </a:p>
        </p:txBody>
      </p:sp>
      <p:sp>
        <p:nvSpPr>
          <p:cNvPr id="98" name="TextBox 97"/>
          <p:cNvSpPr txBox="1"/>
          <p:nvPr/>
        </p:nvSpPr>
        <p:spPr>
          <a:xfrm>
            <a:off x="3418638" y="2491015"/>
            <a:ext cx="5531325" cy="830997"/>
          </a:xfrm>
          <a:prstGeom prst="rect">
            <a:avLst/>
          </a:prstGeom>
          <a:noFill/>
          <a:ln>
            <a:noFill/>
          </a:ln>
        </p:spPr>
        <p:txBody>
          <a:bodyPr wrap="square" rtlCol="0">
            <a:spAutoFit/>
          </a:bodyPr>
          <a:lstStyle/>
          <a:p>
            <a:pPr defTabSz="914400"/>
            <a:r>
              <a:rPr lang="en-GB" sz="2400" b="1" u="sng" dirty="0" smtClean="0">
                <a:solidFill>
                  <a:srgbClr val="EEECE1">
                    <a:lumMod val="10000"/>
                  </a:srgbClr>
                </a:solidFill>
                <a:latin typeface="Calibri"/>
              </a:rPr>
              <a:t>Storage network</a:t>
            </a:r>
            <a:r>
              <a:rPr lang="en-GB" sz="2400" u="sng" dirty="0" smtClean="0">
                <a:solidFill>
                  <a:srgbClr val="EEECE1">
                    <a:lumMod val="10000"/>
                  </a:srgbClr>
                </a:solidFill>
                <a:latin typeface="Calibri"/>
              </a:rPr>
              <a:t>:</a:t>
            </a:r>
          </a:p>
          <a:p>
            <a:pPr defTabSz="914400"/>
            <a:r>
              <a:rPr lang="en-GB" sz="2400" dirty="0" err="1" smtClean="0">
                <a:solidFill>
                  <a:srgbClr val="EEECE1">
                    <a:lumMod val="10000"/>
                  </a:srgbClr>
                </a:solidFill>
                <a:latin typeface="Calibri"/>
              </a:rPr>
              <a:t>Mellanox</a:t>
            </a:r>
            <a:r>
              <a:rPr lang="en-GB" sz="2400" dirty="0" smtClean="0">
                <a:solidFill>
                  <a:srgbClr val="EEECE1">
                    <a:lumMod val="10000"/>
                  </a:srgbClr>
                </a:solidFill>
                <a:latin typeface="Calibri"/>
              </a:rPr>
              <a:t> 40Gbps RDMA </a:t>
            </a:r>
            <a:r>
              <a:rPr lang="en-GB" sz="2400" dirty="0" err="1" smtClean="0">
                <a:solidFill>
                  <a:srgbClr val="EEECE1">
                    <a:lumMod val="10000"/>
                  </a:srgbClr>
                </a:solidFill>
                <a:latin typeface="Calibri"/>
              </a:rPr>
              <a:t>RoCE</a:t>
            </a:r>
            <a:r>
              <a:rPr lang="en-GB" sz="2400" dirty="0" smtClean="0">
                <a:solidFill>
                  <a:srgbClr val="EEECE1">
                    <a:lumMod val="10000"/>
                  </a:srgbClr>
                </a:solidFill>
                <a:latin typeface="Calibri"/>
              </a:rPr>
              <a:t> full-duplex</a:t>
            </a:r>
            <a:endParaRPr lang="en-GB" sz="2400" dirty="0">
              <a:solidFill>
                <a:srgbClr val="EEECE1">
                  <a:lumMod val="10000"/>
                </a:srgbClr>
              </a:solidFill>
              <a:latin typeface="Calibri"/>
            </a:endParaRPr>
          </a:p>
        </p:txBody>
      </p:sp>
      <p:sp>
        <p:nvSpPr>
          <p:cNvPr id="99" name="TextBox 98"/>
          <p:cNvSpPr txBox="1"/>
          <p:nvPr/>
        </p:nvSpPr>
        <p:spPr>
          <a:xfrm>
            <a:off x="3450795" y="3562393"/>
            <a:ext cx="5531326" cy="1569660"/>
          </a:xfrm>
          <a:prstGeom prst="rect">
            <a:avLst/>
          </a:prstGeom>
          <a:noFill/>
          <a:ln>
            <a:noFill/>
          </a:ln>
        </p:spPr>
        <p:txBody>
          <a:bodyPr wrap="square" rtlCol="0">
            <a:spAutoFit/>
          </a:bodyPr>
          <a:lstStyle/>
          <a:p>
            <a:pPr defTabSz="914400"/>
            <a:r>
              <a:rPr lang="en-GB" sz="2400" b="1" u="sng" dirty="0" smtClean="0">
                <a:solidFill>
                  <a:srgbClr val="EEECE1">
                    <a:lumMod val="10000"/>
                  </a:srgbClr>
                </a:solidFill>
                <a:latin typeface="Calibri"/>
              </a:rPr>
              <a:t>1 </a:t>
            </a:r>
            <a:r>
              <a:rPr lang="en-GB" sz="2400" b="1" u="sng" dirty="0">
                <a:solidFill>
                  <a:srgbClr val="EEECE1">
                    <a:lumMod val="10000"/>
                  </a:srgbClr>
                </a:solidFill>
                <a:latin typeface="Calibri"/>
              </a:rPr>
              <a:t>s</a:t>
            </a:r>
            <a:r>
              <a:rPr lang="en-GB" sz="2400" b="1" u="sng" dirty="0" smtClean="0">
                <a:solidFill>
                  <a:srgbClr val="EEECE1">
                    <a:lumMod val="10000"/>
                  </a:srgbClr>
                </a:solidFill>
                <a:latin typeface="Calibri"/>
              </a:rPr>
              <a:t>torage server</a:t>
            </a:r>
            <a:r>
              <a:rPr lang="en-GB" sz="2400" u="sng" dirty="0" smtClean="0">
                <a:solidFill>
                  <a:srgbClr val="EEECE1">
                    <a:lumMod val="10000"/>
                  </a:srgbClr>
                </a:solidFill>
                <a:latin typeface="Calibri"/>
              </a:rPr>
              <a:t>: </a:t>
            </a:r>
          </a:p>
          <a:p>
            <a:pPr defTabSz="914400"/>
            <a:r>
              <a:rPr lang="en-GB" sz="2400" dirty="0" smtClean="0">
                <a:solidFill>
                  <a:srgbClr val="EEECE1">
                    <a:lumMod val="10000"/>
                  </a:srgbClr>
                </a:solidFill>
                <a:latin typeface="Calibri"/>
              </a:rPr>
              <a:t>16 CPUs, 2.4GHz (Dell R720)</a:t>
            </a:r>
          </a:p>
          <a:p>
            <a:pPr defTabSz="914400"/>
            <a:r>
              <a:rPr lang="en-GB" sz="2400" dirty="0" smtClean="0">
                <a:solidFill>
                  <a:srgbClr val="EEECE1">
                    <a:lumMod val="10000"/>
                  </a:srgbClr>
                </a:solidFill>
                <a:latin typeface="Calibri"/>
              </a:rPr>
              <a:t>SMB 3.0 file server protocol</a:t>
            </a:r>
          </a:p>
          <a:p>
            <a:pPr defTabSz="914400"/>
            <a:r>
              <a:rPr lang="en-GB" sz="2400" dirty="0" smtClean="0">
                <a:solidFill>
                  <a:srgbClr val="EEECE1">
                    <a:lumMod val="10000"/>
                  </a:srgbClr>
                </a:solidFill>
                <a:latin typeface="Calibri"/>
              </a:rPr>
              <a:t>3 types of backend: RAM, </a:t>
            </a:r>
            <a:r>
              <a:rPr lang="en-GB" sz="2400" dirty="0" smtClean="0">
                <a:solidFill>
                  <a:prstClr val="white">
                    <a:lumMod val="65000"/>
                  </a:prstClr>
                </a:solidFill>
                <a:latin typeface="Calibri"/>
              </a:rPr>
              <a:t>SSDs, Disks</a:t>
            </a:r>
            <a:endParaRPr lang="en-GB" sz="2400" dirty="0">
              <a:solidFill>
                <a:prstClr val="white">
                  <a:lumMod val="65000"/>
                </a:prstClr>
              </a:solidFill>
              <a:latin typeface="Calibri"/>
            </a:endParaRPr>
          </a:p>
        </p:txBody>
      </p:sp>
      <p:sp>
        <p:nvSpPr>
          <p:cNvPr id="109" name="Can 108"/>
          <p:cNvSpPr/>
          <p:nvPr/>
        </p:nvSpPr>
        <p:spPr>
          <a:xfrm>
            <a:off x="1372357" y="54867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0" name="Can 109"/>
          <p:cNvSpPr/>
          <p:nvPr/>
        </p:nvSpPr>
        <p:spPr>
          <a:xfrm>
            <a:off x="1524757" y="56899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1" name="Can 110"/>
          <p:cNvSpPr/>
          <p:nvPr/>
        </p:nvSpPr>
        <p:spPr>
          <a:xfrm>
            <a:off x="1677157" y="58931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2" name="Can 111"/>
          <p:cNvSpPr/>
          <p:nvPr/>
        </p:nvSpPr>
        <p:spPr>
          <a:xfrm>
            <a:off x="1818170" y="5474925"/>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3" name="Can 112"/>
          <p:cNvSpPr/>
          <p:nvPr/>
        </p:nvSpPr>
        <p:spPr>
          <a:xfrm>
            <a:off x="1970570" y="5678125"/>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4" name="Can 113"/>
          <p:cNvSpPr/>
          <p:nvPr/>
        </p:nvSpPr>
        <p:spPr>
          <a:xfrm>
            <a:off x="2122970" y="5881325"/>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5" name="Can 114"/>
          <p:cNvSpPr/>
          <p:nvPr/>
        </p:nvSpPr>
        <p:spPr>
          <a:xfrm>
            <a:off x="952106" y="54867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6" name="Can 115"/>
          <p:cNvSpPr/>
          <p:nvPr/>
        </p:nvSpPr>
        <p:spPr>
          <a:xfrm>
            <a:off x="1104506" y="56899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7" name="Can 116"/>
          <p:cNvSpPr/>
          <p:nvPr/>
        </p:nvSpPr>
        <p:spPr>
          <a:xfrm>
            <a:off x="1256906" y="58931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23" name="TextBox 122"/>
          <p:cNvSpPr txBox="1"/>
          <p:nvPr/>
        </p:nvSpPr>
        <p:spPr>
          <a:xfrm>
            <a:off x="3438289" y="5661798"/>
            <a:ext cx="5497257" cy="830997"/>
          </a:xfrm>
          <a:prstGeom prst="rect">
            <a:avLst/>
          </a:prstGeom>
          <a:noFill/>
          <a:ln>
            <a:noFill/>
          </a:ln>
        </p:spPr>
        <p:txBody>
          <a:bodyPr wrap="square" rtlCol="0">
            <a:spAutoFit/>
          </a:bodyPr>
          <a:lstStyle/>
          <a:p>
            <a:pPr defTabSz="914400"/>
            <a:r>
              <a:rPr lang="en-GB" sz="2400" b="1" u="sng" dirty="0" smtClean="0">
                <a:solidFill>
                  <a:srgbClr val="EEECE1">
                    <a:lumMod val="10000"/>
                  </a:srgbClr>
                </a:solidFill>
                <a:latin typeface="Calibri"/>
              </a:rPr>
              <a:t>Controller</a:t>
            </a:r>
            <a:r>
              <a:rPr lang="en-GB" sz="2400" u="sng" dirty="0" smtClean="0">
                <a:solidFill>
                  <a:srgbClr val="EEECE1">
                    <a:lumMod val="10000"/>
                  </a:srgbClr>
                </a:solidFill>
                <a:latin typeface="Calibri"/>
              </a:rPr>
              <a:t>:</a:t>
            </a:r>
            <a:r>
              <a:rPr lang="en-GB" sz="2400" dirty="0" smtClean="0">
                <a:solidFill>
                  <a:srgbClr val="EEECE1">
                    <a:lumMod val="10000"/>
                  </a:srgbClr>
                </a:solidFill>
                <a:latin typeface="Calibri"/>
              </a:rPr>
              <a:t> 1 separate server</a:t>
            </a:r>
          </a:p>
          <a:p>
            <a:pPr defTabSz="914400"/>
            <a:r>
              <a:rPr lang="en-GB" sz="2400" dirty="0" smtClean="0">
                <a:solidFill>
                  <a:srgbClr val="EEECE1">
                    <a:lumMod val="10000"/>
                  </a:srgbClr>
                </a:solidFill>
                <a:latin typeface="Calibri"/>
              </a:rPr>
              <a:t>1 sec control interval (configurable)</a:t>
            </a:r>
            <a:endParaRPr lang="en-GB" sz="2400" dirty="0">
              <a:solidFill>
                <a:srgbClr val="EEECE1">
                  <a:lumMod val="10000"/>
                </a:srgbClr>
              </a:solidFill>
              <a:latin typeface="Calibri"/>
            </a:endParaRPr>
          </a:p>
        </p:txBody>
      </p:sp>
      <p:sp>
        <p:nvSpPr>
          <p:cNvPr id="3" name="Footer Placeholder 2"/>
          <p:cNvSpPr>
            <a:spLocks noGrp="1"/>
          </p:cNvSpPr>
          <p:nvPr>
            <p:ph type="ftr" sz="quarter" idx="10"/>
          </p:nvPr>
        </p:nvSpPr>
        <p:spPr>
          <a:xfrm>
            <a:off x="2743200" y="6248400"/>
            <a:ext cx="3276600" cy="473077"/>
          </a:xfrm>
        </p:spPr>
        <p:txBody>
          <a:bodyPr/>
          <a:lstStyle/>
          <a:p>
            <a:r>
              <a:rPr lang="en-US"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32"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68619967"/>
      </p:ext>
    </p:extLst>
  </p:cSld>
  <p:clrMapOvr>
    <a:masterClrMapping/>
  </p:clrMapOvr>
  <mc:AlternateContent xmlns:mc="http://schemas.openxmlformats.org/markup-compatibility/2006" xmlns:p14="http://schemas.microsoft.com/office/powerpoint/2010/main">
    <mc:Choice Requires="p14">
      <p:transition spd="slow" p14:dur="2000" advTm="52719"/>
    </mc:Choice>
    <mc:Fallback xmlns="">
      <p:transition spd="slow" advTm="52719"/>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Workloads</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solidFill>
                  <a:schemeClr val="bg1">
                    <a:lumMod val="65000"/>
                  </a:schemeClr>
                </a:solidFill>
              </a:rPr>
              <a:t>4 Hotmail tenants {</a:t>
            </a:r>
            <a:r>
              <a:rPr lang="en-GB" dirty="0" smtClean="0">
                <a:solidFill>
                  <a:srgbClr val="FF0000"/>
                </a:solidFill>
              </a:rPr>
              <a:t>Index</a:t>
            </a:r>
            <a:r>
              <a:rPr lang="en-GB" dirty="0">
                <a:solidFill>
                  <a:schemeClr val="bg1">
                    <a:lumMod val="65000"/>
                  </a:schemeClr>
                </a:solidFill>
              </a:rPr>
              <a:t>, </a:t>
            </a:r>
            <a:r>
              <a:rPr lang="en-GB" dirty="0">
                <a:solidFill>
                  <a:srgbClr val="00B050"/>
                </a:solidFill>
              </a:rPr>
              <a:t>Data</a:t>
            </a:r>
            <a:r>
              <a:rPr lang="en-GB" dirty="0">
                <a:solidFill>
                  <a:schemeClr val="bg1">
                    <a:lumMod val="65000"/>
                  </a:schemeClr>
                </a:solidFill>
              </a:rPr>
              <a:t>, </a:t>
            </a:r>
            <a:r>
              <a:rPr lang="en-GB" dirty="0">
                <a:solidFill>
                  <a:srgbClr val="FFCC00"/>
                </a:solidFill>
              </a:rPr>
              <a:t>Message</a:t>
            </a:r>
            <a:r>
              <a:rPr lang="en-GB" dirty="0">
                <a:solidFill>
                  <a:schemeClr val="bg1">
                    <a:lumMod val="65000"/>
                  </a:schemeClr>
                </a:solidFill>
              </a:rPr>
              <a:t>, </a:t>
            </a:r>
            <a:r>
              <a:rPr lang="en-GB" dirty="0" smtClean="0">
                <a:solidFill>
                  <a:schemeClr val="tx1">
                    <a:lumMod val="60000"/>
                    <a:lumOff val="40000"/>
                  </a:schemeClr>
                </a:solidFill>
              </a:rPr>
              <a:t>Log</a:t>
            </a:r>
            <a:r>
              <a:rPr lang="en-GB" dirty="0" smtClean="0">
                <a:solidFill>
                  <a:schemeClr val="bg1">
                    <a:lumMod val="65000"/>
                  </a:schemeClr>
                </a:solidFill>
              </a:rPr>
              <a:t>}</a:t>
            </a:r>
          </a:p>
          <a:p>
            <a:r>
              <a:rPr lang="en-GB" dirty="0">
                <a:solidFill>
                  <a:schemeClr val="bg1">
                    <a:lumMod val="65000"/>
                  </a:schemeClr>
                </a:solidFill>
              </a:rPr>
              <a:t>	</a:t>
            </a:r>
            <a:r>
              <a:rPr lang="en-GB" dirty="0" smtClean="0">
                <a:solidFill>
                  <a:schemeClr val="bg1">
                    <a:lumMod val="65000"/>
                  </a:schemeClr>
                </a:solidFill>
              </a:rPr>
              <a:t> Used for trace replay on SSDs (see paper)</a:t>
            </a:r>
          </a:p>
          <a:p>
            <a:pPr marL="457200" indent="-457200">
              <a:buFont typeface="Arial" panose="020B0604020202020204" pitchFamily="34" charset="0"/>
              <a:buChar char="•"/>
            </a:pPr>
            <a:r>
              <a:rPr lang="en-GB" dirty="0" err="1" smtClean="0">
                <a:solidFill>
                  <a:schemeClr val="bg2">
                    <a:lumMod val="10000"/>
                  </a:schemeClr>
                </a:solidFill>
              </a:rPr>
              <a:t>IoMeter</a:t>
            </a:r>
            <a:r>
              <a:rPr lang="en-GB" dirty="0" smtClean="0">
                <a:solidFill>
                  <a:schemeClr val="bg2">
                    <a:lumMod val="10000"/>
                  </a:schemeClr>
                </a:solidFill>
              </a:rPr>
              <a:t> is </a:t>
            </a:r>
            <a:r>
              <a:rPr lang="en-GB" dirty="0" err="1" smtClean="0">
                <a:solidFill>
                  <a:schemeClr val="bg2">
                    <a:lumMod val="10000"/>
                  </a:schemeClr>
                </a:solidFill>
              </a:rPr>
              <a:t>parametrized</a:t>
            </a:r>
            <a:r>
              <a:rPr lang="en-GB" dirty="0" smtClean="0">
                <a:solidFill>
                  <a:schemeClr val="bg2">
                    <a:lumMod val="10000"/>
                  </a:schemeClr>
                </a:solidFill>
              </a:rPr>
              <a:t> with Hotmail tenant characteristics (read/write ratio, request size)</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87</a:t>
            </a:fld>
            <a:endParaRPr lang="en-US" dirty="0">
              <a:solidFill>
                <a:srgbClr val="1010A0">
                  <a:tint val="75000"/>
                </a:srgbClr>
              </a:solidFill>
              <a:latin typeface="Calibri"/>
            </a:endParaRPr>
          </a:p>
        </p:txBody>
      </p:sp>
      <p:pic>
        <p:nvPicPr>
          <p:cNvPr id="5" name="Picture 4"/>
          <p:cNvPicPr>
            <a:picLocks noChangeAspect="1"/>
          </p:cNvPicPr>
          <p:nvPr/>
        </p:nvPicPr>
        <p:blipFill>
          <a:blip r:embed="rId3"/>
          <a:stretch>
            <a:fillRect/>
          </a:stretch>
        </p:blipFill>
        <p:spPr>
          <a:xfrm>
            <a:off x="1143005" y="3915450"/>
            <a:ext cx="6104065" cy="2561553"/>
          </a:xfrm>
          <a:prstGeom prst="rect">
            <a:avLst/>
          </a:prstGeom>
        </p:spPr>
      </p:pic>
      <p:sp>
        <p:nvSpPr>
          <p:cNvPr id="6" name="Footer Placeholder 5"/>
          <p:cNvSpPr>
            <a:spLocks noGrp="1"/>
          </p:cNvSpPr>
          <p:nvPr>
            <p:ph type="ftr" sz="quarter" idx="10"/>
          </p:nvPr>
        </p:nvSpPr>
        <p:spPr>
          <a:xfrm>
            <a:off x="2667000" y="6324600"/>
            <a:ext cx="33528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126605756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Enforcing bandwidth </a:t>
            </a:r>
            <a:r>
              <a:rPr lang="en-GB" dirty="0" smtClean="0"/>
              <a:t>SLAs</a:t>
            </a:r>
            <a:endParaRPr lang="en-GB" dirty="0"/>
          </a:p>
        </p:txBody>
      </p:sp>
      <p:sp>
        <p:nvSpPr>
          <p:cNvPr id="3" name="Content Placeholder 2"/>
          <p:cNvSpPr>
            <a:spLocks noGrp="1"/>
          </p:cNvSpPr>
          <p:nvPr>
            <p:ph idx="1"/>
          </p:nvPr>
        </p:nvSpPr>
        <p:spPr/>
        <p:txBody>
          <a:bodyPr>
            <a:normAutofit/>
          </a:bodyPr>
          <a:lstStyle/>
          <a:p>
            <a:pPr marL="119062" lvl="1" indent="0">
              <a:buNone/>
            </a:pPr>
            <a:r>
              <a:rPr lang="en-GB" sz="2600" dirty="0" smtClean="0"/>
              <a:t>4 tenants with different storage bandwidth SLAs</a:t>
            </a:r>
            <a:endParaRPr lang="en-GB" sz="2600" dirty="0">
              <a:solidFill>
                <a:srgbClr val="000000"/>
              </a:solidFill>
            </a:endParaRPr>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119062" lvl="1" indent="0">
              <a:buNone/>
            </a:pPr>
            <a:r>
              <a:rPr lang="en-GB" dirty="0"/>
              <a:t>Tenants have different workloads</a:t>
            </a:r>
            <a:endParaRPr lang="en-GB" dirty="0">
              <a:solidFill>
                <a:srgbClr val="00B050"/>
              </a:solidFill>
            </a:endParaRPr>
          </a:p>
          <a:p>
            <a:pPr lvl="2">
              <a:buFont typeface="Wingdings" panose="05000000000000000000" pitchFamily="2" charset="2"/>
              <a:buChar char="§"/>
            </a:pPr>
            <a:r>
              <a:rPr lang="en-GB" sz="2400" b="1" dirty="0">
                <a:solidFill>
                  <a:srgbClr val="FF0000"/>
                </a:solidFill>
              </a:rPr>
              <a:t>Red</a:t>
            </a:r>
            <a:r>
              <a:rPr lang="en-GB" sz="2400" dirty="0"/>
              <a:t> tenant is aggressive: generates more </a:t>
            </a:r>
            <a:r>
              <a:rPr lang="en-GB" sz="2400" dirty="0" smtClean="0"/>
              <a:t>requests/second</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1990657177"/>
              </p:ext>
            </p:extLst>
          </p:nvPr>
        </p:nvGraphicFramePr>
        <p:xfrm>
          <a:off x="1905000" y="1701800"/>
          <a:ext cx="5715000" cy="5486400"/>
        </p:xfrm>
        <a:graphic>
          <a:graphicData uri="http://schemas.openxmlformats.org/drawingml/2006/table">
            <a:tbl>
              <a:tblPr firstRow="1">
                <a:tableStyleId>{5C22544A-7EE6-4342-B048-85BDC9FD1C3A}</a:tableStyleId>
              </a:tblPr>
              <a:tblGrid>
                <a:gridCol w="1143000"/>
                <a:gridCol w="4572000"/>
              </a:tblGrid>
              <a:tr h="1097280">
                <a:tc>
                  <a:txBody>
                    <a:bodyPr/>
                    <a:lstStyle/>
                    <a:p>
                      <a:pPr algn="ctr"/>
                      <a:r>
                        <a:rPr lang="en-GB" sz="3200" dirty="0" smtClean="0"/>
                        <a:t>Tenant</a:t>
                      </a:r>
                      <a:endParaRPr lang="en-GB" sz="3200" dirty="0"/>
                    </a:p>
                  </a:txBody>
                  <a:tcPr marT="60960" marB="60960"/>
                </a:tc>
                <a:tc>
                  <a:txBody>
                    <a:bodyPr/>
                    <a:lstStyle/>
                    <a:p>
                      <a:pPr algn="ctr"/>
                      <a:r>
                        <a:rPr lang="en-GB" sz="3200" dirty="0" smtClean="0"/>
                        <a:t>SLA</a:t>
                      </a:r>
                      <a:endParaRPr lang="en-GB" sz="3200" dirty="0"/>
                    </a:p>
                  </a:txBody>
                  <a:tcPr marT="60960" marB="60960"/>
                </a:tc>
              </a:tr>
              <a:tr h="1097280">
                <a:tc>
                  <a:txBody>
                    <a:bodyPr/>
                    <a:lstStyle/>
                    <a:p>
                      <a:r>
                        <a:rPr lang="en-GB" sz="3200" b="1" dirty="0" smtClean="0">
                          <a:solidFill>
                            <a:srgbClr val="FF0000"/>
                          </a:solidFill>
                        </a:rPr>
                        <a:t>Red</a:t>
                      </a:r>
                      <a:endParaRPr lang="en-GB" sz="3200" b="1" dirty="0">
                        <a:solidFill>
                          <a:srgbClr val="FF0000"/>
                        </a:solidFill>
                      </a:endParaRPr>
                    </a:p>
                  </a:txBody>
                  <a:tcPr marT="60960" marB="60960"/>
                </a:tc>
                <a:tc>
                  <a:txBody>
                    <a:bodyPr/>
                    <a:lstStyle/>
                    <a:p>
                      <a:r>
                        <a:rPr lang="en-GB" sz="3200" dirty="0" smtClean="0"/>
                        <a:t>{VM1 – 30</a:t>
                      </a:r>
                      <a:r>
                        <a:rPr lang="en-GB" sz="3200" baseline="0" dirty="0" smtClean="0"/>
                        <a:t>} -&gt; Min 800 MB/s</a:t>
                      </a:r>
                      <a:endParaRPr lang="en-GB" sz="3200" dirty="0"/>
                    </a:p>
                  </a:txBody>
                  <a:tcPr marT="60960" marB="60960"/>
                </a:tc>
              </a:tr>
              <a:tr h="1097280">
                <a:tc>
                  <a:txBody>
                    <a:bodyPr/>
                    <a:lstStyle/>
                    <a:p>
                      <a:r>
                        <a:rPr lang="en-GB" sz="3200" b="1" dirty="0" smtClean="0">
                          <a:solidFill>
                            <a:srgbClr val="00B050"/>
                          </a:solidFill>
                        </a:rPr>
                        <a:t>Green</a:t>
                      </a:r>
                      <a:endParaRPr lang="en-GB" sz="3200" b="1" dirty="0">
                        <a:solidFill>
                          <a:srgbClr val="00B050"/>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{VM31 – 60</a:t>
                      </a:r>
                      <a:r>
                        <a:rPr lang="en-GB" sz="3200" baseline="0" dirty="0" smtClean="0"/>
                        <a:t>} -&gt; Min 800 MB/s</a:t>
                      </a:r>
                      <a:endParaRPr lang="en-GB" sz="3200" dirty="0" smtClean="0"/>
                    </a:p>
                  </a:txBody>
                  <a:tcPr marT="60960" marB="60960"/>
                </a:tc>
              </a:tr>
              <a:tr h="1097280">
                <a:tc>
                  <a:txBody>
                    <a:bodyPr/>
                    <a:lstStyle/>
                    <a:p>
                      <a:r>
                        <a:rPr lang="en-GB" sz="3200" b="1" dirty="0" smtClean="0">
                          <a:solidFill>
                            <a:srgbClr val="FFC000"/>
                          </a:solidFill>
                        </a:rPr>
                        <a:t>Yellow</a:t>
                      </a:r>
                      <a:endParaRPr lang="en-GB" sz="3200" b="1" dirty="0">
                        <a:solidFill>
                          <a:srgbClr val="FFC000"/>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{VM61 – 90</a:t>
                      </a:r>
                      <a:r>
                        <a:rPr lang="en-GB" sz="3200" baseline="0" dirty="0" smtClean="0"/>
                        <a:t>} -&gt; Min 2500 MB/s</a:t>
                      </a:r>
                      <a:endParaRPr lang="en-GB" sz="3200" dirty="0" smtClean="0"/>
                    </a:p>
                  </a:txBody>
                  <a:tcPr marT="60960" marB="60960"/>
                </a:tc>
              </a:tr>
              <a:tr h="1097280">
                <a:tc>
                  <a:txBody>
                    <a:bodyPr/>
                    <a:lstStyle/>
                    <a:p>
                      <a:r>
                        <a:rPr lang="en-GB" sz="3200" b="1" dirty="0" smtClean="0">
                          <a:solidFill>
                            <a:schemeClr val="tx1"/>
                          </a:solidFill>
                        </a:rPr>
                        <a:t>Blue</a:t>
                      </a:r>
                      <a:endParaRPr lang="en-GB" sz="3200" b="1" dirty="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{VM91 – 120</a:t>
                      </a:r>
                      <a:r>
                        <a:rPr lang="en-GB" sz="3200" baseline="0" dirty="0" smtClean="0"/>
                        <a:t>} -&gt; Min 1500 MB/s</a:t>
                      </a:r>
                      <a:endParaRPr lang="en-GB" sz="3200" dirty="0" smtClean="0"/>
                    </a:p>
                  </a:txBody>
                  <a:tcPr marT="60960" marB="60960"/>
                </a:tc>
              </a:tr>
            </a:tbl>
          </a:graphicData>
        </a:graphic>
      </p:graphicFrame>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88</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1046601434"/>
      </p:ext>
    </p:extLst>
  </p:cSld>
  <p:clrMapOvr>
    <a:masterClrMapping/>
  </p:clrMapOvr>
  <mc:AlternateContent xmlns:mc="http://schemas.openxmlformats.org/markup-compatibility/2006" xmlns:p14="http://schemas.microsoft.com/office/powerpoint/2010/main">
    <mc:Choice Requires="p14">
      <p:transition spd="slow" p14:dur="2000" advTm="72109"/>
    </mc:Choice>
    <mc:Fallback xmlns="">
      <p:transition spd="slow" advTm="72109"/>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Things to look for</a:t>
            </a:r>
            <a:endParaRPr lang="en-US" dirty="0"/>
          </a:p>
        </p:txBody>
      </p:sp>
      <p:sp>
        <p:nvSpPr>
          <p:cNvPr id="3" name="Content Placeholder 2"/>
          <p:cNvSpPr>
            <a:spLocks noGrp="1"/>
          </p:cNvSpPr>
          <p:nvPr>
            <p:ph idx="1"/>
          </p:nvPr>
        </p:nvSpPr>
        <p:spPr/>
        <p:txBody>
          <a:bodyPr>
            <a:normAutofit/>
          </a:bodyPr>
          <a:lstStyle/>
          <a:p>
            <a:r>
              <a:rPr lang="en-GB" dirty="0" smtClean="0">
                <a:solidFill>
                  <a:schemeClr val="bg2">
                    <a:lumMod val="10000"/>
                  </a:schemeClr>
                </a:solidFill>
              </a:rPr>
              <a:t>Distributed enforcement across 4 competing tenants </a:t>
            </a:r>
          </a:p>
          <a:p>
            <a:pPr lvl="1">
              <a:buFont typeface="Wingdings" panose="05000000000000000000" pitchFamily="2" charset="2"/>
              <a:buChar char="§"/>
            </a:pPr>
            <a:r>
              <a:rPr lang="en-GB" dirty="0" smtClean="0"/>
              <a:t>Aggressive tenant(s) under control</a:t>
            </a:r>
          </a:p>
          <a:p>
            <a:r>
              <a:rPr lang="en-GB" dirty="0" smtClean="0">
                <a:solidFill>
                  <a:schemeClr val="bg2">
                    <a:lumMod val="10000"/>
                  </a:schemeClr>
                </a:solidFill>
              </a:rPr>
              <a:t>Dynamic inter-tenant work conservation</a:t>
            </a:r>
          </a:p>
          <a:p>
            <a:pPr lvl="1">
              <a:buFont typeface="Wingdings" panose="05000000000000000000" pitchFamily="2" charset="2"/>
              <a:buChar char="§"/>
            </a:pPr>
            <a:r>
              <a:rPr lang="en-GB" dirty="0" smtClean="0"/>
              <a:t>Bandwidth released by idle tenant given to active tenants</a:t>
            </a:r>
          </a:p>
          <a:p>
            <a:r>
              <a:rPr lang="en-GB" dirty="0" smtClean="0">
                <a:solidFill>
                  <a:schemeClr val="bg2">
                    <a:lumMod val="10000"/>
                  </a:schemeClr>
                </a:solidFill>
              </a:rPr>
              <a:t>Dynamic intra-tenant work conservation</a:t>
            </a:r>
          </a:p>
          <a:p>
            <a:pPr lvl="1">
              <a:buFont typeface="Wingdings" panose="05000000000000000000" pitchFamily="2" charset="2"/>
              <a:buChar char="§"/>
            </a:pPr>
            <a:r>
              <a:rPr lang="en-GB" dirty="0" smtClean="0"/>
              <a:t>Bandwidth of tenant’s idle VMs given to its active VMs</a:t>
            </a:r>
          </a:p>
          <a:p>
            <a:endParaRPr lang="en-GB" dirty="0">
              <a:solidFill>
                <a:schemeClr val="bg2">
                  <a:lumMod val="10000"/>
                </a:schemeClr>
              </a:solidFill>
            </a:endParaRPr>
          </a:p>
          <a:p>
            <a:pPr marL="89297" lvl="1" indent="0">
              <a:buNone/>
            </a:pP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89</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667000" y="6324600"/>
            <a:ext cx="33528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3570401663"/>
      </p:ext>
    </p:extLst>
  </p:cSld>
  <p:clrMapOvr>
    <a:masterClrMapping/>
  </p:clrMapOvr>
  <mc:AlternateContent xmlns:mc="http://schemas.openxmlformats.org/markup-compatibility/2006" xmlns:p14="http://schemas.microsoft.com/office/powerpoint/2010/main">
    <mc:Choice Requires="p14">
      <p:transition spd="slow" p14:dur="2000" advTm="21095"/>
    </mc:Choice>
    <mc:Fallback xmlns="">
      <p:transition spd="slow" advTm="21095"/>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ight Arrow 46"/>
          <p:cNvSpPr/>
          <p:nvPr/>
        </p:nvSpPr>
        <p:spPr>
          <a:xfrm>
            <a:off x="4446833" y="4606789"/>
            <a:ext cx="1867467" cy="179401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bg1"/>
                </a:solidFill>
                <a:cs typeface="Arial" pitchFamily="34" charset="0"/>
              </a:rPr>
              <a:t>New packets</a:t>
            </a:r>
            <a:endParaRPr lang="en-US" sz="2000" dirty="0">
              <a:solidFill>
                <a:schemeClr val="bg1"/>
              </a:solidFill>
              <a:cs typeface="Arial" pitchFamily="34" charset="0"/>
            </a:endParaRPr>
          </a:p>
        </p:txBody>
      </p:sp>
      <p:sp>
        <p:nvSpPr>
          <p:cNvPr id="10" name="Rectangle 9"/>
          <p:cNvSpPr/>
          <p:nvPr/>
        </p:nvSpPr>
        <p:spPr>
          <a:xfrm>
            <a:off x="6405557" y="4606789"/>
            <a:ext cx="2595880" cy="17940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334" tIns="166672" rIns="33334" bIns="166672" rtlCol="0" anchor="ctr"/>
          <a:lstStyle/>
          <a:p>
            <a:pPr algn="ctr"/>
            <a:r>
              <a:rPr lang="en-US" sz="2600" b="1" dirty="0">
                <a:solidFill>
                  <a:schemeClr val="tx1"/>
                </a:solidFill>
                <a:cs typeface="Arial" pitchFamily="34" charset="0"/>
              </a:rPr>
              <a:t>Enable new transitions:</a:t>
            </a:r>
            <a:br>
              <a:rPr lang="en-US" sz="2600" b="1" dirty="0">
                <a:solidFill>
                  <a:schemeClr val="tx1"/>
                </a:solidFill>
                <a:cs typeface="Arial" pitchFamily="34" charset="0"/>
              </a:rPr>
            </a:br>
            <a:r>
              <a:rPr lang="en-US" sz="2200" i="1" dirty="0" smtClean="0">
                <a:solidFill>
                  <a:schemeClr val="tx1"/>
                </a:solidFill>
                <a:cs typeface="Arial" pitchFamily="34" charset="0"/>
              </a:rPr>
              <a:t>host / send(</a:t>
            </a:r>
            <a:r>
              <a:rPr lang="en-US" sz="2200" b="1" dirty="0" err="1" smtClean="0">
                <a:solidFill>
                  <a:srgbClr val="0070C0"/>
                </a:solidFill>
                <a:cs typeface="Arial" pitchFamily="34" charset="0"/>
              </a:rPr>
              <a:t>pkt</a:t>
            </a:r>
            <a:r>
              <a:rPr lang="en-US" sz="2200" b="1" dirty="0" smtClean="0">
                <a:solidFill>
                  <a:srgbClr val="0070C0"/>
                </a:solidFill>
                <a:cs typeface="Arial" pitchFamily="34" charset="0"/>
              </a:rPr>
              <a:t> B</a:t>
            </a:r>
            <a:r>
              <a:rPr lang="en-US" sz="2200" i="1" dirty="0" smtClean="0">
                <a:solidFill>
                  <a:schemeClr val="tx1"/>
                </a:solidFill>
                <a:cs typeface="Arial" pitchFamily="34" charset="0"/>
              </a:rPr>
              <a:t>)</a:t>
            </a:r>
            <a:r>
              <a:rPr lang="en-US" sz="2200" i="1" dirty="0">
                <a:solidFill>
                  <a:schemeClr val="tx1"/>
                </a:solidFill>
                <a:cs typeface="Arial" pitchFamily="34" charset="0"/>
              </a:rPr>
              <a:t/>
            </a:r>
            <a:br>
              <a:rPr lang="en-US" sz="2200" i="1" dirty="0">
                <a:solidFill>
                  <a:schemeClr val="tx1"/>
                </a:solidFill>
                <a:cs typeface="Arial" pitchFamily="34" charset="0"/>
              </a:rPr>
            </a:br>
            <a:r>
              <a:rPr lang="en-US" sz="2200" i="1" dirty="0" smtClean="0">
                <a:solidFill>
                  <a:schemeClr val="tx1"/>
                </a:solidFill>
                <a:cs typeface="Arial" pitchFamily="34" charset="0"/>
              </a:rPr>
              <a:t>host / send(</a:t>
            </a:r>
            <a:r>
              <a:rPr lang="en-US" sz="2200" b="1" dirty="0" err="1" smtClean="0">
                <a:solidFill>
                  <a:srgbClr val="7030A0"/>
                </a:solidFill>
                <a:cs typeface="Arial" pitchFamily="34" charset="0"/>
              </a:rPr>
              <a:t>pkt</a:t>
            </a:r>
            <a:r>
              <a:rPr lang="en-US" sz="2200" b="1" dirty="0" smtClean="0">
                <a:solidFill>
                  <a:srgbClr val="7030A0"/>
                </a:solidFill>
                <a:cs typeface="Arial" pitchFamily="34" charset="0"/>
              </a:rPr>
              <a:t> C</a:t>
            </a:r>
            <a:r>
              <a:rPr lang="en-US" sz="2200" i="1" dirty="0" smtClean="0">
                <a:solidFill>
                  <a:schemeClr val="tx1"/>
                </a:solidFill>
                <a:cs typeface="Arial" pitchFamily="34" charset="0"/>
              </a:rPr>
              <a:t>)</a:t>
            </a:r>
            <a:endParaRPr lang="en-US" sz="2200" i="1" dirty="0">
              <a:solidFill>
                <a:schemeClr val="tx1"/>
              </a:solidFill>
              <a:cs typeface="Arial" pitchFamily="34" charset="0"/>
            </a:endParaRPr>
          </a:p>
        </p:txBody>
      </p:sp>
      <p:sp>
        <p:nvSpPr>
          <p:cNvPr id="18" name="Rectangle 17"/>
          <p:cNvSpPr/>
          <p:nvPr/>
        </p:nvSpPr>
        <p:spPr>
          <a:xfrm>
            <a:off x="2069580" y="4606789"/>
            <a:ext cx="2286000" cy="17940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334" tIns="166672" rIns="33334" bIns="166672" rtlCol="0" anchor="ctr"/>
          <a:lstStyle/>
          <a:p>
            <a:pPr algn="ctr"/>
            <a:r>
              <a:rPr lang="en-US" sz="2600" dirty="0">
                <a:solidFill>
                  <a:schemeClr val="tx1"/>
                </a:solidFill>
                <a:cs typeface="Arial" pitchFamily="34" charset="0"/>
              </a:rPr>
              <a:t>Symbolic</a:t>
            </a:r>
            <a:br>
              <a:rPr lang="en-US" sz="2600" dirty="0">
                <a:solidFill>
                  <a:schemeClr val="tx1"/>
                </a:solidFill>
                <a:cs typeface="Arial" pitchFamily="34" charset="0"/>
              </a:rPr>
            </a:br>
            <a:r>
              <a:rPr lang="en-US" sz="2600" dirty="0">
                <a:solidFill>
                  <a:schemeClr val="tx1"/>
                </a:solidFill>
                <a:cs typeface="Arial" pitchFamily="34" charset="0"/>
              </a:rPr>
              <a:t>execution</a:t>
            </a:r>
            <a:br>
              <a:rPr lang="en-US" sz="2600" dirty="0">
                <a:solidFill>
                  <a:schemeClr val="tx1"/>
                </a:solidFill>
                <a:cs typeface="Arial" pitchFamily="34" charset="0"/>
              </a:rPr>
            </a:br>
            <a:r>
              <a:rPr lang="en-US" sz="2600" dirty="0">
                <a:solidFill>
                  <a:schemeClr val="tx1"/>
                </a:solidFill>
                <a:cs typeface="Arial" pitchFamily="34" charset="0"/>
              </a:rPr>
              <a:t>of </a:t>
            </a:r>
            <a:r>
              <a:rPr lang="en-US" sz="2600" b="1" dirty="0" err="1">
                <a:solidFill>
                  <a:schemeClr val="tx1"/>
                </a:solidFill>
                <a:cs typeface="Arial" pitchFamily="34" charset="0"/>
              </a:rPr>
              <a:t>packet_in</a:t>
            </a:r>
            <a:r>
              <a:rPr lang="en-US" sz="2600" b="1" dirty="0">
                <a:solidFill>
                  <a:schemeClr val="tx1"/>
                </a:solidFill>
                <a:cs typeface="Arial" pitchFamily="34" charset="0"/>
              </a:rPr>
              <a:t/>
            </a:r>
            <a:br>
              <a:rPr lang="en-US" sz="2600" b="1" dirty="0">
                <a:solidFill>
                  <a:schemeClr val="tx1"/>
                </a:solidFill>
                <a:cs typeface="Arial" pitchFamily="34" charset="0"/>
              </a:rPr>
            </a:br>
            <a:r>
              <a:rPr lang="en-US" sz="2600" dirty="0">
                <a:solidFill>
                  <a:schemeClr val="tx1"/>
                </a:solidFill>
                <a:cs typeface="Arial" pitchFamily="34" charset="0"/>
              </a:rPr>
              <a:t>handler</a:t>
            </a:r>
          </a:p>
        </p:txBody>
      </p:sp>
      <p:sp>
        <p:nvSpPr>
          <p:cNvPr id="15" name="Flowchart: Connector 14"/>
          <p:cNvSpPr/>
          <p:nvPr/>
        </p:nvSpPr>
        <p:spPr>
          <a:xfrm>
            <a:off x="-9238" y="1228964"/>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0</a:t>
            </a:r>
            <a:endParaRPr lang="en-US" sz="2000" baseline="-25000" dirty="0">
              <a:solidFill>
                <a:schemeClr val="tx1"/>
              </a:solidFill>
              <a:cs typeface="Arial" pitchFamily="34" charset="0"/>
            </a:endParaRPr>
          </a:p>
        </p:txBody>
      </p:sp>
      <p:sp>
        <p:nvSpPr>
          <p:cNvPr id="38" name="Flowchart: Connector 37"/>
          <p:cNvSpPr/>
          <p:nvPr/>
        </p:nvSpPr>
        <p:spPr>
          <a:xfrm>
            <a:off x="2590800" y="1228964"/>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1</a:t>
            </a:r>
            <a:endParaRPr lang="en-US" sz="2000" dirty="0">
              <a:solidFill>
                <a:schemeClr val="tx1"/>
              </a:solidFill>
              <a:cs typeface="Arial" pitchFamily="34" charset="0"/>
            </a:endParaRPr>
          </a:p>
        </p:txBody>
      </p:sp>
      <p:cxnSp>
        <p:nvCxnSpPr>
          <p:cNvPr id="3" name="Straight Arrow Connector 2"/>
          <p:cNvCxnSpPr>
            <a:stCxn id="15" idx="6"/>
            <a:endCxn id="38" idx="2"/>
          </p:cNvCxnSpPr>
          <p:nvPr/>
        </p:nvCxnSpPr>
        <p:spPr>
          <a:xfrm>
            <a:off x="941738" y="1705122"/>
            <a:ext cx="1649062"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0" name="Right Arrow 89"/>
          <p:cNvSpPr/>
          <p:nvPr/>
        </p:nvSpPr>
        <p:spPr>
          <a:xfrm>
            <a:off x="119047" y="4606789"/>
            <a:ext cx="1859280" cy="179401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cs typeface="Arial" pitchFamily="34" charset="0"/>
              </a:rPr>
              <a:t>Controller state 1</a:t>
            </a:r>
            <a:endParaRPr lang="en-US" sz="2000" dirty="0">
              <a:cs typeface="Arial" pitchFamily="34" charset="0"/>
            </a:endParaRPr>
          </a:p>
        </p:txBody>
      </p:sp>
      <p:grpSp>
        <p:nvGrpSpPr>
          <p:cNvPr id="4" name="Group 3"/>
          <p:cNvGrpSpPr/>
          <p:nvPr/>
        </p:nvGrpSpPr>
        <p:grpSpPr>
          <a:xfrm>
            <a:off x="3250842" y="851596"/>
            <a:ext cx="3159070" cy="1329684"/>
            <a:chOff x="3250842" y="851596"/>
            <a:chExt cx="3159070" cy="1329684"/>
          </a:xfrm>
        </p:grpSpPr>
        <p:sp>
          <p:nvSpPr>
            <p:cNvPr id="22" name="Flowchart: Connector 21"/>
            <p:cNvSpPr/>
            <p:nvPr/>
          </p:nvSpPr>
          <p:spPr>
            <a:xfrm>
              <a:off x="5458936" y="1228964"/>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2</a:t>
              </a:r>
              <a:endParaRPr lang="en-US" sz="2000" dirty="0">
                <a:solidFill>
                  <a:schemeClr val="tx1"/>
                </a:solidFill>
                <a:cs typeface="Arial" pitchFamily="34" charset="0"/>
              </a:endParaRPr>
            </a:p>
          </p:txBody>
        </p:sp>
        <p:cxnSp>
          <p:nvCxnSpPr>
            <p:cNvPr id="40" name="Straight Arrow Connector 39"/>
            <p:cNvCxnSpPr>
              <a:stCxn id="38" idx="6"/>
              <a:endCxn id="22" idx="2"/>
            </p:cNvCxnSpPr>
            <p:nvPr/>
          </p:nvCxnSpPr>
          <p:spPr>
            <a:xfrm>
              <a:off x="3541776" y="1705122"/>
              <a:ext cx="1917160"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50842" y="851596"/>
              <a:ext cx="2495494" cy="952152"/>
            </a:xfrm>
            <a:prstGeom prst="rect">
              <a:avLst/>
            </a:prstGeom>
            <a:noFill/>
          </p:spPr>
          <p:txBody>
            <a:bodyPr wrap="none" lIns="333345" tIns="166672" rIns="333345" bIns="166672" rtlCol="0">
              <a:spAutoFit/>
            </a:bodyPr>
            <a:lstStyle/>
            <a:p>
              <a:pPr algn="ctr"/>
              <a:r>
                <a:rPr lang="en-US" sz="2000" b="1" dirty="0" smtClean="0">
                  <a:cs typeface="Arial" pitchFamily="34" charset="0"/>
                </a:rPr>
                <a:t>host</a:t>
              </a:r>
              <a:r>
                <a:rPr lang="en-US" sz="2000" b="1" baseline="-25000" dirty="0" smtClean="0">
                  <a:cs typeface="Arial" pitchFamily="34" charset="0"/>
                </a:rPr>
                <a:t/>
              </a:r>
              <a:br>
                <a:rPr lang="en-US" sz="2000" b="1" baseline="-25000" dirty="0" smtClean="0">
                  <a:cs typeface="Arial" pitchFamily="34" charset="0"/>
                </a:rPr>
              </a:br>
              <a:r>
                <a:rPr lang="en-US" sz="2000" b="1" dirty="0" err="1" smtClean="0">
                  <a:cs typeface="Arial" pitchFamily="34" charset="0"/>
                </a:rPr>
                <a:t>discover_packets</a:t>
              </a:r>
              <a:endParaRPr lang="en-US" sz="2000" b="1" dirty="0">
                <a:cs typeface="Arial" pitchFamily="34" charset="0"/>
              </a:endParaRPr>
            </a:p>
          </p:txBody>
        </p:sp>
      </p:grpSp>
      <p:grpSp>
        <p:nvGrpSpPr>
          <p:cNvPr id="6" name="Group 5"/>
          <p:cNvGrpSpPr/>
          <p:nvPr/>
        </p:nvGrpSpPr>
        <p:grpSpPr>
          <a:xfrm>
            <a:off x="6270645" y="851596"/>
            <a:ext cx="2873355" cy="3079092"/>
            <a:chOff x="6270645" y="851596"/>
            <a:chExt cx="2873355" cy="3079092"/>
          </a:xfrm>
        </p:grpSpPr>
        <p:sp>
          <p:nvSpPr>
            <p:cNvPr id="23" name="Flowchart: Connector 22"/>
            <p:cNvSpPr/>
            <p:nvPr/>
          </p:nvSpPr>
          <p:spPr>
            <a:xfrm>
              <a:off x="8193024" y="1228964"/>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3</a:t>
              </a:r>
              <a:endParaRPr lang="en-US" sz="2000" dirty="0">
                <a:solidFill>
                  <a:schemeClr val="tx1"/>
                </a:solidFill>
                <a:cs typeface="Arial" pitchFamily="34" charset="0"/>
              </a:endParaRPr>
            </a:p>
          </p:txBody>
        </p:sp>
        <p:cxnSp>
          <p:nvCxnSpPr>
            <p:cNvPr id="25" name="Straight Arrow Connector 24"/>
            <p:cNvCxnSpPr>
              <a:stCxn id="22" idx="6"/>
              <a:endCxn id="23" idx="2"/>
            </p:cNvCxnSpPr>
            <p:nvPr/>
          </p:nvCxnSpPr>
          <p:spPr>
            <a:xfrm>
              <a:off x="6409912" y="1705122"/>
              <a:ext cx="1783112"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5"/>
              <a:endCxn id="61" idx="2"/>
            </p:cNvCxnSpPr>
            <p:nvPr/>
          </p:nvCxnSpPr>
          <p:spPr>
            <a:xfrm>
              <a:off x="6270645" y="2041817"/>
              <a:ext cx="1922379" cy="1412713"/>
            </a:xfrm>
            <a:prstGeom prst="straightConnector1">
              <a:avLst/>
            </a:prstGeom>
            <a:ln w="28575">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329024" y="851596"/>
              <a:ext cx="1891804" cy="952152"/>
            </a:xfrm>
            <a:prstGeom prst="rect">
              <a:avLst/>
            </a:prstGeom>
            <a:noFill/>
          </p:spPr>
          <p:txBody>
            <a:bodyPr wrap="none" lIns="333345" tIns="166672" rIns="333345" bIns="166672" rtlCol="0">
              <a:spAutoFit/>
            </a:bodyPr>
            <a:lstStyle/>
            <a:p>
              <a:pPr algn="ctr"/>
              <a:r>
                <a:rPr lang="en-US" sz="2000" b="1" dirty="0" smtClean="0">
                  <a:cs typeface="Arial" pitchFamily="34" charset="0"/>
                </a:rPr>
                <a:t>host</a:t>
              </a:r>
              <a:r>
                <a:rPr lang="en-US" sz="2000" b="1" baseline="-25000" dirty="0" smtClean="0">
                  <a:cs typeface="Arial" pitchFamily="34" charset="0"/>
                </a:rPr>
                <a:t/>
              </a:r>
              <a:br>
                <a:rPr lang="en-US" sz="2000" b="1" baseline="-25000" dirty="0" smtClean="0">
                  <a:cs typeface="Arial" pitchFamily="34" charset="0"/>
                </a:rPr>
              </a:br>
              <a:r>
                <a:rPr lang="en-US" sz="2000" b="1" dirty="0" smtClean="0">
                  <a:cs typeface="Arial" pitchFamily="34" charset="0"/>
                </a:rPr>
                <a:t>send(</a:t>
              </a:r>
              <a:r>
                <a:rPr lang="en-US" sz="2000" b="1" dirty="0" err="1" smtClean="0">
                  <a:solidFill>
                    <a:srgbClr val="0070C0"/>
                  </a:solidFill>
                  <a:cs typeface="Arial" pitchFamily="34" charset="0"/>
                </a:rPr>
                <a:t>pkt</a:t>
              </a:r>
              <a:r>
                <a:rPr lang="en-US" sz="2000" b="1" dirty="0" smtClean="0">
                  <a:solidFill>
                    <a:srgbClr val="0070C0"/>
                  </a:solidFill>
                  <a:cs typeface="Arial" pitchFamily="34" charset="0"/>
                </a:rPr>
                <a:t> B</a:t>
              </a:r>
              <a:r>
                <a:rPr lang="en-US" sz="2000" b="1" dirty="0" smtClean="0">
                  <a:cs typeface="Arial" pitchFamily="34" charset="0"/>
                </a:rPr>
                <a:t>)</a:t>
              </a:r>
              <a:endParaRPr lang="en-US" sz="2000" b="1" dirty="0">
                <a:cs typeface="Arial" pitchFamily="34" charset="0"/>
              </a:endParaRPr>
            </a:p>
          </p:txBody>
        </p:sp>
        <p:sp>
          <p:nvSpPr>
            <p:cNvPr id="61" name="Flowchart: Connector 60"/>
            <p:cNvSpPr/>
            <p:nvPr/>
          </p:nvSpPr>
          <p:spPr>
            <a:xfrm>
              <a:off x="8193024" y="2978372"/>
              <a:ext cx="950976" cy="95231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66672" rIns="0" bIns="166672" rtlCol="0" anchor="ctr"/>
            <a:lstStyle/>
            <a:p>
              <a:pPr algn="ctr"/>
              <a:r>
                <a:rPr lang="en-US" sz="2000" dirty="0" smtClean="0">
                  <a:solidFill>
                    <a:schemeClr val="tx1"/>
                  </a:solidFill>
                  <a:cs typeface="Arial" pitchFamily="34" charset="0"/>
                </a:rPr>
                <a:t>State</a:t>
              </a:r>
              <a:br>
                <a:rPr lang="en-US" sz="2000" dirty="0" smtClean="0">
                  <a:solidFill>
                    <a:schemeClr val="tx1"/>
                  </a:solidFill>
                  <a:cs typeface="Arial" pitchFamily="34" charset="0"/>
                </a:rPr>
              </a:br>
              <a:r>
                <a:rPr lang="en-US" sz="2000" dirty="0" smtClean="0">
                  <a:solidFill>
                    <a:schemeClr val="tx1"/>
                  </a:solidFill>
                  <a:cs typeface="Arial" pitchFamily="34" charset="0"/>
                </a:rPr>
                <a:t>4</a:t>
              </a:r>
              <a:endParaRPr lang="en-US" sz="2000" dirty="0">
                <a:solidFill>
                  <a:schemeClr val="tx1"/>
                </a:solidFill>
                <a:cs typeface="Arial" pitchFamily="34" charset="0"/>
              </a:endParaRPr>
            </a:p>
          </p:txBody>
        </p:sp>
        <p:sp>
          <p:nvSpPr>
            <p:cNvPr id="62" name="TextBox 61"/>
            <p:cNvSpPr txBox="1"/>
            <p:nvPr/>
          </p:nvSpPr>
          <p:spPr>
            <a:xfrm rot="2174634">
              <a:off x="6400535" y="1891133"/>
              <a:ext cx="1883788" cy="952152"/>
            </a:xfrm>
            <a:prstGeom prst="rect">
              <a:avLst/>
            </a:prstGeom>
            <a:noFill/>
          </p:spPr>
          <p:txBody>
            <a:bodyPr wrap="none" lIns="333345" tIns="166672" rIns="333345" bIns="166672" rtlCol="0">
              <a:spAutoFit/>
            </a:bodyPr>
            <a:lstStyle/>
            <a:p>
              <a:pPr algn="ctr"/>
              <a:r>
                <a:rPr lang="en-US" sz="2000" b="1" dirty="0" smtClean="0">
                  <a:cs typeface="Arial" pitchFamily="34" charset="0"/>
                </a:rPr>
                <a:t>host</a:t>
              </a:r>
              <a:r>
                <a:rPr lang="en-US" sz="2000" b="1" baseline="-25000" dirty="0" smtClean="0">
                  <a:cs typeface="Arial" pitchFamily="34" charset="0"/>
                </a:rPr>
                <a:t/>
              </a:r>
              <a:br>
                <a:rPr lang="en-US" sz="2000" b="1" baseline="-25000" dirty="0" smtClean="0">
                  <a:cs typeface="Arial" pitchFamily="34" charset="0"/>
                </a:rPr>
              </a:br>
              <a:r>
                <a:rPr lang="en-US" sz="2000" b="1" dirty="0" smtClean="0">
                  <a:cs typeface="Arial" pitchFamily="34" charset="0"/>
                </a:rPr>
                <a:t>send(</a:t>
              </a:r>
              <a:r>
                <a:rPr lang="en-US" sz="2000" b="1" dirty="0" err="1" smtClean="0">
                  <a:solidFill>
                    <a:srgbClr val="7030A0"/>
                  </a:solidFill>
                  <a:cs typeface="Arial" pitchFamily="34" charset="0"/>
                </a:rPr>
                <a:t>pkt</a:t>
              </a:r>
              <a:r>
                <a:rPr lang="en-US" sz="2000" b="1" dirty="0" smtClean="0">
                  <a:solidFill>
                    <a:srgbClr val="7030A0"/>
                  </a:solidFill>
                  <a:cs typeface="Arial" pitchFamily="34" charset="0"/>
                </a:rPr>
                <a:t> C</a:t>
              </a:r>
              <a:r>
                <a:rPr lang="en-US" sz="2000" b="1" dirty="0" smtClean="0">
                  <a:cs typeface="Arial" pitchFamily="34" charset="0"/>
                </a:rPr>
                <a:t>)</a:t>
              </a:r>
              <a:endParaRPr lang="en-US" sz="2000" b="1" dirty="0">
                <a:cs typeface="Arial" pitchFamily="34" charset="0"/>
              </a:endParaRPr>
            </a:p>
          </p:txBody>
        </p:sp>
      </p:grpSp>
      <p:grpSp>
        <p:nvGrpSpPr>
          <p:cNvPr id="5" name="Group 4"/>
          <p:cNvGrpSpPr/>
          <p:nvPr/>
        </p:nvGrpSpPr>
        <p:grpSpPr>
          <a:xfrm>
            <a:off x="15874" y="1705122"/>
            <a:ext cx="9112254" cy="4771878"/>
            <a:chOff x="15874" y="1705122"/>
            <a:chExt cx="9112254" cy="4771878"/>
          </a:xfrm>
        </p:grpSpPr>
        <p:cxnSp>
          <p:nvCxnSpPr>
            <p:cNvPr id="12" name="Straight Connector 11"/>
            <p:cNvCxnSpPr/>
            <p:nvPr/>
          </p:nvCxnSpPr>
          <p:spPr>
            <a:xfrm flipV="1">
              <a:off x="29592" y="1705122"/>
              <a:ext cx="4085208" cy="2795223"/>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029200" y="1705122"/>
              <a:ext cx="4098928" cy="2795223"/>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874" y="4500343"/>
              <a:ext cx="9112253" cy="1976657"/>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33334" tIns="166672" rIns="33334" bIns="166672" rtlCol="0" anchor="ctr"/>
            <a:lstStyle/>
            <a:p>
              <a:pPr algn="ctr"/>
              <a:endParaRPr lang="en-US" sz="2600">
                <a:solidFill>
                  <a:schemeClr val="tx1"/>
                </a:solidFill>
                <a:cs typeface="Arial" pitchFamily="34" charset="0"/>
              </a:endParaRPr>
            </a:p>
          </p:txBody>
        </p:sp>
        <p:sp>
          <p:nvSpPr>
            <p:cNvPr id="97" name="TextBox 96"/>
            <p:cNvSpPr txBox="1"/>
            <p:nvPr/>
          </p:nvSpPr>
          <p:spPr>
            <a:xfrm>
              <a:off x="2157523" y="3575913"/>
              <a:ext cx="4828954" cy="767487"/>
            </a:xfrm>
            <a:prstGeom prst="rect">
              <a:avLst/>
            </a:prstGeom>
            <a:noFill/>
          </p:spPr>
          <p:txBody>
            <a:bodyPr wrap="none" lIns="333345" tIns="166672" rIns="333345" bIns="166672" rtlCol="0">
              <a:spAutoFit/>
            </a:bodyPr>
            <a:lstStyle/>
            <a:p>
              <a:pPr algn="ctr"/>
              <a:r>
                <a:rPr lang="en-US" sz="2800" b="1" i="1" dirty="0" err="1">
                  <a:cs typeface="Arial" pitchFamily="34" charset="0"/>
                </a:rPr>
                <a:t>discover_packets</a:t>
              </a:r>
              <a:r>
                <a:rPr lang="en-US" sz="2800" b="1" dirty="0">
                  <a:cs typeface="Arial" pitchFamily="34" charset="0"/>
                </a:rPr>
                <a:t> transition:</a:t>
              </a:r>
            </a:p>
          </p:txBody>
        </p:sp>
      </p:grpSp>
      <p:sp>
        <p:nvSpPr>
          <p:cNvPr id="20" name="Title 19"/>
          <p:cNvSpPr>
            <a:spLocks noGrp="1"/>
          </p:cNvSpPr>
          <p:nvPr>
            <p:ph type="title"/>
          </p:nvPr>
        </p:nvSpPr>
        <p:spPr>
          <a:xfrm>
            <a:off x="-152400" y="685800"/>
            <a:ext cx="9525000" cy="304800"/>
          </a:xfrm>
        </p:spPr>
        <p:txBody>
          <a:bodyPr>
            <a:noAutofit/>
          </a:bodyPr>
          <a:lstStyle/>
          <a:p>
            <a:r>
              <a:rPr lang="en-US" sz="3200" dirty="0" smtClean="0"/>
              <a:t>Combining Symbolic Execution with Model Checking</a:t>
            </a:r>
            <a:endParaRPr lang="en-US" sz="3200" dirty="0"/>
          </a:p>
        </p:txBody>
      </p:sp>
      <p:sp>
        <p:nvSpPr>
          <p:cNvPr id="54" name="TextBox 53"/>
          <p:cNvSpPr txBox="1"/>
          <p:nvPr/>
        </p:nvSpPr>
        <p:spPr>
          <a:xfrm>
            <a:off x="383915" y="2376064"/>
            <a:ext cx="2968885" cy="1055608"/>
          </a:xfrm>
          <a:prstGeom prst="wedgeRoundRectCallout">
            <a:avLst>
              <a:gd name="adj1" fmla="val 21314"/>
              <a:gd name="adj2" fmla="val -102941"/>
              <a:gd name="adj3" fmla="val 16667"/>
            </a:avLst>
          </a:prstGeom>
          <a:solidFill>
            <a:schemeClr val="accent3">
              <a:lumMod val="20000"/>
              <a:lumOff val="80000"/>
            </a:schemeClr>
          </a:solidFill>
          <a:ln w="57150">
            <a:solidFill>
              <a:schemeClr val="accent3">
                <a:lumMod val="75000"/>
              </a:schemeClr>
            </a:solidFill>
          </a:ln>
        </p:spPr>
        <p:txBody>
          <a:bodyPr wrap="square" rtlCol="0" anchor="ctr">
            <a:spAutoFit/>
          </a:bodyPr>
          <a:lstStyle>
            <a:defPPr>
              <a:defRPr lang="en-US"/>
            </a:defPPr>
            <a:lvl1pPr algn="ctr">
              <a:defRPr sz="2800"/>
            </a:lvl1pPr>
          </a:lstStyle>
          <a:p>
            <a:r>
              <a:rPr lang="en-US" dirty="0"/>
              <a:t>Controller state changes</a:t>
            </a:r>
          </a:p>
        </p:txBody>
      </p:sp>
      <p:sp>
        <p:nvSpPr>
          <p:cNvPr id="58" name="TextBox 57"/>
          <p:cNvSpPr txBox="1"/>
          <p:nvPr/>
        </p:nvSpPr>
        <p:spPr>
          <a:xfrm>
            <a:off x="837014" y="851596"/>
            <a:ext cx="1903024" cy="952152"/>
          </a:xfrm>
          <a:prstGeom prst="rect">
            <a:avLst/>
          </a:prstGeom>
          <a:noFill/>
        </p:spPr>
        <p:txBody>
          <a:bodyPr wrap="none" lIns="333345" tIns="166672" rIns="333345" bIns="166672" rtlCol="0">
            <a:spAutoFit/>
          </a:bodyPr>
          <a:lstStyle/>
          <a:p>
            <a:pPr algn="ctr"/>
            <a:r>
              <a:rPr lang="en-US" sz="2000" b="1" dirty="0" smtClean="0">
                <a:cs typeface="Arial" pitchFamily="34" charset="0"/>
              </a:rPr>
              <a:t>host</a:t>
            </a:r>
            <a:r>
              <a:rPr lang="en-US" sz="2000" b="1" baseline="-25000" dirty="0" smtClean="0">
                <a:cs typeface="Arial" pitchFamily="34" charset="0"/>
              </a:rPr>
              <a:t/>
            </a:r>
            <a:br>
              <a:rPr lang="en-US" sz="2000" b="1" baseline="-25000" dirty="0" smtClean="0">
                <a:cs typeface="Arial" pitchFamily="34" charset="0"/>
              </a:rPr>
            </a:br>
            <a:r>
              <a:rPr lang="en-US" sz="2000" b="1" dirty="0" smtClean="0">
                <a:cs typeface="Arial" pitchFamily="34" charset="0"/>
              </a:rPr>
              <a:t>send(</a:t>
            </a:r>
            <a:r>
              <a:rPr lang="en-US" sz="2000" b="1" dirty="0" err="1" smtClean="0">
                <a:cs typeface="Arial" pitchFamily="34" charset="0"/>
              </a:rPr>
              <a:t>pkt</a:t>
            </a:r>
            <a:r>
              <a:rPr lang="en-US" sz="2000" b="1" dirty="0" smtClean="0">
                <a:cs typeface="Arial" pitchFamily="34" charset="0"/>
              </a:rPr>
              <a:t> A)</a:t>
            </a:r>
            <a:endParaRPr lang="en-US" sz="2000" b="1" dirty="0">
              <a:cs typeface="Arial" pitchFamily="34" charset="0"/>
            </a:endParaRPr>
          </a:p>
        </p:txBody>
      </p:sp>
      <p:sp>
        <p:nvSpPr>
          <p:cNvPr id="29" name="Title 1"/>
          <p:cNvSpPr txBox="1">
            <a:spLocks/>
          </p:cNvSpPr>
          <p:nvPr/>
        </p:nvSpPr>
        <p:spPr>
          <a:xfrm>
            <a:off x="0" y="0"/>
            <a:ext cx="9144000" cy="1143000"/>
          </a:xfrm>
          <a:prstGeom prst="rect">
            <a:avLst/>
          </a:prstGeom>
        </p:spPr>
        <p:txBody>
          <a:bodyPr>
            <a:noAutofit/>
          </a:bodyPr>
          <a:lstStyle>
            <a:lvl1pPr algn="ctr" defTabSz="914296" rtl="0" eaLnBrk="1" latinLnBrk="0" hangingPunct="1">
              <a:spcBef>
                <a:spcPct val="0"/>
              </a:spcBef>
              <a:buNone/>
              <a:defRPr sz="4400" kern="1200">
                <a:solidFill>
                  <a:schemeClr val="tx1"/>
                </a:solidFill>
                <a:latin typeface="+mj-lt"/>
                <a:ea typeface="+mj-ea"/>
                <a:cs typeface="+mj-cs"/>
              </a:defRPr>
            </a:lvl1pPr>
          </a:lstStyle>
          <a:p>
            <a:r>
              <a:rPr lang="en-US" sz="4000" dirty="0" smtClean="0">
                <a:ea typeface="ＭＳ Ｐゴシック" charset="-128"/>
                <a:cs typeface="ＭＳ Ｐゴシック" charset="-128"/>
              </a:rPr>
              <a:t>Review of Previous Lecture: NICE (Cont’d)</a:t>
            </a:r>
            <a:endParaRPr lang="en-US" sz="4000" dirty="0"/>
          </a:p>
        </p:txBody>
      </p:sp>
      <p:sp>
        <p:nvSpPr>
          <p:cNvPr id="2" name="Date Placeholder 1"/>
          <p:cNvSpPr>
            <a:spLocks noGrp="1"/>
          </p:cNvSpPr>
          <p:nvPr>
            <p:ph type="dt" sz="half" idx="10"/>
          </p:nvPr>
        </p:nvSpPr>
        <p:spPr/>
        <p:txBody>
          <a:bodyPr/>
          <a:lstStyle/>
          <a:p>
            <a:r>
              <a:rPr lang="en-US" smtClean="0"/>
              <a:t>12/3/13</a:t>
            </a:r>
            <a:endParaRPr lang="en-US"/>
          </a:p>
        </p:txBody>
      </p:sp>
      <p:sp>
        <p:nvSpPr>
          <p:cNvPr id="7" name="Footer Placeholder 6"/>
          <p:cNvSpPr>
            <a:spLocks noGrp="1"/>
          </p:cNvSpPr>
          <p:nvPr>
            <p:ph type="ftr" sz="quarter" idx="11"/>
          </p:nvPr>
        </p:nvSpPr>
        <p:spPr>
          <a:xfrm>
            <a:off x="2743200" y="6461123"/>
            <a:ext cx="3886200" cy="396877"/>
          </a:xfrm>
        </p:spPr>
        <p:txBody>
          <a:bodyPr/>
          <a:lstStyle/>
          <a:p>
            <a:r>
              <a:rPr lang="en-US" dirty="0" smtClean="0"/>
              <a:t>Software Defined Networking (COMS 6998-8) </a:t>
            </a:r>
            <a:endParaRPr lang="en-US" dirty="0"/>
          </a:p>
        </p:txBody>
      </p:sp>
      <p:sp>
        <p:nvSpPr>
          <p:cNvPr id="8" name="Slide Number Placeholder 7"/>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1724274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500"/>
                                        <p:tgtEl>
                                          <p:spTgt spid="9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0" grpId="0" animBg="1"/>
      <p:bldP spid="18" grpId="0" animBg="1"/>
      <p:bldP spid="90" grpId="0" animBg="1"/>
      <p:bldP spid="5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Results</a:t>
            </a:r>
            <a:endParaRPr lang="en-GB" dirty="0"/>
          </a:p>
        </p:txBody>
      </p:sp>
      <p:pic>
        <p:nvPicPr>
          <p:cNvPr id="5" name="Picture 4"/>
          <p:cNvPicPr>
            <a:picLocks noChangeAspect="1"/>
          </p:cNvPicPr>
          <p:nvPr/>
        </p:nvPicPr>
        <p:blipFill>
          <a:blip r:embed="rId4"/>
          <a:stretch>
            <a:fillRect/>
          </a:stretch>
        </p:blipFill>
        <p:spPr>
          <a:xfrm>
            <a:off x="0" y="1600201"/>
            <a:ext cx="9144000" cy="4245499"/>
          </a:xfrm>
          <a:prstGeom prst="rect">
            <a:avLst/>
          </a:prstGeom>
        </p:spPr>
      </p:pic>
      <p:sp>
        <p:nvSpPr>
          <p:cNvPr id="6" name="Rectangle 5"/>
          <p:cNvSpPr/>
          <p:nvPr/>
        </p:nvSpPr>
        <p:spPr>
          <a:xfrm>
            <a:off x="2362200" y="2006600"/>
            <a:ext cx="6781800"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 name="Rectangle 6"/>
          <p:cNvSpPr/>
          <p:nvPr/>
        </p:nvSpPr>
        <p:spPr>
          <a:xfrm>
            <a:off x="3886200" y="2006600"/>
            <a:ext cx="6781800"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8" name="Rectangle 7"/>
          <p:cNvSpPr/>
          <p:nvPr/>
        </p:nvSpPr>
        <p:spPr>
          <a:xfrm>
            <a:off x="5715000" y="1981200"/>
            <a:ext cx="6781800"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 name="popup-phy-network"/>
          <p:cNvSpPr/>
          <p:nvPr/>
        </p:nvSpPr>
        <p:spPr>
          <a:xfrm>
            <a:off x="2481942" y="255039"/>
            <a:ext cx="1981200" cy="1981776"/>
          </a:xfrm>
          <a:prstGeom prst="wedgeRoundRectCallout">
            <a:avLst>
              <a:gd name="adj1" fmla="val -54766"/>
              <a:gd name="adj2" fmla="val 94925"/>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200" dirty="0" smtClean="0">
                <a:solidFill>
                  <a:srgbClr val="000000"/>
                </a:solidFill>
                <a:latin typeface="Calibri"/>
              </a:rPr>
              <a:t>Controller notices red tenant’s performance</a:t>
            </a:r>
          </a:p>
        </p:txBody>
      </p:sp>
      <p:sp>
        <p:nvSpPr>
          <p:cNvPr id="10" name="popup-phy-network"/>
          <p:cNvSpPr/>
          <p:nvPr/>
        </p:nvSpPr>
        <p:spPr>
          <a:xfrm>
            <a:off x="3925784" y="1596501"/>
            <a:ext cx="1981200" cy="1649939"/>
          </a:xfrm>
          <a:prstGeom prst="wedgeRoundRectCallout">
            <a:avLst>
              <a:gd name="adj1" fmla="val -696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200" dirty="0" smtClean="0">
                <a:solidFill>
                  <a:srgbClr val="000000"/>
                </a:solidFill>
                <a:latin typeface="Calibri"/>
              </a:rPr>
              <a:t>Tenants’ SLAs enforced. 120 queues </a:t>
            </a:r>
            <a:r>
              <a:rPr lang="en-GB" sz="2200" dirty="0" err="1" smtClean="0">
                <a:solidFill>
                  <a:srgbClr val="000000"/>
                </a:solidFill>
                <a:latin typeface="Calibri"/>
              </a:rPr>
              <a:t>cfg</a:t>
            </a:r>
            <a:r>
              <a:rPr lang="en-GB" sz="2200" dirty="0" smtClean="0">
                <a:solidFill>
                  <a:srgbClr val="000000"/>
                </a:solidFill>
                <a:latin typeface="Calibri"/>
              </a:rPr>
              <a:t>.</a:t>
            </a:r>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90</a:t>
            </a:fld>
            <a:endParaRPr lang="en-US" dirty="0">
              <a:solidFill>
                <a:srgbClr val="1010A0">
                  <a:tint val="75000"/>
                </a:srgbClr>
              </a:solidFill>
              <a:latin typeface="Calibri"/>
            </a:endParaRPr>
          </a:p>
        </p:txBody>
      </p:sp>
      <p:sp>
        <p:nvSpPr>
          <p:cNvPr id="11" name="popup-phy-network"/>
          <p:cNvSpPr/>
          <p:nvPr/>
        </p:nvSpPr>
        <p:spPr>
          <a:xfrm>
            <a:off x="6931231" y="937197"/>
            <a:ext cx="1981200" cy="1649939"/>
          </a:xfrm>
          <a:prstGeom prst="wedgeRoundRectCallout">
            <a:avLst>
              <a:gd name="adj1" fmla="val -696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200" dirty="0" smtClean="0">
                <a:solidFill>
                  <a:srgbClr val="000000"/>
                </a:solidFill>
                <a:latin typeface="Calibri"/>
              </a:rPr>
              <a:t>Inter-tenant work conservation</a:t>
            </a:r>
          </a:p>
        </p:txBody>
      </p:sp>
      <p:sp>
        <p:nvSpPr>
          <p:cNvPr id="12" name="popup-phy-network"/>
          <p:cNvSpPr/>
          <p:nvPr/>
        </p:nvSpPr>
        <p:spPr>
          <a:xfrm>
            <a:off x="5540828" y="941657"/>
            <a:ext cx="1981200" cy="1649939"/>
          </a:xfrm>
          <a:prstGeom prst="wedgeRoundRectCallout">
            <a:avLst>
              <a:gd name="adj1" fmla="val 735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200" dirty="0" smtClean="0">
                <a:solidFill>
                  <a:srgbClr val="000000"/>
                </a:solidFill>
                <a:latin typeface="Calibri"/>
              </a:rPr>
              <a:t>Intra-tenant work conservation</a:t>
            </a:r>
          </a:p>
        </p:txBody>
      </p:sp>
      <p:sp>
        <p:nvSpPr>
          <p:cNvPr id="4" name="Footer Placeholder 3"/>
          <p:cNvSpPr>
            <a:spLocks noGrp="1"/>
          </p:cNvSpPr>
          <p:nvPr>
            <p:ph type="ftr" sz="quarter" idx="10"/>
          </p:nvPr>
        </p:nvSpPr>
        <p:spPr>
          <a:xfrm>
            <a:off x="2743200" y="6324600"/>
            <a:ext cx="32766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13"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custDataLst>
      <p:tags r:id="rId1"/>
    </p:custDataLst>
    <p:extLst>
      <p:ext uri="{BB962C8B-B14F-4D97-AF65-F5344CB8AC3E}">
        <p14:creationId xmlns:p14="http://schemas.microsoft.com/office/powerpoint/2010/main" val="4239679582"/>
      </p:ext>
    </p:extLst>
  </p:cSld>
  <p:clrMapOvr>
    <a:masterClrMapping/>
  </p:clrMapOvr>
  <mc:AlternateContent xmlns:mc="http://schemas.openxmlformats.org/markup-compatibility/2006" xmlns:p14="http://schemas.microsoft.com/office/powerpoint/2010/main">
    <mc:Choice Requires="p14">
      <p:transition spd="slow" p14:dur="2000" advTm="106589"/>
    </mc:Choice>
    <mc:Fallback xmlns="">
      <p:transition spd="slow" advTm="10658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33333E-6 0.00124 L 3.33333E-6 0.00186 L 0.02725 -0.00154 C 0.08871 -0.00617 0.05885 -0.00061 0.09114 -0.00709 L 0.14705 -0.00463 C 0.16267 -0.00339 0.15937 -0.00463 0.16875 0.00124 L 0.17916 -0.00154 L 0.17916 -0.00123 " pathEditMode="relative" rAng="0" ptsTypes="AAAAAAAA">
                                      <p:cBhvr>
                                        <p:cTn id="14" dur="2000" fill="hold"/>
                                        <p:tgtEl>
                                          <p:spTgt spid="6"/>
                                        </p:tgtEl>
                                        <p:attrNameLst>
                                          <p:attrName>ppt_x</p:attrName>
                                          <p:attrName>ppt_y</p:attrName>
                                        </p:attrNameLst>
                                      </p:cBhvr>
                                      <p:rCtr x="8958" y="-40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3.33333E-6 0.00124 L -3.33333E-6 0.00186 L 0.02726 -0.00154 C 0.08872 -0.00617 0.05886 -0.00061 0.09115 -0.00709 L 0.14705 -0.00463 C 0.16268 -0.00339 0.15938 -0.00463 0.16875 0.00124 L 0.17917 -0.00154 L 0.17917 -0.00123 " pathEditMode="relative" rAng="0" ptsTypes="AAAAAAAA">
                                      <p:cBhvr>
                                        <p:cTn id="26" dur="2000" fill="hold"/>
                                        <p:tgtEl>
                                          <p:spTgt spid="7"/>
                                        </p:tgtEl>
                                        <p:attrNameLst>
                                          <p:attrName>ppt_x</p:attrName>
                                          <p:attrName>ppt_y</p:attrName>
                                        </p:attrNameLst>
                                      </p:cBhvr>
                                      <p:rCtr x="8958" y="-401"/>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0" presetClass="path" presetSubtype="0" accel="50000" decel="50000" fill="hold" grpId="0" nodeType="withEffect">
                                  <p:stCondLst>
                                    <p:cond delay="0"/>
                                  </p:stCondLst>
                                  <p:childTnLst>
                                    <p:animMotion origin="layout" path="M -3.33333E-6 0.00124 L -3.33333E-6 0.00185 L 0.02726 -0.00154 C 0.08872 -0.00617 0.05886 -0.00062 0.09115 -0.0071 L 0.14705 -0.00463 C 0.16268 -0.00339 0.15938 -0.00463 0.16875 0.00124 L 0.17917 -0.00154 L 0.17917 -0.00123 " pathEditMode="relative" rAng="0" ptsTypes="AAAAAAAA">
                                      <p:cBhvr>
                                        <p:cTn id="32" dur="2000" fill="hold"/>
                                        <p:tgtEl>
                                          <p:spTgt spid="8"/>
                                        </p:tgtEl>
                                        <p:attrNameLst>
                                          <p:attrName>ppt_x</p:attrName>
                                          <p:attrName>ppt_y</p:attrName>
                                        </p:attrNameLst>
                                      </p:cBhvr>
                                      <p:rCtr x="8958" y="-40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Data plane overheads at 40Gbps RDMA</a:t>
            </a:r>
            <a:endParaRPr lang="en-GB" dirty="0"/>
          </a:p>
        </p:txBody>
      </p:sp>
      <p:sp>
        <p:nvSpPr>
          <p:cNvPr id="3" name="Content Placeholder 2"/>
          <p:cNvSpPr>
            <a:spLocks noGrp="1"/>
          </p:cNvSpPr>
          <p:nvPr>
            <p:ph idx="1"/>
          </p:nvPr>
        </p:nvSpPr>
        <p:spPr/>
        <p:txBody>
          <a:bodyPr/>
          <a:lstStyle/>
          <a:p>
            <a:r>
              <a:rPr lang="en-GB" dirty="0" smtClean="0">
                <a:solidFill>
                  <a:schemeClr val="bg2">
                    <a:lumMod val="10000"/>
                  </a:schemeClr>
                </a:solidFill>
              </a:rPr>
              <a:t>Negligible in previous experiment. To bring out worst case varied IO sizes from 512Bytes </a:t>
            </a:r>
            <a:r>
              <a:rPr lang="en-GB" dirty="0">
                <a:solidFill>
                  <a:schemeClr val="bg2">
                    <a:lumMod val="10000"/>
                  </a:schemeClr>
                </a:solidFill>
              </a:rPr>
              <a:t>to 64KB</a:t>
            </a:r>
            <a:r>
              <a:rPr lang="en-GB" dirty="0" smtClean="0">
                <a:solidFill>
                  <a:schemeClr val="bg2">
                    <a:lumMod val="10000"/>
                  </a:schemeClr>
                </a:solidFill>
              </a:rPr>
              <a:t> </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91</a:t>
            </a:fld>
            <a:endParaRPr lang="en-US" dirty="0">
              <a:solidFill>
                <a:srgbClr val="1010A0">
                  <a:tint val="75000"/>
                </a:srgbClr>
              </a:solidFill>
              <a:latin typeface="Calibri"/>
            </a:endParaRPr>
          </a:p>
        </p:txBody>
      </p:sp>
      <p:pic>
        <p:nvPicPr>
          <p:cNvPr id="8" name="Picture 7"/>
          <p:cNvPicPr>
            <a:picLocks noChangeAspect="1"/>
          </p:cNvPicPr>
          <p:nvPr/>
        </p:nvPicPr>
        <p:blipFill>
          <a:blip r:embed="rId3"/>
          <a:stretch>
            <a:fillRect/>
          </a:stretch>
        </p:blipFill>
        <p:spPr>
          <a:xfrm>
            <a:off x="1752600" y="2129591"/>
            <a:ext cx="5486400" cy="4650216"/>
          </a:xfrm>
          <a:prstGeom prst="rect">
            <a:avLst/>
          </a:prstGeom>
        </p:spPr>
      </p:pic>
      <p:sp>
        <p:nvSpPr>
          <p:cNvPr id="6" name="final-punch"/>
          <p:cNvSpPr/>
          <p:nvPr/>
        </p:nvSpPr>
        <p:spPr>
          <a:xfrm>
            <a:off x="838200" y="6005320"/>
            <a:ext cx="8001000" cy="681037"/>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800" dirty="0" smtClean="0">
                <a:solidFill>
                  <a:srgbClr val="000000"/>
                </a:solidFill>
                <a:latin typeface="Calibri"/>
              </a:rPr>
              <a:t>Reasonable overheads for enforcing SLAs</a:t>
            </a:r>
          </a:p>
        </p:txBody>
      </p:sp>
    </p:spTree>
    <p:extLst>
      <p:ext uri="{BB962C8B-B14F-4D97-AF65-F5344CB8AC3E}">
        <p14:creationId xmlns:p14="http://schemas.microsoft.com/office/powerpoint/2010/main" val="395487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Control plane overheads: </a:t>
            </a:r>
            <a:r>
              <a:rPr lang="en-GB" dirty="0" smtClean="0"/>
              <a:t>network and CPU</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92</a:t>
            </a:fld>
            <a:endParaRPr lang="en-US" dirty="0">
              <a:solidFill>
                <a:srgbClr val="1010A0">
                  <a:tint val="75000"/>
                </a:srgbClr>
              </a:solidFill>
              <a:latin typeface="Calibri"/>
            </a:endParaRPr>
          </a:p>
        </p:txBody>
      </p:sp>
      <p:pic>
        <p:nvPicPr>
          <p:cNvPr id="10" name="Picture 9"/>
          <p:cNvPicPr>
            <a:picLocks noChangeAspect="1"/>
          </p:cNvPicPr>
          <p:nvPr/>
        </p:nvPicPr>
        <p:blipFill>
          <a:blip r:embed="rId3"/>
          <a:stretch>
            <a:fillRect/>
          </a:stretch>
        </p:blipFill>
        <p:spPr>
          <a:xfrm>
            <a:off x="381000" y="2286000"/>
            <a:ext cx="8614402" cy="4064000"/>
          </a:xfrm>
          <a:prstGeom prst="rect">
            <a:avLst/>
          </a:prstGeom>
        </p:spPr>
      </p:pic>
      <p:sp>
        <p:nvSpPr>
          <p:cNvPr id="5" name="TextBox 4"/>
          <p:cNvSpPr txBox="1"/>
          <p:nvPr/>
        </p:nvSpPr>
        <p:spPr>
          <a:xfrm rot="16200000">
            <a:off x="-634025" y="4239549"/>
            <a:ext cx="2219027" cy="461665"/>
          </a:xfrm>
          <a:prstGeom prst="rect">
            <a:avLst/>
          </a:prstGeom>
          <a:noFill/>
        </p:spPr>
        <p:txBody>
          <a:bodyPr wrap="none" rtlCol="0">
            <a:spAutoFit/>
          </a:bodyPr>
          <a:lstStyle/>
          <a:p>
            <a:pPr defTabSz="914400"/>
            <a:r>
              <a:rPr lang="en-GB" sz="2400" dirty="0" smtClean="0">
                <a:solidFill>
                  <a:srgbClr val="1010A0"/>
                </a:solidFill>
                <a:latin typeface="Calibri"/>
              </a:rPr>
              <a:t>Overheads (MB)</a:t>
            </a:r>
            <a:endParaRPr lang="en-GB" sz="2400" dirty="0">
              <a:solidFill>
                <a:srgbClr val="1010A0"/>
              </a:solidFill>
              <a:latin typeface="Calibri"/>
            </a:endParaRPr>
          </a:p>
        </p:txBody>
      </p:sp>
      <p:sp>
        <p:nvSpPr>
          <p:cNvPr id="7" name="popup-phy-network"/>
          <p:cNvSpPr/>
          <p:nvPr/>
        </p:nvSpPr>
        <p:spPr>
          <a:xfrm>
            <a:off x="5916545" y="2804161"/>
            <a:ext cx="1981200" cy="1649939"/>
          </a:xfrm>
          <a:prstGeom prst="wedgeRoundRectCallout">
            <a:avLst>
              <a:gd name="adj1" fmla="val 87859"/>
              <a:gd name="adj2" fmla="val 89870"/>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dirty="0" smtClean="0">
                <a:solidFill>
                  <a:srgbClr val="000000"/>
                </a:solidFill>
                <a:latin typeface="Calibri"/>
              </a:rPr>
              <a:t>&lt;0.3% CPU overhead at controller</a:t>
            </a:r>
          </a:p>
        </p:txBody>
      </p:sp>
      <p:sp>
        <p:nvSpPr>
          <p:cNvPr id="8" name="Content Placeholder 2"/>
          <p:cNvSpPr>
            <a:spLocks noGrp="1"/>
          </p:cNvSpPr>
          <p:nvPr>
            <p:ph idx="1"/>
          </p:nvPr>
        </p:nvSpPr>
        <p:spPr>
          <a:xfrm>
            <a:off x="457200" y="1066800"/>
            <a:ext cx="8229600" cy="5410200"/>
          </a:xfrm>
        </p:spPr>
        <p:txBody>
          <a:bodyPr>
            <a:normAutofit/>
          </a:bodyPr>
          <a:lstStyle/>
          <a:p>
            <a:r>
              <a:rPr lang="en-GB" dirty="0" smtClean="0">
                <a:solidFill>
                  <a:schemeClr val="bg2">
                    <a:lumMod val="10000"/>
                  </a:schemeClr>
                </a:solidFill>
              </a:rPr>
              <a:t>Controller configures queue rules, receives statistics and updates token rates every interval</a:t>
            </a:r>
            <a:endParaRPr lang="en-GB" dirty="0">
              <a:solidFill>
                <a:schemeClr val="bg2">
                  <a:lumMod val="10000"/>
                </a:schemeClr>
              </a:solidFill>
            </a:endParaRPr>
          </a:p>
        </p:txBody>
      </p:sp>
      <p:sp>
        <p:nvSpPr>
          <p:cNvPr id="3" name="Footer Placeholder 2"/>
          <p:cNvSpPr>
            <a:spLocks noGrp="1"/>
          </p:cNvSpPr>
          <p:nvPr>
            <p:ph type="ftr" sz="quarter" idx="10"/>
          </p:nvPr>
        </p:nvSpPr>
        <p:spPr>
          <a:xfrm>
            <a:off x="1295400" y="6324600"/>
            <a:ext cx="3810000" cy="3968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9"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3266912521"/>
      </p:ext>
    </p:extLst>
  </p:cSld>
  <p:clrMapOvr>
    <a:masterClrMapping/>
  </p:clrMapOvr>
  <mc:AlternateContent xmlns:mc="http://schemas.openxmlformats.org/markup-compatibility/2006" xmlns:p14="http://schemas.microsoft.com/office/powerpoint/2010/main">
    <mc:Choice Requires="p14">
      <p:transition spd="slow" p14:dur="2000" advTm="35991"/>
    </mc:Choice>
    <mc:Fallback xmlns="">
      <p:transition spd="slow" advTm="359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of contributions</a:t>
            </a:r>
            <a:endParaRPr lang="en-GB" dirty="0"/>
          </a:p>
        </p:txBody>
      </p:sp>
      <p:sp>
        <p:nvSpPr>
          <p:cNvPr id="3" name="Content Placeholder 2"/>
          <p:cNvSpPr>
            <a:spLocks noGrp="1"/>
          </p:cNvSpPr>
          <p:nvPr>
            <p:ph idx="1"/>
          </p:nvPr>
        </p:nvSpPr>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a:solidFill>
                  <a:srgbClr val="000000"/>
                </a:solidFill>
              </a:rPr>
              <a:t>Defined and built storage control plane</a:t>
            </a:r>
          </a:p>
          <a:p>
            <a:pPr marL="457200" lvl="0" indent="-457200">
              <a:buFont typeface="Arial" panose="020B0604020202020204" pitchFamily="34" charset="0"/>
              <a:buChar char="•"/>
            </a:pPr>
            <a:r>
              <a:rPr lang="en-GB" dirty="0">
                <a:solidFill>
                  <a:srgbClr val="000000"/>
                </a:solidFill>
              </a:rPr>
              <a:t>Controllable queues in data plane</a:t>
            </a:r>
          </a:p>
          <a:p>
            <a:pPr marL="457200" lvl="0" indent="-457200">
              <a:buFont typeface="Arial" panose="020B0604020202020204" pitchFamily="34" charset="0"/>
              <a:buChar char="•"/>
            </a:pPr>
            <a:r>
              <a:rPr lang="en-GB" dirty="0">
                <a:solidFill>
                  <a:srgbClr val="000000"/>
                </a:solidFill>
              </a:rPr>
              <a:t>Interface between control and data </a:t>
            </a:r>
            <a:r>
              <a:rPr lang="en-GB" dirty="0" smtClean="0">
                <a:solidFill>
                  <a:srgbClr val="000000"/>
                </a:solidFill>
              </a:rPr>
              <a:t>plane </a:t>
            </a:r>
            <a:r>
              <a:rPr lang="en-GB" sz="2400" dirty="0" smtClean="0">
                <a:solidFill>
                  <a:srgbClr val="000000"/>
                </a:solidFill>
              </a:rPr>
              <a:t>(IOFlow API)</a:t>
            </a:r>
            <a:endParaRPr lang="en-GB" sz="2400" dirty="0">
              <a:solidFill>
                <a:srgbClr val="000000"/>
              </a:solidFill>
            </a:endParaRPr>
          </a:p>
          <a:p>
            <a:pPr marL="457200" lvl="0" indent="-457200">
              <a:buFont typeface="Arial" panose="020B0604020202020204" pitchFamily="34" charset="0"/>
              <a:buChar char="•"/>
            </a:pPr>
            <a:r>
              <a:rPr lang="en-GB" dirty="0" smtClean="0">
                <a:solidFill>
                  <a:srgbClr val="000000"/>
                </a:solidFill>
              </a:rPr>
              <a:t>Built </a:t>
            </a:r>
            <a:r>
              <a:rPr lang="en-GB" dirty="0">
                <a:solidFill>
                  <a:srgbClr val="000000"/>
                </a:solidFill>
              </a:rPr>
              <a:t>centralized control applications that demonstrate power of architecture </a:t>
            </a:r>
          </a:p>
          <a:p>
            <a:pPr marL="457200" indent="-457200">
              <a:buFont typeface="Arial" pitchFamily="34" charset="0"/>
              <a:buChar char="•"/>
            </a:pPr>
            <a:r>
              <a:rPr lang="en-GB" i="1" dirty="0" smtClean="0">
                <a:solidFill>
                  <a:srgbClr val="000000"/>
                </a:solidFill>
              </a:rPr>
              <a:t>Ongoing work: applying to public cloud scenarios</a:t>
            </a:r>
            <a:endParaRPr lang="en-GB" i="1" dirty="0">
              <a:solidFill>
                <a:srgbClr val="000000"/>
              </a:solidFill>
            </a:endParaRPr>
          </a:p>
          <a:p>
            <a:pPr marL="457200" lvl="0" indent="-457200">
              <a:buFont typeface="Arial" panose="020B0604020202020204" pitchFamily="34" charset="0"/>
              <a:buChar char="•"/>
            </a:pPr>
            <a:endParaRPr lang="en-GB" dirty="0" smtClean="0">
              <a:solidFill>
                <a:srgbClr val="000000"/>
              </a:solidFill>
            </a:endParaRPr>
          </a:p>
          <a:p>
            <a:pPr marL="457200" lvl="0" indent="-457200">
              <a:buFont typeface="Arial" panose="020B0604020202020204" pitchFamily="34" charset="0"/>
              <a:buChar char="•"/>
            </a:pPr>
            <a:endParaRPr lang="en-GB" dirty="0">
              <a:solidFill>
                <a:srgbClr val="000000"/>
              </a:solidFill>
            </a:endParaRP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93</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743200" y="6324600"/>
            <a:ext cx="3276600" cy="320677"/>
          </a:xfrm>
        </p:spPr>
        <p:txBody>
          <a:bodyPr/>
          <a:lstStyle/>
          <a:p>
            <a:r>
              <a:rPr lang="en-US" dirty="0" smtClean="0">
                <a:solidFill>
                  <a:srgbClr val="1010A0">
                    <a:tint val="75000"/>
                  </a:srgbClr>
                </a:solidFill>
                <a:latin typeface="Calibri"/>
              </a:rPr>
              <a:t>Software Defined Networking (COMS 6998-8)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Tree>
    <p:extLst>
      <p:ext uri="{BB962C8B-B14F-4D97-AF65-F5344CB8AC3E}">
        <p14:creationId xmlns:p14="http://schemas.microsoft.com/office/powerpoint/2010/main" val="181122141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1"/>
            <a:ext cx="8229600" cy="1143000"/>
          </a:xfrm>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r>
              <a:rPr lang="en-US" smtClean="0"/>
              <a:t>12/3/13</a:t>
            </a:r>
            <a:endParaRPr lang="en-US"/>
          </a:p>
        </p:txBody>
      </p:sp>
      <p:sp>
        <p:nvSpPr>
          <p:cNvPr id="4" name="Footer Placeholder 3"/>
          <p:cNvSpPr>
            <a:spLocks noGrp="1"/>
          </p:cNvSpPr>
          <p:nvPr>
            <p:ph type="ftr" sz="quarter" idx="11"/>
          </p:nvPr>
        </p:nvSpPr>
        <p:spPr/>
        <p:txBody>
          <a:bodyPr/>
          <a:lstStyle/>
          <a:p>
            <a:r>
              <a:rPr lang="en-US" smtClean="0"/>
              <a:t>Software Defined Networking (COMS 6998-8)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94</a:t>
            </a:fld>
            <a:endParaRPr lang="en-US"/>
          </a:p>
        </p:txBody>
      </p:sp>
    </p:spTree>
    <p:extLst>
      <p:ext uri="{BB962C8B-B14F-4D97-AF65-F5344CB8AC3E}">
        <p14:creationId xmlns:p14="http://schemas.microsoft.com/office/powerpoint/2010/main" val="177463376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5|27.7|25.7|8.5"/>
</p:tagLst>
</file>

<file path=ppt/tags/tag10.xml><?xml version="1.0" encoding="utf-8"?>
<p:tagLst xmlns:a="http://schemas.openxmlformats.org/drawingml/2006/main" xmlns:r="http://schemas.openxmlformats.org/officeDocument/2006/relationships" xmlns:p="http://schemas.openxmlformats.org/presentationml/2006/main">
  <p:tag name="TIMING" val="|8.2"/>
</p:tagLst>
</file>

<file path=ppt/tags/tag11.xml><?xml version="1.0" encoding="utf-8"?>
<p:tagLst xmlns:a="http://schemas.openxmlformats.org/drawingml/2006/main" xmlns:r="http://schemas.openxmlformats.org/officeDocument/2006/relationships" xmlns:p="http://schemas.openxmlformats.org/presentationml/2006/main">
  <p:tag name="TIMING" val="|4.6|7.7|6.5"/>
</p:tagLst>
</file>

<file path=ppt/tags/tag12.xml><?xml version="1.0" encoding="utf-8"?>
<p:tagLst xmlns:a="http://schemas.openxmlformats.org/drawingml/2006/main" xmlns:r="http://schemas.openxmlformats.org/officeDocument/2006/relationships" xmlns:p="http://schemas.openxmlformats.org/presentationml/2006/main">
  <p:tag name="TIMING" val="|41.4|14.1"/>
</p:tagLst>
</file>

<file path=ppt/tags/tag13.xml><?xml version="1.0" encoding="utf-8"?>
<p:tagLst xmlns:a="http://schemas.openxmlformats.org/drawingml/2006/main" xmlns:r="http://schemas.openxmlformats.org/officeDocument/2006/relationships" xmlns:p="http://schemas.openxmlformats.org/presentationml/2006/main">
  <p:tag name="TIMING" val="|4.4|13.9|11.3|12"/>
</p:tagLst>
</file>

<file path=ppt/tags/tag14.xml><?xml version="1.0" encoding="utf-8"?>
<p:tagLst xmlns:a="http://schemas.openxmlformats.org/drawingml/2006/main" xmlns:r="http://schemas.openxmlformats.org/officeDocument/2006/relationships" xmlns:p="http://schemas.openxmlformats.org/presentationml/2006/main">
  <p:tag name="TIMING" val="|16.5|12.7|0.8|18.4|1.5|19.7|2.2|0.8|7.1|2.2|15.3|0.8"/>
</p:tagLst>
</file>

<file path=ppt/tags/tag2.xml><?xml version="1.0" encoding="utf-8"?>
<p:tagLst xmlns:a="http://schemas.openxmlformats.org/drawingml/2006/main" xmlns:r="http://schemas.openxmlformats.org/officeDocument/2006/relationships" xmlns:p="http://schemas.openxmlformats.org/presentationml/2006/main">
  <p:tag name="TIMING" val="|8.8|3.9|5.4|13.1|14"/>
</p:tagLst>
</file>

<file path=ppt/tags/tag3.xml><?xml version="1.0" encoding="utf-8"?>
<p:tagLst xmlns:a="http://schemas.openxmlformats.org/drawingml/2006/main" xmlns:r="http://schemas.openxmlformats.org/officeDocument/2006/relationships" xmlns:p="http://schemas.openxmlformats.org/presentationml/2006/main">
  <p:tag name="TIMING" val="|8.2|20"/>
</p:tagLst>
</file>

<file path=ppt/tags/tag4.xml><?xml version="1.0" encoding="utf-8"?>
<p:tagLst xmlns:a="http://schemas.openxmlformats.org/drawingml/2006/main" xmlns:r="http://schemas.openxmlformats.org/officeDocument/2006/relationships" xmlns:p="http://schemas.openxmlformats.org/presentationml/2006/main">
  <p:tag name="TIMING" val="|30.9|34.7"/>
</p:tagLst>
</file>

<file path=ppt/tags/tag5.xml><?xml version="1.0" encoding="utf-8"?>
<p:tagLst xmlns:a="http://schemas.openxmlformats.org/drawingml/2006/main" xmlns:r="http://schemas.openxmlformats.org/officeDocument/2006/relationships" xmlns:p="http://schemas.openxmlformats.org/presentationml/2006/main">
  <p:tag name="TIMING" val="|4.8|6.8|7.9|4.3|8.5|3.9|4.5"/>
</p:tagLst>
</file>

<file path=ppt/tags/tag6.xml><?xml version="1.0" encoding="utf-8"?>
<p:tagLst xmlns:a="http://schemas.openxmlformats.org/drawingml/2006/main" xmlns:r="http://schemas.openxmlformats.org/officeDocument/2006/relationships" xmlns:p="http://schemas.openxmlformats.org/presentationml/2006/main">
  <p:tag name="TIMING" val="|39.5|27.7|25.7|8.5"/>
</p:tagLst>
</file>

<file path=ppt/tags/tag7.xml><?xml version="1.0" encoding="utf-8"?>
<p:tagLst xmlns:a="http://schemas.openxmlformats.org/drawingml/2006/main" xmlns:r="http://schemas.openxmlformats.org/officeDocument/2006/relationships" xmlns:p="http://schemas.openxmlformats.org/presentationml/2006/main">
  <p:tag name="TIMING" val="|39.5|27.7|25.7|8.5"/>
</p:tagLst>
</file>

<file path=ppt/tags/tag8.xml><?xml version="1.0" encoding="utf-8"?>
<p:tagLst xmlns:a="http://schemas.openxmlformats.org/drawingml/2006/main" xmlns:r="http://schemas.openxmlformats.org/officeDocument/2006/relationships" xmlns:p="http://schemas.openxmlformats.org/presentationml/2006/main">
  <p:tag name="TIMING" val="|30.9|34.7"/>
</p:tagLst>
</file>

<file path=ppt/tags/tag9.xml><?xml version="1.0" encoding="utf-8"?>
<p:tagLst xmlns:a="http://schemas.openxmlformats.org/drawingml/2006/main" xmlns:r="http://schemas.openxmlformats.org/officeDocument/2006/relationships" xmlns:p="http://schemas.openxmlformats.org/presentationml/2006/main">
  <p:tag name="TIMING" val="|0.5|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B-Basic-dec10">
  <a:themeElements>
    <a:clrScheme name="HB-dec10">
      <a:dk1>
        <a:srgbClr val="1010A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TechEd_2013_Speaker_PPT_Template.potx [Read-Only]" id="{50C82A4D-5756-4674-B4CC-138E85F6F884}" vid="{37CA02D3-A21E-490E-9102-B50ACACCE50C}"/>
    </a:ext>
  </a:extLst>
</a:theme>
</file>

<file path=ppt/theme/theme4.xml><?xml version="1.0" encoding="utf-8"?>
<a:theme xmlns:a="http://schemas.openxmlformats.org/drawingml/2006/main" name="Metro Template-Template Blue">
  <a:themeElements>
    <a:clrScheme name="MSR">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46451</TotalTime>
  <Words>7744</Words>
  <Application>Microsoft Macintosh PowerPoint</Application>
  <PresentationFormat>On-screen Show (4:3)</PresentationFormat>
  <Paragraphs>1445</Paragraphs>
  <Slides>94</Slides>
  <Notes>39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94</vt:i4>
      </vt:variant>
    </vt:vector>
  </HeadingPairs>
  <TitlesOfParts>
    <vt:vector size="99" baseType="lpstr">
      <vt:lpstr>Office Theme</vt:lpstr>
      <vt:lpstr>HB-Basic-dec10</vt:lpstr>
      <vt:lpstr>TechEd_2013_Template_16x9</vt:lpstr>
      <vt:lpstr>Metro Template-Template Blue</vt:lpstr>
      <vt:lpstr>Visio</vt:lpstr>
      <vt:lpstr>Software Defined Networking COMS 6998-8, Fall 2013</vt:lpstr>
      <vt:lpstr>Outline</vt:lpstr>
      <vt:lpstr>Review of Previous Lecture: ndb</vt:lpstr>
      <vt:lpstr>Review of Previous Lecture: ndb (Cont’d)</vt:lpstr>
      <vt:lpstr>Review of Previous Lecture: ndb (Cont’d)</vt:lpstr>
      <vt:lpstr>Review of Previous Lecture: ndb (Cont’d)</vt:lpstr>
      <vt:lpstr>PowerPoint Presentation</vt:lpstr>
      <vt:lpstr>PowerPoint Presentation</vt:lpstr>
      <vt:lpstr>Combining Symbolic Execution with Model Checking</vt:lpstr>
      <vt:lpstr>Review of Previous Lecture:  Avant-Guard</vt:lpstr>
      <vt:lpstr>Review of Previous Lecture:  Connection Migration</vt:lpstr>
      <vt:lpstr>Review of Previous Lecture:  Delayed Connection Migration</vt:lpstr>
      <vt:lpstr>Outline</vt:lpstr>
      <vt:lpstr>Roadmap</vt:lpstr>
      <vt:lpstr>Problems of Legacy Network Devices</vt:lpstr>
      <vt:lpstr>Software Defined Networking (SDN)</vt:lpstr>
      <vt:lpstr>OpenFlow Architecture</vt:lpstr>
      <vt:lpstr>Killer Applications of SDN?</vt:lpstr>
      <vt:lpstr>Software App Store Today </vt:lpstr>
      <vt:lpstr>Security as an App</vt:lpstr>
      <vt:lpstr>Security as a Service</vt:lpstr>
      <vt:lpstr>Challenges and New Contributions</vt:lpstr>
      <vt:lpstr>FRESCO: Framework for Enabling Security  Controls in OpenFlow networks</vt:lpstr>
      <vt:lpstr>What is FRESCO?</vt:lpstr>
      <vt:lpstr>PowerPoint Presentation</vt:lpstr>
      <vt:lpstr>FRESCO – Overall Operation</vt:lpstr>
      <vt:lpstr>FRESCO Modular Design</vt:lpstr>
      <vt:lpstr>FRESCO – Script Language</vt:lpstr>
      <vt:lpstr>Simple Working Example: Reflector Net </vt:lpstr>
      <vt:lpstr>Reflector Net </vt:lpstr>
      <vt:lpstr>Cooperating with Legacy Security Applications</vt:lpstr>
      <vt:lpstr>BotMiner - Overview</vt:lpstr>
      <vt:lpstr>BotMiner in FRESCO (Diagram)</vt:lpstr>
      <vt:lpstr>BotMiner in FRESCO (Script)</vt:lpstr>
      <vt:lpstr>More …</vt:lpstr>
      <vt:lpstr>FortNOX:  A Security Enforcement Kernel  for OpenFlow </vt:lpstr>
      <vt:lpstr>New Threat</vt:lpstr>
      <vt:lpstr>PowerPoint Presentation</vt:lpstr>
      <vt:lpstr>Prerequisites for a Secure OpenFlow Platform</vt:lpstr>
      <vt:lpstr>New Contributions</vt:lpstr>
      <vt:lpstr>Classic NOX Architecture</vt:lpstr>
      <vt:lpstr>PowerPoint Presentation</vt:lpstr>
      <vt:lpstr>PowerPoint Presentation</vt:lpstr>
      <vt:lpstr>Some Demonstrations</vt:lpstr>
      <vt:lpstr>CloudWatcher:  Network Security Monitoring Using  OpenFlow in Dynamic Cloud Networks   or: How to Provide  Security Monitoring as a Service in Clouds?</vt:lpstr>
      <vt:lpstr>Goal</vt:lpstr>
      <vt:lpstr>CloudWatcher</vt:lpstr>
      <vt:lpstr>Operating Scenario</vt:lpstr>
      <vt:lpstr>How to Control Flows</vt:lpstr>
      <vt:lpstr>Shortest Through (algorithm 2)</vt:lpstr>
      <vt:lpstr>Summary of CloudWatcher</vt:lpstr>
      <vt:lpstr>Summary</vt:lpstr>
      <vt:lpstr>Outline</vt:lpstr>
      <vt:lpstr>15 Years Ago</vt:lpstr>
      <vt:lpstr>15 Years of Research</vt:lpstr>
      <vt:lpstr>15 Years Later</vt:lpstr>
      <vt:lpstr>Click</vt:lpstr>
      <vt:lpstr>NativeClick</vt:lpstr>
      <vt:lpstr>Comparison with Openvswitch</vt:lpstr>
      <vt:lpstr>Summary</vt:lpstr>
      <vt:lpstr>Outline</vt:lpstr>
      <vt:lpstr>Background: Enterprise data centers</vt:lpstr>
      <vt:lpstr>Motivation</vt:lpstr>
      <vt:lpstr>Example: guarantee aggregate bandwidth B for Red tenant</vt:lpstr>
      <vt:lpstr>Challenges in enforcing end-to-end SLAs</vt:lpstr>
      <vt:lpstr>IOFlow architecture</vt:lpstr>
      <vt:lpstr>Contributions</vt:lpstr>
      <vt:lpstr>Storage flows</vt:lpstr>
      <vt:lpstr>IOFlow API: programming data plane queues</vt:lpstr>
      <vt:lpstr>Lack of common IO Header for storage traffic</vt:lpstr>
      <vt:lpstr>Flow name resolution through controller</vt:lpstr>
      <vt:lpstr>Rate limiting for congestion control</vt:lpstr>
      <vt:lpstr>Rate limiting on payload bytes does not work</vt:lpstr>
      <vt:lpstr>Rate limiting on bytes does not work</vt:lpstr>
      <vt:lpstr>Rate limiting on IOPS does not work</vt:lpstr>
      <vt:lpstr>Rate limiting based on cost</vt:lpstr>
      <vt:lpstr>Recap: Programmable queues on data plane</vt:lpstr>
      <vt:lpstr>Distributed, dynamic enforcement</vt:lpstr>
      <vt:lpstr>Work-conserving solution</vt:lpstr>
      <vt:lpstr>Max-min fair sharing</vt:lpstr>
      <vt:lpstr>Controller-based max-min fair sharing</vt:lpstr>
      <vt:lpstr>Controller decides where to enforce</vt:lpstr>
      <vt:lpstr>Centralized vs. decentralized control</vt:lpstr>
      <vt:lpstr>IOFlow implementation</vt:lpstr>
      <vt:lpstr>Evaluation map</vt:lpstr>
      <vt:lpstr>Evaluation setup</vt:lpstr>
      <vt:lpstr>Workloads</vt:lpstr>
      <vt:lpstr>Enforcing bandwidth SLAs</vt:lpstr>
      <vt:lpstr>Things to look for</vt:lpstr>
      <vt:lpstr>Results</vt:lpstr>
      <vt:lpstr>Data plane overheads at 40Gbps RDMA</vt:lpstr>
      <vt:lpstr>Control plane overheads: network and CPU</vt:lpstr>
      <vt:lpstr>Summary of contributions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1274</cp:revision>
  <dcterms:created xsi:type="dcterms:W3CDTF">2011-08-08T23:13:16Z</dcterms:created>
  <dcterms:modified xsi:type="dcterms:W3CDTF">2013-12-04T03:00:45Z</dcterms:modified>
</cp:coreProperties>
</file>