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8" r:id="rId2"/>
  </p:sldMasterIdLst>
  <p:notesMasterIdLst>
    <p:notesMasterId r:id="rId68"/>
  </p:notesMasterIdLst>
  <p:handoutMasterIdLst>
    <p:handoutMasterId r:id="rId69"/>
  </p:handoutMasterIdLst>
  <p:sldIdLst>
    <p:sldId id="256" r:id="rId3"/>
    <p:sldId id="443" r:id="rId4"/>
    <p:sldId id="568" r:id="rId5"/>
    <p:sldId id="571" r:id="rId6"/>
    <p:sldId id="572" r:id="rId7"/>
    <p:sldId id="567" r:id="rId8"/>
    <p:sldId id="559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560" r:id="rId23"/>
    <p:sldId id="561" r:id="rId24"/>
    <p:sldId id="463" r:id="rId25"/>
    <p:sldId id="464" r:id="rId26"/>
    <p:sldId id="465" r:id="rId27"/>
    <p:sldId id="466" r:id="rId28"/>
    <p:sldId id="467" r:id="rId29"/>
    <p:sldId id="468" r:id="rId30"/>
    <p:sldId id="469" r:id="rId31"/>
    <p:sldId id="470" r:id="rId32"/>
    <p:sldId id="471" r:id="rId33"/>
    <p:sldId id="472" r:id="rId34"/>
    <p:sldId id="473" r:id="rId35"/>
    <p:sldId id="474" r:id="rId36"/>
    <p:sldId id="475" r:id="rId37"/>
    <p:sldId id="476" r:id="rId38"/>
    <p:sldId id="477" r:id="rId39"/>
    <p:sldId id="478" r:id="rId40"/>
    <p:sldId id="479" r:id="rId41"/>
    <p:sldId id="480" r:id="rId42"/>
    <p:sldId id="481" r:id="rId43"/>
    <p:sldId id="482" r:id="rId44"/>
    <p:sldId id="562" r:id="rId45"/>
    <p:sldId id="563" r:id="rId46"/>
    <p:sldId id="564" r:id="rId47"/>
    <p:sldId id="565" r:id="rId48"/>
    <p:sldId id="483" r:id="rId49"/>
    <p:sldId id="590" r:id="rId50"/>
    <p:sldId id="574" r:id="rId51"/>
    <p:sldId id="575" r:id="rId52"/>
    <p:sldId id="576" r:id="rId53"/>
    <p:sldId id="577" r:id="rId54"/>
    <p:sldId id="578" r:id="rId55"/>
    <p:sldId id="579" r:id="rId56"/>
    <p:sldId id="580" r:id="rId57"/>
    <p:sldId id="581" r:id="rId58"/>
    <p:sldId id="582" r:id="rId59"/>
    <p:sldId id="583" r:id="rId60"/>
    <p:sldId id="584" r:id="rId61"/>
    <p:sldId id="585" r:id="rId62"/>
    <p:sldId id="586" r:id="rId63"/>
    <p:sldId id="587" r:id="rId64"/>
    <p:sldId id="588" r:id="rId65"/>
    <p:sldId id="589" r:id="rId66"/>
    <p:sldId id="573" r:id="rId67"/>
  </p:sldIdLst>
  <p:sldSz cx="9144000" cy="6858000" type="screen4x3"/>
  <p:notesSz cx="7315200" cy="9601200"/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3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0316" autoAdjust="0"/>
  </p:normalViewPr>
  <p:slideViewPr>
    <p:cSldViewPr>
      <p:cViewPr>
        <p:scale>
          <a:sx n="75" d="100"/>
          <a:sy n="75" d="100"/>
        </p:scale>
        <p:origin x="-196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6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notesMaster" Target="notesMasters/notesMaster1.xml"/><Relationship Id="rId69" Type="http://schemas.openxmlformats.org/officeDocument/2006/relationships/handoutMaster" Target="handoutMasters/handoutMaster1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70" Type="http://schemas.openxmlformats.org/officeDocument/2006/relationships/printerSettings" Target="printerSettings/printerSettings1.bin"/><Relationship Id="rId71" Type="http://schemas.openxmlformats.org/officeDocument/2006/relationships/presProps" Target="presProps.xml"/><Relationship Id="rId72" Type="http://schemas.openxmlformats.org/officeDocument/2006/relationships/viewProps" Target="viewProp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73" Type="http://schemas.openxmlformats.org/officeDocument/2006/relationships/theme" Target="theme/theme1.xml"/><Relationship Id="rId74" Type="http://schemas.openxmlformats.org/officeDocument/2006/relationships/tableStyles" Target="tableStyles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1A38B-AAA8-A944-A884-EEBD82AA1B5D}" type="datetimeFigureOut">
              <a:rPr lang="en-US" smtClean="0"/>
              <a:t>11/26/13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524C3-3E27-C642-B4E6-222BE69A4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2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BF67613-CD18-49DC-BB9F-05F5EB8BAF87}" type="datetimeFigureOut">
              <a:rPr lang="en-US" smtClean="0"/>
              <a:pPr/>
              <a:t>11/26/13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466C13E-F135-469B-BBAE-2F60FB694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13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3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723F-EF30-476F-84A2-55969057038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5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723F-EF30-476F-84A2-55969057038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5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12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64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125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44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31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51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43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723F-EF30-476F-84A2-55969057038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</a:rPr>
              <a:t>Convenient abstraction level means that declarative description of protocol is possible with blocks as units; hardware is abstracted in the blocks so that the imperative execution plan need not be specified.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Sufficient expressiveness means that most protocol variants of interest can be realized with this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 Light" charset="0"/>
                <a:ea typeface="ＭＳ Ｐゴシック" charset="0"/>
                <a:cs typeface="Arial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Light" charset="0"/>
                <a:ea typeface="Arial" charset="0"/>
                <a:cs typeface="Arial" charset="0"/>
              </a:defRPr>
            </a:lvl9pPr>
          </a:lstStyle>
          <a:p>
            <a:fld id="{EEBF0648-C710-574B-9E9F-AE4164CE2A03}" type="slidenum">
              <a:rPr lang="en-US">
                <a:latin typeface="Calibri" charset="0"/>
              </a:rPr>
              <a:pPr/>
              <a:t>4</a:t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695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78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164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680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363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437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1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5A157B-B9AF-BF4B-98EF-A6934BBFD9A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1176A9-366B-2F41-BDE9-C317CF132235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0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7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7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14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14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733800" cy="396877"/>
          </a:xfrm>
        </p:spPr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211681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02017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805408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65719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275859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553498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162488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4884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324600"/>
            <a:ext cx="3886200" cy="396877"/>
          </a:xfrm>
        </p:spPr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t>Software Defined Networking (COMS 6998-8) </a:t>
            </a:r>
            <a:endParaRPr lang="ko-KR" altLang="en-US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68170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235711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23924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00799"/>
            <a:ext cx="3733800" cy="320677"/>
          </a:xfrm>
        </p:spPr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9" indent="0">
              <a:buNone/>
              <a:defRPr sz="2000" b="1"/>
            </a:lvl2pPr>
            <a:lvl3pPr marL="914296" indent="0">
              <a:buNone/>
              <a:defRPr sz="1800" b="1"/>
            </a:lvl3pPr>
            <a:lvl4pPr marL="1371444" indent="0">
              <a:buNone/>
              <a:defRPr sz="1600" b="1"/>
            </a:lvl4pPr>
            <a:lvl5pPr marL="1828592" indent="0">
              <a:buNone/>
              <a:defRPr sz="1600" b="1"/>
            </a:lvl5pPr>
            <a:lvl6pPr marL="2285740" indent="0">
              <a:buNone/>
              <a:defRPr sz="1600" b="1"/>
            </a:lvl6pPr>
            <a:lvl7pPr marL="2742888" indent="0">
              <a:buNone/>
              <a:defRPr sz="1600" b="1"/>
            </a:lvl7pPr>
            <a:lvl8pPr marL="3200036" indent="0">
              <a:buNone/>
              <a:defRPr sz="1600" b="1"/>
            </a:lvl8pPr>
            <a:lvl9pPr marL="36571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9" indent="0">
              <a:buNone/>
              <a:defRPr sz="2000" b="1"/>
            </a:lvl2pPr>
            <a:lvl3pPr marL="914296" indent="0">
              <a:buNone/>
              <a:defRPr sz="1800" b="1"/>
            </a:lvl3pPr>
            <a:lvl4pPr marL="1371444" indent="0">
              <a:buNone/>
              <a:defRPr sz="1600" b="1"/>
            </a:lvl4pPr>
            <a:lvl5pPr marL="1828592" indent="0">
              <a:buNone/>
              <a:defRPr sz="1600" b="1"/>
            </a:lvl5pPr>
            <a:lvl6pPr marL="2285740" indent="0">
              <a:buNone/>
              <a:defRPr sz="1600" b="1"/>
            </a:lvl6pPr>
            <a:lvl7pPr marL="2742888" indent="0">
              <a:buNone/>
              <a:defRPr sz="1600" b="1"/>
            </a:lvl7pPr>
            <a:lvl8pPr marL="3200036" indent="0">
              <a:buNone/>
              <a:defRPr sz="1600" b="1"/>
            </a:lvl8pPr>
            <a:lvl9pPr marL="36571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6324600"/>
            <a:ext cx="3886200" cy="396877"/>
          </a:xfrm>
        </p:spPr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9" indent="0">
              <a:buNone/>
              <a:defRPr sz="1200"/>
            </a:lvl2pPr>
            <a:lvl3pPr marL="914296" indent="0">
              <a:buNone/>
              <a:defRPr sz="1000"/>
            </a:lvl3pPr>
            <a:lvl4pPr marL="1371444" indent="0">
              <a:buNone/>
              <a:defRPr sz="900"/>
            </a:lvl4pPr>
            <a:lvl5pPr marL="1828592" indent="0">
              <a:buNone/>
              <a:defRPr sz="900"/>
            </a:lvl5pPr>
            <a:lvl6pPr marL="2285740" indent="0">
              <a:buNone/>
              <a:defRPr sz="900"/>
            </a:lvl6pPr>
            <a:lvl7pPr marL="2742888" indent="0">
              <a:buNone/>
              <a:defRPr sz="900"/>
            </a:lvl7pPr>
            <a:lvl8pPr marL="3200036" indent="0">
              <a:buNone/>
              <a:defRPr sz="900"/>
            </a:lvl8pPr>
            <a:lvl9pPr marL="36571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9" indent="0">
              <a:buNone/>
              <a:defRPr sz="2800"/>
            </a:lvl2pPr>
            <a:lvl3pPr marL="914296" indent="0">
              <a:buNone/>
              <a:defRPr sz="2400"/>
            </a:lvl3pPr>
            <a:lvl4pPr marL="1371444" indent="0">
              <a:buNone/>
              <a:defRPr sz="2000"/>
            </a:lvl4pPr>
            <a:lvl5pPr marL="1828592" indent="0">
              <a:buNone/>
              <a:defRPr sz="2000"/>
            </a:lvl5pPr>
            <a:lvl6pPr marL="2285740" indent="0">
              <a:buNone/>
              <a:defRPr sz="2000"/>
            </a:lvl6pPr>
            <a:lvl7pPr marL="2742888" indent="0">
              <a:buNone/>
              <a:defRPr sz="2000"/>
            </a:lvl7pPr>
            <a:lvl8pPr marL="3200036" indent="0">
              <a:buNone/>
              <a:defRPr sz="2000"/>
            </a:lvl8pPr>
            <a:lvl9pPr marL="365718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9" indent="0">
              <a:buNone/>
              <a:defRPr sz="1200"/>
            </a:lvl2pPr>
            <a:lvl3pPr marL="914296" indent="0">
              <a:buNone/>
              <a:defRPr sz="1000"/>
            </a:lvl3pPr>
            <a:lvl4pPr marL="1371444" indent="0">
              <a:buNone/>
              <a:defRPr sz="900"/>
            </a:lvl4pPr>
            <a:lvl5pPr marL="1828592" indent="0">
              <a:buNone/>
              <a:defRPr sz="900"/>
            </a:lvl5pPr>
            <a:lvl6pPr marL="2285740" indent="0">
              <a:buNone/>
              <a:defRPr sz="900"/>
            </a:lvl6pPr>
            <a:lvl7pPr marL="2742888" indent="0">
              <a:buNone/>
              <a:defRPr sz="900"/>
            </a:lvl7pPr>
            <a:lvl8pPr marL="3200036" indent="0">
              <a:buNone/>
              <a:defRPr sz="900"/>
            </a:lvl8pPr>
            <a:lvl9pPr marL="36571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2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1"/>
            <a:ext cx="3505200" cy="396876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Software Defined Networking (COMS 6998-8)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2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1" indent="-342861" algn="l" defTabSz="91429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5" indent="-285717" algn="l" defTabSz="91429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70" indent="-228575" algn="l" defTabSz="91429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8" indent="-228575" algn="l" defTabSz="91429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66" indent="-228575" algn="l" defTabSz="91429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15" indent="-228575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3" indent="-228575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5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5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9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3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42897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s.columbia.edu/~lierranli/coms6998-8SDNFall2013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7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0.emf"/><Relationship Id="rId3" Type="http://schemas.openxmlformats.org/officeDocument/2006/relationships/image" Target="../media/image21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2.e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8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3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2"/>
            <a:ext cx="7772400" cy="169545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Software Defined Networking</a:t>
            </a:r>
            <a:br>
              <a:rPr lang="en-US" dirty="0"/>
            </a:br>
            <a:r>
              <a:rPr lang="en-US" dirty="0"/>
              <a:t>COMS 6998-8, Fall 2013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3352801"/>
            <a:ext cx="8153400" cy="2438400"/>
          </a:xfrm>
        </p:spPr>
        <p:txBody>
          <a:bodyPr>
            <a:noAutofit/>
          </a:bodyPr>
          <a:lstStyle/>
          <a:p>
            <a:pPr algn="r"/>
            <a:r>
              <a:rPr lang="en-US" sz="3400" dirty="0">
                <a:solidFill>
                  <a:schemeClr val="tx1"/>
                </a:solidFill>
              </a:rPr>
              <a:t>Instructor: Li Erran Li (</a:t>
            </a:r>
            <a:r>
              <a:rPr lang="en-US" sz="3400" dirty="0" err="1">
                <a:solidFill>
                  <a:srgbClr val="9F8540"/>
                </a:solidFill>
              </a:rPr>
              <a:t>lierranli@cs.columbia.edu</a:t>
            </a:r>
            <a:r>
              <a:rPr lang="en-US" sz="3400" dirty="0">
                <a:solidFill>
                  <a:schemeClr val="tx1"/>
                </a:solidFill>
              </a:rPr>
              <a:t>)</a:t>
            </a:r>
          </a:p>
          <a:p>
            <a:pPr lvl="0" algn="r"/>
            <a:r>
              <a:rPr lang="en-US" sz="3400" dirty="0">
                <a:solidFill>
                  <a:srgbClr val="9F8540"/>
                </a:solidFill>
                <a:hlinkClick r:id="rId3"/>
              </a:rPr>
              <a:t>http://www.cs.columbia.edu/~lierranli/coms6998</a:t>
            </a:r>
            <a:r>
              <a:rPr lang="en-US" sz="3400" dirty="0" smtClean="0">
                <a:solidFill>
                  <a:srgbClr val="9F8540"/>
                </a:solidFill>
                <a:hlinkClick r:id="rId3"/>
              </a:rPr>
              <a:t>-8SDNFall2013/</a:t>
            </a:r>
            <a:endParaRPr lang="en-US" sz="3400" dirty="0" smtClean="0">
              <a:solidFill>
                <a:srgbClr val="9F8540"/>
              </a:solidFill>
            </a:endParaRPr>
          </a:p>
          <a:p>
            <a:pPr algn="r"/>
            <a:r>
              <a:rPr lang="en-US" sz="3400" dirty="0" smtClean="0">
                <a:solidFill>
                  <a:schemeClr val="tx1"/>
                </a:solidFill>
              </a:rPr>
              <a:t>11/26/2013: SDN Debugging and Security</a:t>
            </a:r>
            <a:endParaRPr lang="en-US" sz="3400" dirty="0">
              <a:solidFill>
                <a:srgbClr val="9F854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5054"/>
            <a:ext cx="8229600" cy="206789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can we exploit the SDN architecture to systematically track </a:t>
            </a:r>
            <a:r>
              <a:rPr lang="en-US" sz="3600" smtClean="0"/>
              <a:t>down </a:t>
            </a:r>
            <a:br>
              <a:rPr lang="en-US" sz="3600" smtClean="0"/>
            </a:br>
            <a:r>
              <a:rPr lang="en-US" sz="3600" smtClean="0"/>
              <a:t>the </a:t>
            </a:r>
            <a:r>
              <a:rPr lang="en-US" sz="3600" dirty="0" smtClean="0"/>
              <a:t>root cause of bugs?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53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/>
                <a:ea typeface="ＭＳ Ｐゴシック" charset="-128"/>
                <a:cs typeface="Courier New"/>
              </a:rPr>
              <a:t>ndb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: Network 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None/>
            </a:pPr>
            <a:r>
              <a:rPr lang="en-US" sz="3200" dirty="0" smtClean="0"/>
              <a:t>Goal</a:t>
            </a:r>
          </a:p>
          <a:p>
            <a:pPr lvl="1"/>
            <a:r>
              <a:rPr lang="en-US" dirty="0" smtClean="0"/>
              <a:t>Capture and reconstruct the sequence of events leading to the errant behavior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Allow users to define a </a:t>
            </a:r>
            <a:r>
              <a:rPr lang="en-US" u="sng" dirty="0" smtClean="0"/>
              <a:t>Network Breakpoint</a:t>
            </a:r>
          </a:p>
          <a:p>
            <a:pPr lvl="1"/>
            <a:r>
              <a:rPr lang="en-US" dirty="0" smtClean="0"/>
              <a:t>A (header, switch) filter to identify the errant behavior</a:t>
            </a:r>
          </a:p>
          <a:p>
            <a:pPr>
              <a:buNone/>
            </a:pPr>
            <a:r>
              <a:rPr lang="en-US" sz="3600" dirty="0" smtClean="0"/>
              <a:t>Produce a </a:t>
            </a:r>
            <a:r>
              <a:rPr lang="en-US" sz="3600" u="sng" dirty="0" smtClean="0"/>
              <a:t>Packet </a:t>
            </a:r>
            <a:r>
              <a:rPr lang="en-US" sz="3600" u="sng" dirty="0" err="1" smtClean="0"/>
              <a:t>Backtrace</a:t>
            </a:r>
            <a:endParaRPr lang="en-US" sz="3600" u="sng" dirty="0" smtClean="0"/>
          </a:p>
          <a:p>
            <a:pPr lvl="1"/>
            <a:r>
              <a:rPr lang="en-US" dirty="0" smtClean="0"/>
              <a:t>Path taken by the packet</a:t>
            </a:r>
          </a:p>
          <a:p>
            <a:pPr lvl="1"/>
            <a:r>
              <a:rPr lang="en-US" dirty="0" smtClean="0"/>
              <a:t>State of the flow table at each switch</a:t>
            </a:r>
          </a:p>
          <a:p>
            <a:pPr lvl="1"/>
            <a:endParaRPr lang="en-US" u="sng" dirty="0" smtClean="0"/>
          </a:p>
          <a:p>
            <a:endParaRPr lang="en-US" sz="3600" dirty="0" smtClean="0"/>
          </a:p>
          <a:p>
            <a:pPr lvl="1"/>
            <a:endParaRPr lang="en-US" u="sng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77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Debugging software programs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261938" y="1417638"/>
            <a:ext cx="3511296" cy="1232797"/>
          </a:xfrm>
          <a:prstGeom prst="snip1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cs typeface="Courier New"/>
              </a:rPr>
              <a:t>Function </a:t>
            </a:r>
            <a:r>
              <a:rPr lang="en-US" sz="2400" b="1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sz="2400" b="1" dirty="0" smtClean="0">
                <a:latin typeface="Courier New"/>
                <a:cs typeface="Courier New"/>
              </a:rPr>
              <a:t>():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i</a:t>
            </a:r>
            <a:r>
              <a:rPr lang="en-US" sz="2400" dirty="0" smtClean="0">
                <a:latin typeface="Courier New"/>
                <a:cs typeface="Courier New"/>
              </a:rPr>
              <a:t> = …; </a:t>
            </a:r>
            <a:r>
              <a:rPr lang="en-US" sz="2400" dirty="0" err="1" smtClean="0">
                <a:latin typeface="Courier New"/>
                <a:cs typeface="Courier New"/>
              </a:rPr>
              <a:t>j</a:t>
            </a:r>
            <a:r>
              <a:rPr lang="en-US" sz="2400" dirty="0" smtClean="0">
                <a:latin typeface="Courier New"/>
                <a:cs typeface="Courier New"/>
              </a:rPr>
              <a:t> = …;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Courier New"/>
                <a:cs typeface="Courier New"/>
              </a:rPr>
              <a:t>    	u = </a:t>
            </a:r>
            <a:r>
              <a:rPr lang="en-US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sz="2400" dirty="0" err="1" smtClean="0">
                <a:latin typeface="Courier New"/>
                <a:cs typeface="Courier New"/>
              </a:rPr>
              <a:t>(i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latin typeface="Courier New"/>
                <a:cs typeface="Courier New"/>
              </a:rPr>
              <a:t>j</a:t>
            </a:r>
            <a:r>
              <a:rPr lang="en-US" sz="2400" dirty="0" smtClean="0">
                <a:latin typeface="Courier New"/>
                <a:cs typeface="Courier New"/>
              </a:rPr>
              <a:t>)</a:t>
            </a:r>
            <a:endParaRPr lang="en-US" sz="2400" dirty="0">
              <a:latin typeface="Courier New"/>
              <a:cs typeface="Courier New"/>
            </a:endParaRPr>
          </a:p>
        </p:txBody>
      </p:sp>
      <p:sp>
        <p:nvSpPr>
          <p:cNvPr id="7" name="Snip Single Corner Rectangle 6"/>
          <p:cNvSpPr/>
          <p:nvPr/>
        </p:nvSpPr>
        <p:spPr>
          <a:xfrm>
            <a:off x="709831" y="3319434"/>
            <a:ext cx="3513137" cy="1234440"/>
          </a:xfrm>
          <a:prstGeom prst="snip1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cs typeface="Courier New"/>
              </a:rPr>
              <a:t>Function </a:t>
            </a:r>
            <a:r>
              <a:rPr lang="en-US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sz="2400" b="1" dirty="0" err="1" smtClean="0">
                <a:latin typeface="Courier New"/>
                <a:cs typeface="Courier New"/>
              </a:rPr>
              <a:t>(x</a:t>
            </a:r>
            <a:r>
              <a:rPr lang="en-US" sz="2400" b="1" dirty="0" smtClean="0">
                <a:latin typeface="Courier New"/>
                <a:cs typeface="Courier New"/>
              </a:rPr>
              <a:t>, </a:t>
            </a:r>
            <a:r>
              <a:rPr lang="en-US" sz="2400" b="1" dirty="0" err="1" smtClean="0">
                <a:latin typeface="Courier New"/>
                <a:cs typeface="Courier New"/>
              </a:rPr>
              <a:t>y</a:t>
            </a:r>
            <a:r>
              <a:rPr lang="en-US" sz="2400" b="1" dirty="0" smtClean="0">
                <a:latin typeface="Courier New"/>
                <a:cs typeface="Courier New"/>
              </a:rPr>
              <a:t>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k</a:t>
            </a:r>
            <a:r>
              <a:rPr lang="en-US" sz="2400" dirty="0" smtClean="0">
                <a:latin typeface="Courier New"/>
                <a:cs typeface="Courier New"/>
              </a:rPr>
              <a:t> = …;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v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lang="en-US" sz="2400" dirty="0" err="1">
                <a:latin typeface="Courier New"/>
                <a:cs typeface="Courier New"/>
              </a:rPr>
              <a:t>(</a:t>
            </a:r>
            <a:r>
              <a:rPr lang="en-US" sz="2400" dirty="0" err="1" smtClean="0">
                <a:latin typeface="Courier New"/>
                <a:cs typeface="Courier New"/>
              </a:rPr>
              <a:t>x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latin typeface="Courier New"/>
                <a:cs typeface="Courier New"/>
              </a:rPr>
              <a:t>k</a:t>
            </a:r>
            <a:r>
              <a:rPr lang="en-US" sz="2400" dirty="0" smtClean="0">
                <a:latin typeface="Courier New"/>
                <a:cs typeface="Courier New"/>
              </a:rPr>
              <a:t>)</a:t>
            </a:r>
            <a:endParaRPr lang="en-US" sz="2400" dirty="0">
              <a:latin typeface="Courier New"/>
              <a:cs typeface="Courier New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1159565" y="5222873"/>
            <a:ext cx="3511296" cy="1234440"/>
          </a:xfrm>
          <a:prstGeom prst="snip1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cs typeface="Courier New"/>
              </a:rPr>
              <a:t>Function </a:t>
            </a:r>
            <a:r>
              <a:rPr lang="en-US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lang="en-US" sz="2400" b="1" dirty="0" err="1" smtClean="0">
                <a:latin typeface="Courier New"/>
                <a:cs typeface="Courier New"/>
              </a:rPr>
              <a:t>(x</a:t>
            </a:r>
            <a:r>
              <a:rPr lang="en-US" sz="2400" b="1" dirty="0" smtClean="0">
                <a:latin typeface="Courier New"/>
                <a:cs typeface="Courier New"/>
              </a:rPr>
              <a:t>, </a:t>
            </a:r>
            <a:r>
              <a:rPr lang="en-US" sz="2400" b="1" dirty="0" err="1" smtClean="0">
                <a:latin typeface="Courier New"/>
                <a:cs typeface="Courier New"/>
              </a:rPr>
              <a:t>y</a:t>
            </a:r>
            <a:r>
              <a:rPr lang="en-US" sz="2400" b="1" dirty="0" smtClean="0">
                <a:latin typeface="Courier New"/>
                <a:cs typeface="Courier New"/>
              </a:rPr>
              <a:t>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Courier New"/>
                <a:cs typeface="Courier New"/>
              </a:rPr>
              <a:t>	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urier New"/>
                <a:cs typeface="Courier New"/>
              </a:rPr>
              <a:t>=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 abort()</a:t>
            </a:r>
            <a:endParaRPr lang="en-US" sz="24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cxnSp>
        <p:nvCxnSpPr>
          <p:cNvPr id="9" name="Curved Connector 8"/>
          <p:cNvCxnSpPr>
            <a:endCxn id="6" idx="1"/>
          </p:cNvCxnSpPr>
          <p:nvPr/>
        </p:nvCxnSpPr>
        <p:spPr>
          <a:xfrm rot="16200000" flipV="1">
            <a:off x="1787399" y="2880623"/>
            <a:ext cx="836267" cy="37589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51400" y="1744663"/>
            <a:ext cx="3835400" cy="3478212"/>
          </a:xfrm>
          <a:prstGeom prst="rect">
            <a:avLst/>
          </a:prstGeom>
          <a:solidFill>
            <a:srgbClr val="FFFFFF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Breakpoint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“line 25, </a:t>
            </a:r>
            <a:r>
              <a:rPr lang="en-US" sz="2000" dirty="0" err="1" smtClean="0">
                <a:solidFill>
                  <a:schemeClr val="tx1"/>
                </a:solidFill>
                <a:latin typeface="Courier New"/>
                <a:cs typeface="Courier New"/>
              </a:rPr>
              <a:t>w</a:t>
            </a:r>
            <a:r>
              <a:rPr lang="en-US" sz="2000" dirty="0" smtClean="0">
                <a:solidFill>
                  <a:schemeClr val="tx1"/>
                </a:solidFill>
                <a:latin typeface="Courier New"/>
                <a:cs typeface="Courier New"/>
              </a:rPr>
              <a:t> = abort()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  <a:endParaRPr lang="en-US" sz="20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indent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Backtrace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File “A”, line 10, </a:t>
            </a:r>
            <a:r>
              <a:rPr lang="en-US" b="1" dirty="0">
                <a:solidFill>
                  <a:schemeClr val="tx1"/>
                </a:solidFill>
              </a:rPr>
              <a:t>Function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solidFill>
                  <a:schemeClr val="tx1"/>
                </a:solidFill>
              </a:rPr>
              <a:t>()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File “B”, line 43, </a:t>
            </a:r>
            <a:r>
              <a:rPr lang="en-US" b="1" dirty="0">
                <a:solidFill>
                  <a:schemeClr val="tx1"/>
                </a:solidFill>
              </a:rPr>
              <a:t>Function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b="1" dirty="0">
                <a:solidFill>
                  <a:schemeClr val="tx1"/>
                </a:solidFill>
              </a:rPr>
              <a:t>()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File “C”, line 21, </a:t>
            </a:r>
            <a:r>
              <a:rPr lang="en-US" b="1" dirty="0">
                <a:solidFill>
                  <a:schemeClr val="tx1"/>
                </a:solidFill>
              </a:rPr>
              <a:t>Function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12" name="Curved Connector 11"/>
          <p:cNvCxnSpPr>
            <a:endCxn id="7" idx="1"/>
          </p:cNvCxnSpPr>
          <p:nvPr/>
        </p:nvCxnSpPr>
        <p:spPr>
          <a:xfrm rot="16200000" flipV="1">
            <a:off x="2239625" y="4780649"/>
            <a:ext cx="837828" cy="38427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33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4419600" y="1524000"/>
            <a:ext cx="4419600" cy="5143500"/>
            <a:chOff x="4419600" y="1524000"/>
            <a:chExt cx="4419600" cy="5143500"/>
          </a:xfrm>
        </p:grpSpPr>
        <p:grpSp>
          <p:nvGrpSpPr>
            <p:cNvPr id="50" name="Group 49"/>
            <p:cNvGrpSpPr/>
            <p:nvPr/>
          </p:nvGrpSpPr>
          <p:grpSpPr>
            <a:xfrm>
              <a:off x="4419600" y="1524000"/>
              <a:ext cx="4419600" cy="5143500"/>
              <a:chOff x="4419600" y="1524000"/>
              <a:chExt cx="4419600" cy="514350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419600" y="1524000"/>
                <a:ext cx="4419600" cy="5143500"/>
                <a:chOff x="4419600" y="1524000"/>
                <a:chExt cx="4419600" cy="5143500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4419600" y="1524000"/>
                  <a:ext cx="4419600" cy="5143500"/>
                </a:xfrm>
                <a:prstGeom prst="rect">
                  <a:avLst/>
                </a:prstGeom>
                <a:solidFill>
                  <a:srgbClr val="FFFFFF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indent="1143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b="1" dirty="0" smtClean="0">
                      <a:solidFill>
                        <a:schemeClr val="tx1"/>
                      </a:solidFill>
                    </a:rPr>
                    <a:t>Breakpoint</a:t>
                  </a:r>
                  <a:r>
                    <a:rPr lang="en-US" sz="2400" dirty="0" smtClean="0">
                      <a:solidFill>
                        <a:schemeClr val="tx1"/>
                      </a:solidFill>
                    </a:rPr>
                    <a:t>  </a:t>
                  </a:r>
                </a:p>
                <a:p>
                  <a:pPr marL="455613" lvl="1" indent="-16986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“ICMP packets A-&gt;B, arriving at X, </a:t>
                  </a:r>
                </a:p>
                <a:p>
                  <a:pPr marL="455613" lvl="1" indent="-16986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but not Z”</a:t>
                  </a: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 smtClean="0">
                    <a:solidFill>
                      <a:schemeClr val="tx1"/>
                    </a:solidFill>
                  </a:endParaRPr>
                </a:p>
                <a:p>
                  <a:pPr indent="1143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b="1" dirty="0" err="1" smtClean="0">
                      <a:solidFill>
                        <a:schemeClr val="tx1"/>
                      </a:solidFill>
                    </a:rPr>
                    <a:t>Backtrace</a:t>
                  </a:r>
                  <a:r>
                    <a:rPr lang="en-US" sz="2800" b="1" dirty="0" smtClean="0">
                      <a:solidFill>
                        <a:schemeClr val="tx1"/>
                      </a:solidFill>
                    </a:rPr>
                    <a:t> </a:t>
                  </a:r>
                  <a:endParaRPr lang="en-US" b="1" dirty="0" smtClean="0">
                    <a:solidFill>
                      <a:schemeClr val="tx1"/>
                    </a:solidFill>
                  </a:endParaRP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Switch X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{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</a:t>
                  </a:r>
                  <a:r>
                    <a:rPr lang="en-US" sz="1400" dirty="0" err="1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inport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p0,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 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</a:t>
                  </a:r>
                  <a:r>
                    <a:rPr lang="en-US" sz="1400" dirty="0" err="1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outports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[p1]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 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</a:t>
                  </a:r>
                  <a:r>
                    <a:rPr lang="en-US" sz="1400" dirty="0" err="1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mods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[...] 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matched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flow: 23 [...]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 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matched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table version: 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3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}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Switch Y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{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</a:t>
                  </a:r>
                  <a:r>
                    <a:rPr lang="en-US" sz="1400" dirty="0" err="1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inport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 p1, 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</a:t>
                  </a:r>
                  <a:r>
                    <a:rPr lang="en-US" sz="1400" dirty="0" err="1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outports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[p3]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</a:t>
                  </a:r>
                  <a:r>
                    <a:rPr lang="en-US" sz="1400" dirty="0" err="1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mods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: ...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	...</a:t>
                  </a:r>
                </a:p>
                <a:p>
                  <a:pPr lvl="1" indent="-17145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Courier New"/>
                      <a:cs typeface="Courier New"/>
                    </a:rPr>
                    <a:t>}</a:t>
                  </a:r>
                </a:p>
              </p:txBody>
            </p:sp>
            <p:grpSp>
              <p:nvGrpSpPr>
                <p:cNvPr id="46" name="Group 45"/>
                <p:cNvGrpSpPr/>
                <p:nvPr/>
              </p:nvGrpSpPr>
              <p:grpSpPr>
                <a:xfrm>
                  <a:off x="7547633" y="3884232"/>
                  <a:ext cx="869498" cy="2475414"/>
                  <a:chOff x="7808580" y="3962522"/>
                  <a:chExt cx="869498" cy="2475414"/>
                </a:xfrm>
              </p:grpSpPr>
              <p:pic>
                <p:nvPicPr>
                  <p:cNvPr id="34" name="Picture 33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7808580" y="4215158"/>
                    <a:ext cx="869498" cy="722204"/>
                  </a:xfrm>
                  <a:prstGeom prst="rect">
                    <a:avLst/>
                  </a:prstGeom>
                </p:spPr>
              </p:pic>
              <p:pic>
                <p:nvPicPr>
                  <p:cNvPr id="35" name="Picture 3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7907468" y="5249249"/>
                    <a:ext cx="549037" cy="785712"/>
                  </a:xfrm>
                  <a:prstGeom prst="rect">
                    <a:avLst/>
                  </a:prstGeom>
                </p:spPr>
              </p:pic>
              <p:sp>
                <p:nvSpPr>
                  <p:cNvPr id="43" name="Down Arrow 42"/>
                  <p:cNvSpPr/>
                  <p:nvPr/>
                </p:nvSpPr>
                <p:spPr>
                  <a:xfrm>
                    <a:off x="8089340" y="4853990"/>
                    <a:ext cx="156569" cy="498215"/>
                  </a:xfrm>
                  <a:prstGeom prst="downArrow">
                    <a:avLst/>
                  </a:prstGeom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Down Arrow 43"/>
                  <p:cNvSpPr/>
                  <p:nvPr/>
                </p:nvSpPr>
                <p:spPr>
                  <a:xfrm>
                    <a:off x="8085172" y="3962522"/>
                    <a:ext cx="156569" cy="365760"/>
                  </a:xfrm>
                  <a:prstGeom prst="downArrow">
                    <a:avLst/>
                  </a:prstGeom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Down Arrow 44"/>
                  <p:cNvSpPr/>
                  <p:nvPr/>
                </p:nvSpPr>
                <p:spPr>
                  <a:xfrm>
                    <a:off x="8115797" y="6072176"/>
                    <a:ext cx="156569" cy="365760"/>
                  </a:xfrm>
                  <a:prstGeom prst="downArrow">
                    <a:avLst/>
                  </a:prstGeom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49" name="TextBox 48"/>
              <p:cNvSpPr txBox="1"/>
              <p:nvPr/>
            </p:nvSpPr>
            <p:spPr>
              <a:xfrm>
                <a:off x="8241038" y="5499795"/>
                <a:ext cx="3573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Y</a:t>
                </a:r>
                <a:endParaRPr lang="en-US" sz="2000" b="1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8245207" y="4329624"/>
              <a:ext cx="3573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4495800" y="3276600"/>
            <a:ext cx="4191000" cy="335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495800" y="1600200"/>
            <a:ext cx="41910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373039" y="274638"/>
            <a:ext cx="839792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Debugging networks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57200" y="1879048"/>
            <a:ext cx="3914912" cy="4095472"/>
            <a:chOff x="2081695" y="1293745"/>
            <a:chExt cx="6042425" cy="4769124"/>
          </a:xfrm>
        </p:grpSpPr>
        <p:cxnSp>
          <p:nvCxnSpPr>
            <p:cNvPr id="12" name="Straight Connector 11"/>
            <p:cNvCxnSpPr/>
            <p:nvPr/>
          </p:nvCxnSpPr>
          <p:spPr>
            <a:xfrm rot="5400000">
              <a:off x="4309932" y="2364442"/>
              <a:ext cx="455702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73327" y="1293745"/>
              <a:ext cx="728909" cy="95909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4154" y="3703708"/>
              <a:ext cx="847405" cy="91495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3491" y="2418480"/>
              <a:ext cx="1342017" cy="84099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5508" y="3703708"/>
              <a:ext cx="847405" cy="91495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3337857" y="3085357"/>
              <a:ext cx="1199926" cy="8441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537784" y="3085356"/>
              <a:ext cx="1251427" cy="8441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endCxn id="13" idx="2"/>
            </p:cNvCxnSpPr>
            <p:nvPr/>
          </p:nvCxnSpPr>
          <p:spPr>
            <a:xfrm rot="5400000" flipH="1" flipV="1">
              <a:off x="2175006" y="2728267"/>
              <a:ext cx="2838208" cy="1887344"/>
            </a:xfrm>
            <a:prstGeom prst="curvedConnector3">
              <a:avLst>
                <a:gd name="adj1" fmla="val 50000"/>
              </a:avLst>
            </a:prstGeom>
            <a:ln w="50800">
              <a:solidFill>
                <a:srgbClr val="FF0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/>
            <p:nvPr/>
          </p:nvCxnSpPr>
          <p:spPr>
            <a:xfrm rot="16200000" flipH="1">
              <a:off x="3987958" y="2866715"/>
              <a:ext cx="2832358" cy="1604595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008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81695" y="4892260"/>
              <a:ext cx="1170609" cy="1170609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3761559" y="1417638"/>
              <a:ext cx="546203" cy="967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A</a:t>
              </a:r>
              <a:endParaRPr lang="en-US" sz="2400" b="1" dirty="0"/>
            </a:p>
          </p:txBody>
        </p:sp>
        <p:grpSp>
          <p:nvGrpSpPr>
            <p:cNvPr id="25" name="Group 31"/>
            <p:cNvGrpSpPr/>
            <p:nvPr/>
          </p:nvGrpSpPr>
          <p:grpSpPr>
            <a:xfrm>
              <a:off x="5184987" y="5123070"/>
              <a:ext cx="1901681" cy="939799"/>
              <a:chOff x="1982378" y="5123070"/>
              <a:chExt cx="1901681" cy="939799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82378" y="5123070"/>
                <a:ext cx="1355479" cy="939799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3337856" y="5123071"/>
                <a:ext cx="546203" cy="5376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B</a:t>
                </a:r>
                <a:endParaRPr lang="en-US" sz="24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2311799" y="2592294"/>
              <a:ext cx="1722861" cy="465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Switch X</a:t>
              </a:r>
              <a:endParaRPr lang="en-US" sz="20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74289" y="4387827"/>
              <a:ext cx="1886284" cy="465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/>
                <a:t>WiFi</a:t>
              </a:r>
              <a:r>
                <a:rPr lang="en-US" sz="2000" b="1" dirty="0" smtClean="0"/>
                <a:t> AP Y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12913" y="4374967"/>
              <a:ext cx="1911207" cy="465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/>
                <a:t>WiFi</a:t>
              </a:r>
              <a:r>
                <a:rPr lang="en-US" sz="2000" b="1" dirty="0" smtClean="0"/>
                <a:t> AP Z</a:t>
              </a:r>
              <a:endParaRPr lang="en-US" sz="2000" b="1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324600"/>
            <a:ext cx="3886200" cy="396877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26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urier New"/>
                <a:cs typeface="Courier New"/>
              </a:rPr>
              <a:t>ndb</a:t>
            </a:r>
            <a:r>
              <a:rPr lang="en-US" dirty="0" smtClean="0">
                <a:latin typeface="+mn-lt"/>
                <a:cs typeface="Courier New"/>
              </a:rPr>
              <a:t> to debug common issues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err="1" smtClean="0"/>
              <a:t>Reachability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Symptom: A is not able to talk to B</a:t>
            </a:r>
          </a:p>
          <a:p>
            <a:pPr lvl="1"/>
            <a:r>
              <a:rPr lang="en-US" dirty="0" smtClean="0"/>
              <a:t>Breakpoint: </a:t>
            </a:r>
            <a:r>
              <a:rPr lang="en-US" i="1" dirty="0" smtClean="0"/>
              <a:t>“Packet A-&gt;B, not reaching B”</a:t>
            </a:r>
          </a:p>
          <a:p>
            <a:pPr>
              <a:buNone/>
            </a:pPr>
            <a:r>
              <a:rPr lang="en-US" u="sng" dirty="0" smtClean="0"/>
              <a:t>Isolation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Symptom: A is talking to B, but it shouldn’t</a:t>
            </a:r>
          </a:p>
          <a:p>
            <a:pPr lvl="1"/>
            <a:r>
              <a:rPr lang="en-US" dirty="0" smtClean="0"/>
              <a:t>Breakpoint: </a:t>
            </a:r>
            <a:r>
              <a:rPr lang="en-US" i="1" dirty="0" smtClean="0"/>
              <a:t>“Packet A-&gt;B, reaching B”</a:t>
            </a:r>
          </a:p>
          <a:p>
            <a:pPr>
              <a:buNone/>
            </a:pPr>
            <a:r>
              <a:rPr lang="en-US" u="sng" dirty="0" smtClean="0"/>
              <a:t>Race conditions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Symptom: Flow entries not reaching on time</a:t>
            </a:r>
          </a:p>
          <a:p>
            <a:pPr lvl="1"/>
            <a:r>
              <a:rPr lang="en-US" dirty="0" smtClean="0"/>
              <a:t>Breakpoint: </a:t>
            </a:r>
            <a:r>
              <a:rPr lang="en-US" i="1" dirty="0" smtClean="0"/>
              <a:t>“Packet-in at switch S, port P”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04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/>
              <a:t>So, how does </a:t>
            </a:r>
            <a:r>
              <a:rPr lang="en-US" dirty="0" err="1" smtClean="0">
                <a:latin typeface="Courier New"/>
                <a:cs typeface="Courier New"/>
              </a:rPr>
              <a:t>ndb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78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/>
          <p:cNvGrpSpPr/>
          <p:nvPr/>
        </p:nvGrpSpPr>
        <p:grpSpPr>
          <a:xfrm>
            <a:off x="1139825" y="979432"/>
            <a:ext cx="6636745" cy="4342662"/>
            <a:chOff x="1139825" y="979432"/>
            <a:chExt cx="6636745" cy="4342662"/>
          </a:xfrm>
        </p:grpSpPr>
        <p:cxnSp>
          <p:nvCxnSpPr>
            <p:cNvPr id="111" name="Straight Connector 110"/>
            <p:cNvCxnSpPr/>
            <p:nvPr/>
          </p:nvCxnSpPr>
          <p:spPr>
            <a:xfrm rot="5400000" flipH="1" flipV="1">
              <a:off x="1360724" y="2541894"/>
              <a:ext cx="1720238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1254446" y="3174911"/>
              <a:ext cx="2981505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1944202" y="2860282"/>
              <a:ext cx="2567960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4487071" y="2579999"/>
              <a:ext cx="1958974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4896458" y="3449198"/>
              <a:ext cx="3744204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2548246" y="3013383"/>
              <a:ext cx="2933085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ounded Rectangle 108"/>
            <p:cNvSpPr/>
            <p:nvPr/>
          </p:nvSpPr>
          <p:spPr>
            <a:xfrm>
              <a:off x="1139825" y="979432"/>
              <a:ext cx="6636745" cy="702343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Control Plane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7" name="Rounded Rectangle 106"/>
          <p:cNvSpPr/>
          <p:nvPr/>
        </p:nvSpPr>
        <p:spPr>
          <a:xfrm>
            <a:off x="1757309" y="2387241"/>
            <a:ext cx="5346226" cy="437554"/>
          </a:xfrm>
          <a:prstGeom prst="roundRect">
            <a:avLst/>
          </a:prstGeom>
          <a:gradFill flip="none" rotWithShape="1">
            <a:gsLst>
              <a:gs pos="0">
                <a:srgbClr val="FF0000">
                  <a:alpha val="46000"/>
                </a:srgbClr>
              </a:gs>
              <a:gs pos="100000">
                <a:srgbClr val="F7545C">
                  <a:alpha val="46000"/>
                </a:srgb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Flow Table State Recorder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3276600" y="2514600"/>
            <a:ext cx="1600200" cy="228600"/>
            <a:chOff x="3276600" y="2514600"/>
            <a:chExt cx="1600200" cy="228600"/>
          </a:xfrm>
        </p:grpSpPr>
        <p:grpSp>
          <p:nvGrpSpPr>
            <p:cNvPr id="115" name="Group 114"/>
            <p:cNvGrpSpPr/>
            <p:nvPr/>
          </p:nvGrpSpPr>
          <p:grpSpPr>
            <a:xfrm>
              <a:off x="3276600" y="2514600"/>
              <a:ext cx="1371600" cy="228600"/>
              <a:chOff x="3581400" y="457200"/>
              <a:chExt cx="1371600" cy="228600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3581400" y="457200"/>
                <a:ext cx="762000" cy="228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Match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343400" y="457200"/>
                <a:ext cx="609600" cy="2286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ACT</a:t>
                </a:r>
                <a:endParaRPr lang="en-US" sz="1600" dirty="0"/>
              </a:p>
            </p:txBody>
          </p:sp>
        </p:grpSp>
        <p:sp>
          <p:nvSpPr>
            <p:cNvPr id="118" name="Rectangle 117"/>
            <p:cNvSpPr/>
            <p:nvPr/>
          </p:nvSpPr>
          <p:spPr>
            <a:xfrm>
              <a:off x="4648200" y="2514600"/>
              <a:ext cx="228600" cy="228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276600" y="1219200"/>
            <a:ext cx="1371600" cy="228600"/>
            <a:chOff x="3581400" y="457200"/>
            <a:chExt cx="1371600" cy="228600"/>
          </a:xfrm>
        </p:grpSpPr>
        <p:sp>
          <p:nvSpPr>
            <p:cNvPr id="110" name="Rectangle 109"/>
            <p:cNvSpPr/>
            <p:nvPr/>
          </p:nvSpPr>
          <p:spPr>
            <a:xfrm>
              <a:off x="3581400" y="457200"/>
              <a:ext cx="7620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Match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343400" y="457200"/>
              <a:ext cx="609600" cy="228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ACT</a:t>
              </a:r>
              <a:endParaRPr lang="en-US" sz="1600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021138" y="5537200"/>
            <a:ext cx="1120775" cy="1076325"/>
            <a:chOff x="4021138" y="5537200"/>
            <a:chExt cx="1120775" cy="1076325"/>
          </a:xfrm>
        </p:grpSpPr>
        <p:sp>
          <p:nvSpPr>
            <p:cNvPr id="3" name="Can 2"/>
            <p:cNvSpPr/>
            <p:nvPr/>
          </p:nvSpPr>
          <p:spPr>
            <a:xfrm>
              <a:off x="4076700" y="5537200"/>
              <a:ext cx="995363" cy="1076325"/>
            </a:xfrm>
            <a:prstGeom prst="can">
              <a:avLst>
                <a:gd name="adj" fmla="val 30951"/>
              </a:avLst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8881" name="TextBox 7"/>
            <p:cNvSpPr txBox="1">
              <a:spLocks noChangeArrowheads="1"/>
            </p:cNvSpPr>
            <p:nvPr/>
          </p:nvSpPr>
          <p:spPr bwMode="auto">
            <a:xfrm>
              <a:off x="4021138" y="5829588"/>
              <a:ext cx="112077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</a:rPr>
                <a:t>Postcard</a:t>
              </a:r>
            </a:p>
            <a:p>
              <a:r>
                <a:rPr lang="en-US" sz="2000" dirty="0" smtClean="0">
                  <a:solidFill>
                    <a:srgbClr val="000000"/>
                  </a:solidFill>
                </a:rPr>
                <a:t>Collector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>
          <a:xfrm rot="16200000" flipH="1">
            <a:off x="6952457" y="5195093"/>
            <a:ext cx="209550" cy="474663"/>
          </a:xfrm>
          <a:prstGeom prst="line">
            <a:avLst/>
          </a:prstGeom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1965325" y="3269848"/>
            <a:ext cx="549275" cy="547688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5575300" y="3200400"/>
            <a:ext cx="520700" cy="295275"/>
          </a:xfrm>
          <a:prstGeom prst="line">
            <a:avLst/>
          </a:prstGeom>
          <a:ln w="127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矩形 34"/>
          <p:cNvSpPr/>
          <p:nvPr/>
        </p:nvSpPr>
        <p:spPr>
          <a:xfrm>
            <a:off x="7104063" y="5461000"/>
            <a:ext cx="381000" cy="146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636023" y="3559486"/>
            <a:ext cx="378629" cy="58477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rPr>
              <a:t>S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1384524" y="5455834"/>
            <a:ext cx="2133600" cy="1320995"/>
          </a:xfrm>
          <a:prstGeom prst="wedgeRoundRectCallout">
            <a:avLst>
              <a:gd name="adj1" fmla="val 78830"/>
              <a:gd name="adj2" fmla="val -17949"/>
              <a:gd name="adj3" fmla="val 16667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Breakpoint</a:t>
            </a:r>
            <a:endParaRPr lang="en-US" sz="17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/>
              <a:t>Switch = 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/>
              <a:t>IP </a:t>
            </a:r>
            <a:r>
              <a:rPr lang="en-US" sz="1700" dirty="0" err="1"/>
              <a:t>src</a:t>
            </a:r>
            <a:r>
              <a:rPr lang="en-US" sz="1700" dirty="0"/>
              <a:t> =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1700" dirty="0"/>
              <a:t>, IP </a:t>
            </a:r>
            <a:r>
              <a:rPr lang="en-US" sz="1700" dirty="0" err="1"/>
              <a:t>dst</a:t>
            </a:r>
            <a:r>
              <a:rPr lang="en-US" sz="1700" dirty="0"/>
              <a:t> =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en-US" sz="17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/>
              <a:t>TCP Port = 22</a:t>
            </a:r>
          </a:p>
        </p:txBody>
      </p:sp>
      <p:sp>
        <p:nvSpPr>
          <p:cNvPr id="26" name="Folded Corner 25"/>
          <p:cNvSpPr/>
          <p:nvPr/>
        </p:nvSpPr>
        <p:spPr>
          <a:xfrm>
            <a:off x="6705600" y="52451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Folded Corner 26"/>
          <p:cNvSpPr/>
          <p:nvPr/>
        </p:nvSpPr>
        <p:spPr>
          <a:xfrm>
            <a:off x="3898900" y="4424363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Folded Corner 27"/>
          <p:cNvSpPr/>
          <p:nvPr/>
        </p:nvSpPr>
        <p:spPr>
          <a:xfrm>
            <a:off x="3144838" y="40513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Folded Corner 28"/>
          <p:cNvSpPr/>
          <p:nvPr/>
        </p:nvSpPr>
        <p:spPr>
          <a:xfrm>
            <a:off x="2133600" y="34290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Folded Corner 63"/>
          <p:cNvSpPr/>
          <p:nvPr/>
        </p:nvSpPr>
        <p:spPr>
          <a:xfrm>
            <a:off x="45720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Folded Corner 64"/>
          <p:cNvSpPr/>
          <p:nvPr/>
        </p:nvSpPr>
        <p:spPr>
          <a:xfrm>
            <a:off x="44958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Folded Corner 65"/>
          <p:cNvSpPr/>
          <p:nvPr/>
        </p:nvSpPr>
        <p:spPr>
          <a:xfrm>
            <a:off x="44196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Folded Corner 66"/>
          <p:cNvSpPr/>
          <p:nvPr/>
        </p:nvSpPr>
        <p:spPr>
          <a:xfrm>
            <a:off x="43434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88"/>
          <p:cNvGrpSpPr/>
          <p:nvPr/>
        </p:nvGrpSpPr>
        <p:grpSpPr>
          <a:xfrm>
            <a:off x="1676400" y="3159918"/>
            <a:ext cx="5029200" cy="2161382"/>
            <a:chOff x="1676400" y="3159918"/>
            <a:chExt cx="5029200" cy="2161382"/>
          </a:xfrm>
        </p:grpSpPr>
        <p:cxnSp>
          <p:nvCxnSpPr>
            <p:cNvPr id="43" name="Straight Connector 42"/>
            <p:cNvCxnSpPr>
              <a:endCxn id="27" idx="3"/>
            </p:cNvCxnSpPr>
            <p:nvPr/>
          </p:nvCxnSpPr>
          <p:spPr>
            <a:xfrm>
              <a:off x="3263676" y="4129088"/>
              <a:ext cx="863824" cy="371475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85"/>
            <p:cNvGrpSpPr/>
            <p:nvPr/>
          </p:nvGrpSpPr>
          <p:grpSpPr>
            <a:xfrm>
              <a:off x="1676400" y="3159918"/>
              <a:ext cx="5029200" cy="2161382"/>
              <a:chOff x="1676400" y="3159918"/>
              <a:chExt cx="5029200" cy="2161382"/>
            </a:xfrm>
            <a:effectLst/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362200" y="3613150"/>
                <a:ext cx="1155924" cy="59055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endCxn id="26" idx="1"/>
              </p:cNvCxnSpPr>
              <p:nvPr/>
            </p:nvCxnSpPr>
            <p:spPr>
              <a:xfrm>
                <a:off x="4076700" y="4479925"/>
                <a:ext cx="2628900" cy="841375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4" idx="2"/>
                <a:endCxn id="49" idx="0"/>
              </p:cNvCxnSpPr>
              <p:nvPr/>
            </p:nvCxnSpPr>
            <p:spPr>
              <a:xfrm rot="16200000" flipH="1">
                <a:off x="2008860" y="3896639"/>
                <a:ext cx="941388" cy="463309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endCxn id="27" idx="0"/>
              </p:cNvCxnSpPr>
              <p:nvPr/>
            </p:nvCxnSpPr>
            <p:spPr>
              <a:xfrm flipV="1">
                <a:off x="2746254" y="4424363"/>
                <a:ext cx="1266946" cy="2413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29" idx="2"/>
              </p:cNvCxnSpPr>
              <p:nvPr/>
            </p:nvCxnSpPr>
            <p:spPr>
              <a:xfrm>
                <a:off x="1676400" y="3402013"/>
                <a:ext cx="571500" cy="179387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943100" y="4343400"/>
                <a:ext cx="768109" cy="4572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2057400" y="4665663"/>
                <a:ext cx="596900" cy="287337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3305054" y="3581400"/>
                <a:ext cx="2025499" cy="4699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3992441" y="3581400"/>
                <a:ext cx="1416172" cy="842964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V="1">
                <a:off x="5408613" y="3159918"/>
                <a:ext cx="731959" cy="421482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49" idx="0"/>
                <a:endCxn id="28" idx="0"/>
              </p:cNvCxnSpPr>
              <p:nvPr/>
            </p:nvCxnSpPr>
            <p:spPr>
              <a:xfrm rot="5400000" flipH="1" flipV="1">
                <a:off x="2711329" y="4051180"/>
                <a:ext cx="547688" cy="547929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86"/>
          <p:cNvGrpSpPr/>
          <p:nvPr/>
        </p:nvGrpSpPr>
        <p:grpSpPr>
          <a:xfrm>
            <a:off x="1981200" y="3402013"/>
            <a:ext cx="5029200" cy="2035175"/>
            <a:chOff x="1981200" y="3402013"/>
            <a:chExt cx="5029200" cy="2035175"/>
          </a:xfrm>
        </p:grpSpPr>
        <p:pic>
          <p:nvPicPr>
            <p:cNvPr id="34" name="Picture 38" descr="router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81200" y="3402013"/>
              <a:ext cx="53340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9" descr="router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0" y="4011613"/>
              <a:ext cx="53340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40" descr="router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33800" y="43434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41" descr="router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77000" y="51816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41" descr="router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4509" y="4598988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40" descr="router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41913" y="34290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90"/>
          <p:cNvGrpSpPr/>
          <p:nvPr/>
        </p:nvGrpSpPr>
        <p:grpSpPr>
          <a:xfrm>
            <a:off x="1447800" y="2971800"/>
            <a:ext cx="6051550" cy="2774950"/>
            <a:chOff x="1447800" y="2971800"/>
            <a:chExt cx="6051550" cy="2774950"/>
          </a:xfrm>
        </p:grpSpPr>
        <p:pic>
          <p:nvPicPr>
            <p:cNvPr id="78866" name="Picture 33" descr="server-1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086600" y="5334000"/>
              <a:ext cx="412750" cy="41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89"/>
            <p:cNvGrpSpPr/>
            <p:nvPr/>
          </p:nvGrpSpPr>
          <p:grpSpPr>
            <a:xfrm>
              <a:off x="1447800" y="2971800"/>
              <a:ext cx="4876800" cy="2209800"/>
              <a:chOff x="1447800" y="2971800"/>
              <a:chExt cx="4876800" cy="2209800"/>
            </a:xfrm>
          </p:grpSpPr>
          <p:pic>
            <p:nvPicPr>
              <p:cNvPr id="78867" name="Picture 34" descr="server-1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447800" y="3200400"/>
                <a:ext cx="41275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861" name="Picture 12" descr="black-server-icon.png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828800" y="48006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863" name="Picture 6" descr="black-server-icon.png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76400" y="41148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862" name="Picture 4" descr="black-server-icon.png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943600" y="29718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92" name="TextBox 91"/>
          <p:cNvSpPr txBox="1"/>
          <p:nvPr/>
        </p:nvSpPr>
        <p:spPr>
          <a:xfrm>
            <a:off x="997327" y="3067055"/>
            <a:ext cx="414697" cy="5847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rPr>
              <a:t>B</a:t>
            </a:r>
            <a:endParaRPr lang="en-US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579092" y="5244812"/>
            <a:ext cx="433332" cy="58477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29000" y="6469590"/>
            <a:ext cx="3886200" cy="396877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9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19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0.1900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1.94444E-6 0.2641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-0.05139 -0.0300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92 L -0.23229 0.11296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00" y="56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39 -0.03009 L -0.3585 -0.14976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93 L 0.06754 0.2331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116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85 -0.14976 L -0.44201 -0.20416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-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0.0007 L 0.14046 0.28773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14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201 -0.20416 L -0.5526 -0.29629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0" y="-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69 L 0.24132 0.37847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0" y="190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50" autoRev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7" dur="250" autoRev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250" autoRev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1" grpId="1" animBg="1"/>
      <p:bldP spid="31" grpId="2" animBg="1"/>
      <p:bldP spid="31" grpId="3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64" grpId="0" animBg="1"/>
      <p:bldP spid="65" grpId="0" animBg="1"/>
      <p:bldP spid="66" grpId="0" animBg="1"/>
      <p:bldP spid="67" grpId="0" animBg="1"/>
      <p:bldP spid="6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4021138" y="5537200"/>
            <a:ext cx="1120775" cy="1076325"/>
            <a:chOff x="4021138" y="5537200"/>
            <a:chExt cx="1120775" cy="1076325"/>
          </a:xfrm>
        </p:grpSpPr>
        <p:sp>
          <p:nvSpPr>
            <p:cNvPr id="37" name="Can 36"/>
            <p:cNvSpPr/>
            <p:nvPr/>
          </p:nvSpPr>
          <p:spPr>
            <a:xfrm>
              <a:off x="4076700" y="5537200"/>
              <a:ext cx="995363" cy="1076325"/>
            </a:xfrm>
            <a:prstGeom prst="can">
              <a:avLst>
                <a:gd name="adj" fmla="val 30951"/>
              </a:avLst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1" name="TextBox 7"/>
            <p:cNvSpPr txBox="1">
              <a:spLocks noChangeArrowheads="1"/>
            </p:cNvSpPr>
            <p:nvPr/>
          </p:nvSpPr>
          <p:spPr bwMode="auto">
            <a:xfrm>
              <a:off x="4021138" y="5829588"/>
              <a:ext cx="112077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</a:rPr>
                <a:t>Postcard</a:t>
              </a:r>
            </a:p>
            <a:p>
              <a:r>
                <a:rPr lang="en-US" sz="2000" dirty="0" smtClean="0">
                  <a:solidFill>
                    <a:srgbClr val="000000"/>
                  </a:solidFill>
                </a:rPr>
                <a:t>Collector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139825" y="979432"/>
            <a:ext cx="6636745" cy="4342662"/>
            <a:chOff x="1139825" y="979432"/>
            <a:chExt cx="6636745" cy="4342662"/>
          </a:xfrm>
        </p:grpSpPr>
        <p:cxnSp>
          <p:nvCxnSpPr>
            <p:cNvPr id="116" name="Straight Connector 115"/>
            <p:cNvCxnSpPr/>
            <p:nvPr/>
          </p:nvCxnSpPr>
          <p:spPr>
            <a:xfrm rot="5400000" flipH="1" flipV="1">
              <a:off x="1360724" y="2541894"/>
              <a:ext cx="1720238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1254446" y="3174911"/>
              <a:ext cx="2981505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 flipH="1" flipV="1">
              <a:off x="1944202" y="2860282"/>
              <a:ext cx="2567960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 flipH="1" flipV="1">
              <a:off x="4487071" y="2579999"/>
              <a:ext cx="1958974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4896458" y="3449198"/>
              <a:ext cx="3744204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 flipH="1" flipV="1">
              <a:off x="2548246" y="3013383"/>
              <a:ext cx="2933085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ounded Rectangle 121"/>
            <p:cNvSpPr/>
            <p:nvPr/>
          </p:nvSpPr>
          <p:spPr>
            <a:xfrm>
              <a:off x="1139825" y="979432"/>
              <a:ext cx="6636745" cy="702343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FFFF"/>
                  </a:solidFill>
                </a:rPr>
                <a:t>Control Plane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13" name="Rounded Rectangle 112"/>
          <p:cNvSpPr/>
          <p:nvPr/>
        </p:nvSpPr>
        <p:spPr>
          <a:xfrm>
            <a:off x="1757309" y="2387241"/>
            <a:ext cx="5346226" cy="437554"/>
          </a:xfrm>
          <a:prstGeom prst="roundRect">
            <a:avLst/>
          </a:prstGeom>
          <a:gradFill flip="none" rotWithShape="1">
            <a:gsLst>
              <a:gs pos="0">
                <a:srgbClr val="FF0000">
                  <a:alpha val="46000"/>
                </a:srgbClr>
              </a:gs>
              <a:gs pos="100000">
                <a:srgbClr val="F7545C">
                  <a:alpha val="46000"/>
                </a:srgb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Flow Table State Recorder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16200000" flipH="1">
            <a:off x="6952457" y="5195093"/>
            <a:ext cx="209550" cy="474663"/>
          </a:xfrm>
          <a:prstGeom prst="line">
            <a:avLst/>
          </a:prstGeom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60"/>
          <p:cNvGrpSpPr/>
          <p:nvPr/>
        </p:nvGrpSpPr>
        <p:grpSpPr>
          <a:xfrm>
            <a:off x="1676400" y="3159918"/>
            <a:ext cx="5029200" cy="2161382"/>
            <a:chOff x="1676400" y="3159918"/>
            <a:chExt cx="5029200" cy="2161382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3263676" y="4129088"/>
              <a:ext cx="863824" cy="371475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85"/>
            <p:cNvGrpSpPr/>
            <p:nvPr/>
          </p:nvGrpSpPr>
          <p:grpSpPr>
            <a:xfrm>
              <a:off x="1676400" y="3159918"/>
              <a:ext cx="5029200" cy="2161382"/>
              <a:chOff x="1676400" y="3159918"/>
              <a:chExt cx="5029200" cy="2161382"/>
            </a:xfrm>
            <a:effectLst/>
          </p:grpSpPr>
          <p:cxnSp>
            <p:nvCxnSpPr>
              <p:cNvPr id="64" name="Straight Connector 63"/>
              <p:cNvCxnSpPr/>
              <p:nvPr/>
            </p:nvCxnSpPr>
            <p:spPr>
              <a:xfrm>
                <a:off x="2362200" y="3613150"/>
                <a:ext cx="1155924" cy="59055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076700" y="4479925"/>
                <a:ext cx="2628900" cy="841375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76" idx="2"/>
                <a:endCxn id="80" idx="0"/>
              </p:cNvCxnSpPr>
              <p:nvPr/>
            </p:nvCxnSpPr>
            <p:spPr>
              <a:xfrm rot="16200000" flipH="1">
                <a:off x="2008860" y="3896639"/>
                <a:ext cx="941388" cy="463309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V="1">
                <a:off x="2746254" y="4424363"/>
                <a:ext cx="1266946" cy="2413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1676400" y="3402013"/>
                <a:ext cx="571500" cy="179387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1943100" y="4343400"/>
                <a:ext cx="768109" cy="4572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V="1">
                <a:off x="2057400" y="4665663"/>
                <a:ext cx="596900" cy="287337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3305054" y="3581400"/>
                <a:ext cx="2025499" cy="4699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V="1">
                <a:off x="3992441" y="3581400"/>
                <a:ext cx="1416172" cy="842964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V="1">
                <a:off x="5408613" y="3159918"/>
                <a:ext cx="731959" cy="421482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80" idx="0"/>
              </p:cNvCxnSpPr>
              <p:nvPr/>
            </p:nvCxnSpPr>
            <p:spPr>
              <a:xfrm rot="5400000" flipH="1" flipV="1">
                <a:off x="2711329" y="4051180"/>
                <a:ext cx="547688" cy="547929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74"/>
          <p:cNvGrpSpPr/>
          <p:nvPr/>
        </p:nvGrpSpPr>
        <p:grpSpPr>
          <a:xfrm>
            <a:off x="1981200" y="3402013"/>
            <a:ext cx="5029200" cy="2035175"/>
            <a:chOff x="1981200" y="3402013"/>
            <a:chExt cx="5029200" cy="2035175"/>
          </a:xfrm>
        </p:grpSpPr>
        <p:pic>
          <p:nvPicPr>
            <p:cNvPr id="76" name="Picture 38" descr="router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1200" y="3402013"/>
              <a:ext cx="53340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" name="Picture 39" descr="router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0" y="4011613"/>
              <a:ext cx="53340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" name="Picture 40" descr="router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33800" y="43434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" name="Picture 41" descr="router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477000" y="51816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0" name="Picture 41" descr="router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44509" y="4598988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" name="Picture 40" descr="router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1913" y="34290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Rounded Rectangle 22"/>
          <p:cNvSpPr/>
          <p:nvPr/>
        </p:nvSpPr>
        <p:spPr>
          <a:xfrm>
            <a:off x="1333500" y="1943893"/>
            <a:ext cx="1219200" cy="1216025"/>
          </a:xfrm>
          <a:prstGeom prst="roundRect">
            <a:avLst>
              <a:gd name="adj" fmla="val 516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 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cs typeface="Times New Roman"/>
              </a:rPr>
              <a:t>      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844800" y="2444750"/>
            <a:ext cx="1219200" cy="1216025"/>
          </a:xfrm>
          <a:prstGeom prst="roundRect">
            <a:avLst>
              <a:gd name="adj" fmla="val 516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 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cs typeface="Times New Roman"/>
              </a:rPr>
              <a:t>      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546600" y="3206750"/>
            <a:ext cx="1219200" cy="1216025"/>
          </a:xfrm>
          <a:prstGeom prst="roundRect">
            <a:avLst>
              <a:gd name="adj" fmla="val 516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 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cs typeface="Times New Roman"/>
              </a:rPr>
              <a:t>      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248400" y="3816350"/>
            <a:ext cx="1219200" cy="1216025"/>
          </a:xfrm>
          <a:prstGeom prst="roundRect">
            <a:avLst>
              <a:gd name="adj" fmla="val 516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&lt;Match, Action&gt; 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marL="112713" indent="-112713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1000" dirty="0">
                <a:cs typeface="Times New Roman"/>
              </a:rPr>
              <a:t>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cs typeface="Times New Roman"/>
              </a:rPr>
              <a:t>       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45720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olded Corner 15"/>
          <p:cNvSpPr/>
          <p:nvPr/>
        </p:nvSpPr>
        <p:spPr>
          <a:xfrm>
            <a:off x="44958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Folded Corner 16"/>
          <p:cNvSpPr/>
          <p:nvPr/>
        </p:nvSpPr>
        <p:spPr>
          <a:xfrm>
            <a:off x="44196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Folded Corner 17"/>
          <p:cNvSpPr/>
          <p:nvPr/>
        </p:nvSpPr>
        <p:spPr>
          <a:xfrm>
            <a:off x="4343400" y="60198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81"/>
          <p:cNvGrpSpPr/>
          <p:nvPr/>
        </p:nvGrpSpPr>
        <p:grpSpPr>
          <a:xfrm>
            <a:off x="1447800" y="2971800"/>
            <a:ext cx="6051550" cy="2774950"/>
            <a:chOff x="1447800" y="2971800"/>
            <a:chExt cx="6051550" cy="2774950"/>
          </a:xfrm>
        </p:grpSpPr>
        <p:pic>
          <p:nvPicPr>
            <p:cNvPr id="83" name="Picture 33" descr="server-1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86600" y="5334000"/>
              <a:ext cx="412750" cy="41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89"/>
            <p:cNvGrpSpPr/>
            <p:nvPr/>
          </p:nvGrpSpPr>
          <p:grpSpPr>
            <a:xfrm>
              <a:off x="1447800" y="2971800"/>
              <a:ext cx="4876800" cy="2209800"/>
              <a:chOff x="1447800" y="2971800"/>
              <a:chExt cx="4876800" cy="2209800"/>
            </a:xfrm>
          </p:grpSpPr>
          <p:pic>
            <p:nvPicPr>
              <p:cNvPr id="85" name="Picture 34" descr="server-1.png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47800" y="3200400"/>
                <a:ext cx="41275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6" name="Picture 12" descr="black-server-icon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828800" y="48006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7" name="Picture 6" descr="black-server-icon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76400" y="41148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8" name="Picture 4" descr="black-server-icon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943600" y="29718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89" name="TextBox 88"/>
          <p:cNvSpPr txBox="1"/>
          <p:nvPr/>
        </p:nvSpPr>
        <p:spPr>
          <a:xfrm>
            <a:off x="997327" y="3067055"/>
            <a:ext cx="414697" cy="5847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rPr>
              <a:t>B</a:t>
            </a:r>
            <a:endParaRPr lang="en-US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79092" y="5244812"/>
            <a:ext cx="433332" cy="58477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151" name="Freeform 150"/>
          <p:cNvSpPr/>
          <p:nvPr/>
        </p:nvSpPr>
        <p:spPr>
          <a:xfrm>
            <a:off x="1690688" y="3384021"/>
            <a:ext cx="5605197" cy="2148417"/>
          </a:xfrm>
          <a:custGeom>
            <a:avLst/>
            <a:gdLst>
              <a:gd name="connsiteX0" fmla="*/ 5595937 w 5605197"/>
              <a:gd name="connsiteY0" fmla="*/ 2148417 h 2148417"/>
              <a:gd name="connsiteX1" fmla="*/ 5056187 w 5605197"/>
              <a:gd name="connsiteY1" fmla="*/ 1894417 h 2148417"/>
              <a:gd name="connsiteX2" fmla="*/ 2301875 w 5605197"/>
              <a:gd name="connsiteY2" fmla="*/ 1045104 h 2148417"/>
              <a:gd name="connsiteX3" fmla="*/ 1627187 w 5605197"/>
              <a:gd name="connsiteY3" fmla="*/ 719667 h 2148417"/>
              <a:gd name="connsiteX4" fmla="*/ 563562 w 5605197"/>
              <a:gd name="connsiteY4" fmla="*/ 116417 h 2148417"/>
              <a:gd name="connsiteX5" fmla="*/ 0 w 5605197"/>
              <a:gd name="connsiteY5" fmla="*/ 21167 h 2148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5197" h="2148417">
                <a:moveTo>
                  <a:pt x="5595937" y="2148417"/>
                </a:moveTo>
                <a:cubicBezTo>
                  <a:pt x="5600567" y="2113360"/>
                  <a:pt x="5605197" y="2078303"/>
                  <a:pt x="5056187" y="1894417"/>
                </a:cubicBezTo>
                <a:cubicBezTo>
                  <a:pt x="4507177" y="1710531"/>
                  <a:pt x="2873375" y="1240896"/>
                  <a:pt x="2301875" y="1045104"/>
                </a:cubicBezTo>
                <a:cubicBezTo>
                  <a:pt x="1730375" y="849312"/>
                  <a:pt x="1916906" y="874448"/>
                  <a:pt x="1627187" y="719667"/>
                </a:cubicBezTo>
                <a:cubicBezTo>
                  <a:pt x="1337468" y="564886"/>
                  <a:pt x="834760" y="232834"/>
                  <a:pt x="563562" y="116417"/>
                </a:cubicBezTo>
                <a:cubicBezTo>
                  <a:pt x="292364" y="0"/>
                  <a:pt x="0" y="21167"/>
                  <a:pt x="0" y="21167"/>
                </a:cubicBezTo>
              </a:path>
            </a:pathLst>
          </a:custGeom>
          <a:ln w="50800"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43200" y="6461123"/>
            <a:ext cx="3886200" cy="396877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13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1.11111E-6 L 0.225 -0.1175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00" y="-5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06702 -0.2423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-12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13507 -0.28912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0" y="-14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24306 -0.3798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0" y="-1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15" grpId="0" animBg="1"/>
      <p:bldP spid="16" grpId="0" animBg="1"/>
      <p:bldP spid="17" grpId="0" animBg="1"/>
      <p:bldP spid="18" grpId="0" animBg="1"/>
      <p:bldP spid="1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/>
          <p:cNvGrpSpPr/>
          <p:nvPr/>
        </p:nvGrpSpPr>
        <p:grpSpPr>
          <a:xfrm>
            <a:off x="4021138" y="5537200"/>
            <a:ext cx="1120775" cy="1076325"/>
            <a:chOff x="4021138" y="5537200"/>
            <a:chExt cx="1120775" cy="1076325"/>
          </a:xfrm>
        </p:grpSpPr>
        <p:sp>
          <p:nvSpPr>
            <p:cNvPr id="3" name="Can 2"/>
            <p:cNvSpPr/>
            <p:nvPr/>
          </p:nvSpPr>
          <p:spPr>
            <a:xfrm>
              <a:off x="4076700" y="5537200"/>
              <a:ext cx="995363" cy="1076325"/>
            </a:xfrm>
            <a:prstGeom prst="can">
              <a:avLst>
                <a:gd name="adj" fmla="val 30951"/>
              </a:avLst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" name="TextBox 7"/>
            <p:cNvSpPr txBox="1">
              <a:spLocks noChangeArrowheads="1"/>
            </p:cNvSpPr>
            <p:nvPr/>
          </p:nvSpPr>
          <p:spPr bwMode="auto">
            <a:xfrm>
              <a:off x="4021138" y="5829588"/>
              <a:ext cx="112077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</a:rPr>
                <a:t>Postcard</a:t>
              </a:r>
            </a:p>
            <a:p>
              <a:r>
                <a:rPr lang="en-US" sz="2000" dirty="0" smtClean="0">
                  <a:solidFill>
                    <a:srgbClr val="000000"/>
                  </a:solidFill>
                </a:rPr>
                <a:t>Collector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139825" y="979432"/>
            <a:ext cx="6636745" cy="4342662"/>
            <a:chOff x="1139825" y="979432"/>
            <a:chExt cx="6636745" cy="4342662"/>
          </a:xfrm>
        </p:grpSpPr>
        <p:cxnSp>
          <p:nvCxnSpPr>
            <p:cNvPr id="113" name="Straight Connector 112"/>
            <p:cNvCxnSpPr/>
            <p:nvPr/>
          </p:nvCxnSpPr>
          <p:spPr>
            <a:xfrm rot="5400000" flipH="1" flipV="1">
              <a:off x="1360724" y="2541894"/>
              <a:ext cx="1720238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1254446" y="3174911"/>
              <a:ext cx="2981505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1944202" y="2860282"/>
              <a:ext cx="2567960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 flipH="1" flipV="1">
              <a:off x="4487071" y="2579999"/>
              <a:ext cx="1958974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4896458" y="3449198"/>
              <a:ext cx="3744204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2548246" y="3013383"/>
              <a:ext cx="2933085" cy="1588"/>
            </a:xfrm>
            <a:prstGeom prst="line">
              <a:avLst/>
            </a:prstGeom>
            <a:ln w="38100" cap="rnd">
              <a:solidFill>
                <a:srgbClr val="FFFF00"/>
              </a:solidFill>
              <a:prstDash val="sysDot"/>
            </a:ln>
            <a:effectLst>
              <a:outerShdw blurRad="40000" dist="20000" dir="81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Rounded Rectangle 123"/>
            <p:cNvSpPr/>
            <p:nvPr/>
          </p:nvSpPr>
          <p:spPr>
            <a:xfrm>
              <a:off x="1139825" y="979432"/>
              <a:ext cx="6636745" cy="702343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FFFF"/>
                  </a:solidFill>
                </a:rPr>
                <a:t>Control Plane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>
          <a:xfrm rot="16200000" flipH="1">
            <a:off x="6952457" y="5195093"/>
            <a:ext cx="209550" cy="474663"/>
          </a:xfrm>
          <a:prstGeom prst="line">
            <a:avLst/>
          </a:prstGeom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91"/>
          <p:cNvGrpSpPr/>
          <p:nvPr/>
        </p:nvGrpSpPr>
        <p:grpSpPr>
          <a:xfrm>
            <a:off x="1676400" y="3159918"/>
            <a:ext cx="5029200" cy="2161382"/>
            <a:chOff x="1676400" y="3159918"/>
            <a:chExt cx="5029200" cy="2161382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3263676" y="4129088"/>
              <a:ext cx="863824" cy="371475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85"/>
            <p:cNvGrpSpPr/>
            <p:nvPr/>
          </p:nvGrpSpPr>
          <p:grpSpPr>
            <a:xfrm>
              <a:off x="1676400" y="3159918"/>
              <a:ext cx="5029200" cy="2161382"/>
              <a:chOff x="1676400" y="3159918"/>
              <a:chExt cx="5029200" cy="2161382"/>
            </a:xfrm>
            <a:effectLst/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2362200" y="3613150"/>
                <a:ext cx="1155924" cy="59055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076700" y="4479925"/>
                <a:ext cx="2628900" cy="841375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107" idx="2"/>
                <a:endCxn id="111" idx="0"/>
              </p:cNvCxnSpPr>
              <p:nvPr/>
            </p:nvCxnSpPr>
            <p:spPr>
              <a:xfrm rot="16200000" flipH="1">
                <a:off x="2008860" y="3896639"/>
                <a:ext cx="941388" cy="463309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2746254" y="4424363"/>
                <a:ext cx="1266946" cy="2413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1676400" y="3402013"/>
                <a:ext cx="571500" cy="179387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943100" y="4343400"/>
                <a:ext cx="768109" cy="4572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V="1">
                <a:off x="2057400" y="4665663"/>
                <a:ext cx="596900" cy="287337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flipV="1">
                <a:off x="3305054" y="3581400"/>
                <a:ext cx="2025499" cy="4699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V="1">
                <a:off x="3992441" y="3581400"/>
                <a:ext cx="1416172" cy="842964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V="1">
                <a:off x="5408613" y="3159918"/>
                <a:ext cx="731959" cy="421482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111" idx="0"/>
              </p:cNvCxnSpPr>
              <p:nvPr/>
            </p:nvCxnSpPr>
            <p:spPr>
              <a:xfrm rot="5400000" flipH="1" flipV="1">
                <a:off x="2711329" y="4051180"/>
                <a:ext cx="547688" cy="547929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112"/>
          <p:cNvGrpSpPr/>
          <p:nvPr/>
        </p:nvGrpSpPr>
        <p:grpSpPr>
          <a:xfrm>
            <a:off x="1447800" y="2971800"/>
            <a:ext cx="6051550" cy="2774950"/>
            <a:chOff x="1447800" y="2971800"/>
            <a:chExt cx="6051550" cy="2774950"/>
          </a:xfrm>
        </p:grpSpPr>
        <p:pic>
          <p:nvPicPr>
            <p:cNvPr id="114" name="Picture 33" descr="server-1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86600" y="5334000"/>
              <a:ext cx="412750" cy="41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89"/>
            <p:cNvGrpSpPr/>
            <p:nvPr/>
          </p:nvGrpSpPr>
          <p:grpSpPr>
            <a:xfrm>
              <a:off x="1447800" y="2971800"/>
              <a:ext cx="4876800" cy="2209800"/>
              <a:chOff x="1447800" y="2971800"/>
              <a:chExt cx="4876800" cy="2209800"/>
            </a:xfrm>
          </p:grpSpPr>
          <p:pic>
            <p:nvPicPr>
              <p:cNvPr id="116" name="Picture 34" descr="server-1.png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47800" y="3200400"/>
                <a:ext cx="41275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7" name="Picture 12" descr="black-server-icon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828800" y="48006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8" name="Picture 6" descr="black-server-icon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76400" y="41148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9" name="Picture 4" descr="black-server-icon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943600" y="2971800"/>
                <a:ext cx="381000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8" name="Group 105"/>
          <p:cNvGrpSpPr/>
          <p:nvPr/>
        </p:nvGrpSpPr>
        <p:grpSpPr>
          <a:xfrm>
            <a:off x="1981200" y="3402013"/>
            <a:ext cx="5029200" cy="2035175"/>
            <a:chOff x="1981200" y="3402013"/>
            <a:chExt cx="5029200" cy="2035175"/>
          </a:xfrm>
        </p:grpSpPr>
        <p:pic>
          <p:nvPicPr>
            <p:cNvPr id="107" name="Picture 38" descr="router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81200" y="3402013"/>
              <a:ext cx="53340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" name="Picture 39" descr="router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48000" y="4011613"/>
              <a:ext cx="53340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" name="Picture 40" descr="router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33800" y="43434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0" name="Picture 41" descr="router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477000" y="51816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1" name="Picture 41" descr="router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44509" y="4598988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" name="Picture 40" descr="router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41913" y="3429000"/>
              <a:ext cx="533400" cy="255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" name="矩形 34"/>
          <p:cNvSpPr/>
          <p:nvPr/>
        </p:nvSpPr>
        <p:spPr>
          <a:xfrm>
            <a:off x="7104063" y="5461000"/>
            <a:ext cx="381000" cy="146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Folded Corner 25"/>
          <p:cNvSpPr/>
          <p:nvPr/>
        </p:nvSpPr>
        <p:spPr>
          <a:xfrm>
            <a:off x="6705600" y="5245100"/>
            <a:ext cx="228600" cy="152400"/>
          </a:xfrm>
          <a:prstGeom prst="foldedCorner">
            <a:avLst>
              <a:gd name="adj" fmla="val 50000"/>
            </a:avLst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1757309" y="2387241"/>
            <a:ext cx="5346226" cy="437554"/>
          </a:xfrm>
          <a:prstGeom prst="roundRect">
            <a:avLst/>
          </a:prstGeom>
          <a:gradFill flip="none" rotWithShape="1">
            <a:gsLst>
              <a:gs pos="0">
                <a:srgbClr val="FF0000">
                  <a:alpha val="46000"/>
                </a:srgbClr>
              </a:gs>
              <a:gs pos="100000">
                <a:srgbClr val="F7545C">
                  <a:alpha val="46000"/>
                </a:srgb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Flow Table State Recorder</a:t>
            </a:r>
          </a:p>
        </p:txBody>
      </p: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5054600" y="2592388"/>
            <a:ext cx="3103563" cy="3846512"/>
            <a:chOff x="5053933" y="2592294"/>
            <a:chExt cx="3103949" cy="3847353"/>
          </a:xfrm>
        </p:grpSpPr>
        <p:sp>
          <p:nvSpPr>
            <p:cNvPr id="24" name="Freeform 23"/>
            <p:cNvSpPr/>
            <p:nvPr/>
          </p:nvSpPr>
          <p:spPr>
            <a:xfrm>
              <a:off x="7105238" y="2592294"/>
              <a:ext cx="1052644" cy="3593297"/>
            </a:xfrm>
            <a:custGeom>
              <a:avLst/>
              <a:gdLst>
                <a:gd name="connsiteX0" fmla="*/ 0 w 918883"/>
                <a:gd name="connsiteY0" fmla="*/ 14941 h 3593353"/>
                <a:gd name="connsiteX1" fmla="*/ 918883 w 918883"/>
                <a:gd name="connsiteY1" fmla="*/ 0 h 3593353"/>
                <a:gd name="connsiteX2" fmla="*/ 918883 w 918883"/>
                <a:gd name="connsiteY2" fmla="*/ 3578412 h 3593353"/>
                <a:gd name="connsiteX3" fmla="*/ 44824 w 918883"/>
                <a:gd name="connsiteY3" fmla="*/ 3593353 h 3593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8883" h="3593353">
                  <a:moveTo>
                    <a:pt x="0" y="14941"/>
                  </a:moveTo>
                  <a:lnTo>
                    <a:pt x="918883" y="0"/>
                  </a:lnTo>
                  <a:lnTo>
                    <a:pt x="918883" y="3578412"/>
                  </a:lnTo>
                  <a:lnTo>
                    <a:pt x="44824" y="3593353"/>
                  </a:lnTo>
                </a:path>
              </a:pathLst>
            </a:custGeom>
            <a:ln w="38100" cmpd="sng">
              <a:solidFill>
                <a:srgbClr val="FFFF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H="1">
              <a:off x="5053933" y="6172889"/>
              <a:ext cx="1024065" cy="12703"/>
            </a:xfrm>
            <a:prstGeom prst="straightConnector1">
              <a:avLst/>
            </a:prstGeom>
            <a:ln w="38100" cmpd="sng">
              <a:solidFill>
                <a:srgbClr val="FFFF00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ounded Rectangle 86"/>
            <p:cNvSpPr/>
            <p:nvPr/>
          </p:nvSpPr>
          <p:spPr>
            <a:xfrm>
              <a:off x="5379411" y="5895016"/>
              <a:ext cx="2532377" cy="544631"/>
            </a:xfrm>
            <a:prstGeom prst="roundRect">
              <a:avLst/>
            </a:prstGeom>
            <a:solidFill>
              <a:srgbClr val="FFFF00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solidFill>
                    <a:schemeClr val="tx1"/>
                  </a:solidFill>
                </a:rPr>
                <a:t>&lt;Flow Table State, </a:t>
              </a:r>
              <a:r>
                <a:rPr lang="en-US" sz="2000" dirty="0">
                  <a:solidFill>
                    <a:schemeClr val="tx1"/>
                  </a:solidFill>
                </a:rPr>
                <a:t>Version&gt;</a:t>
              </a:r>
            </a:p>
          </p:txBody>
        </p:sp>
      </p:grpSp>
      <p:grpSp>
        <p:nvGrpSpPr>
          <p:cNvPr id="19" name="Group 97"/>
          <p:cNvGrpSpPr>
            <a:grpSpLocks/>
          </p:cNvGrpSpPr>
          <p:nvPr/>
        </p:nvGrpSpPr>
        <p:grpSpPr bwMode="auto">
          <a:xfrm>
            <a:off x="4448175" y="4070350"/>
            <a:ext cx="3109134" cy="1536700"/>
            <a:chOff x="4448560" y="4070723"/>
            <a:chExt cx="3109349" cy="1536133"/>
          </a:xfrm>
        </p:grpSpPr>
        <p:cxnSp>
          <p:nvCxnSpPr>
            <p:cNvPr id="90" name="Straight Connector 89"/>
            <p:cNvCxnSpPr/>
            <p:nvPr/>
          </p:nvCxnSpPr>
          <p:spPr>
            <a:xfrm flipH="1" flipV="1">
              <a:off x="4527940" y="4576949"/>
              <a:ext cx="1343118" cy="1029907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V="1">
              <a:off x="5899635" y="4576949"/>
              <a:ext cx="962091" cy="1029907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/>
            <p:cNvSpPr/>
            <p:nvPr/>
          </p:nvSpPr>
          <p:spPr>
            <a:xfrm>
              <a:off x="4448560" y="4070723"/>
              <a:ext cx="3109349" cy="545899"/>
            </a:xfrm>
            <a:prstGeom prst="roundRect">
              <a:avLst/>
            </a:prstGeom>
            <a:solidFill>
              <a:srgbClr val="FFFF00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solidFill>
                    <a:schemeClr val="tx1"/>
                  </a:solidFill>
                </a:rPr>
                <a:t>&lt;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Datapath</a:t>
              </a:r>
              <a:r>
                <a:rPr lang="en-US" sz="2000" dirty="0" smtClean="0">
                  <a:solidFill>
                    <a:schemeClr val="tx1"/>
                  </a:solidFill>
                </a:rPr>
                <a:t> ID, Packet ID, Version</a:t>
              </a:r>
              <a:r>
                <a:rPr lang="en-US" sz="2000" dirty="0">
                  <a:solidFill>
                    <a:schemeClr val="tx1"/>
                  </a:solidFill>
                </a:rPr>
                <a:t>&gt;</a:t>
              </a:r>
            </a:p>
          </p:txBody>
        </p:sp>
      </p:grpSp>
      <p:grpSp>
        <p:nvGrpSpPr>
          <p:cNvPr id="20" name="Group 3"/>
          <p:cNvGrpSpPr>
            <a:grpSpLocks/>
          </p:cNvGrpSpPr>
          <p:nvPr/>
        </p:nvGrpSpPr>
        <p:grpSpPr bwMode="auto">
          <a:xfrm>
            <a:off x="4723845" y="3957638"/>
            <a:ext cx="2977119" cy="2335212"/>
            <a:chOff x="4723392" y="3958167"/>
            <a:chExt cx="2976984" cy="2335213"/>
          </a:xfrm>
        </p:grpSpPr>
        <p:sp>
          <p:nvSpPr>
            <p:cNvPr id="2" name="Rounded Rectangle 1"/>
            <p:cNvSpPr/>
            <p:nvPr/>
          </p:nvSpPr>
          <p:spPr>
            <a:xfrm>
              <a:off x="4723392" y="3958167"/>
              <a:ext cx="2697849" cy="466726"/>
            </a:xfrm>
            <a:prstGeom prst="roundRect">
              <a:avLst>
                <a:gd name="adj" fmla="val 22960"/>
              </a:avLst>
            </a:prstGeom>
            <a:noFill/>
            <a:ln w="5715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5627195" y="5755218"/>
              <a:ext cx="2073181" cy="538162"/>
            </a:xfrm>
            <a:prstGeom prst="roundRect">
              <a:avLst>
                <a:gd name="adj" fmla="val 22960"/>
              </a:avLst>
            </a:prstGeom>
            <a:noFill/>
            <a:ln w="5715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43200" y="6461123"/>
            <a:ext cx="3886200" cy="396877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9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24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-0.05139 -0.0300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92 L -0.10243 0.0511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6" grpId="0" animBg="1"/>
      <p:bldP spid="2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Who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a typeface="ＭＳ Ｐゴシック" charset="-128"/>
                <a:cs typeface="ＭＳ Ｐゴシック" charset="-128"/>
              </a:rPr>
              <a:t>Network developers</a:t>
            </a:r>
          </a:p>
          <a:p>
            <a:pPr lvl="1"/>
            <a:r>
              <a:rPr lang="en-US" dirty="0"/>
              <a:t>Programmers debugging control </a:t>
            </a:r>
            <a:r>
              <a:rPr lang="en-US" dirty="0" smtClean="0"/>
              <a:t>programs</a:t>
            </a:r>
            <a:endParaRPr lang="en-US" dirty="0" smtClean="0">
              <a:solidFill>
                <a:srgbClr val="1F497D"/>
              </a:solidFill>
              <a:ea typeface="ＭＳ Ｐゴシック" charset="-128"/>
              <a:cs typeface="ＭＳ Ｐゴシック" charset="-128"/>
            </a:endParaRPr>
          </a:p>
          <a:p>
            <a:pPr marL="0" indent="0"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marL="0" indent="0"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Network </a:t>
            </a:r>
            <a:r>
              <a:rPr lang="en-US" dirty="0">
                <a:ea typeface="ＭＳ Ｐゴシック" charset="-128"/>
                <a:cs typeface="ＭＳ Ｐゴシック" charset="-128"/>
              </a:rPr>
              <a:t>operators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</a:rPr>
              <a:t>Find policy </a:t>
            </a:r>
            <a:r>
              <a:rPr lang="en-US" dirty="0" smtClean="0">
                <a:solidFill>
                  <a:srgbClr val="000000"/>
                </a:solidFill>
              </a:rPr>
              <a:t>errors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</a:rPr>
              <a:t>Send error report to switch vendor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</a:rPr>
              <a:t>Send error report to control program vendor</a:t>
            </a:r>
          </a:p>
          <a:p>
            <a:pPr marL="0" indent="0" eaLnBrk="1" hangingPunct="1"/>
            <a:endParaRPr lang="en-US" dirty="0">
              <a:solidFill>
                <a:srgbClr val="1F497D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283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243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on SDN Wireless Networks</a:t>
            </a:r>
          </a:p>
          <a:p>
            <a:pPr lvl="1"/>
            <a:r>
              <a:rPr lang="en-US" dirty="0" smtClean="0"/>
              <a:t>Data Plane Abstraction</a:t>
            </a:r>
          </a:p>
          <a:p>
            <a:pPr lvl="1"/>
            <a:r>
              <a:rPr lang="en-US" dirty="0" smtClean="0"/>
              <a:t>Controller Design</a:t>
            </a:r>
          </a:p>
          <a:p>
            <a:r>
              <a:rPr lang="en-US" dirty="0" smtClean="0"/>
              <a:t>SDN Debugging</a:t>
            </a:r>
          </a:p>
          <a:p>
            <a:pPr lvl="1"/>
            <a:r>
              <a:rPr lang="en-US" dirty="0" smtClean="0"/>
              <a:t>Data Plane Approach (Breakpoints + Packet Trace): NDB</a:t>
            </a:r>
          </a:p>
          <a:p>
            <a:pPr lvl="1"/>
            <a:r>
              <a:rPr lang="en-US" dirty="0" smtClean="0"/>
              <a:t>Control Plane Approach (Model </a:t>
            </a:r>
            <a:r>
              <a:rPr lang="en-US" dirty="0"/>
              <a:t>C</a:t>
            </a:r>
            <a:r>
              <a:rPr lang="en-US" dirty="0" smtClean="0"/>
              <a:t>hecking + Symbolic Execution): NICE</a:t>
            </a:r>
          </a:p>
          <a:p>
            <a:r>
              <a:rPr lang="en-US" dirty="0" smtClean="0"/>
              <a:t>SDN Security</a:t>
            </a:r>
          </a:p>
          <a:p>
            <a:pPr lvl="1"/>
            <a:r>
              <a:rPr lang="en-US" dirty="0" smtClean="0"/>
              <a:t>Defense again Control Plane Attacks</a:t>
            </a:r>
          </a:p>
          <a:p>
            <a:pPr lvl="1"/>
            <a:r>
              <a:rPr lang="en-US" dirty="0" smtClean="0"/>
              <a:t>Security as a </a:t>
            </a:r>
            <a:r>
              <a:rPr lang="en-US" dirty="0" smtClean="0"/>
              <a:t>Service (Next Lecture)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18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and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Control channel</a:t>
            </a:r>
          </a:p>
          <a:p>
            <a:pPr lvl="1"/>
            <a:r>
              <a:rPr lang="en-US" dirty="0" smtClean="0"/>
              <a:t>Negligible overhead</a:t>
            </a:r>
          </a:p>
          <a:p>
            <a:pPr lvl="1"/>
            <a:r>
              <a:rPr lang="en-US" dirty="0" smtClean="0"/>
              <a:t>No postcards </a:t>
            </a:r>
          </a:p>
          <a:p>
            <a:pPr lvl="1"/>
            <a:r>
              <a:rPr lang="en-US" dirty="0" smtClean="0"/>
              <a:t>Extra flow-</a:t>
            </a:r>
            <a:r>
              <a:rPr lang="en-US" dirty="0" err="1" smtClean="0"/>
              <a:t>mods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Postcards in the </a:t>
            </a:r>
            <a:r>
              <a:rPr lang="en-US" dirty="0" err="1" smtClean="0"/>
              <a:t>datapath</a:t>
            </a:r>
            <a:endParaRPr lang="en-US" dirty="0" smtClean="0"/>
          </a:p>
          <a:p>
            <a:pPr lvl="1"/>
            <a:r>
              <a:rPr lang="en-US" dirty="0" smtClean="0"/>
              <a:t>Single collector server for the entire Stanford backbone</a:t>
            </a:r>
          </a:p>
          <a:p>
            <a:pPr lvl="1"/>
            <a:r>
              <a:rPr lang="en-US" dirty="0" smtClean="0"/>
              <a:t>Selective postcard generation to reduce overhead</a:t>
            </a:r>
          </a:p>
          <a:p>
            <a:pPr lvl="1"/>
            <a:r>
              <a:rPr lang="en-US" dirty="0" smtClean="0"/>
              <a:t>Parallelize postcard collection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9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1" indent="-514350">
              <a:buFont typeface="Arial"/>
              <a:buChar char="•"/>
            </a:pPr>
            <a:r>
              <a:rPr lang="en-US" sz="3600" dirty="0" err="1" smtClean="0">
                <a:latin typeface="Courier New"/>
                <a:cs typeface="Courier New"/>
              </a:rPr>
              <a:t>ndb</a:t>
            </a:r>
            <a:r>
              <a:rPr lang="en-US" sz="3600" dirty="0" smtClean="0">
                <a:cs typeface="Courier New"/>
              </a:rPr>
              <a:t>: </a:t>
            </a:r>
            <a:r>
              <a:rPr lang="en-US" sz="3600" dirty="0" smtClean="0"/>
              <a:t>Network Breakpoint + Packet </a:t>
            </a:r>
            <a:r>
              <a:rPr lang="en-US" sz="3600" dirty="0" err="1" smtClean="0"/>
              <a:t>Backtrace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Systematically </a:t>
            </a:r>
            <a:r>
              <a:rPr lang="en-US" sz="3600" dirty="0"/>
              <a:t>track down</a:t>
            </a:r>
            <a:r>
              <a:rPr lang="en-US" sz="3600" dirty="0" smtClean="0"/>
              <a:t> root cause of bugs</a:t>
            </a:r>
          </a:p>
          <a:p>
            <a:pPr marL="514350" indent="-514350"/>
            <a:r>
              <a:rPr lang="en-US" sz="3600" dirty="0" smtClean="0"/>
              <a:t>Practical and deployable today</a:t>
            </a:r>
            <a:endParaRPr lang="en-US" sz="3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Summary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871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243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Review on SDN Wireless Networks</a:t>
            </a:r>
          </a:p>
          <a:p>
            <a:pPr lvl="1"/>
            <a:r>
              <a:rPr lang="en-US" dirty="0" smtClean="0"/>
              <a:t>Data Plane Abstraction</a:t>
            </a:r>
          </a:p>
          <a:p>
            <a:pPr lvl="1"/>
            <a:r>
              <a:rPr lang="en-US" dirty="0" smtClean="0"/>
              <a:t>Controller Design</a:t>
            </a:r>
          </a:p>
          <a:p>
            <a:r>
              <a:rPr lang="en-US" dirty="0" smtClean="0"/>
              <a:t>SDN Debugging</a:t>
            </a:r>
          </a:p>
          <a:p>
            <a:pPr lvl="1"/>
            <a:r>
              <a:rPr lang="en-US" dirty="0" smtClean="0"/>
              <a:t>Data Plane Approach (Breakpoints + Packet </a:t>
            </a:r>
            <a:r>
              <a:rPr lang="en-US" dirty="0" err="1" smtClean="0"/>
              <a:t>Backtrace</a:t>
            </a:r>
            <a:r>
              <a:rPr lang="en-US" dirty="0" smtClean="0"/>
              <a:t>): </a:t>
            </a:r>
            <a:r>
              <a:rPr lang="en-US" dirty="0" err="1" smtClean="0"/>
              <a:t>ndb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Control Plane Approach (Model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hecking + Symbolic Execution): NICE</a:t>
            </a:r>
          </a:p>
          <a:p>
            <a:r>
              <a:rPr lang="en-US" dirty="0" smtClean="0"/>
              <a:t>SDN Security</a:t>
            </a:r>
          </a:p>
          <a:p>
            <a:pPr lvl="1"/>
            <a:r>
              <a:rPr lang="en-US" dirty="0" smtClean="0"/>
              <a:t>Security as a service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43413"/>
            <a:ext cx="6858000" cy="4182747"/>
          </a:xfrm>
        </p:spPr>
        <p:txBody>
          <a:bodyPr/>
          <a:lstStyle/>
          <a:p>
            <a:r>
              <a:rPr lang="en-GB" dirty="0" smtClean="0"/>
              <a:t>Will make </a:t>
            </a:r>
            <a:r>
              <a:rPr lang="en-GB" dirty="0"/>
              <a:t>communication </a:t>
            </a:r>
            <a:r>
              <a:rPr lang="en-GB" dirty="0" smtClean="0"/>
              <a:t>unreliable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Major hurdle for success of SDN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GB" sz="3200" dirty="0"/>
              <a:t>We need effective ways to test SDN </a:t>
            </a:r>
            <a:r>
              <a:rPr lang="en-GB" sz="3200" dirty="0" smtClean="0"/>
              <a:t>networks</a:t>
            </a:r>
            <a:br>
              <a:rPr lang="en-GB" sz="3200" dirty="0" smtClean="0"/>
            </a:br>
            <a:r>
              <a:rPr lang="en-GB" sz="3200" dirty="0" smtClean="0"/>
              <a:t>NICE: automatically testing OpenFlow Apps</a:t>
            </a:r>
            <a:endParaRPr lang="en-GB" sz="3200" dirty="0"/>
          </a:p>
        </p:txBody>
      </p:sp>
      <p:pic>
        <p:nvPicPr>
          <p:cNvPr id="1026" name="Picture 2" descr="C:\Users\Marco\work\art\clcker\logic-bomb-m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3048000"/>
            <a:ext cx="2347912" cy="198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co\work\art\clcker\network-error-m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39887"/>
            <a:ext cx="1179513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7239000" y="228600"/>
            <a:ext cx="1095696" cy="1095696"/>
            <a:chOff x="6524304" y="1981200"/>
            <a:chExt cx="1095696" cy="1095696"/>
          </a:xfrm>
        </p:grpSpPr>
        <p:pic>
          <p:nvPicPr>
            <p:cNvPr id="15" name="Picture 3" descr="C:\Users\Marco\Documents\work\art\clicker\red-cross-md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304" y="1981200"/>
              <a:ext cx="1095696" cy="1095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C:\Documents and Settings\maysam\Local Settings\Temporary Internet Files\Content.IE5\G2CNU7NB\MCj04380280000[1]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576138" y="2091389"/>
              <a:ext cx="992028" cy="875319"/>
            </a:xfrm>
            <a:prstGeom prst="rect">
              <a:avLst/>
            </a:prstGeom>
            <a:noFill/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4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loud 60"/>
          <p:cNvSpPr/>
          <p:nvPr/>
        </p:nvSpPr>
        <p:spPr>
          <a:xfrm>
            <a:off x="1600200" y="1841486"/>
            <a:ext cx="5943600" cy="3846993"/>
          </a:xfrm>
          <a:prstGeom prst="cloud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>
            <a:stCxn id="37" idx="0"/>
            <a:endCxn id="27" idx="2"/>
          </p:cNvCxnSpPr>
          <p:nvPr/>
        </p:nvCxnSpPr>
        <p:spPr>
          <a:xfrm flipV="1">
            <a:off x="2858537" y="2399764"/>
            <a:ext cx="1716253" cy="93498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8" idx="0"/>
            <a:endCxn id="27" idx="2"/>
          </p:cNvCxnSpPr>
          <p:nvPr/>
        </p:nvCxnSpPr>
        <p:spPr>
          <a:xfrm flipH="1" flipV="1">
            <a:off x="4574790" y="2399764"/>
            <a:ext cx="1777599" cy="94220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</a:t>
            </a:r>
            <a:r>
              <a:rPr lang="en-US" b="1" dirty="0" smtClean="0">
                <a:solidFill>
                  <a:srgbClr val="0092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Open</a:t>
            </a:r>
            <a:r>
              <a:rPr lang="en-US" b="1" dirty="0" smtClean="0">
                <a:solidFill>
                  <a:srgbClr val="63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Flow</a:t>
            </a:r>
            <a:r>
              <a:rPr lang="en-US" dirty="0" smtClean="0"/>
              <a:t> 101</a:t>
            </a:r>
            <a:endParaRPr lang="en-US" dirty="0"/>
          </a:p>
        </p:txBody>
      </p:sp>
      <p:cxnSp>
        <p:nvCxnSpPr>
          <p:cNvPr id="25" name="Straight Connector 113"/>
          <p:cNvCxnSpPr>
            <a:cxnSpLocks noChangeShapeType="1"/>
            <a:stCxn id="37" idx="6"/>
            <a:endCxn id="38" idx="2"/>
          </p:cNvCxnSpPr>
          <p:nvPr/>
        </p:nvCxnSpPr>
        <p:spPr bwMode="auto">
          <a:xfrm>
            <a:off x="3386820" y="3863035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117"/>
          <p:cNvSpPr>
            <a:spLocks noChangeArrowheads="1"/>
          </p:cNvSpPr>
          <p:nvPr/>
        </p:nvSpPr>
        <p:spPr bwMode="auto">
          <a:xfrm>
            <a:off x="7778025" y="3552015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cxnSp>
        <p:nvCxnSpPr>
          <p:cNvPr id="29" name="Straight Connector 119"/>
          <p:cNvCxnSpPr>
            <a:cxnSpLocks noChangeShapeType="1"/>
            <a:stCxn id="38" idx="6"/>
            <a:endCxn id="28" idx="1"/>
          </p:cNvCxnSpPr>
          <p:nvPr/>
        </p:nvCxnSpPr>
        <p:spPr bwMode="auto">
          <a:xfrm flipV="1">
            <a:off x="6880672" y="3863035"/>
            <a:ext cx="897353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122"/>
          <p:cNvSpPr>
            <a:spLocks noChangeArrowheads="1"/>
          </p:cNvSpPr>
          <p:nvPr/>
        </p:nvSpPr>
        <p:spPr bwMode="auto">
          <a:xfrm>
            <a:off x="300709" y="3552015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31" name="Straight Connector 123"/>
          <p:cNvCxnSpPr>
            <a:cxnSpLocks noChangeShapeType="1"/>
            <a:stCxn id="30" idx="3"/>
            <a:endCxn id="37" idx="2"/>
          </p:cNvCxnSpPr>
          <p:nvPr/>
        </p:nvCxnSpPr>
        <p:spPr bwMode="auto">
          <a:xfrm>
            <a:off x="1431044" y="3863035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32"/>
          <p:cNvSpPr/>
          <p:nvPr/>
        </p:nvSpPr>
        <p:spPr>
          <a:xfrm>
            <a:off x="5732357" y="43912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2</a:t>
            </a:r>
            <a:endParaRPr lang="en-US" sz="2800" kern="0" dirty="0"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30254" y="3334752"/>
            <a:ext cx="1056566" cy="1056566"/>
            <a:chOff x="2330254" y="3334752"/>
            <a:chExt cx="1056566" cy="1056566"/>
          </a:xfrm>
        </p:grpSpPr>
        <p:sp>
          <p:nvSpPr>
            <p:cNvPr id="37" name="Oval 36"/>
            <p:cNvSpPr/>
            <p:nvPr/>
          </p:nvSpPr>
          <p:spPr bwMode="auto">
            <a:xfrm>
              <a:off x="2330254" y="3334752"/>
              <a:ext cx="1056566" cy="105656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15357" rIns="0" bIns="15357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 dirty="0">
                <a:solidFill>
                  <a:sysClr val="windowText" lastClr="00000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508857" y="3845913"/>
              <a:ext cx="699360" cy="304800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0000">
                  <a:schemeClr val="bg1">
                    <a:lumMod val="85000"/>
                  </a:schemeClr>
                </a:gs>
                <a:gs pos="15000">
                  <a:schemeClr val="tx1">
                    <a:lumMod val="75000"/>
                    <a:lumOff val="2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17327" y="4150713"/>
            <a:ext cx="1740305" cy="2250087"/>
            <a:chOff x="2017327" y="4150713"/>
            <a:chExt cx="1740305" cy="2250087"/>
          </a:xfrm>
        </p:grpSpPr>
        <p:sp>
          <p:nvSpPr>
            <p:cNvPr id="49" name="Rectangle 48"/>
            <p:cNvSpPr/>
            <p:nvPr/>
          </p:nvSpPr>
          <p:spPr>
            <a:xfrm>
              <a:off x="2017328" y="4876800"/>
              <a:ext cx="1730164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chemeClr val="bg1"/>
                  </a:solidFill>
                  <a:cs typeface="Arial" pitchFamily="34" charset="0"/>
                </a:rPr>
                <a:t>Flow Table</a:t>
              </a:r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17328" y="5181600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Rule 1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017327" y="5486400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Rule 2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17327" y="6096000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Rule N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56" name="Straight Connector 123"/>
            <p:cNvCxnSpPr>
              <a:cxnSpLocks noChangeShapeType="1"/>
            </p:cNvCxnSpPr>
            <p:nvPr/>
          </p:nvCxnSpPr>
          <p:spPr bwMode="auto">
            <a:xfrm flipV="1">
              <a:off x="2017327" y="5791200"/>
              <a:ext cx="0" cy="3048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123"/>
            <p:cNvCxnSpPr>
              <a:cxnSpLocks noChangeShapeType="1"/>
            </p:cNvCxnSpPr>
            <p:nvPr/>
          </p:nvCxnSpPr>
          <p:spPr bwMode="auto">
            <a:xfrm flipV="1">
              <a:off x="3747492" y="5791200"/>
              <a:ext cx="0" cy="3048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Straight Connector 113"/>
            <p:cNvCxnSpPr>
              <a:cxnSpLocks noChangeShapeType="1"/>
            </p:cNvCxnSpPr>
            <p:nvPr/>
          </p:nvCxnSpPr>
          <p:spPr bwMode="auto">
            <a:xfrm flipV="1">
              <a:off x="2017328" y="4150713"/>
              <a:ext cx="491529" cy="726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Straight Connector 113"/>
            <p:cNvCxnSpPr>
              <a:cxnSpLocks noChangeShapeType="1"/>
            </p:cNvCxnSpPr>
            <p:nvPr/>
          </p:nvCxnSpPr>
          <p:spPr bwMode="auto">
            <a:xfrm flipH="1" flipV="1">
              <a:off x="3208217" y="4150713"/>
              <a:ext cx="549415" cy="72608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" name="Rectangle 31"/>
          <p:cNvSpPr/>
          <p:nvPr/>
        </p:nvSpPr>
        <p:spPr>
          <a:xfrm>
            <a:off x="2236643" y="43912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1</a:t>
            </a:r>
            <a:endParaRPr lang="en-US" sz="2800" kern="0" dirty="0"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219200" y="3929152"/>
            <a:ext cx="1289657" cy="452748"/>
            <a:chOff x="1219200" y="3929152"/>
            <a:chExt cx="1289657" cy="452748"/>
          </a:xfrm>
        </p:grpSpPr>
        <p:sp>
          <p:nvSpPr>
            <p:cNvPr id="43" name="Rectangle 42"/>
            <p:cNvSpPr/>
            <p:nvPr/>
          </p:nvSpPr>
          <p:spPr>
            <a:xfrm>
              <a:off x="1518348" y="4043109"/>
              <a:ext cx="759337" cy="338791"/>
            </a:xfrm>
            <a:prstGeom prst="rect">
              <a:avLst/>
            </a:prstGeom>
          </p:spPr>
          <p:txBody>
            <a:bodyPr wrap="none" lIns="30715" tIns="15357" rIns="30715" bIns="15357">
              <a:spAutoFit/>
            </a:bodyPr>
            <a:lstStyle/>
            <a:p>
              <a:pPr algn="ctr" defTabSz="157935">
                <a:defRPr/>
              </a:pPr>
              <a:r>
                <a:rPr lang="en-US" sz="2000" kern="0" dirty="0" smtClean="0">
                  <a:solidFill>
                    <a:schemeClr val="tx2"/>
                  </a:solidFill>
                  <a:cs typeface="Arial" pitchFamily="34" charset="0"/>
                </a:rPr>
                <a:t>Packet</a:t>
              </a:r>
              <a:endParaRPr lang="en-US" sz="2800" kern="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cxnSp>
          <p:nvCxnSpPr>
            <p:cNvPr id="74" name="Straight Arrow Connector 73"/>
            <p:cNvCxnSpPr>
              <a:endCxn id="86" idx="1"/>
            </p:cNvCxnSpPr>
            <p:nvPr/>
          </p:nvCxnSpPr>
          <p:spPr>
            <a:xfrm flipV="1">
              <a:off x="1219200" y="3998313"/>
              <a:ext cx="1289657" cy="2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124"/>
            <p:cNvSpPr>
              <a:spLocks noChangeArrowheads="1"/>
            </p:cNvSpPr>
            <p:nvPr/>
          </p:nvSpPr>
          <p:spPr bwMode="auto">
            <a:xfrm>
              <a:off x="1876214" y="39291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08217" y="3929152"/>
            <a:ext cx="2794492" cy="138323"/>
            <a:chOff x="3208217" y="3929152"/>
            <a:chExt cx="2794492" cy="138323"/>
          </a:xfrm>
        </p:grpSpPr>
        <p:cxnSp>
          <p:nvCxnSpPr>
            <p:cNvPr id="97" name="Straight Arrow Connector 96"/>
            <p:cNvCxnSpPr>
              <a:stCxn id="86" idx="3"/>
            </p:cNvCxnSpPr>
            <p:nvPr/>
          </p:nvCxnSpPr>
          <p:spPr>
            <a:xfrm>
              <a:off x="3208217" y="3998313"/>
              <a:ext cx="1744783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24"/>
            <p:cNvSpPr>
              <a:spLocks noChangeArrowheads="1"/>
            </p:cNvSpPr>
            <p:nvPr/>
          </p:nvSpPr>
          <p:spPr bwMode="auto">
            <a:xfrm>
              <a:off x="4026627" y="39291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  <p:cxnSp>
          <p:nvCxnSpPr>
            <p:cNvPr id="100" name="Straight Arrow Connector 99"/>
            <p:cNvCxnSpPr>
              <a:endCxn id="112" idx="1"/>
            </p:cNvCxnSpPr>
            <p:nvPr/>
          </p:nvCxnSpPr>
          <p:spPr>
            <a:xfrm>
              <a:off x="5029200" y="3998313"/>
              <a:ext cx="973509" cy="0"/>
            </a:xfrm>
            <a:prstGeom prst="straightConnector1">
              <a:avLst/>
            </a:prstGeom>
            <a:ln w="3810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824106" y="3341972"/>
            <a:ext cx="1056566" cy="1042129"/>
            <a:chOff x="5824106" y="3341972"/>
            <a:chExt cx="1056566" cy="1042129"/>
          </a:xfrm>
        </p:grpSpPr>
        <p:sp>
          <p:nvSpPr>
            <p:cNvPr id="38" name="Oval 37"/>
            <p:cNvSpPr/>
            <p:nvPr/>
          </p:nvSpPr>
          <p:spPr bwMode="auto">
            <a:xfrm>
              <a:off x="5824106" y="3341972"/>
              <a:ext cx="1056566" cy="10421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ysClr val="windowText" lastClr="000000"/>
              </a:solidFill>
              <a:prstDash val="solid"/>
              <a:tailEnd w="med" len="med"/>
            </a:ln>
            <a:effectLst/>
          </p:spPr>
          <p:txBody>
            <a:bodyPr lIns="0" tIns="15357" rIns="0" bIns="15357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 dirty="0">
                <a:solidFill>
                  <a:sysClr val="windowText" lastClr="00000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002709" y="3845913"/>
              <a:ext cx="699360" cy="304800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0000">
                  <a:schemeClr val="bg1">
                    <a:lumMod val="85000"/>
                  </a:schemeClr>
                </a:gs>
                <a:gs pos="15000">
                  <a:schemeClr val="tx1">
                    <a:lumMod val="75000"/>
                    <a:lumOff val="2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29612" y="914400"/>
            <a:ext cx="5490354" cy="1485364"/>
            <a:chOff x="1829612" y="914400"/>
            <a:chExt cx="5490354" cy="1485364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1829612" y="1447002"/>
              <a:ext cx="5490354" cy="939773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0" kern="0" dirty="0">
                <a:solidFill>
                  <a:sysClr val="window" lastClr="FFFFFF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06019" y="1600200"/>
              <a:ext cx="4737542" cy="799564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0" kern="0" dirty="0" smtClean="0">
                  <a:solidFill>
                    <a:sysClr val="windowText" lastClr="000000"/>
                  </a:solidFill>
                  <a:latin typeface="+mn-lt"/>
                  <a:cs typeface="Arial" pitchFamily="34" charset="0"/>
                </a:rPr>
                <a:t>OpenFlow</a:t>
              </a:r>
              <a:br>
                <a:rPr lang="en-US" sz="2400" b="0" kern="0" dirty="0" smtClean="0">
                  <a:solidFill>
                    <a:sysClr val="windowText" lastClr="000000"/>
                  </a:solidFill>
                  <a:latin typeface="+mn-lt"/>
                  <a:cs typeface="Arial" pitchFamily="34" charset="0"/>
                </a:rPr>
              </a:br>
              <a:r>
                <a:rPr lang="en-US" sz="2400" b="0" kern="0" dirty="0" smtClean="0">
                  <a:solidFill>
                    <a:sysClr val="windowText" lastClr="000000"/>
                  </a:solidFill>
                  <a:latin typeface="+mn-lt"/>
                  <a:cs typeface="Arial" pitchFamily="34" charset="0"/>
                </a:rPr>
                <a:t>program</a:t>
              </a:r>
              <a:endParaRPr lang="en-US" sz="2400" b="0" kern="0" dirty="0">
                <a:solidFill>
                  <a:sysClr val="windowText" lastClr="00000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47491" y="914400"/>
              <a:ext cx="16546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kern="0" dirty="0" smtClean="0">
                  <a:cs typeface="Arial" pitchFamily="34" charset="0"/>
                </a:rPr>
                <a:t>Controller</a:t>
              </a:r>
              <a:endParaRPr lang="en-US" sz="2400" kern="0" dirty="0">
                <a:cs typeface="Arial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4887" y="1654858"/>
              <a:ext cx="1015044" cy="7153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3048000" y="2133600"/>
            <a:ext cx="2514600" cy="1712313"/>
            <a:chOff x="3048000" y="2133600"/>
            <a:chExt cx="2514600" cy="1712313"/>
          </a:xfrm>
        </p:grpSpPr>
        <p:sp>
          <p:nvSpPr>
            <p:cNvPr id="35" name="Rounded Rectangular Callout 34"/>
            <p:cNvSpPr/>
            <p:nvPr/>
          </p:nvSpPr>
          <p:spPr>
            <a:xfrm>
              <a:off x="3314388" y="2488265"/>
              <a:ext cx="2248212" cy="919401"/>
            </a:xfrm>
            <a:prstGeom prst="wedgeRoundRectCallout">
              <a:avLst>
                <a:gd name="adj1" fmla="val -60391"/>
                <a:gd name="adj2" fmla="val 20265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dirty="0"/>
                <a:t>Install rule;</a:t>
              </a:r>
              <a:br>
                <a:rPr lang="en-US" sz="2400" dirty="0"/>
              </a:br>
              <a:r>
                <a:rPr lang="en-US" sz="2400" dirty="0"/>
                <a:t>forward packet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3048000" y="2133600"/>
              <a:ext cx="0" cy="1712313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3198" y="2133600"/>
            <a:ext cx="2749163" cy="1712313"/>
            <a:chOff x="63198" y="2133600"/>
            <a:chExt cx="2749163" cy="1712313"/>
          </a:xfrm>
        </p:grpSpPr>
        <p:sp>
          <p:nvSpPr>
            <p:cNvPr id="83" name="Rounded Rectangular Callout 82"/>
            <p:cNvSpPr/>
            <p:nvPr/>
          </p:nvSpPr>
          <p:spPr>
            <a:xfrm>
              <a:off x="63198" y="2488266"/>
              <a:ext cx="2451402" cy="919401"/>
            </a:xfrm>
            <a:prstGeom prst="wedgeRoundRectCallout">
              <a:avLst>
                <a:gd name="adj1" fmla="val 56324"/>
                <a:gd name="adj2" fmla="val 25715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dirty="0"/>
                <a:t>Default: forward</a:t>
              </a:r>
              <a:br>
                <a:rPr lang="en-US" sz="2400" dirty="0"/>
              </a:br>
              <a:r>
                <a:rPr lang="en-US" sz="2400" dirty="0"/>
                <a:t>to controller</a:t>
              </a: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V="1">
              <a:off x="2743200" y="2133600"/>
              <a:ext cx="0" cy="1712313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124"/>
            <p:cNvSpPr>
              <a:spLocks noChangeArrowheads="1"/>
            </p:cNvSpPr>
            <p:nvPr/>
          </p:nvSpPr>
          <p:spPr bwMode="auto">
            <a:xfrm rot="5400000">
              <a:off x="2625146" y="2817250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47491" y="5181600"/>
            <a:ext cx="5167909" cy="990600"/>
            <a:chOff x="3747491" y="5181600"/>
            <a:chExt cx="5167909" cy="990600"/>
          </a:xfrm>
        </p:grpSpPr>
        <p:sp>
          <p:nvSpPr>
            <p:cNvPr id="52" name="Rectangle 51"/>
            <p:cNvSpPr/>
            <p:nvPr/>
          </p:nvSpPr>
          <p:spPr>
            <a:xfrm>
              <a:off x="4725890" y="5257800"/>
              <a:ext cx="1322651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400" dirty="0" smtClean="0">
                  <a:solidFill>
                    <a:srgbClr val="000000"/>
                  </a:solidFill>
                  <a:cs typeface="Arial" pitchFamily="34" charset="0"/>
                </a:rPr>
                <a:t>Match</a:t>
              </a:r>
              <a:endParaRPr lang="en-US" sz="2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048541" y="5257800"/>
              <a:ext cx="1545698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400" dirty="0" smtClean="0">
                  <a:solidFill>
                    <a:srgbClr val="000000"/>
                  </a:solidFill>
                  <a:cs typeface="Arial" pitchFamily="34" charset="0"/>
                </a:rPr>
                <a:t>Actions</a:t>
              </a:r>
              <a:endParaRPr lang="en-US" sz="2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592749" y="5257800"/>
              <a:ext cx="1322651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400" dirty="0" smtClean="0">
                  <a:solidFill>
                    <a:srgbClr val="000000"/>
                  </a:solidFill>
                  <a:cs typeface="Arial" pitchFamily="34" charset="0"/>
                </a:rPr>
                <a:t>Counters</a:t>
              </a:r>
              <a:endParaRPr lang="en-US" sz="2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60" name="Straight Connector 113"/>
            <p:cNvCxnSpPr>
              <a:cxnSpLocks noChangeShapeType="1"/>
            </p:cNvCxnSpPr>
            <p:nvPr/>
          </p:nvCxnSpPr>
          <p:spPr bwMode="auto">
            <a:xfrm>
              <a:off x="3747491" y="5181600"/>
              <a:ext cx="978399" cy="7620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Straight Connector 113"/>
            <p:cNvCxnSpPr>
              <a:cxnSpLocks noChangeShapeType="1"/>
            </p:cNvCxnSpPr>
            <p:nvPr/>
          </p:nvCxnSpPr>
          <p:spPr bwMode="auto">
            <a:xfrm>
              <a:off x="3747491" y="5486400"/>
              <a:ext cx="978399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Rectangle 57"/>
            <p:cNvSpPr/>
            <p:nvPr/>
          </p:nvSpPr>
          <p:spPr>
            <a:xfrm>
              <a:off x="4724400" y="5715000"/>
              <a:ext cx="1322651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1800" dirty="0" err="1" smtClean="0">
                  <a:solidFill>
                    <a:srgbClr val="000000"/>
                  </a:solidFill>
                  <a:cs typeface="Arial" pitchFamily="34" charset="0"/>
                </a:rPr>
                <a:t>Dst</a:t>
              </a:r>
              <a:r>
                <a:rPr lang="en-US" sz="1800" dirty="0" smtClean="0">
                  <a:solidFill>
                    <a:srgbClr val="000000"/>
                  </a:solidFill>
                  <a:cs typeface="Arial" pitchFamily="34" charset="0"/>
                </a:rPr>
                <a:t>: Host B</a:t>
              </a:r>
              <a:endParaRPr lang="en-US" sz="1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047051" y="5715000"/>
              <a:ext cx="1545698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1800" dirty="0" err="1" smtClean="0">
                  <a:solidFill>
                    <a:srgbClr val="000000"/>
                  </a:solidFill>
                  <a:cs typeface="Arial" pitchFamily="34" charset="0"/>
                </a:rPr>
                <a:t>Fwd</a:t>
              </a:r>
              <a:r>
                <a:rPr lang="en-US" sz="1800" dirty="0" smtClean="0">
                  <a:solidFill>
                    <a:srgbClr val="000000"/>
                  </a:solidFill>
                  <a:cs typeface="Arial" pitchFamily="34" charset="0"/>
                </a:rPr>
                <a:t>: Switch 2</a:t>
              </a:r>
              <a:endParaRPr lang="en-US" sz="1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591259" y="5715000"/>
              <a:ext cx="1322651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1800" dirty="0" err="1" smtClean="0">
                  <a:solidFill>
                    <a:srgbClr val="000000"/>
                  </a:solidFill>
                  <a:cs typeface="Arial" pitchFamily="34" charset="0"/>
                </a:rPr>
                <a:t>pkts</a:t>
              </a:r>
              <a:r>
                <a:rPr lang="en-US" sz="1800" dirty="0" smtClean="0">
                  <a:solidFill>
                    <a:srgbClr val="000000"/>
                  </a:solidFill>
                  <a:cs typeface="Arial" pitchFamily="34" charset="0"/>
                </a:rPr>
                <a:t> / bytes</a:t>
              </a:r>
              <a:endParaRPr lang="en-US" sz="1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3200" dirty="0" smtClean="0"/>
              <a:t>System is distributed and asynchronous </a:t>
            </a:r>
            <a:r>
              <a:rPr lang="en-US" sz="3200" dirty="0" smtClean="0">
                <a:sym typeface="Wingdings" pitchFamily="2" charset="2"/>
              </a:rPr>
              <a:t></a:t>
            </a:r>
            <a:br>
              <a:rPr lang="en-US" sz="3200" dirty="0" smtClean="0">
                <a:sym typeface="Wingdings" pitchFamily="2" charset="2"/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can misbehave under corner cases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7" name="Rounded Rectangular Callout 66"/>
          <p:cNvSpPr/>
          <p:nvPr/>
        </p:nvSpPr>
        <p:spPr>
          <a:xfrm>
            <a:off x="3828893" y="1061799"/>
            <a:ext cx="2724307" cy="919401"/>
          </a:xfrm>
          <a:prstGeom prst="wedgeRoundRectCallout">
            <a:avLst>
              <a:gd name="adj1" fmla="val -84333"/>
              <a:gd name="adj2" fmla="val 59775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Execute </a:t>
            </a:r>
            <a:r>
              <a:rPr lang="en-US" sz="2400" dirty="0" err="1"/>
              <a:t>packet_in</a:t>
            </a:r>
            <a:r>
              <a:rPr lang="en-US" sz="2400" dirty="0"/>
              <a:t> event handler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0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0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2" grpId="0"/>
      <p:bldP spid="44" grpId="0" animBg="1"/>
      <p:bldP spid="6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loud 48"/>
          <p:cNvSpPr/>
          <p:nvPr/>
        </p:nvSpPr>
        <p:spPr>
          <a:xfrm>
            <a:off x="1600200" y="2133600"/>
            <a:ext cx="5943600" cy="4191000"/>
          </a:xfrm>
          <a:prstGeom prst="cloud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1" name="Straight Arrow Connector 50"/>
          <p:cNvCxnSpPr>
            <a:stCxn id="37" idx="0"/>
            <a:endCxn id="26" idx="2"/>
          </p:cNvCxnSpPr>
          <p:nvPr/>
        </p:nvCxnSpPr>
        <p:spPr>
          <a:xfrm flipV="1">
            <a:off x="2858537" y="2615375"/>
            <a:ext cx="1716252" cy="1709977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0"/>
            <a:endCxn id="27" idx="2"/>
          </p:cNvCxnSpPr>
          <p:nvPr/>
        </p:nvCxnSpPr>
        <p:spPr>
          <a:xfrm flipH="1" flipV="1">
            <a:off x="4574790" y="2628364"/>
            <a:ext cx="1777599" cy="170420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Bugs in OpenFlow Apps</a:t>
            </a:r>
            <a:endParaRPr lang="en-US" dirty="0"/>
          </a:p>
        </p:txBody>
      </p:sp>
      <p:cxnSp>
        <p:nvCxnSpPr>
          <p:cNvPr id="25" name="Straight Connector 113"/>
          <p:cNvCxnSpPr>
            <a:cxnSpLocks noChangeShapeType="1"/>
            <a:stCxn id="37" idx="6"/>
            <a:endCxn id="38" idx="2"/>
          </p:cNvCxnSpPr>
          <p:nvPr/>
        </p:nvCxnSpPr>
        <p:spPr bwMode="auto">
          <a:xfrm>
            <a:off x="3386820" y="4853635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ounded Rectangle 25"/>
          <p:cNvSpPr/>
          <p:nvPr/>
        </p:nvSpPr>
        <p:spPr bwMode="auto">
          <a:xfrm>
            <a:off x="1829612" y="1675602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206019" y="1828800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Rectangle 117"/>
          <p:cNvSpPr>
            <a:spLocks noChangeArrowheads="1"/>
          </p:cNvSpPr>
          <p:nvPr/>
        </p:nvSpPr>
        <p:spPr bwMode="auto">
          <a:xfrm>
            <a:off x="7778025" y="4542615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cxnSp>
        <p:nvCxnSpPr>
          <p:cNvPr id="29" name="Straight Connector 119"/>
          <p:cNvCxnSpPr>
            <a:cxnSpLocks noChangeShapeType="1"/>
            <a:stCxn id="38" idx="6"/>
            <a:endCxn id="28" idx="1"/>
          </p:cNvCxnSpPr>
          <p:nvPr/>
        </p:nvCxnSpPr>
        <p:spPr bwMode="auto">
          <a:xfrm flipV="1">
            <a:off x="6880672" y="4853635"/>
            <a:ext cx="897353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122"/>
          <p:cNvSpPr>
            <a:spLocks noChangeArrowheads="1"/>
          </p:cNvSpPr>
          <p:nvPr/>
        </p:nvSpPr>
        <p:spPr bwMode="auto">
          <a:xfrm>
            <a:off x="300709" y="4542615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31" name="Straight Connector 123"/>
          <p:cNvCxnSpPr>
            <a:cxnSpLocks noChangeShapeType="1"/>
            <a:stCxn id="30" idx="3"/>
            <a:endCxn id="37" idx="2"/>
          </p:cNvCxnSpPr>
          <p:nvPr/>
        </p:nvCxnSpPr>
        <p:spPr bwMode="auto">
          <a:xfrm>
            <a:off x="1431044" y="4853635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32"/>
          <p:cNvSpPr/>
          <p:nvPr/>
        </p:nvSpPr>
        <p:spPr>
          <a:xfrm>
            <a:off x="5732357" y="53818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2</a:t>
            </a:r>
            <a:endParaRPr lang="en-US" sz="2800" kern="0" dirty="0"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330254" y="4325352"/>
            <a:ext cx="1056566" cy="1056566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/>
          <a:p>
            <a:pPr algn="ctr" defTabSz="157935"/>
            <a:endParaRPr lang="en-US" sz="1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824106" y="4332572"/>
            <a:ext cx="1056566" cy="1042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/>
          <a:p>
            <a:pPr algn="ctr" defTabSz="157935"/>
            <a:endParaRPr lang="en-US" sz="1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48000" y="2438400"/>
            <a:ext cx="0" cy="239811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508857" y="4836513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47491" y="1143000"/>
            <a:ext cx="1654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dirty="0" smtClean="0">
                <a:cs typeface="Arial" pitchFamily="34" charset="0"/>
              </a:rPr>
              <a:t>Controller</a:t>
            </a:r>
            <a:endParaRPr lang="en-US" sz="2400" kern="0" dirty="0"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36643" y="53818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1</a:t>
            </a:r>
            <a:endParaRPr lang="en-US" sz="2800" kern="0" dirty="0"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74038" y="2362200"/>
            <a:ext cx="138323" cy="2474316"/>
            <a:chOff x="2674038" y="2362200"/>
            <a:chExt cx="138323" cy="2474316"/>
          </a:xfrm>
        </p:grpSpPr>
        <p:cxnSp>
          <p:nvCxnSpPr>
            <p:cNvPr id="78" name="Straight Arrow Connector 77"/>
            <p:cNvCxnSpPr/>
            <p:nvPr/>
          </p:nvCxnSpPr>
          <p:spPr>
            <a:xfrm flipH="1" flipV="1">
              <a:off x="2743199" y="2362200"/>
              <a:ext cx="1" cy="2474316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124"/>
            <p:cNvSpPr>
              <a:spLocks noChangeArrowheads="1"/>
            </p:cNvSpPr>
            <p:nvPr/>
          </p:nvSpPr>
          <p:spPr bwMode="auto">
            <a:xfrm rot="5400000">
              <a:off x="2625146" y="3807849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08217" y="4919752"/>
            <a:ext cx="2794492" cy="138323"/>
            <a:chOff x="3208217" y="4919752"/>
            <a:chExt cx="2794492" cy="138323"/>
          </a:xfrm>
        </p:grpSpPr>
        <p:cxnSp>
          <p:nvCxnSpPr>
            <p:cNvPr id="97" name="Straight Arrow Connector 96"/>
            <p:cNvCxnSpPr>
              <a:stCxn id="86" idx="3"/>
              <a:endCxn id="112" idx="1"/>
            </p:cNvCxnSpPr>
            <p:nvPr/>
          </p:nvCxnSpPr>
          <p:spPr>
            <a:xfrm>
              <a:off x="3208217" y="4988913"/>
              <a:ext cx="2794492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24"/>
            <p:cNvSpPr>
              <a:spLocks noChangeArrowheads="1"/>
            </p:cNvSpPr>
            <p:nvPr/>
          </p:nvSpPr>
          <p:spPr bwMode="auto">
            <a:xfrm>
              <a:off x="5379808" y="49197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19200" y="4919752"/>
            <a:ext cx="1289657" cy="452748"/>
            <a:chOff x="1219200" y="4919752"/>
            <a:chExt cx="1289657" cy="452748"/>
          </a:xfrm>
        </p:grpSpPr>
        <p:sp>
          <p:nvSpPr>
            <p:cNvPr id="43" name="Rectangle 42"/>
            <p:cNvSpPr/>
            <p:nvPr/>
          </p:nvSpPr>
          <p:spPr>
            <a:xfrm>
              <a:off x="1518348" y="5033709"/>
              <a:ext cx="759337" cy="338791"/>
            </a:xfrm>
            <a:prstGeom prst="rect">
              <a:avLst/>
            </a:prstGeom>
          </p:spPr>
          <p:txBody>
            <a:bodyPr wrap="none" lIns="30715" tIns="15357" rIns="30715" bIns="15357">
              <a:spAutoFit/>
            </a:bodyPr>
            <a:lstStyle/>
            <a:p>
              <a:pPr algn="ctr" defTabSz="157935">
                <a:defRPr/>
              </a:pPr>
              <a:r>
                <a:rPr lang="en-US" sz="2000" kern="0" dirty="0" smtClean="0">
                  <a:solidFill>
                    <a:schemeClr val="tx2"/>
                  </a:solidFill>
                  <a:cs typeface="Arial" pitchFamily="34" charset="0"/>
                </a:rPr>
                <a:t>Packet</a:t>
              </a:r>
              <a:endParaRPr lang="en-US" sz="2800" kern="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cxnSp>
          <p:nvCxnSpPr>
            <p:cNvPr id="74" name="Straight Arrow Connector 73"/>
            <p:cNvCxnSpPr>
              <a:endCxn id="86" idx="1"/>
            </p:cNvCxnSpPr>
            <p:nvPr/>
          </p:nvCxnSpPr>
          <p:spPr>
            <a:xfrm flipV="1">
              <a:off x="1219200" y="4988913"/>
              <a:ext cx="1289657" cy="2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124"/>
            <p:cNvSpPr>
              <a:spLocks noChangeArrowheads="1"/>
            </p:cNvSpPr>
            <p:nvPr/>
          </p:nvSpPr>
          <p:spPr bwMode="auto">
            <a:xfrm>
              <a:off x="1876214" y="49197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sp>
        <p:nvSpPr>
          <p:cNvPr id="112" name="Rectangle 111"/>
          <p:cNvSpPr/>
          <p:nvPr/>
        </p:nvSpPr>
        <p:spPr>
          <a:xfrm>
            <a:off x="6002709" y="4836513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4478709" y="1902948"/>
            <a:ext cx="1524000" cy="1328023"/>
          </a:xfrm>
          <a:prstGeom prst="wedgeRoundRectCallout">
            <a:avLst>
              <a:gd name="adj1" fmla="val -37500"/>
              <a:gd name="adj2" fmla="val 7206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Install rule</a:t>
            </a:r>
          </a:p>
          <a:p>
            <a:pPr algn="ctr"/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179238" y="2362200"/>
            <a:ext cx="138323" cy="2474314"/>
            <a:chOff x="6179238" y="2362200"/>
            <a:chExt cx="138323" cy="2474314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6248400" y="2362200"/>
              <a:ext cx="0" cy="2474314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124"/>
            <p:cNvSpPr>
              <a:spLocks noChangeArrowheads="1"/>
            </p:cNvSpPr>
            <p:nvPr/>
          </p:nvSpPr>
          <p:spPr bwMode="auto">
            <a:xfrm rot="5400000">
              <a:off x="6130346" y="3807850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72669" y="2490445"/>
            <a:ext cx="3480531" cy="2346069"/>
            <a:chOff x="3072669" y="2490445"/>
            <a:chExt cx="3480531" cy="2346069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3072669" y="2490445"/>
              <a:ext cx="2032731" cy="1370172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5129722" y="3877012"/>
              <a:ext cx="1423478" cy="959502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6140604" y="1721004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?</a:t>
            </a:r>
            <a:endParaRPr lang="en-US" sz="4400" dirty="0">
              <a:solidFill>
                <a:srgbClr val="C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524304" y="1981200"/>
            <a:ext cx="1095696" cy="1095696"/>
            <a:chOff x="6524304" y="1981200"/>
            <a:chExt cx="1095696" cy="1095696"/>
          </a:xfrm>
        </p:grpSpPr>
        <p:pic>
          <p:nvPicPr>
            <p:cNvPr id="34" name="Picture 3" descr="C:\Users\Marco\Documents\work\art\clicker\red-cross-m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304" y="1981200"/>
              <a:ext cx="1095696" cy="1095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39" descr="C:\Documents and Settings\maysam\Local Settings\Temporary Internet Files\Content.IE5\G2CNU7NB\MCj0438028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576138" y="2091389"/>
              <a:ext cx="992028" cy="875319"/>
            </a:xfrm>
            <a:prstGeom prst="rect">
              <a:avLst/>
            </a:prstGeom>
            <a:noFill/>
          </p:spPr>
        </p:pic>
      </p:grpSp>
      <p:sp>
        <p:nvSpPr>
          <p:cNvPr id="48" name="TextBox 47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2800" dirty="0" smtClean="0"/>
              <a:t>Goal: systematically test possible behaviors to detect bugs</a:t>
            </a:r>
            <a:endParaRPr lang="en-US" sz="2800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887" y="1864649"/>
            <a:ext cx="1015044" cy="715300"/>
          </a:xfrm>
          <a:prstGeom prst="rect">
            <a:avLst/>
          </a:prstGeom>
        </p:spPr>
      </p:pic>
      <p:sp>
        <p:nvSpPr>
          <p:cNvPr id="35" name="Rounded Rectangular Callout 34"/>
          <p:cNvSpPr/>
          <p:nvPr/>
        </p:nvSpPr>
        <p:spPr>
          <a:xfrm>
            <a:off x="1213457" y="2715830"/>
            <a:ext cx="1295400" cy="919401"/>
          </a:xfrm>
          <a:prstGeom prst="wedgeRoundRectCallout">
            <a:avLst>
              <a:gd name="adj1" fmla="val 89834"/>
              <a:gd name="adj2" fmla="val 1986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Install</a:t>
            </a:r>
            <a:br>
              <a:rPr lang="en-US" sz="2400" dirty="0"/>
            </a:br>
            <a:r>
              <a:rPr lang="en-US" sz="2400" dirty="0"/>
              <a:t>rule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80624" y="2717953"/>
            <a:ext cx="1320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Delayed!</a:t>
            </a:r>
            <a:endParaRPr lang="en-US" sz="2400" b="1" dirty="0"/>
          </a:p>
        </p:txBody>
      </p:sp>
      <p:sp>
        <p:nvSpPr>
          <p:cNvPr id="53" name="Rounded Rectangular Callout 52"/>
          <p:cNvSpPr/>
          <p:nvPr/>
        </p:nvSpPr>
        <p:spPr>
          <a:xfrm>
            <a:off x="7467600" y="841296"/>
            <a:ext cx="1524000" cy="1055608"/>
          </a:xfrm>
          <a:prstGeom prst="wedgeRoundRectCallout">
            <a:avLst>
              <a:gd name="adj1" fmla="val -51021"/>
              <a:gd name="adj2" fmla="val 759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Drop packet</a:t>
            </a:r>
          </a:p>
        </p:txBody>
      </p:sp>
      <p:sp>
        <p:nvSpPr>
          <p:cNvPr id="54" name="Rounded Rectangular Callout 53"/>
          <p:cNvSpPr/>
          <p:nvPr/>
        </p:nvSpPr>
        <p:spPr>
          <a:xfrm>
            <a:off x="2167448" y="3964587"/>
            <a:ext cx="4856444" cy="759813"/>
          </a:xfrm>
          <a:prstGeom prst="wedgeRoundRectCallout">
            <a:avLst>
              <a:gd name="adj1" fmla="val 44315"/>
              <a:gd name="adj2" fmla="val -1943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Inconsistent distributed state!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5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/>
      <p:bldP spid="48" grpId="0" animBg="1"/>
      <p:bldP spid="35" grpId="0" animBg="1"/>
      <p:bldP spid="5" grpId="0"/>
      <p:bldP spid="53" grpId="0" animBg="1"/>
      <p:bldP spid="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683007" y="1219200"/>
            <a:ext cx="5308593" cy="5181600"/>
            <a:chOff x="3683007" y="1219200"/>
            <a:chExt cx="5308593" cy="5181600"/>
          </a:xfrm>
        </p:grpSpPr>
        <p:sp>
          <p:nvSpPr>
            <p:cNvPr id="43" name="Rounded Rectangle 42"/>
            <p:cNvSpPr/>
            <p:nvPr/>
          </p:nvSpPr>
          <p:spPr>
            <a:xfrm>
              <a:off x="3683007" y="1219200"/>
              <a:ext cx="5308593" cy="5181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81030" tIns="190515" rIns="381030" bIns="190515" rtlCol="0" anchor="t"/>
            <a:lstStyle/>
            <a:p>
              <a:pPr algn="ctr"/>
              <a:endParaRPr lang="en-US" sz="2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91833" y="1219200"/>
              <a:ext cx="329769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cs typeface="Arial" pitchFamily="34" charset="0"/>
                </a:rPr>
                <a:t>State-space </a:t>
              </a:r>
              <a:r>
                <a:rPr lang="en-US" sz="2400" dirty="0" smtClean="0">
                  <a:cs typeface="Arial" pitchFamily="34" charset="0"/>
                </a:rPr>
                <a:t>exploration</a:t>
              </a:r>
              <a:br>
                <a:rPr lang="en-US" sz="2400" dirty="0" smtClean="0">
                  <a:cs typeface="Arial" pitchFamily="34" charset="0"/>
                </a:rPr>
              </a:br>
              <a:r>
                <a:rPr lang="en-US" sz="2400" dirty="0" smtClean="0">
                  <a:cs typeface="Arial" pitchFamily="34" charset="0"/>
                </a:rPr>
                <a:t>via Model Checking (MC)</a:t>
              </a:r>
              <a:endParaRPr lang="en-US" sz="2400" dirty="0"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Systematically Testing OpenFlow Apps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4064903" y="2257367"/>
            <a:ext cx="4572000" cy="383077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2880"/>
          <a:lstStyle/>
          <a:p>
            <a:pPr algn="r" defTabSz="470184"/>
            <a:r>
              <a:rPr lang="en-US" sz="2400" dirty="0" smtClean="0">
                <a:solidFill>
                  <a:schemeClr val="dk1"/>
                </a:solidFill>
                <a:cs typeface="Arial" pitchFamily="34" charset="0"/>
              </a:rPr>
              <a:t>Target</a:t>
            </a:r>
          </a:p>
          <a:p>
            <a:pPr algn="r" defTabSz="470184"/>
            <a:r>
              <a:rPr lang="en-US" sz="2400" dirty="0" smtClean="0">
                <a:cs typeface="Arial" pitchFamily="34" charset="0"/>
              </a:rPr>
              <a:t>system</a:t>
            </a:r>
            <a:endParaRPr lang="en-US" sz="2400" dirty="0">
              <a:solidFill>
                <a:schemeClr val="dk1"/>
              </a:solidFill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319771" y="2373274"/>
            <a:ext cx="2187102" cy="1295400"/>
            <a:chOff x="5598268" y="1923932"/>
            <a:chExt cx="2187102" cy="12954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598268" y="1923932"/>
              <a:ext cx="2187102" cy="1295400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4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837675" y="2076332"/>
              <a:ext cx="1708288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765272" y="3276600"/>
            <a:ext cx="3224260" cy="2552746"/>
            <a:chOff x="4765272" y="3276600"/>
            <a:chExt cx="3224260" cy="2552746"/>
          </a:xfrm>
        </p:grpSpPr>
        <p:sp>
          <p:nvSpPr>
            <p:cNvPr id="29" name="Cloud 28"/>
            <p:cNvSpPr/>
            <p:nvPr/>
          </p:nvSpPr>
          <p:spPr>
            <a:xfrm>
              <a:off x="4765272" y="3962400"/>
              <a:ext cx="3224260" cy="1866946"/>
            </a:xfrm>
            <a:prstGeom prst="cloud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358301" y="4448265"/>
              <a:ext cx="2073003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kern="0" dirty="0" smtClean="0">
                  <a:cs typeface="Arial" pitchFamily="34" charset="0"/>
                </a:rPr>
                <a:t>Complex</a:t>
              </a:r>
              <a:br>
                <a:rPr lang="en-US" sz="2800" kern="0" dirty="0" smtClean="0">
                  <a:cs typeface="Arial" pitchFamily="34" charset="0"/>
                </a:rPr>
              </a:br>
              <a:r>
                <a:rPr lang="en-US" sz="2800" kern="0" dirty="0" smtClean="0">
                  <a:cs typeface="Arial" pitchFamily="34" charset="0"/>
                </a:rPr>
                <a:t>environment</a:t>
              </a:r>
              <a:endParaRPr lang="en-US" sz="2400" kern="0" dirty="0"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7010400" y="3276600"/>
              <a:ext cx="0" cy="11244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5791200" y="3276600"/>
              <a:ext cx="0" cy="102651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4674503" y="3789858"/>
            <a:ext cx="3388468" cy="2145884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2880"/>
          <a:lstStyle/>
          <a:p>
            <a:pPr algn="ctr" defTabSz="47018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Environment model</a:t>
            </a:r>
            <a:endParaRPr lang="en-US" sz="2000" dirty="0"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811983" y="4259342"/>
            <a:ext cx="3154040" cy="1541245"/>
            <a:chOff x="4811983" y="4259342"/>
            <a:chExt cx="3154040" cy="1541245"/>
          </a:xfrm>
        </p:grpSpPr>
        <p:sp>
          <p:nvSpPr>
            <p:cNvPr id="5" name="Oval 4"/>
            <p:cNvSpPr/>
            <p:nvPr/>
          </p:nvSpPr>
          <p:spPr bwMode="auto">
            <a:xfrm>
              <a:off x="5207903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sz="1600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1600" b="1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16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6670748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sz="1600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1600" b="1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16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2" name="Straight Connector 11"/>
            <p:cNvCxnSpPr>
              <a:stCxn id="5" idx="6"/>
              <a:endCxn id="6" idx="2"/>
            </p:cNvCxnSpPr>
            <p:nvPr/>
          </p:nvCxnSpPr>
          <p:spPr>
            <a:xfrm>
              <a:off x="6085727" y="4698254"/>
              <a:ext cx="585021" cy="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122"/>
            <p:cNvSpPr>
              <a:spLocks noChangeArrowheads="1"/>
            </p:cNvSpPr>
            <p:nvPr/>
          </p:nvSpPr>
          <p:spPr bwMode="auto">
            <a:xfrm>
              <a:off x="4811983" y="5373037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A</a:t>
              </a:r>
            </a:p>
          </p:txBody>
        </p:sp>
        <p:sp>
          <p:nvSpPr>
            <p:cNvPr id="26" name="Rectangle 122"/>
            <p:cNvSpPr>
              <a:spLocks noChangeArrowheads="1"/>
            </p:cNvSpPr>
            <p:nvPr/>
          </p:nvSpPr>
          <p:spPr bwMode="auto">
            <a:xfrm>
              <a:off x="7189103" y="5373037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</a:t>
              </a:r>
              <a:r>
                <a:rPr lang="en-US" dirty="0" smtClean="0">
                  <a:solidFill>
                    <a:srgbClr val="000000"/>
                  </a:solidFill>
                  <a:cs typeface="Arial" pitchFamily="34" charset="0"/>
                </a:rPr>
                <a:t>B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27" name="Straight Connector 26"/>
            <p:cNvCxnSpPr>
              <a:stCxn id="5" idx="3"/>
              <a:endCxn id="25" idx="0"/>
            </p:cNvCxnSpPr>
            <p:nvPr/>
          </p:nvCxnSpPr>
          <p:spPr>
            <a:xfrm flipH="1">
              <a:off x="5200443" y="5008612"/>
              <a:ext cx="136014" cy="364425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6" idx="5"/>
              <a:endCxn id="26" idx="0"/>
            </p:cNvCxnSpPr>
            <p:nvPr/>
          </p:nvCxnSpPr>
          <p:spPr>
            <a:xfrm>
              <a:off x="7420018" y="5008612"/>
              <a:ext cx="157545" cy="364425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ight Arrow 53"/>
          <p:cNvSpPr/>
          <p:nvPr/>
        </p:nvSpPr>
        <p:spPr>
          <a:xfrm>
            <a:off x="76200" y="1201882"/>
            <a:ext cx="4458510" cy="3638668"/>
          </a:xfrm>
          <a:prstGeom prst="rightArrow">
            <a:avLst>
              <a:gd name="adj1" fmla="val 74139"/>
              <a:gd name="adj2" fmla="val 30704"/>
            </a:avLst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554400" lvl="1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Carefully-crafted </a:t>
            </a:r>
            <a:r>
              <a:rPr lang="en-GB" sz="2800" dirty="0">
                <a:solidFill>
                  <a:schemeClr val="bg1"/>
                </a:solidFill>
              </a:rPr>
              <a:t>streams of </a:t>
            </a:r>
            <a:r>
              <a:rPr lang="en-GB" sz="2800" dirty="0" smtClean="0">
                <a:solidFill>
                  <a:schemeClr val="bg1"/>
                </a:solidFill>
              </a:rPr>
              <a:t>packets</a:t>
            </a:r>
          </a:p>
          <a:p>
            <a:pPr marL="554400" lvl="1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Many orderings of packet arrivals</a:t>
            </a:r>
            <a:br>
              <a:rPr lang="en-GB" sz="2800" dirty="0" smtClean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and events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3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7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" grpId="0" animBg="1"/>
      <p:bldP spid="5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Scalability Challenges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4060" y="1481929"/>
            <a:ext cx="3510236" cy="18367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85066" y="1695271"/>
            <a:ext cx="288822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white"/>
                </a:solidFill>
              </a:rPr>
              <a:t>Huge space of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possible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b="1" dirty="0" smtClean="0">
                <a:solidFill>
                  <a:prstClr val="white"/>
                </a:solidFill>
              </a:rPr>
              <a:t>packets</a:t>
            </a:r>
            <a:endParaRPr lang="en-US" sz="2800" b="1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064782" y="1481929"/>
            <a:ext cx="3510236" cy="18367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4905" y="1695271"/>
            <a:ext cx="302999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white"/>
                </a:solidFill>
              </a:rPr>
              <a:t>Huge space of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possible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b="1" dirty="0" smtClean="0">
                <a:solidFill>
                  <a:prstClr val="white"/>
                </a:solidFill>
              </a:rPr>
              <a:t>event orderings</a:t>
            </a:r>
            <a:endParaRPr lang="en-US" sz="2800" b="1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21187" y="1062335"/>
            <a:ext cx="2415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Data-plane driven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045191" y="1062335"/>
            <a:ext cx="354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Complex network behavior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2800" dirty="0"/>
              <a:t>Enumerating all </a:t>
            </a:r>
            <a:r>
              <a:rPr lang="en-US" sz="2800" dirty="0" smtClean="0"/>
              <a:t>inputs and </a:t>
            </a:r>
            <a:r>
              <a:rPr lang="en-US" sz="2800" dirty="0"/>
              <a:t>event </a:t>
            </a:r>
            <a:r>
              <a:rPr lang="en-US" sz="2800" dirty="0" smtClean="0"/>
              <a:t>orderings is </a:t>
            </a:r>
            <a:r>
              <a:rPr lang="en-US" sz="2800" dirty="0"/>
              <a:t>intractable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28600" y="3038707"/>
            <a:ext cx="3171090" cy="2066693"/>
            <a:chOff x="228600" y="3038707"/>
            <a:chExt cx="3171090" cy="2066693"/>
          </a:xfrm>
        </p:grpSpPr>
        <p:sp>
          <p:nvSpPr>
            <p:cNvPr id="9" name="Oval Callout 8"/>
            <p:cNvSpPr/>
            <p:nvPr/>
          </p:nvSpPr>
          <p:spPr>
            <a:xfrm>
              <a:off x="228600" y="3962400"/>
              <a:ext cx="3171090" cy="1143000"/>
            </a:xfrm>
            <a:prstGeom prst="wedgeEllipseCallout">
              <a:avLst>
                <a:gd name="adj1" fmla="val 17146"/>
                <a:gd name="adj2" fmla="val -12815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Equivalence</a:t>
              </a:r>
              <a:br>
                <a:rPr lang="en-US" sz="2400" b="1" dirty="0">
                  <a:solidFill>
                    <a:schemeClr val="tx1"/>
                  </a:solidFill>
                </a:rPr>
              </a:br>
              <a:r>
                <a:rPr lang="en-US" sz="2400" b="1" dirty="0">
                  <a:solidFill>
                    <a:schemeClr val="tx1"/>
                  </a:solidFill>
                </a:rPr>
                <a:t>classes of</a:t>
              </a:r>
              <a:br>
                <a:rPr lang="en-US" sz="2400" b="1" dirty="0">
                  <a:solidFill>
                    <a:schemeClr val="tx1"/>
                  </a:solidFill>
                </a:rPr>
              </a:br>
              <a:r>
                <a:rPr lang="en-US" sz="2400" b="1" dirty="0">
                  <a:solidFill>
                    <a:schemeClr val="tx1"/>
                  </a:solidFill>
                </a:rPr>
                <a:t>packets</a:t>
              </a:r>
            </a:p>
          </p:txBody>
        </p:sp>
        <p:sp>
          <p:nvSpPr>
            <p:cNvPr id="8" name="Oval 7"/>
            <p:cNvSpPr/>
            <p:nvPr/>
          </p:nvSpPr>
          <p:spPr>
            <a:xfrm flipV="1">
              <a:off x="2123928" y="3038707"/>
              <a:ext cx="410500" cy="2707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59912" y="3038707"/>
            <a:ext cx="3171090" cy="2066693"/>
            <a:chOff x="5759912" y="3038707"/>
            <a:chExt cx="3171090" cy="2066693"/>
          </a:xfrm>
        </p:grpSpPr>
        <p:sp>
          <p:nvSpPr>
            <p:cNvPr id="14" name="Oval Callout 13"/>
            <p:cNvSpPr/>
            <p:nvPr/>
          </p:nvSpPr>
          <p:spPr>
            <a:xfrm flipH="1">
              <a:off x="5759912" y="3962400"/>
              <a:ext cx="3171090" cy="1143000"/>
            </a:xfrm>
            <a:prstGeom prst="wedgeEllipseCallout">
              <a:avLst>
                <a:gd name="adj1" fmla="val 17498"/>
                <a:gd name="adj2" fmla="val -1271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Domain-specific search strategies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 flipV="1">
              <a:off x="6614650" y="3038707"/>
              <a:ext cx="410500" cy="2707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9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12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2460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87" y="3200400"/>
            <a:ext cx="2222487" cy="152945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Network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topology</a:t>
            </a:r>
          </a:p>
        </p:txBody>
      </p:sp>
      <p:sp>
        <p:nvSpPr>
          <p:cNvPr id="9" name="Rectangle 8"/>
          <p:cNvSpPr/>
          <p:nvPr/>
        </p:nvSpPr>
        <p:spPr>
          <a:xfrm>
            <a:off x="305587" y="4898218"/>
            <a:ext cx="2222487" cy="15403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Correctness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 smtClean="0">
                <a:solidFill>
                  <a:schemeClr val="dk1"/>
                </a:solidFill>
                <a:cs typeface="Arial" pitchFamily="34" charset="0"/>
              </a:rPr>
              <a:t>properties </a:t>
            </a:r>
            <a:r>
              <a:rPr lang="en-US" sz="2400" dirty="0" smtClean="0">
                <a:solidFill>
                  <a:schemeClr val="dk1"/>
                </a:solidFill>
                <a:cs typeface="Arial" pitchFamily="34" charset="0"/>
              </a:rPr>
              <a:t>(e.g., no loops)</a:t>
            </a:r>
            <a:endParaRPr lang="en-US" sz="2800" dirty="0">
              <a:solidFill>
                <a:schemeClr val="dk1"/>
              </a:solidFill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57133" y="89408"/>
            <a:ext cx="2833660" cy="638759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14397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8910" y="2468413"/>
            <a:ext cx="2225040" cy="263698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Traces of property violations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71530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432" y="90152"/>
            <a:ext cx="1972968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Input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22445" y="90152"/>
            <a:ext cx="2392955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7251" y="89408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93680" y="3051226"/>
            <a:ext cx="1960567" cy="1481328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State-space</a:t>
            </a:r>
            <a:br>
              <a:rPr lang="en-US" sz="24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search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46105" y="872511"/>
            <a:ext cx="2032471" cy="2099289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 bugs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ontroller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xecution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3200" dirty="0" smtClean="0"/>
              <a:t>NICE found </a:t>
            </a:r>
            <a:r>
              <a:rPr lang="en-US" sz="3200" dirty="0"/>
              <a:t>11 bugs </a:t>
            </a:r>
            <a:r>
              <a:rPr lang="en-US" sz="3200" dirty="0" smtClean="0"/>
              <a:t>in 3 real OpenFlow Apps</a:t>
            </a:r>
            <a:endParaRPr lang="en-US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152400" y="1066800"/>
            <a:ext cx="2528860" cy="1987292"/>
            <a:chOff x="152400" y="1066800"/>
            <a:chExt cx="2528860" cy="198729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152400" y="1066800"/>
              <a:ext cx="2528860" cy="1987292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8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5432" y="1280755"/>
              <a:ext cx="1895050" cy="177333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1"/>
            <a:ext cx="3505200" cy="396876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172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4" grpId="0" animBg="1"/>
      <p:bldP spid="20" grpId="0"/>
      <p:bldP spid="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2460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87" y="3200400"/>
            <a:ext cx="2222487" cy="152945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Network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topology</a:t>
            </a:r>
          </a:p>
        </p:txBody>
      </p:sp>
      <p:sp>
        <p:nvSpPr>
          <p:cNvPr id="9" name="Rectangle 8"/>
          <p:cNvSpPr/>
          <p:nvPr/>
        </p:nvSpPr>
        <p:spPr>
          <a:xfrm>
            <a:off x="305587" y="4898218"/>
            <a:ext cx="2222487" cy="15403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Correctness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 smtClean="0">
                <a:solidFill>
                  <a:schemeClr val="dk1"/>
                </a:solidFill>
                <a:cs typeface="Arial" pitchFamily="34" charset="0"/>
              </a:rPr>
              <a:t>properties </a:t>
            </a:r>
            <a:r>
              <a:rPr lang="en-US" sz="2400" dirty="0" smtClean="0">
                <a:solidFill>
                  <a:schemeClr val="dk1"/>
                </a:solidFill>
                <a:cs typeface="Arial" pitchFamily="34" charset="0"/>
              </a:rPr>
              <a:t>(e.g., no loops)</a:t>
            </a:r>
            <a:endParaRPr lang="en-US" sz="2800" dirty="0">
              <a:solidFill>
                <a:schemeClr val="dk1"/>
              </a:solidFill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57133" y="89408"/>
            <a:ext cx="2833660" cy="667735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14397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8910" y="2468413"/>
            <a:ext cx="2225040" cy="263698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Traces of property violations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71530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432" y="90152"/>
            <a:ext cx="1972968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Input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22445" y="90152"/>
            <a:ext cx="2392955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7251" y="89408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6105" y="872511"/>
            <a:ext cx="2032471" cy="2099289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 bugs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ontroller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xecution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1066800"/>
            <a:ext cx="2528860" cy="1987292"/>
            <a:chOff x="152400" y="1066800"/>
            <a:chExt cx="2528860" cy="198729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152400" y="1066800"/>
              <a:ext cx="2528860" cy="1987292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8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5432" y="1280755"/>
              <a:ext cx="1895050" cy="177333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93680" y="3051226"/>
            <a:ext cx="1960567" cy="1481328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State-space</a:t>
            </a:r>
            <a:br>
              <a:rPr lang="en-US" sz="24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search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0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dirty="0" smtClean="0">
                <a:latin typeface="Segoe UI Light" charset="0"/>
                <a:ea typeface="Segoe UI Symbol" charset="0"/>
                <a:cs typeface="Browallia New" charset="0"/>
              </a:rPr>
              <a:t>Review of Previous Lecture: Data Plane Abstraction</a:t>
            </a:r>
            <a:endParaRPr lang="en-US" sz="3600" dirty="0">
              <a:latin typeface="Segoe UI Light" charset="0"/>
              <a:ea typeface="Segoe UI Symbol" charset="0"/>
              <a:cs typeface="Browallia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522287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Segoe UI Light" charset="0"/>
              </a:rPr>
              <a:t>Programmable wireless </a:t>
            </a:r>
            <a:r>
              <a:rPr lang="en-US" dirty="0" err="1">
                <a:latin typeface="Segoe UI Light" charset="0"/>
              </a:rPr>
              <a:t>dataplane</a:t>
            </a:r>
            <a:r>
              <a:rPr lang="en-US" dirty="0">
                <a:latin typeface="Segoe UI Light" charset="0"/>
              </a:rPr>
              <a:t> using off-the-shelf components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</a:rPr>
              <a:t>Single platform capable of </a:t>
            </a:r>
            <a:r>
              <a:rPr lang="en-US" b="1" dirty="0" smtClean="0">
                <a:ea typeface="+mn-ea"/>
              </a:rPr>
              <a:t>LTE, 3G, </a:t>
            </a:r>
            <a:r>
              <a:rPr lang="en-US" b="1" dirty="0" err="1" smtClean="0">
                <a:ea typeface="+mn-ea"/>
              </a:rPr>
              <a:t>WiMax</a:t>
            </a:r>
            <a:r>
              <a:rPr lang="en-US" b="1" dirty="0" smtClean="0">
                <a:ea typeface="+mn-ea"/>
              </a:rPr>
              <a:t>, </a:t>
            </a:r>
            <a:r>
              <a:rPr lang="en-US" b="1" dirty="0" err="1" smtClean="0">
                <a:ea typeface="+mn-ea"/>
              </a:rPr>
              <a:t>WiFi</a:t>
            </a:r>
            <a:endParaRPr lang="en-US" b="1" dirty="0" smtClean="0">
              <a:ea typeface="+mn-ea"/>
            </a:endParaRPr>
          </a:p>
          <a:p>
            <a:pPr lvl="1" eaLnBrk="1" hangingPunct="1">
              <a:defRPr/>
            </a:pPr>
            <a:r>
              <a:rPr lang="en-US" dirty="0" err="1" smtClean="0">
                <a:ea typeface="+mn-ea"/>
              </a:rPr>
              <a:t>OpenFlow</a:t>
            </a:r>
            <a:r>
              <a:rPr lang="en-US" dirty="0" smtClean="0">
                <a:ea typeface="+mn-ea"/>
              </a:rPr>
              <a:t> for Layer 3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</a:rPr>
              <a:t>Inexpensive ($300-500)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dirty="0" smtClean="0">
              <a:ea typeface="+mn-ea"/>
            </a:endParaRPr>
          </a:p>
          <a:p>
            <a:pPr lvl="1" eaLnBrk="1" hangingPunct="1">
              <a:defRPr/>
            </a:pPr>
            <a:endParaRPr lang="en-US" dirty="0" smtClean="0">
              <a:ea typeface="+mn-ea"/>
            </a:endParaRPr>
          </a:p>
          <a:p>
            <a:pPr lvl="1" eaLnBrk="1" hangingPunct="1">
              <a:defRPr/>
            </a:pPr>
            <a:endParaRPr lang="en-US" dirty="0">
              <a:ea typeface="+mn-ea"/>
            </a:endParaRPr>
          </a:p>
        </p:txBody>
      </p:sp>
      <p:grpSp>
        <p:nvGrpSpPr>
          <p:cNvPr id="33796" name="Group 252"/>
          <p:cNvGrpSpPr>
            <a:grpSpLocks/>
          </p:cNvGrpSpPr>
          <p:nvPr/>
        </p:nvGrpSpPr>
        <p:grpSpPr bwMode="auto">
          <a:xfrm>
            <a:off x="6781800" y="1295400"/>
            <a:ext cx="990600" cy="968375"/>
            <a:chOff x="6455331" y="7453070"/>
            <a:chExt cx="3130762" cy="2678770"/>
          </a:xfrm>
        </p:grpSpPr>
        <p:pic>
          <p:nvPicPr>
            <p:cNvPr id="33820" name="Picture 8" descr="http://afewshortcuts.com/wp-content/uploads/2011/03/open-box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331" y="8386953"/>
              <a:ext cx="3130762" cy="1744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21" name="Picture 4" descr="http://images.all-free-download.com/images/graphicmedium/no_hope_wireless_access_point_clip_art_9235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6271" y="7453070"/>
              <a:ext cx="1737085" cy="1638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Freeform 6"/>
            <p:cNvSpPr/>
            <p:nvPr/>
          </p:nvSpPr>
          <p:spPr>
            <a:xfrm>
              <a:off x="7604282" y="9073508"/>
              <a:ext cx="732518" cy="307400"/>
            </a:xfrm>
            <a:custGeom>
              <a:avLst/>
              <a:gdLst>
                <a:gd name="connsiteX0" fmla="*/ 0 w 814387"/>
                <a:gd name="connsiteY0" fmla="*/ 9525 h 361950"/>
                <a:gd name="connsiteX1" fmla="*/ 373856 w 814387"/>
                <a:gd name="connsiteY1" fmla="*/ 361950 h 361950"/>
                <a:gd name="connsiteX2" fmla="*/ 814387 w 814387"/>
                <a:gd name="connsiteY2" fmla="*/ 0 h 361950"/>
                <a:gd name="connsiteX3" fmla="*/ 0 w 814387"/>
                <a:gd name="connsiteY3" fmla="*/ 9525 h 361950"/>
                <a:gd name="connsiteX0" fmla="*/ 0 w 812006"/>
                <a:gd name="connsiteY0" fmla="*/ 7143 h 361950"/>
                <a:gd name="connsiteX1" fmla="*/ 371475 w 812006"/>
                <a:gd name="connsiteY1" fmla="*/ 361950 h 361950"/>
                <a:gd name="connsiteX2" fmla="*/ 812006 w 812006"/>
                <a:gd name="connsiteY2" fmla="*/ 0 h 361950"/>
                <a:gd name="connsiteX3" fmla="*/ 0 w 812006"/>
                <a:gd name="connsiteY3" fmla="*/ 7143 h 361950"/>
                <a:gd name="connsiteX0" fmla="*/ 0 w 812006"/>
                <a:gd name="connsiteY0" fmla="*/ 0 h 364332"/>
                <a:gd name="connsiteX1" fmla="*/ 371475 w 812006"/>
                <a:gd name="connsiteY1" fmla="*/ 364332 h 364332"/>
                <a:gd name="connsiteX2" fmla="*/ 812006 w 812006"/>
                <a:gd name="connsiteY2" fmla="*/ 2382 h 364332"/>
                <a:gd name="connsiteX3" fmla="*/ 0 w 812006"/>
                <a:gd name="connsiteY3" fmla="*/ 0 h 364332"/>
                <a:gd name="connsiteX0" fmla="*/ 0 w 802481"/>
                <a:gd name="connsiteY0" fmla="*/ 0 h 364332"/>
                <a:gd name="connsiteX1" fmla="*/ 361950 w 802481"/>
                <a:gd name="connsiteY1" fmla="*/ 364332 h 364332"/>
                <a:gd name="connsiteX2" fmla="*/ 802481 w 802481"/>
                <a:gd name="connsiteY2" fmla="*/ 2382 h 364332"/>
                <a:gd name="connsiteX3" fmla="*/ 0 w 802481"/>
                <a:gd name="connsiteY3" fmla="*/ 0 h 364332"/>
                <a:gd name="connsiteX0" fmla="*/ 0 w 802481"/>
                <a:gd name="connsiteY0" fmla="*/ 7143 h 361950"/>
                <a:gd name="connsiteX1" fmla="*/ 361950 w 802481"/>
                <a:gd name="connsiteY1" fmla="*/ 361950 h 361950"/>
                <a:gd name="connsiteX2" fmla="*/ 802481 w 802481"/>
                <a:gd name="connsiteY2" fmla="*/ 0 h 361950"/>
                <a:gd name="connsiteX3" fmla="*/ 0 w 802481"/>
                <a:gd name="connsiteY3" fmla="*/ 7143 h 361950"/>
                <a:gd name="connsiteX0" fmla="*/ 0 w 812006"/>
                <a:gd name="connsiteY0" fmla="*/ 7143 h 361950"/>
                <a:gd name="connsiteX1" fmla="*/ 371475 w 812006"/>
                <a:gd name="connsiteY1" fmla="*/ 361950 h 361950"/>
                <a:gd name="connsiteX2" fmla="*/ 812006 w 812006"/>
                <a:gd name="connsiteY2" fmla="*/ 0 h 361950"/>
                <a:gd name="connsiteX3" fmla="*/ 0 w 812006"/>
                <a:gd name="connsiteY3" fmla="*/ 7143 h 361950"/>
                <a:gd name="connsiteX0" fmla="*/ 0 w 802481"/>
                <a:gd name="connsiteY0" fmla="*/ 0 h 361951"/>
                <a:gd name="connsiteX1" fmla="*/ 361950 w 802481"/>
                <a:gd name="connsiteY1" fmla="*/ 361951 h 361951"/>
                <a:gd name="connsiteX2" fmla="*/ 802481 w 802481"/>
                <a:gd name="connsiteY2" fmla="*/ 1 h 361951"/>
                <a:gd name="connsiteX3" fmla="*/ 0 w 802481"/>
                <a:gd name="connsiteY3" fmla="*/ 0 h 36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2481" h="361951">
                  <a:moveTo>
                    <a:pt x="0" y="0"/>
                  </a:moveTo>
                  <a:lnTo>
                    <a:pt x="361950" y="361951"/>
                  </a:lnTo>
                  <a:lnTo>
                    <a:pt x="80248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7C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5562600" y="2827338"/>
            <a:ext cx="3505200" cy="3319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80075" y="4135438"/>
            <a:ext cx="838200" cy="48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799" name="TextBox 9"/>
          <p:cNvSpPr txBox="1">
            <a:spLocks noChangeArrowheads="1"/>
          </p:cNvSpPr>
          <p:nvPr/>
        </p:nvSpPr>
        <p:spPr bwMode="auto">
          <a:xfrm>
            <a:off x="5638800" y="4071938"/>
            <a:ext cx="962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1800"/>
              <a:t>Control </a:t>
            </a:r>
          </a:p>
          <a:p>
            <a:pPr marL="342900" indent="-342900" eaLnBrk="1" hangingPunct="1"/>
            <a:r>
              <a:rPr lang="en-US" sz="1800"/>
              <a:t>CPU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15200" y="3144838"/>
            <a:ext cx="1219200" cy="742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0" y="4287838"/>
            <a:ext cx="1219200" cy="742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867400" y="5794375"/>
            <a:ext cx="650875" cy="371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0" y="5784850"/>
            <a:ext cx="650875" cy="371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83525" y="5784850"/>
            <a:ext cx="650875" cy="371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805" name="TextBox 15"/>
          <p:cNvSpPr txBox="1">
            <a:spLocks noChangeArrowheads="1"/>
          </p:cNvSpPr>
          <p:nvPr/>
        </p:nvSpPr>
        <p:spPr bwMode="auto">
          <a:xfrm>
            <a:off x="7273925" y="3184525"/>
            <a:ext cx="1285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1800"/>
              <a:t>Forwarding</a:t>
            </a:r>
          </a:p>
          <a:p>
            <a:pPr marL="342900" indent="-342900" eaLnBrk="1" hangingPunct="1"/>
            <a:r>
              <a:rPr lang="en-US" sz="1800"/>
              <a:t>Dataplane</a:t>
            </a:r>
          </a:p>
        </p:txBody>
      </p:sp>
      <p:sp>
        <p:nvSpPr>
          <p:cNvPr id="33806" name="TextBox 16"/>
          <p:cNvSpPr txBox="1">
            <a:spLocks noChangeArrowheads="1"/>
          </p:cNvSpPr>
          <p:nvPr/>
        </p:nvSpPr>
        <p:spPr bwMode="auto">
          <a:xfrm>
            <a:off x="7253288" y="4305300"/>
            <a:ext cx="1350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1800"/>
              <a:t>Baseband &amp;</a:t>
            </a:r>
          </a:p>
          <a:p>
            <a:pPr marL="342900" indent="-342900" eaLnBrk="1" hangingPunct="1"/>
            <a:r>
              <a:rPr lang="en-US" sz="1800"/>
              <a:t>Layer 2 DSP</a:t>
            </a:r>
          </a:p>
        </p:txBody>
      </p:sp>
      <p:cxnSp>
        <p:nvCxnSpPr>
          <p:cNvPr id="18" name="Straight Arrow Connector 17"/>
          <p:cNvCxnSpPr>
            <a:stCxn id="11" idx="2"/>
            <a:endCxn id="12" idx="0"/>
          </p:cNvCxnSpPr>
          <p:nvPr/>
        </p:nvCxnSpPr>
        <p:spPr>
          <a:xfrm>
            <a:off x="7924800" y="3887788"/>
            <a:ext cx="0" cy="4000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2"/>
            <a:endCxn id="13" idx="0"/>
          </p:cNvCxnSpPr>
          <p:nvPr/>
        </p:nvCxnSpPr>
        <p:spPr>
          <a:xfrm flipH="1">
            <a:off x="6192838" y="5030788"/>
            <a:ext cx="1731962" cy="763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2"/>
            <a:endCxn id="14" idx="0"/>
          </p:cNvCxnSpPr>
          <p:nvPr/>
        </p:nvCxnSpPr>
        <p:spPr>
          <a:xfrm flipH="1">
            <a:off x="7183438" y="5030788"/>
            <a:ext cx="741362" cy="7540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2"/>
            <a:endCxn id="15" idx="0"/>
          </p:cNvCxnSpPr>
          <p:nvPr/>
        </p:nvCxnSpPr>
        <p:spPr>
          <a:xfrm>
            <a:off x="7924800" y="5030788"/>
            <a:ext cx="284163" cy="7540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1" name="TextBox 21"/>
          <p:cNvSpPr txBox="1">
            <a:spLocks noChangeArrowheads="1"/>
          </p:cNvSpPr>
          <p:nvPr/>
        </p:nvSpPr>
        <p:spPr bwMode="auto">
          <a:xfrm>
            <a:off x="5984875" y="58023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1800"/>
              <a:t>RF</a:t>
            </a:r>
          </a:p>
        </p:txBody>
      </p:sp>
      <p:sp>
        <p:nvSpPr>
          <p:cNvPr id="33812" name="TextBox 22"/>
          <p:cNvSpPr txBox="1">
            <a:spLocks noChangeArrowheads="1"/>
          </p:cNvSpPr>
          <p:nvPr/>
        </p:nvSpPr>
        <p:spPr bwMode="auto">
          <a:xfrm>
            <a:off x="6992938" y="5802313"/>
            <a:ext cx="420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1800"/>
              <a:t>RF</a:t>
            </a:r>
          </a:p>
        </p:txBody>
      </p:sp>
      <p:sp>
        <p:nvSpPr>
          <p:cNvPr id="33813" name="TextBox 23"/>
          <p:cNvSpPr txBox="1">
            <a:spLocks noChangeArrowheads="1"/>
          </p:cNvSpPr>
          <p:nvPr/>
        </p:nvSpPr>
        <p:spPr bwMode="auto">
          <a:xfrm>
            <a:off x="8002588" y="5802313"/>
            <a:ext cx="420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1800"/>
              <a:t>RF</a:t>
            </a:r>
          </a:p>
        </p:txBody>
      </p:sp>
      <p:cxnSp>
        <p:nvCxnSpPr>
          <p:cNvPr id="25" name="Straight Arrow Connector 24"/>
          <p:cNvCxnSpPr>
            <a:stCxn id="33799" idx="3"/>
            <a:endCxn id="33805" idx="1"/>
          </p:cNvCxnSpPr>
          <p:nvPr/>
        </p:nvCxnSpPr>
        <p:spPr>
          <a:xfrm flipV="1">
            <a:off x="6600825" y="3506788"/>
            <a:ext cx="673100" cy="887412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799" idx="3"/>
            <a:endCxn id="33806" idx="1"/>
          </p:cNvCxnSpPr>
          <p:nvPr/>
        </p:nvCxnSpPr>
        <p:spPr>
          <a:xfrm>
            <a:off x="6600825" y="4394200"/>
            <a:ext cx="652463" cy="23495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594475" y="4375150"/>
            <a:ext cx="398463" cy="8763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3820" idx="2"/>
          </p:cNvCxnSpPr>
          <p:nvPr/>
        </p:nvCxnSpPr>
        <p:spPr>
          <a:xfrm flipH="1">
            <a:off x="5562600" y="2263775"/>
            <a:ext cx="1714500" cy="552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3820" idx="2"/>
          </p:cNvCxnSpPr>
          <p:nvPr/>
        </p:nvCxnSpPr>
        <p:spPr>
          <a:xfrm>
            <a:off x="7277100" y="2263775"/>
            <a:ext cx="1790700" cy="552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5105400"/>
            <a:ext cx="8610600" cy="954107"/>
          </a:xfrm>
          <a:prstGeom prst="rect">
            <a:avLst/>
          </a:prstGeom>
          <a:solidFill>
            <a:srgbClr val="339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/>
            <a:r>
              <a:rPr lang="en-US" sz="2800" b="1" dirty="0"/>
              <a:t>Exposes a match/action interface to program how a flow is forwarded, scheduled &amp; encoded</a:t>
            </a:r>
          </a:p>
        </p:txBody>
      </p:sp>
      <p:sp>
        <p:nvSpPr>
          <p:cNvPr id="36" name="Date Placeholder 5"/>
          <p:cNvSpPr txBox="1">
            <a:spLocks/>
          </p:cNvSpPr>
          <p:nvPr/>
        </p:nvSpPr>
        <p:spPr>
          <a:xfrm>
            <a:off x="6705600" y="6324600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Katti</a:t>
            </a:r>
            <a:r>
              <a:rPr lang="en-US" dirty="0" smtClean="0"/>
              <a:t>, Stanford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6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>
            <a:off x="-493998" y="762000"/>
            <a:ext cx="10131996" cy="60960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t"/>
          <a:lstStyle/>
          <a:p>
            <a:pPr algn="ctr"/>
            <a:endParaRPr lang="en-US" sz="24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1" name="Isosceles Triangle 80"/>
          <p:cNvSpPr/>
          <p:nvPr/>
        </p:nvSpPr>
        <p:spPr>
          <a:xfrm>
            <a:off x="502567" y="762000"/>
            <a:ext cx="1981200" cy="1212703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190515" rtlCol="0" anchor="t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cs typeface="Arial" pitchFamily="34" charset="0"/>
              </a:rPr>
              <a:t>Model Checking</a:t>
            </a:r>
            <a:endParaRPr lang="en-US" sz="2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State-Space Model</a:t>
            </a: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3213533" y="1113386"/>
            <a:ext cx="2716934" cy="2201498"/>
            <a:chOff x="3213533" y="1113386"/>
            <a:chExt cx="2716934" cy="2201498"/>
          </a:xfrm>
        </p:grpSpPr>
        <p:sp>
          <p:nvSpPr>
            <p:cNvPr id="9" name="Flowchart: Connector 8"/>
            <p:cNvSpPr/>
            <p:nvPr/>
          </p:nvSpPr>
          <p:spPr>
            <a:xfrm>
              <a:off x="4089009" y="1113386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0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9" idx="4"/>
              <a:endCxn id="15" idx="0"/>
            </p:cNvCxnSpPr>
            <p:nvPr/>
          </p:nvCxnSpPr>
          <p:spPr>
            <a:xfrm>
              <a:off x="4564497" y="2065702"/>
              <a:ext cx="0" cy="12491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3"/>
              <a:endCxn id="14" idx="7"/>
            </p:cNvCxnSpPr>
            <p:nvPr/>
          </p:nvCxnSpPr>
          <p:spPr>
            <a:xfrm flipH="1">
              <a:off x="3213533" y="1926239"/>
              <a:ext cx="1014743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5"/>
              <a:endCxn id="17" idx="1"/>
            </p:cNvCxnSpPr>
            <p:nvPr/>
          </p:nvCxnSpPr>
          <p:spPr>
            <a:xfrm>
              <a:off x="4900718" y="1926239"/>
              <a:ext cx="1029749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3857431" y="3314884"/>
            <a:ext cx="1424863" cy="2019116"/>
            <a:chOff x="3857431" y="3314884"/>
            <a:chExt cx="1424863" cy="2019116"/>
          </a:xfrm>
        </p:grpSpPr>
        <p:sp>
          <p:nvSpPr>
            <p:cNvPr id="15" name="Flowchart: Connector 14"/>
            <p:cNvSpPr/>
            <p:nvPr/>
          </p:nvSpPr>
          <p:spPr>
            <a:xfrm>
              <a:off x="4089009" y="331488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29" name="Straight Arrow Connector 28"/>
            <p:cNvCxnSpPr>
              <a:stCxn id="15" idx="3"/>
              <a:endCxn id="27" idx="0"/>
            </p:cNvCxnSpPr>
            <p:nvPr/>
          </p:nvCxnSpPr>
          <p:spPr>
            <a:xfrm flipH="1">
              <a:off x="3857431" y="4127737"/>
              <a:ext cx="370845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5" idx="5"/>
              <a:endCxn id="28" idx="0"/>
            </p:cNvCxnSpPr>
            <p:nvPr/>
          </p:nvCxnSpPr>
          <p:spPr>
            <a:xfrm>
              <a:off x="4900718" y="4127737"/>
              <a:ext cx="381576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252651" y="5334000"/>
            <a:ext cx="1229397" cy="1413595"/>
            <a:chOff x="3192309" y="5334000"/>
            <a:chExt cx="1229397" cy="1413595"/>
          </a:xfrm>
        </p:grpSpPr>
        <p:sp>
          <p:nvSpPr>
            <p:cNvPr id="27" name="Flowchart: Connector 26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6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>
              <a:stCxn id="27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7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72527" y="5334000"/>
            <a:ext cx="1229453" cy="1400921"/>
            <a:chOff x="4779901" y="5334000"/>
            <a:chExt cx="1229453" cy="1400921"/>
          </a:xfrm>
        </p:grpSpPr>
        <p:sp>
          <p:nvSpPr>
            <p:cNvPr id="28" name="Flowchart: Connector 27"/>
            <p:cNvSpPr/>
            <p:nvPr/>
          </p:nvSpPr>
          <p:spPr>
            <a:xfrm>
              <a:off x="4914180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7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6" name="Straight Arrow Connector 35"/>
            <p:cNvCxnSpPr>
              <a:stCxn id="28" idx="3"/>
            </p:cNvCxnSpPr>
            <p:nvPr/>
          </p:nvCxnSpPr>
          <p:spPr>
            <a:xfrm flipH="1">
              <a:off x="4779901" y="6146853"/>
              <a:ext cx="27354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8" idx="5"/>
            </p:cNvCxnSpPr>
            <p:nvPr/>
          </p:nvCxnSpPr>
          <p:spPr>
            <a:xfrm>
              <a:off x="5725889" y="6146853"/>
              <a:ext cx="283465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12899" y="5334000"/>
            <a:ext cx="1229397" cy="1413595"/>
            <a:chOff x="3192309" y="5334000"/>
            <a:chExt cx="1229397" cy="1413595"/>
          </a:xfrm>
        </p:grpSpPr>
        <p:sp>
          <p:nvSpPr>
            <p:cNvPr id="46" name="Flowchart: Connector 45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47" name="Straight Arrow Connector 46"/>
            <p:cNvCxnSpPr>
              <a:stCxn id="46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6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512337" y="5334000"/>
            <a:ext cx="1229397" cy="1413595"/>
            <a:chOff x="3192309" y="5334000"/>
            <a:chExt cx="1229397" cy="1413595"/>
          </a:xfrm>
        </p:grpSpPr>
        <p:sp>
          <p:nvSpPr>
            <p:cNvPr id="63" name="Flowchart: Connector 62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9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4" name="Straight Arrow Connector 63"/>
            <p:cNvCxnSpPr>
              <a:stCxn id="63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3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1353900" y="3106964"/>
            <a:ext cx="1998900" cy="2366499"/>
            <a:chOff x="1353900" y="3106964"/>
            <a:chExt cx="1998900" cy="2366499"/>
          </a:xfrm>
        </p:grpSpPr>
        <p:sp>
          <p:nvSpPr>
            <p:cNvPr id="14" name="Flowchart: Connector 13"/>
            <p:cNvSpPr/>
            <p:nvPr/>
          </p:nvSpPr>
          <p:spPr>
            <a:xfrm>
              <a:off x="2401824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6" name="Straight Arrow Connector 65"/>
            <p:cNvCxnSpPr>
              <a:stCxn id="14" idx="3"/>
              <a:endCxn id="46" idx="7"/>
            </p:cNvCxnSpPr>
            <p:nvPr/>
          </p:nvCxnSpPr>
          <p:spPr>
            <a:xfrm flipH="1">
              <a:off x="1353900" y="3919817"/>
              <a:ext cx="1187191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14" idx="4"/>
              <a:endCxn id="54" idx="0"/>
            </p:cNvCxnSpPr>
            <p:nvPr/>
          </p:nvCxnSpPr>
          <p:spPr>
            <a:xfrm flipH="1">
              <a:off x="2437555" y="4059280"/>
              <a:ext cx="439757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791200" y="3106964"/>
            <a:ext cx="1989696" cy="2366499"/>
            <a:chOff x="5791200" y="3106964"/>
            <a:chExt cx="1989696" cy="2366499"/>
          </a:xfrm>
        </p:grpSpPr>
        <p:sp>
          <p:nvSpPr>
            <p:cNvPr id="17" name="Flowchart: Connector 16"/>
            <p:cNvSpPr/>
            <p:nvPr/>
          </p:nvSpPr>
          <p:spPr>
            <a:xfrm>
              <a:off x="5791200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8" name="Straight Arrow Connector 67"/>
            <p:cNvCxnSpPr>
              <a:stCxn id="17" idx="4"/>
              <a:endCxn id="59" idx="0"/>
            </p:cNvCxnSpPr>
            <p:nvPr/>
          </p:nvCxnSpPr>
          <p:spPr>
            <a:xfrm>
              <a:off x="6266688" y="4059280"/>
              <a:ext cx="430551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7" idx="5"/>
              <a:endCxn id="63" idx="1"/>
            </p:cNvCxnSpPr>
            <p:nvPr/>
          </p:nvCxnSpPr>
          <p:spPr>
            <a:xfrm>
              <a:off x="6602909" y="3919817"/>
              <a:ext cx="1177987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1832775" y="5334000"/>
            <a:ext cx="1229397" cy="1413595"/>
            <a:chOff x="3192309" y="5334000"/>
            <a:chExt cx="1229397" cy="1413595"/>
          </a:xfrm>
        </p:grpSpPr>
        <p:sp>
          <p:nvSpPr>
            <p:cNvPr id="54" name="Flowchart: Connector 53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5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55" name="Straight Arrow Connector 54"/>
            <p:cNvCxnSpPr>
              <a:stCxn id="54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4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092459" y="5334000"/>
            <a:ext cx="1229397" cy="1413595"/>
            <a:chOff x="3192309" y="5334000"/>
            <a:chExt cx="1229397" cy="1413595"/>
          </a:xfrm>
        </p:grpSpPr>
        <p:sp>
          <p:nvSpPr>
            <p:cNvPr id="59" name="Flowchart: Connector 58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8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0" name="Straight Arrow Connector 59"/>
            <p:cNvCxnSpPr>
              <a:stCxn id="59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9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1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State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152400" y="3105242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endParaRPr lang="en-US" sz="2000" baseline="-25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1295400" y="1371600"/>
            <a:ext cx="609600" cy="4419600"/>
          </a:xfrm>
          <a:prstGeom prst="leftBrace">
            <a:avLst>
              <a:gd name="adj1" fmla="val 494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1178" y="1371600"/>
            <a:ext cx="4796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Controller</a:t>
            </a:r>
            <a:r>
              <a:rPr lang="en-US" sz="3200" dirty="0" smtClean="0"/>
              <a:t> (global variables)</a:t>
            </a:r>
            <a:endParaRPr 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981200" y="2286000"/>
            <a:ext cx="7098472" cy="3733800"/>
            <a:chOff x="1981200" y="2286000"/>
            <a:chExt cx="7098472" cy="3733800"/>
          </a:xfrm>
        </p:grpSpPr>
        <p:sp>
          <p:nvSpPr>
            <p:cNvPr id="13" name="Rounded Rectangle 12"/>
            <p:cNvSpPr/>
            <p:nvPr/>
          </p:nvSpPr>
          <p:spPr>
            <a:xfrm>
              <a:off x="1981200" y="2286000"/>
              <a:ext cx="7020986" cy="37338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C00000"/>
              </a:solidFill>
            </a:ln>
          </p:spPr>
          <p:txBody>
            <a:bodyPr wrap="none" rtlCol="0" anchor="t">
              <a:noAutofit/>
            </a:bodyPr>
            <a:lstStyle/>
            <a:p>
              <a:r>
                <a:rPr lang="en-US" sz="3200" b="1" dirty="0" smtClean="0">
                  <a:solidFill>
                    <a:srgbClr val="C00000"/>
                  </a:solidFill>
                </a:rPr>
                <a:t>Environment:</a:t>
              </a:r>
              <a:endParaRPr lang="en-US" sz="32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71178" y="2954675"/>
              <a:ext cx="6584110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Switches</a:t>
              </a:r>
              <a:r>
                <a:rPr lang="en-US" sz="3200" dirty="0" smtClean="0"/>
                <a:t> (flow table, OpenFlow agent)</a:t>
              </a:r>
            </a:p>
            <a:p>
              <a:r>
                <a:rPr lang="en-US" sz="3200" dirty="0"/>
                <a:t>	S</a:t>
              </a:r>
              <a:r>
                <a:rPr lang="en-US" sz="3200" dirty="0" smtClean="0"/>
                <a:t>implified switch model</a:t>
              </a:r>
              <a:endParaRPr lang="en-US" sz="3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71178" y="4080550"/>
              <a:ext cx="490749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End-hosts</a:t>
              </a:r>
              <a:r>
                <a:rPr lang="en-US" sz="3200" dirty="0" smtClean="0"/>
                <a:t> (network stack)</a:t>
              </a:r>
            </a:p>
            <a:p>
              <a:r>
                <a:rPr lang="en-US" sz="3200" dirty="0"/>
                <a:t>	</a:t>
              </a:r>
              <a:r>
                <a:rPr lang="en-US" sz="3200" dirty="0" smtClean="0"/>
                <a:t>Simple clients/servers</a:t>
              </a:r>
              <a:endParaRPr lang="en-US" sz="3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71178" y="5206425"/>
              <a:ext cx="69084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Communication channels</a:t>
              </a:r>
              <a:r>
                <a:rPr lang="en-US" sz="3200" dirty="0" smtClean="0"/>
                <a:t> (in-flight </a:t>
              </a:r>
              <a:r>
                <a:rPr lang="en-US" sz="3200" dirty="0" err="1" smtClean="0"/>
                <a:t>pkts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4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98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System</a:t>
            </a: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3213533" y="1113386"/>
            <a:ext cx="2716934" cy="2201498"/>
            <a:chOff x="3213533" y="1113386"/>
            <a:chExt cx="2716934" cy="2201498"/>
          </a:xfrm>
        </p:grpSpPr>
        <p:sp>
          <p:nvSpPr>
            <p:cNvPr id="9" name="Flowchart: Connector 8"/>
            <p:cNvSpPr/>
            <p:nvPr/>
          </p:nvSpPr>
          <p:spPr>
            <a:xfrm>
              <a:off x="4089009" y="1113386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0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9" idx="4"/>
              <a:endCxn id="15" idx="0"/>
            </p:cNvCxnSpPr>
            <p:nvPr/>
          </p:nvCxnSpPr>
          <p:spPr>
            <a:xfrm>
              <a:off x="4564497" y="2065702"/>
              <a:ext cx="0" cy="12491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3"/>
              <a:endCxn id="14" idx="7"/>
            </p:cNvCxnSpPr>
            <p:nvPr/>
          </p:nvCxnSpPr>
          <p:spPr>
            <a:xfrm flipH="1">
              <a:off x="3213533" y="1926239"/>
              <a:ext cx="1014743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5"/>
              <a:endCxn id="17" idx="1"/>
            </p:cNvCxnSpPr>
            <p:nvPr/>
          </p:nvCxnSpPr>
          <p:spPr>
            <a:xfrm>
              <a:off x="4900718" y="1926239"/>
              <a:ext cx="1029749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3857431" y="3314884"/>
            <a:ext cx="1424863" cy="2019116"/>
            <a:chOff x="3857431" y="3314884"/>
            <a:chExt cx="1424863" cy="2019116"/>
          </a:xfrm>
        </p:grpSpPr>
        <p:sp>
          <p:nvSpPr>
            <p:cNvPr id="15" name="Flowchart: Connector 14"/>
            <p:cNvSpPr/>
            <p:nvPr/>
          </p:nvSpPr>
          <p:spPr>
            <a:xfrm>
              <a:off x="4089009" y="331488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29" name="Straight Arrow Connector 28"/>
            <p:cNvCxnSpPr>
              <a:stCxn id="15" idx="3"/>
              <a:endCxn id="27" idx="0"/>
            </p:cNvCxnSpPr>
            <p:nvPr/>
          </p:nvCxnSpPr>
          <p:spPr>
            <a:xfrm flipH="1">
              <a:off x="3857431" y="4127737"/>
              <a:ext cx="370845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5" idx="5"/>
              <a:endCxn id="28" idx="0"/>
            </p:cNvCxnSpPr>
            <p:nvPr/>
          </p:nvCxnSpPr>
          <p:spPr>
            <a:xfrm>
              <a:off x="4900718" y="4127737"/>
              <a:ext cx="381576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252651" y="5334000"/>
            <a:ext cx="1229397" cy="1413595"/>
            <a:chOff x="3192309" y="5334000"/>
            <a:chExt cx="1229397" cy="1413595"/>
          </a:xfrm>
        </p:grpSpPr>
        <p:sp>
          <p:nvSpPr>
            <p:cNvPr id="27" name="Flowchart: Connector 26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6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>
              <a:stCxn id="27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7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72527" y="5334000"/>
            <a:ext cx="1229453" cy="1400921"/>
            <a:chOff x="4779901" y="5334000"/>
            <a:chExt cx="1229453" cy="1400921"/>
          </a:xfrm>
        </p:grpSpPr>
        <p:sp>
          <p:nvSpPr>
            <p:cNvPr id="28" name="Flowchart: Connector 27"/>
            <p:cNvSpPr/>
            <p:nvPr/>
          </p:nvSpPr>
          <p:spPr>
            <a:xfrm>
              <a:off x="4914180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7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6" name="Straight Arrow Connector 35"/>
            <p:cNvCxnSpPr>
              <a:stCxn id="28" idx="3"/>
            </p:cNvCxnSpPr>
            <p:nvPr/>
          </p:nvCxnSpPr>
          <p:spPr>
            <a:xfrm flipH="1">
              <a:off x="4779901" y="6146853"/>
              <a:ext cx="27354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8" idx="5"/>
            </p:cNvCxnSpPr>
            <p:nvPr/>
          </p:nvCxnSpPr>
          <p:spPr>
            <a:xfrm>
              <a:off x="5725889" y="6146853"/>
              <a:ext cx="283465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12899" y="5334000"/>
            <a:ext cx="1229397" cy="1413595"/>
            <a:chOff x="3192309" y="5334000"/>
            <a:chExt cx="1229397" cy="1413595"/>
          </a:xfrm>
        </p:grpSpPr>
        <p:sp>
          <p:nvSpPr>
            <p:cNvPr id="46" name="Flowchart: Connector 45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47" name="Straight Arrow Connector 46"/>
            <p:cNvCxnSpPr>
              <a:stCxn id="46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6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512337" y="5334000"/>
            <a:ext cx="1229397" cy="1413595"/>
            <a:chOff x="3192309" y="5334000"/>
            <a:chExt cx="1229397" cy="1413595"/>
          </a:xfrm>
        </p:grpSpPr>
        <p:sp>
          <p:nvSpPr>
            <p:cNvPr id="63" name="Flowchart: Connector 62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9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4" name="Straight Arrow Connector 63"/>
            <p:cNvCxnSpPr>
              <a:stCxn id="63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3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1353900" y="3106964"/>
            <a:ext cx="1998900" cy="2366499"/>
            <a:chOff x="1353900" y="3106964"/>
            <a:chExt cx="1998900" cy="2366499"/>
          </a:xfrm>
        </p:grpSpPr>
        <p:sp>
          <p:nvSpPr>
            <p:cNvPr id="14" name="Flowchart: Connector 13"/>
            <p:cNvSpPr/>
            <p:nvPr/>
          </p:nvSpPr>
          <p:spPr>
            <a:xfrm>
              <a:off x="2401824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6" name="Straight Arrow Connector 65"/>
            <p:cNvCxnSpPr>
              <a:stCxn id="14" idx="3"/>
              <a:endCxn id="46" idx="7"/>
            </p:cNvCxnSpPr>
            <p:nvPr/>
          </p:nvCxnSpPr>
          <p:spPr>
            <a:xfrm flipH="1">
              <a:off x="1353900" y="3919817"/>
              <a:ext cx="1187191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14" idx="4"/>
              <a:endCxn id="54" idx="0"/>
            </p:cNvCxnSpPr>
            <p:nvPr/>
          </p:nvCxnSpPr>
          <p:spPr>
            <a:xfrm flipH="1">
              <a:off x="2437555" y="4059280"/>
              <a:ext cx="439757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791200" y="3106964"/>
            <a:ext cx="1989696" cy="2366499"/>
            <a:chOff x="5791200" y="3106964"/>
            <a:chExt cx="1989696" cy="2366499"/>
          </a:xfrm>
        </p:grpSpPr>
        <p:sp>
          <p:nvSpPr>
            <p:cNvPr id="17" name="Flowchart: Connector 16"/>
            <p:cNvSpPr/>
            <p:nvPr/>
          </p:nvSpPr>
          <p:spPr>
            <a:xfrm>
              <a:off x="5791200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8" name="Straight Arrow Connector 67"/>
            <p:cNvCxnSpPr>
              <a:stCxn id="17" idx="4"/>
              <a:endCxn id="59" idx="0"/>
            </p:cNvCxnSpPr>
            <p:nvPr/>
          </p:nvCxnSpPr>
          <p:spPr>
            <a:xfrm>
              <a:off x="6266688" y="4059280"/>
              <a:ext cx="430551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7" idx="5"/>
              <a:endCxn id="63" idx="1"/>
            </p:cNvCxnSpPr>
            <p:nvPr/>
          </p:nvCxnSpPr>
          <p:spPr>
            <a:xfrm>
              <a:off x="6602909" y="3919817"/>
              <a:ext cx="1177987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 rot="3166198">
            <a:off x="6307651" y="3954319"/>
            <a:ext cx="2428105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ctrl</a:t>
            </a:r>
            <a:br>
              <a:rPr lang="en-US" sz="2000" b="1" dirty="0" smtClean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packet_in</a:t>
            </a:r>
            <a:r>
              <a:rPr lang="en-US" sz="2000" b="1" dirty="0" smtClean="0">
                <a:cs typeface="Arial" pitchFamily="34" charset="0"/>
              </a:rPr>
              <a:t>(</a:t>
            </a:r>
            <a:r>
              <a:rPr lang="en-US" sz="2000" b="1" dirty="0" err="1" smtClean="0">
                <a:solidFill>
                  <a:srgbClr val="7030A0"/>
                </a:solidFill>
                <a:cs typeface="Arial" pitchFamily="34" charset="0"/>
              </a:rPr>
              <a:t>pkt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 A</a:t>
            </a:r>
            <a:r>
              <a:rPr lang="en-US" sz="2000" b="1" dirty="0" smtClean="0">
                <a:cs typeface="Arial" pitchFamily="34" charset="0"/>
              </a:rPr>
              <a:t>)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8421391">
            <a:off x="2888288" y="1806179"/>
            <a:ext cx="1181353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host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smtClean="0">
                <a:cs typeface="Arial" pitchFamily="34" charset="0"/>
              </a:rPr>
              <a:t>send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8447166">
            <a:off x="705658" y="3967786"/>
            <a:ext cx="1827427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switch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process_of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3118447">
            <a:off x="4750123" y="1882994"/>
            <a:ext cx="1955989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switch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process_pkt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4297111">
            <a:off x="4894022" y="4173636"/>
            <a:ext cx="2416884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>
                <a:cs typeface="Arial" pitchFamily="34" charset="0"/>
              </a:rPr>
              <a:t>ctrl</a:t>
            </a:r>
            <a:br>
              <a:rPr lang="en-US" sz="2000" b="1" dirty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packet_in</a:t>
            </a:r>
            <a:r>
              <a:rPr lang="en-US" sz="2000" b="1" dirty="0" smtClean="0">
                <a:cs typeface="Arial" pitchFamily="34" charset="0"/>
              </a:rPr>
              <a:t>(</a:t>
            </a:r>
            <a:r>
              <a:rPr lang="en-US" sz="2000" b="1" dirty="0" err="1" smtClean="0">
                <a:solidFill>
                  <a:srgbClr val="0070C0"/>
                </a:solidFill>
                <a:cs typeface="Arial" pitchFamily="34" charset="0"/>
              </a:rPr>
              <a:t>pkt</a:t>
            </a:r>
            <a:r>
              <a:rPr lang="en-US" sz="2000" b="1" dirty="0" smtClean="0">
                <a:solidFill>
                  <a:srgbClr val="0070C0"/>
                </a:solidFill>
                <a:cs typeface="Arial" pitchFamily="34" charset="0"/>
              </a:rPr>
              <a:t> B</a:t>
            </a:r>
            <a:r>
              <a:rPr lang="en-US" sz="2000" b="1" dirty="0" smtClean="0">
                <a:cs typeface="Arial" pitchFamily="34" charset="0"/>
              </a:rPr>
              <a:t>)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 rot="3243640">
            <a:off x="6384045" y="4073889"/>
            <a:ext cx="2036460" cy="90215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92459" y="1690254"/>
            <a:ext cx="2968885" cy="1055608"/>
          </a:xfrm>
          <a:prstGeom prst="wedgeRoundRectCallout">
            <a:avLst>
              <a:gd name="adj1" fmla="val 1714"/>
              <a:gd name="adj2" fmla="val 19925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sz="2800" dirty="0"/>
              <a:t>Run actual </a:t>
            </a:r>
            <a:r>
              <a:rPr lang="en-US" sz="2800" dirty="0" err="1"/>
              <a:t>packet_in</a:t>
            </a:r>
            <a:r>
              <a:rPr lang="en-US" sz="2800" dirty="0"/>
              <a:t> handler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832775" y="5334000"/>
            <a:ext cx="1229397" cy="1413595"/>
            <a:chOff x="3192309" y="5334000"/>
            <a:chExt cx="1229397" cy="1413595"/>
          </a:xfrm>
        </p:grpSpPr>
        <p:sp>
          <p:nvSpPr>
            <p:cNvPr id="54" name="Flowchart: Connector 53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5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55" name="Straight Arrow Connector 54"/>
            <p:cNvCxnSpPr>
              <a:stCxn id="54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4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092459" y="5334000"/>
            <a:ext cx="1229397" cy="1413595"/>
            <a:chOff x="3192309" y="5334000"/>
            <a:chExt cx="1229397" cy="1413595"/>
          </a:xfrm>
        </p:grpSpPr>
        <p:sp>
          <p:nvSpPr>
            <p:cNvPr id="59" name="Flowchart: Connector 58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8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0" name="Straight Arrow Connector 59"/>
            <p:cNvCxnSpPr>
              <a:stCxn id="59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9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Oval 88"/>
          <p:cNvSpPr/>
          <p:nvPr/>
        </p:nvSpPr>
        <p:spPr>
          <a:xfrm rot="4215883">
            <a:off x="4943589" y="4254066"/>
            <a:ext cx="2036460" cy="90215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193915" y="1690254"/>
            <a:ext cx="2968885" cy="1055608"/>
          </a:xfrm>
          <a:prstGeom prst="wedgeRoundRectCallout">
            <a:avLst>
              <a:gd name="adj1" fmla="val -3586"/>
              <a:gd name="adj2" fmla="val 144156"/>
              <a:gd name="adj3" fmla="val 16667"/>
            </a:avLst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93915" y="1690254"/>
            <a:ext cx="2968885" cy="1055608"/>
          </a:xfrm>
          <a:prstGeom prst="wedgeRoundRectCallout">
            <a:avLst>
              <a:gd name="adj1" fmla="val 37966"/>
              <a:gd name="adj2" fmla="val 13998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r>
              <a:rPr lang="en-US" sz="2800" dirty="0" smtClean="0">
                <a:solidFill>
                  <a:srgbClr val="C00000"/>
                </a:solidFill>
              </a:rPr>
              <a:t>Data-dependent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transitions!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651945" y="2669001"/>
            <a:ext cx="898364" cy="1008249"/>
          </a:xfrm>
          <a:custGeom>
            <a:avLst/>
            <a:gdLst>
              <a:gd name="connsiteX0" fmla="*/ 0 w 875763"/>
              <a:gd name="connsiteY0" fmla="*/ 0 h 1339402"/>
              <a:gd name="connsiteX1" fmla="*/ 875763 w 875763"/>
              <a:gd name="connsiteY1" fmla="*/ 25757 h 1339402"/>
              <a:gd name="connsiteX2" fmla="*/ 875763 w 875763"/>
              <a:gd name="connsiteY2" fmla="*/ 1339402 h 1339402"/>
              <a:gd name="connsiteX3" fmla="*/ 64394 w 875763"/>
              <a:gd name="connsiteY3" fmla="*/ 0 h 1339402"/>
              <a:gd name="connsiteX0" fmla="*/ 0 w 875763"/>
              <a:gd name="connsiteY0" fmla="*/ 0 h 1339402"/>
              <a:gd name="connsiteX1" fmla="*/ 875763 w 875763"/>
              <a:gd name="connsiteY1" fmla="*/ 25757 h 1339402"/>
              <a:gd name="connsiteX2" fmla="*/ 875763 w 875763"/>
              <a:gd name="connsiteY2" fmla="*/ 1339402 h 1339402"/>
              <a:gd name="connsiteX3" fmla="*/ 45344 w 875763"/>
              <a:gd name="connsiteY3" fmla="*/ 123825 h 1339402"/>
              <a:gd name="connsiteX0" fmla="*/ 116581 w 830419"/>
              <a:gd name="connsiteY0" fmla="*/ 45680 h 1313645"/>
              <a:gd name="connsiteX1" fmla="*/ 830419 w 830419"/>
              <a:gd name="connsiteY1" fmla="*/ 0 h 1313645"/>
              <a:gd name="connsiteX2" fmla="*/ 830419 w 830419"/>
              <a:gd name="connsiteY2" fmla="*/ 1313645 h 1313645"/>
              <a:gd name="connsiteX3" fmla="*/ 0 w 830419"/>
              <a:gd name="connsiteY3" fmla="*/ 98068 h 1313645"/>
              <a:gd name="connsiteX0" fmla="*/ 830419 w 830419"/>
              <a:gd name="connsiteY0" fmla="*/ 0 h 1313645"/>
              <a:gd name="connsiteX1" fmla="*/ 830419 w 830419"/>
              <a:gd name="connsiteY1" fmla="*/ 1313645 h 1313645"/>
              <a:gd name="connsiteX2" fmla="*/ 0 w 830419"/>
              <a:gd name="connsiteY2" fmla="*/ 98068 h 1313645"/>
              <a:gd name="connsiteX0" fmla="*/ 830419 w 901856"/>
              <a:gd name="connsiteY0" fmla="*/ 0 h 1370795"/>
              <a:gd name="connsiteX1" fmla="*/ 901856 w 901856"/>
              <a:gd name="connsiteY1" fmla="*/ 1370795 h 1370795"/>
              <a:gd name="connsiteX2" fmla="*/ 0 w 901856"/>
              <a:gd name="connsiteY2" fmla="*/ 98068 h 1370795"/>
              <a:gd name="connsiteX0" fmla="*/ 687544 w 901856"/>
              <a:gd name="connsiteY0" fmla="*/ 0 h 1318408"/>
              <a:gd name="connsiteX1" fmla="*/ 901856 w 901856"/>
              <a:gd name="connsiteY1" fmla="*/ 1318408 h 1318408"/>
              <a:gd name="connsiteX2" fmla="*/ 0 w 901856"/>
              <a:gd name="connsiteY2" fmla="*/ 45681 h 1318408"/>
              <a:gd name="connsiteX0" fmla="*/ 778031 w 992343"/>
              <a:gd name="connsiteY0" fmla="*/ 30519 h 1348927"/>
              <a:gd name="connsiteX1" fmla="*/ 992343 w 992343"/>
              <a:gd name="connsiteY1" fmla="*/ 1348927 h 1348927"/>
              <a:gd name="connsiteX2" fmla="*/ 0 w 992343"/>
              <a:gd name="connsiteY2" fmla="*/ 0 h 1348927"/>
              <a:gd name="connsiteX0" fmla="*/ 778031 w 944718"/>
              <a:gd name="connsiteY0" fmla="*/ 30519 h 1244152"/>
              <a:gd name="connsiteX1" fmla="*/ 944718 w 944718"/>
              <a:gd name="connsiteY1" fmla="*/ 1244152 h 1244152"/>
              <a:gd name="connsiteX2" fmla="*/ 0 w 944718"/>
              <a:gd name="connsiteY2" fmla="*/ 0 h 1244152"/>
              <a:gd name="connsiteX0" fmla="*/ 778031 w 939956"/>
              <a:gd name="connsiteY0" fmla="*/ 30519 h 1206052"/>
              <a:gd name="connsiteX1" fmla="*/ 939956 w 939956"/>
              <a:gd name="connsiteY1" fmla="*/ 1206052 h 1206052"/>
              <a:gd name="connsiteX2" fmla="*/ 0 w 939956"/>
              <a:gd name="connsiteY2" fmla="*/ 0 h 1206052"/>
              <a:gd name="connsiteX0" fmla="*/ 716119 w 878044"/>
              <a:gd name="connsiteY0" fmla="*/ 40044 h 1215577"/>
              <a:gd name="connsiteX1" fmla="*/ 878044 w 878044"/>
              <a:gd name="connsiteY1" fmla="*/ 1215577 h 1215577"/>
              <a:gd name="connsiteX2" fmla="*/ 0 w 878044"/>
              <a:gd name="connsiteY2" fmla="*/ 0 h 1215577"/>
              <a:gd name="connsiteX0" fmla="*/ 773269 w 935194"/>
              <a:gd name="connsiteY0" fmla="*/ 40044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39931 w 935194"/>
              <a:gd name="connsiteY0" fmla="*/ 35282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16119 w 935194"/>
              <a:gd name="connsiteY0" fmla="*/ 30519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44694 w 935194"/>
              <a:gd name="connsiteY0" fmla="*/ 30519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44694 w 968531"/>
              <a:gd name="connsiteY0" fmla="*/ 30519 h 1291777"/>
              <a:gd name="connsiteX1" fmla="*/ 968531 w 968531"/>
              <a:gd name="connsiteY1" fmla="*/ 1291777 h 1291777"/>
              <a:gd name="connsiteX2" fmla="*/ 0 w 968531"/>
              <a:gd name="connsiteY2" fmla="*/ 0 h 1291777"/>
              <a:gd name="connsiteX0" fmla="*/ 744694 w 973294"/>
              <a:gd name="connsiteY0" fmla="*/ 30519 h 1306064"/>
              <a:gd name="connsiteX1" fmla="*/ 973294 w 973294"/>
              <a:gd name="connsiteY1" fmla="*/ 1306064 h 1306064"/>
              <a:gd name="connsiteX2" fmla="*/ 0 w 973294"/>
              <a:gd name="connsiteY2" fmla="*/ 0 h 1306064"/>
              <a:gd name="connsiteX0" fmla="*/ 725644 w 954244"/>
              <a:gd name="connsiteY0" fmla="*/ 1944 h 1277489"/>
              <a:gd name="connsiteX1" fmla="*/ 954244 w 954244"/>
              <a:gd name="connsiteY1" fmla="*/ 1277489 h 1277489"/>
              <a:gd name="connsiteX2" fmla="*/ 0 w 954244"/>
              <a:gd name="connsiteY2" fmla="*/ 0 h 1277489"/>
              <a:gd name="connsiteX0" fmla="*/ 725644 w 908524"/>
              <a:gd name="connsiteY0" fmla="*/ 1944 h 1064129"/>
              <a:gd name="connsiteX1" fmla="*/ 908524 w 908524"/>
              <a:gd name="connsiteY1" fmla="*/ 1064129 h 1064129"/>
              <a:gd name="connsiteX2" fmla="*/ 0 w 908524"/>
              <a:gd name="connsiteY2" fmla="*/ 0 h 1064129"/>
              <a:gd name="connsiteX0" fmla="*/ 725644 w 878044"/>
              <a:gd name="connsiteY0" fmla="*/ 1944 h 998089"/>
              <a:gd name="connsiteX1" fmla="*/ 878044 w 878044"/>
              <a:gd name="connsiteY1" fmla="*/ 998089 h 998089"/>
              <a:gd name="connsiteX2" fmla="*/ 0 w 878044"/>
              <a:gd name="connsiteY2" fmla="*/ 0 h 998089"/>
              <a:gd name="connsiteX0" fmla="*/ 725644 w 857724"/>
              <a:gd name="connsiteY0" fmla="*/ 1944 h 957449"/>
              <a:gd name="connsiteX1" fmla="*/ 857724 w 857724"/>
              <a:gd name="connsiteY1" fmla="*/ 957449 h 957449"/>
              <a:gd name="connsiteX2" fmla="*/ 0 w 857724"/>
              <a:gd name="connsiteY2" fmla="*/ 0 h 957449"/>
              <a:gd name="connsiteX0" fmla="*/ 725644 w 847564"/>
              <a:gd name="connsiteY0" fmla="*/ 1944 h 972689"/>
              <a:gd name="connsiteX1" fmla="*/ 847564 w 847564"/>
              <a:gd name="connsiteY1" fmla="*/ 972689 h 972689"/>
              <a:gd name="connsiteX2" fmla="*/ 0 w 847564"/>
              <a:gd name="connsiteY2" fmla="*/ 0 h 972689"/>
              <a:gd name="connsiteX0" fmla="*/ 725644 w 872964"/>
              <a:gd name="connsiteY0" fmla="*/ 1944 h 987929"/>
              <a:gd name="connsiteX1" fmla="*/ 872964 w 872964"/>
              <a:gd name="connsiteY1" fmla="*/ 987929 h 987929"/>
              <a:gd name="connsiteX2" fmla="*/ 0 w 872964"/>
              <a:gd name="connsiteY2" fmla="*/ 0 h 987929"/>
              <a:gd name="connsiteX0" fmla="*/ 740884 w 888204"/>
              <a:gd name="connsiteY0" fmla="*/ 1944 h 987929"/>
              <a:gd name="connsiteX1" fmla="*/ 888204 w 888204"/>
              <a:gd name="connsiteY1" fmla="*/ 987929 h 987929"/>
              <a:gd name="connsiteX2" fmla="*/ 0 w 888204"/>
              <a:gd name="connsiteY2" fmla="*/ 0 h 987929"/>
              <a:gd name="connsiteX0" fmla="*/ 740884 w 888204"/>
              <a:gd name="connsiteY0" fmla="*/ 1944 h 1003169"/>
              <a:gd name="connsiteX1" fmla="*/ 888204 w 888204"/>
              <a:gd name="connsiteY1" fmla="*/ 1003169 h 1003169"/>
              <a:gd name="connsiteX2" fmla="*/ 0 w 888204"/>
              <a:gd name="connsiteY2" fmla="*/ 0 h 1003169"/>
              <a:gd name="connsiteX0" fmla="*/ 740884 w 903444"/>
              <a:gd name="connsiteY0" fmla="*/ 1944 h 1013329"/>
              <a:gd name="connsiteX1" fmla="*/ 903444 w 903444"/>
              <a:gd name="connsiteY1" fmla="*/ 1013329 h 1013329"/>
              <a:gd name="connsiteX2" fmla="*/ 0 w 903444"/>
              <a:gd name="connsiteY2" fmla="*/ 0 h 1013329"/>
              <a:gd name="connsiteX0" fmla="*/ 740884 w 888204"/>
              <a:gd name="connsiteY0" fmla="*/ 1944 h 987929"/>
              <a:gd name="connsiteX1" fmla="*/ 888204 w 888204"/>
              <a:gd name="connsiteY1" fmla="*/ 987929 h 987929"/>
              <a:gd name="connsiteX2" fmla="*/ 0 w 888204"/>
              <a:gd name="connsiteY2" fmla="*/ 0 h 987929"/>
              <a:gd name="connsiteX0" fmla="*/ 740884 w 898364"/>
              <a:gd name="connsiteY0" fmla="*/ 1944 h 1008249"/>
              <a:gd name="connsiteX1" fmla="*/ 898364 w 898364"/>
              <a:gd name="connsiteY1" fmla="*/ 1008249 h 1008249"/>
              <a:gd name="connsiteX2" fmla="*/ 0 w 898364"/>
              <a:gd name="connsiteY2" fmla="*/ 0 h 100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8364" h="1008249">
                <a:moveTo>
                  <a:pt x="740884" y="1944"/>
                </a:moveTo>
                <a:lnTo>
                  <a:pt x="898364" y="1008249"/>
                </a:lnTo>
                <a:lnTo>
                  <a:pt x="0" y="0"/>
                </a:lnTo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73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7" grpId="0"/>
      <p:bldP spid="78" grpId="0"/>
      <p:bldP spid="80" grpId="0"/>
      <p:bldP spid="87" grpId="0" animBg="1"/>
      <p:bldP spid="79" grpId="0" animBg="1"/>
      <p:bldP spid="79" grpId="1" animBg="1"/>
      <p:bldP spid="89" grpId="0" animBg="1"/>
      <p:bldP spid="71" grpId="0" animBg="1"/>
      <p:bldP spid="69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Combating Huge Space of Packets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 rot="5400000">
            <a:off x="6925246" y="2919305"/>
            <a:ext cx="4147458" cy="290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Packet arrival handler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5295092" y="1447801"/>
            <a:ext cx="1901952" cy="1271016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</a:rPr>
              <a:t>s </a:t>
            </a:r>
            <a:r>
              <a:rPr lang="en-US" sz="2000" b="1" dirty="0" err="1" smtClean="0">
                <a:solidFill>
                  <a:schemeClr val="tx1"/>
                </a:solidFill>
              </a:rPr>
              <a:t>dst</a:t>
            </a:r>
            <a:r>
              <a:rPr lang="en-US" sz="2000" b="1" dirty="0">
                <a:solidFill>
                  <a:schemeClr val="tx1"/>
                </a:solidFill>
              </a:rPr>
              <a:t/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broadcast?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4572000" y="4466063"/>
            <a:ext cx="1375013" cy="63933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Flood packet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129974" y="4466063"/>
            <a:ext cx="1527413" cy="63933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Install rule and forward packet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6944591" y="2667001"/>
            <a:ext cx="1898178" cy="1271778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dst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in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err="1" smtClean="0">
                <a:solidFill>
                  <a:schemeClr val="tx1"/>
                </a:solidFill>
              </a:rPr>
              <a:t>mactable</a:t>
            </a:r>
            <a:r>
              <a:rPr lang="en-US" sz="2000" b="1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12" name="Elbow Connector 11"/>
          <p:cNvCxnSpPr>
            <a:stCxn id="7" idx="3"/>
            <a:endCxn id="10" idx="0"/>
          </p:cNvCxnSpPr>
          <p:nvPr/>
        </p:nvCxnSpPr>
        <p:spPr>
          <a:xfrm>
            <a:off x="7197044" y="2083309"/>
            <a:ext cx="696636" cy="583692"/>
          </a:xfrm>
          <a:prstGeom prst="bentConnector2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Elbow Connector 14"/>
          <p:cNvCxnSpPr>
            <a:stCxn id="7" idx="1"/>
          </p:cNvCxnSpPr>
          <p:nvPr/>
        </p:nvCxnSpPr>
        <p:spPr>
          <a:xfrm rot="10800000" flipV="1">
            <a:off x="5054364" y="2083309"/>
            <a:ext cx="240729" cy="2382754"/>
          </a:xfrm>
          <a:prstGeom prst="bentConnector2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Elbow Connector 25"/>
          <p:cNvCxnSpPr>
            <a:stCxn id="10" idx="2"/>
            <a:endCxn id="9" idx="0"/>
          </p:cNvCxnSpPr>
          <p:nvPr/>
        </p:nvCxnSpPr>
        <p:spPr>
          <a:xfrm rot="16200000" flipH="1">
            <a:off x="7630038" y="4202420"/>
            <a:ext cx="527284" cy="1"/>
          </a:xfrm>
          <a:prstGeom prst="bentConnector3">
            <a:avLst>
              <a:gd name="adj1" fmla="val 50000"/>
            </a:avLst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Straight Arrow Connector 29"/>
          <p:cNvCxnSpPr>
            <a:endCxn id="7" idx="0"/>
          </p:cNvCxnSpPr>
          <p:nvPr/>
        </p:nvCxnSpPr>
        <p:spPr>
          <a:xfrm>
            <a:off x="6246068" y="1219201"/>
            <a:ext cx="0" cy="228600"/>
          </a:xfrm>
          <a:prstGeom prst="straightConnector1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Straight Arrow Connector 30"/>
          <p:cNvCxnSpPr>
            <a:stCxn id="10" idx="1"/>
          </p:cNvCxnSpPr>
          <p:nvPr/>
        </p:nvCxnSpPr>
        <p:spPr>
          <a:xfrm rot="10800000" flipV="1">
            <a:off x="5496791" y="3302889"/>
            <a:ext cx="1447800" cy="1163173"/>
          </a:xfrm>
          <a:prstGeom prst="bentConnector3">
            <a:avLst>
              <a:gd name="adj1" fmla="val 100239"/>
            </a:avLst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Elbow Connector 34"/>
          <p:cNvCxnSpPr/>
          <p:nvPr/>
        </p:nvCxnSpPr>
        <p:spPr>
          <a:xfrm rot="5400000">
            <a:off x="3776581" y="1948811"/>
            <a:ext cx="3211822" cy="1295401"/>
          </a:xfrm>
          <a:prstGeom prst="bentConnector3">
            <a:avLst>
              <a:gd name="adj1" fmla="val 26391"/>
            </a:avLst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5948279" y="1682113"/>
            <a:ext cx="3211824" cy="1828800"/>
          </a:xfrm>
          <a:prstGeom prst="bentConnector3">
            <a:avLst>
              <a:gd name="adj1" fmla="val 16322"/>
            </a:avLst>
          </a:prstGeom>
          <a:noFill/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Elbow Connector 43"/>
          <p:cNvCxnSpPr/>
          <p:nvPr/>
        </p:nvCxnSpPr>
        <p:spPr>
          <a:xfrm rot="5400000">
            <a:off x="5221114" y="1902830"/>
            <a:ext cx="2483306" cy="2160549"/>
          </a:xfrm>
          <a:prstGeom prst="bentConnector3">
            <a:avLst>
              <a:gd name="adj1" fmla="val 53766"/>
            </a:avLst>
          </a:prstGeom>
          <a:noFill/>
          <a:ln w="381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Elbow Connector 50"/>
          <p:cNvCxnSpPr/>
          <p:nvPr/>
        </p:nvCxnSpPr>
        <p:spPr>
          <a:xfrm>
            <a:off x="6412816" y="990601"/>
            <a:ext cx="1141376" cy="762001"/>
          </a:xfrm>
          <a:prstGeom prst="bentConnector3">
            <a:avLst>
              <a:gd name="adj1" fmla="val -804"/>
            </a:avLst>
          </a:prstGeom>
          <a:noFill/>
          <a:ln w="381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TextBox 58"/>
          <p:cNvSpPr txBox="1"/>
          <p:nvPr/>
        </p:nvSpPr>
        <p:spPr>
          <a:xfrm>
            <a:off x="18265" y="1600201"/>
            <a:ext cx="4782335" cy="1988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 smtClean="0"/>
              <a:t>Equivalence classes of packets: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Broadcast destination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7030A0"/>
                </a:solidFill>
              </a:rPr>
              <a:t>Unknown unicast destination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Known unicast </a:t>
            </a:r>
            <a:r>
              <a:rPr lang="en-US" sz="2800" dirty="0">
                <a:solidFill>
                  <a:srgbClr val="0070C0"/>
                </a:solidFill>
              </a:rPr>
              <a:t>destination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8909" y="2099847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yes</a:t>
            </a:r>
            <a:endParaRPr lang="en-US" sz="1800" dirty="0"/>
          </a:p>
        </p:txBody>
      </p:sp>
      <p:sp>
        <p:nvSpPr>
          <p:cNvPr id="61" name="TextBox 60"/>
          <p:cNvSpPr txBox="1"/>
          <p:nvPr/>
        </p:nvSpPr>
        <p:spPr>
          <a:xfrm>
            <a:off x="6695919" y="330523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</a:t>
            </a:r>
            <a:endParaRPr lang="en-US" sz="1800" dirty="0"/>
          </a:p>
        </p:txBody>
      </p:sp>
      <p:sp>
        <p:nvSpPr>
          <p:cNvPr id="62" name="TextBox 61"/>
          <p:cNvSpPr txBox="1"/>
          <p:nvPr/>
        </p:nvSpPr>
        <p:spPr>
          <a:xfrm>
            <a:off x="7020791" y="209984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</a:t>
            </a:r>
            <a:endParaRPr lang="en-US" sz="1800" dirty="0"/>
          </a:p>
        </p:txBody>
      </p:sp>
      <p:sp>
        <p:nvSpPr>
          <p:cNvPr id="63" name="TextBox 62"/>
          <p:cNvSpPr txBox="1"/>
          <p:nvPr/>
        </p:nvSpPr>
        <p:spPr>
          <a:xfrm>
            <a:off x="7435244" y="3886201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yes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GB" sz="3200" dirty="0" smtClean="0"/>
              <a:t>Code </a:t>
            </a:r>
            <a:r>
              <a:rPr lang="en-GB" sz="3200" dirty="0"/>
              <a:t>itself reveals </a:t>
            </a:r>
            <a:r>
              <a:rPr lang="en-GB" sz="3200" dirty="0" smtClean="0"/>
              <a:t>equivalence classes of </a:t>
            </a:r>
            <a:r>
              <a:rPr lang="en-GB" sz="3200" dirty="0"/>
              <a:t>packets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18553" y="914400"/>
            <a:ext cx="452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pkt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8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749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Code Analysis: Symbolic Execution (SE)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 rot="5400000">
            <a:off x="5599803" y="3815491"/>
            <a:ext cx="4635245" cy="290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Packet arrival handler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>
            <a:off x="4219788" y="1903200"/>
            <a:ext cx="0" cy="229550"/>
          </a:xfrm>
          <a:prstGeom prst="straightConnector1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8" name="Group 27"/>
          <p:cNvGrpSpPr/>
          <p:nvPr/>
        </p:nvGrpSpPr>
        <p:grpSpPr>
          <a:xfrm>
            <a:off x="3012629" y="2132750"/>
            <a:ext cx="2382954" cy="1271016"/>
            <a:chOff x="3012629" y="2132750"/>
            <a:chExt cx="2382954" cy="1271016"/>
          </a:xfrm>
        </p:grpSpPr>
        <p:sp>
          <p:nvSpPr>
            <p:cNvPr id="7" name="Flowchart: Decision 6"/>
            <p:cNvSpPr/>
            <p:nvPr/>
          </p:nvSpPr>
          <p:spPr>
            <a:xfrm>
              <a:off x="3268812" y="2132750"/>
              <a:ext cx="1901952" cy="1271016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is </a:t>
              </a:r>
              <a:r>
                <a:rPr lang="el-GR" sz="2000" b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.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dst</a:t>
              </a:r>
              <a:r>
                <a:rPr lang="en-US" sz="2000" b="1" dirty="0" smtClean="0">
                  <a:solidFill>
                    <a:schemeClr val="tx1"/>
                  </a:solidFill>
                </a:rPr>
                <a:t/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smtClean="0">
                  <a:solidFill>
                    <a:schemeClr val="tx1"/>
                  </a:solidFill>
                </a:rPr>
                <a:t>broadcast?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12629" y="2784796"/>
              <a:ext cx="4578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94511" y="2784796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122857" y="1072203"/>
            <a:ext cx="2193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Symbolic packet</a:t>
            </a:r>
            <a:br>
              <a:rPr lang="en-US" sz="2400" dirty="0" smtClean="0"/>
            </a:br>
            <a:r>
              <a:rPr lang="el-GR" sz="2400" b="1" dirty="0" smtClean="0">
                <a:latin typeface="Cambria Math" pitchFamily="18" charset="0"/>
                <a:ea typeface="Cambria Math" pitchFamily="18" charset="0"/>
              </a:rPr>
              <a:t>λ</a:t>
            </a:r>
            <a:endParaRPr lang="en-US" sz="2400" b="1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447800" y="2328446"/>
            <a:ext cx="2514600" cy="3949692"/>
            <a:chOff x="1447800" y="2328446"/>
            <a:chExt cx="2514600" cy="3949692"/>
          </a:xfrm>
        </p:grpSpPr>
        <p:sp>
          <p:nvSpPr>
            <p:cNvPr id="8" name="Flowchart: Process 7"/>
            <p:cNvSpPr/>
            <p:nvPr/>
          </p:nvSpPr>
          <p:spPr>
            <a:xfrm>
              <a:off x="2587387" y="5638800"/>
              <a:ext cx="1375013" cy="639338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Flood packet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Elbow Connector 11"/>
            <p:cNvCxnSpPr>
              <a:stCxn id="7" idx="1"/>
            </p:cNvCxnSpPr>
            <p:nvPr/>
          </p:nvCxnSpPr>
          <p:spPr>
            <a:xfrm rot="10800000" flipV="1">
              <a:off x="3027292" y="2768258"/>
              <a:ext cx="241521" cy="2870542"/>
            </a:xfrm>
            <a:prstGeom prst="bentConnector2">
              <a:avLst/>
            </a:prstGeom>
            <a:noFill/>
            <a:ln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447800" y="2328446"/>
              <a:ext cx="18712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∈ {Broadcast}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669639" y="2328446"/>
            <a:ext cx="2386384" cy="2581258"/>
            <a:chOff x="4669639" y="2328446"/>
            <a:chExt cx="2386384" cy="2581258"/>
          </a:xfrm>
        </p:grpSpPr>
        <p:sp>
          <p:nvSpPr>
            <p:cNvPr id="10" name="Flowchart: Decision 9"/>
            <p:cNvSpPr/>
            <p:nvPr/>
          </p:nvSpPr>
          <p:spPr>
            <a:xfrm>
              <a:off x="4918311" y="3351950"/>
              <a:ext cx="1898178" cy="1271778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l-GR" sz="2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.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dst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in</a:t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err="1" smtClean="0">
                  <a:solidFill>
                    <a:schemeClr val="tx1"/>
                  </a:solidFill>
                </a:rPr>
                <a:t>mactable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?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Elbow Connector 10"/>
            <p:cNvCxnSpPr>
              <a:stCxn id="7" idx="3"/>
              <a:endCxn id="10" idx="0"/>
            </p:cNvCxnSpPr>
            <p:nvPr/>
          </p:nvCxnSpPr>
          <p:spPr>
            <a:xfrm>
              <a:off x="5170764" y="2768258"/>
              <a:ext cx="696636" cy="583692"/>
            </a:xfrm>
            <a:prstGeom prst="bentConnector2">
              <a:avLst/>
            </a:prstGeom>
            <a:noFill/>
            <a:ln>
              <a:solidFill>
                <a:srgbClr val="0070C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669639" y="3990187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08964" y="4571150"/>
              <a:ext cx="4578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81600" y="2328446"/>
              <a:ext cx="1874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 smtClean="0">
                  <a:latin typeface="Cambria Math"/>
                  <a:ea typeface="Cambria Math"/>
                </a:rPr>
                <a:t>∉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{Broadcast}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428847" y="3987838"/>
            <a:ext cx="4274279" cy="2412962"/>
            <a:chOff x="3428847" y="3987838"/>
            <a:chExt cx="4274279" cy="2412962"/>
          </a:xfrm>
        </p:grpSpPr>
        <p:sp>
          <p:nvSpPr>
            <p:cNvPr id="9" name="Flowchart: Process 8"/>
            <p:cNvSpPr/>
            <p:nvPr/>
          </p:nvSpPr>
          <p:spPr>
            <a:xfrm>
              <a:off x="5103694" y="5638800"/>
              <a:ext cx="1601906" cy="762000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Install rule and forward packet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Elbow Connector 12"/>
            <p:cNvCxnSpPr>
              <a:stCxn id="10" idx="2"/>
              <a:endCxn id="9" idx="0"/>
            </p:cNvCxnSpPr>
            <p:nvPr/>
          </p:nvCxnSpPr>
          <p:spPr>
            <a:xfrm rot="16200000" flipH="1">
              <a:off x="5378487" y="5112640"/>
              <a:ext cx="1015072" cy="37247"/>
            </a:xfrm>
            <a:prstGeom prst="bentConnector3">
              <a:avLst>
                <a:gd name="adj1" fmla="val 50000"/>
              </a:avLst>
            </a:prstGeom>
            <a:noFill/>
            <a:ln>
              <a:solidFill>
                <a:srgbClr val="0070C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Arrow Connector 14"/>
            <p:cNvCxnSpPr>
              <a:stCxn id="10" idx="1"/>
            </p:cNvCxnSpPr>
            <p:nvPr/>
          </p:nvCxnSpPr>
          <p:spPr>
            <a:xfrm rot="10800000" flipV="1">
              <a:off x="3471111" y="3987838"/>
              <a:ext cx="1447200" cy="1650961"/>
            </a:xfrm>
            <a:prstGeom prst="bentConnector2">
              <a:avLst/>
            </a:prstGeom>
            <a:noFill/>
            <a:ln>
              <a:solidFill>
                <a:srgbClr val="7030A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428847" y="4198203"/>
              <a:ext cx="18744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.</a:t>
              </a:r>
              <a:r>
                <a:rPr lang="en-GB" b="1" dirty="0" err="1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/>
                  <a:ea typeface="Cambria Math"/>
                </a:rPr>
                <a:t>∉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{Broadcast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}</a:t>
              </a:r>
              <a:br>
                <a:rPr lang="en-GB" b="1" dirty="0" smtClean="0">
                  <a:latin typeface="Cambria Math" pitchFamily="18" charset="0"/>
                  <a:ea typeface="Cambria Math" pitchFamily="18" charset="0"/>
                </a:rPr>
              </a:br>
              <a:r>
                <a:rPr lang="en-GB" b="1" dirty="0">
                  <a:latin typeface="Cambria Math"/>
                  <a:ea typeface="Cambria Math"/>
                </a:rPr>
                <a:t>∧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/>
              </a:r>
              <a:br>
                <a:rPr lang="en-GB" b="1" dirty="0" smtClean="0">
                  <a:latin typeface="Cambria Math" pitchFamily="18" charset="0"/>
                  <a:ea typeface="Cambria Math" pitchFamily="18" charset="0"/>
                </a:rPr>
              </a:br>
              <a:r>
                <a:rPr lang="el-GR" b="1" dirty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/>
                  <a:ea typeface="Cambria Math"/>
                </a:rPr>
                <a:t>∉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mactable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28702" y="4668982"/>
              <a:ext cx="18744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/>
                  <a:ea typeface="Cambria Math"/>
                </a:rPr>
                <a:t>∉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{Broadcast}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  <a:p>
              <a:pPr algn="ctr"/>
              <a:r>
                <a:rPr lang="en-GB" b="1" dirty="0">
                  <a:latin typeface="Cambria Math"/>
                  <a:ea typeface="Cambria Math"/>
                </a:rPr>
                <a:t>∧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/>
              </a:r>
              <a:br>
                <a:rPr lang="en-GB" b="1" dirty="0" smtClean="0">
                  <a:latin typeface="Cambria Math" pitchFamily="18" charset="0"/>
                  <a:ea typeface="Cambria Math" pitchFamily="18" charset="0"/>
                </a:rPr>
              </a:br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∈ 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mactable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44" name="Oval 43"/>
          <p:cNvSpPr/>
          <p:nvPr/>
        </p:nvSpPr>
        <p:spPr>
          <a:xfrm>
            <a:off x="3150201" y="4074239"/>
            <a:ext cx="2279520" cy="1173170"/>
          </a:xfrm>
          <a:prstGeom prst="ellipse">
            <a:avLst/>
          </a:prstGeom>
          <a:noFill/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8535" y="2010198"/>
            <a:ext cx="2968885" cy="2009061"/>
          </a:xfrm>
          <a:prstGeom prst="wedgeRoundRectCallout">
            <a:avLst>
              <a:gd name="adj1" fmla="val 52113"/>
              <a:gd name="adj2" fmla="val 803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2800"/>
            </a:lvl1pPr>
          </a:lstStyle>
          <a:p>
            <a:r>
              <a:rPr lang="en-US" dirty="0"/>
              <a:t>1 path =</a:t>
            </a:r>
          </a:p>
          <a:p>
            <a:r>
              <a:rPr lang="en-US" dirty="0"/>
              <a:t>1 equivalence class of packets =</a:t>
            </a:r>
          </a:p>
          <a:p>
            <a:r>
              <a:rPr lang="en-US" dirty="0"/>
              <a:t>1 packet to inject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6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5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ight Arrow 46"/>
          <p:cNvSpPr/>
          <p:nvPr/>
        </p:nvSpPr>
        <p:spPr>
          <a:xfrm>
            <a:off x="4446833" y="4606789"/>
            <a:ext cx="1867467" cy="179401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cs typeface="Arial" pitchFamily="34" charset="0"/>
              </a:rPr>
              <a:t>New packets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05557" y="4606789"/>
            <a:ext cx="2595880" cy="17940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34" tIns="166672" rIns="33334" bIns="166672"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cs typeface="Arial" pitchFamily="34" charset="0"/>
              </a:rPr>
              <a:t>Enable new transitions:</a:t>
            </a:r>
            <a:br>
              <a:rPr lang="en-US" sz="2600" b="1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host / send(</a:t>
            </a:r>
            <a:r>
              <a:rPr lang="en-US" sz="2200" b="1" dirty="0" err="1" smtClean="0">
                <a:solidFill>
                  <a:srgbClr val="0070C0"/>
                </a:solidFill>
                <a:cs typeface="Arial" pitchFamily="34" charset="0"/>
              </a:rPr>
              <a:t>pkt</a:t>
            </a:r>
            <a:r>
              <a:rPr lang="en-US" sz="2200" b="1" dirty="0" smtClean="0">
                <a:solidFill>
                  <a:srgbClr val="0070C0"/>
                </a:solidFill>
                <a:cs typeface="Arial" pitchFamily="34" charset="0"/>
              </a:rPr>
              <a:t> B</a:t>
            </a: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)</a:t>
            </a:r>
            <a:r>
              <a:rPr lang="en-US" sz="2200" i="1" dirty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sz="2200" i="1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host / send(</a:t>
            </a:r>
            <a:r>
              <a:rPr lang="en-US" sz="2200" b="1" dirty="0" err="1" smtClean="0">
                <a:solidFill>
                  <a:srgbClr val="7030A0"/>
                </a:solidFill>
                <a:cs typeface="Arial" pitchFamily="34" charset="0"/>
              </a:rPr>
              <a:t>pkt</a:t>
            </a:r>
            <a:r>
              <a:rPr lang="en-US" sz="2200" b="1" dirty="0" smtClean="0">
                <a:solidFill>
                  <a:srgbClr val="7030A0"/>
                </a:solidFill>
                <a:cs typeface="Arial" pitchFamily="34" charset="0"/>
              </a:rPr>
              <a:t> C</a:t>
            </a: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)</a:t>
            </a:r>
            <a:endParaRPr lang="en-US" sz="22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69580" y="4606789"/>
            <a:ext cx="2286000" cy="17940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34" tIns="166672" rIns="33334" bIns="166672"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Symbolic</a:t>
            </a:r>
            <a:br>
              <a:rPr lang="en-US" sz="26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execution</a:t>
            </a:r>
            <a:br>
              <a:rPr lang="en-US" sz="26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of </a:t>
            </a:r>
            <a:r>
              <a:rPr lang="en-US" sz="2600" b="1" dirty="0" err="1">
                <a:solidFill>
                  <a:schemeClr val="tx1"/>
                </a:solidFill>
                <a:cs typeface="Arial" pitchFamily="34" charset="0"/>
              </a:rPr>
              <a:t>packet_in</a:t>
            </a:r>
            <a:r>
              <a:rPr lang="en-US" sz="2600" b="1" dirty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sz="2600" b="1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handler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-9238" y="1228964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b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0</a:t>
            </a:r>
            <a:endParaRPr lang="en-US" sz="2000" baseline="-25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8" name="Flowchart: Connector 37"/>
          <p:cNvSpPr/>
          <p:nvPr/>
        </p:nvSpPr>
        <p:spPr>
          <a:xfrm>
            <a:off x="2590800" y="1228964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b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1</a:t>
            </a:r>
            <a:endParaRPr lang="en-US" sz="2000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3" name="Straight Arrow Connector 2"/>
          <p:cNvCxnSpPr>
            <a:stCxn id="15" idx="6"/>
            <a:endCxn id="38" idx="2"/>
          </p:cNvCxnSpPr>
          <p:nvPr/>
        </p:nvCxnSpPr>
        <p:spPr>
          <a:xfrm>
            <a:off x="941738" y="1705122"/>
            <a:ext cx="164906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ight Arrow 89"/>
          <p:cNvSpPr/>
          <p:nvPr/>
        </p:nvSpPr>
        <p:spPr>
          <a:xfrm>
            <a:off x="119047" y="4606789"/>
            <a:ext cx="1859280" cy="179401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cs typeface="Arial" pitchFamily="34" charset="0"/>
              </a:rPr>
              <a:t>Controller state 1</a:t>
            </a:r>
            <a:endParaRPr lang="en-US" sz="2000" dirty="0"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50842" y="851596"/>
            <a:ext cx="3159070" cy="1329684"/>
            <a:chOff x="3250842" y="851596"/>
            <a:chExt cx="3159070" cy="1329684"/>
          </a:xfrm>
        </p:grpSpPr>
        <p:sp>
          <p:nvSpPr>
            <p:cNvPr id="22" name="Flowchart: Connector 21"/>
            <p:cNvSpPr/>
            <p:nvPr/>
          </p:nvSpPr>
          <p:spPr>
            <a:xfrm>
              <a:off x="5458936" y="1228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40" name="Straight Arrow Connector 39"/>
            <p:cNvCxnSpPr>
              <a:stCxn id="38" idx="6"/>
              <a:endCxn id="22" idx="2"/>
            </p:cNvCxnSpPr>
            <p:nvPr/>
          </p:nvCxnSpPr>
          <p:spPr>
            <a:xfrm>
              <a:off x="3541776" y="1705122"/>
              <a:ext cx="1917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250842" y="851596"/>
              <a:ext cx="2495494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host</a:t>
              </a:r>
              <a:r>
                <a:rPr lang="en-US" sz="2000" b="1" baseline="-25000" dirty="0" smtClean="0">
                  <a:cs typeface="Arial" pitchFamily="34" charset="0"/>
                </a:rPr>
                <a:t/>
              </a:r>
              <a:br>
                <a:rPr lang="en-US" sz="2000" b="1" baseline="-25000" dirty="0" smtClean="0">
                  <a:cs typeface="Arial" pitchFamily="34" charset="0"/>
                </a:rPr>
              </a:br>
              <a:r>
                <a:rPr lang="en-US" sz="2000" b="1" dirty="0" err="1" smtClean="0">
                  <a:cs typeface="Arial" pitchFamily="34" charset="0"/>
                </a:rPr>
                <a:t>discover_packets</a:t>
              </a:r>
              <a:endParaRPr lang="en-US" sz="2000" b="1" dirty="0"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270645" y="851596"/>
            <a:ext cx="2873355" cy="3079092"/>
            <a:chOff x="6270645" y="851596"/>
            <a:chExt cx="2873355" cy="3079092"/>
          </a:xfrm>
        </p:grpSpPr>
        <p:sp>
          <p:nvSpPr>
            <p:cNvPr id="23" name="Flowchart: Connector 22"/>
            <p:cNvSpPr/>
            <p:nvPr/>
          </p:nvSpPr>
          <p:spPr>
            <a:xfrm>
              <a:off x="8193024" y="1228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25" name="Straight Arrow Connector 24"/>
            <p:cNvCxnSpPr>
              <a:stCxn id="22" idx="6"/>
              <a:endCxn id="23" idx="2"/>
            </p:cNvCxnSpPr>
            <p:nvPr/>
          </p:nvCxnSpPr>
          <p:spPr>
            <a:xfrm>
              <a:off x="6409912" y="1705122"/>
              <a:ext cx="178311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2" idx="5"/>
              <a:endCxn id="61" idx="2"/>
            </p:cNvCxnSpPr>
            <p:nvPr/>
          </p:nvCxnSpPr>
          <p:spPr>
            <a:xfrm>
              <a:off x="6270645" y="2041817"/>
              <a:ext cx="1922379" cy="1412713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6329024" y="851596"/>
              <a:ext cx="1891804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host</a:t>
              </a:r>
              <a:r>
                <a:rPr lang="en-US" sz="2000" b="1" baseline="-25000" dirty="0" smtClean="0">
                  <a:cs typeface="Arial" pitchFamily="34" charset="0"/>
                </a:rPr>
                <a:t/>
              </a:r>
              <a:br>
                <a:rPr lang="en-US" sz="2000" b="1" baseline="-25000" dirty="0" smtClean="0">
                  <a:cs typeface="Arial" pitchFamily="34" charset="0"/>
                </a:rPr>
              </a:br>
              <a:r>
                <a:rPr lang="en-US" sz="2000" b="1" dirty="0" smtClean="0">
                  <a:cs typeface="Arial" pitchFamily="34" charset="0"/>
                </a:rPr>
                <a:t>send(</a:t>
              </a:r>
              <a:r>
                <a:rPr lang="en-US" sz="2000" b="1" dirty="0" err="1" smtClean="0">
                  <a:solidFill>
                    <a:srgbClr val="0070C0"/>
                  </a:solidFill>
                  <a:cs typeface="Arial" pitchFamily="34" charset="0"/>
                </a:rPr>
                <a:t>pkt</a:t>
              </a:r>
              <a:r>
                <a:rPr lang="en-US" sz="2000" b="1" dirty="0" smtClean="0">
                  <a:solidFill>
                    <a:srgbClr val="0070C0"/>
                  </a:solidFill>
                  <a:cs typeface="Arial" pitchFamily="34" charset="0"/>
                </a:rPr>
                <a:t> B</a:t>
              </a:r>
              <a:r>
                <a:rPr lang="en-US" sz="2000" b="1" dirty="0" smtClean="0">
                  <a:cs typeface="Arial" pitchFamily="34" charset="0"/>
                </a:rPr>
                <a:t>)</a:t>
              </a:r>
              <a:endParaRPr lang="en-US" sz="2000" b="1" dirty="0">
                <a:cs typeface="Arial" pitchFamily="34" charset="0"/>
              </a:endParaRPr>
            </a:p>
          </p:txBody>
        </p:sp>
        <p:sp>
          <p:nvSpPr>
            <p:cNvPr id="61" name="Flowchart: Connector 60"/>
            <p:cNvSpPr/>
            <p:nvPr/>
          </p:nvSpPr>
          <p:spPr>
            <a:xfrm>
              <a:off x="8193024" y="2978372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 rot="2174634">
              <a:off x="6400535" y="1891133"/>
              <a:ext cx="1883788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host</a:t>
              </a:r>
              <a:r>
                <a:rPr lang="en-US" sz="2000" b="1" baseline="-25000" dirty="0" smtClean="0">
                  <a:cs typeface="Arial" pitchFamily="34" charset="0"/>
                </a:rPr>
                <a:t/>
              </a:r>
              <a:br>
                <a:rPr lang="en-US" sz="2000" b="1" baseline="-25000" dirty="0" smtClean="0">
                  <a:cs typeface="Arial" pitchFamily="34" charset="0"/>
                </a:rPr>
              </a:br>
              <a:r>
                <a:rPr lang="en-US" sz="2000" b="1" dirty="0" smtClean="0">
                  <a:cs typeface="Arial" pitchFamily="34" charset="0"/>
                </a:rPr>
                <a:t>send(</a:t>
              </a:r>
              <a:r>
                <a:rPr lang="en-US" sz="2000" b="1" dirty="0" err="1" smtClean="0">
                  <a:solidFill>
                    <a:srgbClr val="7030A0"/>
                  </a:solidFill>
                  <a:cs typeface="Arial" pitchFamily="34" charset="0"/>
                </a:rPr>
                <a:t>pkt</a:t>
              </a:r>
              <a:r>
                <a:rPr lang="en-US" sz="2000" b="1" dirty="0" smtClean="0">
                  <a:solidFill>
                    <a:srgbClr val="7030A0"/>
                  </a:solidFill>
                  <a:cs typeface="Arial" pitchFamily="34" charset="0"/>
                </a:rPr>
                <a:t> C</a:t>
              </a:r>
              <a:r>
                <a:rPr lang="en-US" sz="2000" b="1" dirty="0" smtClean="0">
                  <a:cs typeface="Arial" pitchFamily="34" charset="0"/>
                </a:rPr>
                <a:t>)</a:t>
              </a:r>
              <a:endParaRPr lang="en-US" sz="2000" b="1" dirty="0">
                <a:cs typeface="Arial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874" y="1705122"/>
            <a:ext cx="9112254" cy="4771878"/>
            <a:chOff x="15874" y="1705122"/>
            <a:chExt cx="9112254" cy="4771878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29592" y="1705122"/>
              <a:ext cx="4085208" cy="2795223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5029200" y="1705122"/>
              <a:ext cx="4098928" cy="2795223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15874" y="4500343"/>
              <a:ext cx="9112253" cy="197665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334" tIns="166672" rIns="33334" bIns="166672" rtlCol="0" anchor="ctr"/>
            <a:lstStyle/>
            <a:p>
              <a:pPr algn="ctr"/>
              <a:endParaRPr lang="en-US" sz="260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57523" y="3575913"/>
              <a:ext cx="4828954" cy="767487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800" b="1" i="1" dirty="0" err="1">
                  <a:cs typeface="Arial" pitchFamily="34" charset="0"/>
                </a:rPr>
                <a:t>discover_packets</a:t>
              </a:r>
              <a:r>
                <a:rPr lang="en-US" sz="2800" b="1" dirty="0">
                  <a:cs typeface="Arial" pitchFamily="34" charset="0"/>
                </a:rPr>
                <a:t> transition: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Combining SE with Model Checking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83915" y="2376064"/>
            <a:ext cx="2968885" cy="1055608"/>
          </a:xfrm>
          <a:prstGeom prst="wedgeRoundRectCallout">
            <a:avLst>
              <a:gd name="adj1" fmla="val 21314"/>
              <a:gd name="adj2" fmla="val -10294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2800"/>
            </a:lvl1pPr>
          </a:lstStyle>
          <a:p>
            <a:r>
              <a:rPr lang="en-US" dirty="0"/>
              <a:t>Controller state changes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7014" y="851596"/>
            <a:ext cx="1903024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host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smtClean="0">
                <a:cs typeface="Arial" pitchFamily="34" charset="0"/>
              </a:rPr>
              <a:t>send(</a:t>
            </a:r>
            <a:r>
              <a:rPr lang="en-US" sz="2000" b="1" dirty="0" err="1" smtClean="0">
                <a:cs typeface="Arial" pitchFamily="34" charset="0"/>
              </a:rPr>
              <a:t>pkt</a:t>
            </a:r>
            <a:r>
              <a:rPr lang="en-US" sz="2000" b="1" dirty="0" smtClean="0">
                <a:cs typeface="Arial" pitchFamily="34" charset="0"/>
              </a:rPr>
              <a:t> A)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743200" y="6461123"/>
            <a:ext cx="3886200" cy="396877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1" name="Date Placeholder 5"/>
          <p:cNvSpPr txBox="1">
            <a:spLocks/>
          </p:cNvSpPr>
          <p:nvPr/>
        </p:nvSpPr>
        <p:spPr>
          <a:xfrm>
            <a:off x="6172200" y="6492875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74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0" grpId="0" animBg="1"/>
      <p:bldP spid="18" grpId="0" animBg="1"/>
      <p:bldP spid="90" grpId="0" animBg="1"/>
      <p:bldP spid="5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Combating Huge Space of Orderings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76200" y="2209806"/>
            <a:ext cx="8991600" cy="3962394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t"/>
          <a:lstStyle/>
          <a:p>
            <a:pPr algn="ctr"/>
            <a:endParaRPr lang="en-US" sz="7500" dirty="0"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98" y="3259964"/>
            <a:ext cx="1340171" cy="1862078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MC</a:t>
            </a:r>
            <a:br>
              <a:rPr lang="en-US" sz="32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+</a:t>
            </a:r>
            <a:br>
              <a:rPr lang="en-US" sz="32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SE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393927" y="2374906"/>
            <a:ext cx="7242073" cy="363219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ctr"/>
          <a:lstStyle/>
          <a:p>
            <a:pPr algn="ctr"/>
            <a:endParaRPr lang="en-US" dirty="0"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8900000">
            <a:off x="1310021" y="2998393"/>
            <a:ext cx="2210025" cy="877193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PKT-SEQ</a:t>
            </a:r>
            <a:endParaRPr 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826007" y="2781811"/>
            <a:ext cx="2032000" cy="302683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81030" tIns="190515" rIns="381030" bIns="190515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Arial" pitchFamily="34" charset="0"/>
              </a:rPr>
              <a:t>FLOW-IR</a:t>
            </a:r>
          </a:p>
        </p:txBody>
      </p:sp>
      <p:sp>
        <p:nvSpPr>
          <p:cNvPr id="29" name="Oval 28"/>
          <p:cNvSpPr/>
          <p:nvPr/>
        </p:nvSpPr>
        <p:spPr>
          <a:xfrm>
            <a:off x="4064007" y="2954938"/>
            <a:ext cx="3555993" cy="93126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ctr"/>
          <a:lstStyle/>
          <a:p>
            <a:pPr algn="ctr"/>
            <a:endParaRPr lang="en-US" sz="33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064010" y="4707538"/>
            <a:ext cx="3555993" cy="93126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ctr"/>
          <a:lstStyle/>
          <a:p>
            <a:pPr algn="ctr"/>
            <a:endParaRPr lang="en-US" sz="33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1" name="Arc 30"/>
          <p:cNvSpPr/>
          <p:nvPr/>
        </p:nvSpPr>
        <p:spPr>
          <a:xfrm rot="16200000">
            <a:off x="4328167" y="3283674"/>
            <a:ext cx="3037840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 rot="5400000" flipH="1">
            <a:off x="4328169" y="3283668"/>
            <a:ext cx="3037836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 rot="5400000" flipV="1">
            <a:off x="4328170" y="3283669"/>
            <a:ext cx="3037834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16200000" flipH="1" flipV="1">
            <a:off x="4328172" y="3283675"/>
            <a:ext cx="3037830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703539" y="3124200"/>
            <a:ext cx="2287097" cy="815638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pPr algn="ctr"/>
            <a:r>
              <a:rPr lang="en-US" sz="2800" b="1" dirty="0">
                <a:cs typeface="Arial" pitchFamily="34" charset="0"/>
              </a:rPr>
              <a:t>NO-DELAY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27359" y="4746962"/>
            <a:ext cx="2239456" cy="815638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pPr algn="ctr"/>
            <a:r>
              <a:rPr lang="en-US" sz="2800" b="1" dirty="0">
                <a:cs typeface="Arial" pitchFamily="34" charset="0"/>
              </a:rPr>
              <a:t>UNUSUAL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20249" y="1058845"/>
            <a:ext cx="67035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OpenFlow-specific </a:t>
            </a:r>
            <a:r>
              <a:rPr lang="en-US" sz="3200" dirty="0"/>
              <a:t>search </a:t>
            </a:r>
            <a:r>
              <a:rPr lang="en-US" sz="3200" dirty="0" smtClean="0"/>
              <a:t>strategies for</a:t>
            </a:r>
            <a:br>
              <a:rPr lang="en-US" sz="3200" dirty="0" smtClean="0"/>
            </a:br>
            <a:r>
              <a:rPr lang="en-US" sz="3200" dirty="0" smtClean="0"/>
              <a:t>up to 20x state-space reduction: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0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2460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87" y="3200400"/>
            <a:ext cx="2222487" cy="152945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Network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topology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57133" y="89408"/>
            <a:ext cx="2833660" cy="667735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14397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8910" y="2468413"/>
            <a:ext cx="2225040" cy="263698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Traces of property violations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71530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432" y="90152"/>
            <a:ext cx="1972968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Input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22445" y="90152"/>
            <a:ext cx="2392955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7251" y="89408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6105" y="872511"/>
            <a:ext cx="2032471" cy="2099289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 bugs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ontroller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xecution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1066800"/>
            <a:ext cx="2528860" cy="1987292"/>
            <a:chOff x="152400" y="1066800"/>
            <a:chExt cx="2528860" cy="198729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152400" y="1066800"/>
              <a:ext cx="2528860" cy="1987292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8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5432" y="1280755"/>
              <a:ext cx="1895050" cy="177333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593680" y="3051226"/>
            <a:ext cx="1960567" cy="1481328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400" dirty="0">
                <a:cs typeface="Arial" pitchFamily="34" charset="0"/>
              </a:rPr>
              <a:t>State-space</a:t>
            </a:r>
            <a:br>
              <a:rPr lang="en-US" sz="2400" dirty="0">
                <a:cs typeface="Arial" pitchFamily="34" charset="0"/>
              </a:rPr>
            </a:br>
            <a:r>
              <a:rPr lang="en-US" sz="2400" dirty="0">
                <a:cs typeface="Arial" pitchFamily="34" charset="0"/>
              </a:rPr>
              <a:t>search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5587" y="4898218"/>
            <a:ext cx="2222487" cy="1540391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cs typeface="Arial" pitchFamily="34" charset="0"/>
              </a:rPr>
              <a:t>Correctness</a:t>
            </a:r>
            <a:br>
              <a:rPr lang="en-US" sz="2800" dirty="0">
                <a:cs typeface="Arial" pitchFamily="34" charset="0"/>
              </a:rPr>
            </a:br>
            <a:r>
              <a:rPr lang="en-US" sz="2800" dirty="0">
                <a:cs typeface="Arial" pitchFamily="34" charset="0"/>
              </a:rPr>
              <a:t>properties </a:t>
            </a:r>
            <a:r>
              <a:rPr lang="en-US" sz="2400" dirty="0">
                <a:cs typeface="Arial" pitchFamily="34" charset="0"/>
              </a:rPr>
              <a:t>(e.g., no loops)</a:t>
            </a:r>
            <a:endParaRPr lang="en-US" sz="2800" dirty="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1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App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0"/>
            <a:ext cx="8382000" cy="5075240"/>
          </a:xfrm>
        </p:spPr>
        <p:txBody>
          <a:bodyPr>
            <a:normAutofit/>
          </a:bodyPr>
          <a:lstStyle/>
          <a:p>
            <a:r>
              <a:rPr lang="en-US" dirty="0" smtClean="0"/>
              <a:t>Library of </a:t>
            </a:r>
            <a:r>
              <a:rPr lang="en-US" b="1" dirty="0" smtClean="0"/>
              <a:t>common properties</a:t>
            </a:r>
          </a:p>
          <a:p>
            <a:pPr lvl="1"/>
            <a:r>
              <a:rPr lang="en-US" dirty="0" smtClean="0"/>
              <a:t>No forwarding loops</a:t>
            </a:r>
          </a:p>
          <a:p>
            <a:pPr lvl="1"/>
            <a:r>
              <a:rPr lang="en-US" dirty="0" smtClean="0"/>
              <a:t>No black holes</a:t>
            </a:r>
          </a:p>
          <a:p>
            <a:pPr lvl="1"/>
            <a:r>
              <a:rPr lang="en-US" dirty="0" smtClean="0"/>
              <a:t>Direct paths (no unnecessary flooding)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Correctness is app-specific in nature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86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API to Define App-Specific Properties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514600" y="1219200"/>
            <a:ext cx="4114800" cy="1329684"/>
            <a:chOff x="2415493" y="1828800"/>
            <a:chExt cx="4114800" cy="1329684"/>
          </a:xfrm>
        </p:grpSpPr>
        <p:sp>
          <p:nvSpPr>
            <p:cNvPr id="10" name="Flowchart: Connector 9"/>
            <p:cNvSpPr/>
            <p:nvPr/>
          </p:nvSpPr>
          <p:spPr>
            <a:xfrm>
              <a:off x="2415493" y="2206168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0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5579317" y="2206168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10" idx="6"/>
              <a:endCxn id="11" idx="2"/>
            </p:cNvCxnSpPr>
            <p:nvPr/>
          </p:nvCxnSpPr>
          <p:spPr>
            <a:xfrm>
              <a:off x="3366469" y="2682326"/>
              <a:ext cx="221284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281100" y="1828800"/>
              <a:ext cx="2428105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ctrl</a:t>
              </a:r>
              <a:br>
                <a:rPr lang="en-US" sz="2000" b="1" dirty="0" smtClean="0">
                  <a:cs typeface="Arial" pitchFamily="34" charset="0"/>
                </a:rPr>
              </a:br>
              <a:r>
                <a:rPr lang="en-US" sz="2000" b="1" dirty="0" err="1" smtClean="0">
                  <a:cs typeface="Arial" pitchFamily="34" charset="0"/>
                </a:rPr>
                <a:t>packet_in</a:t>
              </a:r>
              <a:r>
                <a:rPr lang="en-US" sz="2000" b="1" dirty="0" smtClean="0">
                  <a:cs typeface="Arial" pitchFamily="34" charset="0"/>
                </a:rPr>
                <a:t>(</a:t>
              </a:r>
              <a:r>
                <a:rPr lang="en-US" sz="2000" b="1" dirty="0" err="1" smtClean="0">
                  <a:cs typeface="Arial" pitchFamily="34" charset="0"/>
                </a:rPr>
                <a:t>pkt</a:t>
              </a:r>
              <a:r>
                <a:rPr lang="en-US" sz="2000" b="1" dirty="0" smtClean="0">
                  <a:cs typeface="Arial" pitchFamily="34" charset="0"/>
                </a:rPr>
                <a:t> A)</a:t>
              </a:r>
              <a:endParaRPr lang="en-US" sz="2000" b="1" dirty="0">
                <a:cs typeface="Arial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773424" y="3797473"/>
            <a:ext cx="4532376" cy="23747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none" rtlCol="0" anchor="t">
            <a:noAutofit/>
          </a:bodyPr>
          <a:lstStyle/>
          <a:p>
            <a:r>
              <a:rPr lang="en-US" sz="2400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():</a:t>
            </a:r>
            <a:br>
              <a:rPr lang="en-US" sz="2400" dirty="0">
                <a:latin typeface="Consolas" pitchFamily="49" charset="0"/>
                <a:cs typeface="Consolas" pitchFamily="49" charset="0"/>
              </a:rPr>
            </a:br>
            <a:r>
              <a:rPr lang="en-US" sz="2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local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vars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>
                <a:latin typeface="Consolas" pitchFamily="49" charset="0"/>
                <a:cs typeface="Consolas" pitchFamily="49" charset="0"/>
              </a:rPr>
            </a:br>
            <a:r>
              <a:rPr lang="en-US" sz="2400" dirty="0">
                <a:latin typeface="Consolas" pitchFamily="49" charset="0"/>
                <a:cs typeface="Consolas" pitchFamily="49" charset="0"/>
              </a:rPr>
              <a:t>  register(“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packet_in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”)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>
                <a:latin typeface="Consolas" pitchFamily="49" charset="0"/>
                <a:cs typeface="Consolas" pitchFamily="49" charset="0"/>
              </a:rPr>
            </a:br>
            <a:r>
              <a:rPr lang="en-US" sz="2400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on_packet_in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():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check system-wide state</a:t>
            </a:r>
          </a:p>
        </p:txBody>
      </p:sp>
      <p:sp>
        <p:nvSpPr>
          <p:cNvPr id="19" name="Freeform 18"/>
          <p:cNvSpPr/>
          <p:nvPr/>
        </p:nvSpPr>
        <p:spPr>
          <a:xfrm>
            <a:off x="2895600" y="2286000"/>
            <a:ext cx="868516" cy="2267211"/>
          </a:xfrm>
          <a:custGeom>
            <a:avLst/>
            <a:gdLst>
              <a:gd name="connsiteX0" fmla="*/ 563716 w 588768"/>
              <a:gd name="connsiteY0" fmla="*/ 2267211 h 2267211"/>
              <a:gd name="connsiteX1" fmla="*/ 45 w 588768"/>
              <a:gd name="connsiteY1" fmla="*/ 1528176 h 2267211"/>
              <a:gd name="connsiteX2" fmla="*/ 588768 w 588768"/>
              <a:gd name="connsiteY2" fmla="*/ 0 h 226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8768" h="2267211">
                <a:moveTo>
                  <a:pt x="563716" y="2267211"/>
                </a:moveTo>
                <a:cubicBezTo>
                  <a:pt x="279793" y="2086627"/>
                  <a:pt x="-4130" y="1906044"/>
                  <a:pt x="45" y="1528176"/>
                </a:cubicBezTo>
                <a:cubicBezTo>
                  <a:pt x="4220" y="1150308"/>
                  <a:pt x="296494" y="575154"/>
                  <a:pt x="588768" y="0"/>
                </a:cubicBez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3733800"/>
            <a:ext cx="2703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Register </a:t>
            </a:r>
            <a:r>
              <a:rPr lang="en-GB" sz="2400" dirty="0" err="1"/>
              <a:t>callbacks</a:t>
            </a:r>
            <a:r>
              <a:rPr lang="en-GB" sz="2400" dirty="0"/>
              <a:t> </a:t>
            </a:r>
            <a:r>
              <a:rPr lang="en-GB" sz="2400" dirty="0" smtClean="0"/>
              <a:t>to</a:t>
            </a:r>
            <a:br>
              <a:rPr lang="en-GB" sz="2400" dirty="0" smtClean="0"/>
            </a:br>
            <a:r>
              <a:rPr lang="en-GB" sz="2400" dirty="0" smtClean="0"/>
              <a:t>observe </a:t>
            </a:r>
            <a:r>
              <a:rPr lang="en-GB" sz="2400" dirty="0"/>
              <a:t>transitions</a:t>
            </a:r>
            <a:endParaRPr lang="en-US" sz="2400" dirty="0"/>
          </a:p>
        </p:txBody>
      </p:sp>
      <p:sp>
        <p:nvSpPr>
          <p:cNvPr id="23" name="Freeform 22"/>
          <p:cNvSpPr/>
          <p:nvPr/>
        </p:nvSpPr>
        <p:spPr>
          <a:xfrm>
            <a:off x="6400800" y="2542784"/>
            <a:ext cx="450937" cy="1177446"/>
          </a:xfrm>
          <a:custGeom>
            <a:avLst/>
            <a:gdLst>
              <a:gd name="connsiteX0" fmla="*/ 0 w 450937"/>
              <a:gd name="connsiteY0" fmla="*/ 0 h 1177446"/>
              <a:gd name="connsiteX1" fmla="*/ 350729 w 450937"/>
              <a:gd name="connsiteY1" fmla="*/ 488515 h 1177446"/>
              <a:gd name="connsiteX2" fmla="*/ 450937 w 450937"/>
              <a:gd name="connsiteY2" fmla="*/ 1177446 h 117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0937" h="1177446">
                <a:moveTo>
                  <a:pt x="0" y="0"/>
                </a:moveTo>
                <a:cubicBezTo>
                  <a:pt x="137786" y="146137"/>
                  <a:pt x="275573" y="292274"/>
                  <a:pt x="350729" y="488515"/>
                </a:cubicBezTo>
                <a:cubicBezTo>
                  <a:pt x="425885" y="684756"/>
                  <a:pt x="438411" y="931101"/>
                  <a:pt x="450937" y="1177446"/>
                </a:cubicBez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87422" y="2521803"/>
            <a:ext cx="18287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Execute after</a:t>
            </a:r>
            <a:br>
              <a:rPr lang="en-GB" sz="2400" dirty="0" smtClean="0"/>
            </a:br>
            <a:r>
              <a:rPr lang="en-GB" sz="2400" dirty="0" smtClean="0"/>
              <a:t>transitions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6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8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prstClr val="black"/>
                </a:solidFill>
                <a:latin typeface="Segoe UI Light" charset="0"/>
                <a:ea typeface="Segoe UI Symbol" charset="0"/>
                <a:cs typeface="Browallia New" charset="0"/>
              </a:rPr>
              <a:t>Review of Previous Lecture: Data Plane </a:t>
            </a:r>
            <a:r>
              <a:rPr lang="en-US" sz="3600" dirty="0" smtClean="0">
                <a:solidFill>
                  <a:prstClr val="black"/>
                </a:solidFill>
                <a:latin typeface="Segoe UI Light" charset="0"/>
                <a:ea typeface="Segoe UI Symbol" charset="0"/>
                <a:cs typeface="Browallia New" charset="0"/>
              </a:rPr>
              <a:t>Abstraction-Modular Declarable Interface</a:t>
            </a:r>
            <a:endParaRPr lang="en-US" dirty="0">
              <a:latin typeface="Segoe UI Light" charset="0"/>
              <a:ea typeface="Segoe UI Symbol" charset="0"/>
              <a:cs typeface="Browallia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700" y="914400"/>
            <a:ext cx="3463925" cy="762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>
                <a:latin typeface="Segoe UI Light" charset="0"/>
              </a:rPr>
              <a:t>Inserting RULES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 bwMode="auto">
          <a:xfrm>
            <a:off x="311150" y="914400"/>
            <a:ext cx="375126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800"/>
              <a:t>Composing ACTIONS</a:t>
            </a:r>
          </a:p>
        </p:txBody>
      </p:sp>
      <p:sp>
        <p:nvSpPr>
          <p:cNvPr id="138" name="Content Placeholder 2"/>
          <p:cNvSpPr txBox="1">
            <a:spLocks/>
          </p:cNvSpPr>
          <p:nvPr/>
        </p:nvSpPr>
        <p:spPr bwMode="auto">
          <a:xfrm>
            <a:off x="803275" y="3276600"/>
            <a:ext cx="2273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742950" lvl="1" indent="-285750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400"/>
              <a:t>Blocks</a:t>
            </a:r>
          </a:p>
        </p:txBody>
      </p:sp>
      <p:grpSp>
        <p:nvGrpSpPr>
          <p:cNvPr id="378" name="Group 377"/>
          <p:cNvGrpSpPr>
            <a:grpSpLocks/>
          </p:cNvGrpSpPr>
          <p:nvPr/>
        </p:nvGrpSpPr>
        <p:grpSpPr bwMode="auto">
          <a:xfrm>
            <a:off x="228600" y="1447800"/>
            <a:ext cx="4129088" cy="1831975"/>
            <a:chOff x="228600" y="1498324"/>
            <a:chExt cx="4128986" cy="1831448"/>
          </a:xfrm>
        </p:grpSpPr>
        <p:grpSp>
          <p:nvGrpSpPr>
            <p:cNvPr id="39025" name="Group 7"/>
            <p:cNvGrpSpPr>
              <a:grpSpLocks/>
            </p:cNvGrpSpPr>
            <p:nvPr/>
          </p:nvGrpSpPr>
          <p:grpSpPr bwMode="auto">
            <a:xfrm>
              <a:off x="228600" y="2893562"/>
              <a:ext cx="1332990" cy="393582"/>
              <a:chOff x="5903573" y="1420061"/>
              <a:chExt cx="1466289" cy="585784"/>
            </a:xfrm>
          </p:grpSpPr>
          <p:sp>
            <p:nvSpPr>
              <p:cNvPr id="12" name="Flowchart: Predefined Process 11"/>
              <p:cNvSpPr/>
              <p:nvPr/>
            </p:nvSpPr>
            <p:spPr>
              <a:xfrm>
                <a:off x="6055494" y="1603966"/>
                <a:ext cx="1314893" cy="401551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OFDM </a:t>
                </a:r>
                <a:r>
                  <a:rPr lang="en-US" sz="1050" b="1" dirty="0" err="1">
                    <a:solidFill>
                      <a:schemeClr val="tx1"/>
                    </a:solidFill>
                  </a:rPr>
                  <a:t>Demod</a:t>
                </a:r>
                <a:endParaRPr lang="en-US" sz="105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903573" y="1419725"/>
                <a:ext cx="305587" cy="30470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A</a:t>
                </a:r>
              </a:p>
            </p:txBody>
          </p:sp>
        </p:grpSp>
        <p:grpSp>
          <p:nvGrpSpPr>
            <p:cNvPr id="39026" name="Group 67"/>
            <p:cNvGrpSpPr>
              <a:grpSpLocks/>
            </p:cNvGrpSpPr>
            <p:nvPr/>
          </p:nvGrpSpPr>
          <p:grpSpPr bwMode="auto">
            <a:xfrm>
              <a:off x="504341" y="2545968"/>
              <a:ext cx="1133449" cy="425691"/>
              <a:chOff x="4581551" y="1929951"/>
              <a:chExt cx="1133449" cy="425691"/>
            </a:xfrm>
          </p:grpSpPr>
          <p:sp>
            <p:nvSpPr>
              <p:cNvPr id="13" name="Flowchart: Predefined Process 12"/>
              <p:cNvSpPr/>
              <p:nvPr/>
            </p:nvSpPr>
            <p:spPr>
              <a:xfrm>
                <a:off x="4720138" y="2059894"/>
                <a:ext cx="995337" cy="295190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 err="1">
                    <a:solidFill>
                      <a:schemeClr val="tx1"/>
                    </a:solidFill>
                  </a:rPr>
                  <a:t>Demap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/>
                </a:r>
                <a:br>
                  <a:rPr lang="en-US" sz="1050" b="1" dirty="0">
                    <a:solidFill>
                      <a:schemeClr val="tx1"/>
                    </a:solidFill>
                  </a:rPr>
                </a:br>
                <a:r>
                  <a:rPr lang="en-US" sz="1050" b="1" dirty="0">
                    <a:solidFill>
                      <a:schemeClr val="tx1"/>
                    </a:solidFill>
                  </a:rPr>
                  <a:t>(BPSK)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582028" y="1929756"/>
                <a:ext cx="277806" cy="252341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B</a:t>
                </a:r>
              </a:p>
            </p:txBody>
          </p:sp>
        </p:grpSp>
        <p:grpSp>
          <p:nvGrpSpPr>
            <p:cNvPr id="39027" name="Group 8"/>
            <p:cNvGrpSpPr>
              <a:grpSpLocks/>
            </p:cNvGrpSpPr>
            <p:nvPr/>
          </p:nvGrpSpPr>
          <p:grpSpPr bwMode="auto">
            <a:xfrm>
              <a:off x="868002" y="2157647"/>
              <a:ext cx="1098643" cy="484184"/>
              <a:chOff x="7467600" y="2239116"/>
              <a:chExt cx="1208507" cy="585862"/>
            </a:xfrm>
          </p:grpSpPr>
          <p:sp>
            <p:nvSpPr>
              <p:cNvPr id="14" name="Flowchart: Predefined Process 13"/>
              <p:cNvSpPr/>
              <p:nvPr/>
            </p:nvSpPr>
            <p:spPr>
              <a:xfrm>
                <a:off x="7569259" y="2422620"/>
                <a:ext cx="1107095" cy="403268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 err="1">
                    <a:solidFill>
                      <a:schemeClr val="tx1"/>
                    </a:solidFill>
                  </a:rPr>
                  <a:t>Demap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/>
                </a:r>
                <a:br>
                  <a:rPr lang="en-US" sz="1050" b="1" dirty="0">
                    <a:solidFill>
                      <a:schemeClr val="tx1"/>
                    </a:solidFill>
                  </a:rPr>
                </a:br>
                <a:r>
                  <a:rPr lang="en-US" sz="1050" b="1" dirty="0">
                    <a:solidFill>
                      <a:schemeClr val="tx1"/>
                    </a:solidFill>
                  </a:rPr>
                  <a:t>(64QAM)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467979" y="2238269"/>
                <a:ext cx="305586" cy="305331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C</a:t>
                </a:r>
              </a:p>
            </p:txBody>
          </p:sp>
        </p:grpSp>
        <p:grpSp>
          <p:nvGrpSpPr>
            <p:cNvPr id="39028" name="Group 44"/>
            <p:cNvGrpSpPr>
              <a:grpSpLocks/>
            </p:cNvGrpSpPr>
            <p:nvPr/>
          </p:nvGrpSpPr>
          <p:grpSpPr bwMode="auto">
            <a:xfrm>
              <a:off x="1147277" y="1830412"/>
              <a:ext cx="1453016" cy="422634"/>
              <a:chOff x="5924601" y="2997578"/>
              <a:chExt cx="1445261" cy="511387"/>
            </a:xfrm>
          </p:grpSpPr>
          <p:sp>
            <p:nvSpPr>
              <p:cNvPr id="20" name="Flowchart: Predefined Process 19"/>
              <p:cNvSpPr/>
              <p:nvPr/>
            </p:nvSpPr>
            <p:spPr>
              <a:xfrm>
                <a:off x="6056117" y="3150725"/>
                <a:ext cx="1313718" cy="359099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 err="1">
                    <a:solidFill>
                      <a:schemeClr val="tx1"/>
                    </a:solidFill>
                  </a:rPr>
                  <a:t>Deinterleave</a:t>
                </a:r>
                <a:endParaRPr lang="en-US" sz="1050" b="1" dirty="0">
                  <a:solidFill>
                    <a:schemeClr val="tx1"/>
                  </a:solidFill>
                </a:endParaRPr>
              </a:p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(</a:t>
                </a:r>
                <a:r>
                  <a:rPr lang="en-US" sz="1050" b="1" dirty="0" err="1">
                    <a:solidFill>
                      <a:schemeClr val="tx1"/>
                    </a:solidFill>
                  </a:rPr>
                  <a:t>WiFi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925062" y="2997099"/>
                <a:ext cx="304744" cy="30533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D</a:t>
                </a:r>
              </a:p>
            </p:txBody>
          </p:sp>
        </p:grpSp>
        <p:grpSp>
          <p:nvGrpSpPr>
            <p:cNvPr id="39029" name="Group 43"/>
            <p:cNvGrpSpPr>
              <a:grpSpLocks/>
            </p:cNvGrpSpPr>
            <p:nvPr/>
          </p:nvGrpSpPr>
          <p:grpSpPr bwMode="auto">
            <a:xfrm>
              <a:off x="1364084" y="1520286"/>
              <a:ext cx="1457035" cy="391632"/>
              <a:chOff x="7449109" y="2997578"/>
              <a:chExt cx="1466291" cy="521263"/>
            </a:xfrm>
          </p:grpSpPr>
          <p:sp>
            <p:nvSpPr>
              <p:cNvPr id="15" name="Flowchart: Predefined Process 14"/>
              <p:cNvSpPr/>
              <p:nvPr/>
            </p:nvSpPr>
            <p:spPr>
              <a:xfrm>
                <a:off x="7600423" y="3150010"/>
                <a:ext cx="1314780" cy="369663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 err="1">
                    <a:solidFill>
                      <a:schemeClr val="tx1"/>
                    </a:solidFill>
                  </a:rPr>
                  <a:t>Deinterleave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> (UEP)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448657" y="2997920"/>
                <a:ext cx="305131" cy="30417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E</a:t>
                </a:r>
              </a:p>
            </p:txBody>
          </p:sp>
        </p:grpSp>
        <p:grpSp>
          <p:nvGrpSpPr>
            <p:cNvPr id="39030" name="Group 46"/>
            <p:cNvGrpSpPr>
              <a:grpSpLocks/>
            </p:cNvGrpSpPr>
            <p:nvPr/>
          </p:nvGrpSpPr>
          <p:grpSpPr bwMode="auto">
            <a:xfrm>
              <a:off x="1914372" y="2871667"/>
              <a:ext cx="1082076" cy="458105"/>
              <a:chOff x="5924601" y="3663207"/>
              <a:chExt cx="1190284" cy="482436"/>
            </a:xfrm>
          </p:grpSpPr>
          <p:sp>
            <p:nvSpPr>
              <p:cNvPr id="21" name="Flowchart: Predefined Process 20"/>
              <p:cNvSpPr/>
              <p:nvPr/>
            </p:nvSpPr>
            <p:spPr>
              <a:xfrm>
                <a:off x="6055689" y="3828090"/>
                <a:ext cx="1059947" cy="317553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Decode</a:t>
                </a:r>
              </a:p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(1/2)</a:t>
                </a: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924723" y="3662628"/>
                <a:ext cx="305587" cy="30585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F</a:t>
                </a:r>
              </a:p>
            </p:txBody>
          </p:sp>
        </p:grpSp>
        <p:grpSp>
          <p:nvGrpSpPr>
            <p:cNvPr id="39031" name="Group 45"/>
            <p:cNvGrpSpPr>
              <a:grpSpLocks/>
            </p:cNvGrpSpPr>
            <p:nvPr/>
          </p:nvGrpSpPr>
          <p:grpSpPr bwMode="auto">
            <a:xfrm>
              <a:off x="2280081" y="2561830"/>
              <a:ext cx="1061838" cy="412939"/>
              <a:chOff x="7442578" y="3682175"/>
              <a:chExt cx="1168022" cy="463468"/>
            </a:xfrm>
          </p:grpSpPr>
          <p:sp>
            <p:nvSpPr>
              <p:cNvPr id="22" name="Flowchart: Predefined Process 21"/>
              <p:cNvSpPr/>
              <p:nvPr/>
            </p:nvSpPr>
            <p:spPr>
              <a:xfrm>
                <a:off x="7550313" y="3828027"/>
                <a:ext cx="1059949" cy="317061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Decode</a:t>
                </a:r>
              </a:p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(3/4)</a:t>
                </a: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442048" y="3681965"/>
                <a:ext cx="305587" cy="304593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G</a:t>
                </a:r>
              </a:p>
            </p:txBody>
          </p:sp>
        </p:grpSp>
        <p:grpSp>
          <p:nvGrpSpPr>
            <p:cNvPr id="39032" name="Group 49"/>
            <p:cNvGrpSpPr>
              <a:grpSpLocks/>
            </p:cNvGrpSpPr>
            <p:nvPr/>
          </p:nvGrpSpPr>
          <p:grpSpPr bwMode="auto">
            <a:xfrm>
              <a:off x="2557172" y="2233308"/>
              <a:ext cx="1405228" cy="409386"/>
              <a:chOff x="5903573" y="4956868"/>
              <a:chExt cx="1466289" cy="495358"/>
            </a:xfrm>
          </p:grpSpPr>
          <p:sp>
            <p:nvSpPr>
              <p:cNvPr id="17" name="Flowchart: Predefined Process 16"/>
              <p:cNvSpPr/>
              <p:nvPr/>
            </p:nvSpPr>
            <p:spPr>
              <a:xfrm>
                <a:off x="6056209" y="5071867"/>
                <a:ext cx="1313556" cy="380224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Descramble</a:t>
                </a: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5903816" y="4956648"/>
                <a:ext cx="304785" cy="305331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</p:grpSp>
        <p:grpSp>
          <p:nvGrpSpPr>
            <p:cNvPr id="39033" name="Group 193"/>
            <p:cNvGrpSpPr>
              <a:grpSpLocks/>
            </p:cNvGrpSpPr>
            <p:nvPr/>
          </p:nvGrpSpPr>
          <p:grpSpPr bwMode="auto">
            <a:xfrm>
              <a:off x="2879153" y="1843660"/>
              <a:ext cx="1239156" cy="409386"/>
              <a:chOff x="5903573" y="4956868"/>
              <a:chExt cx="1466289" cy="495358"/>
            </a:xfrm>
          </p:grpSpPr>
          <p:sp>
            <p:nvSpPr>
              <p:cNvPr id="195" name="Flowchart: Predefined Process 194"/>
              <p:cNvSpPr/>
              <p:nvPr/>
            </p:nvSpPr>
            <p:spPr>
              <a:xfrm>
                <a:off x="6056327" y="5072862"/>
                <a:ext cx="1313026" cy="380224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CRC Check</a:t>
                </a:r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5904173" y="4957642"/>
                <a:ext cx="304307" cy="30533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I</a:t>
                </a:r>
              </a:p>
            </p:txBody>
          </p:sp>
        </p:grpSp>
        <p:grpSp>
          <p:nvGrpSpPr>
            <p:cNvPr id="39034" name="Group 196"/>
            <p:cNvGrpSpPr>
              <a:grpSpLocks/>
            </p:cNvGrpSpPr>
            <p:nvPr/>
          </p:nvGrpSpPr>
          <p:grpSpPr bwMode="auto">
            <a:xfrm>
              <a:off x="3118430" y="1498324"/>
              <a:ext cx="1239156" cy="409386"/>
              <a:chOff x="5903573" y="4956868"/>
              <a:chExt cx="1466289" cy="495358"/>
            </a:xfrm>
          </p:grpSpPr>
          <p:sp>
            <p:nvSpPr>
              <p:cNvPr id="198" name="Flowchart: Predefined Process 197"/>
              <p:cNvSpPr/>
              <p:nvPr/>
            </p:nvSpPr>
            <p:spPr>
              <a:xfrm>
                <a:off x="6054957" y="5072088"/>
                <a:ext cx="1314905" cy="380224"/>
              </a:xfrm>
              <a:prstGeom prst="flowChartPredefined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 err="1">
                    <a:solidFill>
                      <a:schemeClr val="tx1"/>
                    </a:solidFill>
                  </a:rPr>
                  <a:t>Hdr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> Parse</a:t>
                </a: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5902803" y="4956868"/>
                <a:ext cx="304307" cy="30533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</p:grpSp>
      </p:grpSp>
      <p:grpSp>
        <p:nvGrpSpPr>
          <p:cNvPr id="377" name="Group 376"/>
          <p:cNvGrpSpPr>
            <a:grpSpLocks/>
          </p:cNvGrpSpPr>
          <p:nvPr/>
        </p:nvGrpSpPr>
        <p:grpSpPr bwMode="auto">
          <a:xfrm>
            <a:off x="381000" y="3657600"/>
            <a:ext cx="3495675" cy="2525713"/>
            <a:chOff x="349648" y="3810000"/>
            <a:chExt cx="3495409" cy="2526128"/>
          </a:xfrm>
        </p:grpSpPr>
        <p:grpSp>
          <p:nvGrpSpPr>
            <p:cNvPr id="38974" name="Group 272"/>
            <p:cNvGrpSpPr>
              <a:grpSpLocks/>
            </p:cNvGrpSpPr>
            <p:nvPr/>
          </p:nvGrpSpPr>
          <p:grpSpPr bwMode="auto">
            <a:xfrm>
              <a:off x="349648" y="3810000"/>
              <a:ext cx="254980" cy="2517896"/>
              <a:chOff x="5138492" y="1219200"/>
              <a:chExt cx="254980" cy="2517896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5138492" y="1219200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A</a:t>
                </a: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5138492" y="1598675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B</a:t>
                </a: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5138492" y="1976563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D</a:t>
                </a:r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5138492" y="2356037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F</a:t>
                </a: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5138492" y="2735512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  <p:cxnSp>
            <p:nvCxnSpPr>
              <p:cNvPr id="186" name="Straight Arrow Connector 185"/>
              <p:cNvCxnSpPr/>
              <p:nvPr/>
            </p:nvCxnSpPr>
            <p:spPr>
              <a:xfrm>
                <a:off x="5267070" y="1436724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Oval 206"/>
              <p:cNvSpPr/>
              <p:nvPr/>
            </p:nvSpPr>
            <p:spPr>
              <a:xfrm>
                <a:off x="5138492" y="3113399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I</a:t>
                </a: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5138492" y="3492874"/>
                <a:ext cx="255569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  <p:cxnSp>
            <p:nvCxnSpPr>
              <p:cNvPr id="219" name="Straight Arrow Connector 218"/>
              <p:cNvCxnSpPr/>
              <p:nvPr/>
            </p:nvCxnSpPr>
            <p:spPr>
              <a:xfrm>
                <a:off x="5267070" y="1816198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Arrow Connector 219"/>
              <p:cNvCxnSpPr/>
              <p:nvPr/>
            </p:nvCxnSpPr>
            <p:spPr>
              <a:xfrm>
                <a:off x="5267070" y="2195674"/>
                <a:ext cx="0" cy="185768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Arrow Connector 220"/>
              <p:cNvCxnSpPr/>
              <p:nvPr/>
            </p:nvCxnSpPr>
            <p:spPr>
              <a:xfrm>
                <a:off x="5267070" y="2575148"/>
                <a:ext cx="0" cy="185769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Arrow Connector 221"/>
              <p:cNvCxnSpPr/>
              <p:nvPr/>
            </p:nvCxnSpPr>
            <p:spPr>
              <a:xfrm>
                <a:off x="5267070" y="2953035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Arrow Connector 222"/>
              <p:cNvCxnSpPr/>
              <p:nvPr/>
            </p:nvCxnSpPr>
            <p:spPr>
              <a:xfrm>
                <a:off x="5267070" y="3332510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975" name="Group 271"/>
            <p:cNvGrpSpPr>
              <a:grpSpLocks/>
            </p:cNvGrpSpPr>
            <p:nvPr/>
          </p:nvGrpSpPr>
          <p:grpSpPr bwMode="auto">
            <a:xfrm>
              <a:off x="1433176" y="3810000"/>
              <a:ext cx="483580" cy="2517896"/>
              <a:chOff x="5841020" y="1219200"/>
              <a:chExt cx="483580" cy="2517896"/>
            </a:xfrm>
          </p:grpSpPr>
          <p:sp>
            <p:nvSpPr>
              <p:cNvPr id="224" name="Oval 223"/>
              <p:cNvSpPr/>
              <p:nvPr/>
            </p:nvSpPr>
            <p:spPr>
              <a:xfrm>
                <a:off x="5841673" y="1219200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A</a:t>
                </a: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6070255" y="1598675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C</a:t>
                </a: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5841673" y="1976563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D</a:t>
                </a:r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6070255" y="2356037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G</a:t>
                </a:r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5841673" y="2735512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  <p:cxnSp>
            <p:nvCxnSpPr>
              <p:cNvPr id="229" name="Straight Arrow Connector 228"/>
              <p:cNvCxnSpPr>
                <a:endCxn id="225" idx="1"/>
              </p:cNvCxnSpPr>
              <p:nvPr/>
            </p:nvCxnSpPr>
            <p:spPr>
              <a:xfrm>
                <a:off x="5968663" y="1436724"/>
                <a:ext cx="138101" cy="19688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Oval 229"/>
              <p:cNvSpPr/>
              <p:nvPr/>
            </p:nvSpPr>
            <p:spPr>
              <a:xfrm>
                <a:off x="5841673" y="3113399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I</a:t>
                </a:r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5841673" y="3492874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  <p:cxnSp>
            <p:nvCxnSpPr>
              <p:cNvPr id="232" name="Straight Arrow Connector 231"/>
              <p:cNvCxnSpPr>
                <a:stCxn id="225" idx="3"/>
              </p:cNvCxnSpPr>
              <p:nvPr/>
            </p:nvCxnSpPr>
            <p:spPr>
              <a:xfrm flipH="1">
                <a:off x="5968663" y="1806672"/>
                <a:ext cx="138101" cy="19688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Arrow Connector 232"/>
              <p:cNvCxnSpPr>
                <a:endCxn id="227" idx="1"/>
              </p:cNvCxnSpPr>
              <p:nvPr/>
            </p:nvCxnSpPr>
            <p:spPr>
              <a:xfrm>
                <a:off x="5968663" y="2195674"/>
                <a:ext cx="138101" cy="19688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Arrow Connector 233"/>
              <p:cNvCxnSpPr>
                <a:stCxn id="227" idx="3"/>
              </p:cNvCxnSpPr>
              <p:nvPr/>
            </p:nvCxnSpPr>
            <p:spPr>
              <a:xfrm flipH="1">
                <a:off x="5968663" y="2564034"/>
                <a:ext cx="138101" cy="19688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Arrow Connector 234"/>
              <p:cNvCxnSpPr/>
              <p:nvPr/>
            </p:nvCxnSpPr>
            <p:spPr>
              <a:xfrm>
                <a:off x="5968663" y="2953035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Arrow Connector 235"/>
              <p:cNvCxnSpPr/>
              <p:nvPr/>
            </p:nvCxnSpPr>
            <p:spPr>
              <a:xfrm>
                <a:off x="5968663" y="3332510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976" name="Group 270"/>
            <p:cNvGrpSpPr>
              <a:grpSpLocks/>
            </p:cNvGrpSpPr>
            <p:nvPr/>
          </p:nvGrpSpPr>
          <p:grpSpPr bwMode="auto">
            <a:xfrm>
              <a:off x="2684072" y="3810000"/>
              <a:ext cx="680484" cy="2526128"/>
              <a:chOff x="6939516" y="1219200"/>
              <a:chExt cx="680484" cy="2526128"/>
            </a:xfrm>
          </p:grpSpPr>
          <p:sp>
            <p:nvSpPr>
              <p:cNvPr id="246" name="Oval 245"/>
              <p:cNvSpPr/>
              <p:nvPr/>
            </p:nvSpPr>
            <p:spPr>
              <a:xfrm>
                <a:off x="6940127" y="1219200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A</a:t>
                </a:r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7365544" y="1598675"/>
                <a:ext cx="253981" cy="242927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C</a:t>
                </a:r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7365544" y="1976562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E</a:t>
                </a:r>
              </a:p>
            </p:txBody>
          </p:sp>
          <p:sp>
            <p:nvSpPr>
              <p:cNvPr id="249" name="Oval 248"/>
              <p:cNvSpPr/>
              <p:nvPr/>
            </p:nvSpPr>
            <p:spPr>
              <a:xfrm>
                <a:off x="7365544" y="2356037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G</a:t>
                </a: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6940127" y="2735512"/>
                <a:ext cx="253981" cy="242927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  <p:cxnSp>
            <p:nvCxnSpPr>
              <p:cNvPr id="251" name="Straight Arrow Connector 250"/>
              <p:cNvCxnSpPr>
                <a:stCxn id="246" idx="5"/>
                <a:endCxn id="247" idx="1"/>
              </p:cNvCxnSpPr>
              <p:nvPr/>
            </p:nvCxnSpPr>
            <p:spPr>
              <a:xfrm>
                <a:off x="7157597" y="1427197"/>
                <a:ext cx="244456" cy="206409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2" name="Oval 251"/>
              <p:cNvSpPr/>
              <p:nvPr/>
            </p:nvSpPr>
            <p:spPr>
              <a:xfrm>
                <a:off x="6940127" y="3113399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I</a:t>
                </a:r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6940127" y="3492874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  <p:cxnSp>
            <p:nvCxnSpPr>
              <p:cNvPr id="254" name="Straight Arrow Connector 253"/>
              <p:cNvCxnSpPr>
                <a:endCxn id="261" idx="7"/>
              </p:cNvCxnSpPr>
              <p:nvPr/>
            </p:nvCxnSpPr>
            <p:spPr>
              <a:xfrm flipH="1">
                <a:off x="7157597" y="2171857"/>
                <a:ext cx="236520" cy="22546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Arrow Connector 256"/>
              <p:cNvCxnSpPr/>
              <p:nvPr/>
            </p:nvCxnSpPr>
            <p:spPr>
              <a:xfrm>
                <a:off x="7067117" y="2953035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Arrow Connector 257"/>
              <p:cNvCxnSpPr/>
              <p:nvPr/>
            </p:nvCxnSpPr>
            <p:spPr>
              <a:xfrm>
                <a:off x="7067117" y="3332510"/>
                <a:ext cx="0" cy="185768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Arrow Connector 258"/>
              <p:cNvCxnSpPr/>
              <p:nvPr/>
            </p:nvCxnSpPr>
            <p:spPr>
              <a:xfrm>
                <a:off x="7492535" y="2175032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Arrow Connector 259"/>
              <p:cNvCxnSpPr/>
              <p:nvPr/>
            </p:nvCxnSpPr>
            <p:spPr>
              <a:xfrm>
                <a:off x="7492535" y="1793969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1" name="Oval 260"/>
              <p:cNvSpPr/>
              <p:nvPr/>
            </p:nvSpPr>
            <p:spPr>
              <a:xfrm>
                <a:off x="6940127" y="2362388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F</a:t>
                </a:r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7365544" y="2743450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7365544" y="3500813"/>
                <a:ext cx="253981" cy="24451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  <p:cxnSp>
            <p:nvCxnSpPr>
              <p:cNvPr id="265" name="Straight Arrow Connector 264"/>
              <p:cNvCxnSpPr/>
              <p:nvPr/>
            </p:nvCxnSpPr>
            <p:spPr>
              <a:xfrm>
                <a:off x="7067117" y="2581499"/>
                <a:ext cx="0" cy="185769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Arrow Connector 265"/>
              <p:cNvCxnSpPr/>
              <p:nvPr/>
            </p:nvCxnSpPr>
            <p:spPr>
              <a:xfrm>
                <a:off x="7492535" y="2987966"/>
                <a:ext cx="0" cy="539839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Arrow Connector 266"/>
              <p:cNvCxnSpPr/>
              <p:nvPr/>
            </p:nvCxnSpPr>
            <p:spPr>
              <a:xfrm>
                <a:off x="7492535" y="2559270"/>
                <a:ext cx="0" cy="1873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977" name="TextBox 273"/>
            <p:cNvSpPr txBox="1">
              <a:spLocks noChangeArrowheads="1"/>
            </p:cNvSpPr>
            <p:nvPr/>
          </p:nvSpPr>
          <p:spPr bwMode="auto">
            <a:xfrm>
              <a:off x="621356" y="5879068"/>
              <a:ext cx="4988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/>
                <a:t>6M</a:t>
              </a:r>
            </a:p>
          </p:txBody>
        </p:sp>
        <p:sp>
          <p:nvSpPr>
            <p:cNvPr id="38978" name="TextBox 274"/>
            <p:cNvSpPr txBox="1">
              <a:spLocks noChangeArrowheads="1"/>
            </p:cNvSpPr>
            <p:nvPr/>
          </p:nvSpPr>
          <p:spPr bwMode="auto">
            <a:xfrm>
              <a:off x="1758082" y="5879068"/>
              <a:ext cx="6158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/>
                <a:t>54M</a:t>
              </a:r>
            </a:p>
          </p:txBody>
        </p:sp>
        <p:sp>
          <p:nvSpPr>
            <p:cNvPr id="38979" name="TextBox 275"/>
            <p:cNvSpPr txBox="1">
              <a:spLocks noChangeArrowheads="1"/>
            </p:cNvSpPr>
            <p:nvPr/>
          </p:nvSpPr>
          <p:spPr bwMode="auto">
            <a:xfrm>
              <a:off x="3282082" y="5867400"/>
              <a:ext cx="5629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/>
                <a:t>UEP</a:t>
              </a:r>
            </a:p>
          </p:txBody>
        </p:sp>
      </p:grpSp>
      <p:grpSp>
        <p:nvGrpSpPr>
          <p:cNvPr id="374" name="Group 373"/>
          <p:cNvGrpSpPr>
            <a:grpSpLocks/>
          </p:cNvGrpSpPr>
          <p:nvPr/>
        </p:nvGrpSpPr>
        <p:grpSpPr bwMode="auto">
          <a:xfrm>
            <a:off x="5410200" y="1447800"/>
            <a:ext cx="498475" cy="4649788"/>
            <a:chOff x="5428543" y="1759726"/>
            <a:chExt cx="498855" cy="4649386"/>
          </a:xfrm>
        </p:grpSpPr>
        <p:sp>
          <p:nvSpPr>
            <p:cNvPr id="299" name="Oval 298"/>
            <p:cNvSpPr/>
            <p:nvPr/>
          </p:nvSpPr>
          <p:spPr>
            <a:xfrm>
              <a:off x="5574704" y="1759726"/>
              <a:ext cx="254194" cy="24445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A</a:t>
              </a:r>
            </a:p>
          </p:txBody>
        </p:sp>
        <p:sp>
          <p:nvSpPr>
            <p:cNvPr id="300" name="Oval 299"/>
            <p:cNvSpPr/>
            <p:nvPr/>
          </p:nvSpPr>
          <p:spPr>
            <a:xfrm>
              <a:off x="5574704" y="2407370"/>
              <a:ext cx="254194" cy="24445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B</a:t>
              </a:r>
            </a:p>
          </p:txBody>
        </p:sp>
        <p:sp>
          <p:nvSpPr>
            <p:cNvPr id="301" name="Oval 300"/>
            <p:cNvSpPr/>
            <p:nvPr/>
          </p:nvSpPr>
          <p:spPr>
            <a:xfrm>
              <a:off x="5574704" y="3055014"/>
              <a:ext cx="254194" cy="24445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D</a:t>
              </a:r>
            </a:p>
          </p:txBody>
        </p:sp>
        <p:sp>
          <p:nvSpPr>
            <p:cNvPr id="302" name="Oval 301"/>
            <p:cNvSpPr/>
            <p:nvPr/>
          </p:nvSpPr>
          <p:spPr>
            <a:xfrm>
              <a:off x="5574704" y="3704246"/>
              <a:ext cx="254194" cy="24286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F</a:t>
              </a:r>
            </a:p>
          </p:txBody>
        </p:sp>
        <p:sp>
          <p:nvSpPr>
            <p:cNvPr id="303" name="Oval 302"/>
            <p:cNvSpPr/>
            <p:nvPr/>
          </p:nvSpPr>
          <p:spPr>
            <a:xfrm>
              <a:off x="5574704" y="4351890"/>
              <a:ext cx="254194" cy="24445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H</a:t>
              </a:r>
            </a:p>
          </p:txBody>
        </p:sp>
        <p:cxnSp>
          <p:nvCxnSpPr>
            <p:cNvPr id="304" name="Straight Arrow Connector 303"/>
            <p:cNvCxnSpPr/>
            <p:nvPr/>
          </p:nvCxnSpPr>
          <p:spPr>
            <a:xfrm>
              <a:off x="5701801" y="2112121"/>
              <a:ext cx="0" cy="18730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5" name="Oval 304"/>
            <p:cNvSpPr/>
            <p:nvPr/>
          </p:nvSpPr>
          <p:spPr>
            <a:xfrm>
              <a:off x="5574704" y="4999534"/>
              <a:ext cx="254194" cy="24445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I</a:t>
              </a:r>
            </a:p>
          </p:txBody>
        </p:sp>
        <p:sp>
          <p:nvSpPr>
            <p:cNvPr id="306" name="Oval 305"/>
            <p:cNvSpPr/>
            <p:nvPr/>
          </p:nvSpPr>
          <p:spPr>
            <a:xfrm>
              <a:off x="5574704" y="5647178"/>
              <a:ext cx="254194" cy="24445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J</a:t>
              </a:r>
            </a:p>
          </p:txBody>
        </p:sp>
        <p:cxnSp>
          <p:nvCxnSpPr>
            <p:cNvPr id="307" name="Straight Arrow Connector 306"/>
            <p:cNvCxnSpPr/>
            <p:nvPr/>
          </p:nvCxnSpPr>
          <p:spPr>
            <a:xfrm>
              <a:off x="5701801" y="2759765"/>
              <a:ext cx="0" cy="18730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Arrow Connector 307"/>
            <p:cNvCxnSpPr/>
            <p:nvPr/>
          </p:nvCxnSpPr>
          <p:spPr>
            <a:xfrm>
              <a:off x="5701801" y="3408996"/>
              <a:ext cx="0" cy="185721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Arrow Connector 308"/>
            <p:cNvCxnSpPr/>
            <p:nvPr/>
          </p:nvCxnSpPr>
          <p:spPr>
            <a:xfrm>
              <a:off x="5701801" y="4056640"/>
              <a:ext cx="0" cy="185721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Arrow Connector 309"/>
            <p:cNvCxnSpPr/>
            <p:nvPr/>
          </p:nvCxnSpPr>
          <p:spPr>
            <a:xfrm>
              <a:off x="5701801" y="4704284"/>
              <a:ext cx="0" cy="18730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Arrow Connector 310"/>
            <p:cNvCxnSpPr/>
            <p:nvPr/>
          </p:nvCxnSpPr>
          <p:spPr>
            <a:xfrm>
              <a:off x="5701801" y="5351928"/>
              <a:ext cx="0" cy="18730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73" name="TextBox 355"/>
            <p:cNvSpPr txBox="1">
              <a:spLocks noChangeArrowheads="1"/>
            </p:cNvSpPr>
            <p:nvPr/>
          </p:nvSpPr>
          <p:spPr bwMode="auto">
            <a:xfrm>
              <a:off x="5428543" y="6039780"/>
              <a:ext cx="4988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 dirty="0"/>
                <a:t>6M</a:t>
              </a:r>
            </a:p>
          </p:txBody>
        </p:sp>
      </p:grpSp>
      <p:grpSp>
        <p:nvGrpSpPr>
          <p:cNvPr id="380" name="Group 379"/>
          <p:cNvGrpSpPr>
            <a:grpSpLocks/>
          </p:cNvGrpSpPr>
          <p:nvPr/>
        </p:nvGrpSpPr>
        <p:grpSpPr bwMode="auto">
          <a:xfrm>
            <a:off x="6400800" y="1371600"/>
            <a:ext cx="1041400" cy="4656138"/>
            <a:chOff x="6400800" y="1524000"/>
            <a:chExt cx="1040670" cy="4656512"/>
          </a:xfrm>
        </p:grpSpPr>
        <p:cxnSp>
          <p:nvCxnSpPr>
            <p:cNvPr id="366" name="Straight Arrow Connector 365"/>
            <p:cNvCxnSpPr/>
            <p:nvPr/>
          </p:nvCxnSpPr>
          <p:spPr>
            <a:xfrm>
              <a:off x="6564198" y="3295792"/>
              <a:ext cx="15864" cy="105894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Elbow Connector 366"/>
            <p:cNvCxnSpPr/>
            <p:nvPr/>
          </p:nvCxnSpPr>
          <p:spPr>
            <a:xfrm rot="16200000" flipH="1">
              <a:off x="6398805" y="3637281"/>
              <a:ext cx="1046246" cy="379146"/>
            </a:xfrm>
            <a:prstGeom prst="bentConnector3">
              <a:avLst>
                <a:gd name="adj1" fmla="val 42175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Elbow Connector 344"/>
            <p:cNvCxnSpPr>
              <a:stCxn id="283" idx="5"/>
              <a:endCxn id="321" idx="7"/>
            </p:cNvCxnSpPr>
            <p:nvPr/>
          </p:nvCxnSpPr>
          <p:spPr>
            <a:xfrm rot="16200000" flipH="1">
              <a:off x="6413083" y="2065529"/>
              <a:ext cx="1046246" cy="379147"/>
            </a:xfrm>
            <a:prstGeom prst="bentConnector3">
              <a:avLst>
                <a:gd name="adj1" fmla="val 42175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Arrow Connector 359"/>
            <p:cNvCxnSpPr>
              <a:stCxn id="283" idx="3"/>
              <a:endCxn id="284" idx="1"/>
            </p:cNvCxnSpPr>
            <p:nvPr/>
          </p:nvCxnSpPr>
          <p:spPr>
            <a:xfrm flipH="1">
              <a:off x="6564198" y="1731980"/>
              <a:ext cx="1586" cy="105100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933" name="Group 327"/>
            <p:cNvGrpSpPr>
              <a:grpSpLocks/>
            </p:cNvGrpSpPr>
            <p:nvPr/>
          </p:nvGrpSpPr>
          <p:grpSpPr bwMode="auto">
            <a:xfrm>
              <a:off x="6442183" y="1773712"/>
              <a:ext cx="607834" cy="969488"/>
              <a:chOff x="6442183" y="3549952"/>
              <a:chExt cx="607834" cy="969488"/>
            </a:xfrm>
          </p:grpSpPr>
          <p:sp>
            <p:nvSpPr>
              <p:cNvPr id="278" name="Flowchart: Decision 277"/>
              <p:cNvSpPr/>
              <p:nvPr/>
            </p:nvSpPr>
            <p:spPr>
              <a:xfrm rot="5400000">
                <a:off x="6413301" y="3817974"/>
                <a:ext cx="485814" cy="428325"/>
              </a:xfrm>
              <a:prstGeom prst="flowChartDecision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79" name="Elbow Connector 278"/>
              <p:cNvCxnSpPr/>
              <p:nvPr/>
            </p:nvCxnSpPr>
            <p:spPr>
              <a:xfrm rot="5400000">
                <a:off x="6513315" y="3701910"/>
                <a:ext cx="304825" cy="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Elbow Connector 280"/>
              <p:cNvCxnSpPr/>
              <p:nvPr/>
            </p:nvCxnSpPr>
            <p:spPr>
              <a:xfrm rot="16200000" flipH="1">
                <a:off x="6632228" y="4102132"/>
                <a:ext cx="474700" cy="360111"/>
              </a:xfrm>
              <a:prstGeom prst="bentConnector3">
                <a:avLst>
                  <a:gd name="adj1" fmla="val 1098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Elbow Connector 326"/>
              <p:cNvCxnSpPr/>
              <p:nvPr/>
            </p:nvCxnSpPr>
            <p:spPr>
              <a:xfrm rot="5400000">
                <a:off x="6513315" y="4367126"/>
                <a:ext cx="304825" cy="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934" name="Group 328"/>
            <p:cNvGrpSpPr>
              <a:grpSpLocks/>
            </p:cNvGrpSpPr>
            <p:nvPr/>
          </p:nvGrpSpPr>
          <p:grpSpPr bwMode="auto">
            <a:xfrm>
              <a:off x="6423441" y="3373912"/>
              <a:ext cx="607834" cy="969488"/>
              <a:chOff x="6442183" y="3549952"/>
              <a:chExt cx="607834" cy="969488"/>
            </a:xfrm>
          </p:grpSpPr>
          <p:sp>
            <p:nvSpPr>
              <p:cNvPr id="330" name="Flowchart: Decision 329"/>
              <p:cNvSpPr/>
              <p:nvPr/>
            </p:nvSpPr>
            <p:spPr>
              <a:xfrm rot="5400000">
                <a:off x="6413007" y="3818103"/>
                <a:ext cx="485814" cy="428325"/>
              </a:xfrm>
              <a:prstGeom prst="flowChartDecision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31" name="Elbow Connector 330"/>
              <p:cNvCxnSpPr/>
              <p:nvPr/>
            </p:nvCxnSpPr>
            <p:spPr>
              <a:xfrm rot="5400000">
                <a:off x="6513020" y="3702039"/>
                <a:ext cx="304825" cy="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Elbow Connector 331"/>
              <p:cNvCxnSpPr/>
              <p:nvPr/>
            </p:nvCxnSpPr>
            <p:spPr>
              <a:xfrm rot="16200000" flipH="1">
                <a:off x="6631934" y="4102261"/>
                <a:ext cx="474700" cy="360111"/>
              </a:xfrm>
              <a:prstGeom prst="bentConnector3">
                <a:avLst>
                  <a:gd name="adj1" fmla="val 1098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Elbow Connector 332"/>
              <p:cNvCxnSpPr/>
              <p:nvPr/>
            </p:nvCxnSpPr>
            <p:spPr>
              <a:xfrm rot="5400000">
                <a:off x="6513020" y="4367255"/>
                <a:ext cx="304825" cy="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3" name="Oval 282"/>
            <p:cNvSpPr/>
            <p:nvPr/>
          </p:nvSpPr>
          <p:spPr>
            <a:xfrm>
              <a:off x="6529298" y="1524000"/>
              <a:ext cx="253822" cy="24449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A</a:t>
              </a:r>
            </a:p>
          </p:txBody>
        </p:sp>
        <p:sp>
          <p:nvSpPr>
            <p:cNvPr id="284" name="Oval 283"/>
            <p:cNvSpPr/>
            <p:nvPr/>
          </p:nvSpPr>
          <p:spPr>
            <a:xfrm>
              <a:off x="6526125" y="2748061"/>
              <a:ext cx="255408" cy="24290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B</a:t>
              </a:r>
            </a:p>
          </p:txBody>
        </p:sp>
        <p:sp>
          <p:nvSpPr>
            <p:cNvPr id="285" name="Oval 284"/>
            <p:cNvSpPr/>
            <p:nvPr/>
          </p:nvSpPr>
          <p:spPr>
            <a:xfrm>
              <a:off x="6526125" y="3125917"/>
              <a:ext cx="255408" cy="24449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D</a:t>
              </a:r>
            </a:p>
          </p:txBody>
        </p:sp>
        <p:sp>
          <p:nvSpPr>
            <p:cNvPr id="286" name="Oval 285"/>
            <p:cNvSpPr/>
            <p:nvPr/>
          </p:nvSpPr>
          <p:spPr>
            <a:xfrm>
              <a:off x="6529298" y="4322988"/>
              <a:ext cx="253822" cy="24449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F</a:t>
              </a:r>
            </a:p>
          </p:txBody>
        </p:sp>
        <p:cxnSp>
          <p:nvCxnSpPr>
            <p:cNvPr id="291" name="Straight Arrow Connector 290"/>
            <p:cNvCxnSpPr/>
            <p:nvPr/>
          </p:nvCxnSpPr>
          <p:spPr>
            <a:xfrm>
              <a:off x="6654622" y="2965566"/>
              <a:ext cx="0" cy="18734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Arrow Connector 292"/>
            <p:cNvCxnSpPr/>
            <p:nvPr/>
          </p:nvCxnSpPr>
          <p:spPr>
            <a:xfrm>
              <a:off x="6656209" y="4542080"/>
              <a:ext cx="0" cy="18575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941" name="Group 295"/>
            <p:cNvGrpSpPr>
              <a:grpSpLocks/>
            </p:cNvGrpSpPr>
            <p:nvPr/>
          </p:nvGrpSpPr>
          <p:grpSpPr bwMode="auto">
            <a:xfrm>
              <a:off x="6538060" y="4694078"/>
              <a:ext cx="254980" cy="1002128"/>
              <a:chOff x="4294496" y="5750218"/>
              <a:chExt cx="254980" cy="1002128"/>
            </a:xfrm>
          </p:grpSpPr>
          <p:sp>
            <p:nvSpPr>
              <p:cNvPr id="287" name="Oval 286"/>
              <p:cNvSpPr/>
              <p:nvPr/>
            </p:nvSpPr>
            <p:spPr>
              <a:xfrm>
                <a:off x="4295252" y="5750633"/>
                <a:ext cx="253822" cy="24449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4295252" y="6130075"/>
                <a:ext cx="253822" cy="242907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I</a:t>
                </a:r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4295252" y="6507930"/>
                <a:ext cx="253822" cy="24449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  <p:cxnSp>
            <p:nvCxnSpPr>
              <p:cNvPr id="294" name="Straight Arrow Connector 293"/>
              <p:cNvCxnSpPr/>
              <p:nvPr/>
            </p:nvCxnSpPr>
            <p:spPr>
              <a:xfrm>
                <a:off x="4422163" y="5968137"/>
                <a:ext cx="0" cy="18734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Arrow Connector 294"/>
              <p:cNvCxnSpPr/>
              <p:nvPr/>
            </p:nvCxnSpPr>
            <p:spPr>
              <a:xfrm>
                <a:off x="4422163" y="6347581"/>
                <a:ext cx="0" cy="18734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1" name="Oval 320"/>
            <p:cNvSpPr/>
            <p:nvPr/>
          </p:nvSpPr>
          <p:spPr>
            <a:xfrm>
              <a:off x="6908444" y="2743298"/>
              <a:ext cx="253822" cy="24449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C</a:t>
              </a:r>
            </a:p>
          </p:txBody>
        </p:sp>
        <p:sp>
          <p:nvSpPr>
            <p:cNvPr id="323" name="Oval 322"/>
            <p:cNvSpPr/>
            <p:nvPr/>
          </p:nvSpPr>
          <p:spPr>
            <a:xfrm>
              <a:off x="6903685" y="4322988"/>
              <a:ext cx="255408" cy="24449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/>
                <a:t>G</a:t>
              </a:r>
            </a:p>
          </p:txBody>
        </p:sp>
        <p:cxnSp>
          <p:nvCxnSpPr>
            <p:cNvPr id="324" name="Straight Arrow Connector 323"/>
            <p:cNvCxnSpPr>
              <a:endCxn id="285" idx="7"/>
            </p:cNvCxnSpPr>
            <p:nvPr/>
          </p:nvCxnSpPr>
          <p:spPr>
            <a:xfrm flipH="1">
              <a:off x="6745047" y="2960803"/>
              <a:ext cx="290308" cy="2016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Arrow Connector 325"/>
            <p:cNvCxnSpPr>
              <a:endCxn id="287" idx="7"/>
            </p:cNvCxnSpPr>
            <p:nvPr/>
          </p:nvCxnSpPr>
          <p:spPr>
            <a:xfrm flipH="1">
              <a:off x="6756151" y="4542080"/>
              <a:ext cx="274445" cy="18734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46" name="TextBox 356"/>
            <p:cNvSpPr txBox="1">
              <a:spLocks noChangeArrowheads="1"/>
            </p:cNvSpPr>
            <p:nvPr/>
          </p:nvSpPr>
          <p:spPr bwMode="auto">
            <a:xfrm>
              <a:off x="6400800" y="5811180"/>
              <a:ext cx="104067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 dirty="0"/>
                <a:t>6M, 54M</a:t>
              </a:r>
            </a:p>
          </p:txBody>
        </p:sp>
      </p:grpSp>
      <p:sp>
        <p:nvSpPr>
          <p:cNvPr id="359" name="Content Placeholder 2"/>
          <p:cNvSpPr txBox="1">
            <a:spLocks/>
          </p:cNvSpPr>
          <p:nvPr/>
        </p:nvSpPr>
        <p:spPr bwMode="auto">
          <a:xfrm>
            <a:off x="4191000" y="5943600"/>
            <a:ext cx="464820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 dirty="0"/>
              <a:t>Rules: Branching logic</a:t>
            </a:r>
          </a:p>
        </p:txBody>
      </p:sp>
      <p:grpSp>
        <p:nvGrpSpPr>
          <p:cNvPr id="376" name="Group 375"/>
          <p:cNvGrpSpPr>
            <a:grpSpLocks/>
          </p:cNvGrpSpPr>
          <p:nvPr/>
        </p:nvGrpSpPr>
        <p:grpSpPr bwMode="auto">
          <a:xfrm>
            <a:off x="8040688" y="3459163"/>
            <a:ext cx="877887" cy="2743200"/>
            <a:chOff x="8040896" y="3459783"/>
            <a:chExt cx="877741" cy="2742450"/>
          </a:xfrm>
        </p:grpSpPr>
        <p:cxnSp>
          <p:nvCxnSpPr>
            <p:cNvPr id="343" name="Elbow Connector 342"/>
            <p:cNvCxnSpPr/>
            <p:nvPr/>
          </p:nvCxnSpPr>
          <p:spPr>
            <a:xfrm rot="16200000" flipH="1">
              <a:off x="8163932" y="3582768"/>
              <a:ext cx="476120" cy="230150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Elbow Connector 368"/>
            <p:cNvCxnSpPr/>
            <p:nvPr/>
          </p:nvCxnSpPr>
          <p:spPr>
            <a:xfrm rot="16200000" flipH="1">
              <a:off x="8175836" y="5119842"/>
              <a:ext cx="476120" cy="228562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27" name="TextBox 369"/>
            <p:cNvSpPr txBox="1">
              <a:spLocks noChangeArrowheads="1"/>
            </p:cNvSpPr>
            <p:nvPr/>
          </p:nvSpPr>
          <p:spPr bwMode="auto">
            <a:xfrm>
              <a:off x="8067346" y="3987900"/>
              <a:ext cx="63722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algn="ctr" eaLnBrk="1" hangingPunct="1"/>
              <a:r>
                <a:rPr lang="en-US" sz="1800"/>
                <a:t>Data</a:t>
              </a:r>
            </a:p>
            <a:p>
              <a:pPr marL="342900" indent="-342900" algn="ctr" eaLnBrk="1" hangingPunct="1"/>
              <a:r>
                <a:rPr lang="en-US" sz="1800"/>
                <a:t>flow</a:t>
              </a:r>
            </a:p>
          </p:txBody>
        </p:sp>
        <p:sp>
          <p:nvSpPr>
            <p:cNvPr id="38928" name="TextBox 370"/>
            <p:cNvSpPr txBox="1">
              <a:spLocks noChangeArrowheads="1"/>
            </p:cNvSpPr>
            <p:nvPr/>
          </p:nvSpPr>
          <p:spPr bwMode="auto">
            <a:xfrm>
              <a:off x="8040896" y="5555902"/>
              <a:ext cx="87774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algn="ctr" eaLnBrk="1" hangingPunct="1"/>
              <a:r>
                <a:rPr lang="en-US" sz="1800"/>
                <a:t>Control</a:t>
              </a:r>
            </a:p>
            <a:p>
              <a:pPr marL="342900" indent="-342900" algn="ctr" eaLnBrk="1" hangingPunct="1"/>
              <a:r>
                <a:rPr lang="en-US" sz="1800"/>
                <a:t>flow</a:t>
              </a:r>
            </a:p>
          </p:txBody>
        </p:sp>
      </p:grpSp>
      <p:sp>
        <p:nvSpPr>
          <p:cNvPr id="379" name="Content Placeholder 2"/>
          <p:cNvSpPr txBox="1">
            <a:spLocks/>
          </p:cNvSpPr>
          <p:nvPr/>
        </p:nvSpPr>
        <p:spPr bwMode="auto">
          <a:xfrm>
            <a:off x="8467" y="6096000"/>
            <a:ext cx="426720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 Light" charset="0"/>
                <a:ea typeface="ＭＳ Ｐゴシック" charset="0"/>
              </a:defRPr>
            </a:lvl9pPr>
          </a:lstStyle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 dirty="0"/>
              <a:t>Actions</a:t>
            </a:r>
            <a:r>
              <a:rPr lang="en-US" sz="2400" i="1" dirty="0"/>
              <a:t>: </a:t>
            </a:r>
            <a:r>
              <a:rPr lang="en-US" sz="2400" dirty="0"/>
              <a:t>DAGs of blocks</a:t>
            </a:r>
          </a:p>
        </p:txBody>
      </p:sp>
      <p:sp>
        <p:nvSpPr>
          <p:cNvPr id="148" name="Date Placeholder 5"/>
          <p:cNvSpPr txBox="1">
            <a:spLocks/>
          </p:cNvSpPr>
          <p:nvPr/>
        </p:nvSpPr>
        <p:spPr>
          <a:xfrm>
            <a:off x="6705600" y="6324600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Katti</a:t>
            </a:r>
            <a:r>
              <a:rPr lang="en-US" dirty="0" smtClean="0"/>
              <a:t>, Stanford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84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0" grpId="0"/>
      <p:bldP spid="138" grpId="0"/>
      <p:bldP spid="359" grpId="0"/>
      <p:bldP spid="37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8"/>
            <a:ext cx="8382000" cy="4724401"/>
          </a:xfrm>
        </p:spPr>
        <p:txBody>
          <a:bodyPr>
            <a:normAutofit/>
          </a:bodyPr>
          <a:lstStyle/>
          <a:p>
            <a:r>
              <a:rPr lang="en-US" dirty="0" smtClean="0"/>
              <a:t>Built a NICE prototype in Python</a:t>
            </a:r>
          </a:p>
          <a:p>
            <a:r>
              <a:rPr lang="en-US" dirty="0" smtClean="0"/>
              <a:t>Target the Python API of NOX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14400" y="2971800"/>
            <a:ext cx="3216326" cy="2631140"/>
            <a:chOff x="2963837" y="3429000"/>
            <a:chExt cx="3216326" cy="263114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963837" y="3429000"/>
              <a:ext cx="3216326" cy="2631140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4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15906" y="3653118"/>
              <a:ext cx="2512188" cy="168088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15906" y="5334000"/>
              <a:ext cx="2512188" cy="7261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solidFill>
                    <a:schemeClr val="tx1"/>
                  </a:solidFill>
                  <a:cs typeface="Arial" pitchFamily="34" charset="0"/>
                </a:rPr>
                <a:t>Stub NOX API</a:t>
              </a:r>
              <a:endParaRPr lang="en-US" sz="2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5715000" y="2971800"/>
            <a:ext cx="2833660" cy="263114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5118" y="2971800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522564" y="5640946"/>
            <a:ext cx="4599454" cy="683702"/>
          </a:xfrm>
          <a:custGeom>
            <a:avLst/>
            <a:gdLst>
              <a:gd name="connsiteX0" fmla="*/ 0 w 4404575"/>
              <a:gd name="connsiteY0" fmla="*/ 0 h 528034"/>
              <a:gd name="connsiteX1" fmla="*/ 2112135 w 4404575"/>
              <a:gd name="connsiteY1" fmla="*/ 528034 h 528034"/>
              <a:gd name="connsiteX2" fmla="*/ 4404575 w 4404575"/>
              <a:gd name="connsiteY2" fmla="*/ 0 h 528034"/>
              <a:gd name="connsiteX0" fmla="*/ 0 w 4404575"/>
              <a:gd name="connsiteY0" fmla="*/ 0 h 528071"/>
              <a:gd name="connsiteX1" fmla="*/ 2112135 w 4404575"/>
              <a:gd name="connsiteY1" fmla="*/ 528034 h 528071"/>
              <a:gd name="connsiteX2" fmla="*/ 4404575 w 4404575"/>
              <a:gd name="connsiteY2" fmla="*/ 0 h 528071"/>
              <a:gd name="connsiteX0" fmla="*/ 0 w 4404575"/>
              <a:gd name="connsiteY0" fmla="*/ 0 h 528071"/>
              <a:gd name="connsiteX1" fmla="*/ 2112135 w 4404575"/>
              <a:gd name="connsiteY1" fmla="*/ 528034 h 528071"/>
              <a:gd name="connsiteX2" fmla="*/ 4404575 w 4404575"/>
              <a:gd name="connsiteY2" fmla="*/ 0 h 52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04575" h="528071">
                <a:moveTo>
                  <a:pt x="0" y="0"/>
                </a:moveTo>
                <a:cubicBezTo>
                  <a:pt x="689019" y="532593"/>
                  <a:pt x="1378039" y="528034"/>
                  <a:pt x="2112135" y="528034"/>
                </a:cubicBezTo>
                <a:cubicBezTo>
                  <a:pt x="2846231" y="528034"/>
                  <a:pt x="3986011" y="542541"/>
                  <a:pt x="4404575" y="0"/>
                </a:cubicBezTo>
              </a:path>
            </a:pathLst>
          </a:custGeom>
          <a:ln w="571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33800" y="5486400"/>
            <a:ext cx="23995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Controller state &amp;</a:t>
            </a:r>
            <a:br>
              <a:rPr lang="en-GB" sz="2400" dirty="0" smtClean="0"/>
            </a:br>
            <a:r>
              <a:rPr lang="en-GB" sz="2400" dirty="0" smtClean="0"/>
              <a:t>transitions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83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8"/>
            <a:ext cx="8382000" cy="4724401"/>
          </a:xfrm>
        </p:spPr>
        <p:txBody>
          <a:bodyPr>
            <a:normAutofit/>
          </a:bodyPr>
          <a:lstStyle/>
          <a:p>
            <a:r>
              <a:rPr lang="en-US" dirty="0" smtClean="0"/>
              <a:t>Tested 3 unmodified NOX OpenFlow Apps</a:t>
            </a:r>
          </a:p>
          <a:p>
            <a:pPr lvl="1"/>
            <a:r>
              <a:rPr lang="en-US" dirty="0" smtClean="0"/>
              <a:t>MAC-learning switch</a:t>
            </a:r>
          </a:p>
          <a:p>
            <a:pPr lvl="1"/>
            <a:r>
              <a:rPr lang="en-US" dirty="0" smtClean="0"/>
              <a:t>LB: Web server load balancer </a:t>
            </a:r>
            <a:r>
              <a:rPr lang="en-US" sz="2000" dirty="0" smtClean="0"/>
              <a:t>[Wang et al., HotICE’11]</a:t>
            </a:r>
            <a:endParaRPr lang="en-US" dirty="0" smtClean="0"/>
          </a:p>
          <a:p>
            <a:pPr lvl="1"/>
            <a:r>
              <a:rPr lang="en-US" dirty="0" smtClean="0"/>
              <a:t>TE: Energy-aware traffic engineering </a:t>
            </a:r>
            <a:r>
              <a:rPr lang="en-US" sz="2000" dirty="0" smtClean="0"/>
              <a:t>[CoNEXT’11]</a:t>
            </a:r>
            <a:endParaRPr lang="en-US" dirty="0" smtClean="0"/>
          </a:p>
          <a:p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Iterated with 1, 2 or 3-switch topologies; 1,2,… </a:t>
            </a:r>
            <a:r>
              <a:rPr lang="en-US" dirty="0" err="1" smtClean="0"/>
              <a:t>pkts</a:t>
            </a:r>
            <a:endParaRPr lang="en-US" dirty="0" smtClean="0"/>
          </a:p>
          <a:p>
            <a:pPr lvl="1"/>
            <a:r>
              <a:rPr lang="en-US" dirty="0" smtClean="0"/>
              <a:t>App-specific properties</a:t>
            </a:r>
          </a:p>
          <a:p>
            <a:pPr lvl="2"/>
            <a:r>
              <a:rPr lang="en-GB" dirty="0" smtClean="0"/>
              <a:t>LB: All </a:t>
            </a:r>
            <a:r>
              <a:rPr lang="en-GB" dirty="0"/>
              <a:t>packets of same request go to same server </a:t>
            </a:r>
            <a:r>
              <a:rPr lang="en-GB" dirty="0" smtClean="0"/>
              <a:t>replica</a:t>
            </a:r>
          </a:p>
          <a:p>
            <a:pPr lvl="2"/>
            <a:r>
              <a:rPr lang="en-GB" dirty="0" smtClean="0"/>
              <a:t>TE: Use appropriate path based on network load</a:t>
            </a:r>
            <a:endParaRPr lang="en-GB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7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458200" cy="4525962"/>
          </a:xfrm>
        </p:spPr>
        <p:txBody>
          <a:bodyPr/>
          <a:lstStyle/>
          <a:p>
            <a:r>
              <a:rPr lang="en-US" dirty="0"/>
              <a:t>NICE found </a:t>
            </a:r>
            <a:r>
              <a:rPr lang="en-US" dirty="0">
                <a:solidFill>
                  <a:srgbClr val="C00000"/>
                </a:solidFill>
              </a:rPr>
              <a:t>11 property violations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C00000"/>
                </a:solidFill>
              </a:rPr>
              <a:t>bugs</a:t>
            </a:r>
          </a:p>
          <a:p>
            <a:pPr lvl="1"/>
            <a:r>
              <a:rPr lang="en-US" dirty="0" smtClean="0"/>
              <a:t>Few </a:t>
            </a:r>
            <a:r>
              <a:rPr lang="en-US" dirty="0" err="1" smtClean="0"/>
              <a:t>secs</a:t>
            </a:r>
            <a:r>
              <a:rPr lang="en-US" dirty="0" smtClean="0"/>
              <a:t> to find 1</a:t>
            </a:r>
            <a:r>
              <a:rPr lang="en-US" baseline="30000" dirty="0" smtClean="0"/>
              <a:t>st</a:t>
            </a:r>
            <a:r>
              <a:rPr lang="en-US" dirty="0" smtClean="0"/>
              <a:t> violation of each bug (max 30m)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Few </a:t>
            </a:r>
            <a:r>
              <a:rPr lang="en-US" dirty="0"/>
              <a:t>simple </a:t>
            </a:r>
            <a:r>
              <a:rPr lang="en-US" dirty="0" smtClean="0"/>
              <a:t>mistakes (not </a:t>
            </a:r>
            <a:r>
              <a:rPr lang="en-US" dirty="0"/>
              <a:t>freeing buffered packets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3</a:t>
            </a:r>
            <a:r>
              <a:rPr lang="en-US" b="1" dirty="0" smtClean="0"/>
              <a:t> </a:t>
            </a:r>
            <a:r>
              <a:rPr lang="en-US" b="1" dirty="0"/>
              <a:t>insidious bugs</a:t>
            </a:r>
            <a:r>
              <a:rPr lang="en-US" dirty="0"/>
              <a:t> due to network race </a:t>
            </a:r>
            <a:r>
              <a:rPr lang="en-US" dirty="0" smtClean="0"/>
              <a:t>conditions</a:t>
            </a:r>
          </a:p>
          <a:p>
            <a:pPr lvl="2"/>
            <a:r>
              <a:rPr lang="en-US" dirty="0" smtClean="0"/>
              <a:t>NICE makes </a:t>
            </a:r>
            <a:r>
              <a:rPr lang="en-US" dirty="0"/>
              <a:t>corner cases as likely as normal </a:t>
            </a:r>
            <a:r>
              <a:rPr lang="en-US" dirty="0" smtClean="0"/>
              <a:t>cases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02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MAC-learning switch (3 bugs)</a:t>
            </a:r>
            <a:endParaRPr lang="en-US" dirty="0"/>
          </a:p>
        </p:txBody>
      </p:sp>
      <p:cxnSp>
        <p:nvCxnSpPr>
          <p:cNvPr id="7" name="Straight Connector 113"/>
          <p:cNvCxnSpPr>
            <a:cxnSpLocks noChangeShapeType="1"/>
            <a:stCxn id="16" idx="6"/>
            <a:endCxn id="17" idx="2"/>
          </p:cNvCxnSpPr>
          <p:nvPr/>
        </p:nvCxnSpPr>
        <p:spPr bwMode="auto">
          <a:xfrm>
            <a:off x="3386820" y="3406633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1" name="Straight Connector 119"/>
          <p:cNvCxnSpPr>
            <a:cxnSpLocks noChangeShapeType="1"/>
            <a:stCxn id="17" idx="6"/>
            <a:endCxn id="10" idx="1"/>
          </p:cNvCxnSpPr>
          <p:nvPr/>
        </p:nvCxnSpPr>
        <p:spPr bwMode="auto">
          <a:xfrm flipV="1">
            <a:off x="6880672" y="3406633"/>
            <a:ext cx="897353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300709" y="3095613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3" name="Straight Connector 123"/>
          <p:cNvCxnSpPr>
            <a:cxnSpLocks noChangeShapeType="1"/>
            <a:stCxn id="12" idx="3"/>
            <a:endCxn id="16" idx="2"/>
          </p:cNvCxnSpPr>
          <p:nvPr/>
        </p:nvCxnSpPr>
        <p:spPr bwMode="auto">
          <a:xfrm>
            <a:off x="1431044" y="3406633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2330254" y="28783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4106" y="288557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8857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08236" y="3694311"/>
            <a:ext cx="2499982" cy="1030887"/>
            <a:chOff x="708236" y="3694311"/>
            <a:chExt cx="2499982" cy="1030887"/>
          </a:xfrm>
        </p:grpSpPr>
        <p:sp>
          <p:nvSpPr>
            <p:cNvPr id="22" name="Rectangle 21"/>
            <p:cNvSpPr/>
            <p:nvPr/>
          </p:nvSpPr>
          <p:spPr>
            <a:xfrm>
              <a:off x="708236" y="4420398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A-&gt;B | port 2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33" name="Straight Connector 113"/>
            <p:cNvCxnSpPr>
              <a:cxnSpLocks noChangeShapeType="1"/>
            </p:cNvCxnSpPr>
            <p:nvPr/>
          </p:nvCxnSpPr>
          <p:spPr bwMode="auto">
            <a:xfrm flipV="1">
              <a:off x="708236" y="3694311"/>
              <a:ext cx="1800621" cy="7247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13"/>
            <p:cNvCxnSpPr>
              <a:cxnSpLocks noChangeShapeType="1"/>
            </p:cNvCxnSpPr>
            <p:nvPr/>
          </p:nvCxnSpPr>
          <p:spPr bwMode="auto">
            <a:xfrm flipV="1">
              <a:off x="2438400" y="3694312"/>
              <a:ext cx="769818" cy="72474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Rectangle 43"/>
          <p:cNvSpPr/>
          <p:nvPr/>
        </p:nvSpPr>
        <p:spPr>
          <a:xfrm>
            <a:off x="6002709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4126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43425" y="3014807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84902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5520998" y="3692974"/>
            <a:ext cx="1740304" cy="1030887"/>
            <a:chOff x="5520998" y="3692974"/>
            <a:chExt cx="1740304" cy="1030887"/>
          </a:xfrm>
        </p:grpSpPr>
        <p:sp>
          <p:nvSpPr>
            <p:cNvPr id="52" name="Rectangle 51"/>
            <p:cNvSpPr/>
            <p:nvPr/>
          </p:nvSpPr>
          <p:spPr>
            <a:xfrm>
              <a:off x="5520998" y="4419061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A-&gt;B | port 1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53" name="Straight Connector 113"/>
            <p:cNvCxnSpPr>
              <a:cxnSpLocks noChangeShapeType="1"/>
            </p:cNvCxnSpPr>
            <p:nvPr/>
          </p:nvCxnSpPr>
          <p:spPr bwMode="auto">
            <a:xfrm flipV="1">
              <a:off x="5520998" y="3692974"/>
              <a:ext cx="491529" cy="726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13"/>
            <p:cNvCxnSpPr>
              <a:cxnSpLocks noChangeShapeType="1"/>
            </p:cNvCxnSpPr>
            <p:nvPr/>
          </p:nvCxnSpPr>
          <p:spPr bwMode="auto">
            <a:xfrm flipH="1" flipV="1">
              <a:off x="6711887" y="3692974"/>
              <a:ext cx="549415" cy="72608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" name="Rectangle 117"/>
          <p:cNvSpPr>
            <a:spLocks noChangeArrowheads="1"/>
          </p:cNvSpPr>
          <p:nvPr/>
        </p:nvSpPr>
        <p:spPr bwMode="auto">
          <a:xfrm>
            <a:off x="7778025" y="3095613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28600" y="5115580"/>
            <a:ext cx="5839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BUG-I: </a:t>
            </a:r>
            <a:r>
              <a:rPr lang="en-US" sz="2800" dirty="0" smtClean="0"/>
              <a:t>Host unreachable after moving</a:t>
            </a:r>
            <a:endParaRPr lang="en-US" sz="2800" dirty="0"/>
          </a:p>
        </p:txBody>
      </p:sp>
      <p:cxnSp>
        <p:nvCxnSpPr>
          <p:cNvPr id="57" name="Straight Connector 119"/>
          <p:cNvCxnSpPr>
            <a:cxnSpLocks noChangeShapeType="1"/>
            <a:stCxn id="16" idx="4"/>
          </p:cNvCxnSpPr>
          <p:nvPr/>
        </p:nvCxnSpPr>
        <p:spPr bwMode="auto">
          <a:xfrm>
            <a:off x="2858537" y="3934916"/>
            <a:ext cx="1183618" cy="48548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Freeform 50"/>
          <p:cNvSpPr/>
          <p:nvPr/>
        </p:nvSpPr>
        <p:spPr>
          <a:xfrm>
            <a:off x="1260088" y="1762683"/>
            <a:ext cx="6690732" cy="1892925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90732" h="1892925">
                <a:moveTo>
                  <a:pt x="0" y="1795354"/>
                </a:moveTo>
                <a:cubicBezTo>
                  <a:pt x="538975" y="1917088"/>
                  <a:pt x="910683" y="1971914"/>
                  <a:pt x="1182029" y="1672690"/>
                </a:cubicBezTo>
                <a:cubicBezTo>
                  <a:pt x="1453375" y="1373466"/>
                  <a:pt x="1484971" y="1866"/>
                  <a:pt x="1628078" y="8"/>
                </a:cubicBezTo>
                <a:cubicBezTo>
                  <a:pt x="1771185" y="-1850"/>
                  <a:pt x="1748883" y="1458958"/>
                  <a:pt x="2040674" y="1661539"/>
                </a:cubicBezTo>
                <a:cubicBezTo>
                  <a:pt x="2332465" y="1864120"/>
                  <a:pt x="4417742" y="1905008"/>
                  <a:pt x="4650059" y="1683842"/>
                </a:cubicBezTo>
                <a:cubicBezTo>
                  <a:pt x="4882376" y="1462676"/>
                  <a:pt x="5025483" y="3725"/>
                  <a:pt x="5174166" y="8"/>
                </a:cubicBezTo>
                <a:cubicBezTo>
                  <a:pt x="5322849" y="-3709"/>
                  <a:pt x="5311698" y="1457100"/>
                  <a:pt x="5542156" y="1661539"/>
                </a:cubicBezTo>
                <a:cubicBezTo>
                  <a:pt x="5772614" y="1865978"/>
                  <a:pt x="6148039" y="1931027"/>
                  <a:pt x="6690732" y="1761900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8956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5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14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77521E-7 C -0.01597 0.02498 -0.01059 0.13228 -0.05694 0.16142 C -0.10329 0.19056 -0.21979 0.17761 -0.27847 0.17553 C -0.33715 0.17345 -0.38715 0.15287 -0.40885 0.14847 " pathEditMode="relative" rAng="0" ptsTypes="fssf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51" y="9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5" grpId="0"/>
      <p:bldP spid="5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MAC-learning switch (3 bugs)</a:t>
            </a:r>
            <a:endParaRPr lang="en-US" dirty="0"/>
          </a:p>
        </p:txBody>
      </p:sp>
      <p:cxnSp>
        <p:nvCxnSpPr>
          <p:cNvPr id="7" name="Straight Connector 113"/>
          <p:cNvCxnSpPr>
            <a:cxnSpLocks noChangeShapeType="1"/>
            <a:stCxn id="16" idx="6"/>
            <a:endCxn id="17" idx="2"/>
          </p:cNvCxnSpPr>
          <p:nvPr/>
        </p:nvCxnSpPr>
        <p:spPr bwMode="auto">
          <a:xfrm>
            <a:off x="3386820" y="3406633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1" name="Straight Connector 119"/>
          <p:cNvCxnSpPr>
            <a:cxnSpLocks noChangeShapeType="1"/>
            <a:stCxn id="17" idx="6"/>
            <a:endCxn id="10" idx="1"/>
          </p:cNvCxnSpPr>
          <p:nvPr/>
        </p:nvCxnSpPr>
        <p:spPr bwMode="auto">
          <a:xfrm flipV="1">
            <a:off x="6880672" y="3406633"/>
            <a:ext cx="897354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300709" y="3095613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3" name="Straight Connector 123"/>
          <p:cNvCxnSpPr>
            <a:cxnSpLocks noChangeShapeType="1"/>
            <a:stCxn id="12" idx="3"/>
            <a:endCxn id="16" idx="2"/>
          </p:cNvCxnSpPr>
          <p:nvPr/>
        </p:nvCxnSpPr>
        <p:spPr bwMode="auto">
          <a:xfrm>
            <a:off x="1431044" y="3406633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2330254" y="28783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4106" y="288557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8857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08236" y="3694311"/>
            <a:ext cx="2499982" cy="1030887"/>
            <a:chOff x="708236" y="3694311"/>
            <a:chExt cx="2499982" cy="1030887"/>
          </a:xfrm>
        </p:grpSpPr>
        <p:sp>
          <p:nvSpPr>
            <p:cNvPr id="22" name="Rectangle 21"/>
            <p:cNvSpPr/>
            <p:nvPr/>
          </p:nvSpPr>
          <p:spPr>
            <a:xfrm>
              <a:off x="708236" y="4420398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B-&gt;A | port 1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33" name="Straight Connector 113"/>
            <p:cNvCxnSpPr>
              <a:cxnSpLocks noChangeShapeType="1"/>
            </p:cNvCxnSpPr>
            <p:nvPr/>
          </p:nvCxnSpPr>
          <p:spPr bwMode="auto">
            <a:xfrm flipV="1">
              <a:off x="708236" y="3694311"/>
              <a:ext cx="1800621" cy="7247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13"/>
            <p:cNvCxnSpPr>
              <a:cxnSpLocks noChangeShapeType="1"/>
            </p:cNvCxnSpPr>
            <p:nvPr/>
          </p:nvCxnSpPr>
          <p:spPr bwMode="auto">
            <a:xfrm flipV="1">
              <a:off x="2438400" y="3694312"/>
              <a:ext cx="769818" cy="72474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Rectangle 43"/>
          <p:cNvSpPr/>
          <p:nvPr/>
        </p:nvSpPr>
        <p:spPr>
          <a:xfrm>
            <a:off x="6002709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4126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43425" y="3014807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84902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5520998" y="3692974"/>
            <a:ext cx="1740304" cy="1030887"/>
            <a:chOff x="5520998" y="3692974"/>
            <a:chExt cx="1740304" cy="1030887"/>
          </a:xfrm>
        </p:grpSpPr>
        <p:sp>
          <p:nvSpPr>
            <p:cNvPr id="52" name="Rectangle 51"/>
            <p:cNvSpPr/>
            <p:nvPr/>
          </p:nvSpPr>
          <p:spPr>
            <a:xfrm>
              <a:off x="5520998" y="4419061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>
                  <a:solidFill>
                    <a:srgbClr val="000000"/>
                  </a:solidFill>
                  <a:cs typeface="Arial" pitchFamily="34" charset="0"/>
                </a:rPr>
                <a:t>B</a:t>
              </a:r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-&gt;</a:t>
              </a:r>
              <a:r>
                <a:rPr lang="en-US" sz="2000" dirty="0">
                  <a:solidFill>
                    <a:srgbClr val="000000"/>
                  </a:solidFill>
                  <a:cs typeface="Arial" pitchFamily="34" charset="0"/>
                </a:rPr>
                <a:t>A</a:t>
              </a:r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 | port 2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53" name="Straight Connector 113"/>
            <p:cNvCxnSpPr>
              <a:cxnSpLocks noChangeShapeType="1"/>
            </p:cNvCxnSpPr>
            <p:nvPr/>
          </p:nvCxnSpPr>
          <p:spPr bwMode="auto">
            <a:xfrm flipV="1">
              <a:off x="5520998" y="3692974"/>
              <a:ext cx="491529" cy="726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13"/>
            <p:cNvCxnSpPr>
              <a:cxnSpLocks noChangeShapeType="1"/>
            </p:cNvCxnSpPr>
            <p:nvPr/>
          </p:nvCxnSpPr>
          <p:spPr bwMode="auto">
            <a:xfrm flipH="1" flipV="1">
              <a:off x="6711887" y="3692974"/>
              <a:ext cx="549415" cy="72608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" name="Rectangle 117"/>
          <p:cNvSpPr>
            <a:spLocks noChangeArrowheads="1"/>
          </p:cNvSpPr>
          <p:nvPr/>
        </p:nvSpPr>
        <p:spPr bwMode="auto">
          <a:xfrm>
            <a:off x="7778026" y="3095613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sp>
        <p:nvSpPr>
          <p:cNvPr id="51" name="Freeform 50"/>
          <p:cNvSpPr/>
          <p:nvPr/>
        </p:nvSpPr>
        <p:spPr>
          <a:xfrm>
            <a:off x="1260088" y="1762683"/>
            <a:ext cx="6690732" cy="1892925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90732" h="1892925">
                <a:moveTo>
                  <a:pt x="0" y="1795354"/>
                </a:moveTo>
                <a:cubicBezTo>
                  <a:pt x="538975" y="1917088"/>
                  <a:pt x="910683" y="1971914"/>
                  <a:pt x="1182029" y="1672690"/>
                </a:cubicBezTo>
                <a:cubicBezTo>
                  <a:pt x="1453375" y="1373466"/>
                  <a:pt x="1484971" y="1866"/>
                  <a:pt x="1628078" y="8"/>
                </a:cubicBezTo>
                <a:cubicBezTo>
                  <a:pt x="1771185" y="-1850"/>
                  <a:pt x="1748883" y="1458958"/>
                  <a:pt x="2040674" y="1661539"/>
                </a:cubicBezTo>
                <a:cubicBezTo>
                  <a:pt x="2332465" y="1864120"/>
                  <a:pt x="4417742" y="1905008"/>
                  <a:pt x="4650059" y="1683842"/>
                </a:cubicBezTo>
                <a:cubicBezTo>
                  <a:pt x="4882376" y="1462676"/>
                  <a:pt x="5025483" y="3725"/>
                  <a:pt x="5174166" y="8"/>
                </a:cubicBezTo>
                <a:cubicBezTo>
                  <a:pt x="5322849" y="-3709"/>
                  <a:pt x="5311698" y="1457100"/>
                  <a:pt x="5542156" y="1661539"/>
                </a:cubicBezTo>
                <a:cubicBezTo>
                  <a:pt x="5772614" y="1865978"/>
                  <a:pt x="6148039" y="1931027"/>
                  <a:pt x="6690732" y="1761900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28600" y="5115580"/>
            <a:ext cx="5839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BUG-I: </a:t>
            </a:r>
            <a:r>
              <a:rPr lang="en-US" sz="2800" dirty="0" smtClean="0"/>
              <a:t>Host unreachable after moving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28956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8600" y="5572780"/>
            <a:ext cx="4249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BUG-II: </a:t>
            </a:r>
            <a:r>
              <a:rPr lang="en-US" sz="2800" dirty="0" smtClean="0"/>
              <a:t>Delayed direct path</a:t>
            </a:r>
            <a:endParaRPr lang="en-US" sz="2800" dirty="0"/>
          </a:p>
        </p:txBody>
      </p:sp>
      <p:sp>
        <p:nvSpPr>
          <p:cNvPr id="35" name="Freeform 34"/>
          <p:cNvSpPr/>
          <p:nvPr/>
        </p:nvSpPr>
        <p:spPr>
          <a:xfrm>
            <a:off x="1228491" y="1752599"/>
            <a:ext cx="6646127" cy="1838411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869152"/>
              <a:gd name="connsiteY0" fmla="*/ 1750749 h 1866834"/>
              <a:gd name="connsiteX1" fmla="*/ 1360449 w 6869152"/>
              <a:gd name="connsiteY1" fmla="*/ 1672690 h 1866834"/>
              <a:gd name="connsiteX2" fmla="*/ 1806498 w 6869152"/>
              <a:gd name="connsiteY2" fmla="*/ 8 h 1866834"/>
              <a:gd name="connsiteX3" fmla="*/ 2219094 w 6869152"/>
              <a:gd name="connsiteY3" fmla="*/ 1661539 h 1866834"/>
              <a:gd name="connsiteX4" fmla="*/ 4828479 w 6869152"/>
              <a:gd name="connsiteY4" fmla="*/ 1683842 h 1866834"/>
              <a:gd name="connsiteX5" fmla="*/ 5352586 w 6869152"/>
              <a:gd name="connsiteY5" fmla="*/ 8 h 1866834"/>
              <a:gd name="connsiteX6" fmla="*/ 5720576 w 6869152"/>
              <a:gd name="connsiteY6" fmla="*/ 1661539 h 1866834"/>
              <a:gd name="connsiteX7" fmla="*/ 6869152 w 6869152"/>
              <a:gd name="connsiteY7" fmla="*/ 1761900 h 1866834"/>
              <a:gd name="connsiteX0" fmla="*/ 0 w 6913757"/>
              <a:gd name="connsiteY0" fmla="*/ 1717295 h 1858549"/>
              <a:gd name="connsiteX1" fmla="*/ 1405054 w 6913757"/>
              <a:gd name="connsiteY1" fmla="*/ 1672690 h 1858549"/>
              <a:gd name="connsiteX2" fmla="*/ 1851103 w 6913757"/>
              <a:gd name="connsiteY2" fmla="*/ 8 h 1858549"/>
              <a:gd name="connsiteX3" fmla="*/ 2263699 w 6913757"/>
              <a:gd name="connsiteY3" fmla="*/ 1661539 h 1858549"/>
              <a:gd name="connsiteX4" fmla="*/ 4873084 w 6913757"/>
              <a:gd name="connsiteY4" fmla="*/ 1683842 h 1858549"/>
              <a:gd name="connsiteX5" fmla="*/ 5397191 w 6913757"/>
              <a:gd name="connsiteY5" fmla="*/ 8 h 1858549"/>
              <a:gd name="connsiteX6" fmla="*/ 5765181 w 6913757"/>
              <a:gd name="connsiteY6" fmla="*/ 1661539 h 1858549"/>
              <a:gd name="connsiteX7" fmla="*/ 6913757 w 6913757"/>
              <a:gd name="connsiteY7" fmla="*/ 1761900 h 1858549"/>
              <a:gd name="connsiteX0" fmla="*/ 0 w 6969513"/>
              <a:gd name="connsiteY0" fmla="*/ 1739598 h 1860784"/>
              <a:gd name="connsiteX1" fmla="*/ 1460810 w 6969513"/>
              <a:gd name="connsiteY1" fmla="*/ 1672690 h 1860784"/>
              <a:gd name="connsiteX2" fmla="*/ 1906859 w 6969513"/>
              <a:gd name="connsiteY2" fmla="*/ 8 h 1860784"/>
              <a:gd name="connsiteX3" fmla="*/ 2319455 w 6969513"/>
              <a:gd name="connsiteY3" fmla="*/ 1661539 h 1860784"/>
              <a:gd name="connsiteX4" fmla="*/ 4928840 w 6969513"/>
              <a:gd name="connsiteY4" fmla="*/ 1683842 h 1860784"/>
              <a:gd name="connsiteX5" fmla="*/ 5452947 w 6969513"/>
              <a:gd name="connsiteY5" fmla="*/ 8 h 1860784"/>
              <a:gd name="connsiteX6" fmla="*/ 5820937 w 6969513"/>
              <a:gd name="connsiteY6" fmla="*/ 1661539 h 1860784"/>
              <a:gd name="connsiteX7" fmla="*/ 6969513 w 6969513"/>
              <a:gd name="connsiteY7" fmla="*/ 1761900 h 1860784"/>
              <a:gd name="connsiteX0" fmla="*/ 0 w 6924908"/>
              <a:gd name="connsiteY0" fmla="*/ 1694993 h 1858549"/>
              <a:gd name="connsiteX1" fmla="*/ 1416205 w 6924908"/>
              <a:gd name="connsiteY1" fmla="*/ 1672690 h 1858549"/>
              <a:gd name="connsiteX2" fmla="*/ 1862254 w 6924908"/>
              <a:gd name="connsiteY2" fmla="*/ 8 h 1858549"/>
              <a:gd name="connsiteX3" fmla="*/ 2274850 w 6924908"/>
              <a:gd name="connsiteY3" fmla="*/ 1661539 h 1858549"/>
              <a:gd name="connsiteX4" fmla="*/ 4884235 w 6924908"/>
              <a:gd name="connsiteY4" fmla="*/ 1683842 h 1858549"/>
              <a:gd name="connsiteX5" fmla="*/ 5408342 w 6924908"/>
              <a:gd name="connsiteY5" fmla="*/ 8 h 1858549"/>
              <a:gd name="connsiteX6" fmla="*/ 5776332 w 6924908"/>
              <a:gd name="connsiteY6" fmla="*/ 1661539 h 1858549"/>
              <a:gd name="connsiteX7" fmla="*/ 6924908 w 6924908"/>
              <a:gd name="connsiteY7" fmla="*/ 1761900 h 1858549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39237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39237 h 183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46127" h="1838411">
                <a:moveTo>
                  <a:pt x="0" y="1694993"/>
                </a:moveTo>
                <a:cubicBezTo>
                  <a:pt x="538975" y="1816727"/>
                  <a:pt x="1105829" y="1955187"/>
                  <a:pt x="1416205" y="1672690"/>
                </a:cubicBezTo>
                <a:cubicBezTo>
                  <a:pt x="1726581" y="1390193"/>
                  <a:pt x="1719147" y="1866"/>
                  <a:pt x="1862254" y="8"/>
                </a:cubicBezTo>
                <a:cubicBezTo>
                  <a:pt x="2005361" y="-1850"/>
                  <a:pt x="1983059" y="1458958"/>
                  <a:pt x="2274850" y="1661539"/>
                </a:cubicBezTo>
                <a:cubicBezTo>
                  <a:pt x="2566641" y="1864120"/>
                  <a:pt x="4651918" y="1905008"/>
                  <a:pt x="4884235" y="1683842"/>
                </a:cubicBezTo>
                <a:cubicBezTo>
                  <a:pt x="5116552" y="1462676"/>
                  <a:pt x="5259659" y="3725"/>
                  <a:pt x="5408342" y="8"/>
                </a:cubicBezTo>
                <a:cubicBezTo>
                  <a:pt x="5557025" y="-3709"/>
                  <a:pt x="5570035" y="1388334"/>
                  <a:pt x="5776332" y="1661539"/>
                </a:cubicBezTo>
                <a:cubicBezTo>
                  <a:pt x="5982629" y="1934744"/>
                  <a:pt x="6404518" y="1719154"/>
                  <a:pt x="6646127" y="1639237"/>
                </a:cubicBezTo>
              </a:path>
            </a:pathLst>
          </a:custGeom>
          <a:ln w="28575">
            <a:solidFill>
              <a:schemeClr val="accent2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08236" y="4724400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 anchor="ctr"/>
          <a:lstStyle/>
          <a:p>
            <a:pPr algn="ctr" defTabSz="307147" eaLnBrk="0" hangingPunct="0"/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A-&gt;B | port 2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519987" y="4724400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 anchor="ctr"/>
          <a:lstStyle/>
          <a:p>
            <a:pPr algn="ctr" defTabSz="307147" eaLnBrk="0" hangingPunct="0"/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A-&gt;B | port 1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38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7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1" grpId="2" animBg="1"/>
      <p:bldP spid="68" grpId="0"/>
      <p:bldP spid="35" grpId="0" animBg="1"/>
      <p:bldP spid="35" grpId="1" animBg="1"/>
      <p:bldP spid="36" grpId="0" animBg="1"/>
      <p:bldP spid="3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MAC-learning switch (3 bugs)</a:t>
            </a:r>
            <a:endParaRPr lang="en-US" dirty="0"/>
          </a:p>
        </p:txBody>
      </p:sp>
      <p:cxnSp>
        <p:nvCxnSpPr>
          <p:cNvPr id="7" name="Straight Connector 113"/>
          <p:cNvCxnSpPr>
            <a:cxnSpLocks noChangeShapeType="1"/>
            <a:stCxn id="16" idx="6"/>
            <a:endCxn id="17" idx="2"/>
          </p:cNvCxnSpPr>
          <p:nvPr/>
        </p:nvCxnSpPr>
        <p:spPr bwMode="auto">
          <a:xfrm>
            <a:off x="3386820" y="3406633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300709" y="3095613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3" name="Straight Connector 123"/>
          <p:cNvCxnSpPr>
            <a:cxnSpLocks noChangeShapeType="1"/>
            <a:stCxn id="12" idx="3"/>
            <a:endCxn id="16" idx="2"/>
          </p:cNvCxnSpPr>
          <p:nvPr/>
        </p:nvCxnSpPr>
        <p:spPr bwMode="auto">
          <a:xfrm>
            <a:off x="1431044" y="3406633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2330254" y="28783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4106" y="288557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8857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02709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4126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43425" y="3014807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84902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600" y="5115580"/>
            <a:ext cx="5839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BUG-I: </a:t>
            </a:r>
            <a:r>
              <a:rPr lang="en-US" sz="2800" dirty="0" smtClean="0"/>
              <a:t>Host unreachable after moving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28956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8600" y="5572780"/>
            <a:ext cx="4249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BUG-II: </a:t>
            </a:r>
            <a:r>
              <a:rPr lang="en-US" sz="2800" dirty="0" smtClean="0"/>
              <a:t>Delayed direct path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228600" y="6029980"/>
            <a:ext cx="3643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BUG-III: </a:t>
            </a:r>
            <a:r>
              <a:rPr lang="en-US" sz="2800" dirty="0" smtClean="0"/>
              <a:t>Excess flooding</a:t>
            </a:r>
            <a:endParaRPr lang="en-US" sz="2800" dirty="0"/>
          </a:p>
        </p:txBody>
      </p:sp>
      <p:sp>
        <p:nvSpPr>
          <p:cNvPr id="39" name="Oval 38"/>
          <p:cNvSpPr/>
          <p:nvPr/>
        </p:nvSpPr>
        <p:spPr bwMode="auto">
          <a:xfrm>
            <a:off x="4038600" y="396240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17203" y="446634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41" name="Straight Connector 113"/>
          <p:cNvCxnSpPr>
            <a:cxnSpLocks noChangeShapeType="1"/>
            <a:stCxn id="16" idx="4"/>
            <a:endCxn id="39" idx="2"/>
          </p:cNvCxnSpPr>
          <p:nvPr/>
        </p:nvCxnSpPr>
        <p:spPr bwMode="auto">
          <a:xfrm>
            <a:off x="2858537" y="3934916"/>
            <a:ext cx="1180063" cy="548549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13"/>
          <p:cNvCxnSpPr>
            <a:cxnSpLocks noChangeShapeType="1"/>
            <a:stCxn id="39" idx="6"/>
            <a:endCxn id="17" idx="4"/>
          </p:cNvCxnSpPr>
          <p:nvPr/>
        </p:nvCxnSpPr>
        <p:spPr bwMode="auto">
          <a:xfrm flipV="1">
            <a:off x="5095166" y="3927699"/>
            <a:ext cx="1257223" cy="555766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48"/>
          <p:cNvSpPr/>
          <p:nvPr/>
        </p:nvSpPr>
        <p:spPr>
          <a:xfrm>
            <a:off x="60960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10000" y="40808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159298" y="40808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1260087" y="1762689"/>
            <a:ext cx="2553629" cy="1892919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4650059 w 6690732"/>
              <a:gd name="connsiteY4" fmla="*/ 1683836 h 1892919"/>
              <a:gd name="connsiteX5" fmla="*/ 5542156 w 6690732"/>
              <a:gd name="connsiteY5" fmla="*/ 1661533 h 1892919"/>
              <a:gd name="connsiteX6" fmla="*/ 6690732 w 6690732"/>
              <a:gd name="connsiteY6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5542156 w 6690732"/>
              <a:gd name="connsiteY4" fmla="*/ 1661533 h 1892919"/>
              <a:gd name="connsiteX5" fmla="*/ 6690732 w 6690732"/>
              <a:gd name="connsiteY5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6690732 w 6690732"/>
              <a:gd name="connsiteY4" fmla="*/ 1761894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587083"/>
              <a:gd name="connsiteY0" fmla="*/ 1795348 h 1892919"/>
              <a:gd name="connsiteX1" fmla="*/ 1182029 w 2587083"/>
              <a:gd name="connsiteY1" fmla="*/ 1672684 h 1892919"/>
              <a:gd name="connsiteX2" fmla="*/ 1628078 w 2587083"/>
              <a:gd name="connsiteY2" fmla="*/ 2 h 1892919"/>
              <a:gd name="connsiteX3" fmla="*/ 2040674 w 2587083"/>
              <a:gd name="connsiteY3" fmla="*/ 1661533 h 1892919"/>
              <a:gd name="connsiteX4" fmla="*/ 2587083 w 2587083"/>
              <a:gd name="connsiteY4" fmla="*/ 1817650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53268"/>
              <a:gd name="connsiteY0" fmla="*/ 1795348 h 1892919"/>
              <a:gd name="connsiteX1" fmla="*/ 1182029 w 2453268"/>
              <a:gd name="connsiteY1" fmla="*/ 1672684 h 1892919"/>
              <a:gd name="connsiteX2" fmla="*/ 1628078 w 2453268"/>
              <a:gd name="connsiteY2" fmla="*/ 2 h 1892919"/>
              <a:gd name="connsiteX3" fmla="*/ 2040674 w 2453268"/>
              <a:gd name="connsiteY3" fmla="*/ 1661533 h 1892919"/>
              <a:gd name="connsiteX4" fmla="*/ 2453268 w 2453268"/>
              <a:gd name="connsiteY4" fmla="*/ 1761893 h 1892919"/>
              <a:gd name="connsiteX0" fmla="*/ 0 w 2553629"/>
              <a:gd name="connsiteY0" fmla="*/ 1795348 h 1892919"/>
              <a:gd name="connsiteX1" fmla="*/ 1182029 w 2553629"/>
              <a:gd name="connsiteY1" fmla="*/ 1672684 h 1892919"/>
              <a:gd name="connsiteX2" fmla="*/ 1628078 w 2553629"/>
              <a:gd name="connsiteY2" fmla="*/ 2 h 1892919"/>
              <a:gd name="connsiteX3" fmla="*/ 2040674 w 2553629"/>
              <a:gd name="connsiteY3" fmla="*/ 1661533 h 1892919"/>
              <a:gd name="connsiteX4" fmla="*/ 2553629 w 2553629"/>
              <a:gd name="connsiteY4" fmla="*/ 1795347 h 189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3629" h="1892919">
                <a:moveTo>
                  <a:pt x="0" y="1795348"/>
                </a:moveTo>
                <a:cubicBezTo>
                  <a:pt x="538975" y="1917082"/>
                  <a:pt x="910683" y="1971908"/>
                  <a:pt x="1182029" y="1672684"/>
                </a:cubicBezTo>
                <a:cubicBezTo>
                  <a:pt x="1453375" y="1373460"/>
                  <a:pt x="1484971" y="1860"/>
                  <a:pt x="1628078" y="2"/>
                </a:cubicBezTo>
                <a:cubicBezTo>
                  <a:pt x="1771185" y="-1856"/>
                  <a:pt x="1886415" y="1362309"/>
                  <a:pt x="2040674" y="1661533"/>
                </a:cubicBezTo>
                <a:cubicBezTo>
                  <a:pt x="2194933" y="1960757"/>
                  <a:pt x="2376604" y="1807892"/>
                  <a:pt x="2553629" y="1795347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137593" y="2724411"/>
            <a:ext cx="568711" cy="1449657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4650059 w 6690732"/>
              <a:gd name="connsiteY4" fmla="*/ 1683836 h 1892919"/>
              <a:gd name="connsiteX5" fmla="*/ 5542156 w 6690732"/>
              <a:gd name="connsiteY5" fmla="*/ 1661533 h 1892919"/>
              <a:gd name="connsiteX6" fmla="*/ 6690732 w 6690732"/>
              <a:gd name="connsiteY6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5542156 w 6690732"/>
              <a:gd name="connsiteY4" fmla="*/ 1661533 h 1892919"/>
              <a:gd name="connsiteX5" fmla="*/ 6690732 w 6690732"/>
              <a:gd name="connsiteY5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6690732 w 6690732"/>
              <a:gd name="connsiteY4" fmla="*/ 1761894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587083"/>
              <a:gd name="connsiteY0" fmla="*/ 1795348 h 1892919"/>
              <a:gd name="connsiteX1" fmla="*/ 1182029 w 2587083"/>
              <a:gd name="connsiteY1" fmla="*/ 1672684 h 1892919"/>
              <a:gd name="connsiteX2" fmla="*/ 1628078 w 2587083"/>
              <a:gd name="connsiteY2" fmla="*/ 2 h 1892919"/>
              <a:gd name="connsiteX3" fmla="*/ 2040674 w 2587083"/>
              <a:gd name="connsiteY3" fmla="*/ 1661533 h 1892919"/>
              <a:gd name="connsiteX4" fmla="*/ 2587083 w 2587083"/>
              <a:gd name="connsiteY4" fmla="*/ 1817650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53268"/>
              <a:gd name="connsiteY0" fmla="*/ 1795348 h 1892919"/>
              <a:gd name="connsiteX1" fmla="*/ 1182029 w 2453268"/>
              <a:gd name="connsiteY1" fmla="*/ 1672684 h 1892919"/>
              <a:gd name="connsiteX2" fmla="*/ 1628078 w 2453268"/>
              <a:gd name="connsiteY2" fmla="*/ 2 h 1892919"/>
              <a:gd name="connsiteX3" fmla="*/ 2040674 w 2453268"/>
              <a:gd name="connsiteY3" fmla="*/ 1661533 h 1892919"/>
              <a:gd name="connsiteX4" fmla="*/ 2453268 w 2453268"/>
              <a:gd name="connsiteY4" fmla="*/ 1761893 h 1892919"/>
              <a:gd name="connsiteX0" fmla="*/ 0 w 2553629"/>
              <a:gd name="connsiteY0" fmla="*/ 1795348 h 1892919"/>
              <a:gd name="connsiteX1" fmla="*/ 1182029 w 2553629"/>
              <a:gd name="connsiteY1" fmla="*/ 1672684 h 1892919"/>
              <a:gd name="connsiteX2" fmla="*/ 1628078 w 2553629"/>
              <a:gd name="connsiteY2" fmla="*/ 2 h 1892919"/>
              <a:gd name="connsiteX3" fmla="*/ 2040674 w 2553629"/>
              <a:gd name="connsiteY3" fmla="*/ 1661533 h 1892919"/>
              <a:gd name="connsiteX4" fmla="*/ 2553629 w 2553629"/>
              <a:gd name="connsiteY4" fmla="*/ 1795347 h 1892919"/>
              <a:gd name="connsiteX0" fmla="*/ 0 w 1371600"/>
              <a:gd name="connsiteY0" fmla="*/ 1672684 h 1845460"/>
              <a:gd name="connsiteX1" fmla="*/ 446049 w 1371600"/>
              <a:gd name="connsiteY1" fmla="*/ 2 h 1845460"/>
              <a:gd name="connsiteX2" fmla="*/ 858645 w 1371600"/>
              <a:gd name="connsiteY2" fmla="*/ 1661533 h 1845460"/>
              <a:gd name="connsiteX3" fmla="*/ 1371600 w 1371600"/>
              <a:gd name="connsiteY3" fmla="*/ 1795347 h 1845460"/>
              <a:gd name="connsiteX0" fmla="*/ 0 w 925551"/>
              <a:gd name="connsiteY0" fmla="*/ 2 h 1845460"/>
              <a:gd name="connsiteX1" fmla="*/ 412596 w 925551"/>
              <a:gd name="connsiteY1" fmla="*/ 1661533 h 1845460"/>
              <a:gd name="connsiteX2" fmla="*/ 925551 w 925551"/>
              <a:gd name="connsiteY2" fmla="*/ 1795347 h 1845460"/>
              <a:gd name="connsiteX0" fmla="*/ 0 w 747131"/>
              <a:gd name="connsiteY0" fmla="*/ 3 h 1255518"/>
              <a:gd name="connsiteX1" fmla="*/ 234176 w 747131"/>
              <a:gd name="connsiteY1" fmla="*/ 1103973 h 1255518"/>
              <a:gd name="connsiteX2" fmla="*/ 747131 w 747131"/>
              <a:gd name="connsiteY2" fmla="*/ 1237787 h 1255518"/>
              <a:gd name="connsiteX0" fmla="*/ 0 w 747131"/>
              <a:gd name="connsiteY0" fmla="*/ 0 h 1255515"/>
              <a:gd name="connsiteX1" fmla="*/ 234176 w 747131"/>
              <a:gd name="connsiteY1" fmla="*/ 1103970 h 1255515"/>
              <a:gd name="connsiteX2" fmla="*/ 747131 w 747131"/>
              <a:gd name="connsiteY2" fmla="*/ 1237784 h 1255515"/>
              <a:gd name="connsiteX0" fmla="*/ 0 w 568711"/>
              <a:gd name="connsiteY0" fmla="*/ 0 h 1450571"/>
              <a:gd name="connsiteX1" fmla="*/ 234176 w 568711"/>
              <a:gd name="connsiteY1" fmla="*/ 1103970 h 1450571"/>
              <a:gd name="connsiteX2" fmla="*/ 568711 w 568711"/>
              <a:gd name="connsiteY2" fmla="*/ 1449657 h 1450571"/>
              <a:gd name="connsiteX0" fmla="*/ 0 w 568711"/>
              <a:gd name="connsiteY0" fmla="*/ 0 h 1449657"/>
              <a:gd name="connsiteX1" fmla="*/ 234176 w 568711"/>
              <a:gd name="connsiteY1" fmla="*/ 1103970 h 1449657"/>
              <a:gd name="connsiteX2" fmla="*/ 568711 w 568711"/>
              <a:gd name="connsiteY2" fmla="*/ 1449657 h 144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711" h="1449657">
                <a:moveTo>
                  <a:pt x="0" y="0"/>
                </a:moveTo>
                <a:cubicBezTo>
                  <a:pt x="42746" y="343830"/>
                  <a:pt x="139391" y="862360"/>
                  <a:pt x="234176" y="1103970"/>
                </a:cubicBezTo>
                <a:cubicBezTo>
                  <a:pt x="328961" y="1345580"/>
                  <a:pt x="425140" y="1317236"/>
                  <a:pt x="568711" y="1449657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832302" y="3025704"/>
            <a:ext cx="1902466" cy="1077945"/>
          </a:xfrm>
          <a:custGeom>
            <a:avLst/>
            <a:gdLst>
              <a:gd name="connsiteX0" fmla="*/ 301791 w 2042309"/>
              <a:gd name="connsiteY0" fmla="*/ 907270 h 907270"/>
              <a:gd name="connsiteX1" fmla="*/ 11860 w 2042309"/>
              <a:gd name="connsiteY1" fmla="*/ 673094 h 907270"/>
              <a:gd name="connsiteX2" fmla="*/ 658630 w 2042309"/>
              <a:gd name="connsiteY2" fmla="*/ 48626 h 907270"/>
              <a:gd name="connsiteX3" fmla="*/ 1874113 w 2042309"/>
              <a:gd name="connsiteY3" fmla="*/ 115533 h 907270"/>
              <a:gd name="connsiteX4" fmla="*/ 1974474 w 2042309"/>
              <a:gd name="connsiteY4" fmla="*/ 706548 h 907270"/>
              <a:gd name="connsiteX5" fmla="*/ 1327703 w 2042309"/>
              <a:gd name="connsiteY5" fmla="*/ 884967 h 907270"/>
              <a:gd name="connsiteX0" fmla="*/ 301791 w 2042309"/>
              <a:gd name="connsiteY0" fmla="*/ 907270 h 907270"/>
              <a:gd name="connsiteX1" fmla="*/ 11860 w 2042309"/>
              <a:gd name="connsiteY1" fmla="*/ 673094 h 907270"/>
              <a:gd name="connsiteX2" fmla="*/ 658630 w 2042309"/>
              <a:gd name="connsiteY2" fmla="*/ 48626 h 907270"/>
              <a:gd name="connsiteX3" fmla="*/ 1874113 w 2042309"/>
              <a:gd name="connsiteY3" fmla="*/ 115533 h 907270"/>
              <a:gd name="connsiteX4" fmla="*/ 1974474 w 2042309"/>
              <a:gd name="connsiteY4" fmla="*/ 706548 h 907270"/>
              <a:gd name="connsiteX5" fmla="*/ 1327703 w 2042309"/>
              <a:gd name="connsiteY5" fmla="*/ 884967 h 907270"/>
              <a:gd name="connsiteX0" fmla="*/ 301791 w 2042309"/>
              <a:gd name="connsiteY0" fmla="*/ 907270 h 907270"/>
              <a:gd name="connsiteX1" fmla="*/ 11860 w 2042309"/>
              <a:gd name="connsiteY1" fmla="*/ 673094 h 907270"/>
              <a:gd name="connsiteX2" fmla="*/ 658630 w 2042309"/>
              <a:gd name="connsiteY2" fmla="*/ 48626 h 907270"/>
              <a:gd name="connsiteX3" fmla="*/ 1874113 w 2042309"/>
              <a:gd name="connsiteY3" fmla="*/ 115533 h 907270"/>
              <a:gd name="connsiteX4" fmla="*/ 1974474 w 2042309"/>
              <a:gd name="connsiteY4" fmla="*/ 706548 h 907270"/>
              <a:gd name="connsiteX5" fmla="*/ 1327703 w 2042309"/>
              <a:gd name="connsiteY5" fmla="*/ 884967 h 907270"/>
              <a:gd name="connsiteX0" fmla="*/ 190850 w 1931368"/>
              <a:gd name="connsiteY0" fmla="*/ 879524 h 879524"/>
              <a:gd name="connsiteX1" fmla="*/ 23582 w 1931368"/>
              <a:gd name="connsiteY1" fmla="*/ 266207 h 879524"/>
              <a:gd name="connsiteX2" fmla="*/ 547689 w 1931368"/>
              <a:gd name="connsiteY2" fmla="*/ 20880 h 879524"/>
              <a:gd name="connsiteX3" fmla="*/ 1763172 w 1931368"/>
              <a:gd name="connsiteY3" fmla="*/ 87787 h 879524"/>
              <a:gd name="connsiteX4" fmla="*/ 1863533 w 1931368"/>
              <a:gd name="connsiteY4" fmla="*/ 678802 h 879524"/>
              <a:gd name="connsiteX5" fmla="*/ 1216762 w 1931368"/>
              <a:gd name="connsiteY5" fmla="*/ 857221 h 879524"/>
              <a:gd name="connsiteX0" fmla="*/ 327390 w 1911791"/>
              <a:gd name="connsiteY0" fmla="*/ 823768 h 857221"/>
              <a:gd name="connsiteX1" fmla="*/ 4005 w 1911791"/>
              <a:gd name="connsiteY1" fmla="*/ 266207 h 857221"/>
              <a:gd name="connsiteX2" fmla="*/ 528112 w 1911791"/>
              <a:gd name="connsiteY2" fmla="*/ 20880 h 857221"/>
              <a:gd name="connsiteX3" fmla="*/ 1743595 w 1911791"/>
              <a:gd name="connsiteY3" fmla="*/ 87787 h 857221"/>
              <a:gd name="connsiteX4" fmla="*/ 1843956 w 1911791"/>
              <a:gd name="connsiteY4" fmla="*/ 678802 h 857221"/>
              <a:gd name="connsiteX5" fmla="*/ 1197185 w 1911791"/>
              <a:gd name="connsiteY5" fmla="*/ 857221 h 857221"/>
              <a:gd name="connsiteX0" fmla="*/ 334799 w 1909989"/>
              <a:gd name="connsiteY0" fmla="*/ 931289 h 964742"/>
              <a:gd name="connsiteX1" fmla="*/ 11414 w 1909989"/>
              <a:gd name="connsiteY1" fmla="*/ 373728 h 964742"/>
              <a:gd name="connsiteX2" fmla="*/ 713940 w 1909989"/>
              <a:gd name="connsiteY2" fmla="*/ 5738 h 964742"/>
              <a:gd name="connsiteX3" fmla="*/ 1751004 w 1909989"/>
              <a:gd name="connsiteY3" fmla="*/ 195308 h 964742"/>
              <a:gd name="connsiteX4" fmla="*/ 1851365 w 1909989"/>
              <a:gd name="connsiteY4" fmla="*/ 786323 h 964742"/>
              <a:gd name="connsiteX5" fmla="*/ 1204594 w 1909989"/>
              <a:gd name="connsiteY5" fmla="*/ 964742 h 964742"/>
              <a:gd name="connsiteX0" fmla="*/ 345214 w 1911260"/>
              <a:gd name="connsiteY0" fmla="*/ 963664 h 997117"/>
              <a:gd name="connsiteX1" fmla="*/ 21829 w 1911260"/>
              <a:gd name="connsiteY1" fmla="*/ 406103 h 997117"/>
              <a:gd name="connsiteX2" fmla="*/ 925077 w 1911260"/>
              <a:gd name="connsiteY2" fmla="*/ 4659 h 997117"/>
              <a:gd name="connsiteX3" fmla="*/ 1761419 w 1911260"/>
              <a:gd name="connsiteY3" fmla="*/ 227683 h 997117"/>
              <a:gd name="connsiteX4" fmla="*/ 1861780 w 1911260"/>
              <a:gd name="connsiteY4" fmla="*/ 818698 h 997117"/>
              <a:gd name="connsiteX5" fmla="*/ 1215009 w 1911260"/>
              <a:gd name="connsiteY5" fmla="*/ 997117 h 997117"/>
              <a:gd name="connsiteX0" fmla="*/ 324470 w 1890516"/>
              <a:gd name="connsiteY0" fmla="*/ 959244 h 992697"/>
              <a:gd name="connsiteX1" fmla="*/ 23387 w 1890516"/>
              <a:gd name="connsiteY1" fmla="*/ 256717 h 992697"/>
              <a:gd name="connsiteX2" fmla="*/ 904333 w 1890516"/>
              <a:gd name="connsiteY2" fmla="*/ 239 h 992697"/>
              <a:gd name="connsiteX3" fmla="*/ 1740675 w 1890516"/>
              <a:gd name="connsiteY3" fmla="*/ 223263 h 992697"/>
              <a:gd name="connsiteX4" fmla="*/ 1841036 w 1890516"/>
              <a:gd name="connsiteY4" fmla="*/ 814278 h 992697"/>
              <a:gd name="connsiteX5" fmla="*/ 1194265 w 1890516"/>
              <a:gd name="connsiteY5" fmla="*/ 992697 h 992697"/>
              <a:gd name="connsiteX0" fmla="*/ 314180 w 1880226"/>
              <a:gd name="connsiteY0" fmla="*/ 961899 h 995352"/>
              <a:gd name="connsiteX1" fmla="*/ 24248 w 1880226"/>
              <a:gd name="connsiteY1" fmla="*/ 359733 h 995352"/>
              <a:gd name="connsiteX2" fmla="*/ 894043 w 1880226"/>
              <a:gd name="connsiteY2" fmla="*/ 2894 h 995352"/>
              <a:gd name="connsiteX3" fmla="*/ 1730385 w 1880226"/>
              <a:gd name="connsiteY3" fmla="*/ 225918 h 995352"/>
              <a:gd name="connsiteX4" fmla="*/ 1830746 w 1880226"/>
              <a:gd name="connsiteY4" fmla="*/ 816933 h 995352"/>
              <a:gd name="connsiteX5" fmla="*/ 1183975 w 1880226"/>
              <a:gd name="connsiteY5" fmla="*/ 995352 h 995352"/>
              <a:gd name="connsiteX0" fmla="*/ 314180 w 1889185"/>
              <a:gd name="connsiteY0" fmla="*/ 959018 h 992471"/>
              <a:gd name="connsiteX1" fmla="*/ 24248 w 1889185"/>
              <a:gd name="connsiteY1" fmla="*/ 356852 h 992471"/>
              <a:gd name="connsiteX2" fmla="*/ 894043 w 1889185"/>
              <a:gd name="connsiteY2" fmla="*/ 13 h 992471"/>
              <a:gd name="connsiteX3" fmla="*/ 1752687 w 1889185"/>
              <a:gd name="connsiteY3" fmla="*/ 368003 h 992471"/>
              <a:gd name="connsiteX4" fmla="*/ 1830746 w 1889185"/>
              <a:gd name="connsiteY4" fmla="*/ 814052 h 992471"/>
              <a:gd name="connsiteX5" fmla="*/ 1183975 w 1889185"/>
              <a:gd name="connsiteY5" fmla="*/ 992471 h 992471"/>
              <a:gd name="connsiteX0" fmla="*/ 314180 w 1880226"/>
              <a:gd name="connsiteY0" fmla="*/ 961304 h 994757"/>
              <a:gd name="connsiteX1" fmla="*/ 24248 w 1880226"/>
              <a:gd name="connsiteY1" fmla="*/ 359138 h 994757"/>
              <a:gd name="connsiteX2" fmla="*/ 894043 w 1880226"/>
              <a:gd name="connsiteY2" fmla="*/ 2299 h 994757"/>
              <a:gd name="connsiteX3" fmla="*/ 1730385 w 1880226"/>
              <a:gd name="connsiteY3" fmla="*/ 236474 h 994757"/>
              <a:gd name="connsiteX4" fmla="*/ 1830746 w 1880226"/>
              <a:gd name="connsiteY4" fmla="*/ 816338 h 994757"/>
              <a:gd name="connsiteX5" fmla="*/ 1183975 w 1880226"/>
              <a:gd name="connsiteY5" fmla="*/ 994757 h 994757"/>
              <a:gd name="connsiteX0" fmla="*/ 314180 w 1880226"/>
              <a:gd name="connsiteY0" fmla="*/ 959104 h 992557"/>
              <a:gd name="connsiteX1" fmla="*/ 24248 w 1880226"/>
              <a:gd name="connsiteY1" fmla="*/ 256577 h 992557"/>
              <a:gd name="connsiteX2" fmla="*/ 894043 w 1880226"/>
              <a:gd name="connsiteY2" fmla="*/ 99 h 992557"/>
              <a:gd name="connsiteX3" fmla="*/ 1730385 w 1880226"/>
              <a:gd name="connsiteY3" fmla="*/ 234274 h 992557"/>
              <a:gd name="connsiteX4" fmla="*/ 1830746 w 1880226"/>
              <a:gd name="connsiteY4" fmla="*/ 814138 h 992557"/>
              <a:gd name="connsiteX5" fmla="*/ 1183975 w 1880226"/>
              <a:gd name="connsiteY5" fmla="*/ 992557 h 992557"/>
              <a:gd name="connsiteX0" fmla="*/ 434664 w 1866896"/>
              <a:gd name="connsiteY0" fmla="*/ 869894 h 992557"/>
              <a:gd name="connsiteX1" fmla="*/ 10918 w 1866896"/>
              <a:gd name="connsiteY1" fmla="*/ 256577 h 992557"/>
              <a:gd name="connsiteX2" fmla="*/ 880713 w 1866896"/>
              <a:gd name="connsiteY2" fmla="*/ 99 h 992557"/>
              <a:gd name="connsiteX3" fmla="*/ 1717055 w 1866896"/>
              <a:gd name="connsiteY3" fmla="*/ 234274 h 992557"/>
              <a:gd name="connsiteX4" fmla="*/ 1817416 w 1866896"/>
              <a:gd name="connsiteY4" fmla="*/ 814138 h 992557"/>
              <a:gd name="connsiteX5" fmla="*/ 1170645 w 1866896"/>
              <a:gd name="connsiteY5" fmla="*/ 992557 h 992557"/>
              <a:gd name="connsiteX0" fmla="*/ 437250 w 1869482"/>
              <a:gd name="connsiteY0" fmla="*/ 869894 h 992557"/>
              <a:gd name="connsiteX1" fmla="*/ 13504 w 1869482"/>
              <a:gd name="connsiteY1" fmla="*/ 256577 h 992557"/>
              <a:gd name="connsiteX2" fmla="*/ 883299 w 1869482"/>
              <a:gd name="connsiteY2" fmla="*/ 99 h 992557"/>
              <a:gd name="connsiteX3" fmla="*/ 1719641 w 1869482"/>
              <a:gd name="connsiteY3" fmla="*/ 234274 h 992557"/>
              <a:gd name="connsiteX4" fmla="*/ 1820002 w 1869482"/>
              <a:gd name="connsiteY4" fmla="*/ 814138 h 992557"/>
              <a:gd name="connsiteX5" fmla="*/ 1173231 w 1869482"/>
              <a:gd name="connsiteY5" fmla="*/ 992557 h 992557"/>
              <a:gd name="connsiteX0" fmla="*/ 451265 w 1883497"/>
              <a:gd name="connsiteY0" fmla="*/ 869894 h 992557"/>
              <a:gd name="connsiteX1" fmla="*/ 27519 w 1883497"/>
              <a:gd name="connsiteY1" fmla="*/ 256577 h 992557"/>
              <a:gd name="connsiteX2" fmla="*/ 897314 w 1883497"/>
              <a:gd name="connsiteY2" fmla="*/ 99 h 992557"/>
              <a:gd name="connsiteX3" fmla="*/ 1733656 w 1883497"/>
              <a:gd name="connsiteY3" fmla="*/ 234274 h 992557"/>
              <a:gd name="connsiteX4" fmla="*/ 1834017 w 1883497"/>
              <a:gd name="connsiteY4" fmla="*/ 814138 h 992557"/>
              <a:gd name="connsiteX5" fmla="*/ 1187246 w 1883497"/>
              <a:gd name="connsiteY5" fmla="*/ 992557 h 992557"/>
              <a:gd name="connsiteX0" fmla="*/ 451265 w 1906780"/>
              <a:gd name="connsiteY0" fmla="*/ 870516 h 993179"/>
              <a:gd name="connsiteX1" fmla="*/ 27519 w 1906780"/>
              <a:gd name="connsiteY1" fmla="*/ 257199 h 993179"/>
              <a:gd name="connsiteX2" fmla="*/ 897314 w 1906780"/>
              <a:gd name="connsiteY2" fmla="*/ 721 h 993179"/>
              <a:gd name="connsiteX3" fmla="*/ 1733656 w 1906780"/>
              <a:gd name="connsiteY3" fmla="*/ 234896 h 993179"/>
              <a:gd name="connsiteX4" fmla="*/ 1834017 w 1906780"/>
              <a:gd name="connsiteY4" fmla="*/ 814760 h 993179"/>
              <a:gd name="connsiteX5" fmla="*/ 1187246 w 1906780"/>
              <a:gd name="connsiteY5" fmla="*/ 993179 h 993179"/>
              <a:gd name="connsiteX0" fmla="*/ 486035 w 1941550"/>
              <a:gd name="connsiteY0" fmla="*/ 699513 h 822176"/>
              <a:gd name="connsiteX1" fmla="*/ 62289 w 1941550"/>
              <a:gd name="connsiteY1" fmla="*/ 86196 h 822176"/>
              <a:gd name="connsiteX2" fmla="*/ 1768426 w 1941550"/>
              <a:gd name="connsiteY2" fmla="*/ 63893 h 822176"/>
              <a:gd name="connsiteX3" fmla="*/ 1868787 w 1941550"/>
              <a:gd name="connsiteY3" fmla="*/ 643757 h 822176"/>
              <a:gd name="connsiteX4" fmla="*/ 1222016 w 1941550"/>
              <a:gd name="connsiteY4" fmla="*/ 822176 h 822176"/>
              <a:gd name="connsiteX0" fmla="*/ 499169 w 1954684"/>
              <a:gd name="connsiteY0" fmla="*/ 843404 h 966067"/>
              <a:gd name="connsiteX1" fmla="*/ 75423 w 1954684"/>
              <a:gd name="connsiteY1" fmla="*/ 230087 h 966067"/>
              <a:gd name="connsiteX2" fmla="*/ 1781560 w 1954684"/>
              <a:gd name="connsiteY2" fmla="*/ 207784 h 966067"/>
              <a:gd name="connsiteX3" fmla="*/ 1881921 w 1954684"/>
              <a:gd name="connsiteY3" fmla="*/ 787648 h 966067"/>
              <a:gd name="connsiteX4" fmla="*/ 1235150 w 1954684"/>
              <a:gd name="connsiteY4" fmla="*/ 966067 h 966067"/>
              <a:gd name="connsiteX0" fmla="*/ 450017 w 1832877"/>
              <a:gd name="connsiteY0" fmla="*/ 903588 h 1026251"/>
              <a:gd name="connsiteX1" fmla="*/ 26271 w 1832877"/>
              <a:gd name="connsiteY1" fmla="*/ 290271 h 1026251"/>
              <a:gd name="connsiteX2" fmla="*/ 1141393 w 1832877"/>
              <a:gd name="connsiteY2" fmla="*/ 22641 h 1026251"/>
              <a:gd name="connsiteX3" fmla="*/ 1832769 w 1832877"/>
              <a:gd name="connsiteY3" fmla="*/ 847832 h 1026251"/>
              <a:gd name="connsiteX4" fmla="*/ 1185998 w 1832877"/>
              <a:gd name="connsiteY4" fmla="*/ 1026251 h 1026251"/>
              <a:gd name="connsiteX0" fmla="*/ 450017 w 1910918"/>
              <a:gd name="connsiteY0" fmla="*/ 889883 h 1012546"/>
              <a:gd name="connsiteX1" fmla="*/ 26271 w 1910918"/>
              <a:gd name="connsiteY1" fmla="*/ 276566 h 1012546"/>
              <a:gd name="connsiteX2" fmla="*/ 1141393 w 1910918"/>
              <a:gd name="connsiteY2" fmla="*/ 8936 h 1012546"/>
              <a:gd name="connsiteX3" fmla="*/ 1910828 w 1910918"/>
              <a:gd name="connsiteY3" fmla="*/ 577649 h 1012546"/>
              <a:gd name="connsiteX4" fmla="*/ 1185998 w 1910918"/>
              <a:gd name="connsiteY4" fmla="*/ 1012546 h 1012546"/>
              <a:gd name="connsiteX0" fmla="*/ 450017 w 1911367"/>
              <a:gd name="connsiteY0" fmla="*/ 889883 h 1012546"/>
              <a:gd name="connsiteX1" fmla="*/ 26271 w 1911367"/>
              <a:gd name="connsiteY1" fmla="*/ 276566 h 1012546"/>
              <a:gd name="connsiteX2" fmla="*/ 1141393 w 1911367"/>
              <a:gd name="connsiteY2" fmla="*/ 8936 h 1012546"/>
              <a:gd name="connsiteX3" fmla="*/ 1910828 w 1911367"/>
              <a:gd name="connsiteY3" fmla="*/ 577649 h 1012546"/>
              <a:gd name="connsiteX4" fmla="*/ 1185998 w 1911367"/>
              <a:gd name="connsiteY4" fmla="*/ 1012546 h 1012546"/>
              <a:gd name="connsiteX0" fmla="*/ 450017 w 1911367"/>
              <a:gd name="connsiteY0" fmla="*/ 886910 h 1009573"/>
              <a:gd name="connsiteX1" fmla="*/ 26271 w 1911367"/>
              <a:gd name="connsiteY1" fmla="*/ 273593 h 1009573"/>
              <a:gd name="connsiteX2" fmla="*/ 1141393 w 1911367"/>
              <a:gd name="connsiteY2" fmla="*/ 5963 h 1009573"/>
              <a:gd name="connsiteX3" fmla="*/ 1910828 w 1911367"/>
              <a:gd name="connsiteY3" fmla="*/ 574676 h 1009573"/>
              <a:gd name="connsiteX4" fmla="*/ 1185998 w 1911367"/>
              <a:gd name="connsiteY4" fmla="*/ 1009573 h 1009573"/>
              <a:gd name="connsiteX0" fmla="*/ 441655 w 1904124"/>
              <a:gd name="connsiteY0" fmla="*/ 952492 h 1075155"/>
              <a:gd name="connsiteX1" fmla="*/ 17909 w 1904124"/>
              <a:gd name="connsiteY1" fmla="*/ 339175 h 1075155"/>
              <a:gd name="connsiteX2" fmla="*/ 976914 w 1904124"/>
              <a:gd name="connsiteY2" fmla="*/ 4638 h 1075155"/>
              <a:gd name="connsiteX3" fmla="*/ 1902466 w 1904124"/>
              <a:gd name="connsiteY3" fmla="*/ 640258 h 1075155"/>
              <a:gd name="connsiteX4" fmla="*/ 1177636 w 1904124"/>
              <a:gd name="connsiteY4" fmla="*/ 1075155 h 1075155"/>
              <a:gd name="connsiteX0" fmla="*/ 441655 w 1902466"/>
              <a:gd name="connsiteY0" fmla="*/ 952492 h 1075155"/>
              <a:gd name="connsiteX1" fmla="*/ 17909 w 1902466"/>
              <a:gd name="connsiteY1" fmla="*/ 339175 h 1075155"/>
              <a:gd name="connsiteX2" fmla="*/ 976914 w 1902466"/>
              <a:gd name="connsiteY2" fmla="*/ 4638 h 1075155"/>
              <a:gd name="connsiteX3" fmla="*/ 1902466 w 1902466"/>
              <a:gd name="connsiteY3" fmla="*/ 640258 h 1075155"/>
              <a:gd name="connsiteX4" fmla="*/ 1177636 w 1902466"/>
              <a:gd name="connsiteY4" fmla="*/ 1075155 h 1075155"/>
              <a:gd name="connsiteX0" fmla="*/ 441655 w 1902466"/>
              <a:gd name="connsiteY0" fmla="*/ 955282 h 1077945"/>
              <a:gd name="connsiteX1" fmla="*/ 17909 w 1902466"/>
              <a:gd name="connsiteY1" fmla="*/ 341965 h 1077945"/>
              <a:gd name="connsiteX2" fmla="*/ 976914 w 1902466"/>
              <a:gd name="connsiteY2" fmla="*/ 7428 h 1077945"/>
              <a:gd name="connsiteX3" fmla="*/ 1902466 w 1902466"/>
              <a:gd name="connsiteY3" fmla="*/ 643048 h 1077945"/>
              <a:gd name="connsiteX4" fmla="*/ 1177636 w 1902466"/>
              <a:gd name="connsiteY4" fmla="*/ 1077945 h 107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466" h="1077945">
                <a:moveTo>
                  <a:pt x="441655" y="955282"/>
                </a:moveTo>
                <a:cubicBezTo>
                  <a:pt x="188894" y="1010108"/>
                  <a:pt x="-71301" y="600302"/>
                  <a:pt x="17909" y="341965"/>
                </a:cubicBezTo>
                <a:cubicBezTo>
                  <a:pt x="107119" y="83628"/>
                  <a:pt x="350587" y="-31601"/>
                  <a:pt x="976914" y="7428"/>
                </a:cubicBezTo>
                <a:cubicBezTo>
                  <a:pt x="1603241" y="46457"/>
                  <a:pt x="1902466" y="263907"/>
                  <a:pt x="1902466" y="643048"/>
                </a:cubicBezTo>
                <a:cubicBezTo>
                  <a:pt x="1902466" y="1022189"/>
                  <a:pt x="1455487" y="1052855"/>
                  <a:pt x="1177636" y="1077945"/>
                </a:cubicBezTo>
              </a:path>
            </a:pathLst>
          </a:custGeom>
          <a:ln w="28575">
            <a:solidFill>
              <a:schemeClr val="accent4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33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341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7" grpId="0" animBg="1"/>
      <p:bldP spid="58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Server Load Balancer (4 bugs)</a:t>
            </a:r>
            <a:endParaRPr lang="en-US" dirty="0"/>
          </a:p>
        </p:txBody>
      </p:sp>
      <p:cxnSp>
        <p:nvCxnSpPr>
          <p:cNvPr id="7" name="Straight Connector 113"/>
          <p:cNvCxnSpPr>
            <a:cxnSpLocks noChangeShapeType="1"/>
            <a:stCxn id="12" idx="7"/>
            <a:endCxn id="40" idx="1"/>
          </p:cNvCxnSpPr>
          <p:nvPr/>
        </p:nvCxnSpPr>
        <p:spPr bwMode="auto">
          <a:xfrm flipV="1">
            <a:off x="4936812" y="2421030"/>
            <a:ext cx="2691153" cy="245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8800" y="12192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9800" y="1295400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Rectangle 122"/>
          <p:cNvSpPr>
            <a:spLocks noChangeArrowheads="1"/>
          </p:cNvSpPr>
          <p:nvPr/>
        </p:nvSpPr>
        <p:spPr bwMode="auto">
          <a:xfrm>
            <a:off x="300709" y="2110010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1" name="Straight Connector 123"/>
          <p:cNvCxnSpPr>
            <a:cxnSpLocks noChangeShapeType="1"/>
            <a:stCxn id="10" idx="3"/>
            <a:endCxn id="12" idx="1"/>
          </p:cNvCxnSpPr>
          <p:nvPr/>
        </p:nvCxnSpPr>
        <p:spPr bwMode="auto">
          <a:xfrm>
            <a:off x="1431044" y="2421030"/>
            <a:ext cx="2758664" cy="245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/>
          <p:cNvSpPr/>
          <p:nvPr/>
        </p:nvSpPr>
        <p:spPr bwMode="auto">
          <a:xfrm>
            <a:off x="4034977" y="22687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13580" y="27799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9126" y="20996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89727" y="2099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1" name="Rectangle 117"/>
          <p:cNvSpPr>
            <a:spLocks noChangeArrowheads="1"/>
          </p:cNvSpPr>
          <p:nvPr/>
        </p:nvSpPr>
        <p:spPr bwMode="auto">
          <a:xfrm>
            <a:off x="300709" y="2862147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cxnSp>
        <p:nvCxnSpPr>
          <p:cNvPr id="33" name="Straight Connector 123"/>
          <p:cNvCxnSpPr>
            <a:cxnSpLocks noChangeShapeType="1"/>
            <a:stCxn id="31" idx="3"/>
            <a:endCxn id="12" idx="3"/>
          </p:cNvCxnSpPr>
          <p:nvPr/>
        </p:nvCxnSpPr>
        <p:spPr bwMode="auto">
          <a:xfrm flipV="1">
            <a:off x="1431044" y="3170585"/>
            <a:ext cx="2758664" cy="258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3999127" y="31664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83705" y="31664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4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0" name="Rectangle 122"/>
          <p:cNvSpPr>
            <a:spLocks noChangeArrowheads="1"/>
          </p:cNvSpPr>
          <p:nvPr/>
        </p:nvSpPr>
        <p:spPr bwMode="auto">
          <a:xfrm>
            <a:off x="7627965" y="2110010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cs typeface="Arial" pitchFamily="34" charset="0"/>
              </a:rPr>
              <a:t>Server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41" name="Rectangle 122"/>
          <p:cNvSpPr>
            <a:spLocks noChangeArrowheads="1"/>
          </p:cNvSpPr>
          <p:nvPr/>
        </p:nvSpPr>
        <p:spPr bwMode="auto">
          <a:xfrm>
            <a:off x="7632665" y="2862147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cs typeface="Arial" pitchFamily="34" charset="0"/>
              </a:rPr>
              <a:t>Server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2</a:t>
            </a:r>
          </a:p>
        </p:txBody>
      </p:sp>
      <p:cxnSp>
        <p:nvCxnSpPr>
          <p:cNvPr id="43" name="Straight Connector 113"/>
          <p:cNvCxnSpPr>
            <a:cxnSpLocks noChangeShapeType="1"/>
            <a:stCxn id="12" idx="5"/>
            <a:endCxn id="41" idx="1"/>
          </p:cNvCxnSpPr>
          <p:nvPr/>
        </p:nvCxnSpPr>
        <p:spPr bwMode="auto">
          <a:xfrm>
            <a:off x="4936812" y="3170585"/>
            <a:ext cx="2695853" cy="258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228600" y="4495800"/>
            <a:ext cx="8147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BUG-IV: </a:t>
            </a:r>
            <a:r>
              <a:rPr lang="en-GB" sz="2400" dirty="0"/>
              <a:t>Next TCP packet always dropped after reconfiguration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228600" y="4953000"/>
            <a:ext cx="838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BUG-V: </a:t>
            </a:r>
            <a:r>
              <a:rPr lang="en-GB" sz="2800" dirty="0"/>
              <a:t>Some TCP packets dropped after reconfiguration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" y="5410200"/>
            <a:ext cx="8447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BUG-VI: </a:t>
            </a:r>
            <a:r>
              <a:rPr lang="en-GB" sz="2800" dirty="0"/>
              <a:t>ARP packets forgotten during address resolution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" y="5877580"/>
            <a:ext cx="7403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BUG-VII: </a:t>
            </a:r>
            <a:r>
              <a:rPr lang="en-GB" sz="2800" dirty="0"/>
              <a:t>Duplicate SYN packets during transitions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40700" y="3733800"/>
            <a:ext cx="9024472" cy="461631"/>
          </a:xfrm>
          <a:prstGeom prst="rect">
            <a:avLst/>
          </a:prstGeom>
          <a:noFill/>
        </p:spPr>
        <p:txBody>
          <a:bodyPr wrap="none" lIns="91415" tIns="45703" rIns="91415" bIns="45703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Custom property: all packets of same request go to same server replica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6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79286" y="1748135"/>
            <a:ext cx="453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http</a:t>
            </a:r>
            <a:r>
              <a:rPr lang="en-GB" sz="2400" dirty="0">
                <a:solidFill>
                  <a:srgbClr val="0000FF"/>
                </a:solidFill>
              </a:rPr>
              <a:t>://code.google.com/p/nice-of/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877" y="1015425"/>
            <a:ext cx="7878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NICE automates the testing of OpenFlow Apps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2209800"/>
            <a:ext cx="47954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Explores state-space efficiently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Tests unmodified NOX applications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Helps to specify correctness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Finds bugs in real applications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90050" y="4648200"/>
            <a:ext cx="8563900" cy="16321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GB" sz="3200" dirty="0" smtClean="0"/>
              <a:t>SDN: a new role for software tool chains</a:t>
            </a:r>
            <a:br>
              <a:rPr lang="en-GB" sz="3200" dirty="0" smtClean="0"/>
            </a:br>
            <a:r>
              <a:rPr lang="en-GB" sz="3200" dirty="0" smtClean="0"/>
              <a:t>to </a:t>
            </a:r>
            <a:r>
              <a:rPr lang="en-GB" sz="3200" b="1" dirty="0" smtClean="0"/>
              <a:t>make networks more dependable</a:t>
            </a:r>
            <a:r>
              <a:rPr lang="en-GB" sz="3200" dirty="0" smtClean="0"/>
              <a:t>.</a:t>
            </a:r>
            <a:br>
              <a:rPr lang="en-GB" sz="3200" dirty="0" smtClean="0"/>
            </a:b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4347" y="5638800"/>
            <a:ext cx="5335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NICE is a step in this direction!</a:t>
            </a:r>
            <a:endParaRPr lang="en-US" sz="32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3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Canini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8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243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on SDN Wireless Networks</a:t>
            </a:r>
          </a:p>
          <a:p>
            <a:pPr lvl="1"/>
            <a:r>
              <a:rPr lang="en-US" dirty="0" smtClean="0"/>
              <a:t>Data Plane Abstraction</a:t>
            </a:r>
          </a:p>
          <a:p>
            <a:pPr lvl="1"/>
            <a:r>
              <a:rPr lang="en-US" dirty="0" smtClean="0"/>
              <a:t>Controller Design</a:t>
            </a:r>
          </a:p>
          <a:p>
            <a:r>
              <a:rPr lang="en-US" dirty="0" smtClean="0"/>
              <a:t>SDN Debugging</a:t>
            </a:r>
          </a:p>
          <a:p>
            <a:pPr lvl="1"/>
            <a:r>
              <a:rPr lang="en-US" dirty="0" smtClean="0"/>
              <a:t>Data Plane Approach (Breakpoints + Packet Trace): NDB</a:t>
            </a:r>
          </a:p>
          <a:p>
            <a:pPr lvl="1"/>
            <a:r>
              <a:rPr lang="en-US" dirty="0" smtClean="0"/>
              <a:t>Control Plane Approach (Model </a:t>
            </a:r>
            <a:r>
              <a:rPr lang="en-US" dirty="0"/>
              <a:t>C</a:t>
            </a:r>
            <a:r>
              <a:rPr lang="en-US" dirty="0" smtClean="0"/>
              <a:t>hecking + Symbolic Execution): NICE</a:t>
            </a:r>
          </a:p>
          <a:p>
            <a:r>
              <a:rPr lang="en-US" dirty="0" smtClean="0"/>
              <a:t>SDN Security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Defense against Control Plane Attacks</a:t>
            </a:r>
          </a:p>
          <a:p>
            <a:pPr lvl="1"/>
            <a:r>
              <a:rPr lang="en-US" dirty="0" smtClean="0"/>
              <a:t>Security as a Service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7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Avant-Guard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5695950" cy="4351338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Security extension to the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data plane</a:t>
            </a:r>
          </a:p>
          <a:p>
            <a:pPr lvl="1"/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sz="2800" dirty="0" smtClean="0">
                <a:latin typeface="Calibri" panose="020F0502020204030204" pitchFamily="34" charset="0"/>
              </a:rPr>
              <a:t>Connection migration</a:t>
            </a:r>
          </a:p>
          <a:p>
            <a:pPr lvl="2"/>
            <a:r>
              <a:rPr lang="en-US" altLang="ko-KR" sz="2400" dirty="0" smtClean="0">
                <a:latin typeface="Calibri" panose="020F0502020204030204" pitchFamily="34" charset="0"/>
              </a:rPr>
              <a:t>To address scalability </a:t>
            </a:r>
            <a:endParaRPr lang="en-US" altLang="ko-KR" sz="24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altLang="ko-KR" sz="2400" dirty="0" smtClean="0">
                <a:latin typeface="Calibri" panose="020F0502020204030204" pitchFamily="34" charset="0"/>
              </a:rPr>
              <a:t>issue</a:t>
            </a:r>
          </a:p>
          <a:p>
            <a:pPr lvl="1"/>
            <a:endParaRPr lang="en-US" altLang="ko-KR" sz="2800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sz="2800" dirty="0" smtClean="0">
                <a:latin typeface="Calibri" panose="020F0502020204030204" pitchFamily="34" charset="0"/>
              </a:rPr>
              <a:t>Actuating trigger</a:t>
            </a:r>
          </a:p>
          <a:p>
            <a:pPr lvl="2"/>
            <a:r>
              <a:rPr lang="en-US" altLang="ko-KR" sz="2400" dirty="0" smtClean="0">
                <a:latin typeface="Calibri" panose="020F0502020204030204" pitchFamily="34" charset="0"/>
              </a:rPr>
              <a:t>To address responsiveness</a:t>
            </a:r>
          </a:p>
          <a:p>
            <a:pPr marL="914400" lvl="2" indent="0">
              <a:buNone/>
            </a:pPr>
            <a:r>
              <a:rPr lang="en-US" altLang="ko-KR" sz="2400" dirty="0" smtClean="0">
                <a:latin typeface="Calibri" panose="020F0502020204030204" pitchFamily="34" charset="0"/>
              </a:rPr>
              <a:t> issue</a:t>
            </a:r>
            <a:endParaRPr lang="ko-KR" alt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686227" y="3440503"/>
            <a:ext cx="4113471" cy="303649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821793" y="3635727"/>
            <a:ext cx="3787849" cy="4146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Control Plane Interface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821793" y="5432628"/>
            <a:ext cx="3787849" cy="6799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Flow Table (TCAM and SRAM)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966908" y="4367898"/>
            <a:ext cx="729291" cy="887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Flow Table Lookup</a:t>
            </a:r>
            <a:endParaRPr lang="ko-KR" altLang="en-US" sz="12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756378" y="4367898"/>
            <a:ext cx="1006622" cy="887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Packet Processing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86227" y="2577197"/>
            <a:ext cx="4113471" cy="57386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Control Plane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43800" y="6172200"/>
            <a:ext cx="119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4897549" y="4277983"/>
            <a:ext cx="1985630" cy="1002284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5" name="직선 연결선 14"/>
          <p:cNvCxnSpPr>
            <a:stCxn id="12" idx="2"/>
            <a:endCxn id="4" idx="0"/>
          </p:cNvCxnSpPr>
          <p:nvPr/>
        </p:nvCxnSpPr>
        <p:spPr>
          <a:xfrm>
            <a:off x="6742963" y="3151060"/>
            <a:ext cx="0" cy="2894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5005203" y="4367898"/>
            <a:ext cx="938397" cy="660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Connection Migration</a:t>
            </a:r>
            <a:endParaRPr lang="ko-KR" altLang="en-US" sz="12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986056" y="4367898"/>
            <a:ext cx="821366" cy="660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Actuating Trigger</a:t>
            </a:r>
            <a:endParaRPr lang="ko-KR" altLang="en-US" sz="12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79997" y="5003199"/>
            <a:ext cx="1152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Avant-Guard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7281898" y="4050400"/>
            <a:ext cx="0" cy="3175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7281898" y="5255162"/>
            <a:ext cx="0" cy="1774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stCxn id="8" idx="3"/>
            <a:endCxn id="9" idx="1"/>
          </p:cNvCxnSpPr>
          <p:nvPr/>
        </p:nvCxnSpPr>
        <p:spPr>
          <a:xfrm>
            <a:off x="7696199" y="4811530"/>
            <a:ext cx="6017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endCxn id="17" idx="0"/>
          </p:cNvCxnSpPr>
          <p:nvPr/>
        </p:nvCxnSpPr>
        <p:spPr>
          <a:xfrm>
            <a:off x="5890363" y="4050397"/>
            <a:ext cx="1" cy="2275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>
            <a:off x="5890363" y="5260856"/>
            <a:ext cx="3987" cy="1717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2667000" y="6537324"/>
            <a:ext cx="34480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49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5" name="Date Placeholder 5"/>
          <p:cNvSpPr txBox="1">
            <a:spLocks/>
          </p:cNvSpPr>
          <p:nvPr/>
        </p:nvSpPr>
        <p:spPr>
          <a:xfrm>
            <a:off x="6019800" y="6492875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69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  <a:latin typeface="Segoe UI Light" charset="0"/>
                <a:ea typeface="Segoe UI Symbol" charset="0"/>
                <a:cs typeface="Browallia New" charset="0"/>
              </a:rPr>
              <a:t>Review of Previous Lecture: Data Plane </a:t>
            </a:r>
            <a:r>
              <a:rPr lang="en-US" sz="4000" dirty="0" smtClean="0">
                <a:solidFill>
                  <a:prstClr val="black"/>
                </a:solidFill>
                <a:latin typeface="Segoe UI Light" charset="0"/>
                <a:ea typeface="Segoe UI Symbol" charset="0"/>
                <a:cs typeface="Browallia New" charset="0"/>
              </a:rPr>
              <a:t>Abstraction: </a:t>
            </a:r>
            <a:r>
              <a:rPr lang="en-US" sz="4000" dirty="0" smtClean="0">
                <a:latin typeface="Segoe UI Light" charset="0"/>
                <a:ea typeface="Segoe UI Symbol" charset="0"/>
                <a:cs typeface="Browallia New" charset="0"/>
              </a:rPr>
              <a:t>State machines &amp; deadlines</a:t>
            </a:r>
            <a:endParaRPr lang="en-US" sz="4000" dirty="0">
              <a:latin typeface="Segoe UI Light" charset="0"/>
              <a:ea typeface="Segoe UI Symbol" charset="0"/>
              <a:cs typeface="Browallia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63" y="1285875"/>
            <a:ext cx="8326437" cy="1838325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+mn-ea"/>
              </a:rPr>
              <a:t>Rules and actions encode the protocol state machine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</a:rPr>
              <a:t>Rules define state transitions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</a:rPr>
              <a:t>Each state has an associated action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Deadlines are expressed on state sequences</a:t>
            </a:r>
            <a:endParaRPr lang="en-US" dirty="0">
              <a:ea typeface="+mn-ea"/>
            </a:endParaRPr>
          </a:p>
        </p:txBody>
      </p:sp>
      <p:grpSp>
        <p:nvGrpSpPr>
          <p:cNvPr id="2076" name="Group 2075"/>
          <p:cNvGrpSpPr>
            <a:grpSpLocks/>
          </p:cNvGrpSpPr>
          <p:nvPr/>
        </p:nvGrpSpPr>
        <p:grpSpPr bwMode="auto">
          <a:xfrm>
            <a:off x="914399" y="5943603"/>
            <a:ext cx="6862762" cy="674014"/>
            <a:chOff x="915024" y="5943831"/>
            <a:chExt cx="6862135" cy="674233"/>
          </a:xfrm>
        </p:grpSpPr>
        <p:sp>
          <p:nvSpPr>
            <p:cNvPr id="2072" name="Right Brace 2071"/>
            <p:cNvSpPr/>
            <p:nvPr/>
          </p:nvSpPr>
          <p:spPr>
            <a:xfrm rot="5400000">
              <a:off x="4205552" y="2653303"/>
              <a:ext cx="281079" cy="686213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002" name="TextBox 2072"/>
            <p:cNvSpPr txBox="1">
              <a:spLocks noChangeArrowheads="1"/>
            </p:cNvSpPr>
            <p:nvPr/>
          </p:nvSpPr>
          <p:spPr bwMode="auto">
            <a:xfrm>
              <a:off x="3886553" y="6248732"/>
              <a:ext cx="9973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 dirty="0"/>
                <a:t>deadline</a:t>
              </a:r>
            </a:p>
          </p:txBody>
        </p:sp>
      </p:grpSp>
      <p:grpSp>
        <p:nvGrpSpPr>
          <p:cNvPr id="2075" name="Group 2074"/>
          <p:cNvGrpSpPr>
            <a:grpSpLocks/>
          </p:cNvGrpSpPr>
          <p:nvPr/>
        </p:nvGrpSpPr>
        <p:grpSpPr bwMode="auto">
          <a:xfrm>
            <a:off x="239713" y="3294063"/>
            <a:ext cx="8297862" cy="2682875"/>
            <a:chOff x="239421" y="3294476"/>
            <a:chExt cx="8298021" cy="2682138"/>
          </a:xfrm>
        </p:grpSpPr>
        <p:sp>
          <p:nvSpPr>
            <p:cNvPr id="5" name="Oval 4"/>
            <p:cNvSpPr/>
            <p:nvPr/>
          </p:nvSpPr>
          <p:spPr>
            <a:xfrm>
              <a:off x="761718" y="3886450"/>
              <a:ext cx="1203348" cy="117601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025248" y="4081660"/>
              <a:ext cx="304806" cy="3047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cxnSp>
          <p:nvCxnSpPr>
            <p:cNvPr id="23" name="Elbow Connector 22"/>
            <p:cNvCxnSpPr/>
            <p:nvPr/>
          </p:nvCxnSpPr>
          <p:spPr>
            <a:xfrm rot="16200000" flipH="1">
              <a:off x="1115785" y="4440306"/>
              <a:ext cx="326935" cy="203204"/>
            </a:xfrm>
            <a:prstGeom prst="bentConnector2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endCxn id="183" idx="2"/>
            </p:cNvCxnSpPr>
            <p:nvPr/>
          </p:nvCxnSpPr>
          <p:spPr>
            <a:xfrm rot="16200000" flipH="1">
              <a:off x="1505565" y="4874336"/>
              <a:ext cx="603084" cy="423870"/>
            </a:xfrm>
            <a:prstGeom prst="bentConnector2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endCxn id="190" idx="2"/>
            </p:cNvCxnSpPr>
            <p:nvPr/>
          </p:nvCxnSpPr>
          <p:spPr>
            <a:xfrm rot="5400000" flipH="1" flipV="1">
              <a:off x="1525409" y="4046676"/>
              <a:ext cx="601497" cy="461971"/>
            </a:xfrm>
            <a:prstGeom prst="bentConnector2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Flowchart: Decision 163"/>
            <p:cNvSpPr/>
            <p:nvPr/>
          </p:nvSpPr>
          <p:spPr>
            <a:xfrm rot="5400000">
              <a:off x="1353144" y="4488678"/>
              <a:ext cx="484055" cy="428633"/>
            </a:xfrm>
            <a:prstGeom prst="flowChartDecision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2019042" y="4800599"/>
              <a:ext cx="1203348" cy="117601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282572" y="4995809"/>
              <a:ext cx="304806" cy="3047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86" name="Elbow Connector 185"/>
            <p:cNvCxnSpPr>
              <a:stCxn id="184" idx="6"/>
            </p:cNvCxnSpPr>
            <p:nvPr/>
          </p:nvCxnSpPr>
          <p:spPr>
            <a:xfrm flipV="1">
              <a:off x="2587378" y="4726008"/>
              <a:ext cx="803290" cy="422159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/>
            <p:cNvSpPr/>
            <p:nvPr/>
          </p:nvSpPr>
          <p:spPr>
            <a:xfrm>
              <a:off x="2057143" y="3389700"/>
              <a:ext cx="1203348" cy="1176014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2320673" y="3584908"/>
              <a:ext cx="304806" cy="3047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cxnSp>
          <p:nvCxnSpPr>
            <p:cNvPr id="193" name="Elbow Connector 192"/>
            <p:cNvCxnSpPr>
              <a:stCxn id="191" idx="6"/>
              <a:endCxn id="197" idx="2"/>
            </p:cNvCxnSpPr>
            <p:nvPr/>
          </p:nvCxnSpPr>
          <p:spPr>
            <a:xfrm>
              <a:off x="2625479" y="3737266"/>
              <a:ext cx="765190" cy="736398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Oval 196"/>
            <p:cNvSpPr/>
            <p:nvPr/>
          </p:nvSpPr>
          <p:spPr>
            <a:xfrm>
              <a:off x="3390668" y="3886450"/>
              <a:ext cx="1203348" cy="117601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3654198" y="4081660"/>
              <a:ext cx="304806" cy="3047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grpSp>
          <p:nvGrpSpPr>
            <p:cNvPr id="40981" name="Group 198"/>
            <p:cNvGrpSpPr>
              <a:grpSpLocks/>
            </p:cNvGrpSpPr>
            <p:nvPr/>
          </p:nvGrpSpPr>
          <p:grpSpPr bwMode="auto">
            <a:xfrm>
              <a:off x="3806097" y="4218531"/>
              <a:ext cx="1070703" cy="926702"/>
              <a:chOff x="2197545" y="4272151"/>
              <a:chExt cx="1070703" cy="926702"/>
            </a:xfrm>
          </p:grpSpPr>
          <p:cxnSp>
            <p:nvCxnSpPr>
              <p:cNvPr id="200" name="Elbow Connector 199"/>
              <p:cNvCxnSpPr/>
              <p:nvPr/>
            </p:nvCxnSpPr>
            <p:spPr>
              <a:xfrm rot="16200000" flipH="1">
                <a:off x="2136977" y="4493132"/>
                <a:ext cx="326935" cy="204792"/>
              </a:xfrm>
              <a:prstGeom prst="bentConnector2">
                <a:avLst/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Elbow Connector 200"/>
              <p:cNvCxnSpPr/>
              <p:nvPr/>
            </p:nvCxnSpPr>
            <p:spPr>
              <a:xfrm>
                <a:off x="2615570" y="4838348"/>
                <a:ext cx="652475" cy="360264"/>
              </a:xfrm>
              <a:prstGeom prst="bentConnector3">
                <a:avLst>
                  <a:gd name="adj1" fmla="val 516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Elbow Connector 201"/>
              <p:cNvCxnSpPr/>
              <p:nvPr/>
            </p:nvCxnSpPr>
            <p:spPr>
              <a:xfrm flipV="1">
                <a:off x="2615570" y="4271767"/>
                <a:ext cx="652475" cy="360263"/>
              </a:xfrm>
              <a:prstGeom prst="bentConnector3">
                <a:avLst>
                  <a:gd name="adj1" fmla="val 516"/>
                </a:avLst>
              </a:prstGeom>
              <a:ln w="254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Flowchart: Decision 202"/>
              <p:cNvSpPr/>
              <p:nvPr/>
            </p:nvSpPr>
            <p:spPr>
              <a:xfrm rot="5400000">
                <a:off x="2373543" y="4542299"/>
                <a:ext cx="485641" cy="427045"/>
              </a:xfrm>
              <a:prstGeom prst="flowChartDecision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04" name="Oval 203"/>
            <p:cNvSpPr/>
            <p:nvPr/>
          </p:nvSpPr>
          <p:spPr>
            <a:xfrm>
              <a:off x="4800395" y="4764097"/>
              <a:ext cx="1203348" cy="1176014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5063925" y="4959306"/>
              <a:ext cx="304806" cy="3047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G</a:t>
              </a:r>
            </a:p>
          </p:txBody>
        </p:sp>
        <p:cxnSp>
          <p:nvCxnSpPr>
            <p:cNvPr id="207" name="Elbow Connector 206"/>
            <p:cNvCxnSpPr>
              <a:stCxn id="205" idx="6"/>
            </p:cNvCxnSpPr>
            <p:nvPr/>
          </p:nvCxnSpPr>
          <p:spPr>
            <a:xfrm flipV="1">
              <a:off x="5368731" y="4764097"/>
              <a:ext cx="1374801" cy="347566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Oval 210"/>
            <p:cNvSpPr/>
            <p:nvPr/>
          </p:nvSpPr>
          <p:spPr>
            <a:xfrm>
              <a:off x="4838496" y="3353197"/>
              <a:ext cx="1203348" cy="117601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5102026" y="3548406"/>
              <a:ext cx="304806" cy="3047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F</a:t>
              </a:r>
            </a:p>
          </p:txBody>
        </p:sp>
        <p:cxnSp>
          <p:nvCxnSpPr>
            <p:cNvPr id="214" name="Elbow Connector 213"/>
            <p:cNvCxnSpPr>
              <a:stCxn id="212" idx="6"/>
              <a:endCxn id="218" idx="2"/>
            </p:cNvCxnSpPr>
            <p:nvPr/>
          </p:nvCxnSpPr>
          <p:spPr>
            <a:xfrm>
              <a:off x="5406832" y="3700764"/>
              <a:ext cx="1336701" cy="885582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Oval 217"/>
            <p:cNvSpPr/>
            <p:nvPr/>
          </p:nvSpPr>
          <p:spPr>
            <a:xfrm>
              <a:off x="6743533" y="3999132"/>
              <a:ext cx="1203348" cy="1176014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40989" name="Group 237"/>
            <p:cNvGrpSpPr>
              <a:grpSpLocks/>
            </p:cNvGrpSpPr>
            <p:nvPr/>
          </p:nvGrpSpPr>
          <p:grpSpPr bwMode="auto">
            <a:xfrm>
              <a:off x="7218124" y="4097255"/>
              <a:ext cx="254980" cy="1002128"/>
              <a:chOff x="4294496" y="5750218"/>
              <a:chExt cx="254980" cy="1002128"/>
            </a:xfrm>
          </p:grpSpPr>
          <p:sp>
            <p:nvSpPr>
              <p:cNvPr id="244" name="Oval 243"/>
              <p:cNvSpPr/>
              <p:nvPr/>
            </p:nvSpPr>
            <p:spPr>
              <a:xfrm>
                <a:off x="4294577" y="5750493"/>
                <a:ext cx="255592" cy="244408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H</a:t>
                </a:r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4294577" y="6129801"/>
                <a:ext cx="255592" cy="242821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I</a:t>
                </a: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4294577" y="6507522"/>
                <a:ext cx="255592" cy="244408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/>
                  <a:t>J</a:t>
                </a:r>
              </a:p>
            </p:txBody>
          </p:sp>
          <p:cxnSp>
            <p:nvCxnSpPr>
              <p:cNvPr id="247" name="Straight Arrow Connector 246"/>
              <p:cNvCxnSpPr/>
              <p:nvPr/>
            </p:nvCxnSpPr>
            <p:spPr>
              <a:xfrm>
                <a:off x="4423167" y="5967920"/>
                <a:ext cx="0" cy="18727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Arrow Connector 247"/>
              <p:cNvCxnSpPr/>
              <p:nvPr/>
            </p:nvCxnSpPr>
            <p:spPr>
              <a:xfrm>
                <a:off x="4423167" y="6347229"/>
                <a:ext cx="0" cy="18727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990" name="TextBox 2073"/>
            <p:cNvSpPr txBox="1">
              <a:spLocks noChangeArrowheads="1"/>
            </p:cNvSpPr>
            <p:nvPr/>
          </p:nvSpPr>
          <p:spPr bwMode="auto">
            <a:xfrm>
              <a:off x="239421" y="3294476"/>
              <a:ext cx="104515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/>
                <a:t>Start</a:t>
              </a:r>
            </a:p>
            <a:p>
              <a:pPr marL="342900" indent="-342900" eaLnBrk="1" hangingPunct="1"/>
              <a:r>
                <a:rPr lang="en-US" sz="1800"/>
                <a:t>decoding</a:t>
              </a:r>
            </a:p>
          </p:txBody>
        </p:sp>
        <p:sp>
          <p:nvSpPr>
            <p:cNvPr id="40991" name="TextBox 279"/>
            <p:cNvSpPr txBox="1">
              <a:spLocks noChangeArrowheads="1"/>
            </p:cNvSpPr>
            <p:nvPr/>
          </p:nvSpPr>
          <p:spPr bwMode="auto">
            <a:xfrm>
              <a:off x="7492284" y="3357322"/>
              <a:ext cx="104515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Segoe UI Light" charset="0"/>
                  <a:ea typeface="ＭＳ Ｐゴシック" charset="0"/>
                </a:defRPr>
              </a:lvl9pPr>
            </a:lstStyle>
            <a:p>
              <a:pPr marL="342900" indent="-342900" eaLnBrk="1" hangingPunct="1"/>
              <a:r>
                <a:rPr lang="en-US" sz="1800"/>
                <a:t>Finish</a:t>
              </a:r>
            </a:p>
            <a:p>
              <a:pPr marL="342900" indent="-342900" eaLnBrk="1" hangingPunct="1"/>
              <a:r>
                <a:rPr lang="en-US" sz="1800"/>
                <a:t>decoding</a:t>
              </a:r>
            </a:p>
          </p:txBody>
        </p:sp>
      </p:grpSp>
      <p:sp>
        <p:nvSpPr>
          <p:cNvPr id="47" name="Slide Number Placeholder 4"/>
          <p:cNvSpPr txBox="1">
            <a:spLocks/>
          </p:cNvSpPr>
          <p:nvPr/>
        </p:nvSpPr>
        <p:spPr>
          <a:xfrm>
            <a:off x="6705600" y="65087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r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342B77-D34C-443A-9BA4-2E8748A6D93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8" name="Date Placeholder 5"/>
          <p:cNvSpPr txBox="1">
            <a:spLocks/>
          </p:cNvSpPr>
          <p:nvPr/>
        </p:nvSpPr>
        <p:spPr>
          <a:xfrm>
            <a:off x="6705600" y="6324600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Katti</a:t>
            </a:r>
            <a:r>
              <a:rPr lang="en-US" dirty="0" smtClean="0"/>
              <a:t>, Stanford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9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96521"/>
            <a:ext cx="7886700" cy="1325563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- Idea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2" y="2142067"/>
            <a:ext cx="8172448" cy="240655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Inspired by TCP SYN Cookie</a:t>
            </a:r>
          </a:p>
          <a:p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 smtClean="0">
                <a:latin typeface="Calibri" panose="020F0502020204030204" pitchFamily="34" charset="0"/>
              </a:rPr>
              <a:t>Concept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TCP </a:t>
            </a:r>
            <a:r>
              <a:rPr lang="en-US" altLang="ko-KR" dirty="0">
                <a:latin typeface="Calibri" panose="020F0502020204030204" pitchFamily="34" charset="0"/>
              </a:rPr>
              <a:t>connection will stat from a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>
                <a:latin typeface="Calibri" panose="020F0502020204030204" pitchFamily="34" charset="0"/>
              </a:rPr>
              <a:t>SYN packet, and an initiator will wait for TCP SYN/ACK packet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TCP-handshake does not issue any kind of data delivery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Then, how about treating this TCP-handshake at </a:t>
            </a:r>
            <a:r>
              <a:rPr lang="en-US" altLang="ko-KR" b="1" dirty="0">
                <a:latin typeface="Calibri" panose="020F0502020204030204" pitchFamily="34" charset="0"/>
              </a:rPr>
              <a:t>network devices </a:t>
            </a:r>
            <a:endParaRPr lang="en-US" altLang="ko-KR" b="1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ko-KR" b="1" dirty="0" smtClean="0">
                <a:latin typeface="Calibri" panose="020F0502020204030204" pitchFamily="34" charset="0"/>
              </a:rPr>
              <a:t>instead </a:t>
            </a:r>
            <a:r>
              <a:rPr lang="en-US" altLang="ko-KR" b="1" dirty="0">
                <a:latin typeface="Calibri" panose="020F0502020204030204" pitchFamily="34" charset="0"/>
              </a:rPr>
              <a:t>of target hosts</a:t>
            </a:r>
          </a:p>
          <a:p>
            <a:pPr lvl="1"/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9809" y="5197206"/>
            <a:ext cx="707231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708" y="5197203"/>
            <a:ext cx="51435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7758" y="5197203"/>
            <a:ext cx="51435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8"/>
          <p:cNvCxnSpPr/>
          <p:nvPr/>
        </p:nvCxnSpPr>
        <p:spPr>
          <a:xfrm>
            <a:off x="2096408" y="54258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27227" y="5121003"/>
            <a:ext cx="55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Straight Arrow Connector 10"/>
          <p:cNvCxnSpPr/>
          <p:nvPr/>
        </p:nvCxnSpPr>
        <p:spPr>
          <a:xfrm flipH="1">
            <a:off x="2096408" y="58068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3"/>
          <p:cNvCxnSpPr/>
          <p:nvPr/>
        </p:nvCxnSpPr>
        <p:spPr>
          <a:xfrm>
            <a:off x="2096408" y="61878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67859" y="55136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9308" y="5894671"/>
            <a:ext cx="56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1008" y="5121003"/>
            <a:ext cx="51435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8"/>
          <p:cNvCxnSpPr/>
          <p:nvPr/>
        </p:nvCxnSpPr>
        <p:spPr>
          <a:xfrm>
            <a:off x="5239658" y="53496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70477" y="5044803"/>
            <a:ext cx="55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Straight Arrow Connector 20"/>
          <p:cNvCxnSpPr/>
          <p:nvPr/>
        </p:nvCxnSpPr>
        <p:spPr>
          <a:xfrm flipH="1">
            <a:off x="5239658" y="57306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21"/>
          <p:cNvCxnSpPr/>
          <p:nvPr/>
        </p:nvCxnSpPr>
        <p:spPr>
          <a:xfrm>
            <a:off x="5239658" y="61116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11109" y="54374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82558" y="5818471"/>
            <a:ext cx="56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Straight Connector 25"/>
          <p:cNvCxnSpPr/>
          <p:nvPr/>
        </p:nvCxnSpPr>
        <p:spPr>
          <a:xfrm flipH="1">
            <a:off x="1924958" y="4968603"/>
            <a:ext cx="1428750" cy="1524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7"/>
          <p:cNvCxnSpPr/>
          <p:nvPr/>
        </p:nvCxnSpPr>
        <p:spPr>
          <a:xfrm>
            <a:off x="2267858" y="4892403"/>
            <a:ext cx="914400" cy="1676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Oval 30"/>
          <p:cNvSpPr/>
          <p:nvPr/>
        </p:nvSpPr>
        <p:spPr>
          <a:xfrm>
            <a:off x="4920681" y="4892403"/>
            <a:ext cx="1828800" cy="15190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600450" cy="34924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50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6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11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45504"/>
            <a:ext cx="7886700" cy="1325563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Access 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Table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33450" y="1828800"/>
            <a:ext cx="8210550" cy="4351338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List </a:t>
            </a:r>
            <a:r>
              <a:rPr lang="en-US" altLang="ko-KR" dirty="0">
                <a:latin typeface="Calibri" panose="020F0502020204030204" pitchFamily="34" charset="0"/>
              </a:rPr>
              <a:t>of visiting clients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Format 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Client IP address: # of TCP connection trials</a:t>
            </a:r>
          </a:p>
          <a:p>
            <a:pPr lvl="3"/>
            <a:r>
              <a:rPr lang="en-US" altLang="ko-KR" dirty="0">
                <a:latin typeface="Calibri" panose="020F0502020204030204" pitchFamily="34" charset="0"/>
              </a:rPr>
              <a:t># of TCP connection trials include wrong trials (ACK, FIN, and RST</a:t>
            </a:r>
            <a:r>
              <a:rPr lang="en-US" altLang="ko-KR" dirty="0" smtClean="0">
                <a:latin typeface="Calibri" panose="020F0502020204030204" pitchFamily="34" charset="0"/>
              </a:rPr>
              <a:t>)</a:t>
            </a:r>
            <a:endParaRPr lang="en-US" altLang="ko-KR" dirty="0">
              <a:latin typeface="Calibri" panose="020F0502020204030204" pitchFamily="34" charset="0"/>
            </a:endParaRP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Simple data </a:t>
            </a:r>
            <a:r>
              <a:rPr lang="en-US" altLang="ko-KR" dirty="0" smtClean="0">
                <a:latin typeface="Calibri" panose="020F0502020204030204" pitchFamily="34" charset="0"/>
              </a:rPr>
              <a:t>structure : 6 </a:t>
            </a:r>
            <a:r>
              <a:rPr lang="en-US" altLang="ko-KR" dirty="0">
                <a:latin typeface="Calibri" panose="020F0502020204030204" pitchFamily="34" charset="0"/>
              </a:rPr>
              <a:t>bytes (4 bytes for IP and 2 bytes for 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counter</a:t>
            </a:r>
            <a:r>
              <a:rPr lang="en-US" altLang="ko-KR" dirty="0">
                <a:latin typeface="Calibri" panose="020F0502020204030204" pitchFamily="34" charset="0"/>
              </a:rPr>
              <a:t>)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Overhead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1,000,000 </a:t>
            </a:r>
            <a:r>
              <a:rPr lang="en-US" altLang="ko-KR" dirty="0">
                <a:latin typeface="Calibri" panose="020F0502020204030204" pitchFamily="34" charset="0"/>
              </a:rPr>
              <a:t>client IP </a:t>
            </a:r>
            <a:r>
              <a:rPr lang="en-US" altLang="ko-KR" dirty="0" smtClean="0">
                <a:latin typeface="Calibri" panose="020F0502020204030204" pitchFamily="34" charset="0"/>
              </a:rPr>
              <a:t>addresses </a:t>
            </a:r>
            <a:r>
              <a:rPr lang="en-US" altLang="ko-KR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latin typeface="Calibri" panose="020F0502020204030204" pitchFamily="34" charset="0"/>
              </a:rPr>
              <a:t>less </a:t>
            </a:r>
            <a:r>
              <a:rPr lang="en-US" altLang="ko-KR" dirty="0">
                <a:latin typeface="Calibri" panose="020F0502020204030204" pitchFamily="34" charset="0"/>
              </a:rPr>
              <a:t>than 6 MB of memory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A controller application can read this table  </a:t>
            </a:r>
          </a:p>
          <a:p>
            <a:pPr lvl="1"/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487467" y="5357084"/>
            <a:ext cx="108585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10.0.0.1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872360" y="5357084"/>
            <a:ext cx="85725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15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6" name="직선 연결선 5"/>
          <p:cNvCxnSpPr>
            <a:stCxn id="4" idx="3"/>
            <a:endCxn id="5" idx="1"/>
          </p:cNvCxnSpPr>
          <p:nvPr/>
        </p:nvCxnSpPr>
        <p:spPr>
          <a:xfrm>
            <a:off x="3573319" y="5509484"/>
            <a:ext cx="299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487467" y="5661884"/>
            <a:ext cx="108585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12.2.0.1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872360" y="5661884"/>
            <a:ext cx="85725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9" name="직선 연결선 8"/>
          <p:cNvCxnSpPr>
            <a:stCxn id="7" idx="3"/>
            <a:endCxn id="8" idx="1"/>
          </p:cNvCxnSpPr>
          <p:nvPr/>
        </p:nvCxnSpPr>
        <p:spPr>
          <a:xfrm>
            <a:off x="3573319" y="5814284"/>
            <a:ext cx="299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2487467" y="5966684"/>
            <a:ext cx="108585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40.0.0.4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872360" y="5966684"/>
            <a:ext cx="85725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100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2" name="직선 연결선 11"/>
          <p:cNvCxnSpPr>
            <a:stCxn id="10" idx="3"/>
            <a:endCxn id="11" idx="1"/>
          </p:cNvCxnSpPr>
          <p:nvPr/>
        </p:nvCxnSpPr>
        <p:spPr>
          <a:xfrm>
            <a:off x="3573319" y="6119084"/>
            <a:ext cx="299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36304" y="6251006"/>
            <a:ext cx="967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IP</a:t>
            </a:r>
            <a:r>
              <a:rPr lang="ko-KR" altLang="en-US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 </a:t>
            </a:r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Address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72002" y="6252935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Counter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028950" y="6400800"/>
            <a:ext cx="36766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51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8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32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64854" y="365128"/>
            <a:ext cx="7950497" cy="1325563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State 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Diagram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933" y="1828800"/>
            <a:ext cx="4936067" cy="4351338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4 state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Classification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Distinguish useful TCP connections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Report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Report to a controller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Migration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Migrate a TCP connection</a:t>
            </a:r>
          </a:p>
          <a:p>
            <a:pPr marL="914400" lvl="2" indent="0">
              <a:buNone/>
            </a:pPr>
            <a:r>
              <a:rPr lang="en-US" altLang="ko-KR" dirty="0">
                <a:latin typeface="Calibri" panose="020F0502020204030204" pitchFamily="34" charset="0"/>
              </a:rPr>
              <a:t>i</a:t>
            </a:r>
            <a:r>
              <a:rPr lang="en-US" altLang="ko-KR" dirty="0" smtClean="0">
                <a:latin typeface="Calibri" panose="020F0502020204030204" pitchFamily="34" charset="0"/>
              </a:rPr>
              <a:t>f it is a useful (or valid) connection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Relay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Relay all TCP packets between a </a:t>
            </a:r>
          </a:p>
          <a:p>
            <a:pPr marL="914400" lvl="2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connection source and a destination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4808578" y="4043826"/>
            <a:ext cx="1363622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Classification 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5797407" y="2606760"/>
            <a:ext cx="1180214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Report </a:t>
            </a:r>
          </a:p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6810157" y="4043826"/>
            <a:ext cx="1180214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Migration</a:t>
            </a:r>
          </a:p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759114" y="2606760"/>
            <a:ext cx="1180214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Replay</a:t>
            </a:r>
          </a:p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0" name="직선 화살표 연결선 9"/>
          <p:cNvCxnSpPr>
            <a:endCxn id="5" idx="1"/>
          </p:cNvCxnSpPr>
          <p:nvPr/>
        </p:nvCxnSpPr>
        <p:spPr>
          <a:xfrm flipV="1">
            <a:off x="4393908" y="4288375"/>
            <a:ext cx="414670" cy="7180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47297" y="4043829"/>
            <a:ext cx="985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TCP sessions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4" name="직선 화살표 연결선 13"/>
          <p:cNvCxnSpPr>
            <a:stCxn id="5" idx="0"/>
            <a:endCxn id="6" idx="2"/>
          </p:cNvCxnSpPr>
          <p:nvPr/>
        </p:nvCxnSpPr>
        <p:spPr>
          <a:xfrm flipV="1">
            <a:off x="5490389" y="3095858"/>
            <a:ext cx="897125" cy="947968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6525737" y="3120853"/>
            <a:ext cx="643270" cy="922975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7" idx="0"/>
          </p:cNvCxnSpPr>
          <p:nvPr/>
        </p:nvCxnSpPr>
        <p:spPr>
          <a:xfrm flipH="1" flipV="1">
            <a:off x="6725106" y="3099494"/>
            <a:ext cx="675160" cy="944332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5" idx="2"/>
          </p:cNvCxnSpPr>
          <p:nvPr/>
        </p:nvCxnSpPr>
        <p:spPr>
          <a:xfrm flipH="1">
            <a:off x="5398687" y="4532924"/>
            <a:ext cx="91702" cy="628994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6" idx="3"/>
            <a:endCxn id="8" idx="1"/>
          </p:cNvCxnSpPr>
          <p:nvPr/>
        </p:nvCxnSpPr>
        <p:spPr>
          <a:xfrm>
            <a:off x="6977621" y="2851309"/>
            <a:ext cx="781493" cy="0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77036" y="5155013"/>
            <a:ext cx="989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Failed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TCP sessions</a:t>
            </a:r>
          </a:p>
          <a:p>
            <a:pPr algn="ctr" defTabSz="457200"/>
            <a:endParaRPr lang="en-US" altLang="ko-KR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Then, Ignore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00315" y="3367546"/>
            <a:ext cx="98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Established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TCP sessions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39539" y="3426170"/>
            <a:ext cx="815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Allow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Migration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78078" y="3419873"/>
            <a:ext cx="841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Success or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Failure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70395" y="2429477"/>
            <a:ext cx="556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Allow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028950" y="6324601"/>
            <a:ext cx="3676650" cy="3968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52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4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23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26312" y="365128"/>
            <a:ext cx="8312888" cy="1325563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Flow Chart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6430" y="1742574"/>
            <a:ext cx="3548921" cy="440595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228" y="1795742"/>
            <a:ext cx="3736397" cy="42535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2337" y="6097565"/>
            <a:ext cx="3170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Flow chart</a:t>
            </a:r>
          </a:p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- The case of receiving TCP SYN/RST/FIN packet</a:t>
            </a:r>
            <a:endParaRPr lang="ko-KR" altLang="en-US" sz="16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1996" y="6111420"/>
            <a:ext cx="2600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Flow chart</a:t>
            </a:r>
          </a:p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- The case of receiving TCP ACK packet</a:t>
            </a:r>
            <a:endParaRPr lang="ko-KR" altLang="en-US" sz="16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53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0080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Packet 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Diagram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85411" y="3891516"/>
            <a:ext cx="3389129" cy="21584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4358" y="3891516"/>
            <a:ext cx="604727" cy="21584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A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250866" y="3891516"/>
            <a:ext cx="604727" cy="21584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B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88069" y="2126623"/>
            <a:ext cx="3389129" cy="74416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맑은 고딕"/>
                <a:ea typeface="맑은 고딕"/>
              </a:rPr>
              <a:t>Control Plane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1012752" y="4157331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9319" y="3912784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1012753" y="4445513"/>
            <a:ext cx="176588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06477" y="4189783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(2)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1015410" y="4713766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61977" y="4469219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(3)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6381318" y="4136066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27885" y="3891516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(6)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 flipH="1">
            <a:off x="6381319" y="4424248"/>
            <a:ext cx="176588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75042" y="4168518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(7)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6383976" y="4692501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30545" y="4447954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(8)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1010091" y="5695502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74724" y="5238303"/>
            <a:ext cx="1168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(11) 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6378207" y="5691039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38593" y="5233840"/>
            <a:ext cx="1176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smtClean="0">
                <a:solidFill>
                  <a:prstClr val="black"/>
                </a:solidFill>
                <a:latin typeface="맑은 고딕"/>
                <a:ea typeface="맑은 고딕"/>
              </a:rPr>
              <a:t>(12) 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8" name="직선 화살표 연결선 27"/>
          <p:cNvCxnSpPr/>
          <p:nvPr/>
        </p:nvCxnSpPr>
        <p:spPr>
          <a:xfrm flipV="1">
            <a:off x="3247943" y="2991394"/>
            <a:ext cx="0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H="1">
            <a:off x="3536770" y="3029873"/>
            <a:ext cx="1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05636" y="3244277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</a:t>
            </a:r>
            <a:r>
              <a:rPr lang="en-US" altLang="ko-KR" sz="1200" b="1" dirty="0">
                <a:solidFill>
                  <a:prstClr val="black"/>
                </a:solidFill>
                <a:latin typeface="맑은 고딕"/>
                <a:ea typeface="맑은 고딕"/>
              </a:rPr>
              <a:t>4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06084" y="3239921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(5)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V="1">
            <a:off x="5449035" y="3000938"/>
            <a:ext cx="0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 flipH="1">
            <a:off x="5737861" y="3039417"/>
            <a:ext cx="1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06728" y="3253821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(9)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67987" y="3249465"/>
            <a:ext cx="458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(10)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93663" y="4285748"/>
            <a:ext cx="2392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A-1: A --&gt; B: Migrate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93662" y="487797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A-2: </a:t>
            </a:r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 --&gt; B: </a:t>
            </a:r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Relay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715000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010092" y="3812636"/>
            <a:ext cx="1768541" cy="106533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995902" y="5247302"/>
            <a:ext cx="1768541" cy="61795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6378208" y="3823350"/>
            <a:ext cx="1768541" cy="106533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6378207" y="5247302"/>
            <a:ext cx="1768541" cy="61795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3005636" y="2977344"/>
            <a:ext cx="690403" cy="82123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5232855" y="2972157"/>
            <a:ext cx="619429" cy="82123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75239" y="3515701"/>
            <a:ext cx="1801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Classification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51292" y="4968159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38823" y="3536962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Migration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77968" y="4964264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96037" y="3212637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805145" y="3177147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14600" y="6477000"/>
            <a:ext cx="3600450" cy="2444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54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4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8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Delayed Connection Migration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734183"/>
            <a:ext cx="7886700" cy="179041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Concept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Delay Connection Migration until the data plane receives (a) data </a:t>
            </a:r>
          </a:p>
          <a:p>
            <a:pPr marL="457200" lvl="1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packet(s)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Why?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Good for reducing the effects of some advanced attacks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E.g., fake TCP connection setup 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85375" y="4925809"/>
            <a:ext cx="3012731" cy="182317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90975" y="4925809"/>
            <a:ext cx="537566" cy="18231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A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854940" y="4925809"/>
            <a:ext cx="537566" cy="18231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B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87738" y="3476261"/>
            <a:ext cx="3012731" cy="63960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맑은 고딕"/>
                <a:ea typeface="맑은 고딕"/>
              </a:rPr>
              <a:t>Control Plane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1420695" y="5150336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17666" y="4943771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1420694" y="5393759"/>
            <a:ext cx="1569761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81797" y="5177748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(2)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1423056" y="5620348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20029" y="5413783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(3)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6193026" y="5132373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89997" y="4925809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(7)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 flipH="1">
            <a:off x="6193025" y="5375797"/>
            <a:ext cx="1569761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54129" y="5159786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(8)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6195387" y="5602386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92360" y="5395821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(9)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1418328" y="6031590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27258" y="5645401"/>
            <a:ext cx="1090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</a:t>
            </a:r>
            <a:r>
              <a:rPr lang="en-US" altLang="ko-KR" sz="1200" b="1" dirty="0">
                <a:solidFill>
                  <a:prstClr val="black"/>
                </a:solidFill>
                <a:latin typeface="맑은 고딕"/>
                <a:ea typeface="맑은 고딕"/>
              </a:rPr>
              <a:t>4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) 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3" name="직선 화살표 연결선 22"/>
          <p:cNvCxnSpPr/>
          <p:nvPr/>
        </p:nvCxnSpPr>
        <p:spPr>
          <a:xfrm>
            <a:off x="6190260" y="6445836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356394" y="6059647"/>
            <a:ext cx="1176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smtClean="0">
                <a:solidFill>
                  <a:prstClr val="black"/>
                </a:solidFill>
                <a:latin typeface="맑은 고딕"/>
                <a:ea typeface="맑은 고딕"/>
              </a:rPr>
              <a:t>(12) 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3407644" y="4165486"/>
            <a:ext cx="0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flipH="1">
            <a:off x="3664393" y="4197988"/>
            <a:ext cx="1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92248" y="4379093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(5)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59328" y="4375413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(6)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 flipV="1">
            <a:off x="5364281" y="4173547"/>
            <a:ext cx="0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 flipH="1">
            <a:off x="5621031" y="4206050"/>
            <a:ext cx="1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99899" y="4387154"/>
            <a:ext cx="458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(10)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51736" y="4383475"/>
            <a:ext cx="4498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(11)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14967" y="5258809"/>
            <a:ext cx="2392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A-1: A --&gt; B: Migrate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14967" y="575905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A-2: </a:t>
            </a:r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 --&gt; B: </a:t>
            </a:r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Relay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76800" y="6454801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1418328" y="4859174"/>
            <a:ext cx="1572126" cy="1395452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6190259" y="4868227"/>
            <a:ext cx="1572126" cy="89987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6190258" y="6071018"/>
            <a:ext cx="1572126" cy="52198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3192247" y="4153618"/>
            <a:ext cx="613727" cy="69368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5172110" y="4149237"/>
            <a:ext cx="550635" cy="69368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65135" y="4608360"/>
            <a:ext cx="1801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Classification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21931" y="4626319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Migration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45623" y="5831940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05972" y="4352366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80841" y="4322389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>
          <a:xfrm>
            <a:off x="7069667" y="6492875"/>
            <a:ext cx="2057400" cy="365125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55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26198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Actuating Trigger - Idea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825625"/>
            <a:ext cx="7905750" cy="4351338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Two functions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R</a:t>
            </a:r>
            <a:r>
              <a:rPr lang="en-US" altLang="ko-KR" dirty="0" smtClean="0">
                <a:latin typeface="Calibri" panose="020F0502020204030204" pitchFamily="34" charset="0"/>
              </a:rPr>
              <a:t>eport the following items to the control plane </a:t>
            </a:r>
          </a:p>
          <a:p>
            <a:pPr marL="457200" lvl="1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asynchronously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N</a:t>
            </a:r>
            <a:r>
              <a:rPr lang="en-US" altLang="ko-KR" dirty="0" smtClean="0">
                <a:latin typeface="Calibri" panose="020F0502020204030204" pitchFamily="34" charset="0"/>
              </a:rPr>
              <a:t>etwork status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P</a:t>
            </a:r>
            <a:r>
              <a:rPr lang="en-US" altLang="ko-KR" dirty="0" smtClean="0">
                <a:latin typeface="Calibri" panose="020F0502020204030204" pitchFamily="34" charset="0"/>
              </a:rPr>
              <a:t>ayload information</a:t>
            </a:r>
          </a:p>
          <a:p>
            <a:pPr lvl="1"/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Activate flow rules based on some predefined conditions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Security application can use this feature to turn on security </a:t>
            </a:r>
          </a:p>
          <a:p>
            <a:pPr marL="914400" lvl="2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policies without delay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00800"/>
            <a:ext cx="36004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56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6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Activating Trigger – Operations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8600" y="1825625"/>
            <a:ext cx="3677855" cy="4351338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4 main operations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In the control plane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Define a condition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Register the condition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In the data plane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Check the condition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W</a:t>
            </a:r>
            <a:r>
              <a:rPr lang="en-US" altLang="ko-KR" dirty="0" smtClean="0">
                <a:latin typeface="Calibri" panose="020F0502020204030204" pitchFamily="34" charset="0"/>
              </a:rPr>
              <a:t>hen the condition is satisfied,</a:t>
            </a:r>
          </a:p>
          <a:p>
            <a:pPr lvl="3"/>
            <a:r>
              <a:rPr lang="en-US" altLang="ko-KR" dirty="0" smtClean="0">
                <a:latin typeface="Calibri" panose="020F0502020204030204" pitchFamily="34" charset="0"/>
              </a:rPr>
              <a:t>Report a network </a:t>
            </a:r>
          </a:p>
          <a:p>
            <a:pPr marL="1371600" lvl="3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status or payload</a:t>
            </a:r>
          </a:p>
          <a:p>
            <a:pPr lvl="3"/>
            <a:r>
              <a:rPr lang="en-US" altLang="ko-KR" dirty="0" smtClean="0">
                <a:latin typeface="Calibri" panose="020F0502020204030204" pitchFamily="34" charset="0"/>
              </a:rPr>
              <a:t>Activate a flow rule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5104313" y="2978332"/>
            <a:ext cx="3860073" cy="293914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63936" y="3592286"/>
            <a:ext cx="1205049" cy="5747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Flow Rule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849836" y="3592286"/>
            <a:ext cx="1859825" cy="5747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Condition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6849836" y="4931231"/>
            <a:ext cx="1859825" cy="5617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Predefined Flow Rule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104313" y="1854927"/>
            <a:ext cx="3860073" cy="60089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Control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1" name="직선 연결선 10"/>
          <p:cNvCxnSpPr>
            <a:stCxn id="9" idx="2"/>
            <a:endCxn id="5" idx="0"/>
          </p:cNvCxnSpPr>
          <p:nvPr/>
        </p:nvCxnSpPr>
        <p:spPr>
          <a:xfrm>
            <a:off x="7034349" y="2455820"/>
            <a:ext cx="0" cy="522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3925391" y="4389120"/>
            <a:ext cx="787036" cy="15283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white"/>
                </a:solidFill>
                <a:latin typeface="맑은 고딕"/>
                <a:ea typeface="맑은 고딕"/>
              </a:rPr>
              <a:t>Host</a:t>
            </a:r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14" name="꺾인 연결선 13"/>
          <p:cNvCxnSpPr>
            <a:stCxn id="12" idx="3"/>
            <a:endCxn id="6" idx="2"/>
          </p:cNvCxnSpPr>
          <p:nvPr/>
        </p:nvCxnSpPr>
        <p:spPr>
          <a:xfrm flipV="1">
            <a:off x="4712426" y="4167055"/>
            <a:ext cx="1254035" cy="986245"/>
          </a:xfrm>
          <a:prstGeom prst="bentConnector2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7338060" y="2455820"/>
            <a:ext cx="0" cy="113646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8082644" y="2455820"/>
            <a:ext cx="0" cy="113646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8082644" y="4167052"/>
            <a:ext cx="0" cy="76417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직선 연결선 24"/>
          <p:cNvCxnSpPr>
            <a:stCxn id="6" idx="3"/>
            <a:endCxn id="7" idx="1"/>
          </p:cNvCxnSpPr>
          <p:nvPr/>
        </p:nvCxnSpPr>
        <p:spPr>
          <a:xfrm>
            <a:off x="6568985" y="3879669"/>
            <a:ext cx="280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34350" y="1986093"/>
            <a:ext cx="1876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(1) Define condition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41278" y="2547797"/>
            <a:ext cx="2012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(2) Register condition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93096" y="4109350"/>
            <a:ext cx="1822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(3) Check condition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07155" y="4464226"/>
            <a:ext cx="2287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(4-2) Activate a flow rule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32811" y="3009895"/>
            <a:ext cx="1776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(4-1) Report status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85812" y="5548142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21754" y="4402183"/>
            <a:ext cx="847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맑은 고딕"/>
              </a:rPr>
              <a:t>match</a:t>
            </a:r>
            <a:endParaRPr lang="ko-KR" altLang="en-US" b="1" i="1" dirty="0">
              <a:solidFill>
                <a:srgbClr val="0070C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667000" y="6400800"/>
            <a:ext cx="34480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57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3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Activating Trigger - Example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825628"/>
            <a:ext cx="7886700" cy="1797251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Example of reporting payload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1) defined a condition : want to see payloads of packet from 10.0.0.1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2) register this condition to the data plane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3) packet is delivered from 10.0.0.1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4) payload is delivered to the control plane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755195" y="4898572"/>
            <a:ext cx="3860073" cy="165898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014818" y="5505996"/>
            <a:ext cx="1205049" cy="5747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10.0.0.1 </a:t>
            </a:r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  <a:sym typeface="Wingdings" panose="05000000000000000000" pitchFamily="2" charset="2"/>
              </a:rPr>
              <a:t>*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00718" y="5505996"/>
            <a:ext cx="1859825" cy="5747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1: Condition for payload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759489" y="3918861"/>
            <a:ext cx="3860073" cy="60089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Control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0" name="직선 연결선 9"/>
          <p:cNvCxnSpPr>
            <a:stCxn id="9" idx="2"/>
            <a:endCxn id="5" idx="0"/>
          </p:cNvCxnSpPr>
          <p:nvPr/>
        </p:nvCxnSpPr>
        <p:spPr>
          <a:xfrm flipH="1">
            <a:off x="4685232" y="4519754"/>
            <a:ext cx="4295" cy="378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1576272" y="5029202"/>
            <a:ext cx="787036" cy="15283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white"/>
                </a:solidFill>
                <a:latin typeface="맑은 고딕"/>
                <a:ea typeface="맑은 고딕"/>
              </a:rPr>
              <a:t>10.0.0.1</a:t>
            </a:r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14" name="직선 화살표 연결선 13"/>
          <p:cNvCxnSpPr>
            <a:stCxn id="11" idx="3"/>
            <a:endCxn id="6" idx="1"/>
          </p:cNvCxnSpPr>
          <p:nvPr/>
        </p:nvCxnSpPr>
        <p:spPr>
          <a:xfrm>
            <a:off x="2363307" y="5793379"/>
            <a:ext cx="651510" cy="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6" idx="3"/>
            <a:endCxn id="7" idx="1"/>
          </p:cNvCxnSpPr>
          <p:nvPr/>
        </p:nvCxnSpPr>
        <p:spPr>
          <a:xfrm>
            <a:off x="4219867" y="5793379"/>
            <a:ext cx="280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12393" y="4519751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(1)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4000" y="6172200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7255350" y="5029202"/>
            <a:ext cx="787036" cy="15283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white"/>
                </a:solidFill>
                <a:latin typeface="맑은 고딕"/>
                <a:ea typeface="맑은 고딕"/>
              </a:rPr>
              <a:t>10.0.0.2</a:t>
            </a:r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32" name="직선 화살표 연결선 31"/>
          <p:cNvCxnSpPr/>
          <p:nvPr/>
        </p:nvCxnSpPr>
        <p:spPr>
          <a:xfrm>
            <a:off x="3212393" y="4519754"/>
            <a:ext cx="0" cy="378821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 flipV="1">
            <a:off x="5746587" y="4519754"/>
            <a:ext cx="0" cy="378821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33112" y="5189216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(2)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01991" y="5805349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(3)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46587" y="4539884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(4)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71800" y="6537324"/>
            <a:ext cx="35242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58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23" name="Date Placeholder 5"/>
          <p:cNvSpPr txBox="1">
            <a:spLocks/>
          </p:cNvSpPr>
          <p:nvPr/>
        </p:nvSpPr>
        <p:spPr>
          <a:xfrm>
            <a:off x="6172200" y="6492875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4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Implementation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Data plane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Implemented in the Software-based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reference switch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Covers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spec. 1.0.0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Control plane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Implemented in the POX controller</a:t>
            </a: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 smtClean="0">
                <a:latin typeface="Calibri" panose="020F0502020204030204" pitchFamily="34" charset="0"/>
              </a:rPr>
              <a:t>Extend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protocols for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Connection migration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E.g., OFPFC_MIGRATE, …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Actuating trigger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E.g., OFPFC_REG_PAYLOAD, …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Please refer to our paper for more information (Table 1)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9400" y="6400800"/>
            <a:ext cx="32956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59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Review of Previous Lecture: Controller Abstraction and Architecture</a:t>
            </a:r>
            <a:endParaRPr lang="en-US" sz="3600" dirty="0"/>
          </a:p>
        </p:txBody>
      </p:sp>
      <p:pic>
        <p:nvPicPr>
          <p:cNvPr id="6" name="Picture 2" descr="http://www.iyogi.net/mac/images/airport_express_base_station_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619918" cy="82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iyogi.net/mac/images/airport_express_base_station_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2652"/>
            <a:ext cx="619918" cy="82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iyogi.net/mac/images/airport_express_base_station_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2653"/>
            <a:ext cx="619918" cy="82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76200" y="3048000"/>
            <a:ext cx="2286000" cy="3200400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124200"/>
            <a:ext cx="207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RADIO ELEMENTS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971800" y="1371600"/>
            <a:ext cx="6019800" cy="51816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1295400"/>
            <a:ext cx="1870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CONTROLLER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7800" y="4953000"/>
            <a:ext cx="914402" cy="91440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Radio</a:t>
            </a:r>
          </a:p>
          <a:p>
            <a:pPr algn="ctr" defTabSz="457200"/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Element API</a:t>
            </a:r>
            <a:endParaRPr lang="en-US" sz="1600" b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90188" y="2362200"/>
            <a:ext cx="1007430" cy="7371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2438400"/>
            <a:ext cx="1041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Controller</a:t>
            </a:r>
          </a:p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API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0182" y="2496487"/>
            <a:ext cx="1148761" cy="16764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3601760"/>
            <a:ext cx="1230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Interference</a:t>
            </a:r>
          </a:p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Map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298783" y="3246074"/>
            <a:ext cx="76200" cy="886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5908383" y="2788873"/>
            <a:ext cx="114300" cy="164813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603583" y="2877487"/>
            <a:ext cx="76200" cy="886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984583" y="3182287"/>
            <a:ext cx="76200" cy="886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832183" y="2572687"/>
            <a:ext cx="76200" cy="886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Isosceles Triangle 34"/>
          <p:cNvSpPr/>
          <p:nvPr/>
        </p:nvSpPr>
        <p:spPr>
          <a:xfrm>
            <a:off x="5222583" y="2776460"/>
            <a:ext cx="114300" cy="164813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Isosceles Triangle 35"/>
          <p:cNvSpPr/>
          <p:nvPr/>
        </p:nvSpPr>
        <p:spPr>
          <a:xfrm>
            <a:off x="5616946" y="3373180"/>
            <a:ext cx="114300" cy="164813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38" name="Straight Connector 37"/>
          <p:cNvCxnSpPr>
            <a:stCxn id="35" idx="5"/>
            <a:endCxn id="32" idx="2"/>
          </p:cNvCxnSpPr>
          <p:nvPr/>
        </p:nvCxnSpPr>
        <p:spPr>
          <a:xfrm>
            <a:off x="5308308" y="2858867"/>
            <a:ext cx="295275" cy="6292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8" idx="0"/>
            <a:endCxn id="35" idx="3"/>
          </p:cNvCxnSpPr>
          <p:nvPr/>
        </p:nvCxnSpPr>
        <p:spPr>
          <a:xfrm flipH="1" flipV="1">
            <a:off x="5279733" y="2941273"/>
            <a:ext cx="57150" cy="304801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2" idx="5"/>
            <a:endCxn id="31" idx="2"/>
          </p:cNvCxnSpPr>
          <p:nvPr/>
        </p:nvCxnSpPr>
        <p:spPr>
          <a:xfrm>
            <a:off x="5668624" y="2953123"/>
            <a:ext cx="239759" cy="56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4"/>
            <a:endCxn id="36" idx="0"/>
          </p:cNvCxnSpPr>
          <p:nvPr/>
        </p:nvCxnSpPr>
        <p:spPr>
          <a:xfrm>
            <a:off x="5641683" y="2966100"/>
            <a:ext cx="32413" cy="40708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6" idx="0"/>
            <a:endCxn id="33" idx="3"/>
          </p:cNvCxnSpPr>
          <p:nvPr/>
        </p:nvCxnSpPr>
        <p:spPr>
          <a:xfrm flipV="1">
            <a:off x="5674096" y="3257923"/>
            <a:ext cx="321646" cy="11525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1" idx="4"/>
            <a:endCxn id="33" idx="7"/>
          </p:cNvCxnSpPr>
          <p:nvPr/>
        </p:nvCxnSpPr>
        <p:spPr>
          <a:xfrm>
            <a:off x="6022683" y="2953686"/>
            <a:ext cx="26941" cy="24157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1" idx="0"/>
            <a:endCxn id="34" idx="4"/>
          </p:cNvCxnSpPr>
          <p:nvPr/>
        </p:nvCxnSpPr>
        <p:spPr>
          <a:xfrm flipH="1" flipV="1">
            <a:off x="5870283" y="2661300"/>
            <a:ext cx="95250" cy="12757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6" idx="1"/>
            <a:endCxn id="28" idx="5"/>
          </p:cNvCxnSpPr>
          <p:nvPr/>
        </p:nvCxnSpPr>
        <p:spPr>
          <a:xfrm flipH="1" flipV="1">
            <a:off x="5363824" y="3321710"/>
            <a:ext cx="281697" cy="13387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289384" y="2496487"/>
            <a:ext cx="990600" cy="16764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354983" y="3601760"/>
            <a:ext cx="859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Flow</a:t>
            </a:r>
          </a:p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Records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89383" y="2496487"/>
            <a:ext cx="10310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defTabSz="457200">
              <a:buFont typeface="Arial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Bytes</a:t>
            </a: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Rate</a:t>
            </a: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Queue</a:t>
            </a:r>
          </a:p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     Size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6183" y="2496487"/>
            <a:ext cx="1078786" cy="89216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381825" y="2496487"/>
            <a:ext cx="1053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Network</a:t>
            </a:r>
          </a:p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Operator</a:t>
            </a:r>
          </a:p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Inputs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56183" y="3563287"/>
            <a:ext cx="1078786" cy="62324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353420" y="3563287"/>
            <a:ext cx="1145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QoS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Constraints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4800600" y="1905000"/>
            <a:ext cx="4038600" cy="243393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562600" y="1976735"/>
            <a:ext cx="2543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RAN Information Base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6452369" y="4834705"/>
            <a:ext cx="2463031" cy="11430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762994" y="4885842"/>
            <a:ext cx="18828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Radio Resource </a:t>
            </a:r>
          </a:p>
          <a:p>
            <a:pPr algn="ctr" defTabSz="457200"/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Management</a:t>
            </a:r>
          </a:p>
          <a:p>
            <a:pPr algn="ctr" defTabSz="457200"/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Algorithm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3830329" y="4972050"/>
            <a:ext cx="0" cy="10287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3833741" y="5981700"/>
            <a:ext cx="1474567" cy="1905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886200" y="5505450"/>
            <a:ext cx="9906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4876800" y="5505450"/>
            <a:ext cx="0" cy="46371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3886200" y="5410200"/>
            <a:ext cx="228600" cy="762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4876800" y="5410200"/>
            <a:ext cx="228600" cy="762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4876800" y="5867400"/>
            <a:ext cx="228600" cy="762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4073818" y="5410200"/>
            <a:ext cx="1031582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5105400" y="5410200"/>
            <a:ext cx="0" cy="48784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4694814" y="5145775"/>
            <a:ext cx="434490" cy="2286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3900946" y="5486400"/>
            <a:ext cx="0" cy="4572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3886200" y="5943600"/>
            <a:ext cx="9906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4047445" y="5453390"/>
            <a:ext cx="753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400" b="1" dirty="0" smtClean="0">
                <a:solidFill>
                  <a:prstClr val="black"/>
                </a:solidFill>
                <a:latin typeface="Calibri"/>
              </a:rPr>
              <a:t>POWER</a:t>
            </a:r>
          </a:p>
          <a:p>
            <a:pPr algn="ctr" defTabSz="457200"/>
            <a:r>
              <a:rPr lang="en-US" sz="1400" b="1" dirty="0" smtClean="0">
                <a:solidFill>
                  <a:prstClr val="black"/>
                </a:solidFill>
                <a:latin typeface="Calibri"/>
              </a:rPr>
              <a:t>FLOW</a:t>
            </a:r>
            <a:endParaRPr lang="en-US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TextBox 160"/>
          <p:cNvSpPr txBox="1"/>
          <p:nvPr/>
        </p:nvSpPr>
        <p:spPr>
          <a:xfrm rot="19587746">
            <a:off x="4403111" y="4987439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Time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038600" y="5943600"/>
            <a:ext cx="1055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Frequency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TextBox 163"/>
          <p:cNvSpPr txBox="1"/>
          <p:nvPr/>
        </p:nvSpPr>
        <p:spPr>
          <a:xfrm rot="16200000">
            <a:off x="2916360" y="5328476"/>
            <a:ext cx="1394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Radio Element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1" name="Rounded Rectangle 170"/>
          <p:cNvSpPr/>
          <p:nvPr/>
        </p:nvSpPr>
        <p:spPr>
          <a:xfrm>
            <a:off x="3124200" y="4495800"/>
            <a:ext cx="3005554" cy="1828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654806" y="4547203"/>
            <a:ext cx="2020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3D Resource Grid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74" name="Elbow Connector 173"/>
          <p:cNvCxnSpPr>
            <a:stCxn id="3" idx="0"/>
            <a:endCxn id="14" idx="1"/>
          </p:cNvCxnSpPr>
          <p:nvPr/>
        </p:nvCxnSpPr>
        <p:spPr>
          <a:xfrm rot="5400000" flipH="1" flipV="1">
            <a:off x="1936894" y="2013094"/>
            <a:ext cx="317212" cy="1752600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3" idx="3"/>
          </p:cNvCxnSpPr>
          <p:nvPr/>
        </p:nvCxnSpPr>
        <p:spPr>
          <a:xfrm flipV="1">
            <a:off x="3997618" y="2730787"/>
            <a:ext cx="802982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endCxn id="81" idx="0"/>
          </p:cNvCxnSpPr>
          <p:nvPr/>
        </p:nvCxnSpPr>
        <p:spPr>
          <a:xfrm>
            <a:off x="7683884" y="4338935"/>
            <a:ext cx="1" cy="4957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81" idx="1"/>
            <a:endCxn id="171" idx="3"/>
          </p:cNvCxnSpPr>
          <p:nvPr/>
        </p:nvCxnSpPr>
        <p:spPr>
          <a:xfrm flipH="1">
            <a:off x="6129754" y="5406205"/>
            <a:ext cx="322615" cy="39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1" idx="1"/>
            <a:endCxn id="12" idx="3"/>
          </p:cNvCxnSpPr>
          <p:nvPr/>
        </p:nvCxnSpPr>
        <p:spPr>
          <a:xfrm flipH="1">
            <a:off x="2362202" y="5410200"/>
            <a:ext cx="76199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1066800" y="2362200"/>
            <a:ext cx="1803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b="1" dirty="0" smtClean="0">
                <a:solidFill>
                  <a:prstClr val="black"/>
                </a:solidFill>
                <a:latin typeface="Calibri"/>
              </a:rPr>
              <a:t>Periodic Updates</a:t>
            </a:r>
            <a:endParaRPr lang="en-US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461123"/>
            <a:ext cx="3886200" cy="396877"/>
          </a:xfrm>
        </p:spPr>
        <p:txBody>
          <a:bodyPr/>
          <a:lstStyle/>
          <a:p>
            <a:r>
              <a:rPr lang="en-US" dirty="0" smtClean="0"/>
              <a:t>Software Defined Networking (COMS 6998-8)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55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72" grpId="0" animBg="1"/>
      <p:bldP spid="73" grpId="0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  <p:bldP spid="81" grpId="0" animBg="1"/>
      <p:bldP spid="82" grpId="0"/>
      <p:bldP spid="160" grpId="0"/>
      <p:bldP spid="161" grpId="0"/>
      <p:bldP spid="162" grpId="0"/>
      <p:bldP spid="164" grpId="0"/>
      <p:bldP spid="171" grpId="0" animBg="1"/>
      <p:bldP spid="172" grpId="0"/>
      <p:bldP spid="18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Evaluation – Use Case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652000"/>
            <a:ext cx="7886700" cy="1195368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Network saturation attack case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 normal client sends HTTP requests to a web server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An attacker tries a SYN flooding attack to a web server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685" y="2835204"/>
            <a:ext cx="4213185" cy="36435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61908" y="6385558"/>
            <a:ext cx="1437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Test Scenario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0496" y="6385558"/>
            <a:ext cx="367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Packet delivered rate to a web server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930815" y="3419760"/>
            <a:ext cx="3819646" cy="335666"/>
          </a:xfrm>
          <a:prstGeom prst="rect">
            <a:avLst/>
          </a:prstGeom>
          <a:noFill/>
          <a:ln w="41275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사각형 설명선 8"/>
          <p:cNvSpPr/>
          <p:nvPr/>
        </p:nvSpPr>
        <p:spPr>
          <a:xfrm>
            <a:off x="8037871" y="2133600"/>
            <a:ext cx="1106129" cy="604684"/>
          </a:xfrm>
          <a:prstGeom prst="wedgeRectCallout">
            <a:avLst>
              <a:gd name="adj1" fmla="val -64583"/>
              <a:gd name="adj2" fmla="val 16737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Nearly 0 loss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01684" y="2947343"/>
            <a:ext cx="969916" cy="67089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Normal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04800" y="3831601"/>
            <a:ext cx="1066799" cy="670898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Attacker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867193" y="3663985"/>
            <a:ext cx="1279319" cy="4241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OF switch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67194" y="3155253"/>
            <a:ext cx="1279319" cy="4241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POX Controller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6" name="직선 화살표 연결선 15"/>
          <p:cNvCxnSpPr>
            <a:stCxn id="11" idx="3"/>
            <a:endCxn id="13" idx="1"/>
          </p:cNvCxnSpPr>
          <p:nvPr/>
        </p:nvCxnSpPr>
        <p:spPr>
          <a:xfrm flipV="1">
            <a:off x="1371599" y="3876075"/>
            <a:ext cx="495594" cy="290975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10" idx="3"/>
            <a:endCxn id="13" idx="1"/>
          </p:cNvCxnSpPr>
          <p:nvPr/>
        </p:nvCxnSpPr>
        <p:spPr>
          <a:xfrm>
            <a:off x="1371600" y="3282792"/>
            <a:ext cx="495593" cy="59328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3602082" y="3539736"/>
            <a:ext cx="817517" cy="670898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Web Server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23" name="직선 연결선 22"/>
          <p:cNvCxnSpPr>
            <a:stCxn id="13" idx="3"/>
            <a:endCxn id="21" idx="1"/>
          </p:cNvCxnSpPr>
          <p:nvPr/>
        </p:nvCxnSpPr>
        <p:spPr>
          <a:xfrm flipV="1">
            <a:off x="3146512" y="3875185"/>
            <a:ext cx="455570" cy="89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87414" y="4843464"/>
            <a:ext cx="907986" cy="67089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Normal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04800" y="5727722"/>
            <a:ext cx="990600" cy="670898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Attacker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852923" y="5560106"/>
            <a:ext cx="1279319" cy="64022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OF switch</a:t>
            </a:r>
          </a:p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(Avant-Guard)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852924" y="4843464"/>
            <a:ext cx="1279319" cy="63209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Modified</a:t>
            </a:r>
          </a:p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POX Controller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30" name="직선 화살표 연결선 29"/>
          <p:cNvCxnSpPr>
            <a:stCxn id="27" idx="3"/>
            <a:endCxn id="28" idx="1"/>
          </p:cNvCxnSpPr>
          <p:nvPr/>
        </p:nvCxnSpPr>
        <p:spPr>
          <a:xfrm flipV="1">
            <a:off x="1295400" y="5880217"/>
            <a:ext cx="557523" cy="18295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26" idx="3"/>
            <a:endCxn id="28" idx="1"/>
          </p:cNvCxnSpPr>
          <p:nvPr/>
        </p:nvCxnSpPr>
        <p:spPr>
          <a:xfrm>
            <a:off x="1295400" y="5178913"/>
            <a:ext cx="557523" cy="70130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3602082" y="5547043"/>
            <a:ext cx="969917" cy="670898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Web Server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33" name="직선 연결선 32"/>
          <p:cNvCxnSpPr>
            <a:stCxn id="28" idx="3"/>
            <a:endCxn id="32" idx="1"/>
          </p:cNvCxnSpPr>
          <p:nvPr/>
        </p:nvCxnSpPr>
        <p:spPr>
          <a:xfrm>
            <a:off x="3132242" y="5880217"/>
            <a:ext cx="469840" cy="2275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137161" y="4656975"/>
            <a:ext cx="4496888" cy="0"/>
          </a:xfrm>
          <a:prstGeom prst="line">
            <a:avLst/>
          </a:prstGeom>
          <a:ln w="28575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/>
          <p:nvPr/>
        </p:nvCxnSpPr>
        <p:spPr>
          <a:xfrm>
            <a:off x="4536079" y="4021562"/>
            <a:ext cx="793568" cy="103376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 flipV="1">
            <a:off x="4438106" y="3618244"/>
            <a:ext cx="1005840" cy="1928803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6918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Evaluation – Use Case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6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62950" cy="2362200"/>
          </a:xfrm>
        </p:spPr>
        <p:txBody>
          <a:bodyPr>
            <a:normAutofit lnSpcReduction="10000"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Detecting SYN flooding/scanning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Approach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SYN flooding packets are automatically rejected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Network scanning attackers will be confused by our response </a:t>
            </a:r>
          </a:p>
          <a:p>
            <a:pPr marL="914400" lvl="2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packets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They may think that all network hosts are alive and all network ports </a:t>
            </a:r>
          </a:p>
          <a:p>
            <a:pPr marL="1371600" lvl="3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are open (a kind of </a:t>
            </a:r>
            <a:r>
              <a:rPr lang="en-US" b="1" dirty="0" smtClean="0">
                <a:latin typeface="Calibri" panose="020F0502020204030204" pitchFamily="34" charset="0"/>
              </a:rPr>
              <a:t>White hole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</p:txBody>
      </p:sp>
      <p:pic>
        <p:nvPicPr>
          <p:cNvPr id="35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9505" y="4001869"/>
            <a:ext cx="628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/>
          <p:nvPr/>
        </p:nvCxnSpPr>
        <p:spPr>
          <a:xfrm>
            <a:off x="2999354" y="4101819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330173" y="3849469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999354" y="4447401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70804" y="4154269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6906" y="4001869"/>
            <a:ext cx="4490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3715229" y="3815715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72379" y="4154269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(2)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4552" y="5206425"/>
            <a:ext cx="8996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Box 56"/>
          <p:cNvSpPr txBox="1"/>
          <p:nvPr/>
        </p:nvSpPr>
        <p:spPr>
          <a:xfrm>
            <a:off x="4899602" y="4242137"/>
            <a:ext cx="193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No packet delivery</a:t>
            </a:r>
          </a:p>
        </p:txBody>
      </p:sp>
      <p:pic>
        <p:nvPicPr>
          <p:cNvPr id="59" name="Picture 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7265" y="5240179"/>
            <a:ext cx="628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1" name="Straight Arrow Connector 60"/>
          <p:cNvCxnSpPr/>
          <p:nvPr/>
        </p:nvCxnSpPr>
        <p:spPr>
          <a:xfrm>
            <a:off x="3037114" y="5340129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367932" y="5087779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3037114" y="5685711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208564" y="5392579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52989" y="5054025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(1)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10139" y="5392579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(2)</a:t>
            </a: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4552" y="3849469"/>
            <a:ext cx="8996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TextBox 96"/>
          <p:cNvSpPr txBox="1"/>
          <p:nvPr/>
        </p:nvSpPr>
        <p:spPr>
          <a:xfrm>
            <a:off x="2085508" y="4611469"/>
            <a:ext cx="1411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SYN Flooding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828802" y="6123801"/>
            <a:ext cx="1802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Network Scanner</a:t>
            </a:r>
          </a:p>
        </p:txBody>
      </p:sp>
      <p:cxnSp>
        <p:nvCxnSpPr>
          <p:cNvPr id="103" name="Straight Connector 102"/>
          <p:cNvCxnSpPr/>
          <p:nvPr/>
        </p:nvCxnSpPr>
        <p:spPr>
          <a:xfrm>
            <a:off x="1543050" y="5057001"/>
            <a:ext cx="59436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7" name="Picture 1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2205" y="5127249"/>
            <a:ext cx="4490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TextBox 107"/>
          <p:cNvSpPr txBox="1"/>
          <p:nvPr/>
        </p:nvSpPr>
        <p:spPr>
          <a:xfrm>
            <a:off x="4914901" y="5367517"/>
            <a:ext cx="193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No packet delivery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233986" y="6044628"/>
            <a:ext cx="4366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600" b="1" i="1" dirty="0">
                <a:solidFill>
                  <a:prstClr val="black"/>
                </a:solidFill>
                <a:latin typeface="Calibri" panose="020F0502020204030204" pitchFamily="34" charset="0"/>
              </a:rPr>
              <a:t>Attacker receives SYN/ACK packets even though there are no hosts</a:t>
            </a:r>
          </a:p>
          <a:p>
            <a:pPr defTabSz="457200"/>
            <a:r>
              <a:rPr lang="en-US" sz="1600" b="1" i="1" dirty="0">
                <a:solidFill>
                  <a:prstClr val="black"/>
                </a:solidFill>
                <a:latin typeface="Calibri" panose="020F0502020204030204" pitchFamily="34" charset="0"/>
                <a:sym typeface="Wingdings" pitchFamily="2" charset="2"/>
              </a:rPr>
              <a:t> </a:t>
            </a:r>
            <a:r>
              <a:rPr lang="en-US" sz="1600" b="1" i="1" dirty="0">
                <a:solidFill>
                  <a:prstClr val="black"/>
                </a:solidFill>
                <a:latin typeface="Calibri" panose="020F0502020204030204" pitchFamily="34" charset="0"/>
              </a:rPr>
              <a:t>White hole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19600" y="6477000"/>
            <a:ext cx="3829050" cy="2444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61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198658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Evaluation – Use Case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628650" y="1512514"/>
            <a:ext cx="7886700" cy="2819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Intelligent </a:t>
            </a:r>
            <a:r>
              <a:rPr lang="en-US" dirty="0" err="1" smtClean="0">
                <a:latin typeface="Calibri" panose="020F0502020204030204" pitchFamily="34" charset="0"/>
              </a:rPr>
              <a:t>Honeynet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Approach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When we try to do connection migration, </a:t>
            </a:r>
          </a:p>
          <a:p>
            <a:pPr lvl="3"/>
            <a:r>
              <a:rPr lang="en-US" dirty="0">
                <a:latin typeface="Calibri" panose="020F0502020204030204" pitchFamily="34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</a:rPr>
              <a:t>f we can not find a real target host, we may consider this </a:t>
            </a:r>
          </a:p>
          <a:p>
            <a:pPr marL="1371600" lvl="3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connection as suspicious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Then, a security application can redirect this connection to our </a:t>
            </a:r>
            <a:r>
              <a:rPr lang="en-US" dirty="0" err="1" smtClean="0">
                <a:latin typeface="Calibri" panose="020F0502020204030204" pitchFamily="34" charset="0"/>
              </a:rPr>
              <a:t>honeynet</a:t>
            </a:r>
            <a:r>
              <a:rPr lang="en-US" dirty="0" smtClean="0">
                <a:latin typeface="Calibri" panose="020F0502020204030204" pitchFamily="34" charset="0"/>
              </a:rPr>
              <a:t> automatically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Finally, this attacker will perform malicious operations inside a </a:t>
            </a:r>
            <a:r>
              <a:rPr lang="en-US" dirty="0" err="1" smtClean="0">
                <a:latin typeface="Calibri" panose="020F0502020204030204" pitchFamily="34" charset="0"/>
              </a:rPr>
              <a:t>honenet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4550" y="4343400"/>
            <a:ext cx="8996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7264" y="4377154"/>
            <a:ext cx="628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Straight Arrow Connector 40"/>
          <p:cNvCxnSpPr/>
          <p:nvPr/>
        </p:nvCxnSpPr>
        <p:spPr>
          <a:xfrm>
            <a:off x="3037113" y="4477104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67931" y="4224754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37113" y="482268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037113" y="512748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208563" y="4529554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80014" y="4834354"/>
            <a:ext cx="542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</a:p>
        </p:txBody>
      </p:sp>
      <p:pic>
        <p:nvPicPr>
          <p:cNvPr id="47" name="Picture 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08864" y="5410200"/>
            <a:ext cx="4490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Straight Arrow Connector 47"/>
          <p:cNvCxnSpPr/>
          <p:nvPr/>
        </p:nvCxnSpPr>
        <p:spPr>
          <a:xfrm>
            <a:off x="5007768" y="4477104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38586" y="4224754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752988" y="4191000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10138" y="4529554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(2)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810138" y="4834354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(3)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10388" y="4191000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(4)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0792" y="4583668"/>
            <a:ext cx="91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No host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972049" y="4800600"/>
            <a:ext cx="51435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2339230">
            <a:off x="5056268" y="4869381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72100" y="4995446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(5)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4914899" y="49530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 rot="2339230">
            <a:off x="4767446" y="5059709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857752" y="5181600"/>
            <a:ext cx="514349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372100" y="5300246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(6)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87874" y="5605046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(7)</a:t>
            </a:r>
          </a:p>
        </p:txBody>
      </p:sp>
      <p:sp>
        <p:nvSpPr>
          <p:cNvPr id="63" name="TextBox 62"/>
          <p:cNvSpPr txBox="1"/>
          <p:nvPr/>
        </p:nvSpPr>
        <p:spPr>
          <a:xfrm rot="2339230">
            <a:off x="4875201" y="5231465"/>
            <a:ext cx="542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208399" y="5181600"/>
            <a:ext cx="950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attacker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57899" y="577953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</a:rPr>
              <a:t>honeynet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553200"/>
            <a:ext cx="3752850" cy="1682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62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34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40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 - Overhead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2" y="1825625"/>
            <a:ext cx="7267847" cy="499564"/>
          </a:xfrm>
        </p:spPr>
        <p:txBody>
          <a:bodyPr/>
          <a:lstStyle/>
          <a:p>
            <a:r>
              <a:rPr lang="en-US" altLang="ko-KR" dirty="0" smtClean="0"/>
              <a:t>Connection migration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68393"/>
              </p:ext>
            </p:extLst>
          </p:nvPr>
        </p:nvGraphicFramePr>
        <p:xfrm>
          <a:off x="930730" y="2397516"/>
          <a:ext cx="637794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980"/>
                <a:gridCol w="2125980"/>
                <a:gridCol w="21259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normal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connection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migration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overhead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1608.6 us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1618.74 us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0,626 %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내용 개체 틀 2"/>
          <p:cNvSpPr txBox="1">
            <a:spLocks/>
          </p:cNvSpPr>
          <p:nvPr/>
        </p:nvSpPr>
        <p:spPr>
          <a:xfrm>
            <a:off x="654776" y="3480254"/>
            <a:ext cx="7267847" cy="49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solidFill>
                  <a:prstClr val="black"/>
                </a:solidFill>
                <a:latin typeface="맑은 고딕"/>
                <a:ea typeface="맑은 고딕"/>
              </a:rPr>
              <a:t>Actuating trigger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408347"/>
              </p:ext>
            </p:extLst>
          </p:nvPr>
        </p:nvGraphicFramePr>
        <p:xfrm>
          <a:off x="955766" y="4153989"/>
          <a:ext cx="6096000" cy="202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27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item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time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Traffic-rate based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condition check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0.322 us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Payload based condition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check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=</a:t>
                      </a:r>
                      <a:r>
                        <a:rPr lang="en-US" altLang="ko-KR" b="1" baseline="0" dirty="0" smtClean="0"/>
                        <a:t> 0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Rule activation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1.697 us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0" y="6400800"/>
            <a:ext cx="41338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63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0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27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Summary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25625"/>
            <a:ext cx="8534400" cy="4351338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Avant-Guard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New data plane architecture for addressing the problems of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, when devising network security </a:t>
            </a:r>
            <a:r>
              <a:rPr lang="en-US" altLang="ko-KR" dirty="0" err="1" smtClean="0">
                <a:latin typeface="Calibri" panose="020F0502020204030204" pitchFamily="34" charset="0"/>
              </a:rPr>
              <a:t>applicatons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Address the scalability issue with the connection migration scheme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Address the responsiveness issue with the actuating trigger scheme</a:t>
            </a:r>
          </a:p>
          <a:p>
            <a:pPr lvl="2"/>
            <a:endParaRPr lang="en-US" altLang="ko-KR" dirty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Can be a new candidate architecture of the future data plane for SDN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11/26/13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00800"/>
            <a:ext cx="3676650" cy="320676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Software Defined Networking (COMS 6998-8) 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8133" y="6400800"/>
            <a:ext cx="2057400" cy="365125"/>
          </a:xfrm>
        </p:spPr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64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477000" y="64008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smtClean="0"/>
              <a:t>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80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1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3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243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on SDN Wireless Networks</a:t>
            </a:r>
          </a:p>
          <a:p>
            <a:pPr lvl="1"/>
            <a:r>
              <a:rPr lang="en-US" dirty="0" smtClean="0"/>
              <a:t>Data Plane Abstraction</a:t>
            </a:r>
          </a:p>
          <a:p>
            <a:pPr lvl="1"/>
            <a:r>
              <a:rPr lang="en-US" dirty="0" smtClean="0"/>
              <a:t>Controller Design</a:t>
            </a:r>
          </a:p>
          <a:p>
            <a:r>
              <a:rPr lang="en-US" dirty="0" smtClean="0"/>
              <a:t>SDN Debugging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Data Plane Approach (Breakpoints + Packet </a:t>
            </a:r>
            <a:r>
              <a:rPr lang="en-US" dirty="0" err="1" smtClean="0">
                <a:solidFill>
                  <a:srgbClr val="FF0000"/>
                </a:solidFill>
              </a:rPr>
              <a:t>Backtrace</a:t>
            </a:r>
            <a:r>
              <a:rPr lang="en-US" dirty="0" smtClean="0">
                <a:solidFill>
                  <a:srgbClr val="FF0000"/>
                </a:solidFill>
              </a:rPr>
              <a:t>): </a:t>
            </a:r>
            <a:r>
              <a:rPr lang="en-US" dirty="0" err="1" smtClean="0">
                <a:solidFill>
                  <a:srgbClr val="FF0000"/>
                </a:solidFill>
              </a:rPr>
              <a:t>ndb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Control Plane Approach (Model </a:t>
            </a:r>
            <a:r>
              <a:rPr lang="en-US" dirty="0"/>
              <a:t>C</a:t>
            </a:r>
            <a:r>
              <a:rPr lang="en-US" dirty="0" smtClean="0"/>
              <a:t>hecking + Symbolic Execution): NICE</a:t>
            </a:r>
          </a:p>
          <a:p>
            <a:r>
              <a:rPr lang="en-US" dirty="0" smtClean="0"/>
              <a:t>SDN Security</a:t>
            </a:r>
          </a:p>
          <a:p>
            <a:pPr lvl="1"/>
            <a:r>
              <a:rPr lang="en-US" dirty="0"/>
              <a:t>Defense again Control Plane Attacks</a:t>
            </a:r>
          </a:p>
          <a:p>
            <a:pPr lvl="1"/>
            <a:r>
              <a:rPr lang="en-US" dirty="0" smtClean="0"/>
              <a:t>Security as a Service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8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4309932" y="2364442"/>
            <a:ext cx="45570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3039" y="274638"/>
            <a:ext cx="839792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Bug story: incomplete handover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327" y="1293745"/>
            <a:ext cx="728909" cy="9590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154" y="3703708"/>
            <a:ext cx="847405" cy="914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3491" y="2418480"/>
            <a:ext cx="1342017" cy="8409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508" y="3703708"/>
            <a:ext cx="847405" cy="914952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V="1">
            <a:off x="3337857" y="3085357"/>
            <a:ext cx="1199926" cy="8441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37784" y="3085356"/>
            <a:ext cx="1251427" cy="8441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8" idx="0"/>
            <a:endCxn id="6" idx="2"/>
          </p:cNvCxnSpPr>
          <p:nvPr/>
        </p:nvCxnSpPr>
        <p:spPr>
          <a:xfrm rot="5400000" flipH="1" flipV="1">
            <a:off x="2163833" y="2749121"/>
            <a:ext cx="2870235" cy="1877664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rot="5400000" flipH="1" flipV="1">
            <a:off x="2353838" y="2813156"/>
            <a:ext cx="2838205" cy="1717568"/>
          </a:xfrm>
          <a:prstGeom prst="curvedConnector3">
            <a:avLst>
              <a:gd name="adj1" fmla="val 46005"/>
            </a:avLst>
          </a:prstGeom>
          <a:ln w="50800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16200000" flipH="1">
            <a:off x="3986691" y="2867983"/>
            <a:ext cx="2838205" cy="1607908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1695" y="4892260"/>
            <a:ext cx="1170609" cy="1170609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761559" y="1417638"/>
            <a:ext cx="546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1982378" y="5123070"/>
            <a:ext cx="1901681" cy="939799"/>
            <a:chOff x="1982378" y="5123070"/>
            <a:chExt cx="1901681" cy="93979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82378" y="5123070"/>
              <a:ext cx="1355479" cy="939799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3337857" y="5123071"/>
              <a:ext cx="5462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B</a:t>
              </a:r>
              <a:endParaRPr lang="en-US" sz="2400" b="1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660118" y="2592294"/>
            <a:ext cx="1374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Switch X</a:t>
            </a:r>
            <a:endParaRPr lang="en-US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527693" y="4387827"/>
            <a:ext cx="1519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WiFi</a:t>
            </a:r>
            <a:r>
              <a:rPr lang="en-US" sz="2400" b="1" dirty="0" smtClean="0"/>
              <a:t> AP Y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212913" y="4387827"/>
            <a:ext cx="1519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WiFi</a:t>
            </a:r>
            <a:r>
              <a:rPr lang="en-US" sz="2400" b="1" dirty="0" smtClean="0"/>
              <a:t> AP Z</a:t>
            </a:r>
            <a:endParaRPr lang="en-US" sz="24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5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025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4.44444E-6 L 0.35035 -4.44444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</a:t>
            </a:r>
            <a:r>
              <a:rPr lang="en-US" dirty="0" err="1" smtClean="0"/>
              <a:t>SDNs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Bugs can be anywhere in the SDN stack</a:t>
            </a:r>
          </a:p>
          <a:p>
            <a:pPr lvl="1"/>
            <a:r>
              <a:rPr lang="en-US" dirty="0" smtClean="0"/>
              <a:t>Hardware, control plane logic, race conditions</a:t>
            </a:r>
          </a:p>
          <a:p>
            <a:r>
              <a:rPr lang="en-US" dirty="0" smtClean="0"/>
              <a:t>Switch state might change rapidly</a:t>
            </a:r>
          </a:p>
          <a:p>
            <a:r>
              <a:rPr lang="en-US" dirty="0" smtClean="0"/>
              <a:t>Bugs might show up rarely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Defined Networking (COMS 6998-8)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</a:t>
            </a:r>
            <a:r>
              <a:rPr lang="en-US" dirty="0" err="1" smtClean="0"/>
              <a:t>Handigol</a:t>
            </a:r>
            <a:r>
              <a:rPr lang="en-US" dirty="0" smtClean="0"/>
              <a:t>, et al., </a:t>
            </a:r>
            <a:r>
              <a:rPr lang="en-US" dirty="0" smtClean="0"/>
              <a:t>Stanford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468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CC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38614</TotalTime>
  <Words>4479</Words>
  <Application>Microsoft Macintosh PowerPoint</Application>
  <PresentationFormat>On-screen Show (4:3)</PresentationFormat>
  <Paragraphs>1206</Paragraphs>
  <Slides>65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67" baseType="lpstr">
      <vt:lpstr>Office Theme</vt:lpstr>
      <vt:lpstr>Office 테마</vt:lpstr>
      <vt:lpstr>Software Defined Networking COMS 6998-8, Fall 2013</vt:lpstr>
      <vt:lpstr>Outline</vt:lpstr>
      <vt:lpstr>Review of Previous Lecture: Data Plane Abstraction</vt:lpstr>
      <vt:lpstr>Review of Previous Lecture: Data Plane Abstraction-Modular Declarable Interface</vt:lpstr>
      <vt:lpstr>Review of Previous Lecture: Data Plane Abstraction: State machines &amp; deadlines</vt:lpstr>
      <vt:lpstr>Review of Previous Lecture: Controller Abstraction and Architecture</vt:lpstr>
      <vt:lpstr>Outline</vt:lpstr>
      <vt:lpstr>Bug story: incomplete handover</vt:lpstr>
      <vt:lpstr>Debugging SDNs</vt:lpstr>
      <vt:lpstr>How can we exploit the SDN architecture to systematically track down  the root cause of bugs?</vt:lpstr>
      <vt:lpstr>ndb: Network Debugger</vt:lpstr>
      <vt:lpstr>Debugging software programs</vt:lpstr>
      <vt:lpstr>Debugging networks</vt:lpstr>
      <vt:lpstr>Using ndb to debug common issues</vt:lpstr>
      <vt:lpstr>So, how does ndb work?</vt:lpstr>
      <vt:lpstr>PowerPoint Presentation</vt:lpstr>
      <vt:lpstr>PowerPoint Presentation</vt:lpstr>
      <vt:lpstr>PowerPoint Presentation</vt:lpstr>
      <vt:lpstr>Who benefits</vt:lpstr>
      <vt:lpstr>Performance and scalability</vt:lpstr>
      <vt:lpstr>Summary</vt:lpstr>
      <vt:lpstr>Outline</vt:lpstr>
      <vt:lpstr>Software Faults</vt:lpstr>
      <vt:lpstr>Quick OpenFlow 101</vt:lpstr>
      <vt:lpstr>Bugs in OpenFlow Apps</vt:lpstr>
      <vt:lpstr>Systematically Testing OpenFlow Apps</vt:lpstr>
      <vt:lpstr>Scalability Challenges</vt:lpstr>
      <vt:lpstr>PowerPoint Presentation</vt:lpstr>
      <vt:lpstr>PowerPoint Presentation</vt:lpstr>
      <vt:lpstr>State-Space Model</vt:lpstr>
      <vt:lpstr>System State</vt:lpstr>
      <vt:lpstr>Transition System</vt:lpstr>
      <vt:lpstr>Combating Huge Space of Packets</vt:lpstr>
      <vt:lpstr>Code Analysis: Symbolic Execution (SE)</vt:lpstr>
      <vt:lpstr>Combining SE with Model Checking</vt:lpstr>
      <vt:lpstr>Combating Huge Space of Orderings</vt:lpstr>
      <vt:lpstr>PowerPoint Presentation</vt:lpstr>
      <vt:lpstr>Specifying App Correctness</vt:lpstr>
      <vt:lpstr>API to Define App-Specific Properties</vt:lpstr>
      <vt:lpstr>Prototype Implementation</vt:lpstr>
      <vt:lpstr>Experiences</vt:lpstr>
      <vt:lpstr>Results</vt:lpstr>
      <vt:lpstr>MAC-learning switch (3 bugs)</vt:lpstr>
      <vt:lpstr>MAC-learning switch (3 bugs)</vt:lpstr>
      <vt:lpstr>MAC-learning switch (3 bugs)</vt:lpstr>
      <vt:lpstr>Web Server Load Balancer (4 bugs)</vt:lpstr>
      <vt:lpstr>Conclusions</vt:lpstr>
      <vt:lpstr>Outline</vt:lpstr>
      <vt:lpstr>Avant-Guard</vt:lpstr>
      <vt:lpstr>Connection Migration - Idea</vt:lpstr>
      <vt:lpstr>Connection Migration – Access  Table</vt:lpstr>
      <vt:lpstr>Connection Migration – State  Diagram</vt:lpstr>
      <vt:lpstr>Connection Migration – Flow Chart</vt:lpstr>
      <vt:lpstr>Connection Migration – Packet  Diagram</vt:lpstr>
      <vt:lpstr>Delayed Connection Migration</vt:lpstr>
      <vt:lpstr>Actuating Trigger - Idea</vt:lpstr>
      <vt:lpstr>Activating Trigger – Operations</vt:lpstr>
      <vt:lpstr>Activating Trigger - Example</vt:lpstr>
      <vt:lpstr>Implementation</vt:lpstr>
      <vt:lpstr>Evaluation – Use Case</vt:lpstr>
      <vt:lpstr>Evaluation – Use Case</vt:lpstr>
      <vt:lpstr>Evaluation – Use Case</vt:lpstr>
      <vt:lpstr>Evaluation - Overhead</vt:lpstr>
      <vt:lpstr>Summary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Narrowing the Beam: Lowering Complexity in Cellular Networks by Scaling Up</dc:title>
  <dc:creator>OrbitMicrowave</dc:creator>
  <cp:lastModifiedBy>Li  Li</cp:lastModifiedBy>
  <cp:revision>1215</cp:revision>
  <dcterms:created xsi:type="dcterms:W3CDTF">2011-08-08T23:13:16Z</dcterms:created>
  <dcterms:modified xsi:type="dcterms:W3CDTF">2013-11-27T02:39:17Z</dcterms:modified>
</cp:coreProperties>
</file>