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ags/tag3.xml" ContentType="application/vnd.openxmlformats-officedocument.presentationml.tags+xml"/>
  <Override PartName="/ppt/notesSlides/notesSlide13.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tags/tag7.xml" ContentType="application/vnd.openxmlformats-officedocument.presentationml.tags+xml"/>
  <Override PartName="/ppt/notesSlides/notesSlide19.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tags/tag13.xml" ContentType="application/vnd.openxmlformats-officedocument.presentationml.tags+xml"/>
  <Override PartName="/ppt/notesSlides/notesSlide27.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tags/tag14.xml" ContentType="application/vnd.openxmlformats-officedocument.presentationml.tags+xml"/>
  <Override PartName="/ppt/notesSlides/notesSlide28.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2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32.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33.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notesSlides/notesSlide34.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35.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tags/tag17.xml" ContentType="application/vnd.openxmlformats-officedocument.presentationml.tags+xml"/>
  <Override PartName="/ppt/embeddings/oleObject63.bin" ContentType="application/vnd.openxmlformats-officedocument.oleObject"/>
  <Override PartName="/ppt/embeddings/oleObject64.bin" ContentType="application/vnd.openxmlformats-officedocument.oleObject"/>
  <Override PartName="/ppt/tags/tag18.xml" ContentType="application/vnd.openxmlformats-officedocument.presentationml.tags+xml"/>
  <Override PartName="/ppt/notesSlides/notesSlide36.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tags/tag19.xml" ContentType="application/vnd.openxmlformats-officedocument.presentationml.tags+xml"/>
  <Override PartName="/ppt/notesSlides/notesSlide37.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notesSlides/notesSlide38.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89"/>
  </p:notesMasterIdLst>
  <p:handoutMasterIdLst>
    <p:handoutMasterId r:id="rId90"/>
  </p:handoutMasterIdLst>
  <p:sldIdLst>
    <p:sldId id="256" r:id="rId4"/>
    <p:sldId id="443" r:id="rId5"/>
    <p:sldId id="442" r:id="rId6"/>
    <p:sldId id="444" r:id="rId7"/>
    <p:sldId id="446" r:id="rId8"/>
    <p:sldId id="440" r:id="rId9"/>
    <p:sldId id="441" r:id="rId10"/>
    <p:sldId id="438" r:id="rId11"/>
    <p:sldId id="428" r:id="rId12"/>
    <p:sldId id="429" r:id="rId13"/>
    <p:sldId id="430" r:id="rId14"/>
    <p:sldId id="431" r:id="rId15"/>
    <p:sldId id="432" r:id="rId16"/>
    <p:sldId id="433" r:id="rId17"/>
    <p:sldId id="434" r:id="rId18"/>
    <p:sldId id="436" r:id="rId19"/>
    <p:sldId id="439" r:id="rId20"/>
    <p:sldId id="437" r:id="rId21"/>
    <p:sldId id="427" r:id="rId22"/>
    <p:sldId id="343" r:id="rId23"/>
    <p:sldId id="344" r:id="rId24"/>
    <p:sldId id="409" r:id="rId25"/>
    <p:sldId id="410"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426"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397" r:id="rId80"/>
    <p:sldId id="398" r:id="rId81"/>
    <p:sldId id="399" r:id="rId82"/>
    <p:sldId id="400" r:id="rId83"/>
    <p:sldId id="401" r:id="rId84"/>
    <p:sldId id="402" r:id="rId85"/>
    <p:sldId id="403" r:id="rId86"/>
    <p:sldId id="404" r:id="rId87"/>
    <p:sldId id="341" r:id="rId88"/>
  </p:sldIdLst>
  <p:sldSz cx="9144000" cy="6858000" type="screen4x3"/>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316" autoAdjust="0"/>
  </p:normalViewPr>
  <p:slideViewPr>
    <p:cSldViewPr>
      <p:cViewPr>
        <p:scale>
          <a:sx n="75" d="100"/>
          <a:sy n="75" d="100"/>
        </p:scale>
        <p:origin x="-1960" y="-112"/>
      </p:cViewPr>
      <p:guideLst>
        <p:guide orient="horz" pos="2160"/>
        <p:guide pos="2880"/>
      </p:guideLst>
    </p:cSldViewPr>
  </p:slideViewPr>
  <p:outlineViewPr>
    <p:cViewPr>
      <p:scale>
        <a:sx n="33" d="100"/>
        <a:sy n="33" d="100"/>
      </p:scale>
      <p:origin x="0" y="59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11/22/13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11/22/13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296" rtl="0" eaLnBrk="1" latinLnBrk="0" hangingPunct="1">
      <a:defRPr sz="1200" kern="1200">
        <a:solidFill>
          <a:schemeClr val="tx1"/>
        </a:solidFill>
        <a:latin typeface="+mn-lt"/>
        <a:ea typeface="+mn-ea"/>
        <a:cs typeface="+mn-cs"/>
      </a:defRPr>
    </a:lvl1pPr>
    <a:lvl2pPr marL="457149"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3"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61466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functionalities are</a:t>
            </a:r>
            <a:r>
              <a:rPr lang="en-US" baseline="0" dirty="0" smtClean="0"/>
              <a:t> implemented at the packet gateway today, including application identification, content filtering, monitoring and billing, and so on.</a:t>
            </a:r>
          </a:p>
          <a:p>
            <a:r>
              <a:rPr lang="en-US" baseline="0" dirty="0" smtClean="0"/>
              <a:t>It is not flexible because carriers cannot combine functionality from different vendors.</a:t>
            </a:r>
          </a:p>
          <a:p>
            <a:r>
              <a:rPr lang="en-US" baseline="0" dirty="0" smtClean="0"/>
              <a:t>It is also not easy to add new functionality because vendors have to integrate the functionality with other functionalities that might have already exist for more than 10 years.</a:t>
            </a:r>
          </a:p>
          <a:p>
            <a:r>
              <a:rPr lang="en-US" baseline="0" dirty="0" smtClean="0"/>
              <a:t>It is also no possible to only expand capacity for bottlenecked functionality. Carriers have to buy a new equipment in order to expand the capacity.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402144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so many functionalities centralized at the packet gateway, it has to do a lot of processing at high speed keep state for each flow.</a:t>
            </a:r>
          </a:p>
          <a:p>
            <a:r>
              <a:rPr lang="en-US" baseline="0" dirty="0" smtClean="0"/>
              <a:t>The serving gateway serves as the mobility anchor for hundreds of thousands of devices. It also has to do a lot of processing and state.</a:t>
            </a:r>
          </a:p>
          <a:p>
            <a:r>
              <a:rPr lang="en-US" baseline="0" dirty="0" smtClean="0"/>
              <a:t>Such a centralized data plane design has performance bottlenecks in these few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65775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not cheap to build such a network.</a:t>
            </a:r>
          </a:p>
          <a:p>
            <a:r>
              <a:rPr lang="en-US" dirty="0" smtClean="0"/>
              <a:t>It can cost as much as millions of dollar</a:t>
            </a:r>
            <a:r>
              <a:rPr lang="en-US" baseline="0" dirty="0" smtClean="0"/>
              <a:t> to buy a single box.</a:t>
            </a:r>
          </a:p>
          <a:p>
            <a:r>
              <a:rPr lang="en-US" baseline="0" dirty="0" smtClean="0"/>
              <a:t>This is only the capital cost, not to mention the operational cost.</a:t>
            </a:r>
          </a:p>
          <a:p>
            <a:r>
              <a:rPr lang="en-US" baseline="0" dirty="0" smtClean="0"/>
              <a:t>As shown in a recent report, the unit revenue decreases much faster than the unit cost.</a:t>
            </a:r>
          </a:p>
          <a:p>
            <a:r>
              <a:rPr lang="en-US" baseline="0" dirty="0" smtClean="0"/>
              <a:t>So the current solution is not sustainable.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183672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data center networks have solved</a:t>
            </a:r>
            <a:r>
              <a:rPr lang="en-US" baseline="0" dirty="0" smtClean="0"/>
              <a:t> similar problems.</a:t>
            </a:r>
          </a:p>
          <a:p>
            <a:r>
              <a:rPr lang="en-US" baseline="0" dirty="0" smtClean="0"/>
              <a:t>Can we make cellular core networks like data center networks? Flexible, scalable, and cost effective.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69743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With</a:t>
            </a:r>
            <a:r>
              <a:rPr lang="en-US" dirty="0" smtClean="0"/>
              <a:t> </a:t>
            </a:r>
            <a:r>
              <a:rPr lang="en-US" altLang="zh-CN" dirty="0" err="1" smtClean="0"/>
              <a:t>Soft</a:t>
            </a:r>
            <a:r>
              <a:rPr lang="en-US" dirty="0" err="1" smtClean="0"/>
              <a:t>Cell</a:t>
            </a:r>
            <a:r>
              <a:rPr lang="en-US" dirty="0" smtClean="0"/>
              <a:t>.</a:t>
            </a:r>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410303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smtClean="0"/>
              <a:t>It makes no change no user equipment, the radio access technology, or the Internet.</a:t>
            </a:r>
          </a:p>
          <a:p>
            <a:r>
              <a:rPr lang="en-US" baseline="0" dirty="0" smtClean="0"/>
              <a:t>It only replaces the core network with commodity switches and middleboxes, controlled by a logically centralized controller.</a:t>
            </a:r>
            <a:endParaRPr lang="en-US" dirty="0" smtClean="0"/>
          </a:p>
          <a:p>
            <a:endParaRPr lang="en-US" dirty="0" smtClean="0"/>
          </a:p>
          <a:p>
            <a:r>
              <a:rPr lang="en-US" dirty="0" smtClean="0"/>
              <a:t>Data</a:t>
            </a:r>
            <a:r>
              <a:rPr lang="en-US" baseline="0" dirty="0" smtClean="0"/>
              <a:t> Plane:</a:t>
            </a:r>
          </a:p>
          <a:p>
            <a:r>
              <a:rPr lang="en-US" baseline="0" dirty="0" smtClean="0"/>
              <a:t>Switch: connectivity, traffic steering</a:t>
            </a:r>
          </a:p>
          <a:p>
            <a:r>
              <a:rPr lang="en-US" baseline="0" dirty="0" smtClean="0"/>
              <a:t>Middlebox: various network services</a:t>
            </a:r>
          </a:p>
          <a:p>
            <a:r>
              <a:rPr lang="en-US" baseline="0" dirty="0" smtClean="0"/>
              <a:t>~mix-match, combine functionality from different vendors</a:t>
            </a:r>
          </a:p>
          <a:p>
            <a:r>
              <a:rPr lang="en-US" baseline="0" dirty="0" smtClean="0"/>
              <a:t>~easy to add new functionality</a:t>
            </a:r>
          </a:p>
          <a:p>
            <a:r>
              <a:rPr lang="en-US" baseline="0" dirty="0" smtClean="0"/>
              <a:t>~up-/down-scale</a:t>
            </a:r>
          </a:p>
          <a:p>
            <a:r>
              <a:rPr lang="en-US" baseline="0" dirty="0" smtClean="0"/>
              <a:t>~cheap</a:t>
            </a:r>
          </a:p>
          <a:p>
            <a:endParaRPr lang="en-US" baseline="0" dirty="0" smtClean="0"/>
          </a:p>
          <a:p>
            <a:r>
              <a:rPr lang="en-US" baseline="0" dirty="0" smtClean="0"/>
              <a:t>Control Plane:</a:t>
            </a:r>
          </a:p>
          <a:p>
            <a:r>
              <a:rPr lang="en-US" baseline="0" dirty="0" smtClean="0"/>
              <a:t>Logically centralized controller, centralized control, rather than distributed protocol (hard to reason, debug, trouble shooting)</a:t>
            </a:r>
          </a:p>
          <a:p>
            <a:r>
              <a:rPr lang="en-US" baseline="0" dirty="0" smtClean="0"/>
              <a:t>~Easy to manage</a:t>
            </a:r>
          </a:p>
          <a:p>
            <a:r>
              <a:rPr lang="en-US" baseline="0" dirty="0" smtClean="0"/>
              <a:t>~Easy to change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44847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cellular</a:t>
            </a:r>
            <a:r>
              <a:rPr lang="en-US" baseline="0" dirty="0" smtClean="0"/>
              <a:t> core networks have fine-grained and sophisticated policies. A cellular core network serves millions of customers with diverse needs.</a:t>
            </a:r>
          </a:p>
          <a:p>
            <a:r>
              <a:rPr lang="en-US" baseline="0" dirty="0" smtClean="0"/>
              <a:t>Second, the dominant traffic in cellular core networks are from or to the Internet, while in data centers, most traffic stays inside the data center.</a:t>
            </a:r>
          </a:p>
          <a:p>
            <a:r>
              <a:rPr lang="en-US" baseline="0" dirty="0" smtClean="0"/>
              <a:t>Third, cellular core networks have asymmetric edge. The access edge has lower bandwidth than the gateway edge.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260872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cellular</a:t>
            </a:r>
            <a:r>
              <a:rPr lang="en-US" baseline="0" dirty="0" smtClean="0"/>
              <a:t> core networks have fine-grained and sophisticated policies. A cellular core network serves millions of customers with diverse needs.</a:t>
            </a:r>
          </a:p>
          <a:p>
            <a:r>
              <a:rPr lang="en-US" baseline="0" dirty="0" smtClean="0"/>
              <a:t>Second, the dominant traffic in cellular core networks are from or to the Internet, while in data centers, most traffic stays inside the data center.</a:t>
            </a:r>
          </a:p>
          <a:p>
            <a:r>
              <a:rPr lang="en-US" baseline="0" dirty="0" smtClean="0"/>
              <a:t>Third, cellular core networks have asymmetric edge. The access edge has lower bandwidth than the gateway edge.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260872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cellular</a:t>
            </a:r>
            <a:r>
              <a:rPr lang="en-US" baseline="0" dirty="0" smtClean="0"/>
              <a:t> core networks have fine-grained and sophisticated policies. A cellular core network serves millions of customers with diverse needs.</a:t>
            </a:r>
          </a:p>
          <a:p>
            <a:r>
              <a:rPr lang="en-US" baseline="0" dirty="0" smtClean="0"/>
              <a:t>Second, the dominant traffic in cellular core networks are from or to the Internet, while in data centers, most traffic stays inside the data center.</a:t>
            </a:r>
          </a:p>
          <a:p>
            <a:r>
              <a:rPr lang="en-US" baseline="0" dirty="0" smtClean="0"/>
              <a:t>Third, cellular core networks have asymmetric edge. The access edge has lower bandwidth than the gateway edge.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260872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a:buChar char="•"/>
            </a:pPr>
            <a:endParaRPr lang="en-US" dirty="0"/>
          </a:p>
        </p:txBody>
      </p:sp>
      <p:sp>
        <p:nvSpPr>
          <p:cNvPr id="4" name="Slide Number Placeholder 3"/>
          <p:cNvSpPr>
            <a:spLocks noGrp="1"/>
          </p:cNvSpPr>
          <p:nvPr>
            <p:ph type="sldNum" sz="quarter" idx="10"/>
          </p:nvPr>
        </p:nvSpPr>
        <p:spPr/>
        <p:txBody>
          <a:bodyPr/>
          <a:lstStyle/>
          <a:p>
            <a:fld id="{BAC46392-0E20-DC4C-9E2C-D027CE343E97}" type="slidenum">
              <a:rPr lang="en-US" smtClean="0"/>
              <a:pPr/>
              <a:t>5</a:t>
            </a:fld>
            <a:endParaRPr lang="en-US"/>
          </a:p>
        </p:txBody>
      </p:sp>
    </p:spTree>
    <p:extLst>
      <p:ext uri="{BB962C8B-B14F-4D97-AF65-F5344CB8AC3E}">
        <p14:creationId xmlns:p14="http://schemas.microsoft.com/office/powerpoint/2010/main" val="363635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cellular</a:t>
            </a:r>
            <a:r>
              <a:rPr lang="en-US" baseline="0" dirty="0" smtClean="0"/>
              <a:t> core networks have fine-grained and sophisticated policies. A cellular core network serves millions of customers with diverse needs.</a:t>
            </a:r>
          </a:p>
          <a:p>
            <a:r>
              <a:rPr lang="en-US" baseline="0" dirty="0" smtClean="0"/>
              <a:t>Second, the dominant traffic in cellular core networks are from or to the Internet, while in data centers, most traffic stays inside the data center.</a:t>
            </a:r>
          </a:p>
          <a:p>
            <a:r>
              <a:rPr lang="en-US" baseline="0" dirty="0" smtClean="0"/>
              <a:t>Third, cellular core networks have asymmetric edge. The access edge has lower bandwidth than the gateway edge.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2608726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an example policy</a:t>
            </a:r>
            <a:r>
              <a:rPr lang="en-US" baseline="0" dirty="0" smtClean="0"/>
              <a:t> in cellular core networks.</a:t>
            </a:r>
          </a:p>
          <a:p>
            <a:r>
              <a:rPr lang="en-US" baseline="0" dirty="0" smtClean="0"/>
              <a:t>The carrier wants to direct video traffic to gold plan customers to go through a firewall then a video transcoder.</a:t>
            </a:r>
          </a:p>
          <a:p>
            <a:r>
              <a:rPr lang="en-US" baseline="0" dirty="0" smtClean="0"/>
              <a:t>Furthermore, since there can be multiple instances of firewalls or transcoders, the carrier wants to balance the load among multiple middlebox instances.</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280879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To implement the policy</a:t>
            </a:r>
            <a:r>
              <a:rPr lang="en-US" baseline="0" dirty="0" smtClean="0"/>
              <a:t>, we first decouple the problem into two parts.</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2678554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is a service policy, which</a:t>
            </a:r>
            <a:r>
              <a:rPr lang="en-US" baseline="0" dirty="0" smtClean="0"/>
              <a:t> predicts on application type like whether the traffic is video traffic and subscriber attributes like whether the traffic goes to a gold plan customer.</a:t>
            </a:r>
          </a:p>
          <a:p>
            <a:r>
              <a:rPr lang="en-US" baseline="0" dirty="0" smtClean="0"/>
              <a:t>Traffic that matches the predict will be directed to an ordered sequence of middleboxes.</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64950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The second part is traffic management policy, which allocates network resource to traffic,</a:t>
            </a:r>
            <a:r>
              <a:rPr lang="en-US" baseline="0" dirty="0" smtClean="0"/>
              <a:t> like which middlebox instance to pick, which forwarding path to choose.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183293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challenge to solve the problem is scalability.</a:t>
            </a:r>
          </a:p>
          <a:p>
            <a:r>
              <a:rPr lang="en-US" dirty="0" smtClean="0"/>
              <a:t>First,</a:t>
            </a:r>
            <a:r>
              <a:rPr lang="en-US" baseline="0" dirty="0" smtClean="0"/>
              <a:t> we have to do packet classification. Given a flow, we have to decide which service policy to be applied to a flow. The challenge is how to classify millions of flows?</a:t>
            </a:r>
          </a:p>
          <a:p>
            <a:r>
              <a:rPr lang="en-US" baseline="0" dirty="0" smtClean="0"/>
              <a:t>Second, we have to generate switch rules to implement paths given by traffic management policy. As switches have limited flow table size, how to implement millions of paths in switches is a big challenge.</a:t>
            </a:r>
          </a:p>
          <a:p>
            <a:r>
              <a:rPr lang="en-US" baseline="0" dirty="0" smtClean="0"/>
              <a:t>Now let’s me tell you how to do packet classification in a scalable way.</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358600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dominant</a:t>
            </a:r>
            <a:r>
              <a:rPr lang="en-US" baseline="0" dirty="0" smtClean="0"/>
              <a:t> traffic in c</a:t>
            </a:r>
            <a:r>
              <a:rPr lang="en-US" dirty="0" smtClean="0"/>
              <a:t>ellular core networks is “north south” traffic.</a:t>
            </a:r>
          </a:p>
          <a:p>
            <a:r>
              <a:rPr lang="en-US" dirty="0" smtClean="0"/>
              <a:t>Traffic</a:t>
            </a:r>
            <a:r>
              <a:rPr lang="en-US" baseline="0" dirty="0" smtClean="0"/>
              <a:t> can enter the network both from the access edge and the gateway edge.</a:t>
            </a:r>
          </a:p>
          <a:p>
            <a:r>
              <a:rPr lang="en-US" baseline="0" dirty="0" smtClean="0"/>
              <a:t>At the access edge, each base station handles around 1 thousand devices.</a:t>
            </a:r>
          </a:p>
          <a:p>
            <a:r>
              <a:rPr lang="en-US" baseline="0" dirty="0" smtClean="0"/>
              <a:t>It operates at relatively low link speed.</a:t>
            </a:r>
          </a:p>
          <a:p>
            <a:r>
              <a:rPr lang="en-US" baseline="0" dirty="0" smtClean="0"/>
              <a:t>However, the gateway edge aggregates traffic for around 1 million devices.</a:t>
            </a:r>
          </a:p>
          <a:p>
            <a:r>
              <a:rPr lang="en-US" baseline="0" dirty="0" smtClean="0"/>
              <a:t>So it operates at a very high link speed and handles a huge number of flows.</a:t>
            </a:r>
          </a:p>
          <a:p>
            <a:r>
              <a:rPr lang="en-US" baseline="0" dirty="0" smtClean="0"/>
              <a:t>Apparently, it is too expensive to do packet classification at the gateway edge.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130064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dominant</a:t>
            </a:r>
            <a:r>
              <a:rPr lang="en-US" baseline="0" dirty="0" smtClean="0"/>
              <a:t> traffic in c</a:t>
            </a:r>
            <a:r>
              <a:rPr lang="en-US" dirty="0" smtClean="0"/>
              <a:t>ellular core networks is “north south” traffic.</a:t>
            </a:r>
          </a:p>
          <a:p>
            <a:r>
              <a:rPr lang="en-US" dirty="0" smtClean="0"/>
              <a:t>Traffic</a:t>
            </a:r>
            <a:r>
              <a:rPr lang="en-US" baseline="0" dirty="0" smtClean="0"/>
              <a:t> can enter the network both from the access edge and the gateway edge.</a:t>
            </a:r>
          </a:p>
          <a:p>
            <a:r>
              <a:rPr lang="en-US" baseline="0" dirty="0" smtClean="0"/>
              <a:t>At the access edge, each base station handles around 1 thousand devices.</a:t>
            </a:r>
          </a:p>
          <a:p>
            <a:r>
              <a:rPr lang="en-US" baseline="0" dirty="0" smtClean="0"/>
              <a:t>It operates at relatively low link speed.</a:t>
            </a:r>
          </a:p>
          <a:p>
            <a:r>
              <a:rPr lang="en-US" baseline="0" dirty="0" smtClean="0"/>
              <a:t>However, the gateway edge aggregates traffic for around 1 million devices.</a:t>
            </a:r>
          </a:p>
          <a:p>
            <a:r>
              <a:rPr lang="en-US" baseline="0" dirty="0" smtClean="0"/>
              <a:t>So it operates at a very high link speed and handles a huge number of flows.</a:t>
            </a:r>
          </a:p>
          <a:p>
            <a:r>
              <a:rPr lang="en-US" baseline="0" dirty="0" smtClean="0"/>
              <a:t>Apparently, it is too expensive to do packet classification at the gateway edge.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130064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is also opportunities.</a:t>
            </a:r>
          </a:p>
          <a:p>
            <a:r>
              <a:rPr lang="en-US" dirty="0" smtClean="0"/>
              <a:t>In cellular core networks, most traffic</a:t>
            </a:r>
            <a:r>
              <a:rPr lang="en-US" baseline="0" dirty="0" smtClean="0"/>
              <a:t> is initiated from mobile devices entering the access edge.</a:t>
            </a:r>
          </a:p>
          <a:p>
            <a:r>
              <a:rPr lang="en-US" baseline="0" dirty="0" smtClean="0"/>
              <a:t>So we leverage this characteristic and adopt an asymmetric edge design.</a:t>
            </a:r>
          </a:p>
          <a:p>
            <a:r>
              <a:rPr lang="en-US" baseline="0" dirty="0" smtClean="0"/>
              <a:t>We do packet classification when traffic enter the network at the access edge and encode classification results in packet header.</a:t>
            </a:r>
          </a:p>
          <a:p>
            <a:r>
              <a:rPr lang="en-US" baseline="0" dirty="0" smtClean="0"/>
              <a:t>Then when traffic returns from the Internet, the gateway edge only needs to do forwarding as classification results are implicitly piggybacked in packet header.</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3663887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Now,</a:t>
            </a:r>
            <a:r>
              <a:rPr lang="en-US" baseline="0" dirty="0" smtClean="0"/>
              <a:t> let me tell you how do we implement millions of paths in limited switch flow table size.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82587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goal in providing flexibility is to enable implementation of a wide set of optimizations and variations, but not arbitrary modifications. The cost in providing arbitrary flexibility is loss in performance (eg. SDRs). We want to cover modifications but retain performance. This will affect the granularity of protocol decomposition and the selection of processing abstractions, as we will discuss next.</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1E7263AB-9BF3-AE41-9436-48EF55CBD7CD}" type="slidenum">
              <a:rPr lang="en-US">
                <a:latin typeface="Calibri" charset="0"/>
              </a:rPr>
              <a:pPr/>
              <a:t>9</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basic idea</a:t>
            </a:r>
            <a:r>
              <a:rPr lang="en-US" baseline="0" dirty="0" smtClean="0"/>
              <a:t> is to use multi-dimensional tags rather than flat tags.</a:t>
            </a:r>
          </a:p>
          <a:p>
            <a:r>
              <a:rPr lang="en-US" baseline="0" dirty="0" smtClean="0"/>
              <a:t>We aggregate in three dimensions, policy tag, BS ID and UE ID.</a:t>
            </a:r>
          </a:p>
          <a:p>
            <a:r>
              <a:rPr lang="en-US" baseline="0" dirty="0" smtClean="0"/>
              <a:t>Policy tag aggregate flows that share a common policy, even across devices or base stations.</a:t>
            </a:r>
          </a:p>
          <a:p>
            <a:r>
              <a:rPr lang="en-US" baseline="0" dirty="0" smtClean="0"/>
              <a:t>BS ID aggregates flows going to the same base station.</a:t>
            </a:r>
          </a:p>
          <a:p>
            <a:r>
              <a:rPr lang="en-US" baseline="0" dirty="0" smtClean="0"/>
              <a:t>UE ID aggregates flows going to the same device. This is especially useful in UE handoff.</a:t>
            </a:r>
          </a:p>
          <a:p>
            <a:r>
              <a:rPr lang="en-US" baseline="0" dirty="0" smtClean="0"/>
              <a:t>Multi-dimensional tags allow us to exploit locality in the network.</a:t>
            </a:r>
          </a:p>
          <a:p>
            <a:r>
              <a:rPr lang="en-US" baseline="0" dirty="0" smtClean="0"/>
              <a:t>And we can selectively match on one or multiple dimensions in order to further reduce flow table size.</a:t>
            </a:r>
            <a:endParaRPr lang="en-US"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3714098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 do with VLAN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 do with VLAN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Don’t use flat tags</a:t>
            </a:r>
          </a:p>
          <a:p>
            <a:pPr defTabSz="483306">
              <a:defRPr/>
            </a:pPr>
            <a:r>
              <a:rPr lang="en-US" dirty="0" smtClean="0"/>
              <a:t>note that each UE has (say) 10 flows, so there is plenty of space in the TCP/UDP port number for the tag.  even if all ten flows go to the same external service, you'd still have a ton of bits left to store the tag.</a:t>
            </a:r>
          </a:p>
          <a:p>
            <a:endParaRPr lang="en-US" dirty="0" smtClean="0"/>
          </a:p>
          <a:p>
            <a:pPr defTabSz="483306">
              <a:defRPr/>
            </a:pPr>
            <a:r>
              <a:rPr lang="en-US" dirty="0" smtClean="0"/>
              <a:t>somewhere you should mention that, although OpenFlow 1.0 only does prefix matching on IP addresses and TCP/UDP port numbers, today's commodity chipsets (e.g., </a:t>
            </a:r>
            <a:r>
              <a:rPr lang="en-US" dirty="0" err="1" smtClean="0"/>
              <a:t>BroadCom</a:t>
            </a:r>
            <a:r>
              <a:rPr lang="en-US" dirty="0" smtClean="0"/>
              <a:t> Trident chipset) can wildcard on any of those bits, and as such is not limited to prefix matching.</a:t>
            </a:r>
          </a:p>
          <a:p>
            <a:endParaRPr lang="en-US"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3714098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Finally, let’s take a look at the control plane load.</a:t>
            </a:r>
          </a:p>
          <a:p>
            <a:r>
              <a:rPr lang="en-US" dirty="0" smtClean="0"/>
              <a:t>The access edge does packet classification.</a:t>
            </a:r>
            <a:endParaRPr lang="en-US" baseline="0" dirty="0" smtClean="0"/>
          </a:p>
          <a:p>
            <a:r>
              <a:rPr lang="en-US" baseline="0" dirty="0" smtClean="0"/>
              <a:t>So it has to handle every flow.</a:t>
            </a:r>
          </a:p>
          <a:p>
            <a:r>
              <a:rPr lang="en-US" baseline="0" dirty="0" smtClean="0"/>
              <a:t>The switches are updated very frequently.</a:t>
            </a:r>
          </a:p>
          <a:p>
            <a:r>
              <a:rPr lang="en-US" baseline="0" dirty="0" smtClean="0"/>
              <a:t>In the core, it only needs to setup up policy paths.</a:t>
            </a:r>
          </a:p>
          <a:p>
            <a:r>
              <a:rPr lang="en-US" baseline="0" dirty="0" smtClean="0"/>
              <a:t>So the switches are updated less frequently.</a:t>
            </a:r>
          </a:p>
          <a:p>
            <a:r>
              <a:rPr lang="en-US" baseline="0" dirty="0" smtClean="0"/>
              <a:t>Handling all these switch update in one controller can overwhelm the controller.</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448476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So we adopt</a:t>
            </a:r>
            <a:r>
              <a:rPr lang="en-US" baseline="0" dirty="0" smtClean="0"/>
              <a:t> a hierarchical controller design.</a:t>
            </a:r>
          </a:p>
          <a:p>
            <a:r>
              <a:rPr lang="en-US" baseline="0" dirty="0" smtClean="0"/>
              <a:t>We introduce a local agent at each base station and offload packet classification to local agents, in order to scale the control plane.</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448476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pl-PL" dirty="0" smtClean="0"/>
              <a:t>http://</a:t>
            </a:r>
            <a:r>
              <a:rPr lang="pl-PL" dirty="0" err="1" smtClean="0"/>
              <a:t>tinyurl.com</a:t>
            </a:r>
            <a:r>
              <a:rPr lang="pl-PL" dirty="0" smtClean="0"/>
              <a:t>/cz279q5</a:t>
            </a:r>
          </a:p>
          <a:p>
            <a:pPr defTabSz="483306">
              <a:defRPr/>
            </a:pPr>
            <a:r>
              <a:rPr lang="pl-PL" dirty="0" smtClean="0">
                <a:solidFill>
                  <a:schemeClr val="bg1">
                    <a:lumMod val="50000"/>
                  </a:schemeClr>
                </a:solidFill>
              </a:rPr>
              <a:t>http://</a:t>
            </a:r>
            <a:r>
              <a:rPr lang="pl-PL" dirty="0" err="1" smtClean="0">
                <a:solidFill>
                  <a:schemeClr val="bg1">
                    <a:lumMod val="50000"/>
                  </a:schemeClr>
                </a:solidFill>
              </a:rPr>
              <a:t>www.openflow.org</a:t>
            </a:r>
            <a:r>
              <a:rPr lang="pl-PL" dirty="0" smtClean="0">
                <a:solidFill>
                  <a:schemeClr val="bg1">
                    <a:lumMod val="50000"/>
                  </a:schemeClr>
                </a:solidFill>
              </a:rPr>
              <a:t>/</a:t>
            </a:r>
            <a:r>
              <a:rPr lang="pl-PL" dirty="0" err="1" smtClean="0">
                <a:solidFill>
                  <a:schemeClr val="bg1">
                    <a:lumMod val="50000"/>
                  </a:schemeClr>
                </a:solidFill>
              </a:rPr>
              <a:t>wk</a:t>
            </a:r>
            <a:r>
              <a:rPr lang="pl-PL" dirty="0" smtClean="0">
                <a:solidFill>
                  <a:schemeClr val="bg1">
                    <a:lumMod val="50000"/>
                  </a:schemeClr>
                </a:solidFill>
              </a:rPr>
              <a:t>/</a:t>
            </a:r>
            <a:r>
              <a:rPr lang="pl-PL" dirty="0" err="1" smtClean="0">
                <a:solidFill>
                  <a:schemeClr val="bg1">
                    <a:lumMod val="50000"/>
                  </a:schemeClr>
                </a:solidFill>
              </a:rPr>
              <a:t>index.php</a:t>
            </a:r>
            <a:r>
              <a:rPr lang="pl-PL" dirty="0" smtClean="0">
                <a:solidFill>
                  <a:schemeClr val="bg1">
                    <a:lumMod val="50000"/>
                  </a:schemeClr>
                </a:solidFill>
              </a:rPr>
              <a:t>/</a:t>
            </a:r>
            <a:r>
              <a:rPr lang="pl-PL" dirty="0" err="1" smtClean="0">
                <a:solidFill>
                  <a:schemeClr val="bg1">
                    <a:lumMod val="50000"/>
                  </a:schemeClr>
                </a:solidFill>
              </a:rPr>
              <a:t>Controller_Performance_Comparisons</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111931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Goal: We want to understand the nature of </a:t>
            </a:r>
            <a:r>
              <a:rPr lang="ja-JP" altLang="en-US">
                <a:latin typeface="Calibri" charset="0"/>
              </a:rPr>
              <a:t>“</a:t>
            </a:r>
            <a:r>
              <a:rPr lang="en-US">
                <a:latin typeface="Calibri" charset="0"/>
              </a:rPr>
              <a:t>programmability</a:t>
            </a:r>
            <a:r>
              <a:rPr lang="ja-JP" altLang="en-US">
                <a:latin typeface="Calibri" charset="0"/>
              </a:rPr>
              <a:t>”</a:t>
            </a:r>
            <a:r>
              <a:rPr lang="en-US">
                <a:latin typeface="Calibri" charset="0"/>
              </a:rPr>
              <a:t> in the context of wireless radios.</a:t>
            </a:r>
          </a:p>
          <a:p>
            <a:pPr eaLnBrk="1" hangingPunct="1"/>
            <a:endParaRPr lang="en-US">
              <a:latin typeface="Calibri" charset="0"/>
            </a:endParaRPr>
          </a:p>
          <a:p>
            <a:pPr eaLnBrk="1" hangingPunct="1"/>
            <a:r>
              <a:rPr lang="en-US">
                <a:latin typeface="Calibri" charset="0"/>
              </a:rPr>
              <a:t>Outline: Lets consider a PHY protocol, say WiFi and list the operations that are performed. Then, let</a:t>
            </a:r>
            <a:r>
              <a:rPr lang="ja-JP" altLang="en-US">
                <a:latin typeface="Calibri" charset="0"/>
              </a:rPr>
              <a:t>’</a:t>
            </a:r>
            <a:r>
              <a:rPr lang="en-US">
                <a:latin typeface="Calibri" charset="0"/>
              </a:rPr>
              <a:t>s look at different modes of the protocol, like different modulation schemes and different coding rates. Based on the parts that are common and the parts that need modification or need to be turned off/on from mode to mode, we can partition the sequence of operations. This gives us the natural granularity of blocks that make up wireless protocols and the level of abstraction needed for programming.</a:t>
            </a:r>
          </a:p>
          <a:p>
            <a:pPr eaLnBrk="1" hangingPunct="1"/>
            <a:endParaRPr lang="en-US">
              <a:latin typeface="Calibri" charset="0"/>
            </a:endParaRPr>
          </a:p>
          <a:p>
            <a:pPr eaLnBrk="1" hangingPunct="1"/>
            <a:r>
              <a:rPr lang="en-US">
                <a:latin typeface="Calibri" charset="0"/>
              </a:rPr>
              <a:t>We formalize this approach by identifying that the nature of </a:t>
            </a:r>
            <a:r>
              <a:rPr lang="ja-JP" altLang="en-US">
                <a:latin typeface="Calibri" charset="0"/>
              </a:rPr>
              <a:t>“</a:t>
            </a:r>
            <a:r>
              <a:rPr lang="en-US">
                <a:latin typeface="Calibri" charset="0"/>
              </a:rPr>
              <a:t>programming</a:t>
            </a:r>
            <a:r>
              <a:rPr lang="ja-JP" altLang="en-US">
                <a:latin typeface="Calibri" charset="0"/>
              </a:rPr>
              <a:t>”</a:t>
            </a:r>
            <a:r>
              <a:rPr lang="en-US">
                <a:latin typeface="Calibri" charset="0"/>
              </a:rPr>
              <a:t> involved here is the decision of whether to use a processing block and the associated parameters. The design of the </a:t>
            </a:r>
            <a:r>
              <a:rPr lang="ja-JP" altLang="en-US">
                <a:latin typeface="Calibri" charset="0"/>
              </a:rPr>
              <a:t>“</a:t>
            </a:r>
            <a:r>
              <a:rPr lang="en-US">
                <a:latin typeface="Calibri" charset="0"/>
              </a:rPr>
              <a:t>programming interface</a:t>
            </a:r>
            <a:r>
              <a:rPr lang="ja-JP" altLang="en-US">
                <a:latin typeface="Calibri" charset="0"/>
              </a:rPr>
              <a:t>”</a:t>
            </a:r>
            <a:r>
              <a:rPr lang="en-US">
                <a:latin typeface="Calibri" charset="0"/>
              </a:rPr>
              <a:t> involves the choice of processing blocks and their granularity. It is also the tradeoff between flexibility and ease of programming. (As we will see, it is also the tradeoff between flexibility and performance).</a:t>
            </a:r>
          </a:p>
          <a:p>
            <a:pPr eaLnBrk="1" hangingPunct="1"/>
            <a:endParaRPr lang="en-US">
              <a:latin typeface="Calibri" charset="0"/>
            </a:endParaRPr>
          </a:p>
          <a:p>
            <a:pPr eaLnBrk="1" hangingPunct="1"/>
            <a:r>
              <a:rPr lang="en-US">
                <a:latin typeface="Calibri" charset="0"/>
              </a:rPr>
              <a:t>Give examples of what we DO NOT want to program: The specific algorithm used for Fourier Transform, the specific algorithm used for ML decoding, the specific algorithm used for computing the CRC etc.</a:t>
            </a:r>
          </a:p>
          <a:p>
            <a:pPr eaLnBrk="1" hangingPunct="1"/>
            <a:endParaRPr lang="en-US">
              <a:latin typeface="Calibri" charset="0"/>
            </a:endParaRPr>
          </a:p>
          <a:p>
            <a:pPr eaLnBrk="1" hangingPunct="1"/>
            <a:r>
              <a:rPr lang="en-US">
                <a:latin typeface="Calibri" charset="0"/>
              </a:rPr>
              <a:t>Note: The list of blocks here is not exhaustive, only an example. Also, the division is not laid out in stone. A block can always be further subdivided – you may split an OFDM Demod block into </a:t>
            </a:r>
            <a:r>
              <a:rPr lang="ja-JP" altLang="en-US">
                <a:latin typeface="Calibri" charset="0"/>
              </a:rPr>
              <a:t>“</a:t>
            </a:r>
            <a:r>
              <a:rPr lang="en-US">
                <a:latin typeface="Calibri" charset="0"/>
              </a:rPr>
              <a:t>subcarrier demapper</a:t>
            </a:r>
            <a:r>
              <a:rPr lang="ja-JP" altLang="en-US">
                <a:latin typeface="Calibri" charset="0"/>
              </a:rPr>
              <a:t>”</a:t>
            </a:r>
            <a:r>
              <a:rPr lang="en-US">
                <a:latin typeface="Calibri" charset="0"/>
              </a:rPr>
              <a:t>, </a:t>
            </a:r>
            <a:r>
              <a:rPr lang="ja-JP" altLang="en-US">
                <a:latin typeface="Calibri" charset="0"/>
              </a:rPr>
              <a:t>“</a:t>
            </a:r>
            <a:r>
              <a:rPr lang="en-US">
                <a:latin typeface="Calibri" charset="0"/>
              </a:rPr>
              <a:t>CP remove</a:t>
            </a:r>
            <a:r>
              <a:rPr lang="ja-JP" altLang="en-US">
                <a:latin typeface="Calibri" charset="0"/>
              </a:rPr>
              <a:t>”</a:t>
            </a:r>
            <a:r>
              <a:rPr lang="en-US">
                <a:latin typeface="Calibri" charset="0"/>
              </a:rPr>
              <a:t> and </a:t>
            </a:r>
            <a:r>
              <a:rPr lang="ja-JP" altLang="en-US">
                <a:latin typeface="Calibri" charset="0"/>
              </a:rPr>
              <a:t>“</a:t>
            </a:r>
            <a:r>
              <a:rPr lang="en-US">
                <a:latin typeface="Calibri" charset="0"/>
              </a:rPr>
              <a:t>FFT</a:t>
            </a:r>
            <a:r>
              <a:rPr lang="ja-JP" altLang="en-US">
                <a:latin typeface="Calibri" charset="0"/>
              </a:rPr>
              <a:t>”</a:t>
            </a:r>
            <a:r>
              <a:rPr lang="en-US">
                <a:latin typeface="Calibri" charset="0"/>
              </a:rPr>
              <a:t>. We are only using this to drive to the principle of processing and decision plane separation.</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ABAF1AF8-5584-0E4F-8F35-28AB10839523}" type="slidenum">
              <a:rPr lang="en-US">
                <a:latin typeface="Calibri" charset="0"/>
              </a:rPr>
              <a:pPr/>
              <a:t>10</a:t>
            </a:fld>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a:t>
            </a:r>
            <a:r>
              <a:rPr lang="en-US" dirty="0" err="1" smtClean="0"/>
              <a:t>CellSDN</a:t>
            </a:r>
            <a:r>
              <a:rPr lang="en-US" dirty="0" smtClean="0"/>
              <a:t> uses commodity switches and middleboxes to build flexible and cost-effective cellular</a:t>
            </a:r>
            <a:r>
              <a:rPr lang="en-US" baseline="0" dirty="0" smtClean="0"/>
              <a:t> core networks.</a:t>
            </a:r>
          </a:p>
          <a:p>
            <a:r>
              <a:rPr lang="en-US" baseline="0" dirty="0" smtClean="0"/>
              <a:t>It supports fine-grained service policies and traffic management policies.</a:t>
            </a:r>
          </a:p>
          <a:p>
            <a:r>
              <a:rPr lang="en-US" dirty="0" smtClean="0"/>
              <a:t>It achieves scalability with asymmetric edge design,</a:t>
            </a:r>
            <a:r>
              <a:rPr lang="en-US" baseline="0" dirty="0" smtClean="0"/>
              <a:t> multi-dimensional aggregation and hierarchical controller.</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408865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Convenient abstraction level means that declarative description of protocol is possible with blocks as units; hardware is abstracted in the blocks so that the imperative execution plan need not be specified.</a:t>
            </a:r>
          </a:p>
          <a:p>
            <a:pPr eaLnBrk="1" hangingPunct="1"/>
            <a:endParaRPr lang="en-US">
              <a:latin typeface="Calibri" charset="0"/>
            </a:endParaRPr>
          </a:p>
          <a:p>
            <a:pPr eaLnBrk="1" hangingPunct="1"/>
            <a:r>
              <a:rPr lang="en-US">
                <a:latin typeface="Calibri" charset="0"/>
              </a:rPr>
              <a:t>Sufficient expressiveness means that most protocol variants of interest can be realized with this API.</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EEBF0648-C710-574B-9E9F-AE4164CE2A03}" type="slidenum">
              <a:rPr lang="en-US">
                <a:latin typeface="Calibri" charset="0"/>
              </a:rPr>
              <a:pPr/>
              <a:t>11</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Balance flexibility and performance.</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B4AB7632-83F4-724D-A721-257F987981D9}" type="slidenum">
              <a:rPr lang="en-US">
                <a:latin typeface="Calibri" charset="0"/>
              </a:rPr>
              <a:pPr/>
              <a:t>13</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401E305A-0BF0-1042-AE4F-8DEFC398DE9D}" type="slidenum">
              <a:rPr lang="en-US">
                <a:latin typeface="Calibri" charset="0"/>
              </a:rPr>
              <a:pPr/>
              <a:t>14</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D074AAEB-6CD9-394F-BF24-441B65B877B5}" type="slidenum">
              <a:rPr lang="en-US">
                <a:solidFill>
                  <a:prstClr val="black"/>
                </a:solidFill>
                <a:latin typeface="Calibri" charset="0"/>
              </a:rPr>
              <a:pPr/>
              <a:t>17</a:t>
            </a:fld>
            <a:endParaRPr lang="en-US">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61466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a:xfrm>
            <a:off x="2895600" y="6324600"/>
            <a:ext cx="37338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5877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8288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4779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747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3597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3378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4093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7024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a:xfrm>
            <a:off x="2743200" y="6324600"/>
            <a:ext cx="38862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35387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0041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24553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l">
              <a:defRPr b="1">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11/19/13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A0AC3A79-6324-4D45-BA88-C86142FE4FAC}" type="slidenum">
              <a:rPr lang="en-US"/>
              <a:pPr/>
              <a:t>‹#›</a:t>
            </a:fld>
            <a:endParaRPr lang="en-US"/>
          </a:p>
        </p:txBody>
      </p:sp>
    </p:spTree>
    <p:extLst>
      <p:ext uri="{BB962C8B-B14F-4D97-AF65-F5344CB8AC3E}">
        <p14:creationId xmlns:p14="http://schemas.microsoft.com/office/powerpoint/2010/main" val="3716010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mj-lt"/>
                <a:ea typeface="Segoe UI Symbol" pitchFamily="34" charset="0"/>
                <a:cs typeface="Browallia New" pitchFamily="34" charset="-34"/>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11/19/13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9BCE0AE8-CB39-6847-ABCB-0D12DEFE1756}" type="slidenum">
              <a:rPr lang="en-US"/>
              <a:pPr/>
              <a:t>‹#›</a:t>
            </a:fld>
            <a:endParaRPr lang="en-US"/>
          </a:p>
        </p:txBody>
      </p:sp>
    </p:spTree>
    <p:extLst>
      <p:ext uri="{BB962C8B-B14F-4D97-AF65-F5344CB8AC3E}">
        <p14:creationId xmlns:p14="http://schemas.microsoft.com/office/powerpoint/2010/main" val="717440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11/19/13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AF9BBBC4-7C47-CD4B-B20C-E6CE8575D2C1}" type="slidenum">
              <a:rPr lang="en-US"/>
              <a:pPr/>
              <a:t>‹#›</a:t>
            </a:fld>
            <a:endParaRPr lang="en-US"/>
          </a:p>
        </p:txBody>
      </p:sp>
    </p:spTree>
    <p:extLst>
      <p:ext uri="{BB962C8B-B14F-4D97-AF65-F5344CB8AC3E}">
        <p14:creationId xmlns:p14="http://schemas.microsoft.com/office/powerpoint/2010/main" val="1918958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11/19/13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6F696D7D-10ED-FC46-A7B6-EF353B5F76DD}" type="slidenum">
              <a:rPr lang="en-US"/>
              <a:pPr/>
              <a:t>‹#›</a:t>
            </a:fld>
            <a:endParaRPr lang="en-US"/>
          </a:p>
        </p:txBody>
      </p:sp>
    </p:spTree>
    <p:extLst>
      <p:ext uri="{BB962C8B-B14F-4D97-AF65-F5344CB8AC3E}">
        <p14:creationId xmlns:p14="http://schemas.microsoft.com/office/powerpoint/2010/main" val="379953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t>11/19/13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9" name="Slide Number Placeholder 5"/>
          <p:cNvSpPr>
            <a:spLocks noGrp="1"/>
          </p:cNvSpPr>
          <p:nvPr>
            <p:ph type="sldNum" sz="quarter" idx="12"/>
          </p:nvPr>
        </p:nvSpPr>
        <p:spPr/>
        <p:txBody>
          <a:bodyPr/>
          <a:lstStyle>
            <a:lvl1pPr>
              <a:defRPr/>
            </a:lvl1pPr>
          </a:lstStyle>
          <a:p>
            <a:fld id="{8E04C01E-FC65-FF40-BFE0-A1CC3FB367D5}" type="slidenum">
              <a:rPr lang="en-US"/>
              <a:pPr/>
              <a:t>‹#›</a:t>
            </a:fld>
            <a:endParaRPr lang="en-US"/>
          </a:p>
        </p:txBody>
      </p:sp>
    </p:spTree>
    <p:extLst>
      <p:ext uri="{BB962C8B-B14F-4D97-AF65-F5344CB8AC3E}">
        <p14:creationId xmlns:p14="http://schemas.microsoft.com/office/powerpoint/2010/main" val="272692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r>
              <a:rPr lang="en-US" smtClean="0"/>
              <a:t>11/19/13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5" name="Slide Number Placeholder 5"/>
          <p:cNvSpPr>
            <a:spLocks noGrp="1"/>
          </p:cNvSpPr>
          <p:nvPr>
            <p:ph type="sldNum" sz="quarter" idx="12"/>
          </p:nvPr>
        </p:nvSpPr>
        <p:spPr/>
        <p:txBody>
          <a:bodyPr/>
          <a:lstStyle>
            <a:lvl1pPr>
              <a:defRPr/>
            </a:lvl1pPr>
          </a:lstStyle>
          <a:p>
            <a:fld id="{5775372C-1E39-264A-8E11-BE37E624AE9C}" type="slidenum">
              <a:rPr lang="en-US"/>
              <a:pPr/>
              <a:t>‹#›</a:t>
            </a:fld>
            <a:endParaRPr lang="en-US"/>
          </a:p>
        </p:txBody>
      </p:sp>
    </p:spTree>
    <p:extLst>
      <p:ext uri="{BB962C8B-B14F-4D97-AF65-F5344CB8AC3E}">
        <p14:creationId xmlns:p14="http://schemas.microsoft.com/office/powerpoint/2010/main" val="391227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t>11/19/13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4" name="Slide Number Placeholder 5"/>
          <p:cNvSpPr>
            <a:spLocks noGrp="1"/>
          </p:cNvSpPr>
          <p:nvPr>
            <p:ph type="sldNum" sz="quarter" idx="12"/>
          </p:nvPr>
        </p:nvSpPr>
        <p:spPr/>
        <p:txBody>
          <a:bodyPr/>
          <a:lstStyle>
            <a:lvl1pPr>
              <a:defRPr/>
            </a:lvl1pPr>
          </a:lstStyle>
          <a:p>
            <a:fld id="{CF325546-2B9A-8947-9CD4-CB2A18A66A35}" type="slidenum">
              <a:rPr lang="en-US"/>
              <a:pPr/>
              <a:t>‹#›</a:t>
            </a:fld>
            <a:endParaRPr lang="en-US"/>
          </a:p>
        </p:txBody>
      </p:sp>
    </p:spTree>
    <p:extLst>
      <p:ext uri="{BB962C8B-B14F-4D97-AF65-F5344CB8AC3E}">
        <p14:creationId xmlns:p14="http://schemas.microsoft.com/office/powerpoint/2010/main" val="16571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a:xfrm>
            <a:off x="2895600" y="6400799"/>
            <a:ext cx="3733800" cy="3206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atin typeface="Segoe UI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11/19/13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EFEE7E4E-A921-4948-AC15-44A827D7ACED}" type="slidenum">
              <a:rPr lang="en-US"/>
              <a:pPr/>
              <a:t>‹#›</a:t>
            </a:fld>
            <a:endParaRPr lang="en-US"/>
          </a:p>
        </p:txBody>
      </p:sp>
    </p:spTree>
    <p:extLst>
      <p:ext uri="{BB962C8B-B14F-4D97-AF65-F5344CB8AC3E}">
        <p14:creationId xmlns:p14="http://schemas.microsoft.com/office/powerpoint/2010/main" val="6928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atin typeface="Segoe UI Light"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11/19/13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5CAB6E87-AB51-1D41-8D57-46513170AEC0}" type="slidenum">
              <a:rPr lang="en-US"/>
              <a:pPr/>
              <a:t>‹#›</a:t>
            </a:fld>
            <a:endParaRPr lang="en-US"/>
          </a:p>
        </p:txBody>
      </p:sp>
    </p:spTree>
    <p:extLst>
      <p:ext uri="{BB962C8B-B14F-4D97-AF65-F5344CB8AC3E}">
        <p14:creationId xmlns:p14="http://schemas.microsoft.com/office/powerpoint/2010/main" val="123214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11/19/13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0C873030-48B4-9545-A0C5-0B1E7C9222EC}" type="slidenum">
              <a:rPr lang="en-US"/>
              <a:pPr/>
              <a:t>‹#›</a:t>
            </a:fld>
            <a:endParaRPr lang="en-US"/>
          </a:p>
        </p:txBody>
      </p:sp>
    </p:spTree>
    <p:extLst>
      <p:ext uri="{BB962C8B-B14F-4D97-AF65-F5344CB8AC3E}">
        <p14:creationId xmlns:p14="http://schemas.microsoft.com/office/powerpoint/2010/main" val="3420541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defRPr>
                <a:latin typeface="Segoe UI Ligh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11/19/13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6C533582-5A91-FE4A-857E-BCF76F6F543B}" type="slidenum">
              <a:rPr lang="en-US"/>
              <a:pPr/>
              <a:t>‹#›</a:t>
            </a:fld>
            <a:endParaRPr lang="en-US"/>
          </a:p>
        </p:txBody>
      </p:sp>
    </p:spTree>
    <p:extLst>
      <p:ext uri="{BB962C8B-B14F-4D97-AF65-F5344CB8AC3E}">
        <p14:creationId xmlns:p14="http://schemas.microsoft.com/office/powerpoint/2010/main" val="399732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11/19/13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11/19/13</a:t>
            </a:r>
            <a:endParaRPr lang="en-US"/>
          </a:p>
        </p:txBody>
      </p:sp>
      <p:sp>
        <p:nvSpPr>
          <p:cNvPr id="4" name="Footer Placeholder 3"/>
          <p:cNvSpPr>
            <a:spLocks noGrp="1"/>
          </p:cNvSpPr>
          <p:nvPr>
            <p:ph type="ftr" sz="quarter" idx="11"/>
          </p:nvPr>
        </p:nvSpPr>
        <p:spPr>
          <a:xfrm>
            <a:off x="2743200" y="6324600"/>
            <a:ext cx="3886200" cy="396877"/>
          </a:xfrm>
        </p:spPr>
        <p:txBody>
          <a:bodyPr/>
          <a:lstStyle/>
          <a:p>
            <a:r>
              <a:rPr lang="en-US" smtClean="0"/>
              <a:t>Software Defined Networking (COMS 6998-8)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11/19/13</a:t>
            </a:r>
            <a:endParaRPr lang="en-US"/>
          </a:p>
        </p:txBody>
      </p:sp>
      <p:sp>
        <p:nvSpPr>
          <p:cNvPr id="3" name="Footer Placeholder 2"/>
          <p:cNvSpPr>
            <a:spLocks noGrp="1"/>
          </p:cNvSpPr>
          <p:nvPr>
            <p:ph type="ftr" sz="quarter" idx="11"/>
          </p:nvPr>
        </p:nvSpPr>
        <p:spPr/>
        <p:txBody>
          <a:bodyPr/>
          <a:lstStyle/>
          <a:p>
            <a:r>
              <a:rPr lang="en-US" smtClean="0"/>
              <a:t>Software Defined Networking (COMS 6998-8)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11/19/13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11/19/13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11/19/13</a:t>
            </a:r>
            <a:endParaRPr lang="en-US"/>
          </a:p>
        </p:txBody>
      </p:sp>
      <p:sp>
        <p:nvSpPr>
          <p:cNvPr id="5" name="Footer Placeholder 4"/>
          <p:cNvSpPr>
            <a:spLocks noGrp="1"/>
          </p:cNvSpPr>
          <p:nvPr>
            <p:ph type="ftr" sz="quarter" idx="3"/>
          </p:nvPr>
        </p:nvSpPr>
        <p:spPr>
          <a:xfrm>
            <a:off x="3124200" y="6324601"/>
            <a:ext cx="3505200" cy="396876"/>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6998-8)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defRPr>
            </a:lvl1pPr>
          </a:lstStyle>
          <a:p>
            <a:pPr defTabSz="457200"/>
            <a:fld id="{1718992C-B9AF-2F49-8B31-EC7F489F3004}" type="slidenum">
              <a:rPr lang="en-US" smtClean="0">
                <a:solidFill>
                  <a:prstClr val="black"/>
                </a:solidFill>
                <a:latin typeface="Calibri"/>
              </a:rPr>
              <a:pPr defTabSz="457200"/>
              <a:t>‹#›</a:t>
            </a:fld>
            <a:endParaRPr lang="en-US" dirty="0">
              <a:solidFill>
                <a:prstClr val="black"/>
              </a:solidFill>
              <a:latin typeface="Calibri"/>
            </a:endParaRPr>
          </a:p>
        </p:txBody>
      </p:sp>
    </p:spTree>
    <p:extLst>
      <p:ext uri="{BB962C8B-B14F-4D97-AF65-F5344CB8AC3E}">
        <p14:creationId xmlns:p14="http://schemas.microsoft.com/office/powerpoint/2010/main" val="87719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defTabSz="914400" fontAlgn="base">
              <a:spcBef>
                <a:spcPct val="0"/>
              </a:spcBef>
              <a:spcAft>
                <a:spcPct val="0"/>
              </a:spcAft>
            </a:pPr>
            <a:r>
              <a:rPr lang="en-US" smtClean="0">
                <a:latin typeface="Segoe UI Light" charset="0"/>
                <a:ea typeface="ＭＳ Ｐゴシック" charset="0"/>
                <a:cs typeface="Arial" charset="0"/>
              </a:rPr>
              <a:t>11/19/13</a:t>
            </a:r>
            <a:endParaRPr lang="en-US" smtClean="0">
              <a:latin typeface="Segoe UI Light" charset="0"/>
              <a:ea typeface="ＭＳ Ｐゴシック"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914400" fontAlgn="base">
              <a:spcBef>
                <a:spcPct val="0"/>
              </a:spcBef>
              <a:spcAft>
                <a:spcPct val="0"/>
              </a:spcAft>
            </a:pPr>
            <a:fld id="{79DEA4C8-DE24-2E40-ADDE-EBD73FE0A21C}" type="slidenum">
              <a:rPr lang="en-US" smtClean="0">
                <a:latin typeface="Segoe UI Light" charset="0"/>
                <a:ea typeface="ＭＳ Ｐゴシック" charset="0"/>
                <a:cs typeface="Arial" charset="0"/>
              </a:rPr>
              <a:pPr defTabSz="914400" fontAlgn="base">
                <a:spcBef>
                  <a:spcPct val="0"/>
                </a:spcBef>
                <a:spcAft>
                  <a:spcPct val="0"/>
                </a:spcAft>
              </a:pPr>
              <a:t>‹#›</a:t>
            </a:fld>
            <a:endParaRPr lang="en-US" smtClean="0">
              <a:latin typeface="Segoe UI Light" charset="0"/>
              <a:ea typeface="ＭＳ Ｐゴシック" charset="0"/>
              <a:cs typeface="Arial" charset="0"/>
            </a:endParaRPr>
          </a:p>
        </p:txBody>
      </p:sp>
    </p:spTree>
    <p:extLst>
      <p:ext uri="{BB962C8B-B14F-4D97-AF65-F5344CB8AC3E}">
        <p14:creationId xmlns:p14="http://schemas.microsoft.com/office/powerpoint/2010/main" val="5550654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b="1" kern="1200">
          <a:solidFill>
            <a:schemeClr val="tx1"/>
          </a:solidFill>
          <a:latin typeface="+mj-lt"/>
          <a:ea typeface="ＭＳ Ｐゴシック" charset="0"/>
          <a:cs typeface="+mj-cs"/>
        </a:defRPr>
      </a:lvl1pPr>
      <a:lvl2pPr algn="l" rtl="0" eaLnBrk="0" fontAlgn="base" hangingPunct="0">
        <a:spcBef>
          <a:spcPct val="0"/>
        </a:spcBef>
        <a:spcAft>
          <a:spcPct val="0"/>
        </a:spcAft>
        <a:defRPr sz="4400" b="1">
          <a:solidFill>
            <a:schemeClr val="tx1"/>
          </a:solidFill>
          <a:latin typeface="Segoe UI Light" pitchFamily="34" charset="0"/>
          <a:ea typeface="ＭＳ Ｐゴシック" charset="0"/>
        </a:defRPr>
      </a:lvl2pPr>
      <a:lvl3pPr algn="l" rtl="0" eaLnBrk="0" fontAlgn="base" hangingPunct="0">
        <a:spcBef>
          <a:spcPct val="0"/>
        </a:spcBef>
        <a:spcAft>
          <a:spcPct val="0"/>
        </a:spcAft>
        <a:defRPr sz="4400" b="1">
          <a:solidFill>
            <a:schemeClr val="tx1"/>
          </a:solidFill>
          <a:latin typeface="Segoe UI Light" pitchFamily="34" charset="0"/>
          <a:ea typeface="ＭＳ Ｐゴシック" charset="0"/>
        </a:defRPr>
      </a:lvl3pPr>
      <a:lvl4pPr algn="l" rtl="0" eaLnBrk="0" fontAlgn="base" hangingPunct="0">
        <a:spcBef>
          <a:spcPct val="0"/>
        </a:spcBef>
        <a:spcAft>
          <a:spcPct val="0"/>
        </a:spcAft>
        <a:defRPr sz="4400" b="1">
          <a:solidFill>
            <a:schemeClr val="tx1"/>
          </a:solidFill>
          <a:latin typeface="Segoe UI Light" pitchFamily="34" charset="0"/>
          <a:ea typeface="ＭＳ Ｐゴシック" charset="0"/>
        </a:defRPr>
      </a:lvl4pPr>
      <a:lvl5pPr algn="l" rtl="0" eaLnBrk="0" fontAlgn="base" hangingPunct="0">
        <a:spcBef>
          <a:spcPct val="0"/>
        </a:spcBef>
        <a:spcAft>
          <a:spcPct val="0"/>
        </a:spcAft>
        <a:defRPr sz="4400" b="1">
          <a:solidFill>
            <a:schemeClr val="tx1"/>
          </a:solidFill>
          <a:latin typeface="Segoe UI Light" pitchFamily="34" charset="0"/>
          <a:ea typeface="ＭＳ Ｐゴシック" charset="0"/>
        </a:defRPr>
      </a:lvl5pPr>
      <a:lvl6pPr marL="457200" algn="l" rtl="0" fontAlgn="base">
        <a:spcBef>
          <a:spcPct val="0"/>
        </a:spcBef>
        <a:spcAft>
          <a:spcPct val="0"/>
        </a:spcAft>
        <a:defRPr sz="4400">
          <a:solidFill>
            <a:srgbClr val="3396FF"/>
          </a:solidFill>
          <a:latin typeface="Segoe UI Light" pitchFamily="34" charset="0"/>
        </a:defRPr>
      </a:lvl6pPr>
      <a:lvl7pPr marL="914400" algn="l" rtl="0" fontAlgn="base">
        <a:spcBef>
          <a:spcPct val="0"/>
        </a:spcBef>
        <a:spcAft>
          <a:spcPct val="0"/>
        </a:spcAft>
        <a:defRPr sz="4400">
          <a:solidFill>
            <a:srgbClr val="3396FF"/>
          </a:solidFill>
          <a:latin typeface="Segoe UI Light" pitchFamily="34" charset="0"/>
        </a:defRPr>
      </a:lvl7pPr>
      <a:lvl8pPr marL="1371600" algn="l" rtl="0" fontAlgn="base">
        <a:spcBef>
          <a:spcPct val="0"/>
        </a:spcBef>
        <a:spcAft>
          <a:spcPct val="0"/>
        </a:spcAft>
        <a:defRPr sz="4400">
          <a:solidFill>
            <a:srgbClr val="3396FF"/>
          </a:solidFill>
          <a:latin typeface="Segoe UI Light" pitchFamily="34" charset="0"/>
        </a:defRPr>
      </a:lvl8pPr>
      <a:lvl9pPr marL="1828800" algn="l" rtl="0" fontAlgn="base">
        <a:spcBef>
          <a:spcPct val="0"/>
        </a:spcBef>
        <a:spcAft>
          <a:spcPct val="0"/>
        </a:spcAft>
        <a:defRPr sz="4400">
          <a:solidFill>
            <a:srgbClr val="3396FF"/>
          </a:solidFill>
          <a:latin typeface="Segoe UI Ligh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15.jp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mallcellforum.org/resources-technical-paper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wmf"/><Relationship Id="rId7"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14.emf"/><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15.jp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2.xml"/><Relationship Id="rId5" Type="http://schemas.openxmlformats.org/officeDocument/2006/relationships/oleObject" Target="../embeddings/oleObject9.bin"/><Relationship Id="rId6" Type="http://schemas.openxmlformats.org/officeDocument/2006/relationships/image" Target="../media/image14.emf"/><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0" Type="http://schemas.openxmlformats.org/officeDocument/2006/relationships/image" Target="../media/image15.jpg"/><Relationship Id="rId1" Type="http://schemas.openxmlformats.org/officeDocument/2006/relationships/vmlDrawing" Target="../drawings/vmlDrawing3.vml"/><Relationship Id="rId2"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3.xml"/><Relationship Id="rId5" Type="http://schemas.openxmlformats.org/officeDocument/2006/relationships/oleObject" Target="../embeddings/oleObject13.bin"/><Relationship Id="rId6" Type="http://schemas.openxmlformats.org/officeDocument/2006/relationships/image" Target="../media/image14.emf"/><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image" Target="../media/image15.jpg"/><Relationship Id="rId11"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tags" Target="../tags/tag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oleObject" Target="../embeddings/oleObject18.bin"/><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image" Target="../media/image15.jpg"/><Relationship Id="rId1" Type="http://schemas.openxmlformats.org/officeDocument/2006/relationships/vmlDrawing" Target="../drawings/vmlDrawing5.vml"/><Relationship Id="rId2" Type="http://schemas.openxmlformats.org/officeDocument/2006/relationships/tags" Target="../tags/tag4.xml"/><Relationship Id="rId3" Type="http://schemas.openxmlformats.org/officeDocument/2006/relationships/slideLayout" Target="../slideLayouts/slideLayout13.xml"/><Relationship Id="rId4" Type="http://schemas.openxmlformats.org/officeDocument/2006/relationships/notesSlide" Target="../notesSlides/notesSlide16.xml"/><Relationship Id="rId5" Type="http://schemas.openxmlformats.org/officeDocument/2006/relationships/image" Target="../media/image21.png"/><Relationship Id="rId6" Type="http://schemas.openxmlformats.org/officeDocument/2006/relationships/image" Target="../media/image22.wmf"/><Relationship Id="rId7" Type="http://schemas.openxmlformats.org/officeDocument/2006/relationships/image" Target="../media/image2.wmf"/><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oleObject" Target="../embeddings/oleObject17.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21.png"/><Relationship Id="rId13" Type="http://schemas.openxmlformats.org/officeDocument/2006/relationships/image" Target="../media/image2.wm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6.vml"/><Relationship Id="rId2" Type="http://schemas.openxmlformats.org/officeDocument/2006/relationships/tags" Target="../tags/tag6.xml"/><Relationship Id="rId3" Type="http://schemas.openxmlformats.org/officeDocument/2006/relationships/slideLayout" Target="../slideLayouts/slideLayout13.xml"/><Relationship Id="rId4" Type="http://schemas.openxmlformats.org/officeDocument/2006/relationships/notesSlide" Target="../notesSlides/notesSlide18.xml"/><Relationship Id="rId5" Type="http://schemas.openxmlformats.org/officeDocument/2006/relationships/image" Target="../media/image15.jpg"/><Relationship Id="rId6" Type="http://schemas.openxmlformats.org/officeDocument/2006/relationships/image" Target="../media/image22.wmf"/><Relationship Id="rId7" Type="http://schemas.openxmlformats.org/officeDocument/2006/relationships/oleObject" Target="../embeddings/oleObject21.bin"/><Relationship Id="rId8" Type="http://schemas.openxmlformats.org/officeDocument/2006/relationships/image" Target="../media/image14.emf"/><Relationship Id="rId9" Type="http://schemas.openxmlformats.org/officeDocument/2006/relationships/oleObject" Target="../embeddings/oleObject22.bin"/><Relationship Id="rId10" Type="http://schemas.openxmlformats.org/officeDocument/2006/relationships/oleObject" Target="../embeddings/oleObject23.bin"/></Relationships>
</file>

<file path=ppt/slides/_rels/slide51.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21.png"/><Relationship Id="rId13" Type="http://schemas.openxmlformats.org/officeDocument/2006/relationships/image" Target="../media/image2.wm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7.vml"/><Relationship Id="rId2" Type="http://schemas.openxmlformats.org/officeDocument/2006/relationships/tags" Target="../tags/tag7.xml"/><Relationship Id="rId3" Type="http://schemas.openxmlformats.org/officeDocument/2006/relationships/slideLayout" Target="../slideLayouts/slideLayout13.xml"/><Relationship Id="rId4" Type="http://schemas.openxmlformats.org/officeDocument/2006/relationships/notesSlide" Target="../notesSlides/notesSlide19.xml"/><Relationship Id="rId5" Type="http://schemas.openxmlformats.org/officeDocument/2006/relationships/image" Target="../media/image15.jpg"/><Relationship Id="rId6" Type="http://schemas.openxmlformats.org/officeDocument/2006/relationships/image" Target="../media/image22.wmf"/><Relationship Id="rId7" Type="http://schemas.openxmlformats.org/officeDocument/2006/relationships/oleObject" Target="../embeddings/oleObject25.bin"/><Relationship Id="rId8" Type="http://schemas.openxmlformats.org/officeDocument/2006/relationships/image" Target="../media/image14.emf"/><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5.png"/><Relationship Id="rId1" Type="http://schemas.openxmlformats.org/officeDocument/2006/relationships/tags" Target="../tags/tag8.xml"/><Relationship Id="rId2"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3.xml"/><Relationship Id="rId3"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image" Target="../media/image24.png"/><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24.xml"/><Relationship Id="rId4" Type="http://schemas.openxmlformats.org/officeDocument/2006/relationships/image" Target="../media/image15.jpg"/><Relationship Id="rId5" Type="http://schemas.openxmlformats.org/officeDocument/2006/relationships/oleObject" Target="../embeddings/oleObject29.bin"/><Relationship Id="rId6" Type="http://schemas.openxmlformats.org/officeDocument/2006/relationships/image" Target="../media/image14.emf"/><Relationship Id="rId7" Type="http://schemas.openxmlformats.org/officeDocument/2006/relationships/image" Target="../media/image22.wmf"/><Relationship Id="rId8" Type="http://schemas.openxmlformats.org/officeDocument/2006/relationships/oleObject" Target="../embeddings/oleObject30.bin"/><Relationship Id="rId9" Type="http://schemas.openxmlformats.org/officeDocument/2006/relationships/oleObject" Target="../embeddings/oleObject31.bin"/><Relationship Id="rId10" Type="http://schemas.openxmlformats.org/officeDocument/2006/relationships/oleObject" Target="../embeddings/oleObject32.bin"/></Relationships>
</file>

<file path=ppt/slides/_rels/slide5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3.xml"/><Relationship Id="rId3" Type="http://schemas.openxmlformats.org/officeDocument/2006/relationships/notesSlide" Target="../notesSlides/notesSlide25.xml"/></Relationships>
</file>

<file path=ppt/slides/_rels/slide59.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image" Target="../media/image21.png"/><Relationship Id="rId13" Type="http://schemas.openxmlformats.org/officeDocument/2006/relationships/image" Target="../media/image2.wm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9.vml"/><Relationship Id="rId2" Type="http://schemas.openxmlformats.org/officeDocument/2006/relationships/tags" Target="../tags/tag12.xml"/><Relationship Id="rId3" Type="http://schemas.openxmlformats.org/officeDocument/2006/relationships/slideLayout" Target="../slideLayouts/slideLayout13.xml"/><Relationship Id="rId4" Type="http://schemas.openxmlformats.org/officeDocument/2006/relationships/notesSlide" Target="../notesSlides/notesSlide26.xml"/><Relationship Id="rId5" Type="http://schemas.openxmlformats.org/officeDocument/2006/relationships/image" Target="../media/image15.jpg"/><Relationship Id="rId6" Type="http://schemas.openxmlformats.org/officeDocument/2006/relationships/image" Target="../media/image22.wmf"/><Relationship Id="rId7" Type="http://schemas.openxmlformats.org/officeDocument/2006/relationships/oleObject" Target="../embeddings/oleObject33.bin"/><Relationship Id="rId8" Type="http://schemas.openxmlformats.org/officeDocument/2006/relationships/image" Target="../media/image14.emf"/><Relationship Id="rId9" Type="http://schemas.openxmlformats.org/officeDocument/2006/relationships/oleObject" Target="../embeddings/oleObject34.bin"/><Relationship Id="rId10"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21.png"/><Relationship Id="rId13" Type="http://schemas.openxmlformats.org/officeDocument/2006/relationships/image" Target="../media/image2.wm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10.vml"/><Relationship Id="rId2" Type="http://schemas.openxmlformats.org/officeDocument/2006/relationships/tags" Target="../tags/tag13.xml"/><Relationship Id="rId3" Type="http://schemas.openxmlformats.org/officeDocument/2006/relationships/slideLayout" Target="../slideLayouts/slideLayout13.xml"/><Relationship Id="rId4" Type="http://schemas.openxmlformats.org/officeDocument/2006/relationships/notesSlide" Target="../notesSlides/notesSlide27.xml"/><Relationship Id="rId5" Type="http://schemas.openxmlformats.org/officeDocument/2006/relationships/image" Target="../media/image15.jpg"/><Relationship Id="rId6" Type="http://schemas.openxmlformats.org/officeDocument/2006/relationships/image" Target="../media/image22.wmf"/><Relationship Id="rId7" Type="http://schemas.openxmlformats.org/officeDocument/2006/relationships/oleObject" Target="../embeddings/oleObject37.bin"/><Relationship Id="rId8" Type="http://schemas.openxmlformats.org/officeDocument/2006/relationships/image" Target="../media/image14.emf"/><Relationship Id="rId9" Type="http://schemas.openxmlformats.org/officeDocument/2006/relationships/oleObject" Target="../embeddings/oleObject38.bin"/><Relationship Id="rId10" Type="http://schemas.openxmlformats.org/officeDocument/2006/relationships/oleObject" Target="../embeddings/oleObject39.bin"/></Relationships>
</file>

<file path=ppt/slides/_rels/slide61.xml.rels><?xml version="1.0" encoding="UTF-8" standalone="yes"?>
<Relationships xmlns="http://schemas.openxmlformats.org/package/2006/relationships"><Relationship Id="rId11" Type="http://schemas.openxmlformats.org/officeDocument/2006/relationships/oleObject" Target="../embeddings/oleObject44.bin"/><Relationship Id="rId12" Type="http://schemas.openxmlformats.org/officeDocument/2006/relationships/image" Target="../media/image21.png"/><Relationship Id="rId13" Type="http://schemas.openxmlformats.org/officeDocument/2006/relationships/image" Target="../media/image2.wmf"/><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31.png"/><Relationship Id="rId17" Type="http://schemas.openxmlformats.org/officeDocument/2006/relationships/image" Target="../media/image32.png"/><Relationship Id="rId1" Type="http://schemas.openxmlformats.org/officeDocument/2006/relationships/vmlDrawing" Target="../drawings/vmlDrawing11.vml"/><Relationship Id="rId2" Type="http://schemas.openxmlformats.org/officeDocument/2006/relationships/tags" Target="../tags/tag14.xml"/><Relationship Id="rId3" Type="http://schemas.openxmlformats.org/officeDocument/2006/relationships/slideLayout" Target="../slideLayouts/slideLayout13.xml"/><Relationship Id="rId4" Type="http://schemas.openxmlformats.org/officeDocument/2006/relationships/notesSlide" Target="../notesSlides/notesSlide28.xml"/><Relationship Id="rId5" Type="http://schemas.openxmlformats.org/officeDocument/2006/relationships/image" Target="../media/image15.jpg"/><Relationship Id="rId6" Type="http://schemas.openxmlformats.org/officeDocument/2006/relationships/image" Target="../media/image22.wmf"/><Relationship Id="rId7" Type="http://schemas.openxmlformats.org/officeDocument/2006/relationships/oleObject" Target="../embeddings/oleObject41.bin"/><Relationship Id="rId8" Type="http://schemas.openxmlformats.org/officeDocument/2006/relationships/image" Target="../media/image14.emf"/><Relationship Id="rId9" Type="http://schemas.openxmlformats.org/officeDocument/2006/relationships/oleObject" Target="../embeddings/oleObject42.bin"/><Relationship Id="rId10" Type="http://schemas.openxmlformats.org/officeDocument/2006/relationships/oleObject" Target="../embeddings/oleObject43.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3.xml"/><Relationship Id="rId3" Type="http://schemas.openxmlformats.org/officeDocument/2006/relationships/notesSlide" Target="../notesSlides/notesSlide30.xml"/></Relationships>
</file>

<file path=ppt/slides/_rels/slide65.xml.rels><?xml version="1.0" encoding="UTF-8" standalone="yes"?>
<Relationships xmlns="http://schemas.openxmlformats.org/package/2006/relationships"><Relationship Id="rId11" Type="http://schemas.openxmlformats.org/officeDocument/2006/relationships/oleObject" Target="../embeddings/oleObject47.bin"/><Relationship Id="rId12" Type="http://schemas.openxmlformats.org/officeDocument/2006/relationships/oleObject" Target="../embeddings/oleObject48.bin"/><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notesSlide" Target="../notesSlides/notesSlide31.xml"/><Relationship Id="rId4" Type="http://schemas.openxmlformats.org/officeDocument/2006/relationships/image" Target="../media/image22.wmf"/><Relationship Id="rId5" Type="http://schemas.openxmlformats.org/officeDocument/2006/relationships/oleObject" Target="../embeddings/oleObject45.bin"/><Relationship Id="rId6" Type="http://schemas.openxmlformats.org/officeDocument/2006/relationships/image" Target="../media/image14.emf"/><Relationship Id="rId7" Type="http://schemas.openxmlformats.org/officeDocument/2006/relationships/oleObject" Target="../embeddings/oleObject46.bin"/><Relationship Id="rId8" Type="http://schemas.openxmlformats.org/officeDocument/2006/relationships/image" Target="../media/image2.wmf"/><Relationship Id="rId9" Type="http://schemas.openxmlformats.org/officeDocument/2006/relationships/image" Target="../media/image23.png"/><Relationship Id="rId10"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9.bin"/><Relationship Id="rId5" Type="http://schemas.openxmlformats.org/officeDocument/2006/relationships/image" Target="../media/image14.emf"/><Relationship Id="rId6" Type="http://schemas.openxmlformats.org/officeDocument/2006/relationships/image" Target="../media/image22.wmf"/><Relationship Id="rId7" Type="http://schemas.openxmlformats.org/officeDocument/2006/relationships/oleObject" Target="../embeddings/oleObject50.bin"/><Relationship Id="rId8" Type="http://schemas.openxmlformats.org/officeDocument/2006/relationships/oleObject" Target="../embeddings/oleObject51.bin"/><Relationship Id="rId9" Type="http://schemas.openxmlformats.org/officeDocument/2006/relationships/oleObject" Target="../embeddings/oleObject52.bin"/><Relationship Id="rId10" Type="http://schemas.openxmlformats.org/officeDocument/2006/relationships/image" Target="../media/image15.jpg"/><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2.wmf"/><Relationship Id="rId5" Type="http://schemas.openxmlformats.org/officeDocument/2006/relationships/oleObject" Target="../embeddings/oleObject53.bin"/><Relationship Id="rId6" Type="http://schemas.openxmlformats.org/officeDocument/2006/relationships/image" Target="../media/image14.emf"/><Relationship Id="rId7" Type="http://schemas.openxmlformats.org/officeDocument/2006/relationships/oleObject" Target="../embeddings/oleObject54.bin"/><Relationship Id="rId8" Type="http://schemas.openxmlformats.org/officeDocument/2006/relationships/image" Target="../media/image2.wmf"/><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55.bin"/><Relationship Id="rId5" Type="http://schemas.openxmlformats.org/officeDocument/2006/relationships/image" Target="../media/image14.emf"/><Relationship Id="rId6" Type="http://schemas.openxmlformats.org/officeDocument/2006/relationships/image" Target="../media/image22.wmf"/><Relationship Id="rId7" Type="http://schemas.openxmlformats.org/officeDocument/2006/relationships/oleObject" Target="../embeddings/oleObject56.bin"/><Relationship Id="rId8" Type="http://schemas.openxmlformats.org/officeDocument/2006/relationships/image" Target="../media/image23.png"/><Relationship Id="rId9" Type="http://schemas.openxmlformats.org/officeDocument/2006/relationships/oleObject" Target="../embeddings/oleObject57.bin"/><Relationship Id="rId10" Type="http://schemas.openxmlformats.org/officeDocument/2006/relationships/oleObject" Target="../embeddings/oleObject58.bin"/><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2.wmf"/><Relationship Id="rId5" Type="http://schemas.openxmlformats.org/officeDocument/2006/relationships/oleObject" Target="../embeddings/oleObject59.bin"/><Relationship Id="rId6" Type="http://schemas.openxmlformats.org/officeDocument/2006/relationships/image" Target="../media/image14.emf"/><Relationship Id="rId7" Type="http://schemas.openxmlformats.org/officeDocument/2006/relationships/oleObject" Target="../embeddings/oleObject60.bin"/><Relationship Id="rId8" Type="http://schemas.openxmlformats.org/officeDocument/2006/relationships/image" Target="../media/image23.png"/><Relationship Id="rId9" Type="http://schemas.openxmlformats.org/officeDocument/2006/relationships/oleObject" Target="../embeddings/oleObject61.bin"/><Relationship Id="rId10" Type="http://schemas.openxmlformats.org/officeDocument/2006/relationships/oleObject" Target="../embeddings/oleObject62.bin"/><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2.wmf"/><Relationship Id="rId5" Type="http://schemas.openxmlformats.org/officeDocument/2006/relationships/oleObject" Target="../embeddings/oleObject63.bin"/><Relationship Id="rId6" Type="http://schemas.openxmlformats.org/officeDocument/2006/relationships/image" Target="../media/image14.emf"/><Relationship Id="rId7" Type="http://schemas.openxmlformats.org/officeDocument/2006/relationships/oleObject" Target="../embeddings/oleObject64.bin"/><Relationship Id="rId8" Type="http://schemas.openxmlformats.org/officeDocument/2006/relationships/image" Target="../media/image15.jpg"/><Relationship Id="rId9" Type="http://schemas.openxmlformats.org/officeDocument/2006/relationships/image" Target="../media/image2.wmf"/><Relationship Id="rId1" Type="http://schemas.openxmlformats.org/officeDocument/2006/relationships/vmlDrawing" Target="../drawings/vmlDrawing17.vml"/><Relationship Id="rId2" Type="http://schemas.openxmlformats.org/officeDocument/2006/relationships/tags" Target="../tags/tag17.xml"/></Relationships>
</file>

<file path=ppt/slides/_rels/slide7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3.xml"/><Relationship Id="rId3" Type="http://schemas.openxmlformats.org/officeDocument/2006/relationships/notesSlide" Target="../notesSlides/notesSlide36.xml"/></Relationships>
</file>

<file path=ppt/slides/_rels/slide73.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1.png"/><Relationship Id="rId1" Type="http://schemas.openxmlformats.org/officeDocument/2006/relationships/vmlDrawing" Target="../drawings/vmlDrawing18.vml"/><Relationship Id="rId2" Type="http://schemas.openxmlformats.org/officeDocument/2006/relationships/slideLayout" Target="../slideLayouts/slideLayout13.xml"/><Relationship Id="rId3" Type="http://schemas.openxmlformats.org/officeDocument/2006/relationships/image" Target="../media/image22.wmf"/><Relationship Id="rId4" Type="http://schemas.openxmlformats.org/officeDocument/2006/relationships/oleObject" Target="../embeddings/oleObject65.bin"/><Relationship Id="rId5" Type="http://schemas.openxmlformats.org/officeDocument/2006/relationships/image" Target="../media/image14.emf"/><Relationship Id="rId6" Type="http://schemas.openxmlformats.org/officeDocument/2006/relationships/oleObject" Target="../embeddings/oleObject66.bin"/><Relationship Id="rId7" Type="http://schemas.openxmlformats.org/officeDocument/2006/relationships/oleObject" Target="../embeddings/oleObject67.bin"/><Relationship Id="rId8" Type="http://schemas.openxmlformats.org/officeDocument/2006/relationships/oleObject" Target="../embeddings/oleObject68.bin"/><Relationship Id="rId9" Type="http://schemas.openxmlformats.org/officeDocument/2006/relationships/image" Target="../media/image23.png"/><Relationship Id="rId10" Type="http://schemas.openxmlformats.org/officeDocument/2006/relationships/image" Target="../media/image2.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vmlDrawing" Target="../drawings/vmlDrawing19.vml"/><Relationship Id="rId2" Type="http://schemas.openxmlformats.org/officeDocument/2006/relationships/tags" Target="../tags/tag19.xml"/><Relationship Id="rId3" Type="http://schemas.openxmlformats.org/officeDocument/2006/relationships/slideLayout" Target="../slideLayouts/slideLayout13.xml"/><Relationship Id="rId4" Type="http://schemas.openxmlformats.org/officeDocument/2006/relationships/notesSlide" Target="../notesSlides/notesSlide37.xml"/><Relationship Id="rId5" Type="http://schemas.openxmlformats.org/officeDocument/2006/relationships/image" Target="../media/image22.wmf"/><Relationship Id="rId6" Type="http://schemas.openxmlformats.org/officeDocument/2006/relationships/oleObject" Target="../embeddings/oleObject69.bin"/><Relationship Id="rId7" Type="http://schemas.openxmlformats.org/officeDocument/2006/relationships/image" Target="../media/image14.emf"/><Relationship Id="rId8" Type="http://schemas.openxmlformats.org/officeDocument/2006/relationships/oleObject" Target="../embeddings/oleObject70.bin"/><Relationship Id="rId9" Type="http://schemas.openxmlformats.org/officeDocument/2006/relationships/oleObject" Target="../embeddings/oleObject71.bin"/><Relationship Id="rId10" Type="http://schemas.openxmlformats.org/officeDocument/2006/relationships/oleObject" Target="../embeddings/oleObject72.bin"/></Relationships>
</file>

<file path=ppt/slides/_rels/slide76.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vmlDrawing" Target="../drawings/vmlDrawing20.vml"/><Relationship Id="rId2" Type="http://schemas.openxmlformats.org/officeDocument/2006/relationships/slideLayout" Target="../slideLayouts/slideLayout13.xml"/><Relationship Id="rId3" Type="http://schemas.openxmlformats.org/officeDocument/2006/relationships/notesSlide" Target="../notesSlides/notesSlide38.xml"/><Relationship Id="rId4" Type="http://schemas.openxmlformats.org/officeDocument/2006/relationships/image" Target="../media/image22.wmf"/><Relationship Id="rId5" Type="http://schemas.openxmlformats.org/officeDocument/2006/relationships/oleObject" Target="../embeddings/oleObject73.bin"/><Relationship Id="rId6" Type="http://schemas.openxmlformats.org/officeDocument/2006/relationships/image" Target="../media/image14.emf"/><Relationship Id="rId7" Type="http://schemas.openxmlformats.org/officeDocument/2006/relationships/oleObject" Target="../embeddings/oleObject74.bin"/><Relationship Id="rId8" Type="http://schemas.openxmlformats.org/officeDocument/2006/relationships/oleObject" Target="../embeddings/oleObject75.bin"/><Relationship Id="rId9" Type="http://schemas.openxmlformats.org/officeDocument/2006/relationships/oleObject" Target="../embeddings/oleObject76.bin"/><Relationship Id="rId10" Type="http://schemas.openxmlformats.org/officeDocument/2006/relationships/image" Target="../media/image2.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3.png"/><Relationship Id="rId1" Type="http://schemas.openxmlformats.org/officeDocument/2006/relationships/tags" Target="../tags/tag20.xml"/><Relationship Id="rId2"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tags" Target="../tags/tag21.x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3.xml"/><Relationship Id="rId3"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2"/>
            <a:ext cx="7772400" cy="1695450"/>
          </a:xfrm>
        </p:spPr>
        <p:txBody>
          <a:bodyPr>
            <a:normAutofit/>
          </a:bodyPr>
          <a:lstStyle/>
          <a:p>
            <a:pPr algn="l"/>
            <a:r>
              <a:rPr lang="en-US" dirty="0"/>
              <a:t>Software Defined Networking</a:t>
            </a:r>
            <a:br>
              <a:rPr lang="en-US" dirty="0"/>
            </a:br>
            <a:r>
              <a:rPr lang="en-US" dirty="0"/>
              <a:t>COMS 6998-8, Fall 2013</a:t>
            </a:r>
          </a:p>
        </p:txBody>
      </p:sp>
      <p:sp>
        <p:nvSpPr>
          <p:cNvPr id="3" name="Subtitle 2"/>
          <p:cNvSpPr>
            <a:spLocks noGrp="1"/>
          </p:cNvSpPr>
          <p:nvPr>
            <p:ph type="subTitle" idx="1"/>
          </p:nvPr>
        </p:nvSpPr>
        <p:spPr>
          <a:xfrm>
            <a:off x="609601" y="3352801"/>
            <a:ext cx="8153400" cy="2438400"/>
          </a:xfrm>
        </p:spPr>
        <p:txBody>
          <a:bodyPr>
            <a:noAutofit/>
          </a:bodyPr>
          <a:lstStyle/>
          <a:p>
            <a:pPr algn="r"/>
            <a:r>
              <a:rPr lang="en-US" sz="3400" dirty="0">
                <a:solidFill>
                  <a:schemeClr val="tx1"/>
                </a:solidFill>
              </a:rPr>
              <a:t>Instructor: Li Erran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http://www.cs.columbia.edu/~lierranli/coms6998-8SDNFall2013</a:t>
            </a:r>
            <a:r>
              <a:rPr lang="en-US" sz="3400" dirty="0" smtClean="0">
                <a:solidFill>
                  <a:srgbClr val="9F8540"/>
                </a:solidFill>
                <a:hlinkClick r:id="rId3"/>
              </a:rPr>
              <a:t>/</a:t>
            </a:r>
            <a:endParaRPr lang="en-US" sz="3400" dirty="0" smtClean="0">
              <a:solidFill>
                <a:srgbClr val="9F8540"/>
              </a:solidFill>
            </a:endParaRPr>
          </a:p>
          <a:p>
            <a:pPr algn="r"/>
            <a:r>
              <a:rPr lang="en-US" sz="3400" dirty="0" smtClean="0">
                <a:solidFill>
                  <a:schemeClr val="tx1"/>
                </a:solidFill>
              </a:rPr>
              <a:t>11/19</a:t>
            </a:r>
            <a:r>
              <a:rPr lang="en-US" sz="3400" dirty="0">
                <a:solidFill>
                  <a:schemeClr val="tx1"/>
                </a:solidFill>
              </a:rPr>
              <a:t>/2013: SDN </a:t>
            </a:r>
            <a:r>
              <a:rPr lang="en-US" sz="3400" dirty="0" smtClean="0">
                <a:solidFill>
                  <a:schemeClr val="tx1"/>
                </a:solidFill>
              </a:rPr>
              <a:t>Wireless Networks</a:t>
            </a:r>
            <a:endParaRPr lang="en-US" sz="3400" dirty="0">
              <a:solidFill>
                <a:srgbClr val="9F854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Segoe UI Light" charset="0"/>
                <a:ea typeface="Segoe UI Symbol" charset="0"/>
                <a:cs typeface="Browallia New" charset="0"/>
              </a:rPr>
              <a:t>Wireless Basebands</a:t>
            </a:r>
          </a:p>
        </p:txBody>
      </p:sp>
      <p:grpSp>
        <p:nvGrpSpPr>
          <p:cNvPr id="85" name="Group 84"/>
          <p:cNvGrpSpPr>
            <a:grpSpLocks/>
          </p:cNvGrpSpPr>
          <p:nvPr/>
        </p:nvGrpSpPr>
        <p:grpSpPr bwMode="auto">
          <a:xfrm>
            <a:off x="228600" y="1371600"/>
            <a:ext cx="1749425" cy="5017570"/>
            <a:chOff x="228600" y="1371600"/>
            <a:chExt cx="1748787" cy="5017046"/>
          </a:xfrm>
        </p:grpSpPr>
        <p:sp>
          <p:nvSpPr>
            <p:cNvPr id="18" name="Flowchart: Predefined Process 17"/>
            <p:cNvSpPr/>
            <p:nvPr/>
          </p:nvSpPr>
          <p:spPr>
            <a:xfrm>
              <a:off x="228600" y="1371600"/>
              <a:ext cx="1748787" cy="462073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OFDM </a:t>
              </a:r>
              <a:r>
                <a:rPr lang="en-US" sz="1400" b="1" dirty="0" err="1">
                  <a:solidFill>
                    <a:schemeClr val="tx1"/>
                  </a:solidFill>
                </a:rPr>
                <a:t>Demod</a:t>
              </a:r>
              <a:endParaRPr lang="en-US" sz="1400" b="1" dirty="0">
                <a:solidFill>
                  <a:schemeClr val="tx1"/>
                </a:solidFill>
              </a:endParaRPr>
            </a:p>
            <a:p>
              <a:pPr algn="ctr" eaLnBrk="1" hangingPunct="1">
                <a:defRPr/>
              </a:pPr>
              <a:endParaRPr lang="en-US" sz="1400" b="1" dirty="0">
                <a:solidFill>
                  <a:schemeClr val="tx1"/>
                </a:solidFill>
              </a:endParaRPr>
            </a:p>
            <a:p>
              <a:pPr algn="ctr" eaLnBrk="1" hangingPunct="1">
                <a:defRPr/>
              </a:pPr>
              <a:endParaRPr lang="en-US" sz="1400" b="1" dirty="0">
                <a:solidFill>
                  <a:schemeClr val="tx1"/>
                </a:solidFill>
              </a:endParaRPr>
            </a:p>
            <a:p>
              <a:pPr algn="ctr" eaLnBrk="1" hangingPunct="1">
                <a:defRPr/>
              </a:pPr>
              <a:r>
                <a:rPr lang="en-US" sz="1400" b="1" dirty="0" err="1">
                  <a:solidFill>
                    <a:schemeClr val="tx1"/>
                  </a:solidFill>
                </a:rPr>
                <a:t>Demap</a:t>
              </a:r>
              <a:r>
                <a:rPr lang="en-US" sz="1400" b="1" dirty="0">
                  <a:solidFill>
                    <a:schemeClr val="tx1"/>
                  </a:solidFill>
                </a:rPr>
                <a:t/>
              </a:r>
              <a:br>
                <a:rPr lang="en-US" sz="1400" b="1" dirty="0">
                  <a:solidFill>
                    <a:schemeClr val="tx1"/>
                  </a:solidFill>
                </a:rPr>
              </a:br>
              <a:r>
                <a:rPr lang="en-US" sz="1400" b="1" dirty="0">
                  <a:solidFill>
                    <a:schemeClr val="tx1"/>
                  </a:solidFill>
                </a:rPr>
                <a:t>(BPSK)</a:t>
              </a:r>
            </a:p>
            <a:p>
              <a:pPr algn="ctr" eaLnBrk="1" hangingPunct="1">
                <a:defRPr/>
              </a:pPr>
              <a:endParaRPr lang="en-US" sz="1400" b="1" dirty="0">
                <a:solidFill>
                  <a:schemeClr val="tx1"/>
                </a:solidFill>
              </a:endParaRPr>
            </a:p>
            <a:p>
              <a:pPr algn="ctr" eaLnBrk="1" hangingPunct="1">
                <a:defRPr/>
              </a:pPr>
              <a:endParaRPr lang="en-US" sz="1400" b="1" dirty="0">
                <a:solidFill>
                  <a:schemeClr val="tx1"/>
                </a:solidFill>
              </a:endParaRPr>
            </a:p>
            <a:p>
              <a:pPr algn="ctr" eaLnBrk="1" hangingPunct="1">
                <a:defRPr/>
              </a:pPr>
              <a:r>
                <a:rPr lang="en-US" sz="1400" b="1" dirty="0" err="1">
                  <a:solidFill>
                    <a:schemeClr val="tx1"/>
                  </a:solidFill>
                </a:rPr>
                <a:t>Deinterleave</a:t>
              </a:r>
              <a:r>
                <a:rPr lang="en-US" sz="1400" b="1" dirty="0">
                  <a:solidFill>
                    <a:schemeClr val="tx1"/>
                  </a:solidFill>
                </a:rPr>
                <a:t/>
              </a:r>
              <a:br>
                <a:rPr lang="en-US" sz="1400" b="1" dirty="0">
                  <a:solidFill>
                    <a:schemeClr val="tx1"/>
                  </a:solidFill>
                </a:rPr>
              </a:br>
              <a:endParaRPr lang="en-US" sz="1400" b="1" dirty="0">
                <a:solidFill>
                  <a:schemeClr val="tx1"/>
                </a:solidFill>
              </a:endParaRPr>
            </a:p>
            <a:p>
              <a:pPr algn="ctr" eaLnBrk="1" hangingPunct="1">
                <a:defRPr/>
              </a:pPr>
              <a:endParaRPr lang="en-US" sz="1400" b="1" dirty="0">
                <a:solidFill>
                  <a:schemeClr val="tx1"/>
                </a:solidFill>
              </a:endParaRPr>
            </a:p>
            <a:p>
              <a:pPr algn="ctr" eaLnBrk="1" hangingPunct="1">
                <a:defRPr/>
              </a:pPr>
              <a:r>
                <a:rPr lang="en-US" sz="1400" b="1" dirty="0">
                  <a:solidFill>
                    <a:schemeClr val="tx1"/>
                  </a:solidFill>
                </a:rPr>
                <a:t>Viterbi Decode</a:t>
              </a:r>
            </a:p>
            <a:p>
              <a:pPr algn="ctr" eaLnBrk="1" hangingPunct="1">
                <a:defRPr/>
              </a:pPr>
              <a:endParaRPr lang="en-US" sz="1400" b="1" dirty="0">
                <a:solidFill>
                  <a:schemeClr val="tx1"/>
                </a:solidFill>
              </a:endParaRPr>
            </a:p>
            <a:p>
              <a:pPr algn="ctr" eaLnBrk="1" hangingPunct="1">
                <a:defRPr/>
              </a:pPr>
              <a:endParaRPr lang="en-US" sz="1400" b="1" dirty="0">
                <a:solidFill>
                  <a:schemeClr val="tx1"/>
                </a:solidFill>
              </a:endParaRPr>
            </a:p>
            <a:p>
              <a:pPr algn="ctr" eaLnBrk="1" hangingPunct="1">
                <a:defRPr/>
              </a:pPr>
              <a:r>
                <a:rPr lang="en-US" sz="1400" b="1" dirty="0">
                  <a:solidFill>
                    <a:schemeClr val="tx1"/>
                  </a:solidFill>
                </a:rPr>
                <a:t>Descramble</a:t>
              </a:r>
            </a:p>
            <a:p>
              <a:pPr algn="ctr" eaLnBrk="1" hangingPunct="1">
                <a:defRPr/>
              </a:pPr>
              <a:endParaRPr lang="en-US" sz="1400" b="1" dirty="0">
                <a:solidFill>
                  <a:schemeClr val="tx1"/>
                </a:solidFill>
              </a:endParaRPr>
            </a:p>
            <a:p>
              <a:pPr algn="ctr" eaLnBrk="1" hangingPunct="1">
                <a:defRPr/>
              </a:pPr>
              <a:r>
                <a:rPr lang="en-US" sz="1400" b="1" dirty="0">
                  <a:solidFill>
                    <a:schemeClr val="tx1"/>
                  </a:solidFill>
                </a:rPr>
                <a:t>CRC Check</a:t>
              </a:r>
            </a:p>
            <a:p>
              <a:pPr algn="ctr" eaLnBrk="1" hangingPunct="1">
                <a:defRPr/>
              </a:pPr>
              <a:endParaRPr lang="en-US" sz="1400" b="1" dirty="0">
                <a:solidFill>
                  <a:schemeClr val="tx1"/>
                </a:solidFill>
              </a:endParaRPr>
            </a:p>
            <a:p>
              <a:pPr algn="ctr" eaLnBrk="1" hangingPunct="1">
                <a:defRPr/>
              </a:pPr>
              <a:r>
                <a:rPr lang="en-US" sz="1400" b="1" dirty="0" err="1">
                  <a:solidFill>
                    <a:schemeClr val="tx1"/>
                  </a:solidFill>
                </a:rPr>
                <a:t>Hdr</a:t>
              </a:r>
              <a:r>
                <a:rPr lang="en-US" sz="1400" b="1" dirty="0">
                  <a:solidFill>
                    <a:schemeClr val="tx1"/>
                  </a:solidFill>
                </a:rPr>
                <a:t> Parse</a:t>
              </a:r>
            </a:p>
          </p:txBody>
        </p:sp>
        <p:sp>
          <p:nvSpPr>
            <p:cNvPr id="36906" name="TextBox 32"/>
            <p:cNvSpPr txBox="1">
              <a:spLocks noChangeArrowheads="1"/>
            </p:cNvSpPr>
            <p:nvPr/>
          </p:nvSpPr>
          <p:spPr bwMode="auto">
            <a:xfrm>
              <a:off x="457117" y="6019314"/>
              <a:ext cx="1287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err="1"/>
                <a:t>WiFi</a:t>
              </a:r>
              <a:r>
                <a:rPr lang="en-US" sz="1800" dirty="0"/>
                <a:t> 6mbps</a:t>
              </a:r>
            </a:p>
          </p:txBody>
        </p:sp>
      </p:grpSp>
      <p:grpSp>
        <p:nvGrpSpPr>
          <p:cNvPr id="86" name="Group 85"/>
          <p:cNvGrpSpPr>
            <a:grpSpLocks/>
          </p:cNvGrpSpPr>
          <p:nvPr/>
        </p:nvGrpSpPr>
        <p:grpSpPr bwMode="auto">
          <a:xfrm>
            <a:off x="2286000" y="1371600"/>
            <a:ext cx="2895600" cy="5093771"/>
            <a:chOff x="2286000" y="1371600"/>
            <a:chExt cx="2895022" cy="5093239"/>
          </a:xfrm>
        </p:grpSpPr>
        <p:sp>
          <p:nvSpPr>
            <p:cNvPr id="12" name="Flowchart: Predefined Process 11"/>
            <p:cNvSpPr/>
            <p:nvPr/>
          </p:nvSpPr>
          <p:spPr>
            <a:xfrm>
              <a:off x="2673273" y="2895441"/>
              <a:ext cx="17490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Deinterleave</a:t>
              </a:r>
              <a:endParaRPr lang="en-US" sz="1400" b="1" dirty="0">
                <a:solidFill>
                  <a:schemeClr val="tx1"/>
                </a:solidFill>
              </a:endParaRPr>
            </a:p>
          </p:txBody>
        </p:sp>
        <p:sp>
          <p:nvSpPr>
            <p:cNvPr id="19" name="Flowchart: Predefined Process 18"/>
            <p:cNvSpPr/>
            <p:nvPr/>
          </p:nvSpPr>
          <p:spPr>
            <a:xfrm>
              <a:off x="2673273" y="1371600"/>
              <a:ext cx="17490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OFDM </a:t>
              </a:r>
              <a:r>
                <a:rPr lang="en-US" sz="1400" b="1" dirty="0" err="1">
                  <a:solidFill>
                    <a:schemeClr val="tx1"/>
                  </a:solidFill>
                </a:rPr>
                <a:t>Demod</a:t>
              </a:r>
              <a:endParaRPr lang="en-US" sz="1400" b="1" dirty="0">
                <a:solidFill>
                  <a:schemeClr val="tx1"/>
                </a:solidFill>
              </a:endParaRPr>
            </a:p>
          </p:txBody>
        </p:sp>
        <p:sp>
          <p:nvSpPr>
            <p:cNvPr id="20" name="Flowchart: Predefined Process 19"/>
            <p:cNvSpPr/>
            <p:nvPr/>
          </p:nvSpPr>
          <p:spPr>
            <a:xfrm>
              <a:off x="2435195" y="2133520"/>
              <a:ext cx="1222131"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Demap</a:t>
              </a:r>
              <a:r>
                <a:rPr lang="en-US" sz="1400" b="1" dirty="0">
                  <a:solidFill>
                    <a:schemeClr val="tx1"/>
                  </a:solidFill>
                </a:rPr>
                <a:t/>
              </a:r>
              <a:br>
                <a:rPr lang="en-US" sz="1400" b="1" dirty="0">
                  <a:solidFill>
                    <a:schemeClr val="tx1"/>
                  </a:solidFill>
                </a:rPr>
              </a:br>
              <a:r>
                <a:rPr lang="en-US" sz="1400" b="1" dirty="0">
                  <a:solidFill>
                    <a:schemeClr val="tx1"/>
                  </a:solidFill>
                </a:rPr>
                <a:t>(BPSK)</a:t>
              </a:r>
            </a:p>
          </p:txBody>
        </p:sp>
        <p:sp>
          <p:nvSpPr>
            <p:cNvPr id="21" name="Flowchart: Predefined Process 20"/>
            <p:cNvSpPr/>
            <p:nvPr/>
          </p:nvSpPr>
          <p:spPr>
            <a:xfrm>
              <a:off x="3809696" y="2133520"/>
              <a:ext cx="1295141"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Demap</a:t>
              </a:r>
              <a:r>
                <a:rPr lang="en-US" sz="1400" b="1" dirty="0">
                  <a:solidFill>
                    <a:schemeClr val="tx1"/>
                  </a:solidFill>
                </a:rPr>
                <a:t/>
              </a:r>
              <a:br>
                <a:rPr lang="en-US" sz="1400" b="1" dirty="0">
                  <a:solidFill>
                    <a:schemeClr val="tx1"/>
                  </a:solidFill>
                </a:rPr>
              </a:br>
              <a:r>
                <a:rPr lang="en-US" sz="1400" b="1" dirty="0">
                  <a:solidFill>
                    <a:schemeClr val="tx1"/>
                  </a:solidFill>
                </a:rPr>
                <a:t>(64QAM)</a:t>
              </a:r>
            </a:p>
          </p:txBody>
        </p:sp>
        <p:sp>
          <p:nvSpPr>
            <p:cNvPr id="36897" name="TextBox 33"/>
            <p:cNvSpPr txBox="1">
              <a:spLocks noChangeArrowheads="1"/>
            </p:cNvSpPr>
            <p:nvPr/>
          </p:nvSpPr>
          <p:spPr bwMode="auto">
            <a:xfrm>
              <a:off x="2819294" y="6095507"/>
              <a:ext cx="1632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err="1"/>
                <a:t>WiFi</a:t>
              </a:r>
              <a:r>
                <a:rPr lang="en-US" sz="1800" dirty="0"/>
                <a:t> 6, 54mbps</a:t>
              </a:r>
            </a:p>
          </p:txBody>
        </p:sp>
        <p:sp>
          <p:nvSpPr>
            <p:cNvPr id="35" name="Flowchart: Predefined Process 34"/>
            <p:cNvSpPr/>
            <p:nvPr/>
          </p:nvSpPr>
          <p:spPr>
            <a:xfrm>
              <a:off x="2673273" y="4270072"/>
              <a:ext cx="1749076" cy="172225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Descramble</a:t>
              </a:r>
            </a:p>
            <a:p>
              <a:pPr algn="ctr" eaLnBrk="1" hangingPunct="1">
                <a:defRPr/>
              </a:pPr>
              <a:endParaRPr lang="en-US" sz="1400" b="1" dirty="0">
                <a:solidFill>
                  <a:schemeClr val="tx1"/>
                </a:solidFill>
              </a:endParaRPr>
            </a:p>
            <a:p>
              <a:pPr algn="ctr" eaLnBrk="1" hangingPunct="1">
                <a:defRPr/>
              </a:pPr>
              <a:r>
                <a:rPr lang="en-US" sz="1400" b="1" dirty="0">
                  <a:solidFill>
                    <a:schemeClr val="tx1"/>
                  </a:solidFill>
                </a:rPr>
                <a:t>CRC Check</a:t>
              </a:r>
            </a:p>
            <a:p>
              <a:pPr algn="ctr" eaLnBrk="1" hangingPunct="1">
                <a:defRPr/>
              </a:pPr>
              <a:endParaRPr lang="en-US" sz="1400" b="1" dirty="0">
                <a:solidFill>
                  <a:schemeClr val="tx1"/>
                </a:solidFill>
              </a:endParaRPr>
            </a:p>
            <a:p>
              <a:pPr algn="ctr" eaLnBrk="1" hangingPunct="1">
                <a:defRPr/>
              </a:pPr>
              <a:r>
                <a:rPr lang="en-US" sz="1400" b="1" dirty="0" err="1">
                  <a:solidFill>
                    <a:schemeClr val="tx1"/>
                  </a:solidFill>
                </a:rPr>
                <a:t>Hdr</a:t>
              </a:r>
              <a:r>
                <a:rPr lang="en-US" sz="1400" b="1" dirty="0">
                  <a:solidFill>
                    <a:schemeClr val="tx1"/>
                  </a:solidFill>
                </a:rPr>
                <a:t> Parse</a:t>
              </a:r>
            </a:p>
          </p:txBody>
        </p:sp>
        <p:sp>
          <p:nvSpPr>
            <p:cNvPr id="36" name="Flowchart: Predefined Process 35"/>
            <p:cNvSpPr/>
            <p:nvPr/>
          </p:nvSpPr>
          <p:spPr>
            <a:xfrm>
              <a:off x="2286000" y="3608154"/>
              <a:ext cx="140941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Decode</a:t>
              </a:r>
            </a:p>
            <a:p>
              <a:pPr algn="ctr" eaLnBrk="1" hangingPunct="1">
                <a:defRPr/>
              </a:pPr>
              <a:r>
                <a:rPr lang="en-US" sz="1400" b="1" dirty="0">
                  <a:solidFill>
                    <a:schemeClr val="tx1"/>
                  </a:solidFill>
                </a:rPr>
                <a:t>(1/2)</a:t>
              </a:r>
            </a:p>
          </p:txBody>
        </p:sp>
        <p:sp>
          <p:nvSpPr>
            <p:cNvPr id="37" name="Flowchart: Predefined Process 36"/>
            <p:cNvSpPr/>
            <p:nvPr/>
          </p:nvSpPr>
          <p:spPr>
            <a:xfrm>
              <a:off x="3771603" y="3608154"/>
              <a:ext cx="140941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Decode</a:t>
              </a:r>
            </a:p>
            <a:p>
              <a:pPr algn="ctr" eaLnBrk="1" hangingPunct="1">
                <a:defRPr/>
              </a:pPr>
              <a:r>
                <a:rPr lang="en-US" sz="1400" b="1" dirty="0">
                  <a:solidFill>
                    <a:schemeClr val="tx1"/>
                  </a:solidFill>
                </a:rPr>
                <a:t>(3/4)</a:t>
              </a:r>
            </a:p>
          </p:txBody>
        </p:sp>
        <p:cxnSp>
          <p:nvCxnSpPr>
            <p:cNvPr id="43" name="Straight Arrow Connector 42"/>
            <p:cNvCxnSpPr>
              <a:stCxn id="19" idx="2"/>
              <a:endCxn id="21" idx="0"/>
            </p:cNvCxnSpPr>
            <p:nvPr/>
          </p:nvCxnSpPr>
          <p:spPr>
            <a:xfrm>
              <a:off x="3547811" y="1904944"/>
              <a:ext cx="909455" cy="228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2"/>
              <a:endCxn id="12" idx="0"/>
            </p:cNvCxnSpPr>
            <p:nvPr/>
          </p:nvCxnSpPr>
          <p:spPr>
            <a:xfrm flipH="1">
              <a:off x="3547811" y="2639881"/>
              <a:ext cx="909455" cy="255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7" idx="0"/>
            </p:cNvCxnSpPr>
            <p:nvPr/>
          </p:nvCxnSpPr>
          <p:spPr>
            <a:xfrm>
              <a:off x="3547811" y="3428785"/>
              <a:ext cx="928502" cy="179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a:endCxn id="35" idx="0"/>
            </p:cNvCxnSpPr>
            <p:nvPr/>
          </p:nvCxnSpPr>
          <p:spPr>
            <a:xfrm flipH="1">
              <a:off x="3547811" y="4030385"/>
              <a:ext cx="928502" cy="2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a:grpSpLocks/>
          </p:cNvGrpSpPr>
          <p:nvPr/>
        </p:nvGrpSpPr>
        <p:grpSpPr bwMode="auto">
          <a:xfrm>
            <a:off x="5184775" y="1371600"/>
            <a:ext cx="3768725" cy="5017570"/>
            <a:chOff x="5185413" y="1371600"/>
            <a:chExt cx="3768376" cy="5017046"/>
          </a:xfrm>
        </p:grpSpPr>
        <p:sp>
          <p:nvSpPr>
            <p:cNvPr id="22" name="Flowchart: Predefined Process 21"/>
            <p:cNvSpPr/>
            <p:nvPr/>
          </p:nvSpPr>
          <p:spPr>
            <a:xfrm>
              <a:off x="5280654" y="4284359"/>
              <a:ext cx="1747676" cy="395246"/>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Descramble</a:t>
              </a:r>
            </a:p>
          </p:txBody>
        </p:sp>
        <p:sp>
          <p:nvSpPr>
            <p:cNvPr id="23" name="Flowchart: Predefined Process 22"/>
            <p:cNvSpPr/>
            <p:nvPr/>
          </p:nvSpPr>
          <p:spPr>
            <a:xfrm>
              <a:off x="5874324" y="1371600"/>
              <a:ext cx="17476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OFDM </a:t>
              </a:r>
              <a:r>
                <a:rPr lang="en-US" sz="1400" b="1" dirty="0" err="1">
                  <a:solidFill>
                    <a:schemeClr val="tx1"/>
                  </a:solidFill>
                </a:rPr>
                <a:t>Demod</a:t>
              </a:r>
              <a:endParaRPr lang="en-US" sz="1400" b="1" dirty="0">
                <a:solidFill>
                  <a:schemeClr val="tx1"/>
                </a:solidFill>
              </a:endParaRPr>
            </a:p>
          </p:txBody>
        </p:sp>
        <p:sp>
          <p:nvSpPr>
            <p:cNvPr id="24" name="Flowchart: Predefined Process 23"/>
            <p:cNvSpPr/>
            <p:nvPr/>
          </p:nvSpPr>
          <p:spPr>
            <a:xfrm>
              <a:off x="5634634" y="2162092"/>
              <a:ext cx="1223849" cy="504772"/>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Demap</a:t>
              </a:r>
              <a:r>
                <a:rPr lang="en-US" sz="1400" b="1" dirty="0">
                  <a:solidFill>
                    <a:schemeClr val="tx1"/>
                  </a:solidFill>
                </a:rPr>
                <a:t/>
              </a:r>
              <a:br>
                <a:rPr lang="en-US" sz="1400" b="1" dirty="0">
                  <a:solidFill>
                    <a:schemeClr val="tx1"/>
                  </a:solidFill>
                </a:rPr>
              </a:br>
              <a:r>
                <a:rPr lang="en-US" sz="1400" b="1" dirty="0">
                  <a:solidFill>
                    <a:schemeClr val="tx1"/>
                  </a:solidFill>
                </a:rPr>
                <a:t>(BPSK)</a:t>
              </a:r>
            </a:p>
          </p:txBody>
        </p:sp>
        <p:sp>
          <p:nvSpPr>
            <p:cNvPr id="25" name="Flowchart: Predefined Process 24"/>
            <p:cNvSpPr/>
            <p:nvPr/>
          </p:nvSpPr>
          <p:spPr>
            <a:xfrm>
              <a:off x="7010869" y="2162092"/>
              <a:ext cx="1295280" cy="504772"/>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Demap</a:t>
              </a:r>
              <a:r>
                <a:rPr lang="en-US" sz="1400" b="1" dirty="0">
                  <a:solidFill>
                    <a:schemeClr val="tx1"/>
                  </a:solidFill>
                </a:rPr>
                <a:t/>
              </a:r>
              <a:br>
                <a:rPr lang="en-US" sz="1400" b="1" dirty="0">
                  <a:solidFill>
                    <a:schemeClr val="tx1"/>
                  </a:solidFill>
                </a:rPr>
              </a:br>
              <a:r>
                <a:rPr lang="en-US" sz="1400" b="1" dirty="0">
                  <a:solidFill>
                    <a:schemeClr val="tx1"/>
                  </a:solidFill>
                </a:rPr>
                <a:t>(64QAM)</a:t>
              </a:r>
            </a:p>
          </p:txBody>
        </p:sp>
        <p:sp>
          <p:nvSpPr>
            <p:cNvPr id="26" name="Flowchart: Predefined Process 25"/>
            <p:cNvSpPr/>
            <p:nvPr/>
          </p:nvSpPr>
          <p:spPr>
            <a:xfrm>
              <a:off x="7163255" y="2909727"/>
              <a:ext cx="1747676" cy="49207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Deinterleave</a:t>
              </a:r>
              <a:r>
                <a:rPr lang="en-US" sz="1400" b="1" dirty="0">
                  <a:solidFill>
                    <a:schemeClr val="tx1"/>
                  </a:solidFill>
                </a:rPr>
                <a:t> (UEP)</a:t>
              </a:r>
            </a:p>
          </p:txBody>
        </p:sp>
        <p:sp>
          <p:nvSpPr>
            <p:cNvPr id="28" name="Flowchart: Predefined Process 27"/>
            <p:cNvSpPr/>
            <p:nvPr/>
          </p:nvSpPr>
          <p:spPr>
            <a:xfrm>
              <a:off x="5280654" y="5479621"/>
              <a:ext cx="1747676" cy="51270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Hdr</a:t>
              </a:r>
              <a:r>
                <a:rPr lang="en-US" sz="1400" b="1" dirty="0">
                  <a:solidFill>
                    <a:schemeClr val="tx1"/>
                  </a:solidFill>
                </a:rPr>
                <a:t> Parse</a:t>
              </a:r>
            </a:p>
          </p:txBody>
        </p:sp>
        <p:sp>
          <p:nvSpPr>
            <p:cNvPr id="29" name="Flowchart: Predefined Process 28"/>
            <p:cNvSpPr/>
            <p:nvPr/>
          </p:nvSpPr>
          <p:spPr>
            <a:xfrm>
              <a:off x="5280654" y="4841513"/>
              <a:ext cx="1747676"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CRC Check</a:t>
              </a:r>
            </a:p>
          </p:txBody>
        </p:sp>
        <p:sp>
          <p:nvSpPr>
            <p:cNvPr id="30" name="Flowchart: Predefined Process 29"/>
            <p:cNvSpPr/>
            <p:nvPr/>
          </p:nvSpPr>
          <p:spPr>
            <a:xfrm>
              <a:off x="7204526" y="4284359"/>
              <a:ext cx="1749263"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Descramble</a:t>
              </a:r>
            </a:p>
          </p:txBody>
        </p:sp>
        <p:sp>
          <p:nvSpPr>
            <p:cNvPr id="31" name="Flowchart: Predefined Process 30"/>
            <p:cNvSpPr/>
            <p:nvPr/>
          </p:nvSpPr>
          <p:spPr>
            <a:xfrm>
              <a:off x="7204526" y="5479621"/>
              <a:ext cx="1749263" cy="51270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Hdr</a:t>
              </a:r>
              <a:r>
                <a:rPr lang="en-US" sz="1400" b="1" dirty="0">
                  <a:solidFill>
                    <a:schemeClr val="tx1"/>
                  </a:solidFill>
                </a:rPr>
                <a:t> Parse</a:t>
              </a:r>
            </a:p>
          </p:txBody>
        </p:sp>
        <p:sp>
          <p:nvSpPr>
            <p:cNvPr id="38" name="Flowchart: Predefined Process 37"/>
            <p:cNvSpPr/>
            <p:nvPr/>
          </p:nvSpPr>
          <p:spPr>
            <a:xfrm>
              <a:off x="5185413" y="2924013"/>
              <a:ext cx="1749263" cy="47778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err="1">
                  <a:solidFill>
                    <a:schemeClr val="tx1"/>
                  </a:solidFill>
                </a:rPr>
                <a:t>Deinterleave</a:t>
              </a:r>
              <a:endParaRPr lang="en-US" sz="1400" b="1" dirty="0">
                <a:solidFill>
                  <a:schemeClr val="tx1"/>
                </a:solidFill>
              </a:endParaRPr>
            </a:p>
            <a:p>
              <a:pPr algn="ctr" eaLnBrk="1" hangingPunct="1">
                <a:defRPr/>
              </a:pPr>
              <a:r>
                <a:rPr lang="en-US" sz="1400" b="1" dirty="0">
                  <a:solidFill>
                    <a:schemeClr val="tx1"/>
                  </a:solidFill>
                </a:rPr>
                <a:t>(</a:t>
              </a:r>
              <a:r>
                <a:rPr lang="en-US" sz="1400" b="1" dirty="0" err="1">
                  <a:solidFill>
                    <a:schemeClr val="tx1"/>
                  </a:solidFill>
                </a:rPr>
                <a:t>WiFi</a:t>
              </a:r>
              <a:r>
                <a:rPr lang="en-US" sz="1400" b="1" dirty="0">
                  <a:solidFill>
                    <a:schemeClr val="tx1"/>
                  </a:solidFill>
                </a:rPr>
                <a:t>)</a:t>
              </a:r>
            </a:p>
          </p:txBody>
        </p:sp>
        <p:sp>
          <p:nvSpPr>
            <p:cNvPr id="39" name="Flowchart: Predefined Process 38"/>
            <p:cNvSpPr/>
            <p:nvPr/>
          </p:nvSpPr>
          <p:spPr>
            <a:xfrm>
              <a:off x="5448914" y="3608154"/>
              <a:ext cx="140956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Decode</a:t>
              </a:r>
            </a:p>
            <a:p>
              <a:pPr algn="ctr" eaLnBrk="1" hangingPunct="1">
                <a:defRPr/>
              </a:pPr>
              <a:r>
                <a:rPr lang="en-US" sz="1400" b="1" dirty="0">
                  <a:solidFill>
                    <a:schemeClr val="tx1"/>
                  </a:solidFill>
                </a:rPr>
                <a:t>(1/2)</a:t>
              </a:r>
            </a:p>
          </p:txBody>
        </p:sp>
        <p:sp>
          <p:nvSpPr>
            <p:cNvPr id="40" name="Flowchart: Predefined Process 39"/>
            <p:cNvSpPr/>
            <p:nvPr/>
          </p:nvSpPr>
          <p:spPr>
            <a:xfrm>
              <a:off x="7087062" y="3608154"/>
              <a:ext cx="140956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Decode</a:t>
              </a:r>
            </a:p>
            <a:p>
              <a:pPr algn="ctr" eaLnBrk="1" hangingPunct="1">
                <a:defRPr/>
              </a:pPr>
              <a:r>
                <a:rPr lang="en-US" sz="1400" b="1" dirty="0">
                  <a:solidFill>
                    <a:schemeClr val="tx1"/>
                  </a:solidFill>
                </a:rPr>
                <a:t>(3/4)</a:t>
              </a:r>
            </a:p>
          </p:txBody>
        </p:sp>
        <p:sp>
          <p:nvSpPr>
            <p:cNvPr id="36883" name="TextBox 40"/>
            <p:cNvSpPr txBox="1">
              <a:spLocks noChangeArrowheads="1"/>
            </p:cNvSpPr>
            <p:nvPr/>
          </p:nvSpPr>
          <p:spPr bwMode="auto">
            <a:xfrm>
              <a:off x="5715589" y="6019314"/>
              <a:ext cx="2470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err="1"/>
                <a:t>WiFi</a:t>
              </a:r>
              <a:r>
                <a:rPr lang="en-US" sz="1800" dirty="0"/>
                <a:t> 6, 18mbps and UEP</a:t>
              </a:r>
            </a:p>
          </p:txBody>
        </p:sp>
        <p:cxnSp>
          <p:nvCxnSpPr>
            <p:cNvPr id="54" name="Straight Arrow Connector 53"/>
            <p:cNvCxnSpPr>
              <a:stCxn id="23" idx="2"/>
              <a:endCxn id="25" idx="0"/>
            </p:cNvCxnSpPr>
            <p:nvPr/>
          </p:nvCxnSpPr>
          <p:spPr>
            <a:xfrm>
              <a:off x="6748956" y="1904944"/>
              <a:ext cx="909553" cy="257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5" idx="2"/>
              <a:endCxn id="26" idx="0"/>
            </p:cNvCxnSpPr>
            <p:nvPr/>
          </p:nvCxnSpPr>
          <p:spPr>
            <a:xfrm>
              <a:off x="7658509" y="2666865"/>
              <a:ext cx="379378" cy="242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6" idx="2"/>
              <a:endCxn id="40" idx="0"/>
            </p:cNvCxnSpPr>
            <p:nvPr/>
          </p:nvCxnSpPr>
          <p:spPr>
            <a:xfrm flipH="1">
              <a:off x="7791847" y="3401801"/>
              <a:ext cx="246040" cy="206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6" idx="2"/>
              <a:endCxn id="39" idx="0"/>
            </p:cNvCxnSpPr>
            <p:nvPr/>
          </p:nvCxnSpPr>
          <p:spPr>
            <a:xfrm flipH="1">
              <a:off x="6153698" y="3401801"/>
              <a:ext cx="1884188" cy="206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9" idx="2"/>
              <a:endCxn id="22" idx="0"/>
            </p:cNvCxnSpPr>
            <p:nvPr/>
          </p:nvCxnSpPr>
          <p:spPr>
            <a:xfrm>
              <a:off x="6153698" y="4030385"/>
              <a:ext cx="0" cy="25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2"/>
            </p:cNvCxnSpPr>
            <p:nvPr/>
          </p:nvCxnSpPr>
          <p:spPr>
            <a:xfrm flipH="1">
              <a:off x="7791847" y="4030385"/>
              <a:ext cx="0" cy="25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2" idx="2"/>
              <a:endCxn id="29" idx="0"/>
            </p:cNvCxnSpPr>
            <p:nvPr/>
          </p:nvCxnSpPr>
          <p:spPr>
            <a:xfrm>
              <a:off x="6153698" y="4679604"/>
              <a:ext cx="0" cy="161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0" idx="2"/>
              <a:endCxn id="31" idx="0"/>
            </p:cNvCxnSpPr>
            <p:nvPr/>
          </p:nvCxnSpPr>
          <p:spPr>
            <a:xfrm>
              <a:off x="8079158" y="4706590"/>
              <a:ext cx="0" cy="773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9" idx="2"/>
              <a:endCxn id="28" idx="0"/>
            </p:cNvCxnSpPr>
            <p:nvPr/>
          </p:nvCxnSpPr>
          <p:spPr>
            <a:xfrm flipH="1">
              <a:off x="6153698" y="5347873"/>
              <a:ext cx="0" cy="131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56FB60EB-99F6-2741-8F02-7402BB4A53B3}" type="slidenum">
              <a:rPr lang="en-US">
                <a:solidFill>
                  <a:srgbClr val="FFFFFF"/>
                </a:solidFill>
              </a:rPr>
              <a:pPr/>
              <a:t>10</a:t>
            </a:fld>
            <a:endParaRPr lang="en-US">
              <a:solidFill>
                <a:srgbClr val="FFFFFF"/>
              </a:solidFill>
            </a:endParaRPr>
          </a:p>
        </p:txBody>
      </p:sp>
      <p:sp>
        <p:nvSpPr>
          <p:cNvPr id="5" name="Date Placeholder 4"/>
          <p:cNvSpPr>
            <a:spLocks noGrp="1"/>
          </p:cNvSpPr>
          <p:nvPr>
            <p:ph type="dt" sz="half" idx="10"/>
          </p:nvPr>
        </p:nvSpPr>
        <p:spPr/>
        <p:txBody>
          <a:bodyPr/>
          <a:lstStyle/>
          <a:p>
            <a:r>
              <a:rPr lang="en-US" smtClean="0"/>
              <a:t>11/19/13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48" name="Slide Number Placeholder 4"/>
          <p:cNvSpPr txBox="1">
            <a:spLocks/>
          </p:cNvSpPr>
          <p:nvPr/>
        </p:nvSpPr>
        <p:spPr>
          <a:xfrm>
            <a:off x="6705600" y="6508751"/>
            <a:ext cx="2133600" cy="365125"/>
          </a:xfrm>
          <a:prstGeom prst="rect">
            <a:avLst/>
          </a:prstGeom>
        </p:spPr>
        <p:txBody>
          <a:bodyPr vert="horz" lIns="91429" tIns="45715" rIns="91429" bIns="45715"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10</a:t>
            </a:fld>
            <a:endParaRPr lang="en-US"/>
          </a:p>
        </p:txBody>
      </p:sp>
      <p:sp>
        <p:nvSpPr>
          <p:cNvPr id="50"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2107616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par>
                                <p:cTn id="13" presetID="9" presetClass="emph" presetSubtype="0" nodeType="withEffect">
                                  <p:stCondLst>
                                    <p:cond delay="0"/>
                                  </p:stCondLst>
                                  <p:childTnLst>
                                    <p:set>
                                      <p:cBhvr rctx="PPT">
                                        <p:cTn id="14" dur="indefinite"/>
                                        <p:tgtEl>
                                          <p:spTgt spid="85"/>
                                        </p:tgtEl>
                                        <p:attrNameLst>
                                          <p:attrName>style.opacity</p:attrName>
                                        </p:attrNameLst>
                                      </p:cBhvr>
                                      <p:to>
                                        <p:strVal val="0.5"/>
                                      </p:to>
                                    </p:set>
                                    <p:animEffect filter="image" prLst="opacity: 0.5">
                                      <p:cBhvr rctx="IE">
                                        <p:cTn id="15" dur="indefinite"/>
                                        <p:tgtEl>
                                          <p:spTgt spid="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9" presetClass="emph" presetSubtype="0" nodeType="withEffect">
                                  <p:stCondLst>
                                    <p:cond delay="0"/>
                                  </p:stCondLst>
                                  <p:childTnLst>
                                    <p:set>
                                      <p:cBhvr rctx="PPT">
                                        <p:cTn id="22" dur="indefinite"/>
                                        <p:tgtEl>
                                          <p:spTgt spid="86"/>
                                        </p:tgtEl>
                                        <p:attrNameLst>
                                          <p:attrName>style.opacity</p:attrName>
                                        </p:attrNameLst>
                                      </p:cBhvr>
                                      <p:to>
                                        <p:strVal val="0.5"/>
                                      </p:to>
                                    </p:set>
                                    <p:animEffect filter="image" prLst="opacity: 0.5">
                                      <p:cBhvr rctx="IE">
                                        <p:cTn id="23" dur="indefinite"/>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pPr eaLnBrk="1" hangingPunct="1"/>
            <a:r>
              <a:rPr lang="en-US">
                <a:latin typeface="Segoe UI Light" charset="0"/>
                <a:ea typeface="Segoe UI Symbol" charset="0"/>
                <a:cs typeface="Browallia New" charset="0"/>
              </a:rPr>
              <a:t>Modular declarative interface</a:t>
            </a:r>
          </a:p>
        </p:txBody>
      </p:sp>
      <p:sp>
        <p:nvSpPr>
          <p:cNvPr id="3" name="Content Placeholder 2"/>
          <p:cNvSpPr>
            <a:spLocks noGrp="1"/>
          </p:cNvSpPr>
          <p:nvPr>
            <p:ph idx="1"/>
          </p:nvPr>
        </p:nvSpPr>
        <p:spPr>
          <a:xfrm>
            <a:off x="5219700" y="914400"/>
            <a:ext cx="3463925" cy="762000"/>
          </a:xfrm>
        </p:spPr>
        <p:txBody>
          <a:bodyPr/>
          <a:lstStyle/>
          <a:p>
            <a:pPr marL="0" indent="0" eaLnBrk="1" hangingPunct="1">
              <a:buFont typeface="Arial" charset="0"/>
              <a:buNone/>
            </a:pPr>
            <a:r>
              <a:rPr lang="en-US" sz="2800">
                <a:latin typeface="Segoe UI Light" charset="0"/>
              </a:rPr>
              <a:t>Inserting RULES</a:t>
            </a:r>
          </a:p>
        </p:txBody>
      </p:sp>
      <p:sp>
        <p:nvSpPr>
          <p:cNvPr id="70" name="Content Placeholder 2"/>
          <p:cNvSpPr txBox="1">
            <a:spLocks/>
          </p:cNvSpPr>
          <p:nvPr/>
        </p:nvSpPr>
        <p:spPr bwMode="auto">
          <a:xfrm>
            <a:off x="311150" y="914400"/>
            <a:ext cx="37512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spcBef>
                <a:spcPct val="20000"/>
              </a:spcBef>
              <a:buFont typeface="Arial" charset="0"/>
              <a:buNone/>
            </a:pPr>
            <a:r>
              <a:rPr lang="en-US" sz="2800"/>
              <a:t>Composing ACTIONS</a:t>
            </a:r>
          </a:p>
        </p:txBody>
      </p:sp>
      <p:sp>
        <p:nvSpPr>
          <p:cNvPr id="138" name="Content Placeholder 2"/>
          <p:cNvSpPr txBox="1">
            <a:spLocks/>
          </p:cNvSpPr>
          <p:nvPr/>
        </p:nvSpPr>
        <p:spPr bwMode="auto">
          <a:xfrm>
            <a:off x="803275" y="3276600"/>
            <a:ext cx="2273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950" lvl="1" indent="-285750" eaLnBrk="1" hangingPunct="1">
              <a:spcBef>
                <a:spcPct val="20000"/>
              </a:spcBef>
              <a:buFont typeface="Arial" charset="0"/>
              <a:buNone/>
            </a:pPr>
            <a:r>
              <a:rPr lang="en-US" sz="2400"/>
              <a:t>Blocks</a:t>
            </a:r>
          </a:p>
        </p:txBody>
      </p:sp>
      <p:grpSp>
        <p:nvGrpSpPr>
          <p:cNvPr id="378" name="Group 377"/>
          <p:cNvGrpSpPr>
            <a:grpSpLocks/>
          </p:cNvGrpSpPr>
          <p:nvPr/>
        </p:nvGrpSpPr>
        <p:grpSpPr bwMode="auto">
          <a:xfrm>
            <a:off x="228600" y="1447800"/>
            <a:ext cx="4129088" cy="1831975"/>
            <a:chOff x="228600" y="1498324"/>
            <a:chExt cx="4128986" cy="1831448"/>
          </a:xfrm>
        </p:grpSpPr>
        <p:grpSp>
          <p:nvGrpSpPr>
            <p:cNvPr id="39025" name="Group 7"/>
            <p:cNvGrpSpPr>
              <a:grpSpLocks/>
            </p:cNvGrpSpPr>
            <p:nvPr/>
          </p:nvGrpSpPr>
          <p:grpSpPr bwMode="auto">
            <a:xfrm>
              <a:off x="228600" y="2893562"/>
              <a:ext cx="1332990" cy="393582"/>
              <a:chOff x="5903573" y="1420061"/>
              <a:chExt cx="1466289" cy="585784"/>
            </a:xfrm>
          </p:grpSpPr>
          <p:sp>
            <p:nvSpPr>
              <p:cNvPr id="12" name="Flowchart: Predefined Process 11"/>
              <p:cNvSpPr/>
              <p:nvPr/>
            </p:nvSpPr>
            <p:spPr>
              <a:xfrm>
                <a:off x="6055494" y="1603966"/>
                <a:ext cx="1314893" cy="40155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OFDM </a:t>
                </a:r>
                <a:r>
                  <a:rPr lang="en-US" sz="1050" b="1" dirty="0" err="1">
                    <a:solidFill>
                      <a:schemeClr val="tx1"/>
                    </a:solidFill>
                  </a:rPr>
                  <a:t>Demod</a:t>
                </a:r>
                <a:endParaRPr lang="en-US" sz="1050" b="1" dirty="0">
                  <a:solidFill>
                    <a:schemeClr val="tx1"/>
                  </a:solidFill>
                </a:endParaRPr>
              </a:p>
            </p:txBody>
          </p:sp>
          <p:sp>
            <p:nvSpPr>
              <p:cNvPr id="24" name="Oval 23"/>
              <p:cNvSpPr/>
              <p:nvPr/>
            </p:nvSpPr>
            <p:spPr>
              <a:xfrm>
                <a:off x="5903573" y="1419725"/>
                <a:ext cx="305587" cy="3047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grpSp>
        <p:grpSp>
          <p:nvGrpSpPr>
            <p:cNvPr id="39026" name="Group 67"/>
            <p:cNvGrpSpPr>
              <a:grpSpLocks/>
            </p:cNvGrpSpPr>
            <p:nvPr/>
          </p:nvGrpSpPr>
          <p:grpSpPr bwMode="auto">
            <a:xfrm>
              <a:off x="504341" y="2545968"/>
              <a:ext cx="1133449" cy="425691"/>
              <a:chOff x="4581551" y="1929951"/>
              <a:chExt cx="1133449" cy="425691"/>
            </a:xfrm>
          </p:grpSpPr>
          <p:sp>
            <p:nvSpPr>
              <p:cNvPr id="13" name="Flowchart: Predefined Process 12"/>
              <p:cNvSpPr/>
              <p:nvPr/>
            </p:nvSpPr>
            <p:spPr>
              <a:xfrm>
                <a:off x="4720138" y="2059894"/>
                <a:ext cx="995337" cy="29519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err="1">
                    <a:solidFill>
                      <a:schemeClr val="tx1"/>
                    </a:solidFill>
                  </a:rPr>
                  <a:t>Demap</a:t>
                </a:r>
                <a:r>
                  <a:rPr lang="en-US" sz="1050" b="1" dirty="0">
                    <a:solidFill>
                      <a:schemeClr val="tx1"/>
                    </a:solidFill>
                  </a:rPr>
                  <a:t/>
                </a:r>
                <a:br>
                  <a:rPr lang="en-US" sz="1050" b="1" dirty="0">
                    <a:solidFill>
                      <a:schemeClr val="tx1"/>
                    </a:solidFill>
                  </a:rPr>
                </a:br>
                <a:r>
                  <a:rPr lang="en-US" sz="1050" b="1" dirty="0">
                    <a:solidFill>
                      <a:schemeClr val="tx1"/>
                    </a:solidFill>
                  </a:rPr>
                  <a:t>(BPSK)</a:t>
                </a:r>
              </a:p>
            </p:txBody>
          </p:sp>
          <p:sp>
            <p:nvSpPr>
              <p:cNvPr id="25" name="Oval 24"/>
              <p:cNvSpPr/>
              <p:nvPr/>
            </p:nvSpPr>
            <p:spPr>
              <a:xfrm>
                <a:off x="4582028" y="1929756"/>
                <a:ext cx="277806" cy="2523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grpSp>
        <p:grpSp>
          <p:nvGrpSpPr>
            <p:cNvPr id="39027" name="Group 8"/>
            <p:cNvGrpSpPr>
              <a:grpSpLocks/>
            </p:cNvGrpSpPr>
            <p:nvPr/>
          </p:nvGrpSpPr>
          <p:grpSpPr bwMode="auto">
            <a:xfrm>
              <a:off x="868002" y="2157647"/>
              <a:ext cx="1098643" cy="484184"/>
              <a:chOff x="7467600" y="2239116"/>
              <a:chExt cx="1208507" cy="585862"/>
            </a:xfrm>
          </p:grpSpPr>
          <p:sp>
            <p:nvSpPr>
              <p:cNvPr id="14" name="Flowchart: Predefined Process 13"/>
              <p:cNvSpPr/>
              <p:nvPr/>
            </p:nvSpPr>
            <p:spPr>
              <a:xfrm>
                <a:off x="7569259" y="2422620"/>
                <a:ext cx="1107095" cy="40326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err="1">
                    <a:solidFill>
                      <a:schemeClr val="tx1"/>
                    </a:solidFill>
                  </a:rPr>
                  <a:t>Demap</a:t>
                </a:r>
                <a:r>
                  <a:rPr lang="en-US" sz="1050" b="1" dirty="0">
                    <a:solidFill>
                      <a:schemeClr val="tx1"/>
                    </a:solidFill>
                  </a:rPr>
                  <a:t/>
                </a:r>
                <a:br>
                  <a:rPr lang="en-US" sz="1050" b="1" dirty="0">
                    <a:solidFill>
                      <a:schemeClr val="tx1"/>
                    </a:solidFill>
                  </a:rPr>
                </a:br>
                <a:r>
                  <a:rPr lang="en-US" sz="1050" b="1" dirty="0">
                    <a:solidFill>
                      <a:schemeClr val="tx1"/>
                    </a:solidFill>
                  </a:rPr>
                  <a:t>(64QAM)</a:t>
                </a:r>
              </a:p>
            </p:txBody>
          </p:sp>
          <p:sp>
            <p:nvSpPr>
              <p:cNvPr id="26" name="Oval 25"/>
              <p:cNvSpPr/>
              <p:nvPr/>
            </p:nvSpPr>
            <p:spPr>
              <a:xfrm>
                <a:off x="7467979" y="2238269"/>
                <a:ext cx="305586" cy="305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grpSp>
        <p:grpSp>
          <p:nvGrpSpPr>
            <p:cNvPr id="39028" name="Group 44"/>
            <p:cNvGrpSpPr>
              <a:grpSpLocks/>
            </p:cNvGrpSpPr>
            <p:nvPr/>
          </p:nvGrpSpPr>
          <p:grpSpPr bwMode="auto">
            <a:xfrm>
              <a:off x="1147277" y="1830412"/>
              <a:ext cx="1453016" cy="422634"/>
              <a:chOff x="5924601" y="2997578"/>
              <a:chExt cx="1445261" cy="511387"/>
            </a:xfrm>
          </p:grpSpPr>
          <p:sp>
            <p:nvSpPr>
              <p:cNvPr id="20" name="Flowchart: Predefined Process 19"/>
              <p:cNvSpPr/>
              <p:nvPr/>
            </p:nvSpPr>
            <p:spPr>
              <a:xfrm>
                <a:off x="6056117" y="3150725"/>
                <a:ext cx="1313718" cy="35909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err="1">
                    <a:solidFill>
                      <a:schemeClr val="tx1"/>
                    </a:solidFill>
                  </a:rPr>
                  <a:t>Deinterleave</a:t>
                </a:r>
                <a:endParaRPr lang="en-US" sz="1050" b="1" dirty="0">
                  <a:solidFill>
                    <a:schemeClr val="tx1"/>
                  </a:solidFill>
                </a:endParaRPr>
              </a:p>
              <a:p>
                <a:pPr algn="ctr" eaLnBrk="1" hangingPunct="1">
                  <a:defRPr/>
                </a:pPr>
                <a:r>
                  <a:rPr lang="en-US" sz="1050" b="1" dirty="0">
                    <a:solidFill>
                      <a:schemeClr val="tx1"/>
                    </a:solidFill>
                  </a:rPr>
                  <a:t>(</a:t>
                </a:r>
                <a:r>
                  <a:rPr lang="en-US" sz="1050" b="1" dirty="0" err="1">
                    <a:solidFill>
                      <a:schemeClr val="tx1"/>
                    </a:solidFill>
                  </a:rPr>
                  <a:t>WiFi</a:t>
                </a:r>
                <a:r>
                  <a:rPr lang="en-US" sz="1050" b="1" dirty="0">
                    <a:solidFill>
                      <a:schemeClr val="tx1"/>
                    </a:solidFill>
                  </a:rPr>
                  <a:t>)</a:t>
                </a:r>
              </a:p>
            </p:txBody>
          </p:sp>
          <p:sp>
            <p:nvSpPr>
              <p:cNvPr id="27" name="Oval 26"/>
              <p:cNvSpPr/>
              <p:nvPr/>
            </p:nvSpPr>
            <p:spPr>
              <a:xfrm>
                <a:off x="5925062" y="2997099"/>
                <a:ext cx="304744" cy="3053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grpSp>
        <p:grpSp>
          <p:nvGrpSpPr>
            <p:cNvPr id="39029" name="Group 43"/>
            <p:cNvGrpSpPr>
              <a:grpSpLocks/>
            </p:cNvGrpSpPr>
            <p:nvPr/>
          </p:nvGrpSpPr>
          <p:grpSpPr bwMode="auto">
            <a:xfrm>
              <a:off x="1364084" y="1520286"/>
              <a:ext cx="1457035" cy="391632"/>
              <a:chOff x="7449109" y="2997578"/>
              <a:chExt cx="1466291" cy="521263"/>
            </a:xfrm>
          </p:grpSpPr>
          <p:sp>
            <p:nvSpPr>
              <p:cNvPr id="15" name="Flowchart: Predefined Process 14"/>
              <p:cNvSpPr/>
              <p:nvPr/>
            </p:nvSpPr>
            <p:spPr>
              <a:xfrm>
                <a:off x="7600423" y="3150010"/>
                <a:ext cx="1314780" cy="369663"/>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err="1">
                    <a:solidFill>
                      <a:schemeClr val="tx1"/>
                    </a:solidFill>
                  </a:rPr>
                  <a:t>Deinterleave</a:t>
                </a:r>
                <a:r>
                  <a:rPr lang="en-US" sz="1050" b="1" dirty="0">
                    <a:solidFill>
                      <a:schemeClr val="tx1"/>
                    </a:solidFill>
                  </a:rPr>
                  <a:t> (UEP)</a:t>
                </a:r>
              </a:p>
            </p:txBody>
          </p:sp>
          <p:sp>
            <p:nvSpPr>
              <p:cNvPr id="28" name="Oval 27"/>
              <p:cNvSpPr/>
              <p:nvPr/>
            </p:nvSpPr>
            <p:spPr>
              <a:xfrm>
                <a:off x="7448657" y="2997920"/>
                <a:ext cx="305131" cy="30417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grpSp>
        <p:grpSp>
          <p:nvGrpSpPr>
            <p:cNvPr id="39030" name="Group 46"/>
            <p:cNvGrpSpPr>
              <a:grpSpLocks/>
            </p:cNvGrpSpPr>
            <p:nvPr/>
          </p:nvGrpSpPr>
          <p:grpSpPr bwMode="auto">
            <a:xfrm>
              <a:off x="1914372" y="2871667"/>
              <a:ext cx="1082076" cy="458105"/>
              <a:chOff x="5924601" y="3663207"/>
              <a:chExt cx="1190284" cy="482436"/>
            </a:xfrm>
          </p:grpSpPr>
          <p:sp>
            <p:nvSpPr>
              <p:cNvPr id="21" name="Flowchart: Predefined Process 20"/>
              <p:cNvSpPr/>
              <p:nvPr/>
            </p:nvSpPr>
            <p:spPr>
              <a:xfrm>
                <a:off x="6055689" y="3828090"/>
                <a:ext cx="1059947" cy="317553"/>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Decode</a:t>
                </a:r>
              </a:p>
              <a:p>
                <a:pPr algn="ctr" eaLnBrk="1" hangingPunct="1">
                  <a:defRPr/>
                </a:pPr>
                <a:r>
                  <a:rPr lang="en-US" sz="1050" b="1" dirty="0">
                    <a:solidFill>
                      <a:schemeClr val="tx1"/>
                    </a:solidFill>
                  </a:rPr>
                  <a:t>(1/2)</a:t>
                </a:r>
              </a:p>
            </p:txBody>
          </p:sp>
          <p:sp>
            <p:nvSpPr>
              <p:cNvPr id="29" name="Oval 28"/>
              <p:cNvSpPr/>
              <p:nvPr/>
            </p:nvSpPr>
            <p:spPr>
              <a:xfrm>
                <a:off x="5924723" y="3662628"/>
                <a:ext cx="305587" cy="3058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grpSp>
        <p:grpSp>
          <p:nvGrpSpPr>
            <p:cNvPr id="39031" name="Group 45"/>
            <p:cNvGrpSpPr>
              <a:grpSpLocks/>
            </p:cNvGrpSpPr>
            <p:nvPr/>
          </p:nvGrpSpPr>
          <p:grpSpPr bwMode="auto">
            <a:xfrm>
              <a:off x="2280081" y="2561830"/>
              <a:ext cx="1061838" cy="412939"/>
              <a:chOff x="7442578" y="3682175"/>
              <a:chExt cx="1168022" cy="463468"/>
            </a:xfrm>
          </p:grpSpPr>
          <p:sp>
            <p:nvSpPr>
              <p:cNvPr id="22" name="Flowchart: Predefined Process 21"/>
              <p:cNvSpPr/>
              <p:nvPr/>
            </p:nvSpPr>
            <p:spPr>
              <a:xfrm>
                <a:off x="7550313" y="3828027"/>
                <a:ext cx="1059949" cy="31706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Decode</a:t>
                </a:r>
              </a:p>
              <a:p>
                <a:pPr algn="ctr" eaLnBrk="1" hangingPunct="1">
                  <a:defRPr/>
                </a:pPr>
                <a:r>
                  <a:rPr lang="en-US" sz="1050" b="1" dirty="0">
                    <a:solidFill>
                      <a:schemeClr val="tx1"/>
                    </a:solidFill>
                  </a:rPr>
                  <a:t>(3/4)</a:t>
                </a:r>
              </a:p>
            </p:txBody>
          </p:sp>
          <p:sp>
            <p:nvSpPr>
              <p:cNvPr id="38" name="Oval 37"/>
              <p:cNvSpPr/>
              <p:nvPr/>
            </p:nvSpPr>
            <p:spPr>
              <a:xfrm>
                <a:off x="7442048" y="3681965"/>
                <a:ext cx="305587" cy="3045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grpSp>
        <p:grpSp>
          <p:nvGrpSpPr>
            <p:cNvPr id="39032" name="Group 49"/>
            <p:cNvGrpSpPr>
              <a:grpSpLocks/>
            </p:cNvGrpSpPr>
            <p:nvPr/>
          </p:nvGrpSpPr>
          <p:grpSpPr bwMode="auto">
            <a:xfrm>
              <a:off x="2557172" y="2233308"/>
              <a:ext cx="1405228" cy="409386"/>
              <a:chOff x="5903573" y="4956868"/>
              <a:chExt cx="1466289" cy="495358"/>
            </a:xfrm>
          </p:grpSpPr>
          <p:sp>
            <p:nvSpPr>
              <p:cNvPr id="17" name="Flowchart: Predefined Process 16"/>
              <p:cNvSpPr/>
              <p:nvPr/>
            </p:nvSpPr>
            <p:spPr>
              <a:xfrm>
                <a:off x="6056209" y="5071867"/>
                <a:ext cx="1313556"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Descramble</a:t>
                </a:r>
              </a:p>
            </p:txBody>
          </p:sp>
          <p:sp>
            <p:nvSpPr>
              <p:cNvPr id="41" name="Oval 40"/>
              <p:cNvSpPr/>
              <p:nvPr/>
            </p:nvSpPr>
            <p:spPr>
              <a:xfrm>
                <a:off x="5903816" y="4956648"/>
                <a:ext cx="304785" cy="305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grpSp>
        <p:grpSp>
          <p:nvGrpSpPr>
            <p:cNvPr id="39033" name="Group 193"/>
            <p:cNvGrpSpPr>
              <a:grpSpLocks/>
            </p:cNvGrpSpPr>
            <p:nvPr/>
          </p:nvGrpSpPr>
          <p:grpSpPr bwMode="auto">
            <a:xfrm>
              <a:off x="2879153" y="1843660"/>
              <a:ext cx="1239156" cy="409386"/>
              <a:chOff x="5903573" y="4956868"/>
              <a:chExt cx="1466289" cy="495358"/>
            </a:xfrm>
          </p:grpSpPr>
          <p:sp>
            <p:nvSpPr>
              <p:cNvPr id="195" name="Flowchart: Predefined Process 194"/>
              <p:cNvSpPr/>
              <p:nvPr/>
            </p:nvSpPr>
            <p:spPr>
              <a:xfrm>
                <a:off x="6056327" y="5072862"/>
                <a:ext cx="1313026"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CRC Check</a:t>
                </a:r>
              </a:p>
            </p:txBody>
          </p:sp>
          <p:sp>
            <p:nvSpPr>
              <p:cNvPr id="196" name="Oval 195"/>
              <p:cNvSpPr/>
              <p:nvPr/>
            </p:nvSpPr>
            <p:spPr>
              <a:xfrm>
                <a:off x="5904173" y="4957642"/>
                <a:ext cx="304307" cy="3053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grpSp>
        <p:grpSp>
          <p:nvGrpSpPr>
            <p:cNvPr id="39034" name="Group 196"/>
            <p:cNvGrpSpPr>
              <a:grpSpLocks/>
            </p:cNvGrpSpPr>
            <p:nvPr/>
          </p:nvGrpSpPr>
          <p:grpSpPr bwMode="auto">
            <a:xfrm>
              <a:off x="3118430" y="1498324"/>
              <a:ext cx="1239156" cy="409386"/>
              <a:chOff x="5903573" y="4956868"/>
              <a:chExt cx="1466289" cy="495358"/>
            </a:xfrm>
          </p:grpSpPr>
          <p:sp>
            <p:nvSpPr>
              <p:cNvPr id="198" name="Flowchart: Predefined Process 197"/>
              <p:cNvSpPr/>
              <p:nvPr/>
            </p:nvSpPr>
            <p:spPr>
              <a:xfrm>
                <a:off x="6054957" y="5072088"/>
                <a:ext cx="1314905"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err="1">
                    <a:solidFill>
                      <a:schemeClr val="tx1"/>
                    </a:solidFill>
                  </a:rPr>
                  <a:t>Hdr</a:t>
                </a:r>
                <a:r>
                  <a:rPr lang="en-US" sz="1050" b="1" dirty="0">
                    <a:solidFill>
                      <a:schemeClr val="tx1"/>
                    </a:solidFill>
                  </a:rPr>
                  <a:t> Parse</a:t>
                </a:r>
              </a:p>
            </p:txBody>
          </p:sp>
          <p:sp>
            <p:nvSpPr>
              <p:cNvPr id="199" name="Oval 198"/>
              <p:cNvSpPr/>
              <p:nvPr/>
            </p:nvSpPr>
            <p:spPr>
              <a:xfrm>
                <a:off x="5902803" y="4956868"/>
                <a:ext cx="304307" cy="3053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grpSp>
      </p:grpSp>
      <p:grpSp>
        <p:nvGrpSpPr>
          <p:cNvPr id="377" name="Group 376"/>
          <p:cNvGrpSpPr>
            <a:grpSpLocks/>
          </p:cNvGrpSpPr>
          <p:nvPr/>
        </p:nvGrpSpPr>
        <p:grpSpPr bwMode="auto">
          <a:xfrm>
            <a:off x="381000" y="3657600"/>
            <a:ext cx="3495675" cy="2525713"/>
            <a:chOff x="349648" y="3810000"/>
            <a:chExt cx="3495409" cy="2526128"/>
          </a:xfrm>
        </p:grpSpPr>
        <p:grpSp>
          <p:nvGrpSpPr>
            <p:cNvPr id="38974" name="Group 272"/>
            <p:cNvGrpSpPr>
              <a:grpSpLocks/>
            </p:cNvGrpSpPr>
            <p:nvPr/>
          </p:nvGrpSpPr>
          <p:grpSpPr bwMode="auto">
            <a:xfrm>
              <a:off x="349648" y="3810000"/>
              <a:ext cx="254980" cy="2517896"/>
              <a:chOff x="5138492" y="1219200"/>
              <a:chExt cx="254980" cy="2517896"/>
            </a:xfrm>
          </p:grpSpPr>
          <p:sp>
            <p:nvSpPr>
              <p:cNvPr id="180" name="Oval 179"/>
              <p:cNvSpPr/>
              <p:nvPr/>
            </p:nvSpPr>
            <p:spPr>
              <a:xfrm>
                <a:off x="5138492" y="1219200"/>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181" name="Oval 180"/>
              <p:cNvSpPr/>
              <p:nvPr/>
            </p:nvSpPr>
            <p:spPr>
              <a:xfrm>
                <a:off x="5138492" y="1598675"/>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183" name="Oval 182"/>
              <p:cNvSpPr/>
              <p:nvPr/>
            </p:nvSpPr>
            <p:spPr>
              <a:xfrm>
                <a:off x="5138492" y="1976563"/>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184" name="Oval 183"/>
              <p:cNvSpPr/>
              <p:nvPr/>
            </p:nvSpPr>
            <p:spPr>
              <a:xfrm>
                <a:off x="5138492" y="2356037"/>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185" name="Oval 184"/>
              <p:cNvSpPr/>
              <p:nvPr/>
            </p:nvSpPr>
            <p:spPr>
              <a:xfrm>
                <a:off x="5138492" y="2735512"/>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186" name="Straight Arrow Connector 185"/>
              <p:cNvCxnSpPr/>
              <p:nvPr/>
            </p:nvCxnSpPr>
            <p:spPr>
              <a:xfrm>
                <a:off x="5267070" y="1436724"/>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5138492" y="3113399"/>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08" name="Oval 207"/>
              <p:cNvSpPr/>
              <p:nvPr/>
            </p:nvSpPr>
            <p:spPr>
              <a:xfrm>
                <a:off x="5138492" y="3492874"/>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19" name="Straight Arrow Connector 218"/>
              <p:cNvCxnSpPr/>
              <p:nvPr/>
            </p:nvCxnSpPr>
            <p:spPr>
              <a:xfrm>
                <a:off x="5267070" y="1816198"/>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5267070" y="2195674"/>
                <a:ext cx="0" cy="185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5267070" y="2575148"/>
                <a:ext cx="0" cy="1857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267070"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5267070" y="333251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8975" name="Group 271"/>
            <p:cNvGrpSpPr>
              <a:grpSpLocks/>
            </p:cNvGrpSpPr>
            <p:nvPr/>
          </p:nvGrpSpPr>
          <p:grpSpPr bwMode="auto">
            <a:xfrm>
              <a:off x="1433176" y="3810000"/>
              <a:ext cx="483580" cy="2517896"/>
              <a:chOff x="5841020" y="1219200"/>
              <a:chExt cx="483580" cy="2517896"/>
            </a:xfrm>
          </p:grpSpPr>
          <p:sp>
            <p:nvSpPr>
              <p:cNvPr id="224" name="Oval 223"/>
              <p:cNvSpPr/>
              <p:nvPr/>
            </p:nvSpPr>
            <p:spPr>
              <a:xfrm>
                <a:off x="5841673" y="121920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25" name="Oval 224"/>
              <p:cNvSpPr/>
              <p:nvPr/>
            </p:nvSpPr>
            <p:spPr>
              <a:xfrm>
                <a:off x="6070255" y="1598675"/>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226" name="Oval 225"/>
              <p:cNvSpPr/>
              <p:nvPr/>
            </p:nvSpPr>
            <p:spPr>
              <a:xfrm>
                <a:off x="5841673" y="1976563"/>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227" name="Oval 226"/>
              <p:cNvSpPr/>
              <p:nvPr/>
            </p:nvSpPr>
            <p:spPr>
              <a:xfrm>
                <a:off x="6070255" y="2356037"/>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sp>
            <p:nvSpPr>
              <p:cNvPr id="228" name="Oval 227"/>
              <p:cNvSpPr/>
              <p:nvPr/>
            </p:nvSpPr>
            <p:spPr>
              <a:xfrm>
                <a:off x="5841673" y="2735512"/>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229" name="Straight Arrow Connector 228"/>
              <p:cNvCxnSpPr>
                <a:endCxn id="225" idx="1"/>
              </p:cNvCxnSpPr>
              <p:nvPr/>
            </p:nvCxnSpPr>
            <p:spPr>
              <a:xfrm>
                <a:off x="5968663" y="143672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5841673" y="3113399"/>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31" name="Oval 230"/>
              <p:cNvSpPr/>
              <p:nvPr/>
            </p:nvSpPr>
            <p:spPr>
              <a:xfrm>
                <a:off x="5841673" y="3492874"/>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32" name="Straight Arrow Connector 231"/>
              <p:cNvCxnSpPr>
                <a:stCxn id="225" idx="3"/>
              </p:cNvCxnSpPr>
              <p:nvPr/>
            </p:nvCxnSpPr>
            <p:spPr>
              <a:xfrm flipH="1">
                <a:off x="5968663" y="1806672"/>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endCxn id="227" idx="1"/>
              </p:cNvCxnSpPr>
              <p:nvPr/>
            </p:nvCxnSpPr>
            <p:spPr>
              <a:xfrm>
                <a:off x="5968663" y="219567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27" idx="3"/>
              </p:cNvCxnSpPr>
              <p:nvPr/>
            </p:nvCxnSpPr>
            <p:spPr>
              <a:xfrm flipH="1">
                <a:off x="5968663" y="256403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5968663"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5968663" y="333251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8976" name="Group 270"/>
            <p:cNvGrpSpPr>
              <a:grpSpLocks/>
            </p:cNvGrpSpPr>
            <p:nvPr/>
          </p:nvGrpSpPr>
          <p:grpSpPr bwMode="auto">
            <a:xfrm>
              <a:off x="2684072" y="3810000"/>
              <a:ext cx="680484" cy="2526128"/>
              <a:chOff x="6939516" y="1219200"/>
              <a:chExt cx="680484" cy="2526128"/>
            </a:xfrm>
          </p:grpSpPr>
          <p:sp>
            <p:nvSpPr>
              <p:cNvPr id="246" name="Oval 245"/>
              <p:cNvSpPr/>
              <p:nvPr/>
            </p:nvSpPr>
            <p:spPr>
              <a:xfrm>
                <a:off x="6940127" y="121920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47" name="Oval 246"/>
              <p:cNvSpPr/>
              <p:nvPr/>
            </p:nvSpPr>
            <p:spPr>
              <a:xfrm>
                <a:off x="7365544" y="1598675"/>
                <a:ext cx="253981" cy="2429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248" name="Oval 247"/>
              <p:cNvSpPr/>
              <p:nvPr/>
            </p:nvSpPr>
            <p:spPr>
              <a:xfrm>
                <a:off x="7365544" y="1976562"/>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sp>
            <p:nvSpPr>
              <p:cNvPr id="249" name="Oval 248"/>
              <p:cNvSpPr/>
              <p:nvPr/>
            </p:nvSpPr>
            <p:spPr>
              <a:xfrm>
                <a:off x="7365544" y="2356037"/>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sp>
            <p:nvSpPr>
              <p:cNvPr id="250" name="Oval 249"/>
              <p:cNvSpPr/>
              <p:nvPr/>
            </p:nvSpPr>
            <p:spPr>
              <a:xfrm>
                <a:off x="6940127" y="2735512"/>
                <a:ext cx="253981" cy="2429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251" name="Straight Arrow Connector 250"/>
              <p:cNvCxnSpPr>
                <a:stCxn id="246" idx="5"/>
                <a:endCxn id="247" idx="1"/>
              </p:cNvCxnSpPr>
              <p:nvPr/>
            </p:nvCxnSpPr>
            <p:spPr>
              <a:xfrm>
                <a:off x="7157597" y="1427197"/>
                <a:ext cx="244456" cy="2064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6940127" y="3113399"/>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53" name="Oval 252"/>
              <p:cNvSpPr/>
              <p:nvPr/>
            </p:nvSpPr>
            <p:spPr>
              <a:xfrm>
                <a:off x="6940127" y="3492874"/>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54" name="Straight Arrow Connector 253"/>
              <p:cNvCxnSpPr>
                <a:endCxn id="261" idx="7"/>
              </p:cNvCxnSpPr>
              <p:nvPr/>
            </p:nvCxnSpPr>
            <p:spPr>
              <a:xfrm flipH="1">
                <a:off x="7157597" y="2171857"/>
                <a:ext cx="236520" cy="2254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7067117"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067117" y="3332510"/>
                <a:ext cx="0" cy="185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a:off x="7492535" y="2175032"/>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92535" y="1793969"/>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6940127" y="2362388"/>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262" name="Oval 261"/>
              <p:cNvSpPr/>
              <p:nvPr/>
            </p:nvSpPr>
            <p:spPr>
              <a:xfrm>
                <a:off x="7365544" y="274345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64" name="Oval 263"/>
              <p:cNvSpPr/>
              <p:nvPr/>
            </p:nvSpPr>
            <p:spPr>
              <a:xfrm>
                <a:off x="7365544" y="3500813"/>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65" name="Straight Arrow Connector 264"/>
              <p:cNvCxnSpPr/>
              <p:nvPr/>
            </p:nvCxnSpPr>
            <p:spPr>
              <a:xfrm>
                <a:off x="7067117" y="2581499"/>
                <a:ext cx="0" cy="1857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7492535" y="2987966"/>
                <a:ext cx="0" cy="5398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7492535" y="255927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8977" name="TextBox 273"/>
            <p:cNvSpPr txBox="1">
              <a:spLocks noChangeArrowheads="1"/>
            </p:cNvSpPr>
            <p:nvPr/>
          </p:nvSpPr>
          <p:spPr bwMode="auto">
            <a:xfrm>
              <a:off x="621356" y="5879068"/>
              <a:ext cx="498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6M</a:t>
              </a:r>
            </a:p>
          </p:txBody>
        </p:sp>
        <p:sp>
          <p:nvSpPr>
            <p:cNvPr id="38978" name="TextBox 274"/>
            <p:cNvSpPr txBox="1">
              <a:spLocks noChangeArrowheads="1"/>
            </p:cNvSpPr>
            <p:nvPr/>
          </p:nvSpPr>
          <p:spPr bwMode="auto">
            <a:xfrm>
              <a:off x="1758082" y="5879068"/>
              <a:ext cx="61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54M</a:t>
              </a:r>
            </a:p>
          </p:txBody>
        </p:sp>
        <p:sp>
          <p:nvSpPr>
            <p:cNvPr id="38979" name="TextBox 275"/>
            <p:cNvSpPr txBox="1">
              <a:spLocks noChangeArrowheads="1"/>
            </p:cNvSpPr>
            <p:nvPr/>
          </p:nvSpPr>
          <p:spPr bwMode="auto">
            <a:xfrm>
              <a:off x="3282082" y="5867400"/>
              <a:ext cx="56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UEP</a:t>
              </a:r>
            </a:p>
          </p:txBody>
        </p:sp>
      </p:grpSp>
      <p:grpSp>
        <p:nvGrpSpPr>
          <p:cNvPr id="374" name="Group 373"/>
          <p:cNvGrpSpPr>
            <a:grpSpLocks/>
          </p:cNvGrpSpPr>
          <p:nvPr/>
        </p:nvGrpSpPr>
        <p:grpSpPr bwMode="auto">
          <a:xfrm>
            <a:off x="5410200" y="1447800"/>
            <a:ext cx="498475" cy="4649788"/>
            <a:chOff x="5428543" y="1759726"/>
            <a:chExt cx="498855" cy="4649386"/>
          </a:xfrm>
        </p:grpSpPr>
        <p:sp>
          <p:nvSpPr>
            <p:cNvPr id="299" name="Oval 298"/>
            <p:cNvSpPr/>
            <p:nvPr/>
          </p:nvSpPr>
          <p:spPr>
            <a:xfrm>
              <a:off x="5574704" y="1759726"/>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300" name="Oval 299"/>
            <p:cNvSpPr/>
            <p:nvPr/>
          </p:nvSpPr>
          <p:spPr>
            <a:xfrm>
              <a:off x="5574704" y="2407370"/>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301" name="Oval 300"/>
            <p:cNvSpPr/>
            <p:nvPr/>
          </p:nvSpPr>
          <p:spPr>
            <a:xfrm>
              <a:off x="5574704" y="3055014"/>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302" name="Oval 301"/>
            <p:cNvSpPr/>
            <p:nvPr/>
          </p:nvSpPr>
          <p:spPr>
            <a:xfrm>
              <a:off x="5574704" y="3704246"/>
              <a:ext cx="254194" cy="2428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303" name="Oval 302"/>
            <p:cNvSpPr/>
            <p:nvPr/>
          </p:nvSpPr>
          <p:spPr>
            <a:xfrm>
              <a:off x="5574704" y="4351890"/>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304" name="Straight Arrow Connector 303"/>
            <p:cNvCxnSpPr/>
            <p:nvPr/>
          </p:nvCxnSpPr>
          <p:spPr>
            <a:xfrm>
              <a:off x="5701801" y="2112121"/>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5574704" y="4999534"/>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306" name="Oval 305"/>
            <p:cNvSpPr/>
            <p:nvPr/>
          </p:nvSpPr>
          <p:spPr>
            <a:xfrm>
              <a:off x="5574704" y="5647178"/>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307" name="Straight Arrow Connector 306"/>
            <p:cNvCxnSpPr/>
            <p:nvPr/>
          </p:nvCxnSpPr>
          <p:spPr>
            <a:xfrm>
              <a:off x="5701801" y="2759765"/>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5701801" y="3408996"/>
              <a:ext cx="0" cy="1857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5701801" y="4056640"/>
              <a:ext cx="0" cy="1857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5701801" y="4704284"/>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5701801" y="5351928"/>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973" name="TextBox 355"/>
            <p:cNvSpPr txBox="1">
              <a:spLocks noChangeArrowheads="1"/>
            </p:cNvSpPr>
            <p:nvPr/>
          </p:nvSpPr>
          <p:spPr bwMode="auto">
            <a:xfrm>
              <a:off x="5428543" y="6039780"/>
              <a:ext cx="498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a:t>6M</a:t>
              </a:r>
            </a:p>
          </p:txBody>
        </p:sp>
      </p:grpSp>
      <p:grpSp>
        <p:nvGrpSpPr>
          <p:cNvPr id="380" name="Group 379"/>
          <p:cNvGrpSpPr>
            <a:grpSpLocks/>
          </p:cNvGrpSpPr>
          <p:nvPr/>
        </p:nvGrpSpPr>
        <p:grpSpPr bwMode="auto">
          <a:xfrm>
            <a:off x="6400800" y="1371600"/>
            <a:ext cx="1041400" cy="4656138"/>
            <a:chOff x="6400800" y="1524000"/>
            <a:chExt cx="1040670" cy="4656512"/>
          </a:xfrm>
        </p:grpSpPr>
        <p:cxnSp>
          <p:nvCxnSpPr>
            <p:cNvPr id="366" name="Straight Arrow Connector 365"/>
            <p:cNvCxnSpPr/>
            <p:nvPr/>
          </p:nvCxnSpPr>
          <p:spPr>
            <a:xfrm>
              <a:off x="6564198" y="3295792"/>
              <a:ext cx="15864" cy="10589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7" name="Elbow Connector 366"/>
            <p:cNvCxnSpPr/>
            <p:nvPr/>
          </p:nvCxnSpPr>
          <p:spPr>
            <a:xfrm rot="16200000" flipH="1">
              <a:off x="6398805" y="3637281"/>
              <a:ext cx="1046246" cy="379146"/>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5" name="Elbow Connector 344"/>
            <p:cNvCxnSpPr>
              <a:stCxn id="283" idx="5"/>
              <a:endCxn id="321" idx="7"/>
            </p:cNvCxnSpPr>
            <p:nvPr/>
          </p:nvCxnSpPr>
          <p:spPr>
            <a:xfrm rot="16200000" flipH="1">
              <a:off x="6413083" y="2065529"/>
              <a:ext cx="1046246" cy="379147"/>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283" idx="3"/>
              <a:endCxn id="284" idx="1"/>
            </p:cNvCxnSpPr>
            <p:nvPr/>
          </p:nvCxnSpPr>
          <p:spPr>
            <a:xfrm flipH="1">
              <a:off x="6564198" y="1731980"/>
              <a:ext cx="1586" cy="10510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8933" name="Group 327"/>
            <p:cNvGrpSpPr>
              <a:grpSpLocks/>
            </p:cNvGrpSpPr>
            <p:nvPr/>
          </p:nvGrpSpPr>
          <p:grpSpPr bwMode="auto">
            <a:xfrm>
              <a:off x="6442183" y="1773712"/>
              <a:ext cx="607834" cy="969488"/>
              <a:chOff x="6442183" y="3549952"/>
              <a:chExt cx="607834" cy="969488"/>
            </a:xfrm>
          </p:grpSpPr>
          <p:sp>
            <p:nvSpPr>
              <p:cNvPr id="278" name="Flowchart: Decision 277"/>
              <p:cNvSpPr/>
              <p:nvPr/>
            </p:nvSpPr>
            <p:spPr>
              <a:xfrm rot="5400000">
                <a:off x="6413301" y="3817974"/>
                <a:ext cx="485814" cy="42832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79" name="Elbow Connector 278"/>
              <p:cNvCxnSpPr/>
              <p:nvPr/>
            </p:nvCxnSpPr>
            <p:spPr>
              <a:xfrm rot="5400000">
                <a:off x="6513315" y="3701910"/>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1" name="Elbow Connector 280"/>
              <p:cNvCxnSpPr/>
              <p:nvPr/>
            </p:nvCxnSpPr>
            <p:spPr>
              <a:xfrm rot="16200000" flipH="1">
                <a:off x="6632228" y="4102132"/>
                <a:ext cx="474700" cy="360111"/>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7" name="Elbow Connector 326"/>
              <p:cNvCxnSpPr/>
              <p:nvPr/>
            </p:nvCxnSpPr>
            <p:spPr>
              <a:xfrm rot="5400000">
                <a:off x="6513315" y="4367126"/>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8934" name="Group 328"/>
            <p:cNvGrpSpPr>
              <a:grpSpLocks/>
            </p:cNvGrpSpPr>
            <p:nvPr/>
          </p:nvGrpSpPr>
          <p:grpSpPr bwMode="auto">
            <a:xfrm>
              <a:off x="6423441" y="3373912"/>
              <a:ext cx="607834" cy="969488"/>
              <a:chOff x="6442183" y="3549952"/>
              <a:chExt cx="607834" cy="969488"/>
            </a:xfrm>
          </p:grpSpPr>
          <p:sp>
            <p:nvSpPr>
              <p:cNvPr id="330" name="Flowchart: Decision 329"/>
              <p:cNvSpPr/>
              <p:nvPr/>
            </p:nvSpPr>
            <p:spPr>
              <a:xfrm rot="5400000">
                <a:off x="6413007" y="3818103"/>
                <a:ext cx="485814" cy="42832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31" name="Elbow Connector 330"/>
              <p:cNvCxnSpPr/>
              <p:nvPr/>
            </p:nvCxnSpPr>
            <p:spPr>
              <a:xfrm rot="5400000">
                <a:off x="6513020" y="3702039"/>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2" name="Elbow Connector 331"/>
              <p:cNvCxnSpPr/>
              <p:nvPr/>
            </p:nvCxnSpPr>
            <p:spPr>
              <a:xfrm rot="16200000" flipH="1">
                <a:off x="6631934" y="4102261"/>
                <a:ext cx="474700" cy="360111"/>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3" name="Elbow Connector 332"/>
              <p:cNvCxnSpPr/>
              <p:nvPr/>
            </p:nvCxnSpPr>
            <p:spPr>
              <a:xfrm rot="5400000">
                <a:off x="6513020" y="4367255"/>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83" name="Oval 282"/>
            <p:cNvSpPr/>
            <p:nvPr/>
          </p:nvSpPr>
          <p:spPr>
            <a:xfrm>
              <a:off x="6529298" y="1524000"/>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84" name="Oval 283"/>
            <p:cNvSpPr/>
            <p:nvPr/>
          </p:nvSpPr>
          <p:spPr>
            <a:xfrm>
              <a:off x="6526125" y="2748061"/>
              <a:ext cx="255408" cy="2429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285" name="Oval 284"/>
            <p:cNvSpPr/>
            <p:nvPr/>
          </p:nvSpPr>
          <p:spPr>
            <a:xfrm>
              <a:off x="6526125" y="3125917"/>
              <a:ext cx="255408"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286" name="Oval 285"/>
            <p:cNvSpPr/>
            <p:nvPr/>
          </p:nvSpPr>
          <p:spPr>
            <a:xfrm>
              <a:off x="6529298" y="4322988"/>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291" name="Straight Arrow Connector 290"/>
            <p:cNvCxnSpPr/>
            <p:nvPr/>
          </p:nvCxnSpPr>
          <p:spPr>
            <a:xfrm>
              <a:off x="6654622" y="2965566"/>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6656209" y="4542080"/>
              <a:ext cx="0" cy="1857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8941" name="Group 295"/>
            <p:cNvGrpSpPr>
              <a:grpSpLocks/>
            </p:cNvGrpSpPr>
            <p:nvPr/>
          </p:nvGrpSpPr>
          <p:grpSpPr bwMode="auto">
            <a:xfrm>
              <a:off x="6538060" y="4694078"/>
              <a:ext cx="254980" cy="1002128"/>
              <a:chOff x="4294496" y="5750218"/>
              <a:chExt cx="254980" cy="1002128"/>
            </a:xfrm>
          </p:grpSpPr>
          <p:sp>
            <p:nvSpPr>
              <p:cNvPr id="287" name="Oval 286"/>
              <p:cNvSpPr/>
              <p:nvPr/>
            </p:nvSpPr>
            <p:spPr>
              <a:xfrm>
                <a:off x="4295252" y="5750633"/>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89" name="Oval 288"/>
              <p:cNvSpPr/>
              <p:nvPr/>
            </p:nvSpPr>
            <p:spPr>
              <a:xfrm>
                <a:off x="4295252" y="6130075"/>
                <a:ext cx="253822" cy="2429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90" name="Oval 289"/>
              <p:cNvSpPr/>
              <p:nvPr/>
            </p:nvSpPr>
            <p:spPr>
              <a:xfrm>
                <a:off x="4295252" y="6507930"/>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94" name="Straight Arrow Connector 293"/>
              <p:cNvCxnSpPr/>
              <p:nvPr/>
            </p:nvCxnSpPr>
            <p:spPr>
              <a:xfrm>
                <a:off x="4422163" y="5968137"/>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4422163" y="6347581"/>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21" name="Oval 320"/>
            <p:cNvSpPr/>
            <p:nvPr/>
          </p:nvSpPr>
          <p:spPr>
            <a:xfrm>
              <a:off x="6908444" y="2743298"/>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323" name="Oval 322"/>
            <p:cNvSpPr/>
            <p:nvPr/>
          </p:nvSpPr>
          <p:spPr>
            <a:xfrm>
              <a:off x="6903685" y="4322988"/>
              <a:ext cx="255408"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cxnSp>
          <p:nvCxnSpPr>
            <p:cNvPr id="324" name="Straight Arrow Connector 323"/>
            <p:cNvCxnSpPr>
              <a:endCxn id="285" idx="7"/>
            </p:cNvCxnSpPr>
            <p:nvPr/>
          </p:nvCxnSpPr>
          <p:spPr>
            <a:xfrm flipH="1">
              <a:off x="6745047" y="2960803"/>
              <a:ext cx="290308" cy="2016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a:endCxn id="287" idx="7"/>
            </p:cNvCxnSpPr>
            <p:nvPr/>
          </p:nvCxnSpPr>
          <p:spPr>
            <a:xfrm flipH="1">
              <a:off x="6756151" y="4542080"/>
              <a:ext cx="274445"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946" name="TextBox 356"/>
            <p:cNvSpPr txBox="1">
              <a:spLocks noChangeArrowheads="1"/>
            </p:cNvSpPr>
            <p:nvPr/>
          </p:nvSpPr>
          <p:spPr bwMode="auto">
            <a:xfrm>
              <a:off x="6400800" y="5811180"/>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a:t>6M, 54M</a:t>
              </a:r>
            </a:p>
          </p:txBody>
        </p:sp>
      </p:grpSp>
      <p:sp>
        <p:nvSpPr>
          <p:cNvPr id="359" name="Content Placeholder 2"/>
          <p:cNvSpPr txBox="1">
            <a:spLocks/>
          </p:cNvSpPr>
          <p:nvPr/>
        </p:nvSpPr>
        <p:spPr bwMode="auto">
          <a:xfrm>
            <a:off x="4191000" y="5943600"/>
            <a:ext cx="4648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950" lvl="1" indent="-285750" eaLnBrk="1" hangingPunct="1">
              <a:lnSpc>
                <a:spcPct val="90000"/>
              </a:lnSpc>
              <a:spcBef>
                <a:spcPct val="20000"/>
              </a:spcBef>
              <a:buFont typeface="Arial" charset="0"/>
              <a:buNone/>
            </a:pPr>
            <a:r>
              <a:rPr lang="en-US" sz="2400" dirty="0"/>
              <a:t>Rules: Branching logic</a:t>
            </a:r>
          </a:p>
        </p:txBody>
      </p:sp>
      <p:grpSp>
        <p:nvGrpSpPr>
          <p:cNvPr id="376" name="Group 375"/>
          <p:cNvGrpSpPr>
            <a:grpSpLocks/>
          </p:cNvGrpSpPr>
          <p:nvPr/>
        </p:nvGrpSpPr>
        <p:grpSpPr bwMode="auto">
          <a:xfrm>
            <a:off x="8040688" y="3459163"/>
            <a:ext cx="877887" cy="2743200"/>
            <a:chOff x="8040896" y="3459783"/>
            <a:chExt cx="877741" cy="2742450"/>
          </a:xfrm>
        </p:grpSpPr>
        <p:cxnSp>
          <p:nvCxnSpPr>
            <p:cNvPr id="343" name="Elbow Connector 342"/>
            <p:cNvCxnSpPr/>
            <p:nvPr/>
          </p:nvCxnSpPr>
          <p:spPr>
            <a:xfrm rot="16200000" flipH="1">
              <a:off x="8163932" y="3582768"/>
              <a:ext cx="476120" cy="2301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9" name="Elbow Connector 368"/>
            <p:cNvCxnSpPr/>
            <p:nvPr/>
          </p:nvCxnSpPr>
          <p:spPr>
            <a:xfrm rot="16200000" flipH="1">
              <a:off x="8175836" y="5119842"/>
              <a:ext cx="476120" cy="228562"/>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927" name="TextBox 369"/>
            <p:cNvSpPr txBox="1">
              <a:spLocks noChangeArrowheads="1"/>
            </p:cNvSpPr>
            <p:nvPr/>
          </p:nvSpPr>
          <p:spPr bwMode="auto">
            <a:xfrm>
              <a:off x="8067346" y="3987900"/>
              <a:ext cx="637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algn="ctr" eaLnBrk="1" hangingPunct="1"/>
              <a:r>
                <a:rPr lang="en-US" sz="1800"/>
                <a:t>Data</a:t>
              </a:r>
            </a:p>
            <a:p>
              <a:pPr marL="342900" indent="-342900" algn="ctr" eaLnBrk="1" hangingPunct="1"/>
              <a:r>
                <a:rPr lang="en-US" sz="1800"/>
                <a:t>flow</a:t>
              </a:r>
            </a:p>
          </p:txBody>
        </p:sp>
        <p:sp>
          <p:nvSpPr>
            <p:cNvPr id="38928" name="TextBox 370"/>
            <p:cNvSpPr txBox="1">
              <a:spLocks noChangeArrowheads="1"/>
            </p:cNvSpPr>
            <p:nvPr/>
          </p:nvSpPr>
          <p:spPr bwMode="auto">
            <a:xfrm>
              <a:off x="8040896" y="5555902"/>
              <a:ext cx="877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algn="ctr" eaLnBrk="1" hangingPunct="1"/>
              <a:r>
                <a:rPr lang="en-US" sz="1800"/>
                <a:t>Control</a:t>
              </a:r>
            </a:p>
            <a:p>
              <a:pPr marL="342900" indent="-342900" algn="ctr" eaLnBrk="1" hangingPunct="1"/>
              <a:r>
                <a:rPr lang="en-US" sz="1800"/>
                <a:t>flow</a:t>
              </a:r>
            </a:p>
          </p:txBody>
        </p:sp>
      </p:grpSp>
      <p:sp>
        <p:nvSpPr>
          <p:cNvPr id="379" name="Content Placeholder 2"/>
          <p:cNvSpPr txBox="1">
            <a:spLocks/>
          </p:cNvSpPr>
          <p:nvPr/>
        </p:nvSpPr>
        <p:spPr bwMode="auto">
          <a:xfrm>
            <a:off x="8467" y="6096000"/>
            <a:ext cx="4267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950" lvl="1" indent="-285750" eaLnBrk="1" hangingPunct="1">
              <a:lnSpc>
                <a:spcPct val="90000"/>
              </a:lnSpc>
              <a:spcBef>
                <a:spcPct val="20000"/>
              </a:spcBef>
              <a:buFont typeface="Arial" charset="0"/>
              <a:buNone/>
            </a:pPr>
            <a:r>
              <a:rPr lang="en-US" sz="2400" dirty="0"/>
              <a:t>Actions</a:t>
            </a:r>
            <a:r>
              <a:rPr lang="en-US" sz="2400" i="1" dirty="0"/>
              <a:t>: </a:t>
            </a:r>
            <a:r>
              <a:rPr lang="en-US" sz="2400" dirty="0"/>
              <a:t>DAGs of blocks</a:t>
            </a:r>
          </a:p>
        </p:txBody>
      </p:sp>
      <p:sp>
        <p:nvSpPr>
          <p:cNvPr id="5" name="Slide Number Placeholder 4"/>
          <p:cNvSpPr>
            <a:spLocks noGrp="1"/>
          </p:cNvSpPr>
          <p:nvPr>
            <p:ph type="sldNum" sz="quarter" idx="12"/>
          </p:nvPr>
        </p:nvSpPr>
        <p:spPr/>
        <p:txBody>
          <a:bodyPr/>
          <a:lstStyle/>
          <a:p>
            <a:fld id="{20342B77-D34C-443A-9BA4-2E8748A6D936}" type="slidenum">
              <a:rPr lang="en-US" smtClean="0"/>
              <a:pPr/>
              <a:t>11</a:t>
            </a:fld>
            <a:endParaRPr lang="en-US" dirty="0"/>
          </a:p>
        </p:txBody>
      </p:sp>
      <p:sp>
        <p:nvSpPr>
          <p:cNvPr id="6" name="Date Placeholder 5"/>
          <p:cNvSpPr>
            <a:spLocks noGrp="1"/>
          </p:cNvSpPr>
          <p:nvPr>
            <p:ph type="dt" sz="half" idx="10"/>
          </p:nvPr>
        </p:nvSpPr>
        <p:spPr/>
        <p:txBody>
          <a:bodyPr/>
          <a:lstStyle/>
          <a:p>
            <a:r>
              <a:rPr lang="en-US" dirty="0" smtClean="0"/>
              <a:t>11/19/13</a:t>
            </a:r>
            <a:endParaRPr lang="en-US" dirty="0"/>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
        <p:nvSpPr>
          <p:cNvPr id="148"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021556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animEffect transition="in" filter="fade">
                                      <p:cBhvr>
                                        <p:cTn id="11" dur="500"/>
                                        <p:tgtEl>
                                          <p:spTgt spid="37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500"/>
                                        <p:tgtEl>
                                          <p:spTgt spid="1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77"/>
                                        </p:tgtEl>
                                        <p:attrNameLst>
                                          <p:attrName>style.visibility</p:attrName>
                                        </p:attrNameLst>
                                      </p:cBhvr>
                                      <p:to>
                                        <p:strVal val="visible"/>
                                      </p:to>
                                    </p:set>
                                    <p:animEffect transition="in" filter="fade">
                                      <p:cBhvr>
                                        <p:cTn id="19" dur="500"/>
                                        <p:tgtEl>
                                          <p:spTgt spid="3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9"/>
                                        </p:tgtEl>
                                        <p:attrNameLst>
                                          <p:attrName>style.visibility</p:attrName>
                                        </p:attrNameLst>
                                      </p:cBhvr>
                                      <p:to>
                                        <p:strVal val="visible"/>
                                      </p:to>
                                    </p:set>
                                    <p:animEffect transition="in" filter="fade">
                                      <p:cBhvr>
                                        <p:cTn id="22" dur="500"/>
                                        <p:tgtEl>
                                          <p:spTgt spid="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74"/>
                                        </p:tgtEl>
                                        <p:attrNameLst>
                                          <p:attrName>style.visibility</p:attrName>
                                        </p:attrNameLst>
                                      </p:cBhvr>
                                      <p:to>
                                        <p:strVal val="visible"/>
                                      </p:to>
                                    </p:set>
                                    <p:animEffect transition="in" filter="fade">
                                      <p:cBhvr>
                                        <p:cTn id="31" dur="500"/>
                                        <p:tgtEl>
                                          <p:spTgt spid="3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80"/>
                                        </p:tgtEl>
                                        <p:attrNameLst>
                                          <p:attrName>style.visibility</p:attrName>
                                        </p:attrNameLst>
                                      </p:cBhvr>
                                      <p:to>
                                        <p:strVal val="visible"/>
                                      </p:to>
                                    </p:set>
                                    <p:animEffect transition="in" filter="fade">
                                      <p:cBhvr>
                                        <p:cTn id="36" dur="500"/>
                                        <p:tgtEl>
                                          <p:spTgt spid="380"/>
                                        </p:tgtEl>
                                      </p:cBhvr>
                                    </p:animEffect>
                                  </p:childTnLst>
                                </p:cTn>
                              </p:par>
                              <p:par>
                                <p:cTn id="37" presetID="10" presetClass="entr" presetSubtype="0" fill="hold" nodeType="withEffect">
                                  <p:stCondLst>
                                    <p:cond delay="0"/>
                                  </p:stCondLst>
                                  <p:childTnLst>
                                    <p:set>
                                      <p:cBhvr>
                                        <p:cTn id="38" dur="1" fill="hold">
                                          <p:stCondLst>
                                            <p:cond delay="0"/>
                                          </p:stCondLst>
                                        </p:cTn>
                                        <p:tgtEl>
                                          <p:spTgt spid="376"/>
                                        </p:tgtEl>
                                        <p:attrNameLst>
                                          <p:attrName>style.visibility</p:attrName>
                                        </p:attrNameLst>
                                      </p:cBhvr>
                                      <p:to>
                                        <p:strVal val="visible"/>
                                      </p:to>
                                    </p:set>
                                    <p:animEffect transition="in" filter="fade">
                                      <p:cBhvr>
                                        <p:cTn id="39" dur="500"/>
                                        <p:tgtEl>
                                          <p:spTgt spid="3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9"/>
                                        </p:tgtEl>
                                        <p:attrNameLst>
                                          <p:attrName>style.visibility</p:attrName>
                                        </p:attrNameLst>
                                      </p:cBhvr>
                                      <p:to>
                                        <p:strVal val="visible"/>
                                      </p:to>
                                    </p:set>
                                    <p:animEffect transition="in" filter="fade">
                                      <p:cBhvr>
                                        <p:cTn id="4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0" grpId="0"/>
      <p:bldP spid="138" grpId="0"/>
      <p:bldP spid="359" grpId="0"/>
      <p:bldP spid="3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Segoe UI Light" charset="0"/>
                <a:ea typeface="Segoe UI Symbol" charset="0"/>
                <a:cs typeface="Browallia New" charset="0"/>
              </a:rPr>
              <a:t>State machines and deadlines</a:t>
            </a:r>
          </a:p>
        </p:txBody>
      </p:sp>
      <p:sp>
        <p:nvSpPr>
          <p:cNvPr id="3" name="Content Placeholder 2"/>
          <p:cNvSpPr>
            <a:spLocks noGrp="1"/>
          </p:cNvSpPr>
          <p:nvPr>
            <p:ph idx="1"/>
          </p:nvPr>
        </p:nvSpPr>
        <p:spPr>
          <a:xfrm>
            <a:off x="436563" y="1285875"/>
            <a:ext cx="8326437" cy="1838325"/>
          </a:xfrm>
        </p:spPr>
        <p:txBody>
          <a:bodyPr>
            <a:normAutofit fontScale="85000" lnSpcReduction="10000"/>
          </a:bodyPr>
          <a:lstStyle/>
          <a:p>
            <a:pPr eaLnBrk="1" hangingPunct="1">
              <a:defRPr/>
            </a:pPr>
            <a:r>
              <a:rPr lang="en-US" dirty="0" smtClean="0">
                <a:ea typeface="+mn-ea"/>
              </a:rPr>
              <a:t>Rules and actions encode the protocol state machine</a:t>
            </a:r>
          </a:p>
          <a:p>
            <a:pPr lvl="1" eaLnBrk="1" hangingPunct="1">
              <a:defRPr/>
            </a:pPr>
            <a:r>
              <a:rPr lang="en-US" dirty="0" smtClean="0">
                <a:ea typeface="+mn-ea"/>
              </a:rPr>
              <a:t>Rules define state transitions</a:t>
            </a:r>
          </a:p>
          <a:p>
            <a:pPr lvl="1" eaLnBrk="1" hangingPunct="1">
              <a:defRPr/>
            </a:pPr>
            <a:r>
              <a:rPr lang="en-US" dirty="0" smtClean="0">
                <a:ea typeface="+mn-ea"/>
              </a:rPr>
              <a:t>Each state has an associated action</a:t>
            </a:r>
          </a:p>
          <a:p>
            <a:pPr eaLnBrk="1" hangingPunct="1">
              <a:defRPr/>
            </a:pPr>
            <a:r>
              <a:rPr lang="en-US" dirty="0" smtClean="0">
                <a:ea typeface="+mn-ea"/>
              </a:rPr>
              <a:t>Deadlines are expressed on state sequences</a:t>
            </a:r>
            <a:endParaRPr lang="en-US" dirty="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4DD95332-2CEE-194C-AD57-C4E7617D8FB9}" type="slidenum">
              <a:rPr lang="en-US">
                <a:solidFill>
                  <a:srgbClr val="FFFFFF"/>
                </a:solidFill>
              </a:rPr>
              <a:pPr/>
              <a:t>12</a:t>
            </a:fld>
            <a:endParaRPr lang="en-US">
              <a:solidFill>
                <a:srgbClr val="FFFFFF"/>
              </a:solidFill>
            </a:endParaRPr>
          </a:p>
        </p:txBody>
      </p:sp>
      <p:grpSp>
        <p:nvGrpSpPr>
          <p:cNvPr id="2076" name="Group 2075"/>
          <p:cNvGrpSpPr>
            <a:grpSpLocks/>
          </p:cNvGrpSpPr>
          <p:nvPr/>
        </p:nvGrpSpPr>
        <p:grpSpPr bwMode="auto">
          <a:xfrm>
            <a:off x="914399" y="5943603"/>
            <a:ext cx="6862762" cy="674014"/>
            <a:chOff x="915024" y="5943831"/>
            <a:chExt cx="6862135" cy="674233"/>
          </a:xfrm>
        </p:grpSpPr>
        <p:sp>
          <p:nvSpPr>
            <p:cNvPr id="2072" name="Right Brace 2071"/>
            <p:cNvSpPr/>
            <p:nvPr/>
          </p:nvSpPr>
          <p:spPr>
            <a:xfrm rot="5400000">
              <a:off x="4205552" y="2653303"/>
              <a:ext cx="281079" cy="686213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1002" name="TextBox 2072"/>
            <p:cNvSpPr txBox="1">
              <a:spLocks noChangeArrowheads="1"/>
            </p:cNvSpPr>
            <p:nvPr/>
          </p:nvSpPr>
          <p:spPr bwMode="auto">
            <a:xfrm>
              <a:off x="3886553" y="6248732"/>
              <a:ext cx="99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dirty="0"/>
                <a:t>deadline</a:t>
              </a:r>
            </a:p>
          </p:txBody>
        </p:sp>
      </p:grpSp>
      <p:grpSp>
        <p:nvGrpSpPr>
          <p:cNvPr id="2075" name="Group 2074"/>
          <p:cNvGrpSpPr>
            <a:grpSpLocks/>
          </p:cNvGrpSpPr>
          <p:nvPr/>
        </p:nvGrpSpPr>
        <p:grpSpPr bwMode="auto">
          <a:xfrm>
            <a:off x="239713" y="3294063"/>
            <a:ext cx="8297862" cy="2682875"/>
            <a:chOff x="239421" y="3294476"/>
            <a:chExt cx="8298021" cy="2682138"/>
          </a:xfrm>
        </p:grpSpPr>
        <p:sp>
          <p:nvSpPr>
            <p:cNvPr id="5" name="Oval 4"/>
            <p:cNvSpPr/>
            <p:nvPr/>
          </p:nvSpPr>
          <p:spPr>
            <a:xfrm>
              <a:off x="761718" y="3886450"/>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Oval 134"/>
            <p:cNvSpPr/>
            <p:nvPr/>
          </p:nvSpPr>
          <p:spPr>
            <a:xfrm>
              <a:off x="1025248" y="4081660"/>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a:t>
              </a:r>
            </a:p>
          </p:txBody>
        </p:sp>
        <p:cxnSp>
          <p:nvCxnSpPr>
            <p:cNvPr id="23" name="Elbow Connector 22"/>
            <p:cNvCxnSpPr/>
            <p:nvPr/>
          </p:nvCxnSpPr>
          <p:spPr>
            <a:xfrm rot="16200000" flipH="1">
              <a:off x="1115785" y="4440306"/>
              <a:ext cx="326935" cy="203204"/>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83" idx="2"/>
            </p:cNvCxnSpPr>
            <p:nvPr/>
          </p:nvCxnSpPr>
          <p:spPr>
            <a:xfrm rot="16200000" flipH="1">
              <a:off x="1505565" y="4874336"/>
              <a:ext cx="603084" cy="423870"/>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190" idx="2"/>
            </p:cNvCxnSpPr>
            <p:nvPr/>
          </p:nvCxnSpPr>
          <p:spPr>
            <a:xfrm rot="5400000" flipH="1" flipV="1">
              <a:off x="1525409" y="4046676"/>
              <a:ext cx="601497" cy="461971"/>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4" name="Flowchart: Decision 163"/>
            <p:cNvSpPr/>
            <p:nvPr/>
          </p:nvSpPr>
          <p:spPr>
            <a:xfrm rot="5400000">
              <a:off x="1353144" y="4488678"/>
              <a:ext cx="484055" cy="428633"/>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3" name="Oval 182"/>
            <p:cNvSpPr/>
            <p:nvPr/>
          </p:nvSpPr>
          <p:spPr>
            <a:xfrm>
              <a:off x="2019042" y="4800599"/>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 name="Oval 183"/>
            <p:cNvSpPr/>
            <p:nvPr/>
          </p:nvSpPr>
          <p:spPr>
            <a:xfrm>
              <a:off x="2282572" y="4995809"/>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a:t>
              </a:r>
            </a:p>
          </p:txBody>
        </p:sp>
        <p:cxnSp>
          <p:nvCxnSpPr>
            <p:cNvPr id="186" name="Elbow Connector 185"/>
            <p:cNvCxnSpPr>
              <a:stCxn id="184" idx="6"/>
            </p:cNvCxnSpPr>
            <p:nvPr/>
          </p:nvCxnSpPr>
          <p:spPr>
            <a:xfrm flipV="1">
              <a:off x="2587378" y="4726008"/>
              <a:ext cx="803290" cy="422159"/>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0" name="Oval 189"/>
            <p:cNvSpPr/>
            <p:nvPr/>
          </p:nvSpPr>
          <p:spPr>
            <a:xfrm>
              <a:off x="2057143" y="3389700"/>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1" name="Oval 190"/>
            <p:cNvSpPr/>
            <p:nvPr/>
          </p:nvSpPr>
          <p:spPr>
            <a:xfrm>
              <a:off x="2320673" y="3584908"/>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a:t>
              </a:r>
            </a:p>
          </p:txBody>
        </p:sp>
        <p:cxnSp>
          <p:nvCxnSpPr>
            <p:cNvPr id="193" name="Elbow Connector 192"/>
            <p:cNvCxnSpPr>
              <a:stCxn id="191" idx="6"/>
              <a:endCxn id="197" idx="2"/>
            </p:cNvCxnSpPr>
            <p:nvPr/>
          </p:nvCxnSpPr>
          <p:spPr>
            <a:xfrm>
              <a:off x="2625479" y="3737266"/>
              <a:ext cx="765190" cy="736398"/>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3390668" y="3886450"/>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8" name="Oval 197"/>
            <p:cNvSpPr/>
            <p:nvPr/>
          </p:nvSpPr>
          <p:spPr>
            <a:xfrm>
              <a:off x="3654198" y="4081660"/>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D</a:t>
              </a:r>
            </a:p>
          </p:txBody>
        </p:sp>
        <p:grpSp>
          <p:nvGrpSpPr>
            <p:cNvPr id="40981" name="Group 198"/>
            <p:cNvGrpSpPr>
              <a:grpSpLocks/>
            </p:cNvGrpSpPr>
            <p:nvPr/>
          </p:nvGrpSpPr>
          <p:grpSpPr bwMode="auto">
            <a:xfrm>
              <a:off x="3806097" y="4218531"/>
              <a:ext cx="1070703" cy="926702"/>
              <a:chOff x="2197545" y="4272151"/>
              <a:chExt cx="1070703" cy="926702"/>
            </a:xfrm>
          </p:grpSpPr>
          <p:cxnSp>
            <p:nvCxnSpPr>
              <p:cNvPr id="200" name="Elbow Connector 199"/>
              <p:cNvCxnSpPr/>
              <p:nvPr/>
            </p:nvCxnSpPr>
            <p:spPr>
              <a:xfrm rot="16200000" flipH="1">
                <a:off x="2136977" y="4493132"/>
                <a:ext cx="326935" cy="204792"/>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2615570" y="4838348"/>
                <a:ext cx="652475" cy="360264"/>
              </a:xfrm>
              <a:prstGeom prst="bentConnector3">
                <a:avLst>
                  <a:gd name="adj1" fmla="val 516"/>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2" name="Elbow Connector 201"/>
              <p:cNvCxnSpPr/>
              <p:nvPr/>
            </p:nvCxnSpPr>
            <p:spPr>
              <a:xfrm flipV="1">
                <a:off x="2615570" y="4271767"/>
                <a:ext cx="652475" cy="360263"/>
              </a:xfrm>
              <a:prstGeom prst="bentConnector3">
                <a:avLst>
                  <a:gd name="adj1" fmla="val 516"/>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3" name="Flowchart: Decision 202"/>
              <p:cNvSpPr/>
              <p:nvPr/>
            </p:nvSpPr>
            <p:spPr>
              <a:xfrm rot="5400000">
                <a:off x="2373543" y="4542299"/>
                <a:ext cx="485641" cy="42704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04" name="Oval 203"/>
            <p:cNvSpPr/>
            <p:nvPr/>
          </p:nvSpPr>
          <p:spPr>
            <a:xfrm>
              <a:off x="4800395" y="4764097"/>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 name="Oval 204"/>
            <p:cNvSpPr/>
            <p:nvPr/>
          </p:nvSpPr>
          <p:spPr>
            <a:xfrm>
              <a:off x="5063925" y="4959306"/>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G</a:t>
              </a:r>
            </a:p>
          </p:txBody>
        </p:sp>
        <p:cxnSp>
          <p:nvCxnSpPr>
            <p:cNvPr id="207" name="Elbow Connector 206"/>
            <p:cNvCxnSpPr>
              <a:stCxn id="205" idx="6"/>
            </p:cNvCxnSpPr>
            <p:nvPr/>
          </p:nvCxnSpPr>
          <p:spPr>
            <a:xfrm flipV="1">
              <a:off x="5368731" y="4764097"/>
              <a:ext cx="1374801" cy="347566"/>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4838496" y="3353197"/>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2" name="Oval 211"/>
            <p:cNvSpPr/>
            <p:nvPr/>
          </p:nvSpPr>
          <p:spPr>
            <a:xfrm>
              <a:off x="5102026" y="3548406"/>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a:t>
              </a:r>
            </a:p>
          </p:txBody>
        </p:sp>
        <p:cxnSp>
          <p:nvCxnSpPr>
            <p:cNvPr id="214" name="Elbow Connector 213"/>
            <p:cNvCxnSpPr>
              <a:stCxn id="212" idx="6"/>
              <a:endCxn id="218" idx="2"/>
            </p:cNvCxnSpPr>
            <p:nvPr/>
          </p:nvCxnSpPr>
          <p:spPr>
            <a:xfrm>
              <a:off x="5406832" y="3700764"/>
              <a:ext cx="1336701" cy="885582"/>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6743533" y="3999132"/>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40989" name="Group 237"/>
            <p:cNvGrpSpPr>
              <a:grpSpLocks/>
            </p:cNvGrpSpPr>
            <p:nvPr/>
          </p:nvGrpSpPr>
          <p:grpSpPr bwMode="auto">
            <a:xfrm>
              <a:off x="7218124" y="4097255"/>
              <a:ext cx="254980" cy="1002128"/>
              <a:chOff x="4294496" y="5750218"/>
              <a:chExt cx="254980" cy="1002128"/>
            </a:xfrm>
          </p:grpSpPr>
          <p:sp>
            <p:nvSpPr>
              <p:cNvPr id="244" name="Oval 243"/>
              <p:cNvSpPr/>
              <p:nvPr/>
            </p:nvSpPr>
            <p:spPr>
              <a:xfrm>
                <a:off x="4294577" y="5750493"/>
                <a:ext cx="255592" cy="2444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45" name="Oval 244"/>
              <p:cNvSpPr/>
              <p:nvPr/>
            </p:nvSpPr>
            <p:spPr>
              <a:xfrm>
                <a:off x="4294577" y="6129801"/>
                <a:ext cx="255592" cy="24282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46" name="Oval 245"/>
              <p:cNvSpPr/>
              <p:nvPr/>
            </p:nvSpPr>
            <p:spPr>
              <a:xfrm>
                <a:off x="4294577" y="6507522"/>
                <a:ext cx="255592" cy="2444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47" name="Straight Arrow Connector 246"/>
              <p:cNvCxnSpPr/>
              <p:nvPr/>
            </p:nvCxnSpPr>
            <p:spPr>
              <a:xfrm>
                <a:off x="4423167" y="5967920"/>
                <a:ext cx="0" cy="1872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4423167" y="6347229"/>
                <a:ext cx="0" cy="1872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40990" name="TextBox 2073"/>
            <p:cNvSpPr txBox="1">
              <a:spLocks noChangeArrowheads="1"/>
            </p:cNvSpPr>
            <p:nvPr/>
          </p:nvSpPr>
          <p:spPr bwMode="auto">
            <a:xfrm>
              <a:off x="239421" y="3294476"/>
              <a:ext cx="1045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Start</a:t>
              </a:r>
            </a:p>
            <a:p>
              <a:pPr marL="342900" indent="-342900" eaLnBrk="1" hangingPunct="1"/>
              <a:r>
                <a:rPr lang="en-US" sz="1800"/>
                <a:t>decoding</a:t>
              </a:r>
            </a:p>
          </p:txBody>
        </p:sp>
        <p:sp>
          <p:nvSpPr>
            <p:cNvPr id="40991" name="TextBox 279"/>
            <p:cNvSpPr txBox="1">
              <a:spLocks noChangeArrowheads="1"/>
            </p:cNvSpPr>
            <p:nvPr/>
          </p:nvSpPr>
          <p:spPr bwMode="auto">
            <a:xfrm>
              <a:off x="7492284" y="3357322"/>
              <a:ext cx="1045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Finish</a:t>
              </a:r>
            </a:p>
            <a:p>
              <a:pPr marL="342900" indent="-342900" eaLnBrk="1" hangingPunct="1"/>
              <a:r>
                <a:rPr lang="en-US" sz="1800"/>
                <a:t>decoding</a:t>
              </a:r>
            </a:p>
          </p:txBody>
        </p:sp>
      </p:grpSp>
      <p:sp>
        <p:nvSpPr>
          <p:cNvPr id="7" name="Date Placeholder 6"/>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a:xfrm>
            <a:off x="3124200" y="6461124"/>
            <a:ext cx="3505200" cy="396876"/>
          </a:xfrm>
        </p:spPr>
        <p:txBody>
          <a:bodyPr/>
          <a:lstStyle/>
          <a:p>
            <a:r>
              <a:rPr lang="en-US" dirty="0" smtClean="0"/>
              <a:t>Software Defined Networking (COMS 6998-8) </a:t>
            </a:r>
            <a:endParaRPr lang="en-US" dirty="0"/>
          </a:p>
        </p:txBody>
      </p:sp>
      <p:sp>
        <p:nvSpPr>
          <p:cNvPr id="47" name="Slide Number Placeholder 4"/>
          <p:cNvSpPr txBox="1">
            <a:spLocks/>
          </p:cNvSpPr>
          <p:nvPr/>
        </p:nvSpPr>
        <p:spPr>
          <a:xfrm>
            <a:off x="6705600" y="6508751"/>
            <a:ext cx="2133600" cy="365125"/>
          </a:xfrm>
          <a:prstGeom prst="rect">
            <a:avLst/>
          </a:prstGeom>
        </p:spPr>
        <p:txBody>
          <a:bodyPr vert="horz" lIns="91429" tIns="45715" rIns="91429" bIns="45715"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12</a:t>
            </a:fld>
            <a:endParaRPr lang="en-US" dirty="0"/>
          </a:p>
        </p:txBody>
      </p:sp>
      <p:sp>
        <p:nvSpPr>
          <p:cNvPr id="48"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78028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75"/>
                                        </p:tgtEl>
                                        <p:attrNameLst>
                                          <p:attrName>style.visibility</p:attrName>
                                        </p:attrNameLst>
                                      </p:cBhvr>
                                      <p:to>
                                        <p:strVal val="visible"/>
                                      </p:to>
                                    </p:set>
                                    <p:animEffect transition="in" filter="fade">
                                      <p:cBhvr>
                                        <p:cTn id="13" dur="500"/>
                                        <p:tgtEl>
                                          <p:spTgt spid="20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76"/>
                                        </p:tgtEl>
                                        <p:attrNameLst>
                                          <p:attrName>style.visibility</p:attrName>
                                        </p:attrNameLst>
                                      </p:cBhvr>
                                      <p:to>
                                        <p:strVal val="visible"/>
                                      </p:to>
                                    </p:set>
                                    <p:animEffect transition="in" filter="fade">
                                      <p:cBhvr>
                                        <p:cTn id="29"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200">
                <a:latin typeface="Segoe UI Light" charset="0"/>
                <a:ea typeface="Segoe UI Symbol" charset="0"/>
                <a:cs typeface="Browallia New" charset="0"/>
              </a:rPr>
              <a:t>Design principle I</a:t>
            </a:r>
            <a:r>
              <a:rPr lang="en-US" sz="4000">
                <a:latin typeface="Segoe UI Light" charset="0"/>
                <a:ea typeface="Segoe UI Symbol" charset="0"/>
                <a:cs typeface="Browallia New" charset="0"/>
              </a:rPr>
              <a:t/>
            </a:r>
            <a:br>
              <a:rPr lang="en-US" sz="4000">
                <a:latin typeface="Segoe UI Light" charset="0"/>
                <a:ea typeface="Segoe UI Symbol" charset="0"/>
                <a:cs typeface="Browallia New" charset="0"/>
              </a:rPr>
            </a:br>
            <a:r>
              <a:rPr lang="en-US" sz="4000">
                <a:latin typeface="Segoe UI Light" charset="0"/>
                <a:ea typeface="Segoe UI Symbol" charset="0"/>
                <a:cs typeface="Browallia New" charset="0"/>
              </a:rPr>
              <a:t>Judiciously scoping flexibility</a:t>
            </a:r>
          </a:p>
        </p:txBody>
      </p:sp>
      <p:sp>
        <p:nvSpPr>
          <p:cNvPr id="3" name="Content Placeholder 2"/>
          <p:cNvSpPr>
            <a:spLocks noGrp="1"/>
          </p:cNvSpPr>
          <p:nvPr>
            <p:ph idx="1"/>
          </p:nvPr>
        </p:nvSpPr>
        <p:spPr>
          <a:xfrm>
            <a:off x="381000" y="1524000"/>
            <a:ext cx="4800600" cy="5181600"/>
          </a:xfrm>
        </p:spPr>
        <p:txBody>
          <a:bodyPr>
            <a:normAutofit fontScale="85000" lnSpcReduction="10000"/>
          </a:bodyPr>
          <a:lstStyle/>
          <a:p>
            <a:pPr eaLnBrk="1" hangingPunct="1">
              <a:defRPr/>
            </a:pPr>
            <a:r>
              <a:rPr lang="en-US" dirty="0" smtClean="0">
                <a:ea typeface="+mn-ea"/>
              </a:rPr>
              <a:t>Provide just enough flexibility</a:t>
            </a:r>
          </a:p>
          <a:p>
            <a:pPr eaLnBrk="1" hangingPunct="1">
              <a:defRPr/>
            </a:pPr>
            <a:r>
              <a:rPr lang="en-US" dirty="0" smtClean="0">
                <a:ea typeface="+mn-ea"/>
              </a:rPr>
              <a:t>Keep blocks coarse</a:t>
            </a:r>
            <a:br>
              <a:rPr lang="en-US" dirty="0" smtClean="0">
                <a:ea typeface="+mn-ea"/>
              </a:rPr>
            </a:br>
            <a:endParaRPr lang="en-US" dirty="0" smtClean="0">
              <a:ea typeface="+mn-ea"/>
            </a:endParaRPr>
          </a:p>
          <a:p>
            <a:pPr eaLnBrk="1" hangingPunct="1">
              <a:defRPr/>
            </a:pPr>
            <a:r>
              <a:rPr lang="en-US" dirty="0" smtClean="0">
                <a:ea typeface="+mn-ea"/>
              </a:rPr>
              <a:t>Higher level of abstraction</a:t>
            </a:r>
          </a:p>
          <a:p>
            <a:pPr eaLnBrk="1" hangingPunct="1">
              <a:defRPr/>
            </a:pPr>
            <a:r>
              <a:rPr lang="en-US" dirty="0" smtClean="0">
                <a:ea typeface="+mn-ea"/>
              </a:rPr>
              <a:t>High performance through hardware acceleration</a:t>
            </a:r>
          </a:p>
          <a:p>
            <a:pPr lvl="1" eaLnBrk="1" hangingPunct="1">
              <a:defRPr/>
            </a:pPr>
            <a:r>
              <a:rPr lang="en-US" dirty="0" smtClean="0">
                <a:ea typeface="+mn-ea"/>
              </a:rPr>
              <a:t>Viterbi co-processor</a:t>
            </a:r>
          </a:p>
          <a:p>
            <a:pPr lvl="1" eaLnBrk="1" hangingPunct="1">
              <a:defRPr/>
            </a:pPr>
            <a:r>
              <a:rPr lang="en-US" dirty="0" smtClean="0">
                <a:ea typeface="+mn-ea"/>
              </a:rPr>
              <a:t>FFT co-processor</a:t>
            </a:r>
          </a:p>
          <a:p>
            <a:pPr eaLnBrk="1" hangingPunct="1">
              <a:defRPr/>
            </a:pPr>
            <a:r>
              <a:rPr lang="en-US" dirty="0" smtClean="0">
                <a:ea typeface="+mn-ea"/>
              </a:rPr>
              <a:t>Off-the-shelf heterogeneous multicore DSPs</a:t>
            </a:r>
          </a:p>
          <a:p>
            <a:pPr lvl="1" eaLnBrk="1" hangingPunct="1">
              <a:defRPr/>
            </a:pPr>
            <a:r>
              <a:rPr lang="en-US" dirty="0" smtClean="0">
                <a:ea typeface="+mn-ea"/>
              </a:rPr>
              <a:t>TI, CEVA, </a:t>
            </a:r>
            <a:r>
              <a:rPr lang="en-US" dirty="0" err="1" smtClean="0">
                <a:ea typeface="+mn-ea"/>
              </a:rPr>
              <a:t>Freescale</a:t>
            </a:r>
            <a:r>
              <a:rPr lang="en-US" dirty="0" smtClean="0">
                <a:ea typeface="+mn-ea"/>
              </a:rPr>
              <a:t> etc.</a:t>
            </a:r>
          </a:p>
        </p:txBody>
      </p:sp>
      <p:graphicFrame>
        <p:nvGraphicFramePr>
          <p:cNvPr id="5" name="Group 435"/>
          <p:cNvGraphicFramePr>
            <a:graphicFrameLocks noGrp="1"/>
          </p:cNvGraphicFramePr>
          <p:nvPr/>
        </p:nvGraphicFramePr>
        <p:xfrm>
          <a:off x="5106988" y="1609725"/>
          <a:ext cx="3960812" cy="5040529"/>
        </p:xfrm>
        <a:graphic>
          <a:graphicData uri="http://schemas.openxmlformats.org/drawingml/2006/table">
            <a:tbl>
              <a:tblPr/>
              <a:tblGrid>
                <a:gridCol w="1447800"/>
                <a:gridCol w="609600"/>
                <a:gridCol w="533400"/>
                <a:gridCol w="609600"/>
                <a:gridCol w="760412"/>
              </a:tblGrid>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Algorithm</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WiFi</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LTE</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3G</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DVB-T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FIR / IIR</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Correlation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Spreading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FFT</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Channel Estimation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QAM Mapping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Interleaving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Convolution Coding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Turbo Coding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Randomi-zation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CRC</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731E23E6-FFB4-6346-B9A2-FCE792FF9D03}" type="slidenum">
              <a:rPr lang="en-US">
                <a:solidFill>
                  <a:srgbClr val="FFFFFF"/>
                </a:solidFill>
              </a:rPr>
              <a:pPr/>
              <a:t>13</a:t>
            </a:fld>
            <a:endParaRPr lang="en-US">
              <a:solidFill>
                <a:srgbClr val="FFFFFF"/>
              </a:solidFill>
            </a:endParaRPr>
          </a:p>
        </p:txBody>
      </p:sp>
      <p:sp>
        <p:nvSpPr>
          <p:cNvPr id="8" name="Date Placeholder 7"/>
          <p:cNvSpPr>
            <a:spLocks noGrp="1"/>
          </p:cNvSpPr>
          <p:nvPr>
            <p:ph type="dt" sz="half" idx="10"/>
          </p:nvPr>
        </p:nvSpPr>
        <p:spPr/>
        <p:txBody>
          <a:bodyPr/>
          <a:lstStyle/>
          <a:p>
            <a:r>
              <a:rPr lang="en-US" smtClean="0"/>
              <a:t>11/19/13</a:t>
            </a:r>
            <a:endParaRPr lang="en-US"/>
          </a:p>
        </p:txBody>
      </p:sp>
      <p:sp>
        <p:nvSpPr>
          <p:cNvPr id="9" name="Footer Placeholder 8"/>
          <p:cNvSpPr>
            <a:spLocks noGrp="1"/>
          </p:cNvSpPr>
          <p:nvPr>
            <p:ph type="ftr" sz="quarter" idx="11"/>
          </p:nvPr>
        </p:nvSpPr>
        <p:spPr>
          <a:xfrm>
            <a:off x="1600200" y="6324600"/>
            <a:ext cx="3505200" cy="396876"/>
          </a:xfrm>
        </p:spPr>
        <p:txBody>
          <a:bodyPr/>
          <a:lstStyle/>
          <a:p>
            <a:r>
              <a:rPr lang="en-US" dirty="0" smtClean="0"/>
              <a:t>Software Defined Networking (COMS 6998-8) </a:t>
            </a:r>
            <a:endParaRPr lang="en-US" dirty="0"/>
          </a:p>
        </p:txBody>
      </p:sp>
    </p:spTree>
    <p:extLst>
      <p:ext uri="{BB962C8B-B14F-4D97-AF65-F5344CB8AC3E}">
        <p14:creationId xmlns:p14="http://schemas.microsoft.com/office/powerpoint/2010/main" val="3183297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9" presetClass="emph" presetSubtype="0" nodeType="with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3">
                                            <p:txEl>
                                              <p:pRg st="2" end="2"/>
                                            </p:txEl>
                                          </p:spTgt>
                                        </p:tgtEl>
                                        <p:attrNameLst>
                                          <p:attrName>style.opacity</p:attrName>
                                        </p:attrNameLst>
                                      </p:cBhvr>
                                      <p:to>
                                        <p:strVal val="0.5"/>
                                      </p:to>
                                    </p:set>
                                    <p:animEffect filter="image" prLst="opacity: 0.5">
                                      <p:cBhvr rctx="IE">
                                        <p:cTn id="26" dur="indefinite"/>
                                        <p:tgtEl>
                                          <p:spTgt spid="3">
                                            <p:txEl>
                                              <p:pRg st="2" end="2"/>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mph" presetSubtype="0" nodeType="click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par>
                                <p:cTn id="38" presetID="9" presetClass="emph" presetSubtype="0" nodeType="withEffect">
                                  <p:stCondLst>
                                    <p:cond delay="0"/>
                                  </p:stCondLst>
                                  <p:childTnLst>
                                    <p:set>
                                      <p:cBhvr rctx="PPT">
                                        <p:cTn id="39" dur="indefinite"/>
                                        <p:tgtEl>
                                          <p:spTgt spid="3">
                                            <p:txEl>
                                              <p:pRg st="4" end="4"/>
                                            </p:txEl>
                                          </p:spTgt>
                                        </p:tgtEl>
                                        <p:attrNameLst>
                                          <p:attrName>style.opacity</p:attrName>
                                        </p:attrNameLst>
                                      </p:cBhvr>
                                      <p:to>
                                        <p:strVal val="0.5"/>
                                      </p:to>
                                    </p:set>
                                    <p:animEffect filter="image" prLst="opacity: 0.5">
                                      <p:cBhvr rctx="IE">
                                        <p:cTn id="40" dur="indefinite"/>
                                        <p:tgtEl>
                                          <p:spTgt spid="3">
                                            <p:txEl>
                                              <p:pRg st="4" end="4"/>
                                            </p:txEl>
                                          </p:spTgt>
                                        </p:tgtEl>
                                      </p:cBhvr>
                                    </p:animEffect>
                                  </p:childTnLst>
                                </p:cTn>
                              </p:par>
                              <p:par>
                                <p:cTn id="41" presetID="9" presetClass="emph" presetSubtype="0" nodeType="withEffect">
                                  <p:stCondLst>
                                    <p:cond delay="0"/>
                                  </p:stCondLst>
                                  <p:childTnLst>
                                    <p:set>
                                      <p:cBhvr rctx="PPT">
                                        <p:cTn id="42" dur="indefinite"/>
                                        <p:tgtEl>
                                          <p:spTgt spid="3">
                                            <p:txEl>
                                              <p:pRg st="5" end="5"/>
                                            </p:txEl>
                                          </p:spTgt>
                                        </p:tgtEl>
                                        <p:attrNameLst>
                                          <p:attrName>style.opacity</p:attrName>
                                        </p:attrNameLst>
                                      </p:cBhvr>
                                      <p:to>
                                        <p:strVal val="0.5"/>
                                      </p:to>
                                    </p:set>
                                    <p:animEffect filter="image" prLst="opacity: 0.5">
                                      <p:cBhvr rctx="IE">
                                        <p:cTn id="43" dur="indefinite"/>
                                        <p:tgtEl>
                                          <p:spTgt spid="3">
                                            <p:txEl>
                                              <p:pRg st="5" end="5"/>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fontScale="90000"/>
          </a:bodyPr>
          <a:lstStyle/>
          <a:p>
            <a:pPr eaLnBrk="1" hangingPunct="1"/>
            <a:r>
              <a:rPr lang="en-US" sz="3200" dirty="0">
                <a:latin typeface="Segoe UI Light" charset="0"/>
                <a:ea typeface="Segoe UI Symbol" charset="0"/>
                <a:cs typeface="Browallia New" charset="0"/>
              </a:rPr>
              <a:t>Design principle II</a:t>
            </a:r>
            <a:r>
              <a:rPr lang="en-US" sz="4000" dirty="0">
                <a:latin typeface="Segoe UI Light" charset="0"/>
                <a:ea typeface="Segoe UI Symbol" charset="0"/>
                <a:cs typeface="Browallia New" charset="0"/>
              </a:rPr>
              <a:t/>
            </a:r>
            <a:br>
              <a:rPr lang="en-US" sz="4000" dirty="0">
                <a:latin typeface="Segoe UI Light" charset="0"/>
                <a:ea typeface="Segoe UI Symbol" charset="0"/>
                <a:cs typeface="Browallia New" charset="0"/>
              </a:rPr>
            </a:br>
            <a:r>
              <a:rPr lang="en-US" sz="4000" dirty="0">
                <a:latin typeface="Segoe UI Light" charset="0"/>
                <a:ea typeface="Segoe UI Symbol" charset="0"/>
                <a:cs typeface="Browallia New" charset="0"/>
              </a:rPr>
              <a:t>Processing-Decision separation</a:t>
            </a:r>
          </a:p>
        </p:txBody>
      </p:sp>
      <p:sp>
        <p:nvSpPr>
          <p:cNvPr id="3" name="Content Placeholder 2"/>
          <p:cNvSpPr>
            <a:spLocks noGrp="1"/>
          </p:cNvSpPr>
          <p:nvPr>
            <p:ph idx="1"/>
          </p:nvPr>
        </p:nvSpPr>
        <p:spPr>
          <a:xfrm>
            <a:off x="457200" y="1600200"/>
            <a:ext cx="7069138" cy="3192463"/>
          </a:xfrm>
        </p:spPr>
        <p:txBody>
          <a:bodyPr/>
          <a:lstStyle/>
          <a:p>
            <a:pPr eaLnBrk="1" hangingPunct="1"/>
            <a:r>
              <a:rPr lang="en-US">
                <a:latin typeface="Segoe UI Light" charset="0"/>
              </a:rPr>
              <a:t>Logic pulled out to decision plane</a:t>
            </a:r>
          </a:p>
          <a:p>
            <a:pPr eaLnBrk="1" hangingPunct="1"/>
            <a:r>
              <a:rPr lang="en-US">
                <a:latin typeface="Segoe UI Light" charset="0"/>
              </a:rPr>
              <a:t>Blocks and actions are branch-free</a:t>
            </a:r>
          </a:p>
          <a:p>
            <a:pPr lvl="1" eaLnBrk="1" hangingPunct="1"/>
            <a:r>
              <a:rPr lang="en-US">
                <a:latin typeface="Segoe UI Light" charset="0"/>
              </a:rPr>
              <a:t>Deterministic execution times</a:t>
            </a:r>
          </a:p>
          <a:p>
            <a:pPr lvl="1" eaLnBrk="1" hangingPunct="1"/>
            <a:r>
              <a:rPr lang="en-US">
                <a:latin typeface="Segoe UI Light" charset="0"/>
              </a:rPr>
              <a:t>Efficient pipelining, algorithmic scheduling</a:t>
            </a:r>
          </a:p>
          <a:p>
            <a:pPr lvl="1" eaLnBrk="1" hangingPunct="1"/>
            <a:r>
              <a:rPr lang="en-US">
                <a:latin typeface="Segoe UI Light" charset="0"/>
              </a:rPr>
              <a:t>Hardware is abstracted out</a:t>
            </a:r>
          </a:p>
        </p:txBody>
      </p:sp>
      <p:grpSp>
        <p:nvGrpSpPr>
          <p:cNvPr id="4" name="Group 3"/>
          <p:cNvGrpSpPr>
            <a:grpSpLocks/>
          </p:cNvGrpSpPr>
          <p:nvPr/>
        </p:nvGrpSpPr>
        <p:grpSpPr bwMode="auto">
          <a:xfrm>
            <a:off x="7315200" y="4254500"/>
            <a:ext cx="1746250" cy="2493963"/>
            <a:chOff x="7239000" y="2133600"/>
            <a:chExt cx="1746430" cy="2493032"/>
          </a:xfrm>
        </p:grpSpPr>
        <p:sp>
          <p:nvSpPr>
            <p:cNvPr id="5" name="Oval 4"/>
            <p:cNvSpPr/>
            <p:nvPr/>
          </p:nvSpPr>
          <p:spPr>
            <a:xfrm>
              <a:off x="7543831" y="2133600"/>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6" name="Oval 5"/>
            <p:cNvSpPr/>
            <p:nvPr/>
          </p:nvSpPr>
          <p:spPr>
            <a:xfrm>
              <a:off x="7543831" y="2671562"/>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7" name="Oval 6"/>
            <p:cNvSpPr/>
            <p:nvPr/>
          </p:nvSpPr>
          <p:spPr>
            <a:xfrm>
              <a:off x="7239000" y="3200002"/>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8" name="Oval 7"/>
            <p:cNvSpPr/>
            <p:nvPr/>
          </p:nvSpPr>
          <p:spPr>
            <a:xfrm>
              <a:off x="7894706" y="3211111"/>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9" name="Oval 8"/>
            <p:cNvSpPr/>
            <p:nvPr/>
          </p:nvSpPr>
          <p:spPr>
            <a:xfrm>
              <a:off x="7894706" y="3822069"/>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sp>
          <p:nvSpPr>
            <p:cNvPr id="10" name="Oval 9"/>
            <p:cNvSpPr/>
            <p:nvPr/>
          </p:nvSpPr>
          <p:spPr>
            <a:xfrm>
              <a:off x="7543831" y="4321946"/>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11" name="Straight Arrow Connector 10"/>
            <p:cNvCxnSpPr/>
            <p:nvPr/>
          </p:nvCxnSpPr>
          <p:spPr>
            <a:xfrm>
              <a:off x="7696247" y="2438286"/>
              <a:ext cx="0" cy="2332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flipH="1">
              <a:off x="7391416" y="2966727"/>
              <a:ext cx="293718" cy="2332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7696247" y="2976248"/>
              <a:ext cx="350874" cy="2348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0"/>
            </p:cNvCxnSpPr>
            <p:nvPr/>
          </p:nvCxnSpPr>
          <p:spPr>
            <a:xfrm>
              <a:off x="8036007" y="3504688"/>
              <a:ext cx="11114" cy="3173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10" idx="0"/>
            </p:cNvCxnSpPr>
            <p:nvPr/>
          </p:nvCxnSpPr>
          <p:spPr>
            <a:xfrm flipH="1">
              <a:off x="7696247" y="4126756"/>
              <a:ext cx="350874" cy="195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0" idx="0"/>
            </p:cNvCxnSpPr>
            <p:nvPr/>
          </p:nvCxnSpPr>
          <p:spPr>
            <a:xfrm>
              <a:off x="7391416" y="3504688"/>
              <a:ext cx="304831" cy="8172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8351953" y="2133600"/>
              <a:ext cx="152416" cy="2493032"/>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600"/>
            </a:p>
          </p:txBody>
        </p:sp>
        <p:sp>
          <p:nvSpPr>
            <p:cNvPr id="44103" name="TextBox 17"/>
            <p:cNvSpPr txBox="1">
              <a:spLocks noChangeArrowheads="1"/>
            </p:cNvSpPr>
            <p:nvPr/>
          </p:nvSpPr>
          <p:spPr bwMode="auto">
            <a:xfrm>
              <a:off x="8504208" y="3178198"/>
              <a:ext cx="481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600"/>
                <a:t>60x</a:t>
              </a:r>
            </a:p>
          </p:txBody>
        </p:sp>
      </p:grpSp>
      <p:sp>
        <p:nvSpPr>
          <p:cNvPr id="19" name="Slide Number Placeholder 18"/>
          <p:cNvSpPr>
            <a:spLocks noGrp="1"/>
          </p:cNvSpPr>
          <p:nvPr>
            <p:ph type="sldNum" sz="quarter" idx="12"/>
          </p:nvPr>
        </p:nvSpPr>
        <p:spPr>
          <a:xfrm>
            <a:off x="7010400" y="6553200"/>
            <a:ext cx="2133600" cy="365125"/>
          </a:xfrm>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10A20A20-2F65-BA4D-B99B-DDD25EEFFEEC}" type="slidenum">
              <a:rPr lang="en-US">
                <a:solidFill>
                  <a:srgbClr val="FFFFFF"/>
                </a:solidFill>
              </a:rPr>
              <a:pPr/>
              <a:t>14</a:t>
            </a:fld>
            <a:endParaRPr lang="en-US">
              <a:solidFill>
                <a:srgbClr val="FFFFFF"/>
              </a:solidFill>
            </a:endParaRPr>
          </a:p>
        </p:txBody>
      </p:sp>
      <p:grpSp>
        <p:nvGrpSpPr>
          <p:cNvPr id="20" name="Group 19"/>
          <p:cNvGrpSpPr>
            <a:grpSpLocks/>
          </p:cNvGrpSpPr>
          <p:nvPr/>
        </p:nvGrpSpPr>
        <p:grpSpPr bwMode="auto">
          <a:xfrm>
            <a:off x="7467600" y="142875"/>
            <a:ext cx="889000" cy="3581400"/>
            <a:chOff x="6400800" y="1524000"/>
            <a:chExt cx="1040670" cy="4656512"/>
          </a:xfrm>
        </p:grpSpPr>
        <p:cxnSp>
          <p:nvCxnSpPr>
            <p:cNvPr id="21" name="Straight Arrow Connector 20"/>
            <p:cNvCxnSpPr/>
            <p:nvPr/>
          </p:nvCxnSpPr>
          <p:spPr>
            <a:xfrm>
              <a:off x="6564334" y="3297025"/>
              <a:ext cx="16726" cy="10567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6397896" y="3636906"/>
              <a:ext cx="1046477" cy="379101"/>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7" idx="5"/>
              <a:endCxn id="34" idx="7"/>
            </p:cNvCxnSpPr>
            <p:nvPr/>
          </p:nvCxnSpPr>
          <p:spPr>
            <a:xfrm rot="16200000" flipH="1">
              <a:off x="6412764" y="2066158"/>
              <a:ext cx="1046476" cy="379101"/>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7" idx="3"/>
              <a:endCxn id="28" idx="1"/>
            </p:cNvCxnSpPr>
            <p:nvPr/>
          </p:nvCxnSpPr>
          <p:spPr>
            <a:xfrm flipH="1">
              <a:off x="6564334" y="1732470"/>
              <a:ext cx="1859" cy="10506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4063" name="Group 24"/>
            <p:cNvGrpSpPr>
              <a:grpSpLocks/>
            </p:cNvGrpSpPr>
            <p:nvPr/>
          </p:nvGrpSpPr>
          <p:grpSpPr bwMode="auto">
            <a:xfrm>
              <a:off x="6442183" y="1773712"/>
              <a:ext cx="607834" cy="969488"/>
              <a:chOff x="6442183" y="3549952"/>
              <a:chExt cx="607834" cy="969488"/>
            </a:xfrm>
          </p:grpSpPr>
          <p:sp>
            <p:nvSpPr>
              <p:cNvPr id="48" name="Flowchart: Decision 47"/>
              <p:cNvSpPr/>
              <p:nvPr/>
            </p:nvSpPr>
            <p:spPr>
              <a:xfrm rot="5400000">
                <a:off x="6412866" y="3818239"/>
                <a:ext cx="485053" cy="427418"/>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Elbow Connector 48"/>
              <p:cNvCxnSpPr/>
              <p:nvPr/>
            </p:nvCxnSpPr>
            <p:spPr>
              <a:xfrm rot="5400000">
                <a:off x="6511943" y="3702731"/>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6631735" y="4102473"/>
                <a:ext cx="474733" cy="360518"/>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a:off x="6511943" y="4367358"/>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4" name="Group 25"/>
            <p:cNvGrpSpPr>
              <a:grpSpLocks/>
            </p:cNvGrpSpPr>
            <p:nvPr/>
          </p:nvGrpSpPr>
          <p:grpSpPr bwMode="auto">
            <a:xfrm>
              <a:off x="6423441" y="3373912"/>
              <a:ext cx="607834" cy="969488"/>
              <a:chOff x="6442183" y="3549952"/>
              <a:chExt cx="607834" cy="969488"/>
            </a:xfrm>
          </p:grpSpPr>
          <p:sp>
            <p:nvSpPr>
              <p:cNvPr id="44" name="Flowchart: Decision 43"/>
              <p:cNvSpPr/>
              <p:nvPr/>
            </p:nvSpPr>
            <p:spPr>
              <a:xfrm rot="5400000">
                <a:off x="6413024" y="3817683"/>
                <a:ext cx="485054" cy="427418"/>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5" name="Elbow Connector 44"/>
              <p:cNvCxnSpPr/>
              <p:nvPr/>
            </p:nvCxnSpPr>
            <p:spPr>
              <a:xfrm rot="5400000">
                <a:off x="6512103" y="3702175"/>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H="1">
                <a:off x="6631894" y="4101916"/>
                <a:ext cx="474733" cy="360518"/>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a:off x="6512103" y="4366801"/>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6529026" y="1524000"/>
              <a:ext cx="254592"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8" name="Oval 27"/>
            <p:cNvSpPr/>
            <p:nvPr/>
          </p:nvSpPr>
          <p:spPr>
            <a:xfrm>
              <a:off x="6527167" y="2747986"/>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29" name="Oval 28"/>
            <p:cNvSpPr/>
            <p:nvPr/>
          </p:nvSpPr>
          <p:spPr>
            <a:xfrm>
              <a:off x="6527167" y="3125708"/>
              <a:ext cx="254593"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30" name="Oval 29"/>
            <p:cNvSpPr/>
            <p:nvPr/>
          </p:nvSpPr>
          <p:spPr>
            <a:xfrm>
              <a:off x="6529026" y="4322861"/>
              <a:ext cx="254592"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31" name="Straight Arrow Connector 30"/>
            <p:cNvCxnSpPr/>
            <p:nvPr/>
          </p:nvCxnSpPr>
          <p:spPr>
            <a:xfrm>
              <a:off x="6653534" y="2964712"/>
              <a:ext cx="0" cy="187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655393" y="4541651"/>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4071" name="Group 32"/>
            <p:cNvGrpSpPr>
              <a:grpSpLocks/>
            </p:cNvGrpSpPr>
            <p:nvPr/>
          </p:nvGrpSpPr>
          <p:grpSpPr bwMode="auto">
            <a:xfrm>
              <a:off x="6538060" y="4694078"/>
              <a:ext cx="254980" cy="1002128"/>
              <a:chOff x="4294496" y="5750218"/>
              <a:chExt cx="254980" cy="1002128"/>
            </a:xfrm>
          </p:grpSpPr>
          <p:sp>
            <p:nvSpPr>
              <p:cNvPr id="39" name="Oval 38"/>
              <p:cNvSpPr/>
              <p:nvPr/>
            </p:nvSpPr>
            <p:spPr>
              <a:xfrm>
                <a:off x="4294754" y="5750531"/>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40" name="Oval 39"/>
              <p:cNvSpPr/>
              <p:nvPr/>
            </p:nvSpPr>
            <p:spPr>
              <a:xfrm>
                <a:off x="4294754" y="6128254"/>
                <a:ext cx="254593" cy="2456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41" name="Oval 40"/>
              <p:cNvSpPr/>
              <p:nvPr/>
            </p:nvSpPr>
            <p:spPr>
              <a:xfrm>
                <a:off x="4294754" y="6508041"/>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42" name="Straight Arrow Connector 41"/>
              <p:cNvCxnSpPr/>
              <p:nvPr/>
            </p:nvCxnSpPr>
            <p:spPr>
              <a:xfrm>
                <a:off x="4422979" y="5969321"/>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22979" y="6347044"/>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6908127" y="2743858"/>
              <a:ext cx="254592"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35" name="Oval 34"/>
            <p:cNvSpPr/>
            <p:nvPr/>
          </p:nvSpPr>
          <p:spPr>
            <a:xfrm>
              <a:off x="6904411" y="4322861"/>
              <a:ext cx="254592"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cxnSp>
          <p:nvCxnSpPr>
            <p:cNvPr id="36" name="Straight Arrow Connector 35"/>
            <p:cNvCxnSpPr>
              <a:endCxn id="29" idx="7"/>
            </p:cNvCxnSpPr>
            <p:nvPr/>
          </p:nvCxnSpPr>
          <p:spPr>
            <a:xfrm flipH="1">
              <a:off x="6744593" y="2960583"/>
              <a:ext cx="289901" cy="2022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9" idx="7"/>
            </p:cNvCxnSpPr>
            <p:nvPr/>
          </p:nvCxnSpPr>
          <p:spPr>
            <a:xfrm flipH="1">
              <a:off x="6755743" y="4541651"/>
              <a:ext cx="275034" cy="187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076" name="TextBox 37"/>
            <p:cNvSpPr txBox="1">
              <a:spLocks noChangeArrowheads="1"/>
            </p:cNvSpPr>
            <p:nvPr/>
          </p:nvSpPr>
          <p:spPr bwMode="auto">
            <a:xfrm>
              <a:off x="6400800" y="5811180"/>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6M, 54M</a:t>
              </a:r>
            </a:p>
          </p:txBody>
        </p:sp>
      </p:grpSp>
      <p:graphicFrame>
        <p:nvGraphicFramePr>
          <p:cNvPr id="52" name="Table 51"/>
          <p:cNvGraphicFramePr>
            <a:graphicFrameLocks noGrp="1"/>
          </p:cNvGraphicFramePr>
          <p:nvPr/>
        </p:nvGraphicFramePr>
        <p:xfrm>
          <a:off x="228600" y="4921250"/>
          <a:ext cx="6561138" cy="1850007"/>
        </p:xfrm>
        <a:graphic>
          <a:graphicData uri="http://schemas.openxmlformats.org/drawingml/2006/table">
            <a:tbl>
              <a:tblPr firstRow="1" bandRow="1">
                <a:tableStyleId>{5C22544A-7EE6-4342-B048-85BDC9FD1C3A}</a:tableStyleId>
              </a:tblPr>
              <a:tblGrid>
                <a:gridCol w="3280569"/>
                <a:gridCol w="3280569"/>
              </a:tblGrid>
              <a:tr h="318052">
                <a:tc>
                  <a:txBody>
                    <a:bodyPr/>
                    <a:lstStyle/>
                    <a:p>
                      <a:r>
                        <a:rPr lang="en-US" sz="1600" dirty="0" smtClean="0"/>
                        <a:t>Regular compilation</a:t>
                      </a:r>
                      <a:endParaRPr lang="en-US" sz="1600" dirty="0"/>
                    </a:p>
                  </a:txBody>
                  <a:tcPr marL="91444" marR="91444" marT="39757" marB="39757"/>
                </a:tc>
                <a:tc>
                  <a:txBody>
                    <a:bodyPr/>
                    <a:lstStyle/>
                    <a:p>
                      <a:r>
                        <a:rPr lang="en-US" sz="1600" dirty="0" err="1" smtClean="0"/>
                        <a:t>OpenRadio</a:t>
                      </a:r>
                      <a:r>
                        <a:rPr lang="en-US" sz="1600" dirty="0" smtClean="0"/>
                        <a:t> scheduling</a:t>
                      </a:r>
                      <a:endParaRPr lang="en-US" sz="1600" dirty="0"/>
                    </a:p>
                  </a:txBody>
                  <a:tcPr marL="91444" marR="91444" marT="39757" marB="39757"/>
                </a:tc>
              </a:tr>
              <a:tr h="31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Instructions</a:t>
                      </a:r>
                    </a:p>
                  </a:txBody>
                  <a:tcPr marL="91444" marR="91444" marT="39757" marB="397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Atomic</a:t>
                      </a:r>
                      <a:r>
                        <a:rPr lang="en-US" sz="1600" baseline="0" dirty="0" smtClean="0"/>
                        <a:t> processing blocks</a:t>
                      </a:r>
                      <a:endParaRPr lang="en-US" sz="1600" dirty="0"/>
                    </a:p>
                  </a:txBody>
                  <a:tcPr marL="91444" marR="91444" marT="39757" marB="39757"/>
                </a:tc>
              </a:tr>
              <a:tr h="556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Heterogeneous functional</a:t>
                      </a:r>
                      <a:r>
                        <a:rPr lang="en-US" sz="1600" baseline="0" dirty="0" smtClean="0"/>
                        <a:t> units</a:t>
                      </a:r>
                      <a:endParaRPr lang="en-US" sz="1600" dirty="0" smtClean="0"/>
                    </a:p>
                  </a:txBody>
                  <a:tcPr marL="91444" marR="91444" marT="39757" marB="39757"/>
                </a:tc>
                <a:tc>
                  <a:txBody>
                    <a:bodyPr/>
                    <a:lstStyle/>
                    <a:p>
                      <a:r>
                        <a:rPr lang="en-US" sz="1600" dirty="0" smtClean="0"/>
                        <a:t>Heterogeneous cores</a:t>
                      </a:r>
                      <a:endParaRPr lang="en-US" sz="1600" dirty="0"/>
                    </a:p>
                  </a:txBody>
                  <a:tcPr marL="91444" marR="91444" marT="39757" marB="39757"/>
                </a:tc>
              </a:tr>
              <a:tr h="318052">
                <a:tc>
                  <a:txBody>
                    <a:bodyPr/>
                    <a:lstStyle/>
                    <a:p>
                      <a:r>
                        <a:rPr lang="en-US" sz="1600" dirty="0" smtClean="0"/>
                        <a:t>Known</a:t>
                      </a:r>
                      <a:r>
                        <a:rPr lang="en-US" sz="1600" baseline="0" dirty="0" smtClean="0"/>
                        <a:t> cycle counts</a:t>
                      </a:r>
                      <a:endParaRPr lang="en-US" sz="1600" dirty="0"/>
                    </a:p>
                  </a:txBody>
                  <a:tcPr marL="91444" marR="91444" marT="39757" marB="39757"/>
                </a:tc>
                <a:tc>
                  <a:txBody>
                    <a:bodyPr/>
                    <a:lstStyle/>
                    <a:p>
                      <a:r>
                        <a:rPr lang="en-US" sz="1600" dirty="0" smtClean="0"/>
                        <a:t>Predictable</a:t>
                      </a:r>
                      <a:r>
                        <a:rPr lang="en-US" sz="1600" baseline="0" dirty="0" smtClean="0"/>
                        <a:t> cycle counts</a:t>
                      </a:r>
                      <a:endParaRPr lang="en-US" sz="1600" dirty="0"/>
                    </a:p>
                  </a:txBody>
                  <a:tcPr marL="91444" marR="91444" marT="39757" marB="39757"/>
                </a:tc>
              </a:tr>
              <a:tr h="318052">
                <a:tc>
                  <a:txBody>
                    <a:bodyPr/>
                    <a:lstStyle/>
                    <a:p>
                      <a:r>
                        <a:rPr lang="en-US" sz="1600" baseline="0" dirty="0" smtClean="0"/>
                        <a:t>Argument data dependency</a:t>
                      </a:r>
                      <a:endParaRPr lang="en-US" sz="1600" dirty="0"/>
                    </a:p>
                  </a:txBody>
                  <a:tcPr marL="91444" marR="91444" marT="39757" marB="39757"/>
                </a:tc>
                <a:tc>
                  <a:txBody>
                    <a:bodyPr/>
                    <a:lstStyle/>
                    <a:p>
                      <a:r>
                        <a:rPr lang="en-US" sz="1600" dirty="0" smtClean="0"/>
                        <a:t>FIFO queue </a:t>
                      </a:r>
                      <a:r>
                        <a:rPr lang="en-US" sz="1600" baseline="0" dirty="0" smtClean="0"/>
                        <a:t>data dependency</a:t>
                      </a:r>
                      <a:endParaRPr lang="en-US" sz="1600" dirty="0"/>
                    </a:p>
                  </a:txBody>
                  <a:tcPr marL="91444" marR="91444" marT="39757" marB="39757"/>
                </a:tc>
              </a:tr>
            </a:tbl>
          </a:graphicData>
        </a:graphic>
      </p:graphicFrame>
    </p:spTree>
    <p:extLst>
      <p:ext uri="{BB962C8B-B14F-4D97-AF65-F5344CB8AC3E}">
        <p14:creationId xmlns:p14="http://schemas.microsoft.com/office/powerpoint/2010/main" val="19555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mph" presetSubtype="0" nodeType="clickEffect">
                                  <p:stCondLst>
                                    <p:cond delay="0"/>
                                  </p:stCondLst>
                                  <p:childTnLst>
                                    <p:set>
                                      <p:cBhvr rctx="PPT">
                                        <p:cTn id="13" dur="indefinite"/>
                                        <p:tgtEl>
                                          <p:spTgt spid="3">
                                            <p:txEl>
                                              <p:pRg st="0" end="0"/>
                                            </p:txEl>
                                          </p:spTgt>
                                        </p:tgtEl>
                                        <p:attrNameLst>
                                          <p:attrName>style.opacity</p:attrName>
                                        </p:attrNameLst>
                                      </p:cBhvr>
                                      <p:to>
                                        <p:strVal val="0.5"/>
                                      </p:to>
                                    </p:set>
                                    <p:animEffect filter="image" prLst="opacity: 0.5">
                                      <p:cBhvr rctx="IE">
                                        <p:cTn id="14" dur="indefinite"/>
                                        <p:tgtEl>
                                          <p:spTgt spid="3">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Segoe UI Light" charset="0"/>
                <a:ea typeface="Segoe UI Symbol" charset="0"/>
                <a:cs typeface="Browallia New" charset="0"/>
              </a:rPr>
              <a:t>Prototype</a:t>
            </a:r>
          </a:p>
        </p:txBody>
      </p:sp>
      <p:sp>
        <p:nvSpPr>
          <p:cNvPr id="3" name="Content Placeholder 2"/>
          <p:cNvSpPr>
            <a:spLocks noGrp="1"/>
          </p:cNvSpPr>
          <p:nvPr>
            <p:ph idx="1"/>
          </p:nvPr>
        </p:nvSpPr>
        <p:spPr>
          <a:xfrm>
            <a:off x="457200" y="4267200"/>
            <a:ext cx="8229600" cy="2438400"/>
          </a:xfrm>
        </p:spPr>
        <p:txBody>
          <a:bodyPr>
            <a:normAutofit fontScale="92500"/>
          </a:bodyPr>
          <a:lstStyle/>
          <a:p>
            <a:pPr eaLnBrk="1" hangingPunct="1">
              <a:defRPr/>
            </a:pPr>
            <a:r>
              <a:rPr lang="en-US" dirty="0" smtClean="0">
                <a:ea typeface="+mn-ea"/>
              </a:rPr>
              <a:t>COTS TI </a:t>
            </a:r>
            <a:r>
              <a:rPr lang="en-US" dirty="0" err="1" smtClean="0">
                <a:ea typeface="+mn-ea"/>
              </a:rPr>
              <a:t>KeyStone</a:t>
            </a:r>
            <a:r>
              <a:rPr lang="en-US" dirty="0" smtClean="0">
                <a:ea typeface="+mn-ea"/>
              </a:rPr>
              <a:t> multicore DSP platform </a:t>
            </a:r>
            <a:br>
              <a:rPr lang="en-US" dirty="0" smtClean="0">
                <a:ea typeface="+mn-ea"/>
              </a:rPr>
            </a:br>
            <a:r>
              <a:rPr lang="en-US" sz="2600" dirty="0" smtClean="0">
                <a:ea typeface="+mn-ea"/>
              </a:rPr>
              <a:t>(EVM6618, two chips with 4 cores each at 1.2GHz, configurable hardware accelerators for FFT, Viterbi, Turbo)</a:t>
            </a:r>
          </a:p>
          <a:p>
            <a:pPr eaLnBrk="1" hangingPunct="1">
              <a:defRPr/>
            </a:pPr>
            <a:r>
              <a:rPr lang="en-US" dirty="0" smtClean="0">
                <a:ea typeface="+mn-ea"/>
              </a:rPr>
              <a:t>Prototype can process 40MHz, 108Mbps 802.11g on one chip using 3 of 4 cores</a:t>
            </a:r>
            <a:endParaRPr lang="en-US" dirty="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C302967F-A2F0-F442-9091-18A1136FCB23}" type="slidenum">
              <a:rPr lang="en-US">
                <a:solidFill>
                  <a:srgbClr val="FFFFFF"/>
                </a:solidFill>
              </a:rPr>
              <a:pPr/>
              <a:t>15</a:t>
            </a:fld>
            <a:endParaRPr lang="en-US">
              <a:solidFill>
                <a:srgbClr val="FFFFFF"/>
              </a:solidFill>
            </a:endParaRPr>
          </a:p>
        </p:txBody>
      </p:sp>
      <p:grpSp>
        <p:nvGrpSpPr>
          <p:cNvPr id="46085" name="Group 21"/>
          <p:cNvGrpSpPr>
            <a:grpSpLocks/>
          </p:cNvGrpSpPr>
          <p:nvPr/>
        </p:nvGrpSpPr>
        <p:grpSpPr bwMode="auto">
          <a:xfrm>
            <a:off x="144463" y="1346200"/>
            <a:ext cx="8847137" cy="2692400"/>
            <a:chOff x="144077" y="1345929"/>
            <a:chExt cx="8847523" cy="2692671"/>
          </a:xfrm>
        </p:grpSpPr>
        <p:grpSp>
          <p:nvGrpSpPr>
            <p:cNvPr id="46087" name="Group 20"/>
            <p:cNvGrpSpPr>
              <a:grpSpLocks/>
            </p:cNvGrpSpPr>
            <p:nvPr/>
          </p:nvGrpSpPr>
          <p:grpSpPr bwMode="auto">
            <a:xfrm>
              <a:off x="144077" y="1345929"/>
              <a:ext cx="8847523" cy="2692671"/>
              <a:chOff x="125569" y="3957327"/>
              <a:chExt cx="8847523" cy="2692671"/>
            </a:xfrm>
          </p:grpSpPr>
          <p:sp>
            <p:nvSpPr>
              <p:cNvPr id="5" name="Rectangle 4"/>
              <p:cNvSpPr/>
              <p:nvPr/>
            </p:nvSpPr>
            <p:spPr>
              <a:xfrm>
                <a:off x="125569" y="3957327"/>
                <a:ext cx="8847523" cy="2692671"/>
              </a:xfrm>
              <a:prstGeom prst="rect">
                <a:avLst/>
              </a:prstGeom>
              <a:solidFill>
                <a:schemeClr val="accent1">
                  <a:alpha val="2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 name="Straight Arrow Connector 7"/>
              <p:cNvCxnSpPr/>
              <p:nvPr/>
            </p:nvCxnSpPr>
            <p:spPr>
              <a:xfrm flipH="1">
                <a:off x="2710132" y="5176650"/>
                <a:ext cx="1176388"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46093" name="TextBox 10"/>
              <p:cNvSpPr txBox="1">
                <a:spLocks noChangeArrowheads="1"/>
              </p:cNvSpPr>
              <p:nvPr/>
            </p:nvSpPr>
            <p:spPr bwMode="auto">
              <a:xfrm>
                <a:off x="6364037" y="4204176"/>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RF signal</a:t>
                </a:r>
              </a:p>
            </p:txBody>
          </p:sp>
          <p:sp>
            <p:nvSpPr>
              <p:cNvPr id="46094" name="TextBox 11"/>
              <p:cNvSpPr txBox="1">
                <a:spLocks noChangeArrowheads="1"/>
              </p:cNvSpPr>
              <p:nvPr/>
            </p:nvSpPr>
            <p:spPr bwMode="auto">
              <a:xfrm>
                <a:off x="2709929" y="4086975"/>
                <a:ext cx="1133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I/Q base-</a:t>
                </a:r>
              </a:p>
              <a:p>
                <a:pPr marL="342900" indent="-342900" eaLnBrk="1" hangingPunct="1"/>
                <a:r>
                  <a:rPr lang="en-US" sz="1800">
                    <a:solidFill>
                      <a:srgbClr val="FFFFFF"/>
                    </a:solidFill>
                  </a:rPr>
                  <a:t>band</a:t>
                </a:r>
              </a:p>
              <a:p>
                <a:pPr marL="342900" indent="-342900" eaLnBrk="1" hangingPunct="1"/>
                <a:r>
                  <a:rPr lang="en-US" sz="1800">
                    <a:solidFill>
                      <a:srgbClr val="FFFFFF"/>
                    </a:solidFill>
                  </a:rPr>
                  <a:t>samples</a:t>
                </a:r>
              </a:p>
            </p:txBody>
          </p:sp>
          <p:sp>
            <p:nvSpPr>
              <p:cNvPr id="46095" name="TextBox 12"/>
              <p:cNvSpPr txBox="1">
                <a:spLocks noChangeArrowheads="1"/>
              </p:cNvSpPr>
              <p:nvPr/>
            </p:nvSpPr>
            <p:spPr bwMode="auto">
              <a:xfrm>
                <a:off x="6858000" y="5912276"/>
                <a:ext cx="2115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Antenna chain(AX)</a:t>
                </a:r>
              </a:p>
            </p:txBody>
          </p:sp>
          <p:sp>
            <p:nvSpPr>
              <p:cNvPr id="46096" name="TextBox 13"/>
              <p:cNvSpPr txBox="1">
                <a:spLocks noChangeArrowheads="1"/>
              </p:cNvSpPr>
              <p:nvPr/>
            </p:nvSpPr>
            <p:spPr bwMode="auto">
              <a:xfrm>
                <a:off x="3874394" y="5930321"/>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Radio front end (RFE)</a:t>
                </a:r>
              </a:p>
            </p:txBody>
          </p:sp>
          <p:sp>
            <p:nvSpPr>
              <p:cNvPr id="46097" name="TextBox 14"/>
              <p:cNvSpPr txBox="1">
                <a:spLocks noChangeArrowheads="1"/>
              </p:cNvSpPr>
              <p:nvPr/>
            </p:nvSpPr>
            <p:spPr bwMode="auto">
              <a:xfrm>
                <a:off x="125569" y="5912276"/>
                <a:ext cx="3429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Baseband-processor unit (BBU)</a:t>
                </a:r>
              </a:p>
            </p:txBody>
          </p:sp>
          <p:sp>
            <p:nvSpPr>
              <p:cNvPr id="46098" name="TextBox 15"/>
              <p:cNvSpPr txBox="1">
                <a:spLocks noChangeArrowheads="1"/>
              </p:cNvSpPr>
              <p:nvPr/>
            </p:nvSpPr>
            <p:spPr bwMode="auto">
              <a:xfrm>
                <a:off x="2786873" y="5361369"/>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(Digital)</a:t>
                </a:r>
              </a:p>
            </p:txBody>
          </p:sp>
          <p:sp>
            <p:nvSpPr>
              <p:cNvPr id="46099" name="TextBox 16"/>
              <p:cNvSpPr txBox="1">
                <a:spLocks noChangeArrowheads="1"/>
              </p:cNvSpPr>
              <p:nvPr/>
            </p:nvSpPr>
            <p:spPr bwMode="auto">
              <a:xfrm>
                <a:off x="6445659" y="5329103"/>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solidFill>
                      <a:srgbClr val="FFFFFF"/>
                    </a:solidFill>
                  </a:rPr>
                  <a:t>(Analog)</a:t>
                </a:r>
              </a:p>
            </p:txBody>
          </p:sp>
          <p:sp>
            <p:nvSpPr>
              <p:cNvPr id="46100" name="TextBox 17"/>
              <p:cNvSpPr txBox="1">
                <a:spLocks noChangeArrowheads="1"/>
              </p:cNvSpPr>
              <p:nvPr/>
            </p:nvSpPr>
            <p:spPr bwMode="auto">
              <a:xfrm>
                <a:off x="7580293" y="628066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Layer 0</a:t>
                </a:r>
              </a:p>
            </p:txBody>
          </p:sp>
          <p:sp>
            <p:nvSpPr>
              <p:cNvPr id="46101" name="TextBox 18"/>
              <p:cNvSpPr txBox="1">
                <a:spLocks noChangeArrowheads="1"/>
              </p:cNvSpPr>
              <p:nvPr/>
            </p:nvSpPr>
            <p:spPr bwMode="auto">
              <a:xfrm>
                <a:off x="4422422" y="6259064"/>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Layer 0 &amp; 1</a:t>
                </a:r>
              </a:p>
            </p:txBody>
          </p:sp>
          <p:sp>
            <p:nvSpPr>
              <p:cNvPr id="46102" name="TextBox 19"/>
              <p:cNvSpPr txBox="1">
                <a:spLocks noChangeArrowheads="1"/>
              </p:cNvSpPr>
              <p:nvPr/>
            </p:nvSpPr>
            <p:spPr bwMode="auto">
              <a:xfrm>
                <a:off x="992486" y="6248400"/>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Layer 1 &amp; 2</a:t>
                </a:r>
              </a:p>
            </p:txBody>
          </p:sp>
        </p:grpSp>
        <p:pic>
          <p:nvPicPr>
            <p:cNvPr id="460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46" y="1451091"/>
              <a:ext cx="2313891" cy="18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011" y="1878973"/>
              <a:ext cx="2444534" cy="12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90"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1198" y="1828800"/>
              <a:ext cx="863675" cy="1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Arrow Connector 22"/>
          <p:cNvCxnSpPr/>
          <p:nvPr/>
        </p:nvCxnSpPr>
        <p:spPr>
          <a:xfrm flipH="1">
            <a:off x="6443663" y="2514600"/>
            <a:ext cx="1176337"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11/19/13</a:t>
            </a:r>
            <a:endParaRPr lang="en-US"/>
          </a:p>
        </p:txBody>
      </p:sp>
      <p:sp>
        <p:nvSpPr>
          <p:cNvPr id="9" name="Footer Placeholder 8"/>
          <p:cNvSpPr>
            <a:spLocks noGrp="1"/>
          </p:cNvSpPr>
          <p:nvPr>
            <p:ph type="ftr" sz="quarter" idx="11"/>
          </p:nvPr>
        </p:nvSpPr>
        <p:spPr>
          <a:xfrm>
            <a:off x="3124200" y="6435724"/>
            <a:ext cx="3505200" cy="396876"/>
          </a:xfrm>
        </p:spPr>
        <p:txBody>
          <a:bodyPr/>
          <a:lstStyle/>
          <a:p>
            <a:r>
              <a:rPr lang="en-US" dirty="0" smtClean="0"/>
              <a:t>Software Defined Networking (COMS 6998-8) </a:t>
            </a:r>
            <a:endParaRPr lang="en-US" dirty="0"/>
          </a:p>
        </p:txBody>
      </p:sp>
      <p:sp>
        <p:nvSpPr>
          <p:cNvPr id="27"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
        <p:nvSpPr>
          <p:cNvPr id="29" name="Slide Number Placeholder 4"/>
          <p:cNvSpPr txBox="1">
            <a:spLocks/>
          </p:cNvSpPr>
          <p:nvPr/>
        </p:nvSpPr>
        <p:spPr>
          <a:xfrm>
            <a:off x="6705600" y="6508751"/>
            <a:ext cx="2133600" cy="365125"/>
          </a:xfrm>
          <a:prstGeom prst="rect">
            <a:avLst/>
          </a:prstGeom>
        </p:spPr>
        <p:txBody>
          <a:bodyPr vert="horz" lIns="91429" tIns="45715" rIns="91429" bIns="45715"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15</a:t>
            </a:fld>
            <a:endParaRPr lang="en-US" dirty="0"/>
          </a:p>
        </p:txBody>
      </p:sp>
    </p:spTree>
    <p:extLst>
      <p:ext uri="{BB962C8B-B14F-4D97-AF65-F5344CB8AC3E}">
        <p14:creationId xmlns:p14="http://schemas.microsoft.com/office/powerpoint/2010/main" val="3561559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Segoe UI Light" charset="0"/>
                <a:ea typeface="Segoe UI Symbol" charset="0"/>
                <a:cs typeface="Browallia New" charset="0"/>
              </a:rPr>
              <a:t>OpenRadio: Current Status</a:t>
            </a:r>
          </a:p>
        </p:txBody>
      </p:sp>
      <p:sp>
        <p:nvSpPr>
          <p:cNvPr id="3" name="Content Placeholder 2"/>
          <p:cNvSpPr>
            <a:spLocks noGrp="1"/>
          </p:cNvSpPr>
          <p:nvPr>
            <p:ph idx="1"/>
          </p:nvPr>
        </p:nvSpPr>
        <p:spPr>
          <a:xfrm>
            <a:off x="457200" y="1600200"/>
            <a:ext cx="8686800" cy="4525963"/>
          </a:xfrm>
        </p:spPr>
        <p:txBody>
          <a:bodyPr/>
          <a:lstStyle/>
          <a:p>
            <a:pPr eaLnBrk="1" hangingPunct="1"/>
            <a:r>
              <a:rPr lang="en-US">
                <a:latin typeface="Segoe UI Light" charset="0"/>
              </a:rPr>
              <a:t>OpenRadio APs with full WiFi/LTE software on </a:t>
            </a:r>
            <a:r>
              <a:rPr lang="en-US">
                <a:latin typeface="Meiryo UI" charset="0"/>
                <a:ea typeface="Meiryo UI" charset="0"/>
                <a:cs typeface="Lucida Sans Unicode" charset="0"/>
              </a:rPr>
              <a:t>TI</a:t>
            </a:r>
            <a:r>
              <a:rPr lang="en-US">
                <a:latin typeface="Segoe UI Light" charset="0"/>
              </a:rPr>
              <a:t> C66x DSP silicon</a:t>
            </a:r>
          </a:p>
          <a:p>
            <a:pPr eaLnBrk="1" hangingPunct="1"/>
            <a:r>
              <a:rPr lang="en-US">
                <a:latin typeface="Segoe UI Light" charset="0"/>
              </a:rPr>
              <a:t>OpenRadio commodity WiFi APs with a firmware upgrade</a:t>
            </a:r>
          </a:p>
          <a:p>
            <a:pPr eaLnBrk="1" hangingPunct="1"/>
            <a:r>
              <a:rPr lang="en-US">
                <a:latin typeface="Segoe UI Light" charset="0"/>
              </a:rPr>
              <a:t>Network OS under development</a:t>
            </a:r>
          </a:p>
        </p:txBody>
      </p:sp>
      <p:sp>
        <p:nvSpPr>
          <p:cNvPr id="5" name="Slide Number Placeholder 4"/>
          <p:cNvSpPr>
            <a:spLocks noGrp="1"/>
          </p:cNvSpPr>
          <p:nvPr>
            <p:ph type="sldNum" sz="quarter" idx="12"/>
          </p:nvPr>
        </p:nvSpPr>
        <p:spPr/>
        <p:txBody>
          <a:bodyPr/>
          <a:lstStyle/>
          <a:p>
            <a:fld id="{20342B77-D34C-443A-9BA4-2E8748A6D936}" type="slidenum">
              <a:rPr lang="en-US" smtClean="0"/>
              <a:pPr/>
              <a:t>16</a:t>
            </a:fld>
            <a:endParaRPr lang="en-US" dirty="0"/>
          </a:p>
        </p:txBody>
      </p:sp>
      <p:sp>
        <p:nvSpPr>
          <p:cNvPr id="6" name="Date Placeholder 5"/>
          <p:cNvSpPr>
            <a:spLocks noGrp="1"/>
          </p:cNvSpPr>
          <p:nvPr>
            <p:ph type="dt" sz="half" idx="10"/>
          </p:nvPr>
        </p:nvSpPr>
        <p:spPr/>
        <p:txBody>
          <a:bodyPr/>
          <a:lstStyle/>
          <a:p>
            <a:r>
              <a:rPr lang="en-US" smtClean="0"/>
              <a:t>11/19/13</a:t>
            </a:r>
            <a:endParaRPr lang="en-US"/>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
        <p:nvSpPr>
          <p:cNvPr id="9"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9996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atin typeface="Segoe UI Light" charset="0"/>
                <a:ea typeface="Segoe UI Symbol" charset="0"/>
                <a:cs typeface="Browallia New" charset="0"/>
              </a:rPr>
              <a:t>Software architecture</a:t>
            </a:r>
          </a:p>
        </p:txBody>
      </p:sp>
      <p:sp>
        <p:nvSpPr>
          <p:cNvPr id="14" name="TextBox 13"/>
          <p:cNvSpPr txBox="1">
            <a:spLocks noChangeArrowheads="1"/>
          </p:cNvSpPr>
          <p:nvPr/>
        </p:nvSpPr>
        <p:spPr bwMode="auto">
          <a:xfrm>
            <a:off x="2395538" y="6107113"/>
            <a:ext cx="270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600" smtClean="0">
                <a:solidFill>
                  <a:srgbClr val="FFFFFF"/>
                </a:solidFill>
                <a:cs typeface="Arial" charset="0"/>
              </a:rPr>
              <a:t>Bare-metal with drivers</a:t>
            </a:r>
          </a:p>
        </p:txBody>
      </p:sp>
      <p:sp>
        <p:nvSpPr>
          <p:cNvPr id="15" name="TextBox 14"/>
          <p:cNvSpPr txBox="1">
            <a:spLocks noChangeArrowheads="1"/>
          </p:cNvSpPr>
          <p:nvPr/>
        </p:nvSpPr>
        <p:spPr bwMode="auto">
          <a:xfrm>
            <a:off x="2428875" y="4648200"/>
            <a:ext cx="36782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b="1" smtClean="0">
                <a:solidFill>
                  <a:srgbClr val="FFFFFF"/>
                </a:solidFill>
                <a:cs typeface="Arial" charset="0"/>
              </a:rPr>
              <a:t>OR Wireless Processing Plane</a:t>
            </a:r>
            <a:endParaRPr lang="en-US" sz="1800" smtClean="0">
              <a:solidFill>
                <a:srgbClr val="FFFFFF"/>
              </a:solidFill>
              <a:cs typeface="Arial" charset="0"/>
            </a:endParaRPr>
          </a:p>
          <a:p>
            <a:pPr marL="342900" indent="-342900" defTabSz="914400" fontAlgn="base">
              <a:spcBef>
                <a:spcPct val="0"/>
              </a:spcBef>
              <a:spcAft>
                <a:spcPct val="0"/>
              </a:spcAft>
            </a:pPr>
            <a:r>
              <a:rPr lang="en-US" sz="1600" smtClean="0">
                <a:solidFill>
                  <a:srgbClr val="FFFFFF"/>
                </a:solidFill>
                <a:cs typeface="Arial" charset="0"/>
              </a:rPr>
              <a:t>deterministic signal processing blocks, header parsing, channel resource scheduling, multicore fifo queues, sample I/O blocks</a:t>
            </a:r>
          </a:p>
        </p:txBody>
      </p:sp>
      <p:sp>
        <p:nvSpPr>
          <p:cNvPr id="16" name="TextBox 15"/>
          <p:cNvSpPr txBox="1">
            <a:spLocks noChangeArrowheads="1"/>
          </p:cNvSpPr>
          <p:nvPr/>
        </p:nvSpPr>
        <p:spPr bwMode="auto">
          <a:xfrm>
            <a:off x="2428875" y="3429000"/>
            <a:ext cx="3954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b="1" smtClean="0">
                <a:solidFill>
                  <a:srgbClr val="FFFFFF"/>
                </a:solidFill>
                <a:cs typeface="Arial" charset="0"/>
              </a:rPr>
              <a:t>OR Wireless Decision Plane</a:t>
            </a:r>
            <a:endParaRPr lang="en-US" sz="1800" smtClean="0">
              <a:solidFill>
                <a:srgbClr val="FFFFFF"/>
              </a:solidFill>
              <a:cs typeface="Arial" charset="0"/>
            </a:endParaRPr>
          </a:p>
          <a:p>
            <a:pPr marL="342900" indent="-342900" defTabSz="914400" fontAlgn="base">
              <a:spcBef>
                <a:spcPct val="0"/>
              </a:spcBef>
              <a:spcAft>
                <a:spcPct val="0"/>
              </a:spcAft>
            </a:pPr>
            <a:r>
              <a:rPr lang="en-US" sz="1600" smtClean="0">
                <a:solidFill>
                  <a:srgbClr val="FFFFFF"/>
                </a:solidFill>
                <a:cs typeface="Arial" charset="0"/>
              </a:rPr>
              <a:t>protocol state machine, flowgraph composition, block configurations, knowledge plane, RFE control logic</a:t>
            </a:r>
          </a:p>
        </p:txBody>
      </p:sp>
      <p:sp>
        <p:nvSpPr>
          <p:cNvPr id="21" name="TextBox 20"/>
          <p:cNvSpPr txBox="1">
            <a:spLocks noChangeArrowheads="1"/>
          </p:cNvSpPr>
          <p:nvPr/>
        </p:nvSpPr>
        <p:spPr bwMode="auto">
          <a:xfrm>
            <a:off x="6286500" y="4254500"/>
            <a:ext cx="2492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b="1" smtClean="0">
                <a:solidFill>
                  <a:srgbClr val="FFFFFF"/>
                </a:solidFill>
                <a:cs typeface="Arial" charset="0"/>
              </a:rPr>
              <a:t>OR Runtime System </a:t>
            </a:r>
            <a:endParaRPr lang="en-US" sz="1800" smtClean="0">
              <a:solidFill>
                <a:srgbClr val="FFFFFF"/>
              </a:solidFill>
              <a:cs typeface="Arial" charset="0"/>
            </a:endParaRPr>
          </a:p>
          <a:p>
            <a:pPr marL="342900" indent="-342900" defTabSz="914400" fontAlgn="base">
              <a:spcBef>
                <a:spcPct val="0"/>
              </a:spcBef>
              <a:spcAft>
                <a:spcPct val="0"/>
              </a:spcAft>
            </a:pPr>
            <a:r>
              <a:rPr lang="en-US" sz="1600" smtClean="0">
                <a:solidFill>
                  <a:srgbClr val="FFFFFF"/>
                </a:solidFill>
                <a:cs typeface="Arial" charset="0"/>
              </a:rPr>
              <a:t>compute resource scheduling, deterministic execution ensuring protocol deadlines are met</a:t>
            </a:r>
          </a:p>
        </p:txBody>
      </p:sp>
      <p:sp>
        <p:nvSpPr>
          <p:cNvPr id="24" name="Rectangle 23"/>
          <p:cNvSpPr/>
          <p:nvPr/>
        </p:nvSpPr>
        <p:spPr>
          <a:xfrm>
            <a:off x="984250" y="5173663"/>
            <a:ext cx="228600" cy="231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Segoe UI Light"/>
            </a:endParaRPr>
          </a:p>
        </p:txBody>
      </p:sp>
      <p:sp>
        <p:nvSpPr>
          <p:cNvPr id="25" name="Rectangle 24"/>
          <p:cNvSpPr/>
          <p:nvPr/>
        </p:nvSpPr>
        <p:spPr>
          <a:xfrm>
            <a:off x="1566863" y="5173663"/>
            <a:ext cx="228600" cy="231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Segoe UI Light"/>
            </a:endParaRPr>
          </a:p>
        </p:txBody>
      </p:sp>
      <p:cxnSp>
        <p:nvCxnSpPr>
          <p:cNvPr id="26" name="Straight Arrow Connector 25"/>
          <p:cNvCxnSpPr/>
          <p:nvPr/>
        </p:nvCxnSpPr>
        <p:spPr>
          <a:xfrm>
            <a:off x="1795463" y="5289550"/>
            <a:ext cx="3714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3800" y="5289550"/>
            <a:ext cx="3730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4838" y="5287963"/>
            <a:ext cx="3730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03238" y="5332413"/>
            <a:ext cx="639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400" smtClean="0">
                <a:solidFill>
                  <a:srgbClr val="FFFFFF"/>
                </a:solidFill>
                <a:cs typeface="Arial" charset="0"/>
              </a:rPr>
              <a:t>data in</a:t>
            </a:r>
          </a:p>
        </p:txBody>
      </p:sp>
      <p:sp>
        <p:nvSpPr>
          <p:cNvPr id="30" name="TextBox 29"/>
          <p:cNvSpPr txBox="1">
            <a:spLocks noChangeArrowheads="1"/>
          </p:cNvSpPr>
          <p:nvPr/>
        </p:nvSpPr>
        <p:spPr bwMode="auto">
          <a:xfrm>
            <a:off x="1720850" y="5334000"/>
            <a:ext cx="64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400" smtClean="0">
                <a:solidFill>
                  <a:srgbClr val="FFFFFF"/>
                </a:solidFill>
                <a:cs typeface="Arial" charset="0"/>
              </a:rPr>
              <a:t>data out</a:t>
            </a:r>
          </a:p>
        </p:txBody>
      </p:sp>
      <p:cxnSp>
        <p:nvCxnSpPr>
          <p:cNvPr id="31" name="Straight Arrow Connector 30"/>
          <p:cNvCxnSpPr/>
          <p:nvPr/>
        </p:nvCxnSpPr>
        <p:spPr>
          <a:xfrm flipV="1">
            <a:off x="1098550" y="4302125"/>
            <a:ext cx="0" cy="87153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668463" y="4302125"/>
            <a:ext cx="0" cy="87153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955675" y="3508375"/>
            <a:ext cx="774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algn="ctr" defTabSz="914400" fontAlgn="base">
              <a:spcBef>
                <a:spcPct val="0"/>
              </a:spcBef>
              <a:spcAft>
                <a:spcPct val="0"/>
              </a:spcAft>
            </a:pPr>
            <a:r>
              <a:rPr lang="en-US" sz="1400" smtClean="0">
                <a:solidFill>
                  <a:srgbClr val="FFFFFF"/>
                </a:solidFill>
                <a:cs typeface="Arial" charset="0"/>
              </a:rPr>
              <a:t>monitor &amp; control</a:t>
            </a:r>
          </a:p>
        </p:txBody>
      </p:sp>
      <p:sp>
        <p:nvSpPr>
          <p:cNvPr id="3" name="Slide Number Placeholder 2"/>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A064BEE5-ADB8-D74E-B66D-715449FBD32C}" type="slidenum">
              <a:rPr lang="en-US">
                <a:solidFill>
                  <a:srgbClr val="FFFFFF"/>
                </a:solidFill>
              </a:rPr>
              <a:pPr/>
              <a:t>17</a:t>
            </a:fld>
            <a:endParaRPr lang="en-US">
              <a:solidFill>
                <a:srgbClr val="FFFFFF"/>
              </a:solidFill>
            </a:endParaRPr>
          </a:p>
        </p:txBody>
      </p:sp>
      <p:grpSp>
        <p:nvGrpSpPr>
          <p:cNvPr id="47" name="Group 46"/>
          <p:cNvGrpSpPr>
            <a:grpSpLocks/>
          </p:cNvGrpSpPr>
          <p:nvPr/>
        </p:nvGrpSpPr>
        <p:grpSpPr bwMode="auto">
          <a:xfrm>
            <a:off x="782638" y="1173163"/>
            <a:ext cx="8132762" cy="5465762"/>
            <a:chOff x="782887" y="1173427"/>
            <a:chExt cx="8132513" cy="5465422"/>
          </a:xfrm>
        </p:grpSpPr>
        <p:sp>
          <p:nvSpPr>
            <p:cNvPr id="13" name="Rounded Rectangle 12"/>
            <p:cNvSpPr/>
            <p:nvPr/>
          </p:nvSpPr>
          <p:spPr>
            <a:xfrm>
              <a:off x="2286203" y="3276733"/>
              <a:ext cx="6629197" cy="3362116"/>
            </a:xfrm>
            <a:prstGeom prst="roundRect">
              <a:avLst>
                <a:gd name="adj" fmla="val 4027"/>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Segoe UI Light"/>
              </a:endParaRPr>
            </a:p>
          </p:txBody>
        </p:sp>
        <p:cxnSp>
          <p:nvCxnSpPr>
            <p:cNvPr id="17" name="Straight Connector 16"/>
            <p:cNvCxnSpPr/>
            <p:nvPr/>
          </p:nvCxnSpPr>
          <p:spPr>
            <a:xfrm>
              <a:off x="1981412" y="2857659"/>
              <a:ext cx="304791" cy="538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29074" y="2438585"/>
              <a:ext cx="6029140" cy="83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447" y="4572053"/>
              <a:ext cx="54211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1622" y="6019763"/>
              <a:ext cx="5406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07199" y="3521193"/>
              <a:ext cx="17461" cy="282081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7129" name="Group 45"/>
            <p:cNvGrpSpPr>
              <a:grpSpLocks/>
            </p:cNvGrpSpPr>
            <p:nvPr/>
          </p:nvGrpSpPr>
          <p:grpSpPr bwMode="auto">
            <a:xfrm>
              <a:off x="782887" y="1173427"/>
              <a:ext cx="7218113" cy="1587772"/>
              <a:chOff x="782887" y="1173427"/>
              <a:chExt cx="7218113" cy="1587772"/>
            </a:xfrm>
          </p:grpSpPr>
          <p:cxnSp>
            <p:nvCxnSpPr>
              <p:cNvPr id="6" name="Straight Arrow Connector 5"/>
              <p:cNvCxnSpPr/>
              <p:nvPr/>
            </p:nvCxnSpPr>
            <p:spPr>
              <a:xfrm flipH="1">
                <a:off x="2286203" y="2048084"/>
                <a:ext cx="1646188"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47131" name="TextBox 8"/>
              <p:cNvSpPr txBox="1">
                <a:spLocks noChangeArrowheads="1"/>
              </p:cNvSpPr>
              <p:nvPr/>
            </p:nvSpPr>
            <p:spPr bwMode="auto">
              <a:xfrm>
                <a:off x="4533900" y="1173427"/>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smtClean="0">
                    <a:solidFill>
                      <a:srgbClr val="FFFFFF"/>
                    </a:solidFill>
                    <a:cs typeface="Arial" charset="0"/>
                  </a:rPr>
                  <a:t>RFE</a:t>
                </a:r>
              </a:p>
            </p:txBody>
          </p:sp>
          <p:sp>
            <p:nvSpPr>
              <p:cNvPr id="47132" name="TextBox 9"/>
              <p:cNvSpPr txBox="1">
                <a:spLocks noChangeArrowheads="1"/>
              </p:cNvSpPr>
              <p:nvPr/>
            </p:nvSpPr>
            <p:spPr bwMode="auto">
              <a:xfrm>
                <a:off x="1376161" y="1173427"/>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smtClean="0">
                    <a:solidFill>
                      <a:srgbClr val="FFFFFF"/>
                    </a:solidFill>
                    <a:cs typeface="Arial" charset="0"/>
                  </a:rPr>
                  <a:t>BBU</a:t>
                </a:r>
              </a:p>
            </p:txBody>
          </p:sp>
          <p:sp>
            <p:nvSpPr>
              <p:cNvPr id="47133" name="TextBox 10"/>
              <p:cNvSpPr txBox="1">
                <a:spLocks noChangeArrowheads="1"/>
              </p:cNvSpPr>
              <p:nvPr/>
            </p:nvSpPr>
            <p:spPr bwMode="auto">
              <a:xfrm>
                <a:off x="2763040" y="2134987"/>
                <a:ext cx="979755" cy="22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smtClean="0">
                    <a:solidFill>
                      <a:srgbClr val="FFFFFF"/>
                    </a:solidFill>
                    <a:cs typeface="Arial" charset="0"/>
                  </a:rPr>
                  <a:t>(Digital)</a:t>
                </a:r>
              </a:p>
            </p:txBody>
          </p:sp>
          <p:sp>
            <p:nvSpPr>
              <p:cNvPr id="47134" name="TextBox 11"/>
              <p:cNvSpPr txBox="1">
                <a:spLocks noChangeArrowheads="1"/>
              </p:cNvSpPr>
              <p:nvPr/>
            </p:nvSpPr>
            <p:spPr bwMode="auto">
              <a:xfrm>
                <a:off x="5890952" y="2155483"/>
                <a:ext cx="1056700" cy="22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smtClean="0">
                    <a:solidFill>
                      <a:srgbClr val="FFFFFF"/>
                    </a:solidFill>
                    <a:cs typeface="Arial" charset="0"/>
                  </a:rPr>
                  <a:t>(Analog)</a:t>
                </a:r>
              </a:p>
            </p:txBody>
          </p:sp>
          <p:sp>
            <p:nvSpPr>
              <p:cNvPr id="47135" name="TextBox 22"/>
              <p:cNvSpPr txBox="1">
                <a:spLocks noChangeArrowheads="1"/>
              </p:cNvSpPr>
              <p:nvPr/>
            </p:nvSpPr>
            <p:spPr bwMode="auto">
              <a:xfrm>
                <a:off x="7508557" y="1173427"/>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defTabSz="914400" fontAlgn="base">
                  <a:spcBef>
                    <a:spcPct val="0"/>
                  </a:spcBef>
                  <a:spcAft>
                    <a:spcPct val="0"/>
                  </a:spcAft>
                </a:pPr>
                <a:r>
                  <a:rPr lang="en-US" sz="1800" smtClean="0">
                    <a:solidFill>
                      <a:srgbClr val="FFFFFF"/>
                    </a:solidFill>
                    <a:cs typeface="Arial" charset="0"/>
                  </a:rPr>
                  <a:t>AX</a:t>
                </a:r>
              </a:p>
            </p:txBody>
          </p:sp>
          <p:pic>
            <p:nvPicPr>
              <p:cNvPr id="471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87" y="1508774"/>
                <a:ext cx="1566653" cy="12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752600"/>
                <a:ext cx="1505349" cy="7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38"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6132" y="1577591"/>
                <a:ext cx="594868" cy="86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5702398" y="2048084"/>
                <a:ext cx="1612851" cy="0"/>
              </a:xfrm>
              <a:prstGeom prst="straightConnector1">
                <a:avLst/>
              </a:prstGeom>
              <a:ln w="508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5" name="Date Placeholder 4"/>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p:txBody>
          <a:bodyPr/>
          <a:lstStyle/>
          <a:p>
            <a:pPr>
              <a:defRPr/>
            </a:pPr>
            <a:r>
              <a:rPr lang="en-US" smtClean="0">
                <a:solidFill>
                  <a:prstClr val="white">
                    <a:tint val="75000"/>
                  </a:prstClr>
                </a:solidFill>
                <a:latin typeface="Segoe UI Light"/>
              </a:rPr>
              <a:t>Software Defined Networking (COMS 6998-8) </a:t>
            </a:r>
            <a:endParaRPr lang="en-US">
              <a:solidFill>
                <a:prstClr val="white">
                  <a:tint val="75000"/>
                </a:prstClr>
              </a:solidFill>
              <a:latin typeface="Segoe UI Light"/>
            </a:endParaRPr>
          </a:p>
        </p:txBody>
      </p:sp>
    </p:spTree>
    <p:extLst>
      <p:ext uri="{BB962C8B-B14F-4D97-AF65-F5344CB8AC3E}">
        <p14:creationId xmlns:p14="http://schemas.microsoft.com/office/powerpoint/2010/main" val="297233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animEffect transition="in" filter="fade">
                                      <p:cBhvr>
                                        <p:cTn id="9" dur="500"/>
                                        <p:tgtEl>
                                          <p:spTgt spid="1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4" grpId="0" animBg="1"/>
      <p:bldP spid="25" grpId="0" animBg="1"/>
      <p:bldP spid="29" grpId="0"/>
      <p:bldP spid="3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latin typeface="Segoe UI Light" charset="0"/>
                <a:ea typeface="Segoe UI Symbol" charset="0"/>
                <a:cs typeface="Browallia New" charset="0"/>
              </a:rPr>
              <a:t>Summary</a:t>
            </a:r>
            <a:endParaRPr lang="en-US" dirty="0">
              <a:latin typeface="Segoe UI Light" charset="0"/>
              <a:ea typeface="Segoe UI Symbol" charset="0"/>
              <a:cs typeface="Browallia New" charset="0"/>
            </a:endParaRPr>
          </a:p>
        </p:txBody>
      </p:sp>
      <p:sp>
        <p:nvSpPr>
          <p:cNvPr id="3" name="Content Placeholder 2"/>
          <p:cNvSpPr>
            <a:spLocks noGrp="1"/>
          </p:cNvSpPr>
          <p:nvPr>
            <p:ph idx="1"/>
          </p:nvPr>
        </p:nvSpPr>
        <p:spPr>
          <a:xfrm>
            <a:off x="457200" y="1600200"/>
            <a:ext cx="8686800" cy="4525963"/>
          </a:xfrm>
        </p:spPr>
        <p:txBody>
          <a:bodyPr>
            <a:normAutofit/>
          </a:bodyPr>
          <a:lstStyle/>
          <a:p>
            <a:pPr marL="0" indent="0" eaLnBrk="1" hangingPunct="1">
              <a:buFont typeface="Arial" charset="0"/>
              <a:buNone/>
            </a:pPr>
            <a:r>
              <a:rPr lang="en-US" sz="3000" dirty="0" smtClean="0">
                <a:latin typeface="Segoe UI Light" charset="0"/>
              </a:rPr>
              <a:t>Provides </a:t>
            </a:r>
            <a:r>
              <a:rPr lang="en-US" sz="3000" dirty="0">
                <a:latin typeface="Segoe UI Light" charset="0"/>
              </a:rPr>
              <a:t>programmatic interfaces to monitor and program wireless networks</a:t>
            </a:r>
          </a:p>
          <a:p>
            <a:pPr lvl="1" eaLnBrk="1" hangingPunct="1"/>
            <a:r>
              <a:rPr lang="en-US" dirty="0">
                <a:latin typeface="Segoe UI Light" charset="0"/>
              </a:rPr>
              <a:t>High performance substrate using merchant </a:t>
            </a:r>
            <a:r>
              <a:rPr lang="en-US" dirty="0" smtClean="0">
                <a:latin typeface="Segoe UI Light" charset="0"/>
              </a:rPr>
              <a:t>silicon</a:t>
            </a:r>
            <a:endParaRPr lang="en-US" dirty="0">
              <a:latin typeface="Segoe UI Light" charset="0"/>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pPr/>
              <a:t>18</a:t>
            </a:fld>
            <a:endParaRPr lang="en-US" dirty="0"/>
          </a:p>
        </p:txBody>
      </p:sp>
      <p:sp>
        <p:nvSpPr>
          <p:cNvPr id="6" name="Date Placeholder 5"/>
          <p:cNvSpPr>
            <a:spLocks noGrp="1"/>
          </p:cNvSpPr>
          <p:nvPr>
            <p:ph type="dt" sz="half" idx="10"/>
          </p:nvPr>
        </p:nvSpPr>
        <p:spPr/>
        <p:txBody>
          <a:bodyPr/>
          <a:lstStyle/>
          <a:p>
            <a:r>
              <a:rPr lang="en-US" smtClean="0"/>
              <a:t>11/19/13</a:t>
            </a:r>
            <a:endParaRPr lang="en-US"/>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63452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a:bodyPr>
          <a:lstStyle/>
          <a:p>
            <a:r>
              <a:rPr lang="en-US" dirty="0" smtClean="0"/>
              <a:t>Review</a:t>
            </a:r>
          </a:p>
          <a:p>
            <a:pPr lvl="1"/>
            <a:r>
              <a:rPr lang="en-US" dirty="0" smtClean="0"/>
              <a:t>Midterm</a:t>
            </a:r>
          </a:p>
          <a:p>
            <a:pPr lvl="1"/>
            <a:r>
              <a:rPr lang="en-US" dirty="0" smtClean="0"/>
              <a:t>SDN and </a:t>
            </a:r>
            <a:r>
              <a:rPr lang="en-US" dirty="0" err="1" smtClean="0"/>
              <a:t>Middleboxes</a:t>
            </a:r>
            <a:endParaRPr lang="en-US" dirty="0" smtClean="0"/>
          </a:p>
          <a:p>
            <a:r>
              <a:rPr lang="en-US" dirty="0" smtClean="0"/>
              <a:t>SDN Wireless Networks</a:t>
            </a:r>
          </a:p>
          <a:p>
            <a:pPr lvl="1"/>
            <a:r>
              <a:rPr lang="en-US" dirty="0" smtClean="0"/>
              <a:t>Motivation</a:t>
            </a:r>
          </a:p>
          <a:p>
            <a:pPr lvl="1"/>
            <a:r>
              <a:rPr lang="en-US" dirty="0" smtClean="0"/>
              <a:t>Data Plane Abstraction: </a:t>
            </a:r>
            <a:r>
              <a:rPr lang="en-US" dirty="0" err="1" smtClean="0"/>
              <a:t>OpenRadio</a:t>
            </a:r>
            <a:endParaRPr lang="en-US" dirty="0" smtClean="0"/>
          </a:p>
          <a:p>
            <a:pPr lvl="1"/>
            <a:r>
              <a:rPr lang="en-US" dirty="0" smtClean="0"/>
              <a:t>Control Plane Architecture</a:t>
            </a:r>
          </a:p>
          <a:p>
            <a:pPr lvl="2"/>
            <a:r>
              <a:rPr lang="en-US" dirty="0" smtClean="0">
                <a:solidFill>
                  <a:srgbClr val="FF0000"/>
                </a:solidFill>
              </a:rPr>
              <a:t>Radio Access Networks: </a:t>
            </a:r>
            <a:r>
              <a:rPr lang="en-US" dirty="0" err="1" smtClean="0">
                <a:solidFill>
                  <a:srgbClr val="FF0000"/>
                </a:solidFill>
              </a:rPr>
              <a:t>SoftRAN</a:t>
            </a:r>
            <a:endParaRPr lang="en-US" dirty="0" smtClean="0">
              <a:solidFill>
                <a:srgbClr val="FF0000"/>
              </a:solidFill>
            </a:endParaRPr>
          </a:p>
          <a:p>
            <a:pPr lvl="2"/>
            <a:r>
              <a:rPr lang="en-US" dirty="0" smtClean="0"/>
              <a:t>Core Networks: </a:t>
            </a:r>
            <a:r>
              <a:rPr lang="en-US" dirty="0" err="1" smtClean="0"/>
              <a:t>SoftCell</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19</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3259036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a:bodyPr>
          <a:lstStyle/>
          <a:p>
            <a:r>
              <a:rPr lang="en-US" dirty="0" smtClean="0"/>
              <a:t>Review</a:t>
            </a:r>
          </a:p>
          <a:p>
            <a:pPr lvl="1"/>
            <a:r>
              <a:rPr lang="en-US" dirty="0" smtClean="0"/>
              <a:t>Midterm</a:t>
            </a:r>
          </a:p>
          <a:p>
            <a:pPr lvl="1"/>
            <a:r>
              <a:rPr lang="en-US" dirty="0" smtClean="0"/>
              <a:t>SDN and </a:t>
            </a:r>
            <a:r>
              <a:rPr lang="en-US" dirty="0" err="1" smtClean="0"/>
              <a:t>Middleboxes</a:t>
            </a:r>
            <a:endParaRPr lang="en-US" dirty="0" smtClean="0"/>
          </a:p>
          <a:p>
            <a:r>
              <a:rPr lang="en-US" dirty="0" smtClean="0"/>
              <a:t>SDN Wireless Networks</a:t>
            </a:r>
          </a:p>
          <a:p>
            <a:pPr lvl="1"/>
            <a:r>
              <a:rPr lang="en-US" dirty="0" smtClean="0"/>
              <a:t>Motivation</a:t>
            </a:r>
          </a:p>
          <a:p>
            <a:pPr lvl="1"/>
            <a:r>
              <a:rPr lang="en-US" dirty="0" smtClean="0"/>
              <a:t>Data Plane Abstraction: </a:t>
            </a:r>
            <a:r>
              <a:rPr lang="en-US" dirty="0" err="1" smtClean="0"/>
              <a:t>OpenRadio</a:t>
            </a:r>
            <a:endParaRPr lang="en-US" dirty="0" smtClean="0"/>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3308218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58" y="2101753"/>
            <a:ext cx="5468943" cy="3798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prstClr val="black"/>
              </a:solidFill>
              <a:latin typeface="Calibri"/>
            </a:endParaRPr>
          </a:p>
        </p:txBody>
      </p:sp>
      <p:sp>
        <p:nvSpPr>
          <p:cNvPr id="2" name="Title 1"/>
          <p:cNvSpPr>
            <a:spLocks noGrp="1"/>
          </p:cNvSpPr>
          <p:nvPr>
            <p:ph type="title"/>
          </p:nvPr>
        </p:nvSpPr>
        <p:spPr>
          <a:xfrm>
            <a:off x="457200" y="274639"/>
            <a:ext cx="8229600" cy="840638"/>
          </a:xfrm>
        </p:spPr>
        <p:txBody>
          <a:bodyPr>
            <a:normAutofit/>
          </a:bodyPr>
          <a:lstStyle/>
          <a:p>
            <a:r>
              <a:rPr lang="en-US" sz="3600" dirty="0" smtClean="0"/>
              <a:t>LTE Radio Access Networks</a:t>
            </a:r>
            <a:endParaRPr lang="en-US" sz="3600" dirty="0">
              <a:solidFill>
                <a:srgbClr val="C0504D"/>
              </a:solidFill>
            </a:endParaRPr>
          </a:p>
        </p:txBody>
      </p:sp>
      <p:sp>
        <p:nvSpPr>
          <p:cNvPr id="5" name="Rectangle 4"/>
          <p:cNvSpPr/>
          <p:nvPr/>
        </p:nvSpPr>
        <p:spPr>
          <a:xfrm>
            <a:off x="2447694" y="6343726"/>
            <a:ext cx="787395" cy="369332"/>
          </a:xfrm>
          <a:prstGeom prst="rect">
            <a:avLst/>
          </a:prstGeom>
        </p:spPr>
        <p:txBody>
          <a:bodyPr wrap="none">
            <a:spAutoFit/>
          </a:bodyPr>
          <a:lstStyle/>
          <a:p>
            <a:pPr defTabSz="457200"/>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5" y="6343726"/>
            <a:ext cx="599330" cy="369332"/>
          </a:xfrm>
          <a:prstGeom prst="rect">
            <a:avLst/>
          </a:prstGeom>
        </p:spPr>
        <p:txBody>
          <a:bodyPr wrap="none">
            <a:spAutoFit/>
          </a:bodyPr>
          <a:lstStyle/>
          <a:p>
            <a:pPr defTabSz="457200"/>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549474"/>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4131822861"/>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21709"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6303396"/>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21710"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286378"/>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1340063963"/>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21711"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99917897"/>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21712"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246244"/>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873392"/>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341626"/>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29" name="Group 28"/>
          <p:cNvGrpSpPr>
            <a:grpSpLocks/>
          </p:cNvGrpSpPr>
          <p:nvPr/>
        </p:nvGrpSpPr>
        <p:grpSpPr bwMode="auto">
          <a:xfrm rot="10076633" flipH="1">
            <a:off x="1650085" y="2714478"/>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sp>
        <p:nvSpPr>
          <p:cNvPr id="37" name="Rectangle 36"/>
          <p:cNvSpPr>
            <a:spLocks/>
          </p:cNvSpPr>
          <p:nvPr/>
        </p:nvSpPr>
        <p:spPr>
          <a:xfrm>
            <a:off x="6171363" y="3683366"/>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8" name="Rectangle 37"/>
          <p:cNvSpPr/>
          <p:nvPr/>
        </p:nvSpPr>
        <p:spPr>
          <a:xfrm>
            <a:off x="6104766" y="3721762"/>
            <a:ext cx="1968718" cy="646331"/>
          </a:xfrm>
          <a:prstGeom prst="rect">
            <a:avLst/>
          </a:prstGeom>
        </p:spPr>
        <p:txBody>
          <a:bodyPr wrap="square">
            <a:spAutoFit/>
          </a:bodyPr>
          <a:lstStyle/>
          <a:p>
            <a:pPr algn="ctr" defTabSz="457200"/>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692985" y="3197337"/>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0" name="Rectangle 39"/>
          <p:cNvSpPr/>
          <p:nvPr/>
        </p:nvSpPr>
        <p:spPr>
          <a:xfrm>
            <a:off x="3738448" y="3354373"/>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086184" y="4540183"/>
            <a:ext cx="865141" cy="338554"/>
          </a:xfrm>
          <a:prstGeom prst="rect">
            <a:avLst/>
          </a:prstGeom>
        </p:spPr>
        <p:txBody>
          <a:bodyPr wrap="none">
            <a:spAutoFit/>
          </a:bodyPr>
          <a:lstStyle/>
          <a:p>
            <a:pPr defTabSz="457200"/>
            <a:r>
              <a:rPr lang="en-US" sz="1600" dirty="0" smtClean="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000163" y="4049126"/>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348" y="4532701"/>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Rectangle 43"/>
          <p:cNvSpPr/>
          <p:nvPr/>
        </p:nvSpPr>
        <p:spPr>
          <a:xfrm>
            <a:off x="3747264" y="4677034"/>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p:cNvCxnSpPr>
          <p:nvPr/>
        </p:nvCxnSpPr>
        <p:spPr>
          <a:xfrm>
            <a:off x="5521785" y="3554195"/>
            <a:ext cx="649579" cy="434854"/>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148" y="4253381"/>
            <a:ext cx="642212" cy="63617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5952" y="2852409"/>
            <a:ext cx="907033" cy="701786"/>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589" y="4861393"/>
            <a:ext cx="907037" cy="660861"/>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6958" y="1741189"/>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32850" y="1782445"/>
            <a:ext cx="1415735" cy="307777"/>
          </a:xfrm>
          <a:prstGeom prst="rect">
            <a:avLst/>
          </a:prstGeom>
        </p:spPr>
        <p:txBody>
          <a:bodyPr wrap="none">
            <a:spAutoFit/>
          </a:bodyPr>
          <a:lstStyle/>
          <a:p>
            <a:pPr algn="ctr" defTabSz="457200"/>
            <a:r>
              <a:rPr lang="en-US" sz="1400" dirty="0" smtClean="0">
                <a:solidFill>
                  <a:prstClr val="black"/>
                </a:solidFill>
                <a:latin typeface="Calibri"/>
                <a:cs typeface="Lucida Sans"/>
              </a:rPr>
              <a:t>Base Station (BS)</a:t>
            </a:r>
            <a:endParaRPr lang="en-US" sz="1400" dirty="0">
              <a:solidFill>
                <a:prstClr val="black"/>
              </a:solidFill>
              <a:latin typeface="Calibri"/>
            </a:endParaRPr>
          </a:p>
        </p:txBody>
      </p:sp>
      <p:cxnSp>
        <p:nvCxnSpPr>
          <p:cNvPr id="51" name="Straight Connector 50"/>
          <p:cNvCxnSpPr/>
          <p:nvPr/>
        </p:nvCxnSpPr>
        <p:spPr>
          <a:xfrm>
            <a:off x="2440713" y="2061805"/>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997051"/>
            <a:ext cx="1713968" cy="307777"/>
          </a:xfrm>
          <a:prstGeom prst="rect">
            <a:avLst/>
          </a:prstGeom>
        </p:spPr>
        <p:txBody>
          <a:bodyPr wrap="none">
            <a:spAutoFit/>
          </a:bodyPr>
          <a:lstStyle/>
          <a:p>
            <a:pPr algn="ctr" defTabSz="457200"/>
            <a:r>
              <a:rPr lang="en-US" sz="1400" dirty="0" smtClean="0">
                <a:solidFill>
                  <a:prstClr val="black"/>
                </a:solidFill>
                <a:latin typeface="Calibri"/>
                <a:cs typeface="Lucida Sans"/>
              </a:rPr>
              <a:t>User Equipment (UE)</a:t>
            </a:r>
            <a:endParaRPr lang="en-US" sz="1400" dirty="0">
              <a:solidFill>
                <a:prstClr val="black"/>
              </a:solidFill>
              <a:latin typeface="Calibri"/>
            </a:endParaRPr>
          </a:p>
        </p:txBody>
      </p:sp>
      <p:cxnSp>
        <p:nvCxnSpPr>
          <p:cNvPr id="53" name="Straight Connector 52"/>
          <p:cNvCxnSpPr/>
          <p:nvPr/>
        </p:nvCxnSpPr>
        <p:spPr>
          <a:xfrm>
            <a:off x="1158971" y="4532974"/>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a:spLocks noGrp="1"/>
          </p:cNvSpPr>
          <p:nvPr>
            <p:ph idx="1"/>
          </p:nvPr>
        </p:nvSpPr>
        <p:spPr>
          <a:xfrm>
            <a:off x="0" y="1115277"/>
            <a:ext cx="9464308" cy="667168"/>
          </a:xfrm>
        </p:spPr>
        <p:txBody>
          <a:bodyPr>
            <a:normAutofit/>
          </a:bodyPr>
          <a:lstStyle/>
          <a:p>
            <a:r>
              <a:rPr lang="en-US" sz="2400" dirty="0" smtClean="0"/>
              <a:t>Goal: high capacity wide-area </a:t>
            </a:r>
            <a:r>
              <a:rPr lang="en-US" sz="2400" dirty="0"/>
              <a:t>w</a:t>
            </a:r>
            <a:r>
              <a:rPr lang="en-US" sz="2400" dirty="0" smtClean="0"/>
              <a:t>ireless </a:t>
            </a:r>
            <a:r>
              <a:rPr lang="en-US" sz="2400" dirty="0"/>
              <a:t>n</a:t>
            </a:r>
            <a:r>
              <a:rPr lang="en-US" sz="2400" dirty="0" smtClean="0"/>
              <a:t>etwork</a:t>
            </a:r>
            <a:endParaRPr lang="en-US" dirty="0"/>
          </a:p>
        </p:txBody>
      </p:sp>
      <p:sp>
        <p:nvSpPr>
          <p:cNvPr id="58" name="Slide Number Placeholder 57"/>
          <p:cNvSpPr>
            <a:spLocks noGrp="1"/>
          </p:cNvSpPr>
          <p:nvPr>
            <p:ph type="sldNum" sz="quarter" idx="12"/>
          </p:nvPr>
        </p:nvSpPr>
        <p:spPr/>
        <p:txBody>
          <a:bodyPr/>
          <a:lstStyle/>
          <a:p>
            <a:fld id="{1718992C-B9AF-2F49-8B31-EC7F489F3004}" type="slidenum">
              <a:rPr lang="en-US" smtClean="0">
                <a:solidFill>
                  <a:prstClr val="black"/>
                </a:solidFill>
                <a:latin typeface="Calibri"/>
              </a:rPr>
              <a:pPr/>
              <a:t>20</a:t>
            </a:fld>
            <a:endParaRPr lang="en-US">
              <a:solidFill>
                <a:prstClr val="black"/>
              </a:solidFill>
              <a:latin typeface="Calibri"/>
            </a:endParaRPr>
          </a:p>
        </p:txBody>
      </p:sp>
      <p:sp>
        <p:nvSpPr>
          <p:cNvPr id="56" name="Date Placeholder 5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7" name="Footer Placeholder 56"/>
          <p:cNvSpPr>
            <a:spLocks noGrp="1"/>
          </p:cNvSpPr>
          <p:nvPr>
            <p:ph type="ftr" sz="quarter" idx="11"/>
          </p:nvPr>
        </p:nvSpPr>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Tree>
    <p:extLst>
      <p:ext uri="{BB962C8B-B14F-4D97-AF65-F5344CB8AC3E}">
        <p14:creationId xmlns:p14="http://schemas.microsoft.com/office/powerpoint/2010/main" val="1864143326"/>
      </p:ext>
    </p:extLst>
  </p:cSld>
  <p:clrMapOvr>
    <a:masterClrMapping/>
  </p:clrMapOvr>
  <mc:AlternateContent xmlns:mc="http://schemas.openxmlformats.org/markup-compatibility/2006" xmlns:p14="http://schemas.microsoft.com/office/powerpoint/2010/main">
    <mc:Choice Requires="p14">
      <p:transition spd="slow" p14:dur="2000" advTm="18591"/>
    </mc:Choice>
    <mc:Fallback xmlns="">
      <p:transition xmlns:p14="http://schemas.microsoft.com/office/powerpoint/2010/main" spd="slow" advTm="185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smtClean="0"/>
              <a:t>Coping with Increasing Traffic</a:t>
            </a:r>
            <a:endParaRPr lang="en-US" sz="3600" dirty="0"/>
          </a:p>
        </p:txBody>
      </p:sp>
      <p:sp>
        <p:nvSpPr>
          <p:cNvPr id="3" name="Content Placeholder 2"/>
          <p:cNvSpPr>
            <a:spLocks noGrp="1"/>
          </p:cNvSpPr>
          <p:nvPr>
            <p:ph idx="1"/>
          </p:nvPr>
        </p:nvSpPr>
        <p:spPr>
          <a:xfrm>
            <a:off x="152400" y="1447800"/>
            <a:ext cx="8991600" cy="5166815"/>
          </a:xfrm>
        </p:spPr>
        <p:txBody>
          <a:bodyPr>
            <a:normAutofit/>
          </a:bodyPr>
          <a:lstStyle/>
          <a:p>
            <a:r>
              <a:rPr lang="en-US" dirty="0" smtClean="0"/>
              <a:t>Increasing </a:t>
            </a:r>
            <a:r>
              <a:rPr lang="en-US" dirty="0"/>
              <a:t>d</a:t>
            </a:r>
            <a:r>
              <a:rPr lang="en-US" dirty="0" smtClean="0"/>
              <a:t>emand on wireless resources</a:t>
            </a:r>
          </a:p>
          <a:p>
            <a:pPr lvl="1"/>
            <a:r>
              <a:rPr lang="en-US" dirty="0" smtClean="0"/>
              <a:t> Dense deployments </a:t>
            </a:r>
          </a:p>
          <a:p>
            <a:pPr lvl="1"/>
            <a:r>
              <a:rPr lang="en-US" dirty="0" smtClean="0"/>
              <a:t> Radio resource management (RRM) decisions made at one base </a:t>
            </a:r>
            <a:r>
              <a:rPr lang="en-US" dirty="0"/>
              <a:t>s</a:t>
            </a:r>
            <a:r>
              <a:rPr lang="en-US" dirty="0" smtClean="0"/>
              <a:t>tations affect neighboring base </a:t>
            </a:r>
            <a:r>
              <a:rPr lang="en-US" dirty="0"/>
              <a:t>s</a:t>
            </a:r>
            <a:r>
              <a:rPr lang="en-US" dirty="0" smtClean="0"/>
              <a:t>tations</a:t>
            </a:r>
          </a:p>
          <a:p>
            <a:pPr lvl="1"/>
            <a:r>
              <a:rPr lang="en-US" dirty="0" smtClean="0">
                <a:solidFill>
                  <a:srgbClr val="FF0000"/>
                </a:solidFill>
              </a:rPr>
              <a:t>RRM needs to be coordinated</a:t>
            </a:r>
          </a:p>
          <a:p>
            <a:pPr lvl="1"/>
            <a:endParaRPr lang="en-US" sz="3400"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21</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5814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426134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600" dirty="0" smtClean="0"/>
              <a:t>Radio Resource Management: Interference</a:t>
            </a:r>
            <a:endParaRPr lang="en-US" sz="3600" dirty="0"/>
          </a:p>
        </p:txBody>
      </p:sp>
      <p:sp>
        <p:nvSpPr>
          <p:cNvPr id="3" name="Content Placeholder 2"/>
          <p:cNvSpPr>
            <a:spLocks noGrp="1"/>
          </p:cNvSpPr>
          <p:nvPr>
            <p:ph idx="1"/>
          </p:nvPr>
        </p:nvSpPr>
        <p:spPr>
          <a:xfrm>
            <a:off x="152400" y="4876800"/>
            <a:ext cx="8991600" cy="1371600"/>
          </a:xfrm>
        </p:spPr>
        <p:txBody>
          <a:bodyPr>
            <a:normAutofit lnSpcReduction="10000"/>
          </a:bodyPr>
          <a:lstStyle/>
          <a:p>
            <a:r>
              <a:rPr lang="en-US" sz="2800" dirty="0" smtClean="0"/>
              <a:t>(Power used at BS1) affects (interference seen at Client 2)</a:t>
            </a:r>
            <a:endParaRPr lang="en-US" sz="3400" dirty="0"/>
          </a:p>
          <a:p>
            <a:r>
              <a:rPr lang="en-US" sz="2800" dirty="0" smtClean="0"/>
              <a:t>(Interference seen at Client 2) affects (power required at BS2)</a:t>
            </a:r>
          </a:p>
        </p:txBody>
      </p:sp>
      <p:pic>
        <p:nvPicPr>
          <p:cNvPr id="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940" y="1767509"/>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current_research\OpenRAN\openran_talk\ONRC\iphone-5-white-front-fu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101" y="3215071"/>
            <a:ext cx="280099" cy="594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E:\current_research\OpenRAN\openran_talk\ONRC\iphone-5-white-front-fu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101" y="3367471"/>
            <a:ext cx="280099" cy="5949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072309"/>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p:cNvSpPr txBox="1"/>
          <p:nvPr/>
        </p:nvSpPr>
        <p:spPr>
          <a:xfrm>
            <a:off x="2697897" y="3810000"/>
            <a:ext cx="852606" cy="369332"/>
          </a:xfrm>
          <a:prstGeom prst="rect">
            <a:avLst/>
          </a:prstGeom>
          <a:noFill/>
        </p:spPr>
        <p:txBody>
          <a:bodyPr wrap="none" rtlCol="0">
            <a:spAutoFit/>
          </a:bodyPr>
          <a:lstStyle/>
          <a:p>
            <a:pPr defTabSz="457200"/>
            <a:r>
              <a:rPr lang="en-US" b="1" dirty="0" smtClean="0">
                <a:solidFill>
                  <a:prstClr val="black"/>
                </a:solidFill>
                <a:latin typeface="Calibri"/>
              </a:rPr>
              <a:t>Client1</a:t>
            </a:r>
            <a:endParaRPr lang="en-US" b="1" dirty="0">
              <a:solidFill>
                <a:prstClr val="black"/>
              </a:solidFill>
              <a:latin typeface="Calibri"/>
            </a:endParaRPr>
          </a:p>
        </p:txBody>
      </p:sp>
      <p:sp>
        <p:nvSpPr>
          <p:cNvPr id="48" name="TextBox 47"/>
          <p:cNvSpPr txBox="1"/>
          <p:nvPr/>
        </p:nvSpPr>
        <p:spPr>
          <a:xfrm>
            <a:off x="4191000" y="4038600"/>
            <a:ext cx="852606" cy="369332"/>
          </a:xfrm>
          <a:prstGeom prst="rect">
            <a:avLst/>
          </a:prstGeom>
          <a:noFill/>
        </p:spPr>
        <p:txBody>
          <a:bodyPr wrap="none" rtlCol="0">
            <a:spAutoFit/>
          </a:bodyPr>
          <a:lstStyle/>
          <a:p>
            <a:pPr defTabSz="457200"/>
            <a:r>
              <a:rPr lang="en-US" b="1" dirty="0" smtClean="0">
                <a:solidFill>
                  <a:prstClr val="black"/>
                </a:solidFill>
                <a:latin typeface="Calibri"/>
              </a:rPr>
              <a:t>Client2</a:t>
            </a:r>
            <a:endParaRPr lang="en-US" b="1" dirty="0">
              <a:solidFill>
                <a:prstClr val="black"/>
              </a:solidFill>
              <a:latin typeface="Calibri"/>
            </a:endParaRPr>
          </a:p>
        </p:txBody>
      </p:sp>
      <p:sp>
        <p:nvSpPr>
          <p:cNvPr id="51" name="TextBox 50"/>
          <p:cNvSpPr txBox="1"/>
          <p:nvPr/>
        </p:nvSpPr>
        <p:spPr>
          <a:xfrm>
            <a:off x="1828800" y="2197584"/>
            <a:ext cx="540533" cy="369332"/>
          </a:xfrm>
          <a:prstGeom prst="rect">
            <a:avLst/>
          </a:prstGeom>
          <a:noFill/>
        </p:spPr>
        <p:txBody>
          <a:bodyPr wrap="none" rtlCol="0">
            <a:spAutoFit/>
          </a:bodyPr>
          <a:lstStyle/>
          <a:p>
            <a:pPr defTabSz="457200"/>
            <a:r>
              <a:rPr lang="en-US" b="1" dirty="0" smtClean="0">
                <a:solidFill>
                  <a:prstClr val="black"/>
                </a:solidFill>
                <a:latin typeface="Calibri"/>
              </a:rPr>
              <a:t>BS1</a:t>
            </a:r>
            <a:endParaRPr lang="en-US" b="1" dirty="0">
              <a:solidFill>
                <a:prstClr val="black"/>
              </a:solidFill>
              <a:latin typeface="Calibri"/>
            </a:endParaRPr>
          </a:p>
        </p:txBody>
      </p:sp>
      <p:sp>
        <p:nvSpPr>
          <p:cNvPr id="52" name="TextBox 51"/>
          <p:cNvSpPr txBox="1"/>
          <p:nvPr/>
        </p:nvSpPr>
        <p:spPr>
          <a:xfrm>
            <a:off x="5098267" y="1676400"/>
            <a:ext cx="540533" cy="369332"/>
          </a:xfrm>
          <a:prstGeom prst="rect">
            <a:avLst/>
          </a:prstGeom>
          <a:noFill/>
        </p:spPr>
        <p:txBody>
          <a:bodyPr wrap="none" rtlCol="0">
            <a:spAutoFit/>
          </a:bodyPr>
          <a:lstStyle/>
          <a:p>
            <a:pPr defTabSz="457200"/>
            <a:r>
              <a:rPr lang="en-US" b="1" dirty="0" smtClean="0">
                <a:solidFill>
                  <a:prstClr val="black"/>
                </a:solidFill>
                <a:latin typeface="Calibri"/>
              </a:rPr>
              <a:t>BS2</a:t>
            </a:r>
            <a:endParaRPr lang="en-US" b="1" dirty="0">
              <a:solidFill>
                <a:prstClr val="black"/>
              </a:solidFill>
              <a:latin typeface="Calibri"/>
            </a:endParaRPr>
          </a:p>
        </p:txBody>
      </p:sp>
      <p:sp>
        <p:nvSpPr>
          <p:cNvPr id="4" name="Arc 3"/>
          <p:cNvSpPr/>
          <p:nvPr/>
        </p:nvSpPr>
        <p:spPr>
          <a:xfrm flipV="1">
            <a:off x="1993087" y="2380973"/>
            <a:ext cx="1029748" cy="438427"/>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0" name="Arc 19"/>
          <p:cNvSpPr/>
          <p:nvPr/>
        </p:nvSpPr>
        <p:spPr>
          <a:xfrm flipV="1">
            <a:off x="2094452" y="2533373"/>
            <a:ext cx="1029748" cy="438427"/>
          </a:xfrm>
          <a:prstGeom prst="arc">
            <a:avLst>
              <a:gd name="adj1" fmla="val 18325055"/>
              <a:gd name="adj2" fmla="val 2119417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1" name="Arc 20"/>
          <p:cNvSpPr/>
          <p:nvPr/>
        </p:nvSpPr>
        <p:spPr>
          <a:xfrm flipV="1">
            <a:off x="2246852" y="2685773"/>
            <a:ext cx="1029748" cy="438427"/>
          </a:xfrm>
          <a:prstGeom prst="arc">
            <a:avLst>
              <a:gd name="adj1" fmla="val 19523678"/>
              <a:gd name="adj2" fmla="val 2070899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2" name="Arc 21"/>
          <p:cNvSpPr/>
          <p:nvPr/>
        </p:nvSpPr>
        <p:spPr>
          <a:xfrm flipH="1" flipV="1">
            <a:off x="4945808" y="2512319"/>
            <a:ext cx="997792" cy="61188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3" name="Arc 22"/>
          <p:cNvSpPr/>
          <p:nvPr/>
        </p:nvSpPr>
        <p:spPr>
          <a:xfrm flipH="1" flipV="1">
            <a:off x="4800600" y="2664719"/>
            <a:ext cx="997792" cy="611881"/>
          </a:xfrm>
          <a:prstGeom prst="arc">
            <a:avLst>
              <a:gd name="adj1" fmla="val 17898869"/>
              <a:gd name="adj2" fmla="val 209317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4" name="Arc 23"/>
          <p:cNvSpPr/>
          <p:nvPr/>
        </p:nvSpPr>
        <p:spPr>
          <a:xfrm flipH="1" flipV="1">
            <a:off x="4648200" y="2817119"/>
            <a:ext cx="997792" cy="611881"/>
          </a:xfrm>
          <a:prstGeom prst="arc">
            <a:avLst>
              <a:gd name="adj1" fmla="val 18821427"/>
              <a:gd name="adj2" fmla="val 2069392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cxnSp>
        <p:nvCxnSpPr>
          <p:cNvPr id="8" name="Straight Arrow Connector 7"/>
          <p:cNvCxnSpPr>
            <a:stCxn id="6" idx="3"/>
            <a:endCxn id="14" idx="0"/>
          </p:cNvCxnSpPr>
          <p:nvPr/>
        </p:nvCxnSpPr>
        <p:spPr>
          <a:xfrm>
            <a:off x="2847858" y="2179155"/>
            <a:ext cx="1660293" cy="1188316"/>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6" idx="1"/>
            <a:endCxn id="13" idx="0"/>
          </p:cNvCxnSpPr>
          <p:nvPr/>
        </p:nvCxnSpPr>
        <p:spPr>
          <a:xfrm flipH="1">
            <a:off x="3365151" y="2483955"/>
            <a:ext cx="1816449" cy="731116"/>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3"/>
            <a:endCxn id="16" idx="1"/>
          </p:cNvCxnSpPr>
          <p:nvPr/>
        </p:nvCxnSpPr>
        <p:spPr>
          <a:xfrm>
            <a:off x="2847858" y="2179155"/>
            <a:ext cx="2333742" cy="30480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1718992C-B9AF-2F49-8B31-EC7F489F3004}" type="slidenum">
              <a:rPr lang="en-US" smtClean="0">
                <a:solidFill>
                  <a:prstClr val="black"/>
                </a:solidFill>
                <a:latin typeface="Calibri"/>
              </a:rPr>
              <a:pPr/>
              <a:t>22</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3124200" y="6324600"/>
            <a:ext cx="34290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103001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48" grpId="0"/>
      <p:bldP spid="48" grpId="0"/>
      <p:bldP spid="51" grpId="0"/>
      <p:bldP spid="52" grpId="0"/>
      <p:bldP spid="4"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600" dirty="0" smtClean="0"/>
              <a:t>Radio Resource Management : Mobility</a:t>
            </a:r>
            <a:endParaRPr lang="en-US" sz="3600" dirty="0"/>
          </a:p>
        </p:txBody>
      </p:sp>
      <p:sp>
        <p:nvSpPr>
          <p:cNvPr id="3" name="Content Placeholder 2"/>
          <p:cNvSpPr>
            <a:spLocks noGrp="1"/>
          </p:cNvSpPr>
          <p:nvPr>
            <p:ph idx="1"/>
          </p:nvPr>
        </p:nvSpPr>
        <p:spPr>
          <a:xfrm>
            <a:off x="152400" y="4876800"/>
            <a:ext cx="8991600" cy="1066800"/>
          </a:xfrm>
        </p:spPr>
        <p:txBody>
          <a:bodyPr>
            <a:normAutofit/>
          </a:bodyPr>
          <a:lstStyle/>
          <a:p>
            <a:r>
              <a:rPr lang="en-US" sz="2800" dirty="0" smtClean="0"/>
              <a:t>Coordination required to decide handovers</a:t>
            </a:r>
          </a:p>
          <a:p>
            <a:r>
              <a:rPr lang="en-US" sz="2800" dirty="0" smtClean="0"/>
              <a:t>Load at BS1 reduces and load at BS2 increases</a:t>
            </a:r>
            <a:endParaRPr lang="en-US" sz="3400" dirty="0"/>
          </a:p>
        </p:txBody>
      </p:sp>
      <p:pic>
        <p:nvPicPr>
          <p:cNvPr id="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940" y="1767509"/>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current_research\OpenRAN\openran_talk\ONRC\iphone-5-white-front-fu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101" y="3215071"/>
            <a:ext cx="280099" cy="594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E:\current_research\OpenRAN\openran_talk\ONRC\iphone-5-white-front-fu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101" y="3367471"/>
            <a:ext cx="280099" cy="5949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072309"/>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p:cNvSpPr txBox="1"/>
          <p:nvPr/>
        </p:nvSpPr>
        <p:spPr>
          <a:xfrm>
            <a:off x="2697897" y="3810000"/>
            <a:ext cx="852606" cy="369332"/>
          </a:xfrm>
          <a:prstGeom prst="rect">
            <a:avLst/>
          </a:prstGeom>
          <a:noFill/>
        </p:spPr>
        <p:txBody>
          <a:bodyPr wrap="none" rtlCol="0">
            <a:spAutoFit/>
          </a:bodyPr>
          <a:lstStyle/>
          <a:p>
            <a:pPr defTabSz="457200"/>
            <a:r>
              <a:rPr lang="en-US" b="1" dirty="0" smtClean="0">
                <a:solidFill>
                  <a:prstClr val="black"/>
                </a:solidFill>
                <a:latin typeface="Calibri"/>
              </a:rPr>
              <a:t>Client1</a:t>
            </a:r>
            <a:endParaRPr lang="en-US" b="1" dirty="0">
              <a:solidFill>
                <a:prstClr val="black"/>
              </a:solidFill>
              <a:latin typeface="Calibri"/>
            </a:endParaRPr>
          </a:p>
        </p:txBody>
      </p:sp>
      <p:sp>
        <p:nvSpPr>
          <p:cNvPr id="48" name="TextBox 47"/>
          <p:cNvSpPr txBox="1"/>
          <p:nvPr/>
        </p:nvSpPr>
        <p:spPr>
          <a:xfrm>
            <a:off x="4191000" y="4038600"/>
            <a:ext cx="852606" cy="369332"/>
          </a:xfrm>
          <a:prstGeom prst="rect">
            <a:avLst/>
          </a:prstGeom>
          <a:noFill/>
        </p:spPr>
        <p:txBody>
          <a:bodyPr wrap="none" rtlCol="0">
            <a:spAutoFit/>
          </a:bodyPr>
          <a:lstStyle/>
          <a:p>
            <a:pPr defTabSz="457200"/>
            <a:r>
              <a:rPr lang="en-US" b="1" dirty="0" smtClean="0">
                <a:solidFill>
                  <a:prstClr val="black"/>
                </a:solidFill>
                <a:latin typeface="Calibri"/>
              </a:rPr>
              <a:t>Client1</a:t>
            </a:r>
            <a:endParaRPr lang="en-US" b="1" dirty="0">
              <a:solidFill>
                <a:prstClr val="black"/>
              </a:solidFill>
              <a:latin typeface="Calibri"/>
            </a:endParaRPr>
          </a:p>
        </p:txBody>
      </p:sp>
      <p:sp>
        <p:nvSpPr>
          <p:cNvPr id="51" name="TextBox 50"/>
          <p:cNvSpPr txBox="1"/>
          <p:nvPr/>
        </p:nvSpPr>
        <p:spPr>
          <a:xfrm>
            <a:off x="1828800" y="2197584"/>
            <a:ext cx="540533" cy="369332"/>
          </a:xfrm>
          <a:prstGeom prst="rect">
            <a:avLst/>
          </a:prstGeom>
          <a:noFill/>
        </p:spPr>
        <p:txBody>
          <a:bodyPr wrap="none" rtlCol="0">
            <a:spAutoFit/>
          </a:bodyPr>
          <a:lstStyle/>
          <a:p>
            <a:pPr defTabSz="457200"/>
            <a:r>
              <a:rPr lang="en-US" b="1" dirty="0" smtClean="0">
                <a:solidFill>
                  <a:prstClr val="black"/>
                </a:solidFill>
                <a:latin typeface="Calibri"/>
              </a:rPr>
              <a:t>BS1</a:t>
            </a:r>
            <a:endParaRPr lang="en-US" b="1" dirty="0">
              <a:solidFill>
                <a:prstClr val="black"/>
              </a:solidFill>
              <a:latin typeface="Calibri"/>
            </a:endParaRPr>
          </a:p>
        </p:txBody>
      </p:sp>
      <p:sp>
        <p:nvSpPr>
          <p:cNvPr id="52" name="TextBox 51"/>
          <p:cNvSpPr txBox="1"/>
          <p:nvPr/>
        </p:nvSpPr>
        <p:spPr>
          <a:xfrm>
            <a:off x="5098267" y="1676400"/>
            <a:ext cx="540533" cy="369332"/>
          </a:xfrm>
          <a:prstGeom prst="rect">
            <a:avLst/>
          </a:prstGeom>
          <a:noFill/>
        </p:spPr>
        <p:txBody>
          <a:bodyPr wrap="none" rtlCol="0">
            <a:spAutoFit/>
          </a:bodyPr>
          <a:lstStyle/>
          <a:p>
            <a:pPr defTabSz="457200"/>
            <a:r>
              <a:rPr lang="en-US" b="1" dirty="0" smtClean="0">
                <a:solidFill>
                  <a:prstClr val="black"/>
                </a:solidFill>
                <a:latin typeface="Calibri"/>
              </a:rPr>
              <a:t>BS2</a:t>
            </a:r>
            <a:endParaRPr lang="en-US" b="1" dirty="0">
              <a:solidFill>
                <a:prstClr val="black"/>
              </a:solidFill>
              <a:latin typeface="Calibri"/>
            </a:endParaRPr>
          </a:p>
        </p:txBody>
      </p:sp>
      <p:sp>
        <p:nvSpPr>
          <p:cNvPr id="4" name="Arc 3"/>
          <p:cNvSpPr/>
          <p:nvPr/>
        </p:nvSpPr>
        <p:spPr>
          <a:xfrm flipV="1">
            <a:off x="1993087" y="2380973"/>
            <a:ext cx="1029748" cy="438427"/>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0" name="Arc 19"/>
          <p:cNvSpPr/>
          <p:nvPr/>
        </p:nvSpPr>
        <p:spPr>
          <a:xfrm flipV="1">
            <a:off x="2094452" y="2533373"/>
            <a:ext cx="1029748" cy="438427"/>
          </a:xfrm>
          <a:prstGeom prst="arc">
            <a:avLst>
              <a:gd name="adj1" fmla="val 18325055"/>
              <a:gd name="adj2" fmla="val 2119417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1" name="Arc 20"/>
          <p:cNvSpPr/>
          <p:nvPr/>
        </p:nvSpPr>
        <p:spPr>
          <a:xfrm flipV="1">
            <a:off x="2246852" y="2685773"/>
            <a:ext cx="1029748" cy="438427"/>
          </a:xfrm>
          <a:prstGeom prst="arc">
            <a:avLst>
              <a:gd name="adj1" fmla="val 19523678"/>
              <a:gd name="adj2" fmla="val 2070899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2" name="Arc 21"/>
          <p:cNvSpPr/>
          <p:nvPr/>
        </p:nvSpPr>
        <p:spPr>
          <a:xfrm flipH="1" flipV="1">
            <a:off x="4945808" y="2512319"/>
            <a:ext cx="997792" cy="61188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3" name="Arc 22"/>
          <p:cNvSpPr/>
          <p:nvPr/>
        </p:nvSpPr>
        <p:spPr>
          <a:xfrm flipH="1" flipV="1">
            <a:off x="4800600" y="2664719"/>
            <a:ext cx="997792" cy="611881"/>
          </a:xfrm>
          <a:prstGeom prst="arc">
            <a:avLst>
              <a:gd name="adj1" fmla="val 17898869"/>
              <a:gd name="adj2" fmla="val 209317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4" name="Arc 23"/>
          <p:cNvSpPr/>
          <p:nvPr/>
        </p:nvSpPr>
        <p:spPr>
          <a:xfrm flipH="1" flipV="1">
            <a:off x="4648200" y="2817119"/>
            <a:ext cx="997792" cy="611881"/>
          </a:xfrm>
          <a:prstGeom prst="arc">
            <a:avLst>
              <a:gd name="adj1" fmla="val 18821427"/>
              <a:gd name="adj2" fmla="val 2069392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cxnSp>
        <p:nvCxnSpPr>
          <p:cNvPr id="8" name="Straight Arrow Connector 7"/>
          <p:cNvCxnSpPr>
            <a:stCxn id="6" idx="3"/>
            <a:endCxn id="14" idx="0"/>
          </p:cNvCxnSpPr>
          <p:nvPr/>
        </p:nvCxnSpPr>
        <p:spPr>
          <a:xfrm>
            <a:off x="2847858" y="2179155"/>
            <a:ext cx="1660293" cy="1188316"/>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6" idx="1"/>
            <a:endCxn id="13" idx="0"/>
          </p:cNvCxnSpPr>
          <p:nvPr/>
        </p:nvCxnSpPr>
        <p:spPr>
          <a:xfrm flipH="1">
            <a:off x="3365151" y="2483955"/>
            <a:ext cx="1816449" cy="731116"/>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6" idx="3"/>
            <a:endCxn id="16" idx="1"/>
          </p:cNvCxnSpPr>
          <p:nvPr/>
        </p:nvCxnSpPr>
        <p:spPr>
          <a:xfrm>
            <a:off x="2847858" y="2179155"/>
            <a:ext cx="2333742" cy="30480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1718992C-B9AF-2F49-8B31-EC7F489F3004}" type="slidenum">
              <a:rPr lang="en-US" smtClean="0">
                <a:solidFill>
                  <a:prstClr val="black"/>
                </a:solidFill>
                <a:latin typeface="Calibri"/>
              </a:rPr>
              <a:pPr/>
              <a:t>23</a:t>
            </a:fld>
            <a:endParaRPr lang="en-US">
              <a:solidFill>
                <a:prstClr val="black"/>
              </a:solidFill>
              <a:latin typeface="Calibri"/>
            </a:endParaRPr>
          </a:p>
        </p:txBody>
      </p:sp>
      <p:sp>
        <p:nvSpPr>
          <p:cNvPr id="11" name="Date Placeholder 10"/>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2" name="Footer Placeholder 11"/>
          <p:cNvSpPr>
            <a:spLocks noGrp="1"/>
          </p:cNvSpPr>
          <p:nvPr>
            <p:ph type="ftr" sz="quarter" idx="11"/>
          </p:nvPr>
        </p:nvSpPr>
        <p:spPr>
          <a:xfrm>
            <a:off x="3124200" y="6324600"/>
            <a:ext cx="35052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2035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par>
                          <p:cTn id="39" fill="hold">
                            <p:stCondLst>
                              <p:cond delay="0"/>
                            </p:stCondLst>
                            <p:childTnLst>
                              <p:par>
                                <p:cTn id="40" presetID="42" presetClass="path" presetSubtype="0" accel="50000" decel="50000" fill="hold" nodeType="afterEffect">
                                  <p:stCondLst>
                                    <p:cond delay="0"/>
                                  </p:stCondLst>
                                  <p:childTnLst>
                                    <p:animMotion origin="layout" path="M 4.44444E-6 -3.36725E-6 L 0.12361 0.02128 " pathEditMode="relative" rAng="0" ptsTypes="AA">
                                      <p:cBhvr>
                                        <p:cTn id="41" dur="2000" fill="hold"/>
                                        <p:tgtEl>
                                          <p:spTgt spid="13"/>
                                        </p:tgtEl>
                                        <p:attrNameLst>
                                          <p:attrName>ppt_x</p:attrName>
                                          <p:attrName>ppt_y</p:attrName>
                                        </p:attrNameLst>
                                      </p:cBhvr>
                                      <p:rCtr x="6181" y="1064"/>
                                    </p:animMotion>
                                  </p:childTnLst>
                                </p:cTn>
                              </p:par>
                              <p:par>
                                <p:cTn id="42" presetID="42" presetClass="path" presetSubtype="0" accel="50000" decel="50000" fill="hold" grpId="1" nodeType="withEffect">
                                  <p:stCondLst>
                                    <p:cond delay="0"/>
                                  </p:stCondLst>
                                  <p:childTnLst>
                                    <p:animMotion origin="layout" path="M 3.33333E-6 1.35985E-6 L 0.16666 0.02868 " pathEditMode="relative" rAng="0" ptsTypes="AA">
                                      <p:cBhvr>
                                        <p:cTn id="43" dur="2000" fill="hold"/>
                                        <p:tgtEl>
                                          <p:spTgt spid="2048"/>
                                        </p:tgtEl>
                                        <p:attrNameLst>
                                          <p:attrName>ppt_x</p:attrName>
                                          <p:attrName>ppt_y</p:attrName>
                                        </p:attrNameLst>
                                      </p:cBhvr>
                                      <p:rCtr x="8333" y="1434"/>
                                    </p:animMotion>
                                  </p:childTnLst>
                                </p:cTn>
                              </p:par>
                            </p:childTnLst>
                          </p:cTn>
                        </p:par>
                        <p:par>
                          <p:cTn id="44" fill="hold">
                            <p:stCondLst>
                              <p:cond delay="2000"/>
                            </p:stCondLst>
                            <p:childTnLst>
                              <p:par>
                                <p:cTn id="45" presetID="1" presetClass="exit" presetSubtype="0" fill="hold" nodeType="after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4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p:bldP spid="2048" grpId="1"/>
      <p:bldP spid="2048" grpId="2"/>
      <p:bldP spid="48" grpId="0"/>
      <p:bldP spid="51" grpId="0"/>
      <p:bldP spid="52" grpId="0"/>
      <p:bldP spid="4" grpId="0" animBg="1"/>
      <p:bldP spid="4" grpId="1" animBg="1"/>
      <p:bldP spid="20" grpId="0" animBg="1"/>
      <p:bldP spid="20" grpId="1" animBg="1"/>
      <p:bldP spid="21" grpId="0" animBg="1"/>
      <p:bldP spid="21" grpId="1"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LTE-RAN: Current Architecture</a:t>
            </a:r>
            <a:endParaRPr lang="en-US" sz="3600" dirty="0"/>
          </a:p>
        </p:txBody>
      </p:sp>
      <p:sp>
        <p:nvSpPr>
          <p:cNvPr id="3" name="Content Placeholder 2"/>
          <p:cNvSpPr>
            <a:spLocks noGrp="1"/>
          </p:cNvSpPr>
          <p:nvPr>
            <p:ph idx="1"/>
          </p:nvPr>
        </p:nvSpPr>
        <p:spPr>
          <a:xfrm>
            <a:off x="228600" y="1524000"/>
            <a:ext cx="8610600" cy="3733800"/>
          </a:xfrm>
        </p:spPr>
        <p:txBody>
          <a:bodyPr>
            <a:noAutofit/>
          </a:bodyPr>
          <a:lstStyle/>
          <a:p>
            <a:pPr marL="342900" lvl="1" indent="-342900">
              <a:buFont typeface="Arial" pitchFamily="34" charset="0"/>
              <a:buChar char="•"/>
            </a:pPr>
            <a:r>
              <a:rPr lang="en-US" sz="3200" dirty="0"/>
              <a:t>Distributed control </a:t>
            </a:r>
            <a:r>
              <a:rPr lang="en-US" sz="3200" dirty="0" smtClean="0"/>
              <a:t>plane </a:t>
            </a:r>
          </a:p>
          <a:p>
            <a:pPr marL="742950" lvl="2" indent="-342900"/>
            <a:r>
              <a:rPr lang="en-US" dirty="0" smtClean="0"/>
              <a:t>Control signaling grows with density</a:t>
            </a:r>
          </a:p>
          <a:p>
            <a:pPr marL="742950" lvl="2" indent="-342900"/>
            <a:r>
              <a:rPr lang="en-US" dirty="0" smtClean="0"/>
              <a:t>Inefficient RRM decision making</a:t>
            </a:r>
          </a:p>
          <a:p>
            <a:pPr marL="742950" lvl="2" indent="-342900"/>
            <a:r>
              <a:rPr lang="en-US" dirty="0" smtClean="0"/>
              <a:t>Harder to manage and operate the network</a:t>
            </a:r>
          </a:p>
          <a:p>
            <a:pPr marL="742950" lvl="2" indent="-342900"/>
            <a:r>
              <a:rPr lang="en-US" dirty="0" smtClean="0"/>
              <a:t>Clients need to resynchronize state at every handover</a:t>
            </a:r>
          </a:p>
          <a:p>
            <a:pPr marL="400050" lvl="2" indent="0">
              <a:buNone/>
            </a:pPr>
            <a:endParaRPr lang="en-US" dirty="0" smtClean="0"/>
          </a:p>
          <a:p>
            <a:pPr marL="457200" lvl="1" indent="-457200">
              <a:buFont typeface="Arial" pitchFamily="34" charset="0"/>
              <a:buChar char="•"/>
            </a:pPr>
            <a:r>
              <a:rPr lang="en-US" dirty="0" smtClean="0"/>
              <a:t>Works fine with sparse deployments, but problems compound in a dense network</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24</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657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380993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SoftRAN</a:t>
            </a:r>
            <a:r>
              <a:rPr lang="en-US" dirty="0" smtClean="0"/>
              <a:t>: Big Base Station Abstraction</a:t>
            </a:r>
            <a:endParaRPr lang="en-US" dirty="0"/>
          </a:p>
        </p:txBody>
      </p:sp>
      <p:pic>
        <p:nvPicPr>
          <p:cNvPr id="13" name="Picture 12"/>
          <p:cNvPicPr>
            <a:picLocks noChangeAspect="1"/>
          </p:cNvPicPr>
          <p:nvPr/>
        </p:nvPicPr>
        <p:blipFill>
          <a:blip r:embed="rId2"/>
          <a:stretch>
            <a:fillRect/>
          </a:stretch>
        </p:blipFill>
        <p:spPr>
          <a:xfrm>
            <a:off x="1752600" y="3276600"/>
            <a:ext cx="927100" cy="1231247"/>
          </a:xfrm>
          <a:prstGeom prst="rect">
            <a:avLst/>
          </a:prstGeom>
        </p:spPr>
      </p:pic>
      <p:grpSp>
        <p:nvGrpSpPr>
          <p:cNvPr id="271" name="Group 270"/>
          <p:cNvGrpSpPr/>
          <p:nvPr/>
        </p:nvGrpSpPr>
        <p:grpSpPr>
          <a:xfrm>
            <a:off x="1752600" y="4724400"/>
            <a:ext cx="914400" cy="914400"/>
            <a:chOff x="1752600" y="4724400"/>
            <a:chExt cx="914400" cy="914400"/>
          </a:xfrm>
        </p:grpSpPr>
        <p:sp>
          <p:nvSpPr>
            <p:cNvPr id="14" name="Frame 13"/>
            <p:cNvSpPr/>
            <p:nvPr/>
          </p:nvSpPr>
          <p:spPr>
            <a:xfrm>
              <a:off x="1752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5" name="Frame 14"/>
            <p:cNvSpPr/>
            <p:nvPr/>
          </p:nvSpPr>
          <p:spPr>
            <a:xfrm>
              <a:off x="19812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6" name="Frame 15"/>
            <p:cNvSpPr/>
            <p:nvPr/>
          </p:nvSpPr>
          <p:spPr>
            <a:xfrm>
              <a:off x="2209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7" name="Frame 16"/>
            <p:cNvSpPr/>
            <p:nvPr/>
          </p:nvSpPr>
          <p:spPr>
            <a:xfrm>
              <a:off x="2438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0" name="Frame 19"/>
            <p:cNvSpPr/>
            <p:nvPr/>
          </p:nvSpPr>
          <p:spPr>
            <a:xfrm>
              <a:off x="1752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1" name="Frame 20"/>
            <p:cNvSpPr/>
            <p:nvPr/>
          </p:nvSpPr>
          <p:spPr>
            <a:xfrm>
              <a:off x="19812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2" name="Frame 21"/>
            <p:cNvSpPr/>
            <p:nvPr/>
          </p:nvSpPr>
          <p:spPr>
            <a:xfrm>
              <a:off x="2209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3" name="Frame 22"/>
            <p:cNvSpPr/>
            <p:nvPr/>
          </p:nvSpPr>
          <p:spPr>
            <a:xfrm>
              <a:off x="2438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4" name="Frame 23"/>
            <p:cNvSpPr/>
            <p:nvPr/>
          </p:nvSpPr>
          <p:spPr>
            <a:xfrm>
              <a:off x="1752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5" name="Frame 24"/>
            <p:cNvSpPr/>
            <p:nvPr/>
          </p:nvSpPr>
          <p:spPr>
            <a:xfrm>
              <a:off x="19812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6" name="Frame 25"/>
            <p:cNvSpPr/>
            <p:nvPr/>
          </p:nvSpPr>
          <p:spPr>
            <a:xfrm>
              <a:off x="2209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7" name="Frame 26"/>
            <p:cNvSpPr/>
            <p:nvPr/>
          </p:nvSpPr>
          <p:spPr>
            <a:xfrm>
              <a:off x="2438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8" name="Frame 27"/>
            <p:cNvSpPr/>
            <p:nvPr/>
          </p:nvSpPr>
          <p:spPr>
            <a:xfrm>
              <a:off x="1752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9" name="Frame 28"/>
            <p:cNvSpPr/>
            <p:nvPr/>
          </p:nvSpPr>
          <p:spPr>
            <a:xfrm>
              <a:off x="19812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30" name="Frame 29"/>
            <p:cNvSpPr/>
            <p:nvPr/>
          </p:nvSpPr>
          <p:spPr>
            <a:xfrm>
              <a:off x="2209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31" name="Frame 30"/>
            <p:cNvSpPr/>
            <p:nvPr/>
          </p:nvSpPr>
          <p:spPr>
            <a:xfrm>
              <a:off x="2438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grpSp>
      <p:sp>
        <p:nvSpPr>
          <p:cNvPr id="32" name="TextBox 31"/>
          <p:cNvSpPr txBox="1"/>
          <p:nvPr/>
        </p:nvSpPr>
        <p:spPr>
          <a:xfrm>
            <a:off x="838200" y="4953000"/>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33" name="TextBox 32"/>
          <p:cNvSpPr txBox="1"/>
          <p:nvPr/>
        </p:nvSpPr>
        <p:spPr>
          <a:xfrm>
            <a:off x="1685756" y="5791200"/>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pic>
        <p:nvPicPr>
          <p:cNvPr id="72" name="Picture 71"/>
          <p:cNvPicPr>
            <a:picLocks noChangeAspect="1"/>
          </p:cNvPicPr>
          <p:nvPr/>
        </p:nvPicPr>
        <p:blipFill>
          <a:blip r:embed="rId2"/>
          <a:stretch>
            <a:fillRect/>
          </a:stretch>
        </p:blipFill>
        <p:spPr>
          <a:xfrm>
            <a:off x="6400800" y="3276600"/>
            <a:ext cx="927100" cy="1231247"/>
          </a:xfrm>
          <a:prstGeom prst="rect">
            <a:avLst/>
          </a:prstGeom>
        </p:spPr>
      </p:pic>
      <p:sp>
        <p:nvSpPr>
          <p:cNvPr id="73" name="Frame 72"/>
          <p:cNvSpPr/>
          <p:nvPr/>
        </p:nvSpPr>
        <p:spPr>
          <a:xfrm>
            <a:off x="6400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4" name="Frame 73"/>
          <p:cNvSpPr/>
          <p:nvPr/>
        </p:nvSpPr>
        <p:spPr>
          <a:xfrm>
            <a:off x="6629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5" name="Frame 74"/>
          <p:cNvSpPr/>
          <p:nvPr/>
        </p:nvSpPr>
        <p:spPr>
          <a:xfrm>
            <a:off x="68580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6" name="Frame 75"/>
          <p:cNvSpPr/>
          <p:nvPr/>
        </p:nvSpPr>
        <p:spPr>
          <a:xfrm>
            <a:off x="7086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7" name="Frame 76"/>
          <p:cNvSpPr/>
          <p:nvPr/>
        </p:nvSpPr>
        <p:spPr>
          <a:xfrm>
            <a:off x="6400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8" name="Frame 77"/>
          <p:cNvSpPr/>
          <p:nvPr/>
        </p:nvSpPr>
        <p:spPr>
          <a:xfrm>
            <a:off x="6629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9" name="Frame 78"/>
          <p:cNvSpPr/>
          <p:nvPr/>
        </p:nvSpPr>
        <p:spPr>
          <a:xfrm>
            <a:off x="68580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0" name="Frame 79"/>
          <p:cNvSpPr/>
          <p:nvPr/>
        </p:nvSpPr>
        <p:spPr>
          <a:xfrm>
            <a:off x="7086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1" name="Frame 80"/>
          <p:cNvSpPr/>
          <p:nvPr/>
        </p:nvSpPr>
        <p:spPr>
          <a:xfrm>
            <a:off x="6400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2" name="Frame 81"/>
          <p:cNvSpPr/>
          <p:nvPr/>
        </p:nvSpPr>
        <p:spPr>
          <a:xfrm>
            <a:off x="6629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3" name="Frame 82"/>
          <p:cNvSpPr/>
          <p:nvPr/>
        </p:nvSpPr>
        <p:spPr>
          <a:xfrm>
            <a:off x="68580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4" name="Frame 83"/>
          <p:cNvSpPr/>
          <p:nvPr/>
        </p:nvSpPr>
        <p:spPr>
          <a:xfrm>
            <a:off x="7086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5" name="Frame 84"/>
          <p:cNvSpPr/>
          <p:nvPr/>
        </p:nvSpPr>
        <p:spPr>
          <a:xfrm>
            <a:off x="6400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6" name="Frame 85"/>
          <p:cNvSpPr/>
          <p:nvPr/>
        </p:nvSpPr>
        <p:spPr>
          <a:xfrm>
            <a:off x="6629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7" name="Frame 86"/>
          <p:cNvSpPr/>
          <p:nvPr/>
        </p:nvSpPr>
        <p:spPr>
          <a:xfrm>
            <a:off x="68580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8" name="Frame 87"/>
          <p:cNvSpPr/>
          <p:nvPr/>
        </p:nvSpPr>
        <p:spPr>
          <a:xfrm>
            <a:off x="7086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89" name="TextBox 88"/>
          <p:cNvSpPr txBox="1"/>
          <p:nvPr/>
        </p:nvSpPr>
        <p:spPr>
          <a:xfrm>
            <a:off x="5562600" y="5040868"/>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90" name="TextBox 89"/>
          <p:cNvSpPr txBox="1"/>
          <p:nvPr/>
        </p:nvSpPr>
        <p:spPr>
          <a:xfrm>
            <a:off x="6248400" y="5726668"/>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pic>
        <p:nvPicPr>
          <p:cNvPr id="91" name="Picture 90"/>
          <p:cNvPicPr>
            <a:picLocks noChangeAspect="1"/>
          </p:cNvPicPr>
          <p:nvPr/>
        </p:nvPicPr>
        <p:blipFill>
          <a:blip r:embed="rId2"/>
          <a:stretch>
            <a:fillRect/>
          </a:stretch>
        </p:blipFill>
        <p:spPr>
          <a:xfrm>
            <a:off x="4025900" y="1307068"/>
            <a:ext cx="927100" cy="1231247"/>
          </a:xfrm>
          <a:prstGeom prst="rect">
            <a:avLst/>
          </a:prstGeom>
        </p:spPr>
      </p:pic>
      <p:sp>
        <p:nvSpPr>
          <p:cNvPr id="92" name="Frame 91"/>
          <p:cNvSpPr/>
          <p:nvPr/>
        </p:nvSpPr>
        <p:spPr>
          <a:xfrm>
            <a:off x="3962400" y="27548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3" name="Frame 92"/>
          <p:cNvSpPr/>
          <p:nvPr/>
        </p:nvSpPr>
        <p:spPr>
          <a:xfrm>
            <a:off x="4191000" y="27548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4" name="Frame 93"/>
          <p:cNvSpPr/>
          <p:nvPr/>
        </p:nvSpPr>
        <p:spPr>
          <a:xfrm>
            <a:off x="4419600" y="27548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5" name="Frame 94"/>
          <p:cNvSpPr/>
          <p:nvPr/>
        </p:nvSpPr>
        <p:spPr>
          <a:xfrm>
            <a:off x="4648200" y="27548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6" name="Frame 95"/>
          <p:cNvSpPr/>
          <p:nvPr/>
        </p:nvSpPr>
        <p:spPr>
          <a:xfrm>
            <a:off x="3962400" y="29834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7" name="Frame 96"/>
          <p:cNvSpPr/>
          <p:nvPr/>
        </p:nvSpPr>
        <p:spPr>
          <a:xfrm>
            <a:off x="4191000" y="29834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8" name="Frame 97"/>
          <p:cNvSpPr/>
          <p:nvPr/>
        </p:nvSpPr>
        <p:spPr>
          <a:xfrm>
            <a:off x="4419600" y="29834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99" name="Frame 98"/>
          <p:cNvSpPr/>
          <p:nvPr/>
        </p:nvSpPr>
        <p:spPr>
          <a:xfrm>
            <a:off x="4648200" y="29834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0" name="Frame 99"/>
          <p:cNvSpPr/>
          <p:nvPr/>
        </p:nvSpPr>
        <p:spPr>
          <a:xfrm>
            <a:off x="3962400" y="32120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1" name="Frame 100"/>
          <p:cNvSpPr/>
          <p:nvPr/>
        </p:nvSpPr>
        <p:spPr>
          <a:xfrm>
            <a:off x="4191000" y="32120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2" name="Frame 101"/>
          <p:cNvSpPr/>
          <p:nvPr/>
        </p:nvSpPr>
        <p:spPr>
          <a:xfrm>
            <a:off x="4419600" y="32120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3" name="Frame 102"/>
          <p:cNvSpPr/>
          <p:nvPr/>
        </p:nvSpPr>
        <p:spPr>
          <a:xfrm>
            <a:off x="4648200" y="32120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4" name="Frame 103"/>
          <p:cNvSpPr/>
          <p:nvPr/>
        </p:nvSpPr>
        <p:spPr>
          <a:xfrm>
            <a:off x="3962400" y="34406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5" name="Frame 104"/>
          <p:cNvSpPr/>
          <p:nvPr/>
        </p:nvSpPr>
        <p:spPr>
          <a:xfrm>
            <a:off x="4191000" y="34406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6" name="Frame 105"/>
          <p:cNvSpPr/>
          <p:nvPr/>
        </p:nvSpPr>
        <p:spPr>
          <a:xfrm>
            <a:off x="4419600" y="34406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7" name="Frame 106"/>
          <p:cNvSpPr/>
          <p:nvPr/>
        </p:nvSpPr>
        <p:spPr>
          <a:xfrm>
            <a:off x="4648200" y="3440668"/>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108" name="TextBox 107"/>
          <p:cNvSpPr txBox="1"/>
          <p:nvPr/>
        </p:nvSpPr>
        <p:spPr>
          <a:xfrm>
            <a:off x="3200400" y="2983468"/>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109" name="TextBox 108"/>
          <p:cNvSpPr txBox="1"/>
          <p:nvPr/>
        </p:nvSpPr>
        <p:spPr>
          <a:xfrm>
            <a:off x="3895556" y="3669268"/>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sp>
        <p:nvSpPr>
          <p:cNvPr id="113" name="Donut 112"/>
          <p:cNvSpPr/>
          <p:nvPr/>
        </p:nvSpPr>
        <p:spPr>
          <a:xfrm>
            <a:off x="152400" y="1219200"/>
            <a:ext cx="8610600" cy="55626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srgbClr val="FF0000"/>
              </a:solidFill>
              <a:latin typeface="Calibri"/>
            </a:endParaRPr>
          </a:p>
        </p:txBody>
      </p:sp>
      <p:grpSp>
        <p:nvGrpSpPr>
          <p:cNvPr id="200" name="Group 199"/>
          <p:cNvGrpSpPr/>
          <p:nvPr/>
        </p:nvGrpSpPr>
        <p:grpSpPr>
          <a:xfrm rot="227444">
            <a:off x="3616195" y="4765805"/>
            <a:ext cx="1295400" cy="1295400"/>
            <a:chOff x="4495800" y="2667000"/>
            <a:chExt cx="1295400" cy="1295400"/>
          </a:xfrm>
        </p:grpSpPr>
        <p:grpSp>
          <p:nvGrpSpPr>
            <p:cNvPr id="201" name="Group 200"/>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236" name="Rectangle 235"/>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7" name="Rectangle 236"/>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8" name="Rectangle 237"/>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0" name="Rectangle 239"/>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1" name="Rectangle 240"/>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2" name="Rectangle 241"/>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3" name="Rectangle 242"/>
              <p:cNvSpPr/>
              <p:nvPr/>
            </p:nvSpPr>
            <p:spPr>
              <a:xfrm>
                <a:off x="54102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4" name="Rectangle 24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5" name="Rectangle 244"/>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6" name="Rectangle 245"/>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7" name="Rectangle 246"/>
              <p:cNvSpPr/>
              <p:nvPr/>
            </p:nvSpPr>
            <p:spPr>
              <a:xfrm>
                <a:off x="54102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9" name="Rectangle 248"/>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50" name="Rectangle 249"/>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51" name="Rectangle 250"/>
              <p:cNvSpPr/>
              <p:nvPr/>
            </p:nvSpPr>
            <p:spPr>
              <a:xfrm>
                <a:off x="54102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202" name="Group 201"/>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220" name="Rectangle 219"/>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1" name="Rectangle 220"/>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2" name="Rectangle 221"/>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224" name="Rectangle 223"/>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5" name="Rectangle 224"/>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6" name="Rectangle 225"/>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8" name="Rectangle 227"/>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9" name="Rectangle 228"/>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0" name="Rectangle 229"/>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3" name="Rectangle 232"/>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4" name="Rectangle 233"/>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203" name="Group 202"/>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04" name="Rectangle 203"/>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05" name="Rectangle 204"/>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6" name="Rectangle 205"/>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8" name="Rectangle 207"/>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9" name="Rectangle 208"/>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210" name="Rectangle 209"/>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12" name="Rectangle 211"/>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13" name="Rectangle 212"/>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14" name="Rectangle 213"/>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sp>
        <p:nvSpPr>
          <p:cNvPr id="253" name="TextBox 252"/>
          <p:cNvSpPr txBox="1"/>
          <p:nvPr/>
        </p:nvSpPr>
        <p:spPr>
          <a:xfrm rot="2076852">
            <a:off x="3433786" y="5970772"/>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sp>
        <p:nvSpPr>
          <p:cNvPr id="254" name="TextBox 253"/>
          <p:cNvSpPr txBox="1"/>
          <p:nvPr/>
        </p:nvSpPr>
        <p:spPr>
          <a:xfrm rot="19998822">
            <a:off x="4332990" y="5784081"/>
            <a:ext cx="1752600" cy="369332"/>
          </a:xfrm>
          <a:prstGeom prst="rect">
            <a:avLst/>
          </a:prstGeom>
          <a:noFill/>
        </p:spPr>
        <p:txBody>
          <a:bodyPr wrap="square" rtlCol="0">
            <a:spAutoFit/>
          </a:bodyPr>
          <a:lstStyle/>
          <a:p>
            <a:pPr defTabSz="457200"/>
            <a:r>
              <a:rPr lang="en-US" dirty="0">
                <a:solidFill>
                  <a:prstClr val="black"/>
                </a:solidFill>
                <a:latin typeface="Calibri"/>
              </a:rPr>
              <a:t>r</a:t>
            </a:r>
            <a:r>
              <a:rPr lang="en-US" dirty="0" smtClean="0">
                <a:solidFill>
                  <a:prstClr val="black"/>
                </a:solidFill>
                <a:latin typeface="Calibri"/>
              </a:rPr>
              <a:t>adio element</a:t>
            </a:r>
            <a:endParaRPr lang="en-US" dirty="0">
              <a:solidFill>
                <a:prstClr val="black"/>
              </a:solidFill>
              <a:latin typeface="Calibri"/>
            </a:endParaRPr>
          </a:p>
        </p:txBody>
      </p:sp>
      <p:sp>
        <p:nvSpPr>
          <p:cNvPr id="257" name="TextBox 256"/>
          <p:cNvSpPr txBox="1"/>
          <p:nvPr/>
        </p:nvSpPr>
        <p:spPr>
          <a:xfrm rot="16200000">
            <a:off x="3312465" y="5257800"/>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258" name="Donut 257"/>
          <p:cNvSpPr/>
          <p:nvPr/>
        </p:nvSpPr>
        <p:spPr>
          <a:xfrm>
            <a:off x="3429000" y="3429000"/>
            <a:ext cx="2133600" cy="762000"/>
          </a:xfrm>
          <a:prstGeom prst="donut">
            <a:avLst>
              <a:gd name="adj" fmla="val 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prstClr val="black"/>
              </a:solidFill>
              <a:latin typeface="Calibri"/>
            </a:endParaRPr>
          </a:p>
        </p:txBody>
      </p:sp>
      <p:sp>
        <p:nvSpPr>
          <p:cNvPr id="259" name="TextBox 258"/>
          <p:cNvSpPr txBox="1"/>
          <p:nvPr/>
        </p:nvSpPr>
        <p:spPr>
          <a:xfrm>
            <a:off x="3962400" y="3581400"/>
            <a:ext cx="1107996" cy="369332"/>
          </a:xfrm>
          <a:prstGeom prst="rect">
            <a:avLst/>
          </a:prstGeom>
          <a:noFill/>
        </p:spPr>
        <p:txBody>
          <a:bodyPr wrap="none" rtlCol="0">
            <a:spAutoFit/>
          </a:bodyPr>
          <a:lstStyle/>
          <a:p>
            <a:pPr defTabSz="457200"/>
            <a:r>
              <a:rPr lang="en-US" dirty="0" smtClean="0">
                <a:solidFill>
                  <a:prstClr val="black"/>
                </a:solidFill>
                <a:latin typeface="Calibri"/>
              </a:rPr>
              <a:t>controller</a:t>
            </a:r>
            <a:endParaRPr lang="en-US" dirty="0">
              <a:solidFill>
                <a:prstClr val="black"/>
              </a:solidFill>
              <a:latin typeface="Calibri"/>
            </a:endParaRPr>
          </a:p>
        </p:txBody>
      </p:sp>
      <p:cxnSp>
        <p:nvCxnSpPr>
          <p:cNvPr id="261" name="Straight Connector 260"/>
          <p:cNvCxnSpPr>
            <a:stCxn id="258" idx="6"/>
            <a:endCxn id="72" idx="1"/>
          </p:cNvCxnSpPr>
          <p:nvPr/>
        </p:nvCxnSpPr>
        <p:spPr>
          <a:xfrm>
            <a:off x="5562600" y="3810000"/>
            <a:ext cx="838200" cy="822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13" idx="3"/>
            <a:endCxn id="258" idx="2"/>
          </p:cNvCxnSpPr>
          <p:nvPr/>
        </p:nvCxnSpPr>
        <p:spPr>
          <a:xfrm flipV="1">
            <a:off x="2679700" y="3810000"/>
            <a:ext cx="749300" cy="822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8" idx="0"/>
          </p:cNvCxnSpPr>
          <p:nvPr/>
        </p:nvCxnSpPr>
        <p:spPr>
          <a:xfrm flipV="1">
            <a:off x="4495800" y="2590800"/>
            <a:ext cx="0" cy="838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600200" y="4648200"/>
            <a:ext cx="0" cy="1093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70061" y="574306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840139" y="2638940"/>
            <a:ext cx="0" cy="1093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810000" y="37338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6278539" y="4620140"/>
            <a:ext cx="0" cy="109323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248400" y="5715000"/>
            <a:ext cx="12192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2057400"/>
            <a:ext cx="1716624" cy="369332"/>
          </a:xfrm>
          <a:prstGeom prst="rect">
            <a:avLst/>
          </a:prstGeom>
          <a:noFill/>
        </p:spPr>
        <p:txBody>
          <a:bodyPr wrap="none" rtlCol="0">
            <a:spAutoFit/>
          </a:bodyPr>
          <a:lstStyle/>
          <a:p>
            <a:pPr defTabSz="457200"/>
            <a:r>
              <a:rPr lang="en-US" dirty="0" smtClean="0">
                <a:solidFill>
                  <a:prstClr val="black"/>
                </a:solidFill>
                <a:latin typeface="Calibri"/>
              </a:rPr>
              <a:t>Radio Element 1</a:t>
            </a:r>
            <a:endParaRPr lang="en-US" dirty="0">
              <a:solidFill>
                <a:prstClr val="black"/>
              </a:solidFill>
              <a:latin typeface="Calibri"/>
            </a:endParaRPr>
          </a:p>
        </p:txBody>
      </p:sp>
      <p:sp>
        <p:nvSpPr>
          <p:cNvPr id="116" name="TextBox 115"/>
          <p:cNvSpPr txBox="1"/>
          <p:nvPr/>
        </p:nvSpPr>
        <p:spPr>
          <a:xfrm>
            <a:off x="340776" y="4050268"/>
            <a:ext cx="1716624" cy="369332"/>
          </a:xfrm>
          <a:prstGeom prst="rect">
            <a:avLst/>
          </a:prstGeom>
          <a:noFill/>
        </p:spPr>
        <p:txBody>
          <a:bodyPr wrap="none" rtlCol="0">
            <a:spAutoFit/>
          </a:bodyPr>
          <a:lstStyle/>
          <a:p>
            <a:pPr defTabSz="457200"/>
            <a:r>
              <a:rPr lang="en-US" dirty="0" smtClean="0">
                <a:solidFill>
                  <a:prstClr val="black"/>
                </a:solidFill>
                <a:latin typeface="Calibri"/>
              </a:rPr>
              <a:t>Radio Element 2</a:t>
            </a:r>
            <a:endParaRPr lang="en-US" dirty="0">
              <a:solidFill>
                <a:prstClr val="black"/>
              </a:solidFill>
              <a:latin typeface="Calibri"/>
            </a:endParaRPr>
          </a:p>
        </p:txBody>
      </p:sp>
      <p:sp>
        <p:nvSpPr>
          <p:cNvPr id="117" name="TextBox 116"/>
          <p:cNvSpPr txBox="1"/>
          <p:nvPr/>
        </p:nvSpPr>
        <p:spPr>
          <a:xfrm>
            <a:off x="6970176" y="4050268"/>
            <a:ext cx="1716624" cy="369332"/>
          </a:xfrm>
          <a:prstGeom prst="rect">
            <a:avLst/>
          </a:prstGeom>
          <a:noFill/>
        </p:spPr>
        <p:txBody>
          <a:bodyPr wrap="none" rtlCol="0">
            <a:spAutoFit/>
          </a:bodyPr>
          <a:lstStyle/>
          <a:p>
            <a:pPr defTabSz="457200"/>
            <a:r>
              <a:rPr lang="en-US" dirty="0" smtClean="0">
                <a:solidFill>
                  <a:prstClr val="black"/>
                </a:solidFill>
                <a:latin typeface="Calibri"/>
              </a:rPr>
              <a:t>Radio Element 3</a:t>
            </a:r>
            <a:endParaRPr lang="en-US" dirty="0">
              <a:solidFill>
                <a:prstClr val="black"/>
              </a:solidFill>
              <a:latin typeface="Calibri"/>
            </a:endParaRPr>
          </a:p>
        </p:txBody>
      </p:sp>
      <p:sp>
        <p:nvSpPr>
          <p:cNvPr id="6" name="TextBox 5"/>
          <p:cNvSpPr txBox="1"/>
          <p:nvPr/>
        </p:nvSpPr>
        <p:spPr>
          <a:xfrm>
            <a:off x="6934200" y="1371600"/>
            <a:ext cx="2173737" cy="461665"/>
          </a:xfrm>
          <a:prstGeom prst="rect">
            <a:avLst/>
          </a:prstGeom>
          <a:noFill/>
        </p:spPr>
        <p:txBody>
          <a:bodyPr wrap="none" rtlCol="0">
            <a:spAutoFit/>
          </a:bodyPr>
          <a:lstStyle/>
          <a:p>
            <a:pPr defTabSz="457200"/>
            <a:r>
              <a:rPr lang="en-US" sz="2400" dirty="0" smtClean="0">
                <a:solidFill>
                  <a:prstClr val="black"/>
                </a:solidFill>
                <a:latin typeface="Calibri"/>
              </a:rPr>
              <a:t>Big Base Station</a:t>
            </a:r>
            <a:endParaRPr lang="en-US" sz="2400" dirty="0">
              <a:solidFill>
                <a:prstClr val="black"/>
              </a:solidFill>
              <a:latin typeface="Calibri"/>
            </a:endParaRPr>
          </a:p>
        </p:txBody>
      </p:sp>
      <p:sp>
        <p:nvSpPr>
          <p:cNvPr id="124" name="Donut 123"/>
          <p:cNvSpPr/>
          <p:nvPr/>
        </p:nvSpPr>
        <p:spPr>
          <a:xfrm>
            <a:off x="283113" y="1257300"/>
            <a:ext cx="8610600" cy="5562600"/>
          </a:xfrm>
          <a:prstGeom prst="donu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prstClr val="white"/>
              </a:solidFill>
              <a:latin typeface="Calibri"/>
            </a:endParaRPr>
          </a:p>
        </p:txBody>
      </p:sp>
      <p:sp>
        <p:nvSpPr>
          <p:cNvPr id="11" name="Slide Number Placeholder 10"/>
          <p:cNvSpPr>
            <a:spLocks noGrp="1"/>
          </p:cNvSpPr>
          <p:nvPr>
            <p:ph type="sldNum" sz="quarter" idx="12"/>
          </p:nvPr>
        </p:nvSpPr>
        <p:spPr/>
        <p:txBody>
          <a:bodyPr/>
          <a:lstStyle/>
          <a:p>
            <a:fld id="{1718992C-B9AF-2F49-8B31-EC7F489F3004}" type="slidenum">
              <a:rPr lang="en-US" smtClean="0">
                <a:solidFill>
                  <a:prstClr val="black"/>
                </a:solidFill>
                <a:latin typeface="Calibri"/>
              </a:rPr>
              <a:pPr/>
              <a:t>25</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Tree>
    <p:extLst>
      <p:ext uri="{BB962C8B-B14F-4D97-AF65-F5344CB8AC3E}">
        <p14:creationId xmlns:p14="http://schemas.microsoft.com/office/powerpoint/2010/main" val="2618111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par>
                                <p:cTn id="114" presetID="9" presetClass="exit" presetSubtype="0" fill="hold" grpId="1" nodeType="withEffect">
                                  <p:stCondLst>
                                    <p:cond delay="0"/>
                                  </p:stCondLst>
                                  <p:childTnLst>
                                    <p:animEffect transition="out" filter="dissolve">
                                      <p:cBhvr>
                                        <p:cTn id="115" dur="500"/>
                                        <p:tgtEl>
                                          <p:spTgt spid="95"/>
                                        </p:tgtEl>
                                      </p:cBhvr>
                                    </p:animEffect>
                                    <p:set>
                                      <p:cBhvr>
                                        <p:cTn id="116" dur="1" fill="hold">
                                          <p:stCondLst>
                                            <p:cond delay="499"/>
                                          </p:stCondLst>
                                        </p:cTn>
                                        <p:tgtEl>
                                          <p:spTgt spid="95"/>
                                        </p:tgtEl>
                                        <p:attrNameLst>
                                          <p:attrName>style.visibility</p:attrName>
                                        </p:attrNameLst>
                                      </p:cBhvr>
                                      <p:to>
                                        <p:strVal val="hidden"/>
                                      </p:to>
                                    </p:set>
                                  </p:childTnLst>
                                </p:cTn>
                              </p:par>
                              <p:par>
                                <p:cTn id="117" presetID="9" presetClass="exit" presetSubtype="0" fill="hold" grpId="1" nodeType="withEffect">
                                  <p:stCondLst>
                                    <p:cond delay="0"/>
                                  </p:stCondLst>
                                  <p:childTnLst>
                                    <p:animEffect transition="out" filter="dissolve">
                                      <p:cBhvr>
                                        <p:cTn id="118" dur="500"/>
                                        <p:tgtEl>
                                          <p:spTgt spid="96"/>
                                        </p:tgtEl>
                                      </p:cBhvr>
                                    </p:animEffect>
                                    <p:set>
                                      <p:cBhvr>
                                        <p:cTn id="119" dur="1" fill="hold">
                                          <p:stCondLst>
                                            <p:cond delay="499"/>
                                          </p:stCondLst>
                                        </p:cTn>
                                        <p:tgtEl>
                                          <p:spTgt spid="96"/>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98"/>
                                        </p:tgtEl>
                                      </p:cBhvr>
                                    </p:animEffect>
                                    <p:set>
                                      <p:cBhvr>
                                        <p:cTn id="125" dur="1" fill="hold">
                                          <p:stCondLst>
                                            <p:cond delay="499"/>
                                          </p:stCondLst>
                                        </p:cTn>
                                        <p:tgtEl>
                                          <p:spTgt spid="98"/>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99"/>
                                        </p:tgtEl>
                                      </p:cBhvr>
                                    </p:animEffect>
                                    <p:set>
                                      <p:cBhvr>
                                        <p:cTn id="128" dur="1" fill="hold">
                                          <p:stCondLst>
                                            <p:cond delay="499"/>
                                          </p:stCondLst>
                                        </p:cTn>
                                        <p:tgtEl>
                                          <p:spTgt spid="99"/>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100"/>
                                        </p:tgtEl>
                                      </p:cBhvr>
                                    </p:animEffect>
                                    <p:set>
                                      <p:cBhvr>
                                        <p:cTn id="131" dur="1" fill="hold">
                                          <p:stCondLst>
                                            <p:cond delay="499"/>
                                          </p:stCondLst>
                                        </p:cTn>
                                        <p:tgtEl>
                                          <p:spTgt spid="100"/>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101"/>
                                        </p:tgtEl>
                                      </p:cBhvr>
                                    </p:animEffect>
                                    <p:set>
                                      <p:cBhvr>
                                        <p:cTn id="134" dur="1" fill="hold">
                                          <p:stCondLst>
                                            <p:cond delay="499"/>
                                          </p:stCondLst>
                                        </p:cTn>
                                        <p:tgtEl>
                                          <p:spTgt spid="101"/>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103"/>
                                        </p:tgtEl>
                                      </p:cBhvr>
                                    </p:animEffect>
                                    <p:set>
                                      <p:cBhvr>
                                        <p:cTn id="140" dur="1" fill="hold">
                                          <p:stCondLst>
                                            <p:cond delay="499"/>
                                          </p:stCondLst>
                                        </p:cTn>
                                        <p:tgtEl>
                                          <p:spTgt spid="103"/>
                                        </p:tgtEl>
                                        <p:attrNameLst>
                                          <p:attrName>style.visibility</p:attrName>
                                        </p:attrNameLst>
                                      </p:cBhvr>
                                      <p:to>
                                        <p:strVal val="hidden"/>
                                      </p:to>
                                    </p:set>
                                  </p:childTnLst>
                                </p:cTn>
                              </p:par>
                              <p:par>
                                <p:cTn id="141" presetID="9" presetClass="exit" presetSubtype="0" fill="hold" grpId="1" nodeType="withEffect">
                                  <p:stCondLst>
                                    <p:cond delay="0"/>
                                  </p:stCondLst>
                                  <p:childTnLst>
                                    <p:animEffect transition="out" filter="dissolve">
                                      <p:cBhvr>
                                        <p:cTn id="142" dur="500"/>
                                        <p:tgtEl>
                                          <p:spTgt spid="104"/>
                                        </p:tgtEl>
                                      </p:cBhvr>
                                    </p:animEffect>
                                    <p:set>
                                      <p:cBhvr>
                                        <p:cTn id="143" dur="1" fill="hold">
                                          <p:stCondLst>
                                            <p:cond delay="499"/>
                                          </p:stCondLst>
                                        </p:cTn>
                                        <p:tgtEl>
                                          <p:spTgt spid="104"/>
                                        </p:tgtEl>
                                        <p:attrNameLst>
                                          <p:attrName>style.visibility</p:attrName>
                                        </p:attrNameLst>
                                      </p:cBhvr>
                                      <p:to>
                                        <p:strVal val="hidden"/>
                                      </p:to>
                                    </p:set>
                                  </p:childTnLst>
                                </p:cTn>
                              </p:par>
                              <p:par>
                                <p:cTn id="144" presetID="9" presetClass="exit" presetSubtype="0" fill="hold" grpId="1" nodeType="withEffect">
                                  <p:stCondLst>
                                    <p:cond delay="0"/>
                                  </p:stCondLst>
                                  <p:childTnLst>
                                    <p:animEffect transition="out" filter="dissolve">
                                      <p:cBhvr>
                                        <p:cTn id="145" dur="500"/>
                                        <p:tgtEl>
                                          <p:spTgt spid="105"/>
                                        </p:tgtEl>
                                      </p:cBhvr>
                                    </p:animEffect>
                                    <p:set>
                                      <p:cBhvr>
                                        <p:cTn id="146" dur="1" fill="hold">
                                          <p:stCondLst>
                                            <p:cond delay="499"/>
                                          </p:stCondLst>
                                        </p:cTn>
                                        <p:tgtEl>
                                          <p:spTgt spid="105"/>
                                        </p:tgtEl>
                                        <p:attrNameLst>
                                          <p:attrName>style.visibility</p:attrName>
                                        </p:attrNameLst>
                                      </p:cBhvr>
                                      <p:to>
                                        <p:strVal val="hidden"/>
                                      </p:to>
                                    </p:set>
                                  </p:childTnLst>
                                </p:cTn>
                              </p:par>
                              <p:par>
                                <p:cTn id="147" presetID="9" presetClass="exit" presetSubtype="0" fill="hold" grpId="1" nodeType="withEffect">
                                  <p:stCondLst>
                                    <p:cond delay="0"/>
                                  </p:stCondLst>
                                  <p:childTnLst>
                                    <p:animEffect transition="out" filter="dissolve">
                                      <p:cBhvr>
                                        <p:cTn id="148" dur="500"/>
                                        <p:tgtEl>
                                          <p:spTgt spid="106"/>
                                        </p:tgtEl>
                                      </p:cBhvr>
                                    </p:animEffect>
                                    <p:set>
                                      <p:cBhvr>
                                        <p:cTn id="149" dur="1" fill="hold">
                                          <p:stCondLst>
                                            <p:cond delay="499"/>
                                          </p:stCondLst>
                                        </p:cTn>
                                        <p:tgtEl>
                                          <p:spTgt spid="106"/>
                                        </p:tgtEl>
                                        <p:attrNameLst>
                                          <p:attrName>style.visibility</p:attrName>
                                        </p:attrNameLst>
                                      </p:cBhvr>
                                      <p:to>
                                        <p:strVal val="hidden"/>
                                      </p:to>
                                    </p:set>
                                  </p:childTnLst>
                                </p:cTn>
                              </p:par>
                              <p:par>
                                <p:cTn id="150" presetID="9" presetClass="exit" presetSubtype="0" fill="hold" grpId="1" nodeType="withEffect">
                                  <p:stCondLst>
                                    <p:cond delay="0"/>
                                  </p:stCondLst>
                                  <p:childTnLst>
                                    <p:animEffect transition="out" filter="dissolve">
                                      <p:cBhvr>
                                        <p:cTn id="151" dur="500"/>
                                        <p:tgtEl>
                                          <p:spTgt spid="107"/>
                                        </p:tgtEl>
                                      </p:cBhvr>
                                    </p:animEffect>
                                    <p:set>
                                      <p:cBhvr>
                                        <p:cTn id="152" dur="1" fill="hold">
                                          <p:stCondLst>
                                            <p:cond delay="499"/>
                                          </p:stCondLst>
                                        </p:cTn>
                                        <p:tgtEl>
                                          <p:spTgt spid="107"/>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108"/>
                                        </p:tgtEl>
                                      </p:cBhvr>
                                    </p:animEffect>
                                    <p:set>
                                      <p:cBhvr>
                                        <p:cTn id="155" dur="1" fill="hold">
                                          <p:stCondLst>
                                            <p:cond delay="499"/>
                                          </p:stCondLst>
                                        </p:cTn>
                                        <p:tgtEl>
                                          <p:spTgt spid="108"/>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109"/>
                                        </p:tgtEl>
                                      </p:cBhvr>
                                    </p:animEffect>
                                    <p:set>
                                      <p:cBhvr>
                                        <p:cTn id="158" dur="1" fill="hold">
                                          <p:stCondLst>
                                            <p:cond delay="499"/>
                                          </p:stCondLst>
                                        </p:cTn>
                                        <p:tgtEl>
                                          <p:spTgt spid="109"/>
                                        </p:tgtEl>
                                        <p:attrNameLst>
                                          <p:attrName>style.visibility</p:attrName>
                                        </p:attrNameLst>
                                      </p:cBhvr>
                                      <p:to>
                                        <p:strVal val="hidden"/>
                                      </p:to>
                                    </p:set>
                                  </p:childTnLst>
                                </p:cTn>
                              </p:par>
                              <p:par>
                                <p:cTn id="159" presetID="9" presetClass="exit" presetSubtype="0" fill="hold" grpId="1" nodeType="withEffect">
                                  <p:stCondLst>
                                    <p:cond delay="0"/>
                                  </p:stCondLst>
                                  <p:childTnLst>
                                    <p:animEffect transition="out" filter="dissolve">
                                      <p:cBhvr>
                                        <p:cTn id="160" dur="500"/>
                                        <p:tgtEl>
                                          <p:spTgt spid="73"/>
                                        </p:tgtEl>
                                      </p:cBhvr>
                                    </p:animEffect>
                                    <p:set>
                                      <p:cBhvr>
                                        <p:cTn id="161" dur="1" fill="hold">
                                          <p:stCondLst>
                                            <p:cond delay="499"/>
                                          </p:stCondLst>
                                        </p:cTn>
                                        <p:tgtEl>
                                          <p:spTgt spid="73"/>
                                        </p:tgtEl>
                                        <p:attrNameLst>
                                          <p:attrName>style.visibility</p:attrName>
                                        </p:attrNameLst>
                                      </p:cBhvr>
                                      <p:to>
                                        <p:strVal val="hidden"/>
                                      </p:to>
                                    </p:set>
                                  </p:childTnLst>
                                </p:cTn>
                              </p:par>
                              <p:par>
                                <p:cTn id="162" presetID="9" presetClass="exit" presetSubtype="0" fill="hold" grpId="1" nodeType="withEffect">
                                  <p:stCondLst>
                                    <p:cond delay="0"/>
                                  </p:stCondLst>
                                  <p:childTnLst>
                                    <p:animEffect transition="out" filter="dissolve">
                                      <p:cBhvr>
                                        <p:cTn id="163" dur="500"/>
                                        <p:tgtEl>
                                          <p:spTgt spid="74"/>
                                        </p:tgtEl>
                                      </p:cBhvr>
                                    </p:animEffect>
                                    <p:set>
                                      <p:cBhvr>
                                        <p:cTn id="164" dur="1" fill="hold">
                                          <p:stCondLst>
                                            <p:cond delay="499"/>
                                          </p:stCondLst>
                                        </p:cTn>
                                        <p:tgtEl>
                                          <p:spTgt spid="74"/>
                                        </p:tgtEl>
                                        <p:attrNameLst>
                                          <p:attrName>style.visibility</p:attrName>
                                        </p:attrNameLst>
                                      </p:cBhvr>
                                      <p:to>
                                        <p:strVal val="hidden"/>
                                      </p:to>
                                    </p:set>
                                  </p:childTnLst>
                                </p:cTn>
                              </p:par>
                              <p:par>
                                <p:cTn id="165" presetID="9" presetClass="exit" presetSubtype="0" fill="hold" grpId="1" nodeType="withEffect">
                                  <p:stCondLst>
                                    <p:cond delay="0"/>
                                  </p:stCondLst>
                                  <p:childTnLst>
                                    <p:animEffect transition="out" filter="dissolve">
                                      <p:cBhvr>
                                        <p:cTn id="166" dur="500"/>
                                        <p:tgtEl>
                                          <p:spTgt spid="75"/>
                                        </p:tgtEl>
                                      </p:cBhvr>
                                    </p:animEffect>
                                    <p:set>
                                      <p:cBhvr>
                                        <p:cTn id="167" dur="1" fill="hold">
                                          <p:stCondLst>
                                            <p:cond delay="499"/>
                                          </p:stCondLst>
                                        </p:cTn>
                                        <p:tgtEl>
                                          <p:spTgt spid="75"/>
                                        </p:tgtEl>
                                        <p:attrNameLst>
                                          <p:attrName>style.visibility</p:attrName>
                                        </p:attrNameLst>
                                      </p:cBhvr>
                                      <p:to>
                                        <p:strVal val="hidden"/>
                                      </p:to>
                                    </p:set>
                                  </p:childTnLst>
                                </p:cTn>
                              </p:par>
                              <p:par>
                                <p:cTn id="168" presetID="9" presetClass="exit" presetSubtype="0" fill="hold" grpId="1" nodeType="withEffect">
                                  <p:stCondLst>
                                    <p:cond delay="0"/>
                                  </p:stCondLst>
                                  <p:childTnLst>
                                    <p:animEffect transition="out" filter="dissolve">
                                      <p:cBhvr>
                                        <p:cTn id="169" dur="500"/>
                                        <p:tgtEl>
                                          <p:spTgt spid="76"/>
                                        </p:tgtEl>
                                      </p:cBhvr>
                                    </p:animEffect>
                                    <p:set>
                                      <p:cBhvr>
                                        <p:cTn id="170" dur="1" fill="hold">
                                          <p:stCondLst>
                                            <p:cond delay="499"/>
                                          </p:stCondLst>
                                        </p:cTn>
                                        <p:tgtEl>
                                          <p:spTgt spid="76"/>
                                        </p:tgtEl>
                                        <p:attrNameLst>
                                          <p:attrName>style.visibility</p:attrName>
                                        </p:attrNameLst>
                                      </p:cBhvr>
                                      <p:to>
                                        <p:strVal val="hidden"/>
                                      </p:to>
                                    </p:set>
                                  </p:childTnLst>
                                </p:cTn>
                              </p:par>
                              <p:par>
                                <p:cTn id="171" presetID="9" presetClass="exit" presetSubtype="0" fill="hold" grpId="1" nodeType="withEffect">
                                  <p:stCondLst>
                                    <p:cond delay="0"/>
                                  </p:stCondLst>
                                  <p:childTnLst>
                                    <p:animEffect transition="out" filter="dissolve">
                                      <p:cBhvr>
                                        <p:cTn id="172" dur="500"/>
                                        <p:tgtEl>
                                          <p:spTgt spid="77"/>
                                        </p:tgtEl>
                                      </p:cBhvr>
                                    </p:animEffect>
                                    <p:set>
                                      <p:cBhvr>
                                        <p:cTn id="173" dur="1" fill="hold">
                                          <p:stCondLst>
                                            <p:cond delay="499"/>
                                          </p:stCondLst>
                                        </p:cTn>
                                        <p:tgtEl>
                                          <p:spTgt spid="77"/>
                                        </p:tgtEl>
                                        <p:attrNameLst>
                                          <p:attrName>style.visibility</p:attrName>
                                        </p:attrNameLst>
                                      </p:cBhvr>
                                      <p:to>
                                        <p:strVal val="hidden"/>
                                      </p:to>
                                    </p:set>
                                  </p:childTnLst>
                                </p:cTn>
                              </p:par>
                              <p:par>
                                <p:cTn id="174" presetID="9" presetClass="exit" presetSubtype="0" fill="hold" grpId="1" nodeType="withEffect">
                                  <p:stCondLst>
                                    <p:cond delay="0"/>
                                  </p:stCondLst>
                                  <p:childTnLst>
                                    <p:animEffect transition="out" filter="dissolve">
                                      <p:cBhvr>
                                        <p:cTn id="175" dur="500"/>
                                        <p:tgtEl>
                                          <p:spTgt spid="78"/>
                                        </p:tgtEl>
                                      </p:cBhvr>
                                    </p:animEffect>
                                    <p:set>
                                      <p:cBhvr>
                                        <p:cTn id="176" dur="1" fill="hold">
                                          <p:stCondLst>
                                            <p:cond delay="499"/>
                                          </p:stCondLst>
                                        </p:cTn>
                                        <p:tgtEl>
                                          <p:spTgt spid="78"/>
                                        </p:tgtEl>
                                        <p:attrNameLst>
                                          <p:attrName>style.visibility</p:attrName>
                                        </p:attrNameLst>
                                      </p:cBhvr>
                                      <p:to>
                                        <p:strVal val="hidden"/>
                                      </p:to>
                                    </p:set>
                                  </p:childTnLst>
                                </p:cTn>
                              </p:par>
                              <p:par>
                                <p:cTn id="177" presetID="9" presetClass="exit" presetSubtype="0" fill="hold" grpId="1" nodeType="withEffect">
                                  <p:stCondLst>
                                    <p:cond delay="0"/>
                                  </p:stCondLst>
                                  <p:childTnLst>
                                    <p:animEffect transition="out" filter="dissolve">
                                      <p:cBhvr>
                                        <p:cTn id="178" dur="500"/>
                                        <p:tgtEl>
                                          <p:spTgt spid="79"/>
                                        </p:tgtEl>
                                      </p:cBhvr>
                                    </p:animEffect>
                                    <p:set>
                                      <p:cBhvr>
                                        <p:cTn id="179" dur="1" fill="hold">
                                          <p:stCondLst>
                                            <p:cond delay="499"/>
                                          </p:stCondLst>
                                        </p:cTn>
                                        <p:tgtEl>
                                          <p:spTgt spid="79"/>
                                        </p:tgtEl>
                                        <p:attrNameLst>
                                          <p:attrName>style.visibility</p:attrName>
                                        </p:attrNameLst>
                                      </p:cBhvr>
                                      <p:to>
                                        <p:strVal val="hidden"/>
                                      </p:to>
                                    </p:set>
                                  </p:childTnLst>
                                </p:cTn>
                              </p:par>
                              <p:par>
                                <p:cTn id="180" presetID="9" presetClass="exit" presetSubtype="0" fill="hold" grpId="1" nodeType="withEffect">
                                  <p:stCondLst>
                                    <p:cond delay="0"/>
                                  </p:stCondLst>
                                  <p:childTnLst>
                                    <p:animEffect transition="out" filter="dissolve">
                                      <p:cBhvr>
                                        <p:cTn id="181" dur="500"/>
                                        <p:tgtEl>
                                          <p:spTgt spid="80"/>
                                        </p:tgtEl>
                                      </p:cBhvr>
                                    </p:animEffect>
                                    <p:set>
                                      <p:cBhvr>
                                        <p:cTn id="182" dur="1" fill="hold">
                                          <p:stCondLst>
                                            <p:cond delay="499"/>
                                          </p:stCondLst>
                                        </p:cTn>
                                        <p:tgtEl>
                                          <p:spTgt spid="80"/>
                                        </p:tgtEl>
                                        <p:attrNameLst>
                                          <p:attrName>style.visibility</p:attrName>
                                        </p:attrNameLst>
                                      </p:cBhvr>
                                      <p:to>
                                        <p:strVal val="hidden"/>
                                      </p:to>
                                    </p:set>
                                  </p:childTnLst>
                                </p:cTn>
                              </p:par>
                              <p:par>
                                <p:cTn id="183" presetID="9" presetClass="exit" presetSubtype="0" fill="hold" grpId="1" nodeType="withEffect">
                                  <p:stCondLst>
                                    <p:cond delay="0"/>
                                  </p:stCondLst>
                                  <p:childTnLst>
                                    <p:animEffect transition="out" filter="dissolve">
                                      <p:cBhvr>
                                        <p:cTn id="184" dur="500"/>
                                        <p:tgtEl>
                                          <p:spTgt spid="81"/>
                                        </p:tgtEl>
                                      </p:cBhvr>
                                    </p:animEffect>
                                    <p:set>
                                      <p:cBhvr>
                                        <p:cTn id="185" dur="1" fill="hold">
                                          <p:stCondLst>
                                            <p:cond delay="499"/>
                                          </p:stCondLst>
                                        </p:cTn>
                                        <p:tgtEl>
                                          <p:spTgt spid="81"/>
                                        </p:tgtEl>
                                        <p:attrNameLst>
                                          <p:attrName>style.visibility</p:attrName>
                                        </p:attrNameLst>
                                      </p:cBhvr>
                                      <p:to>
                                        <p:strVal val="hidden"/>
                                      </p:to>
                                    </p:set>
                                  </p:childTnLst>
                                </p:cTn>
                              </p:par>
                              <p:par>
                                <p:cTn id="186" presetID="9" presetClass="exit" presetSubtype="0" fill="hold" grpId="1" nodeType="withEffect">
                                  <p:stCondLst>
                                    <p:cond delay="0"/>
                                  </p:stCondLst>
                                  <p:childTnLst>
                                    <p:animEffect transition="out" filter="dissolve">
                                      <p:cBhvr>
                                        <p:cTn id="187" dur="500"/>
                                        <p:tgtEl>
                                          <p:spTgt spid="82"/>
                                        </p:tgtEl>
                                      </p:cBhvr>
                                    </p:animEffect>
                                    <p:set>
                                      <p:cBhvr>
                                        <p:cTn id="188" dur="1" fill="hold">
                                          <p:stCondLst>
                                            <p:cond delay="499"/>
                                          </p:stCondLst>
                                        </p:cTn>
                                        <p:tgtEl>
                                          <p:spTgt spid="82"/>
                                        </p:tgtEl>
                                        <p:attrNameLst>
                                          <p:attrName>style.visibility</p:attrName>
                                        </p:attrNameLst>
                                      </p:cBhvr>
                                      <p:to>
                                        <p:strVal val="hidden"/>
                                      </p:to>
                                    </p:set>
                                  </p:childTnLst>
                                </p:cTn>
                              </p:par>
                              <p:par>
                                <p:cTn id="189" presetID="9" presetClass="exit" presetSubtype="0" fill="hold" grpId="1" nodeType="withEffect">
                                  <p:stCondLst>
                                    <p:cond delay="0"/>
                                  </p:stCondLst>
                                  <p:childTnLst>
                                    <p:animEffect transition="out" filter="dissolve">
                                      <p:cBhvr>
                                        <p:cTn id="190" dur="500"/>
                                        <p:tgtEl>
                                          <p:spTgt spid="83"/>
                                        </p:tgtEl>
                                      </p:cBhvr>
                                    </p:animEffect>
                                    <p:set>
                                      <p:cBhvr>
                                        <p:cTn id="191" dur="1" fill="hold">
                                          <p:stCondLst>
                                            <p:cond delay="499"/>
                                          </p:stCondLst>
                                        </p:cTn>
                                        <p:tgtEl>
                                          <p:spTgt spid="83"/>
                                        </p:tgtEl>
                                        <p:attrNameLst>
                                          <p:attrName>style.visibility</p:attrName>
                                        </p:attrNameLst>
                                      </p:cBhvr>
                                      <p:to>
                                        <p:strVal val="hidden"/>
                                      </p:to>
                                    </p:set>
                                  </p:childTnLst>
                                </p:cTn>
                              </p:par>
                              <p:par>
                                <p:cTn id="192" presetID="9" presetClass="exit" presetSubtype="0" fill="hold" grpId="1" nodeType="withEffect">
                                  <p:stCondLst>
                                    <p:cond delay="0"/>
                                  </p:stCondLst>
                                  <p:childTnLst>
                                    <p:animEffect transition="out" filter="dissolv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par>
                                <p:cTn id="195" presetID="9" presetClass="exit" presetSubtype="0" fill="hold" grpId="1" nodeType="withEffect">
                                  <p:stCondLst>
                                    <p:cond delay="0"/>
                                  </p:stCondLst>
                                  <p:childTnLst>
                                    <p:animEffect transition="out" filter="dissolve">
                                      <p:cBhvr>
                                        <p:cTn id="196" dur="500"/>
                                        <p:tgtEl>
                                          <p:spTgt spid="85"/>
                                        </p:tgtEl>
                                      </p:cBhvr>
                                    </p:animEffect>
                                    <p:set>
                                      <p:cBhvr>
                                        <p:cTn id="197" dur="1" fill="hold">
                                          <p:stCondLst>
                                            <p:cond delay="499"/>
                                          </p:stCondLst>
                                        </p:cTn>
                                        <p:tgtEl>
                                          <p:spTgt spid="85"/>
                                        </p:tgtEl>
                                        <p:attrNameLst>
                                          <p:attrName>style.visibility</p:attrName>
                                        </p:attrNameLst>
                                      </p:cBhvr>
                                      <p:to>
                                        <p:strVal val="hidden"/>
                                      </p:to>
                                    </p:set>
                                  </p:childTnLst>
                                </p:cTn>
                              </p:par>
                              <p:par>
                                <p:cTn id="198" presetID="9" presetClass="exit" presetSubtype="0" fill="hold" grpId="1" nodeType="withEffect">
                                  <p:stCondLst>
                                    <p:cond delay="0"/>
                                  </p:stCondLst>
                                  <p:childTnLst>
                                    <p:animEffect transition="out" filter="dissolve">
                                      <p:cBhvr>
                                        <p:cTn id="199" dur="500"/>
                                        <p:tgtEl>
                                          <p:spTgt spid="86"/>
                                        </p:tgtEl>
                                      </p:cBhvr>
                                    </p:animEffect>
                                    <p:set>
                                      <p:cBhvr>
                                        <p:cTn id="200" dur="1" fill="hold">
                                          <p:stCondLst>
                                            <p:cond delay="499"/>
                                          </p:stCondLst>
                                        </p:cTn>
                                        <p:tgtEl>
                                          <p:spTgt spid="86"/>
                                        </p:tgtEl>
                                        <p:attrNameLst>
                                          <p:attrName>style.visibility</p:attrName>
                                        </p:attrNameLst>
                                      </p:cBhvr>
                                      <p:to>
                                        <p:strVal val="hidden"/>
                                      </p:to>
                                    </p:set>
                                  </p:childTnLst>
                                </p:cTn>
                              </p:par>
                              <p:par>
                                <p:cTn id="201" presetID="9" presetClass="exit" presetSubtype="0" fill="hold" grpId="1" nodeType="withEffect">
                                  <p:stCondLst>
                                    <p:cond delay="0"/>
                                  </p:stCondLst>
                                  <p:childTnLst>
                                    <p:animEffect transition="out" filter="dissolve">
                                      <p:cBhvr>
                                        <p:cTn id="202" dur="500"/>
                                        <p:tgtEl>
                                          <p:spTgt spid="87"/>
                                        </p:tgtEl>
                                      </p:cBhvr>
                                    </p:animEffect>
                                    <p:set>
                                      <p:cBhvr>
                                        <p:cTn id="203" dur="1" fill="hold">
                                          <p:stCondLst>
                                            <p:cond delay="499"/>
                                          </p:stCondLst>
                                        </p:cTn>
                                        <p:tgtEl>
                                          <p:spTgt spid="87"/>
                                        </p:tgtEl>
                                        <p:attrNameLst>
                                          <p:attrName>style.visibility</p:attrName>
                                        </p:attrNameLst>
                                      </p:cBhvr>
                                      <p:to>
                                        <p:strVal val="hidden"/>
                                      </p:to>
                                    </p:set>
                                  </p:childTnLst>
                                </p:cTn>
                              </p:par>
                              <p:par>
                                <p:cTn id="204" presetID="9" presetClass="exit" presetSubtype="0" fill="hold" grpId="1" nodeType="withEffect">
                                  <p:stCondLst>
                                    <p:cond delay="0"/>
                                  </p:stCondLst>
                                  <p:childTnLst>
                                    <p:animEffect transition="out" filter="dissolv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5"/>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8"/>
                                        </p:tgtEl>
                                        <p:attrNameLst>
                                          <p:attrName>style.visibility</p:attrName>
                                        </p:attrNameLst>
                                      </p:cBhvr>
                                      <p:to>
                                        <p:strVal val="hidden"/>
                                      </p:to>
                                    </p:set>
                                  </p:childTnLst>
                                </p:cTn>
                              </p:par>
                              <p:par>
                                <p:cTn id="211" presetID="9" presetClass="exit" presetSubtype="0" fill="hold" grpId="1" nodeType="withEffect">
                                  <p:stCondLst>
                                    <p:cond delay="0"/>
                                  </p:stCondLst>
                                  <p:childTnLst>
                                    <p:animEffect transition="out" filter="dissolve">
                                      <p:cBhvr>
                                        <p:cTn id="212" dur="500"/>
                                        <p:tgtEl>
                                          <p:spTgt spid="89"/>
                                        </p:tgtEl>
                                      </p:cBhvr>
                                    </p:animEffect>
                                    <p:set>
                                      <p:cBhvr>
                                        <p:cTn id="213" dur="1" fill="hold">
                                          <p:stCondLst>
                                            <p:cond delay="499"/>
                                          </p:stCondLst>
                                        </p:cTn>
                                        <p:tgtEl>
                                          <p:spTgt spid="89"/>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90"/>
                                        </p:tgtEl>
                                      </p:cBhvr>
                                    </p:animEffect>
                                    <p:set>
                                      <p:cBhvr>
                                        <p:cTn id="216" dur="1" fill="hold">
                                          <p:stCondLst>
                                            <p:cond delay="499"/>
                                          </p:stCondLst>
                                        </p:cTn>
                                        <p:tgtEl>
                                          <p:spTgt spid="90"/>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20"/>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119"/>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12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2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32"/>
                                        </p:tgtEl>
                                      </p:cBhvr>
                                    </p:animEffect>
                                    <p:set>
                                      <p:cBhvr>
                                        <p:cTn id="227" dur="1" fill="hold">
                                          <p:stCondLst>
                                            <p:cond delay="499"/>
                                          </p:stCondLst>
                                        </p:cTn>
                                        <p:tgtEl>
                                          <p:spTgt spid="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33"/>
                                        </p:tgtEl>
                                      </p:cBhvr>
                                    </p:animEffect>
                                    <p:set>
                                      <p:cBhvr>
                                        <p:cTn id="230" dur="1" fill="hold">
                                          <p:stCondLst>
                                            <p:cond delay="499"/>
                                          </p:stCondLst>
                                        </p:cTn>
                                        <p:tgtEl>
                                          <p:spTgt spid="33"/>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271"/>
                                        </p:tgtEl>
                                      </p:cBhvr>
                                    </p:animEffect>
                                    <p:set>
                                      <p:cBhvr>
                                        <p:cTn id="233" dur="1" fill="hold">
                                          <p:stCondLst>
                                            <p:cond delay="499"/>
                                          </p:stCondLst>
                                        </p:cTn>
                                        <p:tgtEl>
                                          <p:spTgt spid="271"/>
                                        </p:tgtEl>
                                        <p:attrNameLst>
                                          <p:attrName>style.visibility</p:attrName>
                                        </p:attrNameLst>
                                      </p:cBhvr>
                                      <p:to>
                                        <p:strVal val="hidden"/>
                                      </p:to>
                                    </p:set>
                                  </p:childTnLst>
                                </p:cTn>
                              </p:par>
                            </p:childTnLst>
                          </p:cTn>
                        </p:par>
                        <p:par>
                          <p:cTn id="234" fill="hold">
                            <p:stCondLst>
                              <p:cond delay="500"/>
                            </p:stCondLst>
                            <p:childTnLst>
                              <p:par>
                                <p:cTn id="235" presetID="1" presetClass="entr" presetSubtype="0" fill="hold" nodeType="afterEffect">
                                  <p:stCondLst>
                                    <p:cond delay="0"/>
                                  </p:stCondLst>
                                  <p:childTnLst>
                                    <p:set>
                                      <p:cBhvr>
                                        <p:cTn id="236" dur="1" fill="hold">
                                          <p:stCondLst>
                                            <p:cond delay="0"/>
                                          </p:stCondLst>
                                        </p:cTn>
                                        <p:tgtEl>
                                          <p:spTgt spid="20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5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5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5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259"/>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25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26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6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6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1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16"/>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11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124"/>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p:bldP spid="89" grpId="1"/>
      <p:bldP spid="90" grpId="0"/>
      <p:bldP spid="90" grpId="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p:bldP spid="108" grpId="1"/>
      <p:bldP spid="109" grpId="0"/>
      <p:bldP spid="109" grpId="1"/>
      <p:bldP spid="113" grpId="0" animBg="1"/>
      <p:bldP spid="253" grpId="0"/>
      <p:bldP spid="254" grpId="0"/>
      <p:bldP spid="257" grpId="0"/>
      <p:bldP spid="258" grpId="0" animBg="1"/>
      <p:bldP spid="259" grpId="0"/>
      <p:bldP spid="3" grpId="0"/>
      <p:bldP spid="116" grpId="0"/>
      <p:bldP spid="117" grpId="0"/>
      <p:bldP spid="6" grpId="0"/>
      <p:bldP spid="1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27444">
            <a:off x="540707"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Rectangle 13"/>
          <p:cNvSpPr/>
          <p:nvPr/>
        </p:nvSpPr>
        <p:spPr>
          <a:xfrm rot="227444">
            <a:off x="1288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Rectangle 15"/>
          <p:cNvSpPr/>
          <p:nvPr/>
        </p:nvSpPr>
        <p:spPr>
          <a:xfrm rot="227444">
            <a:off x="2050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p:cNvSpPr/>
          <p:nvPr/>
        </p:nvSpPr>
        <p:spPr>
          <a:xfrm rot="227444">
            <a:off x="1302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9" name="Rectangle 128"/>
          <p:cNvSpPr/>
          <p:nvPr/>
        </p:nvSpPr>
        <p:spPr>
          <a:xfrm rot="227444">
            <a:off x="921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Rectangle 9"/>
          <p:cNvSpPr/>
          <p:nvPr/>
        </p:nvSpPr>
        <p:spPr>
          <a:xfrm rot="227444">
            <a:off x="907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21" name="Group 20"/>
          <p:cNvGrpSpPr/>
          <p:nvPr/>
        </p:nvGrpSpPr>
        <p:grpSpPr>
          <a:xfrm rot="227444">
            <a:off x="5690279" y="2986778"/>
            <a:ext cx="1295400" cy="1295400"/>
            <a:chOff x="4495800" y="2667000"/>
            <a:chExt cx="1295400" cy="1295400"/>
          </a:xfrm>
        </p:grpSpPr>
        <p:grpSp>
          <p:nvGrpSpPr>
            <p:cNvPr id="22" name="Group 21"/>
            <p:cNvGrpSpPr/>
            <p:nvPr/>
          </p:nvGrpSpPr>
          <p:grpSpPr>
            <a:xfrm>
              <a:off x="4495800" y="2667000"/>
              <a:ext cx="1143000" cy="1143000"/>
              <a:chOff x="4495800" y="2667003"/>
              <a:chExt cx="1143001" cy="1142998"/>
            </a:xfrm>
            <a:scene3d>
              <a:camera prst="perspectiveFront" fov="5400000">
                <a:rot lat="1812000" lon="19056000" rev="126000"/>
              </a:camera>
              <a:lightRig rig="harsh" dir="t">
                <a:rot lat="0" lon="0" rev="1980000"/>
              </a:lightRig>
            </a:scene3d>
          </p:grpSpPr>
          <p:sp>
            <p:nvSpPr>
              <p:cNvPr id="57" name="Rectangle 56"/>
              <p:cNvSpPr/>
              <p:nvPr/>
            </p:nvSpPr>
            <p:spPr>
              <a:xfrm>
                <a:off x="44958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8" name="Rectangle 57"/>
              <p:cNvSpPr/>
              <p:nvPr/>
            </p:nvSpPr>
            <p:spPr>
              <a:xfrm>
                <a:off x="48006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9" name="Rectangle 58"/>
              <p:cNvSpPr/>
              <p:nvPr/>
            </p:nvSpPr>
            <p:spPr>
              <a:xfrm>
                <a:off x="51054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1" name="Rectangle 60"/>
              <p:cNvSpPr/>
              <p:nvPr/>
            </p:nvSpPr>
            <p:spPr>
              <a:xfrm>
                <a:off x="4495801" y="29718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2" name="Rectangle 61"/>
              <p:cNvSpPr/>
              <p:nvPr/>
            </p:nvSpPr>
            <p:spPr>
              <a:xfrm>
                <a:off x="4800601"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3" name="Rectangle 62"/>
              <p:cNvSpPr/>
              <p:nvPr/>
            </p:nvSpPr>
            <p:spPr>
              <a:xfrm>
                <a:off x="5105400"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4" name="Rectangle 63"/>
              <p:cNvSpPr/>
              <p:nvPr/>
            </p:nvSpPr>
            <p:spPr>
              <a:xfrm>
                <a:off x="5410201" y="29718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5" name="Rectangle 64"/>
              <p:cNvSpPr/>
              <p:nvPr/>
            </p:nvSpPr>
            <p:spPr>
              <a:xfrm>
                <a:off x="4495801" y="3276602"/>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6" name="Rectangle 65"/>
              <p:cNvSpPr/>
              <p:nvPr/>
            </p:nvSpPr>
            <p:spPr>
              <a:xfrm>
                <a:off x="48006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7" name="Rectangle 66"/>
              <p:cNvSpPr/>
              <p:nvPr/>
            </p:nvSpPr>
            <p:spPr>
              <a:xfrm>
                <a:off x="51054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68" name="Rectangle 67"/>
              <p:cNvSpPr/>
              <p:nvPr/>
            </p:nvSpPr>
            <p:spPr>
              <a:xfrm>
                <a:off x="5410201" y="32766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0" name="Rectangle 69"/>
              <p:cNvSpPr/>
              <p:nvPr/>
            </p:nvSpPr>
            <p:spPr>
              <a:xfrm>
                <a:off x="4800601" y="35814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1" name="Rectangle 7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72" name="Rectangle 71"/>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grpSp>
        <p:grpSp>
          <p:nvGrpSpPr>
            <p:cNvPr id="23" name="Group 22"/>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41" name="Rectangle 40"/>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2" name="Rectangle 41"/>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3" name="Rectangle 42"/>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5" name="Rectangle 44"/>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49" name="Rectangle 48"/>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4" name="Rectangle 53"/>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55" name="Rectangle 54"/>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grpSp>
        <p:grpSp>
          <p:nvGrpSpPr>
            <p:cNvPr id="24" name="Group 23"/>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5" name="Rectangle 24"/>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26" name="Rectangle 25"/>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27" name="Rectangle 26"/>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29" name="Rectangle 28"/>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30" name="Rectangle 29"/>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31" name="Rectangle 30"/>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33" name="Rectangle 32"/>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34" name="Rectangle 33"/>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sp>
            <p:nvSpPr>
              <p:cNvPr id="35" name="Rectangle 34"/>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000000"/>
                  </a:solidFill>
                  <a:latin typeface="Calibri"/>
                </a:endParaRPr>
              </a:p>
            </p:txBody>
          </p:sp>
        </p:grpSp>
      </p:grpSp>
      <p:sp>
        <p:nvSpPr>
          <p:cNvPr id="2" name="Title 1"/>
          <p:cNvSpPr>
            <a:spLocks noGrp="1"/>
          </p:cNvSpPr>
          <p:nvPr>
            <p:ph type="title"/>
          </p:nvPr>
        </p:nvSpPr>
        <p:spPr/>
        <p:txBody>
          <a:bodyPr/>
          <a:lstStyle/>
          <a:p>
            <a:r>
              <a:rPr lang="en-US" dirty="0" smtClean="0"/>
              <a:t>Radio Resource Allocation</a:t>
            </a:r>
            <a:endParaRPr lang="en-US" dirty="0"/>
          </a:p>
        </p:txBody>
      </p:sp>
      <p:sp>
        <p:nvSpPr>
          <p:cNvPr id="8" name="Rectangle 7"/>
          <p:cNvSpPr/>
          <p:nvPr/>
        </p:nvSpPr>
        <p:spPr>
          <a:xfrm rot="227444">
            <a:off x="2431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Rectangle 8"/>
          <p:cNvSpPr/>
          <p:nvPr/>
        </p:nvSpPr>
        <p:spPr>
          <a:xfrm rot="227444">
            <a:off x="540707" y="3574092"/>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Rectangle 6"/>
          <p:cNvSpPr/>
          <p:nvPr/>
        </p:nvSpPr>
        <p:spPr>
          <a:xfrm rot="227444">
            <a:off x="2050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Rectangle 16"/>
          <p:cNvSpPr/>
          <p:nvPr/>
        </p:nvSpPr>
        <p:spPr>
          <a:xfrm rot="227444">
            <a:off x="540707" y="4488492"/>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9" name="Rectangle 18"/>
          <p:cNvSpPr/>
          <p:nvPr/>
        </p:nvSpPr>
        <p:spPr>
          <a:xfrm rot="227444">
            <a:off x="1288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Rectangle 19"/>
          <p:cNvSpPr/>
          <p:nvPr/>
        </p:nvSpPr>
        <p:spPr>
          <a:xfrm rot="227444">
            <a:off x="1669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5" name="TextBox 124"/>
          <p:cNvSpPr txBox="1"/>
          <p:nvPr/>
        </p:nvSpPr>
        <p:spPr>
          <a:xfrm rot="2076852">
            <a:off x="5567170" y="4218172"/>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sp>
        <p:nvSpPr>
          <p:cNvPr id="18" name="Rectangle 17"/>
          <p:cNvSpPr/>
          <p:nvPr/>
        </p:nvSpPr>
        <p:spPr>
          <a:xfrm rot="227444">
            <a:off x="907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6" name="TextBox 125"/>
          <p:cNvSpPr txBox="1"/>
          <p:nvPr/>
        </p:nvSpPr>
        <p:spPr>
          <a:xfrm rot="19667695">
            <a:off x="6440596" y="4068854"/>
            <a:ext cx="1752600" cy="369332"/>
          </a:xfrm>
          <a:prstGeom prst="rect">
            <a:avLst/>
          </a:prstGeom>
          <a:noFill/>
        </p:spPr>
        <p:txBody>
          <a:bodyPr wrap="square" rtlCol="0">
            <a:spAutoFit/>
          </a:bodyPr>
          <a:lstStyle/>
          <a:p>
            <a:pPr defTabSz="457200"/>
            <a:r>
              <a:rPr lang="en-US" dirty="0">
                <a:solidFill>
                  <a:prstClr val="black"/>
                </a:solidFill>
                <a:latin typeface="Calibri"/>
              </a:rPr>
              <a:t>r</a:t>
            </a:r>
            <a:r>
              <a:rPr lang="en-US" dirty="0" smtClean="0">
                <a:solidFill>
                  <a:prstClr val="black"/>
                </a:solidFill>
                <a:latin typeface="Calibri"/>
              </a:rPr>
              <a:t>adio element</a:t>
            </a:r>
            <a:endParaRPr lang="en-US" dirty="0">
              <a:solidFill>
                <a:prstClr val="black"/>
              </a:solidFill>
              <a:latin typeface="Calibri"/>
            </a:endParaRPr>
          </a:p>
        </p:txBody>
      </p:sp>
      <p:sp>
        <p:nvSpPr>
          <p:cNvPr id="127" name="TextBox 126"/>
          <p:cNvSpPr txBox="1"/>
          <p:nvPr/>
        </p:nvSpPr>
        <p:spPr>
          <a:xfrm rot="16200000">
            <a:off x="5364808" y="3474393"/>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128" name="TextBox 127"/>
          <p:cNvSpPr txBox="1"/>
          <p:nvPr/>
        </p:nvSpPr>
        <p:spPr>
          <a:xfrm>
            <a:off x="914400" y="1905000"/>
            <a:ext cx="723275" cy="369332"/>
          </a:xfrm>
          <a:prstGeom prst="rect">
            <a:avLst/>
          </a:prstGeom>
          <a:noFill/>
        </p:spPr>
        <p:txBody>
          <a:bodyPr wrap="none" rtlCol="0">
            <a:spAutoFit/>
          </a:bodyPr>
          <a:lstStyle/>
          <a:p>
            <a:pPr defTabSz="457200"/>
            <a:r>
              <a:rPr lang="en-US" dirty="0">
                <a:solidFill>
                  <a:prstClr val="black"/>
                </a:solidFill>
                <a:latin typeface="Calibri"/>
              </a:rPr>
              <a:t>F</a:t>
            </a:r>
            <a:r>
              <a:rPr lang="en-US" dirty="0" smtClean="0">
                <a:solidFill>
                  <a:prstClr val="black"/>
                </a:solidFill>
                <a:latin typeface="Calibri"/>
              </a:rPr>
              <a:t>lows</a:t>
            </a:r>
            <a:endParaRPr lang="en-US" dirty="0">
              <a:solidFill>
                <a:prstClr val="black"/>
              </a:solidFill>
              <a:latin typeface="Calibri"/>
            </a:endParaRPr>
          </a:p>
        </p:txBody>
      </p:sp>
      <p:sp>
        <p:nvSpPr>
          <p:cNvPr id="13" name="Rectangle 12"/>
          <p:cNvSpPr/>
          <p:nvPr/>
        </p:nvSpPr>
        <p:spPr>
          <a:xfrm rot="227444">
            <a:off x="907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30" name="Rectangle 129"/>
          <p:cNvSpPr/>
          <p:nvPr/>
        </p:nvSpPr>
        <p:spPr>
          <a:xfrm rot="227444">
            <a:off x="540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Rectangle 5"/>
          <p:cNvSpPr/>
          <p:nvPr/>
        </p:nvSpPr>
        <p:spPr>
          <a:xfrm rot="227444">
            <a:off x="1683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Rectangle 14"/>
          <p:cNvSpPr/>
          <p:nvPr/>
        </p:nvSpPr>
        <p:spPr>
          <a:xfrm rot="227444">
            <a:off x="1669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Rectangle 10"/>
          <p:cNvSpPr/>
          <p:nvPr/>
        </p:nvSpPr>
        <p:spPr>
          <a:xfrm rot="227444">
            <a:off x="1288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32" name="TextBox 131"/>
          <p:cNvSpPr txBox="1"/>
          <p:nvPr/>
        </p:nvSpPr>
        <p:spPr>
          <a:xfrm>
            <a:off x="5652793" y="1905000"/>
            <a:ext cx="1814807" cy="369332"/>
          </a:xfrm>
          <a:prstGeom prst="rect">
            <a:avLst/>
          </a:prstGeom>
          <a:noFill/>
        </p:spPr>
        <p:txBody>
          <a:bodyPr wrap="none" rtlCol="0">
            <a:spAutoFit/>
          </a:bodyPr>
          <a:lstStyle/>
          <a:p>
            <a:pPr defTabSz="457200"/>
            <a:r>
              <a:rPr lang="en-US" dirty="0" smtClean="0">
                <a:solidFill>
                  <a:prstClr val="black"/>
                </a:solidFill>
                <a:latin typeface="Calibri"/>
              </a:rPr>
              <a:t>3D Resource Grid</a:t>
            </a:r>
            <a:endParaRPr lang="en-US" dirty="0">
              <a:solidFill>
                <a:prstClr val="black"/>
              </a:solidFill>
              <a:latin typeface="Calibri"/>
            </a:endParaRPr>
          </a:p>
        </p:txBody>
      </p:sp>
      <p:sp>
        <p:nvSpPr>
          <p:cNvPr id="36" name="Slide Number Placeholder 35"/>
          <p:cNvSpPr>
            <a:spLocks noGrp="1"/>
          </p:cNvSpPr>
          <p:nvPr>
            <p:ph type="sldNum" sz="quarter" idx="12"/>
          </p:nvPr>
        </p:nvSpPr>
        <p:spPr/>
        <p:txBody>
          <a:bodyPr/>
          <a:lstStyle/>
          <a:p>
            <a:fld id="{1718992C-B9AF-2F49-8B31-EC7F489F3004}" type="slidenum">
              <a:rPr lang="en-US" smtClean="0">
                <a:solidFill>
                  <a:prstClr val="black"/>
                </a:solidFill>
                <a:latin typeface="Calibri"/>
              </a:rPr>
              <a:pPr/>
              <a:t>26</a:t>
            </a:fld>
            <a:endParaRPr lang="en-US">
              <a:solidFill>
                <a:prstClr val="black"/>
              </a:solidFill>
              <a:latin typeface="Calibri"/>
            </a:endParaRPr>
          </a:p>
        </p:txBody>
      </p:sp>
      <p:sp>
        <p:nvSpPr>
          <p:cNvPr id="28" name="Date Placeholder 2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32" name="Footer Placeholder 31"/>
          <p:cNvSpPr>
            <a:spLocks noGrp="1"/>
          </p:cNvSpPr>
          <p:nvPr>
            <p:ph type="ftr" sz="quarter" idx="11"/>
          </p:nvPr>
        </p:nvSpPr>
        <p:spPr>
          <a:xfrm>
            <a:off x="3124200" y="6400800"/>
            <a:ext cx="3581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65437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38889E-6 3.7037E-7 L 0.38837 0.02662 " pathEditMode="relative" rAng="0" ptsTypes="AA">
                                      <p:cBhvr>
                                        <p:cTn id="22" dur="2000" fill="hold"/>
                                        <p:tgtEl>
                                          <p:spTgt spid="8"/>
                                        </p:tgtEl>
                                        <p:attrNameLst>
                                          <p:attrName>ppt_x</p:attrName>
                                          <p:attrName>ppt_y</p:attrName>
                                        </p:attrNameLst>
                                      </p:cBhvr>
                                      <p:rCtr x="19410" y="1319"/>
                                    </p:animMotion>
                                  </p:childTnLst>
                                </p:cTn>
                              </p:par>
                              <p:par>
                                <p:cTn id="23" presetID="0" presetClass="path" presetSubtype="0" accel="50000" decel="50000" fill="hold" grpId="0" nodeType="withEffect">
                                  <p:stCondLst>
                                    <p:cond delay="0"/>
                                  </p:stCondLst>
                                  <p:childTnLst>
                                    <p:animMotion origin="layout" path="M -1.38889E-6 2.96296E-6 L 0.45 0.04444 " pathEditMode="relative" ptsTypes="AA">
                                      <p:cBhvr>
                                        <p:cTn id="24" dur="2000" fill="hold"/>
                                        <p:tgtEl>
                                          <p:spTgt spid="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2.77556E-17 -3.33333E-6 L 0.55833 -3.33333E-6 " pathEditMode="relative" rAng="0" ptsTypes="AA">
                                      <p:cBhvr>
                                        <p:cTn id="26" dur="2000" fill="hold"/>
                                        <p:tgtEl>
                                          <p:spTgt spid="11"/>
                                        </p:tgtEl>
                                        <p:attrNameLst>
                                          <p:attrName>ppt_x</p:attrName>
                                          <p:attrName>ppt_y</p:attrName>
                                        </p:attrNameLst>
                                      </p:cBhvr>
                                      <p:rCtr x="27917"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94444E-6 3.7037E-6 L 0.55504 0.00439 " pathEditMode="relative" rAng="0" ptsTypes="AA">
                                      <p:cBhvr>
                                        <p:cTn id="30" dur="2000" fill="hold"/>
                                        <p:tgtEl>
                                          <p:spTgt spid="10"/>
                                        </p:tgtEl>
                                        <p:attrNameLst>
                                          <p:attrName>ppt_x</p:attrName>
                                          <p:attrName>ppt_y</p:attrName>
                                        </p:attrNameLst>
                                      </p:cBhvr>
                                      <p:rCtr x="27743" y="208"/>
                                    </p:animMotion>
                                  </p:childTnLst>
                                </p:cTn>
                              </p:par>
                              <p:par>
                                <p:cTn id="31" presetID="0" presetClass="path" presetSubtype="0" accel="50000" decel="50000" fill="hold" grpId="0" nodeType="withEffect">
                                  <p:stCondLst>
                                    <p:cond delay="0"/>
                                  </p:stCondLst>
                                  <p:childTnLst>
                                    <p:animMotion origin="layout" path="M 0.0033 0.00671 L 0.61163 0.02894 " pathEditMode="relative" rAng="0" ptsTypes="AA">
                                      <p:cBhvr>
                                        <p:cTn id="32" dur="2000" fill="hold"/>
                                        <p:tgtEl>
                                          <p:spTgt spid="9"/>
                                        </p:tgtEl>
                                        <p:attrNameLst>
                                          <p:attrName>ppt_x</p:attrName>
                                          <p:attrName>ppt_y</p:attrName>
                                        </p:attrNameLst>
                                      </p:cBhvr>
                                      <p:rCtr x="30417" y="1111"/>
                                    </p:animMotion>
                                  </p:childTnLst>
                                </p:cTn>
                              </p:par>
                              <p:par>
                                <p:cTn id="33" presetID="0" presetClass="path" presetSubtype="0" accel="50000" decel="50000" fill="hold" grpId="0" nodeType="withEffect">
                                  <p:stCondLst>
                                    <p:cond delay="0"/>
                                  </p:stCondLst>
                                  <p:childTnLst>
                                    <p:animMotion origin="layout" path="M 1.38889E-6 3.7037E-7 L 0.50503 0.1044 " pathEditMode="relative" rAng="0" ptsTypes="AA">
                                      <p:cBhvr>
                                        <p:cTn id="34" dur="2000" fill="hold"/>
                                        <p:tgtEl>
                                          <p:spTgt spid="6"/>
                                        </p:tgtEl>
                                        <p:attrNameLst>
                                          <p:attrName>ppt_x</p:attrName>
                                          <p:attrName>ppt_y</p:attrName>
                                        </p:attrNameLst>
                                      </p:cBhvr>
                                      <p:rCtr x="25243" y="5208"/>
                                    </p:animMotion>
                                  </p:childTnLst>
                                </p:cTn>
                              </p:par>
                              <p:par>
                                <p:cTn id="35" presetID="0" presetClass="path" presetSubtype="0" accel="50000" decel="50000" fill="hold" grpId="0" nodeType="withEffect">
                                  <p:stCondLst>
                                    <p:cond delay="0"/>
                                  </p:stCondLst>
                                  <p:childTnLst>
                                    <p:animMotion origin="layout" path="M 4.72222E-6 2.96296E-6 L 0.50833 0.11111 " pathEditMode="relative" ptsTypes="AA">
                                      <p:cBhvr>
                                        <p:cTn id="36" dur="2000" fill="hold"/>
                                        <p:tgtEl>
                                          <p:spTgt spid="5"/>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5.27778E-6 2.96296E-6 L 0.57499 0.13333 " pathEditMode="relative" ptsTypes="AA">
                                      <p:cBhvr>
                                        <p:cTn id="38" dur="2000" fill="hold"/>
                                        <p:tgtEl>
                                          <p:spTgt spid="129"/>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4.72222E-6 3.7037E-7 L 0.6283 0.14884 " pathEditMode="relative" rAng="0" ptsTypes="AA">
                                      <p:cBhvr>
                                        <p:cTn id="40" dur="2000" fill="hold"/>
                                        <p:tgtEl>
                                          <p:spTgt spid="130"/>
                                        </p:tgtEl>
                                        <p:attrNameLst>
                                          <p:attrName>ppt_x</p:attrName>
                                          <p:attrName>ppt_y</p:attrName>
                                        </p:attrNameLst>
                                      </p:cBhvr>
                                      <p:rCtr x="31406" y="7431"/>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1.38889E-6 -1.85185E-6 L 0.45834 -0.12222 " pathEditMode="relative" ptsTypes="AA">
                                      <p:cBhvr>
                                        <p:cTn id="44" dur="2000" fill="hold"/>
                                        <p:tgtEl>
                                          <p:spTgt spid="16"/>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1.38889E-6 -1.85185E-6 L 0.54166 -0.07778 " pathEditMode="relative" ptsTypes="AA">
                                      <p:cBhvr>
                                        <p:cTn id="46" dur="2000" fill="hold"/>
                                        <p:tgtEl>
                                          <p:spTgt spid="15"/>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1.38889E-6 -2.96296E-6 L 0.55833 -0.05555 " pathEditMode="relative" ptsTypes="AA">
                                      <p:cBhvr>
                                        <p:cTn id="48" dur="2000" fill="hold"/>
                                        <p:tgtEl>
                                          <p:spTgt spid="14"/>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1.94444E-6 1.85185E-6 L 0.6217 0.00671 " pathEditMode="relative" rAng="0" ptsTypes="AA">
                                      <p:cBhvr>
                                        <p:cTn id="50" dur="2000" fill="hold"/>
                                        <p:tgtEl>
                                          <p:spTgt spid="13"/>
                                        </p:tgtEl>
                                        <p:attrNameLst>
                                          <p:attrName>ppt_x</p:attrName>
                                          <p:attrName>ppt_y</p:attrName>
                                        </p:attrNameLst>
                                      </p:cBhvr>
                                      <p:rCtr x="31076" y="324"/>
                                    </p:animMotion>
                                  </p:childTnLst>
                                </p:cTn>
                              </p:par>
                              <p:par>
                                <p:cTn id="51" presetID="0" presetClass="path" presetSubtype="0" accel="50000" decel="50000" fill="hold" grpId="0" nodeType="withEffect">
                                  <p:stCondLst>
                                    <p:cond delay="0"/>
                                  </p:stCondLst>
                                  <p:childTnLst>
                                    <p:animMotion origin="layout" path="M -1.38889E-6 1.85185E-6 L 0.61997 -0.04884 " pathEditMode="relative" rAng="0" ptsTypes="AA">
                                      <p:cBhvr>
                                        <p:cTn id="52" dur="2000" fill="hold"/>
                                        <p:tgtEl>
                                          <p:spTgt spid="12"/>
                                        </p:tgtEl>
                                        <p:attrNameLst>
                                          <p:attrName>ppt_x</p:attrName>
                                          <p:attrName>ppt_y</p:attrName>
                                        </p:attrNameLst>
                                      </p:cBhvr>
                                      <p:rCtr x="30990" y="-2454"/>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1.38889E-6 2.96296E-6 L 0.55 -0.18889 " pathEditMode="relative" ptsTypes="AA">
                                      <p:cBhvr>
                                        <p:cTn id="56" dur="2000" fill="hold"/>
                                        <p:tgtEl>
                                          <p:spTgt spid="20"/>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61667 -0.12223 " pathEditMode="relative" ptsTypes="AA">
                                      <p:cBhvr>
                                        <p:cTn id="58" dur="2000" fill="hold"/>
                                        <p:tgtEl>
                                          <p:spTgt spid="19"/>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1.38889E-6 -4.81481E-6 L 0.69497 -0.08217 " pathEditMode="relative" rAng="0" ptsTypes="AA">
                                      <p:cBhvr>
                                        <p:cTn id="60" dur="2000" fill="hold"/>
                                        <p:tgtEl>
                                          <p:spTgt spid="17"/>
                                        </p:tgtEl>
                                        <p:attrNameLst>
                                          <p:attrName>ppt_x</p:attrName>
                                          <p:attrName>ppt_y</p:attrName>
                                        </p:attrNameLst>
                                      </p:cBhvr>
                                      <p:rCtr x="34740" y="-4120"/>
                                    </p:animMotion>
                                  </p:childTnLst>
                                </p:cTn>
                              </p:par>
                              <p:par>
                                <p:cTn id="61" presetID="0" presetClass="path" presetSubtype="0" accel="50000" decel="50000" fill="hold" grpId="0" nodeType="withEffect">
                                  <p:stCondLst>
                                    <p:cond delay="0"/>
                                  </p:stCondLst>
                                  <p:childTnLst>
                                    <p:animMotion origin="layout" path="M -1.38889E-6 2.96296E-6 L 0.65834 -0.16667 " pathEditMode="relative" ptsTypes="AA">
                                      <p:cBhvr>
                                        <p:cTn id="6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5" grpId="0" animBg="1"/>
      <p:bldP spid="129" grpId="0" animBg="1"/>
      <p:bldP spid="10" grpId="0" animBg="1"/>
      <p:bldP spid="8" grpId="0" animBg="1"/>
      <p:bldP spid="9" grpId="0" animBg="1"/>
      <p:bldP spid="7" grpId="0" animBg="1"/>
      <p:bldP spid="17" grpId="0" animBg="1"/>
      <p:bldP spid="19" grpId="0" animBg="1"/>
      <p:bldP spid="20" grpId="0" animBg="1"/>
      <p:bldP spid="125" grpId="0"/>
      <p:bldP spid="18" grpId="0" animBg="1"/>
      <p:bldP spid="126" grpId="0"/>
      <p:bldP spid="127" grpId="0"/>
      <p:bldP spid="13" grpId="0" animBg="1"/>
      <p:bldP spid="130" grpId="0" animBg="1"/>
      <p:bldP spid="6" grpId="0" animBg="1"/>
      <p:bldP spid="15" grpId="0" animBg="1"/>
      <p:bldP spid="11" grpId="0" animBg="1"/>
      <p:bldP spid="1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err="1" smtClean="0"/>
              <a:t>SoftRAN</a:t>
            </a:r>
            <a:r>
              <a:rPr lang="en-US" sz="3600" dirty="0" smtClean="0"/>
              <a:t>: SDN Approach to RAN</a:t>
            </a:r>
            <a:endParaRPr lang="en-US" sz="3600" dirty="0"/>
          </a:p>
        </p:txBody>
      </p:sp>
      <p:pic>
        <p:nvPicPr>
          <p:cNvPr id="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340" y="3763585"/>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082" y="3966112"/>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067" y="5654061"/>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838200" y="4193660"/>
            <a:ext cx="540533" cy="369332"/>
          </a:xfrm>
          <a:prstGeom prst="rect">
            <a:avLst/>
          </a:prstGeom>
          <a:noFill/>
        </p:spPr>
        <p:txBody>
          <a:bodyPr wrap="none" rtlCol="0">
            <a:spAutoFit/>
          </a:bodyPr>
          <a:lstStyle/>
          <a:p>
            <a:pPr defTabSz="457200"/>
            <a:r>
              <a:rPr lang="en-US" b="1" dirty="0" smtClean="0">
                <a:solidFill>
                  <a:prstClr val="black"/>
                </a:solidFill>
                <a:latin typeface="Calibri"/>
              </a:rPr>
              <a:t>BS1</a:t>
            </a:r>
            <a:endParaRPr lang="en-US" b="1" dirty="0">
              <a:solidFill>
                <a:prstClr val="black"/>
              </a:solidFill>
              <a:latin typeface="Calibri"/>
            </a:endParaRPr>
          </a:p>
        </p:txBody>
      </p:sp>
      <p:sp>
        <p:nvSpPr>
          <p:cNvPr id="52" name="TextBox 51"/>
          <p:cNvSpPr txBox="1"/>
          <p:nvPr/>
        </p:nvSpPr>
        <p:spPr>
          <a:xfrm>
            <a:off x="1828800" y="6122544"/>
            <a:ext cx="540533" cy="369332"/>
          </a:xfrm>
          <a:prstGeom prst="rect">
            <a:avLst/>
          </a:prstGeom>
          <a:noFill/>
        </p:spPr>
        <p:txBody>
          <a:bodyPr wrap="none" rtlCol="0">
            <a:spAutoFit/>
          </a:bodyPr>
          <a:lstStyle/>
          <a:p>
            <a:pPr defTabSz="457200"/>
            <a:r>
              <a:rPr lang="en-US" b="1" dirty="0" smtClean="0">
                <a:solidFill>
                  <a:prstClr val="black"/>
                </a:solidFill>
                <a:latin typeface="Calibri"/>
              </a:rPr>
              <a:t>BS2</a:t>
            </a:r>
            <a:endParaRPr lang="en-US" b="1" dirty="0">
              <a:solidFill>
                <a:prstClr val="black"/>
              </a:solidFill>
              <a:latin typeface="Calibri"/>
            </a:endParaRPr>
          </a:p>
        </p:txBody>
      </p:sp>
      <p:sp>
        <p:nvSpPr>
          <p:cNvPr id="53" name="TextBox 52"/>
          <p:cNvSpPr txBox="1"/>
          <p:nvPr/>
        </p:nvSpPr>
        <p:spPr>
          <a:xfrm>
            <a:off x="3833514" y="4466254"/>
            <a:ext cx="540533" cy="369332"/>
          </a:xfrm>
          <a:prstGeom prst="rect">
            <a:avLst/>
          </a:prstGeom>
          <a:noFill/>
        </p:spPr>
        <p:txBody>
          <a:bodyPr wrap="none" rtlCol="0">
            <a:spAutoFit/>
          </a:bodyPr>
          <a:lstStyle/>
          <a:p>
            <a:pPr defTabSz="457200"/>
            <a:r>
              <a:rPr lang="en-US" b="1" dirty="0" smtClean="0">
                <a:solidFill>
                  <a:prstClr val="black"/>
                </a:solidFill>
                <a:latin typeface="Calibri"/>
              </a:rPr>
              <a:t>BS3</a:t>
            </a:r>
            <a:endParaRPr lang="en-US" b="1" dirty="0">
              <a:solidFill>
                <a:prstClr val="black"/>
              </a:solidFill>
              <a:latin typeface="Calibri"/>
            </a:endParaRPr>
          </a:p>
        </p:txBody>
      </p:sp>
      <p:pic>
        <p:nvPicPr>
          <p:cNvPr id="20"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482" y="5680253"/>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04939" y="6198744"/>
            <a:ext cx="540533" cy="369332"/>
          </a:xfrm>
          <a:prstGeom prst="rect">
            <a:avLst/>
          </a:prstGeom>
          <a:noFill/>
        </p:spPr>
        <p:txBody>
          <a:bodyPr wrap="none" rtlCol="0">
            <a:spAutoFit/>
          </a:bodyPr>
          <a:lstStyle/>
          <a:p>
            <a:pPr defTabSz="457200"/>
            <a:r>
              <a:rPr lang="en-US" b="1" dirty="0" smtClean="0">
                <a:solidFill>
                  <a:prstClr val="black"/>
                </a:solidFill>
                <a:latin typeface="Calibri"/>
              </a:rPr>
              <a:t>BS4</a:t>
            </a:r>
            <a:endParaRPr lang="en-US" b="1" dirty="0">
              <a:solidFill>
                <a:prstClr val="black"/>
              </a:solidFill>
              <a:latin typeface="Calibri"/>
            </a:endParaRPr>
          </a:p>
        </p:txBody>
      </p:sp>
      <p:cxnSp>
        <p:nvCxnSpPr>
          <p:cNvPr id="11" name="Straight Arrow Connector 10"/>
          <p:cNvCxnSpPr>
            <a:stCxn id="6" idx="3"/>
            <a:endCxn id="15" idx="1"/>
          </p:cNvCxnSpPr>
          <p:nvPr/>
        </p:nvCxnSpPr>
        <p:spPr>
          <a:xfrm>
            <a:off x="1857258" y="4175231"/>
            <a:ext cx="2475824" cy="20252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16" idx="1"/>
          </p:cNvCxnSpPr>
          <p:nvPr/>
        </p:nvCxnSpPr>
        <p:spPr>
          <a:xfrm>
            <a:off x="1547299" y="4586876"/>
            <a:ext cx="812768" cy="1478831"/>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9"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425819"/>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276221" y="4837465"/>
            <a:ext cx="540533" cy="369332"/>
          </a:xfrm>
          <a:prstGeom prst="rect">
            <a:avLst/>
          </a:prstGeom>
          <a:noFill/>
        </p:spPr>
        <p:txBody>
          <a:bodyPr wrap="none" rtlCol="0">
            <a:spAutoFit/>
          </a:bodyPr>
          <a:lstStyle/>
          <a:p>
            <a:pPr defTabSz="457200"/>
            <a:r>
              <a:rPr lang="en-US" b="1" dirty="0" smtClean="0">
                <a:solidFill>
                  <a:prstClr val="black"/>
                </a:solidFill>
                <a:latin typeface="Calibri"/>
              </a:rPr>
              <a:t>BS5</a:t>
            </a:r>
            <a:endParaRPr lang="en-US" b="1" dirty="0">
              <a:solidFill>
                <a:prstClr val="black"/>
              </a:solidFill>
              <a:latin typeface="Calibri"/>
            </a:endParaRPr>
          </a:p>
        </p:txBody>
      </p:sp>
      <p:cxnSp>
        <p:nvCxnSpPr>
          <p:cNvPr id="23" name="Straight Arrow Connector 22"/>
          <p:cNvCxnSpPr>
            <a:stCxn id="16" idx="3"/>
            <a:endCxn id="20" idx="1"/>
          </p:cNvCxnSpPr>
          <p:nvPr/>
        </p:nvCxnSpPr>
        <p:spPr>
          <a:xfrm>
            <a:off x="2979985" y="6065707"/>
            <a:ext cx="2648497" cy="26192"/>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2"/>
            <a:endCxn id="20" idx="1"/>
          </p:cNvCxnSpPr>
          <p:nvPr/>
        </p:nvCxnSpPr>
        <p:spPr>
          <a:xfrm>
            <a:off x="4643041" y="4789403"/>
            <a:ext cx="985441" cy="130249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3"/>
            <a:endCxn id="29" idx="2"/>
          </p:cNvCxnSpPr>
          <p:nvPr/>
        </p:nvCxnSpPr>
        <p:spPr>
          <a:xfrm flipV="1">
            <a:off x="6248400" y="5249110"/>
            <a:ext cx="1757759" cy="84278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3"/>
            <a:endCxn id="29" idx="1"/>
          </p:cNvCxnSpPr>
          <p:nvPr/>
        </p:nvCxnSpPr>
        <p:spPr>
          <a:xfrm>
            <a:off x="4953000" y="4377758"/>
            <a:ext cx="2743200" cy="45970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a:stCxn id="16" idx="3"/>
            <a:endCxn id="15" idx="2"/>
          </p:cNvCxnSpPr>
          <p:nvPr/>
        </p:nvCxnSpPr>
        <p:spPr>
          <a:xfrm flipV="1">
            <a:off x="2979985" y="4789403"/>
            <a:ext cx="1663056" cy="1276304"/>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47416" y="3449954"/>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4" name="TextBox 53"/>
          <p:cNvSpPr txBox="1"/>
          <p:nvPr/>
        </p:nvSpPr>
        <p:spPr>
          <a:xfrm>
            <a:off x="685800" y="3419176"/>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56" name="Rounded Rectangle 55"/>
          <p:cNvSpPr/>
          <p:nvPr/>
        </p:nvSpPr>
        <p:spPr>
          <a:xfrm>
            <a:off x="747416" y="3133486"/>
            <a:ext cx="1174475" cy="30777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8" name="TextBox 57"/>
          <p:cNvSpPr txBox="1"/>
          <p:nvPr/>
        </p:nvSpPr>
        <p:spPr>
          <a:xfrm>
            <a:off x="1125389" y="3102708"/>
            <a:ext cx="421910" cy="338554"/>
          </a:xfrm>
          <a:prstGeom prst="rect">
            <a:avLst/>
          </a:prstGeom>
          <a:noFill/>
        </p:spPr>
        <p:txBody>
          <a:bodyPr wrap="none" rtlCol="0">
            <a:spAutoFit/>
          </a:bodyPr>
          <a:lstStyle/>
          <a:p>
            <a:pPr defTabSz="457200"/>
            <a:r>
              <a:rPr lang="en-US" sz="1600" b="1" dirty="0" smtClean="0">
                <a:solidFill>
                  <a:prstClr val="black"/>
                </a:solidFill>
                <a:latin typeface="Calibri"/>
              </a:rPr>
              <a:t>OS</a:t>
            </a:r>
            <a:endParaRPr lang="en-US" sz="1600" b="1" dirty="0">
              <a:solidFill>
                <a:prstClr val="black"/>
              </a:solidFill>
              <a:latin typeface="Calibri"/>
            </a:endParaRPr>
          </a:p>
        </p:txBody>
      </p:sp>
      <p:sp>
        <p:nvSpPr>
          <p:cNvPr id="60" name="Rounded Rectangle 59"/>
          <p:cNvSpPr/>
          <p:nvPr/>
        </p:nvSpPr>
        <p:spPr>
          <a:xfrm>
            <a:off x="747415" y="2825710"/>
            <a:ext cx="1174475" cy="3077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2" name="TextBox 61"/>
          <p:cNvSpPr txBox="1"/>
          <p:nvPr/>
        </p:nvSpPr>
        <p:spPr>
          <a:xfrm>
            <a:off x="744389" y="2794932"/>
            <a:ext cx="1242648" cy="338554"/>
          </a:xfrm>
          <a:prstGeom prst="rect">
            <a:avLst/>
          </a:prstGeom>
          <a:noFill/>
        </p:spPr>
        <p:txBody>
          <a:bodyPr wrap="none" rtlCol="0">
            <a:spAutoFit/>
          </a:bodyPr>
          <a:lstStyle/>
          <a:p>
            <a:pPr defTabSz="457200"/>
            <a:r>
              <a:rPr lang="en-US" sz="1600" b="1" dirty="0" smtClean="0">
                <a:solidFill>
                  <a:prstClr val="black"/>
                </a:solidFill>
                <a:latin typeface="Calibri"/>
              </a:rPr>
              <a:t>Control </a:t>
            </a:r>
            <a:r>
              <a:rPr lang="en-US" sz="1600" b="1" dirty="0" err="1" smtClean="0">
                <a:solidFill>
                  <a:prstClr val="black"/>
                </a:solidFill>
                <a:latin typeface="Calibri"/>
              </a:rPr>
              <a:t>Algo</a:t>
            </a:r>
            <a:endParaRPr lang="en-US" sz="1600" b="1" dirty="0">
              <a:solidFill>
                <a:prstClr val="black"/>
              </a:solidFill>
              <a:latin typeface="Calibri"/>
            </a:endParaRPr>
          </a:p>
        </p:txBody>
      </p:sp>
      <p:sp>
        <p:nvSpPr>
          <p:cNvPr id="63" name="Rounded Rectangle 62"/>
          <p:cNvSpPr/>
          <p:nvPr/>
        </p:nvSpPr>
        <p:spPr>
          <a:xfrm>
            <a:off x="4055803" y="3626822"/>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4" name="TextBox 63"/>
          <p:cNvSpPr txBox="1"/>
          <p:nvPr/>
        </p:nvSpPr>
        <p:spPr>
          <a:xfrm>
            <a:off x="4013767" y="3596044"/>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65" name="Rounded Rectangle 64"/>
          <p:cNvSpPr/>
          <p:nvPr/>
        </p:nvSpPr>
        <p:spPr>
          <a:xfrm>
            <a:off x="4055803" y="3310354"/>
            <a:ext cx="1174475" cy="30777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4433776" y="3279576"/>
            <a:ext cx="421910" cy="338554"/>
          </a:xfrm>
          <a:prstGeom prst="rect">
            <a:avLst/>
          </a:prstGeom>
          <a:noFill/>
        </p:spPr>
        <p:txBody>
          <a:bodyPr wrap="none" rtlCol="0">
            <a:spAutoFit/>
          </a:bodyPr>
          <a:lstStyle/>
          <a:p>
            <a:pPr defTabSz="457200"/>
            <a:r>
              <a:rPr lang="en-US" sz="1600" b="1" dirty="0" smtClean="0">
                <a:solidFill>
                  <a:prstClr val="black"/>
                </a:solidFill>
                <a:latin typeface="Calibri"/>
              </a:rPr>
              <a:t>OS</a:t>
            </a:r>
            <a:endParaRPr lang="en-US" sz="1600" b="1" dirty="0">
              <a:solidFill>
                <a:prstClr val="black"/>
              </a:solidFill>
              <a:latin typeface="Calibri"/>
            </a:endParaRPr>
          </a:p>
        </p:txBody>
      </p:sp>
      <p:sp>
        <p:nvSpPr>
          <p:cNvPr id="67" name="Rounded Rectangle 66"/>
          <p:cNvSpPr/>
          <p:nvPr/>
        </p:nvSpPr>
        <p:spPr>
          <a:xfrm>
            <a:off x="4055802" y="3002578"/>
            <a:ext cx="1174475" cy="3077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8" name="TextBox 67"/>
          <p:cNvSpPr txBox="1"/>
          <p:nvPr/>
        </p:nvSpPr>
        <p:spPr>
          <a:xfrm>
            <a:off x="4052776" y="2971800"/>
            <a:ext cx="1242648" cy="338554"/>
          </a:xfrm>
          <a:prstGeom prst="rect">
            <a:avLst/>
          </a:prstGeom>
          <a:noFill/>
        </p:spPr>
        <p:txBody>
          <a:bodyPr wrap="none" rtlCol="0">
            <a:spAutoFit/>
          </a:bodyPr>
          <a:lstStyle/>
          <a:p>
            <a:pPr defTabSz="457200"/>
            <a:r>
              <a:rPr lang="en-US" sz="1600" b="1" dirty="0" smtClean="0">
                <a:solidFill>
                  <a:prstClr val="black"/>
                </a:solidFill>
                <a:latin typeface="Calibri"/>
              </a:rPr>
              <a:t>Control </a:t>
            </a:r>
            <a:r>
              <a:rPr lang="en-US" sz="1600" b="1" dirty="0" err="1" smtClean="0">
                <a:solidFill>
                  <a:prstClr val="black"/>
                </a:solidFill>
                <a:latin typeface="Calibri"/>
              </a:rPr>
              <a:t>Algo</a:t>
            </a:r>
            <a:endParaRPr lang="en-US" sz="1600" b="1" dirty="0">
              <a:solidFill>
                <a:prstClr val="black"/>
              </a:solidFill>
              <a:latin typeface="Calibri"/>
            </a:endParaRPr>
          </a:p>
        </p:txBody>
      </p:sp>
      <p:sp>
        <p:nvSpPr>
          <p:cNvPr id="69" name="Rounded Rectangle 68"/>
          <p:cNvSpPr/>
          <p:nvPr/>
        </p:nvSpPr>
        <p:spPr>
          <a:xfrm>
            <a:off x="7448212" y="4097459"/>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0" name="TextBox 69"/>
          <p:cNvSpPr txBox="1"/>
          <p:nvPr/>
        </p:nvSpPr>
        <p:spPr>
          <a:xfrm>
            <a:off x="7391400" y="4066681"/>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71" name="Rounded Rectangle 70"/>
          <p:cNvSpPr/>
          <p:nvPr/>
        </p:nvSpPr>
        <p:spPr>
          <a:xfrm>
            <a:off x="7448212" y="3780991"/>
            <a:ext cx="1174475" cy="30777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2" name="TextBox 71"/>
          <p:cNvSpPr txBox="1"/>
          <p:nvPr/>
        </p:nvSpPr>
        <p:spPr>
          <a:xfrm>
            <a:off x="7826185" y="3750213"/>
            <a:ext cx="421910" cy="338554"/>
          </a:xfrm>
          <a:prstGeom prst="rect">
            <a:avLst/>
          </a:prstGeom>
          <a:noFill/>
        </p:spPr>
        <p:txBody>
          <a:bodyPr wrap="none" rtlCol="0">
            <a:spAutoFit/>
          </a:bodyPr>
          <a:lstStyle/>
          <a:p>
            <a:pPr defTabSz="457200"/>
            <a:r>
              <a:rPr lang="en-US" sz="1600" b="1" dirty="0" smtClean="0">
                <a:solidFill>
                  <a:prstClr val="black"/>
                </a:solidFill>
                <a:latin typeface="Calibri"/>
              </a:rPr>
              <a:t>OS</a:t>
            </a:r>
            <a:endParaRPr lang="en-US" sz="1600" b="1" dirty="0">
              <a:solidFill>
                <a:prstClr val="black"/>
              </a:solidFill>
              <a:latin typeface="Calibri"/>
            </a:endParaRPr>
          </a:p>
        </p:txBody>
      </p:sp>
      <p:sp>
        <p:nvSpPr>
          <p:cNvPr id="73" name="Rounded Rectangle 72"/>
          <p:cNvSpPr/>
          <p:nvPr/>
        </p:nvSpPr>
        <p:spPr>
          <a:xfrm>
            <a:off x="7448211" y="3473215"/>
            <a:ext cx="1174475" cy="3077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4" name="TextBox 73"/>
          <p:cNvSpPr txBox="1"/>
          <p:nvPr/>
        </p:nvSpPr>
        <p:spPr>
          <a:xfrm>
            <a:off x="7445185" y="3442437"/>
            <a:ext cx="1242648" cy="338554"/>
          </a:xfrm>
          <a:prstGeom prst="rect">
            <a:avLst/>
          </a:prstGeom>
          <a:noFill/>
        </p:spPr>
        <p:txBody>
          <a:bodyPr wrap="none" rtlCol="0">
            <a:spAutoFit/>
          </a:bodyPr>
          <a:lstStyle/>
          <a:p>
            <a:pPr defTabSz="457200"/>
            <a:r>
              <a:rPr lang="en-US" sz="1600" b="1" dirty="0" smtClean="0">
                <a:solidFill>
                  <a:prstClr val="black"/>
                </a:solidFill>
                <a:latin typeface="Calibri"/>
              </a:rPr>
              <a:t>Control </a:t>
            </a:r>
            <a:r>
              <a:rPr lang="en-US" sz="1600" b="1" dirty="0" err="1" smtClean="0">
                <a:solidFill>
                  <a:prstClr val="black"/>
                </a:solidFill>
                <a:latin typeface="Calibri"/>
              </a:rPr>
              <a:t>Algo</a:t>
            </a:r>
            <a:endParaRPr lang="en-US" sz="1600" b="1" dirty="0">
              <a:solidFill>
                <a:prstClr val="black"/>
              </a:solidFill>
              <a:latin typeface="Calibri"/>
            </a:endParaRPr>
          </a:p>
        </p:txBody>
      </p:sp>
      <p:sp>
        <p:nvSpPr>
          <p:cNvPr id="75" name="Rounded Rectangle 74"/>
          <p:cNvSpPr/>
          <p:nvPr/>
        </p:nvSpPr>
        <p:spPr>
          <a:xfrm>
            <a:off x="5403220" y="5357069"/>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6" name="TextBox 75"/>
          <p:cNvSpPr txBox="1"/>
          <p:nvPr/>
        </p:nvSpPr>
        <p:spPr>
          <a:xfrm>
            <a:off x="5334000" y="5326291"/>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77" name="Rounded Rectangle 76"/>
          <p:cNvSpPr/>
          <p:nvPr/>
        </p:nvSpPr>
        <p:spPr>
          <a:xfrm>
            <a:off x="5403220" y="5040601"/>
            <a:ext cx="1174475" cy="30777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8" name="TextBox 77"/>
          <p:cNvSpPr txBox="1"/>
          <p:nvPr/>
        </p:nvSpPr>
        <p:spPr>
          <a:xfrm>
            <a:off x="5781193" y="5009823"/>
            <a:ext cx="421910" cy="338554"/>
          </a:xfrm>
          <a:prstGeom prst="rect">
            <a:avLst/>
          </a:prstGeom>
          <a:noFill/>
        </p:spPr>
        <p:txBody>
          <a:bodyPr wrap="none" rtlCol="0">
            <a:spAutoFit/>
          </a:bodyPr>
          <a:lstStyle/>
          <a:p>
            <a:pPr defTabSz="457200"/>
            <a:r>
              <a:rPr lang="en-US" sz="1600" b="1" dirty="0" smtClean="0">
                <a:solidFill>
                  <a:prstClr val="black"/>
                </a:solidFill>
                <a:latin typeface="Calibri"/>
              </a:rPr>
              <a:t>OS</a:t>
            </a:r>
            <a:endParaRPr lang="en-US" sz="1600" b="1" dirty="0">
              <a:solidFill>
                <a:prstClr val="black"/>
              </a:solidFill>
              <a:latin typeface="Calibri"/>
            </a:endParaRPr>
          </a:p>
        </p:txBody>
      </p:sp>
      <p:sp>
        <p:nvSpPr>
          <p:cNvPr id="79" name="Rounded Rectangle 78"/>
          <p:cNvSpPr/>
          <p:nvPr/>
        </p:nvSpPr>
        <p:spPr>
          <a:xfrm>
            <a:off x="5403219" y="4732825"/>
            <a:ext cx="1174475" cy="3077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0" name="TextBox 79"/>
          <p:cNvSpPr txBox="1"/>
          <p:nvPr/>
        </p:nvSpPr>
        <p:spPr>
          <a:xfrm>
            <a:off x="5400193" y="4702047"/>
            <a:ext cx="1242648" cy="338554"/>
          </a:xfrm>
          <a:prstGeom prst="rect">
            <a:avLst/>
          </a:prstGeom>
          <a:noFill/>
        </p:spPr>
        <p:txBody>
          <a:bodyPr wrap="none" rtlCol="0">
            <a:spAutoFit/>
          </a:bodyPr>
          <a:lstStyle/>
          <a:p>
            <a:pPr defTabSz="457200"/>
            <a:r>
              <a:rPr lang="en-US" sz="1600" b="1" dirty="0" smtClean="0">
                <a:solidFill>
                  <a:prstClr val="black"/>
                </a:solidFill>
                <a:latin typeface="Calibri"/>
              </a:rPr>
              <a:t>Control </a:t>
            </a:r>
            <a:r>
              <a:rPr lang="en-US" sz="1600" b="1" dirty="0" err="1" smtClean="0">
                <a:solidFill>
                  <a:prstClr val="black"/>
                </a:solidFill>
                <a:latin typeface="Calibri"/>
              </a:rPr>
              <a:t>Algo</a:t>
            </a:r>
            <a:endParaRPr lang="en-US" sz="1600" b="1" dirty="0">
              <a:solidFill>
                <a:prstClr val="black"/>
              </a:solidFill>
              <a:latin typeface="Calibri"/>
            </a:endParaRPr>
          </a:p>
        </p:txBody>
      </p:sp>
      <p:sp>
        <p:nvSpPr>
          <p:cNvPr id="81" name="Rounded Rectangle 80"/>
          <p:cNvSpPr/>
          <p:nvPr/>
        </p:nvSpPr>
        <p:spPr>
          <a:xfrm>
            <a:off x="2126517" y="5303222"/>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2" name="TextBox 81"/>
          <p:cNvSpPr txBox="1"/>
          <p:nvPr/>
        </p:nvSpPr>
        <p:spPr>
          <a:xfrm>
            <a:off x="2057400" y="5300246"/>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83" name="Rounded Rectangle 82"/>
          <p:cNvSpPr/>
          <p:nvPr/>
        </p:nvSpPr>
        <p:spPr>
          <a:xfrm>
            <a:off x="2126517" y="4986754"/>
            <a:ext cx="1174475" cy="30777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4" name="TextBox 83"/>
          <p:cNvSpPr txBox="1"/>
          <p:nvPr/>
        </p:nvSpPr>
        <p:spPr>
          <a:xfrm>
            <a:off x="2504490" y="4955976"/>
            <a:ext cx="421910" cy="338554"/>
          </a:xfrm>
          <a:prstGeom prst="rect">
            <a:avLst/>
          </a:prstGeom>
          <a:noFill/>
        </p:spPr>
        <p:txBody>
          <a:bodyPr wrap="none" rtlCol="0">
            <a:spAutoFit/>
          </a:bodyPr>
          <a:lstStyle/>
          <a:p>
            <a:pPr defTabSz="457200"/>
            <a:r>
              <a:rPr lang="en-US" sz="1600" b="1" dirty="0" smtClean="0">
                <a:solidFill>
                  <a:prstClr val="black"/>
                </a:solidFill>
                <a:latin typeface="Calibri"/>
              </a:rPr>
              <a:t>OS</a:t>
            </a:r>
            <a:endParaRPr lang="en-US" sz="1600" b="1" dirty="0">
              <a:solidFill>
                <a:prstClr val="black"/>
              </a:solidFill>
              <a:latin typeface="Calibri"/>
            </a:endParaRPr>
          </a:p>
        </p:txBody>
      </p:sp>
      <p:sp>
        <p:nvSpPr>
          <p:cNvPr id="85" name="Rounded Rectangle 84"/>
          <p:cNvSpPr/>
          <p:nvPr/>
        </p:nvSpPr>
        <p:spPr>
          <a:xfrm>
            <a:off x="2126516" y="4678978"/>
            <a:ext cx="1174475" cy="3077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6" name="TextBox 85"/>
          <p:cNvSpPr txBox="1"/>
          <p:nvPr/>
        </p:nvSpPr>
        <p:spPr>
          <a:xfrm>
            <a:off x="2123490" y="4648200"/>
            <a:ext cx="1242648" cy="338554"/>
          </a:xfrm>
          <a:prstGeom prst="rect">
            <a:avLst/>
          </a:prstGeom>
          <a:noFill/>
        </p:spPr>
        <p:txBody>
          <a:bodyPr wrap="none" rtlCol="0">
            <a:spAutoFit/>
          </a:bodyPr>
          <a:lstStyle/>
          <a:p>
            <a:pPr defTabSz="457200"/>
            <a:r>
              <a:rPr lang="en-US" sz="1600" b="1" dirty="0" smtClean="0">
                <a:solidFill>
                  <a:prstClr val="black"/>
                </a:solidFill>
                <a:latin typeface="Calibri"/>
              </a:rPr>
              <a:t>Control </a:t>
            </a:r>
            <a:r>
              <a:rPr lang="en-US" sz="1600" b="1" dirty="0" err="1" smtClean="0">
                <a:solidFill>
                  <a:prstClr val="black"/>
                </a:solidFill>
                <a:latin typeface="Calibri"/>
              </a:rPr>
              <a:t>Algo</a:t>
            </a:r>
            <a:endParaRPr lang="en-US" sz="1600" b="1" dirty="0">
              <a:solidFill>
                <a:prstClr val="black"/>
              </a:solidFill>
              <a:latin typeface="Calibri"/>
            </a:endParaRPr>
          </a:p>
        </p:txBody>
      </p:sp>
      <p:cxnSp>
        <p:nvCxnSpPr>
          <p:cNvPr id="87" name="Straight Arrow Connector 86"/>
          <p:cNvCxnSpPr/>
          <p:nvPr/>
        </p:nvCxnSpPr>
        <p:spPr>
          <a:xfrm>
            <a:off x="5883943" y="1752600"/>
            <a:ext cx="74978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92167" y="1567934"/>
            <a:ext cx="1599990" cy="646331"/>
          </a:xfrm>
          <a:prstGeom prst="rect">
            <a:avLst/>
          </a:prstGeom>
          <a:noFill/>
        </p:spPr>
        <p:txBody>
          <a:bodyPr wrap="none" rtlCol="0">
            <a:spAutoFit/>
          </a:bodyPr>
          <a:lstStyle/>
          <a:p>
            <a:pPr defTabSz="457200"/>
            <a:r>
              <a:rPr lang="en-US" b="1" dirty="0" smtClean="0">
                <a:solidFill>
                  <a:prstClr val="black"/>
                </a:solidFill>
                <a:latin typeface="Calibri"/>
              </a:rPr>
              <a:t>Coordination : </a:t>
            </a:r>
          </a:p>
          <a:p>
            <a:pPr defTabSz="457200"/>
            <a:r>
              <a:rPr lang="en-US" b="1" dirty="0" smtClean="0">
                <a:solidFill>
                  <a:prstClr val="black"/>
                </a:solidFill>
                <a:latin typeface="Calibri"/>
              </a:rPr>
              <a:t>X2 Interface</a:t>
            </a:r>
            <a:endParaRPr lang="en-US" b="1" dirty="0">
              <a:solidFill>
                <a:prstClr val="black"/>
              </a:solidFill>
              <a:latin typeface="Calibri"/>
            </a:endParaRP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27</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56353"/>
            <a:ext cx="4191000" cy="349248"/>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005806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err="1" smtClean="0"/>
              <a:t>SoftRAN</a:t>
            </a:r>
            <a:r>
              <a:rPr lang="en-US" sz="3600" dirty="0" smtClean="0"/>
              <a:t>: </a:t>
            </a:r>
            <a:r>
              <a:rPr lang="en-US" sz="3600" dirty="0"/>
              <a:t>SDN Approach to RAN</a:t>
            </a:r>
          </a:p>
        </p:txBody>
      </p:sp>
      <p:pic>
        <p:nvPicPr>
          <p:cNvPr id="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340" y="3763585"/>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082" y="3966112"/>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067" y="5654061"/>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838200" y="4193660"/>
            <a:ext cx="540533" cy="369332"/>
          </a:xfrm>
          <a:prstGeom prst="rect">
            <a:avLst/>
          </a:prstGeom>
          <a:noFill/>
        </p:spPr>
        <p:txBody>
          <a:bodyPr wrap="none" rtlCol="0">
            <a:spAutoFit/>
          </a:bodyPr>
          <a:lstStyle/>
          <a:p>
            <a:pPr defTabSz="457200"/>
            <a:r>
              <a:rPr lang="en-US" b="1" dirty="0" smtClean="0">
                <a:solidFill>
                  <a:prstClr val="black"/>
                </a:solidFill>
                <a:latin typeface="Calibri"/>
              </a:rPr>
              <a:t>BS1</a:t>
            </a:r>
            <a:endParaRPr lang="en-US" b="1" dirty="0">
              <a:solidFill>
                <a:prstClr val="black"/>
              </a:solidFill>
              <a:latin typeface="Calibri"/>
            </a:endParaRPr>
          </a:p>
        </p:txBody>
      </p:sp>
      <p:sp>
        <p:nvSpPr>
          <p:cNvPr id="52" name="TextBox 51"/>
          <p:cNvSpPr txBox="1"/>
          <p:nvPr/>
        </p:nvSpPr>
        <p:spPr>
          <a:xfrm>
            <a:off x="1828800" y="6122544"/>
            <a:ext cx="540533" cy="369332"/>
          </a:xfrm>
          <a:prstGeom prst="rect">
            <a:avLst/>
          </a:prstGeom>
          <a:noFill/>
        </p:spPr>
        <p:txBody>
          <a:bodyPr wrap="none" rtlCol="0">
            <a:spAutoFit/>
          </a:bodyPr>
          <a:lstStyle/>
          <a:p>
            <a:pPr defTabSz="457200"/>
            <a:r>
              <a:rPr lang="en-US" b="1" dirty="0" smtClean="0">
                <a:solidFill>
                  <a:prstClr val="black"/>
                </a:solidFill>
                <a:latin typeface="Calibri"/>
              </a:rPr>
              <a:t>BS2</a:t>
            </a:r>
            <a:endParaRPr lang="en-US" b="1" dirty="0">
              <a:solidFill>
                <a:prstClr val="black"/>
              </a:solidFill>
              <a:latin typeface="Calibri"/>
            </a:endParaRPr>
          </a:p>
        </p:txBody>
      </p:sp>
      <p:sp>
        <p:nvSpPr>
          <p:cNvPr id="53" name="TextBox 52"/>
          <p:cNvSpPr txBox="1"/>
          <p:nvPr/>
        </p:nvSpPr>
        <p:spPr>
          <a:xfrm>
            <a:off x="3833514" y="4466254"/>
            <a:ext cx="540533" cy="369332"/>
          </a:xfrm>
          <a:prstGeom prst="rect">
            <a:avLst/>
          </a:prstGeom>
          <a:noFill/>
        </p:spPr>
        <p:txBody>
          <a:bodyPr wrap="none" rtlCol="0">
            <a:spAutoFit/>
          </a:bodyPr>
          <a:lstStyle/>
          <a:p>
            <a:pPr defTabSz="457200"/>
            <a:r>
              <a:rPr lang="en-US" b="1" dirty="0" smtClean="0">
                <a:solidFill>
                  <a:prstClr val="black"/>
                </a:solidFill>
                <a:latin typeface="Calibri"/>
              </a:rPr>
              <a:t>BS3</a:t>
            </a:r>
            <a:endParaRPr lang="en-US" b="1" dirty="0">
              <a:solidFill>
                <a:prstClr val="black"/>
              </a:solidFill>
              <a:latin typeface="Calibri"/>
            </a:endParaRPr>
          </a:p>
        </p:txBody>
      </p:sp>
      <p:pic>
        <p:nvPicPr>
          <p:cNvPr id="20"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482" y="5680253"/>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04939" y="6198744"/>
            <a:ext cx="540533" cy="369332"/>
          </a:xfrm>
          <a:prstGeom prst="rect">
            <a:avLst/>
          </a:prstGeom>
          <a:noFill/>
        </p:spPr>
        <p:txBody>
          <a:bodyPr wrap="none" rtlCol="0">
            <a:spAutoFit/>
          </a:bodyPr>
          <a:lstStyle/>
          <a:p>
            <a:pPr defTabSz="457200"/>
            <a:r>
              <a:rPr lang="en-US" b="1" dirty="0" smtClean="0">
                <a:solidFill>
                  <a:prstClr val="black"/>
                </a:solidFill>
                <a:latin typeface="Calibri"/>
              </a:rPr>
              <a:t>BS4</a:t>
            </a:r>
            <a:endParaRPr lang="en-US" b="1" dirty="0">
              <a:solidFill>
                <a:prstClr val="black"/>
              </a:solidFill>
              <a:latin typeface="Calibri"/>
            </a:endParaRPr>
          </a:p>
        </p:txBody>
      </p:sp>
      <p:pic>
        <p:nvPicPr>
          <p:cNvPr id="29"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425819"/>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276221" y="4837465"/>
            <a:ext cx="540533" cy="369332"/>
          </a:xfrm>
          <a:prstGeom prst="rect">
            <a:avLst/>
          </a:prstGeom>
          <a:noFill/>
        </p:spPr>
        <p:txBody>
          <a:bodyPr wrap="none" rtlCol="0">
            <a:spAutoFit/>
          </a:bodyPr>
          <a:lstStyle/>
          <a:p>
            <a:pPr defTabSz="457200"/>
            <a:r>
              <a:rPr lang="en-US" b="1" dirty="0" smtClean="0">
                <a:solidFill>
                  <a:prstClr val="black"/>
                </a:solidFill>
                <a:latin typeface="Calibri"/>
              </a:rPr>
              <a:t>BS5</a:t>
            </a:r>
            <a:endParaRPr lang="en-US" b="1" dirty="0">
              <a:solidFill>
                <a:prstClr val="black"/>
              </a:solidFill>
              <a:latin typeface="Calibri"/>
            </a:endParaRPr>
          </a:p>
        </p:txBody>
      </p:sp>
      <p:sp>
        <p:nvSpPr>
          <p:cNvPr id="50" name="Rounded Rectangle 49"/>
          <p:cNvSpPr/>
          <p:nvPr/>
        </p:nvSpPr>
        <p:spPr>
          <a:xfrm>
            <a:off x="747416" y="3449954"/>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3" name="Rounded Rectangle 62"/>
          <p:cNvSpPr/>
          <p:nvPr/>
        </p:nvSpPr>
        <p:spPr>
          <a:xfrm>
            <a:off x="4055803" y="3626822"/>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9" name="Rounded Rectangle 68"/>
          <p:cNvSpPr/>
          <p:nvPr/>
        </p:nvSpPr>
        <p:spPr>
          <a:xfrm>
            <a:off x="7448212" y="4097459"/>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5" name="Rounded Rectangle 74"/>
          <p:cNvSpPr/>
          <p:nvPr/>
        </p:nvSpPr>
        <p:spPr>
          <a:xfrm>
            <a:off x="5403220" y="5357069"/>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1" name="Rounded Rectangle 80"/>
          <p:cNvSpPr/>
          <p:nvPr/>
        </p:nvSpPr>
        <p:spPr>
          <a:xfrm>
            <a:off x="2126517" y="5303222"/>
            <a:ext cx="1174475" cy="3077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Rounded Rectangle 2"/>
          <p:cNvSpPr/>
          <p:nvPr/>
        </p:nvSpPr>
        <p:spPr>
          <a:xfrm>
            <a:off x="762000" y="2209800"/>
            <a:ext cx="7993138" cy="6096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smtClean="0">
                <a:solidFill>
                  <a:prstClr val="white"/>
                </a:solidFill>
                <a:latin typeface="Calibri"/>
              </a:rPr>
              <a:t>Network OS</a:t>
            </a:r>
            <a:endParaRPr lang="en-US" sz="3200" b="1" dirty="0">
              <a:solidFill>
                <a:prstClr val="white"/>
              </a:solidFill>
              <a:latin typeface="Calibri"/>
            </a:endParaRPr>
          </a:p>
        </p:txBody>
      </p:sp>
      <p:cxnSp>
        <p:nvCxnSpPr>
          <p:cNvPr id="5" name="Straight Arrow Connector 4"/>
          <p:cNvCxnSpPr>
            <a:endCxn id="50" idx="0"/>
          </p:cNvCxnSpPr>
          <p:nvPr/>
        </p:nvCxnSpPr>
        <p:spPr>
          <a:xfrm>
            <a:off x="1334653" y="2819400"/>
            <a:ext cx="1" cy="630554"/>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3" idx="0"/>
          </p:cNvCxnSpPr>
          <p:nvPr/>
        </p:nvCxnSpPr>
        <p:spPr>
          <a:xfrm flipH="1" flipV="1">
            <a:off x="4643040" y="2819400"/>
            <a:ext cx="1" cy="807422"/>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1" idx="0"/>
          </p:cNvCxnSpPr>
          <p:nvPr/>
        </p:nvCxnSpPr>
        <p:spPr>
          <a:xfrm flipH="1" flipV="1">
            <a:off x="2713754" y="2819400"/>
            <a:ext cx="1" cy="2483822"/>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5" idx="0"/>
          </p:cNvCxnSpPr>
          <p:nvPr/>
        </p:nvCxnSpPr>
        <p:spPr>
          <a:xfrm flipH="1" flipV="1">
            <a:off x="5990457" y="2819400"/>
            <a:ext cx="1" cy="2537669"/>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9" idx="0"/>
          </p:cNvCxnSpPr>
          <p:nvPr/>
        </p:nvCxnSpPr>
        <p:spPr>
          <a:xfrm flipH="1" flipV="1">
            <a:off x="8035449" y="2819400"/>
            <a:ext cx="1" cy="1278059"/>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52600" y="1447800"/>
            <a:ext cx="2971800" cy="6096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smtClean="0">
                <a:solidFill>
                  <a:prstClr val="white"/>
                </a:solidFill>
                <a:latin typeface="Calibri"/>
              </a:rPr>
              <a:t>Control </a:t>
            </a:r>
            <a:r>
              <a:rPr lang="en-US" sz="3200" b="1" dirty="0" err="1" smtClean="0">
                <a:solidFill>
                  <a:prstClr val="white"/>
                </a:solidFill>
                <a:latin typeface="Calibri"/>
              </a:rPr>
              <a:t>Algo</a:t>
            </a:r>
            <a:endParaRPr lang="en-US" sz="3200" b="1" dirty="0">
              <a:solidFill>
                <a:prstClr val="white"/>
              </a:solidFill>
              <a:latin typeface="Calibri"/>
            </a:endParaRPr>
          </a:p>
        </p:txBody>
      </p:sp>
      <p:sp>
        <p:nvSpPr>
          <p:cNvPr id="93" name="Rounded Rectangle 92"/>
          <p:cNvSpPr/>
          <p:nvPr/>
        </p:nvSpPr>
        <p:spPr>
          <a:xfrm>
            <a:off x="5105400" y="1447800"/>
            <a:ext cx="2971800" cy="6096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smtClean="0">
                <a:solidFill>
                  <a:prstClr val="white"/>
                </a:solidFill>
                <a:latin typeface="Calibri"/>
              </a:rPr>
              <a:t>Operator Inputs</a:t>
            </a:r>
            <a:endParaRPr lang="en-US" sz="3200" b="1" dirty="0">
              <a:solidFill>
                <a:prstClr val="white"/>
              </a:solidFill>
              <a:latin typeface="Calibri"/>
            </a:endParaRPr>
          </a:p>
        </p:txBody>
      </p:sp>
      <p:sp>
        <p:nvSpPr>
          <p:cNvPr id="31" name="TextBox 30"/>
          <p:cNvSpPr txBox="1"/>
          <p:nvPr/>
        </p:nvSpPr>
        <p:spPr>
          <a:xfrm>
            <a:off x="685800" y="3419176"/>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32" name="TextBox 31"/>
          <p:cNvSpPr txBox="1"/>
          <p:nvPr/>
        </p:nvSpPr>
        <p:spPr>
          <a:xfrm>
            <a:off x="4013767" y="3596044"/>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33" name="TextBox 32"/>
          <p:cNvSpPr txBox="1"/>
          <p:nvPr/>
        </p:nvSpPr>
        <p:spPr>
          <a:xfrm>
            <a:off x="7391400" y="4066681"/>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34" name="TextBox 33"/>
          <p:cNvSpPr txBox="1"/>
          <p:nvPr/>
        </p:nvSpPr>
        <p:spPr>
          <a:xfrm>
            <a:off x="5334000" y="5326291"/>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35" name="TextBox 34"/>
          <p:cNvSpPr txBox="1"/>
          <p:nvPr/>
        </p:nvSpPr>
        <p:spPr>
          <a:xfrm>
            <a:off x="2057400" y="5300246"/>
            <a:ext cx="1320233" cy="338554"/>
          </a:xfrm>
          <a:prstGeom prst="rect">
            <a:avLst/>
          </a:prstGeom>
          <a:noFill/>
        </p:spPr>
        <p:txBody>
          <a:bodyPr wrap="none" rtlCol="0">
            <a:spAutoFit/>
          </a:bodyPr>
          <a:lstStyle/>
          <a:p>
            <a:pPr defTabSz="457200"/>
            <a:r>
              <a:rPr lang="en-US" sz="1600" b="1" dirty="0" smtClean="0">
                <a:solidFill>
                  <a:prstClr val="black"/>
                </a:solidFill>
                <a:latin typeface="Calibri"/>
              </a:rPr>
              <a:t>Packet  </a:t>
            </a:r>
            <a:r>
              <a:rPr lang="en-US" sz="1600" b="1" dirty="0" err="1" smtClean="0">
                <a:solidFill>
                  <a:prstClr val="black"/>
                </a:solidFill>
                <a:latin typeface="Calibri"/>
              </a:rPr>
              <a:t>Tx</a:t>
            </a:r>
            <a:r>
              <a:rPr lang="en-US" sz="1600" b="1" dirty="0" smtClean="0">
                <a:solidFill>
                  <a:prstClr val="black"/>
                </a:solidFill>
                <a:latin typeface="Calibri"/>
              </a:rPr>
              <a:t>/Rx</a:t>
            </a:r>
            <a:endParaRPr lang="en-US" sz="1600" b="1" dirty="0">
              <a:solidFill>
                <a:prstClr val="black"/>
              </a:solidFill>
              <a:latin typeface="Calibri"/>
            </a:endParaRPr>
          </a:p>
        </p:txBody>
      </p:sp>
      <p:sp>
        <p:nvSpPr>
          <p:cNvPr id="12" name="Slide Number Placeholder 11"/>
          <p:cNvSpPr>
            <a:spLocks noGrp="1"/>
          </p:cNvSpPr>
          <p:nvPr>
            <p:ph type="sldNum" sz="quarter" idx="12"/>
          </p:nvPr>
        </p:nvSpPr>
        <p:spPr/>
        <p:txBody>
          <a:bodyPr/>
          <a:lstStyle/>
          <a:p>
            <a:fld id="{1718992C-B9AF-2F49-8B31-EC7F489F3004}" type="slidenum">
              <a:rPr lang="en-US" smtClean="0">
                <a:solidFill>
                  <a:prstClr val="black"/>
                </a:solidFill>
                <a:latin typeface="Calibri"/>
              </a:rPr>
              <a:pPr/>
              <a:t>28</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3124200" y="6356352"/>
            <a:ext cx="3733800" cy="501648"/>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9090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SoftRAN</a:t>
            </a:r>
            <a:r>
              <a:rPr lang="en-US" sz="3600" dirty="0" smtClean="0"/>
              <a:t> Architecture Summary</a:t>
            </a:r>
            <a:endParaRPr lang="en-US" sz="3600" dirty="0"/>
          </a:p>
        </p:txBody>
      </p:sp>
      <p:pic>
        <p:nvPicPr>
          <p:cNvPr id="6"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53000"/>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502652"/>
            <a:ext cx="619918" cy="82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yogi.net/mac/images/airport_express_base_station_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02653"/>
            <a:ext cx="619918" cy="82329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6200" y="3048000"/>
            <a:ext cx="2286000" cy="3200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TextBox 8"/>
          <p:cNvSpPr txBox="1"/>
          <p:nvPr/>
        </p:nvSpPr>
        <p:spPr>
          <a:xfrm>
            <a:off x="228600" y="3124200"/>
            <a:ext cx="2070118" cy="400110"/>
          </a:xfrm>
          <a:prstGeom prst="rect">
            <a:avLst/>
          </a:prstGeom>
          <a:noFill/>
        </p:spPr>
        <p:txBody>
          <a:bodyPr wrap="none" rtlCol="0">
            <a:spAutoFit/>
          </a:bodyPr>
          <a:lstStyle/>
          <a:p>
            <a:pPr defTabSz="457200"/>
            <a:r>
              <a:rPr lang="en-US" sz="2000" b="1" dirty="0" smtClean="0">
                <a:solidFill>
                  <a:prstClr val="black"/>
                </a:solidFill>
                <a:latin typeface="Calibri"/>
              </a:rPr>
              <a:t>RADIO ELEMENTS</a:t>
            </a:r>
            <a:endParaRPr lang="en-US" sz="2000" b="1" dirty="0">
              <a:solidFill>
                <a:prstClr val="black"/>
              </a:solidFill>
              <a:latin typeface="Calibri"/>
            </a:endParaRPr>
          </a:p>
        </p:txBody>
      </p:sp>
      <p:sp>
        <p:nvSpPr>
          <p:cNvPr id="10" name="Rounded Rectangle 9"/>
          <p:cNvSpPr/>
          <p:nvPr/>
        </p:nvSpPr>
        <p:spPr>
          <a:xfrm>
            <a:off x="2971800" y="1295400"/>
            <a:ext cx="6019800" cy="5334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TextBox 10"/>
          <p:cNvSpPr txBox="1"/>
          <p:nvPr/>
        </p:nvSpPr>
        <p:spPr>
          <a:xfrm>
            <a:off x="4953000" y="1295400"/>
            <a:ext cx="1870577" cy="461665"/>
          </a:xfrm>
          <a:prstGeom prst="rect">
            <a:avLst/>
          </a:prstGeom>
          <a:noFill/>
        </p:spPr>
        <p:txBody>
          <a:bodyPr wrap="none" rtlCol="0">
            <a:spAutoFit/>
          </a:bodyPr>
          <a:lstStyle/>
          <a:p>
            <a:pPr defTabSz="457200"/>
            <a:r>
              <a:rPr lang="en-US" sz="2400" b="1" dirty="0" smtClean="0">
                <a:solidFill>
                  <a:prstClr val="black"/>
                </a:solidFill>
                <a:latin typeface="Calibri"/>
              </a:rPr>
              <a:t>CONTROLLER</a:t>
            </a:r>
            <a:endParaRPr lang="en-US" sz="2400" b="1" dirty="0">
              <a:solidFill>
                <a:prstClr val="black"/>
              </a:solidFill>
              <a:latin typeface="Calibri"/>
            </a:endParaRPr>
          </a:p>
        </p:txBody>
      </p:sp>
      <p:sp>
        <p:nvSpPr>
          <p:cNvPr id="12" name="Rectangle 11"/>
          <p:cNvSpPr/>
          <p:nvPr/>
        </p:nvSpPr>
        <p:spPr>
          <a:xfrm>
            <a:off x="1447800" y="4953000"/>
            <a:ext cx="914402" cy="9144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b="1" dirty="0" smtClean="0">
                <a:solidFill>
                  <a:srgbClr val="000000"/>
                </a:solidFill>
                <a:latin typeface="Calibri"/>
              </a:rPr>
              <a:t>Radio</a:t>
            </a:r>
          </a:p>
          <a:p>
            <a:pPr algn="ctr" defTabSz="457200"/>
            <a:r>
              <a:rPr lang="en-US" sz="1600" b="1" dirty="0" smtClean="0">
                <a:solidFill>
                  <a:srgbClr val="000000"/>
                </a:solidFill>
                <a:latin typeface="Calibri"/>
              </a:rPr>
              <a:t>Element API</a:t>
            </a:r>
            <a:endParaRPr lang="en-US" sz="1600" b="1" dirty="0">
              <a:solidFill>
                <a:srgbClr val="000000"/>
              </a:solidFill>
              <a:latin typeface="Calibri"/>
            </a:endParaRPr>
          </a:p>
        </p:txBody>
      </p:sp>
      <p:sp>
        <p:nvSpPr>
          <p:cNvPr id="13" name="Rectangle 12"/>
          <p:cNvSpPr/>
          <p:nvPr/>
        </p:nvSpPr>
        <p:spPr>
          <a:xfrm>
            <a:off x="2990188" y="2362200"/>
            <a:ext cx="1007430" cy="73717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TextBox 13"/>
          <p:cNvSpPr txBox="1"/>
          <p:nvPr/>
        </p:nvSpPr>
        <p:spPr>
          <a:xfrm>
            <a:off x="2971800" y="2438400"/>
            <a:ext cx="1041054" cy="584775"/>
          </a:xfrm>
          <a:prstGeom prst="rect">
            <a:avLst/>
          </a:prstGeom>
          <a:noFill/>
        </p:spPr>
        <p:txBody>
          <a:bodyPr wrap="none" rtlCol="0">
            <a:spAutoFit/>
          </a:bodyPr>
          <a:lstStyle/>
          <a:p>
            <a:pPr algn="ctr" defTabSz="457200"/>
            <a:r>
              <a:rPr lang="en-US" sz="1600" b="1" dirty="0" smtClean="0">
                <a:solidFill>
                  <a:prstClr val="black"/>
                </a:solidFill>
                <a:latin typeface="Calibri"/>
              </a:rPr>
              <a:t>Controller</a:t>
            </a:r>
          </a:p>
          <a:p>
            <a:pPr algn="ctr" defTabSz="457200"/>
            <a:r>
              <a:rPr lang="en-US" sz="1600" b="1" dirty="0" smtClean="0">
                <a:solidFill>
                  <a:prstClr val="black"/>
                </a:solidFill>
                <a:latin typeface="Calibri"/>
              </a:rPr>
              <a:t>API</a:t>
            </a:r>
            <a:endParaRPr lang="en-US" sz="1600" b="1" dirty="0">
              <a:solidFill>
                <a:prstClr val="black"/>
              </a:solidFill>
              <a:latin typeface="Calibri"/>
            </a:endParaRPr>
          </a:p>
        </p:txBody>
      </p:sp>
      <p:sp>
        <p:nvSpPr>
          <p:cNvPr id="15" name="Rectangle 14"/>
          <p:cNvSpPr/>
          <p:nvPr/>
        </p:nvSpPr>
        <p:spPr>
          <a:xfrm>
            <a:off x="5070182" y="2496487"/>
            <a:ext cx="1148761"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TextBox 15"/>
          <p:cNvSpPr txBox="1"/>
          <p:nvPr/>
        </p:nvSpPr>
        <p:spPr>
          <a:xfrm>
            <a:off x="5029200" y="3601760"/>
            <a:ext cx="1230723" cy="584775"/>
          </a:xfrm>
          <a:prstGeom prst="rect">
            <a:avLst/>
          </a:prstGeom>
          <a:noFill/>
        </p:spPr>
        <p:txBody>
          <a:bodyPr wrap="none" rtlCol="0">
            <a:spAutoFit/>
          </a:bodyPr>
          <a:lstStyle/>
          <a:p>
            <a:pPr algn="ctr" defTabSz="457200"/>
            <a:r>
              <a:rPr lang="en-US" sz="1600" b="1" dirty="0" smtClean="0">
                <a:solidFill>
                  <a:prstClr val="black"/>
                </a:solidFill>
                <a:latin typeface="Calibri"/>
              </a:rPr>
              <a:t>Interference</a:t>
            </a:r>
          </a:p>
          <a:p>
            <a:pPr algn="ctr" defTabSz="457200"/>
            <a:r>
              <a:rPr lang="en-US" sz="1600" b="1" dirty="0" smtClean="0">
                <a:solidFill>
                  <a:prstClr val="black"/>
                </a:solidFill>
                <a:latin typeface="Calibri"/>
              </a:rPr>
              <a:t>Map</a:t>
            </a:r>
            <a:endParaRPr lang="en-US" sz="1600" b="1" dirty="0">
              <a:solidFill>
                <a:prstClr val="black"/>
              </a:solidFill>
              <a:latin typeface="Calibri"/>
            </a:endParaRPr>
          </a:p>
        </p:txBody>
      </p:sp>
      <p:sp>
        <p:nvSpPr>
          <p:cNvPr id="28" name="Oval 27"/>
          <p:cNvSpPr/>
          <p:nvPr/>
        </p:nvSpPr>
        <p:spPr>
          <a:xfrm>
            <a:off x="5298783" y="3246074"/>
            <a:ext cx="76200" cy="886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1" name="Isosceles Triangle 30"/>
          <p:cNvSpPr/>
          <p:nvPr/>
        </p:nvSpPr>
        <p:spPr>
          <a:xfrm>
            <a:off x="5908383" y="2788873"/>
            <a:ext cx="114300" cy="16481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2" name="Oval 31"/>
          <p:cNvSpPr/>
          <p:nvPr/>
        </p:nvSpPr>
        <p:spPr>
          <a:xfrm>
            <a:off x="5603583" y="2877487"/>
            <a:ext cx="76200" cy="886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3" name="Oval 32"/>
          <p:cNvSpPr/>
          <p:nvPr/>
        </p:nvSpPr>
        <p:spPr>
          <a:xfrm>
            <a:off x="5984583" y="3182287"/>
            <a:ext cx="76200" cy="886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4" name="Oval 33"/>
          <p:cNvSpPr/>
          <p:nvPr/>
        </p:nvSpPr>
        <p:spPr>
          <a:xfrm>
            <a:off x="5832183" y="2572687"/>
            <a:ext cx="76200" cy="886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5" name="Isosceles Triangle 34"/>
          <p:cNvSpPr/>
          <p:nvPr/>
        </p:nvSpPr>
        <p:spPr>
          <a:xfrm>
            <a:off x="5222583" y="2776460"/>
            <a:ext cx="114300" cy="16481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6" name="Isosceles Triangle 35"/>
          <p:cNvSpPr/>
          <p:nvPr/>
        </p:nvSpPr>
        <p:spPr>
          <a:xfrm>
            <a:off x="5616946" y="3373180"/>
            <a:ext cx="114300" cy="16481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38" name="Straight Connector 37"/>
          <p:cNvCxnSpPr>
            <a:stCxn id="35" idx="5"/>
            <a:endCxn id="32" idx="2"/>
          </p:cNvCxnSpPr>
          <p:nvPr/>
        </p:nvCxnSpPr>
        <p:spPr>
          <a:xfrm>
            <a:off x="5308308" y="2858867"/>
            <a:ext cx="295275" cy="629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0"/>
            <a:endCxn id="35" idx="3"/>
          </p:cNvCxnSpPr>
          <p:nvPr/>
        </p:nvCxnSpPr>
        <p:spPr>
          <a:xfrm flipH="1" flipV="1">
            <a:off x="5279733" y="2941273"/>
            <a:ext cx="57150" cy="3048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5"/>
            <a:endCxn id="31" idx="2"/>
          </p:cNvCxnSpPr>
          <p:nvPr/>
        </p:nvCxnSpPr>
        <p:spPr>
          <a:xfrm>
            <a:off x="5668624" y="2953123"/>
            <a:ext cx="239759" cy="56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6" idx="0"/>
          </p:cNvCxnSpPr>
          <p:nvPr/>
        </p:nvCxnSpPr>
        <p:spPr>
          <a:xfrm>
            <a:off x="5641683" y="2966100"/>
            <a:ext cx="32413" cy="407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3" idx="3"/>
          </p:cNvCxnSpPr>
          <p:nvPr/>
        </p:nvCxnSpPr>
        <p:spPr>
          <a:xfrm flipV="1">
            <a:off x="5674096" y="3257923"/>
            <a:ext cx="321646" cy="11525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4"/>
            <a:endCxn id="33" idx="7"/>
          </p:cNvCxnSpPr>
          <p:nvPr/>
        </p:nvCxnSpPr>
        <p:spPr>
          <a:xfrm>
            <a:off x="6022683" y="2953686"/>
            <a:ext cx="26941" cy="24157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0"/>
            <a:endCxn id="34" idx="4"/>
          </p:cNvCxnSpPr>
          <p:nvPr/>
        </p:nvCxnSpPr>
        <p:spPr>
          <a:xfrm flipH="1" flipV="1">
            <a:off x="5870283" y="2661300"/>
            <a:ext cx="95250" cy="1275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6" idx="1"/>
            <a:endCxn id="28" idx="5"/>
          </p:cNvCxnSpPr>
          <p:nvPr/>
        </p:nvCxnSpPr>
        <p:spPr>
          <a:xfrm flipH="1" flipV="1">
            <a:off x="5363824" y="3321710"/>
            <a:ext cx="281697" cy="13387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289384" y="2496487"/>
            <a:ext cx="990600"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3" name="TextBox 72"/>
          <p:cNvSpPr txBox="1"/>
          <p:nvPr/>
        </p:nvSpPr>
        <p:spPr>
          <a:xfrm>
            <a:off x="6354983" y="3601760"/>
            <a:ext cx="859402" cy="584775"/>
          </a:xfrm>
          <a:prstGeom prst="rect">
            <a:avLst/>
          </a:prstGeom>
          <a:noFill/>
        </p:spPr>
        <p:txBody>
          <a:bodyPr wrap="none" rtlCol="0">
            <a:spAutoFit/>
          </a:bodyPr>
          <a:lstStyle/>
          <a:p>
            <a:pPr algn="ctr" defTabSz="457200"/>
            <a:r>
              <a:rPr lang="en-US" sz="1600" b="1" dirty="0" smtClean="0">
                <a:solidFill>
                  <a:prstClr val="black"/>
                </a:solidFill>
                <a:latin typeface="Calibri"/>
              </a:rPr>
              <a:t>Flow</a:t>
            </a:r>
          </a:p>
          <a:p>
            <a:pPr algn="ctr" defTabSz="457200"/>
            <a:r>
              <a:rPr lang="en-US" sz="1600" b="1" dirty="0" smtClean="0">
                <a:solidFill>
                  <a:prstClr val="black"/>
                </a:solidFill>
                <a:latin typeface="Calibri"/>
              </a:rPr>
              <a:t>Records</a:t>
            </a:r>
            <a:endParaRPr lang="en-US" sz="1600" b="1" dirty="0">
              <a:solidFill>
                <a:prstClr val="black"/>
              </a:solidFill>
              <a:latin typeface="Calibri"/>
            </a:endParaRPr>
          </a:p>
        </p:txBody>
      </p:sp>
      <p:sp>
        <p:nvSpPr>
          <p:cNvPr id="74" name="TextBox 73"/>
          <p:cNvSpPr txBox="1"/>
          <p:nvPr/>
        </p:nvSpPr>
        <p:spPr>
          <a:xfrm>
            <a:off x="6289383" y="2496487"/>
            <a:ext cx="1031051" cy="1077218"/>
          </a:xfrm>
          <a:prstGeom prst="rect">
            <a:avLst/>
          </a:prstGeom>
          <a:noFill/>
        </p:spPr>
        <p:txBody>
          <a:bodyPr wrap="none" rtlCol="0">
            <a:spAutoFit/>
          </a:bodyPr>
          <a:lstStyle/>
          <a:p>
            <a:pPr marL="285750" indent="-285750" defTabSz="457200">
              <a:buFont typeface="Arial" pitchFamily="34" charset="0"/>
              <a:buChar char="•"/>
            </a:pPr>
            <a:r>
              <a:rPr lang="en-US" sz="1600" b="1" dirty="0" smtClean="0">
                <a:solidFill>
                  <a:prstClr val="black"/>
                </a:solidFill>
                <a:latin typeface="Calibri"/>
              </a:rPr>
              <a:t>Bytes</a:t>
            </a:r>
          </a:p>
          <a:p>
            <a:pPr marL="285750" indent="-285750" defTabSz="457200">
              <a:buFont typeface="Arial" pitchFamily="34" charset="0"/>
              <a:buChar char="•"/>
            </a:pPr>
            <a:r>
              <a:rPr lang="en-US" sz="1600" b="1" dirty="0" smtClean="0">
                <a:solidFill>
                  <a:prstClr val="black"/>
                </a:solidFill>
                <a:latin typeface="Calibri"/>
              </a:rPr>
              <a:t>Rate</a:t>
            </a:r>
          </a:p>
          <a:p>
            <a:pPr marL="285750" indent="-285750" defTabSz="457200">
              <a:buFont typeface="Arial" pitchFamily="34" charset="0"/>
              <a:buChar char="•"/>
            </a:pPr>
            <a:r>
              <a:rPr lang="en-US" sz="1600" b="1" dirty="0" smtClean="0">
                <a:solidFill>
                  <a:prstClr val="black"/>
                </a:solidFill>
                <a:latin typeface="Calibri"/>
              </a:rPr>
              <a:t>Queue</a:t>
            </a:r>
          </a:p>
          <a:p>
            <a:pPr defTabSz="457200"/>
            <a:r>
              <a:rPr lang="en-US" sz="1600" b="1" dirty="0">
                <a:solidFill>
                  <a:prstClr val="black"/>
                </a:solidFill>
                <a:latin typeface="Calibri"/>
              </a:rPr>
              <a:t> </a:t>
            </a:r>
            <a:r>
              <a:rPr lang="en-US" sz="1600" b="1" dirty="0" smtClean="0">
                <a:solidFill>
                  <a:prstClr val="black"/>
                </a:solidFill>
                <a:latin typeface="Calibri"/>
              </a:rPr>
              <a:t>      Size</a:t>
            </a:r>
            <a:endParaRPr lang="en-US" sz="1600" b="1" dirty="0">
              <a:solidFill>
                <a:prstClr val="black"/>
              </a:solidFill>
              <a:latin typeface="Calibri"/>
            </a:endParaRPr>
          </a:p>
        </p:txBody>
      </p:sp>
      <p:sp>
        <p:nvSpPr>
          <p:cNvPr id="75" name="Rectangle 74"/>
          <p:cNvSpPr/>
          <p:nvPr/>
        </p:nvSpPr>
        <p:spPr>
          <a:xfrm>
            <a:off x="7356183" y="2496487"/>
            <a:ext cx="1078786" cy="89216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6" name="TextBox 75"/>
          <p:cNvSpPr txBox="1"/>
          <p:nvPr/>
        </p:nvSpPr>
        <p:spPr>
          <a:xfrm>
            <a:off x="7381825" y="2496487"/>
            <a:ext cx="1053144" cy="830997"/>
          </a:xfrm>
          <a:prstGeom prst="rect">
            <a:avLst/>
          </a:prstGeom>
          <a:noFill/>
        </p:spPr>
        <p:txBody>
          <a:bodyPr wrap="square" rtlCol="0">
            <a:spAutoFit/>
          </a:bodyPr>
          <a:lstStyle/>
          <a:p>
            <a:pPr algn="ctr" defTabSz="457200"/>
            <a:r>
              <a:rPr lang="en-US" sz="1600" b="1" dirty="0" smtClean="0">
                <a:solidFill>
                  <a:prstClr val="black"/>
                </a:solidFill>
                <a:latin typeface="Calibri"/>
              </a:rPr>
              <a:t>Network</a:t>
            </a:r>
          </a:p>
          <a:p>
            <a:pPr algn="ctr" defTabSz="457200"/>
            <a:r>
              <a:rPr lang="en-US" sz="1600" b="1" dirty="0" smtClean="0">
                <a:solidFill>
                  <a:prstClr val="black"/>
                </a:solidFill>
                <a:latin typeface="Calibri"/>
              </a:rPr>
              <a:t>Operator</a:t>
            </a:r>
          </a:p>
          <a:p>
            <a:pPr algn="ctr" defTabSz="457200"/>
            <a:r>
              <a:rPr lang="en-US" sz="1600" b="1" dirty="0" smtClean="0">
                <a:solidFill>
                  <a:prstClr val="black"/>
                </a:solidFill>
                <a:latin typeface="Calibri"/>
              </a:rPr>
              <a:t>Inputs</a:t>
            </a:r>
            <a:endParaRPr lang="en-US" sz="1600" b="1" dirty="0">
              <a:solidFill>
                <a:prstClr val="black"/>
              </a:solidFill>
              <a:latin typeface="Calibri"/>
            </a:endParaRPr>
          </a:p>
        </p:txBody>
      </p:sp>
      <p:sp>
        <p:nvSpPr>
          <p:cNvPr id="77" name="Rectangle 76"/>
          <p:cNvSpPr/>
          <p:nvPr/>
        </p:nvSpPr>
        <p:spPr>
          <a:xfrm>
            <a:off x="7356183" y="3563287"/>
            <a:ext cx="1078786" cy="6232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8" name="TextBox 77"/>
          <p:cNvSpPr txBox="1"/>
          <p:nvPr/>
        </p:nvSpPr>
        <p:spPr>
          <a:xfrm>
            <a:off x="7353420" y="3563287"/>
            <a:ext cx="1145763" cy="584775"/>
          </a:xfrm>
          <a:prstGeom prst="rect">
            <a:avLst/>
          </a:prstGeom>
          <a:noFill/>
        </p:spPr>
        <p:txBody>
          <a:bodyPr wrap="none" rtlCol="0">
            <a:spAutoFit/>
          </a:bodyPr>
          <a:lstStyle/>
          <a:p>
            <a:pPr algn="ctr" defTabSz="457200"/>
            <a:r>
              <a:rPr lang="en-US" sz="1600" b="1" dirty="0" err="1" smtClean="0">
                <a:solidFill>
                  <a:prstClr val="black"/>
                </a:solidFill>
                <a:latin typeface="Calibri"/>
              </a:rPr>
              <a:t>QoS</a:t>
            </a:r>
            <a:endParaRPr lang="en-US" sz="1600" b="1" dirty="0">
              <a:solidFill>
                <a:prstClr val="black"/>
              </a:solidFill>
              <a:latin typeface="Calibri"/>
            </a:endParaRPr>
          </a:p>
          <a:p>
            <a:pPr algn="ctr" defTabSz="457200"/>
            <a:r>
              <a:rPr lang="en-US" sz="1600" b="1" dirty="0" smtClean="0">
                <a:solidFill>
                  <a:prstClr val="black"/>
                </a:solidFill>
                <a:latin typeface="Calibri"/>
              </a:rPr>
              <a:t>Constraints</a:t>
            </a:r>
            <a:endParaRPr lang="en-US" sz="1600" b="1" dirty="0">
              <a:solidFill>
                <a:prstClr val="black"/>
              </a:solidFill>
              <a:latin typeface="Calibri"/>
            </a:endParaRPr>
          </a:p>
        </p:txBody>
      </p:sp>
      <p:sp>
        <p:nvSpPr>
          <p:cNvPr id="79" name="Rounded Rectangle 78"/>
          <p:cNvSpPr/>
          <p:nvPr/>
        </p:nvSpPr>
        <p:spPr>
          <a:xfrm>
            <a:off x="4800600" y="1905000"/>
            <a:ext cx="4038600" cy="243393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0" name="TextBox 79"/>
          <p:cNvSpPr txBox="1"/>
          <p:nvPr/>
        </p:nvSpPr>
        <p:spPr>
          <a:xfrm>
            <a:off x="5562600" y="1976735"/>
            <a:ext cx="2543068" cy="400110"/>
          </a:xfrm>
          <a:prstGeom prst="rect">
            <a:avLst/>
          </a:prstGeom>
          <a:noFill/>
        </p:spPr>
        <p:txBody>
          <a:bodyPr wrap="none" rtlCol="0">
            <a:spAutoFit/>
          </a:bodyPr>
          <a:lstStyle/>
          <a:p>
            <a:pPr defTabSz="457200"/>
            <a:r>
              <a:rPr lang="en-US" sz="2000" b="1" dirty="0" smtClean="0">
                <a:solidFill>
                  <a:prstClr val="black"/>
                </a:solidFill>
                <a:latin typeface="Calibri"/>
              </a:rPr>
              <a:t>RAN Information Base</a:t>
            </a:r>
            <a:endParaRPr lang="en-US" sz="2000" b="1" dirty="0">
              <a:solidFill>
                <a:prstClr val="black"/>
              </a:solidFill>
              <a:latin typeface="Calibri"/>
            </a:endParaRPr>
          </a:p>
        </p:txBody>
      </p:sp>
      <p:sp>
        <p:nvSpPr>
          <p:cNvPr id="81" name="Rounded Rectangle 80"/>
          <p:cNvSpPr/>
          <p:nvPr/>
        </p:nvSpPr>
        <p:spPr>
          <a:xfrm>
            <a:off x="6452369" y="4834705"/>
            <a:ext cx="2463031" cy="1143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2" name="TextBox 81"/>
          <p:cNvSpPr txBox="1"/>
          <p:nvPr/>
        </p:nvSpPr>
        <p:spPr>
          <a:xfrm>
            <a:off x="6762994" y="4885842"/>
            <a:ext cx="1882823" cy="1015663"/>
          </a:xfrm>
          <a:prstGeom prst="rect">
            <a:avLst/>
          </a:prstGeom>
          <a:noFill/>
        </p:spPr>
        <p:txBody>
          <a:bodyPr wrap="none" rtlCol="0">
            <a:spAutoFit/>
          </a:bodyPr>
          <a:lstStyle/>
          <a:p>
            <a:pPr algn="ctr" defTabSz="457200"/>
            <a:r>
              <a:rPr lang="en-US" sz="2000" b="1" dirty="0" smtClean="0">
                <a:solidFill>
                  <a:prstClr val="black"/>
                </a:solidFill>
                <a:latin typeface="Calibri"/>
              </a:rPr>
              <a:t>Radio Resource </a:t>
            </a:r>
          </a:p>
          <a:p>
            <a:pPr algn="ctr" defTabSz="457200"/>
            <a:r>
              <a:rPr lang="en-US" sz="2000" b="1" dirty="0" smtClean="0">
                <a:solidFill>
                  <a:prstClr val="black"/>
                </a:solidFill>
                <a:latin typeface="Calibri"/>
              </a:rPr>
              <a:t>Management</a:t>
            </a:r>
          </a:p>
          <a:p>
            <a:pPr algn="ctr" defTabSz="457200"/>
            <a:r>
              <a:rPr lang="en-US" sz="2000" b="1" dirty="0" smtClean="0">
                <a:solidFill>
                  <a:prstClr val="black"/>
                </a:solidFill>
                <a:latin typeface="Calibri"/>
              </a:rPr>
              <a:t>Algorithm</a:t>
            </a:r>
            <a:endParaRPr lang="en-US" sz="2000" b="1" dirty="0">
              <a:solidFill>
                <a:prstClr val="black"/>
              </a:solidFill>
              <a:latin typeface="Calibri"/>
            </a:endParaRPr>
          </a:p>
        </p:txBody>
      </p:sp>
      <p:cxnSp>
        <p:nvCxnSpPr>
          <p:cNvPr id="125" name="Straight Arrow Connector 124"/>
          <p:cNvCxnSpPr/>
          <p:nvPr/>
        </p:nvCxnSpPr>
        <p:spPr>
          <a:xfrm flipV="1">
            <a:off x="3830329" y="4972050"/>
            <a:ext cx="0" cy="10287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33741" y="5981700"/>
            <a:ext cx="1474567" cy="19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86200" y="550545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505450"/>
            <a:ext cx="0" cy="46371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8862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8768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876800" y="58674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73818" y="5410200"/>
            <a:ext cx="103158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105400" y="5410200"/>
            <a:ext cx="0" cy="48784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694814" y="5145775"/>
            <a:ext cx="434490" cy="228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00946" y="5486400"/>
            <a:ext cx="0"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6200" y="594360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47445" y="5453390"/>
            <a:ext cx="753155" cy="523220"/>
          </a:xfrm>
          <a:prstGeom prst="rect">
            <a:avLst/>
          </a:prstGeom>
          <a:noFill/>
        </p:spPr>
        <p:txBody>
          <a:bodyPr wrap="none" rtlCol="0">
            <a:spAutoFit/>
          </a:bodyPr>
          <a:lstStyle/>
          <a:p>
            <a:pPr algn="ctr" defTabSz="457200"/>
            <a:r>
              <a:rPr lang="en-US" sz="1400" b="1" dirty="0" smtClean="0">
                <a:solidFill>
                  <a:prstClr val="black"/>
                </a:solidFill>
                <a:latin typeface="Calibri"/>
              </a:rPr>
              <a:t>POWER</a:t>
            </a:r>
          </a:p>
          <a:p>
            <a:pPr algn="ctr" defTabSz="457200"/>
            <a:r>
              <a:rPr lang="en-US" sz="1400" b="1" dirty="0" smtClean="0">
                <a:solidFill>
                  <a:prstClr val="black"/>
                </a:solidFill>
                <a:latin typeface="Calibri"/>
              </a:rPr>
              <a:t>FLOW</a:t>
            </a:r>
            <a:endParaRPr lang="en-US" sz="1400" b="1" dirty="0">
              <a:solidFill>
                <a:prstClr val="black"/>
              </a:solidFill>
              <a:latin typeface="Calibri"/>
            </a:endParaRPr>
          </a:p>
        </p:txBody>
      </p:sp>
      <p:sp>
        <p:nvSpPr>
          <p:cNvPr id="161" name="TextBox 160"/>
          <p:cNvSpPr txBox="1"/>
          <p:nvPr/>
        </p:nvSpPr>
        <p:spPr>
          <a:xfrm rot="19587746">
            <a:off x="4403111" y="4987439"/>
            <a:ext cx="596638" cy="338554"/>
          </a:xfrm>
          <a:prstGeom prst="rect">
            <a:avLst/>
          </a:prstGeom>
          <a:noFill/>
        </p:spPr>
        <p:txBody>
          <a:bodyPr wrap="none" rtlCol="0">
            <a:spAutoFit/>
          </a:bodyPr>
          <a:lstStyle/>
          <a:p>
            <a:pPr defTabSz="457200"/>
            <a:r>
              <a:rPr lang="en-US" sz="1600" dirty="0" smtClean="0">
                <a:solidFill>
                  <a:prstClr val="black"/>
                </a:solidFill>
                <a:latin typeface="Calibri"/>
              </a:rPr>
              <a:t>Time</a:t>
            </a:r>
            <a:endParaRPr lang="en-US" sz="1600" dirty="0">
              <a:solidFill>
                <a:prstClr val="black"/>
              </a:solidFill>
              <a:latin typeface="Calibri"/>
            </a:endParaRPr>
          </a:p>
        </p:txBody>
      </p:sp>
      <p:sp>
        <p:nvSpPr>
          <p:cNvPr id="162" name="TextBox 161"/>
          <p:cNvSpPr txBox="1"/>
          <p:nvPr/>
        </p:nvSpPr>
        <p:spPr>
          <a:xfrm>
            <a:off x="4038600" y="5943600"/>
            <a:ext cx="1055610" cy="338554"/>
          </a:xfrm>
          <a:prstGeom prst="rect">
            <a:avLst/>
          </a:prstGeom>
          <a:noFill/>
        </p:spPr>
        <p:txBody>
          <a:bodyPr wrap="none" rtlCol="0">
            <a:spAutoFit/>
          </a:bodyPr>
          <a:lstStyle/>
          <a:p>
            <a:pPr defTabSz="457200"/>
            <a:r>
              <a:rPr lang="en-US" sz="1600" dirty="0" smtClean="0">
                <a:solidFill>
                  <a:prstClr val="black"/>
                </a:solidFill>
                <a:latin typeface="Calibri"/>
              </a:rPr>
              <a:t>Frequency</a:t>
            </a:r>
            <a:endParaRPr lang="en-US" sz="1600" dirty="0">
              <a:solidFill>
                <a:prstClr val="black"/>
              </a:solidFill>
              <a:latin typeface="Calibri"/>
            </a:endParaRPr>
          </a:p>
        </p:txBody>
      </p:sp>
      <p:sp>
        <p:nvSpPr>
          <p:cNvPr id="164" name="TextBox 163"/>
          <p:cNvSpPr txBox="1"/>
          <p:nvPr/>
        </p:nvSpPr>
        <p:spPr>
          <a:xfrm rot="16200000">
            <a:off x="2916360" y="5328476"/>
            <a:ext cx="1394613" cy="338554"/>
          </a:xfrm>
          <a:prstGeom prst="rect">
            <a:avLst/>
          </a:prstGeom>
          <a:noFill/>
        </p:spPr>
        <p:txBody>
          <a:bodyPr wrap="none" rtlCol="0">
            <a:spAutoFit/>
          </a:bodyPr>
          <a:lstStyle/>
          <a:p>
            <a:pPr defTabSz="457200"/>
            <a:r>
              <a:rPr lang="en-US" sz="1600" dirty="0" smtClean="0">
                <a:solidFill>
                  <a:prstClr val="black"/>
                </a:solidFill>
                <a:latin typeface="Calibri"/>
              </a:rPr>
              <a:t>Radio Element</a:t>
            </a:r>
            <a:endParaRPr lang="en-US" sz="1600" dirty="0">
              <a:solidFill>
                <a:prstClr val="black"/>
              </a:solidFill>
              <a:latin typeface="Calibri"/>
            </a:endParaRPr>
          </a:p>
        </p:txBody>
      </p:sp>
      <p:sp>
        <p:nvSpPr>
          <p:cNvPr id="171" name="Rounded Rectangle 170"/>
          <p:cNvSpPr/>
          <p:nvPr/>
        </p:nvSpPr>
        <p:spPr>
          <a:xfrm>
            <a:off x="3124200" y="4495800"/>
            <a:ext cx="3005554" cy="1828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2" name="TextBox 171"/>
          <p:cNvSpPr txBox="1"/>
          <p:nvPr/>
        </p:nvSpPr>
        <p:spPr>
          <a:xfrm>
            <a:off x="3654806" y="4547203"/>
            <a:ext cx="2020681" cy="400110"/>
          </a:xfrm>
          <a:prstGeom prst="rect">
            <a:avLst/>
          </a:prstGeom>
          <a:noFill/>
        </p:spPr>
        <p:txBody>
          <a:bodyPr wrap="none" rtlCol="0">
            <a:spAutoFit/>
          </a:bodyPr>
          <a:lstStyle/>
          <a:p>
            <a:pPr algn="ctr" defTabSz="457200"/>
            <a:r>
              <a:rPr lang="en-US" sz="2000" b="1" dirty="0" smtClean="0">
                <a:solidFill>
                  <a:prstClr val="black"/>
                </a:solidFill>
                <a:latin typeface="Calibri"/>
              </a:rPr>
              <a:t>3D Resource Grid</a:t>
            </a:r>
            <a:endParaRPr lang="en-US" sz="2000" b="1" dirty="0">
              <a:solidFill>
                <a:prstClr val="black"/>
              </a:solidFill>
              <a:latin typeface="Calibri"/>
            </a:endParaRPr>
          </a:p>
        </p:txBody>
      </p:sp>
      <p:cxnSp>
        <p:nvCxnSpPr>
          <p:cNvPr id="174" name="Elbow Connector 173"/>
          <p:cNvCxnSpPr>
            <a:stCxn id="3" idx="0"/>
            <a:endCxn id="14" idx="1"/>
          </p:cNvCxnSpPr>
          <p:nvPr/>
        </p:nvCxnSpPr>
        <p:spPr>
          <a:xfrm rot="5400000" flipH="1" flipV="1">
            <a:off x="1936894" y="2013094"/>
            <a:ext cx="317212" cy="175260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3" idx="3"/>
          </p:cNvCxnSpPr>
          <p:nvPr/>
        </p:nvCxnSpPr>
        <p:spPr>
          <a:xfrm flipV="1">
            <a:off x="3997618" y="2730787"/>
            <a:ext cx="80298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endCxn id="81" idx="0"/>
          </p:cNvCxnSpPr>
          <p:nvPr/>
        </p:nvCxnSpPr>
        <p:spPr>
          <a:xfrm>
            <a:off x="7683884" y="4338935"/>
            <a:ext cx="1" cy="4957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81" idx="1"/>
            <a:endCxn id="171" idx="3"/>
          </p:cNvCxnSpPr>
          <p:nvPr/>
        </p:nvCxnSpPr>
        <p:spPr>
          <a:xfrm flipH="1">
            <a:off x="6129754" y="5406205"/>
            <a:ext cx="322615" cy="39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1" idx="1"/>
            <a:endCxn id="12" idx="3"/>
          </p:cNvCxnSpPr>
          <p:nvPr/>
        </p:nvCxnSpPr>
        <p:spPr>
          <a:xfrm flipH="1">
            <a:off x="2362202" y="5410200"/>
            <a:ext cx="7619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066800" y="2362200"/>
            <a:ext cx="1803058" cy="369332"/>
          </a:xfrm>
          <a:prstGeom prst="rect">
            <a:avLst/>
          </a:prstGeom>
          <a:noFill/>
        </p:spPr>
        <p:txBody>
          <a:bodyPr wrap="none" rtlCol="0">
            <a:spAutoFit/>
          </a:bodyPr>
          <a:lstStyle/>
          <a:p>
            <a:pPr defTabSz="457200"/>
            <a:r>
              <a:rPr lang="en-US" b="1" dirty="0" smtClean="0">
                <a:solidFill>
                  <a:prstClr val="black"/>
                </a:solidFill>
                <a:latin typeface="Calibri"/>
              </a:rPr>
              <a:t>Periodic Updates</a:t>
            </a:r>
            <a:endParaRPr lang="en-US" b="1" dirty="0">
              <a:solidFill>
                <a:prstClr val="black"/>
              </a:solidFill>
              <a:latin typeface="Calibri"/>
            </a:endParaRPr>
          </a:p>
        </p:txBody>
      </p:sp>
      <p:sp>
        <p:nvSpPr>
          <p:cNvPr id="19" name="Slide Number Placeholder 18"/>
          <p:cNvSpPr>
            <a:spLocks noGrp="1"/>
          </p:cNvSpPr>
          <p:nvPr>
            <p:ph type="sldNum" sz="quarter" idx="12"/>
          </p:nvPr>
        </p:nvSpPr>
        <p:spPr/>
        <p:txBody>
          <a:bodyPr/>
          <a:lstStyle/>
          <a:p>
            <a:fld id="{1718992C-B9AF-2F49-8B31-EC7F489F3004}" type="slidenum">
              <a:rPr lang="en-US" smtClean="0">
                <a:solidFill>
                  <a:prstClr val="black"/>
                </a:solidFill>
                <a:latin typeface="Calibri"/>
              </a:rPr>
              <a:pPr/>
              <a:t>29</a:t>
            </a:fld>
            <a:endParaRPr lang="en-US">
              <a:solidFill>
                <a:prstClr val="black"/>
              </a:solidFill>
              <a:latin typeface="Calibri"/>
            </a:endParaRPr>
          </a:p>
        </p:txBody>
      </p:sp>
      <p:sp>
        <p:nvSpPr>
          <p:cNvPr id="17" name="Date Placeholder 16"/>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Tree>
    <p:extLst>
      <p:ext uri="{BB962C8B-B14F-4D97-AF65-F5344CB8AC3E}">
        <p14:creationId xmlns:p14="http://schemas.microsoft.com/office/powerpoint/2010/main" val="336251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8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p:bldP spid="12" grpId="0" animBg="1"/>
      <p:bldP spid="13" grpId="0" animBg="1"/>
      <p:bldP spid="14" grpId="0"/>
      <p:bldP spid="15" grpId="0" animBg="1"/>
      <p:bldP spid="16" grpId="0"/>
      <p:bldP spid="28" grpId="0" animBg="1"/>
      <p:bldP spid="31" grpId="0" animBg="1"/>
      <p:bldP spid="32" grpId="0" animBg="1"/>
      <p:bldP spid="33" grpId="0" animBg="1"/>
      <p:bldP spid="34" grpId="0" animBg="1"/>
      <p:bldP spid="35" grpId="0" animBg="1"/>
      <p:bldP spid="36" grpId="0" animBg="1"/>
      <p:bldP spid="72" grpId="0" animBg="1"/>
      <p:bldP spid="73" grpId="0"/>
      <p:bldP spid="74" grpId="0"/>
      <p:bldP spid="75" grpId="0" animBg="1"/>
      <p:bldP spid="76" grpId="0"/>
      <p:bldP spid="77" grpId="0" animBg="1"/>
      <p:bldP spid="78" grpId="0"/>
      <p:bldP spid="79" grpId="0" animBg="1"/>
      <p:bldP spid="80" grpId="0"/>
      <p:bldP spid="81" grpId="0" animBg="1"/>
      <p:bldP spid="82" grpId="0"/>
      <p:bldP spid="160" grpId="0"/>
      <p:bldP spid="161" grpId="0"/>
      <p:bldP spid="162" grpId="0"/>
      <p:bldP spid="164" grpId="0"/>
      <p:bldP spid="171" grpId="0" animBg="1"/>
      <p:bldP spid="172" grpId="0"/>
      <p:bldP spid="1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457200"/>
            <a:r>
              <a:rPr lang="en-US" sz="4000" dirty="0" smtClean="0">
                <a:solidFill>
                  <a:srgbClr val="000000"/>
                </a:solidFill>
              </a:rPr>
              <a:t>Review of Previous Lecture: </a:t>
            </a:r>
            <a:r>
              <a:rPr lang="en-US" sz="4000" dirty="0" err="1" smtClean="0">
                <a:solidFill>
                  <a:srgbClr val="000000"/>
                </a:solidFill>
              </a:rPr>
              <a:t>Middlebox</a:t>
            </a:r>
            <a:r>
              <a:rPr lang="en-US" sz="4000" dirty="0" smtClean="0">
                <a:solidFill>
                  <a:srgbClr val="000000"/>
                </a:solidFill>
              </a:rPr>
              <a:t> Basics</a:t>
            </a:r>
            <a:endParaRPr lang="en-US" sz="4000" dirty="0">
              <a:solidFill>
                <a:srgbClr val="000000"/>
              </a:solidFill>
            </a:endParaRPr>
          </a:p>
        </p:txBody>
      </p:sp>
      <p:sp>
        <p:nvSpPr>
          <p:cNvPr id="3" name="Content Placeholder 2"/>
          <p:cNvSpPr>
            <a:spLocks noGrp="1"/>
          </p:cNvSpPr>
          <p:nvPr>
            <p:ph idx="1"/>
          </p:nvPr>
        </p:nvSpPr>
        <p:spPr>
          <a:xfrm>
            <a:off x="211667" y="1371600"/>
            <a:ext cx="8915400" cy="5181600"/>
          </a:xfrm>
        </p:spPr>
        <p:txBody>
          <a:bodyPr>
            <a:normAutofit fontScale="85000" lnSpcReduction="20000"/>
          </a:bodyPr>
          <a:lstStyle/>
          <a:p>
            <a:r>
              <a:rPr lang="en-US" sz="3000" dirty="0" smtClean="0"/>
              <a:t>A middlebox is any traffic processing device except for routers and switches.</a:t>
            </a:r>
          </a:p>
          <a:p>
            <a:pPr marL="0" indent="0">
              <a:buNone/>
            </a:pPr>
            <a:endParaRPr lang="en-US" sz="1000" dirty="0"/>
          </a:p>
          <a:p>
            <a:r>
              <a:rPr lang="en-US" sz="3000" dirty="0" smtClean="0"/>
              <a:t>Why do we need them?</a:t>
            </a:r>
          </a:p>
          <a:p>
            <a:pPr lvl="1"/>
            <a:r>
              <a:rPr lang="en-US" dirty="0" smtClean="0"/>
              <a:t>Security</a:t>
            </a:r>
          </a:p>
          <a:p>
            <a:pPr lvl="1"/>
            <a:r>
              <a:rPr lang="en-US" dirty="0" smtClean="0"/>
              <a:t>Performance</a:t>
            </a:r>
          </a:p>
          <a:p>
            <a:pPr lvl="1"/>
            <a:r>
              <a:rPr lang="en-US" dirty="0" smtClean="0"/>
              <a:t>Functionality (e.g. echo cancellation, video transcoding)</a:t>
            </a:r>
          </a:p>
          <a:p>
            <a:pPr lvl="1"/>
            <a:endParaRPr lang="en-US" sz="1100" dirty="0" smtClean="0"/>
          </a:p>
          <a:p>
            <a:pPr marL="514344" indent="-457200"/>
            <a:r>
              <a:rPr lang="en-US" sz="3000" dirty="0" smtClean="0"/>
              <a:t>Deployments of middlebox functionalities:</a:t>
            </a:r>
          </a:p>
          <a:p>
            <a:pPr marL="914348" lvl="1" indent="-457200"/>
            <a:r>
              <a:rPr lang="en-US" dirty="0"/>
              <a:t>Embedded in switches and </a:t>
            </a:r>
            <a:r>
              <a:rPr lang="en-US" dirty="0" smtClean="0"/>
              <a:t>routers (e.g., packet filtering)</a:t>
            </a:r>
          </a:p>
          <a:p>
            <a:pPr marL="914348" lvl="1" indent="-457200"/>
            <a:r>
              <a:rPr lang="en-US" dirty="0" smtClean="0"/>
              <a:t>Specialized devices with hardware support of SSL acceleration, DPI, etc.</a:t>
            </a:r>
          </a:p>
          <a:p>
            <a:pPr marL="914348" lvl="1" indent="-457200"/>
            <a:r>
              <a:rPr lang="en-US" dirty="0" smtClean="0"/>
              <a:t>Virtual vs. Physical Appliances</a:t>
            </a:r>
          </a:p>
          <a:p>
            <a:pPr marL="914348" lvl="1" indent="-457200"/>
            <a:r>
              <a:rPr lang="en-US" dirty="0" smtClean="0"/>
              <a:t>Local (i.e., in-site) vs. Remote (i.e., in-the-cloud) deployments</a:t>
            </a:r>
          </a:p>
          <a:p>
            <a:pPr marL="914348" lvl="1" indent="-457200"/>
            <a:endParaRPr lang="en-US" sz="1100" dirty="0" smtClean="0"/>
          </a:p>
          <a:p>
            <a:pPr marL="514344" indent="-457200"/>
            <a:r>
              <a:rPr lang="en-US" sz="3100" dirty="0" smtClean="0"/>
              <a:t>They can break end-to-end semantics (e.g., load balancing)</a:t>
            </a:r>
          </a:p>
          <a:p>
            <a:pPr lvl="1"/>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
        <p:nvSpPr>
          <p:cNvPr id="6" name="Date Placeholder 5"/>
          <p:cNvSpPr>
            <a:spLocks noGrp="1"/>
          </p:cNvSpPr>
          <p:nvPr>
            <p:ph type="dt" sz="half" idx="10"/>
          </p:nvPr>
        </p:nvSpPr>
        <p:spPr/>
        <p:txBody>
          <a:bodyPr/>
          <a:lstStyle/>
          <a:p>
            <a:r>
              <a:rPr lang="en-US" smtClean="0"/>
              <a:t>11/19/13</a:t>
            </a:r>
            <a:endParaRPr lang="en-US"/>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318578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err="1" smtClean="0"/>
              <a:t>SoftRAN</a:t>
            </a:r>
            <a:r>
              <a:rPr lang="en-US" dirty="0" smtClean="0"/>
              <a:t> Architecture: Updates</a:t>
            </a:r>
            <a:endParaRPr lang="en-US" dirty="0"/>
          </a:p>
        </p:txBody>
      </p:sp>
      <p:sp>
        <p:nvSpPr>
          <p:cNvPr id="9" name="Content Placeholder 8"/>
          <p:cNvSpPr>
            <a:spLocks noGrp="1"/>
          </p:cNvSpPr>
          <p:nvPr>
            <p:ph idx="1"/>
          </p:nvPr>
        </p:nvSpPr>
        <p:spPr>
          <a:xfrm>
            <a:off x="533400" y="1447800"/>
            <a:ext cx="8229600" cy="4876800"/>
          </a:xfrm>
        </p:spPr>
        <p:txBody>
          <a:bodyPr>
            <a:normAutofit/>
          </a:bodyPr>
          <a:lstStyle/>
          <a:p>
            <a:r>
              <a:rPr lang="en-US" dirty="0" smtClean="0"/>
              <a:t>Radio element -&gt; controller (updates)</a:t>
            </a:r>
          </a:p>
          <a:p>
            <a:pPr lvl="1"/>
            <a:r>
              <a:rPr lang="en-US" dirty="0" smtClean="0"/>
              <a:t>Flow </a:t>
            </a:r>
            <a:r>
              <a:rPr lang="en-US" dirty="0"/>
              <a:t>i</a:t>
            </a:r>
            <a:r>
              <a:rPr lang="en-US" dirty="0" smtClean="0"/>
              <a:t>nformation (downlink </a:t>
            </a:r>
            <a:r>
              <a:rPr lang="en-US" dirty="0"/>
              <a:t>and u</a:t>
            </a:r>
            <a:r>
              <a:rPr lang="en-US" dirty="0" smtClean="0"/>
              <a:t>plink</a:t>
            </a:r>
            <a:r>
              <a:rPr lang="en-US" dirty="0"/>
              <a:t>)</a:t>
            </a:r>
          </a:p>
          <a:p>
            <a:pPr lvl="1"/>
            <a:r>
              <a:rPr lang="en-US" dirty="0"/>
              <a:t>Channel </a:t>
            </a:r>
            <a:r>
              <a:rPr lang="en-US" dirty="0" smtClean="0"/>
              <a:t>states </a:t>
            </a:r>
            <a:r>
              <a:rPr lang="en-US" dirty="0"/>
              <a:t>(observed by clients</a:t>
            </a:r>
            <a:r>
              <a:rPr lang="en-US" dirty="0" smtClean="0"/>
              <a:t>)</a:t>
            </a:r>
          </a:p>
          <a:p>
            <a:pPr marL="0" indent="0">
              <a:buNone/>
            </a:pPr>
            <a:endParaRPr lang="en-US" dirty="0" smtClean="0"/>
          </a:p>
          <a:p>
            <a:r>
              <a:rPr lang="en-US" dirty="0" smtClean="0"/>
              <a:t>Network operator -&gt; </a:t>
            </a:r>
            <a:r>
              <a:rPr lang="en-US" dirty="0"/>
              <a:t>c</a:t>
            </a:r>
            <a:r>
              <a:rPr lang="en-US" dirty="0" smtClean="0"/>
              <a:t>ontroller (inputs)</a:t>
            </a:r>
          </a:p>
          <a:p>
            <a:pPr lvl="1"/>
            <a:r>
              <a:rPr lang="en-US" dirty="0" err="1" smtClean="0"/>
              <a:t>QoS</a:t>
            </a:r>
            <a:r>
              <a:rPr lang="en-US" dirty="0" smtClean="0"/>
              <a:t> requirements</a:t>
            </a:r>
          </a:p>
          <a:p>
            <a:pPr lvl="1"/>
            <a:r>
              <a:rPr lang="en-US" dirty="0" smtClean="0"/>
              <a:t>Flow preferences</a:t>
            </a:r>
          </a:p>
        </p:txBody>
      </p:sp>
      <p:sp>
        <p:nvSpPr>
          <p:cNvPr id="5" name="Slide Number Placeholder 4"/>
          <p:cNvSpPr>
            <a:spLocks noGrp="1"/>
          </p:cNvSpPr>
          <p:nvPr>
            <p:ph type="sldNum" sz="quarter" idx="12"/>
          </p:nvPr>
        </p:nvSpPr>
        <p:spPr/>
        <p:txBody>
          <a:bodyPr/>
          <a:lstStyle/>
          <a:p>
            <a:fld id="{1718992C-B9AF-2F49-8B31-EC7F489F3004}" type="slidenum">
              <a:rPr lang="en-US" smtClean="0">
                <a:solidFill>
                  <a:prstClr val="black"/>
                </a:solidFill>
                <a:latin typeface="Calibri"/>
              </a:rPr>
              <a:pPr/>
              <a:t>30</a:t>
            </a:fld>
            <a:endParaRPr lang="en-US">
              <a:solidFill>
                <a:prstClr val="black"/>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77000"/>
            <a:ext cx="3581400" cy="2444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5846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73162"/>
          </a:xfrm>
        </p:spPr>
        <p:txBody>
          <a:bodyPr>
            <a:normAutofit fontScale="90000"/>
          </a:bodyPr>
          <a:lstStyle/>
          <a:p>
            <a:r>
              <a:rPr lang="en-US" dirty="0" err="1" smtClean="0"/>
              <a:t>SoftRAN</a:t>
            </a:r>
            <a:r>
              <a:rPr lang="en-US" dirty="0" smtClean="0"/>
              <a:t> Architecture: Controller Design</a:t>
            </a:r>
            <a:endParaRPr lang="en-US" dirty="0"/>
          </a:p>
        </p:txBody>
      </p:sp>
      <p:sp>
        <p:nvSpPr>
          <p:cNvPr id="3" name="Content Placeholder 2"/>
          <p:cNvSpPr>
            <a:spLocks noGrp="1"/>
          </p:cNvSpPr>
          <p:nvPr>
            <p:ph idx="1"/>
          </p:nvPr>
        </p:nvSpPr>
        <p:spPr/>
        <p:txBody>
          <a:bodyPr>
            <a:normAutofit/>
          </a:bodyPr>
          <a:lstStyle/>
          <a:p>
            <a:r>
              <a:rPr lang="en-US" dirty="0" smtClean="0"/>
              <a:t>RAN information </a:t>
            </a:r>
            <a:r>
              <a:rPr lang="en-US" dirty="0"/>
              <a:t>b</a:t>
            </a:r>
            <a:r>
              <a:rPr lang="en-US" dirty="0" smtClean="0"/>
              <a:t>ase (RIB)</a:t>
            </a:r>
          </a:p>
          <a:p>
            <a:pPr lvl="1"/>
            <a:r>
              <a:rPr lang="en-US" dirty="0" smtClean="0"/>
              <a:t>Update </a:t>
            </a:r>
            <a:r>
              <a:rPr lang="en-US" dirty="0"/>
              <a:t>and maintain global network view </a:t>
            </a:r>
          </a:p>
          <a:p>
            <a:pPr lvl="2"/>
            <a:r>
              <a:rPr lang="en-US" dirty="0"/>
              <a:t>Interference </a:t>
            </a:r>
            <a:r>
              <a:rPr lang="en-US" dirty="0" smtClean="0"/>
              <a:t>map</a:t>
            </a:r>
            <a:endParaRPr lang="en-US" dirty="0"/>
          </a:p>
          <a:p>
            <a:pPr lvl="2"/>
            <a:r>
              <a:rPr lang="en-US" dirty="0"/>
              <a:t>Flow </a:t>
            </a:r>
            <a:r>
              <a:rPr lang="en-US" dirty="0" smtClean="0"/>
              <a:t>records</a:t>
            </a:r>
            <a:endParaRPr lang="en-US" dirty="0"/>
          </a:p>
          <a:p>
            <a:r>
              <a:rPr lang="en-US" dirty="0" smtClean="0"/>
              <a:t>Radio </a:t>
            </a:r>
            <a:r>
              <a:rPr lang="en-US" dirty="0"/>
              <a:t>r</a:t>
            </a:r>
            <a:r>
              <a:rPr lang="en-US" dirty="0" smtClean="0"/>
              <a:t>esource </a:t>
            </a:r>
            <a:r>
              <a:rPr lang="en-US" dirty="0"/>
              <a:t>m</a:t>
            </a:r>
            <a:r>
              <a:rPr lang="en-US" dirty="0" smtClean="0"/>
              <a:t>anagement</a:t>
            </a:r>
            <a:endParaRPr lang="en-US" dirty="0"/>
          </a:p>
          <a:p>
            <a:pPr lvl="1"/>
            <a:r>
              <a:rPr lang="en-US" dirty="0"/>
              <a:t>Given global network view: maximize global utility</a:t>
            </a:r>
          </a:p>
          <a:p>
            <a:pPr lvl="1"/>
            <a:r>
              <a:rPr lang="en-US" dirty="0"/>
              <a:t>Determine </a:t>
            </a:r>
            <a:r>
              <a:rPr lang="en-US" dirty="0" smtClean="0"/>
              <a:t>RRM </a:t>
            </a:r>
            <a:r>
              <a:rPr lang="en-US" dirty="0"/>
              <a:t>at each radio </a:t>
            </a:r>
            <a:r>
              <a:rPr lang="en-US" dirty="0" smtClean="0"/>
              <a:t>element</a:t>
            </a:r>
            <a:endParaRPr lang="en-US"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31</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733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184537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458200" cy="1143000"/>
          </a:xfrm>
        </p:spPr>
        <p:txBody>
          <a:bodyPr>
            <a:normAutofit/>
          </a:bodyPr>
          <a:lstStyle/>
          <a:p>
            <a:r>
              <a:rPr lang="en-US" sz="3600" dirty="0" err="1" smtClean="0"/>
              <a:t>SoftRAN</a:t>
            </a:r>
            <a:r>
              <a:rPr lang="en-US" sz="3600" dirty="0" smtClean="0"/>
              <a:t> Architecture: Radio Element API</a:t>
            </a:r>
            <a:endParaRPr lang="en-US" sz="3600" dirty="0"/>
          </a:p>
        </p:txBody>
      </p:sp>
      <p:sp>
        <p:nvSpPr>
          <p:cNvPr id="9" name="Content Placeholder 8"/>
          <p:cNvSpPr>
            <a:spLocks noGrp="1"/>
          </p:cNvSpPr>
          <p:nvPr>
            <p:ph idx="1"/>
          </p:nvPr>
        </p:nvSpPr>
        <p:spPr>
          <a:xfrm>
            <a:off x="533400" y="1676400"/>
            <a:ext cx="8229600" cy="4495800"/>
          </a:xfrm>
        </p:spPr>
        <p:txBody>
          <a:bodyPr>
            <a:normAutofit/>
          </a:bodyPr>
          <a:lstStyle/>
          <a:p>
            <a:r>
              <a:rPr lang="en-US" dirty="0" smtClean="0"/>
              <a:t>Controller -&gt; radio element</a:t>
            </a:r>
          </a:p>
          <a:p>
            <a:pPr lvl="1"/>
            <a:r>
              <a:rPr lang="en-US" dirty="0" smtClean="0"/>
              <a:t>Handovers to be  performed</a:t>
            </a:r>
          </a:p>
          <a:p>
            <a:pPr lvl="1"/>
            <a:r>
              <a:rPr lang="en-US" dirty="0"/>
              <a:t>RF </a:t>
            </a:r>
            <a:r>
              <a:rPr lang="en-US" dirty="0" smtClean="0"/>
              <a:t>configuration </a:t>
            </a:r>
            <a:r>
              <a:rPr lang="en-US" dirty="0"/>
              <a:t>per </a:t>
            </a:r>
            <a:r>
              <a:rPr lang="en-US" dirty="0" smtClean="0"/>
              <a:t>resource block</a:t>
            </a:r>
            <a:endParaRPr lang="en-US" dirty="0"/>
          </a:p>
          <a:p>
            <a:pPr lvl="2"/>
            <a:r>
              <a:rPr lang="en-US" dirty="0"/>
              <a:t>Power </a:t>
            </a:r>
            <a:r>
              <a:rPr lang="en-US" dirty="0" smtClean="0"/>
              <a:t>allocation </a:t>
            </a:r>
            <a:r>
              <a:rPr lang="en-US" dirty="0"/>
              <a:t>and </a:t>
            </a:r>
            <a:r>
              <a:rPr lang="en-US" dirty="0" smtClean="0"/>
              <a:t>flow allocation</a:t>
            </a:r>
          </a:p>
          <a:p>
            <a:pPr lvl="1"/>
            <a:r>
              <a:rPr lang="en-US" dirty="0" smtClean="0"/>
              <a:t>Relevant information about neighboring radio elements </a:t>
            </a:r>
          </a:p>
          <a:p>
            <a:pPr lvl="2"/>
            <a:r>
              <a:rPr lang="en-US" dirty="0" smtClean="0"/>
              <a:t>Transmit Power being used</a:t>
            </a:r>
          </a:p>
          <a:p>
            <a:pPr lvl="2"/>
            <a:endParaRPr lang="en-US" dirty="0" smtClean="0"/>
          </a:p>
          <a:p>
            <a:pPr lvl="1"/>
            <a:endParaRPr lang="en-US" dirty="0"/>
          </a:p>
        </p:txBody>
      </p:sp>
      <p:sp>
        <p:nvSpPr>
          <p:cNvPr id="5" name="Slide Number Placeholder 4"/>
          <p:cNvSpPr>
            <a:spLocks noGrp="1"/>
          </p:cNvSpPr>
          <p:nvPr>
            <p:ph type="sldNum" sz="quarter" idx="12"/>
          </p:nvPr>
        </p:nvSpPr>
        <p:spPr/>
        <p:txBody>
          <a:bodyPr/>
          <a:lstStyle/>
          <a:p>
            <a:fld id="{1718992C-B9AF-2F49-8B31-EC7F489F3004}" type="slidenum">
              <a:rPr lang="en-US" smtClean="0">
                <a:solidFill>
                  <a:prstClr val="black"/>
                </a:solidFill>
                <a:latin typeface="Calibri"/>
              </a:rPr>
              <a:pPr/>
              <a:t>32</a:t>
            </a:fld>
            <a:endParaRPr lang="en-US">
              <a:solidFill>
                <a:prstClr val="black"/>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00800"/>
            <a:ext cx="3657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824963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SoftRAN</a:t>
            </a:r>
            <a:r>
              <a:rPr lang="en-US" sz="3600" dirty="0" smtClean="0"/>
              <a:t>: Backhaul Latency</a:t>
            </a:r>
            <a:endParaRPr lang="en-US" sz="3600" dirty="0"/>
          </a:p>
        </p:txBody>
      </p:sp>
      <p:pic>
        <p:nvPicPr>
          <p:cNvPr id="13" name="Picture 12"/>
          <p:cNvPicPr>
            <a:picLocks noChangeAspect="1"/>
          </p:cNvPicPr>
          <p:nvPr/>
        </p:nvPicPr>
        <p:blipFill>
          <a:blip r:embed="rId2"/>
          <a:stretch>
            <a:fillRect/>
          </a:stretch>
        </p:blipFill>
        <p:spPr>
          <a:xfrm>
            <a:off x="1752600" y="3276600"/>
            <a:ext cx="927100" cy="1231247"/>
          </a:xfrm>
          <a:prstGeom prst="rect">
            <a:avLst/>
          </a:prstGeom>
        </p:spPr>
      </p:pic>
      <p:pic>
        <p:nvPicPr>
          <p:cNvPr id="72" name="Picture 71"/>
          <p:cNvPicPr>
            <a:picLocks noChangeAspect="1"/>
          </p:cNvPicPr>
          <p:nvPr/>
        </p:nvPicPr>
        <p:blipFill>
          <a:blip r:embed="rId2"/>
          <a:stretch>
            <a:fillRect/>
          </a:stretch>
        </p:blipFill>
        <p:spPr>
          <a:xfrm>
            <a:off x="6400800" y="3276600"/>
            <a:ext cx="927100" cy="1231247"/>
          </a:xfrm>
          <a:prstGeom prst="rect">
            <a:avLst/>
          </a:prstGeom>
        </p:spPr>
      </p:pic>
      <p:pic>
        <p:nvPicPr>
          <p:cNvPr id="91" name="Picture 90"/>
          <p:cNvPicPr>
            <a:picLocks noChangeAspect="1"/>
          </p:cNvPicPr>
          <p:nvPr/>
        </p:nvPicPr>
        <p:blipFill>
          <a:blip r:embed="rId2"/>
          <a:stretch>
            <a:fillRect/>
          </a:stretch>
        </p:blipFill>
        <p:spPr>
          <a:xfrm>
            <a:off x="4025900" y="1307068"/>
            <a:ext cx="927100" cy="1231247"/>
          </a:xfrm>
          <a:prstGeom prst="rect">
            <a:avLst/>
          </a:prstGeom>
        </p:spPr>
      </p:pic>
      <p:sp>
        <p:nvSpPr>
          <p:cNvPr id="113" name="Donut 112"/>
          <p:cNvSpPr/>
          <p:nvPr/>
        </p:nvSpPr>
        <p:spPr>
          <a:xfrm>
            <a:off x="152400" y="1219200"/>
            <a:ext cx="8610600" cy="55626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prstClr val="black"/>
              </a:solidFill>
              <a:latin typeface="Calibri"/>
            </a:endParaRPr>
          </a:p>
        </p:txBody>
      </p:sp>
      <p:sp>
        <p:nvSpPr>
          <p:cNvPr id="253" name="TextBox 252"/>
          <p:cNvSpPr txBox="1"/>
          <p:nvPr/>
        </p:nvSpPr>
        <p:spPr>
          <a:xfrm rot="2076852">
            <a:off x="3433786" y="5970772"/>
            <a:ext cx="1133644" cy="369332"/>
          </a:xfrm>
          <a:prstGeom prst="rect">
            <a:avLst/>
          </a:prstGeom>
          <a:noFill/>
        </p:spPr>
        <p:txBody>
          <a:bodyPr wrap="none" rtlCol="0">
            <a:spAutoFit/>
          </a:bodyPr>
          <a:lstStyle/>
          <a:p>
            <a:pPr defTabSz="457200"/>
            <a:r>
              <a:rPr lang="en-US" dirty="0" smtClean="0">
                <a:solidFill>
                  <a:prstClr val="black"/>
                </a:solidFill>
                <a:latin typeface="Calibri"/>
              </a:rPr>
              <a:t>frequency</a:t>
            </a:r>
            <a:endParaRPr lang="en-US" dirty="0">
              <a:solidFill>
                <a:prstClr val="black"/>
              </a:solidFill>
              <a:latin typeface="Calibri"/>
            </a:endParaRPr>
          </a:p>
        </p:txBody>
      </p:sp>
      <p:sp>
        <p:nvSpPr>
          <p:cNvPr id="254" name="TextBox 253"/>
          <p:cNvSpPr txBox="1"/>
          <p:nvPr/>
        </p:nvSpPr>
        <p:spPr>
          <a:xfrm rot="19998822">
            <a:off x="4332990" y="5784081"/>
            <a:ext cx="1752600" cy="369332"/>
          </a:xfrm>
          <a:prstGeom prst="rect">
            <a:avLst/>
          </a:prstGeom>
          <a:noFill/>
        </p:spPr>
        <p:txBody>
          <a:bodyPr wrap="square" rtlCol="0">
            <a:spAutoFit/>
          </a:bodyPr>
          <a:lstStyle/>
          <a:p>
            <a:pPr defTabSz="457200"/>
            <a:r>
              <a:rPr lang="en-US" dirty="0">
                <a:solidFill>
                  <a:prstClr val="black"/>
                </a:solidFill>
                <a:latin typeface="Calibri"/>
              </a:rPr>
              <a:t>r</a:t>
            </a:r>
            <a:r>
              <a:rPr lang="en-US" dirty="0" smtClean="0">
                <a:solidFill>
                  <a:prstClr val="black"/>
                </a:solidFill>
                <a:latin typeface="Calibri"/>
              </a:rPr>
              <a:t>adio element</a:t>
            </a:r>
            <a:endParaRPr lang="en-US" dirty="0">
              <a:solidFill>
                <a:prstClr val="black"/>
              </a:solidFill>
              <a:latin typeface="Calibri"/>
            </a:endParaRPr>
          </a:p>
        </p:txBody>
      </p:sp>
      <p:sp>
        <p:nvSpPr>
          <p:cNvPr id="257" name="TextBox 256"/>
          <p:cNvSpPr txBox="1"/>
          <p:nvPr/>
        </p:nvSpPr>
        <p:spPr>
          <a:xfrm rot="16200000">
            <a:off x="3312465" y="5257800"/>
            <a:ext cx="612517" cy="369332"/>
          </a:xfrm>
          <a:prstGeom prst="rect">
            <a:avLst/>
          </a:prstGeom>
          <a:noFill/>
        </p:spPr>
        <p:txBody>
          <a:bodyPr wrap="none" rtlCol="0">
            <a:spAutoFit/>
          </a:bodyPr>
          <a:lstStyle/>
          <a:p>
            <a:pPr defTabSz="457200"/>
            <a:r>
              <a:rPr lang="en-US" dirty="0" smtClean="0">
                <a:solidFill>
                  <a:prstClr val="black"/>
                </a:solidFill>
                <a:latin typeface="Calibri"/>
              </a:rPr>
              <a:t>time</a:t>
            </a:r>
            <a:endParaRPr lang="en-US" dirty="0">
              <a:solidFill>
                <a:prstClr val="black"/>
              </a:solidFill>
              <a:latin typeface="Calibri"/>
            </a:endParaRPr>
          </a:p>
        </p:txBody>
      </p:sp>
      <p:sp>
        <p:nvSpPr>
          <p:cNvPr id="258" name="Donut 257"/>
          <p:cNvSpPr/>
          <p:nvPr/>
        </p:nvSpPr>
        <p:spPr>
          <a:xfrm>
            <a:off x="3429000" y="3429000"/>
            <a:ext cx="2133600" cy="7620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prstClr val="black"/>
              </a:solidFill>
              <a:latin typeface="Calibri"/>
            </a:endParaRPr>
          </a:p>
        </p:txBody>
      </p:sp>
      <p:sp>
        <p:nvSpPr>
          <p:cNvPr id="259" name="TextBox 258"/>
          <p:cNvSpPr txBox="1"/>
          <p:nvPr/>
        </p:nvSpPr>
        <p:spPr>
          <a:xfrm>
            <a:off x="3962400" y="3581400"/>
            <a:ext cx="1107996" cy="369332"/>
          </a:xfrm>
          <a:prstGeom prst="rect">
            <a:avLst/>
          </a:prstGeom>
          <a:noFill/>
        </p:spPr>
        <p:txBody>
          <a:bodyPr wrap="none" rtlCol="0">
            <a:spAutoFit/>
          </a:bodyPr>
          <a:lstStyle/>
          <a:p>
            <a:pPr defTabSz="457200"/>
            <a:r>
              <a:rPr lang="en-US" dirty="0" smtClean="0">
                <a:solidFill>
                  <a:prstClr val="black"/>
                </a:solidFill>
                <a:latin typeface="Calibri"/>
              </a:rPr>
              <a:t>controller</a:t>
            </a:r>
            <a:endParaRPr lang="en-US" dirty="0">
              <a:solidFill>
                <a:prstClr val="black"/>
              </a:solidFill>
              <a:latin typeface="Calibri"/>
            </a:endParaRPr>
          </a:p>
        </p:txBody>
      </p:sp>
      <p:cxnSp>
        <p:nvCxnSpPr>
          <p:cNvPr id="261" name="Straight Connector 260"/>
          <p:cNvCxnSpPr>
            <a:stCxn id="258" idx="6"/>
            <a:endCxn id="72" idx="1"/>
          </p:cNvCxnSpPr>
          <p:nvPr/>
        </p:nvCxnSpPr>
        <p:spPr>
          <a:xfrm>
            <a:off x="5562600" y="3810000"/>
            <a:ext cx="838200" cy="822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13" idx="3"/>
            <a:endCxn id="258" idx="2"/>
          </p:cNvCxnSpPr>
          <p:nvPr/>
        </p:nvCxnSpPr>
        <p:spPr>
          <a:xfrm flipV="1">
            <a:off x="2679700" y="3810000"/>
            <a:ext cx="749300" cy="822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8" idx="0"/>
          </p:cNvCxnSpPr>
          <p:nvPr/>
        </p:nvCxnSpPr>
        <p:spPr>
          <a:xfrm flipV="1">
            <a:off x="4495800" y="2590800"/>
            <a:ext cx="0" cy="838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rot="227444">
            <a:off x="3616195" y="4765805"/>
            <a:ext cx="1295400" cy="1295400"/>
            <a:chOff x="4495800" y="2667000"/>
            <a:chExt cx="1295400" cy="1295400"/>
          </a:xfrm>
        </p:grpSpPr>
        <p:grpSp>
          <p:nvGrpSpPr>
            <p:cNvPr id="55" name="Group 54"/>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79" name="Rectangle 78"/>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0" name="Rectangle 79"/>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1" name="Rectangle 80"/>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2" name="Rectangle 81"/>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3" name="Rectangle 82"/>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4" name="Rectangle 83"/>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5" name="Rectangle 84"/>
              <p:cNvSpPr/>
              <p:nvPr/>
            </p:nvSpPr>
            <p:spPr>
              <a:xfrm>
                <a:off x="54102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6" name="Rectangle 85"/>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7" name="Rectangle 86"/>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8" name="Rectangle 87"/>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9" name="Rectangle 88"/>
              <p:cNvSpPr/>
              <p:nvPr/>
            </p:nvSpPr>
            <p:spPr>
              <a:xfrm>
                <a:off x="54102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0" name="Rectangle 89"/>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2" name="Rectangle 91"/>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3" name="Rectangle 92"/>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56" name="Group 55"/>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67" name="Rectangle 66"/>
              <p:cNvSpPr/>
              <p:nvPr/>
            </p:nvSpPr>
            <p:spPr>
              <a:xfrm>
                <a:off x="4495800" y="2667000"/>
                <a:ext cx="228600" cy="228600"/>
              </a:xfrm>
              <a:prstGeom prst="rect">
                <a:avLst/>
              </a:prstGeom>
              <a:solidFill>
                <a:srgbClr val="FFFFFF"/>
              </a:solidFill>
              <a:ln>
                <a:solidFill>
                  <a:schemeClr val="tx1"/>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8" name="Rectangle 67"/>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9" name="Rectangle 68"/>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0" name="Rectangle 69"/>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1" name="Rectangle 70"/>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3" name="Rectangle 72"/>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4" name="Rectangle 7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5" name="Rectangle 74"/>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6" name="Rectangle 75"/>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7" name="Rectangle 76"/>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8" name="Rectangle 77"/>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57" name="Group 56"/>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58" name="Rectangle 57"/>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59" name="Rectangle 58"/>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0" name="Rectangle 59"/>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1" name="Rectangle 60"/>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2" name="Rectangle 61"/>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3" name="Rectangle 62"/>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4" name="Rectangle 6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5" name="Rectangle 64"/>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Rectangle 65"/>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33</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00800"/>
            <a:ext cx="3581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171797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Refactoring Control Plane</a:t>
            </a:r>
            <a:endParaRPr lang="en-US" sz="3600" dirty="0"/>
          </a:p>
        </p:txBody>
      </p:sp>
      <p:sp>
        <p:nvSpPr>
          <p:cNvPr id="9" name="TextBox 8"/>
          <p:cNvSpPr txBox="1"/>
          <p:nvPr/>
        </p:nvSpPr>
        <p:spPr>
          <a:xfrm>
            <a:off x="609600" y="1615619"/>
            <a:ext cx="8305800" cy="4339650"/>
          </a:xfrm>
          <a:prstGeom prst="rect">
            <a:avLst/>
          </a:prstGeom>
          <a:noFill/>
        </p:spPr>
        <p:txBody>
          <a:bodyPr wrap="square" rtlCol="0">
            <a:spAutoFit/>
          </a:bodyPr>
          <a:lstStyle/>
          <a:p>
            <a:pPr marL="457200" indent="-457200" defTabSz="457200">
              <a:buFont typeface="Arial"/>
              <a:buChar char="•"/>
            </a:pPr>
            <a:r>
              <a:rPr lang="en-US" sz="3200" dirty="0" smtClean="0">
                <a:solidFill>
                  <a:prstClr val="black"/>
                </a:solidFill>
                <a:latin typeface="Calibri"/>
              </a:rPr>
              <a:t>Controller responsibilities:</a:t>
            </a:r>
          </a:p>
          <a:p>
            <a:pPr marL="914400" lvl="1" indent="-457200" defTabSz="457200">
              <a:buFont typeface="Lucida Grande"/>
              <a:buChar char="-"/>
            </a:pPr>
            <a:r>
              <a:rPr lang="en-US" sz="2800" dirty="0" smtClean="0">
                <a:solidFill>
                  <a:prstClr val="black"/>
                </a:solidFill>
                <a:latin typeface="Calibri"/>
              </a:rPr>
              <a:t>Decisions influencing global network state</a:t>
            </a:r>
          </a:p>
          <a:p>
            <a:pPr marL="1257300" lvl="2" indent="-342900" defTabSz="457200">
              <a:buFont typeface="Arial" pitchFamily="34" charset="0"/>
              <a:buChar char="•"/>
            </a:pPr>
            <a:r>
              <a:rPr lang="en-US" sz="2400" dirty="0" smtClean="0">
                <a:solidFill>
                  <a:prstClr val="black"/>
                </a:solidFill>
                <a:latin typeface="Calibri"/>
              </a:rPr>
              <a:t>Load balancing </a:t>
            </a:r>
          </a:p>
          <a:p>
            <a:pPr marL="1257300" lvl="2" indent="-342900" defTabSz="457200">
              <a:buFont typeface="Arial" pitchFamily="34" charset="0"/>
              <a:buChar char="•"/>
            </a:pPr>
            <a:r>
              <a:rPr lang="en-US" sz="2400" dirty="0" smtClean="0">
                <a:solidFill>
                  <a:prstClr val="black"/>
                </a:solidFill>
                <a:latin typeface="Calibri"/>
              </a:rPr>
              <a:t>interference management</a:t>
            </a:r>
          </a:p>
          <a:p>
            <a:pPr marL="914400" lvl="2" defTabSz="457200"/>
            <a:endParaRPr lang="en-US" sz="2400" dirty="0" smtClean="0">
              <a:solidFill>
                <a:prstClr val="black"/>
              </a:solidFill>
              <a:latin typeface="Calibri"/>
            </a:endParaRPr>
          </a:p>
          <a:p>
            <a:pPr marL="457200" indent="-457200" defTabSz="457200">
              <a:buFont typeface="Arial"/>
              <a:buChar char="•"/>
            </a:pPr>
            <a:r>
              <a:rPr lang="en-US" sz="3200">
                <a:solidFill>
                  <a:prstClr val="black"/>
                </a:solidFill>
                <a:latin typeface="Calibri"/>
              </a:rPr>
              <a:t>Radio </a:t>
            </a:r>
            <a:r>
              <a:rPr lang="en-US" sz="3200" smtClean="0">
                <a:solidFill>
                  <a:prstClr val="black"/>
                </a:solidFill>
                <a:latin typeface="Calibri"/>
              </a:rPr>
              <a:t>element </a:t>
            </a:r>
            <a:r>
              <a:rPr lang="en-US" sz="3200" dirty="0">
                <a:solidFill>
                  <a:prstClr val="black"/>
                </a:solidFill>
                <a:latin typeface="Calibri"/>
              </a:rPr>
              <a:t>r</a:t>
            </a:r>
            <a:r>
              <a:rPr lang="en-US" sz="3200" smtClean="0">
                <a:solidFill>
                  <a:prstClr val="black"/>
                </a:solidFill>
                <a:latin typeface="Calibri"/>
              </a:rPr>
              <a:t>esponsibilities</a:t>
            </a:r>
            <a:r>
              <a:rPr lang="en-US" sz="3200" dirty="0">
                <a:solidFill>
                  <a:prstClr val="black"/>
                </a:solidFill>
                <a:latin typeface="Calibri"/>
              </a:rPr>
              <a:t>:</a:t>
            </a:r>
          </a:p>
          <a:p>
            <a:pPr marL="914400" lvl="1" indent="-457200" defTabSz="457200">
              <a:buFont typeface="Lucida Grande"/>
              <a:buChar char="-"/>
            </a:pPr>
            <a:r>
              <a:rPr lang="en-US" sz="2800" dirty="0">
                <a:solidFill>
                  <a:prstClr val="black"/>
                </a:solidFill>
                <a:latin typeface="Calibri"/>
              </a:rPr>
              <a:t>Decisions based on frequently varying local network state</a:t>
            </a:r>
          </a:p>
          <a:p>
            <a:pPr marL="1257300" lvl="2" indent="-342900" defTabSz="457200">
              <a:buFont typeface="Arial" pitchFamily="34" charset="0"/>
              <a:buChar char="•"/>
            </a:pPr>
            <a:r>
              <a:rPr lang="en-US" sz="2400" dirty="0" smtClean="0">
                <a:solidFill>
                  <a:prstClr val="black"/>
                </a:solidFill>
                <a:latin typeface="Calibri"/>
              </a:rPr>
              <a:t>Flow allocation based on channel states</a:t>
            </a:r>
          </a:p>
          <a:p>
            <a:pPr marL="342900" indent="-342900" defTabSz="457200">
              <a:buFont typeface="Arial" pitchFamily="34" charset="0"/>
              <a:buChar char="•"/>
            </a:pPr>
            <a:endParaRPr lang="en-US" sz="3200" dirty="0" smtClean="0">
              <a:solidFill>
                <a:prstClr val="black"/>
              </a:solidFill>
              <a:latin typeface="Calibri"/>
            </a:endParaRPr>
          </a:p>
        </p:txBody>
      </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34</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657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749505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SoftRAN</a:t>
            </a:r>
            <a:r>
              <a:rPr lang="en-US" sz="3600" dirty="0" smtClean="0"/>
              <a:t> Advantages</a:t>
            </a:r>
            <a:endParaRPr lang="en-US" sz="3600" dirty="0"/>
          </a:p>
        </p:txBody>
      </p:sp>
      <p:sp>
        <p:nvSpPr>
          <p:cNvPr id="6" name="TextBox 5"/>
          <p:cNvSpPr txBox="1"/>
          <p:nvPr/>
        </p:nvSpPr>
        <p:spPr>
          <a:xfrm>
            <a:off x="1828800" y="5486400"/>
            <a:ext cx="184731" cy="369332"/>
          </a:xfrm>
          <a:prstGeom prst="rect">
            <a:avLst/>
          </a:prstGeom>
          <a:noFill/>
        </p:spPr>
        <p:txBody>
          <a:bodyPr wrap="none" rtlCol="0">
            <a:spAutoFit/>
          </a:bodyPr>
          <a:lstStyle/>
          <a:p>
            <a:pPr defTabSz="457200"/>
            <a:endParaRPr lang="en-US" dirty="0">
              <a:solidFill>
                <a:prstClr val="black"/>
              </a:solidFill>
              <a:latin typeface="Calibri"/>
            </a:endParaRPr>
          </a:p>
        </p:txBody>
      </p:sp>
      <p:sp>
        <p:nvSpPr>
          <p:cNvPr id="9" name="Content Placeholder 2"/>
          <p:cNvSpPr txBox="1">
            <a:spLocks/>
          </p:cNvSpPr>
          <p:nvPr/>
        </p:nvSpPr>
        <p:spPr>
          <a:xfrm>
            <a:off x="360528" y="1467407"/>
            <a:ext cx="8763000" cy="46365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sz="3200" dirty="0">
                <a:solidFill>
                  <a:prstClr val="black"/>
                </a:solidFill>
                <a:latin typeface="Calibri"/>
              </a:rPr>
              <a:t>L</a:t>
            </a:r>
            <a:r>
              <a:rPr lang="en-US" sz="3200" dirty="0" smtClean="0">
                <a:solidFill>
                  <a:prstClr val="black"/>
                </a:solidFill>
                <a:latin typeface="Calibri"/>
              </a:rPr>
              <a:t>ogically </a:t>
            </a:r>
            <a:r>
              <a:rPr lang="en-US" sz="3200" dirty="0">
                <a:solidFill>
                  <a:prstClr val="black"/>
                </a:solidFill>
                <a:latin typeface="Calibri"/>
              </a:rPr>
              <a:t>centralized </a:t>
            </a:r>
            <a:r>
              <a:rPr lang="en-US" sz="3200" dirty="0" smtClean="0">
                <a:solidFill>
                  <a:prstClr val="black"/>
                </a:solidFill>
                <a:latin typeface="Calibri"/>
              </a:rPr>
              <a:t>control plane:</a:t>
            </a:r>
            <a:endParaRPr lang="en-US" dirty="0" smtClean="0">
              <a:solidFill>
                <a:prstClr val="black"/>
              </a:solidFill>
              <a:latin typeface="Calibri"/>
            </a:endParaRPr>
          </a:p>
          <a:p>
            <a:pPr lvl="1"/>
            <a:r>
              <a:rPr lang="en-US" dirty="0" smtClean="0">
                <a:solidFill>
                  <a:prstClr val="black"/>
                </a:solidFill>
                <a:latin typeface="Calibri"/>
              </a:rPr>
              <a:t>Global </a:t>
            </a:r>
            <a:r>
              <a:rPr lang="en-US" dirty="0">
                <a:solidFill>
                  <a:prstClr val="black"/>
                </a:solidFill>
                <a:latin typeface="Calibri"/>
              </a:rPr>
              <a:t>view on interference and </a:t>
            </a:r>
            <a:r>
              <a:rPr lang="en-US" dirty="0" smtClean="0">
                <a:solidFill>
                  <a:prstClr val="black"/>
                </a:solidFill>
                <a:latin typeface="Calibri"/>
              </a:rPr>
              <a:t>load</a:t>
            </a:r>
          </a:p>
          <a:p>
            <a:pPr lvl="2"/>
            <a:r>
              <a:rPr lang="en-US" dirty="0">
                <a:solidFill>
                  <a:prstClr val="black"/>
                </a:solidFill>
                <a:latin typeface="Calibri"/>
              </a:rPr>
              <a:t>Easier coordination of radio resource </a:t>
            </a:r>
            <a:r>
              <a:rPr lang="en-US" dirty="0" smtClean="0">
                <a:solidFill>
                  <a:prstClr val="black"/>
                </a:solidFill>
                <a:latin typeface="Calibri"/>
              </a:rPr>
              <a:t>management</a:t>
            </a:r>
          </a:p>
          <a:p>
            <a:pPr lvl="2"/>
            <a:r>
              <a:rPr lang="en-US" dirty="0" smtClean="0">
                <a:solidFill>
                  <a:prstClr val="black"/>
                </a:solidFill>
                <a:latin typeface="Calibri"/>
              </a:rPr>
              <a:t>Efficient use of wireless resources</a:t>
            </a:r>
          </a:p>
          <a:p>
            <a:pPr lvl="1"/>
            <a:r>
              <a:rPr lang="en-US" dirty="0" smtClean="0">
                <a:solidFill>
                  <a:prstClr val="black"/>
                </a:solidFill>
                <a:latin typeface="Calibri"/>
              </a:rPr>
              <a:t>Plug-and-play control algorithms</a:t>
            </a:r>
          </a:p>
          <a:p>
            <a:pPr lvl="2"/>
            <a:r>
              <a:rPr lang="en-US" dirty="0">
                <a:solidFill>
                  <a:prstClr val="black"/>
                </a:solidFill>
                <a:latin typeface="Calibri"/>
              </a:rPr>
              <a:t>Simplified network </a:t>
            </a:r>
            <a:r>
              <a:rPr lang="en-US" dirty="0" smtClean="0">
                <a:solidFill>
                  <a:prstClr val="black"/>
                </a:solidFill>
                <a:latin typeface="Calibri"/>
              </a:rPr>
              <a:t>management</a:t>
            </a:r>
          </a:p>
          <a:p>
            <a:pPr lvl="1"/>
            <a:r>
              <a:rPr lang="en-US" dirty="0" smtClean="0">
                <a:solidFill>
                  <a:prstClr val="black"/>
                </a:solidFill>
                <a:latin typeface="Calibri"/>
              </a:rPr>
              <a:t>Smoother handovers</a:t>
            </a:r>
          </a:p>
          <a:p>
            <a:pPr lvl="2"/>
            <a:r>
              <a:rPr lang="en-US" dirty="0" smtClean="0">
                <a:solidFill>
                  <a:prstClr val="black"/>
                </a:solidFill>
                <a:latin typeface="Calibri"/>
              </a:rPr>
              <a:t>Better user-experience</a:t>
            </a:r>
            <a:endParaRPr lang="en-US" dirty="0">
              <a:solidFill>
                <a:prstClr val="black"/>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35</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733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36353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SoftRAN</a:t>
            </a:r>
            <a:r>
              <a:rPr lang="en-US" dirty="0" smtClean="0"/>
              <a:t>: Evolving the RAN</a:t>
            </a:r>
            <a:endParaRPr lang="en-US" dirty="0"/>
          </a:p>
        </p:txBody>
      </p:sp>
      <p:sp>
        <p:nvSpPr>
          <p:cNvPr id="3" name="Content Placeholder 2"/>
          <p:cNvSpPr>
            <a:spLocks noGrp="1"/>
          </p:cNvSpPr>
          <p:nvPr>
            <p:ph idx="1"/>
          </p:nvPr>
        </p:nvSpPr>
        <p:spPr>
          <a:xfrm>
            <a:off x="457200" y="1600200"/>
            <a:ext cx="8382000" cy="4648200"/>
          </a:xfrm>
        </p:spPr>
        <p:txBody>
          <a:bodyPr/>
          <a:lstStyle/>
          <a:p>
            <a:r>
              <a:rPr lang="en-US" dirty="0" smtClean="0"/>
              <a:t>Switching off radio </a:t>
            </a:r>
            <a:r>
              <a:rPr lang="en-US" dirty="0"/>
              <a:t>e</a:t>
            </a:r>
            <a:r>
              <a:rPr lang="en-US" dirty="0" smtClean="0"/>
              <a:t>lements based on load </a:t>
            </a:r>
          </a:p>
          <a:p>
            <a:pPr lvl="1"/>
            <a:r>
              <a:rPr lang="en-US" dirty="0" smtClean="0"/>
              <a:t>Energy savings</a:t>
            </a:r>
          </a:p>
          <a:p>
            <a:r>
              <a:rPr lang="en-US" dirty="0" smtClean="0"/>
              <a:t>Dynamically splitting the network into Big-BSs</a:t>
            </a:r>
          </a:p>
          <a:p>
            <a:pPr lvl="1"/>
            <a:r>
              <a:rPr lang="en-US" dirty="0" smtClean="0"/>
              <a:t>Handover radio elements between Big-BSs</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36</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5814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757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Modifications</a:t>
            </a:r>
            <a:endParaRPr lang="en-US" dirty="0"/>
          </a:p>
        </p:txBody>
      </p:sp>
      <p:sp>
        <p:nvSpPr>
          <p:cNvPr id="3" name="Content Placeholder 2"/>
          <p:cNvSpPr>
            <a:spLocks noGrp="1"/>
          </p:cNvSpPr>
          <p:nvPr>
            <p:ph idx="1"/>
          </p:nvPr>
        </p:nvSpPr>
        <p:spPr/>
        <p:txBody>
          <a:bodyPr/>
          <a:lstStyle/>
          <a:p>
            <a:r>
              <a:rPr lang="en-US" dirty="0" err="1" smtClean="0"/>
              <a:t>SoftRAN</a:t>
            </a:r>
            <a:r>
              <a:rPr lang="en-US" dirty="0" smtClean="0"/>
              <a:t> is incrementally deployable with current infrastructure</a:t>
            </a:r>
          </a:p>
          <a:p>
            <a:pPr lvl="1"/>
            <a:r>
              <a:rPr lang="en-US" dirty="0" smtClean="0"/>
              <a:t>No modification needed on client-side</a:t>
            </a:r>
          </a:p>
          <a:p>
            <a:pPr lvl="1"/>
            <a:r>
              <a:rPr lang="en-US" dirty="0" smtClean="0"/>
              <a:t>API definitions at base </a:t>
            </a:r>
            <a:r>
              <a:rPr lang="en-US" dirty="0"/>
              <a:t>s</a:t>
            </a:r>
            <a:r>
              <a:rPr lang="en-US" dirty="0" smtClean="0"/>
              <a:t>tation</a:t>
            </a:r>
          </a:p>
          <a:p>
            <a:pPr lvl="2"/>
            <a:r>
              <a:rPr lang="en-US" dirty="0" err="1" smtClean="0"/>
              <a:t>Femto</a:t>
            </a:r>
            <a:r>
              <a:rPr lang="en-US" dirty="0" smtClean="0"/>
              <a:t> API : Standardized interface between scheduler and L1 (</a:t>
            </a:r>
            <a:r>
              <a:rPr lang="en-US" dirty="0">
                <a:hlinkClick r:id="rId2"/>
              </a:rPr>
              <a:t>http://</a:t>
            </a:r>
            <a:r>
              <a:rPr lang="en-US" dirty="0" smtClean="0">
                <a:hlinkClick r:id="rId2"/>
              </a:rPr>
              <a:t>www.smallcellforum.org/resources-technical-papers</a:t>
            </a:r>
            <a:r>
              <a:rPr lang="en-US" dirty="0" smtClean="0"/>
              <a:t>)</a:t>
            </a:r>
          </a:p>
          <a:p>
            <a:pPr lvl="2"/>
            <a:r>
              <a:rPr lang="en-US" dirty="0" smtClean="0"/>
              <a:t>Minimal modifications to </a:t>
            </a:r>
            <a:r>
              <a:rPr lang="en-US" dirty="0" err="1" smtClean="0"/>
              <a:t>FemtoAPI</a:t>
            </a:r>
            <a:r>
              <a:rPr lang="en-US" dirty="0" smtClean="0"/>
              <a:t> required</a:t>
            </a:r>
            <a:endParaRPr lang="en-US"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37</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733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12302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(Ongoing): Controller</a:t>
            </a:r>
            <a:endParaRPr lang="en-US" dirty="0"/>
          </a:p>
        </p:txBody>
      </p:sp>
      <p:sp>
        <p:nvSpPr>
          <p:cNvPr id="3" name="Content Placeholder 2"/>
          <p:cNvSpPr>
            <a:spLocks noGrp="1"/>
          </p:cNvSpPr>
          <p:nvPr>
            <p:ph idx="1"/>
          </p:nvPr>
        </p:nvSpPr>
        <p:spPr>
          <a:xfrm>
            <a:off x="457200" y="1600200"/>
            <a:ext cx="7543800" cy="4572000"/>
          </a:xfrm>
        </p:spPr>
        <p:txBody>
          <a:bodyPr/>
          <a:lstStyle/>
          <a:p>
            <a:r>
              <a:rPr lang="en-US" dirty="0" smtClean="0"/>
              <a:t>Floodlight : controller </a:t>
            </a:r>
            <a:r>
              <a:rPr lang="en-US" dirty="0"/>
              <a:t>i</a:t>
            </a:r>
            <a:r>
              <a:rPr lang="en-US" dirty="0" smtClean="0"/>
              <a:t>mplementation</a:t>
            </a:r>
          </a:p>
          <a:p>
            <a:r>
              <a:rPr lang="en-US" dirty="0" smtClean="0"/>
              <a:t>Radio </a:t>
            </a:r>
            <a:r>
              <a:rPr lang="en-US" dirty="0"/>
              <a:t>r</a:t>
            </a:r>
            <a:r>
              <a:rPr lang="en-US" dirty="0" smtClean="0"/>
              <a:t>esource </a:t>
            </a:r>
            <a:r>
              <a:rPr lang="en-US" dirty="0"/>
              <a:t>m</a:t>
            </a:r>
            <a:r>
              <a:rPr lang="en-US" dirty="0" smtClean="0"/>
              <a:t>anagement algorithm</a:t>
            </a:r>
          </a:p>
          <a:p>
            <a:pPr lvl="1"/>
            <a:r>
              <a:rPr lang="en-US" dirty="0" smtClean="0"/>
              <a:t>Load balancing</a:t>
            </a:r>
          </a:p>
          <a:p>
            <a:pPr lvl="1"/>
            <a:r>
              <a:rPr lang="en-US" dirty="0" smtClean="0"/>
              <a:t>Interference management</a:t>
            </a:r>
          </a:p>
          <a:p>
            <a:pPr lvl="1"/>
            <a:r>
              <a:rPr lang="en-US" dirty="0" err="1" smtClean="0"/>
              <a:t>QoS</a:t>
            </a:r>
            <a:r>
              <a:rPr lang="en-US" dirty="0" smtClean="0"/>
              <a:t> constraints</a:t>
            </a:r>
          </a:p>
          <a:p>
            <a:pPr lvl="1"/>
            <a:r>
              <a:rPr lang="en-US" dirty="0" smtClean="0"/>
              <a:t>Network operator preferences</a:t>
            </a:r>
          </a:p>
          <a:p>
            <a:pPr marL="0" indent="0">
              <a:buNone/>
            </a:pPr>
            <a:endParaRPr lang="en-US"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38</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733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2296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a:xfrm>
            <a:off x="457200" y="1600200"/>
            <a:ext cx="8001000" cy="4572000"/>
          </a:xfrm>
        </p:spPr>
        <p:txBody>
          <a:bodyPr/>
          <a:lstStyle/>
          <a:p>
            <a:r>
              <a:rPr lang="en-US" dirty="0" smtClean="0"/>
              <a:t>Expand </a:t>
            </a:r>
            <a:r>
              <a:rPr lang="en-US" dirty="0" err="1" smtClean="0"/>
              <a:t>SoftRAN</a:t>
            </a:r>
            <a:r>
              <a:rPr lang="en-US" dirty="0" smtClean="0"/>
              <a:t> to include 3G and </a:t>
            </a:r>
            <a:r>
              <a:rPr lang="en-US" dirty="0" err="1" smtClean="0"/>
              <a:t>Wifi</a:t>
            </a:r>
            <a:r>
              <a:rPr lang="en-US" dirty="0" smtClean="0"/>
              <a:t> networks</a:t>
            </a:r>
          </a:p>
          <a:p>
            <a:pPr marL="0" indent="0">
              <a:buNone/>
            </a:pPr>
            <a:endParaRPr lang="en-US" dirty="0" smtClean="0"/>
          </a:p>
          <a:p>
            <a:r>
              <a:rPr lang="en-US" dirty="0" smtClean="0"/>
              <a:t>RAN virtualization to support resource sharing among multiple operators</a:t>
            </a:r>
            <a:endParaRPr lang="en-US" sz="4400" dirty="0" smtClean="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39</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5052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922307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defTabSz="457200"/>
            <a:r>
              <a:rPr lang="en-US" sz="4000" dirty="0">
                <a:solidFill>
                  <a:srgbClr val="000000"/>
                </a:solidFill>
              </a:rPr>
              <a:t>Review of Previous Lecture</a:t>
            </a:r>
            <a:r>
              <a:rPr lang="en-US" sz="4000" dirty="0" smtClean="0">
                <a:solidFill>
                  <a:srgbClr val="000000"/>
                </a:solidFill>
              </a:rPr>
              <a:t>: </a:t>
            </a:r>
            <a:r>
              <a:rPr lang="en-US" sz="4000" dirty="0" err="1" smtClean="0">
                <a:solidFill>
                  <a:srgbClr val="000000"/>
                </a:solidFill>
              </a:rPr>
              <a:t>Middlebox</a:t>
            </a:r>
            <a:r>
              <a:rPr lang="en-US" sz="4000" dirty="0" smtClean="0">
                <a:solidFill>
                  <a:srgbClr val="000000"/>
                </a:solidFill>
              </a:rPr>
              <a:t> Consolidation</a:t>
            </a:r>
            <a:endParaRPr lang="en-US" sz="4000" dirty="0">
              <a:solidFill>
                <a:schemeClr val="tx2"/>
              </a:solidFill>
            </a:endParaRP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a:t>
            </a:fld>
            <a:endParaRPr kumimoji="0" lang="en-US"/>
          </a:p>
        </p:txBody>
      </p:sp>
      <p:sp>
        <p:nvSpPr>
          <p:cNvPr id="6" name="Rounded Rectangle 5"/>
          <p:cNvSpPr/>
          <p:nvPr/>
        </p:nvSpPr>
        <p:spPr>
          <a:xfrm>
            <a:off x="1054316" y="1260947"/>
            <a:ext cx="7290594" cy="3705181"/>
          </a:xfrm>
          <a:prstGeom prst="round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30" descr="UCS5108BladeServerChassis"/>
          <p:cNvPicPr>
            <a:picLocks noChangeAspect="1" noChangeArrowheads="1"/>
          </p:cNvPicPr>
          <p:nvPr/>
        </p:nvPicPr>
        <p:blipFill>
          <a:blip r:embed="rId2" cstate="print"/>
          <a:srcRect/>
          <a:stretch>
            <a:fillRect/>
          </a:stretch>
        </p:blipFill>
        <p:spPr bwMode="auto">
          <a:xfrm>
            <a:off x="1895703" y="4411498"/>
            <a:ext cx="5199110" cy="447965"/>
          </a:xfrm>
          <a:prstGeom prst="rect">
            <a:avLst/>
          </a:prstGeom>
          <a:noFill/>
        </p:spPr>
      </p:pic>
      <p:sp>
        <p:nvSpPr>
          <p:cNvPr id="8" name="Rounded Rectangle 7"/>
          <p:cNvSpPr/>
          <p:nvPr/>
        </p:nvSpPr>
        <p:spPr>
          <a:xfrm>
            <a:off x="3129632" y="3853090"/>
            <a:ext cx="2974202" cy="508370"/>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Session Management</a:t>
            </a:r>
            <a:endParaRPr lang="en-US" sz="2400" dirty="0">
              <a:solidFill>
                <a:schemeClr val="tx1"/>
              </a:solidFill>
            </a:endParaRPr>
          </a:p>
        </p:txBody>
      </p:sp>
      <p:sp>
        <p:nvSpPr>
          <p:cNvPr id="9" name="Rounded Rectangle 8"/>
          <p:cNvSpPr/>
          <p:nvPr/>
        </p:nvSpPr>
        <p:spPr>
          <a:xfrm>
            <a:off x="2449530" y="3113538"/>
            <a:ext cx="2617070" cy="508370"/>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Protocol Parsers</a:t>
            </a:r>
            <a:endParaRPr lang="en-US" sz="2400" dirty="0">
              <a:solidFill>
                <a:schemeClr val="tx1"/>
              </a:solidFill>
            </a:endParaRPr>
          </a:p>
        </p:txBody>
      </p:sp>
      <p:grpSp>
        <p:nvGrpSpPr>
          <p:cNvPr id="10" name="Group 9"/>
          <p:cNvGrpSpPr/>
          <p:nvPr/>
        </p:nvGrpSpPr>
        <p:grpSpPr>
          <a:xfrm>
            <a:off x="6181384" y="2791551"/>
            <a:ext cx="683050" cy="783447"/>
            <a:chOff x="4912446" y="1909874"/>
            <a:chExt cx="683050" cy="1023666"/>
          </a:xfrm>
        </p:grpSpPr>
        <p:sp>
          <p:nvSpPr>
            <p:cNvPr id="11" name="Rounded Rectangle 10"/>
            <p:cNvSpPr/>
            <p:nvPr/>
          </p:nvSpPr>
          <p:spPr>
            <a:xfrm>
              <a:off x="4912446" y="1909874"/>
              <a:ext cx="683050" cy="1023666"/>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2" name="Picture 11" descr="IOSfirewall"/>
            <p:cNvPicPr>
              <a:picLocks noChangeAspect="1" noChangeArrowheads="1"/>
            </p:cNvPicPr>
            <p:nvPr/>
          </p:nvPicPr>
          <p:blipFill>
            <a:blip r:embed="rId3" cstate="print"/>
            <a:srcRect/>
            <a:stretch>
              <a:fillRect/>
            </a:stretch>
          </p:blipFill>
          <p:spPr bwMode="auto">
            <a:xfrm>
              <a:off x="4979282" y="2044333"/>
              <a:ext cx="517645" cy="648988"/>
            </a:xfrm>
            <a:prstGeom prst="rect">
              <a:avLst/>
            </a:prstGeom>
            <a:noFill/>
          </p:spPr>
        </p:pic>
      </p:grpSp>
      <p:cxnSp>
        <p:nvCxnSpPr>
          <p:cNvPr id="13" name="Straight Arrow Connector 12"/>
          <p:cNvCxnSpPr/>
          <p:nvPr/>
        </p:nvCxnSpPr>
        <p:spPr>
          <a:xfrm flipH="1">
            <a:off x="6103834" y="3615632"/>
            <a:ext cx="242955" cy="23745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018606" y="1956653"/>
            <a:ext cx="708316" cy="853533"/>
            <a:chOff x="3419021" y="99536"/>
            <a:chExt cx="708316" cy="853533"/>
          </a:xfrm>
        </p:grpSpPr>
        <p:sp>
          <p:nvSpPr>
            <p:cNvPr id="15" name="Rounded Rectangle 14"/>
            <p:cNvSpPr/>
            <p:nvPr/>
          </p:nvSpPr>
          <p:spPr>
            <a:xfrm>
              <a:off x="3419021" y="99536"/>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6" name="Picture 11" descr="IOSfirewall"/>
            <p:cNvPicPr>
              <a:picLocks noChangeAspect="1" noChangeArrowheads="1"/>
            </p:cNvPicPr>
            <p:nvPr/>
          </p:nvPicPr>
          <p:blipFill>
            <a:blip r:embed="rId3" cstate="print"/>
            <a:srcRect/>
            <a:stretch>
              <a:fillRect/>
            </a:stretch>
          </p:blipFill>
          <p:spPr bwMode="auto">
            <a:xfrm>
              <a:off x="3428051" y="325886"/>
              <a:ext cx="699286" cy="551504"/>
            </a:xfrm>
            <a:prstGeom prst="rect">
              <a:avLst/>
            </a:prstGeom>
            <a:noFill/>
          </p:spPr>
        </p:pic>
      </p:grpSp>
      <p:grpSp>
        <p:nvGrpSpPr>
          <p:cNvPr id="17" name="Group 16"/>
          <p:cNvGrpSpPr/>
          <p:nvPr/>
        </p:nvGrpSpPr>
        <p:grpSpPr>
          <a:xfrm>
            <a:off x="3313430" y="1969938"/>
            <a:ext cx="692748" cy="853533"/>
            <a:chOff x="164379" y="99536"/>
            <a:chExt cx="692748" cy="853533"/>
          </a:xfrm>
        </p:grpSpPr>
        <p:sp>
          <p:nvSpPr>
            <p:cNvPr id="18" name="Rounded Rectangle 17"/>
            <p:cNvSpPr/>
            <p:nvPr/>
          </p:nvSpPr>
          <p:spPr>
            <a:xfrm>
              <a:off x="176120" y="99536"/>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9" name="Picture 18"/>
            <p:cNvPicPr>
              <a:picLocks noChangeAspect="1" noChangeArrowheads="1"/>
            </p:cNvPicPr>
            <p:nvPr/>
          </p:nvPicPr>
          <p:blipFill>
            <a:blip r:embed="rId4" cstate="print"/>
            <a:srcRect/>
            <a:stretch>
              <a:fillRect/>
            </a:stretch>
          </p:blipFill>
          <p:spPr bwMode="auto">
            <a:xfrm>
              <a:off x="164379" y="325886"/>
              <a:ext cx="663596" cy="518500"/>
            </a:xfrm>
            <a:prstGeom prst="rect">
              <a:avLst/>
            </a:prstGeom>
            <a:noFill/>
            <a:ln w="9525" algn="ctr">
              <a:noFill/>
              <a:miter lim="800000"/>
              <a:headEnd/>
              <a:tailEnd/>
            </a:ln>
            <a:effectLst/>
          </p:spPr>
        </p:pic>
      </p:grpSp>
      <p:grpSp>
        <p:nvGrpSpPr>
          <p:cNvPr id="20" name="Group 19"/>
          <p:cNvGrpSpPr/>
          <p:nvPr/>
        </p:nvGrpSpPr>
        <p:grpSpPr>
          <a:xfrm>
            <a:off x="2621016" y="1969938"/>
            <a:ext cx="704155" cy="853533"/>
            <a:chOff x="-176125" y="2914739"/>
            <a:chExt cx="704155" cy="853533"/>
          </a:xfrm>
        </p:grpSpPr>
        <p:sp>
          <p:nvSpPr>
            <p:cNvPr id="21" name="Rounded Rectangle 20"/>
            <p:cNvSpPr/>
            <p:nvPr/>
          </p:nvSpPr>
          <p:spPr>
            <a:xfrm>
              <a:off x="-176125" y="2914739"/>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2" name="Picture 21"/>
            <p:cNvPicPr>
              <a:picLocks noChangeAspect="1" noChangeArrowheads="1"/>
            </p:cNvPicPr>
            <p:nvPr/>
          </p:nvPicPr>
          <p:blipFill>
            <a:blip r:embed="rId5" cstate="print"/>
            <a:srcRect/>
            <a:stretch>
              <a:fillRect/>
            </a:stretch>
          </p:blipFill>
          <p:spPr bwMode="auto">
            <a:xfrm>
              <a:off x="-175791" y="3095893"/>
              <a:ext cx="703821" cy="480606"/>
            </a:xfrm>
            <a:prstGeom prst="rect">
              <a:avLst/>
            </a:prstGeom>
            <a:noFill/>
            <a:ln w="9525" algn="ctr">
              <a:noFill/>
              <a:miter lim="800000"/>
              <a:headEnd/>
              <a:tailEnd/>
            </a:ln>
            <a:effectLst/>
          </p:spPr>
        </p:pic>
      </p:grpSp>
      <p:grpSp>
        <p:nvGrpSpPr>
          <p:cNvPr id="23" name="Group 22"/>
          <p:cNvGrpSpPr/>
          <p:nvPr/>
        </p:nvGrpSpPr>
        <p:grpSpPr>
          <a:xfrm>
            <a:off x="1940009" y="1969938"/>
            <a:ext cx="681007" cy="853533"/>
            <a:chOff x="1848375" y="4864083"/>
            <a:chExt cx="681007" cy="853533"/>
          </a:xfrm>
        </p:grpSpPr>
        <p:sp>
          <p:nvSpPr>
            <p:cNvPr id="24" name="Rounded Rectangle 23"/>
            <p:cNvSpPr/>
            <p:nvPr/>
          </p:nvSpPr>
          <p:spPr>
            <a:xfrm>
              <a:off x="1848375" y="4864083"/>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5" name="Picture 2" descr="VPNConcentratorAug2000"/>
            <p:cNvPicPr>
              <a:picLocks noChangeAspect="1" noChangeArrowheads="1"/>
            </p:cNvPicPr>
            <p:nvPr/>
          </p:nvPicPr>
          <p:blipFill>
            <a:blip r:embed="rId6" cstate="print"/>
            <a:srcRect/>
            <a:stretch>
              <a:fillRect/>
            </a:stretch>
          </p:blipFill>
          <p:spPr bwMode="auto">
            <a:xfrm>
              <a:off x="1909742" y="5067859"/>
              <a:ext cx="581756" cy="532776"/>
            </a:xfrm>
            <a:prstGeom prst="rect">
              <a:avLst/>
            </a:prstGeom>
            <a:noFill/>
          </p:spPr>
        </p:pic>
      </p:grpSp>
      <p:cxnSp>
        <p:nvCxnSpPr>
          <p:cNvPr id="26" name="Straight Arrow Connector 25"/>
          <p:cNvCxnSpPr/>
          <p:nvPr/>
        </p:nvCxnSpPr>
        <p:spPr>
          <a:xfrm>
            <a:off x="3977026" y="3615632"/>
            <a:ext cx="238690" cy="233963"/>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583132" y="2791551"/>
            <a:ext cx="252784" cy="34384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012834" y="2791551"/>
            <a:ext cx="233593" cy="34384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215716" y="2791551"/>
            <a:ext cx="209538"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9" idx="0"/>
          </p:cNvCxnSpPr>
          <p:nvPr/>
        </p:nvCxnSpPr>
        <p:spPr>
          <a:xfrm>
            <a:off x="3758065" y="2791551"/>
            <a:ext cx="0"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4699613" y="1918096"/>
            <a:ext cx="683050" cy="929896"/>
            <a:chOff x="3699769" y="1593976"/>
            <a:chExt cx="683050" cy="929896"/>
          </a:xfrm>
        </p:grpSpPr>
        <p:sp>
          <p:nvSpPr>
            <p:cNvPr id="32" name="Rounded Rectangle 31"/>
            <p:cNvSpPr/>
            <p:nvPr/>
          </p:nvSpPr>
          <p:spPr>
            <a:xfrm>
              <a:off x="3699769" y="1593976"/>
              <a:ext cx="683050" cy="929896"/>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33" name="Picture 26"/>
            <p:cNvPicPr>
              <a:picLocks noChangeAspect="1" noChangeArrowheads="1"/>
            </p:cNvPicPr>
            <p:nvPr/>
          </p:nvPicPr>
          <p:blipFill>
            <a:blip r:embed="rId7" cstate="print"/>
            <a:srcRect/>
            <a:stretch>
              <a:fillRect/>
            </a:stretch>
          </p:blipFill>
          <p:spPr bwMode="auto">
            <a:xfrm>
              <a:off x="3732411" y="1862018"/>
              <a:ext cx="650408" cy="440772"/>
            </a:xfrm>
            <a:prstGeom prst="rect">
              <a:avLst/>
            </a:prstGeom>
            <a:noFill/>
            <a:ln w="9525">
              <a:noFill/>
              <a:miter lim="800000"/>
              <a:headEnd/>
              <a:tailEnd/>
            </a:ln>
            <a:effectLst/>
          </p:spPr>
        </p:pic>
      </p:grpSp>
      <p:sp>
        <p:nvSpPr>
          <p:cNvPr id="34" name="TextBox 33"/>
          <p:cNvSpPr txBox="1"/>
          <p:nvPr/>
        </p:nvSpPr>
        <p:spPr>
          <a:xfrm>
            <a:off x="1807495" y="1517986"/>
            <a:ext cx="3901140" cy="461665"/>
          </a:xfrm>
          <a:prstGeom prst="rect">
            <a:avLst/>
          </a:prstGeom>
          <a:noFill/>
        </p:spPr>
        <p:txBody>
          <a:bodyPr wrap="square" rtlCol="0">
            <a:spAutoFit/>
          </a:bodyPr>
          <a:lstStyle/>
          <a:p>
            <a:pPr algn="ctr"/>
            <a:r>
              <a:rPr lang="en-US" sz="2400" dirty="0" smtClean="0"/>
              <a:t>VPN   Web   Mail   IDS   Proxy </a:t>
            </a:r>
            <a:endParaRPr lang="en-US" sz="2400" dirty="0"/>
          </a:p>
        </p:txBody>
      </p:sp>
      <p:cxnSp>
        <p:nvCxnSpPr>
          <p:cNvPr id="35" name="Straight Arrow Connector 34"/>
          <p:cNvCxnSpPr/>
          <p:nvPr/>
        </p:nvCxnSpPr>
        <p:spPr>
          <a:xfrm flipH="1">
            <a:off x="4699613" y="2813406"/>
            <a:ext cx="209538"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090381" y="2392453"/>
            <a:ext cx="1165854" cy="461665"/>
          </a:xfrm>
          <a:prstGeom prst="rect">
            <a:avLst/>
          </a:prstGeom>
          <a:noFill/>
        </p:spPr>
        <p:txBody>
          <a:bodyPr wrap="none" rtlCol="0">
            <a:spAutoFit/>
          </a:bodyPr>
          <a:lstStyle/>
          <a:p>
            <a:r>
              <a:rPr lang="en-US" sz="2400" dirty="0" smtClean="0"/>
              <a:t>Firewall</a:t>
            </a:r>
            <a:endParaRPr lang="en-US" sz="2400" dirty="0"/>
          </a:p>
        </p:txBody>
      </p:sp>
      <p:sp>
        <p:nvSpPr>
          <p:cNvPr id="37" name="TextBox 36"/>
          <p:cNvSpPr txBox="1"/>
          <p:nvPr/>
        </p:nvSpPr>
        <p:spPr>
          <a:xfrm>
            <a:off x="1047792" y="5415772"/>
            <a:ext cx="6754924" cy="523220"/>
          </a:xfrm>
          <a:prstGeom prst="rect">
            <a:avLst/>
          </a:prstGeom>
          <a:noFill/>
        </p:spPr>
        <p:txBody>
          <a:bodyPr wrap="none" rtlCol="0">
            <a:spAutoFit/>
          </a:bodyPr>
          <a:lstStyle/>
          <a:p>
            <a:r>
              <a:rPr lang="en-US" sz="2800" dirty="0" smtClean="0"/>
              <a:t>Contribution of reusable modules: </a:t>
            </a:r>
            <a:r>
              <a:rPr lang="en-US" sz="2800" dirty="0" smtClean="0">
                <a:sym typeface="Wingdings"/>
              </a:rPr>
              <a:t> 30 – 80 %</a:t>
            </a:r>
            <a:endParaRPr lang="en-US" sz="2800" dirty="0"/>
          </a:p>
        </p:txBody>
      </p:sp>
      <p:sp>
        <p:nvSpPr>
          <p:cNvPr id="38" name="Date Placeholder 37"/>
          <p:cNvSpPr>
            <a:spLocks noGrp="1"/>
          </p:cNvSpPr>
          <p:nvPr>
            <p:ph type="dt" sz="half" idx="10"/>
          </p:nvPr>
        </p:nvSpPr>
        <p:spPr/>
        <p:txBody>
          <a:bodyPr/>
          <a:lstStyle/>
          <a:p>
            <a:r>
              <a:rPr lang="en-US" smtClean="0"/>
              <a:t>11/19/13</a:t>
            </a:r>
            <a:endParaRPr lang="en-US"/>
          </a:p>
        </p:txBody>
      </p:sp>
      <p:sp>
        <p:nvSpPr>
          <p:cNvPr id="39" name="Footer Placeholder 38"/>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390249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a:bodyPr>
          <a:lstStyle/>
          <a:p>
            <a:r>
              <a:rPr lang="en-US" dirty="0" smtClean="0"/>
              <a:t>Review</a:t>
            </a:r>
          </a:p>
          <a:p>
            <a:pPr lvl="1"/>
            <a:r>
              <a:rPr lang="en-US" dirty="0" smtClean="0"/>
              <a:t>Midterm</a:t>
            </a:r>
          </a:p>
          <a:p>
            <a:pPr lvl="1"/>
            <a:r>
              <a:rPr lang="en-US" dirty="0" smtClean="0"/>
              <a:t>SDN and </a:t>
            </a:r>
            <a:r>
              <a:rPr lang="en-US" dirty="0" err="1" smtClean="0"/>
              <a:t>Middleboxes</a:t>
            </a:r>
            <a:endParaRPr lang="en-US" dirty="0" smtClean="0"/>
          </a:p>
          <a:p>
            <a:r>
              <a:rPr lang="en-US" dirty="0" smtClean="0"/>
              <a:t>SDN Wireless Networks</a:t>
            </a:r>
          </a:p>
          <a:p>
            <a:pPr lvl="1"/>
            <a:r>
              <a:rPr lang="en-US" dirty="0" smtClean="0"/>
              <a:t>Motivation</a:t>
            </a:r>
          </a:p>
          <a:p>
            <a:pPr lvl="1"/>
            <a:r>
              <a:rPr lang="en-US" dirty="0" smtClean="0"/>
              <a:t>Data Plane Abstraction: </a:t>
            </a:r>
            <a:r>
              <a:rPr lang="en-US" dirty="0" err="1" smtClean="0"/>
              <a:t>OpenRadio</a:t>
            </a:r>
            <a:endParaRPr lang="en-US" dirty="0" smtClean="0"/>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solidFill>
                  <a:srgbClr val="FF0000"/>
                </a:solidFill>
              </a:rPr>
              <a:t>Core Networks: </a:t>
            </a:r>
            <a:r>
              <a:rPr lang="en-US" dirty="0" err="1" smtClean="0">
                <a:solidFill>
                  <a:srgbClr val="FF0000"/>
                </a:solidFill>
              </a:rPr>
              <a:t>SoftCell</a:t>
            </a:r>
            <a:endParaRPr lang="en-US" dirty="0" smtClean="0">
              <a:solidFill>
                <a:srgbClr val="FF0000"/>
              </a:solidFill>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40</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00800"/>
            <a:ext cx="3581400" cy="288925"/>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9442344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58" y="1979620"/>
            <a:ext cx="5468943" cy="3798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prstClr val="black"/>
              </a:solidFill>
              <a:latin typeface="Calibri"/>
            </a:endParaRPr>
          </a:p>
        </p:txBody>
      </p:sp>
      <p:sp>
        <p:nvSpPr>
          <p:cNvPr id="2" name="Title 1"/>
          <p:cNvSpPr>
            <a:spLocks noGrp="1"/>
          </p:cNvSpPr>
          <p:nvPr>
            <p:ph type="title"/>
          </p:nvPr>
        </p:nvSpPr>
        <p:spPr/>
        <p:txBody>
          <a:bodyPr>
            <a:normAutofit/>
          </a:bodyPr>
          <a:lstStyle/>
          <a:p>
            <a:r>
              <a:rPr lang="en-US" sz="3600" dirty="0" smtClean="0"/>
              <a:t>Cellular </a:t>
            </a:r>
            <a:r>
              <a:rPr lang="en-US" sz="3600" dirty="0"/>
              <a:t>C</a:t>
            </a:r>
            <a:r>
              <a:rPr lang="en-US" sz="3600" dirty="0" smtClean="0"/>
              <a:t>ore </a:t>
            </a:r>
            <a:r>
              <a:rPr lang="en-US" sz="3600" dirty="0"/>
              <a:t>N</a:t>
            </a:r>
            <a:r>
              <a:rPr lang="en-US" sz="3600" dirty="0" smtClean="0"/>
              <a:t>etwork Architecture</a:t>
            </a:r>
            <a:endParaRPr lang="en-US" sz="3600" dirty="0">
              <a:solidFill>
                <a:srgbClr val="C0504D"/>
              </a:solidFill>
            </a:endParaRPr>
          </a:p>
        </p:txBody>
      </p:sp>
      <p:sp>
        <p:nvSpPr>
          <p:cNvPr id="5" name="Rectangle 4"/>
          <p:cNvSpPr/>
          <p:nvPr/>
        </p:nvSpPr>
        <p:spPr>
          <a:xfrm>
            <a:off x="2447694" y="6221593"/>
            <a:ext cx="787395" cy="369332"/>
          </a:xfrm>
          <a:prstGeom prst="rect">
            <a:avLst/>
          </a:prstGeom>
        </p:spPr>
        <p:txBody>
          <a:bodyPr wrap="none">
            <a:spAutoFit/>
          </a:bodyPr>
          <a:lstStyle/>
          <a:p>
            <a:pPr defTabSz="457200"/>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5" y="6221593"/>
            <a:ext cx="599330" cy="369332"/>
          </a:xfrm>
          <a:prstGeom prst="rect">
            <a:avLst/>
          </a:prstGeom>
        </p:spPr>
        <p:txBody>
          <a:bodyPr wrap="none">
            <a:spAutoFit/>
          </a:bodyPr>
          <a:lstStyle/>
          <a:p>
            <a:pPr defTabSz="457200"/>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1163954604"/>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22733"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5166874"/>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22734"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3866012827"/>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22735"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22464218"/>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22736"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sp>
        <p:nvSpPr>
          <p:cNvPr id="37" name="Rectangle 36"/>
          <p:cNvSpPr>
            <a:spLocks/>
          </p:cNvSpPr>
          <p:nvPr/>
        </p:nvSpPr>
        <p:spPr>
          <a:xfrm>
            <a:off x="6171363" y="3561233"/>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8" name="Rectangle 37"/>
          <p:cNvSpPr/>
          <p:nvPr/>
        </p:nvSpPr>
        <p:spPr>
          <a:xfrm>
            <a:off x="6104766" y="3599629"/>
            <a:ext cx="1968718" cy="646331"/>
          </a:xfrm>
          <a:prstGeom prst="rect">
            <a:avLst/>
          </a:prstGeom>
        </p:spPr>
        <p:txBody>
          <a:bodyPr wrap="square">
            <a:spAutoFit/>
          </a:bodyPr>
          <a:lstStyle/>
          <a:p>
            <a:pPr algn="ctr" defTabSz="457200"/>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692985" y="3075204"/>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0" name="Rectangle 39"/>
          <p:cNvSpPr/>
          <p:nvPr/>
        </p:nvSpPr>
        <p:spPr>
          <a:xfrm>
            <a:off x="3738448" y="3232240"/>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086184" y="4418050"/>
            <a:ext cx="865141" cy="338554"/>
          </a:xfrm>
          <a:prstGeom prst="rect">
            <a:avLst/>
          </a:prstGeom>
        </p:spPr>
        <p:txBody>
          <a:bodyPr wrap="none">
            <a:spAutoFit/>
          </a:bodyPr>
          <a:lstStyle/>
          <a:p>
            <a:pPr defTabSz="457200"/>
            <a:r>
              <a:rPr lang="en-US" sz="1600" dirty="0" smtClean="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000163" y="3926993"/>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348" y="4410568"/>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Rectangle 43"/>
          <p:cNvSpPr/>
          <p:nvPr/>
        </p:nvSpPr>
        <p:spPr>
          <a:xfrm>
            <a:off x="3747264" y="4554901"/>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p:cNvCxnSpPr>
          <p:nvPr/>
        </p:nvCxnSpPr>
        <p:spPr>
          <a:xfrm>
            <a:off x="5521785" y="3432062"/>
            <a:ext cx="649579" cy="434854"/>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148" y="4131248"/>
            <a:ext cx="642212" cy="63617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5952" y="2730276"/>
            <a:ext cx="907033" cy="701786"/>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589" y="4739260"/>
            <a:ext cx="907037" cy="660861"/>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6958" y="1619056"/>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32850" y="1660312"/>
            <a:ext cx="1415735" cy="307777"/>
          </a:xfrm>
          <a:prstGeom prst="rect">
            <a:avLst/>
          </a:prstGeom>
        </p:spPr>
        <p:txBody>
          <a:bodyPr wrap="none">
            <a:spAutoFit/>
          </a:bodyPr>
          <a:lstStyle/>
          <a:p>
            <a:pPr algn="ctr" defTabSz="457200"/>
            <a:r>
              <a:rPr lang="en-US" sz="1400" dirty="0" smtClean="0">
                <a:solidFill>
                  <a:prstClr val="black"/>
                </a:solidFill>
                <a:latin typeface="Calibri"/>
                <a:cs typeface="Lucida Sans"/>
              </a:rPr>
              <a:t>Base Station (BS)</a:t>
            </a:r>
            <a:endParaRPr lang="en-US" sz="1400" dirty="0">
              <a:solidFill>
                <a:prstClr val="black"/>
              </a:solidFill>
              <a:latin typeface="Calibri"/>
            </a:endParaRPr>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874918"/>
            <a:ext cx="1713968" cy="307777"/>
          </a:xfrm>
          <a:prstGeom prst="rect">
            <a:avLst/>
          </a:prstGeom>
        </p:spPr>
        <p:txBody>
          <a:bodyPr wrap="none">
            <a:spAutoFit/>
          </a:bodyPr>
          <a:lstStyle/>
          <a:p>
            <a:pPr algn="ctr" defTabSz="457200"/>
            <a:r>
              <a:rPr lang="en-US" sz="1400" dirty="0" smtClean="0">
                <a:solidFill>
                  <a:prstClr val="black"/>
                </a:solidFill>
                <a:latin typeface="Calibri"/>
                <a:cs typeface="Lucida Sans"/>
              </a:rPr>
              <a:t>User Equipment (UE)</a:t>
            </a:r>
            <a:endParaRPr lang="en-US" sz="1400" dirty="0">
              <a:solidFill>
                <a:prstClr val="black"/>
              </a:solidFill>
              <a:latin typeface="Calibri"/>
            </a:endParaRPr>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7" name="Slide Number Placeholder 56"/>
          <p:cNvSpPr>
            <a:spLocks noGrp="1"/>
          </p:cNvSpPr>
          <p:nvPr>
            <p:ph type="sldNum" sz="quarter" idx="12"/>
          </p:nvPr>
        </p:nvSpPr>
        <p:spPr/>
        <p:txBody>
          <a:bodyPr/>
          <a:lstStyle/>
          <a:p>
            <a:fld id="{1718992C-B9AF-2F49-8B31-EC7F489F3004}" type="slidenum">
              <a:rPr lang="en-US" smtClean="0">
                <a:solidFill>
                  <a:prstClr val="black"/>
                </a:solidFill>
                <a:latin typeface="Calibri"/>
              </a:rPr>
              <a:pPr/>
              <a:t>41</a:t>
            </a:fld>
            <a:endParaRPr lang="en-US">
              <a:solidFill>
                <a:prstClr val="black"/>
              </a:solidFill>
              <a:latin typeface="Calibri"/>
            </a:endParaRPr>
          </a:p>
        </p:txBody>
      </p:sp>
      <p:sp>
        <p:nvSpPr>
          <p:cNvPr id="55" name="Date Placeholder 5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6" name="Footer Placeholder 55"/>
          <p:cNvSpPr>
            <a:spLocks noGrp="1"/>
          </p:cNvSpPr>
          <p:nvPr>
            <p:ph type="ftr" sz="quarter" idx="11"/>
          </p:nvPr>
        </p:nvSpPr>
        <p:spPr>
          <a:xfrm>
            <a:off x="3124200" y="6400800"/>
            <a:ext cx="3276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833165524"/>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600202"/>
            <a:ext cx="7073899" cy="4760383"/>
          </a:xfrm>
        </p:spPr>
        <p:txBody>
          <a:bodyPr>
            <a:normAutofit/>
          </a:bodyPr>
          <a:lstStyle/>
          <a:p>
            <a:r>
              <a:rPr lang="en-US" sz="2600" dirty="0" smtClean="0"/>
              <a:t>Most functionalities are implemented at</a:t>
            </a:r>
          </a:p>
          <a:p>
            <a:pPr marL="0" indent="0">
              <a:buNone/>
            </a:pPr>
            <a:r>
              <a:rPr lang="en-US" sz="2600" dirty="0" smtClean="0">
                <a:solidFill>
                  <a:srgbClr val="C0504D"/>
                </a:solidFill>
              </a:rPr>
              <a:t>     Packet Data Network Gateway</a:t>
            </a:r>
          </a:p>
          <a:p>
            <a:pPr lvl="1"/>
            <a:r>
              <a:rPr lang="en-US" sz="2000" dirty="0"/>
              <a:t>C</a:t>
            </a:r>
            <a:r>
              <a:rPr lang="en-US" sz="2000" dirty="0" smtClean="0"/>
              <a:t>ontent filtering</a:t>
            </a:r>
            <a:r>
              <a:rPr lang="en-US" sz="2000" dirty="0"/>
              <a:t>, </a:t>
            </a:r>
            <a:r>
              <a:rPr lang="en-US" sz="2000" dirty="0" smtClean="0"/>
              <a:t>application </a:t>
            </a:r>
            <a:r>
              <a:rPr lang="en-US" sz="2000" dirty="0"/>
              <a:t>identification,</a:t>
            </a:r>
            <a:endParaRPr lang="en-US" sz="2000" dirty="0" smtClean="0"/>
          </a:p>
          <a:p>
            <a:pPr marL="457200" lvl="1" indent="0">
              <a:buNone/>
            </a:pPr>
            <a:r>
              <a:rPr lang="en-US" sz="2000" dirty="0" err="1" smtClean="0"/>
              <a:t>stateful</a:t>
            </a:r>
            <a:r>
              <a:rPr lang="en-US" sz="2000" dirty="0" smtClean="0"/>
              <a:t> firewall, lawful intercept, …</a:t>
            </a:r>
            <a:endParaRPr lang="en-US" dirty="0"/>
          </a:p>
          <a:p>
            <a:endParaRPr lang="en-US" sz="2600" dirty="0" smtClean="0">
              <a:solidFill>
                <a:schemeClr val="accent2"/>
              </a:solidFill>
            </a:endParaRPr>
          </a:p>
          <a:p>
            <a:r>
              <a:rPr lang="en-US" sz="2600" dirty="0" smtClean="0"/>
              <a:t>This is not </a:t>
            </a:r>
            <a:r>
              <a:rPr lang="en-US" sz="2600" dirty="0" smtClean="0">
                <a:solidFill>
                  <a:srgbClr val="C0504D"/>
                </a:solidFill>
              </a:rPr>
              <a:t>flexible</a:t>
            </a:r>
          </a:p>
          <a:p>
            <a:endParaRPr lang="en-US" sz="2800" dirty="0" smtClean="0"/>
          </a:p>
        </p:txBody>
      </p:sp>
      <p:sp>
        <p:nvSpPr>
          <p:cNvPr id="2" name="Title 1"/>
          <p:cNvSpPr>
            <a:spLocks noGrp="1"/>
          </p:cNvSpPr>
          <p:nvPr>
            <p:ph type="title"/>
          </p:nvPr>
        </p:nvSpPr>
        <p:spPr/>
        <p:txBody>
          <a:bodyPr>
            <a:normAutofit/>
          </a:bodyPr>
          <a:lstStyle/>
          <a:p>
            <a:r>
              <a:rPr lang="en-US" sz="3600" dirty="0" smtClean="0">
                <a:latin typeface="+mn-lt"/>
              </a:rPr>
              <a:t>Cellular core networks are not </a:t>
            </a:r>
            <a:r>
              <a:rPr lang="en-US" sz="3600" dirty="0" smtClean="0">
                <a:solidFill>
                  <a:srgbClr val="C0504D"/>
                </a:solidFill>
                <a:latin typeface="+mn-lt"/>
              </a:rPr>
              <a:t>flexible</a:t>
            </a:r>
            <a:endParaRPr lang="en-US" sz="3600" dirty="0">
              <a:solidFill>
                <a:srgbClr val="C0504D"/>
              </a:solidFill>
              <a:latin typeface="+mn-lt"/>
            </a:endParaRPr>
          </a:p>
        </p:txBody>
      </p:sp>
      <p:grpSp>
        <p:nvGrpSpPr>
          <p:cNvPr id="4" name="Group 3"/>
          <p:cNvGrpSpPr/>
          <p:nvPr/>
        </p:nvGrpSpPr>
        <p:grpSpPr>
          <a:xfrm>
            <a:off x="5971466" y="1875368"/>
            <a:ext cx="2787838" cy="846666"/>
            <a:chOff x="5954801" y="1930265"/>
            <a:chExt cx="2787838" cy="846667"/>
          </a:xfrm>
        </p:grpSpPr>
        <p:sp>
          <p:nvSpPr>
            <p:cNvPr id="54" name="Rectangle 53"/>
            <p:cNvSpPr/>
            <p:nvPr/>
          </p:nvSpPr>
          <p:spPr>
            <a:xfrm>
              <a:off x="7046420" y="1930265"/>
              <a:ext cx="1642321" cy="846667"/>
            </a:xfrm>
            <a:prstGeom prst="rect">
              <a:avLst/>
            </a:prstGeom>
            <a:solidFill>
              <a:srgbClr val="4F81BD"/>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5" name="Rectangle 54"/>
            <p:cNvSpPr/>
            <p:nvPr/>
          </p:nvSpPr>
          <p:spPr>
            <a:xfrm>
              <a:off x="6992522" y="2056578"/>
              <a:ext cx="1750117" cy="553999"/>
            </a:xfrm>
            <a:prstGeom prst="rect">
              <a:avLst/>
            </a:prstGeom>
          </p:spPr>
          <p:txBody>
            <a:bodyPr wrap="square">
              <a:spAutoFit/>
            </a:bodyPr>
            <a:lstStyle/>
            <a:p>
              <a:pPr algn="ctr" defTabSz="457200"/>
              <a:r>
                <a:rPr lang="en-US" sz="1500" dirty="0" smtClean="0">
                  <a:solidFill>
                    <a:prstClr val="black"/>
                  </a:solidFill>
                  <a:latin typeface="Calibri"/>
                  <a:cs typeface="Lucida Sans"/>
                </a:rPr>
                <a:t>Packet Data </a:t>
              </a:r>
              <a:br>
                <a:rPr lang="en-US" sz="1500" dirty="0" smtClean="0">
                  <a:solidFill>
                    <a:prstClr val="black"/>
                  </a:solidFill>
                  <a:latin typeface="Calibri"/>
                  <a:cs typeface="Lucida Sans"/>
                </a:rPr>
              </a:br>
              <a:r>
                <a:rPr lang="en-US" sz="1500" dirty="0" smtClean="0">
                  <a:solidFill>
                    <a:prstClr val="black"/>
                  </a:solidFill>
                  <a:latin typeface="Calibri"/>
                  <a:cs typeface="Lucida Sans"/>
                </a:rPr>
                <a:t>Network Gateway</a:t>
              </a:r>
              <a:endParaRPr lang="en-US" sz="1500" dirty="0">
                <a:solidFill>
                  <a:prstClr val="black"/>
                </a:solidFill>
                <a:latin typeface="Calibri"/>
                <a:cs typeface="Lucida Sans"/>
              </a:endParaRPr>
            </a:p>
          </p:txBody>
        </p:sp>
        <p:cxnSp>
          <p:nvCxnSpPr>
            <p:cNvPr id="56" name="Straight Connector 55"/>
            <p:cNvCxnSpPr/>
            <p:nvPr/>
          </p:nvCxnSpPr>
          <p:spPr>
            <a:xfrm>
              <a:off x="5954801" y="2333933"/>
              <a:ext cx="896425" cy="0"/>
            </a:xfrm>
            <a:prstGeom prst="line">
              <a:avLst/>
            </a:prstGeom>
            <a:ln w="15875">
              <a:solidFill>
                <a:schemeClr val="bg1">
                  <a:lumMod val="50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graphicFrame>
        <p:nvGraphicFramePr>
          <p:cNvPr id="22" name="Table 21"/>
          <p:cNvGraphicFramePr>
            <a:graphicFrameLocks noGrp="1"/>
          </p:cNvGraphicFramePr>
          <p:nvPr>
            <p:extLst>
              <p:ext uri="{D42A27DB-BD31-4B8C-83A1-F6EECF244321}">
                <p14:modId xmlns:p14="http://schemas.microsoft.com/office/powerpoint/2010/main" val="1335349236"/>
              </p:ext>
            </p:extLst>
          </p:nvPr>
        </p:nvGraphicFramePr>
        <p:xfrm>
          <a:off x="546100" y="4370783"/>
          <a:ext cx="7950200" cy="1638300"/>
        </p:xfrm>
        <a:graphic>
          <a:graphicData uri="http://schemas.openxmlformats.org/drawingml/2006/table">
            <a:tbl>
              <a:tblPr>
                <a:tableStyleId>{3B4B98B0-60AC-42C2-AFA5-B58CD77FA1E5}</a:tableStyleId>
              </a:tblPr>
              <a:tblGrid>
                <a:gridCol w="5600700"/>
                <a:gridCol w="2349500"/>
              </a:tblGrid>
              <a:tr h="546100">
                <a:tc>
                  <a:txBody>
                    <a:bodyPr/>
                    <a:lstStyle/>
                    <a:p>
                      <a:r>
                        <a:rPr lang="en-US" sz="2000" dirty="0" smtClean="0"/>
                        <a:t>Combine functionality from different vendors</a:t>
                      </a:r>
                      <a:endParaRPr lang="en-US" sz="2000" dirty="0"/>
                    </a:p>
                  </a:txBody>
                  <a:tcPr/>
                </a:tc>
                <a:tc>
                  <a:txBody>
                    <a:bodyPr/>
                    <a:lstStyle/>
                    <a:p>
                      <a:endParaRPr lang="en-US" sz="1900" dirty="0"/>
                    </a:p>
                  </a:txBody>
                  <a:tcPr/>
                </a:tc>
              </a:tr>
              <a:tr h="546100">
                <a:tc>
                  <a:txBody>
                    <a:bodyPr/>
                    <a:lstStyle/>
                    <a:p>
                      <a:r>
                        <a:rPr lang="en-US" sz="2000" dirty="0" smtClean="0"/>
                        <a:t>Easy to add new functionality</a:t>
                      </a:r>
                      <a:endParaRPr lang="en-US" sz="2000" dirty="0"/>
                    </a:p>
                  </a:txBody>
                  <a:tcPr/>
                </a:tc>
                <a:tc>
                  <a:txBody>
                    <a:bodyPr/>
                    <a:lstStyle/>
                    <a:p>
                      <a:endParaRPr lang="en-US" sz="1900" dirty="0"/>
                    </a:p>
                  </a:txBody>
                  <a:tcPr/>
                </a:tc>
              </a:tr>
              <a:tr h="546100">
                <a:tc>
                  <a:txBody>
                    <a:bodyPr/>
                    <a:lstStyle/>
                    <a:p>
                      <a:r>
                        <a:rPr lang="en-US" sz="2000" dirty="0" smtClean="0"/>
                        <a:t>Only expand </a:t>
                      </a:r>
                      <a:r>
                        <a:rPr lang="en-US" sz="2000" baseline="0" dirty="0" smtClean="0"/>
                        <a:t>capacity for bottlenecked functionality</a:t>
                      </a:r>
                      <a:endParaRPr lang="en-US" sz="2000" dirty="0"/>
                    </a:p>
                  </a:txBody>
                  <a:tcPr/>
                </a:tc>
                <a:tc>
                  <a:txBody>
                    <a:bodyPr/>
                    <a:lstStyle/>
                    <a:p>
                      <a:endParaRPr lang="en-US" sz="1900" dirty="0"/>
                    </a:p>
                  </a:txBody>
                  <a:tcPr/>
                </a:tc>
              </a:tr>
            </a:tbl>
          </a:graphicData>
        </a:graphic>
      </p:graphicFrame>
      <p:sp>
        <p:nvSpPr>
          <p:cNvPr id="23" name="Multiply 22"/>
          <p:cNvSpPr/>
          <p:nvPr/>
        </p:nvSpPr>
        <p:spPr>
          <a:xfrm>
            <a:off x="6762959" y="4396183"/>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4F81BD"/>
              </a:solidFill>
              <a:latin typeface="Calibri"/>
            </a:endParaRPr>
          </a:p>
        </p:txBody>
      </p:sp>
      <p:sp>
        <p:nvSpPr>
          <p:cNvPr id="24" name="Multiply 23"/>
          <p:cNvSpPr/>
          <p:nvPr/>
        </p:nvSpPr>
        <p:spPr>
          <a:xfrm>
            <a:off x="6762959" y="4954983"/>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4F81BD"/>
              </a:solidFill>
              <a:latin typeface="Calibri"/>
            </a:endParaRPr>
          </a:p>
        </p:txBody>
      </p:sp>
      <p:sp>
        <p:nvSpPr>
          <p:cNvPr id="25" name="Multiply 24"/>
          <p:cNvSpPr/>
          <p:nvPr/>
        </p:nvSpPr>
        <p:spPr>
          <a:xfrm>
            <a:off x="6762959" y="5513784"/>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4F81BD"/>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42</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00800"/>
            <a:ext cx="3429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413450521"/>
      </p:ext>
    </p:extLst>
  </p:cSld>
  <p:clrMapOvr>
    <a:masterClrMapping/>
  </p:clrMapOvr>
  <mc:AlternateContent xmlns:mc="http://schemas.openxmlformats.org/markup-compatibility/2006" xmlns:p14="http://schemas.microsoft.com/office/powerpoint/2010/main">
    <mc:Choice Requires="p14">
      <p:transition spd="slow" p14:dur="2000" advTm="111231"/>
    </mc:Choice>
    <mc:Fallback xmlns="">
      <p:transition xmlns:p14="http://schemas.microsoft.com/office/powerpoint/2010/main" spd="slow" advTm="1112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3" grpId="0" animBg="1"/>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58" y="1979620"/>
            <a:ext cx="5468943" cy="3798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prstClr val="black"/>
              </a:solidFill>
              <a:latin typeface="Calibri"/>
            </a:endParaRPr>
          </a:p>
        </p:txBody>
      </p:sp>
      <p:sp>
        <p:nvSpPr>
          <p:cNvPr id="2" name="Title 1"/>
          <p:cNvSpPr>
            <a:spLocks noGrp="1"/>
          </p:cNvSpPr>
          <p:nvPr>
            <p:ph type="title"/>
          </p:nvPr>
        </p:nvSpPr>
        <p:spPr/>
        <p:txBody>
          <a:bodyPr>
            <a:normAutofit/>
          </a:bodyPr>
          <a:lstStyle/>
          <a:p>
            <a:r>
              <a:rPr lang="en-US" sz="3600" dirty="0"/>
              <a:t>Cellular core networks are not </a:t>
            </a:r>
            <a:r>
              <a:rPr lang="en-US" sz="3600" dirty="0" smtClean="0">
                <a:solidFill>
                  <a:srgbClr val="C0504D"/>
                </a:solidFill>
              </a:rPr>
              <a:t>scalable</a:t>
            </a:r>
            <a:endParaRPr lang="en-US" sz="3600" dirty="0">
              <a:solidFill>
                <a:srgbClr val="C0504D"/>
              </a:solidFill>
            </a:endParaRPr>
          </a:p>
        </p:txBody>
      </p:sp>
      <p:sp>
        <p:nvSpPr>
          <p:cNvPr id="5" name="Rectangle 4"/>
          <p:cNvSpPr/>
          <p:nvPr/>
        </p:nvSpPr>
        <p:spPr>
          <a:xfrm>
            <a:off x="2447694" y="6221593"/>
            <a:ext cx="787395" cy="369332"/>
          </a:xfrm>
          <a:prstGeom prst="rect">
            <a:avLst/>
          </a:prstGeom>
        </p:spPr>
        <p:txBody>
          <a:bodyPr wrap="none">
            <a:spAutoFit/>
          </a:bodyPr>
          <a:lstStyle/>
          <a:p>
            <a:pPr defTabSz="457200"/>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5" y="6221593"/>
            <a:ext cx="599330" cy="369332"/>
          </a:xfrm>
          <a:prstGeom prst="rect">
            <a:avLst/>
          </a:prstGeom>
        </p:spPr>
        <p:txBody>
          <a:bodyPr wrap="none">
            <a:spAutoFit/>
          </a:bodyPr>
          <a:lstStyle/>
          <a:p>
            <a:pPr defTabSz="457200"/>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2008618405"/>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23757"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55356081"/>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23758"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1293644077"/>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23759"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4962877"/>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23760"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sp>
        <p:nvSpPr>
          <p:cNvPr id="37" name="Rectangle 36"/>
          <p:cNvSpPr>
            <a:spLocks/>
          </p:cNvSpPr>
          <p:nvPr/>
        </p:nvSpPr>
        <p:spPr>
          <a:xfrm>
            <a:off x="6171363" y="3561233"/>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8" name="Rectangle 37"/>
          <p:cNvSpPr/>
          <p:nvPr/>
        </p:nvSpPr>
        <p:spPr>
          <a:xfrm>
            <a:off x="6104766" y="3599629"/>
            <a:ext cx="1968718" cy="646331"/>
          </a:xfrm>
          <a:prstGeom prst="rect">
            <a:avLst/>
          </a:prstGeom>
        </p:spPr>
        <p:txBody>
          <a:bodyPr wrap="square">
            <a:spAutoFit/>
          </a:bodyPr>
          <a:lstStyle/>
          <a:p>
            <a:pPr algn="ctr" defTabSz="457200"/>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692985" y="3075204"/>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0" name="Rectangle 39"/>
          <p:cNvSpPr/>
          <p:nvPr/>
        </p:nvSpPr>
        <p:spPr>
          <a:xfrm>
            <a:off x="3738448" y="3232240"/>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086184" y="4418050"/>
            <a:ext cx="865141" cy="338554"/>
          </a:xfrm>
          <a:prstGeom prst="rect">
            <a:avLst/>
          </a:prstGeom>
        </p:spPr>
        <p:txBody>
          <a:bodyPr wrap="none">
            <a:spAutoFit/>
          </a:bodyPr>
          <a:lstStyle/>
          <a:p>
            <a:pPr defTabSz="457200"/>
            <a:r>
              <a:rPr lang="en-US" sz="1600" dirty="0" smtClean="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000163" y="3926993"/>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348" y="4410568"/>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Rectangle 43"/>
          <p:cNvSpPr/>
          <p:nvPr/>
        </p:nvSpPr>
        <p:spPr>
          <a:xfrm>
            <a:off x="3747264" y="4554901"/>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p:cNvCxnSpPr>
          <p:nvPr/>
        </p:nvCxnSpPr>
        <p:spPr>
          <a:xfrm>
            <a:off x="5521785" y="3432062"/>
            <a:ext cx="649579" cy="434854"/>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148" y="4131248"/>
            <a:ext cx="642212" cy="63617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5952" y="2730276"/>
            <a:ext cx="907033" cy="701786"/>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589" y="4739260"/>
            <a:ext cx="907037" cy="660861"/>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6958" y="1619056"/>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897659" y="1660312"/>
            <a:ext cx="1086117" cy="307777"/>
          </a:xfrm>
          <a:prstGeom prst="rect">
            <a:avLst/>
          </a:prstGeom>
        </p:spPr>
        <p:txBody>
          <a:bodyPr wrap="none">
            <a:spAutoFit/>
          </a:bodyPr>
          <a:lstStyle/>
          <a:p>
            <a:pPr algn="ctr" defTabSz="457200"/>
            <a:r>
              <a:rPr lang="en-US" sz="1400" dirty="0" smtClean="0">
                <a:solidFill>
                  <a:prstClr val="black"/>
                </a:solidFill>
                <a:latin typeface="Calibri"/>
                <a:cs typeface="Lucida Sans"/>
              </a:rPr>
              <a:t>Base Station</a:t>
            </a:r>
            <a:endParaRPr lang="en-US" sz="1400" dirty="0">
              <a:solidFill>
                <a:prstClr val="black"/>
              </a:solidFill>
              <a:latin typeface="Calibri"/>
            </a:endParaRPr>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78152" y="3874918"/>
            <a:ext cx="1361646" cy="307777"/>
          </a:xfrm>
          <a:prstGeom prst="rect">
            <a:avLst/>
          </a:prstGeom>
        </p:spPr>
        <p:txBody>
          <a:bodyPr wrap="none">
            <a:spAutoFit/>
          </a:bodyPr>
          <a:lstStyle/>
          <a:p>
            <a:pPr algn="ctr" defTabSz="457200"/>
            <a:r>
              <a:rPr lang="en-US" sz="1400" dirty="0" smtClean="0">
                <a:solidFill>
                  <a:prstClr val="black"/>
                </a:solidFill>
                <a:latin typeface="Calibri"/>
                <a:cs typeface="Lucida Sans"/>
              </a:rPr>
              <a:t>User Equipment</a:t>
            </a:r>
            <a:endParaRPr lang="en-US" sz="1400" dirty="0">
              <a:solidFill>
                <a:prstClr val="black"/>
              </a:solidFill>
              <a:latin typeface="Calibri"/>
            </a:endParaRPr>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484333" y="1434390"/>
            <a:ext cx="4137734" cy="492443"/>
          </a:xfrm>
          <a:prstGeom prst="rect">
            <a:avLst/>
          </a:prstGeom>
          <a:noFill/>
        </p:spPr>
        <p:txBody>
          <a:bodyPr wrap="none" rtlCol="0">
            <a:spAutoFit/>
          </a:bodyPr>
          <a:lstStyle/>
          <a:p>
            <a:pPr defTabSz="457200"/>
            <a:r>
              <a:rPr lang="en-US" sz="2600" dirty="0" smtClean="0">
                <a:solidFill>
                  <a:srgbClr val="C0504D"/>
                </a:solidFill>
                <a:latin typeface="Calibri"/>
              </a:rPr>
              <a:t>A lot of processing and state!</a:t>
            </a:r>
            <a:endParaRPr lang="en-US" sz="2600" dirty="0">
              <a:solidFill>
                <a:srgbClr val="C0504D"/>
              </a:solidFill>
              <a:latin typeface="Calibri"/>
            </a:endParaRPr>
          </a:p>
        </p:txBody>
      </p:sp>
      <p:sp>
        <p:nvSpPr>
          <p:cNvPr id="56" name="Right Arrow 55"/>
          <p:cNvSpPr/>
          <p:nvPr/>
        </p:nvSpPr>
        <p:spPr>
          <a:xfrm rot="7732280">
            <a:off x="4433253" y="2291584"/>
            <a:ext cx="1194733" cy="4402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7" name="Right Arrow 56"/>
          <p:cNvSpPr/>
          <p:nvPr/>
        </p:nvSpPr>
        <p:spPr>
          <a:xfrm rot="4432404">
            <a:off x="5985491" y="2495918"/>
            <a:ext cx="1433054" cy="4402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0" name="Slide Number Placeholder 59"/>
          <p:cNvSpPr>
            <a:spLocks noGrp="1"/>
          </p:cNvSpPr>
          <p:nvPr>
            <p:ph type="sldNum" sz="quarter" idx="12"/>
          </p:nvPr>
        </p:nvSpPr>
        <p:spPr/>
        <p:txBody>
          <a:bodyPr/>
          <a:lstStyle/>
          <a:p>
            <a:fld id="{1718992C-B9AF-2F49-8B31-EC7F489F3004}" type="slidenum">
              <a:rPr lang="en-US" smtClean="0">
                <a:solidFill>
                  <a:prstClr val="black"/>
                </a:solidFill>
                <a:latin typeface="Calibri"/>
              </a:rPr>
              <a:pPr/>
              <a:t>43</a:t>
            </a:fld>
            <a:endParaRPr lang="en-US">
              <a:solidFill>
                <a:prstClr val="black"/>
              </a:solidFill>
              <a:latin typeface="Calibri"/>
            </a:endParaRPr>
          </a:p>
        </p:txBody>
      </p:sp>
      <p:sp>
        <p:nvSpPr>
          <p:cNvPr id="58" name="Date Placeholder 5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9" name="Footer Placeholder 58"/>
          <p:cNvSpPr>
            <a:spLocks noGrp="1"/>
          </p:cNvSpPr>
          <p:nvPr>
            <p:ph type="ftr" sz="quarter" idx="11"/>
          </p:nvPr>
        </p:nvSpPr>
        <p:spPr>
          <a:xfrm>
            <a:off x="3124200" y="6400800"/>
            <a:ext cx="3810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3014943036"/>
      </p:ext>
    </p:extLst>
  </p:cSld>
  <p:clrMapOvr>
    <a:masterClrMapping/>
  </p:clrMapOvr>
  <mc:AlternateContent xmlns:mc="http://schemas.openxmlformats.org/markup-compatibility/2006" xmlns:p14="http://schemas.microsoft.com/office/powerpoint/2010/main">
    <mc:Choice Requires="p14">
      <p:transition spd="slow" p14:dur="2000" advTm="100768"/>
    </mc:Choice>
    <mc:Fallback xmlns="">
      <p:transition xmlns:p14="http://schemas.microsoft.com/office/powerpoint/2010/main" spd="slow" advTm="1007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58" y="1979620"/>
            <a:ext cx="5468943" cy="3798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000" dirty="0">
              <a:solidFill>
                <a:prstClr val="black"/>
              </a:solidFill>
              <a:latin typeface="Calibri"/>
            </a:endParaRPr>
          </a:p>
        </p:txBody>
      </p:sp>
      <p:sp>
        <p:nvSpPr>
          <p:cNvPr id="2" name="Title 1"/>
          <p:cNvSpPr>
            <a:spLocks noGrp="1"/>
          </p:cNvSpPr>
          <p:nvPr>
            <p:ph type="title"/>
          </p:nvPr>
        </p:nvSpPr>
        <p:spPr/>
        <p:txBody>
          <a:bodyPr>
            <a:normAutofit fontScale="90000"/>
          </a:bodyPr>
          <a:lstStyle/>
          <a:p>
            <a:r>
              <a:rPr lang="en-US" sz="3600" dirty="0"/>
              <a:t>Cellular core networks are not </a:t>
            </a:r>
            <a:r>
              <a:rPr lang="en-US" sz="3600" dirty="0" smtClean="0">
                <a:solidFill>
                  <a:srgbClr val="C0504D"/>
                </a:solidFill>
              </a:rPr>
              <a:t>cost-effective</a:t>
            </a:r>
            <a:endParaRPr lang="en-US" sz="3600" dirty="0">
              <a:solidFill>
                <a:srgbClr val="C0504D"/>
              </a:solidFill>
            </a:endParaRPr>
          </a:p>
        </p:txBody>
      </p:sp>
      <p:sp>
        <p:nvSpPr>
          <p:cNvPr id="5" name="Rectangle 4"/>
          <p:cNvSpPr/>
          <p:nvPr/>
        </p:nvSpPr>
        <p:spPr>
          <a:xfrm>
            <a:off x="2447694" y="6221593"/>
            <a:ext cx="787395" cy="369332"/>
          </a:xfrm>
          <a:prstGeom prst="rect">
            <a:avLst/>
          </a:prstGeom>
        </p:spPr>
        <p:txBody>
          <a:bodyPr wrap="none">
            <a:spAutoFit/>
          </a:bodyPr>
          <a:lstStyle/>
          <a:p>
            <a:pPr defTabSz="457200"/>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5" y="6221593"/>
            <a:ext cx="599330" cy="369332"/>
          </a:xfrm>
          <a:prstGeom prst="rect">
            <a:avLst/>
          </a:prstGeom>
        </p:spPr>
        <p:txBody>
          <a:bodyPr wrap="none">
            <a:spAutoFit/>
          </a:bodyPr>
          <a:lstStyle/>
          <a:p>
            <a:pPr defTabSz="457200"/>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3416464616"/>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24781"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23702262"/>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24782"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2135758840"/>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24783"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37711010"/>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24784"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sp>
        <p:nvSpPr>
          <p:cNvPr id="37" name="Rectangle 36"/>
          <p:cNvSpPr>
            <a:spLocks/>
          </p:cNvSpPr>
          <p:nvPr/>
        </p:nvSpPr>
        <p:spPr>
          <a:xfrm>
            <a:off x="6171363" y="3561233"/>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8" name="Rectangle 37"/>
          <p:cNvSpPr/>
          <p:nvPr/>
        </p:nvSpPr>
        <p:spPr>
          <a:xfrm>
            <a:off x="6104766" y="3599629"/>
            <a:ext cx="1968718" cy="646331"/>
          </a:xfrm>
          <a:prstGeom prst="rect">
            <a:avLst/>
          </a:prstGeom>
        </p:spPr>
        <p:txBody>
          <a:bodyPr wrap="square">
            <a:spAutoFit/>
          </a:bodyPr>
          <a:lstStyle/>
          <a:p>
            <a:pPr algn="ctr" defTabSz="457200"/>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692985" y="3075204"/>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0" name="Rectangle 39"/>
          <p:cNvSpPr/>
          <p:nvPr/>
        </p:nvSpPr>
        <p:spPr>
          <a:xfrm>
            <a:off x="3738448" y="3232240"/>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086184" y="4418050"/>
            <a:ext cx="865141" cy="338554"/>
          </a:xfrm>
          <a:prstGeom prst="rect">
            <a:avLst/>
          </a:prstGeom>
        </p:spPr>
        <p:txBody>
          <a:bodyPr wrap="none">
            <a:spAutoFit/>
          </a:bodyPr>
          <a:lstStyle/>
          <a:p>
            <a:pPr defTabSz="457200"/>
            <a:r>
              <a:rPr lang="en-US" sz="1600" dirty="0" smtClean="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000163" y="3926993"/>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348" y="4410568"/>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Rectangle 43"/>
          <p:cNvSpPr/>
          <p:nvPr/>
        </p:nvSpPr>
        <p:spPr>
          <a:xfrm>
            <a:off x="3747264" y="4554901"/>
            <a:ext cx="1753830" cy="369332"/>
          </a:xfrm>
          <a:prstGeom prst="rect">
            <a:avLst/>
          </a:prstGeom>
        </p:spPr>
        <p:txBody>
          <a:bodyPr wrap="none">
            <a:spAutoFit/>
          </a:bodyPr>
          <a:lstStyle/>
          <a:p>
            <a:pPr algn="ctr" defTabSz="457200"/>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p:cNvCxnSpPr>
          <p:nvPr/>
        </p:nvCxnSpPr>
        <p:spPr>
          <a:xfrm>
            <a:off x="5521785" y="3432062"/>
            <a:ext cx="649579" cy="434854"/>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148" y="4131248"/>
            <a:ext cx="642212" cy="63617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5952" y="2730276"/>
            <a:ext cx="907033" cy="701786"/>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589" y="4739260"/>
            <a:ext cx="907037" cy="660861"/>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6958" y="1619056"/>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897659" y="1660312"/>
            <a:ext cx="1086117" cy="307777"/>
          </a:xfrm>
          <a:prstGeom prst="rect">
            <a:avLst/>
          </a:prstGeom>
        </p:spPr>
        <p:txBody>
          <a:bodyPr wrap="none">
            <a:spAutoFit/>
          </a:bodyPr>
          <a:lstStyle/>
          <a:p>
            <a:pPr algn="ctr" defTabSz="457200"/>
            <a:r>
              <a:rPr lang="en-US" sz="1400" dirty="0" smtClean="0">
                <a:solidFill>
                  <a:prstClr val="black"/>
                </a:solidFill>
                <a:latin typeface="Calibri"/>
                <a:cs typeface="Lucida Sans"/>
              </a:rPr>
              <a:t>Base Station</a:t>
            </a:r>
            <a:endParaRPr lang="en-US" sz="1400" dirty="0">
              <a:solidFill>
                <a:prstClr val="black"/>
              </a:solidFill>
              <a:latin typeface="Calibri"/>
            </a:endParaRPr>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78152" y="3874918"/>
            <a:ext cx="1361646" cy="307777"/>
          </a:xfrm>
          <a:prstGeom prst="rect">
            <a:avLst/>
          </a:prstGeom>
        </p:spPr>
        <p:txBody>
          <a:bodyPr wrap="none">
            <a:spAutoFit/>
          </a:bodyPr>
          <a:lstStyle/>
          <a:p>
            <a:pPr algn="ctr" defTabSz="457200"/>
            <a:r>
              <a:rPr lang="en-US" sz="1400" dirty="0" smtClean="0">
                <a:solidFill>
                  <a:prstClr val="black"/>
                </a:solidFill>
                <a:latin typeface="Calibri"/>
                <a:cs typeface="Lucida Sans"/>
              </a:rPr>
              <a:t>User Equipment</a:t>
            </a:r>
            <a:endParaRPr lang="en-US" sz="1400" dirty="0">
              <a:solidFill>
                <a:prstClr val="black"/>
              </a:solidFill>
              <a:latin typeface="Calibri"/>
            </a:endParaRPr>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55" name="Picture 54"/>
          <p:cNvPicPr>
            <a:picLocks noChangeAspect="1"/>
          </p:cNvPicPr>
          <p:nvPr/>
        </p:nvPicPr>
        <p:blipFill>
          <a:blip r:embed="rId11"/>
          <a:stretch>
            <a:fillRect/>
          </a:stretch>
        </p:blipFill>
        <p:spPr>
          <a:xfrm>
            <a:off x="4086628" y="5196549"/>
            <a:ext cx="914400" cy="902263"/>
          </a:xfrm>
          <a:prstGeom prst="rect">
            <a:avLst/>
          </a:prstGeom>
        </p:spPr>
      </p:pic>
      <p:pic>
        <p:nvPicPr>
          <p:cNvPr id="56" name="Picture 55"/>
          <p:cNvPicPr>
            <a:picLocks noChangeAspect="1"/>
          </p:cNvPicPr>
          <p:nvPr/>
        </p:nvPicPr>
        <p:blipFill>
          <a:blip r:embed="rId11"/>
          <a:stretch>
            <a:fillRect/>
          </a:stretch>
        </p:blipFill>
        <p:spPr>
          <a:xfrm>
            <a:off x="4166953" y="2138809"/>
            <a:ext cx="914400" cy="902263"/>
          </a:xfrm>
          <a:prstGeom prst="rect">
            <a:avLst/>
          </a:prstGeom>
        </p:spPr>
      </p:pic>
      <p:sp>
        <p:nvSpPr>
          <p:cNvPr id="57" name="Rectangle 56"/>
          <p:cNvSpPr/>
          <p:nvPr/>
        </p:nvSpPr>
        <p:spPr>
          <a:xfrm>
            <a:off x="5781246" y="1364025"/>
            <a:ext cx="1751852" cy="400110"/>
          </a:xfrm>
          <a:prstGeom prst="rect">
            <a:avLst/>
          </a:prstGeom>
        </p:spPr>
        <p:txBody>
          <a:bodyPr wrap="none">
            <a:spAutoFit/>
          </a:bodyPr>
          <a:lstStyle/>
          <a:p>
            <a:pPr defTabSz="457200"/>
            <a:r>
              <a:rPr lang="en-US" sz="2000" b="1" dirty="0" err="1" smtClean="0">
                <a:solidFill>
                  <a:srgbClr val="C0504D"/>
                </a:solidFill>
                <a:latin typeface="Calibri"/>
                <a:cs typeface="Lucida Sans"/>
              </a:rPr>
              <a:t>Capex</a:t>
            </a:r>
            <a:r>
              <a:rPr lang="en-US" sz="2000" b="1" dirty="0" smtClean="0">
                <a:solidFill>
                  <a:srgbClr val="C0504D"/>
                </a:solidFill>
                <a:latin typeface="Calibri"/>
                <a:cs typeface="Lucida Sans"/>
              </a:rPr>
              <a:t> &amp; </a:t>
            </a:r>
            <a:r>
              <a:rPr lang="en-US" sz="2000" b="1" dirty="0" err="1" smtClean="0">
                <a:solidFill>
                  <a:srgbClr val="C0504D"/>
                </a:solidFill>
                <a:latin typeface="Calibri"/>
                <a:cs typeface="Lucida Sans"/>
              </a:rPr>
              <a:t>Opex</a:t>
            </a:r>
            <a:r>
              <a:rPr lang="en-US" sz="2000" b="1" dirty="0" smtClean="0">
                <a:solidFill>
                  <a:srgbClr val="C0504D"/>
                </a:solidFill>
                <a:latin typeface="Calibri"/>
                <a:cs typeface="Lucida Sans"/>
              </a:rPr>
              <a:t> </a:t>
            </a:r>
            <a:endParaRPr lang="en-US" dirty="0">
              <a:solidFill>
                <a:srgbClr val="C0504D"/>
              </a:solidFill>
              <a:latin typeface="Calibri"/>
            </a:endParaRPr>
          </a:p>
        </p:txBody>
      </p:sp>
      <p:pic>
        <p:nvPicPr>
          <p:cNvPr id="58" name="Picture 57"/>
          <p:cNvPicPr>
            <a:picLocks noChangeAspect="1"/>
          </p:cNvPicPr>
          <p:nvPr/>
        </p:nvPicPr>
        <p:blipFill>
          <a:blip r:embed="rId11"/>
          <a:stretch>
            <a:fillRect/>
          </a:stretch>
        </p:blipFill>
        <p:spPr>
          <a:xfrm>
            <a:off x="6553200" y="2633953"/>
            <a:ext cx="914400" cy="902263"/>
          </a:xfrm>
          <a:prstGeom prst="rect">
            <a:avLst/>
          </a:prstGeom>
        </p:spPr>
      </p:pic>
      <p:sp>
        <p:nvSpPr>
          <p:cNvPr id="61" name="Slide Number Placeholder 60"/>
          <p:cNvSpPr>
            <a:spLocks noGrp="1"/>
          </p:cNvSpPr>
          <p:nvPr>
            <p:ph type="sldNum" sz="quarter" idx="12"/>
          </p:nvPr>
        </p:nvSpPr>
        <p:spPr/>
        <p:txBody>
          <a:bodyPr/>
          <a:lstStyle/>
          <a:p>
            <a:fld id="{1718992C-B9AF-2F49-8B31-EC7F489F3004}" type="slidenum">
              <a:rPr lang="en-US" smtClean="0">
                <a:solidFill>
                  <a:prstClr val="black"/>
                </a:solidFill>
                <a:latin typeface="Calibri"/>
              </a:rPr>
              <a:pPr/>
              <a:t>44</a:t>
            </a:fld>
            <a:endParaRPr lang="en-US">
              <a:solidFill>
                <a:prstClr val="black"/>
              </a:solidFill>
              <a:latin typeface="Calibri"/>
            </a:endParaRPr>
          </a:p>
        </p:txBody>
      </p:sp>
      <p:sp>
        <p:nvSpPr>
          <p:cNvPr id="59" name="Date Placeholder 5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0" name="Footer Placeholder 59"/>
          <p:cNvSpPr>
            <a:spLocks noGrp="1"/>
          </p:cNvSpPr>
          <p:nvPr>
            <p:ph type="ftr" sz="quarter" idx="11"/>
          </p:nvPr>
        </p:nvSpPr>
        <p:spPr>
          <a:xfrm>
            <a:off x="3124200" y="6400800"/>
            <a:ext cx="3657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3610009894"/>
      </p:ext>
    </p:extLst>
  </p:cSld>
  <p:clrMapOvr>
    <a:masterClrMapping/>
  </p:clrMapOvr>
  <mc:AlternateContent xmlns:mc="http://schemas.openxmlformats.org/markup-compatibility/2006" xmlns:p14="http://schemas.microsoft.com/office/powerpoint/2010/main">
    <mc:Choice Requires="p14">
      <p:transition spd="slow" p14:dur="2000" advTm="18636"/>
    </mc:Choice>
    <mc:Fallback xmlns="">
      <p:transition xmlns:p14="http://schemas.microsoft.com/office/powerpoint/2010/main" spd="slow" advTm="186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1"/>
            <a:ext cx="8229600" cy="1094187"/>
          </a:xfrm>
        </p:spPr>
        <p:txBody>
          <a:bodyPr>
            <a:noAutofit/>
          </a:bodyPr>
          <a:lstStyle/>
          <a:p>
            <a:r>
              <a:rPr lang="en-US" sz="3600" dirty="0" smtClean="0"/>
              <a:t>Can we make cellular core networks like data center networks?</a:t>
            </a:r>
            <a:endParaRPr lang="en-US" sz="3600" dirty="0"/>
          </a:p>
        </p:txBody>
      </p:sp>
      <p:pic>
        <p:nvPicPr>
          <p:cNvPr id="3" name="Picture 2"/>
          <p:cNvPicPr>
            <a:picLocks noChangeAspect="1"/>
          </p:cNvPicPr>
          <p:nvPr/>
        </p:nvPicPr>
        <p:blipFill>
          <a:blip r:embed="rId3"/>
          <a:stretch>
            <a:fillRect/>
          </a:stretch>
        </p:blipFill>
        <p:spPr>
          <a:xfrm>
            <a:off x="1651000" y="2876552"/>
            <a:ext cx="2044700" cy="2044700"/>
          </a:xfrm>
          <a:prstGeom prst="rect">
            <a:avLst/>
          </a:prstGeom>
        </p:spPr>
      </p:pic>
      <p:sp>
        <p:nvSpPr>
          <p:cNvPr id="7" name="TextBox 6"/>
          <p:cNvSpPr txBox="1"/>
          <p:nvPr/>
        </p:nvSpPr>
        <p:spPr>
          <a:xfrm>
            <a:off x="5314950" y="3129857"/>
            <a:ext cx="2755900" cy="1384995"/>
          </a:xfrm>
          <a:prstGeom prst="rect">
            <a:avLst/>
          </a:prstGeom>
          <a:noFill/>
        </p:spPr>
        <p:txBody>
          <a:bodyPr wrap="square" rtlCol="0">
            <a:spAutoFit/>
          </a:bodyPr>
          <a:lstStyle/>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Flexible</a:t>
            </a:r>
          </a:p>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Scalable</a:t>
            </a:r>
          </a:p>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Cost-Effective</a:t>
            </a:r>
            <a:endParaRPr lang="en-US" sz="2800" i="1" dirty="0">
              <a:solidFill>
                <a:prstClr val="black"/>
              </a:solidFill>
              <a:latin typeface="Calibri"/>
            </a:endParaRP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45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00800"/>
            <a:ext cx="3962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476801912"/>
      </p:ext>
    </p:extLst>
  </p:cSld>
  <p:clrMapOvr>
    <a:masterClrMapping/>
  </p:clrMapOvr>
  <mc:AlternateContent xmlns:mc="http://schemas.openxmlformats.org/markup-compatibility/2006" xmlns:p14="http://schemas.microsoft.com/office/powerpoint/2010/main">
    <mc:Choice Requires="p14">
      <p:transition spd="slow" p14:dur="2000" advTm="68427"/>
    </mc:Choice>
    <mc:Fallback xmlns="">
      <p:transition xmlns:p14="http://schemas.microsoft.com/office/powerpoint/2010/main" spd="slow" advTm="68427"/>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1"/>
            <a:ext cx="8229600" cy="1094187"/>
          </a:xfrm>
        </p:spPr>
        <p:txBody>
          <a:bodyPr>
            <a:noAutofit/>
          </a:bodyPr>
          <a:lstStyle/>
          <a:p>
            <a:r>
              <a:rPr lang="en-US" sz="3600" dirty="0"/>
              <a:t>Can we make cellular core networks like data center networks?</a:t>
            </a:r>
          </a:p>
        </p:txBody>
      </p:sp>
      <p:sp>
        <p:nvSpPr>
          <p:cNvPr id="7" name="TextBox 6"/>
          <p:cNvSpPr txBox="1"/>
          <p:nvPr/>
        </p:nvSpPr>
        <p:spPr>
          <a:xfrm>
            <a:off x="5314950" y="3129857"/>
            <a:ext cx="2755900" cy="1384995"/>
          </a:xfrm>
          <a:prstGeom prst="rect">
            <a:avLst/>
          </a:prstGeom>
          <a:noFill/>
        </p:spPr>
        <p:txBody>
          <a:bodyPr wrap="square" rtlCol="0">
            <a:spAutoFit/>
          </a:bodyPr>
          <a:lstStyle/>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Flexible</a:t>
            </a:r>
          </a:p>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Scalable</a:t>
            </a:r>
          </a:p>
          <a:p>
            <a:pPr defTabSz="457200"/>
            <a:r>
              <a:rPr lang="en-US" sz="2800" i="1" dirty="0" smtClean="0">
                <a:solidFill>
                  <a:srgbClr val="C0504D"/>
                </a:solidFill>
                <a:latin typeface="Zapf Dingbats"/>
                <a:ea typeface="Zapf Dingbats"/>
                <a:cs typeface="Zapf Dingbats"/>
                <a:sym typeface="Zapf Dingbats"/>
              </a:rPr>
              <a:t>✔</a:t>
            </a:r>
            <a:r>
              <a:rPr lang="en-US" sz="2800" i="1" dirty="0">
                <a:solidFill>
                  <a:prstClr val="black"/>
                </a:solidFill>
                <a:latin typeface="Calibri"/>
                <a:sym typeface="Zapf Dingbats"/>
              </a:rPr>
              <a:t> </a:t>
            </a:r>
            <a:r>
              <a:rPr lang="en-US" sz="2800" i="1" dirty="0" smtClean="0">
                <a:solidFill>
                  <a:prstClr val="black"/>
                </a:solidFill>
                <a:latin typeface="Calibri"/>
              </a:rPr>
              <a:t>Cost-Effective</a:t>
            </a:r>
            <a:endParaRPr lang="en-US" sz="2800" i="1" dirty="0">
              <a:solidFill>
                <a:prstClr val="black"/>
              </a:solidFill>
              <a:latin typeface="Calibri"/>
            </a:endParaRPr>
          </a:p>
        </p:txBody>
      </p:sp>
      <p:sp>
        <p:nvSpPr>
          <p:cNvPr id="6" name="Title 1"/>
          <p:cNvSpPr txBox="1">
            <a:spLocks/>
          </p:cNvSpPr>
          <p:nvPr/>
        </p:nvSpPr>
        <p:spPr>
          <a:xfrm>
            <a:off x="609600" y="3212012"/>
            <a:ext cx="4000500" cy="123586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Calibri"/>
              </a:rPr>
              <a:t>Yes! With </a:t>
            </a:r>
            <a:r>
              <a:rPr lang="en-US" sz="3600" dirty="0" err="1" smtClean="0">
                <a:solidFill>
                  <a:srgbClr val="C0504D"/>
                </a:solidFill>
                <a:latin typeface="Calibri"/>
              </a:rPr>
              <a:t>SoftCell</a:t>
            </a:r>
            <a:r>
              <a:rPr lang="en-US" sz="3600" dirty="0" smtClean="0">
                <a:solidFill>
                  <a:prstClr val="black"/>
                </a:solidFill>
                <a:latin typeface="Calibri"/>
              </a:rPr>
              <a:t>!</a:t>
            </a:r>
            <a:endParaRPr lang="en-US" sz="36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46</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24600"/>
            <a:ext cx="3733800" cy="396877"/>
          </a:xfrm>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Tree>
    <p:extLst>
      <p:ext uri="{BB962C8B-B14F-4D97-AF65-F5344CB8AC3E}">
        <p14:creationId xmlns:p14="http://schemas.microsoft.com/office/powerpoint/2010/main" val="536672383"/>
      </p:ext>
    </p:extLst>
  </p:cSld>
  <p:clrMapOvr>
    <a:masterClrMapping/>
  </p:clrMapOvr>
  <mc:AlternateContent xmlns:mc="http://schemas.openxmlformats.org/markup-compatibility/2006" xmlns:p14="http://schemas.microsoft.com/office/powerpoint/2010/main">
    <mc:Choice Requires="p14">
      <p:transition spd="slow" p14:dur="2000" advTm="4601"/>
    </mc:Choice>
    <mc:Fallback xmlns="">
      <p:transition xmlns:p14="http://schemas.microsoft.com/office/powerpoint/2010/main" spd="slow" advTm="4601"/>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4541" y="3385910"/>
            <a:ext cx="4590407" cy="3185842"/>
            <a:chOff x="2384541" y="3385910"/>
            <a:chExt cx="4590407" cy="3185842"/>
          </a:xfrm>
        </p:grpSpPr>
        <p:pic>
          <p:nvPicPr>
            <p:cNvPr id="134" name="Picture 61" descr="Protocol_Transl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463" y="3385910"/>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4541" y="3647394"/>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04511" y="4465438"/>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13104" y="527835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98300" y="636051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648" y="48622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772" y="43687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a:stCxn id="22" idx="3"/>
              <a:endCxn id="20" idx="1"/>
            </p:cNvCxnSpPr>
            <p:nvPr/>
          </p:nvCxnSpPr>
          <p:spPr>
            <a:xfrm>
              <a:off x="2935402" y="3753015"/>
              <a:ext cx="1599370" cy="75939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20" idx="1"/>
            </p:cNvCxnSpPr>
            <p:nvPr/>
          </p:nvCxnSpPr>
          <p:spPr>
            <a:xfrm flipV="1">
              <a:off x="3055372" y="4512407"/>
              <a:ext cx="1479400" cy="58652"/>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55"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523" y="519011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55" idx="1"/>
            </p:cNvCxnSpPr>
            <p:nvPr/>
          </p:nvCxnSpPr>
          <p:spPr>
            <a:xfrm flipV="1">
              <a:off x="3049159" y="5333787"/>
              <a:ext cx="1139364" cy="113234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2" idx="3"/>
              <a:endCxn id="55" idx="1"/>
            </p:cNvCxnSpPr>
            <p:nvPr/>
          </p:nvCxnSpPr>
          <p:spPr>
            <a:xfrm flipV="1">
              <a:off x="2963963" y="5333787"/>
              <a:ext cx="1224560" cy="501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5" idx="3"/>
              <a:endCxn id="54" idx="1"/>
            </p:cNvCxnSpPr>
            <p:nvPr/>
          </p:nvCxnSpPr>
          <p:spPr>
            <a:xfrm flipV="1">
              <a:off x="4937825" y="5005907"/>
              <a:ext cx="1287825" cy="32788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0" idx="2"/>
              <a:endCxn id="55" idx="0"/>
            </p:cNvCxnSpPr>
            <p:nvPr/>
          </p:nvCxnSpPr>
          <p:spPr>
            <a:xfrm flipH="1">
              <a:off x="4563175" y="4656077"/>
              <a:ext cx="346249" cy="53404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20" idx="3"/>
              <a:endCxn id="54" idx="1"/>
            </p:cNvCxnSpPr>
            <p:nvPr/>
          </p:nvCxnSpPr>
          <p:spPr>
            <a:xfrm>
              <a:off x="5284072" y="4512407"/>
              <a:ext cx="941576" cy="49350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4" name="Picture 11" descr="IOSfire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070" y="5736505"/>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44" idx="0"/>
              <a:endCxn id="55" idx="2"/>
            </p:cNvCxnSpPr>
            <p:nvPr/>
          </p:nvCxnSpPr>
          <p:spPr>
            <a:xfrm flipH="1" flipV="1">
              <a:off x="4563175" y="5477457"/>
              <a:ext cx="882397" cy="25904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53"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024" y="5975309"/>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8" descr="Network_Mgmt_Applia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8779" y="3515284"/>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a:stCxn id="53" idx="0"/>
              <a:endCxn id="55" idx="2"/>
            </p:cNvCxnSpPr>
            <p:nvPr/>
          </p:nvCxnSpPr>
          <p:spPr>
            <a:xfrm flipV="1">
              <a:off x="4388985" y="5477455"/>
              <a:ext cx="174188" cy="4978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1" idx="2"/>
              <a:endCxn id="20" idx="0"/>
            </p:cNvCxnSpPr>
            <p:nvPr/>
          </p:nvCxnSpPr>
          <p:spPr>
            <a:xfrm flipH="1">
              <a:off x="4909426" y="4136685"/>
              <a:ext cx="377389" cy="23205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20" idx="0"/>
              <a:endCxn id="134" idx="2"/>
            </p:cNvCxnSpPr>
            <p:nvPr/>
          </p:nvCxnSpPr>
          <p:spPr>
            <a:xfrm flipH="1" flipV="1">
              <a:off x="4453621" y="4106636"/>
              <a:ext cx="455803" cy="262101"/>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590525" y="1181644"/>
            <a:ext cx="2149084" cy="5797304"/>
            <a:chOff x="590525" y="1181644"/>
            <a:chExt cx="2149084" cy="5797304"/>
          </a:xfrm>
        </p:grpSpPr>
        <p:graphicFrame>
          <p:nvGraphicFramePr>
            <p:cNvPr id="10" name="Object 9"/>
            <p:cNvGraphicFramePr>
              <a:graphicFrameLocks noChangeAspect="1"/>
            </p:cNvGraphicFramePr>
            <p:nvPr>
              <p:extLst>
                <p:ext uri="{D42A27DB-BD31-4B8C-83A1-F6EECF244321}">
                  <p14:modId xmlns:p14="http://schemas.microsoft.com/office/powerpoint/2010/main" val="1371606582"/>
                </p:ext>
              </p:extLst>
            </p:nvPr>
          </p:nvGraphicFramePr>
          <p:xfrm>
            <a:off x="2188749" y="3193477"/>
            <a:ext cx="357464" cy="1072355"/>
          </p:xfrm>
          <a:graphic>
            <a:graphicData uri="http://schemas.openxmlformats.org/presentationml/2006/ole">
              <mc:AlternateContent xmlns:mc="http://schemas.openxmlformats.org/markup-compatibility/2006">
                <mc:Choice xmlns:v="urn:schemas-microsoft-com:vml" Requires="v">
                  <p:oleObj spid="_x0000_s25805"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749" y="3193477"/>
                          <a:ext cx="357464" cy="1072355"/>
                        </a:xfrm>
                        <a:prstGeom prst="rect">
                          <a:avLst/>
                        </a:prstGeom>
                        <a:noFill/>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019154300"/>
                </p:ext>
              </p:extLst>
            </p:nvPr>
          </p:nvGraphicFramePr>
          <p:xfrm>
            <a:off x="2308719" y="4011521"/>
            <a:ext cx="357464" cy="1072355"/>
          </p:xfrm>
          <a:graphic>
            <a:graphicData uri="http://schemas.openxmlformats.org/presentationml/2006/ole">
              <mc:AlternateContent xmlns:mc="http://schemas.openxmlformats.org/markup-compatibility/2006">
                <mc:Choice xmlns:v="urn:schemas-microsoft-com:vml" Requires="v">
                  <p:oleObj spid="_x0000_s25806" name="Visio" r:id="rId12" imgW="624535" imgH="1494739" progId="">
                    <p:embed/>
                  </p:oleObj>
                </mc:Choice>
                <mc:Fallback>
                  <p:oleObj name="Visio" r:id="rId12" imgW="624535" imgH="1494739"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719" y="4011521"/>
                          <a:ext cx="357464" cy="1072355"/>
                        </a:xfrm>
                        <a:prstGeom prst="rect">
                          <a:avLst/>
                        </a:prstGeom>
                        <a:noFill/>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65714449"/>
                </p:ext>
              </p:extLst>
            </p:nvPr>
          </p:nvGraphicFramePr>
          <p:xfrm>
            <a:off x="2217312" y="4824433"/>
            <a:ext cx="357464" cy="1072355"/>
          </p:xfrm>
          <a:graphic>
            <a:graphicData uri="http://schemas.openxmlformats.org/presentationml/2006/ole">
              <mc:AlternateContent xmlns:mc="http://schemas.openxmlformats.org/markup-compatibility/2006">
                <mc:Choice xmlns:v="urn:schemas-microsoft-com:vml" Requires="v">
                  <p:oleObj spid="_x0000_s25807" name="Visio" r:id="rId13" imgW="624535" imgH="1494739" progId="">
                    <p:embed/>
                  </p:oleObj>
                </mc:Choice>
                <mc:Fallback>
                  <p:oleObj name="Visio" r:id="rId13" imgW="624535" imgH="1494739"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7312" y="4824433"/>
                          <a:ext cx="357464" cy="1072355"/>
                        </a:xfrm>
                        <a:prstGeom prst="rect">
                          <a:avLst/>
                        </a:prstGeom>
                        <a:noFill/>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252108005"/>
                </p:ext>
              </p:extLst>
            </p:nvPr>
          </p:nvGraphicFramePr>
          <p:xfrm>
            <a:off x="2302508" y="5906593"/>
            <a:ext cx="357464" cy="1072355"/>
          </p:xfrm>
          <a:graphic>
            <a:graphicData uri="http://schemas.openxmlformats.org/presentationml/2006/ole">
              <mc:AlternateContent xmlns:mc="http://schemas.openxmlformats.org/markup-compatibility/2006">
                <mc:Choice xmlns:v="urn:schemas-microsoft-com:vml" Requires="v">
                  <p:oleObj spid="_x0000_s25808" name="Visio" r:id="rId14" imgW="624535" imgH="1494739" progId="">
                    <p:embed/>
                  </p:oleObj>
                </mc:Choice>
                <mc:Fallback>
                  <p:oleObj name="Visio" r:id="rId14" imgW="624535" imgH="1494739"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2508" y="5906593"/>
                          <a:ext cx="357464" cy="1072355"/>
                        </a:xfrm>
                        <a:prstGeom prst="rect">
                          <a:avLst/>
                        </a:prstGeom>
                        <a:noFill/>
                        <a:extLst/>
                      </p:spPr>
                    </p:pic>
                  </p:oleObj>
                </mc:Fallback>
              </mc:AlternateContent>
            </a:graphicData>
          </a:graphic>
        </p:graphicFrame>
        <p:grpSp>
          <p:nvGrpSpPr>
            <p:cNvPr id="104" name="Group 103"/>
            <p:cNvGrpSpPr/>
            <p:nvPr/>
          </p:nvGrpSpPr>
          <p:grpSpPr>
            <a:xfrm>
              <a:off x="730132" y="2797211"/>
              <a:ext cx="834268" cy="1385047"/>
              <a:chOff x="547949" y="1288623"/>
              <a:chExt cx="834268" cy="1385046"/>
            </a:xfrm>
          </p:grpSpPr>
          <p:pic>
            <p:nvPicPr>
              <p:cNvPr id="105" name="Picture 104"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06" name="Picture 105"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07" name="Picture 106"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08" name="Group 107"/>
            <p:cNvGrpSpPr/>
            <p:nvPr/>
          </p:nvGrpSpPr>
          <p:grpSpPr>
            <a:xfrm>
              <a:off x="730132" y="5246559"/>
              <a:ext cx="834268" cy="1385047"/>
              <a:chOff x="547949" y="4190857"/>
              <a:chExt cx="834268" cy="1385046"/>
            </a:xfrm>
          </p:grpSpPr>
          <p:pic>
            <p:nvPicPr>
              <p:cNvPr id="109" name="Picture 108"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10" name="Picture 109"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111" name="Picture 110" descr="hero_front.jpg"/>
              <p:cNvPicPr>
                <a:picLocks noChangeAspect="1"/>
              </p:cNvPicPr>
              <p:nvPr/>
            </p:nvPicPr>
            <p:blipFill rotWithShape="1">
              <a:blip r:embed="rId15">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112" name="Group 111"/>
            <p:cNvGrpSpPr>
              <a:grpSpLocks/>
            </p:cNvGrpSpPr>
            <p:nvPr/>
          </p:nvGrpSpPr>
          <p:grpSpPr bwMode="auto">
            <a:xfrm rot="11523367" flipH="1" flipV="1">
              <a:off x="1650085" y="5714793"/>
              <a:ext cx="399714" cy="448579"/>
              <a:chOff x="5777472" y="4798637"/>
              <a:chExt cx="1366185" cy="1260568"/>
            </a:xfrm>
          </p:grpSpPr>
          <p:sp>
            <p:nvSpPr>
              <p:cNvPr id="113"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14"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15"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16"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17"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18"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0"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122" name="Group 121"/>
            <p:cNvGrpSpPr>
              <a:grpSpLocks/>
            </p:cNvGrpSpPr>
            <p:nvPr/>
          </p:nvGrpSpPr>
          <p:grpSpPr bwMode="auto">
            <a:xfrm rot="10076633" flipH="1">
              <a:off x="1650085" y="3265445"/>
              <a:ext cx="399714" cy="448579"/>
              <a:chOff x="5777472" y="4798637"/>
              <a:chExt cx="1366185" cy="1260568"/>
            </a:xfrm>
          </p:grpSpPr>
          <p:sp>
            <p:nvSpPr>
              <p:cNvPr id="123"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4"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5"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6"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7"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8"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129"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cxnSp>
          <p:nvCxnSpPr>
            <p:cNvPr id="79" name="Straight Connector 78"/>
            <p:cNvCxnSpPr/>
            <p:nvPr/>
          </p:nvCxnSpPr>
          <p:spPr>
            <a:xfrm>
              <a:off x="2739609" y="1181644"/>
              <a:ext cx="0" cy="5316495"/>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0525" y="1473744"/>
              <a:ext cx="1907775" cy="492443"/>
            </a:xfrm>
            <a:prstGeom prst="rect">
              <a:avLst/>
            </a:prstGeom>
            <a:noFill/>
          </p:spPr>
          <p:txBody>
            <a:bodyPr wrap="square" rtlCol="0">
              <a:spAutoFit/>
            </a:bodyPr>
            <a:lstStyle/>
            <a:p>
              <a:pPr defTabSz="457200"/>
              <a:r>
                <a:rPr lang="en-US" sz="2600" b="1" dirty="0" smtClean="0">
                  <a:solidFill>
                    <a:srgbClr val="4F81BD"/>
                  </a:solidFill>
                  <a:latin typeface="Calibri"/>
                </a:rPr>
                <a:t>No change</a:t>
              </a:r>
              <a:endParaRPr lang="en-US" sz="2600" b="1" dirty="0">
                <a:solidFill>
                  <a:srgbClr val="4F81BD"/>
                </a:solidFill>
                <a:latin typeface="Calibri"/>
              </a:endParaRPr>
            </a:p>
          </p:txBody>
        </p:sp>
      </p:grpSp>
      <p:grpSp>
        <p:nvGrpSpPr>
          <p:cNvPr id="7" name="Group 6"/>
          <p:cNvGrpSpPr/>
          <p:nvPr/>
        </p:nvGrpSpPr>
        <p:grpSpPr>
          <a:xfrm>
            <a:off x="6534958" y="1181644"/>
            <a:ext cx="2271567" cy="5316495"/>
            <a:chOff x="6534958" y="1181644"/>
            <a:chExt cx="2271567" cy="5316495"/>
          </a:xfrm>
        </p:grpSpPr>
        <p:cxnSp>
          <p:nvCxnSpPr>
            <p:cNvPr id="72" name="Straight Connector 71"/>
            <p:cNvCxnSpPr>
              <a:stCxn id="54" idx="3"/>
            </p:cNvCxnSpPr>
            <p:nvPr/>
          </p:nvCxnSpPr>
          <p:spPr>
            <a:xfrm>
              <a:off x="6974952" y="5005907"/>
              <a:ext cx="39155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7468427" y="4849494"/>
              <a:ext cx="1205674" cy="300082"/>
            </a:xfrm>
            <a:prstGeom prst="rect">
              <a:avLst/>
            </a:prstGeom>
          </p:spPr>
          <p:txBody>
            <a:bodyPr wrap="square">
              <a:spAutoFit/>
            </a:bodyPr>
            <a:lstStyle/>
            <a:p>
              <a:pPr defTabSz="457200">
                <a:lnSpc>
                  <a:spcPct val="70000"/>
                </a:lnSpc>
              </a:pPr>
              <a:r>
                <a:rPr lang="en-US" dirty="0" smtClean="0">
                  <a:solidFill>
                    <a:srgbClr val="000000"/>
                  </a:solidFill>
                  <a:latin typeface="Calibri"/>
                </a:rPr>
                <a:t>Internet</a:t>
              </a:r>
              <a:endParaRPr lang="en-US" dirty="0">
                <a:solidFill>
                  <a:srgbClr val="000000"/>
                </a:solidFill>
                <a:latin typeface="Calibri"/>
              </a:endParaRPr>
            </a:p>
          </p:txBody>
        </p:sp>
        <p:sp>
          <p:nvSpPr>
            <p:cNvPr id="83" name="TextBox 82"/>
            <p:cNvSpPr txBox="1"/>
            <p:nvPr/>
          </p:nvSpPr>
          <p:spPr>
            <a:xfrm>
              <a:off x="6898750" y="1473744"/>
              <a:ext cx="1907775" cy="492443"/>
            </a:xfrm>
            <a:prstGeom prst="rect">
              <a:avLst/>
            </a:prstGeom>
            <a:noFill/>
          </p:spPr>
          <p:txBody>
            <a:bodyPr wrap="square" rtlCol="0">
              <a:spAutoFit/>
            </a:bodyPr>
            <a:lstStyle/>
            <a:p>
              <a:pPr defTabSz="457200"/>
              <a:r>
                <a:rPr lang="en-US" sz="2600" b="1" dirty="0" smtClean="0">
                  <a:solidFill>
                    <a:srgbClr val="4F81BD"/>
                  </a:solidFill>
                  <a:latin typeface="Calibri"/>
                </a:rPr>
                <a:t>No change</a:t>
              </a:r>
              <a:endParaRPr lang="en-US" sz="2600" b="1" dirty="0">
                <a:solidFill>
                  <a:srgbClr val="4F81BD"/>
                </a:solidFill>
                <a:latin typeface="Calibri"/>
              </a:endParaRPr>
            </a:p>
          </p:txBody>
        </p:sp>
        <p:cxnSp>
          <p:nvCxnSpPr>
            <p:cNvPr id="80" name="Straight Connector 79"/>
            <p:cNvCxnSpPr/>
            <p:nvPr/>
          </p:nvCxnSpPr>
          <p:spPr>
            <a:xfrm>
              <a:off x="6534958" y="1181644"/>
              <a:ext cx="0" cy="5316495"/>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59972" y="2412723"/>
            <a:ext cx="3565676" cy="3947787"/>
            <a:chOff x="2659972" y="2412723"/>
            <a:chExt cx="3565676" cy="3947787"/>
          </a:xfrm>
        </p:grpSpPr>
        <p:sp>
          <p:nvSpPr>
            <p:cNvPr id="77" name="Rectangle 76"/>
            <p:cNvSpPr/>
            <p:nvPr/>
          </p:nvSpPr>
          <p:spPr>
            <a:xfrm>
              <a:off x="3324589" y="2412723"/>
              <a:ext cx="1828800" cy="415498"/>
            </a:xfrm>
            <a:prstGeom prst="rect">
              <a:avLst/>
            </a:prstGeom>
            <a:ln w="28575" cmpd="sng">
              <a:solidFill>
                <a:schemeClr val="accent2"/>
              </a:solidFill>
            </a:ln>
          </p:spPr>
          <p:txBody>
            <a:bodyPr wrap="square">
              <a:spAutoFit/>
            </a:bodyPr>
            <a:lstStyle/>
            <a:p>
              <a:pPr algn="ctr" defTabSz="457200">
                <a:lnSpc>
                  <a:spcPct val="70000"/>
                </a:lnSpc>
              </a:pPr>
              <a:r>
                <a:rPr lang="en-US" sz="2800" dirty="0" smtClean="0">
                  <a:solidFill>
                    <a:srgbClr val="C0504D"/>
                  </a:solidFill>
                  <a:latin typeface="Calibri"/>
                </a:rPr>
                <a:t>Controller</a:t>
              </a:r>
              <a:endParaRPr lang="en-US" sz="2800" dirty="0">
                <a:solidFill>
                  <a:srgbClr val="C0504D"/>
                </a:solidFill>
                <a:latin typeface="Calibri"/>
              </a:endParaRPr>
            </a:p>
          </p:txBody>
        </p:sp>
        <p:cxnSp>
          <p:nvCxnSpPr>
            <p:cNvPr id="119" name="Straight Connector 118"/>
            <p:cNvCxnSpPr>
              <a:stCxn id="20" idx="0"/>
              <a:endCxn id="77" idx="2"/>
            </p:cNvCxnSpPr>
            <p:nvPr/>
          </p:nvCxnSpPr>
          <p:spPr>
            <a:xfrm flipH="1" flipV="1">
              <a:off x="4238989" y="2828221"/>
              <a:ext cx="670433" cy="1540516"/>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54" idx="1"/>
              <a:endCxn id="77" idx="2"/>
            </p:cNvCxnSpPr>
            <p:nvPr/>
          </p:nvCxnSpPr>
          <p:spPr>
            <a:xfrm flipH="1" flipV="1">
              <a:off x="4238989" y="2828221"/>
              <a:ext cx="1986659" cy="2177686"/>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22" idx="0"/>
              <a:endCxn id="77" idx="2"/>
            </p:cNvCxnSpPr>
            <p:nvPr/>
          </p:nvCxnSpPr>
          <p:spPr>
            <a:xfrm flipV="1">
              <a:off x="2659972" y="2828221"/>
              <a:ext cx="1579017" cy="819173"/>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6" idx="0"/>
              <a:endCxn id="77" idx="2"/>
            </p:cNvCxnSpPr>
            <p:nvPr/>
          </p:nvCxnSpPr>
          <p:spPr>
            <a:xfrm flipV="1">
              <a:off x="2779942" y="2828221"/>
              <a:ext cx="1459047" cy="1637217"/>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42" idx="0"/>
              <a:endCxn id="77" idx="2"/>
            </p:cNvCxnSpPr>
            <p:nvPr/>
          </p:nvCxnSpPr>
          <p:spPr>
            <a:xfrm flipV="1">
              <a:off x="2688535" y="2828221"/>
              <a:ext cx="1550454" cy="2450129"/>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9" idx="0"/>
              <a:endCxn id="77" idx="2"/>
            </p:cNvCxnSpPr>
            <p:nvPr/>
          </p:nvCxnSpPr>
          <p:spPr>
            <a:xfrm flipV="1">
              <a:off x="2773731" y="2828221"/>
              <a:ext cx="1465258" cy="3532289"/>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5" idx="0"/>
              <a:endCxn id="77" idx="2"/>
            </p:cNvCxnSpPr>
            <p:nvPr/>
          </p:nvCxnSpPr>
          <p:spPr>
            <a:xfrm flipH="1" flipV="1">
              <a:off x="4238989" y="2828221"/>
              <a:ext cx="324184" cy="2361896"/>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p:nvPr/>
        </p:nvSpPr>
        <p:spPr>
          <a:xfrm>
            <a:off x="2979821" y="1295942"/>
            <a:ext cx="3245827" cy="492443"/>
          </a:xfrm>
          <a:prstGeom prst="rect">
            <a:avLst/>
          </a:prstGeom>
          <a:noFill/>
        </p:spPr>
        <p:txBody>
          <a:bodyPr wrap="square" rtlCol="0">
            <a:spAutoFit/>
          </a:bodyPr>
          <a:lstStyle/>
          <a:p>
            <a:pPr defTabSz="457200"/>
            <a:r>
              <a:rPr lang="en-US" sz="2600" b="1" dirty="0" smtClean="0">
                <a:solidFill>
                  <a:srgbClr val="4F81BD"/>
                </a:solidFill>
                <a:latin typeface="Calibri"/>
              </a:rPr>
              <a:t>Commodity hardware</a:t>
            </a:r>
          </a:p>
        </p:txBody>
      </p:sp>
      <p:sp>
        <p:nvSpPr>
          <p:cNvPr id="81" name="Title 1"/>
          <p:cNvSpPr>
            <a:spLocks noGrp="1"/>
          </p:cNvSpPr>
          <p:nvPr>
            <p:ph type="title"/>
          </p:nvPr>
        </p:nvSpPr>
        <p:spPr>
          <a:xfrm>
            <a:off x="457200" y="274639"/>
            <a:ext cx="8229600" cy="1143000"/>
          </a:xfrm>
        </p:spPr>
        <p:txBody>
          <a:bodyPr>
            <a:normAutofit/>
          </a:bodyPr>
          <a:lstStyle/>
          <a:p>
            <a:r>
              <a:rPr lang="en-US" sz="3600" dirty="0" err="1" smtClean="0">
                <a:latin typeface="+mn-lt"/>
              </a:rPr>
              <a:t>SoftCell</a:t>
            </a:r>
            <a:r>
              <a:rPr lang="en-US" sz="3600" dirty="0" smtClean="0">
                <a:latin typeface="+mn-lt"/>
              </a:rPr>
              <a:t> Overview</a:t>
            </a:r>
            <a:endParaRPr lang="en-US" sz="3600" dirty="0">
              <a:solidFill>
                <a:srgbClr val="C0504D"/>
              </a:solidFill>
              <a:latin typeface="+mn-lt"/>
            </a:endParaRPr>
          </a:p>
        </p:txBody>
      </p:sp>
      <p:sp>
        <p:nvSpPr>
          <p:cNvPr id="85" name="TextBox 84"/>
          <p:cNvSpPr txBox="1"/>
          <p:nvPr/>
        </p:nvSpPr>
        <p:spPr>
          <a:xfrm>
            <a:off x="3087994" y="1626302"/>
            <a:ext cx="3020159" cy="492443"/>
          </a:xfrm>
          <a:prstGeom prst="rect">
            <a:avLst/>
          </a:prstGeom>
          <a:noFill/>
        </p:spPr>
        <p:txBody>
          <a:bodyPr wrap="square" rtlCol="0">
            <a:spAutoFit/>
          </a:bodyPr>
          <a:lstStyle/>
          <a:p>
            <a:pPr defTabSz="457200"/>
            <a:r>
              <a:rPr lang="en-US" sz="2600" b="1" dirty="0" smtClean="0">
                <a:solidFill>
                  <a:srgbClr val="C0504D"/>
                </a:solidFill>
                <a:latin typeface="Calibri"/>
              </a:rPr>
              <a:t>+ </a:t>
            </a:r>
            <a:r>
              <a:rPr lang="en-US" altLang="zh-CN" sz="2600" b="1" dirty="0" err="1" smtClean="0">
                <a:solidFill>
                  <a:srgbClr val="C0504D"/>
                </a:solidFill>
                <a:latin typeface="Calibri"/>
                <a:ea typeface="宋体"/>
              </a:rPr>
              <a:t>SoftCell</a:t>
            </a:r>
            <a:r>
              <a:rPr lang="en-US" altLang="zh-CN" sz="2600" b="1" dirty="0" smtClean="0">
                <a:solidFill>
                  <a:srgbClr val="C0504D"/>
                </a:solidFill>
                <a:latin typeface="Calibri"/>
                <a:ea typeface="宋体"/>
              </a:rPr>
              <a:t> </a:t>
            </a:r>
            <a:r>
              <a:rPr lang="en-US" sz="2600" b="1" dirty="0" smtClean="0">
                <a:solidFill>
                  <a:srgbClr val="C0504D"/>
                </a:solidFill>
                <a:latin typeface="Calibri"/>
              </a:rPr>
              <a:t>software</a:t>
            </a:r>
            <a:endParaRPr lang="en-US" sz="2600" b="1" dirty="0">
              <a:solidFill>
                <a:srgbClr val="C0504D"/>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47</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400800"/>
            <a:ext cx="37338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519040456"/>
      </p:ext>
    </p:extLst>
  </p:cSld>
  <p:clrMapOvr>
    <a:masterClrMapping/>
  </p:clrMapOvr>
  <mc:AlternateContent xmlns:mc="http://schemas.openxmlformats.org/markup-compatibility/2006" xmlns:p14="http://schemas.microsoft.com/office/powerpoint/2010/main">
    <mc:Choice Requires="p14">
      <p:transition spd="slow" p14:dur="2000" advTm="123781"/>
    </mc:Choice>
    <mc:Fallback xmlns="">
      <p:transition xmlns:p14="http://schemas.microsoft.com/office/powerpoint/2010/main" spd="slow" advTm="12378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solidFill>
                  <a:schemeClr val="accent2"/>
                </a:solidFill>
              </a:rPr>
              <a:t>SoftCell</a:t>
            </a:r>
            <a:r>
              <a:rPr lang="en-US" sz="3600" dirty="0" smtClean="0">
                <a:solidFill>
                  <a:schemeClr val="accent2"/>
                </a:solidFill>
              </a:rPr>
              <a:t>:</a:t>
            </a:r>
            <a:r>
              <a:rPr lang="en-US" sz="3600" dirty="0" smtClean="0"/>
              <a:t> Taking Control of</a:t>
            </a:r>
            <a:br>
              <a:rPr lang="en-US" sz="3600" dirty="0" smtClean="0"/>
            </a:br>
            <a:r>
              <a:rPr lang="en-US" sz="3600" dirty="0" smtClean="0"/>
              <a:t>Cellular Core Networks</a:t>
            </a:r>
            <a:endParaRPr lang="en-US" sz="3600" dirty="0"/>
          </a:p>
        </p:txBody>
      </p:sp>
      <p:sp>
        <p:nvSpPr>
          <p:cNvPr id="3" name="Content Placeholder 2"/>
          <p:cNvSpPr>
            <a:spLocks noGrp="1"/>
          </p:cNvSpPr>
          <p:nvPr>
            <p:ph idx="1"/>
          </p:nvPr>
        </p:nvSpPr>
        <p:spPr/>
        <p:txBody>
          <a:bodyPr>
            <a:normAutofit/>
          </a:bodyPr>
          <a:lstStyle/>
          <a:p>
            <a:r>
              <a:rPr lang="en-US" dirty="0" smtClean="0">
                <a:solidFill>
                  <a:srgbClr val="4F81BD"/>
                </a:solidFill>
              </a:rPr>
              <a:t>Characteristics of Cellular Core Networks</a:t>
            </a:r>
          </a:p>
          <a:p>
            <a:pPr marL="457200" lvl="1" indent="0">
              <a:buNone/>
            </a:pPr>
            <a:endParaRPr lang="en-US" dirty="0" smtClean="0"/>
          </a:p>
          <a:p>
            <a:r>
              <a:rPr lang="en-US" dirty="0" smtClean="0">
                <a:solidFill>
                  <a:srgbClr val="4F81BD"/>
                </a:solidFill>
              </a:rPr>
              <a:t>Scalable Data Plane</a:t>
            </a:r>
          </a:p>
          <a:p>
            <a:pPr lvl="1"/>
            <a:r>
              <a:rPr lang="en-US" dirty="0" smtClean="0"/>
              <a:t>Asymmetric Edge: Packet Classification</a:t>
            </a:r>
          </a:p>
          <a:p>
            <a:pPr lvl="1"/>
            <a:r>
              <a:rPr lang="en-US" dirty="0" smtClean="0"/>
              <a:t>Core: Multi-Dimensional Aggregation</a:t>
            </a:r>
          </a:p>
          <a:p>
            <a:pPr lvl="1"/>
            <a:endParaRPr lang="en-US" dirty="0" smtClean="0"/>
          </a:p>
          <a:p>
            <a:r>
              <a:rPr lang="en-US" dirty="0" smtClean="0">
                <a:solidFill>
                  <a:srgbClr val="4F81BD"/>
                </a:solidFill>
              </a:rPr>
              <a:t>Scalable Control Plane</a:t>
            </a:r>
          </a:p>
          <a:p>
            <a:pPr lvl="1"/>
            <a:r>
              <a:rPr lang="en-US" dirty="0" smtClean="0"/>
              <a:t>Hierarchical Controller</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48</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657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346503355"/>
      </p:ext>
    </p:extLst>
  </p:cSld>
  <p:clrMapOvr>
    <a:masterClrMapping/>
  </p:clrMapOvr>
  <mc:AlternateContent xmlns:mc="http://schemas.openxmlformats.org/markup-compatibility/2006" xmlns:p14="http://schemas.microsoft.com/office/powerpoint/2010/main">
    <mc:Choice Requires="p14">
      <p:transition spd="slow" p14:dur="2000" advTm="56872"/>
    </mc:Choice>
    <mc:Fallback xmlns="">
      <p:transition xmlns:p14="http://schemas.microsoft.com/office/powerpoint/2010/main" spd="slow" advTm="56872"/>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504D"/>
                </a:solidFill>
              </a:rPr>
              <a:t>Characteristics</a:t>
            </a:r>
            <a:r>
              <a:rPr lang="en-US" sz="3600" dirty="0" smtClean="0"/>
              <a:t> of </a:t>
            </a:r>
            <a:r>
              <a:rPr lang="en-US" sz="3600" dirty="0"/>
              <a:t>Cellular Core Networks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rgbClr val="C0504D"/>
                </a:solidFill>
              </a:rPr>
              <a:t>“North south” traffic pattern: </a:t>
            </a:r>
            <a:r>
              <a:rPr lang="en-US" sz="2800" dirty="0" smtClean="0"/>
              <a:t>in cellular core networks, most traffic is from/to the Internet</a:t>
            </a:r>
          </a:p>
          <a:p>
            <a:pPr lvl="1"/>
            <a:r>
              <a:rPr lang="en-US" sz="2400" dirty="0" smtClean="0"/>
              <a:t>In data centers, 76% traffic is intra data center traffic. </a:t>
            </a:r>
            <a:r>
              <a:rPr lang="en-US" sz="2400" dirty="0" smtClean="0">
                <a:solidFill>
                  <a:schemeClr val="bg1">
                    <a:lumMod val="50000"/>
                  </a:schemeClr>
                </a:solidFill>
              </a:rPr>
              <a:t>[Cisco Global Cloud Index]</a:t>
            </a:r>
          </a:p>
          <a:p>
            <a:pPr lvl="1"/>
            <a:endParaRPr lang="en-US" sz="2400" dirty="0" smtClean="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49</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00800"/>
            <a:ext cx="3581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681352860"/>
      </p:ext>
    </p:extLst>
  </p:cSld>
  <p:clrMapOvr>
    <a:masterClrMapping/>
  </p:clrMapOvr>
  <mc:AlternateContent xmlns:mc="http://schemas.openxmlformats.org/markup-compatibility/2006" xmlns:p14="http://schemas.microsoft.com/office/powerpoint/2010/main">
    <mc:Choice Requires="p14">
      <p:transition spd="slow" p14:dur="2000" advTm="64467"/>
    </mc:Choice>
    <mc:Fallback xmlns="">
      <p:transition xmlns:p14="http://schemas.microsoft.com/office/powerpoint/2010/main" spd="slow" advTm="6446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15"/>
          <p:cNvSpPr>
            <a:spLocks noGrp="1"/>
          </p:cNvSpPr>
          <p:nvPr>
            <p:ph type="title"/>
          </p:nvPr>
        </p:nvSpPr>
        <p:spPr/>
        <p:txBody>
          <a:bodyPr>
            <a:normAutofit fontScale="90000"/>
          </a:bodyPr>
          <a:lstStyle/>
          <a:p>
            <a:r>
              <a:rPr lang="en-US" dirty="0">
                <a:solidFill>
                  <a:srgbClr val="000000"/>
                </a:solidFill>
              </a:rPr>
              <a:t>Review of Previous Lecture: </a:t>
            </a:r>
            <a:r>
              <a:rPr lang="en-US" dirty="0" err="1">
                <a:solidFill>
                  <a:srgbClr val="000000"/>
                </a:solidFill>
              </a:rPr>
              <a:t>Middlebox</a:t>
            </a:r>
            <a:r>
              <a:rPr lang="en-US" dirty="0">
                <a:solidFill>
                  <a:srgbClr val="000000"/>
                </a:solidFill>
              </a:rPr>
              <a:t> </a:t>
            </a:r>
            <a:r>
              <a:rPr lang="en-US" dirty="0" smtClean="0">
                <a:solidFill>
                  <a:srgbClr val="000000"/>
                </a:solidFill>
              </a:rPr>
              <a:t> State</a:t>
            </a:r>
            <a:endParaRPr lang="en-US" dirty="0"/>
          </a:p>
        </p:txBody>
      </p:sp>
      <p:sp>
        <p:nvSpPr>
          <p:cNvPr id="3" name="Slide Number Placeholder 2"/>
          <p:cNvSpPr>
            <a:spLocks noGrp="1"/>
          </p:cNvSpPr>
          <p:nvPr>
            <p:ph type="sldNum" sz="quarter" idx="12"/>
          </p:nvPr>
        </p:nvSpPr>
        <p:spPr/>
        <p:txBody>
          <a:bodyPr/>
          <a:lstStyle/>
          <a:p>
            <a:fld id="{D6CC888B-D9F9-4E54-B722-F151A9F45E95}" type="slidenum">
              <a:rPr lang="en-US" smtClean="0"/>
              <a:pPr/>
              <a:t>5</a:t>
            </a:fld>
            <a:endParaRPr lang="en-US"/>
          </a:p>
        </p:txBody>
      </p:sp>
      <p:sp>
        <p:nvSpPr>
          <p:cNvPr id="168" name="Rectangle 167"/>
          <p:cNvSpPr/>
          <p:nvPr/>
        </p:nvSpPr>
        <p:spPr>
          <a:xfrm>
            <a:off x="1558791" y="1770679"/>
            <a:ext cx="4687899" cy="3807207"/>
          </a:xfrm>
          <a:prstGeom prst="rect">
            <a:avLst/>
          </a:prstGeom>
          <a:solidFill>
            <a:srgbClr val="FFFFFF">
              <a:alpha val="91000"/>
            </a:srgbClr>
          </a:solidFill>
          <a:ln>
            <a:solidFill>
              <a:srgbClr val="964305"/>
            </a:solidFill>
          </a:ln>
          <a:effectLst/>
          <a:scene3d>
            <a:camera prst="orthographicFront" fov="0">
              <a:rot lat="0" lon="0" rev="0"/>
            </a:camera>
            <a:lightRig rig="brightRoom" dir="tl">
              <a:rot lat="0" lon="0" rev="8700000"/>
            </a:lightRig>
          </a:scene3d>
          <a:sp3d contourW="12700">
            <a:contourClr>
              <a:schemeClr val="accent5">
                <a:shade val="80000"/>
              </a:schemeClr>
            </a:contourClr>
          </a:sp3d>
        </p:spPr>
        <p:style>
          <a:lnRef idx="1">
            <a:schemeClr val="accent5"/>
          </a:lnRef>
          <a:fillRef idx="3">
            <a:schemeClr val="accent5"/>
          </a:fillRef>
          <a:effectRef idx="2">
            <a:schemeClr val="accent5"/>
          </a:effectRef>
          <a:fontRef idx="minor">
            <a:schemeClr val="lt1"/>
          </a:fontRef>
        </p:style>
        <p:txBody>
          <a:bodyPr rtlCol="0" anchor="ctr">
            <a:flatTx/>
          </a:bodyPr>
          <a:lstStyle/>
          <a:p>
            <a:pPr algn="ctr"/>
            <a:r>
              <a:rPr lang="en-US" b="1" dirty="0">
                <a:latin typeface="Helvetica Neue"/>
                <a:cs typeface="Helvetica Neue"/>
              </a:rPr>
              <a:t>Middlebox VM</a:t>
            </a:r>
          </a:p>
        </p:txBody>
      </p:sp>
      <p:sp>
        <p:nvSpPr>
          <p:cNvPr id="169" name="Rectangle 168"/>
          <p:cNvSpPr/>
          <p:nvPr/>
        </p:nvSpPr>
        <p:spPr>
          <a:xfrm rot="16200000">
            <a:off x="202875" y="3357075"/>
            <a:ext cx="3566157" cy="660465"/>
          </a:xfrm>
          <a:prstGeom prst="rect">
            <a:avLst/>
          </a:prstGeom>
          <a:solidFill>
            <a:sysClr val="window" lastClr="FFFFFF">
              <a:lumMod val="65000"/>
            </a:sysClr>
          </a:solidFill>
          <a:ln w="9525" cap="flat" cmpd="sng" algn="ctr">
            <a:solidFill>
              <a:sysClr val="windowText" lastClr="000000"/>
            </a:solidFill>
            <a:prstDash val="solid"/>
          </a:ln>
          <a:effectLst/>
        </p:spPr>
        <p:txBody>
          <a:bodyPr lIns="123089" tIns="61544" rIns="123089" bIns="61544" anchor="ctr"/>
          <a:lstStyle/>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ea typeface="+mn-ea"/>
                <a:cs typeface="Helvetica"/>
              </a:rPr>
              <a:t>Application</a:t>
            </a:r>
            <a:r>
              <a:rPr kumimoji="0" lang="en-US" sz="2000" b="0" i="0" u="none" strike="noStrike" kern="0" cap="none" spc="0" normalizeH="0" noProof="0" dirty="0" smtClean="0">
                <a:ln>
                  <a:noFill/>
                </a:ln>
                <a:solidFill>
                  <a:sysClr val="windowText" lastClr="000000"/>
                </a:solidFill>
                <a:effectLst/>
                <a:uLnTx/>
                <a:uFillTx/>
                <a:ea typeface="+mn-ea"/>
                <a:cs typeface="Helvetica"/>
              </a:rPr>
              <a:t> Logic</a:t>
            </a:r>
            <a:endParaRPr kumimoji="0" lang="en-US" sz="2000" b="0" i="0" u="none" strike="noStrike" kern="0" cap="none" spc="0" normalizeH="0" baseline="0" noProof="0" dirty="0">
              <a:ln>
                <a:noFill/>
              </a:ln>
              <a:solidFill>
                <a:sysClr val="windowText" lastClr="000000"/>
              </a:solidFill>
              <a:effectLst/>
              <a:uLnTx/>
              <a:uFillTx/>
              <a:ea typeface="+mn-ea"/>
              <a:cs typeface="Helvetica"/>
            </a:endParaRPr>
          </a:p>
        </p:txBody>
      </p:sp>
      <p:sp>
        <p:nvSpPr>
          <p:cNvPr id="121" name="Rectangle 120"/>
          <p:cNvSpPr/>
          <p:nvPr/>
        </p:nvSpPr>
        <p:spPr>
          <a:xfrm>
            <a:off x="2521102" y="3707133"/>
            <a:ext cx="3467100" cy="1641690"/>
          </a:xfrm>
          <a:prstGeom prst="rect">
            <a:avLst/>
          </a:prstGeom>
          <a:solidFill>
            <a:schemeClr val="accent4">
              <a:lumMod val="40000"/>
              <a:lumOff val="60000"/>
            </a:schemeClr>
          </a:solidFill>
          <a:ln w="9525" cap="flat" cmpd="sng" algn="ctr">
            <a:noFill/>
            <a:prstDash val="solid"/>
          </a:ln>
          <a:effectLst/>
        </p:spPr>
        <p:txBody>
          <a:bodyPr lIns="123089" tIns="61544" rIns="123089" bIns="61544"/>
          <a:lstStyle/>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Helvetica"/>
                <a:ea typeface="+mn-ea"/>
                <a:cs typeface="Helvetica"/>
              </a:rPr>
              <a:t>Flow Table</a:t>
            </a:r>
            <a:endParaRPr kumimoji="0" lang="en-US" sz="1600" b="1" i="0" u="none" strike="noStrike" kern="0" cap="none" spc="0" normalizeH="0" baseline="0" noProof="0" dirty="0">
              <a:ln>
                <a:noFill/>
              </a:ln>
              <a:solidFill>
                <a:srgbClr val="000000"/>
              </a:solidFill>
              <a:effectLst/>
              <a:uLnTx/>
              <a:uFillTx/>
              <a:latin typeface="Helvetica"/>
              <a:ea typeface="+mn-ea"/>
              <a:cs typeface="Helvetica"/>
            </a:endParaRPr>
          </a:p>
        </p:txBody>
      </p:sp>
      <p:sp>
        <p:nvSpPr>
          <p:cNvPr id="155" name="Rectangle 154"/>
          <p:cNvSpPr/>
          <p:nvPr/>
        </p:nvSpPr>
        <p:spPr>
          <a:xfrm>
            <a:off x="2399814" y="1904226"/>
            <a:ext cx="3708536" cy="3566160"/>
          </a:xfrm>
          <a:prstGeom prst="rect">
            <a:avLst/>
          </a:prstGeom>
          <a:noFill/>
          <a:ln w="9525" cap="flat" cmpd="sng" algn="ctr">
            <a:solidFill>
              <a:sysClr val="windowText" lastClr="000000"/>
            </a:solidFill>
            <a:prstDash val="solid"/>
          </a:ln>
          <a:effectLst/>
        </p:spPr>
        <p:txBody>
          <a:bodyPr lIns="123089" tIns="61544" rIns="123089" bIns="61544" anchor="b"/>
          <a:lstStyle/>
          <a:p>
            <a:pPr marL="0" marR="0" lvl="0" indent="0" algn="ctr" defTabSz="492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841041897"/>
              </p:ext>
            </p:extLst>
          </p:nvPr>
        </p:nvGraphicFramePr>
        <p:xfrm>
          <a:off x="2671914" y="4023180"/>
          <a:ext cx="3234740" cy="1292352"/>
        </p:xfrm>
        <a:graphic>
          <a:graphicData uri="http://schemas.openxmlformats.org/drawingml/2006/table">
            <a:tbl>
              <a:tblPr firstRow="1" firstCol="1">
                <a:tableStyleId>{9D7B26C5-4107-4FEC-AEDC-1716B250A1EF}</a:tableStyleId>
              </a:tblPr>
              <a:tblGrid>
                <a:gridCol w="1312587"/>
                <a:gridCol w="1922153"/>
              </a:tblGrid>
              <a:tr h="304516">
                <a:tc>
                  <a:txBody>
                    <a:bodyPr/>
                    <a:lstStyle/>
                    <a:p>
                      <a:pPr algn="l"/>
                      <a:r>
                        <a:rPr lang="en-US" sz="1600" b="0" i="1" dirty="0" smtClean="0">
                          <a:latin typeface="Helvetica"/>
                          <a:cs typeface="Helvetica"/>
                        </a:rPr>
                        <a:t>Key</a:t>
                      </a:r>
                      <a:endParaRPr lang="en-US" sz="1600" b="0" i="1" dirty="0">
                        <a:latin typeface="Helvetica"/>
                        <a:cs typeface="Helvetica"/>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50000"/>
                        <a:lumOff val="50000"/>
                      </a:schemeClr>
                    </a:solidFill>
                  </a:tcPr>
                </a:tc>
                <a:tc>
                  <a:txBody>
                    <a:bodyPr/>
                    <a:lstStyle/>
                    <a:p>
                      <a:pPr algn="l"/>
                      <a:r>
                        <a:rPr lang="en-US" sz="1600" b="0" i="1" dirty="0" smtClean="0">
                          <a:latin typeface="Helvetica"/>
                          <a:cs typeface="Helvetica"/>
                        </a:rPr>
                        <a:t>Value</a:t>
                      </a:r>
                      <a:endParaRPr lang="en-US" sz="1600" b="0" i="1"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50000"/>
                        <a:lumOff val="50000"/>
                      </a:schemeClr>
                    </a:solidFill>
                  </a:tcPr>
                </a:tc>
              </a:tr>
              <a:tr h="310896">
                <a:tc>
                  <a:txBody>
                    <a:bodyPr/>
                    <a:lstStyle/>
                    <a:p>
                      <a:pPr algn="l"/>
                      <a:r>
                        <a:rPr lang="en-US" sz="1600" b="0" dirty="0" smtClean="0">
                          <a:latin typeface="Helvetica"/>
                          <a:cs typeface="Helvetica"/>
                        </a:rPr>
                        <a:t>5-tuple</a:t>
                      </a:r>
                      <a:endParaRPr lang="en-US" sz="16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l"/>
                      <a:r>
                        <a:rPr lang="en-US" sz="1600" b="0" dirty="0" smtClean="0">
                          <a:latin typeface="Helvetica"/>
                          <a:cs typeface="Helvetica"/>
                        </a:rPr>
                        <a:t>[Flow State]</a:t>
                      </a:r>
                      <a:endParaRPr lang="en-US" sz="16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10896">
                <a:tc>
                  <a:txBody>
                    <a:bodyPr/>
                    <a:lstStyle/>
                    <a:p>
                      <a:pPr algn="l"/>
                      <a:endParaRPr lang="en-US" sz="14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l"/>
                      <a:endParaRPr lang="en-US" sz="14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10896">
                <a:tc>
                  <a:txBody>
                    <a:bodyPr/>
                    <a:lstStyle/>
                    <a:p>
                      <a:pPr algn="l"/>
                      <a:endParaRPr lang="en-US" sz="14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l"/>
                      <a:endParaRPr lang="en-US" sz="1400" b="0" dirty="0">
                        <a:latin typeface="Helvetica"/>
                        <a:cs typeface="Helvetica"/>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bl>
          </a:graphicData>
        </a:graphic>
      </p:graphicFrame>
      <p:sp>
        <p:nvSpPr>
          <p:cNvPr id="46" name="TextBox 56"/>
          <p:cNvSpPr txBox="1">
            <a:spLocks noChangeArrowheads="1"/>
          </p:cNvSpPr>
          <p:nvPr/>
        </p:nvSpPr>
        <p:spPr bwMode="auto">
          <a:xfrm>
            <a:off x="6638544" y="4360989"/>
            <a:ext cx="1742067" cy="61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3089" tIns="61544" rIns="123089" bIns="61544">
            <a:spAutoFit/>
          </a:bodyPr>
          <a:lstStyle>
            <a:lvl1pPr eaLnBrk="0" hangingPunct="0">
              <a:defRPr sz="1900">
                <a:solidFill>
                  <a:schemeClr val="tx1"/>
                </a:solidFill>
                <a:latin typeface="Arial" charset="0"/>
                <a:ea typeface="ＭＳ Ｐゴシック" charset="0"/>
                <a:cs typeface="ＭＳ Ｐゴシック" charset="0"/>
              </a:defRPr>
            </a:lvl1pPr>
            <a:lvl2pPr marL="37931725" indent="-37474525" eaLnBrk="0" hangingPunct="0">
              <a:defRPr sz="1900">
                <a:solidFill>
                  <a:schemeClr val="tx1"/>
                </a:solidFill>
                <a:latin typeface="Arial" charset="0"/>
                <a:ea typeface="ＭＳ Ｐゴシック" charset="0"/>
              </a:defRPr>
            </a:lvl2pPr>
            <a:lvl3pPr eaLnBrk="0" hangingPunct="0">
              <a:defRPr sz="1900">
                <a:solidFill>
                  <a:schemeClr val="tx1"/>
                </a:solidFill>
                <a:latin typeface="Arial" charset="0"/>
                <a:ea typeface="ＭＳ Ｐゴシック" charset="0"/>
              </a:defRPr>
            </a:lvl3pPr>
            <a:lvl4pPr eaLnBrk="0" hangingPunct="0">
              <a:defRPr sz="1900">
                <a:solidFill>
                  <a:schemeClr val="tx1"/>
                </a:solidFill>
                <a:latin typeface="Arial" charset="0"/>
                <a:ea typeface="ＭＳ Ｐゴシック" charset="0"/>
              </a:defRPr>
            </a:lvl4pPr>
            <a:lvl5pPr eaLnBrk="0" hangingPunct="0">
              <a:defRPr sz="1900">
                <a:solidFill>
                  <a:schemeClr val="tx1"/>
                </a:solidFill>
                <a:latin typeface="Arial" charset="0"/>
                <a:ea typeface="ＭＳ Ｐゴシック" charset="0"/>
              </a:defRPr>
            </a:lvl5pPr>
            <a:lvl6pPr marL="457200" eaLnBrk="0" fontAlgn="base" hangingPunct="0">
              <a:spcBef>
                <a:spcPct val="0"/>
              </a:spcBef>
              <a:spcAft>
                <a:spcPct val="0"/>
              </a:spcAft>
              <a:defRPr sz="1900">
                <a:solidFill>
                  <a:schemeClr val="tx1"/>
                </a:solidFill>
                <a:latin typeface="Arial" charset="0"/>
                <a:ea typeface="ＭＳ Ｐゴシック" charset="0"/>
              </a:defRPr>
            </a:lvl6pPr>
            <a:lvl7pPr marL="914400" eaLnBrk="0" fontAlgn="base" hangingPunct="0">
              <a:spcBef>
                <a:spcPct val="0"/>
              </a:spcBef>
              <a:spcAft>
                <a:spcPct val="0"/>
              </a:spcAft>
              <a:defRPr sz="1900">
                <a:solidFill>
                  <a:schemeClr val="tx1"/>
                </a:solidFill>
                <a:latin typeface="Arial" charset="0"/>
                <a:ea typeface="ＭＳ Ｐゴシック" charset="0"/>
              </a:defRPr>
            </a:lvl7pPr>
            <a:lvl8pPr marL="1371600" eaLnBrk="0" fontAlgn="base" hangingPunct="0">
              <a:spcBef>
                <a:spcPct val="0"/>
              </a:spcBef>
              <a:spcAft>
                <a:spcPct val="0"/>
              </a:spcAft>
              <a:defRPr sz="1900">
                <a:solidFill>
                  <a:schemeClr val="tx1"/>
                </a:solidFill>
                <a:latin typeface="Arial" charset="0"/>
                <a:ea typeface="ＭＳ Ｐゴシック" charset="0"/>
              </a:defRPr>
            </a:lvl8pPr>
            <a:lvl9pPr marL="182880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sz="1600" b="1" dirty="0" smtClean="0">
                <a:solidFill>
                  <a:srgbClr val="000000"/>
                </a:solidFill>
                <a:latin typeface="Helvetica" charset="0"/>
                <a:cs typeface="Helvetica" charset="0"/>
              </a:rPr>
              <a:t>Partitionable among replicas</a:t>
            </a:r>
          </a:p>
        </p:txBody>
      </p:sp>
      <p:cxnSp>
        <p:nvCxnSpPr>
          <p:cNvPr id="6" name="Straight Arrow Connector 5"/>
          <p:cNvCxnSpPr>
            <a:stCxn id="46" idx="1"/>
            <a:endCxn id="4" idx="3"/>
          </p:cNvCxnSpPr>
          <p:nvPr/>
        </p:nvCxnSpPr>
        <p:spPr>
          <a:xfrm flipH="1">
            <a:off x="5906654" y="4669356"/>
            <a:ext cx="731890" cy="0"/>
          </a:xfrm>
          <a:prstGeom prst="straightConnector1">
            <a:avLst/>
          </a:prstGeom>
          <a:ln w="9525" cmpd="sng">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506814" y="2891930"/>
            <a:ext cx="3481388" cy="734855"/>
            <a:chOff x="2565400" y="3011488"/>
            <a:chExt cx="3481388" cy="829508"/>
          </a:xfrm>
          <a:solidFill>
            <a:schemeClr val="accent5">
              <a:lumMod val="20000"/>
              <a:lumOff val="80000"/>
            </a:schemeClr>
          </a:solidFill>
        </p:grpSpPr>
        <p:sp>
          <p:nvSpPr>
            <p:cNvPr id="34" name="Rectangle 33"/>
            <p:cNvSpPr/>
            <p:nvPr/>
          </p:nvSpPr>
          <p:spPr>
            <a:xfrm>
              <a:off x="2565400" y="3011488"/>
              <a:ext cx="3481388" cy="829508"/>
            </a:xfrm>
            <a:prstGeom prst="rect">
              <a:avLst/>
            </a:prstGeom>
            <a:grpFill/>
            <a:ln w="9525" cap="flat" cmpd="sng" algn="ctr">
              <a:noFill/>
              <a:prstDash val="solid"/>
            </a:ln>
            <a:effectLst/>
          </p:spPr>
          <p:txBody>
            <a:bodyPr lIns="123089" tIns="61544" rIns="123089" bIns="6154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Helvetica" charset="0"/>
              </a:endParaRPr>
            </a:p>
          </p:txBody>
        </p:sp>
        <p:sp>
          <p:nvSpPr>
            <p:cNvPr id="35" name="Rectangle 34"/>
            <p:cNvSpPr/>
            <p:nvPr/>
          </p:nvSpPr>
          <p:spPr>
            <a:xfrm>
              <a:off x="2730500" y="3113702"/>
              <a:ext cx="1701800" cy="585787"/>
            </a:xfrm>
            <a:prstGeom prst="rect">
              <a:avLst/>
            </a:prstGeom>
            <a:grpFill/>
            <a:ln w="9525" cap="flat" cmpd="sng" algn="ctr">
              <a:solidFill>
                <a:srgbClr val="000000"/>
              </a:solidFill>
              <a:prstDash val="solid"/>
            </a:ln>
            <a:effectLst/>
          </p:spPr>
          <p:txBody>
            <a:bodyPr lIns="123089" tIns="61544" rIns="123089" bIns="6154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elvetica" pitchFamily="-84" charset="0"/>
                  <a:ea typeface="Helvetica" pitchFamily="-84" charset="0"/>
                  <a:cs typeface="Helvetica" pitchFamily="-84" charset="0"/>
                </a:rPr>
                <a:t>Threshold counters</a:t>
              </a:r>
              <a:endParaRPr kumimoji="0" lang="en-US" sz="1600" b="0" i="0" u="none" strike="noStrike" kern="0" cap="none" spc="0" normalizeH="0" baseline="0" noProof="0" dirty="0">
                <a:ln>
                  <a:noFill/>
                </a:ln>
                <a:solidFill>
                  <a:srgbClr val="000000"/>
                </a:solidFill>
                <a:effectLst/>
                <a:uLnTx/>
                <a:uFillTx/>
                <a:latin typeface="Helvetica" pitchFamily="-84" charset="0"/>
                <a:ea typeface="Helvetica" pitchFamily="-84" charset="0"/>
                <a:cs typeface="Helvetica" pitchFamily="-84" charset="0"/>
              </a:endParaRPr>
            </a:p>
          </p:txBody>
        </p:sp>
        <p:sp>
          <p:nvSpPr>
            <p:cNvPr id="36" name="Rectangle 35"/>
            <p:cNvSpPr/>
            <p:nvPr/>
          </p:nvSpPr>
          <p:spPr>
            <a:xfrm>
              <a:off x="4432300" y="3113702"/>
              <a:ext cx="1511300" cy="585787"/>
            </a:xfrm>
            <a:prstGeom prst="rect">
              <a:avLst/>
            </a:prstGeom>
            <a:grpFill/>
            <a:ln w="9525" cap="flat" cmpd="sng" algn="ctr">
              <a:solidFill>
                <a:srgbClr val="000000"/>
              </a:solidFill>
              <a:prstDash val="solid"/>
            </a:ln>
            <a:effectLst/>
          </p:spPr>
          <p:txBody>
            <a:bodyPr lIns="123089" tIns="61544" rIns="123089" bIns="61544" anchor="ctr"/>
            <a:lstStyle/>
            <a:p>
              <a:pPr marL="0" marR="0" lvl="0" indent="0" algn="ctr" defTabSz="492355" eaLnBrk="1" fontAlgn="auto" latinLnBrk="0" hangingPunct="1">
                <a:lnSpc>
                  <a:spcPct val="100000"/>
                </a:lnSpc>
                <a:spcBef>
                  <a:spcPts val="0"/>
                </a:spcBef>
                <a:spcAft>
                  <a:spcPts val="0"/>
                </a:spcAft>
                <a:buClrTx/>
                <a:buSzTx/>
                <a:buFontTx/>
                <a:buNone/>
                <a:tabLst/>
                <a:defRPr/>
              </a:pPr>
              <a:r>
                <a:rPr lang="en-US" sz="1600" kern="0" dirty="0" smtClean="0">
                  <a:solidFill>
                    <a:srgbClr val="000000"/>
                  </a:solidFill>
                  <a:latin typeface="Helvetica"/>
                  <a:cs typeface="Helvetica"/>
                </a:rPr>
                <a:t>Non-critical statistics</a:t>
              </a:r>
              <a:endParaRPr kumimoji="0" lang="en-US" sz="1600" b="0" i="0" u="none" strike="noStrike" kern="0" cap="none" spc="0" normalizeH="0" baseline="0" noProof="0" dirty="0">
                <a:ln>
                  <a:noFill/>
                </a:ln>
                <a:solidFill>
                  <a:srgbClr val="000000"/>
                </a:solidFill>
                <a:effectLst/>
                <a:uLnTx/>
                <a:uFillTx/>
                <a:latin typeface="Helvetica"/>
                <a:ea typeface="+mn-ea"/>
                <a:cs typeface="Helvetica"/>
              </a:endParaRPr>
            </a:p>
          </p:txBody>
        </p:sp>
      </p:grpSp>
      <p:sp>
        <p:nvSpPr>
          <p:cNvPr id="37" name="TextBox 56"/>
          <p:cNvSpPr txBox="1">
            <a:spLocks noChangeArrowheads="1"/>
          </p:cNvSpPr>
          <p:nvPr/>
        </p:nvSpPr>
        <p:spPr bwMode="auto">
          <a:xfrm>
            <a:off x="6638544" y="2813083"/>
            <a:ext cx="2120586" cy="86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3089" tIns="61544" rIns="123089" bIns="61544">
            <a:spAutoFit/>
          </a:bodyPr>
          <a:lstStyle>
            <a:lvl1pPr eaLnBrk="0" hangingPunct="0">
              <a:defRPr sz="1900">
                <a:solidFill>
                  <a:schemeClr val="tx1"/>
                </a:solidFill>
                <a:latin typeface="Arial" charset="0"/>
                <a:ea typeface="ＭＳ Ｐゴシック" charset="0"/>
                <a:cs typeface="ＭＳ Ｐゴシック" charset="0"/>
              </a:defRPr>
            </a:lvl1pPr>
            <a:lvl2pPr marL="37931725" indent="-37474525" eaLnBrk="0" hangingPunct="0">
              <a:defRPr sz="1900">
                <a:solidFill>
                  <a:schemeClr val="tx1"/>
                </a:solidFill>
                <a:latin typeface="Arial" charset="0"/>
                <a:ea typeface="ＭＳ Ｐゴシック" charset="0"/>
              </a:defRPr>
            </a:lvl2pPr>
            <a:lvl3pPr eaLnBrk="0" hangingPunct="0">
              <a:defRPr sz="1900">
                <a:solidFill>
                  <a:schemeClr val="tx1"/>
                </a:solidFill>
                <a:latin typeface="Arial" charset="0"/>
                <a:ea typeface="ＭＳ Ｐゴシック" charset="0"/>
              </a:defRPr>
            </a:lvl3pPr>
            <a:lvl4pPr eaLnBrk="0" hangingPunct="0">
              <a:defRPr sz="1900">
                <a:solidFill>
                  <a:schemeClr val="tx1"/>
                </a:solidFill>
                <a:latin typeface="Arial" charset="0"/>
                <a:ea typeface="ＭＳ Ｐゴシック" charset="0"/>
              </a:defRPr>
            </a:lvl4pPr>
            <a:lvl5pPr eaLnBrk="0" hangingPunct="0">
              <a:defRPr sz="1900">
                <a:solidFill>
                  <a:schemeClr val="tx1"/>
                </a:solidFill>
                <a:latin typeface="Arial" charset="0"/>
                <a:ea typeface="ＭＳ Ｐゴシック" charset="0"/>
              </a:defRPr>
            </a:lvl5pPr>
            <a:lvl6pPr marL="457200" eaLnBrk="0" fontAlgn="base" hangingPunct="0">
              <a:spcBef>
                <a:spcPct val="0"/>
              </a:spcBef>
              <a:spcAft>
                <a:spcPct val="0"/>
              </a:spcAft>
              <a:defRPr sz="1900">
                <a:solidFill>
                  <a:schemeClr val="tx1"/>
                </a:solidFill>
                <a:latin typeface="Arial" charset="0"/>
                <a:ea typeface="ＭＳ Ｐゴシック" charset="0"/>
              </a:defRPr>
            </a:lvl6pPr>
            <a:lvl7pPr marL="914400" eaLnBrk="0" fontAlgn="base" hangingPunct="0">
              <a:spcBef>
                <a:spcPct val="0"/>
              </a:spcBef>
              <a:spcAft>
                <a:spcPct val="0"/>
              </a:spcAft>
              <a:defRPr sz="1900">
                <a:solidFill>
                  <a:schemeClr val="tx1"/>
                </a:solidFill>
                <a:latin typeface="Arial" charset="0"/>
                <a:ea typeface="ＭＳ Ｐゴシック" charset="0"/>
              </a:defRPr>
            </a:lvl7pPr>
            <a:lvl8pPr marL="1371600" eaLnBrk="0" fontAlgn="base" hangingPunct="0">
              <a:spcBef>
                <a:spcPct val="0"/>
              </a:spcBef>
              <a:spcAft>
                <a:spcPct val="0"/>
              </a:spcAft>
              <a:defRPr sz="1900">
                <a:solidFill>
                  <a:schemeClr val="tx1"/>
                </a:solidFill>
                <a:latin typeface="Arial" charset="0"/>
                <a:ea typeface="ＭＳ Ｐゴシック" charset="0"/>
              </a:defRPr>
            </a:lvl8pPr>
            <a:lvl9pPr marL="182880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sz="1600" b="1" dirty="0" smtClean="0">
                <a:solidFill>
                  <a:srgbClr val="000000"/>
                </a:solidFill>
                <a:latin typeface="Helvetica" charset="0"/>
                <a:cs typeface="Helvetica" charset="0"/>
              </a:rPr>
              <a:t>May be shared among replicas (coherent)</a:t>
            </a:r>
            <a:endParaRPr lang="en-US" sz="1600" b="1" dirty="0">
              <a:solidFill>
                <a:srgbClr val="000000"/>
              </a:solidFill>
              <a:latin typeface="Helvetica" charset="0"/>
              <a:cs typeface="Helvetica" charset="0"/>
            </a:endParaRPr>
          </a:p>
        </p:txBody>
      </p:sp>
      <p:cxnSp>
        <p:nvCxnSpPr>
          <p:cNvPr id="38" name="Straight Arrow Connector 37"/>
          <p:cNvCxnSpPr>
            <a:stCxn id="37" idx="1"/>
            <a:endCxn id="36" idx="3"/>
          </p:cNvCxnSpPr>
          <p:nvPr/>
        </p:nvCxnSpPr>
        <p:spPr>
          <a:xfrm flipH="1" flipV="1">
            <a:off x="5885014" y="3241953"/>
            <a:ext cx="753530" cy="2607"/>
          </a:xfrm>
          <a:prstGeom prst="straightConnector1">
            <a:avLst/>
          </a:prstGeom>
          <a:ln w="9525" cmpd="sng">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2521102" y="1974007"/>
            <a:ext cx="3467100" cy="839076"/>
            <a:chOff x="2579688" y="1804989"/>
            <a:chExt cx="3467100" cy="800161"/>
          </a:xfrm>
          <a:solidFill>
            <a:schemeClr val="accent6">
              <a:lumMod val="40000"/>
              <a:lumOff val="60000"/>
            </a:schemeClr>
          </a:solidFill>
        </p:grpSpPr>
        <p:sp>
          <p:nvSpPr>
            <p:cNvPr id="47" name="Rectangle 46"/>
            <p:cNvSpPr/>
            <p:nvPr/>
          </p:nvSpPr>
          <p:spPr>
            <a:xfrm>
              <a:off x="2579688" y="1804989"/>
              <a:ext cx="3467100" cy="800161"/>
            </a:xfrm>
            <a:prstGeom prst="rect">
              <a:avLst/>
            </a:prstGeom>
            <a:grpFill/>
            <a:ln w="9525" cap="flat" cmpd="sng" algn="ctr">
              <a:noFill/>
              <a:prstDash val="solid"/>
            </a:ln>
            <a:effectLst/>
          </p:spPr>
          <p:txBody>
            <a:bodyPr lIns="123089" tIns="61544" rIns="123089" bIns="6154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Helvetica" charset="0"/>
              </a:endParaRPr>
            </a:p>
          </p:txBody>
        </p:sp>
        <p:sp>
          <p:nvSpPr>
            <p:cNvPr id="48" name="Rectangle 47"/>
            <p:cNvSpPr/>
            <p:nvPr/>
          </p:nvSpPr>
          <p:spPr>
            <a:xfrm>
              <a:off x="2730500" y="1944593"/>
              <a:ext cx="1104900" cy="479701"/>
            </a:xfrm>
            <a:prstGeom prst="rect">
              <a:avLst/>
            </a:prstGeom>
            <a:grpFill/>
            <a:ln w="9525" cap="flat" cmpd="sng" algn="ctr">
              <a:solidFill>
                <a:srgbClr val="000000"/>
              </a:solidFill>
              <a:prstDash val="solid"/>
            </a:ln>
            <a:effectLst/>
          </p:spPr>
          <p:txBody>
            <a:bodyPr lIns="123089" tIns="61544" rIns="123089" bIns="61544" anchor="ctr"/>
            <a:lstStyle/>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elvetica"/>
                  <a:ea typeface="+mn-ea"/>
                  <a:cs typeface="Helvetica"/>
                </a:rPr>
                <a:t>Caches</a:t>
              </a:r>
              <a:endParaRPr kumimoji="0" lang="en-US" sz="1600" b="0" i="0" u="none" strike="noStrike" kern="0" cap="none" spc="0" normalizeH="0" baseline="0" noProof="0" dirty="0">
                <a:ln>
                  <a:noFill/>
                </a:ln>
                <a:solidFill>
                  <a:srgbClr val="000000"/>
                </a:solidFill>
                <a:effectLst/>
                <a:uLnTx/>
                <a:uFillTx/>
                <a:latin typeface="Helvetica"/>
                <a:ea typeface="+mn-ea"/>
                <a:cs typeface="Helvetica"/>
              </a:endParaRPr>
            </a:p>
          </p:txBody>
        </p:sp>
        <p:sp>
          <p:nvSpPr>
            <p:cNvPr id="49" name="Rectangle 48"/>
            <p:cNvSpPr/>
            <p:nvPr/>
          </p:nvSpPr>
          <p:spPr>
            <a:xfrm>
              <a:off x="3835400" y="1944593"/>
              <a:ext cx="1428750" cy="479701"/>
            </a:xfrm>
            <a:prstGeom prst="rect">
              <a:avLst/>
            </a:prstGeom>
            <a:grpFill/>
            <a:ln w="9525" cap="flat" cmpd="sng" algn="ctr">
              <a:solidFill>
                <a:srgbClr val="000000"/>
              </a:solidFill>
              <a:prstDash val="solid"/>
            </a:ln>
            <a:effectLst/>
          </p:spPr>
          <p:txBody>
            <a:bodyPr lIns="123089" tIns="61544" rIns="123089" bIns="61544" anchor="ctr"/>
            <a:lstStyle/>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elvetica"/>
                  <a:ea typeface="+mn-ea"/>
                  <a:cs typeface="Helvetica"/>
                </a:rPr>
                <a:t>Other</a:t>
              </a:r>
            </a:p>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elvetica"/>
                  <a:ea typeface="+mn-ea"/>
                  <a:cs typeface="Helvetica"/>
                </a:rPr>
                <a:t>processes</a:t>
              </a:r>
              <a:endParaRPr kumimoji="0" lang="en-US" sz="1600" b="0" i="0" u="none" strike="noStrike" kern="0" cap="none" spc="0" normalizeH="0" baseline="0" noProof="0" dirty="0">
                <a:ln>
                  <a:noFill/>
                </a:ln>
                <a:solidFill>
                  <a:srgbClr val="000000"/>
                </a:solidFill>
                <a:effectLst/>
                <a:uLnTx/>
                <a:uFillTx/>
                <a:latin typeface="Helvetica"/>
                <a:ea typeface="+mn-ea"/>
                <a:cs typeface="Helvetica"/>
              </a:endParaRPr>
            </a:p>
          </p:txBody>
        </p:sp>
        <p:sp>
          <p:nvSpPr>
            <p:cNvPr id="50" name="Rectangle 49"/>
            <p:cNvSpPr/>
            <p:nvPr/>
          </p:nvSpPr>
          <p:spPr>
            <a:xfrm>
              <a:off x="5264150" y="1944593"/>
              <a:ext cx="679450" cy="479701"/>
            </a:xfrm>
            <a:prstGeom prst="rect">
              <a:avLst/>
            </a:prstGeom>
            <a:grpFill/>
            <a:ln w="9525" cap="flat" cmpd="sng" algn="ctr">
              <a:solidFill>
                <a:srgbClr val="000000"/>
              </a:solidFill>
              <a:prstDash val="solid"/>
            </a:ln>
            <a:effectLst/>
          </p:spPr>
          <p:txBody>
            <a:bodyPr lIns="123089" tIns="61544" rIns="123089" bIns="61544" anchor="ctr"/>
            <a:lstStyle/>
            <a:p>
              <a:pPr marL="0" marR="0" lvl="0" indent="0" algn="ctr" defTabSz="49235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a:ea typeface="+mn-ea"/>
                  <a:cs typeface="Helvetica"/>
                </a:rPr>
                <a:t>...</a:t>
              </a:r>
            </a:p>
          </p:txBody>
        </p:sp>
      </p:grpSp>
      <p:grpSp>
        <p:nvGrpSpPr>
          <p:cNvPr id="56" name="Group 55"/>
          <p:cNvGrpSpPr/>
          <p:nvPr/>
        </p:nvGrpSpPr>
        <p:grpSpPr>
          <a:xfrm rot="16200000">
            <a:off x="1102500" y="5040473"/>
            <a:ext cx="727665" cy="1630881"/>
            <a:chOff x="731835" y="-345516"/>
            <a:chExt cx="976812" cy="1840941"/>
          </a:xfrm>
        </p:grpSpPr>
        <p:sp>
          <p:nvSpPr>
            <p:cNvPr id="58" name="TextBox 57"/>
            <p:cNvSpPr txBox="1">
              <a:spLocks noChangeArrowheads="1"/>
            </p:cNvSpPr>
            <p:nvPr/>
          </p:nvSpPr>
          <p:spPr bwMode="auto">
            <a:xfrm rot="5400000">
              <a:off x="714466" y="-179233"/>
              <a:ext cx="1160463" cy="82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89" tIns="61544" rIns="123089" bIns="61544">
              <a:spAutoFit/>
            </a:bodyPr>
            <a:lstStyle>
              <a:lvl1pPr eaLnBrk="0" hangingPunct="0">
                <a:defRPr sz="1900">
                  <a:solidFill>
                    <a:schemeClr val="tx1"/>
                  </a:solidFill>
                  <a:latin typeface="Arial" charset="0"/>
                  <a:ea typeface="ＭＳ Ｐゴシック" charset="0"/>
                  <a:cs typeface="ＭＳ Ｐゴシック" charset="0"/>
                </a:defRPr>
              </a:lvl1pPr>
              <a:lvl2pPr marL="37931725" indent="-37474525" eaLnBrk="0" hangingPunct="0">
                <a:defRPr sz="1900">
                  <a:solidFill>
                    <a:schemeClr val="tx1"/>
                  </a:solidFill>
                  <a:latin typeface="Arial" charset="0"/>
                  <a:ea typeface="ＭＳ Ｐゴシック" charset="0"/>
                </a:defRPr>
              </a:lvl2pPr>
              <a:lvl3pPr eaLnBrk="0" hangingPunct="0">
                <a:defRPr sz="1900">
                  <a:solidFill>
                    <a:schemeClr val="tx1"/>
                  </a:solidFill>
                  <a:latin typeface="Arial" charset="0"/>
                  <a:ea typeface="ＭＳ Ｐゴシック" charset="0"/>
                </a:defRPr>
              </a:lvl3pPr>
              <a:lvl4pPr eaLnBrk="0" hangingPunct="0">
                <a:defRPr sz="1900">
                  <a:solidFill>
                    <a:schemeClr val="tx1"/>
                  </a:solidFill>
                  <a:latin typeface="Arial" charset="0"/>
                  <a:ea typeface="ＭＳ Ｐゴシック" charset="0"/>
                </a:defRPr>
              </a:lvl4pPr>
              <a:lvl5pPr eaLnBrk="0" hangingPunct="0">
                <a:defRPr sz="1900">
                  <a:solidFill>
                    <a:schemeClr val="tx1"/>
                  </a:solidFill>
                  <a:latin typeface="Arial" charset="0"/>
                  <a:ea typeface="ＭＳ Ｐゴシック" charset="0"/>
                </a:defRPr>
              </a:lvl5pPr>
              <a:lvl6pPr marL="457200" eaLnBrk="0" fontAlgn="base" hangingPunct="0">
                <a:spcBef>
                  <a:spcPct val="0"/>
                </a:spcBef>
                <a:spcAft>
                  <a:spcPct val="0"/>
                </a:spcAft>
                <a:defRPr sz="1900">
                  <a:solidFill>
                    <a:schemeClr val="tx1"/>
                  </a:solidFill>
                  <a:latin typeface="Arial" charset="0"/>
                  <a:ea typeface="ＭＳ Ｐゴシック" charset="0"/>
                </a:defRPr>
              </a:lvl6pPr>
              <a:lvl7pPr marL="914400" eaLnBrk="0" fontAlgn="base" hangingPunct="0">
                <a:spcBef>
                  <a:spcPct val="0"/>
                </a:spcBef>
                <a:spcAft>
                  <a:spcPct val="0"/>
                </a:spcAft>
                <a:defRPr sz="1900">
                  <a:solidFill>
                    <a:schemeClr val="tx1"/>
                  </a:solidFill>
                  <a:latin typeface="Arial" charset="0"/>
                  <a:ea typeface="ＭＳ Ｐゴシック" charset="0"/>
                </a:defRPr>
              </a:lvl7pPr>
              <a:lvl8pPr marL="1371600" eaLnBrk="0" fontAlgn="base" hangingPunct="0">
                <a:spcBef>
                  <a:spcPct val="0"/>
                </a:spcBef>
                <a:spcAft>
                  <a:spcPct val="0"/>
                </a:spcAft>
                <a:defRPr sz="1900">
                  <a:solidFill>
                    <a:schemeClr val="tx1"/>
                  </a:solidFill>
                  <a:latin typeface="Arial" charset="0"/>
                  <a:ea typeface="ＭＳ Ｐゴシック" charset="0"/>
                </a:defRPr>
              </a:lvl8pPr>
              <a:lvl9pPr marL="1828800" eaLnBrk="0" fontAlgn="base" hangingPunct="0">
                <a:spcBef>
                  <a:spcPct val="0"/>
                </a:spcBef>
                <a:spcAft>
                  <a:spcPct val="0"/>
                </a:spcAft>
                <a:defRPr sz="1900">
                  <a:solidFill>
                    <a:schemeClr val="tx1"/>
                  </a:solidFill>
                  <a:latin typeface="Arial" charset="0"/>
                  <a:ea typeface="ＭＳ Ｐゴシック" charset="0"/>
                </a:defRPr>
              </a:lvl9pPr>
            </a:lstStyle>
            <a:p>
              <a:pPr algn="ctr" eaLnBrk="1" hangingPunct="1"/>
              <a:r>
                <a:rPr lang="en-US" sz="1600" dirty="0" smtClean="0">
                  <a:latin typeface="Helvetica" charset="0"/>
                  <a:cs typeface="Helvetica" charset="0"/>
                </a:rPr>
                <a:t>Input</a:t>
              </a:r>
            </a:p>
            <a:p>
              <a:pPr algn="ctr" eaLnBrk="1" hangingPunct="1"/>
              <a:r>
                <a:rPr lang="en-US" sz="1600" dirty="0" smtClean="0">
                  <a:latin typeface="Helvetica" charset="0"/>
                  <a:cs typeface="Helvetica" charset="0"/>
                </a:rPr>
                <a:t>( Flows )</a:t>
              </a:r>
              <a:endParaRPr lang="en-US" sz="1600" dirty="0">
                <a:latin typeface="Helvetica" charset="0"/>
                <a:cs typeface="Helvetica" charset="0"/>
              </a:endParaRPr>
            </a:p>
          </p:txBody>
        </p:sp>
        <p:grpSp>
          <p:nvGrpSpPr>
            <p:cNvPr id="59" name="Group 77"/>
            <p:cNvGrpSpPr>
              <a:grpSpLocks/>
            </p:cNvGrpSpPr>
            <p:nvPr/>
          </p:nvGrpSpPr>
          <p:grpSpPr bwMode="auto">
            <a:xfrm>
              <a:off x="731835" y="784221"/>
              <a:ext cx="752481" cy="711204"/>
              <a:chOff x="7303437" y="758729"/>
              <a:chExt cx="752599" cy="711205"/>
            </a:xfrm>
          </p:grpSpPr>
          <p:cxnSp>
            <p:nvCxnSpPr>
              <p:cNvPr id="60" name="Straight Arrow Connector 59"/>
              <p:cNvCxnSpPr/>
              <p:nvPr/>
            </p:nvCxnSpPr>
            <p:spPr>
              <a:xfrm>
                <a:off x="7303443" y="758729"/>
                <a:ext cx="752593" cy="0"/>
              </a:xfrm>
              <a:prstGeom prst="straightConnector1">
                <a:avLst/>
              </a:prstGeom>
              <a:noFill/>
              <a:ln w="25400" cap="flat" cmpd="sng" algn="ctr">
                <a:solidFill>
                  <a:srgbClr val="000000"/>
                </a:solidFill>
                <a:prstDash val="solid"/>
                <a:tailEnd type="arrow" w="lg" len="sm"/>
              </a:ln>
              <a:effectLst/>
            </p:spPr>
          </p:cxnSp>
          <p:cxnSp>
            <p:nvCxnSpPr>
              <p:cNvPr id="61" name="Straight Arrow Connector 60"/>
              <p:cNvCxnSpPr/>
              <p:nvPr/>
            </p:nvCxnSpPr>
            <p:spPr>
              <a:xfrm>
                <a:off x="7303443" y="987330"/>
                <a:ext cx="752593" cy="0"/>
              </a:xfrm>
              <a:prstGeom prst="straightConnector1">
                <a:avLst/>
              </a:prstGeom>
              <a:noFill/>
              <a:ln w="25400" cap="flat" cmpd="sng" algn="ctr">
                <a:solidFill>
                  <a:srgbClr val="000000"/>
                </a:solidFill>
                <a:prstDash val="solid"/>
                <a:tailEnd type="arrow" w="lg" len="sm"/>
              </a:ln>
              <a:effectLst/>
            </p:spPr>
          </p:cxnSp>
          <p:cxnSp>
            <p:nvCxnSpPr>
              <p:cNvPr id="62" name="Straight Arrow Connector 61"/>
              <p:cNvCxnSpPr/>
              <p:nvPr/>
            </p:nvCxnSpPr>
            <p:spPr>
              <a:xfrm>
                <a:off x="7303441" y="1241332"/>
                <a:ext cx="752593" cy="0"/>
              </a:xfrm>
              <a:prstGeom prst="straightConnector1">
                <a:avLst/>
              </a:prstGeom>
              <a:noFill/>
              <a:ln w="25400" cap="flat" cmpd="sng" algn="ctr">
                <a:solidFill>
                  <a:srgbClr val="000000"/>
                </a:solidFill>
                <a:prstDash val="solid"/>
                <a:tailEnd type="arrow" w="lg" len="sm"/>
              </a:ln>
              <a:effectLst/>
            </p:spPr>
          </p:cxnSp>
          <p:cxnSp>
            <p:nvCxnSpPr>
              <p:cNvPr id="63" name="Straight Arrow Connector 62"/>
              <p:cNvCxnSpPr/>
              <p:nvPr/>
            </p:nvCxnSpPr>
            <p:spPr>
              <a:xfrm>
                <a:off x="7303437" y="1469934"/>
                <a:ext cx="752592" cy="0"/>
              </a:xfrm>
              <a:prstGeom prst="straightConnector1">
                <a:avLst/>
              </a:prstGeom>
              <a:noFill/>
              <a:ln w="25400" cap="flat" cmpd="sng" algn="ctr">
                <a:solidFill>
                  <a:srgbClr val="000000"/>
                </a:solidFill>
                <a:prstDash val="solid"/>
                <a:tailEnd type="arrow" w="lg" len="sm"/>
              </a:ln>
              <a:effectLst/>
            </p:spPr>
          </p:cxnSp>
        </p:grpSp>
      </p:grpSp>
      <p:grpSp>
        <p:nvGrpSpPr>
          <p:cNvPr id="64" name="Group 63"/>
          <p:cNvGrpSpPr/>
          <p:nvPr/>
        </p:nvGrpSpPr>
        <p:grpSpPr>
          <a:xfrm rot="16200000">
            <a:off x="1229488" y="681209"/>
            <a:ext cx="560708" cy="1500511"/>
            <a:chOff x="6450013" y="-314613"/>
            <a:chExt cx="752475" cy="1693788"/>
          </a:xfrm>
        </p:grpSpPr>
        <p:grpSp>
          <p:nvGrpSpPr>
            <p:cNvPr id="65" name="Group 76"/>
            <p:cNvGrpSpPr>
              <a:grpSpLocks/>
            </p:cNvGrpSpPr>
            <p:nvPr/>
          </p:nvGrpSpPr>
          <p:grpSpPr bwMode="auto">
            <a:xfrm>
              <a:off x="6450013" y="667976"/>
              <a:ext cx="752475" cy="711199"/>
              <a:chOff x="7303440" y="642484"/>
              <a:chExt cx="752593" cy="711200"/>
            </a:xfrm>
          </p:grpSpPr>
          <p:cxnSp>
            <p:nvCxnSpPr>
              <p:cNvPr id="67" name="Straight Arrow Connector 66"/>
              <p:cNvCxnSpPr/>
              <p:nvPr/>
            </p:nvCxnSpPr>
            <p:spPr>
              <a:xfrm>
                <a:off x="7303440" y="642484"/>
                <a:ext cx="752593" cy="0"/>
              </a:xfrm>
              <a:prstGeom prst="straightConnector1">
                <a:avLst/>
              </a:prstGeom>
              <a:noFill/>
              <a:ln w="25400" cap="flat" cmpd="sng" algn="ctr">
                <a:solidFill>
                  <a:srgbClr val="000000"/>
                </a:solidFill>
                <a:prstDash val="solid"/>
                <a:tailEnd type="arrow" w="lg" len="sm"/>
              </a:ln>
              <a:effectLst/>
            </p:spPr>
          </p:cxnSp>
          <p:cxnSp>
            <p:nvCxnSpPr>
              <p:cNvPr id="68" name="Straight Arrow Connector 67"/>
              <p:cNvCxnSpPr/>
              <p:nvPr/>
            </p:nvCxnSpPr>
            <p:spPr>
              <a:xfrm>
                <a:off x="7303440" y="871083"/>
                <a:ext cx="752593" cy="0"/>
              </a:xfrm>
              <a:prstGeom prst="straightConnector1">
                <a:avLst/>
              </a:prstGeom>
              <a:noFill/>
              <a:ln w="25400" cap="flat" cmpd="sng" algn="ctr">
                <a:solidFill>
                  <a:srgbClr val="000000"/>
                </a:solidFill>
                <a:prstDash val="solid"/>
                <a:tailEnd type="arrow" w="lg" len="sm"/>
              </a:ln>
              <a:effectLst/>
            </p:spPr>
          </p:cxnSp>
          <p:cxnSp>
            <p:nvCxnSpPr>
              <p:cNvPr id="69" name="Straight Arrow Connector 68"/>
              <p:cNvCxnSpPr/>
              <p:nvPr/>
            </p:nvCxnSpPr>
            <p:spPr>
              <a:xfrm>
                <a:off x="7303440" y="1125084"/>
                <a:ext cx="752593" cy="0"/>
              </a:xfrm>
              <a:prstGeom prst="straightConnector1">
                <a:avLst/>
              </a:prstGeom>
              <a:noFill/>
              <a:ln w="25400" cap="flat" cmpd="sng" algn="ctr">
                <a:solidFill>
                  <a:srgbClr val="000000"/>
                </a:solidFill>
                <a:prstDash val="solid"/>
                <a:tailEnd type="arrow" w="lg" len="sm"/>
              </a:ln>
              <a:effectLst/>
            </p:spPr>
          </p:cxnSp>
          <p:cxnSp>
            <p:nvCxnSpPr>
              <p:cNvPr id="70" name="Straight Arrow Connector 69"/>
              <p:cNvCxnSpPr/>
              <p:nvPr/>
            </p:nvCxnSpPr>
            <p:spPr>
              <a:xfrm>
                <a:off x="7303440" y="1353684"/>
                <a:ext cx="752593" cy="0"/>
              </a:xfrm>
              <a:prstGeom prst="straightConnector1">
                <a:avLst/>
              </a:prstGeom>
              <a:noFill/>
              <a:ln w="25400" cap="flat" cmpd="sng" algn="ctr">
                <a:solidFill>
                  <a:srgbClr val="000000"/>
                </a:solidFill>
                <a:prstDash val="solid"/>
                <a:tailEnd type="arrow" w="lg" len="sm"/>
              </a:ln>
              <a:effectLst/>
            </p:spPr>
          </p:cxnSp>
        </p:grpSp>
        <p:sp>
          <p:nvSpPr>
            <p:cNvPr id="66" name="TextBox 65"/>
            <p:cNvSpPr txBox="1">
              <a:spLocks noChangeArrowheads="1"/>
            </p:cNvSpPr>
            <p:nvPr/>
          </p:nvSpPr>
          <p:spPr bwMode="auto">
            <a:xfrm rot="5400000">
              <a:off x="6386589" y="-63414"/>
              <a:ext cx="999628" cy="4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3089" tIns="61544" rIns="123089" bIns="61544">
              <a:spAutoFit/>
            </a:bodyPr>
            <a:lstStyle>
              <a:lvl1pPr eaLnBrk="0" hangingPunct="0">
                <a:defRPr sz="1900">
                  <a:solidFill>
                    <a:schemeClr val="tx1"/>
                  </a:solidFill>
                  <a:latin typeface="Arial" charset="0"/>
                  <a:ea typeface="ＭＳ Ｐゴシック" charset="0"/>
                  <a:cs typeface="ＭＳ Ｐゴシック" charset="0"/>
                </a:defRPr>
              </a:lvl1pPr>
              <a:lvl2pPr marL="37931725" indent="-37474525" eaLnBrk="0" hangingPunct="0">
                <a:defRPr sz="1900">
                  <a:solidFill>
                    <a:schemeClr val="tx1"/>
                  </a:solidFill>
                  <a:latin typeface="Arial" charset="0"/>
                  <a:ea typeface="ＭＳ Ｐゴシック" charset="0"/>
                </a:defRPr>
              </a:lvl2pPr>
              <a:lvl3pPr eaLnBrk="0" hangingPunct="0">
                <a:defRPr sz="1900">
                  <a:solidFill>
                    <a:schemeClr val="tx1"/>
                  </a:solidFill>
                  <a:latin typeface="Arial" charset="0"/>
                  <a:ea typeface="ＭＳ Ｐゴシック" charset="0"/>
                </a:defRPr>
              </a:lvl3pPr>
              <a:lvl4pPr eaLnBrk="0" hangingPunct="0">
                <a:defRPr sz="1900">
                  <a:solidFill>
                    <a:schemeClr val="tx1"/>
                  </a:solidFill>
                  <a:latin typeface="Arial" charset="0"/>
                  <a:ea typeface="ＭＳ Ｐゴシック" charset="0"/>
                </a:defRPr>
              </a:lvl4pPr>
              <a:lvl5pPr eaLnBrk="0" hangingPunct="0">
                <a:defRPr sz="1900">
                  <a:solidFill>
                    <a:schemeClr val="tx1"/>
                  </a:solidFill>
                  <a:latin typeface="Arial" charset="0"/>
                  <a:ea typeface="ＭＳ Ｐゴシック" charset="0"/>
                </a:defRPr>
              </a:lvl5pPr>
              <a:lvl6pPr marL="457200" eaLnBrk="0" fontAlgn="base" hangingPunct="0">
                <a:spcBef>
                  <a:spcPct val="0"/>
                </a:spcBef>
                <a:spcAft>
                  <a:spcPct val="0"/>
                </a:spcAft>
                <a:defRPr sz="1900">
                  <a:solidFill>
                    <a:schemeClr val="tx1"/>
                  </a:solidFill>
                  <a:latin typeface="Arial" charset="0"/>
                  <a:ea typeface="ＭＳ Ｐゴシック" charset="0"/>
                </a:defRPr>
              </a:lvl6pPr>
              <a:lvl7pPr marL="914400" eaLnBrk="0" fontAlgn="base" hangingPunct="0">
                <a:spcBef>
                  <a:spcPct val="0"/>
                </a:spcBef>
                <a:spcAft>
                  <a:spcPct val="0"/>
                </a:spcAft>
                <a:defRPr sz="1900">
                  <a:solidFill>
                    <a:schemeClr val="tx1"/>
                  </a:solidFill>
                  <a:latin typeface="Arial" charset="0"/>
                  <a:ea typeface="ＭＳ Ｐゴシック" charset="0"/>
                </a:defRPr>
              </a:lvl7pPr>
              <a:lvl8pPr marL="1371600" eaLnBrk="0" fontAlgn="base" hangingPunct="0">
                <a:spcBef>
                  <a:spcPct val="0"/>
                </a:spcBef>
                <a:spcAft>
                  <a:spcPct val="0"/>
                </a:spcAft>
                <a:defRPr sz="1900">
                  <a:solidFill>
                    <a:schemeClr val="tx1"/>
                  </a:solidFill>
                  <a:latin typeface="Arial" charset="0"/>
                  <a:ea typeface="ＭＳ Ｐゴシック" charset="0"/>
                </a:defRPr>
              </a:lvl8pPr>
              <a:lvl9pPr marL="182880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sz="1600" dirty="0">
                  <a:latin typeface="Helvetica" charset="0"/>
                  <a:cs typeface="Helvetica" charset="0"/>
                </a:rPr>
                <a:t>Output</a:t>
              </a:r>
            </a:p>
          </p:txBody>
        </p:sp>
      </p:grpSp>
      <p:sp>
        <p:nvSpPr>
          <p:cNvPr id="51" name="TextBox 56"/>
          <p:cNvSpPr txBox="1">
            <a:spLocks noChangeArrowheads="1"/>
          </p:cNvSpPr>
          <p:nvPr/>
        </p:nvSpPr>
        <p:spPr bwMode="auto">
          <a:xfrm>
            <a:off x="6638544" y="2056447"/>
            <a:ext cx="2125204" cy="61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3089" tIns="61544" rIns="123089" bIns="61544">
            <a:spAutoFit/>
          </a:bodyPr>
          <a:lstStyle>
            <a:lvl1pPr eaLnBrk="0" hangingPunct="0">
              <a:defRPr sz="1900">
                <a:solidFill>
                  <a:schemeClr val="tx1"/>
                </a:solidFill>
                <a:latin typeface="Arial" charset="0"/>
                <a:ea typeface="ＭＳ Ｐゴシック" charset="0"/>
                <a:cs typeface="ＭＳ Ｐゴシック" charset="0"/>
              </a:defRPr>
            </a:lvl1pPr>
            <a:lvl2pPr marL="37931725" indent="-37474525" eaLnBrk="0" hangingPunct="0">
              <a:defRPr sz="1900">
                <a:solidFill>
                  <a:schemeClr val="tx1"/>
                </a:solidFill>
                <a:latin typeface="Arial" charset="0"/>
                <a:ea typeface="ＭＳ Ｐゴシック" charset="0"/>
              </a:defRPr>
            </a:lvl2pPr>
            <a:lvl3pPr eaLnBrk="0" hangingPunct="0">
              <a:defRPr sz="1900">
                <a:solidFill>
                  <a:schemeClr val="tx1"/>
                </a:solidFill>
                <a:latin typeface="Arial" charset="0"/>
                <a:ea typeface="ＭＳ Ｐゴシック" charset="0"/>
              </a:defRPr>
            </a:lvl3pPr>
            <a:lvl4pPr eaLnBrk="0" hangingPunct="0">
              <a:defRPr sz="1900">
                <a:solidFill>
                  <a:schemeClr val="tx1"/>
                </a:solidFill>
                <a:latin typeface="Arial" charset="0"/>
                <a:ea typeface="ＭＳ Ｐゴシック" charset="0"/>
              </a:defRPr>
            </a:lvl4pPr>
            <a:lvl5pPr eaLnBrk="0" hangingPunct="0">
              <a:defRPr sz="1900">
                <a:solidFill>
                  <a:schemeClr val="tx1"/>
                </a:solidFill>
                <a:latin typeface="Arial" charset="0"/>
                <a:ea typeface="ＭＳ Ｐゴシック" charset="0"/>
              </a:defRPr>
            </a:lvl5pPr>
            <a:lvl6pPr marL="457200" eaLnBrk="0" fontAlgn="base" hangingPunct="0">
              <a:spcBef>
                <a:spcPct val="0"/>
              </a:spcBef>
              <a:spcAft>
                <a:spcPct val="0"/>
              </a:spcAft>
              <a:defRPr sz="1900">
                <a:solidFill>
                  <a:schemeClr val="tx1"/>
                </a:solidFill>
                <a:latin typeface="Arial" charset="0"/>
                <a:ea typeface="ＭＳ Ｐゴシック" charset="0"/>
              </a:defRPr>
            </a:lvl6pPr>
            <a:lvl7pPr marL="914400" eaLnBrk="0" fontAlgn="base" hangingPunct="0">
              <a:spcBef>
                <a:spcPct val="0"/>
              </a:spcBef>
              <a:spcAft>
                <a:spcPct val="0"/>
              </a:spcAft>
              <a:defRPr sz="1900">
                <a:solidFill>
                  <a:schemeClr val="tx1"/>
                </a:solidFill>
                <a:latin typeface="Arial" charset="0"/>
                <a:ea typeface="ＭＳ Ｐゴシック" charset="0"/>
              </a:defRPr>
            </a:lvl7pPr>
            <a:lvl8pPr marL="1371600" eaLnBrk="0" fontAlgn="base" hangingPunct="0">
              <a:spcBef>
                <a:spcPct val="0"/>
              </a:spcBef>
              <a:spcAft>
                <a:spcPct val="0"/>
              </a:spcAft>
              <a:defRPr sz="1900">
                <a:solidFill>
                  <a:schemeClr val="tx1"/>
                </a:solidFill>
                <a:latin typeface="Arial" charset="0"/>
                <a:ea typeface="ＭＳ Ｐゴシック" charset="0"/>
              </a:defRPr>
            </a:lvl8pPr>
            <a:lvl9pPr marL="182880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sz="1600" b="1" dirty="0" smtClean="0">
                <a:solidFill>
                  <a:srgbClr val="000000"/>
                </a:solidFill>
                <a:latin typeface="Helvetica" charset="0"/>
                <a:cs typeface="Helvetica" charset="0"/>
              </a:rPr>
              <a:t>Internal to a replica (ephemeral)</a:t>
            </a:r>
            <a:endParaRPr lang="en-US" sz="1600" b="1" dirty="0">
              <a:solidFill>
                <a:srgbClr val="000000"/>
              </a:solidFill>
              <a:latin typeface="Helvetica" charset="0"/>
              <a:cs typeface="Helvetica" charset="0"/>
            </a:endParaRPr>
          </a:p>
        </p:txBody>
      </p:sp>
      <p:cxnSp>
        <p:nvCxnSpPr>
          <p:cNvPr id="52" name="Straight Arrow Connector 51"/>
          <p:cNvCxnSpPr>
            <a:endCxn id="50" idx="3"/>
          </p:cNvCxnSpPr>
          <p:nvPr/>
        </p:nvCxnSpPr>
        <p:spPr>
          <a:xfrm flipH="1">
            <a:off x="5885014" y="2371916"/>
            <a:ext cx="753530" cy="0"/>
          </a:xfrm>
          <a:prstGeom prst="straightConnector1">
            <a:avLst/>
          </a:prstGeom>
          <a:ln w="9525" cmpd="sng">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11/19/13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80340700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504D"/>
                </a:solidFill>
              </a:rPr>
              <a:t>Characteristics</a:t>
            </a:r>
            <a:r>
              <a:rPr lang="en-US" sz="3600" dirty="0" smtClean="0"/>
              <a:t> of </a:t>
            </a:r>
            <a:r>
              <a:rPr lang="en-US" sz="3600" dirty="0"/>
              <a:t>Cellular Core Networks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rgbClr val="7F7F7F"/>
                </a:solidFill>
              </a:rPr>
              <a:t>“</a:t>
            </a:r>
            <a:r>
              <a:rPr lang="en-US" sz="2800" dirty="0" smtClean="0">
                <a:solidFill>
                  <a:schemeClr val="bg1">
                    <a:lumMod val="50000"/>
                  </a:schemeClr>
                </a:solidFill>
              </a:rPr>
              <a:t>North south” traffic pattern</a:t>
            </a:r>
          </a:p>
          <a:p>
            <a:pPr marL="514350" indent="-514350">
              <a:buFont typeface="+mj-lt"/>
              <a:buAutoNum type="arabicPeriod"/>
            </a:pPr>
            <a:r>
              <a:rPr lang="en-US" sz="2800" dirty="0">
                <a:solidFill>
                  <a:srgbClr val="C0504D"/>
                </a:solidFill>
              </a:rPr>
              <a:t>Asymmetric edge: </a:t>
            </a:r>
            <a:r>
              <a:rPr lang="en-US" sz="2800" dirty="0"/>
              <a:t>low</a:t>
            </a:r>
            <a:r>
              <a:rPr lang="en-US" sz="2800" dirty="0" smtClean="0"/>
              <a:t>-bandwidth access </a:t>
            </a:r>
            <a:r>
              <a:rPr lang="en-US" sz="2800" dirty="0"/>
              <a:t>edge vs. high-bandwidth gateway </a:t>
            </a:r>
            <a:r>
              <a:rPr lang="en-US" sz="2800" dirty="0" smtClean="0"/>
              <a:t>edge</a:t>
            </a:r>
          </a:p>
          <a:p>
            <a:pPr marL="514350" indent="-514350">
              <a:buFont typeface="+mj-lt"/>
              <a:buAutoNum type="arabicPeriod"/>
            </a:pPr>
            <a:endParaRPr lang="en-US" sz="2800" dirty="0" smtClean="0"/>
          </a:p>
          <a:p>
            <a:pPr marL="514350" indent="-514350">
              <a:buFont typeface="+mj-lt"/>
              <a:buAutoNum type="arabicPeriod"/>
            </a:pPr>
            <a:endParaRPr lang="en-US" sz="2400" dirty="0" smtClean="0"/>
          </a:p>
        </p:txBody>
      </p:sp>
      <p:grpSp>
        <p:nvGrpSpPr>
          <p:cNvPr id="62" name="Group 61"/>
          <p:cNvGrpSpPr/>
          <p:nvPr/>
        </p:nvGrpSpPr>
        <p:grpSpPr>
          <a:xfrm>
            <a:off x="218394" y="3454187"/>
            <a:ext cx="2266044" cy="2843283"/>
            <a:chOff x="341845" y="1617798"/>
            <a:chExt cx="2266044" cy="2843283"/>
          </a:xfrm>
        </p:grpSpPr>
        <p:grpSp>
          <p:nvGrpSpPr>
            <p:cNvPr id="63" name="Group 62"/>
            <p:cNvGrpSpPr/>
            <p:nvPr/>
          </p:nvGrpSpPr>
          <p:grpSpPr>
            <a:xfrm>
              <a:off x="341845" y="1617798"/>
              <a:ext cx="1569937" cy="2669926"/>
              <a:chOff x="341845" y="1503498"/>
              <a:chExt cx="1569937" cy="2669926"/>
            </a:xfrm>
          </p:grpSpPr>
          <p:sp>
            <p:nvSpPr>
              <p:cNvPr id="65" name="Left Arrow 64"/>
              <p:cNvSpPr/>
              <p:nvPr/>
            </p:nvSpPr>
            <p:spPr>
              <a:xfrm rot="10800000" flipV="1">
                <a:off x="1271702" y="165233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6" name="Left Arrow 65"/>
              <p:cNvSpPr/>
              <p:nvPr/>
            </p:nvSpPr>
            <p:spPr>
              <a:xfrm rot="10800000" flipV="1">
                <a:off x="1271700" y="296649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7" name="Left Arrow 66"/>
              <p:cNvSpPr/>
              <p:nvPr/>
            </p:nvSpPr>
            <p:spPr>
              <a:xfrm rot="10800000" flipV="1">
                <a:off x="1271701" y="2304297"/>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8" name="Left Arrow 67"/>
              <p:cNvSpPr/>
              <p:nvPr/>
            </p:nvSpPr>
            <p:spPr>
              <a:xfrm rot="10800000" flipV="1">
                <a:off x="1271700" y="3680976"/>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69" name="Group 68"/>
              <p:cNvGrpSpPr>
                <a:grpSpLocks noChangeAspect="1"/>
              </p:cNvGrpSpPr>
              <p:nvPr/>
            </p:nvGrpSpPr>
            <p:grpSpPr>
              <a:xfrm>
                <a:off x="341845" y="1503498"/>
                <a:ext cx="660935" cy="1097280"/>
                <a:chOff x="547949" y="1288623"/>
                <a:chExt cx="834268" cy="1385046"/>
              </a:xfrm>
            </p:grpSpPr>
            <p:pic>
              <p:nvPicPr>
                <p:cNvPr id="74" name="Picture 73"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75" name="Picture 74"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76" name="Picture 7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70" name="Group 69"/>
              <p:cNvGrpSpPr>
                <a:grpSpLocks noChangeAspect="1"/>
              </p:cNvGrpSpPr>
              <p:nvPr/>
            </p:nvGrpSpPr>
            <p:grpSpPr>
              <a:xfrm>
                <a:off x="370691" y="3076144"/>
                <a:ext cx="660935" cy="1097280"/>
                <a:chOff x="547949" y="1288623"/>
                <a:chExt cx="834268" cy="1385046"/>
              </a:xfrm>
            </p:grpSpPr>
            <p:pic>
              <p:nvPicPr>
                <p:cNvPr id="71" name="Picture 70"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72" name="Picture 71"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73" name="Picture 72"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sp>
          <p:nvSpPr>
            <p:cNvPr id="64" name="Rectangle 63"/>
            <p:cNvSpPr/>
            <p:nvPr/>
          </p:nvSpPr>
          <p:spPr>
            <a:xfrm>
              <a:off x="1104714" y="4137916"/>
              <a:ext cx="1503175"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Access Edge</a:t>
              </a:r>
              <a:endParaRPr lang="en-US" sz="2000" dirty="0">
                <a:solidFill>
                  <a:srgbClr val="C0504D"/>
                </a:solidFill>
                <a:latin typeface="Calibri"/>
              </a:endParaRPr>
            </a:p>
          </p:txBody>
        </p:sp>
      </p:grpSp>
      <p:grpSp>
        <p:nvGrpSpPr>
          <p:cNvPr id="77" name="Group 76"/>
          <p:cNvGrpSpPr/>
          <p:nvPr/>
        </p:nvGrpSpPr>
        <p:grpSpPr>
          <a:xfrm>
            <a:off x="5618255" y="4332830"/>
            <a:ext cx="3046694" cy="1964640"/>
            <a:chOff x="5741706" y="2496441"/>
            <a:chExt cx="3046694" cy="1964640"/>
          </a:xfrm>
        </p:grpSpPr>
        <p:grpSp>
          <p:nvGrpSpPr>
            <p:cNvPr id="78" name="Group 77"/>
            <p:cNvGrpSpPr/>
            <p:nvPr/>
          </p:nvGrpSpPr>
          <p:grpSpPr>
            <a:xfrm>
              <a:off x="7046186" y="2496441"/>
              <a:ext cx="1742214" cy="640080"/>
              <a:chOff x="6931886" y="2318641"/>
              <a:chExt cx="1742214" cy="640080"/>
            </a:xfrm>
          </p:grpSpPr>
          <p:sp>
            <p:nvSpPr>
              <p:cNvPr id="80" name="Left Arrow 79"/>
              <p:cNvSpPr/>
              <p:nvPr/>
            </p:nvSpPr>
            <p:spPr>
              <a:xfrm flipV="1">
                <a:off x="6931886" y="2318641"/>
                <a:ext cx="640080" cy="640080"/>
              </a:xfrm>
              <a:prstGeom prst="lef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77933C"/>
                  </a:solidFill>
                  <a:latin typeface="Calibri"/>
                </a:endParaRPr>
              </a:p>
            </p:txBody>
          </p:sp>
          <p:sp>
            <p:nvSpPr>
              <p:cNvPr id="81" name="Rectangle 80"/>
              <p:cNvSpPr/>
              <p:nvPr/>
            </p:nvSpPr>
            <p:spPr>
              <a:xfrm>
                <a:off x="7597366" y="2491969"/>
                <a:ext cx="1076734" cy="323165"/>
              </a:xfrm>
              <a:prstGeom prst="rect">
                <a:avLst/>
              </a:prstGeom>
            </p:spPr>
            <p:txBody>
              <a:bodyPr wrap="square">
                <a:spAutoFit/>
              </a:bodyPr>
              <a:lstStyle/>
              <a:p>
                <a:pPr defTabSz="457200">
                  <a:lnSpc>
                    <a:spcPct val="70000"/>
                  </a:lnSpc>
                </a:pPr>
                <a:r>
                  <a:rPr lang="en-US" sz="2000" dirty="0" smtClean="0">
                    <a:solidFill>
                      <a:srgbClr val="000000"/>
                    </a:solidFill>
                    <a:latin typeface="Calibri"/>
                  </a:rPr>
                  <a:t>Internet</a:t>
                </a:r>
                <a:endParaRPr lang="en-US" sz="2000" dirty="0">
                  <a:solidFill>
                    <a:srgbClr val="000000"/>
                  </a:solidFill>
                  <a:latin typeface="Calibri"/>
                </a:endParaRPr>
              </a:p>
            </p:txBody>
          </p:sp>
        </p:grpSp>
        <p:sp>
          <p:nvSpPr>
            <p:cNvPr id="79" name="Rectangle 78"/>
            <p:cNvSpPr/>
            <p:nvPr/>
          </p:nvSpPr>
          <p:spPr>
            <a:xfrm>
              <a:off x="5741706" y="4137916"/>
              <a:ext cx="1855660" cy="323165"/>
            </a:xfrm>
            <a:prstGeom prst="rect">
              <a:avLst/>
            </a:prstGeom>
          </p:spPr>
          <p:txBody>
            <a:bodyPr wrap="square">
              <a:spAutoFit/>
            </a:bodyPr>
            <a:lstStyle/>
            <a:p>
              <a:pPr defTabSz="457200">
                <a:lnSpc>
                  <a:spcPct val="70000"/>
                </a:lnSpc>
              </a:pPr>
              <a:r>
                <a:rPr lang="en-US" sz="2000" dirty="0" smtClean="0">
                  <a:solidFill>
                    <a:srgbClr val="9BBB59">
                      <a:lumMod val="75000"/>
                    </a:srgbClr>
                  </a:solidFill>
                  <a:latin typeface="Calibri"/>
                </a:rPr>
                <a:t>Gateway</a:t>
              </a:r>
              <a:r>
                <a:rPr lang="en-US" sz="2000" dirty="0">
                  <a:solidFill>
                    <a:srgbClr val="9BBB59">
                      <a:lumMod val="75000"/>
                    </a:srgbClr>
                  </a:solidFill>
                  <a:latin typeface="Calibri"/>
                </a:rPr>
                <a:t> </a:t>
              </a:r>
              <a:r>
                <a:rPr lang="en-US" sz="2000" dirty="0" smtClean="0">
                  <a:solidFill>
                    <a:srgbClr val="9BBB59">
                      <a:lumMod val="75000"/>
                    </a:srgbClr>
                  </a:solidFill>
                  <a:latin typeface="Calibri"/>
                </a:rPr>
                <a:t>Edge</a:t>
              </a:r>
            </a:p>
          </p:txBody>
        </p:sp>
      </p:grpSp>
      <p:grpSp>
        <p:nvGrpSpPr>
          <p:cNvPr id="82" name="Group 81"/>
          <p:cNvGrpSpPr/>
          <p:nvPr/>
        </p:nvGrpSpPr>
        <p:grpSpPr>
          <a:xfrm>
            <a:off x="2060681" y="3207698"/>
            <a:ext cx="4619830" cy="3011432"/>
            <a:chOff x="2155183" y="1257009"/>
            <a:chExt cx="4619830" cy="3011432"/>
          </a:xfrm>
        </p:grpSpPr>
        <p:sp>
          <p:nvSpPr>
            <p:cNvPr id="83" name="Teardrop 82"/>
            <p:cNvSpPr>
              <a:spLocks noChangeAspect="1"/>
            </p:cNvSpPr>
            <p:nvPr/>
          </p:nvSpPr>
          <p:spPr>
            <a:xfrm rot="2711176">
              <a:off x="2840067" y="1414431"/>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84"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 name="Group 84"/>
            <p:cNvGrpSpPr/>
            <p:nvPr/>
          </p:nvGrpSpPr>
          <p:grpSpPr>
            <a:xfrm>
              <a:off x="2684928" y="1257009"/>
              <a:ext cx="746653" cy="1072355"/>
              <a:chOff x="1220243" y="2040952"/>
              <a:chExt cx="746653" cy="1072354"/>
            </a:xfrm>
          </p:grpSpPr>
          <p:graphicFrame>
            <p:nvGraphicFramePr>
              <p:cNvPr id="112" name="Object 111"/>
              <p:cNvGraphicFramePr>
                <a:graphicFrameLocks noChangeAspect="1"/>
              </p:cNvGraphicFramePr>
              <p:nvPr>
                <p:extLst>
                  <p:ext uri="{D42A27DB-BD31-4B8C-83A1-F6EECF244321}">
                    <p14:modId xmlns:p14="http://schemas.microsoft.com/office/powerpoint/2010/main" val="313406586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6829"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 name="Group 85"/>
            <p:cNvGrpSpPr/>
            <p:nvPr/>
          </p:nvGrpSpPr>
          <p:grpSpPr>
            <a:xfrm>
              <a:off x="2295739" y="1894136"/>
              <a:ext cx="746653" cy="1072355"/>
              <a:chOff x="1220243" y="2040952"/>
              <a:chExt cx="746653" cy="1072354"/>
            </a:xfrm>
          </p:grpSpPr>
          <p:graphicFrame>
            <p:nvGraphicFramePr>
              <p:cNvPr id="110" name="Object 109"/>
              <p:cNvGraphicFramePr>
                <a:graphicFrameLocks noChangeAspect="1"/>
              </p:cNvGraphicFramePr>
              <p:nvPr>
                <p:extLst>
                  <p:ext uri="{D42A27DB-BD31-4B8C-83A1-F6EECF244321}">
                    <p14:modId xmlns:p14="http://schemas.microsoft.com/office/powerpoint/2010/main" val="187755673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6830"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Group 86"/>
            <p:cNvGrpSpPr/>
            <p:nvPr/>
          </p:nvGrpSpPr>
          <p:grpSpPr>
            <a:xfrm>
              <a:off x="2155183" y="2559295"/>
              <a:ext cx="746653" cy="1072355"/>
              <a:chOff x="1220243" y="2040952"/>
              <a:chExt cx="746653" cy="1072354"/>
            </a:xfrm>
          </p:grpSpPr>
          <p:graphicFrame>
            <p:nvGraphicFramePr>
              <p:cNvPr id="108" name="Object 107"/>
              <p:cNvGraphicFramePr>
                <a:graphicFrameLocks noChangeAspect="1"/>
              </p:cNvGraphicFramePr>
              <p:nvPr>
                <p:extLst>
                  <p:ext uri="{D42A27DB-BD31-4B8C-83A1-F6EECF244321}">
                    <p14:modId xmlns:p14="http://schemas.microsoft.com/office/powerpoint/2010/main" val="143551672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6831"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Group 87"/>
            <p:cNvGrpSpPr/>
            <p:nvPr/>
          </p:nvGrpSpPr>
          <p:grpSpPr>
            <a:xfrm>
              <a:off x="2468939" y="3196086"/>
              <a:ext cx="746653" cy="1072355"/>
              <a:chOff x="1220243" y="2040952"/>
              <a:chExt cx="746653" cy="1072354"/>
            </a:xfrm>
          </p:grpSpPr>
          <p:graphicFrame>
            <p:nvGraphicFramePr>
              <p:cNvPr id="106" name="Object 105"/>
              <p:cNvGraphicFramePr>
                <a:graphicFrameLocks noChangeAspect="1"/>
              </p:cNvGraphicFramePr>
              <p:nvPr>
                <p:extLst>
                  <p:ext uri="{D42A27DB-BD31-4B8C-83A1-F6EECF244321}">
                    <p14:modId xmlns:p14="http://schemas.microsoft.com/office/powerpoint/2010/main" val="123948857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6832"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stCxn id="113" idx="3"/>
              <a:endCxn id="90" idx="1"/>
            </p:cNvCxnSpPr>
            <p:nvPr/>
          </p:nvCxnSpPr>
          <p:spPr>
            <a:xfrm>
              <a:off x="3431581" y="1816547"/>
              <a:ext cx="373239" cy="7411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11" idx="3"/>
              <a:endCxn id="90" idx="1"/>
            </p:cNvCxnSpPr>
            <p:nvPr/>
          </p:nvCxnSpPr>
          <p:spPr>
            <a:xfrm>
              <a:off x="3042392" y="2453674"/>
              <a:ext cx="762428" cy="10406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Straight Connector 93"/>
            <p:cNvCxnSpPr>
              <a:stCxn id="107" idx="3"/>
              <a:endCxn id="93" idx="1"/>
            </p:cNvCxnSpPr>
            <p:nvPr/>
          </p:nvCxnSpPr>
          <p:spPr>
            <a:xfrm flipV="1">
              <a:off x="3215592" y="3049260"/>
              <a:ext cx="589228" cy="7063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109" idx="3"/>
              <a:endCxn id="93" idx="1"/>
            </p:cNvCxnSpPr>
            <p:nvPr/>
          </p:nvCxnSpPr>
          <p:spPr>
            <a:xfrm flipV="1">
              <a:off x="2901836" y="3049260"/>
              <a:ext cx="902984" cy="695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3"/>
              <a:endCxn id="84" idx="1"/>
            </p:cNvCxnSpPr>
            <p:nvPr/>
          </p:nvCxnSpPr>
          <p:spPr>
            <a:xfrm flipV="1">
              <a:off x="4554120" y="2762149"/>
              <a:ext cx="1471593" cy="2871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2"/>
              <a:endCxn id="93" idx="0"/>
            </p:cNvCxnSpPr>
            <p:nvPr/>
          </p:nvCxnSpPr>
          <p:spPr>
            <a:xfrm>
              <a:off x="4179470" y="2701409"/>
              <a:ext cx="0" cy="20418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0" idx="3"/>
              <a:endCxn id="84" idx="1"/>
            </p:cNvCxnSpPr>
            <p:nvPr/>
          </p:nvCxnSpPr>
          <p:spPr>
            <a:xfrm>
              <a:off x="4554120" y="2557740"/>
              <a:ext cx="1471593" cy="20440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9"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p:cNvCxnSpPr>
              <a:stCxn id="99" idx="0"/>
              <a:endCxn id="93" idx="2"/>
            </p:cNvCxnSpPr>
            <p:nvPr/>
          </p:nvCxnSpPr>
          <p:spPr>
            <a:xfrm flipH="1" flipV="1">
              <a:off x="4179470" y="3192929"/>
              <a:ext cx="680206" cy="15550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1"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Connector 102"/>
            <p:cNvCxnSpPr>
              <a:stCxn id="101" idx="0"/>
              <a:endCxn id="93" idx="2"/>
            </p:cNvCxnSpPr>
            <p:nvPr/>
          </p:nvCxnSpPr>
          <p:spPr>
            <a:xfrm flipV="1">
              <a:off x="3947685" y="3192929"/>
              <a:ext cx="231785" cy="3922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02" idx="2"/>
              <a:endCxn id="90" idx="0"/>
            </p:cNvCxnSpPr>
            <p:nvPr/>
          </p:nvCxnSpPr>
          <p:spPr>
            <a:xfrm flipH="1">
              <a:off x="4179470" y="2276596"/>
              <a:ext cx="609936" cy="1374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0" idx="0"/>
              <a:endCxn id="89" idx="2"/>
            </p:cNvCxnSpPr>
            <p:nvPr/>
          </p:nvCxnSpPr>
          <p:spPr>
            <a:xfrm flipH="1" flipV="1">
              <a:off x="4038976" y="2208278"/>
              <a:ext cx="140494" cy="205792"/>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14" name="TextBox 113"/>
          <p:cNvSpPr txBox="1"/>
          <p:nvPr/>
        </p:nvSpPr>
        <p:spPr>
          <a:xfrm>
            <a:off x="2399837" y="5911547"/>
            <a:ext cx="1544637" cy="923330"/>
          </a:xfrm>
          <a:prstGeom prst="rect">
            <a:avLst/>
          </a:prstGeom>
          <a:noFill/>
        </p:spPr>
        <p:txBody>
          <a:bodyPr wrap="square" rtlCol="0">
            <a:spAutoFit/>
          </a:bodyPr>
          <a:lstStyle/>
          <a:p>
            <a:pPr defTabSz="457200"/>
            <a:r>
              <a:rPr lang="en-US" dirty="0" smtClean="0">
                <a:solidFill>
                  <a:prstClr val="black"/>
                </a:solidFill>
                <a:latin typeface="Calibri"/>
              </a:rPr>
              <a:t>~1K UEs</a:t>
            </a:r>
          </a:p>
          <a:p>
            <a:pPr defTabSz="457200"/>
            <a:r>
              <a:rPr lang="en-US" dirty="0" smtClean="0">
                <a:solidFill>
                  <a:prstClr val="black"/>
                </a:solidFill>
                <a:latin typeface="Calibri"/>
              </a:rPr>
              <a:t>~10K flows</a:t>
            </a:r>
          </a:p>
          <a:p>
            <a:pPr defTabSz="457200"/>
            <a:r>
              <a:rPr lang="en-US" dirty="0" smtClean="0">
                <a:solidFill>
                  <a:prstClr val="black"/>
                </a:solidFill>
                <a:latin typeface="Calibri"/>
              </a:rPr>
              <a:t>~</a:t>
            </a:r>
            <a:r>
              <a:rPr lang="en-US" dirty="0">
                <a:solidFill>
                  <a:prstClr val="black"/>
                </a:solidFill>
                <a:latin typeface="Calibri"/>
              </a:rPr>
              <a:t>1 – </a:t>
            </a:r>
            <a:r>
              <a:rPr lang="en-US" dirty="0" smtClean="0">
                <a:solidFill>
                  <a:prstClr val="black"/>
                </a:solidFill>
                <a:latin typeface="Calibri"/>
              </a:rPr>
              <a:t>10 </a:t>
            </a:r>
            <a:r>
              <a:rPr lang="en-US" dirty="0" err="1" smtClean="0">
                <a:solidFill>
                  <a:prstClr val="black"/>
                </a:solidFill>
                <a:latin typeface="Calibri"/>
              </a:rPr>
              <a:t>Gbps</a:t>
            </a:r>
            <a:endParaRPr lang="en-US" dirty="0">
              <a:solidFill>
                <a:prstClr val="black"/>
              </a:solidFill>
              <a:latin typeface="Calibri"/>
            </a:endParaRPr>
          </a:p>
        </p:txBody>
      </p:sp>
      <p:sp>
        <p:nvSpPr>
          <p:cNvPr id="115" name="TextBox 114"/>
          <p:cNvSpPr txBox="1"/>
          <p:nvPr/>
        </p:nvSpPr>
        <p:spPr>
          <a:xfrm>
            <a:off x="5861555" y="4904480"/>
            <a:ext cx="2122360" cy="923330"/>
          </a:xfrm>
          <a:prstGeom prst="rect">
            <a:avLst/>
          </a:prstGeom>
          <a:noFill/>
        </p:spPr>
        <p:txBody>
          <a:bodyPr wrap="square" rtlCol="0">
            <a:spAutoFit/>
          </a:bodyPr>
          <a:lstStyle/>
          <a:p>
            <a:pPr defTabSz="457200"/>
            <a:r>
              <a:rPr lang="en-US" dirty="0" smtClean="0">
                <a:solidFill>
                  <a:prstClr val="black"/>
                </a:solidFill>
                <a:latin typeface="Calibri"/>
              </a:rPr>
              <a:t>~1 million UEs</a:t>
            </a:r>
          </a:p>
          <a:p>
            <a:pPr defTabSz="457200"/>
            <a:r>
              <a:rPr lang="en-US" dirty="0" smtClean="0">
                <a:solidFill>
                  <a:prstClr val="black"/>
                </a:solidFill>
                <a:latin typeface="Calibri"/>
              </a:rPr>
              <a:t>~10 million flows</a:t>
            </a:r>
          </a:p>
          <a:p>
            <a:pPr defTabSz="457200"/>
            <a:r>
              <a:rPr lang="en-US" dirty="0" smtClean="0">
                <a:solidFill>
                  <a:prstClr val="black"/>
                </a:solidFill>
                <a:latin typeface="Calibri"/>
              </a:rPr>
              <a:t>~400 </a:t>
            </a:r>
            <a:r>
              <a:rPr lang="en-US" dirty="0" err="1" smtClean="0">
                <a:solidFill>
                  <a:prstClr val="black"/>
                </a:solidFill>
                <a:latin typeface="Calibri"/>
              </a:rPr>
              <a:t>Gbps</a:t>
            </a:r>
            <a:r>
              <a:rPr lang="en-US" dirty="0" smtClean="0">
                <a:solidFill>
                  <a:prstClr val="black"/>
                </a:solidFill>
                <a:latin typeface="Calibri"/>
              </a:rPr>
              <a:t> – 2 </a:t>
            </a:r>
            <a:r>
              <a:rPr lang="en-US" dirty="0" err="1" smtClean="0">
                <a:solidFill>
                  <a:prstClr val="black"/>
                </a:solidFill>
                <a:latin typeface="Calibri"/>
              </a:rPr>
              <a:t>Tbps</a:t>
            </a:r>
            <a:endParaRPr lang="en-US" dirty="0">
              <a:solidFill>
                <a:prstClr val="black"/>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50</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429000" y="6324600"/>
            <a:ext cx="3657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401194430"/>
      </p:ext>
    </p:extLst>
  </p:cSld>
  <p:clrMapOvr>
    <a:masterClrMapping/>
  </p:clrMapOvr>
  <mc:AlternateContent xmlns:mc="http://schemas.openxmlformats.org/markup-compatibility/2006" xmlns:p14="http://schemas.microsoft.com/office/powerpoint/2010/main">
    <mc:Choice Requires="p14">
      <p:transition spd="slow" p14:dur="2000" advTm="145980"/>
    </mc:Choice>
    <mc:Fallback xmlns="">
      <p:transition xmlns:p14="http://schemas.microsoft.com/office/powerpoint/2010/main" spd="slow" advTm="1459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504D"/>
                </a:solidFill>
              </a:rPr>
              <a:t>Characteristics</a:t>
            </a:r>
            <a:r>
              <a:rPr lang="en-US" sz="3600" dirty="0" smtClean="0"/>
              <a:t> of </a:t>
            </a:r>
            <a:r>
              <a:rPr lang="en-US" sz="3600" dirty="0"/>
              <a:t>Cellular Core Networks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rgbClr val="7F7F7F"/>
                </a:solidFill>
              </a:rPr>
              <a:t>“</a:t>
            </a:r>
            <a:r>
              <a:rPr lang="en-US" sz="2800" dirty="0" smtClean="0">
                <a:solidFill>
                  <a:schemeClr val="bg1">
                    <a:lumMod val="50000"/>
                  </a:schemeClr>
                </a:solidFill>
              </a:rPr>
              <a:t>North south” traffic pattern</a:t>
            </a:r>
          </a:p>
          <a:p>
            <a:pPr marL="514350" indent="-514350">
              <a:buFont typeface="+mj-lt"/>
              <a:buAutoNum type="arabicPeriod"/>
            </a:pPr>
            <a:r>
              <a:rPr lang="en-US" sz="2800" dirty="0">
                <a:solidFill>
                  <a:srgbClr val="7F7F7F"/>
                </a:solidFill>
              </a:rPr>
              <a:t>Asymmetric </a:t>
            </a:r>
            <a:r>
              <a:rPr lang="en-US" sz="2800" dirty="0" smtClean="0">
                <a:solidFill>
                  <a:srgbClr val="7F7F7F"/>
                </a:solidFill>
              </a:rPr>
              <a:t>edge</a:t>
            </a:r>
          </a:p>
          <a:p>
            <a:pPr marL="514350" indent="-514350">
              <a:buFont typeface="+mj-lt"/>
              <a:buAutoNum type="arabicPeriod"/>
            </a:pPr>
            <a:r>
              <a:rPr lang="en-US" sz="2800" dirty="0">
                <a:solidFill>
                  <a:schemeClr val="accent2"/>
                </a:solidFill>
              </a:rPr>
              <a:t>Traffic </a:t>
            </a:r>
            <a:r>
              <a:rPr lang="en-US" sz="2800" dirty="0" smtClean="0">
                <a:solidFill>
                  <a:schemeClr val="accent2"/>
                </a:solidFill>
              </a:rPr>
              <a:t>initiated </a:t>
            </a:r>
            <a:r>
              <a:rPr lang="en-US" sz="2800" dirty="0">
                <a:solidFill>
                  <a:schemeClr val="accent2"/>
                </a:solidFill>
              </a:rPr>
              <a:t>from </a:t>
            </a:r>
            <a:r>
              <a:rPr lang="en-US" sz="2800" dirty="0" smtClean="0">
                <a:solidFill>
                  <a:schemeClr val="accent2"/>
                </a:solidFill>
              </a:rPr>
              <a:t>low</a:t>
            </a:r>
            <a:r>
              <a:rPr lang="en-US" sz="2800" dirty="0">
                <a:solidFill>
                  <a:schemeClr val="accent2"/>
                </a:solidFill>
              </a:rPr>
              <a:t>-bandwidth access </a:t>
            </a:r>
            <a:r>
              <a:rPr lang="en-US" sz="2800" dirty="0" smtClean="0">
                <a:solidFill>
                  <a:schemeClr val="accent2"/>
                </a:solidFill>
              </a:rPr>
              <a:t>edge</a:t>
            </a:r>
            <a:endParaRPr lang="en-US" sz="2800" dirty="0" smtClean="0"/>
          </a:p>
          <a:p>
            <a:pPr marL="514350" indent="-514350">
              <a:buFont typeface="+mj-lt"/>
              <a:buAutoNum type="arabicPeriod"/>
            </a:pPr>
            <a:endParaRPr lang="en-US" sz="2400" dirty="0" smtClean="0"/>
          </a:p>
        </p:txBody>
      </p:sp>
      <p:grpSp>
        <p:nvGrpSpPr>
          <p:cNvPr id="62" name="Group 61"/>
          <p:cNvGrpSpPr/>
          <p:nvPr/>
        </p:nvGrpSpPr>
        <p:grpSpPr>
          <a:xfrm>
            <a:off x="218394" y="3454187"/>
            <a:ext cx="2266044" cy="2843283"/>
            <a:chOff x="341845" y="1617798"/>
            <a:chExt cx="2266044" cy="2843283"/>
          </a:xfrm>
        </p:grpSpPr>
        <p:grpSp>
          <p:nvGrpSpPr>
            <p:cNvPr id="63" name="Group 62"/>
            <p:cNvGrpSpPr/>
            <p:nvPr/>
          </p:nvGrpSpPr>
          <p:grpSpPr>
            <a:xfrm>
              <a:off x="341845" y="1617798"/>
              <a:ext cx="1569937" cy="2669926"/>
              <a:chOff x="341845" y="1503498"/>
              <a:chExt cx="1569937" cy="2669926"/>
            </a:xfrm>
          </p:grpSpPr>
          <p:sp>
            <p:nvSpPr>
              <p:cNvPr id="65" name="Left Arrow 64"/>
              <p:cNvSpPr/>
              <p:nvPr/>
            </p:nvSpPr>
            <p:spPr>
              <a:xfrm rot="10800000" flipV="1">
                <a:off x="1271702" y="165233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6" name="Left Arrow 65"/>
              <p:cNvSpPr/>
              <p:nvPr/>
            </p:nvSpPr>
            <p:spPr>
              <a:xfrm rot="10800000" flipV="1">
                <a:off x="1271700" y="296649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7" name="Left Arrow 66"/>
              <p:cNvSpPr/>
              <p:nvPr/>
            </p:nvSpPr>
            <p:spPr>
              <a:xfrm rot="10800000" flipV="1">
                <a:off x="1271701" y="2304297"/>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8" name="Left Arrow 67"/>
              <p:cNvSpPr/>
              <p:nvPr/>
            </p:nvSpPr>
            <p:spPr>
              <a:xfrm rot="10800000" flipV="1">
                <a:off x="1271700" y="3680976"/>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69" name="Group 68"/>
              <p:cNvGrpSpPr>
                <a:grpSpLocks noChangeAspect="1"/>
              </p:cNvGrpSpPr>
              <p:nvPr/>
            </p:nvGrpSpPr>
            <p:grpSpPr>
              <a:xfrm>
                <a:off x="341845" y="1503498"/>
                <a:ext cx="660935" cy="1097280"/>
                <a:chOff x="547949" y="1288623"/>
                <a:chExt cx="834268" cy="1385046"/>
              </a:xfrm>
            </p:grpSpPr>
            <p:pic>
              <p:nvPicPr>
                <p:cNvPr id="74" name="Picture 73"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75" name="Picture 74"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76" name="Picture 7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70" name="Group 69"/>
              <p:cNvGrpSpPr>
                <a:grpSpLocks noChangeAspect="1"/>
              </p:cNvGrpSpPr>
              <p:nvPr/>
            </p:nvGrpSpPr>
            <p:grpSpPr>
              <a:xfrm>
                <a:off x="370691" y="3076144"/>
                <a:ext cx="660935" cy="1097280"/>
                <a:chOff x="547949" y="1288623"/>
                <a:chExt cx="834268" cy="1385046"/>
              </a:xfrm>
            </p:grpSpPr>
            <p:pic>
              <p:nvPicPr>
                <p:cNvPr id="71" name="Picture 70"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72" name="Picture 71"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73" name="Picture 72"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sp>
          <p:nvSpPr>
            <p:cNvPr id="64" name="Rectangle 63"/>
            <p:cNvSpPr/>
            <p:nvPr/>
          </p:nvSpPr>
          <p:spPr>
            <a:xfrm>
              <a:off x="1104714" y="4137916"/>
              <a:ext cx="1503175"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Access Edge</a:t>
              </a:r>
              <a:endParaRPr lang="en-US" sz="2000" dirty="0">
                <a:solidFill>
                  <a:srgbClr val="C0504D"/>
                </a:solidFill>
                <a:latin typeface="Calibri"/>
              </a:endParaRPr>
            </a:p>
          </p:txBody>
        </p:sp>
      </p:grpSp>
      <p:grpSp>
        <p:nvGrpSpPr>
          <p:cNvPr id="77" name="Group 76"/>
          <p:cNvGrpSpPr/>
          <p:nvPr/>
        </p:nvGrpSpPr>
        <p:grpSpPr>
          <a:xfrm>
            <a:off x="5618255" y="4332830"/>
            <a:ext cx="3046694" cy="1964640"/>
            <a:chOff x="5741706" y="2496441"/>
            <a:chExt cx="3046694" cy="1964640"/>
          </a:xfrm>
        </p:grpSpPr>
        <p:grpSp>
          <p:nvGrpSpPr>
            <p:cNvPr id="78" name="Group 77"/>
            <p:cNvGrpSpPr/>
            <p:nvPr/>
          </p:nvGrpSpPr>
          <p:grpSpPr>
            <a:xfrm>
              <a:off x="7046186" y="2496441"/>
              <a:ext cx="1742214" cy="640080"/>
              <a:chOff x="6931886" y="2318641"/>
              <a:chExt cx="1742214" cy="640080"/>
            </a:xfrm>
          </p:grpSpPr>
          <p:sp>
            <p:nvSpPr>
              <p:cNvPr id="80" name="Left Arrow 79"/>
              <p:cNvSpPr/>
              <p:nvPr/>
            </p:nvSpPr>
            <p:spPr>
              <a:xfrm flipV="1">
                <a:off x="6931886" y="2318641"/>
                <a:ext cx="640080" cy="64008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1" name="Rectangle 80"/>
              <p:cNvSpPr/>
              <p:nvPr/>
            </p:nvSpPr>
            <p:spPr>
              <a:xfrm>
                <a:off x="7597366" y="2491969"/>
                <a:ext cx="1076734" cy="323165"/>
              </a:xfrm>
              <a:prstGeom prst="rect">
                <a:avLst/>
              </a:prstGeom>
            </p:spPr>
            <p:txBody>
              <a:bodyPr wrap="square">
                <a:spAutoFit/>
              </a:bodyPr>
              <a:lstStyle/>
              <a:p>
                <a:pPr defTabSz="457200">
                  <a:lnSpc>
                    <a:spcPct val="70000"/>
                  </a:lnSpc>
                </a:pPr>
                <a:r>
                  <a:rPr lang="en-US" sz="2000" dirty="0" smtClean="0">
                    <a:solidFill>
                      <a:srgbClr val="000000"/>
                    </a:solidFill>
                    <a:latin typeface="Calibri"/>
                  </a:rPr>
                  <a:t>Internet</a:t>
                </a:r>
                <a:endParaRPr lang="en-US" sz="2000" dirty="0">
                  <a:solidFill>
                    <a:srgbClr val="000000"/>
                  </a:solidFill>
                  <a:latin typeface="Calibri"/>
                </a:endParaRPr>
              </a:p>
            </p:txBody>
          </p:sp>
        </p:grpSp>
        <p:sp>
          <p:nvSpPr>
            <p:cNvPr id="79" name="Rectangle 78"/>
            <p:cNvSpPr/>
            <p:nvPr/>
          </p:nvSpPr>
          <p:spPr>
            <a:xfrm>
              <a:off x="5741706" y="4137916"/>
              <a:ext cx="1855660" cy="323165"/>
            </a:xfrm>
            <a:prstGeom prst="rect">
              <a:avLst/>
            </a:prstGeom>
          </p:spPr>
          <p:txBody>
            <a:bodyPr wrap="square">
              <a:spAutoFit/>
            </a:bodyPr>
            <a:lstStyle/>
            <a:p>
              <a:pPr defTabSz="457200">
                <a:lnSpc>
                  <a:spcPct val="70000"/>
                </a:lnSpc>
              </a:pPr>
              <a:r>
                <a:rPr lang="en-US" sz="2000" dirty="0" smtClean="0">
                  <a:solidFill>
                    <a:srgbClr val="77933C"/>
                  </a:solidFill>
                  <a:latin typeface="Calibri"/>
                </a:rPr>
                <a:t>Gateway</a:t>
              </a:r>
              <a:r>
                <a:rPr lang="en-US" sz="2000" dirty="0">
                  <a:solidFill>
                    <a:srgbClr val="77933C"/>
                  </a:solidFill>
                  <a:latin typeface="Calibri"/>
                </a:rPr>
                <a:t> </a:t>
              </a:r>
              <a:r>
                <a:rPr lang="en-US" sz="2000" dirty="0" smtClean="0">
                  <a:solidFill>
                    <a:srgbClr val="77933C"/>
                  </a:solidFill>
                  <a:latin typeface="Calibri"/>
                </a:rPr>
                <a:t>Edge</a:t>
              </a:r>
            </a:p>
          </p:txBody>
        </p:sp>
      </p:grpSp>
      <p:grpSp>
        <p:nvGrpSpPr>
          <p:cNvPr id="82" name="Group 81"/>
          <p:cNvGrpSpPr/>
          <p:nvPr/>
        </p:nvGrpSpPr>
        <p:grpSpPr>
          <a:xfrm>
            <a:off x="2060681" y="3207698"/>
            <a:ext cx="4619830" cy="3011432"/>
            <a:chOff x="2155183" y="1257009"/>
            <a:chExt cx="4619830" cy="3011432"/>
          </a:xfrm>
        </p:grpSpPr>
        <p:sp>
          <p:nvSpPr>
            <p:cNvPr id="83" name="Teardrop 82"/>
            <p:cNvSpPr>
              <a:spLocks noChangeAspect="1"/>
            </p:cNvSpPr>
            <p:nvPr/>
          </p:nvSpPr>
          <p:spPr>
            <a:xfrm rot="2711176">
              <a:off x="2840067" y="1414431"/>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84"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 name="Group 84"/>
            <p:cNvGrpSpPr/>
            <p:nvPr/>
          </p:nvGrpSpPr>
          <p:grpSpPr>
            <a:xfrm>
              <a:off x="2684928" y="1257009"/>
              <a:ext cx="746653" cy="1072355"/>
              <a:chOff x="1220243" y="2040952"/>
              <a:chExt cx="746653" cy="1072354"/>
            </a:xfrm>
          </p:grpSpPr>
          <p:graphicFrame>
            <p:nvGraphicFramePr>
              <p:cNvPr id="112" name="Object 111"/>
              <p:cNvGraphicFramePr>
                <a:graphicFrameLocks noChangeAspect="1"/>
              </p:cNvGraphicFramePr>
              <p:nvPr>
                <p:extLst>
                  <p:ext uri="{D42A27DB-BD31-4B8C-83A1-F6EECF244321}">
                    <p14:modId xmlns:p14="http://schemas.microsoft.com/office/powerpoint/2010/main" val="208969811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7853"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 name="Group 85"/>
            <p:cNvGrpSpPr/>
            <p:nvPr/>
          </p:nvGrpSpPr>
          <p:grpSpPr>
            <a:xfrm>
              <a:off x="2295739" y="1894136"/>
              <a:ext cx="746653" cy="1072355"/>
              <a:chOff x="1220243" y="2040952"/>
              <a:chExt cx="746653" cy="1072354"/>
            </a:xfrm>
          </p:grpSpPr>
          <p:graphicFrame>
            <p:nvGraphicFramePr>
              <p:cNvPr id="110" name="Object 109"/>
              <p:cNvGraphicFramePr>
                <a:graphicFrameLocks noChangeAspect="1"/>
              </p:cNvGraphicFramePr>
              <p:nvPr>
                <p:extLst>
                  <p:ext uri="{D42A27DB-BD31-4B8C-83A1-F6EECF244321}">
                    <p14:modId xmlns:p14="http://schemas.microsoft.com/office/powerpoint/2010/main" val="420618614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7854"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Group 86"/>
            <p:cNvGrpSpPr/>
            <p:nvPr/>
          </p:nvGrpSpPr>
          <p:grpSpPr>
            <a:xfrm>
              <a:off x="2155183" y="2559295"/>
              <a:ext cx="746653" cy="1072355"/>
              <a:chOff x="1220243" y="2040952"/>
              <a:chExt cx="746653" cy="1072354"/>
            </a:xfrm>
          </p:grpSpPr>
          <p:graphicFrame>
            <p:nvGraphicFramePr>
              <p:cNvPr id="108" name="Object 107"/>
              <p:cNvGraphicFramePr>
                <a:graphicFrameLocks noChangeAspect="1"/>
              </p:cNvGraphicFramePr>
              <p:nvPr>
                <p:extLst>
                  <p:ext uri="{D42A27DB-BD31-4B8C-83A1-F6EECF244321}">
                    <p14:modId xmlns:p14="http://schemas.microsoft.com/office/powerpoint/2010/main" val="399504760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7855"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Group 87"/>
            <p:cNvGrpSpPr/>
            <p:nvPr/>
          </p:nvGrpSpPr>
          <p:grpSpPr>
            <a:xfrm>
              <a:off x="2468939" y="3196086"/>
              <a:ext cx="746653" cy="1072355"/>
              <a:chOff x="1220243" y="2040952"/>
              <a:chExt cx="746653" cy="1072354"/>
            </a:xfrm>
          </p:grpSpPr>
          <p:graphicFrame>
            <p:nvGraphicFramePr>
              <p:cNvPr id="106" name="Object 105"/>
              <p:cNvGraphicFramePr>
                <a:graphicFrameLocks noChangeAspect="1"/>
              </p:cNvGraphicFramePr>
              <p:nvPr>
                <p:extLst>
                  <p:ext uri="{D42A27DB-BD31-4B8C-83A1-F6EECF244321}">
                    <p14:modId xmlns:p14="http://schemas.microsoft.com/office/powerpoint/2010/main" val="529775348"/>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7856"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stCxn id="113" idx="3"/>
              <a:endCxn id="90" idx="1"/>
            </p:cNvCxnSpPr>
            <p:nvPr/>
          </p:nvCxnSpPr>
          <p:spPr>
            <a:xfrm>
              <a:off x="3431581" y="1816547"/>
              <a:ext cx="373239" cy="7411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11" idx="3"/>
              <a:endCxn id="90" idx="1"/>
            </p:cNvCxnSpPr>
            <p:nvPr/>
          </p:nvCxnSpPr>
          <p:spPr>
            <a:xfrm>
              <a:off x="3042392" y="2453674"/>
              <a:ext cx="762428" cy="10406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Straight Connector 93"/>
            <p:cNvCxnSpPr>
              <a:stCxn id="107" idx="3"/>
              <a:endCxn id="93" idx="1"/>
            </p:cNvCxnSpPr>
            <p:nvPr/>
          </p:nvCxnSpPr>
          <p:spPr>
            <a:xfrm flipV="1">
              <a:off x="3215592" y="3049260"/>
              <a:ext cx="589228" cy="7063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109" idx="3"/>
              <a:endCxn id="93" idx="1"/>
            </p:cNvCxnSpPr>
            <p:nvPr/>
          </p:nvCxnSpPr>
          <p:spPr>
            <a:xfrm flipV="1">
              <a:off x="2901836" y="3049260"/>
              <a:ext cx="902984" cy="695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3"/>
              <a:endCxn id="84" idx="1"/>
            </p:cNvCxnSpPr>
            <p:nvPr/>
          </p:nvCxnSpPr>
          <p:spPr>
            <a:xfrm flipV="1">
              <a:off x="4554120" y="2762149"/>
              <a:ext cx="1471593" cy="2871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0" idx="2"/>
              <a:endCxn id="93" idx="0"/>
            </p:cNvCxnSpPr>
            <p:nvPr/>
          </p:nvCxnSpPr>
          <p:spPr>
            <a:xfrm>
              <a:off x="4179470" y="2701409"/>
              <a:ext cx="0" cy="20418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0" idx="3"/>
              <a:endCxn id="84" idx="1"/>
            </p:cNvCxnSpPr>
            <p:nvPr/>
          </p:nvCxnSpPr>
          <p:spPr>
            <a:xfrm>
              <a:off x="4554120" y="2557740"/>
              <a:ext cx="1471593" cy="20440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9"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p:cNvCxnSpPr>
              <a:stCxn id="99" idx="0"/>
              <a:endCxn id="93" idx="2"/>
            </p:cNvCxnSpPr>
            <p:nvPr/>
          </p:nvCxnSpPr>
          <p:spPr>
            <a:xfrm flipH="1" flipV="1">
              <a:off x="4179470" y="3192929"/>
              <a:ext cx="680206" cy="15550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1"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Connector 102"/>
            <p:cNvCxnSpPr>
              <a:stCxn id="101" idx="0"/>
              <a:endCxn id="93" idx="2"/>
            </p:cNvCxnSpPr>
            <p:nvPr/>
          </p:nvCxnSpPr>
          <p:spPr>
            <a:xfrm flipV="1">
              <a:off x="3947685" y="3192929"/>
              <a:ext cx="231785" cy="3922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02" idx="2"/>
              <a:endCxn id="90" idx="0"/>
            </p:cNvCxnSpPr>
            <p:nvPr/>
          </p:nvCxnSpPr>
          <p:spPr>
            <a:xfrm flipH="1">
              <a:off x="4179470" y="2276596"/>
              <a:ext cx="609936" cy="1374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0" idx="0"/>
              <a:endCxn id="89" idx="2"/>
            </p:cNvCxnSpPr>
            <p:nvPr/>
          </p:nvCxnSpPr>
          <p:spPr>
            <a:xfrm flipH="1" flipV="1">
              <a:off x="4038976" y="2208278"/>
              <a:ext cx="140494" cy="205792"/>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14" name="TextBox 113"/>
          <p:cNvSpPr txBox="1"/>
          <p:nvPr/>
        </p:nvSpPr>
        <p:spPr>
          <a:xfrm>
            <a:off x="2399837" y="5911547"/>
            <a:ext cx="1544637" cy="923330"/>
          </a:xfrm>
          <a:prstGeom prst="rect">
            <a:avLst/>
          </a:prstGeom>
          <a:noFill/>
        </p:spPr>
        <p:txBody>
          <a:bodyPr wrap="square" rtlCol="0">
            <a:spAutoFit/>
          </a:bodyPr>
          <a:lstStyle/>
          <a:p>
            <a:pPr defTabSz="457200"/>
            <a:r>
              <a:rPr lang="en-US" dirty="0" smtClean="0">
                <a:solidFill>
                  <a:prstClr val="black"/>
                </a:solidFill>
                <a:latin typeface="Calibri"/>
              </a:rPr>
              <a:t>~1K UEs</a:t>
            </a:r>
          </a:p>
          <a:p>
            <a:pPr defTabSz="457200"/>
            <a:r>
              <a:rPr lang="en-US" dirty="0" smtClean="0">
                <a:solidFill>
                  <a:prstClr val="black"/>
                </a:solidFill>
                <a:latin typeface="Calibri"/>
              </a:rPr>
              <a:t>~10K flows</a:t>
            </a:r>
          </a:p>
          <a:p>
            <a:pPr defTabSz="457200"/>
            <a:r>
              <a:rPr lang="en-US" dirty="0" smtClean="0">
                <a:solidFill>
                  <a:prstClr val="black"/>
                </a:solidFill>
                <a:latin typeface="Calibri"/>
              </a:rPr>
              <a:t>~1 – 10 </a:t>
            </a:r>
            <a:r>
              <a:rPr lang="en-US" dirty="0" err="1" smtClean="0">
                <a:solidFill>
                  <a:prstClr val="black"/>
                </a:solidFill>
                <a:latin typeface="Calibri"/>
              </a:rPr>
              <a:t>Gbps</a:t>
            </a:r>
            <a:endParaRPr lang="en-US" dirty="0">
              <a:solidFill>
                <a:prstClr val="black"/>
              </a:solidFill>
              <a:latin typeface="Calibri"/>
            </a:endParaRPr>
          </a:p>
        </p:txBody>
      </p:sp>
      <p:sp>
        <p:nvSpPr>
          <p:cNvPr id="58" name="TextBox 57"/>
          <p:cNvSpPr txBox="1"/>
          <p:nvPr/>
        </p:nvSpPr>
        <p:spPr>
          <a:xfrm>
            <a:off x="5861555" y="4904480"/>
            <a:ext cx="2122360" cy="923330"/>
          </a:xfrm>
          <a:prstGeom prst="rect">
            <a:avLst/>
          </a:prstGeom>
          <a:noFill/>
        </p:spPr>
        <p:txBody>
          <a:bodyPr wrap="square" rtlCol="0">
            <a:spAutoFit/>
          </a:bodyPr>
          <a:lstStyle/>
          <a:p>
            <a:pPr defTabSz="457200"/>
            <a:r>
              <a:rPr lang="en-US" dirty="0" smtClean="0">
                <a:solidFill>
                  <a:prstClr val="black"/>
                </a:solidFill>
                <a:latin typeface="Calibri"/>
              </a:rPr>
              <a:t>~1 million UEs</a:t>
            </a:r>
          </a:p>
          <a:p>
            <a:pPr defTabSz="457200"/>
            <a:r>
              <a:rPr lang="en-US" dirty="0" smtClean="0">
                <a:solidFill>
                  <a:prstClr val="black"/>
                </a:solidFill>
                <a:latin typeface="Calibri"/>
              </a:rPr>
              <a:t>~10 million flows</a:t>
            </a:r>
          </a:p>
          <a:p>
            <a:pPr defTabSz="457200"/>
            <a:r>
              <a:rPr lang="en-US" dirty="0" smtClean="0">
                <a:solidFill>
                  <a:prstClr val="black"/>
                </a:solidFill>
                <a:latin typeface="Calibri"/>
              </a:rPr>
              <a:t>~400 </a:t>
            </a:r>
            <a:r>
              <a:rPr lang="en-US" dirty="0" err="1" smtClean="0">
                <a:solidFill>
                  <a:prstClr val="black"/>
                </a:solidFill>
                <a:latin typeface="Calibri"/>
              </a:rPr>
              <a:t>Gbps</a:t>
            </a:r>
            <a:r>
              <a:rPr lang="en-US" dirty="0" smtClean="0">
                <a:solidFill>
                  <a:prstClr val="black"/>
                </a:solidFill>
                <a:latin typeface="Calibri"/>
              </a:rPr>
              <a:t> – 2 </a:t>
            </a:r>
            <a:r>
              <a:rPr lang="en-US" dirty="0" err="1" smtClean="0">
                <a:solidFill>
                  <a:prstClr val="black"/>
                </a:solidFill>
                <a:latin typeface="Calibri"/>
              </a:rPr>
              <a:t>Tbps</a:t>
            </a:r>
            <a:endParaRPr lang="en-US" dirty="0">
              <a:solidFill>
                <a:prstClr val="black"/>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51</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77000"/>
            <a:ext cx="4114800" cy="2444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1176754050"/>
      </p:ext>
    </p:extLst>
  </p:cSld>
  <p:clrMapOvr>
    <a:masterClrMapping/>
  </p:clrMapOvr>
  <mc:AlternateContent xmlns:mc="http://schemas.openxmlformats.org/markup-compatibility/2006" xmlns:p14="http://schemas.microsoft.com/office/powerpoint/2010/main">
    <mc:Choice Requires="p14">
      <p:transition spd="slow" p14:dur="2000" advTm="57797"/>
    </mc:Choice>
    <mc:Fallback xmlns="">
      <p:transition xmlns:p14="http://schemas.microsoft.com/office/powerpoint/2010/main" spd="slow" advTm="57797"/>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504D"/>
                </a:solidFill>
              </a:rPr>
              <a:t>Characteristics</a:t>
            </a:r>
            <a:r>
              <a:rPr lang="en-US" sz="3600" dirty="0" smtClean="0"/>
              <a:t> of </a:t>
            </a:r>
            <a:r>
              <a:rPr lang="en-US" sz="3600" dirty="0"/>
              <a:t>Cellular Core Networks</a:t>
            </a:r>
          </a:p>
        </p:txBody>
      </p:sp>
      <p:sp>
        <p:nvSpPr>
          <p:cNvPr id="3" name="Content Placeholder 2"/>
          <p:cNvSpPr>
            <a:spLocks noGrp="1"/>
          </p:cNvSpPr>
          <p:nvPr>
            <p:ph idx="1"/>
          </p:nvPr>
        </p:nvSpPr>
        <p:spPr>
          <a:xfrm>
            <a:off x="457200" y="1600201"/>
            <a:ext cx="8229600" cy="4927599"/>
          </a:xfrm>
        </p:spPr>
        <p:txBody>
          <a:bodyPr>
            <a:normAutofit/>
          </a:bodyPr>
          <a:lstStyle/>
          <a:p>
            <a:pPr marL="514350" indent="-514350">
              <a:buFont typeface="+mj-lt"/>
              <a:buAutoNum type="arabicPeriod"/>
            </a:pPr>
            <a:r>
              <a:rPr lang="en-US" sz="2800" dirty="0" smtClean="0">
                <a:solidFill>
                  <a:srgbClr val="7F7F7F"/>
                </a:solidFill>
              </a:rPr>
              <a:t>“</a:t>
            </a:r>
            <a:r>
              <a:rPr lang="en-US" sz="2800" dirty="0" smtClean="0">
                <a:solidFill>
                  <a:schemeClr val="bg1">
                    <a:lumMod val="50000"/>
                  </a:schemeClr>
                </a:solidFill>
              </a:rPr>
              <a:t>North south” traffic pattern</a:t>
            </a:r>
          </a:p>
          <a:p>
            <a:pPr marL="514350" indent="-514350">
              <a:buFont typeface="+mj-lt"/>
              <a:buAutoNum type="arabicPeriod"/>
            </a:pPr>
            <a:r>
              <a:rPr lang="en-US" sz="2800" dirty="0">
                <a:solidFill>
                  <a:srgbClr val="7F7F7F"/>
                </a:solidFill>
              </a:rPr>
              <a:t>Asymmetric </a:t>
            </a:r>
            <a:r>
              <a:rPr lang="en-US" sz="2800" dirty="0" smtClean="0">
                <a:solidFill>
                  <a:srgbClr val="7F7F7F"/>
                </a:solidFill>
              </a:rPr>
              <a:t>edge</a:t>
            </a:r>
          </a:p>
          <a:p>
            <a:pPr marL="514350" indent="-514350">
              <a:buFont typeface="+mj-lt"/>
              <a:buAutoNum type="arabicPeriod"/>
            </a:pPr>
            <a:r>
              <a:rPr lang="en-US" sz="2800" dirty="0">
                <a:solidFill>
                  <a:srgbClr val="7F7F7F"/>
                </a:solidFill>
              </a:rPr>
              <a:t>Traffic initiates from </a:t>
            </a:r>
            <a:r>
              <a:rPr lang="en-US" sz="2800" dirty="0" smtClean="0">
                <a:solidFill>
                  <a:srgbClr val="7F7F7F"/>
                </a:solidFill>
              </a:rPr>
              <a:t>low</a:t>
            </a:r>
            <a:r>
              <a:rPr lang="en-US" sz="2800" dirty="0">
                <a:solidFill>
                  <a:srgbClr val="7F7F7F"/>
                </a:solidFill>
              </a:rPr>
              <a:t>-bandwidth access </a:t>
            </a:r>
            <a:r>
              <a:rPr lang="en-US" sz="2800" dirty="0" smtClean="0">
                <a:solidFill>
                  <a:srgbClr val="7F7F7F"/>
                </a:solidFill>
              </a:rPr>
              <a:t>edge</a:t>
            </a:r>
          </a:p>
          <a:p>
            <a:pPr marL="0" indent="0">
              <a:buNone/>
            </a:pPr>
            <a:endParaRPr lang="en-US" sz="2800" dirty="0" smtClean="0">
              <a:solidFill>
                <a:srgbClr val="C0504D"/>
              </a:solidFill>
            </a:endParaRPr>
          </a:p>
          <a:p>
            <a:pPr marL="0" indent="0">
              <a:buNone/>
            </a:pPr>
            <a:r>
              <a:rPr lang="en-US" sz="2800" dirty="0" smtClean="0">
                <a:solidFill>
                  <a:srgbClr val="C0504D"/>
                </a:solidFill>
              </a:rPr>
              <a:t>Goal: Scalable support of fine-grained policies in such a network</a:t>
            </a:r>
            <a:endParaRPr lang="en-US" sz="2400" dirty="0" smtClean="0">
              <a:solidFill>
                <a:srgbClr val="C0504D"/>
              </a:solidFill>
            </a:endParaRPr>
          </a:p>
          <a:p>
            <a:endParaRPr lang="en-US" sz="2400" dirty="0" smtClean="0">
              <a:solidFill>
                <a:srgbClr val="C0504D"/>
              </a:solidFill>
            </a:endParaRPr>
          </a:p>
          <a:p>
            <a:endParaRPr lang="en-US" sz="2400" dirty="0">
              <a:solidFill>
                <a:srgbClr val="C0504D"/>
              </a:solidFill>
            </a:endParaRPr>
          </a:p>
          <a:p>
            <a:endParaRPr lang="en-US" sz="2400" dirty="0" smtClean="0">
              <a:solidFill>
                <a:srgbClr val="C0504D"/>
              </a:solidFill>
            </a:endParaRPr>
          </a:p>
          <a:p>
            <a:pPr marL="514350" indent="-514350">
              <a:buFont typeface="+mj-lt"/>
              <a:buAutoNum type="arabicPeriod"/>
            </a:pPr>
            <a:endParaRPr lang="en-US" sz="2800" dirty="0" smtClean="0"/>
          </a:p>
          <a:p>
            <a:pPr marL="514350" indent="-514350">
              <a:buFont typeface="+mj-lt"/>
              <a:buAutoNum type="arabicPeriod"/>
            </a:pPr>
            <a:endParaRPr lang="en-US" sz="2400" dirty="0" smtClean="0"/>
          </a:p>
        </p:txBody>
      </p:sp>
      <p:pic>
        <p:nvPicPr>
          <p:cNvPr id="58" name="Picture 57"/>
          <p:cNvPicPr>
            <a:picLocks noChangeAspect="1"/>
          </p:cNvPicPr>
          <p:nvPr/>
        </p:nvPicPr>
        <p:blipFill>
          <a:blip r:embed="rId4"/>
          <a:stretch>
            <a:fillRect/>
          </a:stretch>
        </p:blipFill>
        <p:spPr>
          <a:xfrm>
            <a:off x="1505645" y="4964797"/>
            <a:ext cx="2133600" cy="1280160"/>
          </a:xfrm>
          <a:prstGeom prst="rect">
            <a:avLst/>
          </a:prstGeom>
        </p:spPr>
      </p:pic>
      <p:sp>
        <p:nvSpPr>
          <p:cNvPr id="59" name="TextBox 58"/>
          <p:cNvSpPr txBox="1"/>
          <p:nvPr/>
        </p:nvSpPr>
        <p:spPr>
          <a:xfrm>
            <a:off x="3746500" y="5300990"/>
            <a:ext cx="2430673" cy="430887"/>
          </a:xfrm>
          <a:prstGeom prst="rect">
            <a:avLst/>
          </a:prstGeom>
          <a:noFill/>
        </p:spPr>
        <p:txBody>
          <a:bodyPr wrap="none" rtlCol="0">
            <a:spAutoFit/>
          </a:bodyPr>
          <a:lstStyle/>
          <a:p>
            <a:pPr defTabSz="457200"/>
            <a:r>
              <a:rPr lang="en-US" sz="2200" dirty="0">
                <a:solidFill>
                  <a:prstClr val="black"/>
                </a:solidFill>
                <a:latin typeface="Calibri"/>
              </a:rPr>
              <a:t>w</a:t>
            </a:r>
            <a:r>
              <a:rPr lang="en-US" sz="2200" dirty="0" smtClean="0">
                <a:solidFill>
                  <a:prstClr val="black"/>
                </a:solidFill>
                <a:latin typeface="Calibri"/>
              </a:rPr>
              <a:t>ith diverse needs!</a:t>
            </a:r>
            <a:endParaRPr lang="en-US" sz="22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52</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00800"/>
            <a:ext cx="3581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68329004"/>
      </p:ext>
    </p:extLst>
  </p:cSld>
  <p:clrMapOvr>
    <a:masterClrMapping/>
  </p:clrMapOvr>
  <mc:AlternateContent xmlns:mc="http://schemas.openxmlformats.org/markup-compatibility/2006" xmlns:p14="http://schemas.microsoft.com/office/powerpoint/2010/main">
    <mc:Choice Requires="p14">
      <p:transition spd="slow" p14:dur="2000" advTm="24143"/>
    </mc:Choice>
    <mc:Fallback xmlns="">
      <p:transition xmlns:p14="http://schemas.microsoft.com/office/powerpoint/2010/main" spd="slow" advTm="24143"/>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639"/>
            <a:ext cx="8229600" cy="1143000"/>
          </a:xfrm>
        </p:spPr>
        <p:txBody>
          <a:bodyPr>
            <a:noAutofit/>
          </a:bodyPr>
          <a:lstStyle/>
          <a:p>
            <a:r>
              <a:rPr lang="en-US" sz="2800" dirty="0" smtClean="0"/>
              <a:t>traffic to customer with parental control to</a:t>
            </a:r>
            <a:br>
              <a:rPr lang="en-US" sz="2800" dirty="0" smtClean="0"/>
            </a:br>
            <a:r>
              <a:rPr lang="en-US" sz="2800" dirty="0" smtClean="0"/>
              <a:t>go through a firewall then a content filter</a:t>
            </a:r>
            <a:endParaRPr lang="en-US" sz="2800" dirty="0"/>
          </a:p>
        </p:txBody>
      </p:sp>
      <p:sp>
        <p:nvSpPr>
          <p:cNvPr id="5" name="Title 1"/>
          <p:cNvSpPr txBox="1">
            <a:spLocks/>
          </p:cNvSpPr>
          <p:nvPr/>
        </p:nvSpPr>
        <p:spPr>
          <a:xfrm>
            <a:off x="457200" y="402431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balance the load among</a:t>
            </a:r>
          </a:p>
          <a:p>
            <a:r>
              <a:rPr lang="en-US" sz="2800" dirty="0" smtClean="0">
                <a:solidFill>
                  <a:prstClr val="black"/>
                </a:solidFill>
                <a:latin typeface="Calibri"/>
              </a:rPr>
              <a:t>all content filters and firewalls in the network!”</a:t>
            </a:r>
            <a:endParaRPr lang="en-US" sz="2800" dirty="0">
              <a:solidFill>
                <a:prstClr val="black"/>
              </a:solidFill>
              <a:latin typeface="Calibri"/>
            </a:endParaRPr>
          </a:p>
        </p:txBody>
      </p:sp>
      <p:sp>
        <p:nvSpPr>
          <p:cNvPr id="6" name="Title 1"/>
          <p:cNvSpPr txBox="1">
            <a:spLocks/>
          </p:cNvSpPr>
          <p:nvPr/>
        </p:nvSpPr>
        <p:spPr>
          <a:xfrm>
            <a:off x="609600" y="10112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 I want</a:t>
            </a:r>
            <a:endParaRPr lang="en-US" sz="2800" dirty="0">
              <a:solidFill>
                <a:prstClr val="black"/>
              </a:solidFill>
              <a:latin typeface="Calibri"/>
            </a:endParaRPr>
          </a:p>
        </p:txBody>
      </p:sp>
      <p:sp>
        <p:nvSpPr>
          <p:cNvPr id="8" name="Title 1"/>
          <p:cNvSpPr txBox="1">
            <a:spLocks/>
          </p:cNvSpPr>
          <p:nvPr/>
        </p:nvSpPr>
        <p:spPr>
          <a:xfrm>
            <a:off x="609600" y="289401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and</a:t>
            </a:r>
            <a:endParaRPr lang="en-US" sz="2800" dirty="0">
              <a:solidFill>
                <a:prstClr val="black"/>
              </a:solidFill>
              <a:latin typeface="Calibri"/>
            </a:endParaRPr>
          </a:p>
        </p:txBody>
      </p:sp>
      <p:sp>
        <p:nvSpPr>
          <p:cNvPr id="7" name="Title 1"/>
          <p:cNvSpPr txBox="1">
            <a:spLocks/>
          </p:cNvSpPr>
          <p:nvPr/>
        </p:nvSpPr>
        <p:spPr>
          <a:xfrm>
            <a:off x="457200" y="274639"/>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504D"/>
                </a:solidFill>
                <a:latin typeface="Calibri"/>
              </a:rPr>
              <a:t>Fine-grained </a:t>
            </a:r>
            <a:r>
              <a:rPr lang="en-US" dirty="0" smtClean="0">
                <a:solidFill>
                  <a:prstClr val="black"/>
                </a:solidFill>
                <a:latin typeface="Calibri"/>
              </a:rPr>
              <a:t>and </a:t>
            </a:r>
            <a:r>
              <a:rPr lang="en-US" dirty="0" smtClean="0">
                <a:solidFill>
                  <a:srgbClr val="C0504D"/>
                </a:solidFill>
                <a:latin typeface="Calibri"/>
              </a:rPr>
              <a:t>sophisticated </a:t>
            </a:r>
            <a:r>
              <a:rPr lang="en-US" dirty="0" smtClean="0">
                <a:solidFill>
                  <a:prstClr val="black"/>
                </a:solidFill>
                <a:latin typeface="Calibri"/>
              </a:rPr>
              <a:t>policies</a:t>
            </a:r>
            <a:endParaRPr lang="en-US" dirty="0">
              <a:solidFill>
                <a:prstClr val="black"/>
              </a:solidFill>
              <a:latin typeface="Calibri"/>
            </a:endParaRPr>
          </a:p>
        </p:txBody>
      </p:sp>
      <p:sp>
        <p:nvSpPr>
          <p:cNvPr id="11" name="Slide Number Placeholder 10"/>
          <p:cNvSpPr>
            <a:spLocks noGrp="1"/>
          </p:cNvSpPr>
          <p:nvPr>
            <p:ph type="sldNum" sz="quarter" idx="12"/>
          </p:nvPr>
        </p:nvSpPr>
        <p:spPr/>
        <p:txBody>
          <a:bodyPr/>
          <a:lstStyle/>
          <a:p>
            <a:fld id="{1718992C-B9AF-2F49-8B31-EC7F489F3004}" type="slidenum">
              <a:rPr lang="en-US" smtClean="0">
                <a:solidFill>
                  <a:prstClr val="black"/>
                </a:solidFill>
                <a:latin typeface="Calibri"/>
              </a:rPr>
              <a:pPr/>
              <a:t>53</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0" name="Footer Placeholder 9"/>
          <p:cNvSpPr>
            <a:spLocks noGrp="1"/>
          </p:cNvSpPr>
          <p:nvPr>
            <p:ph type="ftr" sz="quarter" idx="11"/>
          </p:nvPr>
        </p:nvSpPr>
        <p:spPr>
          <a:xfrm>
            <a:off x="3124200" y="6324600"/>
            <a:ext cx="3657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339052466"/>
      </p:ext>
    </p:extLst>
  </p:cSld>
  <p:clrMapOvr>
    <a:masterClrMapping/>
  </p:clrMapOvr>
  <mc:AlternateContent xmlns:mc="http://schemas.openxmlformats.org/markup-compatibility/2006" xmlns:p14="http://schemas.microsoft.com/office/powerpoint/2010/main">
    <mc:Choice Requires="p14">
      <p:transition spd="slow" p14:dur="2000" advTm="45919"/>
    </mc:Choice>
    <mc:Fallback xmlns="">
      <p:transition xmlns:p14="http://schemas.microsoft.com/office/powerpoint/2010/main" spd="slow" advTm="459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639"/>
            <a:ext cx="8229600" cy="1143000"/>
          </a:xfrm>
          <a:ln w="19050" cmpd="sng">
            <a:solidFill>
              <a:srgbClr val="4F81BD"/>
            </a:solidFill>
          </a:ln>
        </p:spPr>
        <p:txBody>
          <a:bodyPr>
            <a:noAutofit/>
          </a:bodyPr>
          <a:lstStyle/>
          <a:p>
            <a:r>
              <a:rPr lang="en-US" sz="2800" dirty="0"/>
              <a:t>traffic to customer with parental control to</a:t>
            </a:r>
            <a:br>
              <a:rPr lang="en-US" sz="2800" dirty="0"/>
            </a:br>
            <a:r>
              <a:rPr lang="en-US" sz="2800" dirty="0"/>
              <a:t>go through a firewall then a content filter</a:t>
            </a:r>
          </a:p>
        </p:txBody>
      </p:sp>
      <p:sp>
        <p:nvSpPr>
          <p:cNvPr id="5" name="Title 1"/>
          <p:cNvSpPr txBox="1">
            <a:spLocks/>
          </p:cNvSpPr>
          <p:nvPr/>
        </p:nvSpPr>
        <p:spPr>
          <a:xfrm>
            <a:off x="457200" y="4024317"/>
            <a:ext cx="8229600" cy="1143000"/>
          </a:xfrm>
          <a:prstGeom prst="rect">
            <a:avLst/>
          </a:prstGeom>
          <a:ln w="19050" cmpd="sng">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latin typeface="Calibri"/>
              </a:rPr>
              <a:t>balance the load among</a:t>
            </a:r>
          </a:p>
          <a:p>
            <a:r>
              <a:rPr lang="en-US" sz="2800" dirty="0">
                <a:solidFill>
                  <a:prstClr val="black"/>
                </a:solidFill>
                <a:latin typeface="Calibri"/>
              </a:rPr>
              <a:t>all content filters and firewalls in the network!”</a:t>
            </a:r>
          </a:p>
        </p:txBody>
      </p:sp>
      <p:sp>
        <p:nvSpPr>
          <p:cNvPr id="7" name="Title 1"/>
          <p:cNvSpPr txBox="1">
            <a:spLocks/>
          </p:cNvSpPr>
          <p:nvPr/>
        </p:nvSpPr>
        <p:spPr>
          <a:xfrm>
            <a:off x="457200" y="27463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504D"/>
                </a:solidFill>
                <a:latin typeface="Calibri"/>
              </a:rPr>
              <a:t>Decouple</a:t>
            </a:r>
            <a:r>
              <a:rPr lang="en-US" dirty="0" smtClean="0">
                <a:solidFill>
                  <a:prstClr val="black"/>
                </a:solidFill>
                <a:latin typeface="Calibri"/>
              </a:rPr>
              <a:t> the problem</a:t>
            </a:r>
            <a:endParaRPr lang="en-US" dirty="0">
              <a:solidFill>
                <a:prstClr val="black"/>
              </a:solidFill>
              <a:latin typeface="Calibri"/>
            </a:endParaRPr>
          </a:p>
        </p:txBody>
      </p:sp>
      <p:sp>
        <p:nvSpPr>
          <p:cNvPr id="8" name="Title 1"/>
          <p:cNvSpPr txBox="1">
            <a:spLocks/>
          </p:cNvSpPr>
          <p:nvPr/>
        </p:nvSpPr>
        <p:spPr>
          <a:xfrm>
            <a:off x="609600" y="10112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 I want</a:t>
            </a:r>
            <a:endParaRPr lang="en-US" sz="2800" dirty="0">
              <a:solidFill>
                <a:prstClr val="black"/>
              </a:solidFill>
              <a:latin typeface="Calibri"/>
            </a:endParaRPr>
          </a:p>
        </p:txBody>
      </p:sp>
      <p:sp>
        <p:nvSpPr>
          <p:cNvPr id="11" name="Title 1"/>
          <p:cNvSpPr txBox="1">
            <a:spLocks/>
          </p:cNvSpPr>
          <p:nvPr/>
        </p:nvSpPr>
        <p:spPr>
          <a:xfrm>
            <a:off x="609600" y="289401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and</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1718992C-B9AF-2F49-8B31-EC7F489F3004}" type="slidenum">
              <a:rPr lang="en-US" smtClean="0">
                <a:solidFill>
                  <a:prstClr val="black"/>
                </a:solidFill>
                <a:latin typeface="Calibri"/>
              </a:rPr>
              <a:pPr/>
              <a:t>54</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9" name="Footer Placeholder 8"/>
          <p:cNvSpPr>
            <a:spLocks noGrp="1"/>
          </p:cNvSpPr>
          <p:nvPr>
            <p:ph type="ftr" sz="quarter" idx="11"/>
          </p:nvPr>
        </p:nvSpPr>
        <p:spPr>
          <a:xfrm>
            <a:off x="3124200" y="6400800"/>
            <a:ext cx="4038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838406156"/>
      </p:ext>
    </p:extLst>
  </p:cSld>
  <p:clrMapOvr>
    <a:masterClrMapping/>
  </p:clrMapOvr>
  <mc:AlternateContent xmlns:mc="http://schemas.openxmlformats.org/markup-compatibility/2006" xmlns:p14="http://schemas.microsoft.com/office/powerpoint/2010/main">
    <mc:Choice Requires="p14">
      <p:transition spd="slow" p14:dur="2000" advTm="4938"/>
    </mc:Choice>
    <mc:Fallback xmlns="">
      <p:transition xmlns:p14="http://schemas.microsoft.com/office/powerpoint/2010/main" spd="slow" advTm="4938"/>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639"/>
            <a:ext cx="8229600" cy="1143000"/>
          </a:xfrm>
          <a:ln w="19050" cmpd="sng">
            <a:solidFill>
              <a:srgbClr val="4F81BD"/>
            </a:solidFill>
          </a:ln>
        </p:spPr>
        <p:txBody>
          <a:bodyPr>
            <a:noAutofit/>
          </a:bodyPr>
          <a:lstStyle/>
          <a:p>
            <a:r>
              <a:rPr lang="en-US" sz="2800" dirty="0"/>
              <a:t>traffic to customer with parental control to</a:t>
            </a:r>
            <a:br>
              <a:rPr lang="en-US" sz="2800" dirty="0"/>
            </a:br>
            <a:r>
              <a:rPr lang="en-US" sz="2800" dirty="0"/>
              <a:t>go through a firewall then a content filter</a:t>
            </a:r>
          </a:p>
        </p:txBody>
      </p:sp>
      <p:sp>
        <p:nvSpPr>
          <p:cNvPr id="5" name="Title 1"/>
          <p:cNvSpPr txBox="1">
            <a:spLocks/>
          </p:cNvSpPr>
          <p:nvPr/>
        </p:nvSpPr>
        <p:spPr>
          <a:xfrm>
            <a:off x="457200" y="4024317"/>
            <a:ext cx="8229600" cy="1143000"/>
          </a:xfrm>
          <a:prstGeom prst="rect">
            <a:avLst/>
          </a:prstGeom>
          <a:ln w="19050" cmpd="sng">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latin typeface="Calibri"/>
              </a:rPr>
              <a:t>balance the load among</a:t>
            </a:r>
          </a:p>
          <a:p>
            <a:r>
              <a:rPr lang="en-US" sz="2800" dirty="0">
                <a:solidFill>
                  <a:prstClr val="black"/>
                </a:solidFill>
                <a:latin typeface="Calibri"/>
              </a:rPr>
              <a:t>all content filters and firewalls in the network!”</a:t>
            </a:r>
          </a:p>
        </p:txBody>
      </p:sp>
      <p:sp>
        <p:nvSpPr>
          <p:cNvPr id="7" name="Title 1"/>
          <p:cNvSpPr txBox="1">
            <a:spLocks/>
          </p:cNvSpPr>
          <p:nvPr/>
        </p:nvSpPr>
        <p:spPr>
          <a:xfrm>
            <a:off x="457200" y="27463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504D"/>
                </a:solidFill>
                <a:latin typeface="Calibri"/>
              </a:rPr>
              <a:t>Decouple</a:t>
            </a:r>
            <a:r>
              <a:rPr lang="en-US" dirty="0" smtClean="0">
                <a:solidFill>
                  <a:prstClr val="black"/>
                </a:solidFill>
                <a:latin typeface="Calibri"/>
              </a:rPr>
              <a:t> the problem</a:t>
            </a:r>
            <a:endParaRPr lang="en-US" dirty="0">
              <a:solidFill>
                <a:prstClr val="black"/>
              </a:solidFill>
              <a:latin typeface="Calibri"/>
            </a:endParaRPr>
          </a:p>
        </p:txBody>
      </p:sp>
      <p:sp>
        <p:nvSpPr>
          <p:cNvPr id="9" name="Title 1"/>
          <p:cNvSpPr txBox="1">
            <a:spLocks/>
          </p:cNvSpPr>
          <p:nvPr/>
        </p:nvSpPr>
        <p:spPr>
          <a:xfrm>
            <a:off x="609600" y="10112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4F81BD"/>
                </a:solidFill>
                <a:latin typeface="Calibri"/>
              </a:rPr>
              <a:t>Service Policy: </a:t>
            </a:r>
            <a:r>
              <a:rPr lang="en-US" sz="2800" dirty="0" smtClean="0">
                <a:solidFill>
                  <a:prstClr val="black"/>
                </a:solidFill>
                <a:latin typeface="Calibri"/>
              </a:rPr>
              <a:t>meet customer demand</a:t>
            </a:r>
            <a:endParaRPr lang="en-US" sz="2800" dirty="0">
              <a:solidFill>
                <a:prstClr val="black"/>
              </a:solidFill>
              <a:latin typeface="Calibri"/>
            </a:endParaRPr>
          </a:p>
        </p:txBody>
      </p:sp>
      <p:sp>
        <p:nvSpPr>
          <p:cNvPr id="10" name="Title 1"/>
          <p:cNvSpPr txBox="1">
            <a:spLocks/>
          </p:cNvSpPr>
          <p:nvPr/>
        </p:nvSpPr>
        <p:spPr>
          <a:xfrm>
            <a:off x="457200" y="30940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4F81BD"/>
                </a:solidFill>
                <a:latin typeface="Calibri"/>
              </a:rPr>
              <a:t>Traffic Management Policy: </a:t>
            </a:r>
            <a:r>
              <a:rPr lang="en-US" sz="2800" dirty="0" smtClean="0">
                <a:solidFill>
                  <a:prstClr val="black"/>
                </a:solidFill>
                <a:latin typeface="Calibri"/>
              </a:rPr>
              <a:t>meet operational goal</a:t>
            </a:r>
            <a:endParaRPr lang="en-US" sz="2800" dirty="0">
              <a:solidFill>
                <a:prstClr val="black"/>
              </a:solidFill>
              <a:latin typeface="Calibri"/>
            </a:endParaRPr>
          </a:p>
        </p:txBody>
      </p:sp>
      <p:sp>
        <p:nvSpPr>
          <p:cNvPr id="11" name="Slide Number Placeholder 10"/>
          <p:cNvSpPr>
            <a:spLocks noGrp="1"/>
          </p:cNvSpPr>
          <p:nvPr>
            <p:ph type="sldNum" sz="quarter" idx="12"/>
          </p:nvPr>
        </p:nvSpPr>
        <p:spPr/>
        <p:txBody>
          <a:bodyPr/>
          <a:lstStyle/>
          <a:p>
            <a:fld id="{1718992C-B9AF-2F49-8B31-EC7F489F3004}" type="slidenum">
              <a:rPr lang="en-US" smtClean="0">
                <a:solidFill>
                  <a:prstClr val="black"/>
                </a:solidFill>
                <a:latin typeface="Calibri"/>
              </a:rPr>
              <a:pPr/>
              <a:t>55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24600"/>
            <a:ext cx="3276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728616027"/>
      </p:ext>
    </p:extLst>
  </p:cSld>
  <p:clrMapOvr>
    <a:masterClrMapping/>
  </p:clrMapOvr>
  <mc:AlternateContent xmlns:mc="http://schemas.openxmlformats.org/markup-compatibility/2006" xmlns:p14="http://schemas.microsoft.com/office/powerpoint/2010/main">
    <mc:Choice Requires="p14">
      <p:transition spd="slow" p14:dur="2000" advTm="41166"/>
    </mc:Choice>
    <mc:Fallback xmlns="">
      <p:transition xmlns:p14="http://schemas.microsoft.com/office/powerpoint/2010/main" spd="slow" advTm="41166"/>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504D"/>
                </a:solidFill>
                <a:latin typeface="Calibri"/>
              </a:rPr>
              <a:t>Decouple</a:t>
            </a:r>
            <a:r>
              <a:rPr lang="en-US" dirty="0" smtClean="0">
                <a:solidFill>
                  <a:prstClr val="black"/>
                </a:solidFill>
                <a:latin typeface="Calibri"/>
              </a:rPr>
              <a:t> the problem</a:t>
            </a:r>
            <a:endParaRPr lang="en-US" dirty="0">
              <a:solidFill>
                <a:prstClr val="black"/>
              </a:solidFill>
              <a:latin typeface="Calibri"/>
            </a:endParaRPr>
          </a:p>
        </p:txBody>
      </p:sp>
      <p:sp>
        <p:nvSpPr>
          <p:cNvPr id="9" name="Title 1"/>
          <p:cNvSpPr txBox="1">
            <a:spLocks/>
          </p:cNvSpPr>
          <p:nvPr/>
        </p:nvSpPr>
        <p:spPr>
          <a:xfrm>
            <a:off x="609600" y="10112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4F81BD"/>
                </a:solidFill>
                <a:latin typeface="Calibri"/>
              </a:rPr>
              <a:t>Service Policy: </a:t>
            </a:r>
            <a:r>
              <a:rPr lang="en-US" sz="2800" dirty="0" smtClean="0">
                <a:solidFill>
                  <a:prstClr val="black"/>
                </a:solidFill>
                <a:latin typeface="Calibri"/>
              </a:rPr>
              <a:t>meet customer demand</a:t>
            </a:r>
            <a:endParaRPr lang="en-US" sz="2800" dirty="0">
              <a:solidFill>
                <a:prstClr val="black"/>
              </a:solidFill>
              <a:latin typeface="Calibri"/>
            </a:endParaRPr>
          </a:p>
        </p:txBody>
      </p:sp>
      <p:sp>
        <p:nvSpPr>
          <p:cNvPr id="8" name="Title 1"/>
          <p:cNvSpPr>
            <a:spLocks noGrp="1"/>
          </p:cNvSpPr>
          <p:nvPr>
            <p:ph type="title"/>
          </p:nvPr>
        </p:nvSpPr>
        <p:spPr>
          <a:xfrm>
            <a:off x="457200" y="1925639"/>
            <a:ext cx="8229600" cy="1143000"/>
          </a:xfrm>
          <a:ln w="19050" cmpd="sng">
            <a:solidFill>
              <a:srgbClr val="4F81BD"/>
            </a:solidFill>
          </a:ln>
        </p:spPr>
        <p:txBody>
          <a:bodyPr>
            <a:noAutofit/>
          </a:bodyPr>
          <a:lstStyle/>
          <a:p>
            <a:r>
              <a:rPr lang="en-US" sz="2800" dirty="0">
                <a:solidFill>
                  <a:srgbClr val="4F81BD"/>
                </a:solidFill>
              </a:rPr>
              <a:t>subscriber </a:t>
            </a:r>
            <a:r>
              <a:rPr lang="en-US" sz="2800" dirty="0" smtClean="0">
                <a:solidFill>
                  <a:srgbClr val="4F81BD"/>
                </a:solidFill>
              </a:rPr>
              <a:t>attributes </a:t>
            </a:r>
            <a:r>
              <a:rPr lang="en-US" sz="2800" dirty="0" smtClean="0"/>
              <a:t>+ </a:t>
            </a:r>
            <a:r>
              <a:rPr lang="en-US" sz="2800" dirty="0">
                <a:solidFill>
                  <a:srgbClr val="4F81BD"/>
                </a:solidFill>
              </a:rPr>
              <a:t>application</a:t>
            </a:r>
            <a:r>
              <a:rPr lang="en-US" sz="2800" dirty="0"/>
              <a:t> </a:t>
            </a:r>
            <a:r>
              <a:rPr lang="en-US" sz="2800" dirty="0" smtClean="0">
                <a:solidFill>
                  <a:schemeClr val="accent1"/>
                </a:solidFill>
              </a:rPr>
              <a:t>type</a:t>
            </a:r>
            <a:r>
              <a:rPr lang="en-US" sz="2800" dirty="0" smtClean="0"/>
              <a:t/>
            </a:r>
            <a:br>
              <a:rPr lang="en-US" sz="2800" dirty="0" smtClean="0"/>
            </a:br>
            <a:r>
              <a:rPr lang="en-US" sz="2200" dirty="0">
                <a:solidFill>
                  <a:srgbClr val="000000"/>
                </a:solidFill>
                <a:ea typeface="Wingdings"/>
                <a:cs typeface="Wingdings"/>
                <a:sym typeface="Wingdings"/>
              </a:rPr>
              <a:t></a:t>
            </a:r>
            <a:r>
              <a:rPr lang="en-US" sz="2200" dirty="0"/>
              <a:t> </a:t>
            </a:r>
            <a:r>
              <a:rPr lang="en-US" sz="2800" dirty="0" smtClean="0">
                <a:solidFill>
                  <a:srgbClr val="4F81BD"/>
                </a:solidFill>
              </a:rPr>
              <a:t>an ordered list of middleboxes</a:t>
            </a:r>
            <a:endParaRPr lang="en-US" sz="2800" dirty="0">
              <a:solidFill>
                <a:srgbClr val="4F81BD"/>
              </a:solidFill>
            </a:endParaRPr>
          </a:p>
        </p:txBody>
      </p:sp>
      <p:grpSp>
        <p:nvGrpSpPr>
          <p:cNvPr id="47" name="Group 46"/>
          <p:cNvGrpSpPr/>
          <p:nvPr/>
        </p:nvGrpSpPr>
        <p:grpSpPr>
          <a:xfrm>
            <a:off x="1299983" y="5032217"/>
            <a:ext cx="6174454" cy="457200"/>
            <a:chOff x="1935847" y="2358591"/>
            <a:chExt cx="6174454" cy="457200"/>
          </a:xfrm>
        </p:grpSpPr>
        <p:pic>
          <p:nvPicPr>
            <p:cNvPr id="48" name="Picture 47"/>
            <p:cNvPicPr>
              <a:picLocks noChangeAspect="1"/>
            </p:cNvPicPr>
            <p:nvPr/>
          </p:nvPicPr>
          <p:blipFill>
            <a:blip r:embed="rId4"/>
            <a:stretch>
              <a:fillRect/>
            </a:stretch>
          </p:blipFill>
          <p:spPr>
            <a:xfrm>
              <a:off x="1935847" y="2358591"/>
              <a:ext cx="475904" cy="457200"/>
            </a:xfrm>
            <a:prstGeom prst="rect">
              <a:avLst/>
            </a:prstGeom>
          </p:spPr>
        </p:pic>
        <p:sp>
          <p:nvSpPr>
            <p:cNvPr id="49" name="TextBox 48"/>
            <p:cNvSpPr txBox="1"/>
            <p:nvPr/>
          </p:nvSpPr>
          <p:spPr>
            <a:xfrm>
              <a:off x="6501304" y="2387409"/>
              <a:ext cx="1608997" cy="369332"/>
            </a:xfrm>
            <a:prstGeom prst="rect">
              <a:avLst/>
            </a:prstGeom>
            <a:noFill/>
          </p:spPr>
          <p:txBody>
            <a:bodyPr wrap="none" rtlCol="0">
              <a:spAutoFit/>
            </a:bodyPr>
            <a:lstStyle/>
            <a:p>
              <a:pPr defTabSz="457200"/>
              <a:r>
                <a:rPr lang="en-US" dirty="0" smtClean="0">
                  <a:solidFill>
                    <a:srgbClr val="C0504D"/>
                  </a:solidFill>
                  <a:latin typeface="Calibri"/>
                </a:rPr>
                <a:t>IPS &lt;-&gt; Firewall</a:t>
              </a:r>
              <a:endParaRPr lang="en-US" dirty="0">
                <a:solidFill>
                  <a:srgbClr val="C0504D"/>
                </a:solidFill>
                <a:latin typeface="Calibri"/>
              </a:endParaRPr>
            </a:p>
          </p:txBody>
        </p:sp>
        <p:sp>
          <p:nvSpPr>
            <p:cNvPr id="50" name="TextBox 49"/>
            <p:cNvSpPr txBox="1"/>
            <p:nvPr/>
          </p:nvSpPr>
          <p:spPr>
            <a:xfrm>
              <a:off x="2531869" y="2385184"/>
              <a:ext cx="2339102" cy="369332"/>
            </a:xfrm>
            <a:prstGeom prst="rect">
              <a:avLst/>
            </a:prstGeom>
            <a:noFill/>
          </p:spPr>
          <p:txBody>
            <a:bodyPr wrap="none" rtlCol="0">
              <a:spAutoFit/>
            </a:bodyPr>
            <a:lstStyle/>
            <a:p>
              <a:pPr defTabSz="457200"/>
              <a:r>
                <a:rPr lang="en-US" dirty="0" smtClean="0">
                  <a:solidFill>
                    <a:prstClr val="black"/>
                  </a:solidFill>
                  <a:latin typeface="Calibri"/>
                </a:rPr>
                <a:t>Government Customer</a:t>
              </a:r>
              <a:endParaRPr lang="en-US" dirty="0">
                <a:solidFill>
                  <a:srgbClr val="C0504D"/>
                </a:solidFill>
                <a:latin typeface="Calibri"/>
              </a:endParaRPr>
            </a:p>
          </p:txBody>
        </p:sp>
      </p:grpSp>
      <p:grpSp>
        <p:nvGrpSpPr>
          <p:cNvPr id="52" name="Group 51"/>
          <p:cNvGrpSpPr/>
          <p:nvPr/>
        </p:nvGrpSpPr>
        <p:grpSpPr>
          <a:xfrm>
            <a:off x="1371870" y="4297101"/>
            <a:ext cx="5722449" cy="511596"/>
            <a:chOff x="1966842" y="2942098"/>
            <a:chExt cx="5722449" cy="511596"/>
          </a:xfrm>
        </p:grpSpPr>
        <p:pic>
          <p:nvPicPr>
            <p:cNvPr id="53" name="Picture 52"/>
            <p:cNvPicPr>
              <a:picLocks noChangeAspect="1"/>
            </p:cNvPicPr>
            <p:nvPr/>
          </p:nvPicPr>
          <p:blipFill>
            <a:blip r:embed="rId5"/>
            <a:stretch>
              <a:fillRect/>
            </a:stretch>
          </p:blipFill>
          <p:spPr>
            <a:xfrm>
              <a:off x="1966842" y="2996494"/>
              <a:ext cx="296606" cy="457200"/>
            </a:xfrm>
            <a:prstGeom prst="rect">
              <a:avLst/>
            </a:prstGeom>
          </p:spPr>
        </p:pic>
        <p:sp>
          <p:nvSpPr>
            <p:cNvPr id="54" name="TextBox 53"/>
            <p:cNvSpPr txBox="1"/>
            <p:nvPr/>
          </p:nvSpPr>
          <p:spPr>
            <a:xfrm>
              <a:off x="2565034" y="3012464"/>
              <a:ext cx="1851789" cy="369332"/>
            </a:xfrm>
            <a:prstGeom prst="rect">
              <a:avLst/>
            </a:prstGeom>
            <a:noFill/>
          </p:spPr>
          <p:txBody>
            <a:bodyPr wrap="none" rtlCol="0">
              <a:spAutoFit/>
            </a:bodyPr>
            <a:lstStyle/>
            <a:p>
              <a:pPr defTabSz="457200"/>
              <a:r>
                <a:rPr lang="en-US" dirty="0" smtClean="0">
                  <a:solidFill>
                    <a:prstClr val="black"/>
                  </a:solidFill>
                  <a:latin typeface="Calibri"/>
                </a:rPr>
                <a:t>Normal Customer</a:t>
              </a:r>
              <a:endParaRPr lang="en-US" dirty="0">
                <a:solidFill>
                  <a:srgbClr val="C0504D"/>
                </a:solidFill>
                <a:latin typeface="Calibri"/>
              </a:endParaRPr>
            </a:p>
          </p:txBody>
        </p:sp>
        <p:sp>
          <p:nvSpPr>
            <p:cNvPr id="55" name="TextBox 54"/>
            <p:cNvSpPr txBox="1"/>
            <p:nvPr/>
          </p:nvSpPr>
          <p:spPr>
            <a:xfrm>
              <a:off x="6768734" y="2942098"/>
              <a:ext cx="920557" cy="369332"/>
            </a:xfrm>
            <a:prstGeom prst="rect">
              <a:avLst/>
            </a:prstGeom>
            <a:noFill/>
          </p:spPr>
          <p:txBody>
            <a:bodyPr wrap="none" rtlCol="0">
              <a:spAutoFit/>
            </a:bodyPr>
            <a:lstStyle/>
            <a:p>
              <a:pPr defTabSz="457200"/>
              <a:r>
                <a:rPr lang="en-US" dirty="0" smtClean="0">
                  <a:solidFill>
                    <a:srgbClr val="C0504D"/>
                  </a:solidFill>
                  <a:latin typeface="Calibri"/>
                </a:rPr>
                <a:t>Firewall</a:t>
              </a:r>
              <a:endParaRPr lang="en-US" dirty="0">
                <a:solidFill>
                  <a:srgbClr val="C0504D"/>
                </a:solidFill>
                <a:latin typeface="Calibri"/>
              </a:endParaRPr>
            </a:p>
          </p:txBody>
        </p:sp>
      </p:grpSp>
      <p:grpSp>
        <p:nvGrpSpPr>
          <p:cNvPr id="57" name="Group 56"/>
          <p:cNvGrpSpPr/>
          <p:nvPr/>
        </p:nvGrpSpPr>
        <p:grpSpPr>
          <a:xfrm>
            <a:off x="770429" y="3335172"/>
            <a:ext cx="6938304" cy="875851"/>
            <a:chOff x="1446536" y="4266494"/>
            <a:chExt cx="6938304" cy="875851"/>
          </a:xfrm>
        </p:grpSpPr>
        <p:pic>
          <p:nvPicPr>
            <p:cNvPr id="58" name="Picture 57"/>
            <p:cNvPicPr>
              <a:picLocks noChangeAspect="1"/>
            </p:cNvPicPr>
            <p:nvPr/>
          </p:nvPicPr>
          <p:blipFill>
            <a:blip r:embed="rId5"/>
            <a:stretch>
              <a:fillRect/>
            </a:stretch>
          </p:blipFill>
          <p:spPr>
            <a:xfrm>
              <a:off x="2047977" y="4266494"/>
              <a:ext cx="296606" cy="457200"/>
            </a:xfrm>
            <a:prstGeom prst="rect">
              <a:avLst/>
            </a:prstGeom>
          </p:spPr>
        </p:pic>
        <p:sp>
          <p:nvSpPr>
            <p:cNvPr id="59" name="TextBox 58"/>
            <p:cNvSpPr txBox="1"/>
            <p:nvPr/>
          </p:nvSpPr>
          <p:spPr>
            <a:xfrm>
              <a:off x="1446536" y="4727290"/>
              <a:ext cx="1851789" cy="369332"/>
            </a:xfrm>
            <a:prstGeom prst="rect">
              <a:avLst/>
            </a:prstGeom>
            <a:noFill/>
          </p:spPr>
          <p:txBody>
            <a:bodyPr wrap="none" rtlCol="0">
              <a:spAutoFit/>
            </a:bodyPr>
            <a:lstStyle/>
            <a:p>
              <a:pPr defTabSz="457200"/>
              <a:r>
                <a:rPr lang="en-US" dirty="0" smtClean="0">
                  <a:solidFill>
                    <a:prstClr val="black"/>
                  </a:solidFill>
                  <a:latin typeface="Calibri"/>
                </a:rPr>
                <a:t>Normal Customer</a:t>
              </a:r>
              <a:endParaRPr lang="en-US" dirty="0">
                <a:solidFill>
                  <a:srgbClr val="C0504D"/>
                </a:solidFill>
                <a:latin typeface="Calibri"/>
              </a:endParaRPr>
            </a:p>
          </p:txBody>
        </p:sp>
        <p:pic>
          <p:nvPicPr>
            <p:cNvPr id="60" name="Picture 59"/>
            <p:cNvPicPr>
              <a:picLocks noChangeAspect="1"/>
            </p:cNvPicPr>
            <p:nvPr/>
          </p:nvPicPr>
          <p:blipFill>
            <a:blip r:embed="rId6"/>
            <a:stretch>
              <a:fillRect/>
            </a:stretch>
          </p:blipFill>
          <p:spPr>
            <a:xfrm>
              <a:off x="3914872" y="4266494"/>
              <a:ext cx="628458" cy="506519"/>
            </a:xfrm>
            <a:prstGeom prst="rect">
              <a:avLst/>
            </a:prstGeom>
          </p:spPr>
        </p:pic>
        <p:sp>
          <p:nvSpPr>
            <p:cNvPr id="61" name="Plus 60"/>
            <p:cNvSpPr/>
            <p:nvPr/>
          </p:nvSpPr>
          <p:spPr>
            <a:xfrm>
              <a:off x="3101187" y="4321339"/>
              <a:ext cx="465667" cy="451674"/>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2" name="TextBox 61"/>
            <p:cNvSpPr txBox="1"/>
            <p:nvPr/>
          </p:nvSpPr>
          <p:spPr>
            <a:xfrm>
              <a:off x="3637689" y="4773013"/>
              <a:ext cx="1722722" cy="369332"/>
            </a:xfrm>
            <a:prstGeom prst="rect">
              <a:avLst/>
            </a:prstGeom>
            <a:noFill/>
          </p:spPr>
          <p:txBody>
            <a:bodyPr wrap="none" rtlCol="0">
              <a:spAutoFit/>
            </a:bodyPr>
            <a:lstStyle/>
            <a:p>
              <a:pPr defTabSz="457200"/>
              <a:r>
                <a:rPr lang="en-US" dirty="0" smtClean="0">
                  <a:solidFill>
                    <a:prstClr val="black"/>
                  </a:solidFill>
                  <a:latin typeface="Calibri"/>
                </a:rPr>
                <a:t>Parental Control</a:t>
              </a:r>
              <a:endParaRPr lang="en-US" dirty="0">
                <a:solidFill>
                  <a:prstClr val="black"/>
                </a:solidFill>
                <a:latin typeface="Calibri"/>
              </a:endParaRPr>
            </a:p>
          </p:txBody>
        </p:sp>
        <p:sp>
          <p:nvSpPr>
            <p:cNvPr id="63" name="TextBox 62"/>
            <p:cNvSpPr txBox="1"/>
            <p:nvPr/>
          </p:nvSpPr>
          <p:spPr>
            <a:xfrm>
              <a:off x="5765613" y="4368094"/>
              <a:ext cx="2619227" cy="369332"/>
            </a:xfrm>
            <a:prstGeom prst="rect">
              <a:avLst/>
            </a:prstGeom>
            <a:noFill/>
          </p:spPr>
          <p:txBody>
            <a:bodyPr wrap="none" rtlCol="0">
              <a:spAutoFit/>
            </a:bodyPr>
            <a:lstStyle/>
            <a:p>
              <a:pPr defTabSz="457200"/>
              <a:r>
                <a:rPr lang="en-US" dirty="0" smtClean="0">
                  <a:solidFill>
                    <a:srgbClr val="C0504D"/>
                  </a:solidFill>
                  <a:latin typeface="Calibri"/>
                </a:rPr>
                <a:t>Content Filter &lt;-&gt; Firewall</a:t>
              </a:r>
              <a:endParaRPr lang="en-US" dirty="0">
                <a:solidFill>
                  <a:srgbClr val="C0504D"/>
                </a:solidFill>
                <a:latin typeface="Calibri"/>
              </a:endParaRPr>
            </a:p>
          </p:txBody>
        </p:sp>
      </p:grpSp>
      <p:grpSp>
        <p:nvGrpSpPr>
          <p:cNvPr id="29" name="Group 28"/>
          <p:cNvGrpSpPr/>
          <p:nvPr/>
        </p:nvGrpSpPr>
        <p:grpSpPr>
          <a:xfrm>
            <a:off x="409309" y="5687405"/>
            <a:ext cx="7981795" cy="953111"/>
            <a:chOff x="1162205" y="5359464"/>
            <a:chExt cx="7981795" cy="953111"/>
          </a:xfrm>
        </p:grpSpPr>
        <p:sp>
          <p:nvSpPr>
            <p:cNvPr id="30" name="Plus 29"/>
            <p:cNvSpPr/>
            <p:nvPr/>
          </p:nvSpPr>
          <p:spPr>
            <a:xfrm>
              <a:off x="3135054" y="5499873"/>
              <a:ext cx="465667" cy="451674"/>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31" name="Group 30"/>
            <p:cNvGrpSpPr/>
            <p:nvPr/>
          </p:nvGrpSpPr>
          <p:grpSpPr>
            <a:xfrm>
              <a:off x="1162205" y="5359464"/>
              <a:ext cx="2309284" cy="953111"/>
              <a:chOff x="2362530" y="3471007"/>
              <a:chExt cx="2309284" cy="953111"/>
            </a:xfrm>
          </p:grpSpPr>
          <p:pic>
            <p:nvPicPr>
              <p:cNvPr id="38" name="Picture 37"/>
              <p:cNvPicPr>
                <a:picLocks noChangeAspect="1"/>
              </p:cNvPicPr>
              <p:nvPr/>
            </p:nvPicPr>
            <p:blipFill>
              <a:blip r:embed="rId7"/>
              <a:stretch>
                <a:fillRect/>
              </a:stretch>
            </p:blipFill>
            <p:spPr>
              <a:xfrm>
                <a:off x="3093712" y="3471007"/>
                <a:ext cx="751399" cy="640080"/>
              </a:xfrm>
              <a:prstGeom prst="rect">
                <a:avLst/>
              </a:prstGeom>
              <a:ln>
                <a:noFill/>
              </a:ln>
            </p:spPr>
          </p:pic>
          <p:sp>
            <p:nvSpPr>
              <p:cNvPr id="39" name="Rectangle 38"/>
              <p:cNvSpPr/>
              <p:nvPr/>
            </p:nvSpPr>
            <p:spPr>
              <a:xfrm>
                <a:off x="2362530" y="4124036"/>
                <a:ext cx="2309284" cy="300082"/>
              </a:xfrm>
              <a:prstGeom prst="rect">
                <a:avLst/>
              </a:prstGeom>
            </p:spPr>
            <p:txBody>
              <a:bodyPr wrap="square">
                <a:spAutoFit/>
              </a:bodyPr>
              <a:lstStyle/>
              <a:p>
                <a:pPr defTabSz="457200">
                  <a:lnSpc>
                    <a:spcPct val="70000"/>
                  </a:lnSpc>
                </a:pPr>
                <a:r>
                  <a:rPr lang="en-US" dirty="0" smtClean="0">
                    <a:solidFill>
                      <a:srgbClr val="000000"/>
                    </a:solidFill>
                    <a:latin typeface="Calibri"/>
                  </a:rPr>
                  <a:t>“Gold Plan” Customer</a:t>
                </a:r>
                <a:endParaRPr lang="en-US" dirty="0">
                  <a:solidFill>
                    <a:srgbClr val="000000"/>
                  </a:solidFill>
                  <a:latin typeface="Calibri"/>
                </a:endParaRPr>
              </a:p>
            </p:txBody>
          </p:sp>
        </p:grpSp>
        <p:sp>
          <p:nvSpPr>
            <p:cNvPr id="33" name="TextBox 32"/>
            <p:cNvSpPr txBox="1"/>
            <p:nvPr/>
          </p:nvSpPr>
          <p:spPr>
            <a:xfrm>
              <a:off x="5092215" y="5509102"/>
              <a:ext cx="4051785" cy="369332"/>
            </a:xfrm>
            <a:prstGeom prst="rect">
              <a:avLst/>
            </a:prstGeom>
            <a:noFill/>
          </p:spPr>
          <p:txBody>
            <a:bodyPr wrap="none" rtlCol="0">
              <a:spAutoFit/>
            </a:bodyPr>
            <a:lstStyle/>
            <a:p>
              <a:pPr defTabSz="457200"/>
              <a:r>
                <a:rPr lang="en-US" dirty="0" smtClean="0">
                  <a:solidFill>
                    <a:srgbClr val="C0504D"/>
                  </a:solidFill>
                  <a:latin typeface="Calibri"/>
                </a:rPr>
                <a:t>Web Accelerator &lt;-&gt; Customized Firewall</a:t>
              </a:r>
              <a:endParaRPr lang="en-US" dirty="0">
                <a:solidFill>
                  <a:srgbClr val="C0504D"/>
                </a:solidFill>
                <a:latin typeface="Calibri"/>
              </a:endParaRPr>
            </a:p>
          </p:txBody>
        </p:sp>
        <p:pic>
          <p:nvPicPr>
            <p:cNvPr id="35" name="Picture 34"/>
            <p:cNvPicPr>
              <a:picLocks noChangeAspect="1"/>
            </p:cNvPicPr>
            <p:nvPr/>
          </p:nvPicPr>
          <p:blipFill>
            <a:blip r:embed="rId8"/>
            <a:stretch>
              <a:fillRect/>
            </a:stretch>
          </p:blipFill>
          <p:spPr>
            <a:xfrm>
              <a:off x="3865464" y="5390410"/>
              <a:ext cx="682387" cy="548640"/>
            </a:xfrm>
            <a:prstGeom prst="rect">
              <a:avLst/>
            </a:prstGeom>
          </p:spPr>
        </p:pic>
        <p:sp>
          <p:nvSpPr>
            <p:cNvPr id="37" name="Rectangle 36"/>
            <p:cNvSpPr/>
            <p:nvPr/>
          </p:nvSpPr>
          <p:spPr>
            <a:xfrm>
              <a:off x="3600721" y="6012493"/>
              <a:ext cx="1421818" cy="300082"/>
            </a:xfrm>
            <a:prstGeom prst="rect">
              <a:avLst/>
            </a:prstGeom>
          </p:spPr>
          <p:txBody>
            <a:bodyPr wrap="square">
              <a:spAutoFit/>
            </a:bodyPr>
            <a:lstStyle/>
            <a:p>
              <a:pPr defTabSz="457200">
                <a:lnSpc>
                  <a:spcPct val="70000"/>
                </a:lnSpc>
              </a:pPr>
              <a:r>
                <a:rPr lang="en-US" dirty="0" smtClean="0">
                  <a:solidFill>
                    <a:srgbClr val="000000"/>
                  </a:solidFill>
                  <a:latin typeface="Calibri"/>
                </a:rPr>
                <a:t>Web Traffic</a:t>
              </a:r>
              <a:endParaRPr lang="en-US" dirty="0">
                <a:solidFill>
                  <a:srgbClr val="000000"/>
                </a:solidFill>
                <a:latin typeface="Calibri"/>
              </a:endParaRPr>
            </a:p>
          </p:txBody>
        </p:sp>
      </p:grpSp>
      <p:sp>
        <p:nvSpPr>
          <p:cNvPr id="6" name="Slide Number Placeholder 5"/>
          <p:cNvSpPr>
            <a:spLocks noGrp="1"/>
          </p:cNvSpPr>
          <p:nvPr>
            <p:ph type="sldNum" sz="quarter" idx="12"/>
          </p:nvPr>
        </p:nvSpPr>
        <p:spPr/>
        <p:txBody>
          <a:bodyPr/>
          <a:lstStyle/>
          <a:p>
            <a:fld id="{1718992C-B9AF-2F49-8B31-EC7F489F3004}" type="slidenum">
              <a:rPr lang="en-US" smtClean="0">
                <a:solidFill>
                  <a:prstClr val="black"/>
                </a:solidFill>
                <a:latin typeface="Calibri"/>
              </a:rPr>
              <a:pPr/>
              <a:t>56</a:t>
            </a:fld>
            <a:endParaRPr lang="en-US">
              <a:solidFill>
                <a:prstClr val="black"/>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733800" y="6400800"/>
            <a:ext cx="35052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168715616"/>
      </p:ext>
    </p:extLst>
  </p:cSld>
  <p:clrMapOvr>
    <a:masterClrMapping/>
  </p:clrMapOvr>
  <mc:AlternateContent xmlns:mc="http://schemas.openxmlformats.org/markup-compatibility/2006" xmlns:p14="http://schemas.microsoft.com/office/powerpoint/2010/main">
    <mc:Choice Requires="p14">
      <p:transition spd="slow" p14:dur="2000" advTm="192518"/>
    </mc:Choice>
    <mc:Fallback xmlns="">
      <p:transition xmlns:p14="http://schemas.microsoft.com/office/powerpoint/2010/main" spd="slow" advTm="1925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112" idx="2"/>
            <a:endCxn id="102" idx="0"/>
          </p:cNvCxnSpPr>
          <p:nvPr/>
        </p:nvCxnSpPr>
        <p:spPr>
          <a:xfrm flipH="1">
            <a:off x="5427589" y="3806882"/>
            <a:ext cx="57339" cy="29943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457200" y="1944695"/>
            <a:ext cx="8229600" cy="1143000"/>
          </a:xfrm>
          <a:prstGeom prst="rect">
            <a:avLst/>
          </a:prstGeom>
          <a:ln w="19050" cmpd="sng">
            <a:solidFill>
              <a:srgbClr val="4F81BD"/>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Specify how to allocate network resources, e.g. load balance among multiple middlebox instances</a:t>
            </a:r>
            <a:endParaRPr lang="en-US" sz="2800" dirty="0">
              <a:solidFill>
                <a:prstClr val="black"/>
              </a:solidFill>
              <a:latin typeface="Calibri"/>
            </a:endParaRPr>
          </a:p>
        </p:txBody>
      </p:sp>
      <p:sp>
        <p:nvSpPr>
          <p:cNvPr id="7" name="Title 1"/>
          <p:cNvSpPr txBox="1">
            <a:spLocks/>
          </p:cNvSpPr>
          <p:nvPr/>
        </p:nvSpPr>
        <p:spPr>
          <a:xfrm>
            <a:off x="457200" y="27463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504D"/>
                </a:solidFill>
                <a:latin typeface="Calibri"/>
              </a:rPr>
              <a:t>Decouple</a:t>
            </a:r>
            <a:r>
              <a:rPr lang="en-US" dirty="0" smtClean="0">
                <a:solidFill>
                  <a:prstClr val="black"/>
                </a:solidFill>
                <a:latin typeface="Calibri"/>
              </a:rPr>
              <a:t> the problem</a:t>
            </a:r>
            <a:endParaRPr lang="en-US" dirty="0">
              <a:solidFill>
                <a:prstClr val="black"/>
              </a:solidFill>
              <a:latin typeface="Calibri"/>
            </a:endParaRPr>
          </a:p>
        </p:txBody>
      </p:sp>
      <p:sp>
        <p:nvSpPr>
          <p:cNvPr id="8" name="Title 1"/>
          <p:cNvSpPr txBox="1">
            <a:spLocks/>
          </p:cNvSpPr>
          <p:nvPr/>
        </p:nvSpPr>
        <p:spPr>
          <a:xfrm>
            <a:off x="457200" y="99695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4F81BD"/>
                </a:solidFill>
                <a:latin typeface="Calibri"/>
              </a:rPr>
              <a:t>Traffic Management Policy: </a:t>
            </a:r>
            <a:r>
              <a:rPr lang="en-US" sz="2800" dirty="0" smtClean="0">
                <a:solidFill>
                  <a:prstClr val="black"/>
                </a:solidFill>
                <a:latin typeface="Calibri"/>
              </a:rPr>
              <a:t>meet operational goal</a:t>
            </a:r>
            <a:endParaRPr lang="en-US" sz="2800" dirty="0">
              <a:solidFill>
                <a:prstClr val="black"/>
              </a:solidFill>
              <a:latin typeface="Calibri"/>
            </a:endParaRPr>
          </a:p>
        </p:txBody>
      </p:sp>
      <p:grpSp>
        <p:nvGrpSpPr>
          <p:cNvPr id="47" name="Group 46"/>
          <p:cNvGrpSpPr/>
          <p:nvPr/>
        </p:nvGrpSpPr>
        <p:grpSpPr>
          <a:xfrm>
            <a:off x="521183" y="3393972"/>
            <a:ext cx="834268" cy="1385047"/>
            <a:chOff x="547949" y="1288623"/>
            <a:chExt cx="834268" cy="1385046"/>
          </a:xfrm>
        </p:grpSpPr>
        <p:pic>
          <p:nvPicPr>
            <p:cNvPr id="48" name="Picture 47"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49" name="Picture 48"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50" name="Picture 49"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51" name="Group 50"/>
          <p:cNvGrpSpPr/>
          <p:nvPr/>
        </p:nvGrpSpPr>
        <p:grpSpPr>
          <a:xfrm>
            <a:off x="610922" y="5007139"/>
            <a:ext cx="834268" cy="1385047"/>
            <a:chOff x="547949" y="4190857"/>
            <a:chExt cx="834268" cy="1385046"/>
          </a:xfrm>
        </p:grpSpPr>
        <p:pic>
          <p:nvPicPr>
            <p:cNvPr id="52" name="Picture 51"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53" name="Picture 52"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54" name="Picture 53" descr="hero_front.jpg"/>
            <p:cNvPicPr>
              <a:picLocks noChangeAspect="1"/>
            </p:cNvPicPr>
            <p:nvPr/>
          </p:nvPicPr>
          <p:blipFill rotWithShape="1">
            <a:blip r:embed="rId4">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55" name="Group 54"/>
          <p:cNvGrpSpPr>
            <a:grpSpLocks/>
          </p:cNvGrpSpPr>
          <p:nvPr/>
        </p:nvGrpSpPr>
        <p:grpSpPr bwMode="auto">
          <a:xfrm rot="11523367" flipH="1" flipV="1">
            <a:off x="1530875" y="5475373"/>
            <a:ext cx="399714" cy="448579"/>
            <a:chOff x="5777472" y="4798637"/>
            <a:chExt cx="1366185" cy="1260568"/>
          </a:xfrm>
        </p:grpSpPr>
        <p:sp>
          <p:nvSpPr>
            <p:cNvPr id="56"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57"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58"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59"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0"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1"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2"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63" name="Group 62"/>
          <p:cNvGrpSpPr>
            <a:grpSpLocks/>
          </p:cNvGrpSpPr>
          <p:nvPr/>
        </p:nvGrpSpPr>
        <p:grpSpPr bwMode="auto">
          <a:xfrm rot="10076633" flipH="1">
            <a:off x="1441136" y="3862206"/>
            <a:ext cx="399714" cy="448579"/>
            <a:chOff x="5777472" y="4798637"/>
            <a:chExt cx="1366185" cy="1260568"/>
          </a:xfrm>
        </p:grpSpPr>
        <p:sp>
          <p:nvSpPr>
            <p:cNvPr id="64"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5"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6"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7"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8"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69"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sp>
          <p:nvSpPr>
            <p:cNvPr id="70"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a:endParaRPr>
            </a:p>
          </p:txBody>
        </p:sp>
      </p:grpSp>
      <p:grpSp>
        <p:nvGrpSpPr>
          <p:cNvPr id="80" name="Group 79"/>
          <p:cNvGrpSpPr/>
          <p:nvPr/>
        </p:nvGrpSpPr>
        <p:grpSpPr>
          <a:xfrm>
            <a:off x="2038506" y="3247344"/>
            <a:ext cx="746653" cy="1072354"/>
            <a:chOff x="1220243" y="2040952"/>
            <a:chExt cx="746653" cy="1072354"/>
          </a:xfrm>
        </p:grpSpPr>
        <p:graphicFrame>
          <p:nvGraphicFramePr>
            <p:cNvPr id="81" name="Object 80"/>
            <p:cNvGraphicFramePr>
              <a:graphicFrameLocks noChangeAspect="1"/>
            </p:cNvGraphicFramePr>
            <p:nvPr>
              <p:extLst>
                <p:ext uri="{D42A27DB-BD31-4B8C-83A1-F6EECF244321}">
                  <p14:modId xmlns:p14="http://schemas.microsoft.com/office/powerpoint/2010/main" val="50373936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8877"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82" name="Picture 189"/>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3" name="Straight Connector 82"/>
          <p:cNvCxnSpPr>
            <a:stCxn id="82" idx="3"/>
            <a:endCxn id="107" idx="1"/>
          </p:cNvCxnSpPr>
          <p:nvPr/>
        </p:nvCxnSpPr>
        <p:spPr>
          <a:xfrm>
            <a:off x="2785159" y="3806882"/>
            <a:ext cx="667580" cy="4722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7" idx="3"/>
            <a:endCxn id="107" idx="1"/>
          </p:cNvCxnSpPr>
          <p:nvPr/>
        </p:nvCxnSpPr>
        <p:spPr>
          <a:xfrm flipV="1">
            <a:off x="2781407" y="4279089"/>
            <a:ext cx="671332" cy="288240"/>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2034754" y="4007791"/>
            <a:ext cx="746653" cy="1072354"/>
            <a:chOff x="1220243" y="2040952"/>
            <a:chExt cx="746653" cy="1072354"/>
          </a:xfrm>
        </p:grpSpPr>
        <p:graphicFrame>
          <p:nvGraphicFramePr>
            <p:cNvPr id="86" name="Object 85"/>
            <p:cNvGraphicFramePr>
              <a:graphicFrameLocks noChangeAspect="1"/>
            </p:cNvGraphicFramePr>
            <p:nvPr>
              <p:extLst>
                <p:ext uri="{D42A27DB-BD31-4B8C-83A1-F6EECF244321}">
                  <p14:modId xmlns:p14="http://schemas.microsoft.com/office/powerpoint/2010/main" val="97629376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8878"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87" name="Picture 189"/>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8"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8421" y="481343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 name="Straight Connector 88"/>
          <p:cNvCxnSpPr>
            <a:stCxn id="88" idx="3"/>
          </p:cNvCxnSpPr>
          <p:nvPr/>
        </p:nvCxnSpPr>
        <p:spPr>
          <a:xfrm>
            <a:off x="7127721" y="4957107"/>
            <a:ext cx="847098"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02" idx="3"/>
            <a:endCxn id="88" idx="1"/>
          </p:cNvCxnSpPr>
          <p:nvPr/>
        </p:nvCxnSpPr>
        <p:spPr>
          <a:xfrm>
            <a:off x="5802239" y="4249982"/>
            <a:ext cx="576182" cy="7071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108" idx="0"/>
            <a:endCxn id="88" idx="2"/>
          </p:cNvCxnSpPr>
          <p:nvPr/>
        </p:nvCxnSpPr>
        <p:spPr>
          <a:xfrm flipH="1" flipV="1">
            <a:off x="6753071" y="5100776"/>
            <a:ext cx="6088" cy="40127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1976874" y="4724352"/>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186077076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8879"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106" idx="1"/>
          </p:cNvCxnSpPr>
          <p:nvPr/>
        </p:nvCxnSpPr>
        <p:spPr>
          <a:xfrm>
            <a:off x="2723527" y="5283890"/>
            <a:ext cx="687195" cy="291188"/>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9" idx="3"/>
            <a:endCxn id="106" idx="1"/>
          </p:cNvCxnSpPr>
          <p:nvPr/>
        </p:nvCxnSpPr>
        <p:spPr>
          <a:xfrm flipV="1">
            <a:off x="2718483" y="5575078"/>
            <a:ext cx="692239" cy="4410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1971830" y="5456544"/>
            <a:ext cx="746653" cy="1072354"/>
            <a:chOff x="1220243" y="2040952"/>
            <a:chExt cx="746653" cy="1072354"/>
          </a:xfrm>
        </p:grpSpPr>
        <p:graphicFrame>
          <p:nvGraphicFramePr>
            <p:cNvPr id="98" name="Object 97"/>
            <p:cNvGraphicFramePr>
              <a:graphicFrameLocks noChangeAspect="1"/>
            </p:cNvGraphicFramePr>
            <p:nvPr>
              <p:extLst>
                <p:ext uri="{D42A27DB-BD31-4B8C-83A1-F6EECF244321}">
                  <p14:modId xmlns:p14="http://schemas.microsoft.com/office/powerpoint/2010/main" val="285277667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8880"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9" name="Picture 189"/>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0" name="Straight Connector 99"/>
          <p:cNvCxnSpPr>
            <a:stCxn id="106" idx="3"/>
            <a:endCxn id="104" idx="1"/>
          </p:cNvCxnSpPr>
          <p:nvPr/>
        </p:nvCxnSpPr>
        <p:spPr>
          <a:xfrm flipV="1">
            <a:off x="4160022" y="5566916"/>
            <a:ext cx="662224" cy="816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9" idx="0"/>
            <a:endCxn id="104" idx="2"/>
          </p:cNvCxnSpPr>
          <p:nvPr/>
        </p:nvCxnSpPr>
        <p:spPr>
          <a:xfrm flipV="1">
            <a:off x="5196896" y="5710585"/>
            <a:ext cx="0" cy="38334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2"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2939" y="4106313"/>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p:cNvCxnSpPr>
            <a:stCxn id="107" idx="3"/>
            <a:endCxn id="102" idx="1"/>
          </p:cNvCxnSpPr>
          <p:nvPr/>
        </p:nvCxnSpPr>
        <p:spPr>
          <a:xfrm flipV="1">
            <a:off x="4202039" y="4249982"/>
            <a:ext cx="850900" cy="291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4"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246" y="542324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p:cNvCxnSpPr>
            <a:stCxn id="104" idx="3"/>
            <a:endCxn id="88" idx="1"/>
          </p:cNvCxnSpPr>
          <p:nvPr/>
        </p:nvCxnSpPr>
        <p:spPr>
          <a:xfrm flipV="1">
            <a:off x="5571546" y="4957107"/>
            <a:ext cx="806875" cy="609809"/>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6"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0722" y="5431409"/>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739" y="4135420"/>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1659" y="5502053"/>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9396" y="6093929"/>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2362200" y="3529398"/>
            <a:ext cx="5600700" cy="1974772"/>
          </a:xfrm>
          <a:custGeom>
            <a:avLst/>
            <a:gdLst>
              <a:gd name="connsiteX0" fmla="*/ 0 w 5600700"/>
              <a:gd name="connsiteY0" fmla="*/ 39302 h 1974772"/>
              <a:gd name="connsiteX1" fmla="*/ 419100 w 5600700"/>
              <a:gd name="connsiteY1" fmla="*/ 52002 h 1974772"/>
              <a:gd name="connsiteX2" fmla="*/ 1066800 w 5600700"/>
              <a:gd name="connsiteY2" fmla="*/ 547302 h 1974772"/>
              <a:gd name="connsiteX3" fmla="*/ 2590800 w 5600700"/>
              <a:gd name="connsiteY3" fmla="*/ 598102 h 1974772"/>
              <a:gd name="connsiteX4" fmla="*/ 3479800 w 5600700"/>
              <a:gd name="connsiteY4" fmla="*/ 572702 h 1974772"/>
              <a:gd name="connsiteX5" fmla="*/ 4051300 w 5600700"/>
              <a:gd name="connsiteY5" fmla="*/ 1296602 h 1974772"/>
              <a:gd name="connsiteX6" fmla="*/ 4241800 w 5600700"/>
              <a:gd name="connsiteY6" fmla="*/ 1410902 h 1974772"/>
              <a:gd name="connsiteX7" fmla="*/ 4279900 w 5600700"/>
              <a:gd name="connsiteY7" fmla="*/ 1880802 h 1974772"/>
              <a:gd name="connsiteX8" fmla="*/ 4508500 w 5600700"/>
              <a:gd name="connsiteY8" fmla="*/ 1918902 h 1974772"/>
              <a:gd name="connsiteX9" fmla="*/ 4533900 w 5600700"/>
              <a:gd name="connsiteY9" fmla="*/ 1258502 h 1974772"/>
              <a:gd name="connsiteX10" fmla="*/ 4673600 w 5600700"/>
              <a:gd name="connsiteY10" fmla="*/ 1220402 h 1974772"/>
              <a:gd name="connsiteX11" fmla="*/ 5600700 w 5600700"/>
              <a:gd name="connsiteY11" fmla="*/ 1233102 h 19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0700" h="1974772">
                <a:moveTo>
                  <a:pt x="0" y="39302"/>
                </a:moveTo>
                <a:cubicBezTo>
                  <a:pt x="120650" y="3318"/>
                  <a:pt x="241300" y="-32665"/>
                  <a:pt x="419100" y="52002"/>
                </a:cubicBezTo>
                <a:cubicBezTo>
                  <a:pt x="596900" y="136669"/>
                  <a:pt x="704850" y="456285"/>
                  <a:pt x="1066800" y="547302"/>
                </a:cubicBezTo>
                <a:cubicBezTo>
                  <a:pt x="1428750" y="638319"/>
                  <a:pt x="2188633" y="593869"/>
                  <a:pt x="2590800" y="598102"/>
                </a:cubicBezTo>
                <a:cubicBezTo>
                  <a:pt x="2992967" y="602335"/>
                  <a:pt x="3236383" y="456285"/>
                  <a:pt x="3479800" y="572702"/>
                </a:cubicBezTo>
                <a:cubicBezTo>
                  <a:pt x="3723217" y="689119"/>
                  <a:pt x="3924300" y="1156902"/>
                  <a:pt x="4051300" y="1296602"/>
                </a:cubicBezTo>
                <a:cubicBezTo>
                  <a:pt x="4178300" y="1436302"/>
                  <a:pt x="4203700" y="1313535"/>
                  <a:pt x="4241800" y="1410902"/>
                </a:cubicBezTo>
                <a:cubicBezTo>
                  <a:pt x="4279900" y="1508269"/>
                  <a:pt x="4235450" y="1796135"/>
                  <a:pt x="4279900" y="1880802"/>
                </a:cubicBezTo>
                <a:cubicBezTo>
                  <a:pt x="4324350" y="1965469"/>
                  <a:pt x="4466167" y="2022619"/>
                  <a:pt x="4508500" y="1918902"/>
                </a:cubicBezTo>
                <a:cubicBezTo>
                  <a:pt x="4550833" y="1815185"/>
                  <a:pt x="4506383" y="1374919"/>
                  <a:pt x="4533900" y="1258502"/>
                </a:cubicBezTo>
                <a:cubicBezTo>
                  <a:pt x="4561417" y="1142085"/>
                  <a:pt x="4495800" y="1224635"/>
                  <a:pt x="4673600" y="1220402"/>
                </a:cubicBezTo>
                <a:cubicBezTo>
                  <a:pt x="4851400" y="1216169"/>
                  <a:pt x="5600700" y="1233102"/>
                  <a:pt x="5600700" y="1233102"/>
                </a:cubicBezTo>
              </a:path>
            </a:pathLst>
          </a:custGeom>
          <a:ln w="38100" cmpd="sng">
            <a:solidFill>
              <a:schemeClr val="accent2"/>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3" name="Freeform 2"/>
          <p:cNvSpPr/>
          <p:nvPr/>
        </p:nvSpPr>
        <p:spPr>
          <a:xfrm>
            <a:off x="2730500" y="5118095"/>
            <a:ext cx="5232400" cy="1092205"/>
          </a:xfrm>
          <a:custGeom>
            <a:avLst/>
            <a:gdLst>
              <a:gd name="connsiteX0" fmla="*/ 0 w 5232400"/>
              <a:gd name="connsiteY0" fmla="*/ 1092205 h 1092205"/>
              <a:gd name="connsiteX1" fmla="*/ 622300 w 5232400"/>
              <a:gd name="connsiteY1" fmla="*/ 685805 h 1092205"/>
              <a:gd name="connsiteX2" fmla="*/ 2006600 w 5232400"/>
              <a:gd name="connsiteY2" fmla="*/ 546105 h 1092205"/>
              <a:gd name="connsiteX3" fmla="*/ 2298700 w 5232400"/>
              <a:gd name="connsiteY3" fmla="*/ 838205 h 1092205"/>
              <a:gd name="connsiteX4" fmla="*/ 2590800 w 5232400"/>
              <a:gd name="connsiteY4" fmla="*/ 901705 h 1092205"/>
              <a:gd name="connsiteX5" fmla="*/ 2641600 w 5232400"/>
              <a:gd name="connsiteY5" fmla="*/ 660405 h 1092205"/>
              <a:gd name="connsiteX6" fmla="*/ 3035300 w 5232400"/>
              <a:gd name="connsiteY6" fmla="*/ 469905 h 1092205"/>
              <a:gd name="connsiteX7" fmla="*/ 3606800 w 5232400"/>
              <a:gd name="connsiteY7" fmla="*/ 76205 h 1092205"/>
              <a:gd name="connsiteX8" fmla="*/ 5232400 w 5232400"/>
              <a:gd name="connsiteY8" fmla="*/ 5 h 109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400" h="1092205">
                <a:moveTo>
                  <a:pt x="0" y="1092205"/>
                </a:moveTo>
                <a:cubicBezTo>
                  <a:pt x="143933" y="934513"/>
                  <a:pt x="287867" y="776822"/>
                  <a:pt x="622300" y="685805"/>
                </a:cubicBezTo>
                <a:cubicBezTo>
                  <a:pt x="956733" y="594788"/>
                  <a:pt x="1727200" y="520705"/>
                  <a:pt x="2006600" y="546105"/>
                </a:cubicBezTo>
                <a:cubicBezTo>
                  <a:pt x="2286000" y="571505"/>
                  <a:pt x="2201333" y="778938"/>
                  <a:pt x="2298700" y="838205"/>
                </a:cubicBezTo>
                <a:cubicBezTo>
                  <a:pt x="2396067" y="897472"/>
                  <a:pt x="2533650" y="931338"/>
                  <a:pt x="2590800" y="901705"/>
                </a:cubicBezTo>
                <a:cubicBezTo>
                  <a:pt x="2647950" y="872072"/>
                  <a:pt x="2567517" y="732372"/>
                  <a:pt x="2641600" y="660405"/>
                </a:cubicBezTo>
                <a:cubicBezTo>
                  <a:pt x="2715683" y="588438"/>
                  <a:pt x="2874433" y="567272"/>
                  <a:pt x="3035300" y="469905"/>
                </a:cubicBezTo>
                <a:cubicBezTo>
                  <a:pt x="3196167" y="372538"/>
                  <a:pt x="3240617" y="154522"/>
                  <a:pt x="3606800" y="76205"/>
                </a:cubicBezTo>
                <a:cubicBezTo>
                  <a:pt x="3972983" y="-2112"/>
                  <a:pt x="5232400" y="5"/>
                  <a:pt x="5232400" y="5"/>
                </a:cubicBezTo>
              </a:path>
            </a:pathLst>
          </a:custGeom>
          <a:ln w="38100" cmpd="sng">
            <a:solidFill>
              <a:schemeClr val="accent4"/>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112" name="Picture 68" descr="Network_Mgmt_Applian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6896" y="3185479"/>
            <a:ext cx="576064" cy="621403"/>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9"/>
          <p:cNvSpPr/>
          <p:nvPr/>
        </p:nvSpPr>
        <p:spPr>
          <a:xfrm>
            <a:off x="2857500" y="3794649"/>
            <a:ext cx="5067300" cy="1888065"/>
          </a:xfrm>
          <a:custGeom>
            <a:avLst/>
            <a:gdLst>
              <a:gd name="connsiteX0" fmla="*/ 0 w 5067300"/>
              <a:gd name="connsiteY0" fmla="*/ 904351 h 1888065"/>
              <a:gd name="connsiteX1" fmla="*/ 609600 w 5067300"/>
              <a:gd name="connsiteY1" fmla="*/ 675751 h 1888065"/>
              <a:gd name="connsiteX2" fmla="*/ 2159000 w 5067300"/>
              <a:gd name="connsiteY2" fmla="*/ 612251 h 1888065"/>
              <a:gd name="connsiteX3" fmla="*/ 2501900 w 5067300"/>
              <a:gd name="connsiteY3" fmla="*/ 53451 h 1888065"/>
              <a:gd name="connsiteX4" fmla="*/ 2755900 w 5067300"/>
              <a:gd name="connsiteY4" fmla="*/ 91551 h 1888065"/>
              <a:gd name="connsiteX5" fmla="*/ 2717800 w 5067300"/>
              <a:gd name="connsiteY5" fmla="*/ 663051 h 1888065"/>
              <a:gd name="connsiteX6" fmla="*/ 3327400 w 5067300"/>
              <a:gd name="connsiteY6" fmla="*/ 1145651 h 1888065"/>
              <a:gd name="connsiteX7" fmla="*/ 3657600 w 5067300"/>
              <a:gd name="connsiteY7" fmla="*/ 1298051 h 1888065"/>
              <a:gd name="connsiteX8" fmla="*/ 3683000 w 5067300"/>
              <a:gd name="connsiteY8" fmla="*/ 1742551 h 1888065"/>
              <a:gd name="connsiteX9" fmla="*/ 4038600 w 5067300"/>
              <a:gd name="connsiteY9" fmla="*/ 1844151 h 1888065"/>
              <a:gd name="connsiteX10" fmla="*/ 4203700 w 5067300"/>
              <a:gd name="connsiteY10" fmla="*/ 1082151 h 1888065"/>
              <a:gd name="connsiteX11" fmla="*/ 4559300 w 5067300"/>
              <a:gd name="connsiteY11" fmla="*/ 1031351 h 1888065"/>
              <a:gd name="connsiteX12" fmla="*/ 5067300 w 5067300"/>
              <a:gd name="connsiteY12" fmla="*/ 1082151 h 188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1888065">
                <a:moveTo>
                  <a:pt x="0" y="904351"/>
                </a:moveTo>
                <a:cubicBezTo>
                  <a:pt x="124883" y="814392"/>
                  <a:pt x="249767" y="724434"/>
                  <a:pt x="609600" y="675751"/>
                </a:cubicBezTo>
                <a:cubicBezTo>
                  <a:pt x="969433" y="627068"/>
                  <a:pt x="1843617" y="715968"/>
                  <a:pt x="2159000" y="612251"/>
                </a:cubicBezTo>
                <a:cubicBezTo>
                  <a:pt x="2474383" y="508534"/>
                  <a:pt x="2402417" y="140234"/>
                  <a:pt x="2501900" y="53451"/>
                </a:cubicBezTo>
                <a:cubicBezTo>
                  <a:pt x="2601383" y="-33332"/>
                  <a:pt x="2719917" y="-10049"/>
                  <a:pt x="2755900" y="91551"/>
                </a:cubicBezTo>
                <a:cubicBezTo>
                  <a:pt x="2791883" y="193151"/>
                  <a:pt x="2622550" y="487368"/>
                  <a:pt x="2717800" y="663051"/>
                </a:cubicBezTo>
                <a:cubicBezTo>
                  <a:pt x="2813050" y="838734"/>
                  <a:pt x="3170767" y="1039818"/>
                  <a:pt x="3327400" y="1145651"/>
                </a:cubicBezTo>
                <a:cubicBezTo>
                  <a:pt x="3484033" y="1251484"/>
                  <a:pt x="3598333" y="1198568"/>
                  <a:pt x="3657600" y="1298051"/>
                </a:cubicBezTo>
                <a:cubicBezTo>
                  <a:pt x="3716867" y="1397534"/>
                  <a:pt x="3619500" y="1651534"/>
                  <a:pt x="3683000" y="1742551"/>
                </a:cubicBezTo>
                <a:cubicBezTo>
                  <a:pt x="3746500" y="1833568"/>
                  <a:pt x="3951817" y="1954218"/>
                  <a:pt x="4038600" y="1844151"/>
                </a:cubicBezTo>
                <a:cubicBezTo>
                  <a:pt x="4125383" y="1734084"/>
                  <a:pt x="4116917" y="1217618"/>
                  <a:pt x="4203700" y="1082151"/>
                </a:cubicBezTo>
                <a:cubicBezTo>
                  <a:pt x="4290483" y="946684"/>
                  <a:pt x="4415367" y="1031351"/>
                  <a:pt x="4559300" y="1031351"/>
                </a:cubicBezTo>
                <a:cubicBezTo>
                  <a:pt x="4703233" y="1031351"/>
                  <a:pt x="5067300" y="1082151"/>
                  <a:pt x="5067300" y="1082151"/>
                </a:cubicBezTo>
              </a:path>
            </a:pathLst>
          </a:custGeom>
          <a:ln w="38100" cmpd="sng">
            <a:solidFill>
              <a:schemeClr val="accent3">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1" name="Slide Number Placeholder 10"/>
          <p:cNvSpPr>
            <a:spLocks noGrp="1"/>
          </p:cNvSpPr>
          <p:nvPr>
            <p:ph type="sldNum" sz="quarter" idx="12"/>
          </p:nvPr>
        </p:nvSpPr>
        <p:spPr/>
        <p:txBody>
          <a:bodyPr/>
          <a:lstStyle/>
          <a:p>
            <a:fld id="{1718992C-B9AF-2F49-8B31-EC7F489F3004}" type="slidenum">
              <a:rPr lang="en-US" smtClean="0">
                <a:solidFill>
                  <a:prstClr val="black"/>
                </a:solidFill>
                <a:latin typeface="Calibri"/>
              </a:rPr>
              <a:pPr/>
              <a:t>57</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0" name="Footer Placeholder 9"/>
          <p:cNvSpPr>
            <a:spLocks noGrp="1"/>
          </p:cNvSpPr>
          <p:nvPr>
            <p:ph type="ftr" sz="quarter" idx="11"/>
          </p:nvPr>
        </p:nvSpPr>
        <p:spPr>
          <a:xfrm>
            <a:off x="3124200" y="6400800"/>
            <a:ext cx="33528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811520991"/>
      </p:ext>
    </p:extLst>
  </p:cSld>
  <p:clrMapOvr>
    <a:masterClrMapping/>
  </p:clrMapOvr>
  <mc:AlternateContent xmlns:mc="http://schemas.openxmlformats.org/markup-compatibility/2006" xmlns:p14="http://schemas.microsoft.com/office/powerpoint/2010/main">
    <mc:Choice Requires="p14">
      <p:transition spd="slow" p14:dur="2000" advTm="43046"/>
    </mc:Choice>
    <mc:Fallback xmlns="">
      <p:transition xmlns:p14="http://schemas.microsoft.com/office/powerpoint/2010/main" spd="slow" advTm="43046"/>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557339"/>
            <a:ext cx="8229600" cy="1608139"/>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latin typeface="Calibri"/>
            </a:endParaRPr>
          </a:p>
        </p:txBody>
      </p:sp>
      <p:sp>
        <p:nvSpPr>
          <p:cNvPr id="2" name="Title 1"/>
          <p:cNvSpPr>
            <a:spLocks noGrp="1"/>
          </p:cNvSpPr>
          <p:nvPr>
            <p:ph type="title"/>
          </p:nvPr>
        </p:nvSpPr>
        <p:spPr/>
        <p:txBody>
          <a:bodyPr/>
          <a:lstStyle/>
          <a:p>
            <a:r>
              <a:rPr lang="en-US" dirty="0" smtClean="0"/>
              <a:t>Challenge: </a:t>
            </a:r>
            <a:r>
              <a:rPr lang="en-US" dirty="0" smtClean="0">
                <a:solidFill>
                  <a:srgbClr val="C0504D"/>
                </a:solidFill>
              </a:rPr>
              <a:t>Scalability</a:t>
            </a:r>
            <a:endParaRPr lang="en-US" dirty="0">
              <a:solidFill>
                <a:srgbClr val="C0504D"/>
              </a:solidFill>
            </a:endParaRPr>
          </a:p>
        </p:txBody>
      </p:sp>
      <p:sp>
        <p:nvSpPr>
          <p:cNvPr id="3" name="Content Placeholder 2"/>
          <p:cNvSpPr>
            <a:spLocks noGrp="1"/>
          </p:cNvSpPr>
          <p:nvPr>
            <p:ph idx="1"/>
          </p:nvPr>
        </p:nvSpPr>
        <p:spPr/>
        <p:txBody>
          <a:bodyPr>
            <a:normAutofit/>
          </a:bodyPr>
          <a:lstStyle/>
          <a:p>
            <a:r>
              <a:rPr lang="en-US" sz="2800" dirty="0" smtClean="0">
                <a:solidFill>
                  <a:srgbClr val="4F81BD"/>
                </a:solidFill>
              </a:rPr>
              <a:t>Packet Classification:</a:t>
            </a:r>
            <a:r>
              <a:rPr lang="en-US" sz="2800" dirty="0" smtClean="0"/>
              <a:t> decide which </a:t>
            </a:r>
            <a:r>
              <a:rPr lang="en-US" sz="2800" dirty="0" smtClean="0">
                <a:solidFill>
                  <a:srgbClr val="4F81BD"/>
                </a:solidFill>
              </a:rPr>
              <a:t>service policy</a:t>
            </a:r>
            <a:r>
              <a:rPr lang="en-US" sz="2800" dirty="0" smtClean="0"/>
              <a:t> to be applied to a flow</a:t>
            </a:r>
          </a:p>
          <a:p>
            <a:pPr lvl="1"/>
            <a:r>
              <a:rPr lang="en-US" sz="2400" dirty="0" smtClean="0"/>
              <a:t>How to classify </a:t>
            </a:r>
            <a:r>
              <a:rPr lang="en-US" sz="2400" dirty="0" smtClean="0">
                <a:solidFill>
                  <a:schemeClr val="accent2"/>
                </a:solidFill>
              </a:rPr>
              <a:t>millions of flows</a:t>
            </a:r>
            <a:r>
              <a:rPr lang="en-US" sz="2400" dirty="0" smtClean="0"/>
              <a:t>?</a:t>
            </a:r>
          </a:p>
          <a:p>
            <a:endParaRPr lang="en-US" sz="2800" dirty="0" smtClean="0"/>
          </a:p>
          <a:p>
            <a:r>
              <a:rPr lang="en-US" sz="2800" dirty="0" smtClean="0">
                <a:solidFill>
                  <a:srgbClr val="4F81BD"/>
                </a:solidFill>
              </a:rPr>
              <a:t>Traffic Steering: </a:t>
            </a:r>
            <a:r>
              <a:rPr lang="en-US" sz="2800" dirty="0" smtClean="0"/>
              <a:t>generate switch rules to implement paths given by </a:t>
            </a:r>
            <a:r>
              <a:rPr lang="en-US" sz="2800" dirty="0" smtClean="0">
                <a:solidFill>
                  <a:srgbClr val="4F81BD"/>
                </a:solidFill>
              </a:rPr>
              <a:t>traffic management policy</a:t>
            </a:r>
          </a:p>
          <a:p>
            <a:pPr lvl="1"/>
            <a:r>
              <a:rPr lang="en-US" sz="2400" dirty="0" smtClean="0"/>
              <a:t>How to implement </a:t>
            </a:r>
            <a:r>
              <a:rPr lang="en-US" sz="2400" dirty="0" smtClean="0">
                <a:solidFill>
                  <a:srgbClr val="C0504D"/>
                </a:solidFill>
              </a:rPr>
              <a:t>million of paths</a:t>
            </a:r>
            <a:r>
              <a:rPr lang="en-US" sz="2400" dirty="0" smtClean="0"/>
              <a:t>?</a:t>
            </a: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58</a:t>
            </a:fld>
            <a:endParaRPr lang="en-US">
              <a:solidFill>
                <a:prstClr val="black"/>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00800"/>
            <a:ext cx="3429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139208449"/>
      </p:ext>
    </p:extLst>
  </p:cSld>
  <p:clrMapOvr>
    <a:masterClrMapping/>
  </p:clrMapOvr>
  <mc:AlternateContent xmlns:mc="http://schemas.openxmlformats.org/markup-compatibility/2006" xmlns:p14="http://schemas.microsoft.com/office/powerpoint/2010/main">
    <mc:Choice Requires="p14">
      <p:transition spd="slow" p14:dur="2000" advTm="100558"/>
    </mc:Choice>
    <mc:Fallback xmlns="">
      <p:transition xmlns:p14="http://schemas.microsoft.com/office/powerpoint/2010/main" spd="slow" advTm="1005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“North south” </a:t>
            </a:r>
            <a:r>
              <a:rPr lang="en-US" dirty="0" smtClean="0"/>
              <a:t>Traffic Pattern</a:t>
            </a:r>
            <a:endParaRPr lang="en-US" dirty="0"/>
          </a:p>
        </p:txBody>
      </p:sp>
      <p:sp>
        <p:nvSpPr>
          <p:cNvPr id="53" name="Content Placeholder 2"/>
          <p:cNvSpPr>
            <a:spLocks noGrp="1"/>
          </p:cNvSpPr>
          <p:nvPr>
            <p:ph idx="1"/>
          </p:nvPr>
        </p:nvSpPr>
        <p:spPr>
          <a:xfrm>
            <a:off x="299874" y="5238206"/>
            <a:ext cx="4199605" cy="940001"/>
          </a:xfrm>
          <a:ln w="19050" cmpd="sng">
            <a:solidFill>
              <a:schemeClr val="accent2"/>
            </a:solidFill>
          </a:ln>
        </p:spPr>
        <p:txBody>
          <a:bodyPr>
            <a:normAutofit/>
          </a:bodyPr>
          <a:lstStyle/>
          <a:p>
            <a:r>
              <a:rPr lang="en-US" sz="2400" dirty="0" smtClean="0">
                <a:solidFill>
                  <a:schemeClr val="accent2"/>
                </a:solidFill>
              </a:rPr>
              <a:t>Low</a:t>
            </a:r>
            <a:r>
              <a:rPr lang="en-US" sz="2400" dirty="0" smtClean="0"/>
              <a:t> traffic volume</a:t>
            </a:r>
          </a:p>
          <a:p>
            <a:r>
              <a:rPr lang="en-US" sz="2400" dirty="0" smtClean="0">
                <a:solidFill>
                  <a:srgbClr val="C0504D"/>
                </a:solidFill>
              </a:rPr>
              <a:t>Small</a:t>
            </a:r>
            <a:r>
              <a:rPr lang="en-US" sz="2400" dirty="0" smtClean="0"/>
              <a:t> number of active flows</a:t>
            </a:r>
          </a:p>
        </p:txBody>
      </p:sp>
      <p:sp>
        <p:nvSpPr>
          <p:cNvPr id="54" name="Content Placeholder 2"/>
          <p:cNvSpPr txBox="1">
            <a:spLocks/>
          </p:cNvSpPr>
          <p:nvPr/>
        </p:nvSpPr>
        <p:spPr>
          <a:xfrm>
            <a:off x="4651879" y="5238629"/>
            <a:ext cx="4199605" cy="940001"/>
          </a:xfrm>
          <a:prstGeom prst="rect">
            <a:avLst/>
          </a:prstGeom>
          <a:ln w="19050" cmpd="sng">
            <a:solidFill>
              <a:srgbClr val="77933C"/>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77933C"/>
                </a:solidFill>
                <a:latin typeface="Calibri"/>
              </a:rPr>
              <a:t>High </a:t>
            </a:r>
            <a:r>
              <a:rPr lang="en-US" sz="2400" dirty="0" smtClean="0">
                <a:solidFill>
                  <a:prstClr val="black"/>
                </a:solidFill>
                <a:latin typeface="Calibri"/>
              </a:rPr>
              <a:t>traffic volume</a:t>
            </a:r>
          </a:p>
          <a:p>
            <a:r>
              <a:rPr lang="en-US" sz="2400" dirty="0" smtClean="0">
                <a:solidFill>
                  <a:srgbClr val="77933C"/>
                </a:solidFill>
                <a:latin typeface="Calibri"/>
              </a:rPr>
              <a:t>Huge </a:t>
            </a:r>
            <a:r>
              <a:rPr lang="en-US" sz="2400" dirty="0" smtClean="0">
                <a:solidFill>
                  <a:prstClr val="black"/>
                </a:solidFill>
                <a:latin typeface="Calibri"/>
              </a:rPr>
              <a:t>number of active flows</a:t>
            </a:r>
          </a:p>
        </p:txBody>
      </p:sp>
      <p:sp>
        <p:nvSpPr>
          <p:cNvPr id="9" name="TextBox 8"/>
          <p:cNvSpPr txBox="1"/>
          <p:nvPr/>
        </p:nvSpPr>
        <p:spPr>
          <a:xfrm>
            <a:off x="5587999" y="1471283"/>
            <a:ext cx="3378201" cy="707886"/>
          </a:xfrm>
          <a:prstGeom prst="rect">
            <a:avLst/>
          </a:prstGeom>
          <a:noFill/>
          <a:ln>
            <a:solidFill>
              <a:srgbClr val="FF0000"/>
            </a:solidFill>
          </a:ln>
        </p:spPr>
        <p:txBody>
          <a:bodyPr wrap="square" rtlCol="0">
            <a:spAutoFit/>
          </a:bodyPr>
          <a:lstStyle/>
          <a:p>
            <a:pPr defTabSz="457200"/>
            <a:r>
              <a:rPr lang="en-US" sz="2000" dirty="0" smtClean="0">
                <a:solidFill>
                  <a:srgbClr val="FF0000"/>
                </a:solidFill>
                <a:latin typeface="Calibri"/>
              </a:rPr>
              <a:t>Too expensive to do packet classification at Gateway Edge!</a:t>
            </a:r>
            <a:endParaRPr lang="en-US" sz="2000" dirty="0">
              <a:solidFill>
                <a:srgbClr val="FF0000"/>
              </a:solidFill>
              <a:latin typeface="Calibri"/>
            </a:endParaRPr>
          </a:p>
        </p:txBody>
      </p:sp>
      <p:grpSp>
        <p:nvGrpSpPr>
          <p:cNvPr id="3" name="Group 2"/>
          <p:cNvGrpSpPr/>
          <p:nvPr/>
        </p:nvGrpSpPr>
        <p:grpSpPr>
          <a:xfrm>
            <a:off x="341845" y="1617798"/>
            <a:ext cx="2266044" cy="2843283"/>
            <a:chOff x="341845" y="1617798"/>
            <a:chExt cx="2266044" cy="2843283"/>
          </a:xfrm>
        </p:grpSpPr>
        <p:grpSp>
          <p:nvGrpSpPr>
            <p:cNvPr id="6" name="Group 5"/>
            <p:cNvGrpSpPr/>
            <p:nvPr/>
          </p:nvGrpSpPr>
          <p:grpSpPr>
            <a:xfrm>
              <a:off x="341845" y="1617798"/>
              <a:ext cx="1569937" cy="2669926"/>
              <a:chOff x="341845" y="1503498"/>
              <a:chExt cx="1569937" cy="2669926"/>
            </a:xfrm>
          </p:grpSpPr>
          <p:sp>
            <p:nvSpPr>
              <p:cNvPr id="59" name="Left Arrow 58"/>
              <p:cNvSpPr/>
              <p:nvPr/>
            </p:nvSpPr>
            <p:spPr>
              <a:xfrm rot="10800000" flipV="1">
                <a:off x="1271702" y="165233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1" name="Left Arrow 60"/>
              <p:cNvSpPr/>
              <p:nvPr/>
            </p:nvSpPr>
            <p:spPr>
              <a:xfrm rot="10800000" flipV="1">
                <a:off x="1271700" y="296649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2" name="Left Arrow 61"/>
              <p:cNvSpPr/>
              <p:nvPr/>
            </p:nvSpPr>
            <p:spPr>
              <a:xfrm rot="10800000" flipV="1">
                <a:off x="1271701" y="2304297"/>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3" name="Left Arrow 62"/>
              <p:cNvSpPr/>
              <p:nvPr/>
            </p:nvSpPr>
            <p:spPr>
              <a:xfrm rot="10800000" flipV="1">
                <a:off x="1271700" y="3680976"/>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64" name="Group 63"/>
              <p:cNvGrpSpPr>
                <a:grpSpLocks noChangeAspect="1"/>
              </p:cNvGrpSpPr>
              <p:nvPr/>
            </p:nvGrpSpPr>
            <p:grpSpPr>
              <a:xfrm>
                <a:off x="341845" y="1503498"/>
                <a:ext cx="660935" cy="1097280"/>
                <a:chOff x="547949" y="1288623"/>
                <a:chExt cx="834268" cy="1385046"/>
              </a:xfrm>
            </p:grpSpPr>
            <p:pic>
              <p:nvPicPr>
                <p:cNvPr id="65" name="Picture 64"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66" name="Picture 6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67" name="Picture 6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95" name="Group 94"/>
              <p:cNvGrpSpPr>
                <a:grpSpLocks noChangeAspect="1"/>
              </p:cNvGrpSpPr>
              <p:nvPr/>
            </p:nvGrpSpPr>
            <p:grpSpPr>
              <a:xfrm>
                <a:off x="370691" y="3076144"/>
                <a:ext cx="660935" cy="1097280"/>
                <a:chOff x="547949" y="1288623"/>
                <a:chExt cx="834268" cy="1385046"/>
              </a:xfrm>
            </p:grpSpPr>
            <p:pic>
              <p:nvPicPr>
                <p:cNvPr id="96" name="Picture 9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97" name="Picture 9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98" name="Picture 97"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sp>
          <p:nvSpPr>
            <p:cNvPr id="47" name="Rectangle 46"/>
            <p:cNvSpPr/>
            <p:nvPr/>
          </p:nvSpPr>
          <p:spPr>
            <a:xfrm>
              <a:off x="1104714" y="4137916"/>
              <a:ext cx="1503175"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Access Edge</a:t>
              </a:r>
              <a:endParaRPr lang="en-US" sz="2000" dirty="0">
                <a:solidFill>
                  <a:srgbClr val="C0504D"/>
                </a:solidFill>
                <a:latin typeface="Calibri"/>
              </a:endParaRPr>
            </a:p>
          </p:txBody>
        </p:sp>
      </p:grpSp>
      <p:grpSp>
        <p:nvGrpSpPr>
          <p:cNvPr id="4" name="Group 3"/>
          <p:cNvGrpSpPr/>
          <p:nvPr/>
        </p:nvGrpSpPr>
        <p:grpSpPr>
          <a:xfrm>
            <a:off x="5741706" y="2496441"/>
            <a:ext cx="3046694" cy="1964640"/>
            <a:chOff x="5741706" y="2496441"/>
            <a:chExt cx="3046694" cy="1964640"/>
          </a:xfrm>
        </p:grpSpPr>
        <p:grpSp>
          <p:nvGrpSpPr>
            <p:cNvPr id="7" name="Group 6"/>
            <p:cNvGrpSpPr/>
            <p:nvPr/>
          </p:nvGrpSpPr>
          <p:grpSpPr>
            <a:xfrm>
              <a:off x="7046186" y="2496441"/>
              <a:ext cx="1742214" cy="640080"/>
              <a:chOff x="6931886" y="2318641"/>
              <a:chExt cx="1742214" cy="640080"/>
            </a:xfrm>
          </p:grpSpPr>
          <p:sp>
            <p:nvSpPr>
              <p:cNvPr id="60" name="Left Arrow 59"/>
              <p:cNvSpPr/>
              <p:nvPr/>
            </p:nvSpPr>
            <p:spPr>
              <a:xfrm flipV="1">
                <a:off x="6931886" y="2318641"/>
                <a:ext cx="640080" cy="64008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7" name="Rectangle 76"/>
              <p:cNvSpPr/>
              <p:nvPr/>
            </p:nvSpPr>
            <p:spPr>
              <a:xfrm>
                <a:off x="7597366" y="2491969"/>
                <a:ext cx="1076734" cy="323165"/>
              </a:xfrm>
              <a:prstGeom prst="rect">
                <a:avLst/>
              </a:prstGeom>
            </p:spPr>
            <p:txBody>
              <a:bodyPr wrap="square">
                <a:spAutoFit/>
              </a:bodyPr>
              <a:lstStyle/>
              <a:p>
                <a:pPr defTabSz="457200">
                  <a:lnSpc>
                    <a:spcPct val="70000"/>
                  </a:lnSpc>
                </a:pPr>
                <a:r>
                  <a:rPr lang="en-US" sz="2000" dirty="0" smtClean="0">
                    <a:solidFill>
                      <a:srgbClr val="000000"/>
                    </a:solidFill>
                    <a:latin typeface="Calibri"/>
                  </a:rPr>
                  <a:t>Internet</a:t>
                </a:r>
                <a:endParaRPr lang="en-US" sz="2000" dirty="0">
                  <a:solidFill>
                    <a:srgbClr val="000000"/>
                  </a:solidFill>
                  <a:latin typeface="Calibri"/>
                </a:endParaRPr>
              </a:p>
            </p:txBody>
          </p:sp>
        </p:grpSp>
        <p:sp>
          <p:nvSpPr>
            <p:cNvPr id="48" name="Rectangle 47"/>
            <p:cNvSpPr/>
            <p:nvPr/>
          </p:nvSpPr>
          <p:spPr>
            <a:xfrm>
              <a:off x="5741706" y="4137916"/>
              <a:ext cx="1855660" cy="323165"/>
            </a:xfrm>
            <a:prstGeom prst="rect">
              <a:avLst/>
            </a:prstGeom>
          </p:spPr>
          <p:txBody>
            <a:bodyPr wrap="square">
              <a:spAutoFit/>
            </a:bodyPr>
            <a:lstStyle/>
            <a:p>
              <a:pPr defTabSz="457200">
                <a:lnSpc>
                  <a:spcPct val="70000"/>
                </a:lnSpc>
              </a:pPr>
              <a:r>
                <a:rPr lang="en-US" sz="2000" dirty="0" smtClean="0">
                  <a:solidFill>
                    <a:srgbClr val="77933C"/>
                  </a:solidFill>
                  <a:latin typeface="Calibri"/>
                </a:rPr>
                <a:t>Gateway</a:t>
              </a:r>
              <a:r>
                <a:rPr lang="en-US" sz="2000" dirty="0">
                  <a:solidFill>
                    <a:srgbClr val="77933C"/>
                  </a:solidFill>
                  <a:latin typeface="Calibri"/>
                </a:rPr>
                <a:t> </a:t>
              </a:r>
              <a:r>
                <a:rPr lang="en-US" sz="2000" dirty="0" smtClean="0">
                  <a:solidFill>
                    <a:srgbClr val="77933C"/>
                  </a:solidFill>
                  <a:latin typeface="Calibri"/>
                </a:rPr>
                <a:t>Edge</a:t>
              </a:r>
            </a:p>
          </p:txBody>
        </p:sp>
      </p:grpSp>
      <p:grpSp>
        <p:nvGrpSpPr>
          <p:cNvPr id="41" name="Group 40"/>
          <p:cNvGrpSpPr/>
          <p:nvPr/>
        </p:nvGrpSpPr>
        <p:grpSpPr>
          <a:xfrm>
            <a:off x="2184132" y="1371309"/>
            <a:ext cx="4619830" cy="3011432"/>
            <a:chOff x="2155183" y="1257009"/>
            <a:chExt cx="4619830" cy="3011432"/>
          </a:xfrm>
        </p:grpSpPr>
        <p:sp>
          <p:nvSpPr>
            <p:cNvPr id="50" name="Teardrop 49"/>
            <p:cNvSpPr>
              <a:spLocks noChangeAspect="1"/>
            </p:cNvSpPr>
            <p:nvPr/>
          </p:nvSpPr>
          <p:spPr>
            <a:xfrm rot="2711176">
              <a:off x="2840067" y="1414431"/>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51"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p:nvPr/>
          </p:nvGrpSpPr>
          <p:grpSpPr>
            <a:xfrm>
              <a:off x="2684928" y="1257009"/>
              <a:ext cx="746653" cy="1072355"/>
              <a:chOff x="1220243" y="2040952"/>
              <a:chExt cx="746653" cy="1072354"/>
            </a:xfrm>
          </p:grpSpPr>
          <p:graphicFrame>
            <p:nvGraphicFramePr>
              <p:cNvPr id="116" name="Object 115"/>
              <p:cNvGraphicFramePr>
                <a:graphicFrameLocks noChangeAspect="1"/>
              </p:cNvGraphicFramePr>
              <p:nvPr>
                <p:extLst>
                  <p:ext uri="{D42A27DB-BD31-4B8C-83A1-F6EECF244321}">
                    <p14:modId xmlns:p14="http://schemas.microsoft.com/office/powerpoint/2010/main" val="358651574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9901"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54"/>
            <p:cNvGrpSpPr/>
            <p:nvPr/>
          </p:nvGrpSpPr>
          <p:grpSpPr>
            <a:xfrm>
              <a:off x="2295739" y="1894136"/>
              <a:ext cx="746653" cy="1072355"/>
              <a:chOff x="1220243" y="2040952"/>
              <a:chExt cx="746653" cy="1072354"/>
            </a:xfrm>
          </p:grpSpPr>
          <p:graphicFrame>
            <p:nvGraphicFramePr>
              <p:cNvPr id="114" name="Object 113"/>
              <p:cNvGraphicFramePr>
                <a:graphicFrameLocks noChangeAspect="1"/>
              </p:cNvGraphicFramePr>
              <p:nvPr>
                <p:extLst>
                  <p:ext uri="{D42A27DB-BD31-4B8C-83A1-F6EECF244321}">
                    <p14:modId xmlns:p14="http://schemas.microsoft.com/office/powerpoint/2010/main" val="424288325"/>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9902"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5"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p:cNvGrpSpPr/>
            <p:nvPr/>
          </p:nvGrpSpPr>
          <p:grpSpPr>
            <a:xfrm>
              <a:off x="2155183" y="2559295"/>
              <a:ext cx="746653" cy="1072355"/>
              <a:chOff x="1220243" y="2040952"/>
              <a:chExt cx="746653" cy="1072354"/>
            </a:xfrm>
          </p:grpSpPr>
          <p:graphicFrame>
            <p:nvGraphicFramePr>
              <p:cNvPr id="112" name="Object 111"/>
              <p:cNvGraphicFramePr>
                <a:graphicFrameLocks noChangeAspect="1"/>
              </p:cNvGraphicFramePr>
              <p:nvPr>
                <p:extLst>
                  <p:ext uri="{D42A27DB-BD31-4B8C-83A1-F6EECF244321}">
                    <p14:modId xmlns:p14="http://schemas.microsoft.com/office/powerpoint/2010/main" val="374457315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9903"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p:cNvGrpSpPr/>
            <p:nvPr/>
          </p:nvGrpSpPr>
          <p:grpSpPr>
            <a:xfrm>
              <a:off x="2468939" y="3196086"/>
              <a:ext cx="746653" cy="1072355"/>
              <a:chOff x="1220243" y="2040952"/>
              <a:chExt cx="746653" cy="1072354"/>
            </a:xfrm>
          </p:grpSpPr>
          <p:graphicFrame>
            <p:nvGraphicFramePr>
              <p:cNvPr id="110" name="Object 109"/>
              <p:cNvGraphicFramePr>
                <a:graphicFrameLocks noChangeAspect="1"/>
              </p:cNvGraphicFramePr>
              <p:nvPr>
                <p:extLst>
                  <p:ext uri="{D42A27DB-BD31-4B8C-83A1-F6EECF244321}">
                    <p14:modId xmlns:p14="http://schemas.microsoft.com/office/powerpoint/2010/main" val="315661020"/>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9904"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a:stCxn id="117" idx="3"/>
              <a:endCxn id="68" idx="1"/>
            </p:cNvCxnSpPr>
            <p:nvPr/>
          </p:nvCxnSpPr>
          <p:spPr>
            <a:xfrm>
              <a:off x="3431581" y="1816547"/>
              <a:ext cx="373239" cy="7411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15" idx="3"/>
              <a:endCxn id="68" idx="1"/>
            </p:cNvCxnSpPr>
            <p:nvPr/>
          </p:nvCxnSpPr>
          <p:spPr>
            <a:xfrm>
              <a:off x="3042392" y="2453674"/>
              <a:ext cx="762428" cy="10406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a:stCxn id="111" idx="3"/>
              <a:endCxn id="73" idx="1"/>
            </p:cNvCxnSpPr>
            <p:nvPr/>
          </p:nvCxnSpPr>
          <p:spPr>
            <a:xfrm flipV="1">
              <a:off x="3215592" y="3049260"/>
              <a:ext cx="589228" cy="7063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13" idx="3"/>
              <a:endCxn id="73" idx="1"/>
            </p:cNvCxnSpPr>
            <p:nvPr/>
          </p:nvCxnSpPr>
          <p:spPr>
            <a:xfrm flipV="1">
              <a:off x="2901836" y="3049260"/>
              <a:ext cx="902984" cy="695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73" idx="3"/>
              <a:endCxn id="51" idx="1"/>
            </p:cNvCxnSpPr>
            <p:nvPr/>
          </p:nvCxnSpPr>
          <p:spPr>
            <a:xfrm flipV="1">
              <a:off x="4554120" y="2762149"/>
              <a:ext cx="1471593" cy="2871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68" idx="2"/>
              <a:endCxn id="73" idx="0"/>
            </p:cNvCxnSpPr>
            <p:nvPr/>
          </p:nvCxnSpPr>
          <p:spPr>
            <a:xfrm>
              <a:off x="4179470" y="2701409"/>
              <a:ext cx="0" cy="20418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68" idx="3"/>
              <a:endCxn id="51" idx="1"/>
            </p:cNvCxnSpPr>
            <p:nvPr/>
          </p:nvCxnSpPr>
          <p:spPr>
            <a:xfrm>
              <a:off x="4554120" y="2557740"/>
              <a:ext cx="1471593" cy="20440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3"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a:stCxn id="103" idx="0"/>
              <a:endCxn id="73" idx="2"/>
            </p:cNvCxnSpPr>
            <p:nvPr/>
          </p:nvCxnSpPr>
          <p:spPr>
            <a:xfrm flipH="1" flipV="1">
              <a:off x="4179470" y="3192929"/>
              <a:ext cx="680206" cy="15550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5"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p:cNvCxnSpPr>
              <a:stCxn id="105" idx="0"/>
              <a:endCxn id="73" idx="2"/>
            </p:cNvCxnSpPr>
            <p:nvPr/>
          </p:nvCxnSpPr>
          <p:spPr>
            <a:xfrm flipV="1">
              <a:off x="3947685" y="3192929"/>
              <a:ext cx="231785" cy="3922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106" idx="2"/>
              <a:endCxn id="68" idx="0"/>
            </p:cNvCxnSpPr>
            <p:nvPr/>
          </p:nvCxnSpPr>
          <p:spPr>
            <a:xfrm flipH="1">
              <a:off x="4179470" y="2276596"/>
              <a:ext cx="609936" cy="1374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68" idx="0"/>
              <a:endCxn id="58" idx="2"/>
            </p:cNvCxnSpPr>
            <p:nvPr/>
          </p:nvCxnSpPr>
          <p:spPr>
            <a:xfrm flipH="1" flipV="1">
              <a:off x="4038976" y="2208278"/>
              <a:ext cx="140494" cy="205792"/>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18" name="TextBox 117"/>
          <p:cNvSpPr txBox="1"/>
          <p:nvPr/>
        </p:nvSpPr>
        <p:spPr>
          <a:xfrm>
            <a:off x="2523288" y="4075158"/>
            <a:ext cx="1544637" cy="923330"/>
          </a:xfrm>
          <a:prstGeom prst="rect">
            <a:avLst/>
          </a:prstGeom>
          <a:noFill/>
        </p:spPr>
        <p:txBody>
          <a:bodyPr wrap="square" rtlCol="0">
            <a:spAutoFit/>
          </a:bodyPr>
          <a:lstStyle/>
          <a:p>
            <a:pPr defTabSz="457200"/>
            <a:r>
              <a:rPr lang="en-US" dirty="0" smtClean="0">
                <a:solidFill>
                  <a:prstClr val="black"/>
                </a:solidFill>
                <a:latin typeface="Calibri"/>
              </a:rPr>
              <a:t>~1K UEs</a:t>
            </a:r>
          </a:p>
          <a:p>
            <a:pPr defTabSz="457200"/>
            <a:r>
              <a:rPr lang="en-US" dirty="0" smtClean="0">
                <a:solidFill>
                  <a:prstClr val="black"/>
                </a:solidFill>
                <a:latin typeface="Calibri"/>
              </a:rPr>
              <a:t>~10K flows</a:t>
            </a:r>
          </a:p>
          <a:p>
            <a:pPr defTabSz="457200"/>
            <a:r>
              <a:rPr lang="en-US" dirty="0" smtClean="0">
                <a:solidFill>
                  <a:prstClr val="black"/>
                </a:solidFill>
                <a:latin typeface="Calibri"/>
              </a:rPr>
              <a:t>~</a:t>
            </a:r>
            <a:r>
              <a:rPr lang="en-US" dirty="0">
                <a:solidFill>
                  <a:prstClr val="black"/>
                </a:solidFill>
                <a:latin typeface="Calibri"/>
              </a:rPr>
              <a:t>1 </a:t>
            </a:r>
            <a:r>
              <a:rPr lang="en-US" dirty="0" smtClean="0">
                <a:solidFill>
                  <a:prstClr val="black"/>
                </a:solidFill>
                <a:latin typeface="Calibri"/>
              </a:rPr>
              <a:t>– 10 </a:t>
            </a:r>
            <a:r>
              <a:rPr lang="en-US" dirty="0" err="1" smtClean="0">
                <a:solidFill>
                  <a:prstClr val="black"/>
                </a:solidFill>
                <a:latin typeface="Calibri"/>
              </a:rPr>
              <a:t>Gbps</a:t>
            </a:r>
            <a:endParaRPr lang="en-US" dirty="0">
              <a:solidFill>
                <a:prstClr val="black"/>
              </a:solidFill>
              <a:latin typeface="Calibri"/>
            </a:endParaRPr>
          </a:p>
        </p:txBody>
      </p:sp>
      <p:sp>
        <p:nvSpPr>
          <p:cNvPr id="119" name="TextBox 118"/>
          <p:cNvSpPr txBox="1"/>
          <p:nvPr/>
        </p:nvSpPr>
        <p:spPr>
          <a:xfrm>
            <a:off x="5985006" y="3068091"/>
            <a:ext cx="2122360" cy="923330"/>
          </a:xfrm>
          <a:prstGeom prst="rect">
            <a:avLst/>
          </a:prstGeom>
          <a:noFill/>
        </p:spPr>
        <p:txBody>
          <a:bodyPr wrap="square" rtlCol="0">
            <a:spAutoFit/>
          </a:bodyPr>
          <a:lstStyle/>
          <a:p>
            <a:pPr defTabSz="457200"/>
            <a:r>
              <a:rPr lang="en-US" dirty="0" smtClean="0">
                <a:solidFill>
                  <a:prstClr val="black"/>
                </a:solidFill>
                <a:latin typeface="Calibri"/>
              </a:rPr>
              <a:t>~1 million UEs</a:t>
            </a:r>
          </a:p>
          <a:p>
            <a:pPr defTabSz="457200"/>
            <a:r>
              <a:rPr lang="en-US" dirty="0" smtClean="0">
                <a:solidFill>
                  <a:prstClr val="black"/>
                </a:solidFill>
                <a:latin typeface="Calibri"/>
              </a:rPr>
              <a:t>~10 million flows</a:t>
            </a:r>
          </a:p>
          <a:p>
            <a:pPr defTabSz="457200"/>
            <a:r>
              <a:rPr lang="en-US" dirty="0" smtClean="0">
                <a:solidFill>
                  <a:prstClr val="black"/>
                </a:solidFill>
                <a:latin typeface="Calibri"/>
              </a:rPr>
              <a:t>~400 </a:t>
            </a:r>
            <a:r>
              <a:rPr lang="en-US" dirty="0" err="1" smtClean="0">
                <a:solidFill>
                  <a:prstClr val="black"/>
                </a:solidFill>
                <a:latin typeface="Calibri"/>
              </a:rPr>
              <a:t>Gbps</a:t>
            </a:r>
            <a:r>
              <a:rPr lang="en-US" dirty="0" smtClean="0">
                <a:solidFill>
                  <a:prstClr val="black"/>
                </a:solidFill>
                <a:latin typeface="Calibri"/>
              </a:rPr>
              <a:t> – 2 </a:t>
            </a:r>
            <a:r>
              <a:rPr lang="en-US" dirty="0" err="1" smtClean="0">
                <a:solidFill>
                  <a:prstClr val="black"/>
                </a:solidFill>
                <a:latin typeface="Calibri"/>
              </a:rPr>
              <a:t>Tbps</a:t>
            </a:r>
            <a:endParaRPr lang="en-US" dirty="0">
              <a:solidFill>
                <a:prstClr val="black"/>
              </a:solidFill>
              <a:latin typeface="Calibri"/>
            </a:endParaRPr>
          </a:p>
        </p:txBody>
      </p:sp>
      <p:sp>
        <p:nvSpPr>
          <p:cNvPr id="12" name="Slide Number Placeholder 11"/>
          <p:cNvSpPr>
            <a:spLocks noGrp="1"/>
          </p:cNvSpPr>
          <p:nvPr>
            <p:ph type="sldNum" sz="quarter" idx="12"/>
          </p:nvPr>
        </p:nvSpPr>
        <p:spPr/>
        <p:txBody>
          <a:bodyPr/>
          <a:lstStyle/>
          <a:p>
            <a:fld id="{1718992C-B9AF-2F49-8B31-EC7F489F3004}" type="slidenum">
              <a:rPr lang="en-US" smtClean="0">
                <a:solidFill>
                  <a:prstClr val="black"/>
                </a:solidFill>
                <a:latin typeface="Calibri"/>
              </a:rPr>
              <a:pPr/>
              <a:t>59</a:t>
            </a:fld>
            <a:endParaRPr lang="en-US">
              <a:solidFill>
                <a:prstClr val="black"/>
              </a:solidFill>
              <a:latin typeface="Calibri"/>
            </a:endParaRPr>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3124200" y="6400800"/>
            <a:ext cx="3429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1205922420"/>
      </p:ext>
    </p:extLst>
  </p:cSld>
  <p:clrMapOvr>
    <a:masterClrMapping/>
  </p:clrMapOvr>
  <mc:AlternateContent xmlns:mc="http://schemas.openxmlformats.org/markup-compatibility/2006" xmlns:p14="http://schemas.microsoft.com/office/powerpoint/2010/main">
    <mc:Choice Requires="p14">
      <p:transition spd="slow" p14:dur="2000" advTm="111194"/>
    </mc:Choice>
    <mc:Fallback xmlns="">
      <p:transition xmlns:p14="http://schemas.microsoft.com/office/powerpoint/2010/main" spd="slow" advTm="1111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a:bodyPr>
          <a:lstStyle/>
          <a:p>
            <a:r>
              <a:rPr lang="en-US" dirty="0" smtClean="0"/>
              <a:t>Review</a:t>
            </a:r>
          </a:p>
          <a:p>
            <a:pPr lvl="1"/>
            <a:r>
              <a:rPr lang="en-US" dirty="0" smtClean="0"/>
              <a:t>Midterm</a:t>
            </a:r>
          </a:p>
          <a:p>
            <a:pPr lvl="1"/>
            <a:r>
              <a:rPr lang="en-US" dirty="0" smtClean="0"/>
              <a:t>SDN and </a:t>
            </a:r>
            <a:r>
              <a:rPr lang="en-US" dirty="0" err="1" smtClean="0"/>
              <a:t>Middleboxes</a:t>
            </a:r>
            <a:endParaRPr lang="en-US" dirty="0" smtClean="0"/>
          </a:p>
          <a:p>
            <a:r>
              <a:rPr lang="en-US" dirty="0" smtClean="0"/>
              <a:t>SDN Wireless Networks</a:t>
            </a:r>
          </a:p>
          <a:p>
            <a:pPr lvl="1"/>
            <a:r>
              <a:rPr lang="en-US" dirty="0" smtClean="0">
                <a:solidFill>
                  <a:srgbClr val="FF0000"/>
                </a:solidFill>
              </a:rPr>
              <a:t>Motivation</a:t>
            </a:r>
          </a:p>
          <a:p>
            <a:pPr lvl="1"/>
            <a:r>
              <a:rPr lang="en-US" dirty="0" smtClean="0">
                <a:solidFill>
                  <a:srgbClr val="FF0000"/>
                </a:solidFill>
              </a:rPr>
              <a:t>Data Plane Abstraction: </a:t>
            </a:r>
            <a:r>
              <a:rPr lang="en-US" dirty="0" err="1" smtClean="0">
                <a:solidFill>
                  <a:srgbClr val="FF0000"/>
                </a:solidFill>
              </a:rPr>
              <a:t>OpenRadio</a:t>
            </a:r>
            <a:endParaRPr lang="en-US" dirty="0" smtClean="0">
              <a:solidFill>
                <a:srgbClr val="FF0000"/>
              </a:solidFill>
            </a:endParaRP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6</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11/19/13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27503407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“North south” </a:t>
            </a:r>
            <a:r>
              <a:rPr lang="en-US" dirty="0" smtClean="0"/>
              <a:t>Traffic Pattern</a:t>
            </a:r>
            <a:endParaRPr lang="en-US" dirty="0"/>
          </a:p>
        </p:txBody>
      </p:sp>
      <p:grpSp>
        <p:nvGrpSpPr>
          <p:cNvPr id="3" name="Group 2"/>
          <p:cNvGrpSpPr/>
          <p:nvPr/>
        </p:nvGrpSpPr>
        <p:grpSpPr>
          <a:xfrm>
            <a:off x="341845" y="1617798"/>
            <a:ext cx="2266044" cy="2843283"/>
            <a:chOff x="341845" y="1617798"/>
            <a:chExt cx="2266044" cy="2843283"/>
          </a:xfrm>
        </p:grpSpPr>
        <p:grpSp>
          <p:nvGrpSpPr>
            <p:cNvPr id="6" name="Group 5"/>
            <p:cNvGrpSpPr/>
            <p:nvPr/>
          </p:nvGrpSpPr>
          <p:grpSpPr>
            <a:xfrm>
              <a:off x="341845" y="1617798"/>
              <a:ext cx="1569937" cy="2669926"/>
              <a:chOff x="341845" y="1503498"/>
              <a:chExt cx="1569937" cy="2669926"/>
            </a:xfrm>
          </p:grpSpPr>
          <p:sp>
            <p:nvSpPr>
              <p:cNvPr id="59" name="Left Arrow 58"/>
              <p:cNvSpPr/>
              <p:nvPr/>
            </p:nvSpPr>
            <p:spPr>
              <a:xfrm rot="10800000" flipV="1">
                <a:off x="1271702" y="165233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1" name="Left Arrow 60"/>
              <p:cNvSpPr/>
              <p:nvPr/>
            </p:nvSpPr>
            <p:spPr>
              <a:xfrm rot="10800000" flipV="1">
                <a:off x="1271700" y="296649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2" name="Left Arrow 61"/>
              <p:cNvSpPr/>
              <p:nvPr/>
            </p:nvSpPr>
            <p:spPr>
              <a:xfrm rot="10800000" flipV="1">
                <a:off x="1271701" y="2304297"/>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3" name="Left Arrow 62"/>
              <p:cNvSpPr/>
              <p:nvPr/>
            </p:nvSpPr>
            <p:spPr>
              <a:xfrm rot="10800000" flipV="1">
                <a:off x="1271700" y="3680976"/>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64" name="Group 63"/>
              <p:cNvGrpSpPr>
                <a:grpSpLocks noChangeAspect="1"/>
              </p:cNvGrpSpPr>
              <p:nvPr/>
            </p:nvGrpSpPr>
            <p:grpSpPr>
              <a:xfrm>
                <a:off x="341845" y="1503498"/>
                <a:ext cx="660935" cy="1097280"/>
                <a:chOff x="547949" y="1288623"/>
                <a:chExt cx="834268" cy="1385046"/>
              </a:xfrm>
            </p:grpSpPr>
            <p:pic>
              <p:nvPicPr>
                <p:cNvPr id="65" name="Picture 64"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66" name="Picture 6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67" name="Picture 6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95" name="Group 94"/>
              <p:cNvGrpSpPr>
                <a:grpSpLocks noChangeAspect="1"/>
              </p:cNvGrpSpPr>
              <p:nvPr/>
            </p:nvGrpSpPr>
            <p:grpSpPr>
              <a:xfrm>
                <a:off x="370691" y="3076144"/>
                <a:ext cx="660935" cy="1097280"/>
                <a:chOff x="547949" y="1288623"/>
                <a:chExt cx="834268" cy="1385046"/>
              </a:xfrm>
            </p:grpSpPr>
            <p:pic>
              <p:nvPicPr>
                <p:cNvPr id="96" name="Picture 9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97" name="Picture 9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98" name="Picture 97"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sp>
          <p:nvSpPr>
            <p:cNvPr id="47" name="Rectangle 46"/>
            <p:cNvSpPr/>
            <p:nvPr/>
          </p:nvSpPr>
          <p:spPr>
            <a:xfrm>
              <a:off x="1104714" y="4137916"/>
              <a:ext cx="1503175"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Access Edge</a:t>
              </a:r>
              <a:endParaRPr lang="en-US" sz="2000" dirty="0">
                <a:solidFill>
                  <a:srgbClr val="C0504D"/>
                </a:solidFill>
                <a:latin typeface="Calibri"/>
              </a:endParaRPr>
            </a:p>
          </p:txBody>
        </p:sp>
      </p:grpSp>
      <p:grpSp>
        <p:nvGrpSpPr>
          <p:cNvPr id="4" name="Group 3"/>
          <p:cNvGrpSpPr/>
          <p:nvPr/>
        </p:nvGrpSpPr>
        <p:grpSpPr>
          <a:xfrm>
            <a:off x="5741706" y="2496441"/>
            <a:ext cx="3046694" cy="1964640"/>
            <a:chOff x="5741706" y="2496441"/>
            <a:chExt cx="3046694" cy="1964640"/>
          </a:xfrm>
        </p:grpSpPr>
        <p:grpSp>
          <p:nvGrpSpPr>
            <p:cNvPr id="7" name="Group 6"/>
            <p:cNvGrpSpPr/>
            <p:nvPr/>
          </p:nvGrpSpPr>
          <p:grpSpPr>
            <a:xfrm>
              <a:off x="7046186" y="2496441"/>
              <a:ext cx="1742214" cy="640080"/>
              <a:chOff x="6931886" y="2318641"/>
              <a:chExt cx="1742214" cy="640080"/>
            </a:xfrm>
          </p:grpSpPr>
          <p:sp>
            <p:nvSpPr>
              <p:cNvPr id="60" name="Left Arrow 59"/>
              <p:cNvSpPr/>
              <p:nvPr/>
            </p:nvSpPr>
            <p:spPr>
              <a:xfrm flipV="1">
                <a:off x="6931886" y="2318641"/>
                <a:ext cx="640080" cy="64008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7" name="Rectangle 76"/>
              <p:cNvSpPr/>
              <p:nvPr/>
            </p:nvSpPr>
            <p:spPr>
              <a:xfrm>
                <a:off x="7597366" y="2491969"/>
                <a:ext cx="1076734" cy="323165"/>
              </a:xfrm>
              <a:prstGeom prst="rect">
                <a:avLst/>
              </a:prstGeom>
            </p:spPr>
            <p:txBody>
              <a:bodyPr wrap="square">
                <a:spAutoFit/>
              </a:bodyPr>
              <a:lstStyle/>
              <a:p>
                <a:pPr defTabSz="457200">
                  <a:lnSpc>
                    <a:spcPct val="70000"/>
                  </a:lnSpc>
                </a:pPr>
                <a:r>
                  <a:rPr lang="en-US" sz="2000" dirty="0" smtClean="0">
                    <a:solidFill>
                      <a:srgbClr val="000000"/>
                    </a:solidFill>
                    <a:latin typeface="Calibri"/>
                  </a:rPr>
                  <a:t>Internet</a:t>
                </a:r>
                <a:endParaRPr lang="en-US" sz="2000" dirty="0">
                  <a:solidFill>
                    <a:srgbClr val="000000"/>
                  </a:solidFill>
                  <a:latin typeface="Calibri"/>
                </a:endParaRPr>
              </a:p>
            </p:txBody>
          </p:sp>
        </p:grpSp>
        <p:sp>
          <p:nvSpPr>
            <p:cNvPr id="48" name="Rectangle 47"/>
            <p:cNvSpPr/>
            <p:nvPr/>
          </p:nvSpPr>
          <p:spPr>
            <a:xfrm>
              <a:off x="5741706" y="4137916"/>
              <a:ext cx="1855660" cy="323165"/>
            </a:xfrm>
            <a:prstGeom prst="rect">
              <a:avLst/>
            </a:prstGeom>
          </p:spPr>
          <p:txBody>
            <a:bodyPr wrap="square">
              <a:spAutoFit/>
            </a:bodyPr>
            <a:lstStyle/>
            <a:p>
              <a:pPr defTabSz="457200">
                <a:lnSpc>
                  <a:spcPct val="70000"/>
                </a:lnSpc>
              </a:pPr>
              <a:r>
                <a:rPr lang="en-US" sz="2000" dirty="0" smtClean="0">
                  <a:solidFill>
                    <a:srgbClr val="77933C"/>
                  </a:solidFill>
                  <a:latin typeface="Calibri"/>
                </a:rPr>
                <a:t>Gateway</a:t>
              </a:r>
              <a:r>
                <a:rPr lang="en-US" sz="2000" dirty="0">
                  <a:solidFill>
                    <a:srgbClr val="77933C"/>
                  </a:solidFill>
                  <a:latin typeface="Calibri"/>
                </a:rPr>
                <a:t> </a:t>
              </a:r>
              <a:r>
                <a:rPr lang="en-US" sz="2000" dirty="0" smtClean="0">
                  <a:solidFill>
                    <a:srgbClr val="77933C"/>
                  </a:solidFill>
                  <a:latin typeface="Calibri"/>
                </a:rPr>
                <a:t>Edge</a:t>
              </a:r>
            </a:p>
          </p:txBody>
        </p:sp>
      </p:grpSp>
      <p:grpSp>
        <p:nvGrpSpPr>
          <p:cNvPr id="41" name="Group 40"/>
          <p:cNvGrpSpPr/>
          <p:nvPr/>
        </p:nvGrpSpPr>
        <p:grpSpPr>
          <a:xfrm>
            <a:off x="2184132" y="1371309"/>
            <a:ext cx="4619830" cy="3011432"/>
            <a:chOff x="2155183" y="1257009"/>
            <a:chExt cx="4619830" cy="3011432"/>
          </a:xfrm>
        </p:grpSpPr>
        <p:sp>
          <p:nvSpPr>
            <p:cNvPr id="50" name="Teardrop 49"/>
            <p:cNvSpPr>
              <a:spLocks noChangeAspect="1"/>
            </p:cNvSpPr>
            <p:nvPr/>
          </p:nvSpPr>
          <p:spPr>
            <a:xfrm rot="2711176">
              <a:off x="2840067" y="1414431"/>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51"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p:nvPr/>
          </p:nvGrpSpPr>
          <p:grpSpPr>
            <a:xfrm>
              <a:off x="2684928" y="1257009"/>
              <a:ext cx="746653" cy="1072355"/>
              <a:chOff x="1220243" y="2040952"/>
              <a:chExt cx="746653" cy="1072354"/>
            </a:xfrm>
          </p:grpSpPr>
          <p:graphicFrame>
            <p:nvGraphicFramePr>
              <p:cNvPr id="116" name="Object 115"/>
              <p:cNvGraphicFramePr>
                <a:graphicFrameLocks noChangeAspect="1"/>
              </p:cNvGraphicFramePr>
              <p:nvPr>
                <p:extLst>
                  <p:ext uri="{D42A27DB-BD31-4B8C-83A1-F6EECF244321}">
                    <p14:modId xmlns:p14="http://schemas.microsoft.com/office/powerpoint/2010/main" val="173276672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0925"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54"/>
            <p:cNvGrpSpPr/>
            <p:nvPr/>
          </p:nvGrpSpPr>
          <p:grpSpPr>
            <a:xfrm>
              <a:off x="2295739" y="1894136"/>
              <a:ext cx="746653" cy="1072355"/>
              <a:chOff x="1220243" y="2040952"/>
              <a:chExt cx="746653" cy="1072354"/>
            </a:xfrm>
          </p:grpSpPr>
          <p:graphicFrame>
            <p:nvGraphicFramePr>
              <p:cNvPr id="114" name="Object 113"/>
              <p:cNvGraphicFramePr>
                <a:graphicFrameLocks noChangeAspect="1"/>
              </p:cNvGraphicFramePr>
              <p:nvPr>
                <p:extLst>
                  <p:ext uri="{D42A27DB-BD31-4B8C-83A1-F6EECF244321}">
                    <p14:modId xmlns:p14="http://schemas.microsoft.com/office/powerpoint/2010/main" val="371594078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0926"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5"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p:cNvGrpSpPr/>
            <p:nvPr/>
          </p:nvGrpSpPr>
          <p:grpSpPr>
            <a:xfrm>
              <a:off x="2155183" y="2559295"/>
              <a:ext cx="746653" cy="1072355"/>
              <a:chOff x="1220243" y="2040952"/>
              <a:chExt cx="746653" cy="1072354"/>
            </a:xfrm>
          </p:grpSpPr>
          <p:graphicFrame>
            <p:nvGraphicFramePr>
              <p:cNvPr id="112" name="Object 111"/>
              <p:cNvGraphicFramePr>
                <a:graphicFrameLocks noChangeAspect="1"/>
              </p:cNvGraphicFramePr>
              <p:nvPr>
                <p:extLst>
                  <p:ext uri="{D42A27DB-BD31-4B8C-83A1-F6EECF244321}">
                    <p14:modId xmlns:p14="http://schemas.microsoft.com/office/powerpoint/2010/main" val="428432688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0927"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p:cNvGrpSpPr/>
            <p:nvPr/>
          </p:nvGrpSpPr>
          <p:grpSpPr>
            <a:xfrm>
              <a:off x="2468939" y="3196086"/>
              <a:ext cx="746653" cy="1072355"/>
              <a:chOff x="1220243" y="2040952"/>
              <a:chExt cx="746653" cy="1072354"/>
            </a:xfrm>
          </p:grpSpPr>
          <p:graphicFrame>
            <p:nvGraphicFramePr>
              <p:cNvPr id="110" name="Object 109"/>
              <p:cNvGraphicFramePr>
                <a:graphicFrameLocks noChangeAspect="1"/>
              </p:cNvGraphicFramePr>
              <p:nvPr>
                <p:extLst>
                  <p:ext uri="{D42A27DB-BD31-4B8C-83A1-F6EECF244321}">
                    <p14:modId xmlns:p14="http://schemas.microsoft.com/office/powerpoint/2010/main" val="1434984368"/>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0928"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a:stCxn id="117" idx="3"/>
              <a:endCxn id="68" idx="1"/>
            </p:cNvCxnSpPr>
            <p:nvPr/>
          </p:nvCxnSpPr>
          <p:spPr>
            <a:xfrm>
              <a:off x="3431581" y="1816547"/>
              <a:ext cx="373239" cy="7411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15" idx="3"/>
              <a:endCxn id="68" idx="1"/>
            </p:cNvCxnSpPr>
            <p:nvPr/>
          </p:nvCxnSpPr>
          <p:spPr>
            <a:xfrm>
              <a:off x="3042392" y="2453674"/>
              <a:ext cx="762428" cy="10406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a:stCxn id="111" idx="3"/>
              <a:endCxn id="73" idx="1"/>
            </p:cNvCxnSpPr>
            <p:nvPr/>
          </p:nvCxnSpPr>
          <p:spPr>
            <a:xfrm flipV="1">
              <a:off x="3215592" y="3049260"/>
              <a:ext cx="589228" cy="7063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13" idx="3"/>
              <a:endCxn id="73" idx="1"/>
            </p:cNvCxnSpPr>
            <p:nvPr/>
          </p:nvCxnSpPr>
          <p:spPr>
            <a:xfrm flipV="1">
              <a:off x="2901836" y="3049260"/>
              <a:ext cx="902984" cy="695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73" idx="3"/>
              <a:endCxn id="51" idx="1"/>
            </p:cNvCxnSpPr>
            <p:nvPr/>
          </p:nvCxnSpPr>
          <p:spPr>
            <a:xfrm flipV="1">
              <a:off x="4554120" y="2762149"/>
              <a:ext cx="1471593" cy="2871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68" idx="2"/>
              <a:endCxn id="73" idx="0"/>
            </p:cNvCxnSpPr>
            <p:nvPr/>
          </p:nvCxnSpPr>
          <p:spPr>
            <a:xfrm>
              <a:off x="4179470" y="2701409"/>
              <a:ext cx="0" cy="20418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68" idx="3"/>
              <a:endCxn id="51" idx="1"/>
            </p:cNvCxnSpPr>
            <p:nvPr/>
          </p:nvCxnSpPr>
          <p:spPr>
            <a:xfrm>
              <a:off x="4554120" y="2557740"/>
              <a:ext cx="1471593" cy="20440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3"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a:stCxn id="103" idx="0"/>
              <a:endCxn id="73" idx="2"/>
            </p:cNvCxnSpPr>
            <p:nvPr/>
          </p:nvCxnSpPr>
          <p:spPr>
            <a:xfrm flipH="1" flipV="1">
              <a:off x="4179470" y="3192929"/>
              <a:ext cx="680206" cy="15550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5"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p:cNvCxnSpPr>
              <a:stCxn id="105" idx="0"/>
              <a:endCxn id="73" idx="2"/>
            </p:cNvCxnSpPr>
            <p:nvPr/>
          </p:nvCxnSpPr>
          <p:spPr>
            <a:xfrm flipV="1">
              <a:off x="3947685" y="3192929"/>
              <a:ext cx="231785" cy="3922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106" idx="2"/>
              <a:endCxn id="68" idx="0"/>
            </p:cNvCxnSpPr>
            <p:nvPr/>
          </p:nvCxnSpPr>
          <p:spPr>
            <a:xfrm flipH="1">
              <a:off x="4179470" y="2276596"/>
              <a:ext cx="609936" cy="1374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68" idx="0"/>
              <a:endCxn id="58" idx="2"/>
            </p:cNvCxnSpPr>
            <p:nvPr/>
          </p:nvCxnSpPr>
          <p:spPr>
            <a:xfrm flipH="1" flipV="1">
              <a:off x="4038976" y="2208278"/>
              <a:ext cx="140494" cy="205792"/>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18" name="TextBox 117"/>
          <p:cNvSpPr txBox="1"/>
          <p:nvPr/>
        </p:nvSpPr>
        <p:spPr>
          <a:xfrm>
            <a:off x="2523288" y="4075158"/>
            <a:ext cx="1544637" cy="923330"/>
          </a:xfrm>
          <a:prstGeom prst="rect">
            <a:avLst/>
          </a:prstGeom>
          <a:noFill/>
        </p:spPr>
        <p:txBody>
          <a:bodyPr wrap="square" rtlCol="0">
            <a:spAutoFit/>
          </a:bodyPr>
          <a:lstStyle/>
          <a:p>
            <a:pPr defTabSz="457200"/>
            <a:r>
              <a:rPr lang="en-US" dirty="0" smtClean="0">
                <a:solidFill>
                  <a:prstClr val="black"/>
                </a:solidFill>
                <a:latin typeface="Calibri"/>
              </a:rPr>
              <a:t>~1K UEs</a:t>
            </a:r>
          </a:p>
          <a:p>
            <a:pPr defTabSz="457200"/>
            <a:r>
              <a:rPr lang="en-US" dirty="0" smtClean="0">
                <a:solidFill>
                  <a:prstClr val="black"/>
                </a:solidFill>
                <a:latin typeface="Calibri"/>
              </a:rPr>
              <a:t>~10K flows</a:t>
            </a:r>
          </a:p>
          <a:p>
            <a:pPr defTabSz="457200"/>
            <a:r>
              <a:rPr lang="en-US" dirty="0" smtClean="0">
                <a:solidFill>
                  <a:prstClr val="black"/>
                </a:solidFill>
                <a:latin typeface="Calibri"/>
              </a:rPr>
              <a:t>~</a:t>
            </a:r>
            <a:r>
              <a:rPr lang="en-US" dirty="0">
                <a:solidFill>
                  <a:prstClr val="black"/>
                </a:solidFill>
                <a:latin typeface="Calibri"/>
              </a:rPr>
              <a:t>1 </a:t>
            </a:r>
            <a:r>
              <a:rPr lang="en-US" dirty="0" smtClean="0">
                <a:solidFill>
                  <a:prstClr val="black"/>
                </a:solidFill>
                <a:latin typeface="Calibri"/>
              </a:rPr>
              <a:t>– 10 </a:t>
            </a:r>
            <a:r>
              <a:rPr lang="en-US" dirty="0" err="1" smtClean="0">
                <a:solidFill>
                  <a:prstClr val="black"/>
                </a:solidFill>
                <a:latin typeface="Calibri"/>
              </a:rPr>
              <a:t>Gbps</a:t>
            </a:r>
            <a:endParaRPr lang="en-US" dirty="0">
              <a:solidFill>
                <a:prstClr val="black"/>
              </a:solidFill>
              <a:latin typeface="Calibri"/>
            </a:endParaRPr>
          </a:p>
        </p:txBody>
      </p:sp>
      <p:sp>
        <p:nvSpPr>
          <p:cNvPr id="119" name="TextBox 118"/>
          <p:cNvSpPr txBox="1"/>
          <p:nvPr/>
        </p:nvSpPr>
        <p:spPr>
          <a:xfrm>
            <a:off x="5985006" y="3068091"/>
            <a:ext cx="2122360" cy="923330"/>
          </a:xfrm>
          <a:prstGeom prst="rect">
            <a:avLst/>
          </a:prstGeom>
          <a:noFill/>
        </p:spPr>
        <p:txBody>
          <a:bodyPr wrap="square" rtlCol="0">
            <a:spAutoFit/>
          </a:bodyPr>
          <a:lstStyle/>
          <a:p>
            <a:pPr defTabSz="457200"/>
            <a:r>
              <a:rPr lang="en-US" dirty="0" smtClean="0">
                <a:solidFill>
                  <a:prstClr val="black"/>
                </a:solidFill>
                <a:latin typeface="Calibri"/>
              </a:rPr>
              <a:t>~1 million UEs</a:t>
            </a:r>
          </a:p>
          <a:p>
            <a:pPr defTabSz="457200"/>
            <a:r>
              <a:rPr lang="en-US" dirty="0" smtClean="0">
                <a:solidFill>
                  <a:prstClr val="black"/>
                </a:solidFill>
                <a:latin typeface="Calibri"/>
              </a:rPr>
              <a:t>~10 million flows</a:t>
            </a:r>
          </a:p>
          <a:p>
            <a:pPr defTabSz="457200"/>
            <a:r>
              <a:rPr lang="en-US" dirty="0" smtClean="0">
                <a:solidFill>
                  <a:prstClr val="black"/>
                </a:solidFill>
                <a:latin typeface="Calibri"/>
              </a:rPr>
              <a:t>~400 </a:t>
            </a:r>
            <a:r>
              <a:rPr lang="en-US" dirty="0" err="1" smtClean="0">
                <a:solidFill>
                  <a:prstClr val="black"/>
                </a:solidFill>
                <a:latin typeface="Calibri"/>
              </a:rPr>
              <a:t>Gbps</a:t>
            </a:r>
            <a:r>
              <a:rPr lang="en-US" dirty="0" smtClean="0">
                <a:solidFill>
                  <a:prstClr val="black"/>
                </a:solidFill>
                <a:latin typeface="Calibri"/>
              </a:rPr>
              <a:t> – 2 </a:t>
            </a:r>
            <a:r>
              <a:rPr lang="en-US" dirty="0" err="1" smtClean="0">
                <a:solidFill>
                  <a:prstClr val="black"/>
                </a:solidFill>
                <a:latin typeface="Calibri"/>
              </a:rPr>
              <a:t>Tbps</a:t>
            </a:r>
            <a:endParaRPr lang="en-US" dirty="0">
              <a:solidFill>
                <a:prstClr val="black"/>
              </a:solidFill>
              <a:latin typeface="Calibri"/>
            </a:endParaRPr>
          </a:p>
        </p:txBody>
      </p:sp>
      <p:sp>
        <p:nvSpPr>
          <p:cNvPr id="70" name="TextBox 69"/>
          <p:cNvSpPr txBox="1"/>
          <p:nvPr/>
        </p:nvSpPr>
        <p:spPr>
          <a:xfrm>
            <a:off x="374627" y="5426661"/>
            <a:ext cx="3216732" cy="707886"/>
          </a:xfrm>
          <a:prstGeom prst="rect">
            <a:avLst/>
          </a:prstGeom>
          <a:noFill/>
          <a:ln>
            <a:solidFill>
              <a:srgbClr val="FF0000"/>
            </a:solidFill>
          </a:ln>
        </p:spPr>
        <p:txBody>
          <a:bodyPr wrap="square" rtlCol="0">
            <a:spAutoFit/>
          </a:bodyPr>
          <a:lstStyle/>
          <a:p>
            <a:pPr defTabSz="457200"/>
            <a:r>
              <a:rPr lang="en-US" sz="2000" dirty="0" smtClean="0">
                <a:solidFill>
                  <a:srgbClr val="FF0000"/>
                </a:solidFill>
                <a:latin typeface="Calibri"/>
              </a:rPr>
              <a:t>Opportunity: Traffic initiated from the access edge!</a:t>
            </a:r>
            <a:endParaRPr lang="en-US" sz="2000" dirty="0">
              <a:solidFill>
                <a:srgbClr val="FF0000"/>
              </a:solidFill>
              <a:latin typeface="Calibri"/>
            </a:endParaRPr>
          </a:p>
        </p:txBody>
      </p:sp>
      <p:sp>
        <p:nvSpPr>
          <p:cNvPr id="11" name="Slide Number Placeholder 10"/>
          <p:cNvSpPr>
            <a:spLocks noGrp="1"/>
          </p:cNvSpPr>
          <p:nvPr>
            <p:ph type="sldNum" sz="quarter" idx="12"/>
          </p:nvPr>
        </p:nvSpPr>
        <p:spPr/>
        <p:txBody>
          <a:bodyPr/>
          <a:lstStyle/>
          <a:p>
            <a:fld id="{1718992C-B9AF-2F49-8B31-EC7F489F3004}" type="slidenum">
              <a:rPr lang="en-US" smtClean="0">
                <a:solidFill>
                  <a:prstClr val="black"/>
                </a:solidFill>
                <a:latin typeface="Calibri"/>
              </a:rPr>
              <a:pPr/>
              <a:t>60</a:t>
            </a:fld>
            <a:endParaRPr lang="en-US">
              <a:solidFill>
                <a:prstClr val="black"/>
              </a:solidFill>
              <a:latin typeface="Calibri"/>
            </a:endParaRPr>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0" name="Footer Placeholder 9"/>
          <p:cNvSpPr>
            <a:spLocks noGrp="1"/>
          </p:cNvSpPr>
          <p:nvPr>
            <p:ph type="ftr" sz="quarter" idx="11"/>
          </p:nvPr>
        </p:nvSpPr>
        <p:spPr>
          <a:xfrm>
            <a:off x="3124200" y="6400800"/>
            <a:ext cx="35814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2143275802"/>
      </p:ext>
    </p:extLst>
  </p:cSld>
  <p:clrMapOvr>
    <a:masterClrMapping/>
  </p:clrMapOvr>
  <mc:AlternateContent xmlns:mc="http://schemas.openxmlformats.org/markup-compatibility/2006" xmlns:p14="http://schemas.microsoft.com/office/powerpoint/2010/main">
    <mc:Choice Requires="p14">
      <p:transition spd="slow" p14:dur="2000" advTm="19375"/>
    </mc:Choice>
    <mc:Fallback xmlns="">
      <p:transition xmlns:p14="http://schemas.microsoft.com/office/powerpoint/2010/main" spd="slow" advTm="19375"/>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504D"/>
                </a:solidFill>
              </a:rPr>
              <a:t>Asymmetric Edge: </a:t>
            </a:r>
            <a:r>
              <a:rPr lang="en-US" dirty="0" smtClean="0"/>
              <a:t>Packet Classification</a:t>
            </a:r>
            <a:endParaRPr lang="en-US" dirty="0"/>
          </a:p>
        </p:txBody>
      </p:sp>
      <p:grpSp>
        <p:nvGrpSpPr>
          <p:cNvPr id="7" name="Group 6"/>
          <p:cNvGrpSpPr/>
          <p:nvPr/>
        </p:nvGrpSpPr>
        <p:grpSpPr>
          <a:xfrm>
            <a:off x="7046186" y="2496441"/>
            <a:ext cx="1742214" cy="640080"/>
            <a:chOff x="6931886" y="2318641"/>
            <a:chExt cx="1742214" cy="640080"/>
          </a:xfrm>
        </p:grpSpPr>
        <p:sp>
          <p:nvSpPr>
            <p:cNvPr id="60" name="Left Arrow 59"/>
            <p:cNvSpPr/>
            <p:nvPr/>
          </p:nvSpPr>
          <p:spPr>
            <a:xfrm flipV="1">
              <a:off x="6931886" y="2318641"/>
              <a:ext cx="640080" cy="64008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7" name="Rectangle 76"/>
            <p:cNvSpPr/>
            <p:nvPr/>
          </p:nvSpPr>
          <p:spPr>
            <a:xfrm>
              <a:off x="7597366" y="2491969"/>
              <a:ext cx="1076734" cy="323165"/>
            </a:xfrm>
            <a:prstGeom prst="rect">
              <a:avLst/>
            </a:prstGeom>
          </p:spPr>
          <p:txBody>
            <a:bodyPr wrap="square">
              <a:spAutoFit/>
            </a:bodyPr>
            <a:lstStyle/>
            <a:p>
              <a:pPr defTabSz="457200">
                <a:lnSpc>
                  <a:spcPct val="70000"/>
                </a:lnSpc>
              </a:pPr>
              <a:r>
                <a:rPr lang="en-US" sz="2000" dirty="0" smtClean="0">
                  <a:solidFill>
                    <a:srgbClr val="000000"/>
                  </a:solidFill>
                  <a:latin typeface="Calibri"/>
                </a:rPr>
                <a:t>Internet</a:t>
              </a:r>
              <a:endParaRPr lang="en-US" sz="2000" dirty="0">
                <a:solidFill>
                  <a:srgbClr val="000000"/>
                </a:solidFill>
                <a:latin typeface="Calibri"/>
              </a:endParaRPr>
            </a:p>
          </p:txBody>
        </p:sp>
      </p:grpSp>
      <p:grpSp>
        <p:nvGrpSpPr>
          <p:cNvPr id="6" name="Group 5"/>
          <p:cNvGrpSpPr/>
          <p:nvPr/>
        </p:nvGrpSpPr>
        <p:grpSpPr>
          <a:xfrm>
            <a:off x="341845" y="1617798"/>
            <a:ext cx="1569937" cy="2669926"/>
            <a:chOff x="341845" y="1503498"/>
            <a:chExt cx="1569937" cy="2669926"/>
          </a:xfrm>
        </p:grpSpPr>
        <p:sp>
          <p:nvSpPr>
            <p:cNvPr id="59" name="Left Arrow 58"/>
            <p:cNvSpPr/>
            <p:nvPr/>
          </p:nvSpPr>
          <p:spPr>
            <a:xfrm rot="10800000" flipV="1">
              <a:off x="1271702" y="165233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1" name="Left Arrow 60"/>
            <p:cNvSpPr/>
            <p:nvPr/>
          </p:nvSpPr>
          <p:spPr>
            <a:xfrm rot="10800000" flipV="1">
              <a:off x="1271700" y="2966491"/>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2" name="Left Arrow 61"/>
            <p:cNvSpPr/>
            <p:nvPr/>
          </p:nvSpPr>
          <p:spPr>
            <a:xfrm rot="10800000" flipV="1">
              <a:off x="1271701" y="2304297"/>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3" name="Left Arrow 62"/>
            <p:cNvSpPr/>
            <p:nvPr/>
          </p:nvSpPr>
          <p:spPr>
            <a:xfrm rot="10800000" flipV="1">
              <a:off x="1271700" y="3680976"/>
              <a:ext cx="640080" cy="18288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64" name="Group 63"/>
            <p:cNvGrpSpPr>
              <a:grpSpLocks noChangeAspect="1"/>
            </p:cNvGrpSpPr>
            <p:nvPr/>
          </p:nvGrpSpPr>
          <p:grpSpPr>
            <a:xfrm>
              <a:off x="341845" y="1503498"/>
              <a:ext cx="660935" cy="1097280"/>
              <a:chOff x="547949" y="1288623"/>
              <a:chExt cx="834268" cy="1385046"/>
            </a:xfrm>
          </p:grpSpPr>
          <p:pic>
            <p:nvPicPr>
              <p:cNvPr id="65" name="Picture 64"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66" name="Picture 6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67" name="Picture 6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95" name="Group 94"/>
            <p:cNvGrpSpPr>
              <a:grpSpLocks noChangeAspect="1"/>
            </p:cNvGrpSpPr>
            <p:nvPr/>
          </p:nvGrpSpPr>
          <p:grpSpPr>
            <a:xfrm>
              <a:off x="370691" y="3076144"/>
              <a:ext cx="660935" cy="1097280"/>
              <a:chOff x="547949" y="1288623"/>
              <a:chExt cx="834268" cy="1385046"/>
            </a:xfrm>
          </p:grpSpPr>
          <p:pic>
            <p:nvPicPr>
              <p:cNvPr id="96" name="Picture 95"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97" name="Picture 96"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98" name="Picture 97" descr="hero_front.jpg"/>
              <p:cNvPicPr>
                <a:picLocks noChangeAspect="1"/>
              </p:cNvPicPr>
              <p:nvPr/>
            </p:nvPicPr>
            <p:blipFill rotWithShape="1">
              <a:blip r:embed="rId5">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sp>
        <p:nvSpPr>
          <p:cNvPr id="47" name="Rectangle 46"/>
          <p:cNvSpPr/>
          <p:nvPr/>
        </p:nvSpPr>
        <p:spPr>
          <a:xfrm>
            <a:off x="1104714" y="4137916"/>
            <a:ext cx="1503175"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Access Edge</a:t>
            </a:r>
            <a:endParaRPr lang="en-US" sz="2000" dirty="0">
              <a:solidFill>
                <a:srgbClr val="C0504D"/>
              </a:solidFill>
              <a:latin typeface="Calibri"/>
            </a:endParaRPr>
          </a:p>
        </p:txBody>
      </p:sp>
      <p:sp>
        <p:nvSpPr>
          <p:cNvPr id="48" name="Rectangle 47"/>
          <p:cNvSpPr/>
          <p:nvPr/>
        </p:nvSpPr>
        <p:spPr>
          <a:xfrm>
            <a:off x="5741706" y="4137916"/>
            <a:ext cx="1855660" cy="323165"/>
          </a:xfrm>
          <a:prstGeom prst="rect">
            <a:avLst/>
          </a:prstGeom>
        </p:spPr>
        <p:txBody>
          <a:bodyPr wrap="square">
            <a:spAutoFit/>
          </a:bodyPr>
          <a:lstStyle/>
          <a:p>
            <a:pPr defTabSz="457200">
              <a:lnSpc>
                <a:spcPct val="70000"/>
              </a:lnSpc>
            </a:pPr>
            <a:r>
              <a:rPr lang="en-US" sz="2000" dirty="0" smtClean="0">
                <a:solidFill>
                  <a:srgbClr val="77933C"/>
                </a:solidFill>
                <a:latin typeface="Calibri"/>
              </a:rPr>
              <a:t>Gateway</a:t>
            </a:r>
            <a:r>
              <a:rPr lang="en-US" sz="2000" dirty="0">
                <a:solidFill>
                  <a:srgbClr val="77933C"/>
                </a:solidFill>
                <a:latin typeface="Calibri"/>
              </a:rPr>
              <a:t> </a:t>
            </a:r>
            <a:r>
              <a:rPr lang="en-US" sz="2000" dirty="0" smtClean="0">
                <a:solidFill>
                  <a:srgbClr val="77933C"/>
                </a:solidFill>
                <a:latin typeface="Calibri"/>
              </a:rPr>
              <a:t>Edge</a:t>
            </a:r>
          </a:p>
        </p:txBody>
      </p:sp>
      <p:grpSp>
        <p:nvGrpSpPr>
          <p:cNvPr id="41" name="Group 40"/>
          <p:cNvGrpSpPr/>
          <p:nvPr/>
        </p:nvGrpSpPr>
        <p:grpSpPr>
          <a:xfrm>
            <a:off x="2184132" y="1371309"/>
            <a:ext cx="4619830" cy="3011432"/>
            <a:chOff x="2155183" y="1257009"/>
            <a:chExt cx="4619830" cy="3011432"/>
          </a:xfrm>
        </p:grpSpPr>
        <p:sp>
          <p:nvSpPr>
            <p:cNvPr id="50" name="Teardrop 49"/>
            <p:cNvSpPr>
              <a:spLocks noChangeAspect="1"/>
            </p:cNvSpPr>
            <p:nvPr/>
          </p:nvSpPr>
          <p:spPr>
            <a:xfrm rot="2711176">
              <a:off x="2840067" y="1414431"/>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51"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p:nvPr/>
          </p:nvGrpSpPr>
          <p:grpSpPr>
            <a:xfrm>
              <a:off x="2684928" y="1257009"/>
              <a:ext cx="746653" cy="1072355"/>
              <a:chOff x="1220243" y="2040952"/>
              <a:chExt cx="746653" cy="1072354"/>
            </a:xfrm>
          </p:grpSpPr>
          <p:graphicFrame>
            <p:nvGraphicFramePr>
              <p:cNvPr id="116" name="Object 115"/>
              <p:cNvGraphicFramePr>
                <a:graphicFrameLocks noChangeAspect="1"/>
              </p:cNvGraphicFramePr>
              <p:nvPr>
                <p:extLst>
                  <p:ext uri="{D42A27DB-BD31-4B8C-83A1-F6EECF244321}">
                    <p14:modId xmlns:p14="http://schemas.microsoft.com/office/powerpoint/2010/main" val="419411278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1949"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54"/>
            <p:cNvGrpSpPr/>
            <p:nvPr/>
          </p:nvGrpSpPr>
          <p:grpSpPr>
            <a:xfrm>
              <a:off x="2295739" y="1894136"/>
              <a:ext cx="746653" cy="1072355"/>
              <a:chOff x="1220243" y="2040952"/>
              <a:chExt cx="746653" cy="1072354"/>
            </a:xfrm>
          </p:grpSpPr>
          <p:graphicFrame>
            <p:nvGraphicFramePr>
              <p:cNvPr id="114" name="Object 113"/>
              <p:cNvGraphicFramePr>
                <a:graphicFrameLocks noChangeAspect="1"/>
              </p:cNvGraphicFramePr>
              <p:nvPr>
                <p:extLst>
                  <p:ext uri="{D42A27DB-BD31-4B8C-83A1-F6EECF244321}">
                    <p14:modId xmlns:p14="http://schemas.microsoft.com/office/powerpoint/2010/main" val="69057862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1950"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5"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p:cNvGrpSpPr/>
            <p:nvPr/>
          </p:nvGrpSpPr>
          <p:grpSpPr>
            <a:xfrm>
              <a:off x="2155183" y="2559295"/>
              <a:ext cx="746653" cy="1072355"/>
              <a:chOff x="1220243" y="2040952"/>
              <a:chExt cx="746653" cy="1072354"/>
            </a:xfrm>
          </p:grpSpPr>
          <p:graphicFrame>
            <p:nvGraphicFramePr>
              <p:cNvPr id="112" name="Object 111"/>
              <p:cNvGraphicFramePr>
                <a:graphicFrameLocks noChangeAspect="1"/>
              </p:cNvGraphicFramePr>
              <p:nvPr>
                <p:extLst>
                  <p:ext uri="{D42A27DB-BD31-4B8C-83A1-F6EECF244321}">
                    <p14:modId xmlns:p14="http://schemas.microsoft.com/office/powerpoint/2010/main" val="40024355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1951"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p:cNvGrpSpPr/>
            <p:nvPr/>
          </p:nvGrpSpPr>
          <p:grpSpPr>
            <a:xfrm>
              <a:off x="2468939" y="3196086"/>
              <a:ext cx="746653" cy="1072355"/>
              <a:chOff x="1220243" y="2040952"/>
              <a:chExt cx="746653" cy="1072354"/>
            </a:xfrm>
          </p:grpSpPr>
          <p:graphicFrame>
            <p:nvGraphicFramePr>
              <p:cNvPr id="110" name="Object 109"/>
              <p:cNvGraphicFramePr>
                <a:graphicFrameLocks noChangeAspect="1"/>
              </p:cNvGraphicFramePr>
              <p:nvPr>
                <p:extLst>
                  <p:ext uri="{D42A27DB-BD31-4B8C-83A1-F6EECF244321}">
                    <p14:modId xmlns:p14="http://schemas.microsoft.com/office/powerpoint/2010/main" val="227502530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1952"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a:stCxn id="117" idx="3"/>
              <a:endCxn id="68" idx="1"/>
            </p:cNvCxnSpPr>
            <p:nvPr/>
          </p:nvCxnSpPr>
          <p:spPr>
            <a:xfrm>
              <a:off x="3431581" y="1816547"/>
              <a:ext cx="373239" cy="7411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15" idx="3"/>
              <a:endCxn id="68" idx="1"/>
            </p:cNvCxnSpPr>
            <p:nvPr/>
          </p:nvCxnSpPr>
          <p:spPr>
            <a:xfrm>
              <a:off x="3042392" y="2453674"/>
              <a:ext cx="762428" cy="10406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a:stCxn id="111" idx="3"/>
              <a:endCxn id="73" idx="1"/>
            </p:cNvCxnSpPr>
            <p:nvPr/>
          </p:nvCxnSpPr>
          <p:spPr>
            <a:xfrm flipV="1">
              <a:off x="3215592" y="3049260"/>
              <a:ext cx="589228" cy="7063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113" idx="3"/>
              <a:endCxn id="73" idx="1"/>
            </p:cNvCxnSpPr>
            <p:nvPr/>
          </p:nvCxnSpPr>
          <p:spPr>
            <a:xfrm flipV="1">
              <a:off x="2901836" y="3049260"/>
              <a:ext cx="902984" cy="695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73" idx="3"/>
              <a:endCxn id="51" idx="1"/>
            </p:cNvCxnSpPr>
            <p:nvPr/>
          </p:nvCxnSpPr>
          <p:spPr>
            <a:xfrm flipV="1">
              <a:off x="4554120" y="2762149"/>
              <a:ext cx="1471593" cy="2871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68" idx="2"/>
              <a:endCxn id="73" idx="0"/>
            </p:cNvCxnSpPr>
            <p:nvPr/>
          </p:nvCxnSpPr>
          <p:spPr>
            <a:xfrm>
              <a:off x="4179470" y="2701409"/>
              <a:ext cx="0" cy="20418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68" idx="3"/>
              <a:endCxn id="51" idx="1"/>
            </p:cNvCxnSpPr>
            <p:nvPr/>
          </p:nvCxnSpPr>
          <p:spPr>
            <a:xfrm>
              <a:off x="4554120" y="2557740"/>
              <a:ext cx="1471593" cy="204409"/>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3"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a:stCxn id="103" idx="0"/>
              <a:endCxn id="73" idx="2"/>
            </p:cNvCxnSpPr>
            <p:nvPr/>
          </p:nvCxnSpPr>
          <p:spPr>
            <a:xfrm flipH="1" flipV="1">
              <a:off x="4179470" y="3192929"/>
              <a:ext cx="680206" cy="15550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5"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p:cNvCxnSpPr>
              <a:stCxn id="105" idx="0"/>
              <a:endCxn id="73" idx="2"/>
            </p:cNvCxnSpPr>
            <p:nvPr/>
          </p:nvCxnSpPr>
          <p:spPr>
            <a:xfrm flipV="1">
              <a:off x="3947685" y="3192929"/>
              <a:ext cx="231785" cy="3922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106" idx="2"/>
              <a:endCxn id="68" idx="0"/>
            </p:cNvCxnSpPr>
            <p:nvPr/>
          </p:nvCxnSpPr>
          <p:spPr>
            <a:xfrm flipH="1">
              <a:off x="4179470" y="2276596"/>
              <a:ext cx="609936" cy="1374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68" idx="0"/>
              <a:endCxn id="58" idx="2"/>
            </p:cNvCxnSpPr>
            <p:nvPr/>
          </p:nvCxnSpPr>
          <p:spPr>
            <a:xfrm flipH="1" flipV="1">
              <a:off x="4038976" y="2208278"/>
              <a:ext cx="140494" cy="20579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291995" y="4381722"/>
            <a:ext cx="3864374" cy="1005840"/>
            <a:chOff x="291995" y="4242022"/>
            <a:chExt cx="3864374" cy="1005840"/>
          </a:xfrm>
        </p:grpSpPr>
        <p:sp>
          <p:nvSpPr>
            <p:cNvPr id="75" name="Rectangle 74"/>
            <p:cNvSpPr/>
            <p:nvPr/>
          </p:nvSpPr>
          <p:spPr>
            <a:xfrm>
              <a:off x="1297650" y="4461957"/>
              <a:ext cx="2858719" cy="650178"/>
            </a:xfrm>
            <a:prstGeom prst="rect">
              <a:avLst/>
            </a:prstGeom>
          </p:spPr>
          <p:txBody>
            <a:bodyPr wrap="square">
              <a:spAutoFit/>
            </a:bodyPr>
            <a:lstStyle/>
            <a:p>
              <a:pPr defTabSz="457200">
                <a:lnSpc>
                  <a:spcPct val="70000"/>
                </a:lnSpc>
              </a:pPr>
              <a:r>
                <a:rPr lang="en-US" sz="2500" dirty="0" smtClean="0">
                  <a:solidFill>
                    <a:srgbClr val="C0504D"/>
                  </a:solidFill>
                  <a:latin typeface="Calibri"/>
                </a:rPr>
                <a:t>Packet Classification</a:t>
              </a:r>
            </a:p>
            <a:p>
              <a:pPr defTabSz="457200">
                <a:lnSpc>
                  <a:spcPct val="70000"/>
                </a:lnSpc>
              </a:pPr>
              <a:r>
                <a:rPr lang="en-US" sz="2500" dirty="0" smtClean="0">
                  <a:solidFill>
                    <a:srgbClr val="C0504D">
                      <a:lumMod val="75000"/>
                    </a:srgbClr>
                  </a:solidFill>
                  <a:latin typeface="Calibri"/>
                </a:rPr>
                <a:t>software</a:t>
              </a:r>
              <a:endParaRPr lang="en-US" sz="2500" dirty="0">
                <a:solidFill>
                  <a:srgbClr val="C0504D">
                    <a:lumMod val="75000"/>
                  </a:srgbClr>
                </a:solidFill>
                <a:latin typeface="Calibri"/>
              </a:endParaRPr>
            </a:p>
          </p:txBody>
        </p:sp>
        <p:pic>
          <p:nvPicPr>
            <p:cNvPr id="76" name="Picture 75"/>
            <p:cNvPicPr>
              <a:picLocks noChangeAspect="1"/>
            </p:cNvPicPr>
            <p:nvPr/>
          </p:nvPicPr>
          <p:blipFill>
            <a:blip r:embed="rId16"/>
            <a:stretch>
              <a:fillRect/>
            </a:stretch>
          </p:blipFill>
          <p:spPr>
            <a:xfrm flipH="1">
              <a:off x="291995" y="4242022"/>
              <a:ext cx="812719" cy="1005840"/>
            </a:xfrm>
            <a:prstGeom prst="rect">
              <a:avLst/>
            </a:prstGeom>
          </p:spPr>
        </p:pic>
      </p:grpSp>
      <p:sp>
        <p:nvSpPr>
          <p:cNvPr id="78" name="Content Placeholder 2"/>
          <p:cNvSpPr>
            <a:spLocks noGrp="1"/>
          </p:cNvSpPr>
          <p:nvPr>
            <p:ph idx="1"/>
          </p:nvPr>
        </p:nvSpPr>
        <p:spPr>
          <a:xfrm>
            <a:off x="188567" y="5478698"/>
            <a:ext cx="4048388" cy="940001"/>
          </a:xfrm>
          <a:ln w="19050" cmpd="sng">
            <a:solidFill>
              <a:schemeClr val="accent2"/>
            </a:solidFill>
          </a:ln>
        </p:spPr>
        <p:txBody>
          <a:bodyPr>
            <a:normAutofit/>
          </a:bodyPr>
          <a:lstStyle/>
          <a:p>
            <a:r>
              <a:rPr lang="en-US" sz="2400" dirty="0" smtClean="0">
                <a:solidFill>
                  <a:schemeClr val="accent2"/>
                </a:solidFill>
              </a:rPr>
              <a:t>Encode </a:t>
            </a:r>
            <a:r>
              <a:rPr lang="en-US" sz="2400" dirty="0" smtClean="0"/>
              <a:t>classification results in packet header</a:t>
            </a:r>
            <a:endParaRPr lang="en-US" sz="2400" dirty="0"/>
          </a:p>
        </p:txBody>
      </p:sp>
      <p:grpSp>
        <p:nvGrpSpPr>
          <p:cNvPr id="79" name="Group 78"/>
          <p:cNvGrpSpPr/>
          <p:nvPr/>
        </p:nvGrpSpPr>
        <p:grpSpPr>
          <a:xfrm>
            <a:off x="4872645" y="4601655"/>
            <a:ext cx="3221628" cy="721653"/>
            <a:chOff x="4872645" y="4461955"/>
            <a:chExt cx="3221628" cy="721653"/>
          </a:xfrm>
        </p:grpSpPr>
        <p:sp>
          <p:nvSpPr>
            <p:cNvPr id="80" name="Rectangle 79"/>
            <p:cNvSpPr/>
            <p:nvPr/>
          </p:nvSpPr>
          <p:spPr>
            <a:xfrm>
              <a:off x="4872645" y="4461955"/>
              <a:ext cx="2593233" cy="650178"/>
            </a:xfrm>
            <a:prstGeom prst="rect">
              <a:avLst/>
            </a:prstGeom>
          </p:spPr>
          <p:txBody>
            <a:bodyPr wrap="square">
              <a:spAutoFit/>
            </a:bodyPr>
            <a:lstStyle/>
            <a:p>
              <a:pPr defTabSz="457200">
                <a:lnSpc>
                  <a:spcPct val="70000"/>
                </a:lnSpc>
              </a:pPr>
              <a:r>
                <a:rPr lang="en-US" sz="2500" dirty="0" smtClean="0">
                  <a:solidFill>
                    <a:srgbClr val="77933C"/>
                  </a:solidFill>
                  <a:latin typeface="Calibri"/>
                </a:rPr>
                <a:t>Simple Forwarding</a:t>
              </a:r>
            </a:p>
            <a:p>
              <a:pPr defTabSz="457200">
                <a:lnSpc>
                  <a:spcPct val="70000"/>
                </a:lnSpc>
              </a:pPr>
              <a:r>
                <a:rPr lang="en-US" sz="2500" dirty="0" smtClean="0">
                  <a:solidFill>
                    <a:srgbClr val="9BBB59">
                      <a:lumMod val="50000"/>
                    </a:srgbClr>
                  </a:solidFill>
                  <a:latin typeface="Calibri"/>
                </a:rPr>
                <a:t>hardware</a:t>
              </a:r>
              <a:endParaRPr lang="en-US" sz="2500" dirty="0">
                <a:solidFill>
                  <a:srgbClr val="9BBB59">
                    <a:lumMod val="50000"/>
                  </a:srgbClr>
                </a:solidFill>
                <a:latin typeface="Calibri"/>
              </a:endParaRPr>
            </a:p>
          </p:txBody>
        </p:sp>
        <p:pic>
          <p:nvPicPr>
            <p:cNvPr id="81" name="Picture 80"/>
            <p:cNvPicPr>
              <a:picLocks noChangeAspect="1"/>
            </p:cNvPicPr>
            <p:nvPr/>
          </p:nvPicPr>
          <p:blipFill>
            <a:blip r:embed="rId17"/>
            <a:stretch>
              <a:fillRect/>
            </a:stretch>
          </p:blipFill>
          <p:spPr>
            <a:xfrm>
              <a:off x="7465878" y="4529505"/>
              <a:ext cx="628395" cy="654103"/>
            </a:xfrm>
            <a:prstGeom prst="rect">
              <a:avLst/>
            </a:prstGeom>
          </p:spPr>
        </p:pic>
      </p:grpSp>
      <p:sp>
        <p:nvSpPr>
          <p:cNvPr id="82" name="Content Placeholder 2"/>
          <p:cNvSpPr txBox="1">
            <a:spLocks/>
          </p:cNvSpPr>
          <p:nvPr/>
        </p:nvSpPr>
        <p:spPr>
          <a:xfrm>
            <a:off x="4416963" y="5479121"/>
            <a:ext cx="4538870" cy="940001"/>
          </a:xfrm>
          <a:prstGeom prst="rect">
            <a:avLst/>
          </a:prstGeom>
          <a:ln w="19050" cmpd="sng">
            <a:solidFill>
              <a:srgbClr val="77933C"/>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prstClr val="black"/>
                </a:solidFill>
                <a:latin typeface="Calibri"/>
              </a:rPr>
              <a:t>Classification results are </a:t>
            </a:r>
            <a:r>
              <a:rPr lang="en-US" sz="2400" dirty="0" smtClean="0">
                <a:solidFill>
                  <a:srgbClr val="77933C"/>
                </a:solidFill>
                <a:latin typeface="Calibri"/>
              </a:rPr>
              <a:t>implicitly piggybacked </a:t>
            </a:r>
            <a:r>
              <a:rPr lang="en-US" sz="2400" dirty="0" smtClean="0">
                <a:solidFill>
                  <a:prstClr val="black"/>
                </a:solidFill>
                <a:latin typeface="Calibri"/>
              </a:rPr>
              <a:t>in header</a:t>
            </a:r>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61</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00800"/>
            <a:ext cx="3352800" cy="320677"/>
          </a:xfrm>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2565276859"/>
      </p:ext>
    </p:extLst>
  </p:cSld>
  <p:clrMapOvr>
    <a:masterClrMapping/>
  </p:clrMapOvr>
  <mc:AlternateContent xmlns:mc="http://schemas.openxmlformats.org/markup-compatibility/2006" xmlns:p14="http://schemas.microsoft.com/office/powerpoint/2010/main">
    <mc:Choice Requires="p14">
      <p:transition spd="slow" p14:dur="2000" advTm="86953"/>
    </mc:Choice>
    <mc:Fallback xmlns="">
      <p:transition xmlns:p14="http://schemas.microsoft.com/office/powerpoint/2010/main" spd="slow" advTm="8695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animBg="1"/>
      <p:bldP spid="8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475039"/>
            <a:ext cx="8229600" cy="1541461"/>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latin typeface="Calibri"/>
            </a:endParaRPr>
          </a:p>
        </p:txBody>
      </p:sp>
      <p:sp>
        <p:nvSpPr>
          <p:cNvPr id="2" name="Title 1"/>
          <p:cNvSpPr>
            <a:spLocks noGrp="1"/>
          </p:cNvSpPr>
          <p:nvPr>
            <p:ph type="title"/>
          </p:nvPr>
        </p:nvSpPr>
        <p:spPr/>
        <p:txBody>
          <a:bodyPr/>
          <a:lstStyle/>
          <a:p>
            <a:r>
              <a:rPr lang="en-US" dirty="0" smtClean="0"/>
              <a:t>Challenge: </a:t>
            </a:r>
            <a:r>
              <a:rPr lang="en-US" dirty="0" smtClean="0">
                <a:solidFill>
                  <a:srgbClr val="C0504D"/>
                </a:solidFill>
              </a:rPr>
              <a:t>Scalability</a:t>
            </a:r>
            <a:endParaRPr lang="en-US" dirty="0">
              <a:solidFill>
                <a:srgbClr val="C0504D"/>
              </a:solidFill>
            </a:endParaRPr>
          </a:p>
        </p:txBody>
      </p:sp>
      <p:sp>
        <p:nvSpPr>
          <p:cNvPr id="3" name="Content Placeholder 2"/>
          <p:cNvSpPr>
            <a:spLocks noGrp="1"/>
          </p:cNvSpPr>
          <p:nvPr>
            <p:ph idx="1"/>
          </p:nvPr>
        </p:nvSpPr>
        <p:spPr/>
        <p:txBody>
          <a:bodyPr>
            <a:normAutofit/>
          </a:bodyPr>
          <a:lstStyle/>
          <a:p>
            <a:r>
              <a:rPr lang="en-US" sz="2800" dirty="0" smtClean="0">
                <a:solidFill>
                  <a:srgbClr val="4F81BD"/>
                </a:solidFill>
              </a:rPr>
              <a:t>Packet Classification:</a:t>
            </a:r>
            <a:r>
              <a:rPr lang="en-US" sz="2800" dirty="0" smtClean="0"/>
              <a:t> decide which </a:t>
            </a:r>
            <a:r>
              <a:rPr lang="en-US" sz="2800" dirty="0" smtClean="0">
                <a:solidFill>
                  <a:srgbClr val="4F81BD"/>
                </a:solidFill>
              </a:rPr>
              <a:t>service policy</a:t>
            </a:r>
            <a:r>
              <a:rPr lang="en-US" sz="2800" dirty="0" smtClean="0"/>
              <a:t> to be applied to a flow</a:t>
            </a:r>
          </a:p>
          <a:p>
            <a:pPr lvl="1"/>
            <a:r>
              <a:rPr lang="en-US" sz="2400" dirty="0" smtClean="0"/>
              <a:t>How to classify </a:t>
            </a:r>
            <a:r>
              <a:rPr lang="en-US" sz="2400" dirty="0" smtClean="0">
                <a:solidFill>
                  <a:schemeClr val="accent2"/>
                </a:solidFill>
              </a:rPr>
              <a:t>millions of flows</a:t>
            </a:r>
            <a:r>
              <a:rPr lang="en-US" sz="2400" dirty="0" smtClean="0"/>
              <a:t>?</a:t>
            </a:r>
          </a:p>
          <a:p>
            <a:endParaRPr lang="en-US" sz="2800" dirty="0" smtClean="0"/>
          </a:p>
          <a:p>
            <a:r>
              <a:rPr lang="en-US" sz="2800" dirty="0" smtClean="0">
                <a:solidFill>
                  <a:srgbClr val="4F81BD"/>
                </a:solidFill>
              </a:rPr>
              <a:t>Traffic Steering: </a:t>
            </a:r>
            <a:r>
              <a:rPr lang="en-US" sz="2800" dirty="0" smtClean="0"/>
              <a:t>generate switch rules to implement paths given by </a:t>
            </a:r>
            <a:r>
              <a:rPr lang="en-US" sz="2800" dirty="0" smtClean="0">
                <a:solidFill>
                  <a:srgbClr val="4F81BD"/>
                </a:solidFill>
              </a:rPr>
              <a:t>traffic management policy</a:t>
            </a:r>
          </a:p>
          <a:p>
            <a:pPr lvl="1"/>
            <a:r>
              <a:rPr lang="en-US" sz="2400" dirty="0" smtClean="0"/>
              <a:t>How to implement </a:t>
            </a:r>
            <a:r>
              <a:rPr lang="en-US" sz="2400" dirty="0" smtClean="0">
                <a:solidFill>
                  <a:srgbClr val="C0504D"/>
                </a:solidFill>
              </a:rPr>
              <a:t>million of paths</a:t>
            </a:r>
            <a:r>
              <a:rPr lang="en-US" sz="2400" dirty="0" smtClean="0"/>
              <a:t>?</a:t>
            </a:r>
            <a:endParaRPr lang="en-US" sz="2400" dirty="0"/>
          </a:p>
          <a:p>
            <a:endParaRPr lang="en-US" dirty="0"/>
          </a:p>
        </p:txBody>
      </p:sp>
      <p:sp>
        <p:nvSpPr>
          <p:cNvPr id="9" name="Slide Number Placeholder 8"/>
          <p:cNvSpPr>
            <a:spLocks noGrp="1"/>
          </p:cNvSpPr>
          <p:nvPr>
            <p:ph type="sldNum" sz="quarter" idx="12"/>
          </p:nvPr>
        </p:nvSpPr>
        <p:spPr/>
        <p:txBody>
          <a:bodyPr/>
          <a:lstStyle/>
          <a:p>
            <a:fld id="{1718992C-B9AF-2F49-8B31-EC7F489F3004}" type="slidenum">
              <a:rPr lang="en-US" smtClean="0">
                <a:solidFill>
                  <a:prstClr val="black"/>
                </a:solidFill>
                <a:latin typeface="Calibri"/>
              </a:rPr>
              <a:pPr/>
              <a:t>62</a:t>
            </a:fld>
            <a:endParaRPr lang="en-US">
              <a:solidFill>
                <a:prstClr val="black"/>
              </a:solidFill>
              <a:latin typeface="Calibri"/>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24600"/>
            <a:ext cx="35814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29474925"/>
      </p:ext>
    </p:extLst>
  </p:cSld>
  <p:clrMapOvr>
    <a:masterClrMapping/>
  </p:clrMapOvr>
  <mc:AlternateContent xmlns:mc="http://schemas.openxmlformats.org/markup-compatibility/2006" xmlns:p14="http://schemas.microsoft.com/office/powerpoint/2010/main">
    <mc:Choice Requires="p14">
      <p:transition spd="slow" p14:dur="2000" advTm="10403"/>
    </mc:Choice>
    <mc:Fallback xmlns="">
      <p:transition xmlns:p14="http://schemas.microsoft.com/office/powerpoint/2010/main" spd="slow" advTm="10403"/>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Steering</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solidFill>
                  <a:schemeClr val="accent1"/>
                </a:solidFill>
              </a:rPr>
              <a:t>Steering traffic to go through different sequences of middlebox instances</a:t>
            </a:r>
          </a:p>
          <a:p>
            <a:pPr lvl="1"/>
            <a:r>
              <a:rPr lang="en-US" sz="2400" dirty="0" smtClean="0"/>
              <a:t>Difficult to configure with traditional layer-2 or layer-3 routing</a:t>
            </a:r>
          </a:p>
          <a:p>
            <a:pPr lvl="1"/>
            <a:r>
              <a:rPr lang="en-US" sz="2400" dirty="0" smtClean="0"/>
              <a:t>[PLayer’08] use packet classifiers, large flow table</a:t>
            </a:r>
          </a:p>
          <a:p>
            <a:pPr lvl="1"/>
            <a:endParaRPr lang="en-US" sz="2800" dirty="0" smtClean="0"/>
          </a:p>
          <a:p>
            <a:r>
              <a:rPr lang="en-US" sz="2800" dirty="0" smtClean="0">
                <a:solidFill>
                  <a:schemeClr val="accent1"/>
                </a:solidFill>
              </a:rPr>
              <a:t>What about use a tag to encode a path?</a:t>
            </a:r>
          </a:p>
          <a:p>
            <a:pPr lvl="1"/>
            <a:r>
              <a:rPr lang="en-US" sz="2400" dirty="0" smtClean="0"/>
              <a:t>Aggregate traffic of the same path</a:t>
            </a:r>
          </a:p>
          <a:p>
            <a:pPr lvl="1"/>
            <a:r>
              <a:rPr lang="en-US" sz="2400" dirty="0" smtClean="0"/>
              <a:t>Suppose 1000 service policy clauses, 1000 base stations</a:t>
            </a:r>
          </a:p>
          <a:p>
            <a:pPr lvl="1"/>
            <a:r>
              <a:rPr lang="en-US" sz="2400" dirty="0" smtClean="0"/>
              <a:t>May result in 1 million paths, need 1 million tags</a:t>
            </a:r>
          </a:p>
          <a:p>
            <a:endParaRPr lang="en-US" sz="2800" dirty="0" smtClean="0"/>
          </a:p>
          <a:p>
            <a:r>
              <a:rPr lang="en-US" sz="2800" dirty="0" smtClean="0">
                <a:solidFill>
                  <a:schemeClr val="accent1"/>
                </a:solidFill>
              </a:rPr>
              <a:t>Limited switch flow tables:</a:t>
            </a:r>
            <a:r>
              <a:rPr lang="en-US" sz="2800" dirty="0" smtClean="0"/>
              <a:t> ~1K – 4K TCAM, ~16K – 64K </a:t>
            </a:r>
            <a:r>
              <a:rPr lang="en-US" sz="2800" smtClean="0"/>
              <a:t>L2/Eth</a:t>
            </a:r>
            <a:endParaRPr lang="en-US" sz="2800" dirty="0" smtClean="0"/>
          </a:p>
          <a:p>
            <a:endParaRPr lang="en-US" sz="2800" dirty="0" smtClean="0"/>
          </a:p>
          <a:p>
            <a:r>
              <a:rPr lang="en-US" sz="2800" dirty="0" smtClean="0">
                <a:solidFill>
                  <a:schemeClr val="accent1"/>
                </a:solidFill>
              </a:rPr>
              <a:t>Solution:</a:t>
            </a:r>
            <a:r>
              <a:rPr lang="en-US" sz="2800" dirty="0" smtClean="0"/>
              <a:t> multi-dimensional aggregation</a:t>
            </a:r>
            <a:endParaRPr lang="en-US" sz="2800"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63</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248400"/>
            <a:ext cx="3429000" cy="4730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122103688"/>
      </p:ext>
    </p:extLst>
  </p:cSld>
  <p:clrMapOvr>
    <a:masterClrMapping/>
  </p:clrMapOvr>
  <mc:AlternateContent xmlns:mc="http://schemas.openxmlformats.org/markup-compatibility/2006" xmlns:p14="http://schemas.microsoft.com/office/powerpoint/2010/main">
    <mc:Choice Requires="p14">
      <p:transition spd="slow" p14:dur="2000" advTm="319796"/>
    </mc:Choice>
    <mc:Fallback xmlns="">
      <p:transition xmlns:p14="http://schemas.microsoft.com/office/powerpoint/2010/main" spd="slow" advTm="3197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Multi-Dimensional Aggregation</a:t>
            </a:r>
            <a:endParaRPr lang="en-US" dirty="0"/>
          </a:p>
        </p:txBody>
      </p:sp>
      <p:sp>
        <p:nvSpPr>
          <p:cNvPr id="3" name="Content Placeholder 2"/>
          <p:cNvSpPr>
            <a:spLocks noGrp="1"/>
          </p:cNvSpPr>
          <p:nvPr>
            <p:ph idx="1"/>
          </p:nvPr>
        </p:nvSpPr>
        <p:spPr/>
        <p:txBody>
          <a:bodyPr>
            <a:normAutofit/>
          </a:bodyPr>
          <a:lstStyle/>
          <a:p>
            <a:r>
              <a:rPr lang="en-US" sz="2600" dirty="0" smtClean="0"/>
              <a:t>Use </a:t>
            </a:r>
            <a:r>
              <a:rPr lang="en-US" sz="2600" dirty="0">
                <a:solidFill>
                  <a:srgbClr val="C0504D"/>
                </a:solidFill>
              </a:rPr>
              <a:t>m</a:t>
            </a:r>
            <a:r>
              <a:rPr lang="en-US" sz="2600" dirty="0" smtClean="0">
                <a:solidFill>
                  <a:srgbClr val="C0504D"/>
                </a:solidFill>
              </a:rPr>
              <a:t>ulti-dimensional </a:t>
            </a:r>
            <a:r>
              <a:rPr lang="en-US" sz="2600" dirty="0" smtClean="0"/>
              <a:t>tags rather than flat tags</a:t>
            </a:r>
            <a:endParaRPr lang="en-US" sz="2600" dirty="0"/>
          </a:p>
          <a:p>
            <a:endParaRPr lang="en-US" sz="2600" dirty="0" smtClean="0">
              <a:solidFill>
                <a:schemeClr val="accent2"/>
              </a:solidFill>
            </a:endParaRPr>
          </a:p>
          <a:p>
            <a:endParaRPr lang="en-US" sz="2600" dirty="0">
              <a:solidFill>
                <a:schemeClr val="accent2"/>
              </a:solidFill>
            </a:endParaRPr>
          </a:p>
          <a:p>
            <a:endParaRPr lang="en-US" sz="2600" dirty="0" smtClean="0">
              <a:solidFill>
                <a:schemeClr val="accent2"/>
              </a:solidFill>
            </a:endParaRPr>
          </a:p>
          <a:p>
            <a:endParaRPr lang="en-US" sz="2600" dirty="0" smtClean="0">
              <a:solidFill>
                <a:schemeClr val="accent2"/>
              </a:solidFill>
            </a:endParaRPr>
          </a:p>
          <a:p>
            <a:endParaRPr lang="en-US" sz="2600" dirty="0">
              <a:solidFill>
                <a:schemeClr val="accent2"/>
              </a:solidFill>
            </a:endParaRPr>
          </a:p>
          <a:p>
            <a:r>
              <a:rPr lang="en-US" sz="2600" dirty="0" smtClean="0">
                <a:solidFill>
                  <a:srgbClr val="000000"/>
                </a:solidFill>
              </a:rPr>
              <a:t>Exploit </a:t>
            </a:r>
            <a:r>
              <a:rPr lang="en-US" sz="2600" dirty="0" smtClean="0">
                <a:solidFill>
                  <a:schemeClr val="accent2"/>
                </a:solidFill>
              </a:rPr>
              <a:t>locality</a:t>
            </a:r>
            <a:r>
              <a:rPr lang="en-US" sz="2600" dirty="0" smtClean="0">
                <a:solidFill>
                  <a:srgbClr val="000000"/>
                </a:solidFill>
              </a:rPr>
              <a:t> in the network</a:t>
            </a:r>
          </a:p>
          <a:p>
            <a:r>
              <a:rPr lang="en-US" sz="2600" dirty="0" smtClean="0">
                <a:solidFill>
                  <a:schemeClr val="accent2"/>
                </a:solidFill>
              </a:rPr>
              <a:t>Selectively</a:t>
            </a:r>
            <a:r>
              <a:rPr lang="en-US" sz="2600" dirty="0" smtClean="0"/>
              <a:t> match on one or multiple dimensions</a:t>
            </a:r>
          </a:p>
          <a:p>
            <a:pPr lvl="1"/>
            <a:r>
              <a:rPr lang="en-US" sz="2200" dirty="0" smtClean="0"/>
              <a:t>Supported by TCAM in today’s switches</a:t>
            </a:r>
          </a:p>
        </p:txBody>
      </p:sp>
      <p:sp>
        <p:nvSpPr>
          <p:cNvPr id="4" name="Rectangle 3"/>
          <p:cNvSpPr/>
          <p:nvPr/>
        </p:nvSpPr>
        <p:spPr>
          <a:xfrm>
            <a:off x="986327" y="2292336"/>
            <a:ext cx="2194560"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4F81BD"/>
                </a:solidFill>
                <a:latin typeface="Calibri"/>
              </a:rPr>
              <a:t>Policy Tag</a:t>
            </a:r>
            <a:endParaRPr lang="en-US" sz="2800" dirty="0">
              <a:solidFill>
                <a:srgbClr val="4F81BD"/>
              </a:solidFill>
              <a:latin typeface="Calibri"/>
            </a:endParaRPr>
          </a:p>
        </p:txBody>
      </p:sp>
      <p:sp>
        <p:nvSpPr>
          <p:cNvPr id="5" name="Rectangle 4"/>
          <p:cNvSpPr/>
          <p:nvPr/>
        </p:nvSpPr>
        <p:spPr>
          <a:xfrm>
            <a:off x="3180887" y="2292547"/>
            <a:ext cx="1920239"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C0504D"/>
                </a:solidFill>
                <a:latin typeface="Calibri"/>
              </a:rPr>
              <a:t>BS ID</a:t>
            </a:r>
            <a:endParaRPr lang="en-US" sz="2800" dirty="0">
              <a:solidFill>
                <a:srgbClr val="C0504D"/>
              </a:solidFill>
              <a:latin typeface="Calibri"/>
            </a:endParaRPr>
          </a:p>
        </p:txBody>
      </p:sp>
      <p:sp>
        <p:nvSpPr>
          <p:cNvPr id="6" name="Rectangle 5"/>
          <p:cNvSpPr/>
          <p:nvPr/>
        </p:nvSpPr>
        <p:spPr>
          <a:xfrm>
            <a:off x="5101126" y="2292336"/>
            <a:ext cx="1828800"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9BBB59">
                    <a:lumMod val="75000"/>
                  </a:srgbClr>
                </a:solidFill>
                <a:latin typeface="Calibri"/>
              </a:rPr>
              <a:t>UE ID</a:t>
            </a:r>
            <a:endParaRPr lang="en-US" sz="2800" dirty="0">
              <a:solidFill>
                <a:srgbClr val="9BBB59">
                  <a:lumMod val="75000"/>
                </a:srgbClr>
              </a:solidFill>
              <a:latin typeface="Calibri"/>
            </a:endParaRPr>
          </a:p>
        </p:txBody>
      </p:sp>
      <p:grpSp>
        <p:nvGrpSpPr>
          <p:cNvPr id="17" name="Group 16"/>
          <p:cNvGrpSpPr/>
          <p:nvPr/>
        </p:nvGrpSpPr>
        <p:grpSpPr>
          <a:xfrm>
            <a:off x="5317024" y="2803740"/>
            <a:ext cx="1828800" cy="1561291"/>
            <a:chOff x="5317024" y="3273640"/>
            <a:chExt cx="1828800" cy="1561291"/>
          </a:xfrm>
        </p:grpSpPr>
        <p:sp>
          <p:nvSpPr>
            <p:cNvPr id="11" name="TextBox 10"/>
            <p:cNvSpPr txBox="1"/>
            <p:nvPr/>
          </p:nvSpPr>
          <p:spPr>
            <a:xfrm>
              <a:off x="5317024" y="3634602"/>
              <a:ext cx="1828800" cy="1200329"/>
            </a:xfrm>
            <a:prstGeom prst="rect">
              <a:avLst/>
            </a:prstGeom>
            <a:noFill/>
            <a:ln w="19050" cmpd="sng">
              <a:solidFill>
                <a:srgbClr val="77933C"/>
              </a:solidFill>
            </a:ln>
          </p:spPr>
          <p:txBody>
            <a:bodyPr wrap="square" rtlCol="0">
              <a:spAutoFit/>
            </a:bodyPr>
            <a:lstStyle/>
            <a:p>
              <a:pPr defTabSz="457200"/>
              <a:r>
                <a:rPr lang="en-US" dirty="0" smtClean="0">
                  <a:solidFill>
                    <a:prstClr val="black"/>
                  </a:solidFill>
                  <a:latin typeface="Calibri"/>
                </a:rPr>
                <a:t>Aggregate flows going to the same UE</a:t>
              </a:r>
            </a:p>
            <a:p>
              <a:pPr defTabSz="457200"/>
              <a:endParaRPr lang="en-US" dirty="0">
                <a:solidFill>
                  <a:prstClr val="black"/>
                </a:solidFill>
                <a:latin typeface="Calibri"/>
              </a:endParaRPr>
            </a:p>
          </p:txBody>
        </p:sp>
        <p:sp>
          <p:nvSpPr>
            <p:cNvPr id="12" name="Left Arrow 11"/>
            <p:cNvSpPr/>
            <p:nvPr/>
          </p:nvSpPr>
          <p:spPr>
            <a:xfrm rot="16200000" flipV="1">
              <a:off x="5903764" y="3273640"/>
              <a:ext cx="274320" cy="27432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16" name="Group 15"/>
          <p:cNvGrpSpPr/>
          <p:nvPr/>
        </p:nvGrpSpPr>
        <p:grpSpPr>
          <a:xfrm>
            <a:off x="3272324" y="2818979"/>
            <a:ext cx="1828800" cy="1546052"/>
            <a:chOff x="3272324" y="3288879"/>
            <a:chExt cx="1828800" cy="1546052"/>
          </a:xfrm>
        </p:grpSpPr>
        <p:sp>
          <p:nvSpPr>
            <p:cNvPr id="10" name="TextBox 9"/>
            <p:cNvSpPr txBox="1"/>
            <p:nvPr/>
          </p:nvSpPr>
          <p:spPr>
            <a:xfrm>
              <a:off x="3272324" y="3634602"/>
              <a:ext cx="1828800" cy="1200329"/>
            </a:xfrm>
            <a:prstGeom prst="rect">
              <a:avLst/>
            </a:prstGeom>
            <a:noFill/>
            <a:ln w="19050" cmpd="sng">
              <a:solidFill>
                <a:schemeClr val="accent2"/>
              </a:solidFill>
            </a:ln>
          </p:spPr>
          <p:txBody>
            <a:bodyPr wrap="square" rtlCol="0">
              <a:spAutoFit/>
            </a:bodyPr>
            <a:lstStyle/>
            <a:p>
              <a:pPr defTabSz="457200"/>
              <a:r>
                <a:rPr lang="en-US" dirty="0" smtClean="0">
                  <a:solidFill>
                    <a:prstClr val="black"/>
                  </a:solidFill>
                  <a:latin typeface="Calibri"/>
                </a:rPr>
                <a:t>Aggregate flows going to the same (group of) base stations</a:t>
              </a:r>
              <a:endParaRPr lang="en-US" dirty="0">
                <a:solidFill>
                  <a:prstClr val="black"/>
                </a:solidFill>
                <a:latin typeface="Calibri"/>
              </a:endParaRPr>
            </a:p>
          </p:txBody>
        </p:sp>
        <p:sp>
          <p:nvSpPr>
            <p:cNvPr id="13" name="Left Arrow 12"/>
            <p:cNvSpPr/>
            <p:nvPr/>
          </p:nvSpPr>
          <p:spPr>
            <a:xfrm rot="16200000" flipV="1">
              <a:off x="3963204" y="3288879"/>
              <a:ext cx="274320" cy="274320"/>
            </a:xfrm>
            <a:prstGeom prst="leftArrow">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15" name="Group 14"/>
          <p:cNvGrpSpPr/>
          <p:nvPr/>
        </p:nvGrpSpPr>
        <p:grpSpPr>
          <a:xfrm>
            <a:off x="884724" y="2826179"/>
            <a:ext cx="2194560" cy="1538852"/>
            <a:chOff x="884724" y="3296079"/>
            <a:chExt cx="2194560" cy="1538852"/>
          </a:xfrm>
        </p:grpSpPr>
        <p:sp>
          <p:nvSpPr>
            <p:cNvPr id="9" name="TextBox 8"/>
            <p:cNvSpPr txBox="1"/>
            <p:nvPr/>
          </p:nvSpPr>
          <p:spPr>
            <a:xfrm>
              <a:off x="884724" y="3634602"/>
              <a:ext cx="2194560" cy="1200329"/>
            </a:xfrm>
            <a:prstGeom prst="rect">
              <a:avLst/>
            </a:prstGeom>
            <a:noFill/>
            <a:ln w="19050" cmpd="sng">
              <a:solidFill>
                <a:srgbClr val="4F81BD"/>
              </a:solidFill>
            </a:ln>
          </p:spPr>
          <p:txBody>
            <a:bodyPr wrap="square" rtlCol="0">
              <a:spAutoFit/>
            </a:bodyPr>
            <a:lstStyle/>
            <a:p>
              <a:pPr defTabSz="457200"/>
              <a:r>
                <a:rPr lang="en-US" dirty="0" smtClean="0">
                  <a:solidFill>
                    <a:prstClr val="black"/>
                  </a:solidFill>
                  <a:latin typeface="Calibri"/>
                </a:rPr>
                <a:t>Aggregate flows that share a common policy (even across UEs and BSs)</a:t>
              </a:r>
              <a:endParaRPr lang="en-US" dirty="0">
                <a:solidFill>
                  <a:prstClr val="black"/>
                </a:solidFill>
                <a:latin typeface="Calibri"/>
              </a:endParaRPr>
            </a:p>
          </p:txBody>
        </p:sp>
        <p:sp>
          <p:nvSpPr>
            <p:cNvPr id="14" name="Left Arrow 13"/>
            <p:cNvSpPr/>
            <p:nvPr/>
          </p:nvSpPr>
          <p:spPr>
            <a:xfrm rot="16200000" flipV="1">
              <a:off x="1865164" y="3296079"/>
              <a:ext cx="274320" cy="274320"/>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sp>
        <p:nvSpPr>
          <p:cNvPr id="20" name="Slide Number Placeholder 19"/>
          <p:cNvSpPr>
            <a:spLocks noGrp="1"/>
          </p:cNvSpPr>
          <p:nvPr>
            <p:ph type="sldNum" sz="quarter" idx="12"/>
          </p:nvPr>
        </p:nvSpPr>
        <p:spPr/>
        <p:txBody>
          <a:bodyPr/>
          <a:lstStyle/>
          <a:p>
            <a:fld id="{1718992C-B9AF-2F49-8B31-EC7F489F3004}" type="slidenum">
              <a:rPr lang="en-US" smtClean="0">
                <a:solidFill>
                  <a:prstClr val="black"/>
                </a:solidFill>
                <a:latin typeface="Calibri"/>
              </a:rPr>
              <a:pPr/>
              <a:t>64</a:t>
            </a:fld>
            <a:endParaRPr lang="en-US">
              <a:solidFill>
                <a:prstClr val="black"/>
              </a:solidFill>
              <a:latin typeface="Calibri"/>
            </a:endParaRPr>
          </a:p>
        </p:txBody>
      </p:sp>
      <p:sp>
        <p:nvSpPr>
          <p:cNvPr id="18" name="Date Placeholder 1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9" name="Footer Placeholder 18"/>
          <p:cNvSpPr>
            <a:spLocks noGrp="1"/>
          </p:cNvSpPr>
          <p:nvPr>
            <p:ph type="ftr" sz="quarter" idx="11"/>
          </p:nvPr>
        </p:nvSpPr>
        <p:spPr>
          <a:xfrm>
            <a:off x="3124200" y="6400800"/>
            <a:ext cx="3429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374087997"/>
      </p:ext>
    </p:extLst>
  </p:cSld>
  <p:clrMapOvr>
    <a:masterClrMapping/>
  </p:clrMapOvr>
  <mc:AlternateContent xmlns:mc="http://schemas.openxmlformats.org/markup-compatibility/2006" xmlns:p14="http://schemas.microsoft.com/office/powerpoint/2010/main">
    <mc:Choice Requires="p14">
      <p:transition spd="slow" p14:dur="2000" advTm="76779"/>
    </mc:Choice>
    <mc:Fallback xmlns="">
      <p:transition xmlns:p14="http://schemas.microsoft.com/office/powerpoint/2010/main" spd="slow" advTm="767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520700" y="1903163"/>
            <a:ext cx="2022468" cy="4526292"/>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latin typeface="Calibri"/>
            </a:endParaRPr>
          </a:p>
        </p:txBody>
      </p:sp>
      <p:sp>
        <p:nvSpPr>
          <p:cNvPr id="2" name="Title 1"/>
          <p:cNvSpPr>
            <a:spLocks noGrp="1"/>
          </p:cNvSpPr>
          <p:nvPr>
            <p:ph type="title"/>
          </p:nvPr>
        </p:nvSpPr>
        <p:spPr/>
        <p:txBody>
          <a:bodyPr>
            <a:normAutofit fontScale="90000"/>
          </a:bodyPr>
          <a:lstStyle/>
          <a:p>
            <a:r>
              <a:rPr lang="en-US" dirty="0" smtClean="0"/>
              <a:t>Location-Based Hierarchical IP Address</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12"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375085" y="1979363"/>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127239880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2973"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21738" y="2538901"/>
            <a:ext cx="648374"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090729" y="3222835"/>
            <a:ext cx="679383"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0" idx="3"/>
            <a:endCxn id="18" idx="1"/>
          </p:cNvCxnSpPr>
          <p:nvPr/>
        </p:nvCxnSpPr>
        <p:spPr>
          <a:xfrm>
            <a:off x="5332726" y="3222835"/>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44076" y="3244001"/>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300712253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2974"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587"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426"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18" idx="3"/>
            <a:endCxn id="59" idx="1"/>
          </p:cNvCxnSpPr>
          <p:nvPr/>
        </p:nvCxnSpPr>
        <p:spPr>
          <a:xfrm>
            <a:off x="7083887" y="3222835"/>
            <a:ext cx="534424" cy="94985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3"/>
            <a:endCxn id="20" idx="1"/>
          </p:cNvCxnSpPr>
          <p:nvPr/>
        </p:nvCxnSpPr>
        <p:spPr>
          <a:xfrm>
            <a:off x="3519412" y="3222835"/>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3"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081" y="2259862"/>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a:stCxn id="18" idx="0"/>
            <a:endCxn id="33" idx="2"/>
          </p:cNvCxnSpPr>
          <p:nvPr/>
        </p:nvCxnSpPr>
        <p:spPr>
          <a:xfrm flipH="1" flipV="1">
            <a:off x="6697581" y="2693249"/>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532" y="2259862"/>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2"/>
            <a:endCxn id="20" idx="0"/>
          </p:cNvCxnSpPr>
          <p:nvPr/>
        </p:nvCxnSpPr>
        <p:spPr>
          <a:xfrm flipH="1">
            <a:off x="4958076" y="2748812"/>
            <a:ext cx="575419" cy="33035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0"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774" y="2190100"/>
            <a:ext cx="576064" cy="62140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40" idx="2"/>
            <a:endCxn id="20" idx="0"/>
          </p:cNvCxnSpPr>
          <p:nvPr/>
        </p:nvCxnSpPr>
        <p:spPr>
          <a:xfrm>
            <a:off x="4385806" y="2811502"/>
            <a:ext cx="572270" cy="26766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63368" y="2283239"/>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763368" y="350345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59"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311" y="402901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Straight Connector 59"/>
          <p:cNvCxnSpPr>
            <a:stCxn id="59" idx="3"/>
          </p:cNvCxnSpPr>
          <p:nvPr/>
        </p:nvCxnSpPr>
        <p:spPr>
          <a:xfrm>
            <a:off x="8367611" y="4172686"/>
            <a:ext cx="54719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101" idx="3"/>
            <a:endCxn id="59" idx="1"/>
          </p:cNvCxnSpPr>
          <p:nvPr/>
        </p:nvCxnSpPr>
        <p:spPr>
          <a:xfrm flipV="1">
            <a:off x="7090237" y="4172686"/>
            <a:ext cx="528074" cy="130294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62"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1381435" y="423216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3356986149"/>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2975"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90" idx="1"/>
          </p:cNvCxnSpPr>
          <p:nvPr/>
        </p:nvCxnSpPr>
        <p:spPr>
          <a:xfrm>
            <a:off x="2128088" y="4791699"/>
            <a:ext cx="648374"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90" idx="1"/>
          </p:cNvCxnSpPr>
          <p:nvPr/>
        </p:nvCxnSpPr>
        <p:spPr>
          <a:xfrm flipV="1">
            <a:off x="2097079" y="5475633"/>
            <a:ext cx="679383"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02" idx="3"/>
            <a:endCxn id="101" idx="1"/>
          </p:cNvCxnSpPr>
          <p:nvPr/>
        </p:nvCxnSpPr>
        <p:spPr>
          <a:xfrm>
            <a:off x="5339076" y="5475633"/>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350426" y="5496799"/>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53962783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2976" name="Visio" r:id="rId12" imgW="624535" imgH="1494739" progId="">
                    <p:embed/>
                  </p:oleObj>
                </mc:Choice>
                <mc:Fallback>
                  <p:oleObj name="Visio" r:id="rId12"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937"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76"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a:stCxn id="90" idx="3"/>
            <a:endCxn id="102" idx="1"/>
          </p:cNvCxnSpPr>
          <p:nvPr/>
        </p:nvCxnSpPr>
        <p:spPr>
          <a:xfrm>
            <a:off x="3525762" y="5475633"/>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5"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431" y="451266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Connector 105"/>
          <p:cNvCxnSpPr>
            <a:stCxn id="101" idx="0"/>
            <a:endCxn id="105" idx="2"/>
          </p:cNvCxnSpPr>
          <p:nvPr/>
        </p:nvCxnSpPr>
        <p:spPr>
          <a:xfrm flipH="1" flipV="1">
            <a:off x="6703931" y="4946047"/>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445" y="4512660"/>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a:stCxn id="107" idx="2"/>
            <a:endCxn id="102" idx="0"/>
          </p:cNvCxnSpPr>
          <p:nvPr/>
        </p:nvCxnSpPr>
        <p:spPr>
          <a:xfrm flipH="1">
            <a:off x="4964426" y="5001610"/>
            <a:ext cx="562982" cy="33035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9"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774" y="4442898"/>
            <a:ext cx="576064" cy="621402"/>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p:cNvCxnSpPr>
            <a:stCxn id="109" idx="2"/>
            <a:endCxn id="102" idx="0"/>
          </p:cNvCxnSpPr>
          <p:nvPr/>
        </p:nvCxnSpPr>
        <p:spPr>
          <a:xfrm>
            <a:off x="4385806" y="5064300"/>
            <a:ext cx="578620" cy="26766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769718" y="453603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769718" y="5756255"/>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17" name="Slide Number Placeholder 16"/>
          <p:cNvSpPr>
            <a:spLocks noGrp="1"/>
          </p:cNvSpPr>
          <p:nvPr>
            <p:ph type="sldNum" sz="quarter" idx="12"/>
          </p:nvPr>
        </p:nvSpPr>
        <p:spPr/>
        <p:txBody>
          <a:bodyPr/>
          <a:lstStyle/>
          <a:p>
            <a:fld id="{1718992C-B9AF-2F49-8B31-EC7F489F3004}" type="slidenum">
              <a:rPr lang="en-US" smtClean="0">
                <a:solidFill>
                  <a:prstClr val="black"/>
                </a:solidFill>
                <a:latin typeface="Calibri"/>
              </a:rPr>
              <a:pPr/>
              <a:t>65</a:t>
            </a:fld>
            <a:endParaRPr lang="en-US">
              <a:solidFill>
                <a:prstClr val="black"/>
              </a:solidFill>
              <a:latin typeface="Calibri"/>
            </a:endParaRPr>
          </a:p>
        </p:txBody>
      </p:sp>
      <p:sp>
        <p:nvSpPr>
          <p:cNvPr id="15" name="Date Placeholder 1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6" name="Footer Placeholder 15"/>
          <p:cNvSpPr>
            <a:spLocks noGrp="1"/>
          </p:cNvSpPr>
          <p:nvPr>
            <p:ph type="ftr" sz="quarter" idx="11"/>
          </p:nvPr>
        </p:nvSpPr>
        <p:spPr>
          <a:xfrm>
            <a:off x="3124200" y="6400800"/>
            <a:ext cx="3276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912182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2234984" y="1676888"/>
            <a:ext cx="2022468" cy="4526292"/>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prstClr val="black"/>
              </a:solidFill>
              <a:latin typeface="Calibri"/>
            </a:endParaRPr>
          </a:p>
        </p:txBody>
      </p:sp>
      <p:sp>
        <p:nvSpPr>
          <p:cNvPr id="2" name="Title 1"/>
          <p:cNvSpPr>
            <a:spLocks noGrp="1"/>
          </p:cNvSpPr>
          <p:nvPr>
            <p:ph type="title"/>
          </p:nvPr>
        </p:nvSpPr>
        <p:spPr/>
        <p:txBody>
          <a:bodyPr>
            <a:normAutofit fontScale="90000"/>
          </a:bodyPr>
          <a:lstStyle/>
          <a:p>
            <a:r>
              <a:rPr lang="en-US" dirty="0"/>
              <a:t>Location-Based Hierarchical IP Address</a:t>
            </a:r>
          </a:p>
        </p:txBody>
      </p:sp>
      <p:grpSp>
        <p:nvGrpSpPr>
          <p:cNvPr id="5" name="Group 4"/>
          <p:cNvGrpSpPr/>
          <p:nvPr/>
        </p:nvGrpSpPr>
        <p:grpSpPr>
          <a:xfrm>
            <a:off x="3089369" y="1753088"/>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38550814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3997"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3058360" y="3017726"/>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1815267820"/>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3998"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Content Placeholder 2"/>
          <p:cNvSpPr>
            <a:spLocks noGrp="1"/>
          </p:cNvSpPr>
          <p:nvPr>
            <p:ph idx="1"/>
          </p:nvPr>
        </p:nvSpPr>
        <p:spPr>
          <a:xfrm>
            <a:off x="5308384" y="1748658"/>
            <a:ext cx="3708616" cy="1023012"/>
          </a:xfrm>
        </p:spPr>
        <p:txBody>
          <a:bodyPr>
            <a:noAutofit/>
          </a:bodyPr>
          <a:lstStyle/>
          <a:p>
            <a:r>
              <a:rPr lang="en-US" sz="2200" dirty="0">
                <a:solidFill>
                  <a:srgbClr val="C0504D"/>
                </a:solidFill>
              </a:rPr>
              <a:t>BS ID: </a:t>
            </a:r>
            <a:r>
              <a:rPr lang="en-US" sz="2200" dirty="0"/>
              <a:t>an </a:t>
            </a:r>
            <a:r>
              <a:rPr lang="en-US" sz="2200" dirty="0">
                <a:solidFill>
                  <a:schemeClr val="accent2"/>
                </a:solidFill>
              </a:rPr>
              <a:t>IP prefix </a:t>
            </a:r>
            <a:r>
              <a:rPr lang="en-US" sz="2200" dirty="0"/>
              <a:t>assigned to </a:t>
            </a:r>
            <a:r>
              <a:rPr lang="en-US" sz="2200" dirty="0" smtClean="0"/>
              <a:t>each </a:t>
            </a:r>
            <a:r>
              <a:rPr lang="en-US" sz="2200" dirty="0"/>
              <a:t>base </a:t>
            </a:r>
            <a:r>
              <a:rPr lang="en-US" sz="2200" dirty="0" smtClean="0"/>
              <a:t>station</a:t>
            </a:r>
          </a:p>
        </p:txBody>
      </p:sp>
      <p:sp>
        <p:nvSpPr>
          <p:cNvPr id="57" name="Rectangle 56"/>
          <p:cNvSpPr/>
          <p:nvPr/>
        </p:nvSpPr>
        <p:spPr>
          <a:xfrm>
            <a:off x="2477652" y="2056964"/>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2477652" y="3277182"/>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2</a:t>
            </a:r>
            <a:endParaRPr lang="en-US" dirty="0">
              <a:solidFill>
                <a:srgbClr val="000000"/>
              </a:solidFill>
              <a:latin typeface="Calibri"/>
            </a:endParaRPr>
          </a:p>
        </p:txBody>
      </p:sp>
      <p:grpSp>
        <p:nvGrpSpPr>
          <p:cNvPr id="92" name="Group 91"/>
          <p:cNvGrpSpPr/>
          <p:nvPr/>
        </p:nvGrpSpPr>
        <p:grpSpPr>
          <a:xfrm>
            <a:off x="3095719" y="4005886"/>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265272801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3999"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97"/>
          <p:cNvGrpSpPr/>
          <p:nvPr/>
        </p:nvGrpSpPr>
        <p:grpSpPr>
          <a:xfrm>
            <a:off x="3064710" y="5270524"/>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191597661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4000"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Rectangle 110"/>
          <p:cNvSpPr/>
          <p:nvPr/>
        </p:nvSpPr>
        <p:spPr>
          <a:xfrm>
            <a:off x="2484002" y="4309762"/>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2484002" y="5529980"/>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53" name="Rectangle 52"/>
          <p:cNvSpPr/>
          <p:nvPr/>
        </p:nvSpPr>
        <p:spPr>
          <a:xfrm>
            <a:off x="4004975" y="2156265"/>
            <a:ext cx="1303409" cy="300082"/>
          </a:xfrm>
          <a:prstGeom prst="rect">
            <a:avLst/>
          </a:prstGeom>
          <a:solidFill>
            <a:schemeClr val="bg1"/>
          </a:solidFill>
        </p:spPr>
        <p:txBody>
          <a:bodyPr wrap="square">
            <a:spAutoFit/>
          </a:bodyPr>
          <a:lstStyle/>
          <a:p>
            <a:pPr algn="ctr" defTabSz="457200">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54" name="Rectangle 53"/>
          <p:cNvSpPr/>
          <p:nvPr/>
        </p:nvSpPr>
        <p:spPr>
          <a:xfrm>
            <a:off x="4004975" y="3382803"/>
            <a:ext cx="1303409" cy="300082"/>
          </a:xfrm>
          <a:prstGeom prst="rect">
            <a:avLst/>
          </a:prstGeom>
          <a:solidFill>
            <a:schemeClr val="bg1"/>
          </a:solidFill>
        </p:spPr>
        <p:txBody>
          <a:bodyPr wrap="square">
            <a:spAutoFit/>
          </a:bodyPr>
          <a:lstStyle/>
          <a:p>
            <a:pPr algn="ctr" defTabSz="457200">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55" name="Rectangle 54"/>
          <p:cNvSpPr/>
          <p:nvPr/>
        </p:nvSpPr>
        <p:spPr>
          <a:xfrm>
            <a:off x="4004975" y="4381938"/>
            <a:ext cx="1303409" cy="300082"/>
          </a:xfrm>
          <a:prstGeom prst="rect">
            <a:avLst/>
          </a:prstGeom>
          <a:solidFill>
            <a:schemeClr val="bg1"/>
          </a:solidFill>
        </p:spPr>
        <p:txBody>
          <a:bodyPr wrap="square">
            <a:spAutoFit/>
          </a:bodyPr>
          <a:lstStyle/>
          <a:p>
            <a:pPr algn="ctr" defTabSz="457200">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56" name="Rectangle 55"/>
          <p:cNvSpPr/>
          <p:nvPr/>
        </p:nvSpPr>
        <p:spPr>
          <a:xfrm>
            <a:off x="4004975" y="5655353"/>
            <a:ext cx="1303409" cy="300082"/>
          </a:xfrm>
          <a:prstGeom prst="rect">
            <a:avLst/>
          </a:prstGeom>
          <a:solidFill>
            <a:schemeClr val="bg1"/>
          </a:solidFill>
        </p:spPr>
        <p:txBody>
          <a:bodyPr wrap="square">
            <a:spAutoFit/>
          </a:bodyPr>
          <a:lstStyle/>
          <a:p>
            <a:pPr algn="ctr" defTabSz="457200">
              <a:lnSpc>
                <a:spcPct val="70000"/>
              </a:lnSpc>
            </a:pPr>
            <a:r>
              <a:rPr lang="en-US" dirty="0" smtClean="0">
                <a:solidFill>
                  <a:srgbClr val="000000"/>
                </a:solidFill>
                <a:latin typeface="Calibri"/>
              </a:rPr>
              <a:t>10.3.0.0/16</a:t>
            </a:r>
            <a:endParaRPr lang="en-US" dirty="0">
              <a:solidFill>
                <a:srgbClr val="000000"/>
              </a:solidFill>
              <a:latin typeface="Calibri"/>
            </a:endParaRPr>
          </a:p>
        </p:txBody>
      </p:sp>
      <p:sp>
        <p:nvSpPr>
          <p:cNvPr id="71" name="Rectangle 70"/>
          <p:cNvSpPr/>
          <p:nvPr/>
        </p:nvSpPr>
        <p:spPr>
          <a:xfrm>
            <a:off x="5859175" y="3387307"/>
            <a:ext cx="1189109" cy="300082"/>
          </a:xfrm>
          <a:prstGeom prst="rect">
            <a:avLst/>
          </a:prstGeom>
        </p:spPr>
        <p:txBody>
          <a:bodyPr wrap="square">
            <a:spAutoFit/>
          </a:bodyPr>
          <a:lstStyle/>
          <a:p>
            <a:pPr defTabSz="457200">
              <a:lnSpc>
                <a:spcPct val="70000"/>
              </a:lnSpc>
            </a:pPr>
            <a:r>
              <a:rPr lang="en-US" dirty="0" smtClean="0">
                <a:solidFill>
                  <a:srgbClr val="C0504D"/>
                </a:solidFill>
                <a:latin typeface="Calibri"/>
              </a:rPr>
              <a:t>10.1.</a:t>
            </a:r>
            <a:r>
              <a:rPr lang="en-US" b="1" dirty="0" smtClean="0">
                <a:solidFill>
                  <a:srgbClr val="9BBB59"/>
                </a:solidFill>
                <a:latin typeface="Calibri"/>
              </a:rPr>
              <a:t>0.7</a:t>
            </a:r>
            <a:endParaRPr lang="en-US" b="1" dirty="0">
              <a:solidFill>
                <a:srgbClr val="9BBB59"/>
              </a:solidFill>
              <a:latin typeface="Calibri"/>
            </a:endParaRPr>
          </a:p>
        </p:txBody>
      </p:sp>
      <p:grpSp>
        <p:nvGrpSpPr>
          <p:cNvPr id="16" name="Group 15"/>
          <p:cNvGrpSpPr/>
          <p:nvPr/>
        </p:nvGrpSpPr>
        <p:grpSpPr>
          <a:xfrm>
            <a:off x="677051" y="3515176"/>
            <a:ext cx="5088532" cy="1349700"/>
            <a:chOff x="1439267" y="2644405"/>
            <a:chExt cx="5088532" cy="1349700"/>
          </a:xfrm>
        </p:grpSpPr>
        <p:pic>
          <p:nvPicPr>
            <p:cNvPr id="51" name="Picture 50"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1833797" y="2722169"/>
              <a:ext cx="446116" cy="914400"/>
            </a:xfrm>
            <a:prstGeom prst="rect">
              <a:avLst/>
            </a:prstGeom>
          </p:spPr>
        </p:pic>
        <p:sp>
          <p:nvSpPr>
            <p:cNvPr id="61" name="Freeform 60"/>
            <p:cNvSpPr/>
            <p:nvPr/>
          </p:nvSpPr>
          <p:spPr>
            <a:xfrm>
              <a:off x="2596254" y="2644693"/>
              <a:ext cx="3931545" cy="596649"/>
            </a:xfrm>
            <a:custGeom>
              <a:avLst/>
              <a:gdLst>
                <a:gd name="connsiteX0" fmla="*/ 0 w 3499556"/>
                <a:gd name="connsiteY0" fmla="*/ 552443 h 552443"/>
                <a:gd name="connsiteX1" fmla="*/ 804334 w 3499556"/>
                <a:gd name="connsiteY1" fmla="*/ 72665 h 552443"/>
                <a:gd name="connsiteX2" fmla="*/ 3499556 w 3499556"/>
                <a:gd name="connsiteY2" fmla="*/ 2110 h 552443"/>
              </a:gdLst>
              <a:ahLst/>
              <a:cxnLst>
                <a:cxn ang="0">
                  <a:pos x="connsiteX0" y="connsiteY0"/>
                </a:cxn>
                <a:cxn ang="0">
                  <a:pos x="connsiteX1" y="connsiteY1"/>
                </a:cxn>
                <a:cxn ang="0">
                  <a:pos x="connsiteX2" y="connsiteY2"/>
                </a:cxn>
              </a:cxnLst>
              <a:rect l="l" t="t" r="r" b="b"/>
              <a:pathLst>
                <a:path w="3499556" h="552443">
                  <a:moveTo>
                    <a:pt x="0" y="552443"/>
                  </a:moveTo>
                  <a:cubicBezTo>
                    <a:pt x="110537" y="358415"/>
                    <a:pt x="221075" y="164387"/>
                    <a:pt x="804334" y="72665"/>
                  </a:cubicBezTo>
                  <a:cubicBezTo>
                    <a:pt x="1387593" y="-19057"/>
                    <a:pt x="3499556" y="2110"/>
                    <a:pt x="3499556" y="2110"/>
                  </a:cubicBezTo>
                </a:path>
              </a:pathLst>
            </a:custGeom>
            <a:ln w="31750">
              <a:solidFill>
                <a:srgbClr val="4F81BD"/>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nvGrpSpPr>
            <p:cNvPr id="63" name="Group 62"/>
            <p:cNvGrpSpPr/>
            <p:nvPr/>
          </p:nvGrpSpPr>
          <p:grpSpPr>
            <a:xfrm>
              <a:off x="2311070" y="2644405"/>
              <a:ext cx="442638" cy="387543"/>
              <a:chOff x="557178" y="1520979"/>
              <a:chExt cx="442638" cy="387543"/>
            </a:xfrm>
          </p:grpSpPr>
          <p:sp>
            <p:nvSpPr>
              <p:cNvPr id="64" name="Arc 33"/>
              <p:cNvSpPr>
                <a:spLocks noChangeArrowheads="1"/>
              </p:cNvSpPr>
              <p:nvPr/>
            </p:nvSpPr>
            <p:spPr bwMode="auto">
              <a:xfrm rot="11523367" flipH="1" flipV="1">
                <a:off x="557178" y="1693697"/>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65" name="Arc 34"/>
              <p:cNvSpPr>
                <a:spLocks noChangeArrowheads="1"/>
              </p:cNvSpPr>
              <p:nvPr/>
            </p:nvSpPr>
            <p:spPr bwMode="auto">
              <a:xfrm rot="11523367" flipH="1" flipV="1">
                <a:off x="608921" y="1664910"/>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66" name="Arc 35"/>
              <p:cNvSpPr>
                <a:spLocks noChangeArrowheads="1"/>
              </p:cNvSpPr>
              <p:nvPr/>
            </p:nvSpPr>
            <p:spPr bwMode="auto">
              <a:xfrm rot="11523367" flipH="1" flipV="1">
                <a:off x="660664" y="1636124"/>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67" name="Arc 36"/>
              <p:cNvSpPr>
                <a:spLocks noChangeArrowheads="1"/>
              </p:cNvSpPr>
              <p:nvPr/>
            </p:nvSpPr>
            <p:spPr bwMode="auto">
              <a:xfrm rot="11523367" flipH="1" flipV="1">
                <a:off x="712406" y="1607338"/>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68" name="Arc 37"/>
              <p:cNvSpPr>
                <a:spLocks noChangeArrowheads="1"/>
              </p:cNvSpPr>
              <p:nvPr/>
            </p:nvSpPr>
            <p:spPr bwMode="auto">
              <a:xfrm rot="11523367" flipH="1" flipV="1">
                <a:off x="764149" y="1578551"/>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69" name="Arc 38"/>
              <p:cNvSpPr>
                <a:spLocks noChangeArrowheads="1"/>
              </p:cNvSpPr>
              <p:nvPr/>
            </p:nvSpPr>
            <p:spPr bwMode="auto">
              <a:xfrm rot="11523367" flipH="1" flipV="1">
                <a:off x="815891" y="1549765"/>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sp>
            <p:nvSpPr>
              <p:cNvPr id="70" name="Arc 39"/>
              <p:cNvSpPr>
                <a:spLocks noChangeArrowheads="1"/>
              </p:cNvSpPr>
              <p:nvPr/>
            </p:nvSpPr>
            <p:spPr bwMode="auto">
              <a:xfrm rot="11523367" flipH="1" flipV="1">
                <a:off x="867634" y="1520979"/>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a:endParaRPr lang="en-US" sz="1700">
                  <a:solidFill>
                    <a:prstClr val="black"/>
                  </a:solidFill>
                  <a:latin typeface="Calibri" pitchFamily="34" charset="0"/>
                </a:endParaRPr>
              </a:p>
            </p:txBody>
          </p:sp>
        </p:grpSp>
        <p:sp>
          <p:nvSpPr>
            <p:cNvPr id="15" name="TextBox 14"/>
            <p:cNvSpPr txBox="1"/>
            <p:nvPr/>
          </p:nvSpPr>
          <p:spPr>
            <a:xfrm>
              <a:off x="1439267" y="3624773"/>
              <a:ext cx="1295434" cy="369332"/>
            </a:xfrm>
            <a:prstGeom prst="rect">
              <a:avLst/>
            </a:prstGeom>
            <a:noFill/>
          </p:spPr>
          <p:txBody>
            <a:bodyPr wrap="none" rtlCol="0">
              <a:spAutoFit/>
            </a:bodyPr>
            <a:lstStyle/>
            <a:p>
              <a:pPr defTabSz="457200"/>
              <a:r>
                <a:rPr lang="en-US" dirty="0" smtClean="0">
                  <a:solidFill>
                    <a:prstClr val="black"/>
                  </a:solidFill>
                  <a:latin typeface="Calibri"/>
                </a:rPr>
                <a:t>192.168.0.5</a:t>
              </a:r>
              <a:endParaRPr lang="en-US" dirty="0">
                <a:solidFill>
                  <a:prstClr val="black"/>
                </a:solidFill>
                <a:latin typeface="Calibri"/>
              </a:endParaRPr>
            </a:p>
          </p:txBody>
        </p:sp>
      </p:grpSp>
      <p:grpSp>
        <p:nvGrpSpPr>
          <p:cNvPr id="21" name="Group 20"/>
          <p:cNvGrpSpPr/>
          <p:nvPr/>
        </p:nvGrpSpPr>
        <p:grpSpPr>
          <a:xfrm>
            <a:off x="6199226" y="3740978"/>
            <a:ext cx="697840" cy="659196"/>
            <a:chOff x="7075742" y="4008508"/>
            <a:chExt cx="697840" cy="659196"/>
          </a:xfrm>
        </p:grpSpPr>
        <p:sp>
          <p:nvSpPr>
            <p:cNvPr id="11" name="TextBox 10"/>
            <p:cNvSpPr txBox="1"/>
            <p:nvPr/>
          </p:nvSpPr>
          <p:spPr>
            <a:xfrm>
              <a:off x="7075742" y="4298372"/>
              <a:ext cx="697840" cy="369332"/>
            </a:xfrm>
            <a:prstGeom prst="rect">
              <a:avLst/>
            </a:prstGeom>
            <a:noFill/>
          </p:spPr>
          <p:txBody>
            <a:bodyPr wrap="none" rtlCol="0">
              <a:spAutoFit/>
            </a:bodyPr>
            <a:lstStyle/>
            <a:p>
              <a:pPr defTabSz="457200"/>
              <a:r>
                <a:rPr lang="en-US" dirty="0" smtClean="0">
                  <a:solidFill>
                    <a:srgbClr val="9BBB59"/>
                  </a:solidFill>
                  <a:latin typeface="Calibri"/>
                </a:rPr>
                <a:t>UE ID</a:t>
              </a:r>
              <a:endParaRPr lang="en-US" dirty="0">
                <a:solidFill>
                  <a:srgbClr val="9BBB59"/>
                </a:solidFill>
                <a:latin typeface="Calibri"/>
              </a:endParaRPr>
            </a:p>
          </p:txBody>
        </p:sp>
        <p:cxnSp>
          <p:nvCxnSpPr>
            <p:cNvPr id="73" name="Straight Connector 72"/>
            <p:cNvCxnSpPr/>
            <p:nvPr/>
          </p:nvCxnSpPr>
          <p:spPr>
            <a:xfrm>
              <a:off x="7424662" y="4008508"/>
              <a:ext cx="0" cy="291909"/>
            </a:xfrm>
            <a:prstGeom prst="line">
              <a:avLst/>
            </a:prstGeom>
            <a:ln w="28575"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5879737" y="2610045"/>
            <a:ext cx="671979" cy="667137"/>
            <a:chOff x="6781653" y="2991875"/>
            <a:chExt cx="671979" cy="667137"/>
          </a:xfrm>
        </p:grpSpPr>
        <p:cxnSp>
          <p:nvCxnSpPr>
            <p:cNvPr id="72" name="Straight Connector 71"/>
            <p:cNvCxnSpPr/>
            <p:nvPr/>
          </p:nvCxnSpPr>
          <p:spPr>
            <a:xfrm>
              <a:off x="7101142" y="3367103"/>
              <a:ext cx="0" cy="291909"/>
            </a:xfrm>
            <a:prstGeom prst="line">
              <a:avLst/>
            </a:prstGeom>
            <a:ln w="28575"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781653" y="2991875"/>
              <a:ext cx="671979" cy="369332"/>
            </a:xfrm>
            <a:prstGeom prst="rect">
              <a:avLst/>
            </a:prstGeom>
            <a:noFill/>
          </p:spPr>
          <p:txBody>
            <a:bodyPr wrap="none" rtlCol="0">
              <a:spAutoFit/>
            </a:bodyPr>
            <a:lstStyle/>
            <a:p>
              <a:pPr defTabSz="457200"/>
              <a:r>
                <a:rPr lang="en-US" dirty="0" smtClean="0">
                  <a:solidFill>
                    <a:srgbClr val="C0504D"/>
                  </a:solidFill>
                  <a:latin typeface="Calibri"/>
                </a:rPr>
                <a:t>BS ID</a:t>
              </a:r>
              <a:endParaRPr lang="en-US" dirty="0">
                <a:solidFill>
                  <a:srgbClr val="C0504D"/>
                </a:solidFill>
                <a:latin typeface="Calibri"/>
              </a:endParaRPr>
            </a:p>
          </p:txBody>
        </p:sp>
      </p:grpSp>
      <p:sp>
        <p:nvSpPr>
          <p:cNvPr id="44" name="Content Placeholder 2"/>
          <p:cNvSpPr txBox="1">
            <a:spLocks/>
          </p:cNvSpPr>
          <p:nvPr/>
        </p:nvSpPr>
        <p:spPr>
          <a:xfrm>
            <a:off x="5435384" y="4566734"/>
            <a:ext cx="3708616" cy="10230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srgbClr val="9BBB59"/>
                </a:solidFill>
                <a:latin typeface="Calibri"/>
              </a:rPr>
              <a:t>UE ID:</a:t>
            </a:r>
            <a:r>
              <a:rPr lang="en-US" sz="2200" dirty="0" smtClean="0">
                <a:solidFill>
                  <a:srgbClr val="C0504D"/>
                </a:solidFill>
                <a:latin typeface="Calibri"/>
              </a:rPr>
              <a:t> </a:t>
            </a:r>
            <a:r>
              <a:rPr lang="en-US" sz="2200" dirty="0" smtClean="0">
                <a:solidFill>
                  <a:prstClr val="black"/>
                </a:solidFill>
                <a:latin typeface="Calibri"/>
              </a:rPr>
              <a:t>an </a:t>
            </a:r>
            <a:r>
              <a:rPr lang="en-US" sz="2200" dirty="0" smtClean="0">
                <a:solidFill>
                  <a:srgbClr val="9BBB59"/>
                </a:solidFill>
                <a:latin typeface="Calibri"/>
              </a:rPr>
              <a:t>IP suffix </a:t>
            </a:r>
            <a:r>
              <a:rPr lang="en-US" sz="2200" dirty="0" smtClean="0">
                <a:solidFill>
                  <a:prstClr val="black"/>
                </a:solidFill>
                <a:latin typeface="Calibri"/>
              </a:rPr>
              <a:t>unique under the BS ID</a:t>
            </a:r>
          </a:p>
        </p:txBody>
      </p:sp>
      <p:sp>
        <p:nvSpPr>
          <p:cNvPr id="10" name="Slide Number Placeholder 9"/>
          <p:cNvSpPr>
            <a:spLocks noGrp="1"/>
          </p:cNvSpPr>
          <p:nvPr>
            <p:ph type="sldNum" sz="quarter" idx="12"/>
          </p:nvPr>
        </p:nvSpPr>
        <p:spPr/>
        <p:txBody>
          <a:bodyPr/>
          <a:lstStyle/>
          <a:p>
            <a:fld id="{1718992C-B9AF-2F49-8B31-EC7F489F3004}" type="slidenum">
              <a:rPr lang="en-US" smtClean="0">
                <a:solidFill>
                  <a:prstClr val="black"/>
                </a:solidFill>
                <a:latin typeface="Calibri"/>
              </a:rPr>
              <a:pPr/>
              <a:t>66</a:t>
            </a:fld>
            <a:endParaRPr lang="en-US">
              <a:solidFill>
                <a:prstClr val="black"/>
              </a:solidFill>
              <a:latin typeface="Calibri"/>
            </a:endParaRPr>
          </a:p>
        </p:txBody>
      </p:sp>
      <p:sp>
        <p:nvSpPr>
          <p:cNvPr id="8" name="Date Placeholder 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9" name="Footer Placeholder 8"/>
          <p:cNvSpPr>
            <a:spLocks noGrp="1"/>
          </p:cNvSpPr>
          <p:nvPr>
            <p:ph type="ftr" sz="quarter" idx="11"/>
          </p:nvPr>
        </p:nvSpPr>
        <p:spPr>
          <a:xfrm>
            <a:off x="3124200" y="6324600"/>
            <a:ext cx="35814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439609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P spid="71" grpId="0"/>
      <p:bldP spid="4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4" idx="1"/>
            <a:endCxn id="14" idx="3"/>
          </p:cNvCxnSpPr>
          <p:nvPr/>
        </p:nvCxnSpPr>
        <p:spPr>
          <a:xfrm flipH="1">
            <a:off x="2090729" y="4136953"/>
            <a:ext cx="679383" cy="58070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7" idx="3"/>
            <a:endCxn id="4" idx="1"/>
          </p:cNvCxnSpPr>
          <p:nvPr/>
        </p:nvCxnSpPr>
        <p:spPr>
          <a:xfrm>
            <a:off x="2121738" y="3453019"/>
            <a:ext cx="648374" cy="68393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Route to different </a:t>
            </a:r>
            <a:r>
              <a:rPr lang="en-US" dirty="0" smtClean="0"/>
              <a:t>BSs with BS ID</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12"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375085" y="2893481"/>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121484605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4921"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21738" y="3453019"/>
            <a:ext cx="648374" cy="683934"/>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090729" y="4136953"/>
            <a:ext cx="679383" cy="580704"/>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0" idx="3"/>
            <a:endCxn id="18" idx="1"/>
          </p:cNvCxnSpPr>
          <p:nvPr/>
        </p:nvCxnSpPr>
        <p:spPr>
          <a:xfrm>
            <a:off x="5332726" y="4136953"/>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44076" y="4158119"/>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216895689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4922"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587"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426"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18" idx="3"/>
            <a:endCxn id="59" idx="1"/>
          </p:cNvCxnSpPr>
          <p:nvPr/>
        </p:nvCxnSpPr>
        <p:spPr>
          <a:xfrm>
            <a:off x="7083887" y="4136953"/>
            <a:ext cx="551954" cy="475083"/>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3"/>
            <a:endCxn id="20" idx="1"/>
          </p:cNvCxnSpPr>
          <p:nvPr/>
        </p:nvCxnSpPr>
        <p:spPr>
          <a:xfrm>
            <a:off x="3519412" y="4136953"/>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3"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081" y="317398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a:stCxn id="18" idx="0"/>
            <a:endCxn id="33" idx="2"/>
          </p:cNvCxnSpPr>
          <p:nvPr/>
        </p:nvCxnSpPr>
        <p:spPr>
          <a:xfrm flipH="1" flipV="1">
            <a:off x="6697581" y="3607367"/>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4083" y="3168578"/>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2"/>
            <a:endCxn id="20" idx="0"/>
          </p:cNvCxnSpPr>
          <p:nvPr/>
        </p:nvCxnSpPr>
        <p:spPr>
          <a:xfrm flipH="1">
            <a:off x="4958076" y="3657528"/>
            <a:ext cx="589970" cy="33575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0"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2462" y="3107267"/>
            <a:ext cx="576064" cy="62140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40" idx="2"/>
            <a:endCxn id="20" idx="0"/>
          </p:cNvCxnSpPr>
          <p:nvPr/>
        </p:nvCxnSpPr>
        <p:spPr>
          <a:xfrm>
            <a:off x="4460494" y="3728669"/>
            <a:ext cx="497582" cy="264615"/>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49" name="Left Arrow 48"/>
          <p:cNvSpPr/>
          <p:nvPr/>
        </p:nvSpPr>
        <p:spPr>
          <a:xfrm rot="16200000">
            <a:off x="2938785" y="4400267"/>
            <a:ext cx="457200"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91" name="Content Placeholder 2"/>
          <p:cNvSpPr>
            <a:spLocks noGrp="1"/>
          </p:cNvSpPr>
          <p:nvPr>
            <p:ph idx="1"/>
          </p:nvPr>
        </p:nvSpPr>
        <p:spPr>
          <a:xfrm>
            <a:off x="457200" y="1367095"/>
            <a:ext cx="8229600" cy="1740172"/>
          </a:xfrm>
        </p:spPr>
        <p:txBody>
          <a:bodyPr>
            <a:normAutofit/>
          </a:bodyPr>
          <a:lstStyle/>
          <a:p>
            <a:r>
              <a:rPr lang="en-US" sz="2600" dirty="0" smtClean="0"/>
              <a:t>Forward to base station with </a:t>
            </a:r>
            <a:r>
              <a:rPr lang="en-US" sz="2600" dirty="0" smtClean="0">
                <a:solidFill>
                  <a:srgbClr val="C0504D"/>
                </a:solidFill>
              </a:rPr>
              <a:t>prefix matching</a:t>
            </a:r>
          </a:p>
          <a:p>
            <a:pPr lvl="1"/>
            <a:endParaRPr lang="en-US" sz="2200" dirty="0" smtClean="0">
              <a:solidFill>
                <a:srgbClr val="C0504D"/>
              </a:solidFill>
            </a:endParaRPr>
          </a:p>
          <a:p>
            <a:r>
              <a:rPr lang="en-US" sz="2600" dirty="0">
                <a:solidFill>
                  <a:srgbClr val="000000"/>
                </a:solidFill>
              </a:rPr>
              <a:t>Can </a:t>
            </a:r>
            <a:r>
              <a:rPr lang="en-US" sz="2600" dirty="0">
                <a:solidFill>
                  <a:schemeClr val="accent2"/>
                </a:solidFill>
              </a:rPr>
              <a:t>aggregate</a:t>
            </a:r>
            <a:r>
              <a:rPr lang="en-US" sz="2600" dirty="0">
                <a:solidFill>
                  <a:srgbClr val="000000"/>
                </a:solidFill>
              </a:rPr>
              <a:t> nearby BS </a:t>
            </a:r>
            <a:r>
              <a:rPr lang="en-US" sz="2600" dirty="0" smtClean="0">
                <a:solidFill>
                  <a:srgbClr val="000000"/>
                </a:solidFill>
              </a:rPr>
              <a:t>IDs</a:t>
            </a:r>
          </a:p>
        </p:txBody>
      </p:sp>
      <p:sp>
        <p:nvSpPr>
          <p:cNvPr id="50" name="Rectangle 49"/>
          <p:cNvSpPr/>
          <p:nvPr/>
        </p:nvSpPr>
        <p:spPr>
          <a:xfrm>
            <a:off x="880991" y="3722541"/>
            <a:ext cx="1955249"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54" name="Rectangle 53"/>
          <p:cNvSpPr/>
          <p:nvPr/>
        </p:nvSpPr>
        <p:spPr>
          <a:xfrm>
            <a:off x="880991" y="5004472"/>
            <a:ext cx="1793880"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57" name="Rectangle 56"/>
          <p:cNvSpPr/>
          <p:nvPr/>
        </p:nvSpPr>
        <p:spPr>
          <a:xfrm>
            <a:off x="763368" y="319735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763368" y="4417575"/>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59"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841" y="446836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Straight Connector 59"/>
          <p:cNvCxnSpPr>
            <a:stCxn id="59" idx="3"/>
          </p:cNvCxnSpPr>
          <p:nvPr/>
        </p:nvCxnSpPr>
        <p:spPr>
          <a:xfrm>
            <a:off x="8385141" y="4612036"/>
            <a:ext cx="54719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59" idx="1"/>
          </p:cNvCxnSpPr>
          <p:nvPr/>
        </p:nvCxnSpPr>
        <p:spPr>
          <a:xfrm flipV="1">
            <a:off x="6910917" y="4612036"/>
            <a:ext cx="724924" cy="48913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67" name="Table 66"/>
          <p:cNvGraphicFramePr>
            <a:graphicFrameLocks noGrp="1"/>
          </p:cNvGraphicFramePr>
          <p:nvPr>
            <p:extLst>
              <p:ext uri="{D42A27DB-BD31-4B8C-83A1-F6EECF244321}">
                <p14:modId xmlns:p14="http://schemas.microsoft.com/office/powerpoint/2010/main" val="796951481"/>
              </p:ext>
            </p:extLst>
          </p:nvPr>
        </p:nvGraphicFramePr>
        <p:xfrm>
          <a:off x="2209204" y="4998193"/>
          <a:ext cx="2944879" cy="1112838"/>
        </p:xfrm>
        <a:graphic>
          <a:graphicData uri="http://schemas.openxmlformats.org/drawingml/2006/table">
            <a:tbl>
              <a:tblPr firstRow="1" bandRow="1">
                <a:tableStyleId>{72833802-FEF1-4C79-8D5D-14CF1EAF98D9}</a:tableStyleId>
              </a:tblPr>
              <a:tblGrid>
                <a:gridCol w="1219796"/>
                <a:gridCol w="1725083"/>
              </a:tblGrid>
              <a:tr h="370946">
                <a:tc>
                  <a:txBody>
                    <a:bodyPr/>
                    <a:lstStyle/>
                    <a:p>
                      <a:r>
                        <a:rPr lang="en-US" sz="1700" dirty="0" smtClean="0"/>
                        <a:t>Match</a:t>
                      </a:r>
                      <a:endParaRPr lang="en-US" sz="1700" dirty="0"/>
                    </a:p>
                  </a:txBody>
                  <a:tcPr marT="45733" marB="45733"/>
                </a:tc>
                <a:tc>
                  <a:txBody>
                    <a:bodyPr/>
                    <a:lstStyle/>
                    <a:p>
                      <a:r>
                        <a:rPr lang="en-US" sz="1700" dirty="0" smtClean="0"/>
                        <a:t>Action</a:t>
                      </a:r>
                      <a:endParaRPr lang="en-US" sz="1700" dirty="0"/>
                    </a:p>
                  </a:txBody>
                  <a:tcPr marT="45733" marB="45733"/>
                </a:tc>
              </a:tr>
              <a:tr h="370946">
                <a:tc>
                  <a:txBody>
                    <a:bodyPr/>
                    <a:lstStyle/>
                    <a:p>
                      <a:r>
                        <a:rPr lang="en-US" sz="1700" dirty="0" smtClean="0"/>
                        <a:t>10.0.0.0/16</a:t>
                      </a:r>
                      <a:endParaRPr lang="en-US" sz="1700" dirty="0"/>
                    </a:p>
                  </a:txBody>
                  <a:tcPr marT="45733" marB="45733"/>
                </a:tc>
                <a:tc>
                  <a:txBody>
                    <a:bodyPr/>
                    <a:lstStyle/>
                    <a:p>
                      <a:r>
                        <a:rPr lang="en-US" sz="1700" dirty="0" smtClean="0"/>
                        <a:t>Forward to </a:t>
                      </a:r>
                      <a:r>
                        <a:rPr lang="en-US" altLang="zh-CN" sz="1700" dirty="0" smtClean="0"/>
                        <a:t>BS 1</a:t>
                      </a:r>
                      <a:endParaRPr lang="en-US" sz="1700" dirty="0"/>
                    </a:p>
                  </a:txBody>
                  <a:tcPr marT="45733" marB="45733"/>
                </a:tc>
              </a:tr>
              <a:tr h="370946">
                <a:tc>
                  <a:txBody>
                    <a:bodyPr/>
                    <a:lstStyle/>
                    <a:p>
                      <a:r>
                        <a:rPr lang="en-US" sz="1700" dirty="0" smtClean="0"/>
                        <a:t>10.1.0.0/16</a:t>
                      </a:r>
                      <a:endParaRPr lang="en-US" sz="1700" dirty="0"/>
                    </a:p>
                  </a:txBody>
                  <a:tcPr marT="45733" marB="45733"/>
                </a:tc>
                <a:tc>
                  <a:txBody>
                    <a:bodyPr/>
                    <a:lstStyle/>
                    <a:p>
                      <a:r>
                        <a:rPr lang="en-US" sz="1700" dirty="0" smtClean="0"/>
                        <a:t>Forward to BS 2</a:t>
                      </a:r>
                      <a:endParaRPr lang="en-US" sz="1700" dirty="0"/>
                    </a:p>
                  </a:txBody>
                  <a:tcPr marT="45733" marB="45733"/>
                </a:tc>
              </a:tr>
            </a:tbl>
          </a:graphicData>
        </a:graphic>
      </p:graphicFrame>
      <p:cxnSp>
        <p:nvCxnSpPr>
          <p:cNvPr id="34" name="Straight Connector 33"/>
          <p:cNvCxnSpPr>
            <a:stCxn id="18" idx="3"/>
            <a:endCxn id="59" idx="1"/>
          </p:cNvCxnSpPr>
          <p:nvPr/>
        </p:nvCxnSpPr>
        <p:spPr>
          <a:xfrm>
            <a:off x="7083887" y="4136953"/>
            <a:ext cx="551954" cy="475083"/>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2347481685"/>
              </p:ext>
            </p:extLst>
          </p:nvPr>
        </p:nvGraphicFramePr>
        <p:xfrm>
          <a:off x="5450417" y="5753102"/>
          <a:ext cx="3290357" cy="741892"/>
        </p:xfrm>
        <a:graphic>
          <a:graphicData uri="http://schemas.openxmlformats.org/drawingml/2006/table">
            <a:tbl>
              <a:tblPr firstRow="1" bandRow="1">
                <a:tableStyleId>{72833802-FEF1-4C79-8D5D-14CF1EAF98D9}</a:tableStyleId>
              </a:tblPr>
              <a:tblGrid>
                <a:gridCol w="1277476"/>
                <a:gridCol w="2012881"/>
              </a:tblGrid>
              <a:tr h="370946">
                <a:tc>
                  <a:txBody>
                    <a:bodyPr/>
                    <a:lstStyle/>
                    <a:p>
                      <a:r>
                        <a:rPr lang="en-US" sz="1700" dirty="0" smtClean="0"/>
                        <a:t>Match</a:t>
                      </a:r>
                      <a:endParaRPr lang="en-US" sz="1700" dirty="0"/>
                    </a:p>
                  </a:txBody>
                  <a:tcPr marT="45733" marB="45733"/>
                </a:tc>
                <a:tc>
                  <a:txBody>
                    <a:bodyPr/>
                    <a:lstStyle/>
                    <a:p>
                      <a:r>
                        <a:rPr lang="en-US" sz="1700" dirty="0" smtClean="0"/>
                        <a:t>Action</a:t>
                      </a:r>
                      <a:endParaRPr lang="en-US" sz="1700" dirty="0"/>
                    </a:p>
                  </a:txBody>
                  <a:tcPr marT="45733" marB="45733"/>
                </a:tc>
              </a:tr>
              <a:tr h="370946">
                <a:tc>
                  <a:txBody>
                    <a:bodyPr/>
                    <a:lstStyle/>
                    <a:p>
                      <a:r>
                        <a:rPr lang="en-US" sz="1700" dirty="0" smtClean="0"/>
                        <a:t>10.0.0.0/15</a:t>
                      </a:r>
                      <a:endParaRPr lang="en-US" sz="1700" dirty="0"/>
                    </a:p>
                  </a:txBody>
                  <a:tcPr marT="45733" marB="45733"/>
                </a:tc>
                <a:tc>
                  <a:txBody>
                    <a:bodyPr/>
                    <a:lstStyle/>
                    <a:p>
                      <a:r>
                        <a:rPr lang="en-US" sz="1700" dirty="0" smtClean="0"/>
                        <a:t>Forward to </a:t>
                      </a:r>
                      <a:r>
                        <a:rPr lang="en-US" altLang="zh-CN" sz="1700" dirty="0" smtClean="0"/>
                        <a:t>Switch 3</a:t>
                      </a:r>
                      <a:endParaRPr lang="en-US" sz="1700" dirty="0"/>
                    </a:p>
                  </a:txBody>
                  <a:tcPr marT="45733" marB="45733"/>
                </a:tc>
              </a:tr>
            </a:tbl>
          </a:graphicData>
        </a:graphic>
      </p:graphicFrame>
      <p:sp>
        <p:nvSpPr>
          <p:cNvPr id="39" name="Left Arrow 38"/>
          <p:cNvSpPr/>
          <p:nvPr/>
        </p:nvSpPr>
        <p:spPr>
          <a:xfrm rot="17800697">
            <a:off x="7470364" y="5104745"/>
            <a:ext cx="589469"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 name="TextBox 2"/>
          <p:cNvSpPr txBox="1"/>
          <p:nvPr/>
        </p:nvSpPr>
        <p:spPr>
          <a:xfrm>
            <a:off x="7988300" y="4721072"/>
            <a:ext cx="665266" cy="369332"/>
          </a:xfrm>
          <a:prstGeom prst="rect">
            <a:avLst/>
          </a:prstGeom>
          <a:noFill/>
        </p:spPr>
        <p:txBody>
          <a:bodyPr wrap="none" rtlCol="0">
            <a:spAutoFit/>
          </a:bodyPr>
          <a:lstStyle/>
          <a:p>
            <a:pPr defTabSz="457200"/>
            <a:r>
              <a:rPr lang="en-US" dirty="0" smtClean="0">
                <a:solidFill>
                  <a:prstClr val="black"/>
                </a:solidFill>
                <a:latin typeface="Calibri"/>
              </a:rPr>
              <a:t>SW 4</a:t>
            </a:r>
            <a:endParaRPr lang="en-US" dirty="0">
              <a:solidFill>
                <a:prstClr val="black"/>
              </a:solidFill>
              <a:latin typeface="Calibri"/>
            </a:endParaRPr>
          </a:p>
        </p:txBody>
      </p:sp>
      <p:sp>
        <p:nvSpPr>
          <p:cNvPr id="11" name="TextBox 10"/>
          <p:cNvSpPr txBox="1"/>
          <p:nvPr/>
        </p:nvSpPr>
        <p:spPr>
          <a:xfrm>
            <a:off x="6402768" y="4280622"/>
            <a:ext cx="665266" cy="369332"/>
          </a:xfrm>
          <a:prstGeom prst="rect">
            <a:avLst/>
          </a:prstGeom>
          <a:noFill/>
        </p:spPr>
        <p:txBody>
          <a:bodyPr wrap="none" rtlCol="0">
            <a:spAutoFit/>
          </a:bodyPr>
          <a:lstStyle/>
          <a:p>
            <a:pPr defTabSz="457200"/>
            <a:r>
              <a:rPr lang="en-US" dirty="0" smtClean="0">
                <a:solidFill>
                  <a:prstClr val="black"/>
                </a:solidFill>
                <a:latin typeface="Calibri"/>
              </a:rPr>
              <a:t>SW 3</a:t>
            </a:r>
            <a:endParaRPr lang="en-US" dirty="0">
              <a:solidFill>
                <a:prstClr val="black"/>
              </a:solidFill>
              <a:latin typeface="Calibri"/>
            </a:endParaRPr>
          </a:p>
        </p:txBody>
      </p:sp>
      <p:sp>
        <p:nvSpPr>
          <p:cNvPr id="15" name="TextBox 14"/>
          <p:cNvSpPr txBox="1"/>
          <p:nvPr/>
        </p:nvSpPr>
        <p:spPr>
          <a:xfrm>
            <a:off x="4883678" y="4242704"/>
            <a:ext cx="665266" cy="369332"/>
          </a:xfrm>
          <a:prstGeom prst="rect">
            <a:avLst/>
          </a:prstGeom>
          <a:noFill/>
        </p:spPr>
        <p:txBody>
          <a:bodyPr wrap="none" rtlCol="0">
            <a:spAutoFit/>
          </a:bodyPr>
          <a:lstStyle/>
          <a:p>
            <a:pPr defTabSz="457200"/>
            <a:r>
              <a:rPr lang="en-US" dirty="0" smtClean="0">
                <a:solidFill>
                  <a:prstClr val="black"/>
                </a:solidFill>
                <a:latin typeface="Calibri"/>
              </a:rPr>
              <a:t>SW 2</a:t>
            </a:r>
            <a:endParaRPr lang="en-US" dirty="0">
              <a:solidFill>
                <a:prstClr val="black"/>
              </a:solidFill>
              <a:latin typeface="Calibri"/>
            </a:endParaRPr>
          </a:p>
        </p:txBody>
      </p:sp>
      <p:sp>
        <p:nvSpPr>
          <p:cNvPr id="16" name="TextBox 15"/>
          <p:cNvSpPr txBox="1"/>
          <p:nvPr/>
        </p:nvSpPr>
        <p:spPr>
          <a:xfrm>
            <a:off x="3356594" y="4253007"/>
            <a:ext cx="665266" cy="369332"/>
          </a:xfrm>
          <a:prstGeom prst="rect">
            <a:avLst/>
          </a:prstGeom>
          <a:noFill/>
        </p:spPr>
        <p:txBody>
          <a:bodyPr wrap="none" rtlCol="0">
            <a:spAutoFit/>
          </a:bodyPr>
          <a:lstStyle/>
          <a:p>
            <a:pPr defTabSz="457200"/>
            <a:r>
              <a:rPr lang="en-US" dirty="0" smtClean="0">
                <a:solidFill>
                  <a:prstClr val="black"/>
                </a:solidFill>
                <a:latin typeface="Calibri"/>
              </a:rPr>
              <a:t>SW 1</a:t>
            </a:r>
            <a:endParaRPr lang="en-US" dirty="0">
              <a:solidFill>
                <a:prstClr val="black"/>
              </a:solidFill>
              <a:latin typeface="Calibri"/>
            </a:endParaRPr>
          </a:p>
        </p:txBody>
      </p:sp>
      <p:sp>
        <p:nvSpPr>
          <p:cNvPr id="23" name="Slide Number Placeholder 22"/>
          <p:cNvSpPr>
            <a:spLocks noGrp="1"/>
          </p:cNvSpPr>
          <p:nvPr>
            <p:ph type="sldNum" sz="quarter" idx="12"/>
          </p:nvPr>
        </p:nvSpPr>
        <p:spPr>
          <a:xfrm>
            <a:off x="6553200" y="6459008"/>
            <a:ext cx="2133600" cy="365125"/>
          </a:xfrm>
        </p:spPr>
        <p:txBody>
          <a:bodyPr/>
          <a:lstStyle/>
          <a:p>
            <a:fld id="{1718992C-B9AF-2F49-8B31-EC7F489F3004}" type="slidenum">
              <a:rPr lang="en-US" smtClean="0">
                <a:solidFill>
                  <a:prstClr val="black"/>
                </a:solidFill>
                <a:latin typeface="Calibri"/>
              </a:rPr>
              <a:pPr/>
              <a:t>67</a:t>
            </a:fld>
            <a:endParaRPr lang="en-US" dirty="0">
              <a:solidFill>
                <a:prstClr val="black"/>
              </a:solidFill>
              <a:latin typeface="Calibri"/>
            </a:endParaRPr>
          </a:p>
        </p:txBody>
      </p:sp>
      <p:sp>
        <p:nvSpPr>
          <p:cNvPr id="21" name="Date Placeholder 20"/>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22" name="Footer Placeholder 21"/>
          <p:cNvSpPr>
            <a:spLocks noGrp="1"/>
          </p:cNvSpPr>
          <p:nvPr>
            <p:ph type="ftr" sz="quarter" idx="11"/>
          </p:nvPr>
        </p:nvSpPr>
        <p:spPr>
          <a:xfrm>
            <a:off x="2514600" y="6427256"/>
            <a:ext cx="3276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4248118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solidFill>
                  <a:prstClr val="black"/>
                </a:solidFill>
              </a:rPr>
              <a:t>MB load balancing with policy tag and BS ID</a:t>
            </a:r>
            <a:endParaRPr lang="en-US" dirty="0"/>
          </a:p>
        </p:txBody>
      </p:sp>
      <p:grpSp>
        <p:nvGrpSpPr>
          <p:cNvPr id="5" name="Group 4"/>
          <p:cNvGrpSpPr/>
          <p:nvPr/>
        </p:nvGrpSpPr>
        <p:grpSpPr>
          <a:xfrm>
            <a:off x="1428743" y="1241293"/>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621787559"/>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6045"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68" idx="1"/>
          </p:cNvCxnSpPr>
          <p:nvPr/>
        </p:nvCxnSpPr>
        <p:spPr>
          <a:xfrm>
            <a:off x="2175396" y="1800831"/>
            <a:ext cx="667580" cy="7008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68" idx="1"/>
          </p:cNvCxnSpPr>
          <p:nvPr/>
        </p:nvCxnSpPr>
        <p:spPr>
          <a:xfrm flipV="1">
            <a:off x="2144387" y="2501638"/>
            <a:ext cx="698589" cy="563831"/>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97734" y="2505931"/>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73859647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6046"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8658" y="340428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20" idx="3"/>
          </p:cNvCxnSpPr>
          <p:nvPr/>
        </p:nvCxnSpPr>
        <p:spPr>
          <a:xfrm>
            <a:off x="6517958" y="3547956"/>
            <a:ext cx="847098"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7" idx="3"/>
            <a:endCxn id="20" idx="1"/>
          </p:cNvCxnSpPr>
          <p:nvPr/>
        </p:nvCxnSpPr>
        <p:spPr>
          <a:xfrm>
            <a:off x="5192476" y="2472531"/>
            <a:ext cx="576182" cy="10754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33" y="4214857"/>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0"/>
            <a:endCxn id="20" idx="2"/>
          </p:cNvCxnSpPr>
          <p:nvPr/>
        </p:nvCxnSpPr>
        <p:spPr>
          <a:xfrm flipH="1" flipV="1">
            <a:off x="6143308" y="3691625"/>
            <a:ext cx="6088" cy="52323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17026" y="1545169"/>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817026" y="276538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2</a:t>
            </a:r>
            <a:endParaRPr lang="en-US" dirty="0">
              <a:solidFill>
                <a:srgbClr val="000000"/>
              </a:solidFill>
              <a:latin typeface="Calibri"/>
            </a:endParaRPr>
          </a:p>
        </p:txBody>
      </p:sp>
      <p:grpSp>
        <p:nvGrpSpPr>
          <p:cNvPr id="92" name="Group 91"/>
          <p:cNvGrpSpPr/>
          <p:nvPr/>
        </p:nvGrpSpPr>
        <p:grpSpPr>
          <a:xfrm>
            <a:off x="1435093" y="349409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344446763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6047"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61" idx="1"/>
          </p:cNvCxnSpPr>
          <p:nvPr/>
        </p:nvCxnSpPr>
        <p:spPr>
          <a:xfrm>
            <a:off x="2181746" y="4053629"/>
            <a:ext cx="661230"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61" idx="1"/>
          </p:cNvCxnSpPr>
          <p:nvPr/>
        </p:nvCxnSpPr>
        <p:spPr>
          <a:xfrm flipV="1">
            <a:off x="2150737" y="4737563"/>
            <a:ext cx="692239"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404084" y="4758729"/>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108724387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6048"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4" name="Straight Connector 103"/>
          <p:cNvCxnSpPr>
            <a:stCxn id="61" idx="3"/>
            <a:endCxn id="53" idx="1"/>
          </p:cNvCxnSpPr>
          <p:nvPr/>
        </p:nvCxnSpPr>
        <p:spPr>
          <a:xfrm flipV="1">
            <a:off x="3592276" y="4729401"/>
            <a:ext cx="662224" cy="816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2" idx="0"/>
            <a:endCxn id="53" idx="2"/>
          </p:cNvCxnSpPr>
          <p:nvPr/>
        </p:nvCxnSpPr>
        <p:spPr>
          <a:xfrm flipH="1" flipV="1">
            <a:off x="4629150" y="4873070"/>
            <a:ext cx="6088" cy="49903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823376" y="379796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823376" y="5018185"/>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66" name="Rectangle 65"/>
          <p:cNvSpPr/>
          <p:nvPr/>
        </p:nvSpPr>
        <p:spPr>
          <a:xfrm>
            <a:off x="6633982" y="4294650"/>
            <a:ext cx="2179818" cy="300082"/>
          </a:xfrm>
          <a:prstGeom prst="rect">
            <a:avLst/>
          </a:prstGeom>
        </p:spPr>
        <p:txBody>
          <a:bodyPr wrap="square">
            <a:spAutoFit/>
          </a:bodyPr>
          <a:lstStyle/>
          <a:p>
            <a:pPr defTabSz="457200">
              <a:lnSpc>
                <a:spcPct val="70000"/>
              </a:lnSpc>
            </a:pPr>
            <a:r>
              <a:rPr lang="en-US" dirty="0" smtClean="0">
                <a:solidFill>
                  <a:srgbClr val="000000"/>
                </a:solidFill>
                <a:latin typeface="Calibri"/>
              </a:rPr>
              <a:t>Transcoder 1</a:t>
            </a:r>
            <a:endParaRPr lang="en-US" dirty="0">
              <a:solidFill>
                <a:srgbClr val="000000"/>
              </a:solidFill>
              <a:latin typeface="Calibri"/>
            </a:endParaRPr>
          </a:p>
        </p:txBody>
      </p:sp>
      <p:sp>
        <p:nvSpPr>
          <p:cNvPr id="73" name="Rectangle 72"/>
          <p:cNvSpPr/>
          <p:nvPr/>
        </p:nvSpPr>
        <p:spPr>
          <a:xfrm>
            <a:off x="233877" y="1815988"/>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74" name="Rectangle 73"/>
          <p:cNvSpPr/>
          <p:nvPr/>
        </p:nvSpPr>
        <p:spPr>
          <a:xfrm>
            <a:off x="181741" y="3021049"/>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75" name="Rectangle 74"/>
          <p:cNvSpPr/>
          <p:nvPr/>
        </p:nvSpPr>
        <p:spPr>
          <a:xfrm>
            <a:off x="175391" y="4159250"/>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76" name="Rectangle 75"/>
          <p:cNvSpPr/>
          <p:nvPr/>
        </p:nvSpPr>
        <p:spPr>
          <a:xfrm>
            <a:off x="200791" y="5303046"/>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10.3.0.0/16</a:t>
            </a:r>
            <a:endParaRPr lang="en-US" dirty="0">
              <a:solidFill>
                <a:srgbClr val="000000"/>
              </a:solidFill>
              <a:latin typeface="Calibri"/>
            </a:endParaRPr>
          </a:p>
        </p:txBody>
      </p:sp>
      <p:sp>
        <p:nvSpPr>
          <p:cNvPr id="42" name="TextBox 41"/>
          <p:cNvSpPr txBox="1"/>
          <p:nvPr/>
        </p:nvSpPr>
        <p:spPr>
          <a:xfrm>
            <a:off x="2850810" y="2607237"/>
            <a:ext cx="665266" cy="369332"/>
          </a:xfrm>
          <a:prstGeom prst="rect">
            <a:avLst/>
          </a:prstGeom>
          <a:noFill/>
        </p:spPr>
        <p:txBody>
          <a:bodyPr wrap="none" rtlCol="0">
            <a:spAutoFit/>
          </a:bodyPr>
          <a:lstStyle/>
          <a:p>
            <a:pPr defTabSz="457200"/>
            <a:r>
              <a:rPr lang="en-US" dirty="0" smtClean="0">
                <a:solidFill>
                  <a:prstClr val="black"/>
                </a:solidFill>
                <a:latin typeface="Calibri"/>
              </a:rPr>
              <a:t>SW 1</a:t>
            </a:r>
            <a:endParaRPr lang="en-US" dirty="0">
              <a:solidFill>
                <a:prstClr val="black"/>
              </a:solidFill>
              <a:latin typeface="Calibri"/>
            </a:endParaRPr>
          </a:p>
        </p:txBody>
      </p:sp>
      <p:sp>
        <p:nvSpPr>
          <p:cNvPr id="44" name="TextBox 43"/>
          <p:cNvSpPr txBox="1"/>
          <p:nvPr/>
        </p:nvSpPr>
        <p:spPr>
          <a:xfrm>
            <a:off x="2927010" y="4216400"/>
            <a:ext cx="665266" cy="369332"/>
          </a:xfrm>
          <a:prstGeom prst="rect">
            <a:avLst/>
          </a:prstGeom>
          <a:noFill/>
        </p:spPr>
        <p:txBody>
          <a:bodyPr wrap="none" rtlCol="0">
            <a:spAutoFit/>
          </a:bodyPr>
          <a:lstStyle/>
          <a:p>
            <a:pPr defTabSz="457200"/>
            <a:r>
              <a:rPr lang="en-US" dirty="0" smtClean="0">
                <a:solidFill>
                  <a:prstClr val="black"/>
                </a:solidFill>
                <a:latin typeface="Calibri"/>
              </a:rPr>
              <a:t>SW 4</a:t>
            </a:r>
            <a:endParaRPr lang="en-US" dirty="0">
              <a:solidFill>
                <a:prstClr val="black"/>
              </a:solidFill>
              <a:latin typeface="Calibri"/>
            </a:endParaRPr>
          </a:p>
        </p:txBody>
      </p:sp>
      <p:sp>
        <p:nvSpPr>
          <p:cNvPr id="45" name="TextBox 44"/>
          <p:cNvSpPr txBox="1"/>
          <p:nvPr/>
        </p:nvSpPr>
        <p:spPr>
          <a:xfrm>
            <a:off x="6454461" y="3137459"/>
            <a:ext cx="665266" cy="369332"/>
          </a:xfrm>
          <a:prstGeom prst="rect">
            <a:avLst/>
          </a:prstGeom>
          <a:noFill/>
        </p:spPr>
        <p:txBody>
          <a:bodyPr wrap="none" rtlCol="0">
            <a:spAutoFit/>
          </a:bodyPr>
          <a:lstStyle/>
          <a:p>
            <a:pPr defTabSz="457200"/>
            <a:r>
              <a:rPr lang="en-US" dirty="0" smtClean="0">
                <a:solidFill>
                  <a:prstClr val="black"/>
                </a:solidFill>
                <a:latin typeface="Calibri"/>
              </a:rPr>
              <a:t>SW 3</a:t>
            </a:r>
            <a:endParaRPr lang="en-US" dirty="0">
              <a:solidFill>
                <a:prstClr val="black"/>
              </a:solidFill>
              <a:latin typeface="Calibri"/>
            </a:endParaRPr>
          </a:p>
        </p:txBody>
      </p:sp>
      <p:sp>
        <p:nvSpPr>
          <p:cNvPr id="18" name="Freeform 17"/>
          <p:cNvSpPr/>
          <p:nvPr/>
        </p:nvSpPr>
        <p:spPr>
          <a:xfrm>
            <a:off x="1892300" y="2824643"/>
            <a:ext cx="3657600" cy="1442557"/>
          </a:xfrm>
          <a:custGeom>
            <a:avLst/>
            <a:gdLst>
              <a:gd name="connsiteX0" fmla="*/ 0 w 3657600"/>
              <a:gd name="connsiteY0" fmla="*/ 109057 h 1442557"/>
              <a:gd name="connsiteX1" fmla="*/ 1625600 w 3657600"/>
              <a:gd name="connsiteY1" fmla="*/ 134457 h 1442557"/>
              <a:gd name="connsiteX2" fmla="*/ 3657600 w 3657600"/>
              <a:gd name="connsiteY2" fmla="*/ 1442557 h 1442557"/>
            </a:gdLst>
            <a:ahLst/>
            <a:cxnLst>
              <a:cxn ang="0">
                <a:pos x="connsiteX0" y="connsiteY0"/>
              </a:cxn>
              <a:cxn ang="0">
                <a:pos x="connsiteX1" y="connsiteY1"/>
              </a:cxn>
              <a:cxn ang="0">
                <a:pos x="connsiteX2" y="connsiteY2"/>
              </a:cxn>
            </a:cxnLst>
            <a:rect l="l" t="t" r="r" b="b"/>
            <a:pathLst>
              <a:path w="3657600" h="1442557">
                <a:moveTo>
                  <a:pt x="0" y="109057"/>
                </a:moveTo>
                <a:cubicBezTo>
                  <a:pt x="508000" y="10632"/>
                  <a:pt x="1016000" y="-87793"/>
                  <a:pt x="1625600" y="134457"/>
                </a:cubicBezTo>
                <a:cubicBezTo>
                  <a:pt x="2235200" y="356707"/>
                  <a:pt x="3657600" y="1442557"/>
                  <a:pt x="3657600" y="144255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1" name="Freeform 20"/>
          <p:cNvSpPr/>
          <p:nvPr/>
        </p:nvSpPr>
        <p:spPr>
          <a:xfrm>
            <a:off x="2171700" y="5280998"/>
            <a:ext cx="1892300" cy="154602"/>
          </a:xfrm>
          <a:custGeom>
            <a:avLst/>
            <a:gdLst>
              <a:gd name="connsiteX0" fmla="*/ 0 w 749300"/>
              <a:gd name="connsiteY0" fmla="*/ 78402 h 154602"/>
              <a:gd name="connsiteX1" fmla="*/ 508000 w 749300"/>
              <a:gd name="connsiteY1" fmla="*/ 2202 h 154602"/>
              <a:gd name="connsiteX2" fmla="*/ 749300 w 749300"/>
              <a:gd name="connsiteY2" fmla="*/ 154602 h 154602"/>
            </a:gdLst>
            <a:ahLst/>
            <a:cxnLst>
              <a:cxn ang="0">
                <a:pos x="connsiteX0" y="connsiteY0"/>
              </a:cxn>
              <a:cxn ang="0">
                <a:pos x="connsiteX1" y="connsiteY1"/>
              </a:cxn>
              <a:cxn ang="0">
                <a:pos x="connsiteX2" y="connsiteY2"/>
              </a:cxn>
            </a:cxnLst>
            <a:rect l="l" t="t" r="r" b="b"/>
            <a:pathLst>
              <a:path w="749300" h="154602">
                <a:moveTo>
                  <a:pt x="0" y="78402"/>
                </a:moveTo>
                <a:cubicBezTo>
                  <a:pt x="191558" y="33952"/>
                  <a:pt x="383117" y="-10498"/>
                  <a:pt x="508000" y="2202"/>
                </a:cubicBezTo>
                <a:cubicBezTo>
                  <a:pt x="632883" y="14902"/>
                  <a:pt x="749300" y="154602"/>
                  <a:pt x="749300" y="154602"/>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pic>
        <p:nvPicPr>
          <p:cNvPr id="47"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176" y="232886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Straight Connector 48"/>
          <p:cNvCxnSpPr>
            <a:stCxn id="68" idx="3"/>
            <a:endCxn id="47" idx="1"/>
          </p:cNvCxnSpPr>
          <p:nvPr/>
        </p:nvCxnSpPr>
        <p:spPr>
          <a:xfrm flipV="1">
            <a:off x="3592276" y="2472531"/>
            <a:ext cx="850900" cy="291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2"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275" y="5372100"/>
            <a:ext cx="787925" cy="4889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458573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a:xfrm>
            <a:off x="3702615" y="5831083"/>
            <a:ext cx="2052818" cy="300082"/>
          </a:xfrm>
          <a:prstGeom prst="rect">
            <a:avLst/>
          </a:prstGeom>
        </p:spPr>
        <p:txBody>
          <a:bodyPr wrap="square">
            <a:spAutoFit/>
          </a:bodyPr>
          <a:lstStyle/>
          <a:p>
            <a:pPr defTabSz="457200">
              <a:lnSpc>
                <a:spcPct val="70000"/>
              </a:lnSpc>
            </a:pPr>
            <a:r>
              <a:rPr lang="en-US" dirty="0" smtClean="0">
                <a:solidFill>
                  <a:srgbClr val="000000"/>
                </a:solidFill>
                <a:latin typeface="Calibri"/>
              </a:rPr>
              <a:t>Transcoder 2</a:t>
            </a:r>
            <a:endParaRPr lang="en-US" dirty="0">
              <a:solidFill>
                <a:srgbClr val="000000"/>
              </a:solidFill>
              <a:latin typeface="Calibri"/>
            </a:endParaRPr>
          </a:p>
        </p:txBody>
      </p:sp>
      <p:cxnSp>
        <p:nvCxnSpPr>
          <p:cNvPr id="60" name="Straight Connector 59"/>
          <p:cNvCxnSpPr>
            <a:stCxn id="53" idx="3"/>
            <a:endCxn id="20" idx="1"/>
          </p:cNvCxnSpPr>
          <p:nvPr/>
        </p:nvCxnSpPr>
        <p:spPr>
          <a:xfrm flipV="1">
            <a:off x="5003800" y="3547956"/>
            <a:ext cx="764858" cy="118144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1"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976" y="459389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4493976" y="2590516"/>
            <a:ext cx="665266" cy="369332"/>
          </a:xfrm>
          <a:prstGeom prst="rect">
            <a:avLst/>
          </a:prstGeom>
          <a:noFill/>
        </p:spPr>
        <p:txBody>
          <a:bodyPr wrap="none" rtlCol="0">
            <a:spAutoFit/>
          </a:bodyPr>
          <a:lstStyle/>
          <a:p>
            <a:pPr defTabSz="457200"/>
            <a:r>
              <a:rPr lang="en-US" dirty="0" smtClean="0">
                <a:solidFill>
                  <a:prstClr val="black"/>
                </a:solidFill>
                <a:latin typeface="Calibri"/>
              </a:rPr>
              <a:t>SW 2</a:t>
            </a:r>
            <a:endParaRPr lang="en-US" dirty="0">
              <a:solidFill>
                <a:prstClr val="black"/>
              </a:solidFill>
              <a:latin typeface="Calibri"/>
            </a:endParaRPr>
          </a:p>
        </p:txBody>
      </p:sp>
      <p:pic>
        <p:nvPicPr>
          <p:cNvPr id="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976" y="2357969"/>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4296517" y="4220500"/>
            <a:ext cx="665266" cy="369332"/>
          </a:xfrm>
          <a:prstGeom prst="rect">
            <a:avLst/>
          </a:prstGeom>
          <a:noFill/>
        </p:spPr>
        <p:txBody>
          <a:bodyPr wrap="none" rtlCol="0">
            <a:spAutoFit/>
          </a:bodyPr>
          <a:lstStyle/>
          <a:p>
            <a:pPr defTabSz="457200"/>
            <a:r>
              <a:rPr lang="en-US" dirty="0" smtClean="0">
                <a:solidFill>
                  <a:prstClr val="black"/>
                </a:solidFill>
                <a:latin typeface="Calibri"/>
              </a:rPr>
              <a:t>SW </a:t>
            </a:r>
            <a:r>
              <a:rPr lang="en-US" dirty="0">
                <a:solidFill>
                  <a:prstClr val="black"/>
                </a:solidFill>
                <a:latin typeface="Calibri"/>
              </a:rPr>
              <a:t>5</a:t>
            </a:r>
          </a:p>
        </p:txBody>
      </p:sp>
      <p:sp>
        <p:nvSpPr>
          <p:cNvPr id="19" name="Freeform 18"/>
          <p:cNvSpPr/>
          <p:nvPr/>
        </p:nvSpPr>
        <p:spPr>
          <a:xfrm>
            <a:off x="1587499" y="4216400"/>
            <a:ext cx="2653775" cy="1207488"/>
          </a:xfrm>
          <a:custGeom>
            <a:avLst/>
            <a:gdLst>
              <a:gd name="connsiteX0" fmla="*/ 0 w 1460500"/>
              <a:gd name="connsiteY0" fmla="*/ 0 h 1130300"/>
              <a:gd name="connsiteX1" fmla="*/ 901700 w 1460500"/>
              <a:gd name="connsiteY1" fmla="*/ 292100 h 1130300"/>
              <a:gd name="connsiteX2" fmla="*/ 1460500 w 1460500"/>
              <a:gd name="connsiteY2" fmla="*/ 1130300 h 1130300"/>
            </a:gdLst>
            <a:ahLst/>
            <a:cxnLst>
              <a:cxn ang="0">
                <a:pos x="connsiteX0" y="connsiteY0"/>
              </a:cxn>
              <a:cxn ang="0">
                <a:pos x="connsiteX1" y="connsiteY1"/>
              </a:cxn>
              <a:cxn ang="0">
                <a:pos x="connsiteX2" y="connsiteY2"/>
              </a:cxn>
            </a:cxnLst>
            <a:rect l="l" t="t" r="r" b="b"/>
            <a:pathLst>
              <a:path w="1460500" h="1130300">
                <a:moveTo>
                  <a:pt x="0" y="0"/>
                </a:moveTo>
                <a:cubicBezTo>
                  <a:pt x="329141" y="51858"/>
                  <a:pt x="658283" y="103717"/>
                  <a:pt x="901700" y="292100"/>
                </a:cubicBezTo>
                <a:cubicBezTo>
                  <a:pt x="1145117" y="480483"/>
                  <a:pt x="1302808" y="805391"/>
                  <a:pt x="1460500" y="11303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7" name="Freeform 16"/>
          <p:cNvSpPr/>
          <p:nvPr/>
        </p:nvSpPr>
        <p:spPr>
          <a:xfrm>
            <a:off x="1968500" y="1930400"/>
            <a:ext cx="3733800" cy="2209800"/>
          </a:xfrm>
          <a:custGeom>
            <a:avLst/>
            <a:gdLst>
              <a:gd name="connsiteX0" fmla="*/ 0 w 3733800"/>
              <a:gd name="connsiteY0" fmla="*/ 0 h 2209800"/>
              <a:gd name="connsiteX1" fmla="*/ 2032000 w 3733800"/>
              <a:gd name="connsiteY1" fmla="*/ 406400 h 2209800"/>
              <a:gd name="connsiteX2" fmla="*/ 3733800 w 3733800"/>
              <a:gd name="connsiteY2" fmla="*/ 2209800 h 2209800"/>
            </a:gdLst>
            <a:ahLst/>
            <a:cxnLst>
              <a:cxn ang="0">
                <a:pos x="connsiteX0" y="connsiteY0"/>
              </a:cxn>
              <a:cxn ang="0">
                <a:pos x="connsiteX1" y="connsiteY1"/>
              </a:cxn>
              <a:cxn ang="0">
                <a:pos x="connsiteX2" y="connsiteY2"/>
              </a:cxn>
            </a:cxnLst>
            <a:rect l="l" t="t" r="r" b="b"/>
            <a:pathLst>
              <a:path w="3733800" h="2209800">
                <a:moveTo>
                  <a:pt x="0" y="0"/>
                </a:moveTo>
                <a:cubicBezTo>
                  <a:pt x="704850" y="19050"/>
                  <a:pt x="1409700" y="38100"/>
                  <a:pt x="2032000" y="406400"/>
                </a:cubicBezTo>
                <a:cubicBezTo>
                  <a:pt x="2654300" y="774700"/>
                  <a:pt x="3733800" y="2209800"/>
                  <a:pt x="3733800" y="2209800"/>
                </a:cubicBezTo>
              </a:path>
            </a:pathLst>
          </a:custGeom>
          <a:ln w="38100" cmpd="sng">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5" name="Slide Number Placeholder 14"/>
          <p:cNvSpPr>
            <a:spLocks noGrp="1"/>
          </p:cNvSpPr>
          <p:nvPr>
            <p:ph type="sldNum" sz="quarter" idx="12"/>
          </p:nvPr>
        </p:nvSpPr>
        <p:spPr/>
        <p:txBody>
          <a:bodyPr/>
          <a:lstStyle/>
          <a:p>
            <a:fld id="{1718992C-B9AF-2F49-8B31-EC7F489F3004}" type="slidenum">
              <a:rPr lang="en-US" smtClean="0">
                <a:solidFill>
                  <a:prstClr val="black"/>
                </a:solidFill>
                <a:latin typeface="Calibri"/>
              </a:rPr>
              <a:pPr/>
              <a:t>68</a:t>
            </a:fld>
            <a:endParaRPr lang="en-US">
              <a:solidFill>
                <a:prstClr val="black"/>
              </a:solidFill>
              <a:latin typeface="Calibri"/>
            </a:endParaRPr>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3124200" y="6248400"/>
            <a:ext cx="3886200" cy="4730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463126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9" grpId="0" animBg="1"/>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4" idx="3"/>
            <a:endCxn id="61" idx="1"/>
          </p:cNvCxnSpPr>
          <p:nvPr/>
        </p:nvCxnSpPr>
        <p:spPr>
          <a:xfrm flipV="1">
            <a:off x="3592276" y="2472531"/>
            <a:ext cx="850900" cy="291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3500" dirty="0">
                <a:solidFill>
                  <a:prstClr val="black"/>
                </a:solidFill>
              </a:rPr>
              <a:t>MB load balancing with policy tag and BS ID</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976" y="2357969"/>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428743" y="1241293"/>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120849782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069"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75396" y="1800831"/>
            <a:ext cx="667580" cy="7008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144387" y="2501638"/>
            <a:ext cx="698589" cy="563831"/>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97734" y="2505931"/>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154330313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070"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658" y="340428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20" idx="3"/>
          </p:cNvCxnSpPr>
          <p:nvPr/>
        </p:nvCxnSpPr>
        <p:spPr>
          <a:xfrm>
            <a:off x="6517958" y="3547956"/>
            <a:ext cx="847098"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1" idx="3"/>
            <a:endCxn id="20" idx="1"/>
          </p:cNvCxnSpPr>
          <p:nvPr/>
        </p:nvCxnSpPr>
        <p:spPr>
          <a:xfrm>
            <a:off x="5192476" y="2472531"/>
            <a:ext cx="576182" cy="10754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33" y="4214857"/>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0"/>
            <a:endCxn id="20" idx="2"/>
          </p:cNvCxnSpPr>
          <p:nvPr/>
        </p:nvCxnSpPr>
        <p:spPr>
          <a:xfrm flipH="1" flipV="1">
            <a:off x="6143308" y="3691625"/>
            <a:ext cx="6088" cy="52323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17026" y="1545169"/>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817026" y="276538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9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976" y="459389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1435093" y="349409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1220473529"/>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071"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90" idx="1"/>
          </p:cNvCxnSpPr>
          <p:nvPr/>
        </p:nvCxnSpPr>
        <p:spPr>
          <a:xfrm>
            <a:off x="2181746" y="4053629"/>
            <a:ext cx="661230"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90" idx="1"/>
          </p:cNvCxnSpPr>
          <p:nvPr/>
        </p:nvCxnSpPr>
        <p:spPr>
          <a:xfrm flipV="1">
            <a:off x="2150737" y="4737563"/>
            <a:ext cx="692239"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404084" y="4758729"/>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51857711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072"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4" name="Straight Connector 103"/>
          <p:cNvCxnSpPr>
            <a:stCxn id="90" idx="3"/>
            <a:endCxn id="63" idx="1"/>
          </p:cNvCxnSpPr>
          <p:nvPr/>
        </p:nvCxnSpPr>
        <p:spPr>
          <a:xfrm flipV="1">
            <a:off x="3592276" y="4729401"/>
            <a:ext cx="662224" cy="816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275" y="5372100"/>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a:stCxn id="107" idx="0"/>
            <a:endCxn id="63" idx="2"/>
          </p:cNvCxnSpPr>
          <p:nvPr/>
        </p:nvCxnSpPr>
        <p:spPr>
          <a:xfrm flipH="1" flipV="1">
            <a:off x="4629150" y="4873070"/>
            <a:ext cx="6088" cy="49903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823376" y="3797967"/>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823376" y="5018185"/>
            <a:ext cx="611717" cy="300082"/>
          </a:xfrm>
          <a:prstGeom prst="rect">
            <a:avLst/>
          </a:prstGeom>
        </p:spPr>
        <p:txBody>
          <a:bodyPr wrap="square">
            <a:spAutoFit/>
          </a:bodyPr>
          <a:lstStyle/>
          <a:p>
            <a:pPr defTabSz="457200">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68" name="Left Arrow 67"/>
          <p:cNvSpPr/>
          <p:nvPr/>
        </p:nvSpPr>
        <p:spPr>
          <a:xfrm rot="5400000">
            <a:off x="5918258" y="2838169"/>
            <a:ext cx="411475"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2" name="Left Arrow 71"/>
          <p:cNvSpPr/>
          <p:nvPr/>
        </p:nvSpPr>
        <p:spPr>
          <a:xfrm rot="12730018">
            <a:off x="4942997" y="4808555"/>
            <a:ext cx="498958"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3" name="Rectangle 72"/>
          <p:cNvSpPr/>
          <p:nvPr/>
        </p:nvSpPr>
        <p:spPr>
          <a:xfrm>
            <a:off x="233877" y="1815988"/>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74" name="Rectangle 73"/>
          <p:cNvSpPr/>
          <p:nvPr/>
        </p:nvSpPr>
        <p:spPr>
          <a:xfrm>
            <a:off x="181741" y="3021049"/>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75" name="Rectangle 74"/>
          <p:cNvSpPr/>
          <p:nvPr/>
        </p:nvSpPr>
        <p:spPr>
          <a:xfrm>
            <a:off x="175391" y="4159250"/>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76" name="Rectangle 75"/>
          <p:cNvSpPr/>
          <p:nvPr/>
        </p:nvSpPr>
        <p:spPr>
          <a:xfrm>
            <a:off x="200791" y="5303046"/>
            <a:ext cx="12731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10.3.0.0/16</a:t>
            </a:r>
            <a:endParaRPr lang="en-US" dirty="0">
              <a:solidFill>
                <a:srgbClr val="000000"/>
              </a:solidFill>
              <a:latin typeface="Calibri"/>
            </a:endParaRPr>
          </a:p>
        </p:txBody>
      </p:sp>
      <p:graphicFrame>
        <p:nvGraphicFramePr>
          <p:cNvPr id="80" name="Table 79"/>
          <p:cNvGraphicFramePr>
            <a:graphicFrameLocks noGrp="1"/>
          </p:cNvGraphicFramePr>
          <p:nvPr>
            <p:extLst>
              <p:ext uri="{D42A27DB-BD31-4B8C-83A1-F6EECF244321}">
                <p14:modId xmlns:p14="http://schemas.microsoft.com/office/powerpoint/2010/main" val="3934177235"/>
              </p:ext>
            </p:extLst>
          </p:nvPr>
        </p:nvGraphicFramePr>
        <p:xfrm>
          <a:off x="5008639" y="5232182"/>
          <a:ext cx="4097261" cy="741892"/>
        </p:xfrm>
        <a:graphic>
          <a:graphicData uri="http://schemas.openxmlformats.org/drawingml/2006/table">
            <a:tbl>
              <a:tblPr firstRow="1" bandRow="1">
                <a:tableStyleId>{72833802-FEF1-4C79-8D5D-14CF1EAF98D9}</a:tableStyleId>
              </a:tblPr>
              <a:tblGrid>
                <a:gridCol w="1697124"/>
                <a:gridCol w="2400137"/>
              </a:tblGrid>
              <a:tr h="370946">
                <a:tc>
                  <a:txBody>
                    <a:bodyPr/>
                    <a:lstStyle/>
                    <a:p>
                      <a:r>
                        <a:rPr lang="en-US" sz="1700" dirty="0" smtClean="0"/>
                        <a:t>Match</a:t>
                      </a:r>
                      <a:endParaRPr lang="en-US" sz="1700" dirty="0"/>
                    </a:p>
                  </a:txBody>
                  <a:tcPr marT="45733" marB="45733"/>
                </a:tc>
                <a:tc>
                  <a:txBody>
                    <a:bodyPr/>
                    <a:lstStyle/>
                    <a:p>
                      <a:r>
                        <a:rPr lang="en-US" sz="1700" dirty="0" smtClean="0"/>
                        <a:t>Action</a:t>
                      </a:r>
                      <a:endParaRPr lang="en-US" sz="1700" dirty="0"/>
                    </a:p>
                  </a:txBody>
                  <a:tcPr marT="45733" marB="45733"/>
                </a:tc>
              </a:tr>
              <a:tr h="370946">
                <a:tc>
                  <a:txBody>
                    <a:bodyPr/>
                    <a:lstStyle/>
                    <a:p>
                      <a:r>
                        <a:rPr lang="en-US" sz="1700" dirty="0" smtClean="0"/>
                        <a:t>tag1, 10.2.0.0/15</a:t>
                      </a:r>
                      <a:endParaRPr lang="en-US" sz="1700" dirty="0"/>
                    </a:p>
                  </a:txBody>
                  <a:tcPr marT="45733" marB="45733"/>
                </a:tc>
                <a:tc>
                  <a:txBody>
                    <a:bodyPr/>
                    <a:lstStyle/>
                    <a:p>
                      <a:r>
                        <a:rPr lang="en-US" sz="1700" dirty="0" smtClean="0"/>
                        <a:t>Forward to Transcoder </a:t>
                      </a:r>
                      <a:r>
                        <a:rPr lang="en-US" altLang="zh-CN" sz="1700" dirty="0" smtClean="0"/>
                        <a:t>2</a:t>
                      </a:r>
                      <a:endParaRPr lang="en-US" sz="1700" dirty="0"/>
                    </a:p>
                  </a:txBody>
                  <a:tcPr marT="45733" marB="45733"/>
                </a:tc>
              </a:tr>
            </a:tbl>
          </a:graphicData>
        </a:graphic>
      </p:graphicFrame>
      <p:cxnSp>
        <p:nvCxnSpPr>
          <p:cNvPr id="46" name="Straight Connector 45"/>
          <p:cNvCxnSpPr>
            <a:stCxn id="20" idx="2"/>
            <a:endCxn id="37" idx="0"/>
          </p:cNvCxnSpPr>
          <p:nvPr/>
        </p:nvCxnSpPr>
        <p:spPr>
          <a:xfrm>
            <a:off x="6143308" y="3691625"/>
            <a:ext cx="6088" cy="523232"/>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63" idx="2"/>
            <a:endCxn id="107" idx="0"/>
          </p:cNvCxnSpPr>
          <p:nvPr/>
        </p:nvCxnSpPr>
        <p:spPr>
          <a:xfrm>
            <a:off x="4629150" y="4873070"/>
            <a:ext cx="6088" cy="49903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146300" y="1574243"/>
            <a:ext cx="2349500" cy="1346757"/>
            <a:chOff x="2146300" y="1574243"/>
            <a:chExt cx="2349500" cy="1346757"/>
          </a:xfrm>
        </p:grpSpPr>
        <p:sp>
          <p:nvSpPr>
            <p:cNvPr id="10" name="Freeform 9"/>
            <p:cNvSpPr/>
            <p:nvPr/>
          </p:nvSpPr>
          <p:spPr>
            <a:xfrm>
              <a:off x="2247900" y="1574243"/>
              <a:ext cx="2247900" cy="445057"/>
            </a:xfrm>
            <a:custGeom>
              <a:avLst/>
              <a:gdLst>
                <a:gd name="connsiteX0" fmla="*/ 0 w 2247900"/>
                <a:gd name="connsiteY0" fmla="*/ 152957 h 445057"/>
                <a:gd name="connsiteX1" fmla="*/ 965200 w 2247900"/>
                <a:gd name="connsiteY1" fmla="*/ 13257 h 445057"/>
                <a:gd name="connsiteX2" fmla="*/ 2247900 w 2247900"/>
                <a:gd name="connsiteY2" fmla="*/ 445057 h 445057"/>
              </a:gdLst>
              <a:ahLst/>
              <a:cxnLst>
                <a:cxn ang="0">
                  <a:pos x="connsiteX0" y="connsiteY0"/>
                </a:cxn>
                <a:cxn ang="0">
                  <a:pos x="connsiteX1" y="connsiteY1"/>
                </a:cxn>
                <a:cxn ang="0">
                  <a:pos x="connsiteX2" y="connsiteY2"/>
                </a:cxn>
              </a:cxnLst>
              <a:rect l="l" t="t" r="r" b="b"/>
              <a:pathLst>
                <a:path w="2247900" h="445057">
                  <a:moveTo>
                    <a:pt x="0" y="152957"/>
                  </a:moveTo>
                  <a:cubicBezTo>
                    <a:pt x="295275" y="58765"/>
                    <a:pt x="590550" y="-35426"/>
                    <a:pt x="965200" y="13257"/>
                  </a:cubicBezTo>
                  <a:cubicBezTo>
                    <a:pt x="1339850" y="61940"/>
                    <a:pt x="2247900" y="445057"/>
                    <a:pt x="2247900" y="44505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1" name="Freeform 10"/>
            <p:cNvSpPr/>
            <p:nvPr/>
          </p:nvSpPr>
          <p:spPr>
            <a:xfrm>
              <a:off x="2146300" y="1870663"/>
              <a:ext cx="2260600" cy="1050337"/>
            </a:xfrm>
            <a:custGeom>
              <a:avLst/>
              <a:gdLst>
                <a:gd name="connsiteX0" fmla="*/ 0 w 2260600"/>
                <a:gd name="connsiteY0" fmla="*/ 1050337 h 1050337"/>
                <a:gd name="connsiteX1" fmla="*/ 1092200 w 2260600"/>
                <a:gd name="connsiteY1" fmla="*/ 34337 h 1050337"/>
                <a:gd name="connsiteX2" fmla="*/ 2260600 w 2260600"/>
                <a:gd name="connsiteY2" fmla="*/ 237537 h 1050337"/>
              </a:gdLst>
              <a:ahLst/>
              <a:cxnLst>
                <a:cxn ang="0">
                  <a:pos x="connsiteX0" y="connsiteY0"/>
                </a:cxn>
                <a:cxn ang="0">
                  <a:pos x="connsiteX1" y="connsiteY1"/>
                </a:cxn>
                <a:cxn ang="0">
                  <a:pos x="connsiteX2" y="connsiteY2"/>
                </a:cxn>
              </a:cxnLst>
              <a:rect l="l" t="t" r="r" b="b"/>
              <a:pathLst>
                <a:path w="2260600" h="1050337">
                  <a:moveTo>
                    <a:pt x="0" y="1050337"/>
                  </a:moveTo>
                  <a:cubicBezTo>
                    <a:pt x="357716" y="610070"/>
                    <a:pt x="715433" y="169804"/>
                    <a:pt x="1092200" y="34337"/>
                  </a:cubicBezTo>
                  <a:cubicBezTo>
                    <a:pt x="1468967" y="-101130"/>
                    <a:pt x="2065867" y="205787"/>
                    <a:pt x="2260600" y="23753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grpSp>
        <p:nvGrpSpPr>
          <p:cNvPr id="25" name="Group 24"/>
          <p:cNvGrpSpPr/>
          <p:nvPr/>
        </p:nvGrpSpPr>
        <p:grpSpPr>
          <a:xfrm>
            <a:off x="2171700" y="2463800"/>
            <a:ext cx="2260600" cy="2705100"/>
            <a:chOff x="2171700" y="2463800"/>
            <a:chExt cx="2260600" cy="2705100"/>
          </a:xfrm>
        </p:grpSpPr>
        <p:sp>
          <p:nvSpPr>
            <p:cNvPr id="15" name="Freeform 14"/>
            <p:cNvSpPr/>
            <p:nvPr/>
          </p:nvSpPr>
          <p:spPr>
            <a:xfrm>
              <a:off x="2260600" y="2463800"/>
              <a:ext cx="2159000" cy="1511300"/>
            </a:xfrm>
            <a:custGeom>
              <a:avLst/>
              <a:gdLst>
                <a:gd name="connsiteX0" fmla="*/ 0 w 2159000"/>
                <a:gd name="connsiteY0" fmla="*/ 1511300 h 1511300"/>
                <a:gd name="connsiteX1" fmla="*/ 812800 w 2159000"/>
                <a:gd name="connsiteY1" fmla="*/ 533400 h 1511300"/>
                <a:gd name="connsiteX2" fmla="*/ 2159000 w 2159000"/>
                <a:gd name="connsiteY2" fmla="*/ 0 h 1511300"/>
              </a:gdLst>
              <a:ahLst/>
              <a:cxnLst>
                <a:cxn ang="0">
                  <a:pos x="connsiteX0" y="connsiteY0"/>
                </a:cxn>
                <a:cxn ang="0">
                  <a:pos x="connsiteX1" y="connsiteY1"/>
                </a:cxn>
                <a:cxn ang="0">
                  <a:pos x="connsiteX2" y="connsiteY2"/>
                </a:cxn>
              </a:cxnLst>
              <a:rect l="l" t="t" r="r" b="b"/>
              <a:pathLst>
                <a:path w="2159000" h="1511300">
                  <a:moveTo>
                    <a:pt x="0" y="1511300"/>
                  </a:moveTo>
                  <a:cubicBezTo>
                    <a:pt x="226483" y="1148291"/>
                    <a:pt x="452967" y="785283"/>
                    <a:pt x="812800" y="533400"/>
                  </a:cubicBezTo>
                  <a:cubicBezTo>
                    <a:pt x="1172633" y="281517"/>
                    <a:pt x="2159000" y="0"/>
                    <a:pt x="2159000" y="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6" name="Freeform 15"/>
            <p:cNvSpPr/>
            <p:nvPr/>
          </p:nvSpPr>
          <p:spPr>
            <a:xfrm>
              <a:off x="2171700" y="2603500"/>
              <a:ext cx="2260600" cy="2565400"/>
            </a:xfrm>
            <a:custGeom>
              <a:avLst/>
              <a:gdLst>
                <a:gd name="connsiteX0" fmla="*/ 0 w 2260600"/>
                <a:gd name="connsiteY0" fmla="*/ 2565400 h 2565400"/>
                <a:gd name="connsiteX1" fmla="*/ 850900 w 2260600"/>
                <a:gd name="connsiteY1" fmla="*/ 800100 h 2565400"/>
                <a:gd name="connsiteX2" fmla="*/ 2260600 w 2260600"/>
                <a:gd name="connsiteY2" fmla="*/ 0 h 2565400"/>
              </a:gdLst>
              <a:ahLst/>
              <a:cxnLst>
                <a:cxn ang="0">
                  <a:pos x="connsiteX0" y="connsiteY0"/>
                </a:cxn>
                <a:cxn ang="0">
                  <a:pos x="connsiteX1" y="connsiteY1"/>
                </a:cxn>
                <a:cxn ang="0">
                  <a:pos x="connsiteX2" y="connsiteY2"/>
                </a:cxn>
              </a:cxnLst>
              <a:rect l="l" t="t" r="r" b="b"/>
              <a:pathLst>
                <a:path w="2260600" h="2565400">
                  <a:moveTo>
                    <a:pt x="0" y="2565400"/>
                  </a:moveTo>
                  <a:cubicBezTo>
                    <a:pt x="237066" y="1896533"/>
                    <a:pt x="474133" y="1227667"/>
                    <a:pt x="850900" y="800100"/>
                  </a:cubicBezTo>
                  <a:cubicBezTo>
                    <a:pt x="1227667" y="372533"/>
                    <a:pt x="2260600" y="0"/>
                    <a:pt x="2260600" y="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grpSp>
        <p:nvGrpSpPr>
          <p:cNvPr id="26" name="Group 25"/>
          <p:cNvGrpSpPr/>
          <p:nvPr/>
        </p:nvGrpSpPr>
        <p:grpSpPr>
          <a:xfrm>
            <a:off x="2108200" y="4076700"/>
            <a:ext cx="2775728" cy="1853729"/>
            <a:chOff x="2108200" y="4076700"/>
            <a:chExt cx="2146300" cy="1853729"/>
          </a:xfrm>
        </p:grpSpPr>
        <p:sp>
          <p:nvSpPr>
            <p:cNvPr id="22" name="Freeform 21"/>
            <p:cNvSpPr/>
            <p:nvPr/>
          </p:nvSpPr>
          <p:spPr>
            <a:xfrm>
              <a:off x="2324100" y="4076700"/>
              <a:ext cx="1930400" cy="1701800"/>
            </a:xfrm>
            <a:custGeom>
              <a:avLst/>
              <a:gdLst>
                <a:gd name="connsiteX0" fmla="*/ 0 w 1930400"/>
                <a:gd name="connsiteY0" fmla="*/ 0 h 1701800"/>
                <a:gd name="connsiteX1" fmla="*/ 431800 w 1930400"/>
                <a:gd name="connsiteY1" fmla="*/ 1409700 h 1701800"/>
                <a:gd name="connsiteX2" fmla="*/ 1930400 w 1930400"/>
                <a:gd name="connsiteY2" fmla="*/ 1701800 h 1701800"/>
              </a:gdLst>
              <a:ahLst/>
              <a:cxnLst>
                <a:cxn ang="0">
                  <a:pos x="connsiteX0" y="connsiteY0"/>
                </a:cxn>
                <a:cxn ang="0">
                  <a:pos x="connsiteX1" y="connsiteY1"/>
                </a:cxn>
                <a:cxn ang="0">
                  <a:pos x="connsiteX2" y="connsiteY2"/>
                </a:cxn>
              </a:cxnLst>
              <a:rect l="l" t="t" r="r" b="b"/>
              <a:pathLst>
                <a:path w="1930400" h="1701800">
                  <a:moveTo>
                    <a:pt x="0" y="0"/>
                  </a:moveTo>
                  <a:cubicBezTo>
                    <a:pt x="55033" y="563033"/>
                    <a:pt x="110067" y="1126067"/>
                    <a:pt x="431800" y="1409700"/>
                  </a:cubicBezTo>
                  <a:cubicBezTo>
                    <a:pt x="753533" y="1693333"/>
                    <a:pt x="1930400" y="1701800"/>
                    <a:pt x="1930400" y="17018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23" name="Freeform 22"/>
            <p:cNvSpPr/>
            <p:nvPr/>
          </p:nvSpPr>
          <p:spPr>
            <a:xfrm>
              <a:off x="2108200" y="5384800"/>
              <a:ext cx="2070100" cy="545629"/>
            </a:xfrm>
            <a:custGeom>
              <a:avLst/>
              <a:gdLst>
                <a:gd name="connsiteX0" fmla="*/ 0 w 2070100"/>
                <a:gd name="connsiteY0" fmla="*/ 0 h 545629"/>
                <a:gd name="connsiteX1" fmla="*/ 469900 w 2070100"/>
                <a:gd name="connsiteY1" fmla="*/ 508000 h 545629"/>
                <a:gd name="connsiteX2" fmla="*/ 2070100 w 2070100"/>
                <a:gd name="connsiteY2" fmla="*/ 508000 h 545629"/>
              </a:gdLst>
              <a:ahLst/>
              <a:cxnLst>
                <a:cxn ang="0">
                  <a:pos x="connsiteX0" y="connsiteY0"/>
                </a:cxn>
                <a:cxn ang="0">
                  <a:pos x="connsiteX1" y="connsiteY1"/>
                </a:cxn>
                <a:cxn ang="0">
                  <a:pos x="connsiteX2" y="connsiteY2"/>
                </a:cxn>
              </a:cxnLst>
              <a:rect l="l" t="t" r="r" b="b"/>
              <a:pathLst>
                <a:path w="2070100" h="545629">
                  <a:moveTo>
                    <a:pt x="0" y="0"/>
                  </a:moveTo>
                  <a:cubicBezTo>
                    <a:pt x="62441" y="211666"/>
                    <a:pt x="124883" y="423333"/>
                    <a:pt x="469900" y="508000"/>
                  </a:cubicBezTo>
                  <a:cubicBezTo>
                    <a:pt x="814917" y="592667"/>
                    <a:pt x="2070100" y="508000"/>
                    <a:pt x="2070100" y="5080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sp>
        <p:nvSpPr>
          <p:cNvPr id="59" name="Rectangle 58"/>
          <p:cNvSpPr/>
          <p:nvPr/>
        </p:nvSpPr>
        <p:spPr>
          <a:xfrm>
            <a:off x="6633982" y="4294650"/>
            <a:ext cx="2179818" cy="300082"/>
          </a:xfrm>
          <a:prstGeom prst="rect">
            <a:avLst/>
          </a:prstGeom>
        </p:spPr>
        <p:txBody>
          <a:bodyPr wrap="square">
            <a:spAutoFit/>
          </a:bodyPr>
          <a:lstStyle/>
          <a:p>
            <a:pPr defTabSz="457200">
              <a:lnSpc>
                <a:spcPct val="70000"/>
              </a:lnSpc>
            </a:pPr>
            <a:r>
              <a:rPr lang="en-US" dirty="0" smtClean="0">
                <a:solidFill>
                  <a:srgbClr val="000000"/>
                </a:solidFill>
                <a:latin typeface="Calibri"/>
              </a:rPr>
              <a:t>Transcoder 1</a:t>
            </a:r>
            <a:endParaRPr lang="en-US" dirty="0">
              <a:solidFill>
                <a:srgbClr val="000000"/>
              </a:solidFill>
              <a:latin typeface="Calibri"/>
            </a:endParaRPr>
          </a:p>
        </p:txBody>
      </p:sp>
      <p:pic>
        <p:nvPicPr>
          <p:cNvPr id="61"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176" y="232886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458573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Straight Connector 65"/>
          <p:cNvCxnSpPr>
            <a:stCxn id="63" idx="3"/>
            <a:endCxn id="20" idx="1"/>
          </p:cNvCxnSpPr>
          <p:nvPr/>
        </p:nvCxnSpPr>
        <p:spPr>
          <a:xfrm flipV="1">
            <a:off x="5003800" y="3547956"/>
            <a:ext cx="764858" cy="118144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3702615" y="5831083"/>
            <a:ext cx="2052818" cy="300082"/>
          </a:xfrm>
          <a:prstGeom prst="rect">
            <a:avLst/>
          </a:prstGeom>
        </p:spPr>
        <p:txBody>
          <a:bodyPr wrap="square">
            <a:spAutoFit/>
          </a:bodyPr>
          <a:lstStyle/>
          <a:p>
            <a:pPr defTabSz="457200">
              <a:lnSpc>
                <a:spcPct val="70000"/>
              </a:lnSpc>
            </a:pPr>
            <a:r>
              <a:rPr lang="en-US" dirty="0" smtClean="0">
                <a:solidFill>
                  <a:srgbClr val="000000"/>
                </a:solidFill>
                <a:latin typeface="Calibri"/>
              </a:rPr>
              <a:t>Transcoder 2</a:t>
            </a:r>
            <a:endParaRPr lang="en-US" dirty="0">
              <a:solidFill>
                <a:srgbClr val="000000"/>
              </a:solidFill>
              <a:latin typeface="Calibri"/>
            </a:endParaRPr>
          </a:p>
        </p:txBody>
      </p:sp>
      <p:sp>
        <p:nvSpPr>
          <p:cNvPr id="101" name="TextBox 100"/>
          <p:cNvSpPr txBox="1"/>
          <p:nvPr/>
        </p:nvSpPr>
        <p:spPr>
          <a:xfrm>
            <a:off x="2850810" y="2607237"/>
            <a:ext cx="665266" cy="369332"/>
          </a:xfrm>
          <a:prstGeom prst="rect">
            <a:avLst/>
          </a:prstGeom>
          <a:noFill/>
        </p:spPr>
        <p:txBody>
          <a:bodyPr wrap="none" rtlCol="0">
            <a:spAutoFit/>
          </a:bodyPr>
          <a:lstStyle/>
          <a:p>
            <a:pPr defTabSz="457200"/>
            <a:r>
              <a:rPr lang="en-US" dirty="0" smtClean="0">
                <a:solidFill>
                  <a:prstClr val="black"/>
                </a:solidFill>
                <a:latin typeface="Calibri"/>
              </a:rPr>
              <a:t>SW 1</a:t>
            </a:r>
            <a:endParaRPr lang="en-US" dirty="0">
              <a:solidFill>
                <a:prstClr val="black"/>
              </a:solidFill>
              <a:latin typeface="Calibri"/>
            </a:endParaRPr>
          </a:p>
        </p:txBody>
      </p:sp>
      <p:sp>
        <p:nvSpPr>
          <p:cNvPr id="102" name="TextBox 101"/>
          <p:cNvSpPr txBox="1"/>
          <p:nvPr/>
        </p:nvSpPr>
        <p:spPr>
          <a:xfrm>
            <a:off x="2927010" y="4216400"/>
            <a:ext cx="665266" cy="369332"/>
          </a:xfrm>
          <a:prstGeom prst="rect">
            <a:avLst/>
          </a:prstGeom>
          <a:noFill/>
        </p:spPr>
        <p:txBody>
          <a:bodyPr wrap="none" rtlCol="0">
            <a:spAutoFit/>
          </a:bodyPr>
          <a:lstStyle/>
          <a:p>
            <a:pPr defTabSz="457200"/>
            <a:r>
              <a:rPr lang="en-US" dirty="0" smtClean="0">
                <a:solidFill>
                  <a:prstClr val="black"/>
                </a:solidFill>
                <a:latin typeface="Calibri"/>
              </a:rPr>
              <a:t>SW 4</a:t>
            </a:r>
            <a:endParaRPr lang="en-US" dirty="0">
              <a:solidFill>
                <a:prstClr val="black"/>
              </a:solidFill>
              <a:latin typeface="Calibri"/>
            </a:endParaRPr>
          </a:p>
        </p:txBody>
      </p:sp>
      <p:sp>
        <p:nvSpPr>
          <p:cNvPr id="103" name="TextBox 102"/>
          <p:cNvSpPr txBox="1"/>
          <p:nvPr/>
        </p:nvSpPr>
        <p:spPr>
          <a:xfrm>
            <a:off x="6454461" y="3137459"/>
            <a:ext cx="665266" cy="369332"/>
          </a:xfrm>
          <a:prstGeom prst="rect">
            <a:avLst/>
          </a:prstGeom>
          <a:noFill/>
        </p:spPr>
        <p:txBody>
          <a:bodyPr wrap="none" rtlCol="0">
            <a:spAutoFit/>
          </a:bodyPr>
          <a:lstStyle/>
          <a:p>
            <a:pPr defTabSz="457200"/>
            <a:r>
              <a:rPr lang="en-US" dirty="0" smtClean="0">
                <a:solidFill>
                  <a:prstClr val="black"/>
                </a:solidFill>
                <a:latin typeface="Calibri"/>
              </a:rPr>
              <a:t>SW 3</a:t>
            </a:r>
            <a:endParaRPr lang="en-US" dirty="0">
              <a:solidFill>
                <a:prstClr val="black"/>
              </a:solidFill>
              <a:latin typeface="Calibri"/>
            </a:endParaRPr>
          </a:p>
        </p:txBody>
      </p:sp>
      <p:sp>
        <p:nvSpPr>
          <p:cNvPr id="105" name="TextBox 104"/>
          <p:cNvSpPr txBox="1"/>
          <p:nvPr/>
        </p:nvSpPr>
        <p:spPr>
          <a:xfrm>
            <a:off x="4493976" y="2590516"/>
            <a:ext cx="665266" cy="369332"/>
          </a:xfrm>
          <a:prstGeom prst="rect">
            <a:avLst/>
          </a:prstGeom>
          <a:noFill/>
        </p:spPr>
        <p:txBody>
          <a:bodyPr wrap="none" rtlCol="0">
            <a:spAutoFit/>
          </a:bodyPr>
          <a:lstStyle/>
          <a:p>
            <a:pPr defTabSz="457200"/>
            <a:r>
              <a:rPr lang="en-US" dirty="0" smtClean="0">
                <a:solidFill>
                  <a:prstClr val="black"/>
                </a:solidFill>
                <a:latin typeface="Calibri"/>
              </a:rPr>
              <a:t>SW 2</a:t>
            </a:r>
            <a:endParaRPr lang="en-US" dirty="0">
              <a:solidFill>
                <a:prstClr val="black"/>
              </a:solidFill>
              <a:latin typeface="Calibri"/>
            </a:endParaRPr>
          </a:p>
        </p:txBody>
      </p:sp>
      <p:sp>
        <p:nvSpPr>
          <p:cNvPr id="106" name="TextBox 105"/>
          <p:cNvSpPr txBox="1"/>
          <p:nvPr/>
        </p:nvSpPr>
        <p:spPr>
          <a:xfrm>
            <a:off x="4296517" y="4220500"/>
            <a:ext cx="665266" cy="369332"/>
          </a:xfrm>
          <a:prstGeom prst="rect">
            <a:avLst/>
          </a:prstGeom>
          <a:noFill/>
        </p:spPr>
        <p:txBody>
          <a:bodyPr wrap="none" rtlCol="0">
            <a:spAutoFit/>
          </a:bodyPr>
          <a:lstStyle/>
          <a:p>
            <a:pPr defTabSz="457200"/>
            <a:r>
              <a:rPr lang="en-US" dirty="0" smtClean="0">
                <a:solidFill>
                  <a:prstClr val="black"/>
                </a:solidFill>
                <a:latin typeface="Calibri"/>
              </a:rPr>
              <a:t>SW </a:t>
            </a:r>
            <a:r>
              <a:rPr lang="en-US" dirty="0">
                <a:solidFill>
                  <a:prstClr val="black"/>
                </a:solidFill>
                <a:latin typeface="Calibri"/>
              </a:rPr>
              <a:t>5</a:t>
            </a:r>
          </a:p>
        </p:txBody>
      </p:sp>
      <p:graphicFrame>
        <p:nvGraphicFramePr>
          <p:cNvPr id="69" name="Table 68"/>
          <p:cNvGraphicFramePr>
            <a:graphicFrameLocks noGrp="1"/>
          </p:cNvGraphicFramePr>
          <p:nvPr>
            <p:extLst>
              <p:ext uri="{D42A27DB-BD31-4B8C-83A1-F6EECF244321}">
                <p14:modId xmlns:p14="http://schemas.microsoft.com/office/powerpoint/2010/main" val="1102552809"/>
              </p:ext>
            </p:extLst>
          </p:nvPr>
        </p:nvGraphicFramePr>
        <p:xfrm>
          <a:off x="4589539" y="1545169"/>
          <a:ext cx="4097261" cy="1112838"/>
        </p:xfrm>
        <a:graphic>
          <a:graphicData uri="http://schemas.openxmlformats.org/drawingml/2006/table">
            <a:tbl>
              <a:tblPr firstRow="1" bandRow="1">
                <a:tableStyleId>{72833802-FEF1-4C79-8D5D-14CF1EAF98D9}</a:tableStyleId>
              </a:tblPr>
              <a:tblGrid>
                <a:gridCol w="1697124"/>
                <a:gridCol w="2400137"/>
              </a:tblGrid>
              <a:tr h="370946">
                <a:tc>
                  <a:txBody>
                    <a:bodyPr/>
                    <a:lstStyle/>
                    <a:p>
                      <a:r>
                        <a:rPr lang="en-US" sz="1700" dirty="0" smtClean="0"/>
                        <a:t>Match</a:t>
                      </a:r>
                      <a:endParaRPr lang="en-US" sz="1700" dirty="0"/>
                    </a:p>
                  </a:txBody>
                  <a:tcPr marT="45733" marB="45733"/>
                </a:tc>
                <a:tc>
                  <a:txBody>
                    <a:bodyPr/>
                    <a:lstStyle/>
                    <a:p>
                      <a:r>
                        <a:rPr lang="en-US" sz="1700" dirty="0" smtClean="0"/>
                        <a:t>Action</a:t>
                      </a:r>
                      <a:endParaRPr lang="en-US" sz="1700" dirty="0"/>
                    </a:p>
                  </a:txBody>
                  <a:tcPr marT="45733" marB="45733"/>
                </a:tc>
              </a:tr>
              <a:tr h="370946">
                <a:tc>
                  <a:txBody>
                    <a:bodyPr/>
                    <a:lstStyle/>
                    <a:p>
                      <a:r>
                        <a:rPr lang="en-US" sz="1700" dirty="0" smtClean="0"/>
                        <a:t>tag1, 10.0.0.0/15</a:t>
                      </a:r>
                      <a:endParaRPr lang="en-US" sz="1700" dirty="0"/>
                    </a:p>
                  </a:txBody>
                  <a:tcPr marT="45733" marB="45733"/>
                </a:tc>
                <a:tc>
                  <a:txBody>
                    <a:bodyPr/>
                    <a:lstStyle/>
                    <a:p>
                      <a:r>
                        <a:rPr lang="en-US" sz="1700" dirty="0" smtClean="0"/>
                        <a:t>Forward to Transcoder</a:t>
                      </a:r>
                      <a:r>
                        <a:rPr lang="en-US" sz="1700" baseline="0" dirty="0" smtClean="0"/>
                        <a:t> </a:t>
                      </a:r>
                      <a:r>
                        <a:rPr lang="en-US" altLang="zh-CN" sz="1700" dirty="0" smtClean="0"/>
                        <a:t>1</a:t>
                      </a:r>
                      <a:endParaRPr lang="en-US" sz="1700" dirty="0"/>
                    </a:p>
                  </a:txBody>
                  <a:tcPr marT="45733" marB="45733"/>
                </a:tc>
              </a:tr>
              <a:tr h="370946">
                <a:tc>
                  <a:txBody>
                    <a:bodyPr/>
                    <a:lstStyle/>
                    <a:p>
                      <a:r>
                        <a:rPr lang="en-US" sz="1700" dirty="0" smtClean="0"/>
                        <a:t>10.2.0.0/15</a:t>
                      </a:r>
                      <a:endParaRPr lang="en-US" sz="1700" dirty="0"/>
                    </a:p>
                  </a:txBody>
                  <a:tcPr marT="45733" marB="45733">
                    <a:solidFill>
                      <a:srgbClr val="FFFFFF"/>
                    </a:solidFill>
                  </a:tcPr>
                </a:tc>
                <a:tc>
                  <a:txBody>
                    <a:bodyPr/>
                    <a:lstStyle/>
                    <a:p>
                      <a:r>
                        <a:rPr lang="en-US" sz="1700" dirty="0" smtClean="0"/>
                        <a:t>Forward to Switch</a:t>
                      </a:r>
                      <a:r>
                        <a:rPr lang="en-US" sz="1700" baseline="0" dirty="0" smtClean="0"/>
                        <a:t> 5</a:t>
                      </a:r>
                      <a:endParaRPr lang="en-US" sz="1700" dirty="0"/>
                    </a:p>
                  </a:txBody>
                  <a:tcPr marT="45733" marB="45733"/>
                </a:tc>
              </a:tr>
            </a:tbl>
          </a:graphicData>
        </a:graphic>
      </p:graphicFrame>
      <p:sp>
        <p:nvSpPr>
          <p:cNvPr id="21" name="Slide Number Placeholder 20"/>
          <p:cNvSpPr>
            <a:spLocks noGrp="1"/>
          </p:cNvSpPr>
          <p:nvPr>
            <p:ph type="sldNum" sz="quarter" idx="12"/>
          </p:nvPr>
        </p:nvSpPr>
        <p:spPr/>
        <p:txBody>
          <a:bodyPr/>
          <a:lstStyle/>
          <a:p>
            <a:fld id="{1718992C-B9AF-2F49-8B31-EC7F489F3004}" type="slidenum">
              <a:rPr lang="en-US" smtClean="0">
                <a:solidFill>
                  <a:prstClr val="black"/>
                </a:solidFill>
                <a:latin typeface="Calibri"/>
              </a:rPr>
              <a:pPr/>
              <a:t>69</a:t>
            </a:fld>
            <a:endParaRPr lang="en-US">
              <a:solidFill>
                <a:prstClr val="black"/>
              </a:solidFill>
              <a:latin typeface="Calibri"/>
            </a:endParaRPr>
          </a:p>
        </p:txBody>
      </p:sp>
      <p:sp>
        <p:nvSpPr>
          <p:cNvPr id="18" name="Date Placeholder 1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9" name="Footer Placeholder 18"/>
          <p:cNvSpPr>
            <a:spLocks noGrp="1"/>
          </p:cNvSpPr>
          <p:nvPr>
            <p:ph type="ftr" sz="quarter" idx="11"/>
          </p:nvPr>
        </p:nvSpPr>
        <p:spPr>
          <a:xfrm>
            <a:off x="3124200" y="6324600"/>
            <a:ext cx="3657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92969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Wireless Data Growth</a:t>
            </a:r>
            <a:endParaRPr lang="en-US" sz="3600" dirty="0"/>
          </a:p>
        </p:txBody>
      </p:sp>
      <p:sp>
        <p:nvSpPr>
          <p:cNvPr id="5" name="Content Placeholder 4"/>
          <p:cNvSpPr>
            <a:spLocks noGrp="1"/>
          </p:cNvSpPr>
          <p:nvPr>
            <p:ph idx="1"/>
          </p:nvPr>
        </p:nvSpPr>
        <p:spPr>
          <a:xfrm>
            <a:off x="125413" y="1370346"/>
            <a:ext cx="4051837" cy="4954253"/>
          </a:xfrm>
        </p:spPr>
        <p:txBody>
          <a:bodyPr/>
          <a:lstStyle/>
          <a:p>
            <a:r>
              <a:rPr lang="en-US" dirty="0" smtClean="0"/>
              <a:t>AT&amp;T</a:t>
            </a:r>
          </a:p>
          <a:p>
            <a:pPr lvl="1"/>
            <a:r>
              <a:rPr lang="en-US" dirty="0" smtClean="0"/>
              <a:t>Wireless data growth </a:t>
            </a:r>
            <a:br>
              <a:rPr lang="en-US" dirty="0" smtClean="0"/>
            </a:br>
            <a:r>
              <a:rPr lang="en-US" dirty="0" smtClean="0"/>
              <a:t>20,000% in the past </a:t>
            </a:r>
            <a:br>
              <a:rPr lang="en-US" dirty="0" smtClean="0"/>
            </a:br>
            <a:r>
              <a:rPr lang="en-US" dirty="0" smtClean="0"/>
              <a:t>5 years</a:t>
            </a:r>
          </a:p>
        </p:txBody>
      </p:sp>
      <p:pic>
        <p:nvPicPr>
          <p:cNvPr id="7" name="Picture 5"/>
          <p:cNvPicPr>
            <a:picLocks noChangeAspect="1" noChangeArrowheads="1"/>
          </p:cNvPicPr>
          <p:nvPr/>
        </p:nvPicPr>
        <p:blipFill>
          <a:blip r:embed="rId2" cstate="print"/>
          <a:srcRect/>
          <a:stretch>
            <a:fillRect/>
          </a:stretch>
        </p:blipFill>
        <p:spPr bwMode="auto">
          <a:xfrm>
            <a:off x="4462382" y="1435080"/>
            <a:ext cx="4429125" cy="3552825"/>
          </a:xfrm>
          <a:prstGeom prst="rect">
            <a:avLst/>
          </a:prstGeom>
          <a:noFill/>
          <a:ln w="9525">
            <a:noFill/>
            <a:miter lim="800000"/>
            <a:headEnd/>
            <a:tailEnd/>
          </a:ln>
          <a:effectLst/>
        </p:spPr>
      </p:pic>
      <p:sp>
        <p:nvSpPr>
          <p:cNvPr id="8" name="TextBox 7"/>
          <p:cNvSpPr txBox="1"/>
          <p:nvPr/>
        </p:nvSpPr>
        <p:spPr>
          <a:xfrm>
            <a:off x="10794014" y="4595675"/>
            <a:ext cx="184666" cy="338554"/>
          </a:xfrm>
          <a:prstGeom prst="rect">
            <a:avLst/>
          </a:prstGeom>
          <a:noFill/>
        </p:spPr>
        <p:txBody>
          <a:bodyPr wrap="none" rtlCol="0">
            <a:spAutoFit/>
          </a:bodyPr>
          <a:lstStyle/>
          <a:p>
            <a:endParaRPr lang="en-US" dirty="0"/>
          </a:p>
        </p:txBody>
      </p:sp>
      <p:sp>
        <p:nvSpPr>
          <p:cNvPr id="9" name="TextBox 8"/>
          <p:cNvSpPr txBox="1"/>
          <p:nvPr/>
        </p:nvSpPr>
        <p:spPr>
          <a:xfrm>
            <a:off x="4479091" y="5185592"/>
            <a:ext cx="4343400" cy="923330"/>
          </a:xfrm>
          <a:prstGeom prst="rect">
            <a:avLst/>
          </a:prstGeom>
          <a:noFill/>
        </p:spPr>
        <p:txBody>
          <a:bodyPr wrap="square" rtlCol="0">
            <a:spAutoFit/>
          </a:bodyPr>
          <a:lstStyle/>
          <a:p>
            <a:r>
              <a:rPr lang="en-US" dirty="0" smtClean="0"/>
              <a:t>Source: CISCO Visual Networking Index (VNI) Global  Mobil Data Traffic Forecast 2011 to 2016</a:t>
            </a:r>
            <a:endParaRPr lang="en-US" dirty="0"/>
          </a:p>
        </p:txBody>
      </p:sp>
      <p:sp>
        <p:nvSpPr>
          <p:cNvPr id="10" name="TextBox 23"/>
          <p:cNvSpPr txBox="1"/>
          <p:nvPr/>
        </p:nvSpPr>
        <p:spPr>
          <a:xfrm>
            <a:off x="555168" y="5128958"/>
            <a:ext cx="3454992" cy="1106535"/>
          </a:xfrm>
          <a:prstGeom prst="rect">
            <a:avLst/>
          </a:prstGeom>
          <a:noFill/>
          <a:ln>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200" b="1" i="1" u="none" strike="noStrike" kern="1200" cap="none" spc="0" baseline="0" dirty="0" smtClean="0">
                <a:solidFill>
                  <a:srgbClr val="800000"/>
                </a:solidFill>
                <a:uFillTx/>
                <a:latin typeface="Arial" pitchFamily="34"/>
                <a:ea typeface="宋体" pitchFamily="2"/>
                <a:cs typeface="宋体" pitchFamily="2"/>
              </a:rPr>
              <a:t>Question: How to substantially improve wireless capacity?</a:t>
            </a:r>
            <a:endParaRPr lang="en-US" sz="2200" b="1" i="1" u="none" strike="noStrike" kern="1200" cap="none" spc="0" baseline="0" dirty="0">
              <a:solidFill>
                <a:srgbClr val="800000"/>
              </a:solidFill>
              <a:uFillTx/>
              <a:latin typeface="Arial" pitchFamily="34"/>
              <a:ea typeface="宋体" pitchFamily="2"/>
              <a:cs typeface="宋体" pitchFamily="2"/>
            </a:endParaRPr>
          </a:p>
        </p:txBody>
      </p:sp>
      <p:sp>
        <p:nvSpPr>
          <p:cNvPr id="11" name="Slide Number Placeholder 3"/>
          <p:cNvSpPr>
            <a:spLocks noGrp="1"/>
          </p:cNvSpPr>
          <p:nvPr>
            <p:ph type="sldNum" sz="quarter" idx="12"/>
          </p:nvPr>
        </p:nvSpPr>
        <p:spPr>
          <a:xfrm>
            <a:off x="6553200" y="6356352"/>
            <a:ext cx="2133600" cy="365125"/>
          </a:xfrm>
        </p:spPr>
        <p:txBody>
          <a:bodyPr/>
          <a:lstStyle/>
          <a:p>
            <a:fld id="{479CA73A-78A3-4C10-894C-EE13A30E405C}" type="slidenum">
              <a:rPr lang="en-US" smtClean="0"/>
              <a:pPr/>
              <a:t>7</a:t>
            </a:fld>
            <a:endParaRPr lang="en-US"/>
          </a:p>
        </p:txBody>
      </p:sp>
      <p:sp>
        <p:nvSpPr>
          <p:cNvPr id="6" name="Date Placeholder 5"/>
          <p:cNvSpPr>
            <a:spLocks noGrp="1"/>
          </p:cNvSpPr>
          <p:nvPr>
            <p:ph type="dt" sz="half" idx="10"/>
          </p:nvPr>
        </p:nvSpPr>
        <p:spPr/>
        <p:txBody>
          <a:bodyPr/>
          <a:lstStyle/>
          <a:p>
            <a:r>
              <a:rPr lang="en-US" smtClean="0"/>
              <a:t>11/19/13</a:t>
            </a:r>
            <a:endParaRPr lang="en-US"/>
          </a:p>
        </p:txBody>
      </p:sp>
      <p:sp>
        <p:nvSpPr>
          <p:cNvPr id="12" name="Footer Placeholder 11"/>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147768329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Consistency</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2"/>
                </a:solidFill>
              </a:rPr>
              <a:t>UE Mobility: </a:t>
            </a:r>
            <a:r>
              <a:rPr lang="en-US" sz="2800" dirty="0" smtClean="0">
                <a:solidFill>
                  <a:srgbClr val="000000"/>
                </a:solidFill>
              </a:rPr>
              <a:t>frequent, unplanned</a:t>
            </a:r>
          </a:p>
          <a:p>
            <a:endParaRPr lang="en-US" sz="2800" dirty="0" smtClean="0">
              <a:solidFill>
                <a:schemeClr val="accent2"/>
              </a:solidFill>
            </a:endParaRPr>
          </a:p>
          <a:p>
            <a:r>
              <a:rPr lang="en-US" sz="2800" dirty="0" smtClean="0">
                <a:solidFill>
                  <a:schemeClr val="accent2"/>
                </a:solidFill>
              </a:rPr>
              <a:t>Policy consistency:</a:t>
            </a:r>
          </a:p>
          <a:p>
            <a:pPr lvl="1"/>
            <a:r>
              <a:rPr lang="en-US" sz="2400" dirty="0" smtClean="0"/>
              <a:t>Ongoing flows traverse </a:t>
            </a:r>
            <a:r>
              <a:rPr lang="en-US" sz="2400" dirty="0" smtClean="0">
                <a:solidFill>
                  <a:schemeClr val="accent2"/>
                </a:solidFill>
              </a:rPr>
              <a:t>the same sequence of middlebox instances</a:t>
            </a:r>
            <a:r>
              <a:rPr lang="en-US" sz="2400" dirty="0" smtClean="0"/>
              <a:t>, even in the presence of UE mobility</a:t>
            </a:r>
          </a:p>
          <a:p>
            <a:pPr lvl="1"/>
            <a:r>
              <a:rPr lang="en-US" sz="2400" dirty="0" smtClean="0"/>
              <a:t>Crucial for </a:t>
            </a:r>
            <a:r>
              <a:rPr lang="en-US" sz="2400" dirty="0" err="1" smtClean="0">
                <a:solidFill>
                  <a:srgbClr val="C0504D"/>
                </a:solidFill>
              </a:rPr>
              <a:t>stateful</a:t>
            </a:r>
            <a:r>
              <a:rPr lang="en-US" sz="2400" dirty="0" smtClean="0">
                <a:solidFill>
                  <a:srgbClr val="C0504D"/>
                </a:solidFill>
              </a:rPr>
              <a:t> </a:t>
            </a:r>
            <a:r>
              <a:rPr lang="en-US" sz="2400" dirty="0" smtClean="0"/>
              <a:t>middleboxes, e.g., </a:t>
            </a:r>
            <a:r>
              <a:rPr lang="en-US" sz="2400" dirty="0" err="1" smtClean="0"/>
              <a:t>stateful</a:t>
            </a:r>
            <a:r>
              <a:rPr lang="en-US" sz="2400" dirty="0" smtClean="0"/>
              <a:t> firewall</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70</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5814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874240588"/>
      </p:ext>
    </p:extLst>
  </p:cSld>
  <p:clrMapOvr>
    <a:masterClrMapping/>
  </p:clrMapOvr>
  <mc:AlternateContent xmlns:mc="http://schemas.openxmlformats.org/markup-compatibility/2006" xmlns:p14="http://schemas.microsoft.com/office/powerpoint/2010/main">
    <mc:Choice Requires="p14">
      <p:transition spd="slow" p14:dur="2000" advTm="83691"/>
    </mc:Choice>
    <mc:Fallback xmlns="">
      <p:transition xmlns:p14="http://schemas.microsoft.com/office/powerpoint/2010/main" spd="slow" advTm="83691"/>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a:stCxn id="13" idx="3"/>
            <a:endCxn id="26" idx="1"/>
          </p:cNvCxnSpPr>
          <p:nvPr/>
        </p:nvCxnSpPr>
        <p:spPr>
          <a:xfrm flipV="1">
            <a:off x="3184331" y="5773716"/>
            <a:ext cx="700255" cy="1649"/>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26" idx="0"/>
            <a:endCxn id="4" idx="2"/>
          </p:cNvCxnSpPr>
          <p:nvPr/>
        </p:nvCxnSpPr>
        <p:spPr>
          <a:xfrm flipV="1">
            <a:off x="4259236" y="4570007"/>
            <a:ext cx="0" cy="106004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26" idx="3"/>
            <a:endCxn id="27" idx="1"/>
          </p:cNvCxnSpPr>
          <p:nvPr/>
        </p:nvCxnSpPr>
        <p:spPr>
          <a:xfrm>
            <a:off x="4633886" y="5773716"/>
            <a:ext cx="109546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0"/>
            <a:endCxn id="27" idx="2"/>
          </p:cNvCxnSpPr>
          <p:nvPr/>
        </p:nvCxnSpPr>
        <p:spPr>
          <a:xfrm flipH="1" flipV="1">
            <a:off x="6103998" y="5917385"/>
            <a:ext cx="6652" cy="3251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27" idx="3"/>
          </p:cNvCxnSpPr>
          <p:nvPr/>
        </p:nvCxnSpPr>
        <p:spPr>
          <a:xfrm flipV="1">
            <a:off x="6478648" y="5755692"/>
            <a:ext cx="835186" cy="1802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7"/>
          <p:cNvSpPr>
            <a:spLocks noGrp="1"/>
          </p:cNvSpPr>
          <p:nvPr>
            <p:ph idx="1"/>
          </p:nvPr>
        </p:nvSpPr>
        <p:spPr/>
        <p:txBody>
          <a:bodyPr/>
          <a:lstStyle/>
          <a:p>
            <a:r>
              <a:rPr lang="en-US" sz="2400" dirty="0" smtClean="0"/>
              <a:t>An ongoing flow traverses </a:t>
            </a:r>
            <a:r>
              <a:rPr lang="en-US" sz="2400" dirty="0" err="1" smtClean="0"/>
              <a:t>stateful</a:t>
            </a:r>
            <a:r>
              <a:rPr lang="en-US" sz="2400" dirty="0" smtClean="0"/>
              <a:t> Firewall 1 before handoff</a:t>
            </a:r>
          </a:p>
          <a:p>
            <a:pPr lvl="1"/>
            <a:r>
              <a:rPr lang="en-US" sz="2200" dirty="0" smtClean="0"/>
              <a:t>Use </a:t>
            </a:r>
            <a:r>
              <a:rPr lang="en-US" sz="2200" dirty="0" smtClean="0">
                <a:solidFill>
                  <a:schemeClr val="accent2"/>
                </a:solidFill>
              </a:rPr>
              <a:t>10.0.0.7</a:t>
            </a:r>
            <a:r>
              <a:rPr lang="en-US" sz="2200" dirty="0" smtClean="0"/>
              <a:t> (old IP under BS1), go via the old path</a:t>
            </a:r>
          </a:p>
          <a:p>
            <a:r>
              <a:rPr lang="en-US" sz="2400" dirty="0" smtClean="0"/>
              <a:t>New Flow can go via </a:t>
            </a:r>
            <a:r>
              <a:rPr lang="en-US" sz="2400" dirty="0" err="1" smtClean="0"/>
              <a:t>stateful</a:t>
            </a:r>
            <a:r>
              <a:rPr lang="en-US" sz="2400" dirty="0" smtClean="0"/>
              <a:t> Firewall 2</a:t>
            </a:r>
          </a:p>
          <a:p>
            <a:pPr lvl="1"/>
            <a:r>
              <a:rPr lang="en-US" sz="2200" dirty="0" smtClean="0"/>
              <a:t>Use </a:t>
            </a:r>
            <a:r>
              <a:rPr lang="en-US" sz="2200" dirty="0" smtClean="0">
                <a:solidFill>
                  <a:srgbClr val="77933C"/>
                </a:solidFill>
              </a:rPr>
              <a:t>10.1.0.11</a:t>
            </a:r>
            <a:r>
              <a:rPr lang="en-US" sz="2200" dirty="0" smtClean="0"/>
              <a:t> (new IP under BS2), go via the new path</a:t>
            </a:r>
          </a:p>
        </p:txBody>
      </p:sp>
      <p:sp>
        <p:nvSpPr>
          <p:cNvPr id="2" name="Title 1"/>
          <p:cNvSpPr>
            <a:spLocks noGrp="1"/>
          </p:cNvSpPr>
          <p:nvPr>
            <p:ph type="title"/>
          </p:nvPr>
        </p:nvSpPr>
        <p:spPr/>
        <p:txBody>
          <a:bodyPr>
            <a:normAutofit/>
          </a:bodyPr>
          <a:lstStyle/>
          <a:p>
            <a:r>
              <a:rPr lang="en-US" dirty="0" smtClean="0"/>
              <a:t>Policy </a:t>
            </a:r>
            <a:r>
              <a:rPr lang="en-US" dirty="0"/>
              <a:t>Consistency</a:t>
            </a:r>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586" y="4282669"/>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472281" y="3872982"/>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58565350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993"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p:nvPr/>
        </p:nvCxnSpPr>
        <p:spPr>
          <a:xfrm flipV="1">
            <a:off x="3186369" y="4382914"/>
            <a:ext cx="731520" cy="6182"/>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173475" y="5755692"/>
            <a:ext cx="731520" cy="1649"/>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4" idx="3"/>
          </p:cNvCxnSpPr>
          <p:nvPr/>
        </p:nvCxnSpPr>
        <p:spPr>
          <a:xfrm>
            <a:off x="6447200" y="4426338"/>
            <a:ext cx="86663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437678" y="5215827"/>
            <a:ext cx="746653" cy="1072354"/>
            <a:chOff x="1220243" y="2040952"/>
            <a:chExt cx="746653" cy="1072354"/>
          </a:xfrm>
        </p:grpSpPr>
        <p:graphicFrame>
          <p:nvGraphicFramePr>
            <p:cNvPr id="12" name="Object 11"/>
            <p:cNvGraphicFramePr>
              <a:graphicFrameLocks noChangeAspect="1"/>
            </p:cNvGraphicFramePr>
            <p:nvPr>
              <p:extLst>
                <p:ext uri="{D42A27DB-BD31-4B8C-83A1-F6EECF244321}">
                  <p14:modId xmlns:p14="http://schemas.microsoft.com/office/powerpoint/2010/main" val="176892138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7994"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900" y="4282669"/>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4" idx="3"/>
            <a:endCxn id="14" idx="1"/>
          </p:cNvCxnSpPr>
          <p:nvPr/>
        </p:nvCxnSpPr>
        <p:spPr>
          <a:xfrm>
            <a:off x="4633886" y="4426338"/>
            <a:ext cx="106401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8" idx="2"/>
            <a:endCxn id="14" idx="0"/>
          </p:cNvCxnSpPr>
          <p:nvPr/>
        </p:nvCxnSpPr>
        <p:spPr>
          <a:xfrm>
            <a:off x="6072550" y="3894137"/>
            <a:ext cx="0" cy="388532"/>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928286" y="3650263"/>
            <a:ext cx="1808094" cy="276999"/>
          </a:xfrm>
          <a:prstGeom prst="rect">
            <a:avLst/>
          </a:prstGeom>
        </p:spPr>
        <p:txBody>
          <a:bodyPr wrap="square">
            <a:spAutoFit/>
          </a:bodyPr>
          <a:lstStyle/>
          <a:p>
            <a:pPr defTabSz="457200">
              <a:lnSpc>
                <a:spcPct val="70000"/>
              </a:lnSpc>
            </a:pPr>
            <a:r>
              <a:rPr lang="en-US" sz="1600" dirty="0" smtClean="0">
                <a:solidFill>
                  <a:srgbClr val="000000"/>
                </a:solidFill>
                <a:latin typeface="Calibri"/>
              </a:rPr>
              <a:t>BS 1: 10.0.0.0/16</a:t>
            </a:r>
            <a:endParaRPr lang="en-US" sz="1600" dirty="0">
              <a:solidFill>
                <a:srgbClr val="000000"/>
              </a:solidFill>
              <a:latin typeface="Calibri"/>
            </a:endParaRPr>
          </a:p>
        </p:txBody>
      </p:sp>
      <p:pic>
        <p:nvPicPr>
          <p:cNvPr id="22" name="Picture 21" descr="hero_front.jpg"/>
          <p:cNvPicPr>
            <a:picLocks noChangeAspect="1"/>
          </p:cNvPicPr>
          <p:nvPr/>
        </p:nvPicPr>
        <p:blipFill rotWithShape="1">
          <a:blip r:embed="rId8">
            <a:extLst>
              <a:ext uri="{28A0092B-C50C-407E-A947-70E740481C1C}">
                <a14:useLocalDpi xmlns:a14="http://schemas.microsoft.com/office/drawing/2010/main" val="0"/>
              </a:ext>
            </a:extLst>
          </a:blip>
          <a:srcRect l="9836" t="1335" r="9991" b="10662"/>
          <a:stretch/>
        </p:blipFill>
        <p:spPr>
          <a:xfrm>
            <a:off x="1086256" y="3946279"/>
            <a:ext cx="367487" cy="753235"/>
          </a:xfrm>
          <a:prstGeom prst="rect">
            <a:avLst/>
          </a:prstGeom>
        </p:spPr>
      </p:pic>
      <p:pic>
        <p:nvPicPr>
          <p:cNvPr id="23" name="Picture 22" descr="hero_front.jpg"/>
          <p:cNvPicPr>
            <a:picLocks noChangeAspect="1"/>
          </p:cNvPicPr>
          <p:nvPr/>
        </p:nvPicPr>
        <p:blipFill rotWithShape="1">
          <a:blip r:embed="rId8">
            <a:extLst>
              <a:ext uri="{28A0092B-C50C-407E-A947-70E740481C1C}">
                <a14:useLocalDpi xmlns:a14="http://schemas.microsoft.com/office/drawing/2010/main" val="0"/>
              </a:ext>
            </a:extLst>
          </a:blip>
          <a:srcRect l="9836" t="1335" r="9991" b="10662"/>
          <a:stretch/>
        </p:blipFill>
        <p:spPr>
          <a:xfrm>
            <a:off x="1114691" y="5215827"/>
            <a:ext cx="367487" cy="753235"/>
          </a:xfrm>
          <a:prstGeom prst="rect">
            <a:avLst/>
          </a:prstGeom>
        </p:spPr>
      </p:pic>
      <p:sp>
        <p:nvSpPr>
          <p:cNvPr id="24" name="Curved Right Arrow 23"/>
          <p:cNvSpPr/>
          <p:nvPr/>
        </p:nvSpPr>
        <p:spPr>
          <a:xfrm rot="10800000" flipH="1" flipV="1">
            <a:off x="524387" y="4415063"/>
            <a:ext cx="460698" cy="1208295"/>
          </a:xfrm>
          <a:prstGeom prst="curvedRightArrow">
            <a:avLst>
              <a:gd name="adj1" fmla="val 25000"/>
              <a:gd name="adj2" fmla="val 68525"/>
              <a:gd name="adj3" fmla="val 25000"/>
            </a:avLst>
          </a:prstGeom>
          <a:solidFill>
            <a:schemeClr val="accent2"/>
          </a:solid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lumMod val="95000"/>
                </a:prstClr>
              </a:solidFill>
              <a:latin typeface="Calibri"/>
            </a:endParaRPr>
          </a:p>
        </p:txBody>
      </p:sp>
      <p:sp>
        <p:nvSpPr>
          <p:cNvPr id="25" name="Rectangle 24"/>
          <p:cNvSpPr/>
          <p:nvPr/>
        </p:nvSpPr>
        <p:spPr>
          <a:xfrm>
            <a:off x="749097" y="4697682"/>
            <a:ext cx="1175813" cy="276999"/>
          </a:xfrm>
          <a:prstGeom prst="rect">
            <a:avLst/>
          </a:prstGeom>
        </p:spPr>
        <p:txBody>
          <a:bodyPr wrap="square">
            <a:spAutoFit/>
          </a:bodyPr>
          <a:lstStyle/>
          <a:p>
            <a:pPr defTabSz="457200">
              <a:lnSpc>
                <a:spcPct val="70000"/>
              </a:lnSpc>
            </a:pPr>
            <a:r>
              <a:rPr lang="en-US" sz="1600" dirty="0" smtClean="0">
                <a:solidFill>
                  <a:srgbClr val="000000"/>
                </a:solidFill>
                <a:latin typeface="Calibri"/>
              </a:rPr>
              <a:t>192.168.0.5</a:t>
            </a:r>
            <a:endParaRPr lang="en-US" sz="1600" dirty="0">
              <a:solidFill>
                <a:srgbClr val="000000"/>
              </a:solidFill>
              <a:latin typeface="Calibri"/>
            </a:endParaRPr>
          </a:p>
        </p:txBody>
      </p:sp>
      <p:pic>
        <p:nvPicPr>
          <p:cNvPr id="26"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586" y="563004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348" y="563004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a:stCxn id="26" idx="0"/>
            <a:endCxn id="4" idx="2"/>
          </p:cNvCxnSpPr>
          <p:nvPr/>
        </p:nvCxnSpPr>
        <p:spPr>
          <a:xfrm flipV="1">
            <a:off x="4259236" y="4570007"/>
            <a:ext cx="0" cy="1060040"/>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6" idx="3"/>
            <a:endCxn id="27" idx="1"/>
          </p:cNvCxnSpPr>
          <p:nvPr/>
        </p:nvCxnSpPr>
        <p:spPr>
          <a:xfrm>
            <a:off x="4633886" y="5773716"/>
            <a:ext cx="1095462"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7" idx="3"/>
          </p:cNvCxnSpPr>
          <p:nvPr/>
        </p:nvCxnSpPr>
        <p:spPr>
          <a:xfrm>
            <a:off x="6478648" y="5773716"/>
            <a:ext cx="835186"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59" idx="0"/>
            <a:endCxn id="27" idx="2"/>
          </p:cNvCxnSpPr>
          <p:nvPr/>
        </p:nvCxnSpPr>
        <p:spPr>
          <a:xfrm flipH="1" flipV="1">
            <a:off x="6103998" y="5917385"/>
            <a:ext cx="6652" cy="325107"/>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52473" y="5977333"/>
            <a:ext cx="1175813" cy="276999"/>
          </a:xfrm>
          <a:prstGeom prst="rect">
            <a:avLst/>
          </a:prstGeom>
        </p:spPr>
        <p:txBody>
          <a:bodyPr wrap="square">
            <a:spAutoFit/>
          </a:bodyPr>
          <a:lstStyle/>
          <a:p>
            <a:pPr defTabSz="457200">
              <a:lnSpc>
                <a:spcPct val="70000"/>
              </a:lnSpc>
            </a:pPr>
            <a:r>
              <a:rPr lang="en-US" sz="1600" dirty="0" smtClean="0">
                <a:solidFill>
                  <a:srgbClr val="000000"/>
                </a:solidFill>
                <a:latin typeface="Calibri"/>
              </a:rPr>
              <a:t>192.168.0.5</a:t>
            </a:r>
            <a:endParaRPr lang="en-US" sz="1600" dirty="0">
              <a:solidFill>
                <a:srgbClr val="000000"/>
              </a:solidFill>
              <a:latin typeface="Calibri"/>
            </a:endParaRPr>
          </a:p>
        </p:txBody>
      </p:sp>
      <p:cxnSp>
        <p:nvCxnSpPr>
          <p:cNvPr id="37" name="Straight Connector 36"/>
          <p:cNvCxnSpPr/>
          <p:nvPr/>
        </p:nvCxnSpPr>
        <p:spPr>
          <a:xfrm flipV="1">
            <a:off x="3184331" y="4467340"/>
            <a:ext cx="731520" cy="6182"/>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507717" y="4298346"/>
            <a:ext cx="1013905" cy="300082"/>
          </a:xfrm>
          <a:prstGeom prst="rect">
            <a:avLst/>
          </a:prstGeom>
        </p:spPr>
        <p:txBody>
          <a:bodyPr wrap="square">
            <a:spAutoFit/>
          </a:bodyPr>
          <a:lstStyle/>
          <a:p>
            <a:pPr defTabSz="457200">
              <a:lnSpc>
                <a:spcPct val="70000"/>
              </a:lnSpc>
            </a:pPr>
            <a:r>
              <a:rPr lang="en-US" dirty="0" smtClean="0">
                <a:solidFill>
                  <a:srgbClr val="C0504D"/>
                </a:solidFill>
                <a:latin typeface="Calibri"/>
              </a:rPr>
              <a:t>Old flow</a:t>
            </a:r>
            <a:endParaRPr lang="en-US" dirty="0">
              <a:solidFill>
                <a:srgbClr val="C0504D"/>
              </a:solidFill>
              <a:latin typeface="Calibri"/>
            </a:endParaRPr>
          </a:p>
        </p:txBody>
      </p:sp>
      <p:cxnSp>
        <p:nvCxnSpPr>
          <p:cNvPr id="39" name="Straight Connector 38"/>
          <p:cNvCxnSpPr/>
          <p:nvPr/>
        </p:nvCxnSpPr>
        <p:spPr>
          <a:xfrm flipV="1">
            <a:off x="6758101" y="3514893"/>
            <a:ext cx="665652" cy="6182"/>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758101" y="3814990"/>
            <a:ext cx="665652"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507717" y="3371034"/>
            <a:ext cx="14617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Old Path</a:t>
            </a:r>
            <a:endParaRPr lang="en-US" dirty="0">
              <a:solidFill>
                <a:srgbClr val="000000"/>
              </a:solidFill>
              <a:latin typeface="Calibri"/>
            </a:endParaRPr>
          </a:p>
        </p:txBody>
      </p:sp>
      <p:sp>
        <p:nvSpPr>
          <p:cNvPr id="50" name="Rectangle 49"/>
          <p:cNvSpPr/>
          <p:nvPr/>
        </p:nvSpPr>
        <p:spPr>
          <a:xfrm>
            <a:off x="2706791" y="5182778"/>
            <a:ext cx="1175813" cy="493981"/>
          </a:xfrm>
          <a:prstGeom prst="rect">
            <a:avLst/>
          </a:prstGeom>
        </p:spPr>
        <p:txBody>
          <a:bodyPr wrap="square">
            <a:spAutoFit/>
          </a:bodyPr>
          <a:lstStyle/>
          <a:p>
            <a:pPr defTabSz="457200">
              <a:lnSpc>
                <a:spcPct val="70000"/>
              </a:lnSpc>
            </a:pPr>
            <a:r>
              <a:rPr lang="en-US" dirty="0" smtClean="0">
                <a:solidFill>
                  <a:srgbClr val="C0504D"/>
                </a:solidFill>
                <a:latin typeface="Calibri"/>
              </a:rPr>
              <a:t>Old Flow</a:t>
            </a:r>
          </a:p>
          <a:p>
            <a:pPr defTabSz="457200">
              <a:lnSpc>
                <a:spcPct val="70000"/>
              </a:lnSpc>
            </a:pPr>
            <a:r>
              <a:rPr lang="en-US" dirty="0" smtClean="0">
                <a:solidFill>
                  <a:srgbClr val="C0504D"/>
                </a:solidFill>
                <a:latin typeface="Calibri"/>
              </a:rPr>
              <a:t>10.0.0.7</a:t>
            </a:r>
            <a:endParaRPr lang="en-US" dirty="0">
              <a:solidFill>
                <a:srgbClr val="C0504D"/>
              </a:solidFill>
              <a:latin typeface="Calibri"/>
            </a:endParaRPr>
          </a:p>
        </p:txBody>
      </p:sp>
      <p:sp>
        <p:nvSpPr>
          <p:cNvPr id="47" name="Rectangle 46"/>
          <p:cNvSpPr/>
          <p:nvPr/>
        </p:nvSpPr>
        <p:spPr>
          <a:xfrm>
            <a:off x="7507717" y="5624095"/>
            <a:ext cx="1105621" cy="300082"/>
          </a:xfrm>
          <a:prstGeom prst="rect">
            <a:avLst/>
          </a:prstGeom>
        </p:spPr>
        <p:txBody>
          <a:bodyPr wrap="square">
            <a:spAutoFit/>
          </a:bodyPr>
          <a:lstStyle/>
          <a:p>
            <a:pPr defTabSz="457200">
              <a:lnSpc>
                <a:spcPct val="70000"/>
              </a:lnSpc>
            </a:pPr>
            <a:r>
              <a:rPr lang="en-US" dirty="0" smtClean="0">
                <a:solidFill>
                  <a:srgbClr val="77933C"/>
                </a:solidFill>
                <a:latin typeface="Calibri"/>
              </a:rPr>
              <a:t>New Flow</a:t>
            </a:r>
            <a:endParaRPr lang="en-US" dirty="0">
              <a:solidFill>
                <a:srgbClr val="77933C"/>
              </a:solidFill>
              <a:latin typeface="Calibri"/>
            </a:endParaRPr>
          </a:p>
        </p:txBody>
      </p:sp>
      <p:cxnSp>
        <p:nvCxnSpPr>
          <p:cNvPr id="53" name="Straight Connector 52"/>
          <p:cNvCxnSpPr>
            <a:endCxn id="12" idx="2"/>
          </p:cNvCxnSpPr>
          <p:nvPr/>
        </p:nvCxnSpPr>
        <p:spPr>
          <a:xfrm>
            <a:off x="1662500" y="5917385"/>
            <a:ext cx="953910" cy="370796"/>
          </a:xfrm>
          <a:prstGeom prst="line">
            <a:avLst/>
          </a:prstGeom>
          <a:ln w="57150" cmpd="sng">
            <a:solidFill>
              <a:srgbClr val="77933C"/>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737738" y="5977333"/>
            <a:ext cx="1175813" cy="493981"/>
          </a:xfrm>
          <a:prstGeom prst="rect">
            <a:avLst/>
          </a:prstGeom>
        </p:spPr>
        <p:txBody>
          <a:bodyPr wrap="square">
            <a:spAutoFit/>
          </a:bodyPr>
          <a:lstStyle/>
          <a:p>
            <a:pPr defTabSz="457200">
              <a:lnSpc>
                <a:spcPct val="70000"/>
              </a:lnSpc>
            </a:pPr>
            <a:r>
              <a:rPr lang="en-US" dirty="0" smtClean="0">
                <a:solidFill>
                  <a:srgbClr val="77933C"/>
                </a:solidFill>
                <a:latin typeface="Calibri"/>
              </a:rPr>
              <a:t>New Flow</a:t>
            </a:r>
          </a:p>
          <a:p>
            <a:pPr defTabSz="457200">
              <a:lnSpc>
                <a:spcPct val="70000"/>
              </a:lnSpc>
            </a:pPr>
            <a:r>
              <a:rPr lang="en-US" dirty="0" smtClean="0">
                <a:solidFill>
                  <a:srgbClr val="77933C"/>
                </a:solidFill>
                <a:latin typeface="Calibri"/>
              </a:rPr>
              <a:t>10.1.0.11</a:t>
            </a:r>
            <a:endParaRPr lang="en-US" dirty="0">
              <a:solidFill>
                <a:srgbClr val="77933C"/>
              </a:solidFill>
              <a:latin typeface="Calibri"/>
            </a:endParaRPr>
          </a:p>
        </p:txBody>
      </p:sp>
      <p:sp>
        <p:nvSpPr>
          <p:cNvPr id="55" name="Rectangle 54"/>
          <p:cNvSpPr/>
          <p:nvPr/>
        </p:nvSpPr>
        <p:spPr>
          <a:xfrm>
            <a:off x="7507717" y="3671116"/>
            <a:ext cx="1461743" cy="300082"/>
          </a:xfrm>
          <a:prstGeom prst="rect">
            <a:avLst/>
          </a:prstGeom>
        </p:spPr>
        <p:txBody>
          <a:bodyPr wrap="square">
            <a:spAutoFit/>
          </a:bodyPr>
          <a:lstStyle/>
          <a:p>
            <a:pPr defTabSz="457200">
              <a:lnSpc>
                <a:spcPct val="70000"/>
              </a:lnSpc>
            </a:pPr>
            <a:r>
              <a:rPr lang="en-US" dirty="0" smtClean="0">
                <a:solidFill>
                  <a:srgbClr val="000000"/>
                </a:solidFill>
                <a:latin typeface="Calibri"/>
              </a:rPr>
              <a:t>New Path</a:t>
            </a:r>
            <a:endParaRPr lang="en-US" dirty="0">
              <a:solidFill>
                <a:srgbClr val="000000"/>
              </a:solidFill>
              <a:latin typeface="Calibri"/>
            </a:endParaRPr>
          </a:p>
        </p:txBody>
      </p:sp>
      <p:cxnSp>
        <p:nvCxnSpPr>
          <p:cNvPr id="56" name="Straight Connector 55"/>
          <p:cNvCxnSpPr/>
          <p:nvPr/>
        </p:nvCxnSpPr>
        <p:spPr>
          <a:xfrm flipV="1">
            <a:off x="3162621" y="5852106"/>
            <a:ext cx="731520"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1908848" y="4905779"/>
            <a:ext cx="1808094" cy="276999"/>
          </a:xfrm>
          <a:prstGeom prst="rect">
            <a:avLst/>
          </a:prstGeom>
        </p:spPr>
        <p:txBody>
          <a:bodyPr wrap="square">
            <a:spAutoFit/>
          </a:bodyPr>
          <a:lstStyle/>
          <a:p>
            <a:pPr defTabSz="457200">
              <a:lnSpc>
                <a:spcPct val="70000"/>
              </a:lnSpc>
            </a:pPr>
            <a:r>
              <a:rPr lang="en-US" sz="1600" dirty="0" smtClean="0">
                <a:solidFill>
                  <a:srgbClr val="000000"/>
                </a:solidFill>
                <a:latin typeface="Calibri"/>
              </a:rPr>
              <a:t>BS </a:t>
            </a:r>
            <a:r>
              <a:rPr lang="en-US" sz="1600" dirty="0">
                <a:solidFill>
                  <a:srgbClr val="000000"/>
                </a:solidFill>
                <a:latin typeface="Calibri"/>
              </a:rPr>
              <a:t>2</a:t>
            </a:r>
            <a:r>
              <a:rPr lang="en-US" sz="1600" dirty="0" smtClean="0">
                <a:solidFill>
                  <a:srgbClr val="000000"/>
                </a:solidFill>
                <a:latin typeface="Calibri"/>
              </a:rPr>
              <a:t>: 10.1.0.0/16</a:t>
            </a:r>
            <a:endParaRPr lang="en-US" sz="1600" dirty="0">
              <a:solidFill>
                <a:srgbClr val="000000"/>
              </a:solidFill>
              <a:latin typeface="Calibri"/>
            </a:endParaRPr>
          </a:p>
        </p:txBody>
      </p:sp>
      <p:cxnSp>
        <p:nvCxnSpPr>
          <p:cNvPr id="68" name="Straight Connector 67"/>
          <p:cNvCxnSpPr/>
          <p:nvPr/>
        </p:nvCxnSpPr>
        <p:spPr>
          <a:xfrm flipV="1">
            <a:off x="1662500" y="5478791"/>
            <a:ext cx="809781" cy="302512"/>
          </a:xfrm>
          <a:prstGeom prst="line">
            <a:avLst/>
          </a:prstGeom>
          <a:ln w="57150" cmpd="sng">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710086" y="3501839"/>
            <a:ext cx="989173" cy="338554"/>
          </a:xfrm>
          <a:prstGeom prst="rect">
            <a:avLst/>
          </a:prstGeom>
          <a:noFill/>
        </p:spPr>
        <p:txBody>
          <a:bodyPr wrap="none" rtlCol="0">
            <a:spAutoFit/>
          </a:bodyPr>
          <a:lstStyle/>
          <a:p>
            <a:pPr defTabSz="457200"/>
            <a:r>
              <a:rPr lang="en-US" sz="1600" dirty="0" smtClean="0">
                <a:solidFill>
                  <a:prstClr val="black"/>
                </a:solidFill>
                <a:latin typeface="Calibri"/>
              </a:rPr>
              <a:t>Firewall 1</a:t>
            </a:r>
            <a:endParaRPr lang="en-US" sz="1600" dirty="0">
              <a:solidFill>
                <a:prstClr val="black"/>
              </a:solidFill>
              <a:latin typeface="Calibri"/>
            </a:endParaRPr>
          </a:p>
        </p:txBody>
      </p:sp>
      <p:sp>
        <p:nvSpPr>
          <p:cNvPr id="52" name="TextBox 51"/>
          <p:cNvSpPr txBox="1"/>
          <p:nvPr/>
        </p:nvSpPr>
        <p:spPr>
          <a:xfrm>
            <a:off x="4708727" y="6242492"/>
            <a:ext cx="989173" cy="338554"/>
          </a:xfrm>
          <a:prstGeom prst="rect">
            <a:avLst/>
          </a:prstGeom>
          <a:noFill/>
        </p:spPr>
        <p:txBody>
          <a:bodyPr wrap="none" rtlCol="0">
            <a:spAutoFit/>
          </a:bodyPr>
          <a:lstStyle/>
          <a:p>
            <a:pPr defTabSz="457200"/>
            <a:r>
              <a:rPr lang="en-US" sz="1600" dirty="0" smtClean="0">
                <a:solidFill>
                  <a:prstClr val="black"/>
                </a:solidFill>
                <a:latin typeface="Calibri"/>
              </a:rPr>
              <a:t>Firewall 2</a:t>
            </a:r>
            <a:endParaRPr lang="en-US" sz="1600" dirty="0">
              <a:solidFill>
                <a:prstClr val="black"/>
              </a:solidFill>
              <a:latin typeface="Calibri"/>
            </a:endParaRPr>
          </a:p>
        </p:txBody>
      </p:sp>
      <p:pic>
        <p:nvPicPr>
          <p:cNvPr id="58" name="Picture 11" descr="IOSfirew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5050" y="346075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1" descr="IOSfirew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150" y="6242492"/>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39843" y="4002643"/>
            <a:ext cx="864339" cy="338554"/>
          </a:xfrm>
          <a:prstGeom prst="rect">
            <a:avLst/>
          </a:prstGeom>
          <a:noFill/>
        </p:spPr>
        <p:txBody>
          <a:bodyPr wrap="none" rtlCol="0">
            <a:spAutoFit/>
          </a:bodyPr>
          <a:lstStyle/>
          <a:p>
            <a:pPr defTabSz="457200"/>
            <a:r>
              <a:rPr lang="en-US" sz="1600" dirty="0" smtClean="0">
                <a:solidFill>
                  <a:srgbClr val="C0504D"/>
                </a:solidFill>
                <a:latin typeface="Calibri"/>
              </a:rPr>
              <a:t>10.0.0.7</a:t>
            </a:r>
            <a:endParaRPr lang="en-US" sz="1600" dirty="0">
              <a:solidFill>
                <a:srgbClr val="C0504D"/>
              </a:solidFill>
              <a:latin typeface="Calibri"/>
            </a:endParaRPr>
          </a:p>
        </p:txBody>
      </p:sp>
      <p:sp>
        <p:nvSpPr>
          <p:cNvPr id="57" name="TextBox 56"/>
          <p:cNvSpPr txBox="1"/>
          <p:nvPr/>
        </p:nvSpPr>
        <p:spPr>
          <a:xfrm>
            <a:off x="1438578" y="5131714"/>
            <a:ext cx="964026" cy="338554"/>
          </a:xfrm>
          <a:prstGeom prst="rect">
            <a:avLst/>
          </a:prstGeom>
          <a:noFill/>
        </p:spPr>
        <p:txBody>
          <a:bodyPr wrap="none" rtlCol="0">
            <a:spAutoFit/>
          </a:bodyPr>
          <a:lstStyle/>
          <a:p>
            <a:pPr defTabSz="457200"/>
            <a:r>
              <a:rPr lang="en-US" sz="1600" dirty="0" smtClean="0">
                <a:solidFill>
                  <a:srgbClr val="77933C"/>
                </a:solidFill>
                <a:latin typeface="Calibri"/>
              </a:rPr>
              <a:t>10.1.0.11</a:t>
            </a:r>
            <a:endParaRPr lang="en-US" sz="1600" dirty="0">
              <a:solidFill>
                <a:srgbClr val="77933C"/>
              </a:solidFill>
              <a:latin typeface="Calibri"/>
            </a:endParaRPr>
          </a:p>
        </p:txBody>
      </p:sp>
      <p:sp>
        <p:nvSpPr>
          <p:cNvPr id="16" name="TextBox 15"/>
          <p:cNvSpPr txBox="1"/>
          <p:nvPr/>
        </p:nvSpPr>
        <p:spPr>
          <a:xfrm>
            <a:off x="-70498" y="4735270"/>
            <a:ext cx="941283" cy="369332"/>
          </a:xfrm>
          <a:prstGeom prst="rect">
            <a:avLst/>
          </a:prstGeom>
          <a:noFill/>
        </p:spPr>
        <p:txBody>
          <a:bodyPr wrap="none" rtlCol="0">
            <a:spAutoFit/>
          </a:bodyPr>
          <a:lstStyle/>
          <a:p>
            <a:pPr defTabSz="457200"/>
            <a:r>
              <a:rPr lang="en-US" dirty="0" smtClean="0">
                <a:solidFill>
                  <a:prstClr val="black"/>
                </a:solidFill>
                <a:latin typeface="Calibri"/>
              </a:rPr>
              <a:t>Handoff</a:t>
            </a:r>
            <a:endParaRPr lang="en-US" dirty="0">
              <a:solidFill>
                <a:prstClr val="black"/>
              </a:solidFill>
              <a:latin typeface="Calibri"/>
            </a:endParaRPr>
          </a:p>
        </p:txBody>
      </p:sp>
      <p:sp>
        <p:nvSpPr>
          <p:cNvPr id="34" name="Slide Number Placeholder 33"/>
          <p:cNvSpPr>
            <a:spLocks noGrp="1"/>
          </p:cNvSpPr>
          <p:nvPr>
            <p:ph type="sldNum" sz="quarter" idx="12"/>
          </p:nvPr>
        </p:nvSpPr>
        <p:spPr/>
        <p:txBody>
          <a:bodyPr/>
          <a:lstStyle/>
          <a:p>
            <a:fld id="{1718992C-B9AF-2F49-8B31-EC7F489F3004}" type="slidenum">
              <a:rPr lang="en-US" smtClean="0">
                <a:solidFill>
                  <a:prstClr val="black"/>
                </a:solidFill>
                <a:latin typeface="Calibri"/>
              </a:rPr>
              <a:pPr/>
              <a:t>71</a:t>
            </a:fld>
            <a:endParaRPr lang="en-US">
              <a:solidFill>
                <a:prstClr val="black"/>
              </a:solidFill>
              <a:latin typeface="Calibri"/>
            </a:endParaRPr>
          </a:p>
        </p:txBody>
      </p:sp>
      <p:sp>
        <p:nvSpPr>
          <p:cNvPr id="32" name="Date Placeholder 31"/>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35" name="Footer Placeholder 34"/>
          <p:cNvSpPr>
            <a:spLocks noGrp="1"/>
          </p:cNvSpPr>
          <p:nvPr>
            <p:ph type="ftr" sz="quarter" idx="11"/>
          </p:nvPr>
        </p:nvSpPr>
        <p:spPr>
          <a:xfrm>
            <a:off x="2362200" y="6519333"/>
            <a:ext cx="3733800" cy="304800"/>
          </a:xfrm>
        </p:spPr>
        <p:txBody>
          <a:bodyPr/>
          <a:lstStyle/>
          <a:p>
            <a:r>
              <a:rPr lang="en-US" smtClean="0">
                <a:solidFill>
                  <a:prstClr val="black">
                    <a:tint val="75000"/>
                  </a:prstClr>
                </a:solidFill>
                <a:latin typeface="Calibri"/>
              </a:rPr>
              <a:t>Software Defined Networking (COMS 6998-8) </a:t>
            </a:r>
            <a:endParaRPr lang="en-US">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2983454041"/>
      </p:ext>
    </p:extLst>
  </p:cSld>
  <p:clrMapOvr>
    <a:masterClrMapping/>
  </p:clrMapOvr>
  <mc:AlternateContent xmlns:mc="http://schemas.openxmlformats.org/markup-compatibility/2006" xmlns:p14="http://schemas.microsoft.com/office/powerpoint/2010/main">
    <mc:Choice Requires="p14">
      <p:transition spd="slow" p14:dur="2000" advTm="78220"/>
    </mc:Choice>
    <mc:Fallback xmlns="">
      <p:transition xmlns:p14="http://schemas.microsoft.com/office/powerpoint/2010/main" spd="slow" advTm="78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p:bldP spid="44" grpId="0"/>
      <p:bldP spid="50" grpId="0"/>
      <p:bldP spid="47" grpId="0"/>
      <p:bldP spid="54" grpId="0"/>
      <p:bldP spid="55" grpId="0"/>
      <p:bldP spid="57"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Multi-Dimensional Identifier Encoding</a:t>
            </a:r>
            <a:endParaRPr lang="en-US" dirty="0"/>
          </a:p>
        </p:txBody>
      </p:sp>
      <p:sp>
        <p:nvSpPr>
          <p:cNvPr id="3" name="Content Placeholder 2"/>
          <p:cNvSpPr>
            <a:spLocks noGrp="1"/>
          </p:cNvSpPr>
          <p:nvPr>
            <p:ph idx="1"/>
          </p:nvPr>
        </p:nvSpPr>
        <p:spPr>
          <a:xfrm>
            <a:off x="457200" y="1600201"/>
            <a:ext cx="8229600" cy="5003799"/>
          </a:xfrm>
        </p:spPr>
        <p:txBody>
          <a:bodyPr>
            <a:normAutofit lnSpcReduction="10000"/>
          </a:bodyPr>
          <a:lstStyle/>
          <a:p>
            <a:r>
              <a:rPr lang="en-US" altLang="zh-CN" sz="2600" dirty="0" smtClean="0">
                <a:solidFill>
                  <a:srgbClr val="C0504D"/>
                </a:solidFill>
              </a:rPr>
              <a:t>Encode </a:t>
            </a:r>
            <a:r>
              <a:rPr lang="en-US" sz="2600" dirty="0" smtClean="0">
                <a:solidFill>
                  <a:srgbClr val="C0504D"/>
                </a:solidFill>
              </a:rPr>
              <a:t>multi-dimensional identifiers </a:t>
            </a:r>
            <a:r>
              <a:rPr lang="en-US" sz="2600" dirty="0" smtClean="0"/>
              <a:t>to source IP and source port</a:t>
            </a:r>
            <a:endParaRPr lang="en-US" sz="2600" dirty="0"/>
          </a:p>
          <a:p>
            <a:endParaRPr lang="en-US" sz="2600" dirty="0" smtClean="0">
              <a:solidFill>
                <a:schemeClr val="accent2"/>
              </a:solidFill>
            </a:endParaRPr>
          </a:p>
          <a:p>
            <a:endParaRPr lang="en-US" sz="2600" dirty="0">
              <a:solidFill>
                <a:schemeClr val="accent2"/>
              </a:solidFill>
            </a:endParaRPr>
          </a:p>
          <a:p>
            <a:endParaRPr lang="en-US" sz="2600" dirty="0" smtClean="0">
              <a:solidFill>
                <a:schemeClr val="accent2"/>
              </a:solidFill>
            </a:endParaRPr>
          </a:p>
          <a:p>
            <a:endParaRPr lang="en-US" sz="2600" dirty="0" smtClean="0">
              <a:solidFill>
                <a:schemeClr val="accent2"/>
              </a:solidFill>
            </a:endParaRPr>
          </a:p>
          <a:p>
            <a:endParaRPr lang="en-US" sz="2600" dirty="0">
              <a:solidFill>
                <a:schemeClr val="accent2"/>
              </a:solidFill>
            </a:endParaRPr>
          </a:p>
          <a:p>
            <a:r>
              <a:rPr lang="en-US" sz="2600" dirty="0" smtClean="0">
                <a:solidFill>
                  <a:schemeClr val="accent2"/>
                </a:solidFill>
              </a:rPr>
              <a:t>Return</a:t>
            </a:r>
            <a:r>
              <a:rPr lang="en-US" sz="2600" dirty="0" smtClean="0">
                <a:solidFill>
                  <a:srgbClr val="000000"/>
                </a:solidFill>
              </a:rPr>
              <a:t> traffic from the Internet:</a:t>
            </a:r>
          </a:p>
          <a:p>
            <a:pPr lvl="1"/>
            <a:r>
              <a:rPr lang="en-US" sz="2400" dirty="0"/>
              <a:t>I</a:t>
            </a:r>
            <a:r>
              <a:rPr lang="en-US" sz="2400" dirty="0" smtClean="0"/>
              <a:t>dentifiers are </a:t>
            </a:r>
            <a:r>
              <a:rPr lang="en-US" sz="2400" dirty="0" smtClean="0">
                <a:solidFill>
                  <a:srgbClr val="C0504D"/>
                </a:solidFill>
              </a:rPr>
              <a:t>implicitly piggybacked </a:t>
            </a:r>
            <a:r>
              <a:rPr lang="en-US" sz="2400" dirty="0" smtClean="0"/>
              <a:t>in destination IP and destination port</a:t>
            </a:r>
          </a:p>
          <a:p>
            <a:r>
              <a:rPr lang="en-US" sz="2600" dirty="0" smtClean="0">
                <a:solidFill>
                  <a:srgbClr val="000000"/>
                </a:solidFill>
              </a:rPr>
              <a:t>Commodity chipsets (e.g., Broadcom) can wildcard on these bits</a:t>
            </a:r>
          </a:p>
        </p:txBody>
      </p:sp>
      <p:sp>
        <p:nvSpPr>
          <p:cNvPr id="4" name="Rectangle 3"/>
          <p:cNvSpPr/>
          <p:nvPr/>
        </p:nvSpPr>
        <p:spPr>
          <a:xfrm>
            <a:off x="986327" y="2698736"/>
            <a:ext cx="2194560"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4F81BD"/>
                </a:solidFill>
                <a:latin typeface="Calibri"/>
              </a:rPr>
              <a:t>Policy Tag</a:t>
            </a:r>
            <a:endParaRPr lang="en-US" sz="2800" dirty="0">
              <a:solidFill>
                <a:srgbClr val="4F81BD"/>
              </a:solidFill>
              <a:latin typeface="Calibri"/>
            </a:endParaRPr>
          </a:p>
        </p:txBody>
      </p:sp>
      <p:sp>
        <p:nvSpPr>
          <p:cNvPr id="5" name="Rectangle 4"/>
          <p:cNvSpPr/>
          <p:nvPr/>
        </p:nvSpPr>
        <p:spPr>
          <a:xfrm>
            <a:off x="3180887" y="2698947"/>
            <a:ext cx="1920239"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C0504D"/>
                </a:solidFill>
                <a:latin typeface="Calibri"/>
              </a:rPr>
              <a:t>BS ID</a:t>
            </a:r>
            <a:endParaRPr lang="en-US" sz="2800" dirty="0">
              <a:solidFill>
                <a:srgbClr val="C0504D"/>
              </a:solidFill>
              <a:latin typeface="Calibri"/>
            </a:endParaRPr>
          </a:p>
        </p:txBody>
      </p:sp>
      <p:sp>
        <p:nvSpPr>
          <p:cNvPr id="6" name="Rectangle 5"/>
          <p:cNvSpPr/>
          <p:nvPr/>
        </p:nvSpPr>
        <p:spPr>
          <a:xfrm>
            <a:off x="5101126" y="2698736"/>
            <a:ext cx="1828800" cy="415498"/>
          </a:xfrm>
          <a:prstGeom prst="rect">
            <a:avLst/>
          </a:prstGeom>
          <a:ln w="28575" cmpd="sng">
            <a:solidFill>
              <a:schemeClr val="tx1"/>
            </a:solidFill>
          </a:ln>
        </p:spPr>
        <p:txBody>
          <a:bodyPr wrap="square">
            <a:spAutoFit/>
          </a:bodyPr>
          <a:lstStyle/>
          <a:p>
            <a:pPr algn="ctr" defTabSz="457200">
              <a:lnSpc>
                <a:spcPct val="70000"/>
              </a:lnSpc>
            </a:pPr>
            <a:r>
              <a:rPr lang="en-US" sz="2800" dirty="0" smtClean="0">
                <a:solidFill>
                  <a:srgbClr val="77933C"/>
                </a:solidFill>
                <a:latin typeface="Calibri"/>
              </a:rPr>
              <a:t>UE ID</a:t>
            </a:r>
            <a:endParaRPr lang="en-US" sz="2800" dirty="0">
              <a:solidFill>
                <a:srgbClr val="77933C"/>
              </a:solidFill>
              <a:latin typeface="Calibri"/>
            </a:endParaRPr>
          </a:p>
        </p:txBody>
      </p:sp>
      <p:grpSp>
        <p:nvGrpSpPr>
          <p:cNvPr id="7" name="Group 6"/>
          <p:cNvGrpSpPr/>
          <p:nvPr/>
        </p:nvGrpSpPr>
        <p:grpSpPr>
          <a:xfrm>
            <a:off x="1981955" y="3243741"/>
            <a:ext cx="3755820" cy="1321187"/>
            <a:chOff x="1981955" y="3332641"/>
            <a:chExt cx="3755820" cy="1321187"/>
          </a:xfrm>
        </p:grpSpPr>
        <p:sp>
          <p:nvSpPr>
            <p:cNvPr id="18" name="Rectangle 17"/>
            <p:cNvSpPr/>
            <p:nvPr/>
          </p:nvSpPr>
          <p:spPr>
            <a:xfrm>
              <a:off x="1988292" y="3804091"/>
              <a:ext cx="931104" cy="369332"/>
            </a:xfrm>
            <a:prstGeom prst="rect">
              <a:avLst/>
            </a:prstGeom>
          </p:spPr>
          <p:txBody>
            <a:bodyPr wrap="square">
              <a:spAutoFit/>
            </a:bodyPr>
            <a:lstStyle/>
            <a:p>
              <a:pPr defTabSz="457200">
                <a:lnSpc>
                  <a:spcPct val="70000"/>
                </a:lnSpc>
              </a:pPr>
              <a:r>
                <a:rPr lang="en-US" sz="2400" dirty="0" err="1" smtClean="0">
                  <a:solidFill>
                    <a:prstClr val="black"/>
                  </a:solidFill>
                  <a:latin typeface="Calibri"/>
                </a:rPr>
                <a:t>Src</a:t>
              </a:r>
              <a:r>
                <a:rPr lang="en-US" sz="2400" dirty="0" smtClean="0">
                  <a:solidFill>
                    <a:prstClr val="black"/>
                  </a:solidFill>
                  <a:latin typeface="Calibri"/>
                </a:rPr>
                <a:t> IP</a:t>
              </a:r>
              <a:endParaRPr lang="en-US" sz="2400" dirty="0">
                <a:solidFill>
                  <a:prstClr val="black"/>
                </a:solidFill>
                <a:latin typeface="Calibri"/>
              </a:endParaRPr>
            </a:p>
          </p:txBody>
        </p:sp>
        <p:sp>
          <p:nvSpPr>
            <p:cNvPr id="19" name="Rectangle 18"/>
            <p:cNvSpPr/>
            <p:nvPr/>
          </p:nvSpPr>
          <p:spPr>
            <a:xfrm>
              <a:off x="1981955" y="4282790"/>
              <a:ext cx="1339932" cy="369332"/>
            </a:xfrm>
            <a:prstGeom prst="rect">
              <a:avLst/>
            </a:prstGeom>
          </p:spPr>
          <p:txBody>
            <a:bodyPr wrap="square">
              <a:spAutoFit/>
            </a:bodyPr>
            <a:lstStyle/>
            <a:p>
              <a:pPr defTabSz="457200">
                <a:lnSpc>
                  <a:spcPct val="70000"/>
                </a:lnSpc>
              </a:pPr>
              <a:r>
                <a:rPr lang="en-US" sz="2400" dirty="0" err="1" smtClean="0">
                  <a:solidFill>
                    <a:prstClr val="black"/>
                  </a:solidFill>
                  <a:latin typeface="Calibri"/>
                </a:rPr>
                <a:t>Src</a:t>
              </a:r>
              <a:r>
                <a:rPr lang="en-US" sz="2400" dirty="0" smtClean="0">
                  <a:solidFill>
                    <a:prstClr val="black"/>
                  </a:solidFill>
                  <a:latin typeface="Calibri"/>
                </a:rPr>
                <a:t> Port</a:t>
              </a:r>
              <a:endParaRPr lang="en-US" sz="2400" dirty="0">
                <a:solidFill>
                  <a:prstClr val="black"/>
                </a:solidFill>
                <a:latin typeface="Calibri"/>
              </a:endParaRPr>
            </a:p>
          </p:txBody>
        </p:sp>
        <p:sp>
          <p:nvSpPr>
            <p:cNvPr id="20" name="Rectangle 19"/>
            <p:cNvSpPr/>
            <p:nvPr/>
          </p:nvSpPr>
          <p:spPr>
            <a:xfrm>
              <a:off x="3222069" y="3789398"/>
              <a:ext cx="1097280" cy="369332"/>
            </a:xfrm>
            <a:prstGeom prst="rect">
              <a:avLst/>
            </a:prstGeom>
            <a:ln w="28575" cmpd="sng">
              <a:solidFill>
                <a:schemeClr val="tx1"/>
              </a:solidFill>
            </a:ln>
          </p:spPr>
          <p:txBody>
            <a:bodyPr wrap="square">
              <a:spAutoFit/>
            </a:bodyPr>
            <a:lstStyle/>
            <a:p>
              <a:pPr algn="ctr" defTabSz="457200">
                <a:lnSpc>
                  <a:spcPct val="70000"/>
                </a:lnSpc>
              </a:pPr>
              <a:r>
                <a:rPr lang="en-US" sz="2400" dirty="0" smtClean="0">
                  <a:solidFill>
                    <a:srgbClr val="C0504D"/>
                  </a:solidFill>
                  <a:latin typeface="Calibri"/>
                </a:rPr>
                <a:t>BS ID</a:t>
              </a:r>
              <a:endParaRPr lang="en-US" sz="2400" dirty="0">
                <a:solidFill>
                  <a:srgbClr val="C0504D"/>
                </a:solidFill>
                <a:latin typeface="Calibri"/>
              </a:endParaRPr>
            </a:p>
          </p:txBody>
        </p:sp>
        <p:sp>
          <p:nvSpPr>
            <p:cNvPr id="21" name="Rectangle 20"/>
            <p:cNvSpPr/>
            <p:nvPr/>
          </p:nvSpPr>
          <p:spPr>
            <a:xfrm>
              <a:off x="4319349" y="3789187"/>
              <a:ext cx="1234440" cy="369332"/>
            </a:xfrm>
            <a:prstGeom prst="rect">
              <a:avLst/>
            </a:prstGeom>
            <a:ln w="28575" cmpd="sng">
              <a:solidFill>
                <a:schemeClr val="tx1"/>
              </a:solidFill>
            </a:ln>
          </p:spPr>
          <p:txBody>
            <a:bodyPr wrap="square">
              <a:spAutoFit/>
            </a:bodyPr>
            <a:lstStyle/>
            <a:p>
              <a:pPr algn="ctr" defTabSz="457200">
                <a:lnSpc>
                  <a:spcPct val="70000"/>
                </a:lnSpc>
              </a:pPr>
              <a:r>
                <a:rPr lang="en-US" sz="2400" dirty="0" smtClean="0">
                  <a:solidFill>
                    <a:srgbClr val="77933C"/>
                  </a:solidFill>
                  <a:latin typeface="Calibri"/>
                </a:rPr>
                <a:t>UE ID</a:t>
              </a:r>
              <a:endParaRPr lang="en-US" sz="2400" dirty="0">
                <a:solidFill>
                  <a:srgbClr val="77933C"/>
                </a:solidFill>
                <a:latin typeface="Calibri"/>
              </a:endParaRPr>
            </a:p>
          </p:txBody>
        </p:sp>
        <p:sp>
          <p:nvSpPr>
            <p:cNvPr id="22" name="Rectangle 21"/>
            <p:cNvSpPr/>
            <p:nvPr/>
          </p:nvSpPr>
          <p:spPr>
            <a:xfrm>
              <a:off x="3222069" y="4284496"/>
              <a:ext cx="1097280" cy="369332"/>
            </a:xfrm>
            <a:prstGeom prst="rect">
              <a:avLst/>
            </a:prstGeom>
            <a:ln w="28575" cmpd="sng">
              <a:solidFill>
                <a:schemeClr val="tx1"/>
              </a:solidFill>
            </a:ln>
          </p:spPr>
          <p:txBody>
            <a:bodyPr wrap="square">
              <a:spAutoFit/>
            </a:bodyPr>
            <a:lstStyle/>
            <a:p>
              <a:pPr algn="ctr" defTabSz="457200">
                <a:lnSpc>
                  <a:spcPct val="70000"/>
                </a:lnSpc>
              </a:pPr>
              <a:r>
                <a:rPr lang="en-US" sz="2400" dirty="0" smtClean="0">
                  <a:solidFill>
                    <a:srgbClr val="4F81BD"/>
                  </a:solidFill>
                  <a:latin typeface="Calibri"/>
                </a:rPr>
                <a:t>Tag</a:t>
              </a:r>
              <a:endParaRPr lang="en-US" sz="2400" dirty="0">
                <a:solidFill>
                  <a:srgbClr val="4F81BD"/>
                </a:solidFill>
                <a:latin typeface="Calibri"/>
              </a:endParaRPr>
            </a:p>
          </p:txBody>
        </p:sp>
        <p:sp>
          <p:nvSpPr>
            <p:cNvPr id="23" name="Rectangle 22"/>
            <p:cNvSpPr/>
            <p:nvPr/>
          </p:nvSpPr>
          <p:spPr>
            <a:xfrm>
              <a:off x="4319348" y="4282790"/>
              <a:ext cx="1226631" cy="369332"/>
            </a:xfrm>
            <a:prstGeom prst="rect">
              <a:avLst/>
            </a:prstGeom>
            <a:ln w="28575" cmpd="sng">
              <a:solidFill>
                <a:schemeClr val="tx1"/>
              </a:solidFill>
            </a:ln>
          </p:spPr>
          <p:txBody>
            <a:bodyPr wrap="square">
              <a:spAutoFit/>
            </a:bodyPr>
            <a:lstStyle/>
            <a:p>
              <a:pPr algn="ctr" defTabSz="457200">
                <a:lnSpc>
                  <a:spcPct val="70000"/>
                </a:lnSpc>
              </a:pPr>
              <a:r>
                <a:rPr lang="en-US" sz="2400" dirty="0" smtClean="0">
                  <a:solidFill>
                    <a:srgbClr val="000000"/>
                  </a:solidFill>
                  <a:latin typeface="Calibri"/>
                </a:rPr>
                <a:t>Flow ID</a:t>
              </a:r>
              <a:endParaRPr lang="en-US" sz="2400" dirty="0">
                <a:solidFill>
                  <a:srgbClr val="000000"/>
                </a:solidFill>
                <a:latin typeface="Calibri"/>
              </a:endParaRPr>
            </a:p>
          </p:txBody>
        </p:sp>
        <p:sp>
          <p:nvSpPr>
            <p:cNvPr id="24" name="Left Arrow 23"/>
            <p:cNvSpPr/>
            <p:nvPr/>
          </p:nvSpPr>
          <p:spPr>
            <a:xfrm rot="16200000" flipV="1">
              <a:off x="3774459" y="3346524"/>
              <a:ext cx="393526"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 name="Rectangle 24"/>
            <p:cNvSpPr/>
            <p:nvPr/>
          </p:nvSpPr>
          <p:spPr>
            <a:xfrm>
              <a:off x="4192896" y="3393035"/>
              <a:ext cx="1544879" cy="323165"/>
            </a:xfrm>
            <a:prstGeom prst="rect">
              <a:avLst/>
            </a:prstGeom>
          </p:spPr>
          <p:txBody>
            <a:bodyPr wrap="square">
              <a:spAutoFit/>
            </a:bodyPr>
            <a:lstStyle/>
            <a:p>
              <a:pPr defTabSz="457200">
                <a:lnSpc>
                  <a:spcPct val="70000"/>
                </a:lnSpc>
              </a:pPr>
              <a:r>
                <a:rPr lang="en-US" sz="2000" dirty="0" smtClean="0">
                  <a:solidFill>
                    <a:srgbClr val="C0504D"/>
                  </a:solidFill>
                  <a:latin typeface="Calibri"/>
                </a:rPr>
                <a:t>Encode</a:t>
              </a:r>
              <a:endParaRPr lang="en-US" sz="2000" dirty="0">
                <a:solidFill>
                  <a:srgbClr val="C0504D"/>
                </a:solidFill>
                <a:latin typeface="Calibri"/>
              </a:endParaRPr>
            </a:p>
          </p:txBody>
        </p:sp>
      </p:grpSp>
      <p:sp>
        <p:nvSpPr>
          <p:cNvPr id="12" name="Slide Number Placeholder 11"/>
          <p:cNvSpPr>
            <a:spLocks noGrp="1"/>
          </p:cNvSpPr>
          <p:nvPr>
            <p:ph type="sldNum" sz="quarter" idx="12"/>
          </p:nvPr>
        </p:nvSpPr>
        <p:spPr/>
        <p:txBody>
          <a:bodyPr/>
          <a:lstStyle/>
          <a:p>
            <a:fld id="{1718992C-B9AF-2F49-8B31-EC7F489F3004}" type="slidenum">
              <a:rPr lang="en-US" smtClean="0">
                <a:solidFill>
                  <a:prstClr val="black"/>
                </a:solidFill>
                <a:latin typeface="Calibri"/>
              </a:rPr>
              <a:pPr/>
              <a:t>72</a:t>
            </a:fld>
            <a:endParaRPr lang="en-US">
              <a:solidFill>
                <a:prstClr val="black"/>
              </a:solidFill>
              <a:latin typeface="Calibri"/>
            </a:endParaRPr>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3124200" y="6400800"/>
            <a:ext cx="3657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958048164"/>
      </p:ext>
    </p:extLst>
  </p:cSld>
  <p:clrMapOvr>
    <a:masterClrMapping/>
  </p:clrMapOvr>
  <mc:AlternateContent xmlns:mc="http://schemas.openxmlformats.org/markup-compatibility/2006" xmlns:p14="http://schemas.microsoft.com/office/powerpoint/2010/main">
    <mc:Choice Requires="p14">
      <p:transition spd="slow" p14:dur="2000" advTm="95845"/>
    </mc:Choice>
    <mc:Fallback xmlns="">
      <p:transition xmlns:p14="http://schemas.microsoft.com/office/powerpoint/2010/main" spd="slow" advTm="9584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Scalable Data Plane Summary</a:t>
            </a:r>
          </a:p>
        </p:txBody>
      </p:sp>
      <p:pic>
        <p:nvPicPr>
          <p:cNvPr id="5" name="Picture 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211" y="4625265"/>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971426" y="3263795"/>
            <a:ext cx="746653" cy="1072355"/>
            <a:chOff x="1220243" y="2040952"/>
            <a:chExt cx="746653" cy="1072354"/>
          </a:xfrm>
        </p:grpSpPr>
        <p:graphicFrame>
          <p:nvGraphicFramePr>
            <p:cNvPr id="7" name="Object 6"/>
            <p:cNvGraphicFramePr>
              <a:graphicFrameLocks noChangeAspect="1"/>
            </p:cNvGraphicFramePr>
            <p:nvPr>
              <p:extLst>
                <p:ext uri="{D42A27DB-BD31-4B8C-83A1-F6EECF244321}">
                  <p14:modId xmlns:p14="http://schemas.microsoft.com/office/powerpoint/2010/main" val="99450032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9117"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8"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2582237" y="3900922"/>
            <a:ext cx="746653" cy="1072355"/>
            <a:chOff x="1220243" y="2040952"/>
            <a:chExt cx="746653" cy="1072354"/>
          </a:xfrm>
        </p:grpSpPr>
        <p:graphicFrame>
          <p:nvGraphicFramePr>
            <p:cNvPr id="10" name="Object 9"/>
            <p:cNvGraphicFramePr>
              <a:graphicFrameLocks noChangeAspect="1"/>
            </p:cNvGraphicFramePr>
            <p:nvPr>
              <p:extLst>
                <p:ext uri="{D42A27DB-BD31-4B8C-83A1-F6EECF244321}">
                  <p14:modId xmlns:p14="http://schemas.microsoft.com/office/powerpoint/2010/main" val="76974547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9118"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2441681" y="4566081"/>
            <a:ext cx="746653" cy="1072355"/>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742781855"/>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9119"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2755437" y="5202872"/>
            <a:ext cx="746653" cy="1072355"/>
            <a:chOff x="1220243" y="2040952"/>
            <a:chExt cx="746653" cy="1072354"/>
          </a:xfrm>
        </p:grpSpPr>
        <p:graphicFrame>
          <p:nvGraphicFramePr>
            <p:cNvPr id="16" name="Object 15"/>
            <p:cNvGraphicFramePr>
              <a:graphicFrameLocks noChangeAspect="1"/>
            </p:cNvGraphicFramePr>
            <p:nvPr>
              <p:extLst>
                <p:ext uri="{D42A27DB-BD31-4B8C-83A1-F6EECF244321}">
                  <p14:modId xmlns:p14="http://schemas.microsoft.com/office/powerpoint/2010/main" val="1480994950"/>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39120"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7"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7270" y="5332876"/>
            <a:ext cx="787925" cy="488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IOS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1960" y="5319776"/>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8" descr="Network_Mgmt_Applian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896" y="4662575"/>
            <a:ext cx="576064" cy="6214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8079" y="3822620"/>
            <a:ext cx="468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366990" y="6094742"/>
            <a:ext cx="2358739" cy="523220"/>
          </a:xfrm>
          <a:prstGeom prst="rect">
            <a:avLst/>
          </a:prstGeom>
          <a:noFill/>
        </p:spPr>
        <p:txBody>
          <a:bodyPr wrap="none" rtlCol="0">
            <a:spAutoFit/>
          </a:bodyPr>
          <a:lstStyle/>
          <a:p>
            <a:pPr defTabSz="457200"/>
            <a:r>
              <a:rPr lang="en-US" sz="2800" dirty="0" smtClean="0">
                <a:solidFill>
                  <a:srgbClr val="4F81BD"/>
                </a:solidFill>
                <a:latin typeface="Calibri"/>
              </a:rPr>
              <a:t>Steering Fabric</a:t>
            </a:r>
            <a:endParaRPr lang="en-US" sz="2800" dirty="0">
              <a:solidFill>
                <a:srgbClr val="4F81BD"/>
              </a:solidFill>
              <a:latin typeface="Calibri"/>
            </a:endParaRPr>
          </a:p>
        </p:txBody>
      </p:sp>
      <p:pic>
        <p:nvPicPr>
          <p:cNvPr id="49" name="Picture 11" descr="IOS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1960" y="4062131"/>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9"/>
          <p:cNvSpPr/>
          <p:nvPr/>
        </p:nvSpPr>
        <p:spPr>
          <a:xfrm>
            <a:off x="3479800" y="3886200"/>
            <a:ext cx="3060700" cy="850900"/>
          </a:xfrm>
          <a:custGeom>
            <a:avLst/>
            <a:gdLst>
              <a:gd name="connsiteX0" fmla="*/ 0 w 3060700"/>
              <a:gd name="connsiteY0" fmla="*/ 0 h 850900"/>
              <a:gd name="connsiteX1" fmla="*/ 546100 w 3060700"/>
              <a:gd name="connsiteY1" fmla="*/ 406400 h 850900"/>
              <a:gd name="connsiteX2" fmla="*/ 1968500 w 3060700"/>
              <a:gd name="connsiteY2" fmla="*/ 469900 h 850900"/>
              <a:gd name="connsiteX3" fmla="*/ 3060700 w 3060700"/>
              <a:gd name="connsiteY3" fmla="*/ 850900 h 850900"/>
              <a:gd name="connsiteX4" fmla="*/ 3060700 w 3060700"/>
              <a:gd name="connsiteY4" fmla="*/ 850900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700" h="850900">
                <a:moveTo>
                  <a:pt x="0" y="0"/>
                </a:moveTo>
                <a:cubicBezTo>
                  <a:pt x="109008" y="164041"/>
                  <a:pt x="218017" y="328083"/>
                  <a:pt x="546100" y="406400"/>
                </a:cubicBezTo>
                <a:cubicBezTo>
                  <a:pt x="874183" y="484717"/>
                  <a:pt x="1549400" y="395817"/>
                  <a:pt x="1968500" y="469900"/>
                </a:cubicBezTo>
                <a:cubicBezTo>
                  <a:pt x="2387600" y="543983"/>
                  <a:pt x="3060700" y="850900"/>
                  <a:pt x="3060700" y="850900"/>
                </a:cubicBezTo>
                <a:lnTo>
                  <a:pt x="3060700" y="850900"/>
                </a:lnTo>
              </a:path>
            </a:pathLst>
          </a:custGeom>
          <a:ln w="38100"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1" name="Freeform 50"/>
          <p:cNvSpPr/>
          <p:nvPr/>
        </p:nvSpPr>
        <p:spPr>
          <a:xfrm>
            <a:off x="3382410" y="3848100"/>
            <a:ext cx="3056490" cy="1742838"/>
          </a:xfrm>
          <a:custGeom>
            <a:avLst/>
            <a:gdLst>
              <a:gd name="connsiteX0" fmla="*/ 84690 w 3056490"/>
              <a:gd name="connsiteY0" fmla="*/ 0 h 1742838"/>
              <a:gd name="connsiteX1" fmla="*/ 110090 w 3056490"/>
              <a:gd name="connsiteY1" fmla="*/ 749300 h 1742838"/>
              <a:gd name="connsiteX2" fmla="*/ 1164190 w 3056490"/>
              <a:gd name="connsiteY2" fmla="*/ 1181100 h 1742838"/>
              <a:gd name="connsiteX3" fmla="*/ 1659490 w 3056490"/>
              <a:gd name="connsiteY3" fmla="*/ 1257300 h 1742838"/>
              <a:gd name="connsiteX4" fmla="*/ 1849990 w 3056490"/>
              <a:gd name="connsiteY4" fmla="*/ 1739900 h 1742838"/>
              <a:gd name="connsiteX5" fmla="*/ 2383390 w 3056490"/>
              <a:gd name="connsiteY5" fmla="*/ 1435100 h 1742838"/>
              <a:gd name="connsiteX6" fmla="*/ 3056490 w 3056490"/>
              <a:gd name="connsiteY6" fmla="*/ 939800 h 174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490" h="1742838">
                <a:moveTo>
                  <a:pt x="84690" y="0"/>
                </a:moveTo>
                <a:cubicBezTo>
                  <a:pt x="7431" y="276225"/>
                  <a:pt x="-69827" y="552450"/>
                  <a:pt x="110090" y="749300"/>
                </a:cubicBezTo>
                <a:cubicBezTo>
                  <a:pt x="290007" y="946150"/>
                  <a:pt x="905957" y="1096433"/>
                  <a:pt x="1164190" y="1181100"/>
                </a:cubicBezTo>
                <a:cubicBezTo>
                  <a:pt x="1422423" y="1265767"/>
                  <a:pt x="1545190" y="1164167"/>
                  <a:pt x="1659490" y="1257300"/>
                </a:cubicBezTo>
                <a:cubicBezTo>
                  <a:pt x="1773790" y="1350433"/>
                  <a:pt x="1729340" y="1710267"/>
                  <a:pt x="1849990" y="1739900"/>
                </a:cubicBezTo>
                <a:cubicBezTo>
                  <a:pt x="1970640" y="1769533"/>
                  <a:pt x="2182307" y="1568450"/>
                  <a:pt x="2383390" y="1435100"/>
                </a:cubicBezTo>
                <a:cubicBezTo>
                  <a:pt x="2584473" y="1301750"/>
                  <a:pt x="3056490" y="939800"/>
                  <a:pt x="3056490" y="939800"/>
                </a:cubicBezTo>
              </a:path>
            </a:pathLst>
          </a:custGeom>
          <a:ln w="38100" cmpd="sng">
            <a:solidFill>
              <a:srgbClr val="F79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2" name="Freeform 51"/>
          <p:cNvSpPr/>
          <p:nvPr/>
        </p:nvSpPr>
        <p:spPr>
          <a:xfrm>
            <a:off x="3009900" y="4787900"/>
            <a:ext cx="3289300" cy="823920"/>
          </a:xfrm>
          <a:custGeom>
            <a:avLst/>
            <a:gdLst>
              <a:gd name="connsiteX0" fmla="*/ 0 w 3289300"/>
              <a:gd name="connsiteY0" fmla="*/ 279400 h 823920"/>
              <a:gd name="connsiteX1" fmla="*/ 457200 w 3289300"/>
              <a:gd name="connsiteY1" fmla="*/ 533400 h 823920"/>
              <a:gd name="connsiteX2" fmla="*/ 571500 w 3289300"/>
              <a:gd name="connsiteY2" fmla="*/ 749300 h 823920"/>
              <a:gd name="connsiteX3" fmla="*/ 1079500 w 3289300"/>
              <a:gd name="connsiteY3" fmla="*/ 762000 h 823920"/>
              <a:gd name="connsiteX4" fmla="*/ 1879600 w 3289300"/>
              <a:gd name="connsiteY4" fmla="*/ 800100 h 823920"/>
              <a:gd name="connsiteX5" fmla="*/ 2578100 w 3289300"/>
              <a:gd name="connsiteY5" fmla="*/ 355600 h 823920"/>
              <a:gd name="connsiteX6" fmla="*/ 3289300 w 3289300"/>
              <a:gd name="connsiteY6" fmla="*/ 0 h 8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300" h="823920">
                <a:moveTo>
                  <a:pt x="0" y="279400"/>
                </a:moveTo>
                <a:cubicBezTo>
                  <a:pt x="180975" y="367241"/>
                  <a:pt x="361950" y="455083"/>
                  <a:pt x="457200" y="533400"/>
                </a:cubicBezTo>
                <a:cubicBezTo>
                  <a:pt x="552450" y="611717"/>
                  <a:pt x="467783" y="711200"/>
                  <a:pt x="571500" y="749300"/>
                </a:cubicBezTo>
                <a:cubicBezTo>
                  <a:pt x="675217" y="787400"/>
                  <a:pt x="1079500" y="762000"/>
                  <a:pt x="1079500" y="762000"/>
                </a:cubicBezTo>
                <a:cubicBezTo>
                  <a:pt x="1297517" y="770467"/>
                  <a:pt x="1629834" y="867833"/>
                  <a:pt x="1879600" y="800100"/>
                </a:cubicBezTo>
                <a:cubicBezTo>
                  <a:pt x="2129366" y="732367"/>
                  <a:pt x="2343150" y="488950"/>
                  <a:pt x="2578100" y="355600"/>
                </a:cubicBezTo>
                <a:cubicBezTo>
                  <a:pt x="2813050" y="222250"/>
                  <a:pt x="3289300" y="0"/>
                  <a:pt x="3289300" y="0"/>
                </a:cubicBez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3" name="Freeform 52"/>
          <p:cNvSpPr/>
          <p:nvPr/>
        </p:nvSpPr>
        <p:spPr>
          <a:xfrm>
            <a:off x="3365500" y="4419600"/>
            <a:ext cx="2971800" cy="1282700"/>
          </a:xfrm>
          <a:custGeom>
            <a:avLst/>
            <a:gdLst>
              <a:gd name="connsiteX0" fmla="*/ 0 w 2971800"/>
              <a:gd name="connsiteY0" fmla="*/ 1282700 h 1282700"/>
              <a:gd name="connsiteX1" fmla="*/ 711200 w 2971800"/>
              <a:gd name="connsiteY1" fmla="*/ 965200 h 1282700"/>
              <a:gd name="connsiteX2" fmla="*/ 1041400 w 2971800"/>
              <a:gd name="connsiteY2" fmla="*/ 558800 h 1282700"/>
              <a:gd name="connsiteX3" fmla="*/ 1612900 w 2971800"/>
              <a:gd name="connsiteY3" fmla="*/ 0 h 1282700"/>
              <a:gd name="connsiteX4" fmla="*/ 2425700 w 2971800"/>
              <a:gd name="connsiteY4" fmla="*/ 203200 h 1282700"/>
              <a:gd name="connsiteX5" fmla="*/ 2971800 w 2971800"/>
              <a:gd name="connsiteY5" fmla="*/ 33020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800" h="1282700">
                <a:moveTo>
                  <a:pt x="0" y="1282700"/>
                </a:moveTo>
                <a:cubicBezTo>
                  <a:pt x="268816" y="1184275"/>
                  <a:pt x="537633" y="1085850"/>
                  <a:pt x="711200" y="965200"/>
                </a:cubicBezTo>
                <a:cubicBezTo>
                  <a:pt x="884767" y="844550"/>
                  <a:pt x="891117" y="719667"/>
                  <a:pt x="1041400" y="558800"/>
                </a:cubicBezTo>
                <a:cubicBezTo>
                  <a:pt x="1191683" y="397933"/>
                  <a:pt x="1382183" y="59267"/>
                  <a:pt x="1612900" y="0"/>
                </a:cubicBezTo>
                <a:lnTo>
                  <a:pt x="2425700" y="203200"/>
                </a:lnTo>
                <a:cubicBezTo>
                  <a:pt x="2652183" y="258233"/>
                  <a:pt x="2971800" y="330200"/>
                  <a:pt x="2971800" y="330200"/>
                </a:cubicBezTo>
              </a:path>
            </a:pathLst>
          </a:cu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4" name="Freeform 53"/>
          <p:cNvSpPr/>
          <p:nvPr/>
        </p:nvSpPr>
        <p:spPr>
          <a:xfrm>
            <a:off x="3187700" y="4457159"/>
            <a:ext cx="3276600" cy="368841"/>
          </a:xfrm>
          <a:custGeom>
            <a:avLst/>
            <a:gdLst>
              <a:gd name="connsiteX0" fmla="*/ 0 w 3276600"/>
              <a:gd name="connsiteY0" fmla="*/ 541 h 368841"/>
              <a:gd name="connsiteX1" fmla="*/ 1079500 w 3276600"/>
              <a:gd name="connsiteY1" fmla="*/ 368841 h 368841"/>
              <a:gd name="connsiteX2" fmla="*/ 1955800 w 3276600"/>
              <a:gd name="connsiteY2" fmla="*/ 541 h 368841"/>
              <a:gd name="connsiteX3" fmla="*/ 3276600 w 3276600"/>
              <a:gd name="connsiteY3" fmla="*/ 279941 h 368841"/>
            </a:gdLst>
            <a:ahLst/>
            <a:cxnLst>
              <a:cxn ang="0">
                <a:pos x="connsiteX0" y="connsiteY0"/>
              </a:cxn>
              <a:cxn ang="0">
                <a:pos x="connsiteX1" y="connsiteY1"/>
              </a:cxn>
              <a:cxn ang="0">
                <a:pos x="connsiteX2" y="connsiteY2"/>
              </a:cxn>
              <a:cxn ang="0">
                <a:pos x="connsiteX3" y="connsiteY3"/>
              </a:cxn>
            </a:cxnLst>
            <a:rect l="l" t="t" r="r" b="b"/>
            <a:pathLst>
              <a:path w="3276600" h="368841">
                <a:moveTo>
                  <a:pt x="0" y="541"/>
                </a:moveTo>
                <a:cubicBezTo>
                  <a:pt x="376766" y="184691"/>
                  <a:pt x="753533" y="368841"/>
                  <a:pt x="1079500" y="368841"/>
                </a:cubicBezTo>
                <a:cubicBezTo>
                  <a:pt x="1405467" y="368841"/>
                  <a:pt x="1589617" y="15358"/>
                  <a:pt x="1955800" y="541"/>
                </a:cubicBezTo>
                <a:cubicBezTo>
                  <a:pt x="2321983" y="-14276"/>
                  <a:pt x="3276600" y="279941"/>
                  <a:pt x="3276600" y="279941"/>
                </a:cubicBezTo>
              </a:path>
            </a:pathLst>
          </a:cu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5" name="Teardrop 54"/>
          <p:cNvSpPr>
            <a:spLocks noChangeAspect="1"/>
          </p:cNvSpPr>
          <p:nvPr/>
        </p:nvSpPr>
        <p:spPr>
          <a:xfrm rot="2711176">
            <a:off x="3126565" y="3421217"/>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56" name="Left Arrow 55"/>
          <p:cNvSpPr/>
          <p:nvPr/>
        </p:nvSpPr>
        <p:spPr>
          <a:xfrm rot="10800000" flipV="1">
            <a:off x="1652701" y="3626272"/>
            <a:ext cx="640080" cy="182880"/>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58" name="Left Arrow 57"/>
          <p:cNvSpPr/>
          <p:nvPr/>
        </p:nvSpPr>
        <p:spPr>
          <a:xfrm rot="10800000" flipV="1">
            <a:off x="1637461" y="5776591"/>
            <a:ext cx="640080" cy="182880"/>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59" name="Left Arrow 58"/>
          <p:cNvSpPr/>
          <p:nvPr/>
        </p:nvSpPr>
        <p:spPr>
          <a:xfrm rot="10800000" flipV="1">
            <a:off x="1637461" y="5025243"/>
            <a:ext cx="640080" cy="182880"/>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0" name="Left Arrow 59"/>
          <p:cNvSpPr/>
          <p:nvPr/>
        </p:nvSpPr>
        <p:spPr>
          <a:xfrm rot="10800000" flipV="1">
            <a:off x="1637461" y="4337756"/>
            <a:ext cx="640080" cy="182880"/>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1" name="Left Arrow 60"/>
          <p:cNvSpPr/>
          <p:nvPr/>
        </p:nvSpPr>
        <p:spPr>
          <a:xfrm flipV="1">
            <a:off x="7427186" y="4417060"/>
            <a:ext cx="640080" cy="640080"/>
          </a:xfrm>
          <a:prstGeom prst="lef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C0504D"/>
              </a:solidFill>
              <a:latin typeface="Calibri"/>
            </a:endParaRPr>
          </a:p>
        </p:txBody>
      </p:sp>
      <p:sp>
        <p:nvSpPr>
          <p:cNvPr id="62" name="TextBox 61"/>
          <p:cNvSpPr txBox="1"/>
          <p:nvPr/>
        </p:nvSpPr>
        <p:spPr>
          <a:xfrm>
            <a:off x="156911" y="1532628"/>
            <a:ext cx="2941889" cy="1785104"/>
          </a:xfrm>
          <a:prstGeom prst="rect">
            <a:avLst/>
          </a:prstGeom>
          <a:noFill/>
        </p:spPr>
        <p:txBody>
          <a:bodyPr wrap="square" rtlCol="0">
            <a:spAutoFit/>
          </a:bodyPr>
          <a:lstStyle/>
          <a:p>
            <a:pPr defTabSz="457200"/>
            <a:r>
              <a:rPr lang="en-US" altLang="zh-CN" sz="2200" dirty="0" smtClean="0">
                <a:solidFill>
                  <a:srgbClr val="C0504D"/>
                </a:solidFill>
                <a:latin typeface="Calibri"/>
                <a:ea typeface="宋体"/>
              </a:rPr>
              <a:t>Packet classification </a:t>
            </a:r>
            <a:r>
              <a:rPr lang="en-US" altLang="zh-CN" sz="2200" dirty="0">
                <a:solidFill>
                  <a:prstClr val="black"/>
                </a:solidFill>
                <a:latin typeface="Calibri"/>
                <a:ea typeface="宋体"/>
              </a:rPr>
              <a:t>b</a:t>
            </a:r>
            <a:r>
              <a:rPr lang="en-US" altLang="zh-CN" sz="2200" dirty="0" smtClean="0">
                <a:solidFill>
                  <a:prstClr val="black"/>
                </a:solidFill>
                <a:latin typeface="Calibri"/>
                <a:ea typeface="宋体"/>
              </a:rPr>
              <a:t>ased on service policy</a:t>
            </a:r>
          </a:p>
          <a:p>
            <a:pPr defTabSz="457200"/>
            <a:endParaRPr lang="en-US" sz="2200" dirty="0">
              <a:solidFill>
                <a:prstClr val="black"/>
              </a:solidFill>
              <a:latin typeface="Calibri"/>
            </a:endParaRPr>
          </a:p>
          <a:p>
            <a:pPr defTabSz="457200"/>
            <a:r>
              <a:rPr lang="en-US" sz="2200" dirty="0" smtClean="0">
                <a:solidFill>
                  <a:srgbClr val="C0504D"/>
                </a:solidFill>
                <a:latin typeface="Calibri"/>
              </a:rPr>
              <a:t>Encoding</a:t>
            </a:r>
            <a:r>
              <a:rPr lang="en-US" sz="2200" dirty="0" smtClean="0">
                <a:solidFill>
                  <a:prstClr val="black"/>
                </a:solidFill>
                <a:latin typeface="Calibri"/>
              </a:rPr>
              <a:t> results to packet headers</a:t>
            </a:r>
            <a:endParaRPr lang="en-US" sz="2200" dirty="0">
              <a:solidFill>
                <a:prstClr val="black"/>
              </a:solidFill>
              <a:latin typeface="Calibri"/>
            </a:endParaRPr>
          </a:p>
        </p:txBody>
      </p:sp>
      <p:sp>
        <p:nvSpPr>
          <p:cNvPr id="63" name="TextBox 62"/>
          <p:cNvSpPr txBox="1"/>
          <p:nvPr/>
        </p:nvSpPr>
        <p:spPr>
          <a:xfrm>
            <a:off x="3070290" y="1532628"/>
            <a:ext cx="3216121" cy="1785104"/>
          </a:xfrm>
          <a:prstGeom prst="rect">
            <a:avLst/>
          </a:prstGeom>
          <a:noFill/>
        </p:spPr>
        <p:txBody>
          <a:bodyPr wrap="square" rtlCol="0">
            <a:spAutoFit/>
          </a:bodyPr>
          <a:lstStyle/>
          <a:p>
            <a:pPr defTabSz="457200"/>
            <a:r>
              <a:rPr lang="en-US" sz="2200" dirty="0" smtClean="0">
                <a:solidFill>
                  <a:srgbClr val="4F81BD"/>
                </a:solidFill>
                <a:latin typeface="Calibri"/>
              </a:rPr>
              <a:t>Traffic steering </a:t>
            </a:r>
            <a:r>
              <a:rPr lang="en-US" sz="2200" dirty="0">
                <a:solidFill>
                  <a:prstClr val="black"/>
                </a:solidFill>
                <a:latin typeface="Calibri"/>
              </a:rPr>
              <a:t>b</a:t>
            </a:r>
            <a:r>
              <a:rPr lang="en-US" sz="2200" dirty="0" smtClean="0">
                <a:solidFill>
                  <a:prstClr val="black"/>
                </a:solidFill>
                <a:latin typeface="Calibri"/>
              </a:rPr>
              <a:t>ased on traffic </a:t>
            </a:r>
            <a:r>
              <a:rPr lang="en-US" sz="2200" dirty="0">
                <a:solidFill>
                  <a:prstClr val="black"/>
                </a:solidFill>
                <a:latin typeface="Calibri"/>
              </a:rPr>
              <a:t>m</a:t>
            </a:r>
            <a:r>
              <a:rPr lang="en-US" sz="2200" dirty="0" smtClean="0">
                <a:solidFill>
                  <a:prstClr val="black"/>
                </a:solidFill>
                <a:latin typeface="Calibri"/>
              </a:rPr>
              <a:t>anagement policy</a:t>
            </a:r>
          </a:p>
          <a:p>
            <a:pPr defTabSz="457200"/>
            <a:endParaRPr lang="en-US" sz="2200" dirty="0" smtClean="0">
              <a:solidFill>
                <a:prstClr val="black"/>
              </a:solidFill>
              <a:latin typeface="Calibri"/>
            </a:endParaRPr>
          </a:p>
          <a:p>
            <a:pPr defTabSz="457200"/>
            <a:r>
              <a:rPr lang="en-US" sz="2200" dirty="0" smtClean="0">
                <a:solidFill>
                  <a:srgbClr val="4F81BD"/>
                </a:solidFill>
                <a:latin typeface="Calibri"/>
              </a:rPr>
              <a:t>Selectively multi-dimensional </a:t>
            </a:r>
            <a:r>
              <a:rPr lang="en-US" sz="2200" dirty="0" smtClean="0">
                <a:solidFill>
                  <a:prstClr val="black"/>
                </a:solidFill>
                <a:latin typeface="Calibri"/>
              </a:rPr>
              <a:t>aggregation</a:t>
            </a:r>
            <a:endParaRPr lang="en-US" sz="2200" dirty="0">
              <a:solidFill>
                <a:prstClr val="black"/>
              </a:solidFill>
              <a:latin typeface="Calibri"/>
            </a:endParaRPr>
          </a:p>
        </p:txBody>
      </p:sp>
      <p:sp>
        <p:nvSpPr>
          <p:cNvPr id="64" name="TextBox 63"/>
          <p:cNvSpPr txBox="1"/>
          <p:nvPr/>
        </p:nvSpPr>
        <p:spPr>
          <a:xfrm>
            <a:off x="6315948" y="1532628"/>
            <a:ext cx="2941889" cy="1107996"/>
          </a:xfrm>
          <a:prstGeom prst="rect">
            <a:avLst/>
          </a:prstGeom>
          <a:noFill/>
        </p:spPr>
        <p:txBody>
          <a:bodyPr wrap="square" rtlCol="0">
            <a:spAutoFit/>
          </a:bodyPr>
          <a:lstStyle/>
          <a:p>
            <a:pPr defTabSz="457200"/>
            <a:r>
              <a:rPr lang="en-US" altLang="zh-CN" sz="2200" dirty="0" smtClean="0">
                <a:solidFill>
                  <a:srgbClr val="77933C"/>
                </a:solidFill>
                <a:latin typeface="Calibri"/>
                <a:ea typeface="宋体"/>
              </a:rPr>
              <a:t>Simple forwarding</a:t>
            </a:r>
          </a:p>
          <a:p>
            <a:pPr defTabSz="457200"/>
            <a:r>
              <a:rPr lang="en-US" altLang="zh-CN" sz="2200" dirty="0" smtClean="0">
                <a:solidFill>
                  <a:prstClr val="black"/>
                </a:solidFill>
                <a:latin typeface="Calibri"/>
                <a:ea typeface="宋体"/>
              </a:rPr>
              <a:t>based on multi-dimensional tags</a:t>
            </a:r>
            <a:endParaRPr lang="en-US" sz="2200" dirty="0">
              <a:solidFill>
                <a:prstClr val="black"/>
              </a:solidFill>
              <a:latin typeface="Calibri"/>
            </a:endParaRPr>
          </a:p>
        </p:txBody>
      </p:sp>
      <p:cxnSp>
        <p:nvCxnSpPr>
          <p:cNvPr id="65" name="Straight Connector 64"/>
          <p:cNvCxnSpPr/>
          <p:nvPr/>
        </p:nvCxnSpPr>
        <p:spPr>
          <a:xfrm flipH="1">
            <a:off x="6280958" y="1638300"/>
            <a:ext cx="18242" cy="4956947"/>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971426" y="1638300"/>
            <a:ext cx="0" cy="4956947"/>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5" name="Slide Number Placeholder 24"/>
          <p:cNvSpPr>
            <a:spLocks noGrp="1"/>
          </p:cNvSpPr>
          <p:nvPr>
            <p:ph type="sldNum" sz="quarter" idx="12"/>
          </p:nvPr>
        </p:nvSpPr>
        <p:spPr/>
        <p:txBody>
          <a:bodyPr/>
          <a:lstStyle/>
          <a:p>
            <a:fld id="{1718992C-B9AF-2F49-8B31-EC7F489F3004}" type="slidenum">
              <a:rPr lang="en-US" smtClean="0">
                <a:solidFill>
                  <a:prstClr val="black"/>
                </a:solidFill>
                <a:latin typeface="Calibri"/>
              </a:rPr>
              <a:pPr/>
              <a:t>73</a:t>
            </a:fld>
            <a:endParaRPr lang="en-US">
              <a:solidFill>
                <a:prstClr val="black"/>
              </a:solidFill>
              <a:latin typeface="Calibri"/>
            </a:endParaRPr>
          </a:p>
        </p:txBody>
      </p:sp>
      <p:sp>
        <p:nvSpPr>
          <p:cNvPr id="23" name="Date Placeholder 22"/>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24" name="Footer Placeholder 23"/>
          <p:cNvSpPr>
            <a:spLocks noGrp="1"/>
          </p:cNvSpPr>
          <p:nvPr>
            <p:ph type="ftr" sz="quarter" idx="11"/>
          </p:nvPr>
        </p:nvSpPr>
        <p:spPr>
          <a:xfrm>
            <a:off x="3124200" y="6461123"/>
            <a:ext cx="38100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283541211"/>
      </p:ext>
    </p:extLst>
  </p:cSld>
  <p:clrMapOvr>
    <a:masterClrMapping/>
  </p:clrMapOvr>
  <mc:AlternateContent xmlns:mc="http://schemas.openxmlformats.org/markup-compatibility/2006" xmlns:p14="http://schemas.microsoft.com/office/powerpoint/2010/main">
    <mc:Choice Requires="p14">
      <p:transition spd="slow" p14:dur="2000" advTm="41325"/>
    </mc:Choice>
    <mc:Fallback xmlns="">
      <p:transition xmlns:p14="http://schemas.microsoft.com/office/powerpoint/2010/main" spd="slow" advTm="41325"/>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solidFill>
                  <a:schemeClr val="accent2"/>
                </a:solidFill>
              </a:rPr>
              <a:t>SoftCell</a:t>
            </a:r>
            <a:r>
              <a:rPr lang="en-US" sz="3600" dirty="0" smtClean="0">
                <a:solidFill>
                  <a:schemeClr val="accent2"/>
                </a:solidFill>
              </a:rPr>
              <a:t>:</a:t>
            </a:r>
            <a:r>
              <a:rPr lang="en-US" sz="3600" dirty="0" smtClean="0"/>
              <a:t> Taking Control of</a:t>
            </a:r>
            <a:br>
              <a:rPr lang="en-US" sz="3600" dirty="0" smtClean="0"/>
            </a:br>
            <a:r>
              <a:rPr lang="en-US" sz="3600" dirty="0" smtClean="0"/>
              <a:t>Cellular Core Networks</a:t>
            </a:r>
            <a:endParaRPr lang="en-US" sz="3600" dirty="0"/>
          </a:p>
        </p:txBody>
      </p:sp>
      <p:sp>
        <p:nvSpPr>
          <p:cNvPr id="3" name="Content Placeholder 2"/>
          <p:cNvSpPr>
            <a:spLocks noGrp="1"/>
          </p:cNvSpPr>
          <p:nvPr>
            <p:ph idx="1"/>
          </p:nvPr>
        </p:nvSpPr>
        <p:spPr/>
        <p:txBody>
          <a:bodyPr>
            <a:normAutofit/>
          </a:bodyPr>
          <a:lstStyle/>
          <a:p>
            <a:r>
              <a:rPr lang="en-US" dirty="0" smtClean="0"/>
              <a:t>Characteristics of Cellular Core Networks</a:t>
            </a:r>
          </a:p>
          <a:p>
            <a:pPr lvl="1"/>
            <a:endParaRPr lang="en-US" dirty="0" smtClean="0"/>
          </a:p>
          <a:p>
            <a:r>
              <a:rPr lang="en-US" dirty="0" smtClean="0"/>
              <a:t>Scalable Data Plane</a:t>
            </a:r>
          </a:p>
          <a:p>
            <a:pPr lvl="1"/>
            <a:r>
              <a:rPr lang="en-US" dirty="0" smtClean="0"/>
              <a:t>Asymmetric Edge: Packet Classification</a:t>
            </a:r>
          </a:p>
          <a:p>
            <a:pPr lvl="1"/>
            <a:r>
              <a:rPr lang="en-US" dirty="0" smtClean="0"/>
              <a:t>Core: Multi-Dimensional Aggregation</a:t>
            </a:r>
          </a:p>
          <a:p>
            <a:pPr lvl="1"/>
            <a:endParaRPr lang="en-US" dirty="0" smtClean="0"/>
          </a:p>
          <a:p>
            <a:r>
              <a:rPr lang="en-US" dirty="0" smtClean="0">
                <a:solidFill>
                  <a:schemeClr val="accent1"/>
                </a:solidFill>
              </a:rPr>
              <a:t>Scalable Control Plane</a:t>
            </a:r>
          </a:p>
          <a:p>
            <a:pPr lvl="1"/>
            <a:r>
              <a:rPr lang="en-US" dirty="0" smtClean="0"/>
              <a:t>Hierarchical Controller</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74</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248400"/>
            <a:ext cx="3581400" cy="4730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088873981"/>
      </p:ext>
    </p:extLst>
  </p:cSld>
  <p:clrMapOvr>
    <a:masterClrMapping/>
  </p:clrMapOvr>
  <mc:AlternateContent xmlns:mc="http://schemas.openxmlformats.org/markup-compatibility/2006" xmlns:p14="http://schemas.microsoft.com/office/powerpoint/2010/main">
    <mc:Choice Requires="p14">
      <p:transition spd="slow" p14:dur="2000" advTm="19353"/>
    </mc:Choice>
    <mc:Fallback xmlns="">
      <p:transition xmlns:p14="http://schemas.microsoft.com/office/powerpoint/2010/main" spd="slow" advTm="19353"/>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Plane Load</a:t>
            </a:r>
            <a:endParaRPr lang="en-US" sz="4000" dirty="0"/>
          </a:p>
        </p:txBody>
      </p:sp>
      <p:pic>
        <p:nvPicPr>
          <p:cNvPr id="20"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285" y="4548833"/>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916369" y="3411762"/>
            <a:ext cx="746653" cy="1072355"/>
            <a:chOff x="1220243" y="2040952"/>
            <a:chExt cx="746653" cy="1072354"/>
          </a:xfrm>
        </p:grpSpPr>
        <p:graphicFrame>
          <p:nvGraphicFramePr>
            <p:cNvPr id="10" name="Object 9"/>
            <p:cNvGraphicFramePr>
              <a:graphicFrameLocks noChangeAspect="1"/>
            </p:cNvGraphicFramePr>
            <p:nvPr>
              <p:extLst>
                <p:ext uri="{D42A27DB-BD31-4B8C-83A1-F6EECF244321}">
                  <p14:modId xmlns:p14="http://schemas.microsoft.com/office/powerpoint/2010/main" val="101031898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0141"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22"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 name="Straight Connector 23"/>
          <p:cNvCxnSpPr>
            <a:stCxn id="22" idx="3"/>
            <a:endCxn id="20" idx="1"/>
          </p:cNvCxnSpPr>
          <p:nvPr/>
        </p:nvCxnSpPr>
        <p:spPr>
          <a:xfrm>
            <a:off x="1663022" y="3971300"/>
            <a:ext cx="2229263" cy="72120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20" idx="1"/>
          </p:cNvCxnSpPr>
          <p:nvPr/>
        </p:nvCxnSpPr>
        <p:spPr>
          <a:xfrm>
            <a:off x="2261642" y="4634135"/>
            <a:ext cx="1630643" cy="5836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514989" y="4074597"/>
            <a:ext cx="746653" cy="1072355"/>
            <a:chOff x="1220243" y="2040952"/>
            <a:chExt cx="746653" cy="1072354"/>
          </a:xfrm>
        </p:grpSpPr>
        <p:graphicFrame>
          <p:nvGraphicFramePr>
            <p:cNvPr id="35" name="Object 34"/>
            <p:cNvGraphicFramePr>
              <a:graphicFrameLocks noChangeAspect="1"/>
            </p:cNvGraphicFramePr>
            <p:nvPr>
              <p:extLst>
                <p:ext uri="{D42A27DB-BD31-4B8C-83A1-F6EECF244321}">
                  <p14:modId xmlns:p14="http://schemas.microsoft.com/office/powerpoint/2010/main" val="316449028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0142"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36"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1191799" y="4981065"/>
            <a:ext cx="746653" cy="1072355"/>
            <a:chOff x="1220243" y="2040952"/>
            <a:chExt cx="746653" cy="1072354"/>
          </a:xfrm>
        </p:grpSpPr>
        <p:graphicFrame>
          <p:nvGraphicFramePr>
            <p:cNvPr id="41" name="Object 40"/>
            <p:cNvGraphicFramePr>
              <a:graphicFrameLocks noChangeAspect="1"/>
            </p:cNvGraphicFramePr>
            <p:nvPr>
              <p:extLst>
                <p:ext uri="{D42A27DB-BD31-4B8C-83A1-F6EECF244321}">
                  <p14:modId xmlns:p14="http://schemas.microsoft.com/office/powerpoint/2010/main" val="197042364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0143"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42"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361" y="521296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605" y="5370213"/>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55" idx="1"/>
          </p:cNvCxnSpPr>
          <p:nvPr/>
        </p:nvCxnSpPr>
        <p:spPr>
          <a:xfrm flipV="1">
            <a:off x="2565952" y="5513881"/>
            <a:ext cx="813657" cy="75826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1819299" y="5712609"/>
            <a:ext cx="746653" cy="1072355"/>
            <a:chOff x="1220243" y="2040952"/>
            <a:chExt cx="746653" cy="1072354"/>
          </a:xfrm>
        </p:grpSpPr>
        <p:graphicFrame>
          <p:nvGraphicFramePr>
            <p:cNvPr id="58" name="Object 57"/>
            <p:cNvGraphicFramePr>
              <a:graphicFrameLocks noChangeAspect="1"/>
            </p:cNvGraphicFramePr>
            <p:nvPr>
              <p:extLst>
                <p:ext uri="{D42A27DB-BD31-4B8C-83A1-F6EECF244321}">
                  <p14:modId xmlns:p14="http://schemas.microsoft.com/office/powerpoint/2010/main" val="1723652580"/>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0144"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59"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 name="Straight Connector 59"/>
          <p:cNvCxnSpPr>
            <a:stCxn id="42" idx="3"/>
            <a:endCxn id="55" idx="1"/>
          </p:cNvCxnSpPr>
          <p:nvPr/>
        </p:nvCxnSpPr>
        <p:spPr>
          <a:xfrm flipV="1">
            <a:off x="1938456" y="5513881"/>
            <a:ext cx="1441153" cy="267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5" idx="3"/>
            <a:endCxn id="54" idx="1"/>
          </p:cNvCxnSpPr>
          <p:nvPr/>
        </p:nvCxnSpPr>
        <p:spPr>
          <a:xfrm flipV="1">
            <a:off x="4128905" y="5356640"/>
            <a:ext cx="1657456" cy="1572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0" idx="2"/>
            <a:endCxn id="55" idx="0"/>
          </p:cNvCxnSpPr>
          <p:nvPr/>
        </p:nvCxnSpPr>
        <p:spPr>
          <a:xfrm flipH="1">
            <a:off x="3754255" y="4836169"/>
            <a:ext cx="512680" cy="5340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4" idx="3"/>
          </p:cNvCxnSpPr>
          <p:nvPr/>
        </p:nvCxnSpPr>
        <p:spPr>
          <a:xfrm>
            <a:off x="6535665" y="5356639"/>
            <a:ext cx="39155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20" idx="3"/>
            <a:endCxn id="54" idx="1"/>
          </p:cNvCxnSpPr>
          <p:nvPr/>
        </p:nvCxnSpPr>
        <p:spPr>
          <a:xfrm>
            <a:off x="4641585" y="4692504"/>
            <a:ext cx="1144776" cy="66413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4"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9840" y="6166528"/>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44" idx="0"/>
            <a:endCxn id="55" idx="2"/>
          </p:cNvCxnSpPr>
          <p:nvPr/>
        </p:nvCxnSpPr>
        <p:spPr>
          <a:xfrm flipH="1" flipV="1">
            <a:off x="3754259" y="5657551"/>
            <a:ext cx="973085" cy="50897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53"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147" y="6133295"/>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6292" y="3695381"/>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a:stCxn id="53" idx="0"/>
            <a:endCxn id="55" idx="2"/>
          </p:cNvCxnSpPr>
          <p:nvPr/>
        </p:nvCxnSpPr>
        <p:spPr>
          <a:xfrm flipV="1">
            <a:off x="3502113" y="5657553"/>
            <a:ext cx="252145" cy="4757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1" idx="2"/>
            <a:endCxn id="20" idx="0"/>
          </p:cNvCxnSpPr>
          <p:nvPr/>
        </p:nvCxnSpPr>
        <p:spPr>
          <a:xfrm flipH="1">
            <a:off x="4266939" y="4316781"/>
            <a:ext cx="377389" cy="2320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7130741" y="5192278"/>
            <a:ext cx="1549739" cy="300082"/>
          </a:xfrm>
          <a:prstGeom prst="rect">
            <a:avLst/>
          </a:prstGeom>
        </p:spPr>
        <p:txBody>
          <a:bodyPr wrap="square">
            <a:spAutoFit/>
          </a:bodyPr>
          <a:lstStyle/>
          <a:p>
            <a:pPr defTabSz="457200">
              <a:lnSpc>
                <a:spcPct val="70000"/>
              </a:lnSpc>
            </a:pPr>
            <a:r>
              <a:rPr lang="en-US" dirty="0" smtClean="0">
                <a:solidFill>
                  <a:srgbClr val="000000"/>
                </a:solidFill>
                <a:latin typeface="Calibri"/>
              </a:rPr>
              <a:t>Internet</a:t>
            </a:r>
            <a:endParaRPr lang="en-US" dirty="0">
              <a:solidFill>
                <a:srgbClr val="000000"/>
              </a:solidFill>
              <a:latin typeface="Calibri"/>
            </a:endParaRPr>
          </a:p>
        </p:txBody>
      </p:sp>
      <p:grpSp>
        <p:nvGrpSpPr>
          <p:cNvPr id="19" name="Group 18"/>
          <p:cNvGrpSpPr/>
          <p:nvPr/>
        </p:nvGrpSpPr>
        <p:grpSpPr>
          <a:xfrm>
            <a:off x="500853" y="1474857"/>
            <a:ext cx="2681844" cy="4691669"/>
            <a:chOff x="500853" y="1474857"/>
            <a:chExt cx="2681844" cy="4691669"/>
          </a:xfrm>
        </p:grpSpPr>
        <p:cxnSp>
          <p:nvCxnSpPr>
            <p:cNvPr id="88" name="Straight Connector 87"/>
            <p:cNvCxnSpPr>
              <a:stCxn id="22" idx="0"/>
            </p:cNvCxnSpPr>
            <p:nvPr/>
          </p:nvCxnSpPr>
          <p:spPr>
            <a:xfrm flipV="1">
              <a:off x="1387592" y="2441718"/>
              <a:ext cx="0" cy="1423961"/>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36" idx="0"/>
            </p:cNvCxnSpPr>
            <p:nvPr/>
          </p:nvCxnSpPr>
          <p:spPr>
            <a:xfrm flipH="1" flipV="1">
              <a:off x="1938452" y="2441718"/>
              <a:ext cx="47760" cy="2086796"/>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42" idx="0"/>
            </p:cNvCxnSpPr>
            <p:nvPr/>
          </p:nvCxnSpPr>
          <p:spPr>
            <a:xfrm flipV="1">
              <a:off x="1663022" y="2441718"/>
              <a:ext cx="0" cy="2993264"/>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9" idx="0"/>
            </p:cNvCxnSpPr>
            <p:nvPr/>
          </p:nvCxnSpPr>
          <p:spPr>
            <a:xfrm flipH="1" flipV="1">
              <a:off x="2261642" y="2441718"/>
              <a:ext cx="28880" cy="3724808"/>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500853" y="1474857"/>
              <a:ext cx="2681844" cy="1015663"/>
            </a:xfrm>
            <a:prstGeom prst="rect">
              <a:avLst/>
            </a:prstGeom>
          </p:spPr>
          <p:txBody>
            <a:bodyPr wrap="none">
              <a:spAutoFit/>
            </a:bodyPr>
            <a:lstStyle/>
            <a:p>
              <a:pPr defTabSz="457200"/>
              <a:r>
                <a:rPr lang="en-US" sz="2000" dirty="0" smtClean="0">
                  <a:solidFill>
                    <a:srgbClr val="C0504D"/>
                  </a:solidFill>
                  <a:latin typeface="Calibri"/>
                  <a:cs typeface="Lucida Sans"/>
                </a:rPr>
                <a:t>Packet classification</a:t>
              </a:r>
            </a:p>
            <a:p>
              <a:pPr defTabSz="457200"/>
              <a:r>
                <a:rPr lang="en-US" sz="2000" dirty="0" smtClean="0">
                  <a:solidFill>
                    <a:prstClr val="black"/>
                  </a:solidFill>
                  <a:latin typeface="Calibri"/>
                  <a:cs typeface="Lucida Sans"/>
                </a:rPr>
                <a:t>Handle every flow</a:t>
              </a:r>
            </a:p>
            <a:p>
              <a:pPr defTabSz="457200"/>
              <a:r>
                <a:rPr lang="en-US" sz="2000" b="1" dirty="0">
                  <a:solidFill>
                    <a:srgbClr val="C0504D"/>
                  </a:solidFill>
                  <a:latin typeface="Calibri"/>
                  <a:cs typeface="Lucida Sans"/>
                </a:rPr>
                <a:t>Frequent</a:t>
              </a:r>
              <a:r>
                <a:rPr lang="en-US" sz="2000" dirty="0">
                  <a:solidFill>
                    <a:prstClr val="black"/>
                  </a:solidFill>
                  <a:latin typeface="Calibri"/>
                  <a:cs typeface="Lucida Sans"/>
                </a:rPr>
                <a:t> switch </a:t>
              </a:r>
              <a:r>
                <a:rPr lang="en-US" sz="2000" dirty="0" smtClean="0">
                  <a:solidFill>
                    <a:prstClr val="black"/>
                  </a:solidFill>
                  <a:latin typeface="Calibri"/>
                  <a:cs typeface="Lucida Sans"/>
                </a:rPr>
                <a:t>update</a:t>
              </a:r>
              <a:endParaRPr lang="en-US" sz="2000" dirty="0">
                <a:solidFill>
                  <a:prstClr val="black"/>
                </a:solidFill>
                <a:latin typeface="Calibri"/>
                <a:cs typeface="Lucida Sans"/>
              </a:endParaRPr>
            </a:p>
          </p:txBody>
        </p:sp>
      </p:grpSp>
      <p:grpSp>
        <p:nvGrpSpPr>
          <p:cNvPr id="21" name="Group 20"/>
          <p:cNvGrpSpPr/>
          <p:nvPr/>
        </p:nvGrpSpPr>
        <p:grpSpPr>
          <a:xfrm>
            <a:off x="3505158" y="1474986"/>
            <a:ext cx="3386539" cy="3895227"/>
            <a:chOff x="3505158" y="1474986"/>
            <a:chExt cx="3386539" cy="3895227"/>
          </a:xfrm>
        </p:grpSpPr>
        <p:cxnSp>
          <p:nvCxnSpPr>
            <p:cNvPr id="119" name="Straight Connector 118"/>
            <p:cNvCxnSpPr>
              <a:stCxn id="20" idx="0"/>
            </p:cNvCxnSpPr>
            <p:nvPr/>
          </p:nvCxnSpPr>
          <p:spPr>
            <a:xfrm flipV="1">
              <a:off x="4266935" y="2441718"/>
              <a:ext cx="0" cy="210711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55" idx="0"/>
            </p:cNvCxnSpPr>
            <p:nvPr/>
          </p:nvCxnSpPr>
          <p:spPr>
            <a:xfrm flipV="1">
              <a:off x="3754255" y="2441718"/>
              <a:ext cx="4" cy="292849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54" idx="1"/>
            </p:cNvCxnSpPr>
            <p:nvPr/>
          </p:nvCxnSpPr>
          <p:spPr>
            <a:xfrm flipV="1">
              <a:off x="5786361" y="2441718"/>
              <a:ext cx="0" cy="2914921"/>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3505158" y="1474986"/>
              <a:ext cx="3386539" cy="1015663"/>
            </a:xfrm>
            <a:prstGeom prst="rect">
              <a:avLst/>
            </a:prstGeom>
          </p:spPr>
          <p:txBody>
            <a:bodyPr wrap="none">
              <a:spAutoFit/>
            </a:bodyPr>
            <a:lstStyle/>
            <a:p>
              <a:pPr defTabSz="457200"/>
              <a:r>
                <a:rPr lang="en-US" sz="2000" dirty="0">
                  <a:solidFill>
                    <a:srgbClr val="C0504D"/>
                  </a:solidFill>
                  <a:latin typeface="Calibri"/>
                  <a:cs typeface="Lucida Sans"/>
                </a:rPr>
                <a:t>M</a:t>
              </a:r>
              <a:r>
                <a:rPr lang="en-US" sz="2000" dirty="0" smtClean="0">
                  <a:solidFill>
                    <a:srgbClr val="C0504D"/>
                  </a:solidFill>
                  <a:latin typeface="Calibri"/>
                  <a:cs typeface="Lucida Sans"/>
                </a:rPr>
                <a:t>ulti-dimensional aggregation</a:t>
              </a:r>
            </a:p>
            <a:p>
              <a:pPr defTabSz="457200"/>
              <a:r>
                <a:rPr lang="en-US" sz="2000" dirty="0" smtClean="0">
                  <a:solidFill>
                    <a:prstClr val="black"/>
                  </a:solidFill>
                  <a:latin typeface="Calibri"/>
                  <a:cs typeface="Lucida Sans"/>
                </a:rPr>
                <a:t>Handle every policy path</a:t>
              </a:r>
            </a:p>
            <a:p>
              <a:pPr defTabSz="457200"/>
              <a:r>
                <a:rPr lang="en-US" sz="2000" b="1" dirty="0" smtClean="0">
                  <a:solidFill>
                    <a:srgbClr val="C0504D"/>
                  </a:solidFill>
                  <a:latin typeface="Calibri"/>
                  <a:cs typeface="Lucida Sans"/>
                </a:rPr>
                <a:t>Infrequent</a:t>
              </a:r>
              <a:r>
                <a:rPr lang="en-US" sz="2000" dirty="0" smtClean="0">
                  <a:solidFill>
                    <a:srgbClr val="C0504D"/>
                  </a:solidFill>
                  <a:latin typeface="Calibri"/>
                  <a:cs typeface="Lucida Sans"/>
                </a:rPr>
                <a:t> </a:t>
              </a:r>
              <a:r>
                <a:rPr lang="en-US" sz="2000" dirty="0" smtClean="0">
                  <a:solidFill>
                    <a:prstClr val="black"/>
                  </a:solidFill>
                  <a:latin typeface="Calibri"/>
                  <a:cs typeface="Lucida Sans"/>
                </a:rPr>
                <a:t>switch update</a:t>
              </a:r>
              <a:endParaRPr lang="en-US" sz="2000" dirty="0">
                <a:solidFill>
                  <a:prstClr val="black"/>
                </a:solidFill>
                <a:latin typeface="Calibri"/>
                <a:cs typeface="Lucida Sans"/>
              </a:endParaRPr>
            </a:p>
          </p:txBody>
        </p:sp>
      </p:gr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75</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613523"/>
            <a:ext cx="3810000" cy="2444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459312219"/>
      </p:ext>
    </p:extLst>
  </p:cSld>
  <p:clrMapOvr>
    <a:masterClrMapping/>
  </p:clrMapOvr>
  <mc:AlternateContent xmlns:mc="http://schemas.openxmlformats.org/markup-compatibility/2006" xmlns:p14="http://schemas.microsoft.com/office/powerpoint/2010/main">
    <mc:Choice Requires="p14">
      <p:transition spd="slow" p14:dur="2000" advTm="43661"/>
    </mc:Choice>
    <mc:Fallback xmlns="">
      <p:transition xmlns:p14="http://schemas.microsoft.com/office/powerpoint/2010/main" spd="slow" advTm="436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Hierarchical Controller</a:t>
            </a:r>
            <a:endParaRPr lang="en-US" sz="4000" dirty="0"/>
          </a:p>
        </p:txBody>
      </p:sp>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285" y="4548833"/>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1033463" y="3446544"/>
            <a:ext cx="746653" cy="1072355"/>
            <a:chOff x="1220243" y="2040952"/>
            <a:chExt cx="746653" cy="1072354"/>
          </a:xfrm>
        </p:grpSpPr>
        <p:graphicFrame>
          <p:nvGraphicFramePr>
            <p:cNvPr id="10" name="Object 9"/>
            <p:cNvGraphicFramePr>
              <a:graphicFrameLocks noChangeAspect="1"/>
            </p:cNvGraphicFramePr>
            <p:nvPr>
              <p:extLst>
                <p:ext uri="{D42A27DB-BD31-4B8C-83A1-F6EECF244321}">
                  <p14:modId xmlns:p14="http://schemas.microsoft.com/office/powerpoint/2010/main" val="307396602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1165"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22"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 name="Straight Connector 23"/>
          <p:cNvCxnSpPr>
            <a:stCxn id="22" idx="3"/>
            <a:endCxn id="20" idx="1"/>
          </p:cNvCxnSpPr>
          <p:nvPr/>
        </p:nvCxnSpPr>
        <p:spPr>
          <a:xfrm>
            <a:off x="1780119" y="4006083"/>
            <a:ext cx="2112169" cy="686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20" idx="1"/>
          </p:cNvCxnSpPr>
          <p:nvPr/>
        </p:nvCxnSpPr>
        <p:spPr>
          <a:xfrm>
            <a:off x="2325142" y="4634137"/>
            <a:ext cx="1567147" cy="5836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578489" y="4074597"/>
            <a:ext cx="746653" cy="1072355"/>
            <a:chOff x="1220243" y="2040952"/>
            <a:chExt cx="746653" cy="1072354"/>
          </a:xfrm>
        </p:grpSpPr>
        <p:graphicFrame>
          <p:nvGraphicFramePr>
            <p:cNvPr id="35" name="Object 34"/>
            <p:cNvGraphicFramePr>
              <a:graphicFrameLocks noChangeAspect="1"/>
            </p:cNvGraphicFramePr>
            <p:nvPr>
              <p:extLst>
                <p:ext uri="{D42A27DB-BD31-4B8C-83A1-F6EECF244321}">
                  <p14:modId xmlns:p14="http://schemas.microsoft.com/office/powerpoint/2010/main" val="2106664075"/>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1166"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36"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1191799" y="4981065"/>
            <a:ext cx="746653" cy="1072355"/>
            <a:chOff x="1220243" y="2040952"/>
            <a:chExt cx="746653" cy="1072354"/>
          </a:xfrm>
        </p:grpSpPr>
        <p:graphicFrame>
          <p:nvGraphicFramePr>
            <p:cNvPr id="41" name="Object 40"/>
            <p:cNvGraphicFramePr>
              <a:graphicFrameLocks noChangeAspect="1"/>
            </p:cNvGraphicFramePr>
            <p:nvPr>
              <p:extLst>
                <p:ext uri="{D42A27DB-BD31-4B8C-83A1-F6EECF244321}">
                  <p14:modId xmlns:p14="http://schemas.microsoft.com/office/powerpoint/2010/main" val="121041931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1167"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42"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361" y="521296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605" y="5370213"/>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55" idx="1"/>
          </p:cNvCxnSpPr>
          <p:nvPr/>
        </p:nvCxnSpPr>
        <p:spPr>
          <a:xfrm flipV="1">
            <a:off x="2565952" y="5513881"/>
            <a:ext cx="813657" cy="75826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1819299" y="5712609"/>
            <a:ext cx="746653" cy="1072355"/>
            <a:chOff x="1220243" y="2040952"/>
            <a:chExt cx="746653" cy="1072354"/>
          </a:xfrm>
        </p:grpSpPr>
        <p:graphicFrame>
          <p:nvGraphicFramePr>
            <p:cNvPr id="58" name="Object 57"/>
            <p:cNvGraphicFramePr>
              <a:graphicFrameLocks noChangeAspect="1"/>
            </p:cNvGraphicFramePr>
            <p:nvPr>
              <p:extLst>
                <p:ext uri="{D42A27DB-BD31-4B8C-83A1-F6EECF244321}">
                  <p14:modId xmlns:p14="http://schemas.microsoft.com/office/powerpoint/2010/main" val="315374878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41168"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59"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 name="Straight Connector 59"/>
          <p:cNvCxnSpPr>
            <a:stCxn id="42" idx="3"/>
            <a:endCxn id="55" idx="1"/>
          </p:cNvCxnSpPr>
          <p:nvPr/>
        </p:nvCxnSpPr>
        <p:spPr>
          <a:xfrm flipV="1">
            <a:off x="1938456" y="5513881"/>
            <a:ext cx="1441153" cy="267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5" idx="3"/>
            <a:endCxn id="54" idx="1"/>
          </p:cNvCxnSpPr>
          <p:nvPr/>
        </p:nvCxnSpPr>
        <p:spPr>
          <a:xfrm flipV="1">
            <a:off x="4128905" y="5356640"/>
            <a:ext cx="1657456" cy="1572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0" idx="2"/>
            <a:endCxn id="55" idx="0"/>
          </p:cNvCxnSpPr>
          <p:nvPr/>
        </p:nvCxnSpPr>
        <p:spPr>
          <a:xfrm flipH="1">
            <a:off x="3754255" y="4836169"/>
            <a:ext cx="512680" cy="5340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4" idx="3"/>
          </p:cNvCxnSpPr>
          <p:nvPr/>
        </p:nvCxnSpPr>
        <p:spPr>
          <a:xfrm>
            <a:off x="6535665" y="5356639"/>
            <a:ext cx="39155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20" idx="3"/>
            <a:endCxn id="54" idx="1"/>
          </p:cNvCxnSpPr>
          <p:nvPr/>
        </p:nvCxnSpPr>
        <p:spPr>
          <a:xfrm>
            <a:off x="4641585" y="4692504"/>
            <a:ext cx="1144776" cy="66413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4" name="Picture 11" descr="IOS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9840" y="6166528"/>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44" idx="0"/>
            <a:endCxn id="55" idx="2"/>
          </p:cNvCxnSpPr>
          <p:nvPr/>
        </p:nvCxnSpPr>
        <p:spPr>
          <a:xfrm flipH="1" flipV="1">
            <a:off x="3754259" y="5657551"/>
            <a:ext cx="973085" cy="50897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53" name="Picture 60" descr="Content_Transformation_Eng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8147" y="6133295"/>
            <a:ext cx="787925" cy="4889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8" descr="Network_Mgmt_Applian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6292" y="3695381"/>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a:stCxn id="53" idx="0"/>
            <a:endCxn id="55" idx="2"/>
          </p:cNvCxnSpPr>
          <p:nvPr/>
        </p:nvCxnSpPr>
        <p:spPr>
          <a:xfrm flipV="1">
            <a:off x="3502113" y="5657553"/>
            <a:ext cx="252145" cy="4757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1" idx="2"/>
            <a:endCxn id="20" idx="0"/>
          </p:cNvCxnSpPr>
          <p:nvPr/>
        </p:nvCxnSpPr>
        <p:spPr>
          <a:xfrm flipH="1">
            <a:off x="4266939" y="4316781"/>
            <a:ext cx="377389" cy="2320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3352535" y="2802950"/>
            <a:ext cx="1828800" cy="415498"/>
          </a:xfrm>
          <a:prstGeom prst="rect">
            <a:avLst/>
          </a:prstGeom>
          <a:ln w="28575" cmpd="sng">
            <a:solidFill>
              <a:schemeClr val="accent2"/>
            </a:solidFill>
          </a:ln>
        </p:spPr>
        <p:txBody>
          <a:bodyPr wrap="square">
            <a:spAutoFit/>
          </a:bodyPr>
          <a:lstStyle/>
          <a:p>
            <a:pPr algn="ctr" defTabSz="457200">
              <a:lnSpc>
                <a:spcPct val="70000"/>
              </a:lnSpc>
            </a:pPr>
            <a:r>
              <a:rPr lang="en-US" sz="2800" dirty="0" smtClean="0">
                <a:solidFill>
                  <a:srgbClr val="C0504D"/>
                </a:solidFill>
                <a:latin typeface="Calibri"/>
              </a:rPr>
              <a:t>Controller</a:t>
            </a:r>
            <a:endParaRPr lang="en-US" sz="2800" dirty="0">
              <a:solidFill>
                <a:srgbClr val="C0504D"/>
              </a:solidFill>
              <a:latin typeface="Calibri"/>
            </a:endParaRPr>
          </a:p>
        </p:txBody>
      </p:sp>
      <p:sp>
        <p:nvSpPr>
          <p:cNvPr id="92" name="Rectangle 91"/>
          <p:cNvSpPr/>
          <p:nvPr/>
        </p:nvSpPr>
        <p:spPr>
          <a:xfrm>
            <a:off x="7130741" y="5192278"/>
            <a:ext cx="1549739" cy="300082"/>
          </a:xfrm>
          <a:prstGeom prst="rect">
            <a:avLst/>
          </a:prstGeom>
        </p:spPr>
        <p:txBody>
          <a:bodyPr wrap="square">
            <a:spAutoFit/>
          </a:bodyPr>
          <a:lstStyle/>
          <a:p>
            <a:pPr defTabSz="457200">
              <a:lnSpc>
                <a:spcPct val="70000"/>
              </a:lnSpc>
            </a:pPr>
            <a:r>
              <a:rPr lang="en-US" dirty="0" smtClean="0">
                <a:solidFill>
                  <a:srgbClr val="000000"/>
                </a:solidFill>
                <a:latin typeface="Calibri"/>
              </a:rPr>
              <a:t>Internet</a:t>
            </a:r>
            <a:endParaRPr lang="en-US" dirty="0">
              <a:solidFill>
                <a:srgbClr val="000000"/>
              </a:solidFill>
              <a:latin typeface="Calibri"/>
            </a:endParaRPr>
          </a:p>
        </p:txBody>
      </p:sp>
      <p:cxnSp>
        <p:nvCxnSpPr>
          <p:cNvPr id="119" name="Straight Connector 118"/>
          <p:cNvCxnSpPr>
            <a:stCxn id="20" idx="0"/>
            <a:endCxn id="77" idx="2"/>
          </p:cNvCxnSpPr>
          <p:nvPr/>
        </p:nvCxnSpPr>
        <p:spPr>
          <a:xfrm flipV="1">
            <a:off x="4266935" y="3218448"/>
            <a:ext cx="0" cy="133038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54" idx="1"/>
            <a:endCxn id="77" idx="2"/>
          </p:cNvCxnSpPr>
          <p:nvPr/>
        </p:nvCxnSpPr>
        <p:spPr>
          <a:xfrm flipH="1" flipV="1">
            <a:off x="4266935" y="3218448"/>
            <a:ext cx="1519426" cy="2138191"/>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1348955" y="3612421"/>
            <a:ext cx="403236" cy="276999"/>
          </a:xfrm>
          <a:prstGeom prst="rect">
            <a:avLst/>
          </a:prstGeom>
          <a:ln w="57150" cmpd="sng">
            <a:solidFill>
              <a:schemeClr val="accent1"/>
            </a:solidFill>
          </a:ln>
        </p:spPr>
        <p:txBody>
          <a:bodyPr wrap="square">
            <a:spAutoFit/>
          </a:bodyPr>
          <a:lstStyle/>
          <a:p>
            <a:pPr algn="ctr" defTabSz="457200">
              <a:lnSpc>
                <a:spcPct val="70000"/>
              </a:lnSpc>
            </a:pPr>
            <a:r>
              <a:rPr lang="en-US" sz="1600" dirty="0" smtClean="0">
                <a:solidFill>
                  <a:srgbClr val="4F81BD"/>
                </a:solidFill>
                <a:latin typeface="Calibri"/>
              </a:rPr>
              <a:t>LA</a:t>
            </a:r>
            <a:endParaRPr lang="en-US" sz="1600" dirty="0">
              <a:solidFill>
                <a:srgbClr val="4F81BD"/>
              </a:solidFill>
              <a:latin typeface="Calibri"/>
            </a:endParaRPr>
          </a:p>
        </p:txBody>
      </p:sp>
      <p:cxnSp>
        <p:nvCxnSpPr>
          <p:cNvPr id="66" name="Straight Connector 65"/>
          <p:cNvCxnSpPr>
            <a:stCxn id="62" idx="0"/>
            <a:endCxn id="77" idx="2"/>
          </p:cNvCxnSpPr>
          <p:nvPr/>
        </p:nvCxnSpPr>
        <p:spPr>
          <a:xfrm flipV="1">
            <a:off x="1550573" y="3218448"/>
            <a:ext cx="2716362" cy="393973"/>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904591" y="4228155"/>
            <a:ext cx="403236" cy="276999"/>
          </a:xfrm>
          <a:prstGeom prst="rect">
            <a:avLst/>
          </a:prstGeom>
          <a:ln w="57150" cmpd="sng">
            <a:solidFill>
              <a:schemeClr val="accent1"/>
            </a:solidFill>
          </a:ln>
        </p:spPr>
        <p:txBody>
          <a:bodyPr wrap="square">
            <a:spAutoFit/>
          </a:bodyPr>
          <a:lstStyle/>
          <a:p>
            <a:pPr algn="ctr" defTabSz="457200">
              <a:lnSpc>
                <a:spcPct val="70000"/>
              </a:lnSpc>
            </a:pPr>
            <a:r>
              <a:rPr lang="en-US" sz="1600" dirty="0" smtClean="0">
                <a:solidFill>
                  <a:srgbClr val="4F81BD"/>
                </a:solidFill>
                <a:latin typeface="Calibri"/>
              </a:rPr>
              <a:t>LA</a:t>
            </a:r>
            <a:endParaRPr lang="en-US" sz="1600" dirty="0">
              <a:solidFill>
                <a:srgbClr val="4F81BD"/>
              </a:solidFill>
              <a:latin typeface="Calibri"/>
            </a:endParaRPr>
          </a:p>
        </p:txBody>
      </p:sp>
      <p:sp>
        <p:nvSpPr>
          <p:cNvPr id="71" name="Rectangle 70"/>
          <p:cNvSpPr/>
          <p:nvPr/>
        </p:nvSpPr>
        <p:spPr>
          <a:xfrm>
            <a:off x="1515739" y="5157987"/>
            <a:ext cx="403236" cy="276999"/>
          </a:xfrm>
          <a:prstGeom prst="rect">
            <a:avLst/>
          </a:prstGeom>
          <a:ln w="57150" cmpd="sng">
            <a:solidFill>
              <a:schemeClr val="accent1"/>
            </a:solidFill>
          </a:ln>
        </p:spPr>
        <p:txBody>
          <a:bodyPr wrap="square">
            <a:spAutoFit/>
          </a:bodyPr>
          <a:lstStyle/>
          <a:p>
            <a:pPr algn="ctr" defTabSz="457200">
              <a:lnSpc>
                <a:spcPct val="70000"/>
              </a:lnSpc>
            </a:pPr>
            <a:r>
              <a:rPr lang="en-US" sz="1600" dirty="0" smtClean="0">
                <a:solidFill>
                  <a:srgbClr val="4F81BD"/>
                </a:solidFill>
                <a:latin typeface="Calibri"/>
              </a:rPr>
              <a:t>LA</a:t>
            </a:r>
            <a:endParaRPr lang="en-US" sz="1600" dirty="0">
              <a:solidFill>
                <a:srgbClr val="4F81BD"/>
              </a:solidFill>
              <a:latin typeface="Calibri"/>
            </a:endParaRPr>
          </a:p>
        </p:txBody>
      </p:sp>
      <p:sp>
        <p:nvSpPr>
          <p:cNvPr id="73" name="Rectangle 72"/>
          <p:cNvSpPr/>
          <p:nvPr/>
        </p:nvSpPr>
        <p:spPr>
          <a:xfrm>
            <a:off x="2157078" y="5873973"/>
            <a:ext cx="403236" cy="276999"/>
          </a:xfrm>
          <a:prstGeom prst="rect">
            <a:avLst/>
          </a:prstGeom>
          <a:ln w="57150" cmpd="sng">
            <a:solidFill>
              <a:schemeClr val="accent1"/>
            </a:solidFill>
          </a:ln>
        </p:spPr>
        <p:txBody>
          <a:bodyPr wrap="square">
            <a:spAutoFit/>
          </a:bodyPr>
          <a:lstStyle/>
          <a:p>
            <a:pPr algn="ctr" defTabSz="457200">
              <a:lnSpc>
                <a:spcPct val="70000"/>
              </a:lnSpc>
            </a:pPr>
            <a:r>
              <a:rPr lang="en-US" sz="1600" dirty="0" smtClean="0">
                <a:solidFill>
                  <a:srgbClr val="4F81BD"/>
                </a:solidFill>
                <a:latin typeface="Calibri"/>
              </a:rPr>
              <a:t>LA</a:t>
            </a:r>
            <a:endParaRPr lang="en-US" sz="1600" dirty="0">
              <a:solidFill>
                <a:srgbClr val="4F81BD"/>
              </a:solidFill>
              <a:latin typeface="Calibri"/>
            </a:endParaRPr>
          </a:p>
        </p:txBody>
      </p:sp>
      <p:cxnSp>
        <p:nvCxnSpPr>
          <p:cNvPr id="75" name="Straight Connector 74"/>
          <p:cNvCxnSpPr>
            <a:stCxn id="70" idx="0"/>
            <a:endCxn id="77" idx="2"/>
          </p:cNvCxnSpPr>
          <p:nvPr/>
        </p:nvCxnSpPr>
        <p:spPr>
          <a:xfrm flipV="1">
            <a:off x="2106209" y="3218448"/>
            <a:ext cx="2160726" cy="1009707"/>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35" idx="2"/>
            <a:endCxn id="77" idx="2"/>
          </p:cNvCxnSpPr>
          <p:nvPr/>
        </p:nvCxnSpPr>
        <p:spPr>
          <a:xfrm flipV="1">
            <a:off x="1757221" y="3218448"/>
            <a:ext cx="2509714" cy="1928504"/>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0"/>
            <a:endCxn id="77" idx="2"/>
          </p:cNvCxnSpPr>
          <p:nvPr/>
        </p:nvCxnSpPr>
        <p:spPr>
          <a:xfrm flipV="1">
            <a:off x="2358696" y="3218448"/>
            <a:ext cx="1908239" cy="265552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5" idx="0"/>
            <a:endCxn id="77" idx="2"/>
          </p:cNvCxnSpPr>
          <p:nvPr/>
        </p:nvCxnSpPr>
        <p:spPr>
          <a:xfrm flipV="1">
            <a:off x="3754255" y="3218448"/>
            <a:ext cx="512680" cy="215176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1" name="Content Placeholder 2"/>
          <p:cNvSpPr>
            <a:spLocks noGrp="1"/>
          </p:cNvSpPr>
          <p:nvPr>
            <p:ph idx="1"/>
          </p:nvPr>
        </p:nvSpPr>
        <p:spPr>
          <a:xfrm>
            <a:off x="457200" y="1600201"/>
            <a:ext cx="8229600" cy="4525963"/>
          </a:xfrm>
        </p:spPr>
        <p:txBody>
          <a:bodyPr>
            <a:normAutofit/>
          </a:bodyPr>
          <a:lstStyle/>
          <a:p>
            <a:r>
              <a:rPr lang="en-US" sz="2800" dirty="0" smtClean="0">
                <a:solidFill>
                  <a:srgbClr val="4F81BD"/>
                </a:solidFill>
              </a:rPr>
              <a:t>Local agent (LA)</a:t>
            </a:r>
            <a:r>
              <a:rPr lang="en-US" sz="2800" dirty="0" smtClean="0">
                <a:solidFill>
                  <a:schemeClr val="accent2"/>
                </a:solidFill>
              </a:rPr>
              <a:t> </a:t>
            </a:r>
            <a:r>
              <a:rPr lang="en-US" sz="2800" dirty="0" smtClean="0"/>
              <a:t>at each base station</a:t>
            </a:r>
          </a:p>
          <a:p>
            <a:r>
              <a:rPr lang="en-US" sz="2800" dirty="0" smtClean="0">
                <a:solidFill>
                  <a:srgbClr val="C0504D"/>
                </a:solidFill>
              </a:rPr>
              <a:t>Offload</a:t>
            </a:r>
            <a:r>
              <a:rPr lang="en-US" sz="2800" dirty="0" smtClean="0"/>
              <a:t> packet classification to local agents</a:t>
            </a:r>
            <a:endParaRPr lang="en-US" sz="2800" dirty="0" smtClean="0">
              <a:solidFill>
                <a:schemeClr val="accent2"/>
              </a:solidFill>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76</a:t>
            </a:fld>
            <a:endParaRPr lang="en-US">
              <a:solidFill>
                <a:prstClr val="black"/>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352800" y="6461123"/>
            <a:ext cx="3733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257203104"/>
      </p:ext>
    </p:extLst>
  </p:cSld>
  <p:clrMapOvr>
    <a:masterClrMapping/>
  </p:clrMapOvr>
  <mc:AlternateContent xmlns:mc="http://schemas.openxmlformats.org/markup-compatibility/2006" xmlns:p14="http://schemas.microsoft.com/office/powerpoint/2010/main">
    <mc:Choice Requires="p14">
      <p:transition spd="slow" p14:dur="2000" advTm="14243"/>
    </mc:Choice>
    <mc:Fallback xmlns="">
      <p:transition xmlns:p14="http://schemas.microsoft.com/office/powerpoint/2010/main" spd="slow" advTm="14243"/>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Autofit/>
          </a:bodyPr>
          <a:lstStyle/>
          <a:p>
            <a:r>
              <a:rPr lang="en-US" sz="2800" dirty="0" smtClean="0">
                <a:solidFill>
                  <a:schemeClr val="accent1"/>
                </a:solidFill>
              </a:rPr>
              <a:t>Control Plane: LTE workload characteristics</a:t>
            </a:r>
          </a:p>
          <a:p>
            <a:pPr lvl="1"/>
            <a:r>
              <a:rPr lang="en-US" sz="2400" dirty="0" smtClean="0"/>
              <a:t>Dataset: </a:t>
            </a:r>
            <a:r>
              <a:rPr lang="en-US" sz="2400" dirty="0"/>
              <a:t>1 week traces from a large LTE </a:t>
            </a:r>
            <a:r>
              <a:rPr lang="en-US" sz="2400" dirty="0" smtClean="0"/>
              <a:t>network</a:t>
            </a:r>
            <a:endParaRPr lang="en-US" sz="2400" dirty="0"/>
          </a:p>
          <a:p>
            <a:pPr lvl="2"/>
            <a:r>
              <a:rPr lang="en-US" sz="2200" dirty="0" smtClean="0"/>
              <a:t>~1500 base stations, ~1 million UEs</a:t>
            </a:r>
          </a:p>
          <a:p>
            <a:pPr lvl="1"/>
            <a:r>
              <a:rPr lang="en-US" sz="2400" dirty="0" smtClean="0"/>
              <a:t>Measure:</a:t>
            </a:r>
          </a:p>
          <a:p>
            <a:pPr lvl="2"/>
            <a:r>
              <a:rPr lang="en-US" sz="2200" dirty="0" smtClean="0"/>
              <a:t>Network wide (Controller load): </a:t>
            </a:r>
            <a:r>
              <a:rPr lang="en-US" sz="2200" dirty="0"/>
              <a:t># of UE arrivals</a:t>
            </a:r>
            <a:r>
              <a:rPr lang="en-US" sz="2200" dirty="0" smtClean="0"/>
              <a:t>/sec, </a:t>
            </a:r>
            <a:r>
              <a:rPr lang="en-US" sz="2200" dirty="0"/>
              <a:t># of handoffs/</a:t>
            </a:r>
            <a:r>
              <a:rPr lang="en-US" sz="2200" dirty="0" smtClean="0"/>
              <a:t>sec</a:t>
            </a:r>
          </a:p>
          <a:p>
            <a:pPr lvl="2"/>
            <a:r>
              <a:rPr lang="en-US" sz="2200" dirty="0" smtClean="0"/>
              <a:t>Per Base station (Local agent load): # </a:t>
            </a:r>
            <a:r>
              <a:rPr lang="en-US" sz="2200" dirty="0"/>
              <a:t>of active UEs, # of bearer arrivals/</a:t>
            </a:r>
            <a:r>
              <a:rPr lang="en-US" sz="2200" dirty="0" smtClean="0"/>
              <a:t>sec</a:t>
            </a:r>
          </a:p>
          <a:p>
            <a:pPr lvl="1"/>
            <a:r>
              <a:rPr lang="en-US" sz="2400" dirty="0" smtClean="0"/>
              <a:t>Compare with micro benchmark</a:t>
            </a:r>
          </a:p>
          <a:p>
            <a:pPr lvl="1"/>
            <a:endParaRPr lang="en-US" sz="2400" dirty="0" smtClean="0"/>
          </a:p>
          <a:p>
            <a:r>
              <a:rPr lang="en-US" sz="2800" dirty="0" smtClean="0">
                <a:solidFill>
                  <a:srgbClr val="4F81BD"/>
                </a:solidFill>
              </a:rPr>
              <a:t>Data Plane: large-scale simulations</a:t>
            </a: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77</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5052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5176281"/>
      </p:ext>
    </p:extLst>
  </p:cSld>
  <p:clrMapOvr>
    <a:masterClrMapping/>
  </p:clrMapOvr>
  <mc:AlternateContent xmlns:mc="http://schemas.openxmlformats.org/markup-compatibility/2006" xmlns:p14="http://schemas.microsoft.com/office/powerpoint/2010/main">
    <mc:Choice Requires="p14">
      <p:transition spd="slow" p14:dur="2000" advTm="30994"/>
    </mc:Choice>
    <mc:Fallback xmlns="">
      <p:transition xmlns:p14="http://schemas.microsoft.com/office/powerpoint/2010/main" spd="slow" advTm="30994"/>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Wide (Controller Load)</a:t>
            </a:r>
            <a:endParaRPr lang="en-US" dirty="0"/>
          </a:p>
        </p:txBody>
      </p:sp>
      <p:pic>
        <p:nvPicPr>
          <p:cNvPr id="5" name="Picture 4"/>
          <p:cNvPicPr>
            <a:picLocks noChangeAspect="1"/>
          </p:cNvPicPr>
          <p:nvPr/>
        </p:nvPicPr>
        <p:blipFill>
          <a:blip r:embed="rId4"/>
          <a:stretch>
            <a:fillRect/>
          </a:stretch>
        </p:blipFill>
        <p:spPr>
          <a:xfrm>
            <a:off x="1186001" y="1708318"/>
            <a:ext cx="5003193" cy="3840479"/>
          </a:xfrm>
          <a:prstGeom prst="rect">
            <a:avLst/>
          </a:prstGeom>
        </p:spPr>
      </p:pic>
      <p:cxnSp>
        <p:nvCxnSpPr>
          <p:cNvPr id="6" name="Straight Connector 5"/>
          <p:cNvCxnSpPr/>
          <p:nvPr/>
        </p:nvCxnSpPr>
        <p:spPr>
          <a:xfrm>
            <a:off x="4782644" y="1905000"/>
            <a:ext cx="0" cy="4077733"/>
          </a:xfrm>
          <a:prstGeom prst="line">
            <a:avLst/>
          </a:prstGeom>
          <a:ln w="317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644840" y="1905000"/>
            <a:ext cx="0" cy="4077733"/>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630793" y="6070412"/>
            <a:ext cx="1762847" cy="369332"/>
          </a:xfrm>
          <a:prstGeom prst="rect">
            <a:avLst/>
          </a:prstGeom>
        </p:spPr>
        <p:txBody>
          <a:bodyPr wrap="none">
            <a:spAutoFit/>
          </a:bodyPr>
          <a:lstStyle/>
          <a:p>
            <a:pPr defTabSz="457200"/>
            <a:r>
              <a:rPr lang="en-US" dirty="0" smtClean="0">
                <a:solidFill>
                  <a:srgbClr val="C0504D"/>
                </a:solidFill>
                <a:latin typeface="Calibri"/>
                <a:cs typeface="Lucida Sans"/>
              </a:rPr>
              <a:t>214 UE arrivals/s</a:t>
            </a:r>
            <a:endParaRPr lang="en-US" dirty="0">
              <a:solidFill>
                <a:srgbClr val="C0504D"/>
              </a:solidFill>
              <a:latin typeface="Calibri"/>
            </a:endParaRPr>
          </a:p>
        </p:txBody>
      </p:sp>
      <p:sp>
        <p:nvSpPr>
          <p:cNvPr id="9" name="Rectangle 8"/>
          <p:cNvSpPr/>
          <p:nvPr/>
        </p:nvSpPr>
        <p:spPr>
          <a:xfrm>
            <a:off x="5296811" y="6070506"/>
            <a:ext cx="1588371" cy="369332"/>
          </a:xfrm>
          <a:prstGeom prst="rect">
            <a:avLst/>
          </a:prstGeom>
        </p:spPr>
        <p:txBody>
          <a:bodyPr wrap="none">
            <a:spAutoFit/>
          </a:bodyPr>
          <a:lstStyle/>
          <a:p>
            <a:pPr defTabSz="457200"/>
            <a:r>
              <a:rPr lang="en-US" dirty="0" smtClean="0">
                <a:solidFill>
                  <a:srgbClr val="4F81BD"/>
                </a:solidFill>
                <a:latin typeface="Calibri"/>
                <a:cs typeface="Lucida Sans"/>
              </a:rPr>
              <a:t>280 handoffs/s</a:t>
            </a:r>
            <a:endParaRPr lang="en-US" dirty="0">
              <a:solidFill>
                <a:srgbClr val="4F81BD"/>
              </a:solidFill>
              <a:latin typeface="Calibri"/>
            </a:endParaRPr>
          </a:p>
        </p:txBody>
      </p:sp>
      <p:sp>
        <p:nvSpPr>
          <p:cNvPr id="10" name="TextBox 9"/>
          <p:cNvSpPr txBox="1"/>
          <p:nvPr/>
        </p:nvSpPr>
        <p:spPr>
          <a:xfrm>
            <a:off x="1694229" y="6070506"/>
            <a:ext cx="2025464" cy="369332"/>
          </a:xfrm>
          <a:prstGeom prst="rect">
            <a:avLst/>
          </a:prstGeom>
          <a:noFill/>
        </p:spPr>
        <p:txBody>
          <a:bodyPr wrap="none" rtlCol="0">
            <a:spAutoFit/>
          </a:bodyPr>
          <a:lstStyle/>
          <a:p>
            <a:pPr defTabSz="457200"/>
            <a:r>
              <a:rPr lang="en-US" dirty="0" smtClean="0">
                <a:solidFill>
                  <a:prstClr val="black"/>
                </a:solidFill>
                <a:latin typeface="Calibri"/>
              </a:rPr>
              <a:t>99.999th percentile</a:t>
            </a:r>
            <a:endParaRPr lang="en-US" dirty="0">
              <a:solidFill>
                <a:prstClr val="black"/>
              </a:solidFill>
              <a:latin typeface="Calibri"/>
            </a:endParaRPr>
          </a:p>
        </p:txBody>
      </p:sp>
      <p:sp>
        <p:nvSpPr>
          <p:cNvPr id="13" name="Slide Number Placeholder 12"/>
          <p:cNvSpPr>
            <a:spLocks noGrp="1"/>
          </p:cNvSpPr>
          <p:nvPr>
            <p:ph type="sldNum" sz="quarter" idx="12"/>
          </p:nvPr>
        </p:nvSpPr>
        <p:spPr/>
        <p:txBody>
          <a:bodyPr/>
          <a:lstStyle/>
          <a:p>
            <a:fld id="{1718992C-B9AF-2F49-8B31-EC7F489F3004}" type="slidenum">
              <a:rPr lang="en-US" smtClean="0">
                <a:solidFill>
                  <a:prstClr val="black"/>
                </a:solidFill>
                <a:latin typeface="Calibri"/>
              </a:rPr>
              <a:pPr/>
              <a:t>78</a:t>
            </a:fld>
            <a:endParaRPr lang="en-US">
              <a:solidFill>
                <a:prstClr val="black"/>
              </a:solidFill>
              <a:latin typeface="Calibri"/>
            </a:endParaRPr>
          </a:p>
        </p:txBody>
      </p:sp>
      <p:sp>
        <p:nvSpPr>
          <p:cNvPr id="11" name="Date Placeholder 10"/>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2" name="Footer Placeholder 11"/>
          <p:cNvSpPr>
            <a:spLocks noGrp="1"/>
          </p:cNvSpPr>
          <p:nvPr>
            <p:ph type="ftr" sz="quarter" idx="11"/>
          </p:nvPr>
        </p:nvSpPr>
        <p:spPr>
          <a:xfrm>
            <a:off x="3124200" y="6400800"/>
            <a:ext cx="36576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072101826"/>
      </p:ext>
    </p:extLst>
  </p:cSld>
  <p:clrMapOvr>
    <a:masterClrMapping/>
  </p:clrMapOvr>
  <mc:AlternateContent xmlns:mc="http://schemas.openxmlformats.org/markup-compatibility/2006" xmlns:p14="http://schemas.microsoft.com/office/powerpoint/2010/main">
    <mc:Choice Requires="p14">
      <p:transition spd="slow" p14:dur="2000" advTm="55023"/>
    </mc:Choice>
    <mc:Fallback xmlns="">
      <p:transition xmlns:p14="http://schemas.microsoft.com/office/powerpoint/2010/main" spd="slow" advTm="550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Base Station (Local </a:t>
            </a:r>
            <a:r>
              <a:rPr lang="en-US" dirty="0"/>
              <a:t>Agent </a:t>
            </a:r>
            <a:r>
              <a:rPr lang="en-US" dirty="0" smtClean="0"/>
              <a:t>Load)</a:t>
            </a:r>
            <a:endParaRPr lang="en-US" dirty="0"/>
          </a:p>
        </p:txBody>
      </p:sp>
      <p:pic>
        <p:nvPicPr>
          <p:cNvPr id="5" name="Picture 4"/>
          <p:cNvPicPr>
            <a:picLocks noChangeAspect="1"/>
          </p:cNvPicPr>
          <p:nvPr/>
        </p:nvPicPr>
        <p:blipFill>
          <a:blip r:embed="rId3"/>
          <a:stretch>
            <a:fillRect/>
          </a:stretch>
        </p:blipFill>
        <p:spPr>
          <a:xfrm>
            <a:off x="0" y="1764197"/>
            <a:ext cx="4410717" cy="3383280"/>
          </a:xfrm>
          <a:prstGeom prst="rect">
            <a:avLst/>
          </a:prstGeom>
        </p:spPr>
      </p:pic>
      <p:pic>
        <p:nvPicPr>
          <p:cNvPr id="6" name="Picture 5"/>
          <p:cNvPicPr>
            <a:picLocks noChangeAspect="1"/>
          </p:cNvPicPr>
          <p:nvPr/>
        </p:nvPicPr>
        <p:blipFill>
          <a:blip r:embed="rId4"/>
          <a:stretch>
            <a:fillRect/>
          </a:stretch>
        </p:blipFill>
        <p:spPr>
          <a:xfrm>
            <a:off x="4733283" y="1713397"/>
            <a:ext cx="4410717" cy="3383280"/>
          </a:xfrm>
          <a:prstGeom prst="rect">
            <a:avLst/>
          </a:prstGeom>
        </p:spPr>
      </p:pic>
      <p:sp>
        <p:nvSpPr>
          <p:cNvPr id="7" name="Rectangle 6"/>
          <p:cNvSpPr/>
          <p:nvPr/>
        </p:nvSpPr>
        <p:spPr>
          <a:xfrm>
            <a:off x="3038812" y="5385644"/>
            <a:ext cx="1547005" cy="369332"/>
          </a:xfrm>
          <a:prstGeom prst="rect">
            <a:avLst/>
          </a:prstGeom>
        </p:spPr>
        <p:txBody>
          <a:bodyPr wrap="none">
            <a:spAutoFit/>
          </a:bodyPr>
          <a:lstStyle/>
          <a:p>
            <a:pPr defTabSz="457200"/>
            <a:r>
              <a:rPr lang="en-US" dirty="0" smtClean="0">
                <a:solidFill>
                  <a:srgbClr val="C0504D"/>
                </a:solidFill>
                <a:latin typeface="Calibri"/>
                <a:cs typeface="Lucida Sans"/>
              </a:rPr>
              <a:t>514 active UEs</a:t>
            </a:r>
            <a:endParaRPr lang="en-US" dirty="0">
              <a:solidFill>
                <a:srgbClr val="C0504D"/>
              </a:solidFill>
              <a:latin typeface="Calibri"/>
            </a:endParaRPr>
          </a:p>
        </p:txBody>
      </p:sp>
      <p:sp>
        <p:nvSpPr>
          <p:cNvPr id="8" name="TextBox 7"/>
          <p:cNvSpPr txBox="1"/>
          <p:nvPr/>
        </p:nvSpPr>
        <p:spPr>
          <a:xfrm>
            <a:off x="195901" y="5385644"/>
            <a:ext cx="2025464" cy="369332"/>
          </a:xfrm>
          <a:prstGeom prst="rect">
            <a:avLst/>
          </a:prstGeom>
          <a:noFill/>
        </p:spPr>
        <p:txBody>
          <a:bodyPr wrap="none" rtlCol="0">
            <a:spAutoFit/>
          </a:bodyPr>
          <a:lstStyle/>
          <a:p>
            <a:pPr defTabSz="457200"/>
            <a:r>
              <a:rPr lang="en-US" dirty="0" smtClean="0">
                <a:solidFill>
                  <a:prstClr val="black"/>
                </a:solidFill>
                <a:latin typeface="Calibri"/>
              </a:rPr>
              <a:t>99.999th percentile</a:t>
            </a:r>
            <a:endParaRPr lang="en-US" dirty="0">
              <a:solidFill>
                <a:prstClr val="black"/>
              </a:solidFill>
              <a:latin typeface="Calibri"/>
            </a:endParaRPr>
          </a:p>
        </p:txBody>
      </p:sp>
      <p:cxnSp>
        <p:nvCxnSpPr>
          <p:cNvPr id="9" name="Straight Connector 8"/>
          <p:cNvCxnSpPr/>
          <p:nvPr/>
        </p:nvCxnSpPr>
        <p:spPr>
          <a:xfrm>
            <a:off x="3812315" y="1929537"/>
            <a:ext cx="0" cy="3404369"/>
          </a:xfrm>
          <a:prstGeom prst="line">
            <a:avLst/>
          </a:prstGeom>
          <a:ln w="317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802570" y="5385644"/>
            <a:ext cx="2007543" cy="369332"/>
          </a:xfrm>
          <a:prstGeom prst="rect">
            <a:avLst/>
          </a:prstGeom>
        </p:spPr>
        <p:txBody>
          <a:bodyPr wrap="none">
            <a:spAutoFit/>
          </a:bodyPr>
          <a:lstStyle/>
          <a:p>
            <a:pPr defTabSz="457200"/>
            <a:r>
              <a:rPr lang="en-US" dirty="0" smtClean="0">
                <a:solidFill>
                  <a:srgbClr val="C0504D"/>
                </a:solidFill>
                <a:latin typeface="Calibri"/>
                <a:cs typeface="Lucida Sans"/>
              </a:rPr>
              <a:t>34 bearer arrivals/s</a:t>
            </a:r>
            <a:endParaRPr lang="en-US" dirty="0">
              <a:solidFill>
                <a:srgbClr val="C0504D"/>
              </a:solidFill>
              <a:latin typeface="Calibri"/>
            </a:endParaRPr>
          </a:p>
        </p:txBody>
      </p:sp>
      <p:cxnSp>
        <p:nvCxnSpPr>
          <p:cNvPr id="12" name="Straight Connector 11"/>
          <p:cNvCxnSpPr/>
          <p:nvPr/>
        </p:nvCxnSpPr>
        <p:spPr>
          <a:xfrm>
            <a:off x="8028715" y="2006675"/>
            <a:ext cx="0" cy="3404369"/>
          </a:xfrm>
          <a:prstGeom prst="line">
            <a:avLst/>
          </a:prstGeom>
          <a:ln w="317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fld id="{1718992C-B9AF-2F49-8B31-EC7F489F3004}" type="slidenum">
              <a:rPr lang="en-US" smtClean="0">
                <a:solidFill>
                  <a:prstClr val="black"/>
                </a:solidFill>
                <a:latin typeface="Calibri"/>
              </a:rPr>
              <a:pPr/>
              <a:t>79</a:t>
            </a:fld>
            <a:endParaRPr lang="en-US">
              <a:solidFill>
                <a:prstClr val="black"/>
              </a:solidFill>
              <a:latin typeface="Calibri"/>
            </a:endParaRPr>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3" name="Footer Placeholder 12"/>
          <p:cNvSpPr>
            <a:spLocks noGrp="1"/>
          </p:cNvSpPr>
          <p:nvPr>
            <p:ph type="ftr" sz="quarter" idx="11"/>
          </p:nvPr>
        </p:nvSpPr>
        <p:spPr>
          <a:xfrm>
            <a:off x="3124200" y="6324600"/>
            <a:ext cx="34290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821796655"/>
      </p:ext>
    </p:extLst>
  </p:cSld>
  <p:clrMapOvr>
    <a:masterClrMapping/>
  </p:clrMapOvr>
  <mc:AlternateContent xmlns:mc="http://schemas.openxmlformats.org/markup-compatibility/2006" xmlns:p14="http://schemas.microsoft.com/office/powerpoint/2010/main">
    <mc:Choice Requires="p14">
      <p:transition spd="slow" p14:dur="2000" advTm="49269"/>
    </mc:Choice>
    <mc:Fallback xmlns="">
      <p:transition xmlns:p14="http://schemas.microsoft.com/office/powerpoint/2010/main" spd="slow" advTm="492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Segoe UI Light" charset="0"/>
                <a:ea typeface="Segoe UI Symbol" charset="0"/>
                <a:cs typeface="Browallia New" charset="0"/>
              </a:rPr>
              <a:t>OpenRadio: Access Dataplane</a:t>
            </a:r>
          </a:p>
        </p:txBody>
      </p:sp>
      <p:sp>
        <p:nvSpPr>
          <p:cNvPr id="3" name="Content Placeholder 2"/>
          <p:cNvSpPr>
            <a:spLocks noGrp="1"/>
          </p:cNvSpPr>
          <p:nvPr>
            <p:ph idx="1"/>
          </p:nvPr>
        </p:nvSpPr>
        <p:spPr>
          <a:xfrm>
            <a:off x="381000" y="1447800"/>
            <a:ext cx="5222875" cy="4525963"/>
          </a:xfrm>
        </p:spPr>
        <p:txBody>
          <a:bodyPr/>
          <a:lstStyle/>
          <a:p>
            <a:pPr marL="0" indent="0" eaLnBrk="1" hangingPunct="1">
              <a:buFont typeface="Arial" charset="0"/>
              <a:buNone/>
              <a:defRPr/>
            </a:pPr>
            <a:r>
              <a:rPr lang="en-US" dirty="0" err="1" smtClean="0">
                <a:ea typeface="+mn-ea"/>
              </a:rPr>
              <a:t>OpenRadio</a:t>
            </a:r>
            <a:r>
              <a:rPr lang="en-US" dirty="0" smtClean="0">
                <a:ea typeface="+mn-ea"/>
              </a:rPr>
              <a:t> APs built with merchant DSP &amp; ARM silicon </a:t>
            </a:r>
          </a:p>
          <a:p>
            <a:pPr lvl="1" eaLnBrk="1" hangingPunct="1">
              <a:defRPr/>
            </a:pPr>
            <a:r>
              <a:rPr lang="en-US" dirty="0" smtClean="0">
                <a:ea typeface="+mn-ea"/>
              </a:rPr>
              <a:t>Single platform capable of </a:t>
            </a:r>
            <a:r>
              <a:rPr lang="en-US" b="1" dirty="0" smtClean="0">
                <a:ea typeface="+mn-ea"/>
              </a:rPr>
              <a:t>LTE, 3G, </a:t>
            </a:r>
            <a:r>
              <a:rPr lang="en-US" b="1" dirty="0" err="1" smtClean="0">
                <a:ea typeface="+mn-ea"/>
              </a:rPr>
              <a:t>WiMax</a:t>
            </a:r>
            <a:r>
              <a:rPr lang="en-US" b="1" dirty="0" smtClean="0">
                <a:ea typeface="+mn-ea"/>
              </a:rPr>
              <a:t>, </a:t>
            </a:r>
            <a:r>
              <a:rPr lang="en-US" b="1" dirty="0" err="1" smtClean="0">
                <a:ea typeface="+mn-ea"/>
              </a:rPr>
              <a:t>WiFi</a:t>
            </a:r>
            <a:endParaRPr lang="en-US" b="1" dirty="0" smtClean="0">
              <a:ea typeface="+mn-ea"/>
            </a:endParaRPr>
          </a:p>
          <a:p>
            <a:pPr lvl="1" eaLnBrk="1" hangingPunct="1">
              <a:defRPr/>
            </a:pPr>
            <a:r>
              <a:rPr lang="en-US" dirty="0" err="1" smtClean="0">
                <a:ea typeface="+mn-ea"/>
              </a:rPr>
              <a:t>OpenFlow</a:t>
            </a:r>
            <a:r>
              <a:rPr lang="en-US" dirty="0" smtClean="0">
                <a:ea typeface="+mn-ea"/>
              </a:rPr>
              <a:t> for Layer 3</a:t>
            </a:r>
          </a:p>
          <a:p>
            <a:pPr lvl="1" eaLnBrk="1" hangingPunct="1">
              <a:defRPr/>
            </a:pPr>
            <a:r>
              <a:rPr lang="en-US" dirty="0" smtClean="0">
                <a:ea typeface="+mn-ea"/>
              </a:rPr>
              <a:t>Inexpensive ($300-500)</a:t>
            </a:r>
          </a:p>
          <a:p>
            <a:pPr marL="457200" lvl="1" indent="0" eaLnBrk="1" hangingPunct="1">
              <a:buFont typeface="Arial" charset="0"/>
              <a:buNone/>
              <a:defRPr/>
            </a:pPr>
            <a:endParaRPr lang="en-US" dirty="0" smtClean="0">
              <a:ea typeface="+mn-ea"/>
            </a:endParaRPr>
          </a:p>
          <a:p>
            <a:pPr lvl="1" eaLnBrk="1" hangingPunct="1">
              <a:defRPr/>
            </a:pPr>
            <a:endParaRPr lang="en-US" dirty="0" smtClean="0">
              <a:ea typeface="+mn-ea"/>
            </a:endParaRPr>
          </a:p>
          <a:p>
            <a:pPr lvl="1" eaLnBrk="1" hangingPunct="1">
              <a:defRPr/>
            </a:pPr>
            <a:endParaRPr lang="en-US" dirty="0">
              <a:ea typeface="+mn-ea"/>
            </a:endParaRPr>
          </a:p>
        </p:txBody>
      </p:sp>
      <p:grpSp>
        <p:nvGrpSpPr>
          <p:cNvPr id="33796" name="Group 252"/>
          <p:cNvGrpSpPr>
            <a:grpSpLocks/>
          </p:cNvGrpSpPr>
          <p:nvPr/>
        </p:nvGrpSpPr>
        <p:grpSpPr bwMode="auto">
          <a:xfrm>
            <a:off x="6781800" y="1295400"/>
            <a:ext cx="990600" cy="968375"/>
            <a:chOff x="6455331" y="7453070"/>
            <a:chExt cx="3130762" cy="2678770"/>
          </a:xfrm>
        </p:grpSpPr>
        <p:pic>
          <p:nvPicPr>
            <p:cNvPr id="33820" name="Picture 8" descr="http://afewshortcuts.com/wp-content/uploads/2011/03/open-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31" y="8386953"/>
              <a:ext cx="3130762" cy="17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4" descr="http://images.all-free-download.com/images/graphicmedium/no_hope_wireless_access_point_clip_art_9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271" y="7453070"/>
              <a:ext cx="1737085" cy="16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7604282" y="9073508"/>
              <a:ext cx="732518" cy="307400"/>
            </a:xfrm>
            <a:custGeom>
              <a:avLst/>
              <a:gdLst>
                <a:gd name="connsiteX0" fmla="*/ 0 w 814387"/>
                <a:gd name="connsiteY0" fmla="*/ 9525 h 361950"/>
                <a:gd name="connsiteX1" fmla="*/ 373856 w 814387"/>
                <a:gd name="connsiteY1" fmla="*/ 361950 h 361950"/>
                <a:gd name="connsiteX2" fmla="*/ 814387 w 814387"/>
                <a:gd name="connsiteY2" fmla="*/ 0 h 361950"/>
                <a:gd name="connsiteX3" fmla="*/ 0 w 814387"/>
                <a:gd name="connsiteY3" fmla="*/ 9525 h 361950"/>
                <a:gd name="connsiteX0" fmla="*/ 0 w 812006"/>
                <a:gd name="connsiteY0" fmla="*/ 7143 h 361950"/>
                <a:gd name="connsiteX1" fmla="*/ 371475 w 812006"/>
                <a:gd name="connsiteY1" fmla="*/ 361950 h 361950"/>
                <a:gd name="connsiteX2" fmla="*/ 812006 w 812006"/>
                <a:gd name="connsiteY2" fmla="*/ 0 h 361950"/>
                <a:gd name="connsiteX3" fmla="*/ 0 w 812006"/>
                <a:gd name="connsiteY3" fmla="*/ 7143 h 361950"/>
                <a:gd name="connsiteX0" fmla="*/ 0 w 812006"/>
                <a:gd name="connsiteY0" fmla="*/ 0 h 364332"/>
                <a:gd name="connsiteX1" fmla="*/ 371475 w 812006"/>
                <a:gd name="connsiteY1" fmla="*/ 364332 h 364332"/>
                <a:gd name="connsiteX2" fmla="*/ 812006 w 812006"/>
                <a:gd name="connsiteY2" fmla="*/ 2382 h 364332"/>
                <a:gd name="connsiteX3" fmla="*/ 0 w 812006"/>
                <a:gd name="connsiteY3" fmla="*/ 0 h 364332"/>
                <a:gd name="connsiteX0" fmla="*/ 0 w 802481"/>
                <a:gd name="connsiteY0" fmla="*/ 0 h 364332"/>
                <a:gd name="connsiteX1" fmla="*/ 361950 w 802481"/>
                <a:gd name="connsiteY1" fmla="*/ 364332 h 364332"/>
                <a:gd name="connsiteX2" fmla="*/ 802481 w 802481"/>
                <a:gd name="connsiteY2" fmla="*/ 2382 h 364332"/>
                <a:gd name="connsiteX3" fmla="*/ 0 w 802481"/>
                <a:gd name="connsiteY3" fmla="*/ 0 h 364332"/>
                <a:gd name="connsiteX0" fmla="*/ 0 w 802481"/>
                <a:gd name="connsiteY0" fmla="*/ 7143 h 361950"/>
                <a:gd name="connsiteX1" fmla="*/ 361950 w 802481"/>
                <a:gd name="connsiteY1" fmla="*/ 361950 h 361950"/>
                <a:gd name="connsiteX2" fmla="*/ 802481 w 802481"/>
                <a:gd name="connsiteY2" fmla="*/ 0 h 361950"/>
                <a:gd name="connsiteX3" fmla="*/ 0 w 802481"/>
                <a:gd name="connsiteY3" fmla="*/ 7143 h 361950"/>
                <a:gd name="connsiteX0" fmla="*/ 0 w 812006"/>
                <a:gd name="connsiteY0" fmla="*/ 7143 h 361950"/>
                <a:gd name="connsiteX1" fmla="*/ 371475 w 812006"/>
                <a:gd name="connsiteY1" fmla="*/ 361950 h 361950"/>
                <a:gd name="connsiteX2" fmla="*/ 812006 w 812006"/>
                <a:gd name="connsiteY2" fmla="*/ 0 h 361950"/>
                <a:gd name="connsiteX3" fmla="*/ 0 w 812006"/>
                <a:gd name="connsiteY3" fmla="*/ 7143 h 361950"/>
                <a:gd name="connsiteX0" fmla="*/ 0 w 802481"/>
                <a:gd name="connsiteY0" fmla="*/ 0 h 361951"/>
                <a:gd name="connsiteX1" fmla="*/ 361950 w 802481"/>
                <a:gd name="connsiteY1" fmla="*/ 361951 h 361951"/>
                <a:gd name="connsiteX2" fmla="*/ 802481 w 802481"/>
                <a:gd name="connsiteY2" fmla="*/ 1 h 361951"/>
                <a:gd name="connsiteX3" fmla="*/ 0 w 802481"/>
                <a:gd name="connsiteY3" fmla="*/ 0 h 361951"/>
              </a:gdLst>
              <a:ahLst/>
              <a:cxnLst>
                <a:cxn ang="0">
                  <a:pos x="connsiteX0" y="connsiteY0"/>
                </a:cxn>
                <a:cxn ang="0">
                  <a:pos x="connsiteX1" y="connsiteY1"/>
                </a:cxn>
                <a:cxn ang="0">
                  <a:pos x="connsiteX2" y="connsiteY2"/>
                </a:cxn>
                <a:cxn ang="0">
                  <a:pos x="connsiteX3" y="connsiteY3"/>
                </a:cxn>
              </a:cxnLst>
              <a:rect l="l" t="t" r="r" b="b"/>
              <a:pathLst>
                <a:path w="802481" h="361951">
                  <a:moveTo>
                    <a:pt x="0" y="0"/>
                  </a:moveTo>
                  <a:lnTo>
                    <a:pt x="361950" y="361951"/>
                  </a:lnTo>
                  <a:lnTo>
                    <a:pt x="802481" y="1"/>
                  </a:lnTo>
                  <a:lnTo>
                    <a:pt x="0" y="0"/>
                  </a:lnTo>
                  <a:close/>
                </a:path>
              </a:pathLst>
            </a:custGeom>
            <a:solidFill>
              <a:srgbClr val="3D7C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8" name="Rectangle 7"/>
          <p:cNvSpPr/>
          <p:nvPr/>
        </p:nvSpPr>
        <p:spPr>
          <a:xfrm>
            <a:off x="5562600" y="2827338"/>
            <a:ext cx="3505200" cy="3319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680075" y="4135438"/>
            <a:ext cx="838200" cy="48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799" name="TextBox 9"/>
          <p:cNvSpPr txBox="1">
            <a:spLocks noChangeArrowheads="1"/>
          </p:cNvSpPr>
          <p:nvPr/>
        </p:nvSpPr>
        <p:spPr bwMode="auto">
          <a:xfrm>
            <a:off x="5638800" y="4071938"/>
            <a:ext cx="96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Control </a:t>
            </a:r>
          </a:p>
          <a:p>
            <a:pPr marL="342900" indent="-342900" eaLnBrk="1" hangingPunct="1"/>
            <a:r>
              <a:rPr lang="en-US" sz="1800"/>
              <a:t>CPU</a:t>
            </a:r>
          </a:p>
        </p:txBody>
      </p:sp>
      <p:sp>
        <p:nvSpPr>
          <p:cNvPr id="11" name="Rectangle 10"/>
          <p:cNvSpPr/>
          <p:nvPr/>
        </p:nvSpPr>
        <p:spPr>
          <a:xfrm>
            <a:off x="7315200" y="3144838"/>
            <a:ext cx="1219200" cy="74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315200" y="4287838"/>
            <a:ext cx="1219200" cy="74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5867400" y="5794375"/>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6858000" y="5784850"/>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7883525" y="5784850"/>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805" name="TextBox 15"/>
          <p:cNvSpPr txBox="1">
            <a:spLocks noChangeArrowheads="1"/>
          </p:cNvSpPr>
          <p:nvPr/>
        </p:nvSpPr>
        <p:spPr bwMode="auto">
          <a:xfrm>
            <a:off x="7273925" y="3184525"/>
            <a:ext cx="128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Forwarding</a:t>
            </a:r>
          </a:p>
          <a:p>
            <a:pPr marL="342900" indent="-342900" eaLnBrk="1" hangingPunct="1"/>
            <a:r>
              <a:rPr lang="en-US" sz="1800"/>
              <a:t>Dataplane</a:t>
            </a:r>
          </a:p>
        </p:txBody>
      </p:sp>
      <p:sp>
        <p:nvSpPr>
          <p:cNvPr id="33806" name="TextBox 16"/>
          <p:cNvSpPr txBox="1">
            <a:spLocks noChangeArrowheads="1"/>
          </p:cNvSpPr>
          <p:nvPr/>
        </p:nvSpPr>
        <p:spPr bwMode="auto">
          <a:xfrm>
            <a:off x="7253288" y="4305300"/>
            <a:ext cx="135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Baseband &amp;</a:t>
            </a:r>
          </a:p>
          <a:p>
            <a:pPr marL="342900" indent="-342900" eaLnBrk="1" hangingPunct="1"/>
            <a:r>
              <a:rPr lang="en-US" sz="1800"/>
              <a:t>Layer 2 DSP</a:t>
            </a:r>
          </a:p>
        </p:txBody>
      </p:sp>
      <p:cxnSp>
        <p:nvCxnSpPr>
          <p:cNvPr id="18" name="Straight Arrow Connector 17"/>
          <p:cNvCxnSpPr>
            <a:stCxn id="11" idx="2"/>
            <a:endCxn id="12" idx="0"/>
          </p:cNvCxnSpPr>
          <p:nvPr/>
        </p:nvCxnSpPr>
        <p:spPr>
          <a:xfrm>
            <a:off x="7924800" y="3887788"/>
            <a:ext cx="0" cy="4000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3" idx="0"/>
          </p:cNvCxnSpPr>
          <p:nvPr/>
        </p:nvCxnSpPr>
        <p:spPr>
          <a:xfrm flipH="1">
            <a:off x="6192838" y="5030788"/>
            <a:ext cx="1731962" cy="763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4" idx="0"/>
          </p:cNvCxnSpPr>
          <p:nvPr/>
        </p:nvCxnSpPr>
        <p:spPr>
          <a:xfrm flipH="1">
            <a:off x="7183438" y="5030788"/>
            <a:ext cx="741362" cy="7540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5" idx="0"/>
          </p:cNvCxnSpPr>
          <p:nvPr/>
        </p:nvCxnSpPr>
        <p:spPr>
          <a:xfrm>
            <a:off x="7924800" y="5030788"/>
            <a:ext cx="284163" cy="7540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811" name="TextBox 21"/>
          <p:cNvSpPr txBox="1">
            <a:spLocks noChangeArrowheads="1"/>
          </p:cNvSpPr>
          <p:nvPr/>
        </p:nvSpPr>
        <p:spPr bwMode="auto">
          <a:xfrm>
            <a:off x="5984875" y="5802313"/>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RF</a:t>
            </a:r>
          </a:p>
        </p:txBody>
      </p:sp>
      <p:sp>
        <p:nvSpPr>
          <p:cNvPr id="33812" name="TextBox 22"/>
          <p:cNvSpPr txBox="1">
            <a:spLocks noChangeArrowheads="1"/>
          </p:cNvSpPr>
          <p:nvPr/>
        </p:nvSpPr>
        <p:spPr bwMode="auto">
          <a:xfrm>
            <a:off x="6992938" y="5802313"/>
            <a:ext cx="420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RF</a:t>
            </a:r>
          </a:p>
        </p:txBody>
      </p:sp>
      <p:sp>
        <p:nvSpPr>
          <p:cNvPr id="33813" name="TextBox 23"/>
          <p:cNvSpPr txBox="1">
            <a:spLocks noChangeArrowheads="1"/>
          </p:cNvSpPr>
          <p:nvPr/>
        </p:nvSpPr>
        <p:spPr bwMode="auto">
          <a:xfrm>
            <a:off x="8002588" y="5802313"/>
            <a:ext cx="420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1800"/>
              <a:t>RF</a:t>
            </a:r>
          </a:p>
        </p:txBody>
      </p:sp>
      <p:cxnSp>
        <p:nvCxnSpPr>
          <p:cNvPr id="25" name="Straight Arrow Connector 24"/>
          <p:cNvCxnSpPr>
            <a:stCxn id="33799" idx="3"/>
            <a:endCxn id="33805" idx="1"/>
          </p:cNvCxnSpPr>
          <p:nvPr/>
        </p:nvCxnSpPr>
        <p:spPr>
          <a:xfrm flipV="1">
            <a:off x="6600825" y="3506788"/>
            <a:ext cx="673100" cy="887412"/>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3799" idx="3"/>
            <a:endCxn id="33806" idx="1"/>
          </p:cNvCxnSpPr>
          <p:nvPr/>
        </p:nvCxnSpPr>
        <p:spPr>
          <a:xfrm>
            <a:off x="6600825" y="4394200"/>
            <a:ext cx="652463" cy="23495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94475" y="4375150"/>
            <a:ext cx="398463" cy="87630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3820" idx="2"/>
          </p:cNvCxnSpPr>
          <p:nvPr/>
        </p:nvCxnSpPr>
        <p:spPr>
          <a:xfrm flipH="1">
            <a:off x="5562600" y="2263775"/>
            <a:ext cx="171450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3820" idx="2"/>
          </p:cNvCxnSpPr>
          <p:nvPr/>
        </p:nvCxnSpPr>
        <p:spPr>
          <a:xfrm>
            <a:off x="7277100" y="2263775"/>
            <a:ext cx="1790700" cy="5524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381000" y="5105400"/>
            <a:ext cx="8610600" cy="954107"/>
          </a:xfrm>
          <a:prstGeom prst="rect">
            <a:avLst/>
          </a:prstGeom>
          <a:solidFill>
            <a:srgbClr val="339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900" indent="-342900" eaLnBrk="1" hangingPunct="1"/>
            <a:r>
              <a:rPr lang="en-US" sz="2800" b="1" dirty="0"/>
              <a:t>Exposes a match/action interface to program how a flow is forwarded, scheduled &amp; encoded</a:t>
            </a:r>
          </a:p>
        </p:txBody>
      </p:sp>
      <p:sp>
        <p:nvSpPr>
          <p:cNvPr id="5" name="Slide Number Placeholder 4"/>
          <p:cNvSpPr>
            <a:spLocks noGrp="1"/>
          </p:cNvSpPr>
          <p:nvPr>
            <p:ph type="sldNum" sz="quarter" idx="12"/>
          </p:nvPr>
        </p:nvSpPr>
        <p:spPr/>
        <p:txBody>
          <a:bodyPr/>
          <a:lstStyle/>
          <a:p>
            <a:fld id="{20342B77-D34C-443A-9BA4-2E8748A6D936}" type="slidenum">
              <a:rPr lang="en-US" smtClean="0"/>
              <a:pPr/>
              <a:t>8</a:t>
            </a:fld>
            <a:endParaRPr lang="en-US"/>
          </a:p>
        </p:txBody>
      </p:sp>
      <p:sp>
        <p:nvSpPr>
          <p:cNvPr id="6" name="Date Placeholder 5"/>
          <p:cNvSpPr>
            <a:spLocks noGrp="1"/>
          </p:cNvSpPr>
          <p:nvPr>
            <p:ph type="dt" sz="half" idx="10"/>
          </p:nvPr>
        </p:nvSpPr>
        <p:spPr/>
        <p:txBody>
          <a:bodyPr/>
          <a:lstStyle/>
          <a:p>
            <a:r>
              <a:rPr lang="en-US" dirty="0" smtClean="0"/>
              <a:t>11/19/13</a:t>
            </a:r>
            <a:endParaRPr lang="en-US" dirty="0"/>
          </a:p>
        </p:txBody>
      </p:sp>
      <p:sp>
        <p:nvSpPr>
          <p:cNvPr id="10" name="Footer Placeholder 9"/>
          <p:cNvSpPr>
            <a:spLocks noGrp="1"/>
          </p:cNvSpPr>
          <p:nvPr>
            <p:ph type="ftr" sz="quarter" idx="11"/>
          </p:nvPr>
        </p:nvSpPr>
        <p:spPr/>
        <p:txBody>
          <a:bodyPr/>
          <a:lstStyle/>
          <a:p>
            <a:r>
              <a:rPr lang="en-US" smtClean="0"/>
              <a:t>Software Defined Networking (COMS 6998-8) </a:t>
            </a:r>
            <a:endParaRPr lang="en-US"/>
          </a:p>
        </p:txBody>
      </p:sp>
      <p:sp>
        <p:nvSpPr>
          <p:cNvPr id="36"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4916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Benchmark</a:t>
            </a:r>
            <a:endParaRPr lang="en-US" dirty="0"/>
          </a:p>
        </p:txBody>
      </p:sp>
      <p:sp>
        <p:nvSpPr>
          <p:cNvPr id="5" name="TextBox 4"/>
          <p:cNvSpPr txBox="1"/>
          <p:nvPr/>
        </p:nvSpPr>
        <p:spPr>
          <a:xfrm>
            <a:off x="3900484" y="1205468"/>
            <a:ext cx="1498600" cy="369332"/>
          </a:xfrm>
          <a:prstGeom prst="rect">
            <a:avLst/>
          </a:prstGeom>
          <a:noFill/>
        </p:spPr>
        <p:txBody>
          <a:bodyPr wrap="square" rtlCol="0">
            <a:spAutoFit/>
          </a:bodyPr>
          <a:lstStyle/>
          <a:p>
            <a:pPr defTabSz="457200"/>
            <a:r>
              <a:rPr lang="en-US" dirty="0" smtClean="0">
                <a:solidFill>
                  <a:prstClr val="black"/>
                </a:solidFill>
                <a:latin typeface="Calibri"/>
              </a:rPr>
              <a:t>Service Policy</a:t>
            </a:r>
            <a:endParaRPr lang="en-US" dirty="0">
              <a:solidFill>
                <a:prstClr val="black"/>
              </a:solidFill>
              <a:latin typeface="Calibri"/>
            </a:endParaRPr>
          </a:p>
        </p:txBody>
      </p:sp>
      <p:sp>
        <p:nvSpPr>
          <p:cNvPr id="6" name="Rectangle 5"/>
          <p:cNvSpPr/>
          <p:nvPr/>
        </p:nvSpPr>
        <p:spPr>
          <a:xfrm>
            <a:off x="2452684" y="1981200"/>
            <a:ext cx="4356100" cy="1640364"/>
          </a:xfrm>
          <a:prstGeom prst="rect">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2" name="TextBox 11"/>
          <p:cNvSpPr txBox="1"/>
          <p:nvPr/>
        </p:nvSpPr>
        <p:spPr>
          <a:xfrm>
            <a:off x="3156765" y="3188732"/>
            <a:ext cx="3128906" cy="369332"/>
          </a:xfrm>
          <a:prstGeom prst="rect">
            <a:avLst/>
          </a:prstGeom>
          <a:noFill/>
        </p:spPr>
        <p:txBody>
          <a:bodyPr wrap="none" rtlCol="0">
            <a:spAutoFit/>
          </a:bodyPr>
          <a:lstStyle/>
          <a:p>
            <a:pPr defTabSz="457200"/>
            <a:r>
              <a:rPr lang="en-US" dirty="0" smtClean="0">
                <a:solidFill>
                  <a:prstClr val="black"/>
                </a:solidFill>
                <a:latin typeface="Calibri"/>
              </a:rPr>
              <a:t>Floodlight OpenFlow Controller</a:t>
            </a:r>
            <a:endParaRPr lang="en-US" dirty="0">
              <a:solidFill>
                <a:prstClr val="black"/>
              </a:solidFill>
              <a:latin typeface="Calibri"/>
            </a:endParaRPr>
          </a:p>
        </p:txBody>
      </p:sp>
      <p:grpSp>
        <p:nvGrpSpPr>
          <p:cNvPr id="18" name="Group 17"/>
          <p:cNvGrpSpPr/>
          <p:nvPr/>
        </p:nvGrpSpPr>
        <p:grpSpPr>
          <a:xfrm>
            <a:off x="4721218" y="2184410"/>
            <a:ext cx="1920868" cy="914400"/>
            <a:chOff x="4721218" y="2590810"/>
            <a:chExt cx="1920868" cy="914400"/>
          </a:xfrm>
        </p:grpSpPr>
        <p:sp>
          <p:nvSpPr>
            <p:cNvPr id="9" name="Rectangle 8"/>
            <p:cNvSpPr/>
            <p:nvPr/>
          </p:nvSpPr>
          <p:spPr>
            <a:xfrm>
              <a:off x="4721218" y="2590810"/>
              <a:ext cx="1920868" cy="914400"/>
            </a:xfrm>
            <a:prstGeom prst="rect">
              <a:avLst/>
            </a:prstGeom>
            <a:ln w="38100" cmpd="sng">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11" name="TextBox 10"/>
            <p:cNvSpPr txBox="1"/>
            <p:nvPr/>
          </p:nvSpPr>
          <p:spPr>
            <a:xfrm>
              <a:off x="4721218" y="2741157"/>
              <a:ext cx="1920868" cy="646331"/>
            </a:xfrm>
            <a:prstGeom prst="rect">
              <a:avLst/>
            </a:prstGeom>
            <a:noFill/>
          </p:spPr>
          <p:txBody>
            <a:bodyPr wrap="none" rtlCol="0">
              <a:spAutoFit/>
            </a:bodyPr>
            <a:lstStyle/>
            <a:p>
              <a:pPr algn="ctr" defTabSz="457200"/>
              <a:r>
                <a:rPr lang="en-US" dirty="0" smtClean="0">
                  <a:solidFill>
                    <a:prstClr val="black"/>
                  </a:solidFill>
                  <a:latin typeface="Calibri"/>
                </a:rPr>
                <a:t>Multi-Dimensional</a:t>
              </a:r>
            </a:p>
            <a:p>
              <a:pPr algn="ctr" defTabSz="457200"/>
              <a:r>
                <a:rPr lang="en-US" dirty="0" smtClean="0">
                  <a:solidFill>
                    <a:prstClr val="black"/>
                  </a:solidFill>
                  <a:latin typeface="Calibri"/>
                </a:rPr>
                <a:t>Aggregation</a:t>
              </a:r>
              <a:endParaRPr lang="en-US" dirty="0">
                <a:solidFill>
                  <a:prstClr val="black"/>
                </a:solidFill>
                <a:latin typeface="Calibri"/>
              </a:endParaRPr>
            </a:p>
          </p:txBody>
        </p:sp>
      </p:grpSp>
      <p:grpSp>
        <p:nvGrpSpPr>
          <p:cNvPr id="17" name="Group 16"/>
          <p:cNvGrpSpPr/>
          <p:nvPr/>
        </p:nvGrpSpPr>
        <p:grpSpPr>
          <a:xfrm>
            <a:off x="2635250" y="2184410"/>
            <a:ext cx="1920868" cy="914400"/>
            <a:chOff x="2635250" y="2590810"/>
            <a:chExt cx="1920868" cy="914400"/>
          </a:xfrm>
        </p:grpSpPr>
        <p:sp>
          <p:nvSpPr>
            <p:cNvPr id="10" name="TextBox 9"/>
            <p:cNvSpPr txBox="1"/>
            <p:nvPr/>
          </p:nvSpPr>
          <p:spPr>
            <a:xfrm>
              <a:off x="2892287" y="2710776"/>
              <a:ext cx="1406793" cy="646331"/>
            </a:xfrm>
            <a:prstGeom prst="rect">
              <a:avLst/>
            </a:prstGeom>
            <a:noFill/>
            <a:ln>
              <a:noFill/>
            </a:ln>
          </p:spPr>
          <p:txBody>
            <a:bodyPr wrap="none" rtlCol="0">
              <a:spAutoFit/>
            </a:bodyPr>
            <a:lstStyle/>
            <a:p>
              <a:pPr algn="ctr" defTabSz="457200"/>
              <a:r>
                <a:rPr lang="en-US" dirty="0" smtClean="0">
                  <a:solidFill>
                    <a:prstClr val="black"/>
                  </a:solidFill>
                  <a:latin typeface="Calibri"/>
                </a:rPr>
                <a:t>Packet</a:t>
              </a:r>
            </a:p>
            <a:p>
              <a:pPr algn="ctr" defTabSz="457200"/>
              <a:r>
                <a:rPr lang="en-US" dirty="0" smtClean="0">
                  <a:solidFill>
                    <a:prstClr val="black"/>
                  </a:solidFill>
                  <a:latin typeface="Calibri"/>
                </a:rPr>
                <a:t>Classification</a:t>
              </a:r>
              <a:endParaRPr lang="en-US" dirty="0">
                <a:solidFill>
                  <a:prstClr val="black"/>
                </a:solidFill>
                <a:latin typeface="Calibri"/>
              </a:endParaRPr>
            </a:p>
          </p:txBody>
        </p:sp>
        <p:sp>
          <p:nvSpPr>
            <p:cNvPr id="14" name="Rectangle 13"/>
            <p:cNvSpPr/>
            <p:nvPr/>
          </p:nvSpPr>
          <p:spPr>
            <a:xfrm>
              <a:off x="2635250" y="2590810"/>
              <a:ext cx="1920868" cy="914400"/>
            </a:xfrm>
            <a:prstGeom prst="rect">
              <a:avLst/>
            </a:prstGeom>
            <a:ln w="38100" cmpd="sng">
              <a:solidFill>
                <a:srgbClr val="4F81B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grpSp>
        <p:nvGrpSpPr>
          <p:cNvPr id="27" name="Group 26"/>
          <p:cNvGrpSpPr/>
          <p:nvPr/>
        </p:nvGrpSpPr>
        <p:grpSpPr>
          <a:xfrm>
            <a:off x="472937" y="4107418"/>
            <a:ext cx="2467928" cy="1564164"/>
            <a:chOff x="587237" y="5092700"/>
            <a:chExt cx="2467928" cy="1564164"/>
          </a:xfrm>
        </p:grpSpPr>
        <p:sp>
          <p:nvSpPr>
            <p:cNvPr id="19" name="Rectangle 18"/>
            <p:cNvSpPr/>
            <p:nvPr/>
          </p:nvSpPr>
          <p:spPr>
            <a:xfrm>
              <a:off x="587237" y="5092700"/>
              <a:ext cx="2442528" cy="1564164"/>
            </a:xfrm>
            <a:prstGeom prst="rect">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nvGrpSpPr>
            <p:cNvPr id="20" name="Group 19"/>
            <p:cNvGrpSpPr/>
            <p:nvPr/>
          </p:nvGrpSpPr>
          <p:grpSpPr>
            <a:xfrm>
              <a:off x="833303" y="5295910"/>
              <a:ext cx="1920868" cy="914400"/>
              <a:chOff x="2635250" y="2590810"/>
              <a:chExt cx="1920868" cy="914400"/>
            </a:xfrm>
          </p:grpSpPr>
          <p:sp>
            <p:nvSpPr>
              <p:cNvPr id="21" name="TextBox 20"/>
              <p:cNvSpPr txBox="1"/>
              <p:nvPr/>
            </p:nvSpPr>
            <p:spPr>
              <a:xfrm>
                <a:off x="2892287" y="2710776"/>
                <a:ext cx="1406793" cy="646331"/>
              </a:xfrm>
              <a:prstGeom prst="rect">
                <a:avLst/>
              </a:prstGeom>
              <a:noFill/>
              <a:ln>
                <a:noFill/>
              </a:ln>
            </p:spPr>
            <p:txBody>
              <a:bodyPr wrap="none" rtlCol="0">
                <a:spAutoFit/>
              </a:bodyPr>
              <a:lstStyle/>
              <a:p>
                <a:pPr algn="ctr" defTabSz="457200"/>
                <a:r>
                  <a:rPr lang="en-US" dirty="0" smtClean="0">
                    <a:solidFill>
                      <a:prstClr val="black"/>
                    </a:solidFill>
                    <a:latin typeface="Calibri"/>
                  </a:rPr>
                  <a:t>Packet</a:t>
                </a:r>
              </a:p>
              <a:p>
                <a:pPr algn="ctr" defTabSz="457200"/>
                <a:r>
                  <a:rPr lang="en-US" dirty="0" smtClean="0">
                    <a:solidFill>
                      <a:prstClr val="black"/>
                    </a:solidFill>
                    <a:latin typeface="Calibri"/>
                  </a:rPr>
                  <a:t>Classification</a:t>
                </a:r>
                <a:endParaRPr lang="en-US" dirty="0">
                  <a:solidFill>
                    <a:prstClr val="black"/>
                  </a:solidFill>
                  <a:latin typeface="Calibri"/>
                </a:endParaRPr>
              </a:p>
            </p:txBody>
          </p:sp>
          <p:sp>
            <p:nvSpPr>
              <p:cNvPr id="22" name="Rectangle 21"/>
              <p:cNvSpPr/>
              <p:nvPr/>
            </p:nvSpPr>
            <p:spPr>
              <a:xfrm>
                <a:off x="2635250" y="2590810"/>
                <a:ext cx="1920868" cy="914400"/>
              </a:xfrm>
              <a:prstGeom prst="rect">
                <a:avLst/>
              </a:prstGeom>
              <a:ln w="38100" cmpd="sng">
                <a:solidFill>
                  <a:srgbClr val="4F81B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a:endParaRPr>
              </a:p>
            </p:txBody>
          </p:sp>
        </p:grpSp>
        <p:sp>
          <p:nvSpPr>
            <p:cNvPr id="23" name="TextBox 22"/>
            <p:cNvSpPr txBox="1"/>
            <p:nvPr/>
          </p:nvSpPr>
          <p:spPr>
            <a:xfrm>
              <a:off x="653584" y="6198642"/>
              <a:ext cx="2401581" cy="369332"/>
            </a:xfrm>
            <a:prstGeom prst="rect">
              <a:avLst/>
            </a:prstGeom>
            <a:noFill/>
          </p:spPr>
          <p:txBody>
            <a:bodyPr wrap="none" rtlCol="0">
              <a:spAutoFit/>
            </a:bodyPr>
            <a:lstStyle/>
            <a:p>
              <a:pPr defTabSz="457200"/>
              <a:r>
                <a:rPr lang="en-US" dirty="0" smtClean="0">
                  <a:solidFill>
                    <a:prstClr val="black"/>
                  </a:solidFill>
                  <a:latin typeface="Calibri"/>
                </a:rPr>
                <a:t>Local Agent (Floodlight)</a:t>
              </a:r>
              <a:endParaRPr lang="en-US" dirty="0">
                <a:solidFill>
                  <a:prstClr val="black"/>
                </a:solidFill>
                <a:latin typeface="Calibri"/>
              </a:endParaRPr>
            </a:p>
          </p:txBody>
        </p:sp>
      </p:grpSp>
      <p:sp>
        <p:nvSpPr>
          <p:cNvPr id="24" name="TextBox 23"/>
          <p:cNvSpPr txBox="1"/>
          <p:nvPr/>
        </p:nvSpPr>
        <p:spPr>
          <a:xfrm>
            <a:off x="739637" y="2478216"/>
            <a:ext cx="1172116" cy="646331"/>
          </a:xfrm>
          <a:prstGeom prst="rect">
            <a:avLst/>
          </a:prstGeom>
          <a:noFill/>
        </p:spPr>
        <p:txBody>
          <a:bodyPr wrap="none" rtlCol="0">
            <a:spAutoFit/>
          </a:bodyPr>
          <a:lstStyle/>
          <a:p>
            <a:pPr defTabSz="457200"/>
            <a:r>
              <a:rPr lang="en-US" dirty="0" smtClean="0">
                <a:solidFill>
                  <a:prstClr val="black"/>
                </a:solidFill>
                <a:latin typeface="Calibri"/>
              </a:rPr>
              <a:t>Subscriber</a:t>
            </a:r>
          </a:p>
          <a:p>
            <a:pPr defTabSz="457200"/>
            <a:r>
              <a:rPr lang="en-US" dirty="0" smtClean="0">
                <a:solidFill>
                  <a:prstClr val="black"/>
                </a:solidFill>
                <a:latin typeface="Calibri"/>
              </a:rPr>
              <a:t>Attributes</a:t>
            </a:r>
            <a:endParaRPr lang="en-US" dirty="0">
              <a:solidFill>
                <a:prstClr val="black"/>
              </a:solidFill>
              <a:latin typeface="Calibri"/>
            </a:endParaRPr>
          </a:p>
        </p:txBody>
      </p:sp>
      <p:cxnSp>
        <p:nvCxnSpPr>
          <p:cNvPr id="26" name="Straight Arrow Connector 25"/>
          <p:cNvCxnSpPr>
            <a:endCxn id="6" idx="0"/>
          </p:cNvCxnSpPr>
          <p:nvPr/>
        </p:nvCxnSpPr>
        <p:spPr>
          <a:xfrm>
            <a:off x="4630734" y="1536700"/>
            <a:ext cx="0" cy="444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4" idx="3"/>
            <a:endCxn id="6" idx="1"/>
          </p:cNvCxnSpPr>
          <p:nvPr/>
        </p:nvCxnSpPr>
        <p:spPr>
          <a:xfrm>
            <a:off x="1911753" y="2801382"/>
            <a:ext cx="54093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4" idx="2"/>
            <a:endCxn id="22" idx="0"/>
          </p:cNvCxnSpPr>
          <p:nvPr/>
        </p:nvCxnSpPr>
        <p:spPr>
          <a:xfrm flipH="1">
            <a:off x="1679437" y="3098810"/>
            <a:ext cx="1916247" cy="121181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262098" y="3694668"/>
            <a:ext cx="1789334" cy="369332"/>
          </a:xfrm>
          <a:prstGeom prst="rect">
            <a:avLst/>
          </a:prstGeom>
          <a:noFill/>
        </p:spPr>
        <p:txBody>
          <a:bodyPr wrap="none" rtlCol="0">
            <a:spAutoFit/>
          </a:bodyPr>
          <a:lstStyle/>
          <a:p>
            <a:pPr defTabSz="457200"/>
            <a:r>
              <a:rPr lang="en-US" dirty="0" smtClean="0">
                <a:solidFill>
                  <a:prstClr val="black"/>
                </a:solidFill>
                <a:latin typeface="Calibri"/>
              </a:rPr>
              <a:t>Packet Classifiers</a:t>
            </a:r>
            <a:endParaRPr lang="en-US" dirty="0">
              <a:solidFill>
                <a:prstClr val="black"/>
              </a:solidFill>
              <a:latin typeface="Calibri"/>
            </a:endParaRPr>
          </a:p>
        </p:txBody>
      </p:sp>
      <p:cxnSp>
        <p:nvCxnSpPr>
          <p:cNvPr id="37" name="Straight Arrow Connector 36"/>
          <p:cNvCxnSpPr>
            <a:stCxn id="9" idx="2"/>
          </p:cNvCxnSpPr>
          <p:nvPr/>
        </p:nvCxnSpPr>
        <p:spPr>
          <a:xfrm flipH="1">
            <a:off x="5676900" y="3098810"/>
            <a:ext cx="4752" cy="83819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515933" y="3924300"/>
            <a:ext cx="2176948" cy="646331"/>
          </a:xfrm>
          <a:prstGeom prst="rect">
            <a:avLst/>
          </a:prstGeom>
          <a:noFill/>
        </p:spPr>
        <p:txBody>
          <a:bodyPr wrap="none" rtlCol="0">
            <a:spAutoFit/>
          </a:bodyPr>
          <a:lstStyle/>
          <a:p>
            <a:pPr algn="ctr" defTabSz="457200"/>
            <a:r>
              <a:rPr lang="en-US" dirty="0" smtClean="0">
                <a:solidFill>
                  <a:prstClr val="black"/>
                </a:solidFill>
                <a:latin typeface="Calibri"/>
              </a:rPr>
              <a:t>Switch Rules For</a:t>
            </a:r>
          </a:p>
          <a:p>
            <a:pPr algn="ctr" defTabSz="457200"/>
            <a:r>
              <a:rPr lang="en-US" dirty="0" smtClean="0">
                <a:solidFill>
                  <a:prstClr val="black"/>
                </a:solidFill>
                <a:latin typeface="Calibri"/>
              </a:rPr>
              <a:t>Path Implementation</a:t>
            </a:r>
            <a:endParaRPr lang="en-US" dirty="0">
              <a:solidFill>
                <a:prstClr val="black"/>
              </a:solidFill>
              <a:latin typeface="Calibri"/>
            </a:endParaRPr>
          </a:p>
        </p:txBody>
      </p:sp>
      <p:sp>
        <p:nvSpPr>
          <p:cNvPr id="39" name="TextBox 38"/>
          <p:cNvSpPr txBox="1"/>
          <p:nvPr/>
        </p:nvSpPr>
        <p:spPr>
          <a:xfrm>
            <a:off x="7429500" y="2616716"/>
            <a:ext cx="1049724" cy="369332"/>
          </a:xfrm>
          <a:prstGeom prst="rect">
            <a:avLst/>
          </a:prstGeom>
          <a:noFill/>
        </p:spPr>
        <p:txBody>
          <a:bodyPr wrap="none" rtlCol="0">
            <a:spAutoFit/>
          </a:bodyPr>
          <a:lstStyle/>
          <a:p>
            <a:pPr defTabSz="457200"/>
            <a:r>
              <a:rPr lang="en-US" dirty="0" smtClean="0">
                <a:solidFill>
                  <a:prstClr val="black"/>
                </a:solidFill>
                <a:latin typeface="Calibri"/>
              </a:rPr>
              <a:t>Topology</a:t>
            </a:r>
            <a:endParaRPr lang="en-US" dirty="0">
              <a:solidFill>
                <a:prstClr val="black"/>
              </a:solidFill>
              <a:latin typeface="Calibri"/>
            </a:endParaRPr>
          </a:p>
        </p:txBody>
      </p:sp>
      <p:cxnSp>
        <p:nvCxnSpPr>
          <p:cNvPr id="40" name="Straight Arrow Connector 39"/>
          <p:cNvCxnSpPr>
            <a:stCxn id="39" idx="1"/>
            <a:endCxn id="6" idx="3"/>
          </p:cNvCxnSpPr>
          <p:nvPr/>
        </p:nvCxnSpPr>
        <p:spPr>
          <a:xfrm flipH="1">
            <a:off x="6808784" y="2801382"/>
            <a:ext cx="62071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2"/>
          </p:cNvCxnSpPr>
          <p:nvPr/>
        </p:nvCxnSpPr>
        <p:spPr>
          <a:xfrm>
            <a:off x="1679437" y="5225028"/>
            <a:ext cx="0" cy="113132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56118" y="6352145"/>
            <a:ext cx="3409670" cy="369332"/>
          </a:xfrm>
          <a:prstGeom prst="rect">
            <a:avLst/>
          </a:prstGeom>
          <a:noFill/>
        </p:spPr>
        <p:txBody>
          <a:bodyPr wrap="none" rtlCol="0">
            <a:spAutoFit/>
          </a:bodyPr>
          <a:lstStyle/>
          <a:p>
            <a:pPr defTabSz="457200"/>
            <a:r>
              <a:rPr lang="en-US" dirty="0" smtClean="0">
                <a:solidFill>
                  <a:prstClr val="black"/>
                </a:solidFill>
                <a:latin typeface="Calibri"/>
              </a:rPr>
              <a:t>Switch Rules For Header Rewriting</a:t>
            </a:r>
            <a:endParaRPr lang="en-US" dirty="0">
              <a:solidFill>
                <a:prstClr val="black"/>
              </a:solidFill>
              <a:latin typeface="Calibri"/>
            </a:endParaRPr>
          </a:p>
        </p:txBody>
      </p:sp>
      <p:cxnSp>
        <p:nvCxnSpPr>
          <p:cNvPr id="33" name="Straight Arrow Connector 32"/>
          <p:cNvCxnSpPr>
            <a:stCxn id="14" idx="2"/>
            <a:endCxn id="3" idx="0"/>
          </p:cNvCxnSpPr>
          <p:nvPr/>
        </p:nvCxnSpPr>
        <p:spPr>
          <a:xfrm flipH="1">
            <a:off x="3395449" y="3098810"/>
            <a:ext cx="200235" cy="1615143"/>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4" idx="2"/>
            <a:endCxn id="43" idx="0"/>
          </p:cNvCxnSpPr>
          <p:nvPr/>
        </p:nvCxnSpPr>
        <p:spPr>
          <a:xfrm>
            <a:off x="3595684" y="3098810"/>
            <a:ext cx="367663" cy="1625084"/>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4" idx="2"/>
            <a:endCxn id="44" idx="0"/>
          </p:cNvCxnSpPr>
          <p:nvPr/>
        </p:nvCxnSpPr>
        <p:spPr>
          <a:xfrm>
            <a:off x="3595684" y="3098810"/>
            <a:ext cx="997167" cy="1636752"/>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067865" y="5137160"/>
            <a:ext cx="5029200" cy="369332"/>
          </a:xfrm>
          <a:prstGeom prst="rect">
            <a:avLst/>
          </a:prstGeom>
          <a:noFill/>
        </p:spPr>
        <p:txBody>
          <a:bodyPr wrap="square" rtlCol="0">
            <a:spAutoFit/>
          </a:bodyPr>
          <a:lstStyle/>
          <a:p>
            <a:pPr defTabSz="457200"/>
            <a:r>
              <a:rPr lang="en-US" dirty="0" smtClean="0">
                <a:solidFill>
                  <a:srgbClr val="4F81BD"/>
                </a:solidFill>
                <a:latin typeface="Calibri"/>
              </a:rPr>
              <a:t>Emulate 1000 local agents: 2.2 million requests/sec </a:t>
            </a:r>
            <a:endParaRPr lang="en-US" dirty="0">
              <a:solidFill>
                <a:srgbClr val="4F81BD"/>
              </a:solidFill>
              <a:latin typeface="Calibri"/>
            </a:endParaRPr>
          </a:p>
        </p:txBody>
      </p:sp>
      <p:sp>
        <p:nvSpPr>
          <p:cNvPr id="48" name="TextBox 47"/>
          <p:cNvSpPr txBox="1"/>
          <p:nvPr/>
        </p:nvSpPr>
        <p:spPr>
          <a:xfrm>
            <a:off x="1911753" y="5730103"/>
            <a:ext cx="5065171" cy="646331"/>
          </a:xfrm>
          <a:prstGeom prst="rect">
            <a:avLst/>
          </a:prstGeom>
          <a:noFill/>
        </p:spPr>
        <p:txBody>
          <a:bodyPr wrap="none" rtlCol="0">
            <a:spAutoFit/>
          </a:bodyPr>
          <a:lstStyle/>
          <a:p>
            <a:pPr defTabSz="457200"/>
            <a:r>
              <a:rPr lang="en-US" dirty="0" smtClean="0">
                <a:solidFill>
                  <a:srgbClr val="4F81BD"/>
                </a:solidFill>
                <a:latin typeface="Calibri"/>
              </a:rPr>
              <a:t>All packet-in go to controller: 1.8 K requests/sec</a:t>
            </a:r>
          </a:p>
          <a:p>
            <a:pPr defTabSz="457200"/>
            <a:r>
              <a:rPr lang="en-US" dirty="0" smtClean="0">
                <a:solidFill>
                  <a:srgbClr val="4F81BD"/>
                </a:solidFill>
                <a:latin typeface="Calibri"/>
              </a:rPr>
              <a:t>All packet-in processed locally: 505.8 K requests/sec</a:t>
            </a:r>
            <a:endParaRPr lang="en-US" dirty="0">
              <a:solidFill>
                <a:srgbClr val="4F81BD"/>
              </a:solidFill>
              <a:latin typeface="Calibri"/>
            </a:endParaRPr>
          </a:p>
        </p:txBody>
      </p:sp>
      <p:sp>
        <p:nvSpPr>
          <p:cNvPr id="28" name="TextBox 27"/>
          <p:cNvSpPr txBox="1"/>
          <p:nvPr/>
        </p:nvSpPr>
        <p:spPr>
          <a:xfrm>
            <a:off x="6554784" y="3669268"/>
            <a:ext cx="2676518" cy="1077218"/>
          </a:xfrm>
          <a:prstGeom prst="rect">
            <a:avLst/>
          </a:prstGeom>
          <a:noFill/>
        </p:spPr>
        <p:txBody>
          <a:bodyPr wrap="square" rtlCol="0">
            <a:spAutoFit/>
          </a:bodyPr>
          <a:lstStyle/>
          <a:p>
            <a:pPr defTabSz="457200"/>
            <a:r>
              <a:rPr lang="en-US" sz="1600" dirty="0" smtClean="0">
                <a:solidFill>
                  <a:srgbClr val="4F81BD"/>
                </a:solidFill>
                <a:latin typeface="Calibri"/>
              </a:rPr>
              <a:t>For topology with ~1 K BSs and ~1 K service policy clauses, ~10 </a:t>
            </a:r>
            <a:r>
              <a:rPr lang="en-US" sz="1600" dirty="0" err="1" smtClean="0">
                <a:solidFill>
                  <a:srgbClr val="4F81BD"/>
                </a:solidFill>
                <a:latin typeface="Calibri"/>
              </a:rPr>
              <a:t>ms</a:t>
            </a:r>
            <a:r>
              <a:rPr lang="en-US" sz="1600" dirty="0" smtClean="0">
                <a:solidFill>
                  <a:srgbClr val="4F81BD"/>
                </a:solidFill>
                <a:latin typeface="Calibri"/>
              </a:rPr>
              <a:t> to calculate one path. Can pre-compute.</a:t>
            </a:r>
            <a:endParaRPr lang="en-US" sz="1600" dirty="0">
              <a:solidFill>
                <a:srgbClr val="4F81BD"/>
              </a:solidFill>
              <a:latin typeface="Calibri"/>
            </a:endParaRPr>
          </a:p>
        </p:txBody>
      </p:sp>
      <p:sp>
        <p:nvSpPr>
          <p:cNvPr id="3" name="TextBox 2"/>
          <p:cNvSpPr txBox="1"/>
          <p:nvPr/>
        </p:nvSpPr>
        <p:spPr>
          <a:xfrm>
            <a:off x="3187700" y="4713953"/>
            <a:ext cx="415498" cy="369332"/>
          </a:xfrm>
          <a:prstGeom prst="rect">
            <a:avLst/>
          </a:prstGeom>
          <a:noFill/>
          <a:ln w="38100" cmpd="sng">
            <a:solidFill>
              <a:schemeClr val="tx1"/>
            </a:solidFill>
          </a:ln>
        </p:spPr>
        <p:txBody>
          <a:bodyPr wrap="none" rtlCol="0">
            <a:spAutoFit/>
          </a:bodyPr>
          <a:lstStyle/>
          <a:p>
            <a:pPr defTabSz="457200"/>
            <a:r>
              <a:rPr lang="en-US" dirty="0" smtClean="0">
                <a:solidFill>
                  <a:prstClr val="black"/>
                </a:solidFill>
                <a:latin typeface="Calibri"/>
              </a:rPr>
              <a:t>LA</a:t>
            </a:r>
            <a:endParaRPr lang="en-US" dirty="0">
              <a:solidFill>
                <a:prstClr val="black"/>
              </a:solidFill>
              <a:latin typeface="Calibri"/>
            </a:endParaRPr>
          </a:p>
        </p:txBody>
      </p:sp>
      <p:sp>
        <p:nvSpPr>
          <p:cNvPr id="43" name="TextBox 42"/>
          <p:cNvSpPr txBox="1"/>
          <p:nvPr/>
        </p:nvSpPr>
        <p:spPr>
          <a:xfrm>
            <a:off x="3755598" y="4723894"/>
            <a:ext cx="415498" cy="369332"/>
          </a:xfrm>
          <a:prstGeom prst="rect">
            <a:avLst/>
          </a:prstGeom>
          <a:noFill/>
          <a:ln w="38100" cmpd="sng">
            <a:solidFill>
              <a:schemeClr val="tx1"/>
            </a:solidFill>
          </a:ln>
        </p:spPr>
        <p:txBody>
          <a:bodyPr wrap="none" rtlCol="0">
            <a:spAutoFit/>
          </a:bodyPr>
          <a:lstStyle/>
          <a:p>
            <a:pPr defTabSz="457200"/>
            <a:r>
              <a:rPr lang="en-US" dirty="0" smtClean="0">
                <a:solidFill>
                  <a:prstClr val="black"/>
                </a:solidFill>
                <a:latin typeface="Calibri"/>
              </a:rPr>
              <a:t>LA</a:t>
            </a:r>
            <a:endParaRPr lang="en-US" dirty="0">
              <a:solidFill>
                <a:prstClr val="black"/>
              </a:solidFill>
              <a:latin typeface="Calibri"/>
            </a:endParaRPr>
          </a:p>
        </p:txBody>
      </p:sp>
      <p:sp>
        <p:nvSpPr>
          <p:cNvPr id="44" name="TextBox 43"/>
          <p:cNvSpPr txBox="1"/>
          <p:nvPr/>
        </p:nvSpPr>
        <p:spPr>
          <a:xfrm>
            <a:off x="4385102" y="4735562"/>
            <a:ext cx="415498" cy="369332"/>
          </a:xfrm>
          <a:prstGeom prst="rect">
            <a:avLst/>
          </a:prstGeom>
          <a:noFill/>
          <a:ln w="38100" cmpd="sng">
            <a:solidFill>
              <a:schemeClr val="tx1"/>
            </a:solidFill>
          </a:ln>
        </p:spPr>
        <p:txBody>
          <a:bodyPr wrap="none" rtlCol="0">
            <a:spAutoFit/>
          </a:bodyPr>
          <a:lstStyle/>
          <a:p>
            <a:pPr defTabSz="457200"/>
            <a:r>
              <a:rPr lang="en-US" dirty="0" smtClean="0">
                <a:solidFill>
                  <a:prstClr val="black"/>
                </a:solidFill>
                <a:latin typeface="Calibri"/>
              </a:rPr>
              <a:t>LA</a:t>
            </a:r>
            <a:endParaRPr lang="en-US" dirty="0">
              <a:solidFill>
                <a:prstClr val="black"/>
              </a:solidFill>
              <a:latin typeface="Calibri"/>
            </a:endParaRPr>
          </a:p>
        </p:txBody>
      </p:sp>
      <p:sp>
        <p:nvSpPr>
          <p:cNvPr id="15" name="Slide Number Placeholder 14"/>
          <p:cNvSpPr>
            <a:spLocks noGrp="1"/>
          </p:cNvSpPr>
          <p:nvPr>
            <p:ph type="sldNum" sz="quarter" idx="12"/>
          </p:nvPr>
        </p:nvSpPr>
        <p:spPr/>
        <p:txBody>
          <a:bodyPr/>
          <a:lstStyle/>
          <a:p>
            <a:fld id="{1718992C-B9AF-2F49-8B31-EC7F489F3004}" type="slidenum">
              <a:rPr lang="en-US" smtClean="0">
                <a:solidFill>
                  <a:prstClr val="black"/>
                </a:solidFill>
                <a:latin typeface="Calibri"/>
              </a:rPr>
              <a:pPr/>
              <a:t>80</a:t>
            </a:fld>
            <a:endParaRPr lang="en-US">
              <a:solidFill>
                <a:prstClr val="black"/>
              </a:solidFill>
              <a:latin typeface="Calibri"/>
            </a:endParaRPr>
          </a:p>
        </p:txBody>
      </p:sp>
      <p:sp>
        <p:nvSpPr>
          <p:cNvPr id="8" name="Date Placeholder 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3" name="Footer Placeholder 12"/>
          <p:cNvSpPr>
            <a:spLocks noGrp="1"/>
          </p:cNvSpPr>
          <p:nvPr>
            <p:ph type="ftr" sz="quarter" idx="11"/>
          </p:nvPr>
        </p:nvSpPr>
        <p:spPr>
          <a:xfrm>
            <a:off x="3581400" y="6400800"/>
            <a:ext cx="35052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73288467"/>
      </p:ext>
    </p:extLst>
  </p:cSld>
  <p:clrMapOvr>
    <a:masterClrMapping/>
  </p:clrMapOvr>
  <mc:AlternateContent xmlns:mc="http://schemas.openxmlformats.org/markup-compatibility/2006" xmlns:p14="http://schemas.microsoft.com/office/powerpoint/2010/main">
    <mc:Choice Requires="p14">
      <p:transition spd="slow" p14:dur="2000" advTm="33430"/>
    </mc:Choice>
    <mc:Fallback xmlns="">
      <p:transition xmlns:p14="http://schemas.microsoft.com/office/powerpoint/2010/main" spd="slow" advTm="334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Autofit/>
          </a:bodyPr>
          <a:lstStyle/>
          <a:p>
            <a:r>
              <a:rPr lang="en-US" sz="2800" dirty="0" smtClean="0">
                <a:solidFill>
                  <a:schemeClr val="accent1"/>
                </a:solidFill>
              </a:rPr>
              <a:t>Control Plane: LTE workload characteristics</a:t>
            </a:r>
          </a:p>
          <a:p>
            <a:endParaRPr lang="en-US" sz="2400" dirty="0" smtClean="0"/>
          </a:p>
          <a:p>
            <a:r>
              <a:rPr lang="en-US" sz="2800" dirty="0" smtClean="0">
                <a:solidFill>
                  <a:srgbClr val="4F81BD"/>
                </a:solidFill>
              </a:rPr>
              <a:t>Data Plane: large-scale simulation</a:t>
            </a:r>
          </a:p>
          <a:p>
            <a:pPr lvl="1"/>
            <a:r>
              <a:rPr lang="en-US" sz="2400" dirty="0" smtClean="0"/>
              <a:t>Synthesized topology </a:t>
            </a:r>
            <a:r>
              <a:rPr lang="en-US" sz="2200" dirty="0" smtClean="0">
                <a:solidFill>
                  <a:schemeClr val="bg1">
                    <a:lumMod val="50000"/>
                  </a:schemeClr>
                </a:solidFill>
              </a:rPr>
              <a:t>[Ceragon’10]</a:t>
            </a:r>
            <a:r>
              <a:rPr lang="en-US" sz="2400" dirty="0" smtClean="0"/>
              <a:t>: 128 switches, 1280 base stations</a:t>
            </a:r>
          </a:p>
          <a:p>
            <a:pPr lvl="1"/>
            <a:r>
              <a:rPr lang="en-US" sz="2400" dirty="0" smtClean="0"/>
              <a:t>8 middlebox types, 10 replicas each type</a:t>
            </a:r>
          </a:p>
          <a:p>
            <a:pPr lvl="1"/>
            <a:r>
              <a:rPr lang="en-US" sz="2400" dirty="0" smtClean="0"/>
              <a:t>1000-8000 service policy clauses, traversing 4-8 MBs</a:t>
            </a:r>
          </a:p>
          <a:p>
            <a:pPr lvl="1"/>
            <a:r>
              <a:rPr lang="en-US" sz="2400" dirty="0" smtClean="0"/>
              <a:t>Measure: switch flow table size (# of rules)</a:t>
            </a:r>
            <a:endParaRPr lang="en-US" sz="2400" dirty="0"/>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81</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00800"/>
            <a:ext cx="3429000" cy="3206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675450739"/>
      </p:ext>
    </p:extLst>
  </p:cSld>
  <p:clrMapOvr>
    <a:masterClrMapping/>
  </p:clrMapOvr>
  <mc:AlternateContent xmlns:mc="http://schemas.openxmlformats.org/markup-compatibility/2006" xmlns:p14="http://schemas.microsoft.com/office/powerpoint/2010/main">
    <mc:Choice Requires="p14">
      <p:transition spd="slow" p14:dur="2000" advTm="45220"/>
    </mc:Choice>
    <mc:Fallback xmlns="">
      <p:transition xmlns:p14="http://schemas.microsoft.com/office/powerpoint/2010/main" spd="slow" advTm="45220"/>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4F81BD"/>
                </a:solidFill>
              </a:rPr>
              <a:t>Flow table size </a:t>
            </a:r>
            <a:r>
              <a:rPr lang="en-US" sz="3200" dirty="0" smtClean="0"/>
              <a:t>vs. </a:t>
            </a:r>
            <a:r>
              <a:rPr lang="en-US" sz="3200" dirty="0" smtClean="0">
                <a:solidFill>
                  <a:srgbClr val="4F81BD"/>
                </a:solidFill>
              </a:rPr>
              <a:t># of service policy clauses</a:t>
            </a:r>
            <a:endParaRPr lang="en-US" sz="3200" dirty="0">
              <a:solidFill>
                <a:srgbClr val="4F81BD"/>
              </a:solidFill>
            </a:endParaRPr>
          </a:p>
        </p:txBody>
      </p:sp>
      <p:pic>
        <p:nvPicPr>
          <p:cNvPr id="5" name="Picture 4"/>
          <p:cNvPicPr>
            <a:picLocks noChangeAspect="1"/>
          </p:cNvPicPr>
          <p:nvPr/>
        </p:nvPicPr>
        <p:blipFill>
          <a:blip r:embed="rId3"/>
          <a:stretch>
            <a:fillRect/>
          </a:stretch>
        </p:blipFill>
        <p:spPr>
          <a:xfrm>
            <a:off x="457200" y="1627258"/>
            <a:ext cx="5034774" cy="3840479"/>
          </a:xfrm>
          <a:prstGeom prst="rect">
            <a:avLst/>
          </a:prstGeom>
        </p:spPr>
      </p:pic>
      <p:grpSp>
        <p:nvGrpSpPr>
          <p:cNvPr id="6" name="Group 5"/>
          <p:cNvGrpSpPr/>
          <p:nvPr/>
        </p:nvGrpSpPr>
        <p:grpSpPr>
          <a:xfrm>
            <a:off x="1930400" y="4412734"/>
            <a:ext cx="7050971" cy="646331"/>
            <a:chOff x="1930400" y="4412734"/>
            <a:chExt cx="7050971" cy="646331"/>
          </a:xfrm>
        </p:grpSpPr>
        <p:cxnSp>
          <p:nvCxnSpPr>
            <p:cNvPr id="9" name="Straight Connector 8"/>
            <p:cNvCxnSpPr/>
            <p:nvPr/>
          </p:nvCxnSpPr>
          <p:spPr>
            <a:xfrm flipV="1">
              <a:off x="1930400" y="4622800"/>
              <a:ext cx="4013200" cy="12700"/>
            </a:xfrm>
            <a:prstGeom prst="line">
              <a:avLst/>
            </a:prstGeom>
            <a:ln>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42020" y="4412734"/>
              <a:ext cx="2839351" cy="646331"/>
            </a:xfrm>
            <a:prstGeom prst="rect">
              <a:avLst/>
            </a:prstGeom>
            <a:noFill/>
          </p:spPr>
          <p:txBody>
            <a:bodyPr wrap="none" rtlCol="0">
              <a:spAutoFit/>
            </a:bodyPr>
            <a:lstStyle/>
            <a:p>
              <a:pPr defTabSz="457200"/>
              <a:r>
                <a:rPr lang="en-US" dirty="0" smtClean="0">
                  <a:solidFill>
                    <a:srgbClr val="C0504D"/>
                  </a:solidFill>
                  <a:latin typeface="Calibri"/>
                </a:rPr>
                <a:t>1.7 K</a:t>
              </a:r>
              <a:r>
                <a:rPr lang="en-US" dirty="0" smtClean="0">
                  <a:solidFill>
                    <a:prstClr val="black"/>
                  </a:solidFill>
                  <a:latin typeface="Calibri"/>
                </a:rPr>
                <a:t> rules</a:t>
              </a:r>
            </a:p>
            <a:p>
              <a:pPr defTabSz="457200"/>
              <a:r>
                <a:rPr lang="en-US" dirty="0" smtClean="0">
                  <a:solidFill>
                    <a:prstClr val="black"/>
                  </a:solidFill>
                  <a:latin typeface="Calibri"/>
                </a:rPr>
                <a:t>for </a:t>
              </a:r>
              <a:r>
                <a:rPr lang="en-US" dirty="0" smtClean="0">
                  <a:solidFill>
                    <a:srgbClr val="C0504D"/>
                  </a:solidFill>
                  <a:latin typeface="Calibri"/>
                </a:rPr>
                <a:t>1 K</a:t>
              </a:r>
              <a:r>
                <a:rPr lang="en-US" dirty="0" smtClean="0">
                  <a:solidFill>
                    <a:prstClr val="black"/>
                  </a:solidFill>
                  <a:latin typeface="Calibri"/>
                </a:rPr>
                <a:t> service policy clauses</a:t>
              </a:r>
              <a:endParaRPr lang="en-US" dirty="0">
                <a:solidFill>
                  <a:prstClr val="black"/>
                </a:solidFill>
                <a:latin typeface="Calibri"/>
              </a:endParaRPr>
            </a:p>
          </p:txBody>
        </p:sp>
      </p:grpSp>
      <p:grpSp>
        <p:nvGrpSpPr>
          <p:cNvPr id="3" name="Group 2"/>
          <p:cNvGrpSpPr/>
          <p:nvPr/>
        </p:nvGrpSpPr>
        <p:grpSpPr>
          <a:xfrm>
            <a:off x="4971007" y="1891268"/>
            <a:ext cx="4010364" cy="646331"/>
            <a:chOff x="4971007" y="1891268"/>
            <a:chExt cx="4010364" cy="646331"/>
          </a:xfrm>
        </p:grpSpPr>
        <p:cxnSp>
          <p:nvCxnSpPr>
            <p:cNvPr id="11" name="Straight Connector 10"/>
            <p:cNvCxnSpPr/>
            <p:nvPr/>
          </p:nvCxnSpPr>
          <p:spPr>
            <a:xfrm>
              <a:off x="4971007" y="2101334"/>
              <a:ext cx="972593" cy="0"/>
            </a:xfrm>
            <a:prstGeom prst="line">
              <a:avLst/>
            </a:prstGeom>
            <a:ln>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42020" y="1891268"/>
              <a:ext cx="2839351" cy="646331"/>
            </a:xfrm>
            <a:prstGeom prst="rect">
              <a:avLst/>
            </a:prstGeom>
            <a:noFill/>
          </p:spPr>
          <p:txBody>
            <a:bodyPr wrap="none" rtlCol="0">
              <a:spAutoFit/>
            </a:bodyPr>
            <a:lstStyle/>
            <a:p>
              <a:pPr defTabSz="457200"/>
              <a:r>
                <a:rPr lang="en-US" dirty="0" smtClean="0">
                  <a:solidFill>
                    <a:srgbClr val="C0504D"/>
                  </a:solidFill>
                  <a:latin typeface="Calibri"/>
                </a:rPr>
                <a:t>13.7 K</a:t>
              </a:r>
              <a:r>
                <a:rPr lang="en-US" dirty="0" smtClean="0">
                  <a:solidFill>
                    <a:prstClr val="black"/>
                  </a:solidFill>
                  <a:latin typeface="Calibri"/>
                </a:rPr>
                <a:t> rules</a:t>
              </a:r>
            </a:p>
            <a:p>
              <a:pPr defTabSz="457200"/>
              <a:r>
                <a:rPr lang="en-US" dirty="0" smtClean="0">
                  <a:solidFill>
                    <a:prstClr val="black"/>
                  </a:solidFill>
                  <a:latin typeface="Calibri"/>
                </a:rPr>
                <a:t>for </a:t>
              </a:r>
              <a:r>
                <a:rPr lang="en-US" dirty="0">
                  <a:solidFill>
                    <a:srgbClr val="C0504D"/>
                  </a:solidFill>
                  <a:latin typeface="Calibri"/>
                </a:rPr>
                <a:t>8</a:t>
              </a:r>
              <a:r>
                <a:rPr lang="en-US" dirty="0" smtClean="0">
                  <a:solidFill>
                    <a:srgbClr val="C0504D"/>
                  </a:solidFill>
                  <a:latin typeface="Calibri"/>
                </a:rPr>
                <a:t> K</a:t>
              </a:r>
              <a:r>
                <a:rPr lang="en-US" dirty="0" smtClean="0">
                  <a:solidFill>
                    <a:prstClr val="black"/>
                  </a:solidFill>
                  <a:latin typeface="Calibri"/>
                </a:rPr>
                <a:t> service policy clauses</a:t>
              </a:r>
              <a:endParaRPr lang="en-US" dirty="0">
                <a:solidFill>
                  <a:prstClr val="black"/>
                </a:solidFill>
                <a:latin typeface="Calibri"/>
              </a:endParaRPr>
            </a:p>
          </p:txBody>
        </p:sp>
      </p:grpSp>
      <p:sp>
        <p:nvSpPr>
          <p:cNvPr id="14" name="Slide Number Placeholder 13"/>
          <p:cNvSpPr>
            <a:spLocks noGrp="1"/>
          </p:cNvSpPr>
          <p:nvPr>
            <p:ph type="sldNum" sz="quarter" idx="12"/>
          </p:nvPr>
        </p:nvSpPr>
        <p:spPr/>
        <p:txBody>
          <a:bodyPr/>
          <a:lstStyle/>
          <a:p>
            <a:fld id="{1718992C-B9AF-2F49-8B31-EC7F489F3004}" type="slidenum">
              <a:rPr lang="en-US" smtClean="0">
                <a:solidFill>
                  <a:prstClr val="black"/>
                </a:solidFill>
                <a:latin typeface="Calibri"/>
              </a:rPr>
              <a:pPr/>
              <a:t>82</a:t>
            </a:fld>
            <a:endParaRPr lang="en-US">
              <a:solidFill>
                <a:prstClr val="black"/>
              </a:solidFill>
              <a:latin typeface="Calibri"/>
            </a:endParaRPr>
          </a:p>
        </p:txBody>
      </p:sp>
      <p:sp>
        <p:nvSpPr>
          <p:cNvPr id="8" name="Date Placeholder 7"/>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3" name="Footer Placeholder 12"/>
          <p:cNvSpPr>
            <a:spLocks noGrp="1"/>
          </p:cNvSpPr>
          <p:nvPr>
            <p:ph type="ftr" sz="quarter" idx="11"/>
          </p:nvPr>
        </p:nvSpPr>
        <p:spPr>
          <a:xfrm>
            <a:off x="3124200" y="6324600"/>
            <a:ext cx="32766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91859178"/>
      </p:ext>
    </p:extLst>
  </p:cSld>
  <p:clrMapOvr>
    <a:masterClrMapping/>
  </p:clrMapOvr>
  <mc:AlternateContent xmlns:mc="http://schemas.openxmlformats.org/markup-compatibility/2006" xmlns:p14="http://schemas.microsoft.com/office/powerpoint/2010/main">
    <mc:Choice Requires="p14">
      <p:transition spd="slow" p14:dur="2000" advTm="18842"/>
    </mc:Choice>
    <mc:Fallback xmlns="">
      <p:transition xmlns:p14="http://schemas.microsoft.com/office/powerpoint/2010/main" spd="slow" advTm="18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accent1"/>
                </a:solidFill>
              </a:rPr>
              <a:t>Cellular network architecture:</a:t>
            </a:r>
          </a:p>
          <a:p>
            <a:pPr lvl="1"/>
            <a:r>
              <a:rPr lang="en-US" dirty="0"/>
              <a:t>[OpenRoads’10</a:t>
            </a:r>
            <a:r>
              <a:rPr lang="en-US" dirty="0" smtClean="0"/>
              <a:t>]: slice the network to enable multiple carriers</a:t>
            </a:r>
          </a:p>
          <a:p>
            <a:pPr lvl="1"/>
            <a:r>
              <a:rPr lang="en-US" dirty="0" smtClean="0"/>
              <a:t>[Ericsson’</a:t>
            </a:r>
            <a:r>
              <a:rPr lang="en-US" dirty="0"/>
              <a:t>12</a:t>
            </a:r>
            <a:r>
              <a:rPr lang="en-US" dirty="0" smtClean="0"/>
              <a:t>]: GTP tunnel support in OpenFlow</a:t>
            </a:r>
            <a:endParaRPr lang="en-US" dirty="0"/>
          </a:p>
          <a:p>
            <a:endParaRPr lang="en-US" dirty="0" smtClean="0">
              <a:solidFill>
                <a:srgbClr val="4F81BD"/>
              </a:solidFill>
            </a:endParaRPr>
          </a:p>
          <a:p>
            <a:r>
              <a:rPr lang="en-US" dirty="0" smtClean="0">
                <a:solidFill>
                  <a:srgbClr val="4F81BD"/>
                </a:solidFill>
              </a:rPr>
              <a:t>Traffic Steering/Service Chaining:</a:t>
            </a:r>
          </a:p>
          <a:p>
            <a:pPr lvl="1"/>
            <a:r>
              <a:rPr lang="en-US" dirty="0" smtClean="0"/>
              <a:t>[PLayer’08]: use off-path MBs to make it more flexible</a:t>
            </a:r>
          </a:p>
          <a:p>
            <a:pPr lvl="1"/>
            <a:r>
              <a:rPr lang="en-US" dirty="0" smtClean="0"/>
              <a:t>NFV (Network Function </a:t>
            </a:r>
            <a:r>
              <a:rPr lang="en-US" dirty="0"/>
              <a:t>V</a:t>
            </a:r>
            <a:r>
              <a:rPr lang="en-US" dirty="0" smtClean="0"/>
              <a:t>irtualization): virtualize network functions/services, supported by many carriers and vendors</a:t>
            </a:r>
          </a:p>
          <a:p>
            <a:endParaRPr lang="en-US" dirty="0"/>
          </a:p>
          <a:p>
            <a:r>
              <a:rPr lang="en-US" dirty="0" smtClean="0">
                <a:solidFill>
                  <a:schemeClr val="accent2"/>
                </a:solidFill>
              </a:rPr>
              <a:t>No previous works present a scalable architecture that supports fined-grained policies</a:t>
            </a:r>
            <a:endParaRPr lang="en-US" dirty="0">
              <a:solidFill>
                <a:schemeClr val="accent2"/>
              </a:solidFill>
            </a:endParaRPr>
          </a:p>
        </p:txBody>
      </p:sp>
      <p:sp>
        <p:nvSpPr>
          <p:cNvPr id="8" name="Slide Number Placeholder 7"/>
          <p:cNvSpPr>
            <a:spLocks noGrp="1"/>
          </p:cNvSpPr>
          <p:nvPr>
            <p:ph type="sldNum" sz="quarter" idx="12"/>
          </p:nvPr>
        </p:nvSpPr>
        <p:spPr/>
        <p:txBody>
          <a:bodyPr/>
          <a:lstStyle/>
          <a:p>
            <a:fld id="{1718992C-B9AF-2F49-8B31-EC7F489F3004}" type="slidenum">
              <a:rPr lang="en-US" smtClean="0">
                <a:solidFill>
                  <a:prstClr val="black"/>
                </a:solidFill>
                <a:latin typeface="Calibri"/>
              </a:rPr>
              <a:pPr/>
              <a:t>83</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324600"/>
            <a:ext cx="3352800" cy="3968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82397661"/>
      </p:ext>
    </p:extLst>
  </p:cSld>
  <p:clrMapOvr>
    <a:masterClrMapping/>
  </p:clrMapOvr>
  <mc:AlternateContent xmlns:mc="http://schemas.openxmlformats.org/markup-compatibility/2006" xmlns:p14="http://schemas.microsoft.com/office/powerpoint/2010/main">
    <mc:Choice Requires="p14">
      <p:transition spd="slow" p14:dur="2000" advTm="45111"/>
    </mc:Choice>
    <mc:Fallback xmlns="">
      <p:transition xmlns:p14="http://schemas.microsoft.com/office/powerpoint/2010/main" spd="slow" advTm="45111"/>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a:xfrm>
            <a:off x="457200" y="1600201"/>
            <a:ext cx="8318500" cy="4323833"/>
          </a:xfrm>
        </p:spPr>
        <p:txBody>
          <a:bodyPr>
            <a:normAutofit/>
          </a:bodyPr>
          <a:lstStyle/>
          <a:p>
            <a:r>
              <a:rPr lang="en-US" altLang="zh-CN" sz="2400" dirty="0" err="1" smtClean="0"/>
              <a:t>SoftCell</a:t>
            </a:r>
            <a:r>
              <a:rPr lang="en-US" altLang="zh-CN" sz="2400" dirty="0" smtClean="0"/>
              <a:t> </a:t>
            </a:r>
            <a:r>
              <a:rPr lang="en-US" sz="2400" dirty="0" smtClean="0"/>
              <a:t>uses </a:t>
            </a:r>
            <a:r>
              <a:rPr lang="en-US" sz="2400" dirty="0" smtClean="0">
                <a:solidFill>
                  <a:srgbClr val="C0504D"/>
                </a:solidFill>
              </a:rPr>
              <a:t>commodity</a:t>
            </a:r>
            <a:r>
              <a:rPr lang="en-US" sz="2400" dirty="0" smtClean="0"/>
              <a:t> switches and </a:t>
            </a:r>
            <a:r>
              <a:rPr lang="en-US" sz="2400" dirty="0" err="1" smtClean="0"/>
              <a:t>middelboxes</a:t>
            </a:r>
            <a:r>
              <a:rPr lang="en-US" sz="2400" dirty="0" smtClean="0"/>
              <a:t> to build </a:t>
            </a:r>
            <a:r>
              <a:rPr lang="en-US" sz="2400" dirty="0" smtClean="0">
                <a:solidFill>
                  <a:srgbClr val="C0504D"/>
                </a:solidFill>
              </a:rPr>
              <a:t>flexible </a:t>
            </a:r>
            <a:r>
              <a:rPr lang="en-US" sz="2400" dirty="0" smtClean="0"/>
              <a:t>and </a:t>
            </a:r>
            <a:r>
              <a:rPr lang="en-US" sz="2400" dirty="0" smtClean="0">
                <a:solidFill>
                  <a:srgbClr val="C0504D"/>
                </a:solidFill>
              </a:rPr>
              <a:t>cost-effective </a:t>
            </a:r>
            <a:r>
              <a:rPr lang="en-US" sz="2400" dirty="0" smtClean="0"/>
              <a:t>cellular core networks</a:t>
            </a:r>
          </a:p>
          <a:p>
            <a:endParaRPr lang="en-US" sz="1400" dirty="0" smtClean="0"/>
          </a:p>
          <a:p>
            <a:r>
              <a:rPr lang="en-US" sz="2400" dirty="0" err="1" smtClean="0"/>
              <a:t>SoftCell</a:t>
            </a:r>
            <a:r>
              <a:rPr lang="en-US" sz="2400" dirty="0" smtClean="0"/>
              <a:t> cleanly separates </a:t>
            </a:r>
            <a:r>
              <a:rPr lang="en-US" sz="2400" dirty="0" smtClean="0">
                <a:solidFill>
                  <a:srgbClr val="C0504D"/>
                </a:solidFill>
              </a:rPr>
              <a:t>fine-grained service policies </a:t>
            </a:r>
            <a:r>
              <a:rPr lang="en-US" sz="2400" dirty="0" smtClean="0"/>
              <a:t>from </a:t>
            </a:r>
            <a:r>
              <a:rPr lang="en-US" sz="2400" dirty="0" smtClean="0">
                <a:solidFill>
                  <a:srgbClr val="C0504D"/>
                </a:solidFill>
              </a:rPr>
              <a:t>traffic management policies</a:t>
            </a:r>
          </a:p>
          <a:p>
            <a:endParaRPr lang="en-US" sz="1400" dirty="0" smtClean="0">
              <a:solidFill>
                <a:srgbClr val="C0504D"/>
              </a:solidFill>
            </a:endParaRPr>
          </a:p>
          <a:p>
            <a:r>
              <a:rPr lang="en-US" sz="2400" dirty="0" err="1" smtClean="0"/>
              <a:t>SoftCell</a:t>
            </a:r>
            <a:r>
              <a:rPr lang="en-US" sz="2400" dirty="0" smtClean="0"/>
              <a:t> achieves </a:t>
            </a:r>
            <a:r>
              <a:rPr lang="en-US" sz="2400" dirty="0" smtClean="0">
                <a:solidFill>
                  <a:srgbClr val="C0504D"/>
                </a:solidFill>
              </a:rPr>
              <a:t>scalability</a:t>
            </a:r>
            <a:r>
              <a:rPr lang="en-US" sz="2400" dirty="0" smtClean="0"/>
              <a:t> with</a:t>
            </a:r>
          </a:p>
        </p:txBody>
      </p:sp>
      <p:cxnSp>
        <p:nvCxnSpPr>
          <p:cNvPr id="6" name="Straight Connector 5"/>
          <p:cNvCxnSpPr/>
          <p:nvPr/>
        </p:nvCxnSpPr>
        <p:spPr>
          <a:xfrm>
            <a:off x="2838420" y="432589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38420" y="477039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43219" y="4313198"/>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1220" y="4541798"/>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00773" y="4325898"/>
            <a:ext cx="1196248" cy="369332"/>
          </a:xfrm>
          <a:prstGeom prst="rect">
            <a:avLst/>
          </a:prstGeom>
          <a:noFill/>
        </p:spPr>
        <p:txBody>
          <a:bodyPr wrap="none" rtlCol="0">
            <a:spAutoFit/>
          </a:bodyPr>
          <a:lstStyle/>
          <a:p>
            <a:pPr defTabSz="457200"/>
            <a:r>
              <a:rPr lang="en-US" dirty="0" smtClean="0">
                <a:solidFill>
                  <a:prstClr val="black"/>
                </a:solidFill>
                <a:latin typeface="Calibri"/>
              </a:rPr>
              <a:t>Data Plane</a:t>
            </a:r>
            <a:endParaRPr lang="en-US" dirty="0">
              <a:solidFill>
                <a:prstClr val="black"/>
              </a:solidFill>
              <a:latin typeface="Calibri"/>
            </a:endParaRPr>
          </a:p>
        </p:txBody>
      </p:sp>
      <p:grpSp>
        <p:nvGrpSpPr>
          <p:cNvPr id="11" name="Group 10"/>
          <p:cNvGrpSpPr/>
          <p:nvPr/>
        </p:nvGrpSpPr>
        <p:grpSpPr>
          <a:xfrm>
            <a:off x="887242" y="5041900"/>
            <a:ext cx="2584657" cy="369332"/>
            <a:chOff x="6757921" y="2070100"/>
            <a:chExt cx="2584657" cy="369332"/>
          </a:xfrm>
        </p:grpSpPr>
        <p:cxnSp>
          <p:nvCxnSpPr>
            <p:cNvPr id="15" name="Straight Connector 14"/>
            <p:cNvCxnSpPr/>
            <p:nvPr/>
          </p:nvCxnSpPr>
          <p:spPr>
            <a:xfrm>
              <a:off x="8288478" y="2286000"/>
              <a:ext cx="10541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57921" y="2070100"/>
              <a:ext cx="1454357" cy="369332"/>
            </a:xfrm>
            <a:prstGeom prst="rect">
              <a:avLst/>
            </a:prstGeom>
            <a:noFill/>
          </p:spPr>
          <p:txBody>
            <a:bodyPr wrap="none" rtlCol="0">
              <a:spAutoFit/>
            </a:bodyPr>
            <a:lstStyle/>
            <a:p>
              <a:pPr defTabSz="457200"/>
              <a:r>
                <a:rPr lang="en-US" dirty="0" smtClean="0">
                  <a:solidFill>
                    <a:prstClr val="black"/>
                  </a:solidFill>
                  <a:latin typeface="Calibri"/>
                </a:rPr>
                <a:t>Control Plane</a:t>
              </a:r>
              <a:endParaRPr lang="en-US" dirty="0">
                <a:solidFill>
                  <a:prstClr val="black"/>
                </a:solidFill>
                <a:latin typeface="Calibri"/>
              </a:endParaRPr>
            </a:p>
          </p:txBody>
        </p:sp>
      </p:grpSp>
      <p:sp>
        <p:nvSpPr>
          <p:cNvPr id="18" name="TextBox 17"/>
          <p:cNvSpPr txBox="1"/>
          <p:nvPr/>
        </p:nvSpPr>
        <p:spPr>
          <a:xfrm>
            <a:off x="3671821" y="4121666"/>
            <a:ext cx="2496935" cy="369332"/>
          </a:xfrm>
          <a:prstGeom prst="rect">
            <a:avLst/>
          </a:prstGeom>
          <a:noFill/>
        </p:spPr>
        <p:txBody>
          <a:bodyPr wrap="none" rtlCol="0">
            <a:spAutoFit/>
          </a:bodyPr>
          <a:lstStyle/>
          <a:p>
            <a:pPr defTabSz="457200"/>
            <a:r>
              <a:rPr lang="en-US" dirty="0" smtClean="0">
                <a:solidFill>
                  <a:srgbClr val="C0504D"/>
                </a:solidFill>
                <a:latin typeface="Calibri"/>
              </a:rPr>
              <a:t>Asymmetric</a:t>
            </a:r>
            <a:r>
              <a:rPr lang="en-US" dirty="0" smtClean="0">
                <a:solidFill>
                  <a:prstClr val="black"/>
                </a:solidFill>
                <a:latin typeface="Calibri"/>
              </a:rPr>
              <a:t> Edge Design</a:t>
            </a:r>
            <a:endParaRPr lang="en-US" dirty="0">
              <a:solidFill>
                <a:prstClr val="black"/>
              </a:solidFill>
              <a:latin typeface="Calibri"/>
            </a:endParaRPr>
          </a:p>
        </p:txBody>
      </p:sp>
      <p:sp>
        <p:nvSpPr>
          <p:cNvPr id="19" name="TextBox 18"/>
          <p:cNvSpPr txBox="1"/>
          <p:nvPr/>
        </p:nvSpPr>
        <p:spPr>
          <a:xfrm>
            <a:off x="3671821" y="4554498"/>
            <a:ext cx="3089345" cy="369332"/>
          </a:xfrm>
          <a:prstGeom prst="rect">
            <a:avLst/>
          </a:prstGeom>
          <a:noFill/>
        </p:spPr>
        <p:txBody>
          <a:bodyPr wrap="none" rtlCol="0">
            <a:spAutoFit/>
          </a:bodyPr>
          <a:lstStyle/>
          <a:p>
            <a:pPr defTabSz="457200"/>
            <a:r>
              <a:rPr lang="en-US" dirty="0" smtClean="0">
                <a:solidFill>
                  <a:srgbClr val="C0504D"/>
                </a:solidFill>
                <a:latin typeface="Calibri"/>
              </a:rPr>
              <a:t>Multi-dimensional </a:t>
            </a:r>
            <a:r>
              <a:rPr lang="en-US" dirty="0" smtClean="0">
                <a:solidFill>
                  <a:prstClr val="black"/>
                </a:solidFill>
                <a:latin typeface="Calibri"/>
              </a:rPr>
              <a:t>Aggregation</a:t>
            </a:r>
            <a:endParaRPr lang="en-US" dirty="0">
              <a:solidFill>
                <a:prstClr val="black"/>
              </a:solidFill>
              <a:latin typeface="Calibri"/>
            </a:endParaRPr>
          </a:p>
        </p:txBody>
      </p:sp>
      <p:sp>
        <p:nvSpPr>
          <p:cNvPr id="20" name="TextBox 19"/>
          <p:cNvSpPr txBox="1"/>
          <p:nvPr/>
        </p:nvSpPr>
        <p:spPr>
          <a:xfrm>
            <a:off x="3671821" y="5054600"/>
            <a:ext cx="2982156" cy="369332"/>
          </a:xfrm>
          <a:prstGeom prst="rect">
            <a:avLst/>
          </a:prstGeom>
          <a:noFill/>
        </p:spPr>
        <p:txBody>
          <a:bodyPr wrap="none" rtlCol="0">
            <a:spAutoFit/>
          </a:bodyPr>
          <a:lstStyle/>
          <a:p>
            <a:pPr defTabSz="457200"/>
            <a:r>
              <a:rPr lang="en-US" altLang="zh-CN" dirty="0" smtClean="0">
                <a:solidFill>
                  <a:srgbClr val="C0504D"/>
                </a:solidFill>
                <a:latin typeface="Calibri"/>
                <a:ea typeface="宋体"/>
              </a:rPr>
              <a:t>Hierarchical</a:t>
            </a:r>
            <a:r>
              <a:rPr lang="en-US" altLang="zh-CN" dirty="0" smtClean="0">
                <a:solidFill>
                  <a:prstClr val="black"/>
                </a:solidFill>
                <a:latin typeface="Calibri"/>
                <a:ea typeface="宋体"/>
              </a:rPr>
              <a:t> Controller Design</a:t>
            </a:r>
            <a:endParaRPr lang="en-US" dirty="0">
              <a:solidFill>
                <a:prstClr val="black"/>
              </a:solidFill>
              <a:latin typeface="Calibri"/>
            </a:endParaRPr>
          </a:p>
        </p:txBody>
      </p:sp>
      <p:sp>
        <p:nvSpPr>
          <p:cNvPr id="17" name="Content Placeholder 2"/>
          <p:cNvSpPr txBox="1">
            <a:spLocks/>
          </p:cNvSpPr>
          <p:nvPr/>
        </p:nvSpPr>
        <p:spPr>
          <a:xfrm>
            <a:off x="546100" y="5621298"/>
            <a:ext cx="8229600" cy="110017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000000"/>
                </a:solidFill>
                <a:latin typeface="Calibri"/>
              </a:rPr>
              <a:t>Deploy </a:t>
            </a:r>
            <a:r>
              <a:rPr lang="en-US" sz="2800" dirty="0" err="1" smtClean="0">
                <a:solidFill>
                  <a:srgbClr val="000000"/>
                </a:solidFill>
                <a:latin typeface="Calibri"/>
              </a:rPr>
              <a:t>SoftCell</a:t>
            </a:r>
            <a:r>
              <a:rPr lang="en-US" sz="2800" dirty="0" smtClean="0">
                <a:solidFill>
                  <a:srgbClr val="000000"/>
                </a:solidFill>
                <a:latin typeface="Calibri"/>
              </a:rPr>
              <a:t> in real test bed</a:t>
            </a:r>
          </a:p>
          <a:p>
            <a:endParaRPr lang="en-US" sz="1600" dirty="0" smtClean="0">
              <a:solidFill>
                <a:prstClr val="black"/>
              </a:solidFill>
              <a:latin typeface="Calibri"/>
            </a:endParaRPr>
          </a:p>
          <a:p>
            <a:r>
              <a:rPr lang="en-US" sz="2800" dirty="0" smtClean="0">
                <a:solidFill>
                  <a:srgbClr val="000000"/>
                </a:solidFill>
                <a:latin typeface="Calibri"/>
              </a:rPr>
              <a:t>Exploit multi-stage tables in modern switches</a:t>
            </a:r>
          </a:p>
          <a:p>
            <a:pPr lvl="1"/>
            <a:r>
              <a:rPr lang="en-US" sz="2300" dirty="0" smtClean="0">
                <a:solidFill>
                  <a:prstClr val="black"/>
                </a:solidFill>
                <a:latin typeface="Calibri"/>
              </a:rPr>
              <a:t>Reduce </a:t>
            </a:r>
            <a:r>
              <a:rPr lang="en-US" sz="2300" i="1" dirty="0" err="1">
                <a:solidFill>
                  <a:prstClr val="black"/>
                </a:solidFill>
                <a:latin typeface="Calibri"/>
              </a:rPr>
              <a:t>m×n</a:t>
            </a:r>
            <a:r>
              <a:rPr lang="en-US" sz="2300" dirty="0">
                <a:solidFill>
                  <a:prstClr val="black"/>
                </a:solidFill>
                <a:latin typeface="Calibri"/>
              </a:rPr>
              <a:t> rules to </a:t>
            </a:r>
            <a:r>
              <a:rPr lang="en-US" sz="2300" i="1" dirty="0" err="1">
                <a:solidFill>
                  <a:prstClr val="black"/>
                </a:solidFill>
                <a:latin typeface="Calibri"/>
              </a:rPr>
              <a:t>m+n</a:t>
            </a:r>
            <a:r>
              <a:rPr lang="en-US" sz="2300" dirty="0">
                <a:solidFill>
                  <a:prstClr val="black"/>
                </a:solidFill>
                <a:latin typeface="Calibri"/>
              </a:rPr>
              <a:t> rules</a:t>
            </a:r>
          </a:p>
          <a:p>
            <a:endParaRPr lang="en-US" sz="2800" dirty="0" smtClean="0">
              <a:solidFill>
                <a:srgbClr val="C0504D"/>
              </a:solidFill>
              <a:latin typeface="Calibri"/>
            </a:endParaRPr>
          </a:p>
        </p:txBody>
      </p:sp>
      <p:sp>
        <p:nvSpPr>
          <p:cNvPr id="14" name="Slide Number Placeholder 13"/>
          <p:cNvSpPr>
            <a:spLocks noGrp="1"/>
          </p:cNvSpPr>
          <p:nvPr>
            <p:ph type="sldNum" sz="quarter" idx="12"/>
          </p:nvPr>
        </p:nvSpPr>
        <p:spPr/>
        <p:txBody>
          <a:bodyPr/>
          <a:lstStyle/>
          <a:p>
            <a:fld id="{1718992C-B9AF-2F49-8B31-EC7F489F3004}" type="slidenum">
              <a:rPr lang="en-US" smtClean="0">
                <a:solidFill>
                  <a:prstClr val="black"/>
                </a:solidFill>
                <a:latin typeface="Calibri"/>
              </a:rPr>
              <a:pPr/>
              <a:t>84</a:t>
            </a:fld>
            <a:endParaRPr lang="en-US">
              <a:solidFill>
                <a:prstClr val="black"/>
              </a:solidFill>
              <a:latin typeface="Calibri"/>
            </a:endParaRPr>
          </a:p>
        </p:txBody>
      </p:sp>
      <p:sp>
        <p:nvSpPr>
          <p:cNvPr id="12" name="Date Placeholder 11"/>
          <p:cNvSpPr>
            <a:spLocks noGrp="1"/>
          </p:cNvSpPr>
          <p:nvPr>
            <p:ph type="dt" sz="half" idx="10"/>
          </p:nvPr>
        </p:nvSpPr>
        <p:spPr/>
        <p:txBody>
          <a:bodyPr/>
          <a:lstStyle/>
          <a:p>
            <a:r>
              <a:rPr lang="en-US" smtClean="0">
                <a:solidFill>
                  <a:prstClr val="black">
                    <a:tint val="75000"/>
                  </a:prstClr>
                </a:solidFill>
                <a:latin typeface="Calibri"/>
              </a:rPr>
              <a:t>11/19/13</a:t>
            </a:r>
            <a:endParaRPr lang="en-US">
              <a:solidFill>
                <a:prstClr val="black">
                  <a:tint val="75000"/>
                </a:prstClr>
              </a:solidFill>
              <a:latin typeface="Calibri"/>
            </a:endParaRPr>
          </a:p>
        </p:txBody>
      </p:sp>
      <p:sp>
        <p:nvSpPr>
          <p:cNvPr id="13" name="Footer Placeholder 12"/>
          <p:cNvSpPr>
            <a:spLocks noGrp="1"/>
          </p:cNvSpPr>
          <p:nvPr>
            <p:ph type="ftr" sz="quarter" idx="11"/>
          </p:nvPr>
        </p:nvSpPr>
        <p:spPr>
          <a:xfrm>
            <a:off x="3886200" y="6248400"/>
            <a:ext cx="3352800" cy="473077"/>
          </a:xfrm>
        </p:spPr>
        <p:txBody>
          <a:bodyPr/>
          <a:lstStyle/>
          <a:p>
            <a:r>
              <a:rPr lang="en-US" dirty="0" smtClean="0">
                <a:solidFill>
                  <a:prstClr val="black">
                    <a:tint val="75000"/>
                  </a:prstClr>
                </a:solidFill>
                <a:latin typeface="Calibri"/>
              </a:rPr>
              <a:t>Software Defined Networking (COMS 6998-8)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081625944"/>
      </p:ext>
    </p:extLst>
  </p:cSld>
  <p:clrMapOvr>
    <a:masterClrMapping/>
  </p:clrMapOvr>
  <mc:AlternateContent xmlns:mc="http://schemas.openxmlformats.org/markup-compatibility/2006" xmlns:p14="http://schemas.microsoft.com/office/powerpoint/2010/main">
    <mc:Choice Requires="p14">
      <p:transition spd="slow" p14:dur="2000" advTm="152440"/>
    </mc:Choice>
    <mc:Fallback xmlns="">
      <p:transition xmlns:p14="http://schemas.microsoft.com/office/powerpoint/2010/main" spd="slow" advTm="152440"/>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1"/>
            <a:ext cx="8229600" cy="1143000"/>
          </a:xfrm>
        </p:spPr>
        <p:txBody>
          <a:body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85</a:t>
            </a:fld>
            <a:endParaRPr lang="en-US"/>
          </a:p>
        </p:txBody>
      </p:sp>
      <p:sp>
        <p:nvSpPr>
          <p:cNvPr id="5" name="Date Placeholder 4"/>
          <p:cNvSpPr>
            <a:spLocks noGrp="1"/>
          </p:cNvSpPr>
          <p:nvPr>
            <p:ph type="dt" sz="half" idx="10"/>
          </p:nvPr>
        </p:nvSpPr>
        <p:spPr/>
        <p:txBody>
          <a:bodyPr/>
          <a:lstStyle/>
          <a:p>
            <a:r>
              <a:rPr lang="en-US" smtClean="0"/>
              <a:t>11/19/13</a:t>
            </a:r>
            <a:endParaRPr lang="en-US"/>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atin typeface="Segoe UI Light" charset="0"/>
                <a:ea typeface="Segoe UI Symbol" charset="0"/>
                <a:cs typeface="Browallia New" charset="0"/>
              </a:rPr>
              <a:t>Design goals and Challenges</a:t>
            </a:r>
          </a:p>
        </p:txBody>
      </p:sp>
      <p:sp>
        <p:nvSpPr>
          <p:cNvPr id="3" name="Content Placeholder 2"/>
          <p:cNvSpPr>
            <a:spLocks noGrp="1"/>
          </p:cNvSpPr>
          <p:nvPr>
            <p:ph idx="1"/>
          </p:nvPr>
        </p:nvSpPr>
        <p:spPr>
          <a:xfrm>
            <a:off x="457200" y="1600200"/>
            <a:ext cx="8610600" cy="4525963"/>
          </a:xfrm>
        </p:spPr>
        <p:txBody>
          <a:bodyPr/>
          <a:lstStyle/>
          <a:p>
            <a:pPr marL="0" indent="0" eaLnBrk="1" hangingPunct="1">
              <a:buFont typeface="Arial" charset="0"/>
              <a:buNone/>
            </a:pPr>
            <a:r>
              <a:rPr lang="en-US">
                <a:latin typeface="Segoe UI Light" charset="0"/>
              </a:rPr>
              <a:t>Programmable wireless dataplane using off-the-shelf components</a:t>
            </a:r>
          </a:p>
          <a:p>
            <a:pPr lvl="1" eaLnBrk="1" hangingPunct="1"/>
            <a:r>
              <a:rPr lang="en-US">
                <a:latin typeface="Segoe UI Light" charset="0"/>
              </a:rPr>
              <a:t>At least 40MHz OFDM-complexity performance</a:t>
            </a:r>
          </a:p>
          <a:p>
            <a:pPr lvl="2" eaLnBrk="1" hangingPunct="1"/>
            <a:r>
              <a:rPr lang="en-US">
                <a:latin typeface="Segoe UI Light" charset="0"/>
              </a:rPr>
              <a:t>More than 200 GLOPS computation</a:t>
            </a:r>
          </a:p>
          <a:p>
            <a:pPr lvl="2" eaLnBrk="1" hangingPunct="1"/>
            <a:r>
              <a:rPr lang="en-US">
                <a:latin typeface="Segoe UI Light" charset="0"/>
              </a:rPr>
              <a:t>Strict processing deadlines, eg. 25us ACK in WiFi</a:t>
            </a:r>
          </a:p>
          <a:p>
            <a:pPr lvl="1" eaLnBrk="1" hangingPunct="1"/>
            <a:r>
              <a:rPr lang="en-US">
                <a:latin typeface="Segoe UI Light" charset="0"/>
              </a:rPr>
              <a:t>Modularity to provide ease of programmability</a:t>
            </a:r>
          </a:p>
          <a:p>
            <a:pPr lvl="2" eaLnBrk="1" hangingPunct="1"/>
            <a:r>
              <a:rPr lang="en-US">
                <a:latin typeface="Segoe UI Light" charset="0"/>
              </a:rPr>
              <a:t>Only modify affected components, reuse the rest</a:t>
            </a:r>
          </a:p>
          <a:p>
            <a:pPr lvl="2" eaLnBrk="1" hangingPunct="1"/>
            <a:r>
              <a:rPr lang="en-US">
                <a:latin typeface="Segoe UI Light" charset="0"/>
              </a:rPr>
              <a:t>Hide hardware details and stitching of modules</a:t>
            </a: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950" indent="-285750">
              <a:defRPr>
                <a:solidFill>
                  <a:schemeClr val="tx1"/>
                </a:solidFill>
                <a:latin typeface="Segoe UI Light" charset="0"/>
                <a:ea typeface="Arial" charset="0"/>
                <a:cs typeface="Arial" charset="0"/>
              </a:defRPr>
            </a:lvl2pPr>
            <a:lvl3pPr marL="1143000" indent="-228600">
              <a:defRPr>
                <a:solidFill>
                  <a:schemeClr val="tx1"/>
                </a:solidFill>
                <a:latin typeface="Segoe UI Light" charset="0"/>
                <a:ea typeface="Arial" charset="0"/>
                <a:cs typeface="Arial" charset="0"/>
              </a:defRPr>
            </a:lvl3pPr>
            <a:lvl4pPr marL="1600200" indent="-228600">
              <a:defRPr>
                <a:solidFill>
                  <a:schemeClr val="tx1"/>
                </a:solidFill>
                <a:latin typeface="Segoe UI Light" charset="0"/>
                <a:ea typeface="Arial" charset="0"/>
                <a:cs typeface="Arial" charset="0"/>
              </a:defRPr>
            </a:lvl4pPr>
            <a:lvl5pPr marL="2057400" indent="-228600">
              <a:defRPr>
                <a:solidFill>
                  <a:schemeClr val="tx1"/>
                </a:solidFill>
                <a:latin typeface="Segoe UI Light" charset="0"/>
                <a:ea typeface="Arial" charset="0"/>
                <a:cs typeface="Arial" charset="0"/>
              </a:defRPr>
            </a:lvl5pPr>
            <a:lvl6pPr marL="2514600" indent="-228600" eaLnBrk="0" fontAlgn="base" hangingPunct="0">
              <a:spcBef>
                <a:spcPct val="0"/>
              </a:spcBef>
              <a:spcAft>
                <a:spcPct val="0"/>
              </a:spcAft>
              <a:defRPr>
                <a:solidFill>
                  <a:schemeClr val="tx1"/>
                </a:solidFill>
                <a:latin typeface="Segoe UI Light" charset="0"/>
                <a:ea typeface="Arial" charset="0"/>
                <a:cs typeface="Arial" charset="0"/>
              </a:defRPr>
            </a:lvl6pPr>
            <a:lvl7pPr marL="2971800" indent="-228600" eaLnBrk="0" fontAlgn="base" hangingPunct="0">
              <a:spcBef>
                <a:spcPct val="0"/>
              </a:spcBef>
              <a:spcAft>
                <a:spcPct val="0"/>
              </a:spcAft>
              <a:defRPr>
                <a:solidFill>
                  <a:schemeClr val="tx1"/>
                </a:solidFill>
                <a:latin typeface="Segoe UI Light" charset="0"/>
                <a:ea typeface="Arial" charset="0"/>
                <a:cs typeface="Arial" charset="0"/>
              </a:defRPr>
            </a:lvl7pPr>
            <a:lvl8pPr marL="3429000" indent="-228600" eaLnBrk="0" fontAlgn="base" hangingPunct="0">
              <a:spcBef>
                <a:spcPct val="0"/>
              </a:spcBef>
              <a:spcAft>
                <a:spcPct val="0"/>
              </a:spcAft>
              <a:defRPr>
                <a:solidFill>
                  <a:schemeClr val="tx1"/>
                </a:solidFill>
                <a:latin typeface="Segoe UI Light" charset="0"/>
                <a:ea typeface="Arial" charset="0"/>
                <a:cs typeface="Arial" charset="0"/>
              </a:defRPr>
            </a:lvl8pPr>
            <a:lvl9pPr marL="3886200" indent="-228600" eaLnBrk="0" fontAlgn="base" hangingPunct="0">
              <a:spcBef>
                <a:spcPct val="0"/>
              </a:spcBef>
              <a:spcAft>
                <a:spcPct val="0"/>
              </a:spcAft>
              <a:defRPr>
                <a:solidFill>
                  <a:schemeClr val="tx1"/>
                </a:solidFill>
                <a:latin typeface="Segoe UI Light" charset="0"/>
                <a:ea typeface="Arial" charset="0"/>
                <a:cs typeface="Arial" charset="0"/>
              </a:defRPr>
            </a:lvl9pPr>
          </a:lstStyle>
          <a:p>
            <a:fld id="{280AC689-1DD8-474C-A8D0-FBB75AE65E6F}" type="slidenum">
              <a:rPr lang="en-US">
                <a:solidFill>
                  <a:srgbClr val="FFFFFF"/>
                </a:solidFill>
              </a:rPr>
              <a:pPr/>
              <a:t>9</a:t>
            </a:fld>
            <a:endParaRPr lang="en-US">
              <a:solidFill>
                <a:srgbClr val="FFFFFF"/>
              </a:solidFill>
            </a:endParaRPr>
          </a:p>
        </p:txBody>
      </p:sp>
      <p:sp>
        <p:nvSpPr>
          <p:cNvPr id="6" name="Date Placeholder 5"/>
          <p:cNvSpPr>
            <a:spLocks noGrp="1"/>
          </p:cNvSpPr>
          <p:nvPr>
            <p:ph type="dt" sz="half" idx="10"/>
          </p:nvPr>
        </p:nvSpPr>
        <p:spPr/>
        <p:txBody>
          <a:bodyPr/>
          <a:lstStyle/>
          <a:p>
            <a:r>
              <a:rPr lang="en-US" smtClean="0"/>
              <a:t>11/19/13</a:t>
            </a:r>
            <a:endParaRPr lang="en-US"/>
          </a:p>
        </p:txBody>
      </p:sp>
      <p:sp>
        <p:nvSpPr>
          <p:cNvPr id="7" name="Footer Placeholder 6"/>
          <p:cNvSpPr>
            <a:spLocks noGrp="1"/>
          </p:cNvSpPr>
          <p:nvPr>
            <p:ph type="ftr" sz="quarter" idx="11"/>
          </p:nvPr>
        </p:nvSpPr>
        <p:spPr/>
        <p:txBody>
          <a:bodyPr/>
          <a:lstStyle/>
          <a:p>
            <a:r>
              <a:rPr lang="en-US" smtClean="0"/>
              <a:t>Software Defined Networking (COMS 6998-8) </a:t>
            </a:r>
            <a:endParaRPr lang="en-US"/>
          </a:p>
        </p:txBody>
      </p:sp>
      <p:sp>
        <p:nvSpPr>
          <p:cNvPr id="9" name="Date Placeholder 5"/>
          <p:cNvSpPr txBox="1">
            <a:spLocks/>
          </p:cNvSpPr>
          <p:nvPr/>
        </p:nvSpPr>
        <p:spPr>
          <a:xfrm>
            <a:off x="67056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
        <p:nvSpPr>
          <p:cNvPr id="10" name="Slide Number Placeholder 4"/>
          <p:cNvSpPr txBox="1">
            <a:spLocks/>
          </p:cNvSpPr>
          <p:nvPr/>
        </p:nvSpPr>
        <p:spPr>
          <a:xfrm>
            <a:off x="6705600" y="6508751"/>
            <a:ext cx="2133600" cy="365125"/>
          </a:xfrm>
          <a:prstGeom prst="rect">
            <a:avLst/>
          </a:prstGeom>
        </p:spPr>
        <p:txBody>
          <a:bodyPr vert="horz" lIns="91429" tIns="45715" rIns="91429" bIns="45715"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9</a:t>
            </a:fld>
            <a:endParaRPr lang="en-US"/>
          </a:p>
        </p:txBody>
      </p:sp>
    </p:spTree>
    <p:extLst>
      <p:ext uri="{BB962C8B-B14F-4D97-AF65-F5344CB8AC3E}">
        <p14:creationId xmlns:p14="http://schemas.microsoft.com/office/powerpoint/2010/main" val="885805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par>
                                <p:cTn id="16" presetID="9" presetClass="emph" presetSubtype="0" nodeType="withEffect">
                                  <p:stCondLst>
                                    <p:cond delay="0"/>
                                  </p:stCondLst>
                                  <p:childTnLst>
                                    <p:set>
                                      <p:cBhvr rctx="PPT">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9" presetClass="emph" presetSubtype="0" nodeType="withEffect">
                                  <p:stCondLst>
                                    <p:cond delay="0"/>
                                  </p:stCondLst>
                                  <p:childTnLst>
                                    <p:set>
                                      <p:cBhvr rctx="PPT">
                                        <p:cTn id="20" dur="indefinite"/>
                                        <p:tgtEl>
                                          <p:spTgt spid="3">
                                            <p:txEl>
                                              <p:pRg st="3" end="3"/>
                                            </p:txEl>
                                          </p:spTgt>
                                        </p:tgtEl>
                                        <p:attrNameLst>
                                          <p:attrName>style.opacity</p:attrName>
                                        </p:attrNameLst>
                                      </p:cBhvr>
                                      <p:to>
                                        <p:strVal val="0.5"/>
                                      </p:to>
                                    </p:set>
                                    <p:animEffect filter="image" prLst="opacity: 0.5">
                                      <p:cBhvr rctx="IE">
                                        <p:cTn id="21" dur="indefinite"/>
                                        <p:tgtEl>
                                          <p:spTgt spid="3">
                                            <p:txEl>
                                              <p:pRg st="3" end="3"/>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
</p:tagLst>
</file>

<file path=ppt/tags/tag10.xml><?xml version="1.0" encoding="utf-8"?>
<p:tagLst xmlns:a="http://schemas.openxmlformats.org/drawingml/2006/main" xmlns:r="http://schemas.openxmlformats.org/officeDocument/2006/relationships" xmlns:p="http://schemas.openxmlformats.org/presentationml/2006/main">
  <p:tag name="TIMING" val="|73.7|28.3"/>
</p:tagLst>
</file>

<file path=ppt/tags/tag11.xml><?xml version="1.0" encoding="utf-8"?>
<p:tagLst xmlns:a="http://schemas.openxmlformats.org/drawingml/2006/main" xmlns:r="http://schemas.openxmlformats.org/officeDocument/2006/relationships" xmlns:p="http://schemas.openxmlformats.org/presentationml/2006/main">
  <p:tag name="TIMING" val="|31.5|63"/>
</p:tagLst>
</file>

<file path=ppt/tags/tag12.xml><?xml version="1.0" encoding="utf-8"?>
<p:tagLst xmlns:a="http://schemas.openxmlformats.org/drawingml/2006/main" xmlns:r="http://schemas.openxmlformats.org/officeDocument/2006/relationships" xmlns:p="http://schemas.openxmlformats.org/presentationml/2006/main">
  <p:tag name="TIMING" val="|62.2"/>
</p:tagLst>
</file>

<file path=ppt/tags/tag13.xml><?xml version="1.0" encoding="utf-8"?>
<p:tagLst xmlns:a="http://schemas.openxmlformats.org/drawingml/2006/main" xmlns:r="http://schemas.openxmlformats.org/officeDocument/2006/relationships" xmlns:p="http://schemas.openxmlformats.org/presentationml/2006/main">
  <p:tag name="TIMING" val="|77.7"/>
</p:tagLst>
</file>

<file path=ppt/tags/tag14.xml><?xml version="1.0" encoding="utf-8"?>
<p:tagLst xmlns:a="http://schemas.openxmlformats.org/drawingml/2006/main" xmlns:r="http://schemas.openxmlformats.org/officeDocument/2006/relationships" xmlns:p="http://schemas.openxmlformats.org/presentationml/2006/main">
  <p:tag name="TIMING" val="|11|9.5|9.7|13.8"/>
</p:tagLst>
</file>

<file path=ppt/tags/tag15.xml><?xml version="1.0" encoding="utf-8"?>
<p:tagLst xmlns:a="http://schemas.openxmlformats.org/drawingml/2006/main" xmlns:r="http://schemas.openxmlformats.org/officeDocument/2006/relationships" xmlns:p="http://schemas.openxmlformats.org/presentationml/2006/main">
  <p:tag name="TIMING" val="|189.8|64.6|33.4"/>
</p:tagLst>
</file>

<file path=ppt/tags/tag16.xml><?xml version="1.0" encoding="utf-8"?>
<p:tagLst xmlns:a="http://schemas.openxmlformats.org/drawingml/2006/main" xmlns:r="http://schemas.openxmlformats.org/officeDocument/2006/relationships" xmlns:p="http://schemas.openxmlformats.org/presentationml/2006/main">
  <p:tag name="TIMING" val="|15.3|12.6|5.9|7.1"/>
</p:tagLst>
</file>

<file path=ppt/tags/tag17.xml><?xml version="1.0" encoding="utf-8"?>
<p:tagLst xmlns:a="http://schemas.openxmlformats.org/drawingml/2006/main" xmlns:r="http://schemas.openxmlformats.org/officeDocument/2006/relationships" xmlns:p="http://schemas.openxmlformats.org/presentationml/2006/main">
  <p:tag name="TIMING" val="|8.2|7.9|23.2|8.7|10.7"/>
</p:tagLst>
</file>

<file path=ppt/tags/tag18.xml><?xml version="1.0" encoding="utf-8"?>
<p:tagLst xmlns:a="http://schemas.openxmlformats.org/drawingml/2006/main" xmlns:r="http://schemas.openxmlformats.org/officeDocument/2006/relationships" xmlns:p="http://schemas.openxmlformats.org/presentationml/2006/main">
  <p:tag name="TIMING" val="|15.5|47.1|24.5"/>
</p:tagLst>
</file>

<file path=ppt/tags/tag19.xml><?xml version="1.0" encoding="utf-8"?>
<p:tagLst xmlns:a="http://schemas.openxmlformats.org/drawingml/2006/main" xmlns:r="http://schemas.openxmlformats.org/officeDocument/2006/relationships" xmlns:p="http://schemas.openxmlformats.org/presentationml/2006/main">
  <p:tag name="TIMING" val="|2.4|10.3"/>
</p:tagLst>
</file>

<file path=ppt/tags/tag2.xml><?xml version="1.0" encoding="utf-8"?>
<p:tagLst xmlns:a="http://schemas.openxmlformats.org/drawingml/2006/main" xmlns:r="http://schemas.openxmlformats.org/officeDocument/2006/relationships" xmlns:p="http://schemas.openxmlformats.org/presentationml/2006/main">
  <p:tag name="TIMING" val="|65.2"/>
</p:tagLst>
</file>

<file path=ppt/tags/tag20.xml><?xml version="1.0" encoding="utf-8"?>
<p:tagLst xmlns:a="http://schemas.openxmlformats.org/drawingml/2006/main" xmlns:r="http://schemas.openxmlformats.org/officeDocument/2006/relationships" xmlns:p="http://schemas.openxmlformats.org/presentationml/2006/main">
  <p:tag name="TIMING" val="|6.5|43.1"/>
</p:tagLst>
</file>

<file path=ppt/tags/tag21.xml><?xml version="1.0" encoding="utf-8"?>
<p:tagLst xmlns:a="http://schemas.openxmlformats.org/drawingml/2006/main" xmlns:r="http://schemas.openxmlformats.org/officeDocument/2006/relationships" xmlns:p="http://schemas.openxmlformats.org/presentationml/2006/main">
  <p:tag name="TIMING" val="|5.1"/>
</p:tagLst>
</file>

<file path=ppt/tags/tag22.xml><?xml version="1.0" encoding="utf-8"?>
<p:tagLst xmlns:a="http://schemas.openxmlformats.org/drawingml/2006/main" xmlns:r="http://schemas.openxmlformats.org/officeDocument/2006/relationships" xmlns:p="http://schemas.openxmlformats.org/presentationml/2006/main">
  <p:tag name="TIMING" val="|8.6|5.3"/>
</p:tagLst>
</file>

<file path=ppt/tags/tag3.xml><?xml version="1.0" encoding="utf-8"?>
<p:tagLst xmlns:a="http://schemas.openxmlformats.org/drawingml/2006/main" xmlns:r="http://schemas.openxmlformats.org/officeDocument/2006/relationships" xmlns:p="http://schemas.openxmlformats.org/presentationml/2006/main">
  <p:tag name="TIMING" val="|6.3"/>
</p:tagLst>
</file>

<file path=ppt/tags/tag4.xml><?xml version="1.0" encoding="utf-8"?>
<p:tagLst xmlns:a="http://schemas.openxmlformats.org/drawingml/2006/main" xmlns:r="http://schemas.openxmlformats.org/officeDocument/2006/relationships" xmlns:p="http://schemas.openxmlformats.org/presentationml/2006/main">
  <p:tag name="TIMING" val="|4.5|5|5.6|81"/>
</p:tagLst>
</file>

<file path=ppt/tags/tag5.xml><?xml version="1.0" encoding="utf-8"?>
<p:tagLst xmlns:a="http://schemas.openxmlformats.org/drawingml/2006/main" xmlns:r="http://schemas.openxmlformats.org/officeDocument/2006/relationships" xmlns:p="http://schemas.openxmlformats.org/presentationml/2006/main">
  <p:tag name="TIMING" val="|15.2|13"/>
</p:tagLst>
</file>

<file path=ppt/tags/tag6.xml><?xml version="1.0" encoding="utf-8"?>
<p:tagLst xmlns:a="http://schemas.openxmlformats.org/drawingml/2006/main" xmlns:r="http://schemas.openxmlformats.org/officeDocument/2006/relationships" xmlns:p="http://schemas.openxmlformats.org/presentationml/2006/main">
  <p:tag name="TIMING" val="|7.6|9.9|42.3"/>
</p:tagLst>
</file>

<file path=ppt/tags/tag7.xml><?xml version="1.0" encoding="utf-8"?>
<p:tagLst xmlns:a="http://schemas.openxmlformats.org/drawingml/2006/main" xmlns:r="http://schemas.openxmlformats.org/officeDocument/2006/relationships" xmlns:p="http://schemas.openxmlformats.org/presentationml/2006/main">
  <p:tag name="TIMING" val="|15.2|13"/>
</p:tagLst>
</file>

<file path=ppt/tags/tag8.xml><?xml version="1.0" encoding="utf-8"?>
<p:tagLst xmlns:a="http://schemas.openxmlformats.org/drawingml/2006/main" xmlns:r="http://schemas.openxmlformats.org/officeDocument/2006/relationships" xmlns:p="http://schemas.openxmlformats.org/presentationml/2006/main">
  <p:tag name="TIMING" val="|15.2|13"/>
</p:tagLst>
</file>

<file path=ppt/tags/tag9.xml><?xml version="1.0" encoding="utf-8"?>
<p:tagLst xmlns:a="http://schemas.openxmlformats.org/drawingml/2006/main" xmlns:r="http://schemas.openxmlformats.org/officeDocument/2006/relationships" xmlns:p="http://schemas.openxmlformats.org/presentationml/2006/main">
  <p:tag name="TIMING" val="|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accent2"/>
          </a:solidFill>
          <a:headEnd type="none"/>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tes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Segoe UI Light"/>
        <a:ea typeface=""/>
        <a:cs typeface=""/>
      </a:majorFont>
      <a:minorFont>
        <a:latin typeface="Segoe UI Ligh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37395</TotalTime>
  <Words>7092</Words>
  <Application>Microsoft Macintosh PowerPoint</Application>
  <PresentationFormat>On-screen Show (4:3)</PresentationFormat>
  <Paragraphs>1468</Paragraphs>
  <Slides>85</Slides>
  <Notes>40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85</vt:i4>
      </vt:variant>
    </vt:vector>
  </HeadingPairs>
  <TitlesOfParts>
    <vt:vector size="89" baseType="lpstr">
      <vt:lpstr>Office Theme</vt:lpstr>
      <vt:lpstr>1_Office Theme</vt:lpstr>
      <vt:lpstr>Themetest</vt:lpstr>
      <vt:lpstr>Visio</vt:lpstr>
      <vt:lpstr>Software Defined Networking COMS 6998-8, Fall 2013</vt:lpstr>
      <vt:lpstr>Outline</vt:lpstr>
      <vt:lpstr>Review of Previous Lecture: Middlebox Basics</vt:lpstr>
      <vt:lpstr>Review of Previous Lecture: Middlebox Consolidation</vt:lpstr>
      <vt:lpstr>Review of Previous Lecture: Middlebox  State</vt:lpstr>
      <vt:lpstr>Outline</vt:lpstr>
      <vt:lpstr>Wireless Data Growth</vt:lpstr>
      <vt:lpstr>OpenRadio: Access Dataplane</vt:lpstr>
      <vt:lpstr>Design goals and Challenges</vt:lpstr>
      <vt:lpstr>Wireless Basebands</vt:lpstr>
      <vt:lpstr>Modular declarative interface</vt:lpstr>
      <vt:lpstr>State machines and deadlines</vt:lpstr>
      <vt:lpstr>Design principle I Judiciously scoping flexibility</vt:lpstr>
      <vt:lpstr>Design principle II Processing-Decision separation</vt:lpstr>
      <vt:lpstr>Prototype</vt:lpstr>
      <vt:lpstr>OpenRadio: Current Status</vt:lpstr>
      <vt:lpstr>Software architecture</vt:lpstr>
      <vt:lpstr>Summary</vt:lpstr>
      <vt:lpstr>Outline</vt:lpstr>
      <vt:lpstr>LTE Radio Access Networks</vt:lpstr>
      <vt:lpstr>Coping with Increasing Traffic</vt:lpstr>
      <vt:lpstr>Radio Resource Management: Interference</vt:lpstr>
      <vt:lpstr>Radio Resource Management : Mobility</vt:lpstr>
      <vt:lpstr>LTE-RAN: Current Architecture</vt:lpstr>
      <vt:lpstr>SoftRAN: Big Base Station Abstraction</vt:lpstr>
      <vt:lpstr>Radio Resource Allocation</vt:lpstr>
      <vt:lpstr>SoftRAN: SDN Approach to RAN</vt:lpstr>
      <vt:lpstr>SoftRAN: SDN Approach to RAN</vt:lpstr>
      <vt:lpstr>SoftRAN Architecture Summary</vt:lpstr>
      <vt:lpstr>SoftRAN Architecture: Updates</vt:lpstr>
      <vt:lpstr>SoftRAN Architecture: Controller Design</vt:lpstr>
      <vt:lpstr>SoftRAN Architecture: Radio Element API</vt:lpstr>
      <vt:lpstr>SoftRAN: Backhaul Latency</vt:lpstr>
      <vt:lpstr>Refactoring Control Plane</vt:lpstr>
      <vt:lpstr>SoftRAN Advantages</vt:lpstr>
      <vt:lpstr>SoftRAN: Evolving the RAN</vt:lpstr>
      <vt:lpstr>Implementation: Modifications</vt:lpstr>
      <vt:lpstr>Implementation (Ongoing): Controller</vt:lpstr>
      <vt:lpstr>Future Work</vt:lpstr>
      <vt:lpstr>Outline</vt:lpstr>
      <vt:lpstr>Cellular Core Network Architecture</vt:lpstr>
      <vt:lpstr>Cellular core networks are not flexible</vt:lpstr>
      <vt:lpstr>Cellular core networks are not scalable</vt:lpstr>
      <vt:lpstr>Cellular core networks are not cost-effective</vt:lpstr>
      <vt:lpstr>Can we make cellular core networks like data center networks?</vt:lpstr>
      <vt:lpstr>Can we make cellular core networks like data center networks?</vt:lpstr>
      <vt:lpstr>SoftCell Overview</vt:lpstr>
      <vt:lpstr>SoftCell: Taking Control of Cellular Core Networks</vt:lpstr>
      <vt:lpstr>Characteristics of Cellular Core Networks</vt:lpstr>
      <vt:lpstr>Characteristics of Cellular Core Networks</vt:lpstr>
      <vt:lpstr>Characteristics of Cellular Core Networks</vt:lpstr>
      <vt:lpstr>Characteristics of Cellular Core Networks</vt:lpstr>
      <vt:lpstr>traffic to customer with parental control to go through a firewall then a content filter</vt:lpstr>
      <vt:lpstr>traffic to customer with parental control to go through a firewall then a content filter</vt:lpstr>
      <vt:lpstr>traffic to customer with parental control to go through a firewall then a content filter</vt:lpstr>
      <vt:lpstr>subscriber attributes + application type  an ordered list of middleboxes</vt:lpstr>
      <vt:lpstr>PowerPoint Presentation</vt:lpstr>
      <vt:lpstr>Challenge: Scalability</vt:lpstr>
      <vt:lpstr>“North south” Traffic Pattern</vt:lpstr>
      <vt:lpstr>“North south” Traffic Pattern</vt:lpstr>
      <vt:lpstr>Asymmetric Edge: Packet Classification</vt:lpstr>
      <vt:lpstr>Challenge: Scalability</vt:lpstr>
      <vt:lpstr>Traffic Steering</vt:lpstr>
      <vt:lpstr>Multi-Dimensional Aggregation</vt:lpstr>
      <vt:lpstr>Location-Based Hierarchical IP Address</vt:lpstr>
      <vt:lpstr>Location-Based Hierarchical IP Address</vt:lpstr>
      <vt:lpstr>Route to different BSs with BS ID</vt:lpstr>
      <vt:lpstr>MB load balancing with policy tag and BS ID</vt:lpstr>
      <vt:lpstr>MB load balancing with policy tag and BS ID</vt:lpstr>
      <vt:lpstr>Policy Consistency</vt:lpstr>
      <vt:lpstr>Policy Consistency</vt:lpstr>
      <vt:lpstr>Multi-Dimensional Identifier Encoding</vt:lpstr>
      <vt:lpstr>Scalable Data Plane Summary</vt:lpstr>
      <vt:lpstr>SoftCell: Taking Control of Cellular Core Networks</vt:lpstr>
      <vt:lpstr>Control Plane Load</vt:lpstr>
      <vt:lpstr>Hierarchical Controller</vt:lpstr>
      <vt:lpstr>Evaluation</vt:lpstr>
      <vt:lpstr>Network Wide (Controller Load)</vt:lpstr>
      <vt:lpstr>Per Base Station (Local Agent Load)</vt:lpstr>
      <vt:lpstr>Micro Benchmark</vt:lpstr>
      <vt:lpstr>Evaluation</vt:lpstr>
      <vt:lpstr>Flow table size vs. # of service policy clauses</vt:lpstr>
      <vt:lpstr>Related Work</vt:lpstr>
      <vt:lpstr>Conclusion and 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1146</cp:revision>
  <dcterms:created xsi:type="dcterms:W3CDTF">2011-08-08T23:13:16Z</dcterms:created>
  <dcterms:modified xsi:type="dcterms:W3CDTF">2013-11-22T17:35:14Z</dcterms:modified>
</cp:coreProperties>
</file>