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481" r:id="rId3"/>
    <p:sldId id="480" r:id="rId4"/>
    <p:sldId id="522" r:id="rId5"/>
    <p:sldId id="523" r:id="rId6"/>
    <p:sldId id="512" r:id="rId7"/>
    <p:sldId id="520" r:id="rId8"/>
    <p:sldId id="514" r:id="rId9"/>
    <p:sldId id="342" r:id="rId10"/>
    <p:sldId id="345" r:id="rId11"/>
    <p:sldId id="347" r:id="rId12"/>
    <p:sldId id="348" r:id="rId13"/>
    <p:sldId id="349" r:id="rId14"/>
    <p:sldId id="350" r:id="rId15"/>
    <p:sldId id="351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5" r:id="rId26"/>
    <p:sldId id="366" r:id="rId27"/>
    <p:sldId id="515" r:id="rId28"/>
    <p:sldId id="497" r:id="rId29"/>
    <p:sldId id="486" r:id="rId30"/>
    <p:sldId id="519" r:id="rId31"/>
    <p:sldId id="489" r:id="rId32"/>
    <p:sldId id="516" r:id="rId33"/>
    <p:sldId id="371" r:id="rId34"/>
    <p:sldId id="373" r:id="rId35"/>
    <p:sldId id="374" r:id="rId36"/>
    <p:sldId id="375" r:id="rId37"/>
    <p:sldId id="377" r:id="rId38"/>
    <p:sldId id="378" r:id="rId39"/>
    <p:sldId id="382" r:id="rId40"/>
    <p:sldId id="384" r:id="rId41"/>
    <p:sldId id="385" r:id="rId42"/>
    <p:sldId id="386" r:id="rId43"/>
    <p:sldId id="387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5" r:id="rId58"/>
    <p:sldId id="406" r:id="rId59"/>
    <p:sldId id="517" r:id="rId60"/>
    <p:sldId id="430" r:id="rId61"/>
    <p:sldId id="432" r:id="rId62"/>
    <p:sldId id="433" r:id="rId63"/>
    <p:sldId id="434" r:id="rId64"/>
    <p:sldId id="436" r:id="rId65"/>
    <p:sldId id="437" r:id="rId66"/>
    <p:sldId id="438" r:id="rId67"/>
    <p:sldId id="441" r:id="rId68"/>
    <p:sldId id="442" r:id="rId69"/>
    <p:sldId id="443" r:id="rId70"/>
    <p:sldId id="444" r:id="rId71"/>
    <p:sldId id="445" r:id="rId72"/>
    <p:sldId id="447" r:id="rId73"/>
    <p:sldId id="448" r:id="rId74"/>
    <p:sldId id="449" r:id="rId75"/>
    <p:sldId id="451" r:id="rId76"/>
    <p:sldId id="452" r:id="rId77"/>
    <p:sldId id="518" r:id="rId78"/>
    <p:sldId id="502" r:id="rId79"/>
    <p:sldId id="503" r:id="rId80"/>
    <p:sldId id="504" r:id="rId81"/>
    <p:sldId id="505" r:id="rId82"/>
    <p:sldId id="506" r:id="rId83"/>
    <p:sldId id="507" r:id="rId84"/>
    <p:sldId id="508" r:id="rId85"/>
    <p:sldId id="510" r:id="rId86"/>
    <p:sldId id="511" r:id="rId87"/>
  </p:sldIdLst>
  <p:sldSz cx="9144000" cy="6858000" type="screen4x3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0847" autoAdjust="0"/>
  </p:normalViewPr>
  <p:slideViewPr>
    <p:cSldViewPr>
      <p:cViewPr>
        <p:scale>
          <a:sx n="90" d="100"/>
          <a:sy n="90" d="100"/>
        </p:scale>
        <p:origin x="-161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AE90-81DD-C24F-AD94-F788A8120C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0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AE90-81DD-C24F-AD94-F788A8120C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Btw, why</a:t>
            </a:r>
            <a:r>
              <a:rPr lang="en-US" baseline="0" dirty="0" smtClean="0"/>
              <a:t> do we need a message reorder buffer?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AE90-81DD-C24F-AD94-F788A8120C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coordinatino</a:t>
            </a:r>
            <a:r>
              <a:rPr lang="en-US" baseline="0" dirty="0" smtClean="0"/>
              <a:t> (lock) mechanism e.g., zookeeper </a:t>
            </a:r>
            <a:r>
              <a:rPr lang="en-US" baseline="0" dirty="0" smtClean="0">
                <a:sym typeface="Wingdings"/>
              </a:rPr>
              <a:t> a costly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1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Eventual</a:t>
            </a:r>
            <a:r>
              <a:rPr lang="en-US" baseline="0" dirty="0" smtClean="0"/>
              <a:t> consistency: just maintain local consistency and worry about global consistency beyond some threshold, push, pull, or when a replica is about to be destroyed </a:t>
            </a:r>
            <a:r>
              <a:rPr lang="en-US" baseline="0" dirty="0" smtClean="0">
                <a:sym typeface="Wingdings"/>
              </a:rPr>
              <a:t> combiners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4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are the still fluctuations even though it is the </a:t>
            </a:r>
            <a:r>
              <a:rPr lang="en-US" baseline="0" dirty="0" err="1" smtClean="0"/>
              <a:t>ave</a:t>
            </a:r>
            <a:r>
              <a:rPr lang="en-US" baseline="0" dirty="0" smtClean="0"/>
              <a:t> over the past 40 seconds?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9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4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4A8C-185C-C840-B506-1BC5FEF231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9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6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7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2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9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2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7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2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2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8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2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2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1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8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2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85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5BA-56BF-244A-872E-094B8231A4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0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7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 </a:t>
            </a:r>
            <a:r>
              <a:rPr lang="en-US" smtClean="0"/>
              <a:t>this</a:t>
            </a:r>
            <a:r>
              <a:rPr lang="en-US" baseline="0" smtClean="0"/>
              <a:t>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5BA-56BF-244A-872E-094B8231A4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2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5BA-56BF-244A-872E-094B8231A4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5BA-56BF-244A-872E-094B8231A4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7C5BA-56BF-244A-872E-094B8231A4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AE90-81DD-C24F-AD94-F788A8120C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6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6998-8)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5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5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3.wmf"/><Relationship Id="rId5" Type="http://schemas.openxmlformats.org/officeDocument/2006/relationships/image" Target="../media/image15.w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0.wmf"/><Relationship Id="rId5" Type="http://schemas.openxmlformats.org/officeDocument/2006/relationships/image" Target="../media/image21.e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wmf"/><Relationship Id="rId11" Type="http://schemas.openxmlformats.org/officeDocument/2006/relationships/image" Target="../media/image14.w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5.wmf"/><Relationship Id="rId5" Type="http://schemas.openxmlformats.org/officeDocument/2006/relationships/image" Target="../media/image13.w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wmf"/><Relationship Id="rId9" Type="http://schemas.openxmlformats.org/officeDocument/2006/relationships/image" Target="../media/image14.w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w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wmf"/><Relationship Id="rId5" Type="http://schemas.openxmlformats.org/officeDocument/2006/relationships/image" Target="../media/image21.e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wmf"/><Relationship Id="rId11" Type="http://schemas.openxmlformats.org/officeDocument/2006/relationships/image" Target="../media/image14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wmf"/><Relationship Id="rId5" Type="http://schemas.openxmlformats.org/officeDocument/2006/relationships/image" Target="../media/image21.e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wmf"/><Relationship Id="rId11" Type="http://schemas.openxmlformats.org/officeDocument/2006/relationships/image" Target="../media/image14.w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wmf"/><Relationship Id="rId13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wmf"/><Relationship Id="rId5" Type="http://schemas.openxmlformats.org/officeDocument/2006/relationships/image" Target="../media/image21.e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wmf"/><Relationship Id="rId11" Type="http://schemas.openxmlformats.org/officeDocument/2006/relationships/image" Target="../media/image14.w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0.wmf"/><Relationship Id="rId5" Type="http://schemas.openxmlformats.org/officeDocument/2006/relationships/image" Target="../media/image10.wmf"/><Relationship Id="rId6" Type="http://schemas.openxmlformats.org/officeDocument/2006/relationships/image" Target="../media/image21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0.wmf"/><Relationship Id="rId5" Type="http://schemas.openxmlformats.org/officeDocument/2006/relationships/image" Target="../media/image10.wmf"/><Relationship Id="rId6" Type="http://schemas.openxmlformats.org/officeDocument/2006/relationships/image" Target="../media/image21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58.png"/><Relationship Id="rId5" Type="http://schemas.openxmlformats.org/officeDocument/2006/relationships/image" Target="../media/image10.w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0.wmf"/><Relationship Id="rId5" Type="http://schemas.openxmlformats.org/officeDocument/2006/relationships/image" Target="../media/image15.wmf"/><Relationship Id="rId6" Type="http://schemas.openxmlformats.org/officeDocument/2006/relationships/image" Target="../media/image23.emf"/><Relationship Id="rId7" Type="http://schemas.openxmlformats.org/officeDocument/2006/relationships/image" Target="../media/image13.w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0.wmf"/><Relationship Id="rId5" Type="http://schemas.openxmlformats.org/officeDocument/2006/relationships/image" Target="../media/image13.wmf"/><Relationship Id="rId6" Type="http://schemas.openxmlformats.org/officeDocument/2006/relationships/image" Target="../media/image15.wmf"/><Relationship Id="rId7" Type="http://schemas.openxmlformats.org/officeDocument/2006/relationships/image" Target="../media/image23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0.wmf"/><Relationship Id="rId5" Type="http://schemas.openxmlformats.org/officeDocument/2006/relationships/image" Target="../media/image23.emf"/><Relationship Id="rId6" Type="http://schemas.openxmlformats.org/officeDocument/2006/relationships/image" Target="../media/image15.w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8.png"/><Relationship Id="rId5" Type="http://schemas.openxmlformats.org/officeDocument/2006/relationships/image" Target="../media/image10.w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5.wmf"/><Relationship Id="rId5" Type="http://schemas.openxmlformats.org/officeDocument/2006/relationships/image" Target="../media/image23.emf"/><Relationship Id="rId6" Type="http://schemas.openxmlformats.org/officeDocument/2006/relationships/image" Target="../media/image13.wmf"/><Relationship Id="rId7" Type="http://schemas.openxmlformats.org/officeDocument/2006/relationships/image" Target="../media/image10.w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8.png"/><Relationship Id="rId5" Type="http://schemas.openxmlformats.org/officeDocument/2006/relationships/image" Target="../media/image10.w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58.png"/><Relationship Id="rId5" Type="http://schemas.openxmlformats.org/officeDocument/2006/relationships/image" Target="../media/image10.w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0.wmf"/><Relationship Id="rId5" Type="http://schemas.openxmlformats.org/officeDocument/2006/relationships/image" Target="../media/image23.emf"/><Relationship Id="rId6" Type="http://schemas.openxmlformats.org/officeDocument/2006/relationships/image" Target="../media/image15.wmf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58.png"/><Relationship Id="rId5" Type="http://schemas.openxmlformats.org/officeDocument/2006/relationships/image" Target="../media/image10.wmf"/><Relationship Id="rId6" Type="http://schemas.openxmlformats.org/officeDocument/2006/relationships/image" Target="../media/image15.wmf"/><Relationship Id="rId7" Type="http://schemas.openxmlformats.org/officeDocument/2006/relationships/image" Target="../media/image13.wmf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21.emf"/><Relationship Id="rId5" Type="http://schemas.openxmlformats.org/officeDocument/2006/relationships/image" Target="../media/image14.wmf"/><Relationship Id="rId6" Type="http://schemas.openxmlformats.org/officeDocument/2006/relationships/image" Target="../media/image13.wmf"/><Relationship Id="rId7" Type="http://schemas.openxmlformats.org/officeDocument/2006/relationships/image" Target="../media/image15.wmf"/><Relationship Id="rId8" Type="http://schemas.openxmlformats.org/officeDocument/2006/relationships/image" Target="../media/image58.png"/><Relationship Id="rId9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10.wmf"/><Relationship Id="rId5" Type="http://schemas.openxmlformats.org/officeDocument/2006/relationships/image" Target="../media/image20.wmf"/><Relationship Id="rId6" Type="http://schemas.openxmlformats.org/officeDocument/2006/relationships/image" Target="../media/image63.wmf"/><Relationship Id="rId7" Type="http://schemas.openxmlformats.org/officeDocument/2006/relationships/image" Target="../media/image13.wmf"/><Relationship Id="rId8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10.wmf"/><Relationship Id="rId5" Type="http://schemas.openxmlformats.org/officeDocument/2006/relationships/image" Target="../media/image20.wmf"/><Relationship Id="rId6" Type="http://schemas.openxmlformats.org/officeDocument/2006/relationships/image" Target="../media/image64.e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10.wmf"/><Relationship Id="rId5" Type="http://schemas.openxmlformats.org/officeDocument/2006/relationships/image" Target="../media/image66.jpeg"/><Relationship Id="rId6" Type="http://schemas.openxmlformats.org/officeDocument/2006/relationships/image" Target="../media/image20.wmf"/><Relationship Id="rId7" Type="http://schemas.openxmlformats.org/officeDocument/2006/relationships/image" Target="../media/image64.emf"/><Relationship Id="rId8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2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/>
              <a:t>8</a:t>
            </a:r>
            <a:r>
              <a:rPr lang="en-US" dirty="0" smtClean="0"/>
              <a:t>, 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1"/>
            <a:ext cx="8153400" cy="2438400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Guest Speaker</a:t>
            </a:r>
            <a:r>
              <a:rPr lang="en-US" sz="3400" dirty="0">
                <a:solidFill>
                  <a:schemeClr val="tx1"/>
                </a:solidFill>
              </a:rPr>
              <a:t>: </a:t>
            </a:r>
            <a:r>
              <a:rPr lang="en-US" sz="3400" dirty="0" err="1">
                <a:solidFill>
                  <a:schemeClr val="tx1"/>
                </a:solidFill>
              </a:rPr>
              <a:t>Seyed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Kaveh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Fayazbakhsh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Stony Brook University</a:t>
            </a:r>
          </a:p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11/12/</a:t>
            </a:r>
            <a:r>
              <a:rPr lang="en-US" sz="3400" dirty="0">
                <a:solidFill>
                  <a:schemeClr val="tx1"/>
                </a:solidFill>
              </a:rPr>
              <a:t>2013: SDN </a:t>
            </a:r>
            <a:r>
              <a:rPr lang="en-US" sz="3400" dirty="0" smtClean="0">
                <a:solidFill>
                  <a:schemeClr val="tx1"/>
                </a:solidFill>
              </a:rPr>
              <a:t>and Middleboxes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Cloud 4"/>
          <p:cNvSpPr/>
          <p:nvPr/>
        </p:nvSpPr>
        <p:spPr>
          <a:xfrm rot="169972">
            <a:off x="1892964" y="1780759"/>
            <a:ext cx="5141917" cy="28069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107" y="2656435"/>
            <a:ext cx="1797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pecialized </a:t>
            </a:r>
          </a:p>
          <a:p>
            <a:r>
              <a:rPr lang="en-US" sz="2800" dirty="0" smtClean="0"/>
              <a:t>boxes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101102" y="1205697"/>
            <a:ext cx="1632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Narrow</a:t>
            </a:r>
          </a:p>
          <a:p>
            <a:r>
              <a:rPr lang="en-US" sz="2800" dirty="0" smtClean="0"/>
              <a:t>interfaces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80535" y="4974381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“Point”</a:t>
            </a:r>
          </a:p>
          <a:p>
            <a:r>
              <a:rPr lang="en-US" sz="2800" smtClean="0"/>
              <a:t>solutions!</a:t>
            </a:r>
            <a:endParaRPr lang="en-US" sz="28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213132" y="4760740"/>
            <a:ext cx="5405246" cy="138499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Increases capital expenses &amp; sprawl </a:t>
            </a:r>
          </a:p>
          <a:p>
            <a:r>
              <a:rPr lang="en-US" sz="2800" dirty="0" smtClean="0"/>
              <a:t>Increases operating expenses</a:t>
            </a:r>
          </a:p>
          <a:p>
            <a:r>
              <a:rPr lang="en-US" sz="2800" dirty="0" smtClean="0"/>
              <a:t>Limits extensibility and flexibility 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31008" y="1044667"/>
            <a:ext cx="5570094" cy="3360566"/>
            <a:chOff x="1531008" y="1044667"/>
            <a:chExt cx="5570094" cy="3360566"/>
          </a:xfrm>
        </p:grpSpPr>
        <p:pic>
          <p:nvPicPr>
            <p:cNvPr id="3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3114" y="2162038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5218" y="2052452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4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2055" y="2241296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4589" y="2155614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46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1405" y="3904412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3319" y="3904412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0735" y="3956169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4589" y="3904412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0487" y="2975076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9404" y="2975076"/>
              <a:ext cx="437542" cy="500821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1531008" y="1522789"/>
              <a:ext cx="185785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Management</a:t>
              </a:r>
            </a:p>
          </p:txBody>
        </p:sp>
        <p:pic>
          <p:nvPicPr>
            <p:cNvPr id="39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4192" y="1184060"/>
              <a:ext cx="474661" cy="32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1456" y="1044667"/>
              <a:ext cx="396785" cy="486665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5243247" y="1531332"/>
              <a:ext cx="185785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Management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2551" y="1069667"/>
            <a:ext cx="3997982" cy="3379202"/>
            <a:chOff x="2132551" y="1069667"/>
            <a:chExt cx="3997982" cy="3379202"/>
          </a:xfrm>
        </p:grpSpPr>
        <p:pic>
          <p:nvPicPr>
            <p:cNvPr id="33" name="Picture 11" descr="IOSfirew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7181" y="2026585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43" name="Picture 11" descr="IOSfirew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5903" y="2077530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47" name="Picture 11" descr="IOSfirew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2551" y="3760801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51" name="Picture 11" descr="IOSfirew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5903" y="3846087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31" name="Picture 11" descr="IOSfirew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4774" y="2884880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40" name="Picture 11" descr="IOSfirew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0007" y="1069667"/>
              <a:ext cx="294391" cy="58574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3405846" y="1531332"/>
              <a:ext cx="185785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Management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0" y="69542"/>
            <a:ext cx="91440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Key “pain points”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322268" y="5105112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10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  <p:bldP spid="49" grpId="0"/>
      <p:bldP spid="5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10" y="3713335"/>
            <a:ext cx="6936219" cy="20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 rot="5400000">
            <a:off x="3678035" y="1716048"/>
            <a:ext cx="873743" cy="2057693"/>
            <a:chOff x="388833" y="3014237"/>
            <a:chExt cx="2035397" cy="2942961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-49969" y="3482998"/>
              <a:ext cx="2913002" cy="2035397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76702" y="3517807"/>
              <a:ext cx="2942959" cy="193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Network-wide  </a:t>
              </a:r>
            </a:p>
            <a:p>
              <a:pPr algn="ctr"/>
              <a:r>
                <a:rPr lang="en-US" sz="2400" dirty="0" smtClean="0"/>
                <a:t>Controller</a:t>
              </a:r>
            </a:p>
          </p:txBody>
        </p:sp>
      </p:grpSp>
      <p:cxnSp>
        <p:nvCxnSpPr>
          <p:cNvPr id="201" name="Straight Arrow Connector 200"/>
          <p:cNvCxnSpPr>
            <a:stCxn id="7" idx="2"/>
          </p:cNvCxnSpPr>
          <p:nvPr/>
        </p:nvCxnSpPr>
        <p:spPr>
          <a:xfrm flipH="1">
            <a:off x="2054462" y="3181766"/>
            <a:ext cx="2049971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4473970" y="3181766"/>
            <a:ext cx="2001770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Key idea: Consolidation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4339" y="4052411"/>
            <a:ext cx="2239176" cy="1422149"/>
            <a:chOff x="-136086" y="3316907"/>
            <a:chExt cx="2712325" cy="2273399"/>
          </a:xfrm>
        </p:grpSpPr>
        <p:grpSp>
          <p:nvGrpSpPr>
            <p:cNvPr id="2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3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Rounded Rectangle 3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3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5" name="Picture 4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3" name="Picture 4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5910365" y="4052411"/>
            <a:ext cx="2239176" cy="1422149"/>
            <a:chOff x="-136086" y="3316907"/>
            <a:chExt cx="2712325" cy="2273399"/>
          </a:xfrm>
        </p:grpSpPr>
        <p:grpSp>
          <p:nvGrpSpPr>
            <p:cNvPr id="4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5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52" name="Rounded Rectangle 5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5" name="Rounded Rectangle 5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5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5" name="Picture 6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Picture 6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2" name="TextBox 71"/>
          <p:cNvSpPr txBox="1"/>
          <p:nvPr/>
        </p:nvSpPr>
        <p:spPr>
          <a:xfrm>
            <a:off x="5526987" y="2227844"/>
            <a:ext cx="2494957" cy="954107"/>
          </a:xfrm>
          <a:prstGeom prst="rect">
            <a:avLst/>
          </a:prstGeom>
          <a:ln w="5715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0D"/>
                </a:solidFill>
              </a:rPr>
              <a:t>2. Consolidate </a:t>
            </a:r>
          </a:p>
          <a:p>
            <a:pPr algn="ctr"/>
            <a:r>
              <a:rPr lang="en-US" sz="2800" dirty="0" smtClean="0">
                <a:solidFill>
                  <a:srgbClr val="0D0D0D"/>
                </a:solidFill>
              </a:rPr>
              <a:t>Management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50291" y="4370728"/>
            <a:ext cx="2429097" cy="954107"/>
          </a:xfrm>
          <a:prstGeom prst="rect">
            <a:avLst/>
          </a:prstGeom>
          <a:ln w="5715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0D"/>
                </a:solidFill>
              </a:rPr>
              <a:t>1. Consolidate</a:t>
            </a:r>
          </a:p>
          <a:p>
            <a:pPr algn="ctr"/>
            <a:r>
              <a:rPr lang="en-US" sz="2800" dirty="0" smtClean="0">
                <a:solidFill>
                  <a:srgbClr val="0D0D0D"/>
                </a:solidFill>
              </a:rPr>
              <a:t>Platform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9333" y="1565687"/>
            <a:ext cx="8290859" cy="52322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levels corresponding to  two sources of inefficiency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73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6" y="112525"/>
            <a:ext cx="8879442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Consolidation at Platform-Level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32878" y="4011554"/>
            <a:ext cx="2239176" cy="1422149"/>
            <a:chOff x="3467296" y="4214657"/>
            <a:chExt cx="2239176" cy="1422149"/>
          </a:xfrm>
        </p:grpSpPr>
        <p:grpSp>
          <p:nvGrpSpPr>
            <p:cNvPr id="77" name="Group 76"/>
            <p:cNvGrpSpPr/>
            <p:nvPr/>
          </p:nvGrpSpPr>
          <p:grpSpPr>
            <a:xfrm>
              <a:off x="3467296" y="4214657"/>
              <a:ext cx="2239176" cy="1422149"/>
              <a:chOff x="538875" y="584275"/>
              <a:chExt cx="5998531" cy="3888357"/>
            </a:xfrm>
          </p:grpSpPr>
          <p:pic>
            <p:nvPicPr>
              <p:cNvPr id="82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83" name="Rounded Rectangle 82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8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6" name="Rounded Rectangle 85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7" name="Picture 57" descr="icon_colo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88" name="Group 87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6" name="Picture 9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9" name="Group 88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93" name="Rounded Rectangle 92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4" name="Picture 9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2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81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07948" y="4826734"/>
              <a:ext cx="429879" cy="2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1367" y="2150377"/>
            <a:ext cx="885756" cy="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11" descr="IOSfirew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089" y="1961702"/>
            <a:ext cx="549357" cy="832197"/>
          </a:xfrm>
          <a:prstGeom prst="rect">
            <a:avLst/>
          </a:prstGeom>
          <a:noFill/>
        </p:spPr>
      </p:pic>
      <p:pic>
        <p:nvPicPr>
          <p:cNvPr id="102" name="Picture 57" descr="icon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0412" y="2032085"/>
            <a:ext cx="740433" cy="691430"/>
          </a:xfrm>
          <a:prstGeom prst="rect">
            <a:avLst/>
          </a:prstGeom>
          <a:noFill/>
        </p:spPr>
      </p:pic>
      <p:pic>
        <p:nvPicPr>
          <p:cNvPr id="103" name="Picture 1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2812" y="2145208"/>
            <a:ext cx="695283" cy="465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331720" y="150171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Proxy </a:t>
            </a:r>
            <a:endParaRPr lang="en-US" sz="2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093146" y="1501710"/>
            <a:ext cx="132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Firewall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983828" y="1501710"/>
            <a:ext cx="124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IDS/IPS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623864" y="1414968"/>
            <a:ext cx="1523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AppFilter</a:t>
            </a:r>
            <a:endParaRPr lang="en-US" sz="2800" dirty="0"/>
          </a:p>
        </p:txBody>
      </p:sp>
      <p:cxnSp>
        <p:nvCxnSpPr>
          <p:cNvPr id="108" name="Straight Arrow Connector 107"/>
          <p:cNvCxnSpPr>
            <a:stCxn id="100" idx="2"/>
          </p:cNvCxnSpPr>
          <p:nvPr/>
        </p:nvCxnSpPr>
        <p:spPr>
          <a:xfrm>
            <a:off x="1894245" y="2605223"/>
            <a:ext cx="1604844" cy="1406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3" idx="2"/>
          </p:cNvCxnSpPr>
          <p:nvPr/>
        </p:nvCxnSpPr>
        <p:spPr>
          <a:xfrm flipH="1">
            <a:off x="5492188" y="2610393"/>
            <a:ext cx="1968266" cy="1401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861479" y="2793899"/>
            <a:ext cx="414173" cy="1217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4953002" y="2675076"/>
            <a:ext cx="539186" cy="1336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187702" y="1019750"/>
            <a:ext cx="501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Today: Independent, specialized boxes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48014" y="3057447"/>
            <a:ext cx="2051869" cy="1200328"/>
          </a:xfrm>
          <a:prstGeom prst="rect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Decouple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Hardware and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Software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55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1" grpId="0" animBg="1"/>
      <p:bldP spid="1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  <a:sym typeface="Wingdings"/>
              </a:rPr>
              <a:t>Consolidation reduces </a:t>
            </a:r>
            <a:r>
              <a:rPr lang="en-US" sz="4000" dirty="0" err="1">
                <a:solidFill>
                  <a:schemeClr val="tx2"/>
                </a:solidFill>
                <a:sym typeface="Wingdings"/>
              </a:rPr>
              <a:t>CapEx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8" name="Picture 7" descr="cpu_utilization_multipledevices_fm_fourdevices_colo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06" y="722604"/>
            <a:ext cx="9144000" cy="52971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9249" y="1091059"/>
            <a:ext cx="7394829" cy="5309741"/>
            <a:chOff x="1019249" y="1091059"/>
            <a:chExt cx="7394829" cy="5309741"/>
          </a:xfrm>
        </p:grpSpPr>
        <p:sp>
          <p:nvSpPr>
            <p:cNvPr id="9" name="Rectangle 8"/>
            <p:cNvSpPr/>
            <p:nvPr/>
          </p:nvSpPr>
          <p:spPr>
            <a:xfrm>
              <a:off x="1019249" y="1091059"/>
              <a:ext cx="434434" cy="472658"/>
            </a:xfrm>
            <a:prstGeom prst="rect">
              <a:avLst/>
            </a:prstGeom>
            <a:noFill/>
            <a:ln w="762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71958" y="1091059"/>
              <a:ext cx="434434" cy="472658"/>
            </a:xfrm>
            <a:prstGeom prst="rect">
              <a:avLst/>
            </a:prstGeom>
            <a:noFill/>
            <a:ln w="762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6230" y="1091059"/>
              <a:ext cx="434434" cy="472658"/>
            </a:xfrm>
            <a:prstGeom prst="rect">
              <a:avLst/>
            </a:prstGeom>
            <a:noFill/>
            <a:ln w="762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0769" y="1091059"/>
              <a:ext cx="434434" cy="472658"/>
            </a:xfrm>
            <a:prstGeom prst="rect">
              <a:avLst/>
            </a:prstGeom>
            <a:noFill/>
            <a:ln w="762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9249" y="5446693"/>
              <a:ext cx="739482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  <a:r>
                <a:rPr lang="en-US" sz="2800" dirty="0" smtClean="0"/>
                <a:t>ultiplexing benefit </a:t>
              </a:r>
              <a:r>
                <a:rPr lang="en-US" sz="2800" dirty="0" smtClean="0"/>
                <a:t>= </a:t>
              </a:r>
              <a:r>
                <a:rPr lang="en-US" sz="2800" dirty="0" err="1" smtClean="0"/>
                <a:t>Sum_of_MaxUtilizations</a:t>
              </a:r>
              <a:r>
                <a:rPr lang="en-US" sz="2800" dirty="0" smtClean="0"/>
                <a:t>/</a:t>
              </a:r>
            </a:p>
            <a:p>
              <a:r>
                <a:rPr lang="en-US" sz="2800" dirty="0"/>
                <a:t>	</a:t>
              </a:r>
              <a:r>
                <a:rPr lang="en-US" sz="2800" dirty="0" smtClean="0"/>
                <a:t>		       </a:t>
              </a:r>
              <a:r>
                <a:rPr lang="en-US" sz="2800" dirty="0" err="1" smtClean="0"/>
                <a:t>Max_of_TotalUtilization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069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Consolidation </a:t>
            </a:r>
            <a:r>
              <a:rPr lang="en-US" sz="4000" dirty="0">
                <a:solidFill>
                  <a:schemeClr val="tx2"/>
                </a:solidFill>
                <a:sym typeface="Wingdings"/>
              </a:rPr>
              <a:t>Enables </a:t>
            </a:r>
            <a:r>
              <a:rPr lang="en-US" sz="4000" dirty="0" smtClean="0">
                <a:solidFill>
                  <a:schemeClr val="tx2"/>
                </a:solidFill>
                <a:sym typeface="Wingdings"/>
              </a:rPr>
              <a:t>Extensibility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6" name="Rounded Rectangle 5"/>
          <p:cNvSpPr/>
          <p:nvPr/>
        </p:nvSpPr>
        <p:spPr>
          <a:xfrm>
            <a:off x="1054316" y="1260947"/>
            <a:ext cx="7290594" cy="3705181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30" descr="UCS5108BladeServerChas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703" y="4411498"/>
            <a:ext cx="5199110" cy="44796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129632" y="3853090"/>
            <a:ext cx="2974202" cy="508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Session Management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49530" y="3113538"/>
            <a:ext cx="2617070" cy="508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Protocol Parsers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81384" y="2791551"/>
            <a:ext cx="683050" cy="783447"/>
            <a:chOff x="4912446" y="1909874"/>
            <a:chExt cx="683050" cy="1023666"/>
          </a:xfrm>
        </p:grpSpPr>
        <p:sp>
          <p:nvSpPr>
            <p:cNvPr id="11" name="Rounded Rectangle 10"/>
            <p:cNvSpPr/>
            <p:nvPr/>
          </p:nvSpPr>
          <p:spPr>
            <a:xfrm>
              <a:off x="4912446" y="1909874"/>
              <a:ext cx="683050" cy="10236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IOSfirew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79282" y="2044333"/>
              <a:ext cx="517645" cy="648988"/>
            </a:xfrm>
            <a:prstGeom prst="rect">
              <a:avLst/>
            </a:prstGeom>
            <a:noFill/>
          </p:spPr>
        </p:pic>
      </p:grpSp>
      <p:cxnSp>
        <p:nvCxnSpPr>
          <p:cNvPr id="13" name="Straight Arrow Connector 12"/>
          <p:cNvCxnSpPr/>
          <p:nvPr/>
        </p:nvCxnSpPr>
        <p:spPr>
          <a:xfrm flipH="1">
            <a:off x="6103834" y="3615632"/>
            <a:ext cx="242955" cy="23745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018606" y="1956653"/>
            <a:ext cx="708316" cy="853533"/>
            <a:chOff x="3419021" y="99536"/>
            <a:chExt cx="708316" cy="853533"/>
          </a:xfrm>
        </p:grpSpPr>
        <p:sp>
          <p:nvSpPr>
            <p:cNvPr id="15" name="Rounded Rectangle 14"/>
            <p:cNvSpPr/>
            <p:nvPr/>
          </p:nvSpPr>
          <p:spPr>
            <a:xfrm>
              <a:off x="3419021" y="99536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1" descr="IOSfirew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051" y="325886"/>
              <a:ext cx="699286" cy="551504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3313430" y="1969938"/>
            <a:ext cx="692748" cy="853533"/>
            <a:chOff x="164379" y="99536"/>
            <a:chExt cx="692748" cy="853533"/>
          </a:xfrm>
        </p:grpSpPr>
        <p:sp>
          <p:nvSpPr>
            <p:cNvPr id="18" name="Rounded Rectangle 17"/>
            <p:cNvSpPr/>
            <p:nvPr/>
          </p:nvSpPr>
          <p:spPr>
            <a:xfrm>
              <a:off x="176120" y="99536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79" y="325886"/>
              <a:ext cx="663596" cy="518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19"/>
          <p:cNvGrpSpPr/>
          <p:nvPr/>
        </p:nvGrpSpPr>
        <p:grpSpPr>
          <a:xfrm>
            <a:off x="2621016" y="1969938"/>
            <a:ext cx="704155" cy="853533"/>
            <a:chOff x="-176125" y="2914739"/>
            <a:chExt cx="704155" cy="853533"/>
          </a:xfrm>
        </p:grpSpPr>
        <p:sp>
          <p:nvSpPr>
            <p:cNvPr id="21" name="Rounded Rectangle 20"/>
            <p:cNvSpPr/>
            <p:nvPr/>
          </p:nvSpPr>
          <p:spPr>
            <a:xfrm>
              <a:off x="-176125" y="2914739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75791" y="3095893"/>
              <a:ext cx="703821" cy="4806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1940009" y="1969938"/>
            <a:ext cx="681007" cy="853533"/>
            <a:chOff x="1848375" y="4864083"/>
            <a:chExt cx="681007" cy="853533"/>
          </a:xfrm>
        </p:grpSpPr>
        <p:sp>
          <p:nvSpPr>
            <p:cNvPr id="24" name="Rounded Rectangle 23"/>
            <p:cNvSpPr/>
            <p:nvPr/>
          </p:nvSpPr>
          <p:spPr>
            <a:xfrm>
              <a:off x="1848375" y="4864083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" descr="VPNConcentratorAug2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9742" y="5067859"/>
              <a:ext cx="581756" cy="532776"/>
            </a:xfrm>
            <a:prstGeom prst="rect">
              <a:avLst/>
            </a:prstGeom>
            <a:noFill/>
          </p:spPr>
        </p:pic>
      </p:grpSp>
      <p:cxnSp>
        <p:nvCxnSpPr>
          <p:cNvPr id="26" name="Straight Arrow Connector 25"/>
          <p:cNvCxnSpPr/>
          <p:nvPr/>
        </p:nvCxnSpPr>
        <p:spPr>
          <a:xfrm>
            <a:off x="3977026" y="3615632"/>
            <a:ext cx="238690" cy="233963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83132" y="2791551"/>
            <a:ext cx="252784" cy="34384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12834" y="2791551"/>
            <a:ext cx="233593" cy="34384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215716" y="2791551"/>
            <a:ext cx="209538" cy="32198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0"/>
          </p:cNvCxnSpPr>
          <p:nvPr/>
        </p:nvCxnSpPr>
        <p:spPr>
          <a:xfrm>
            <a:off x="3758065" y="2791551"/>
            <a:ext cx="0" cy="32198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699613" y="1918096"/>
            <a:ext cx="683050" cy="929896"/>
            <a:chOff x="3699769" y="1593976"/>
            <a:chExt cx="683050" cy="929896"/>
          </a:xfrm>
        </p:grpSpPr>
        <p:sp>
          <p:nvSpPr>
            <p:cNvPr id="32" name="Rounded Rectangle 31"/>
            <p:cNvSpPr/>
            <p:nvPr/>
          </p:nvSpPr>
          <p:spPr>
            <a:xfrm>
              <a:off x="3699769" y="1593976"/>
              <a:ext cx="683050" cy="9298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2411" y="1862018"/>
              <a:ext cx="650408" cy="440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TextBox 33"/>
          <p:cNvSpPr txBox="1"/>
          <p:nvPr/>
        </p:nvSpPr>
        <p:spPr>
          <a:xfrm>
            <a:off x="1807495" y="1517986"/>
            <a:ext cx="390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VPN   Web   Mail   IDS   Proxy 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699613" y="2813406"/>
            <a:ext cx="209538" cy="32198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90381" y="2392453"/>
            <a:ext cx="11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Firewall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047792" y="5415772"/>
            <a:ext cx="675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Contribution of reusable modules: </a:t>
            </a:r>
            <a:r>
              <a:rPr lang="en-US" sz="2800" dirty="0" smtClean="0">
                <a:sym typeface="Wingdings"/>
              </a:rPr>
              <a:t> 30 – 80 %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6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70441" y="222250"/>
            <a:ext cx="8229600" cy="10795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Management consolidation </a:t>
            </a:r>
            <a:r>
              <a:rPr lang="en-US" sz="4000" dirty="0">
                <a:solidFill>
                  <a:schemeClr val="tx2"/>
                </a:solidFill>
                <a:sym typeface="Wingdings"/>
              </a:rPr>
              <a:t>enables flexible resource allocation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6" name="Picture 230" descr="UCS5108BladeServerChas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6699" y="3191329"/>
            <a:ext cx="844574" cy="30319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31" name="TextBox 30"/>
          <p:cNvSpPr txBox="1"/>
          <p:nvPr/>
        </p:nvSpPr>
        <p:spPr>
          <a:xfrm>
            <a:off x="1662146" y="3545996"/>
            <a:ext cx="53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N1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358116" y="3383154"/>
            <a:ext cx="53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N3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400574" y="4103062"/>
            <a:ext cx="53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N2</a:t>
            </a:r>
            <a:endParaRPr lang="en-US" sz="2400" dirty="0"/>
          </a:p>
        </p:txBody>
      </p:sp>
      <p:sp>
        <p:nvSpPr>
          <p:cNvPr id="44" name="Freeform 43"/>
          <p:cNvSpPr/>
          <p:nvPr/>
        </p:nvSpPr>
        <p:spPr>
          <a:xfrm>
            <a:off x="2201477" y="3494525"/>
            <a:ext cx="4148524" cy="638264"/>
          </a:xfrm>
          <a:custGeom>
            <a:avLst/>
            <a:gdLst>
              <a:gd name="connsiteX0" fmla="*/ 0 w 4436533"/>
              <a:gd name="connsiteY0" fmla="*/ 0 h 1049890"/>
              <a:gd name="connsiteX1" fmla="*/ 2201333 w 4436533"/>
              <a:gd name="connsiteY1" fmla="*/ 1049867 h 1049890"/>
              <a:gd name="connsiteX2" fmla="*/ 4436533 w 4436533"/>
              <a:gd name="connsiteY2" fmla="*/ 33867 h 104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6533" h="1049890">
                <a:moveTo>
                  <a:pt x="0" y="0"/>
                </a:moveTo>
                <a:cubicBezTo>
                  <a:pt x="730955" y="522111"/>
                  <a:pt x="1461911" y="1044223"/>
                  <a:pt x="2201333" y="1049867"/>
                </a:cubicBezTo>
                <a:cubicBezTo>
                  <a:pt x="2940755" y="1055511"/>
                  <a:pt x="4436533" y="33867"/>
                  <a:pt x="4436533" y="33867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411382" y="3857603"/>
            <a:ext cx="134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P: N1</a:t>
            </a:r>
            <a:r>
              <a:rPr lang="en-US" sz="2000" dirty="0" smtClean="0">
                <a:sym typeface="Wingdings"/>
              </a:rPr>
              <a:t> N3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686079" y="2642760"/>
            <a:ext cx="170726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Process (0.4 P)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26699" y="1688988"/>
            <a:ext cx="6156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Today: All processing at logical “ingress”</a:t>
            </a:r>
            <a:endParaRPr lang="en-US" sz="2800" i="1" dirty="0"/>
          </a:p>
        </p:txBody>
      </p:sp>
      <p:pic>
        <p:nvPicPr>
          <p:cNvPr id="63" name="Picture 230" descr="UCS5108BladeServerChas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1" y="3292798"/>
            <a:ext cx="844574" cy="303195"/>
          </a:xfrm>
          <a:prstGeom prst="rect">
            <a:avLst/>
          </a:prstGeom>
          <a:noFill/>
        </p:spPr>
      </p:pic>
      <p:pic>
        <p:nvPicPr>
          <p:cNvPr id="66" name="Picture 230" descr="UCS5108BladeServerChas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0" y="3874541"/>
            <a:ext cx="844574" cy="3031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2503" y="3896000"/>
            <a:ext cx="1637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Overload!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4453" y="5271259"/>
            <a:ext cx="784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Network-wide distribution</a:t>
            </a:r>
            <a:r>
              <a:rPr lang="en-US" sz="2800" dirty="0"/>
              <a:t> </a:t>
            </a:r>
            <a:r>
              <a:rPr lang="en-US" sz="2800" dirty="0" smtClean="0"/>
              <a:t>reduces load imbalance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342834" y="3345941"/>
            <a:ext cx="170726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Process (0.3 P)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5694376" y="2738840"/>
            <a:ext cx="170726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Process (0.3 P)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985740" y="2609663"/>
            <a:ext cx="132455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Process (P)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71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" grpId="0"/>
      <p:bldP spid="5" grpId="1"/>
      <p:bldP spid="67" grpId="0"/>
      <p:bldP spid="68" grpId="0" animBg="1"/>
      <p:bldP spid="6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574" y="2661397"/>
            <a:ext cx="6936219" cy="20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 rot="5400000">
            <a:off x="3852811" y="737057"/>
            <a:ext cx="873743" cy="2057693"/>
            <a:chOff x="388833" y="3014237"/>
            <a:chExt cx="2035397" cy="2942961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-49969" y="3482998"/>
              <a:ext cx="2913002" cy="2035397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76702" y="3517807"/>
              <a:ext cx="2942959" cy="193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Network-wide  </a:t>
              </a:r>
            </a:p>
            <a:p>
              <a:pPr algn="ctr"/>
              <a:r>
                <a:rPr lang="en-US" sz="2400" dirty="0" smtClean="0"/>
                <a:t>Controller</a:t>
              </a:r>
            </a:p>
          </p:txBody>
        </p:sp>
      </p:grpSp>
      <p:cxnSp>
        <p:nvCxnSpPr>
          <p:cNvPr id="201" name="Straight Arrow Connector 200"/>
          <p:cNvCxnSpPr>
            <a:stCxn id="7" idx="2"/>
          </p:cNvCxnSpPr>
          <p:nvPr/>
        </p:nvCxnSpPr>
        <p:spPr>
          <a:xfrm flipH="1">
            <a:off x="2229238" y="2202775"/>
            <a:ext cx="2049971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4648746" y="2202775"/>
            <a:ext cx="2001770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CoMb System Overview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6403" y="2886534"/>
            <a:ext cx="2239176" cy="1422149"/>
            <a:chOff x="-136086" y="3316907"/>
            <a:chExt cx="2712325" cy="2273399"/>
          </a:xfrm>
        </p:grpSpPr>
        <p:grpSp>
          <p:nvGrpSpPr>
            <p:cNvPr id="2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3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Rounded Rectangle 3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3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5" name="Picture 4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3" name="Picture 4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6062429" y="2886534"/>
            <a:ext cx="2239176" cy="1422149"/>
            <a:chOff x="-136086" y="3316907"/>
            <a:chExt cx="2712325" cy="2273399"/>
          </a:xfrm>
        </p:grpSpPr>
        <p:grpSp>
          <p:nvGrpSpPr>
            <p:cNvPr id="4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5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52" name="Rounded Rectangle 5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5" name="Rounded Rectangle 5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5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5" name="Picture 6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Picture 6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68" name="TextBox 67"/>
          <p:cNvSpPr txBox="1"/>
          <p:nvPr/>
        </p:nvSpPr>
        <p:spPr>
          <a:xfrm>
            <a:off x="2971800" y="3943290"/>
            <a:ext cx="352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General-purpose </a:t>
            </a:r>
            <a:r>
              <a:rPr lang="en-US" sz="2000" dirty="0" smtClean="0"/>
              <a:t>hardware</a:t>
            </a:r>
            <a:endParaRPr lang="en-US" sz="2000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5512828" y="1349514"/>
            <a:ext cx="2280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Logically centralized </a:t>
            </a:r>
          </a:p>
          <a:p>
            <a:r>
              <a:rPr lang="en-US" sz="2000" dirty="0" smtClean="0"/>
              <a:t>e.g</a:t>
            </a:r>
            <a:r>
              <a:rPr lang="en-US" sz="2000" dirty="0"/>
              <a:t>., </a:t>
            </a:r>
            <a:r>
              <a:rPr lang="en-US" sz="2000" dirty="0" smtClean="0"/>
              <a:t>NOX, 4D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6495" y="4903448"/>
            <a:ext cx="8713518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Existing work: simple, homogeneous routing-like</a:t>
            </a:r>
            <a:r>
              <a:rPr lang="en-US" sz="2800" dirty="0"/>
              <a:t> </a:t>
            </a:r>
            <a:r>
              <a:rPr lang="en-US" sz="2800" dirty="0" smtClean="0"/>
              <a:t>workload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376495" y="5508644"/>
            <a:ext cx="8716849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Middleboxes: complex, heterogeneous, new opportunities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49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5" y="4752034"/>
            <a:ext cx="6936219" cy="20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 rot="5400000">
            <a:off x="3937180" y="2846896"/>
            <a:ext cx="873743" cy="2057693"/>
            <a:chOff x="388833" y="3014237"/>
            <a:chExt cx="2035397" cy="2942961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-49969" y="3482998"/>
              <a:ext cx="2913002" cy="2035397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76702" y="3517807"/>
              <a:ext cx="2942959" cy="193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Network-wide  </a:t>
              </a:r>
            </a:p>
            <a:p>
              <a:pPr algn="ctr"/>
              <a:r>
                <a:rPr lang="en-US" sz="2400" dirty="0" smtClean="0"/>
                <a:t>Controller</a:t>
              </a: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5963153" y="4063198"/>
            <a:ext cx="219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Processing</a:t>
            </a:r>
          </a:p>
          <a:p>
            <a:r>
              <a:rPr lang="en-US" sz="2400" dirty="0" smtClean="0"/>
              <a:t>responsibilities</a:t>
            </a:r>
          </a:p>
        </p:txBody>
      </p:sp>
      <p:cxnSp>
        <p:nvCxnSpPr>
          <p:cNvPr id="201" name="Straight Arrow Connector 200"/>
          <p:cNvCxnSpPr>
            <a:stCxn id="7" idx="2"/>
          </p:cNvCxnSpPr>
          <p:nvPr/>
        </p:nvCxnSpPr>
        <p:spPr>
          <a:xfrm flipH="1">
            <a:off x="2313607" y="4312614"/>
            <a:ext cx="2049971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4733115" y="4312614"/>
            <a:ext cx="2001770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CoMb Management Layer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8073" y="2127939"/>
            <a:ext cx="6814911" cy="1310932"/>
            <a:chOff x="888073" y="2127939"/>
            <a:chExt cx="6814911" cy="131093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4441663" y="2951327"/>
              <a:ext cx="0" cy="48754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888073" y="2151407"/>
              <a:ext cx="1725289" cy="89255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Policy </a:t>
              </a:r>
            </a:p>
            <a:p>
              <a:r>
                <a:rPr lang="en-US" sz="2600" dirty="0" smtClean="0"/>
                <a:t>Constraints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056041" y="3158819"/>
              <a:ext cx="1289164" cy="280052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543625" y="2127939"/>
              <a:ext cx="2090135" cy="89255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Resource</a:t>
              </a:r>
            </a:p>
            <a:p>
              <a:r>
                <a:rPr lang="en-US" sz="2600" dirty="0" smtClean="0"/>
                <a:t>Requirements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5202756" y="3043959"/>
              <a:ext cx="1161343" cy="394912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388289" y="2151407"/>
              <a:ext cx="1314695" cy="89255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Routing,  </a:t>
              </a:r>
            </a:p>
            <a:p>
              <a:r>
                <a:rPr lang="en-US" sz="2600" dirty="0" smtClean="0"/>
                <a:t>Traffic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84" y="5183259"/>
            <a:ext cx="2239176" cy="1422149"/>
            <a:chOff x="-136086" y="3316907"/>
            <a:chExt cx="2712325" cy="2273399"/>
          </a:xfrm>
        </p:grpSpPr>
        <p:grpSp>
          <p:nvGrpSpPr>
            <p:cNvPr id="2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3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Rounded Rectangle 3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3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5" name="Picture 4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3" name="Picture 4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6169510" y="5183259"/>
            <a:ext cx="2239176" cy="1422149"/>
            <a:chOff x="-136086" y="3316907"/>
            <a:chExt cx="2712325" cy="2273399"/>
          </a:xfrm>
        </p:grpSpPr>
        <p:grpSp>
          <p:nvGrpSpPr>
            <p:cNvPr id="4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5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52" name="Rounded Rectangle 5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5" name="Rounded Rectangle 5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5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5" name="Picture 6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Picture 6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8" name="TextBox 67"/>
          <p:cNvSpPr txBox="1"/>
          <p:nvPr/>
        </p:nvSpPr>
        <p:spPr>
          <a:xfrm>
            <a:off x="1063888" y="1051863"/>
            <a:ext cx="6468179" cy="954107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Goal: Balance load across network.</a:t>
            </a:r>
          </a:p>
          <a:p>
            <a:r>
              <a:rPr lang="en-US" sz="2800" dirty="0" smtClean="0"/>
              <a:t>Leverage</a:t>
            </a:r>
            <a:r>
              <a:rPr lang="en-US" sz="2800" i="1" dirty="0" smtClean="0"/>
              <a:t> </a:t>
            </a:r>
            <a:r>
              <a:rPr lang="en-US" sz="2800" dirty="0" smtClean="0"/>
              <a:t>multiplexing</a:t>
            </a:r>
            <a:r>
              <a:rPr lang="en-US" sz="2800" dirty="0"/>
              <a:t>, reuse, </a:t>
            </a:r>
            <a:r>
              <a:rPr lang="en-US" sz="2800" dirty="0" smtClean="0"/>
              <a:t>distribution </a:t>
            </a:r>
            <a:endParaRPr lang="en-US" sz="28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1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6923"/>
            <a:ext cx="9111719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Capturing Reuse with </a:t>
            </a:r>
            <a:r>
              <a:rPr lang="en-US" sz="4000" dirty="0" err="1">
                <a:solidFill>
                  <a:schemeClr val="tx2"/>
                </a:solidFill>
              </a:rPr>
              <a:t>HyperApps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  <p:grpSp>
        <p:nvGrpSpPr>
          <p:cNvPr id="3" name="Group 4"/>
          <p:cNvGrpSpPr/>
          <p:nvPr/>
        </p:nvGrpSpPr>
        <p:grpSpPr>
          <a:xfrm>
            <a:off x="1185109" y="2679758"/>
            <a:ext cx="795866" cy="461665"/>
            <a:chOff x="999067" y="2061402"/>
            <a:chExt cx="795866" cy="461665"/>
          </a:xfrm>
        </p:grpSpPr>
        <p:sp>
          <p:nvSpPr>
            <p:cNvPr id="6" name="Rectangle 5"/>
            <p:cNvSpPr/>
            <p:nvPr/>
          </p:nvSpPr>
          <p:spPr>
            <a:xfrm>
              <a:off x="999067" y="2099733"/>
              <a:ext cx="795866" cy="42333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2590" y="2061402"/>
              <a:ext cx="591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IDS</a:t>
              </a:r>
              <a:endParaRPr lang="en-US" sz="24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2201108" y="2679758"/>
            <a:ext cx="874214" cy="461665"/>
            <a:chOff x="999067" y="2066667"/>
            <a:chExt cx="874214" cy="461665"/>
          </a:xfrm>
        </p:grpSpPr>
        <p:sp>
          <p:nvSpPr>
            <p:cNvPr id="9" name="Rectangle 8"/>
            <p:cNvSpPr/>
            <p:nvPr/>
          </p:nvSpPr>
          <p:spPr>
            <a:xfrm>
              <a:off x="999067" y="2099733"/>
              <a:ext cx="795866" cy="42333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9067" y="2066667"/>
              <a:ext cx="874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Proxy</a:t>
              </a:r>
              <a:endParaRPr lang="en-US" sz="2400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1402550" y="3560291"/>
            <a:ext cx="1498600" cy="461665"/>
            <a:chOff x="999067" y="2099733"/>
            <a:chExt cx="940528" cy="461665"/>
          </a:xfrm>
        </p:grpSpPr>
        <p:sp>
          <p:nvSpPr>
            <p:cNvPr id="12" name="Rectangle 11"/>
            <p:cNvSpPr/>
            <p:nvPr/>
          </p:nvSpPr>
          <p:spPr>
            <a:xfrm>
              <a:off x="999067" y="2099733"/>
              <a:ext cx="795866" cy="42333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7460" y="2099733"/>
              <a:ext cx="932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common</a:t>
              </a:r>
              <a:endParaRPr lang="en-US" sz="240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2036601" y="3983625"/>
            <a:ext cx="0" cy="68179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596334" y="3141423"/>
            <a:ext cx="440267" cy="41886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36601" y="3136158"/>
            <a:ext cx="520107" cy="41886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4643" y="2929756"/>
            <a:ext cx="770466" cy="108693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96974" y="2896690"/>
            <a:ext cx="598444" cy="112526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70651" y="3777223"/>
            <a:ext cx="598444" cy="2447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37976" y="3777223"/>
            <a:ext cx="537274" cy="2447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558" y="5263230"/>
            <a:ext cx="85055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45172" y="4890346"/>
            <a:ext cx="1490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Footprint on</a:t>
            </a:r>
          </a:p>
          <a:p>
            <a:r>
              <a:rPr lang="en-US" sz="2000" dirty="0" smtClean="0"/>
              <a:t>resource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85109" y="1887092"/>
            <a:ext cx="83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</a:t>
            </a:r>
          </a:p>
          <a:p>
            <a:r>
              <a:rPr lang="en-US" sz="2400" dirty="0" smtClean="0"/>
              <a:t>UDP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1108" y="1887092"/>
            <a:ext cx="83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</a:t>
            </a:r>
          </a:p>
          <a:p>
            <a:r>
              <a:rPr lang="en-US" sz="2400" dirty="0" smtClean="0"/>
              <a:t>NFS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97318" y="290532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78037" y="293599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8555" y="338375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956278" y="338375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Can 53"/>
          <p:cNvSpPr/>
          <p:nvPr/>
        </p:nvSpPr>
        <p:spPr>
          <a:xfrm>
            <a:off x="2838178" y="4021956"/>
            <a:ext cx="1253067" cy="510402"/>
          </a:xfrm>
          <a:prstGeom prst="can">
            <a:avLst>
              <a:gd name="adj" fmla="val 2631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Memory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6966" y="1525772"/>
            <a:ext cx="4184947" cy="1253787"/>
            <a:chOff x="4846966" y="1525772"/>
            <a:chExt cx="4184947" cy="1253787"/>
          </a:xfrm>
        </p:grpSpPr>
        <p:sp>
          <p:nvSpPr>
            <p:cNvPr id="31" name="Can 30"/>
            <p:cNvSpPr/>
            <p:nvPr/>
          </p:nvSpPr>
          <p:spPr>
            <a:xfrm>
              <a:off x="4970605" y="2303193"/>
              <a:ext cx="1253067" cy="476366"/>
            </a:xfrm>
            <a:prstGeom prst="can">
              <a:avLst>
                <a:gd name="adj" fmla="val 2631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CPU</a:t>
              </a:r>
              <a:endParaRPr lang="en-US" sz="20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46966" y="1525772"/>
              <a:ext cx="4085366" cy="461665"/>
              <a:chOff x="837649" y="2099733"/>
              <a:chExt cx="1073787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78139" y="2099733"/>
                <a:ext cx="1033297" cy="42333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7649" y="2099733"/>
                <a:ext cx="1033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HTTP = IDS &amp; Proxy</a:t>
                </a:r>
                <a:endParaRPr lang="en-US" sz="2400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H="1">
              <a:off x="6223672" y="1948561"/>
              <a:ext cx="829735" cy="35463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152692" y="210086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91075" y="210086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53405" y="1948561"/>
              <a:ext cx="688880" cy="35463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n 31"/>
            <p:cNvSpPr/>
            <p:nvPr/>
          </p:nvSpPr>
          <p:spPr>
            <a:xfrm>
              <a:off x="7778846" y="2263892"/>
              <a:ext cx="1253067" cy="510402"/>
            </a:xfrm>
            <a:prstGeom prst="can">
              <a:avLst>
                <a:gd name="adj" fmla="val 2631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Memory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76428" y="2855236"/>
            <a:ext cx="4073220" cy="2725296"/>
            <a:chOff x="4976428" y="2855236"/>
            <a:chExt cx="4073220" cy="2725296"/>
          </a:xfrm>
        </p:grpSpPr>
        <p:grpSp>
          <p:nvGrpSpPr>
            <p:cNvPr id="36" name="Group 35"/>
            <p:cNvGrpSpPr/>
            <p:nvPr/>
          </p:nvGrpSpPr>
          <p:grpSpPr>
            <a:xfrm>
              <a:off x="5276399" y="2855236"/>
              <a:ext cx="3188093" cy="461665"/>
              <a:chOff x="956983" y="2052935"/>
              <a:chExt cx="837950" cy="46166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999067" y="2091266"/>
                <a:ext cx="795866" cy="42333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56983" y="2052935"/>
                <a:ext cx="837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UDP = IDS</a:t>
                </a:r>
                <a:endParaRPr lang="en-US" sz="24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448426" y="4374915"/>
              <a:ext cx="3220025" cy="461665"/>
              <a:chOff x="999067" y="2099733"/>
              <a:chExt cx="846343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999067" y="2099733"/>
                <a:ext cx="795866" cy="42333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07460" y="2099733"/>
                <a:ext cx="837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NFS = Proxy</a:t>
                </a:r>
                <a:endParaRPr lang="en-US" sz="2400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208994" y="3464032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47377" y="3464032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09707" y="3311727"/>
              <a:ext cx="688880" cy="423367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2"/>
            </p:cNvCxnSpPr>
            <p:nvPr/>
          </p:nvCxnSpPr>
          <p:spPr>
            <a:xfrm flipH="1">
              <a:off x="6229495" y="3316901"/>
              <a:ext cx="721008" cy="418193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124051" y="489034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47377" y="4930575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>
              <a:off x="7074405" y="4836580"/>
              <a:ext cx="639239" cy="32482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2"/>
            </p:cNvCxnSpPr>
            <p:nvPr/>
          </p:nvCxnSpPr>
          <p:spPr>
            <a:xfrm flipH="1">
              <a:off x="6244100" y="4836580"/>
              <a:ext cx="830305" cy="32482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n 54"/>
            <p:cNvSpPr/>
            <p:nvPr/>
          </p:nvSpPr>
          <p:spPr>
            <a:xfrm>
              <a:off x="4976428" y="3729366"/>
              <a:ext cx="1253067" cy="476366"/>
            </a:xfrm>
            <a:prstGeom prst="can">
              <a:avLst>
                <a:gd name="adj" fmla="val 2631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CPU</a:t>
              </a:r>
              <a:endParaRPr lang="en-US" sz="2000" dirty="0"/>
            </a:p>
          </p:txBody>
        </p:sp>
        <p:sp>
          <p:nvSpPr>
            <p:cNvPr id="57" name="Can 56"/>
            <p:cNvSpPr/>
            <p:nvPr/>
          </p:nvSpPr>
          <p:spPr>
            <a:xfrm>
              <a:off x="4988340" y="5104166"/>
              <a:ext cx="1253067" cy="476366"/>
            </a:xfrm>
            <a:prstGeom prst="can">
              <a:avLst>
                <a:gd name="adj" fmla="val 2631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CPU</a:t>
              </a:r>
              <a:endParaRPr lang="en-US" sz="2000" dirty="0"/>
            </a:p>
          </p:txBody>
        </p:sp>
        <p:sp>
          <p:nvSpPr>
            <p:cNvPr id="56" name="Can 55"/>
            <p:cNvSpPr/>
            <p:nvPr/>
          </p:nvSpPr>
          <p:spPr>
            <a:xfrm>
              <a:off x="7784669" y="3690065"/>
              <a:ext cx="1253067" cy="510402"/>
            </a:xfrm>
            <a:prstGeom prst="can">
              <a:avLst>
                <a:gd name="adj" fmla="val 2631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Memory</a:t>
              </a:r>
              <a:endParaRPr lang="en-US" sz="2000" dirty="0"/>
            </a:p>
          </p:txBody>
        </p:sp>
        <p:sp>
          <p:nvSpPr>
            <p:cNvPr id="58" name="Can 57"/>
            <p:cNvSpPr/>
            <p:nvPr/>
          </p:nvSpPr>
          <p:spPr>
            <a:xfrm>
              <a:off x="7796581" y="5064865"/>
              <a:ext cx="1253067" cy="510402"/>
            </a:xfrm>
            <a:prstGeom prst="can">
              <a:avLst>
                <a:gd name="adj" fmla="val 2631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Memory</a:t>
              </a:r>
              <a:endParaRPr lang="en-US" sz="2000" dirty="0"/>
            </a:p>
          </p:txBody>
        </p:sp>
      </p:grpSp>
      <p:sp>
        <p:nvSpPr>
          <p:cNvPr id="62" name="Can 61"/>
          <p:cNvSpPr/>
          <p:nvPr/>
        </p:nvSpPr>
        <p:spPr>
          <a:xfrm>
            <a:off x="36939" y="4055992"/>
            <a:ext cx="1253067" cy="476366"/>
          </a:xfrm>
          <a:prstGeom prst="can">
            <a:avLst>
              <a:gd name="adj" fmla="val 2631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	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3561484" y="901604"/>
            <a:ext cx="521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HyperApp</a:t>
            </a:r>
            <a:r>
              <a:rPr lang="en-US" sz="2400" b="1" i="1" dirty="0" smtClean="0"/>
              <a:t>:  </a:t>
            </a:r>
            <a:r>
              <a:rPr lang="en-US" sz="2400" dirty="0" smtClean="0"/>
              <a:t>find the </a:t>
            </a:r>
            <a:r>
              <a:rPr lang="en-US" sz="2400" i="1" dirty="0" smtClean="0"/>
              <a:t>union </a:t>
            </a:r>
            <a:r>
              <a:rPr lang="en-US" sz="2400" dirty="0" smtClean="0"/>
              <a:t>of apps to run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14644" y="5636935"/>
            <a:ext cx="367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per-packet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olicy, </a:t>
            </a:r>
            <a:r>
              <a:rPr lang="en-US" sz="2400" smtClean="0"/>
              <a:t>reuse dependencies!</a:t>
            </a:r>
            <a:endParaRPr lang="en-US" sz="2400" dirty="0"/>
          </a:p>
        </p:txBody>
      </p:sp>
      <p:sp>
        <p:nvSpPr>
          <p:cNvPr id="66" name="Rectangle 65"/>
          <p:cNvSpPr/>
          <p:nvPr/>
        </p:nvSpPr>
        <p:spPr>
          <a:xfrm>
            <a:off x="1676400" y="4648200"/>
            <a:ext cx="677108" cy="282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85135" y="912380"/>
            <a:ext cx="2011839" cy="101566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 smtClean="0"/>
              <a:t>HTTP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1+2 unit of CPU</a:t>
            </a:r>
          </a:p>
          <a:p>
            <a:r>
              <a:rPr lang="en-US" sz="2000" dirty="0" smtClean="0"/>
              <a:t>1+3 units of </a:t>
            </a:r>
            <a:r>
              <a:rPr lang="en-US" sz="2000" dirty="0" err="1" smtClean="0"/>
              <a:t>mem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-0.00399 -0.05694 -0.00781 -0.11389 -0.02083 -0.16111 C -0.03385 -0.20856 -0.09028 -0.26157 -0.07813 -0.28333 C -0.06597 -0.30486 0.03038 -0.29004 0.05208 -0.2914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6" grpId="1" animBg="1"/>
      <p:bldP spid="66" grpId="2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Modeling Processing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36106" y="3531426"/>
            <a:ext cx="5928222" cy="13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662" y="2927248"/>
            <a:ext cx="1526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HTTP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N1 </a:t>
            </a:r>
            <a:r>
              <a:rPr lang="en-US" sz="2800" dirty="0" smtClean="0">
                <a:solidFill>
                  <a:srgbClr val="800000"/>
                </a:solidFill>
                <a:sym typeface="Wingdings"/>
              </a:rPr>
              <a:t> N3</a:t>
            </a: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0226" y="4024093"/>
            <a:ext cx="59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N1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9264" y="4024093"/>
            <a:ext cx="59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N2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795597" y="3991827"/>
            <a:ext cx="59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N3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4994519"/>
            <a:ext cx="8745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fraction of traffic of </a:t>
            </a:r>
            <a:r>
              <a:rPr lang="en-US" sz="2800" i="1" dirty="0" smtClean="0">
                <a:solidFill>
                  <a:srgbClr val="FF0000"/>
                </a:solidFill>
              </a:rPr>
              <a:t>class HTTP </a:t>
            </a:r>
            <a:r>
              <a:rPr lang="en-US" sz="2800" dirty="0" smtClean="0"/>
              <a:t>from </a:t>
            </a:r>
            <a:r>
              <a:rPr lang="en-US" sz="2800" i="1" dirty="0" smtClean="0">
                <a:solidFill>
                  <a:srgbClr val="FF0000"/>
                </a:solidFill>
              </a:rPr>
              <a:t>N1</a:t>
            </a:r>
            <a:r>
              <a:rPr lang="en-US" sz="2800" i="1" dirty="0" smtClean="0">
                <a:solidFill>
                  <a:srgbClr val="FF0000"/>
                </a:solidFill>
                <a:sym typeface="Wingdings"/>
              </a:rPr>
              <a:t> N3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hould </a:t>
            </a:r>
            <a:r>
              <a:rPr lang="en-US" sz="2800" i="1" dirty="0" smtClean="0">
                <a:solidFill>
                  <a:srgbClr val="FF0000"/>
                </a:solidFill>
              </a:rPr>
              <a:t>each node </a:t>
            </a:r>
            <a:r>
              <a:rPr lang="en-US" sz="2800" dirty="0" smtClean="0"/>
              <a:t>process?</a:t>
            </a:r>
            <a:r>
              <a:rPr lang="en-US" sz="2800" baseline="-25000" dirty="0" smtClean="0"/>
              <a:t> </a:t>
            </a:r>
          </a:p>
        </p:txBody>
      </p:sp>
      <p:pic>
        <p:nvPicPr>
          <p:cNvPr id="27" name="Picture 230" descr="UCS5108BladeServerChas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75" y="3393494"/>
            <a:ext cx="1074317" cy="303195"/>
          </a:xfrm>
          <a:prstGeom prst="rect">
            <a:avLst/>
          </a:prstGeom>
          <a:noFill/>
        </p:spPr>
      </p:pic>
      <p:pic>
        <p:nvPicPr>
          <p:cNvPr id="28" name="Picture 230" descr="UCS5108BladeServerChas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631" y="3393494"/>
            <a:ext cx="1074317" cy="303195"/>
          </a:xfrm>
          <a:prstGeom prst="rect">
            <a:avLst/>
          </a:prstGeom>
          <a:noFill/>
        </p:spPr>
      </p:pic>
      <p:pic>
        <p:nvPicPr>
          <p:cNvPr id="30" name="Picture 230" descr="UCS5108BladeServerChas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474" y="3393494"/>
            <a:ext cx="1074317" cy="30319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018875" y="2010331"/>
            <a:ext cx="182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IDS &lt; Proxy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0.4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1295400"/>
            <a:ext cx="376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HTTP: Run  IDS </a:t>
            </a:r>
            <a:r>
              <a:rPr lang="en-US" sz="2800" dirty="0" smtClean="0"/>
              <a:t>-&gt; </a:t>
            </a:r>
            <a:r>
              <a:rPr lang="en-US" sz="2800" dirty="0" smtClean="0"/>
              <a:t>Proxy</a:t>
            </a:r>
            <a:r>
              <a:rPr lang="en-US" sz="2800" baseline="-25000" dirty="0" smtClean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6631" y="2010331"/>
            <a:ext cx="182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IDS &lt; Proxy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0.3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6796" y="2010331"/>
            <a:ext cx="182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IDS &lt; Proxy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02885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Need for Network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7520" y="5523714"/>
            <a:ext cx="562025" cy="74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9285" y="5358455"/>
            <a:ext cx="716576" cy="914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5397" y="5364150"/>
            <a:ext cx="643198" cy="920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2387" y="4840930"/>
            <a:ext cx="225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devices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754317" y="828748"/>
            <a:ext cx="3785837" cy="1199252"/>
            <a:chOff x="2328304" y="421931"/>
            <a:chExt cx="3785837" cy="1199252"/>
          </a:xfrm>
        </p:grpSpPr>
        <p:sp>
          <p:nvSpPr>
            <p:cNvPr id="24" name="TextBox 23"/>
            <p:cNvSpPr txBox="1"/>
            <p:nvPr/>
          </p:nvSpPr>
          <p:spPr>
            <a:xfrm>
              <a:off x="2514658" y="421931"/>
              <a:ext cx="3599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New applications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8304" y="945151"/>
              <a:ext cx="612367" cy="61236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7661" y="977030"/>
              <a:ext cx="548608" cy="5486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87520" y="881485"/>
              <a:ext cx="1313217" cy="73969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5801" y="978160"/>
              <a:ext cx="729986" cy="5463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7819" y="2050958"/>
            <a:ext cx="8933781" cy="3704374"/>
            <a:chOff x="57819" y="2192653"/>
            <a:chExt cx="8933781" cy="3704374"/>
          </a:xfrm>
        </p:grpSpPr>
        <p:sp>
          <p:nvSpPr>
            <p:cNvPr id="17" name="TextBox 16"/>
            <p:cNvSpPr txBox="1"/>
            <p:nvPr/>
          </p:nvSpPr>
          <p:spPr>
            <a:xfrm>
              <a:off x="250599" y="2192653"/>
              <a:ext cx="15538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Evolving </a:t>
              </a:r>
            </a:p>
            <a:p>
              <a:pPr algn="ctr"/>
              <a:r>
                <a:rPr lang="en-US" sz="2800" dirty="0" smtClean="0"/>
                <a:t>threats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86471" y="2669706"/>
              <a:ext cx="2005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Policy </a:t>
              </a:r>
            </a:p>
            <a:p>
              <a:pPr algn="ctr"/>
              <a:r>
                <a:rPr lang="en-US" sz="2800" dirty="0" smtClean="0"/>
                <a:t>constraints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6020" y="3623814"/>
              <a:ext cx="1194580" cy="39239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819" y="3146760"/>
              <a:ext cx="2882852" cy="2750267"/>
            </a:xfrm>
            <a:prstGeom prst="rect">
              <a:avLst/>
            </a:prstGeom>
          </p:spPr>
        </p:pic>
      </p:grpSp>
      <p:sp>
        <p:nvSpPr>
          <p:cNvPr id="6" name="Cloud 5"/>
          <p:cNvSpPr/>
          <p:nvPr/>
        </p:nvSpPr>
        <p:spPr>
          <a:xfrm rot="169972">
            <a:off x="2464816" y="2075653"/>
            <a:ext cx="4672552" cy="283823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5257" y="2789621"/>
            <a:ext cx="2438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Performance, </a:t>
            </a:r>
            <a:r>
              <a:rPr lang="en-US" sz="3200" i="1" dirty="0" smtClean="0"/>
              <a:t>Security</a:t>
            </a:r>
            <a:endParaRPr lang="en-US" sz="3200" i="1" dirty="0" smtClean="0"/>
          </a:p>
        </p:txBody>
      </p:sp>
      <p:pic>
        <p:nvPicPr>
          <p:cNvPr id="22" name="Picture 2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5840" y="2317570"/>
            <a:ext cx="667375" cy="4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230" y="2368739"/>
            <a:ext cx="667375" cy="4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0699" y="4174616"/>
            <a:ext cx="667375" cy="4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43992" y="4208542"/>
            <a:ext cx="667375" cy="4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800" y="1390567"/>
            <a:ext cx="571355" cy="571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53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Network-wide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12557"/>
            <a:ext cx="51885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Minimize Maximum Load, Subject to</a:t>
            </a:r>
            <a:endParaRPr lang="en-US" sz="2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4789" y="2003048"/>
            <a:ext cx="61581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Processing coverage for each class of traffic</a:t>
            </a:r>
          </a:p>
          <a:p>
            <a:r>
              <a:rPr lang="en-US" sz="2600" dirty="0" smtClean="0">
                <a:sym typeface="Wingdings"/>
              </a:rPr>
              <a:t> Fraction of processed traffic adds up to 1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789" y="3053092"/>
            <a:ext cx="66415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Load on each node </a:t>
            </a:r>
          </a:p>
          <a:p>
            <a:r>
              <a:rPr lang="en-US" sz="2600" dirty="0" smtClean="0">
                <a:sym typeface="Wingdings"/>
              </a:rPr>
              <a:t> </a:t>
            </a:r>
            <a:r>
              <a:rPr lang="en-US" sz="2600" dirty="0">
                <a:sym typeface="Wingdings"/>
              </a:rPr>
              <a:t>S</a:t>
            </a:r>
            <a:r>
              <a:rPr lang="en-US" sz="2600" dirty="0" smtClean="0"/>
              <a:t>um </a:t>
            </a:r>
            <a:r>
              <a:rPr lang="en-US" sz="2600" dirty="0" smtClean="0"/>
              <a:t>over </a:t>
            </a:r>
            <a:r>
              <a:rPr lang="en-US" sz="2600" dirty="0" err="1" smtClean="0"/>
              <a:t>HyperApp</a:t>
            </a:r>
            <a:r>
              <a:rPr lang="en-US" sz="2600" dirty="0" smtClean="0"/>
              <a:t> responsibilities per-path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262503" y="4871086"/>
            <a:ext cx="6208425" cy="95410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simple, tractable linear program</a:t>
            </a:r>
          </a:p>
          <a:p>
            <a:r>
              <a:rPr lang="en-US" sz="2800" dirty="0" smtClean="0"/>
              <a:t>Very close (&lt; 0.1%) to theoretical optimal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5473" y="2465371"/>
            <a:ext cx="1655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No explicit</a:t>
            </a:r>
          </a:p>
          <a:p>
            <a:r>
              <a:rPr lang="en-US" sz="2200" i="1" dirty="0" smtClean="0"/>
              <a:t>Dependency</a:t>
            </a:r>
          </a:p>
          <a:p>
            <a:r>
              <a:rPr lang="en-US" sz="2200" i="1" dirty="0" smtClean="0"/>
              <a:t>Policy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77570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574" y="2547458"/>
            <a:ext cx="6936219" cy="20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 rot="5400000">
            <a:off x="3852811" y="737057"/>
            <a:ext cx="873743" cy="2057693"/>
            <a:chOff x="388833" y="3014237"/>
            <a:chExt cx="2035397" cy="2942961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-49969" y="3482998"/>
              <a:ext cx="2913002" cy="2035397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76702" y="3517807"/>
              <a:ext cx="2942959" cy="193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Network-wide  </a:t>
              </a:r>
            </a:p>
            <a:p>
              <a:pPr algn="ctr"/>
              <a:r>
                <a:rPr lang="en-US" sz="2400" dirty="0" smtClean="0"/>
                <a:t>Controller</a:t>
              </a:r>
            </a:p>
          </p:txBody>
        </p:sp>
      </p:grpSp>
      <p:cxnSp>
        <p:nvCxnSpPr>
          <p:cNvPr id="201" name="Straight Arrow Connector 200"/>
          <p:cNvCxnSpPr>
            <a:stCxn id="7" idx="2"/>
          </p:cNvCxnSpPr>
          <p:nvPr/>
        </p:nvCxnSpPr>
        <p:spPr>
          <a:xfrm flipH="1">
            <a:off x="2229238" y="2202775"/>
            <a:ext cx="2049971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4648746" y="2202775"/>
            <a:ext cx="2001770" cy="870645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CoMb System Overview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6403" y="2886534"/>
            <a:ext cx="2239176" cy="1422149"/>
            <a:chOff x="-136086" y="3316907"/>
            <a:chExt cx="2712325" cy="2273399"/>
          </a:xfrm>
        </p:grpSpPr>
        <p:grpSp>
          <p:nvGrpSpPr>
            <p:cNvPr id="2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3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Rounded Rectangle 3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3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5" name="Picture 4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3" name="Picture 4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6062429" y="2886534"/>
            <a:ext cx="2239176" cy="1422149"/>
            <a:chOff x="-136086" y="3316907"/>
            <a:chExt cx="2712325" cy="2273399"/>
          </a:xfrm>
        </p:grpSpPr>
        <p:grpSp>
          <p:nvGrpSpPr>
            <p:cNvPr id="49" name="Group 31"/>
            <p:cNvGrpSpPr/>
            <p:nvPr/>
          </p:nvGrpSpPr>
          <p:grpSpPr>
            <a:xfrm>
              <a:off x="-136086" y="3316907"/>
              <a:ext cx="2712324" cy="2273399"/>
              <a:chOff x="538875" y="584275"/>
              <a:chExt cx="5998531" cy="3888357"/>
            </a:xfrm>
          </p:grpSpPr>
          <p:pic>
            <p:nvPicPr>
              <p:cNvPr id="51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52" name="Rounded Rectangle 51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36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7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5" name="Rounded Rectangle 54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Picture 57" descr="icon_colo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57" name="Group 39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5" name="Picture 6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8" name="Group 40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Picture 6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9" name="Group 41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1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2375" y="4295353"/>
              <a:ext cx="520714" cy="35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68" name="TextBox 67"/>
          <p:cNvSpPr txBox="1"/>
          <p:nvPr/>
        </p:nvSpPr>
        <p:spPr>
          <a:xfrm>
            <a:off x="3026599" y="3867090"/>
            <a:ext cx="352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General-purpose </a:t>
            </a:r>
            <a:r>
              <a:rPr lang="en-US" sz="2000" dirty="0" smtClean="0"/>
              <a:t>hardware</a:t>
            </a:r>
            <a:endParaRPr lang="en-US" sz="2000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5512828" y="1550366"/>
            <a:ext cx="2280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Logically centralized </a:t>
            </a:r>
          </a:p>
          <a:p>
            <a:r>
              <a:rPr lang="en-US" sz="2000" dirty="0" smtClean="0"/>
              <a:t>e.g</a:t>
            </a:r>
            <a:r>
              <a:rPr lang="en-US" sz="2000" dirty="0"/>
              <a:t>., </a:t>
            </a:r>
            <a:r>
              <a:rPr lang="en-US" sz="2000" dirty="0" smtClean="0"/>
              <a:t>NOX, 4D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6495" y="4903448"/>
            <a:ext cx="8713518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Existing work: simple, homogeneous routing-like</a:t>
            </a:r>
            <a:r>
              <a:rPr lang="en-US" sz="2800" dirty="0"/>
              <a:t> </a:t>
            </a:r>
            <a:r>
              <a:rPr lang="en-US" sz="2800" dirty="0" smtClean="0"/>
              <a:t>workload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376495" y="5508644"/>
            <a:ext cx="8716849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Middleboxes: complex, heterogeneous, new opportunities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7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CoMb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3222080"/>
            <a:ext cx="9144000" cy="25109"/>
          </a:xfrm>
          <a:prstGeom prst="line">
            <a:avLst/>
          </a:prstGeom>
          <a:ln>
            <a:solidFill>
              <a:srgbClr val="4F81B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4866" y="4776487"/>
            <a:ext cx="6983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NIC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59349" y="3488995"/>
            <a:ext cx="264826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Policy Shim (</a:t>
            </a:r>
            <a:r>
              <a:rPr lang="en-US" sz="2400" dirty="0" err="1" smtClean="0"/>
              <a:t>Pshim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3182516" y="4022956"/>
            <a:ext cx="825827" cy="68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280627" y="4172099"/>
            <a:ext cx="825827" cy="382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534757" y="4069148"/>
            <a:ext cx="825827" cy="588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3515055" y="4149928"/>
            <a:ext cx="825827" cy="427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05987" y="2259387"/>
            <a:ext cx="872921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ore1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34084" y="2281695"/>
            <a:ext cx="982384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Core4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862970" y="1243671"/>
            <a:ext cx="558955" cy="43088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IDS</a:t>
            </a:r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1614" y="2281695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41614" y="1305226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54812" y="2934661"/>
            <a:ext cx="459510" cy="520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34084" y="2891295"/>
            <a:ext cx="512955" cy="59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18" idx="0"/>
          </p:cNvCxnSpPr>
          <p:nvPr/>
        </p:nvCxnSpPr>
        <p:spPr>
          <a:xfrm>
            <a:off x="3142448" y="1674558"/>
            <a:ext cx="0" cy="584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39967" y="1243671"/>
            <a:ext cx="827445" cy="43088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Proxy</a:t>
            </a:r>
            <a:endParaRPr lang="en-US" sz="2200" dirty="0"/>
          </a:p>
        </p:txBody>
      </p: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>
            <a:off x="5532872" y="1674558"/>
            <a:ext cx="20818" cy="607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02065" y="5284495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Traffic</a:t>
            </a:r>
            <a:endParaRPr lang="en-US" sz="2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289455" y="5284491"/>
            <a:ext cx="2358" cy="4626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2037" y="1180845"/>
            <a:ext cx="1976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037" y="3222080"/>
            <a:ext cx="236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Policy Enforcer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0" y="4502921"/>
            <a:ext cx="9144000" cy="0"/>
          </a:xfrm>
          <a:prstGeom prst="line">
            <a:avLst/>
          </a:prstGeom>
          <a:ln>
            <a:solidFill>
              <a:srgbClr val="4F81B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16816" y="5786953"/>
            <a:ext cx="436460" cy="396875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75077" y="5022884"/>
            <a:ext cx="2280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Classification: </a:t>
            </a:r>
          </a:p>
          <a:p>
            <a:r>
              <a:rPr lang="en-US" sz="2800" dirty="0" smtClean="0"/>
              <a:t>HTTP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2769" y="3815619"/>
            <a:ext cx="193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IDS </a:t>
            </a:r>
            <a:r>
              <a:rPr lang="en-US" sz="2800" dirty="0" smtClean="0"/>
              <a:t>-&gt; </a:t>
            </a:r>
            <a:r>
              <a:rPr lang="en-US" sz="2800" dirty="0" smtClean="0"/>
              <a:t>Proxy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3111" y="1223243"/>
            <a:ext cx="194100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Challenges: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Performance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Parallelize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Isolation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3111" y="3147701"/>
            <a:ext cx="17697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Challenges: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Lightweight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Parallelize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43111" y="4868105"/>
            <a:ext cx="254354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Challenges: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No contention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Fast classification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0185" y="914400"/>
            <a:ext cx="8526182" cy="2058087"/>
          </a:xfrm>
          <a:prstGeom prst="roundRect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42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315 C -0.02656 -0.11852 -0.0408 -0.21366 -0.06597 -0.32176 C -0.09114 -0.42986 -0.16614 -0.67083 -0.16319 -0.67129 C -0.16024 -0.67176 -0.08194 -0.38588 -0.04861 -0.32407 C -0.01528 -0.26227 0.0066 -0.24259 0.03646 -0.30092 C 0.06632 -0.35926 0.12813 -0.67315 0.13021 -0.67361 C 0.13229 -0.67407 0.07032 -0.41551 0.04861 -0.30324 C 0.02691 -0.19097 0.01337 -0.0956 -2.5E-6 -1.85185E-6 " pathEditMode="relative" rAng="0" ptsTypes="aaaaaa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1" grpId="0"/>
      <p:bldP spid="29" grpId="0"/>
      <p:bldP spid="30" grpId="0"/>
      <p:bldP spid="47" grpId="0"/>
      <p:bldP spid="48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Parallelizing Application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7467" y="6459230"/>
            <a:ext cx="626533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5" name="Freeform 4"/>
          <p:cNvSpPr/>
          <p:nvPr/>
        </p:nvSpPr>
        <p:spPr>
          <a:xfrm>
            <a:off x="2335597" y="2056366"/>
            <a:ext cx="1060568" cy="1634090"/>
          </a:xfrm>
          <a:custGeom>
            <a:avLst/>
            <a:gdLst>
              <a:gd name="connsiteX0" fmla="*/ 0 w 1845733"/>
              <a:gd name="connsiteY0" fmla="*/ 50800 h 2252271"/>
              <a:gd name="connsiteX1" fmla="*/ 406400 w 1845733"/>
              <a:gd name="connsiteY1" fmla="*/ 1862666 h 2252271"/>
              <a:gd name="connsiteX2" fmla="*/ 1490133 w 1845733"/>
              <a:gd name="connsiteY2" fmla="*/ 2099733 h 2252271"/>
              <a:gd name="connsiteX3" fmla="*/ 1845733 w 1845733"/>
              <a:gd name="connsiteY3" fmla="*/ 0 h 225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733" h="2252271">
                <a:moveTo>
                  <a:pt x="0" y="50800"/>
                </a:moveTo>
                <a:cubicBezTo>
                  <a:pt x="79022" y="785988"/>
                  <a:pt x="158045" y="1521177"/>
                  <a:pt x="406400" y="1862666"/>
                </a:cubicBezTo>
                <a:cubicBezTo>
                  <a:pt x="654755" y="2204155"/>
                  <a:pt x="1250244" y="2410177"/>
                  <a:pt x="1490133" y="2099733"/>
                </a:cubicBezTo>
                <a:cubicBezTo>
                  <a:pt x="1730022" y="1789289"/>
                  <a:pt x="1845733" y="0"/>
                  <a:pt x="1845733" y="0"/>
                </a:cubicBezTo>
              </a:path>
            </a:pathLst>
          </a:custGeom>
          <a:ln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15" idx="2"/>
          </p:cNvCxnSpPr>
          <p:nvPr/>
        </p:nvCxnSpPr>
        <p:spPr>
          <a:xfrm flipH="1" flipV="1">
            <a:off x="1976179" y="2049527"/>
            <a:ext cx="359420" cy="1678810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96167" y="2049527"/>
            <a:ext cx="445013" cy="1723480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7973" y="2049527"/>
            <a:ext cx="257353" cy="163409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09491" y="2049527"/>
            <a:ext cx="174025" cy="167881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09414" y="2049527"/>
            <a:ext cx="979956" cy="1672021"/>
          </a:xfrm>
          <a:custGeom>
            <a:avLst/>
            <a:gdLst>
              <a:gd name="connsiteX0" fmla="*/ 0 w 1845733"/>
              <a:gd name="connsiteY0" fmla="*/ 50800 h 2252271"/>
              <a:gd name="connsiteX1" fmla="*/ 406400 w 1845733"/>
              <a:gd name="connsiteY1" fmla="*/ 1862666 h 2252271"/>
              <a:gd name="connsiteX2" fmla="*/ 1490133 w 1845733"/>
              <a:gd name="connsiteY2" fmla="*/ 2099733 h 2252271"/>
              <a:gd name="connsiteX3" fmla="*/ 1845733 w 1845733"/>
              <a:gd name="connsiteY3" fmla="*/ 0 h 225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733" h="2252271">
                <a:moveTo>
                  <a:pt x="0" y="50800"/>
                </a:moveTo>
                <a:cubicBezTo>
                  <a:pt x="79022" y="785988"/>
                  <a:pt x="158045" y="1521177"/>
                  <a:pt x="406400" y="1862666"/>
                </a:cubicBezTo>
                <a:cubicBezTo>
                  <a:pt x="654755" y="2204155"/>
                  <a:pt x="1250244" y="2410177"/>
                  <a:pt x="1490133" y="2099733"/>
                </a:cubicBezTo>
                <a:cubicBezTo>
                  <a:pt x="1730022" y="1789289"/>
                  <a:pt x="1845733" y="0"/>
                  <a:pt x="1845733" y="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296" y="1578319"/>
            <a:ext cx="718838" cy="48195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/>
              <a:t>M</a:t>
            </a:r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6760" y="1567576"/>
            <a:ext cx="718838" cy="48195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M2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536" y="3721547"/>
            <a:ext cx="151395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PShim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831" y="982800"/>
            <a:ext cx="2337231" cy="516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App-per-core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720432" y="2442973"/>
            <a:ext cx="1120748" cy="681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Core3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22342" y="1567576"/>
            <a:ext cx="718838" cy="48195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M3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2173903" y="3728337"/>
            <a:ext cx="148369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PShim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90512" y="2442973"/>
            <a:ext cx="1120748" cy="681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Core1</a:t>
            </a:r>
            <a:endParaRPr lang="en-US" sz="2200" dirty="0"/>
          </a:p>
        </p:txBody>
      </p:sp>
      <p:sp>
        <p:nvSpPr>
          <p:cNvPr id="39" name="Rectangle 38"/>
          <p:cNvSpPr/>
          <p:nvPr/>
        </p:nvSpPr>
        <p:spPr>
          <a:xfrm>
            <a:off x="1415805" y="2442973"/>
            <a:ext cx="1120748" cy="681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Core2</a:t>
            </a:r>
            <a:endParaRPr lang="en-US" sz="2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4594358" y="982800"/>
            <a:ext cx="3668682" cy="3145455"/>
            <a:chOff x="4594358" y="1241544"/>
            <a:chExt cx="3668682" cy="3145455"/>
          </a:xfrm>
        </p:grpSpPr>
        <p:sp>
          <p:nvSpPr>
            <p:cNvPr id="22" name="TextBox 21"/>
            <p:cNvSpPr txBox="1"/>
            <p:nvPr/>
          </p:nvSpPr>
          <p:spPr>
            <a:xfrm>
              <a:off x="4974038" y="1241544"/>
              <a:ext cx="3289002" cy="51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HyperApp</a:t>
              </a:r>
              <a:r>
                <a:rPr lang="en-US" sz="2400" dirty="0" smtClean="0"/>
                <a:t>-per-core </a:t>
              </a:r>
              <a:endParaRPr lang="en-US" sz="2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337719" y="1757920"/>
              <a:ext cx="1626286" cy="481950"/>
              <a:chOff x="371042" y="846667"/>
              <a:chExt cx="1287008" cy="43088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1042" y="846667"/>
                <a:ext cx="568873" cy="430887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M2</a:t>
                </a:r>
                <a:endParaRPr lang="en-US" sz="2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89177" y="846667"/>
                <a:ext cx="568873" cy="430887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M3</a:t>
                </a:r>
                <a:endParaRPr lang="en-US" sz="22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769680" y="3905051"/>
              <a:ext cx="963275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PShim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830725" y="2260154"/>
              <a:ext cx="257353" cy="1665180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687200" y="2260154"/>
              <a:ext cx="174025" cy="190610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088079" y="2253314"/>
              <a:ext cx="599121" cy="1640930"/>
            </a:xfrm>
            <a:custGeom>
              <a:avLst/>
              <a:gdLst>
                <a:gd name="connsiteX0" fmla="*/ 0 w 474133"/>
                <a:gd name="connsiteY0" fmla="*/ 0 h 1642533"/>
                <a:gd name="connsiteX1" fmla="*/ 203200 w 474133"/>
                <a:gd name="connsiteY1" fmla="*/ 1642533 h 1642533"/>
                <a:gd name="connsiteX2" fmla="*/ 474133 w 474133"/>
                <a:gd name="connsiteY2" fmla="*/ 0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133" h="1642533">
                  <a:moveTo>
                    <a:pt x="0" y="0"/>
                  </a:moveTo>
                  <a:cubicBezTo>
                    <a:pt x="62089" y="821266"/>
                    <a:pt x="124178" y="1642533"/>
                    <a:pt x="203200" y="1642533"/>
                  </a:cubicBezTo>
                  <a:cubicBezTo>
                    <a:pt x="282222" y="1642533"/>
                    <a:pt x="474133" y="0"/>
                    <a:pt x="474133" y="0"/>
                  </a:cubicBezTo>
                </a:path>
              </a:pathLst>
            </a:custGeom>
            <a:ln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94358" y="1778203"/>
              <a:ext cx="1626286" cy="481950"/>
              <a:chOff x="371042" y="846667"/>
              <a:chExt cx="1287008" cy="43088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71042" y="846667"/>
                <a:ext cx="568873" cy="430887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M</a:t>
                </a:r>
                <a:r>
                  <a:rPr lang="en-US" sz="2200" dirty="0" smtClean="0"/>
                  <a:t>1</a:t>
                </a:r>
                <a:endParaRPr lang="en-US" sz="2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9177" y="846667"/>
                <a:ext cx="568873" cy="430887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M2</a:t>
                </a:r>
                <a:endParaRPr lang="en-US" sz="22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026319" y="3925334"/>
              <a:ext cx="963275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PShim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6574086" y="2233031"/>
              <a:ext cx="257353" cy="1672020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441037" y="2239871"/>
              <a:ext cx="163550" cy="1654373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6831439" y="2239871"/>
              <a:ext cx="599123" cy="1634090"/>
            </a:xfrm>
            <a:custGeom>
              <a:avLst/>
              <a:gdLst>
                <a:gd name="connsiteX0" fmla="*/ 0 w 474133"/>
                <a:gd name="connsiteY0" fmla="*/ 0 h 1642533"/>
                <a:gd name="connsiteX1" fmla="*/ 203200 w 474133"/>
                <a:gd name="connsiteY1" fmla="*/ 1642533 h 1642533"/>
                <a:gd name="connsiteX2" fmla="*/ 474133 w 474133"/>
                <a:gd name="connsiteY2" fmla="*/ 0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133" h="1642533">
                  <a:moveTo>
                    <a:pt x="0" y="0"/>
                  </a:moveTo>
                  <a:cubicBezTo>
                    <a:pt x="62089" y="821266"/>
                    <a:pt x="124178" y="1642533"/>
                    <a:pt x="203200" y="1642533"/>
                  </a:cubicBezTo>
                  <a:cubicBezTo>
                    <a:pt x="282222" y="1642533"/>
                    <a:pt x="474133" y="0"/>
                    <a:pt x="474133" y="0"/>
                  </a:cubicBezTo>
                </a:path>
              </a:pathLst>
            </a:custGeom>
            <a:ln>
              <a:prstDash val="dash"/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452" y="2649320"/>
              <a:ext cx="1120748" cy="6818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Core1</a:t>
              </a:r>
              <a:endParaRPr lang="en-US" sz="2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71803" y="2646760"/>
              <a:ext cx="1120748" cy="6818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Core2</a:t>
              </a:r>
              <a:endParaRPr lang="en-US" sz="22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1958" y="4190002"/>
            <a:ext cx="8181205" cy="1446550"/>
            <a:chOff x="181958" y="4984871"/>
            <a:chExt cx="8181205" cy="1446550"/>
          </a:xfrm>
        </p:grpSpPr>
        <p:sp>
          <p:nvSpPr>
            <p:cNvPr id="3" name="TextBox 2"/>
            <p:cNvSpPr txBox="1"/>
            <p:nvPr/>
          </p:nvSpPr>
          <p:spPr>
            <a:xfrm>
              <a:off x="181958" y="5102433"/>
              <a:ext cx="332403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200" dirty="0" smtClean="0"/>
                <a:t> Inter-core communication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More work for </a:t>
              </a:r>
              <a:r>
                <a:rPr lang="en-US" sz="2200" dirty="0" err="1" smtClean="0"/>
                <a:t>PShim</a:t>
              </a:r>
              <a:endParaRPr lang="en-US" sz="2200" dirty="0" smtClean="0"/>
            </a:p>
            <a:p>
              <a:r>
                <a:rPr lang="en-US" sz="2200" dirty="0" smtClean="0"/>
                <a:t>+ No in-core context switch</a:t>
              </a:r>
              <a:endParaRPr lang="en-US" sz="2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2304" y="4984871"/>
              <a:ext cx="34908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+ Keeps structures core-local</a:t>
              </a:r>
            </a:p>
            <a:p>
              <a:r>
                <a:rPr lang="en-US" sz="2200" dirty="0" smtClean="0"/>
                <a:t>+ Better for reuse</a:t>
              </a:r>
            </a:p>
            <a:p>
              <a:r>
                <a:rPr lang="en-US" sz="2200" dirty="0" smtClean="0"/>
                <a:t>- But incurs context-switch</a:t>
              </a:r>
            </a:p>
            <a:p>
              <a:r>
                <a:rPr lang="en-US" sz="2200" dirty="0" smtClean="0"/>
                <a:t>- Need replicas</a:t>
              </a:r>
              <a:endParaRPr lang="en-US" sz="22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637518" y="787316"/>
            <a:ext cx="16664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solidFill>
                  <a:srgbClr val="218F3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200" dirty="0">
              <a:solidFill>
                <a:srgbClr val="218F3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6682" y="5636552"/>
            <a:ext cx="7235351" cy="95410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HyperApp</a:t>
            </a:r>
            <a:r>
              <a:rPr lang="en-US" sz="2800" dirty="0" smtClean="0">
                <a:solidFill>
                  <a:srgbClr val="000000"/>
                </a:solidFill>
              </a:rPr>
              <a:t>-per-core is better or comparable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Contention does not seem </a:t>
            </a:r>
            <a:r>
              <a:rPr lang="en-US" sz="2800" smtClean="0">
                <a:solidFill>
                  <a:srgbClr val="000000"/>
                </a:solidFill>
              </a:rPr>
              <a:t>to matter!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3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CoMb Platform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42688" y="3288091"/>
            <a:ext cx="0" cy="149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867319" y="3316540"/>
            <a:ext cx="0" cy="149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2154" y="3320270"/>
            <a:ext cx="0" cy="149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86299" y="3320270"/>
            <a:ext cx="0" cy="149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82156" y="3337073"/>
            <a:ext cx="0" cy="149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612" y="2457094"/>
            <a:ext cx="9378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Hyper</a:t>
            </a:r>
          </a:p>
          <a:p>
            <a:r>
              <a:rPr lang="en-US" sz="2400" dirty="0" smtClean="0"/>
              <a:t>App1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6828" y="2457094"/>
            <a:ext cx="9378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Hyper</a:t>
            </a:r>
          </a:p>
          <a:p>
            <a:r>
              <a:rPr lang="en-US" sz="2400" dirty="0" smtClean="0"/>
              <a:t>App2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9594" y="2457094"/>
            <a:ext cx="9378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Hyper</a:t>
            </a:r>
          </a:p>
          <a:p>
            <a:r>
              <a:rPr lang="en-US" sz="2400" dirty="0" smtClean="0"/>
              <a:t>App4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6920" y="2457094"/>
            <a:ext cx="9378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Hyper</a:t>
            </a:r>
          </a:p>
          <a:p>
            <a:r>
              <a:rPr lang="en-US" sz="2400" dirty="0" smtClean="0"/>
              <a:t>App3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0493" y="2506076"/>
            <a:ext cx="9378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Hyper</a:t>
            </a:r>
          </a:p>
          <a:p>
            <a:r>
              <a:rPr lang="en-US" sz="2400" dirty="0" smtClean="0"/>
              <a:t>App3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2175" y="3601649"/>
            <a:ext cx="9632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PShim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16828" y="3605379"/>
            <a:ext cx="9632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PShim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87125" y="3605379"/>
            <a:ext cx="9632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PShim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3700" y="3637263"/>
            <a:ext cx="9632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PShim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0710" y="3605379"/>
            <a:ext cx="9632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PShim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74018" y="2075189"/>
            <a:ext cx="1287009" cy="430887"/>
            <a:chOff x="371042" y="846667"/>
            <a:chExt cx="1287009" cy="430887"/>
          </a:xfrm>
        </p:grpSpPr>
        <p:sp>
          <p:nvSpPr>
            <p:cNvPr id="21" name="TextBox 20"/>
            <p:cNvSpPr txBox="1"/>
            <p:nvPr/>
          </p:nvSpPr>
          <p:spPr>
            <a:xfrm>
              <a:off x="371042" y="846667"/>
              <a:ext cx="568873" cy="430887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M</a:t>
              </a:r>
              <a:r>
                <a:rPr lang="en-US" sz="2200" dirty="0" smtClean="0"/>
                <a:t>1</a:t>
              </a:r>
              <a:endParaRPr lang="en-US" sz="2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9178" y="846667"/>
              <a:ext cx="568873" cy="430887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M</a:t>
              </a:r>
              <a:r>
                <a:rPr lang="en-US" sz="2200" dirty="0" smtClean="0"/>
                <a:t>4</a:t>
              </a:r>
              <a:endParaRPr lang="en-US" sz="2200" dirty="0"/>
            </a:p>
          </p:txBody>
        </p:sp>
        <p:cxnSp>
          <p:nvCxnSpPr>
            <p:cNvPr id="23" name="Straight Arrow Connector 22"/>
            <p:cNvCxnSpPr>
              <a:stCxn id="21" idx="3"/>
              <a:endCxn id="22" idx="1"/>
            </p:cNvCxnSpPr>
            <p:nvPr/>
          </p:nvCxnSpPr>
          <p:spPr>
            <a:xfrm>
              <a:off x="939915" y="1062111"/>
              <a:ext cx="149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376257" y="2016116"/>
            <a:ext cx="1287009" cy="430887"/>
            <a:chOff x="371042" y="846667"/>
            <a:chExt cx="1287009" cy="430887"/>
          </a:xfrm>
        </p:grpSpPr>
        <p:sp>
          <p:nvSpPr>
            <p:cNvPr id="25" name="TextBox 24"/>
            <p:cNvSpPr txBox="1"/>
            <p:nvPr/>
          </p:nvSpPr>
          <p:spPr>
            <a:xfrm>
              <a:off x="371042" y="846667"/>
              <a:ext cx="568873" cy="430887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M1</a:t>
              </a:r>
              <a:endParaRPr lang="en-US" sz="2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9178" y="846667"/>
              <a:ext cx="568873" cy="430887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M4</a:t>
              </a:r>
              <a:endParaRPr lang="en-US" sz="2200" dirty="0"/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>
            <a:xfrm>
              <a:off x="939915" y="1062111"/>
              <a:ext cx="149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468163" y="2027276"/>
            <a:ext cx="1287009" cy="430887"/>
            <a:chOff x="371042" y="846667"/>
            <a:chExt cx="1287009" cy="430887"/>
          </a:xfrm>
        </p:grpSpPr>
        <p:sp>
          <p:nvSpPr>
            <p:cNvPr id="29" name="TextBox 28"/>
            <p:cNvSpPr txBox="1"/>
            <p:nvPr/>
          </p:nvSpPr>
          <p:spPr>
            <a:xfrm>
              <a:off x="371042" y="846667"/>
              <a:ext cx="568873" cy="430887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M</a:t>
              </a:r>
              <a:r>
                <a:rPr lang="en-US" sz="2200" dirty="0" smtClean="0"/>
                <a:t>2</a:t>
              </a:r>
              <a:endParaRPr lang="en-US" sz="2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9178" y="846667"/>
              <a:ext cx="568873" cy="430887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M</a:t>
              </a:r>
              <a:r>
                <a:rPr lang="en-US" sz="2200" dirty="0" smtClean="0"/>
                <a:t>3</a:t>
              </a:r>
              <a:endParaRPr lang="en-US" sz="2200" dirty="0"/>
            </a:p>
          </p:txBody>
        </p:sp>
        <p:cxnSp>
          <p:nvCxnSpPr>
            <p:cNvPr id="31" name="Straight Arrow Connector 30"/>
            <p:cNvCxnSpPr>
              <a:stCxn id="29" idx="3"/>
              <a:endCxn id="30" idx="1"/>
            </p:cNvCxnSpPr>
            <p:nvPr/>
          </p:nvCxnSpPr>
          <p:spPr>
            <a:xfrm>
              <a:off x="939915" y="1062111"/>
              <a:ext cx="149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14345" y="5110682"/>
            <a:ext cx="48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Q1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304063" y="5142566"/>
            <a:ext cx="48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Q3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66089" y="5110682"/>
            <a:ext cx="48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16673" y="5110682"/>
            <a:ext cx="48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Q4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578422" y="5110682"/>
            <a:ext cx="48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Q5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88853" y="2016116"/>
            <a:ext cx="568873" cy="43088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/>
              <a:t>M</a:t>
            </a:r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318341" y="2016116"/>
            <a:ext cx="568873" cy="43088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M</a:t>
            </a:r>
            <a:r>
              <a:rPr lang="en-US" sz="2200" dirty="0"/>
              <a:t>5</a:t>
            </a:r>
          </a:p>
        </p:txBody>
      </p:sp>
      <p:sp>
        <p:nvSpPr>
          <p:cNvPr id="39" name="Freeform 38"/>
          <p:cNvSpPr/>
          <p:nvPr/>
        </p:nvSpPr>
        <p:spPr>
          <a:xfrm>
            <a:off x="4332310" y="4862504"/>
            <a:ext cx="458986" cy="711200"/>
          </a:xfrm>
          <a:custGeom>
            <a:avLst/>
            <a:gdLst>
              <a:gd name="connsiteX0" fmla="*/ 0 w 237066"/>
              <a:gd name="connsiteY0" fmla="*/ 897466 h 897466"/>
              <a:gd name="connsiteX1" fmla="*/ 0 w 237066"/>
              <a:gd name="connsiteY1" fmla="*/ 897466 h 897466"/>
              <a:gd name="connsiteX2" fmla="*/ 0 w 237066"/>
              <a:gd name="connsiteY2" fmla="*/ 0 h 897466"/>
              <a:gd name="connsiteX3" fmla="*/ 237066 w 237066"/>
              <a:gd name="connsiteY3" fmla="*/ 0 h 897466"/>
              <a:gd name="connsiteX4" fmla="*/ 237066 w 237066"/>
              <a:gd name="connsiteY4" fmla="*/ 880533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" h="897466">
                <a:moveTo>
                  <a:pt x="0" y="897466"/>
                </a:moveTo>
                <a:lnTo>
                  <a:pt x="0" y="897466"/>
                </a:lnTo>
                <a:lnTo>
                  <a:pt x="0" y="0"/>
                </a:lnTo>
                <a:lnTo>
                  <a:pt x="237066" y="0"/>
                </a:lnTo>
                <a:lnTo>
                  <a:pt x="237066" y="88053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994336" y="4830620"/>
            <a:ext cx="458986" cy="711200"/>
          </a:xfrm>
          <a:custGeom>
            <a:avLst/>
            <a:gdLst>
              <a:gd name="connsiteX0" fmla="*/ 0 w 237066"/>
              <a:gd name="connsiteY0" fmla="*/ 897466 h 897466"/>
              <a:gd name="connsiteX1" fmla="*/ 0 w 237066"/>
              <a:gd name="connsiteY1" fmla="*/ 897466 h 897466"/>
              <a:gd name="connsiteX2" fmla="*/ 0 w 237066"/>
              <a:gd name="connsiteY2" fmla="*/ 0 h 897466"/>
              <a:gd name="connsiteX3" fmla="*/ 237066 w 237066"/>
              <a:gd name="connsiteY3" fmla="*/ 0 h 897466"/>
              <a:gd name="connsiteX4" fmla="*/ 237066 w 237066"/>
              <a:gd name="connsiteY4" fmla="*/ 880533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" h="897466">
                <a:moveTo>
                  <a:pt x="0" y="897466"/>
                </a:moveTo>
                <a:lnTo>
                  <a:pt x="0" y="897466"/>
                </a:lnTo>
                <a:lnTo>
                  <a:pt x="0" y="0"/>
                </a:lnTo>
                <a:lnTo>
                  <a:pt x="237066" y="0"/>
                </a:lnTo>
                <a:lnTo>
                  <a:pt x="237066" y="88053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590761" y="4830620"/>
            <a:ext cx="458986" cy="711200"/>
          </a:xfrm>
          <a:custGeom>
            <a:avLst/>
            <a:gdLst>
              <a:gd name="connsiteX0" fmla="*/ 0 w 237066"/>
              <a:gd name="connsiteY0" fmla="*/ 897466 h 897466"/>
              <a:gd name="connsiteX1" fmla="*/ 0 w 237066"/>
              <a:gd name="connsiteY1" fmla="*/ 897466 h 897466"/>
              <a:gd name="connsiteX2" fmla="*/ 0 w 237066"/>
              <a:gd name="connsiteY2" fmla="*/ 0 h 897466"/>
              <a:gd name="connsiteX3" fmla="*/ 237066 w 237066"/>
              <a:gd name="connsiteY3" fmla="*/ 0 h 897466"/>
              <a:gd name="connsiteX4" fmla="*/ 237066 w 237066"/>
              <a:gd name="connsiteY4" fmla="*/ 880533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" h="897466">
                <a:moveTo>
                  <a:pt x="0" y="897466"/>
                </a:moveTo>
                <a:lnTo>
                  <a:pt x="0" y="897466"/>
                </a:lnTo>
                <a:lnTo>
                  <a:pt x="0" y="0"/>
                </a:lnTo>
                <a:lnTo>
                  <a:pt x="237066" y="0"/>
                </a:lnTo>
                <a:lnTo>
                  <a:pt x="237066" y="88053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446825" y="4830620"/>
            <a:ext cx="458986" cy="711200"/>
          </a:xfrm>
          <a:custGeom>
            <a:avLst/>
            <a:gdLst>
              <a:gd name="connsiteX0" fmla="*/ 0 w 237066"/>
              <a:gd name="connsiteY0" fmla="*/ 897466 h 897466"/>
              <a:gd name="connsiteX1" fmla="*/ 0 w 237066"/>
              <a:gd name="connsiteY1" fmla="*/ 897466 h 897466"/>
              <a:gd name="connsiteX2" fmla="*/ 0 w 237066"/>
              <a:gd name="connsiteY2" fmla="*/ 0 h 897466"/>
              <a:gd name="connsiteX3" fmla="*/ 237066 w 237066"/>
              <a:gd name="connsiteY3" fmla="*/ 0 h 897466"/>
              <a:gd name="connsiteX4" fmla="*/ 237066 w 237066"/>
              <a:gd name="connsiteY4" fmla="*/ 880533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" h="897466">
                <a:moveTo>
                  <a:pt x="0" y="897466"/>
                </a:moveTo>
                <a:lnTo>
                  <a:pt x="0" y="897466"/>
                </a:lnTo>
                <a:lnTo>
                  <a:pt x="0" y="0"/>
                </a:lnTo>
                <a:lnTo>
                  <a:pt x="237066" y="0"/>
                </a:lnTo>
                <a:lnTo>
                  <a:pt x="237066" y="88053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14345" y="4830620"/>
            <a:ext cx="458986" cy="711200"/>
          </a:xfrm>
          <a:custGeom>
            <a:avLst/>
            <a:gdLst>
              <a:gd name="connsiteX0" fmla="*/ 0 w 237066"/>
              <a:gd name="connsiteY0" fmla="*/ 897466 h 897466"/>
              <a:gd name="connsiteX1" fmla="*/ 0 w 237066"/>
              <a:gd name="connsiteY1" fmla="*/ 897466 h 897466"/>
              <a:gd name="connsiteX2" fmla="*/ 0 w 237066"/>
              <a:gd name="connsiteY2" fmla="*/ 0 h 897466"/>
              <a:gd name="connsiteX3" fmla="*/ 237066 w 237066"/>
              <a:gd name="connsiteY3" fmla="*/ 0 h 897466"/>
              <a:gd name="connsiteX4" fmla="*/ 237066 w 237066"/>
              <a:gd name="connsiteY4" fmla="*/ 880533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" h="897466">
                <a:moveTo>
                  <a:pt x="0" y="897466"/>
                </a:moveTo>
                <a:lnTo>
                  <a:pt x="0" y="897466"/>
                </a:lnTo>
                <a:lnTo>
                  <a:pt x="0" y="0"/>
                </a:lnTo>
                <a:lnTo>
                  <a:pt x="237066" y="0"/>
                </a:lnTo>
                <a:lnTo>
                  <a:pt x="237066" y="88053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1456" y="1519862"/>
            <a:ext cx="2655192" cy="2817381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2156" y="1519863"/>
            <a:ext cx="99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Core 1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6048661" y="1519862"/>
            <a:ext cx="2655192" cy="2817382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0231" y="1519862"/>
            <a:ext cx="99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Core 3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3120922" y="1519864"/>
            <a:ext cx="2707504" cy="2817380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11746" y="1519862"/>
            <a:ext cx="99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Core 2</a:t>
            </a:r>
            <a:endParaRPr lang="en-US" sz="2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21456" y="4523509"/>
            <a:ext cx="84504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0922" y="5573704"/>
            <a:ext cx="270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NIC hardware</a:t>
            </a:r>
            <a:endParaRPr lang="en-US" sz="24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141736" y="5778500"/>
            <a:ext cx="1398389" cy="22271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45553" y="6035369"/>
            <a:ext cx="4073914" cy="4924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Contention-free network I/O</a:t>
            </a:r>
            <a:endParaRPr lang="en-US" sz="2600" dirty="0">
              <a:solidFill>
                <a:srgbClr val="0000FF"/>
              </a:solidFill>
            </a:endParaRPr>
          </a:p>
        </p:txBody>
      </p:sp>
      <p:cxnSp>
        <p:nvCxnSpPr>
          <p:cNvPr id="55" name="Straight Arrow Connector 54"/>
          <p:cNvCxnSpPr>
            <a:stCxn id="56" idx="1"/>
          </p:cNvCxnSpPr>
          <p:nvPr/>
        </p:nvCxnSpPr>
        <p:spPr>
          <a:xfrm flipH="1">
            <a:off x="1411726" y="1160622"/>
            <a:ext cx="674873" cy="54615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86599" y="914400"/>
            <a:ext cx="3071036" cy="4924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Core-local processing </a:t>
            </a:r>
            <a:endParaRPr lang="en-US" sz="2600" dirty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16200000" flipV="1">
            <a:off x="4668100" y="4219761"/>
            <a:ext cx="1503759" cy="12573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600632" y="5600323"/>
            <a:ext cx="2677210" cy="4924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Parallel, core-local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72692" y="914400"/>
            <a:ext cx="2883484" cy="4924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Workload balancing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948370" y="1406843"/>
            <a:ext cx="1369971" cy="1363784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67319" y="1406843"/>
            <a:ext cx="227074" cy="104016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88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68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pirical_LB_combined_color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1727"/>
            <a:ext cx="8373533" cy="5861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Benefits: Reduction in Maximum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943058" y="5675640"/>
            <a:ext cx="7412932" cy="52322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Consolidation reduces maximum load by 2.5-25X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55337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MaxLoad</a:t>
            </a:r>
            <a:r>
              <a:rPr lang="en-US" sz="2800" baseline="-25000" dirty="0" err="1" smtClean="0"/>
              <a:t>Today</a:t>
            </a:r>
            <a:r>
              <a:rPr lang="en-US" sz="2800" dirty="0" smtClean="0"/>
              <a:t> /</a:t>
            </a:r>
            <a:r>
              <a:rPr lang="en-US" sz="2800" dirty="0" err="1" smtClean="0"/>
              <a:t>MaxLoad</a:t>
            </a:r>
            <a:r>
              <a:rPr lang="en-US" sz="2800" baseline="-25000" dirty="0" err="1" smtClean="0"/>
              <a:t>Consolidated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88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mpirical_Provisioning_Reuse_color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67690"/>
            <a:ext cx="8763000" cy="613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2805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Benefits: Reduction in Provisioning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733681" y="5675640"/>
            <a:ext cx="7451504" cy="52322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Consolidation reduces provisioning cost 1.8-2.5X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89125" y="914400"/>
            <a:ext cx="596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Provisioning</a:t>
            </a:r>
            <a:r>
              <a:rPr lang="en-US" sz="2800" baseline="-25000" dirty="0" err="1" smtClean="0"/>
              <a:t>Today</a:t>
            </a:r>
            <a:r>
              <a:rPr lang="en-US" sz="2800" dirty="0" smtClean="0"/>
              <a:t> /</a:t>
            </a:r>
            <a:r>
              <a:rPr lang="en-US" sz="2800" dirty="0" err="1" smtClean="0"/>
              <a:t>Provisioning</a:t>
            </a:r>
            <a:r>
              <a:rPr lang="en-US" sz="2800" baseline="-25000" dirty="0" err="1" smtClean="0"/>
              <a:t>Consolidated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48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5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r>
              <a:rPr lang="en-US" dirty="0" smtClean="0"/>
              <a:t>trends in middlebox design/deployment</a:t>
            </a:r>
          </a:p>
          <a:p>
            <a:pPr lvl="1"/>
            <a:r>
              <a:rPr lang="en-US" dirty="0" smtClean="0"/>
              <a:t>Middlebox Consolidation (CoMb)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Extensible Software Middlebox Architecture (xOMB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Middleboxes/SDN Integration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Elastic Execution (Split/Merge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Policy enforcement (SIMPLE)</a:t>
            </a:r>
          </a:p>
          <a:p>
            <a:pPr lvl="1"/>
            <a:r>
              <a:rPr lang="en-US" dirty="0" smtClean="0"/>
              <a:t>Handling dynamic traffic modification (FlowTags)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94" y="1037749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xOMB</a:t>
            </a:r>
            <a:r>
              <a:rPr lang="en-US" dirty="0"/>
              <a:t>: Extensible Open </a:t>
            </a:r>
            <a:r>
              <a:rPr lang="en-US" dirty="0" err="1"/>
              <a:t>Middleboxes</a:t>
            </a:r>
            <a:r>
              <a:rPr lang="en-US" dirty="0"/>
              <a:t> with Commodity Servers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01954"/>
            <a:ext cx="8686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James </a:t>
            </a:r>
            <a:r>
              <a:rPr lang="en-US" dirty="0" smtClean="0">
                <a:solidFill>
                  <a:schemeClr val="tx1"/>
                </a:solidFill>
              </a:rPr>
              <a:t>Anderson, </a:t>
            </a:r>
            <a:r>
              <a:rPr lang="en-US" dirty="0">
                <a:solidFill>
                  <a:schemeClr val="tx1"/>
                </a:solidFill>
              </a:rPr>
              <a:t>Ry</a:t>
            </a:r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dirty="0" err="1" smtClean="0">
                <a:solidFill>
                  <a:srgbClr val="000000"/>
                </a:solidFill>
              </a:rPr>
              <a:t>Braud</a:t>
            </a:r>
            <a:r>
              <a:rPr lang="en-US" dirty="0" smtClean="0">
                <a:solidFill>
                  <a:srgbClr val="000000"/>
                </a:solidFill>
              </a:rPr>
              <a:t>, Rishi </a:t>
            </a:r>
            <a:r>
              <a:rPr lang="en-US" dirty="0" err="1" smtClean="0">
                <a:solidFill>
                  <a:srgbClr val="000000"/>
                </a:solidFill>
              </a:rPr>
              <a:t>Kapoor</a:t>
            </a:r>
            <a:r>
              <a:rPr lang="en-US" dirty="0" smtClean="0">
                <a:solidFill>
                  <a:srgbClr val="000000"/>
                </a:solidFill>
              </a:rPr>
              <a:t>, George </a:t>
            </a:r>
            <a:r>
              <a:rPr lang="en-US" dirty="0">
                <a:solidFill>
                  <a:srgbClr val="000000"/>
                </a:solidFill>
              </a:rPr>
              <a:t>Porter and Amin </a:t>
            </a:r>
            <a:r>
              <a:rPr lang="en-US" dirty="0" err="1">
                <a:solidFill>
                  <a:srgbClr val="000000"/>
                </a:solidFill>
              </a:rPr>
              <a:t>Vahdat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SELogo_text_col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42" y="4637304"/>
            <a:ext cx="4414725" cy="1060257"/>
          </a:xfrm>
          <a:prstGeom prst="rect">
            <a:avLst/>
          </a:prstGeom>
        </p:spPr>
      </p:pic>
      <p:pic>
        <p:nvPicPr>
          <p:cNvPr id="5" name="Picture 4" descr="CSELogo_globe_colo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45" y="4572000"/>
            <a:ext cx="1234420" cy="11255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0151"/>
            <a:ext cx="2133600" cy="365125"/>
          </a:xfrm>
        </p:spPr>
        <p:txBody>
          <a:bodyPr/>
          <a:lstStyle/>
          <a:p>
            <a:fld id="{1FDFD999-5754-0340-B0A7-85D0507074FB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185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: Rishi </a:t>
            </a:r>
            <a:r>
              <a:rPr lang="en-US" dirty="0" err="1" smtClean="0"/>
              <a:t>Kapoor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 dirty="0" err="1">
                <a:solidFill>
                  <a:schemeClr val="tx2"/>
                </a:solidFill>
              </a:rPr>
              <a:t>xOMB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600200"/>
            <a:ext cx="8763000" cy="4724399"/>
          </a:xfrm>
          <a:ln/>
        </p:spPr>
        <p:txBody>
          <a:bodyPr>
            <a:normAutofit fontScale="92500" lnSpcReduction="10000"/>
          </a:bodyPr>
          <a:lstStyle/>
          <a:p>
            <a:pPr marL="625056"/>
            <a:r>
              <a:rPr lang="en-US" dirty="0" smtClean="0"/>
              <a:t>CoMb focused on consolidated deployment of middleboxes and simplifying network </a:t>
            </a:r>
            <a:r>
              <a:rPr lang="en-US" dirty="0" smtClean="0"/>
              <a:t>deployment.</a:t>
            </a:r>
          </a:p>
          <a:p>
            <a:pPr marL="625056"/>
            <a:endParaRPr lang="en-US" sz="1400" dirty="0" smtClean="0"/>
          </a:p>
          <a:p>
            <a:pPr marL="625056"/>
            <a:r>
              <a:rPr lang="en-US" dirty="0" smtClean="0"/>
              <a:t>xOMB is a framework </a:t>
            </a:r>
            <a:r>
              <a:rPr lang="en-US" dirty="0"/>
              <a:t>for </a:t>
            </a:r>
            <a:r>
              <a:rPr lang="en-US" b="1" i="1" dirty="0" smtClean="0"/>
              <a:t>programmable </a:t>
            </a:r>
            <a:r>
              <a:rPr lang="en-US" dirty="0" smtClean="0"/>
              <a:t>middleboxes </a:t>
            </a:r>
            <a:r>
              <a:rPr lang="en-US" dirty="0"/>
              <a:t>using commodity </a:t>
            </a:r>
            <a:r>
              <a:rPr lang="en-US" dirty="0" smtClean="0"/>
              <a:t>servers.</a:t>
            </a:r>
            <a:endParaRPr lang="en-US" dirty="0"/>
          </a:p>
          <a:p>
            <a:pPr marL="625056"/>
            <a:endParaRPr lang="en-US" sz="1400" dirty="0" smtClean="0"/>
          </a:p>
          <a:p>
            <a:pPr marL="625056"/>
            <a:r>
              <a:rPr lang="en-US" dirty="0" smtClean="0"/>
              <a:t>Provides low-level functionality necessary for high performance processing</a:t>
            </a:r>
          </a:p>
          <a:p>
            <a:pPr marL="282156" indent="0">
              <a:buNone/>
            </a:pPr>
            <a:endParaRPr lang="en-US" sz="1400" dirty="0" smtClean="0"/>
          </a:p>
          <a:p>
            <a:pPr marL="625056"/>
            <a:r>
              <a:rPr lang="en-US" dirty="0" smtClean="0"/>
              <a:t>User defined functionality on top of basic </a:t>
            </a:r>
            <a:r>
              <a:rPr lang="en-US" dirty="0" err="1" smtClean="0"/>
              <a:t>xOMB</a:t>
            </a:r>
            <a:r>
              <a:rPr lang="en-US" dirty="0" smtClean="0"/>
              <a:t>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D999-5754-0340-B0A7-85D0507074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98609"/>
              </p:ext>
            </p:extLst>
          </p:nvPr>
        </p:nvGraphicFramePr>
        <p:xfrm>
          <a:off x="4322952" y="1107258"/>
          <a:ext cx="3693923" cy="45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090"/>
                <a:gridCol w="1306833"/>
              </a:tblGrid>
              <a:tr h="399994">
                <a:tc>
                  <a:txBody>
                    <a:bodyPr/>
                    <a:lstStyle/>
                    <a:p>
                      <a:r>
                        <a:rPr lang="en-US" sz="2100" b="0" i="1" dirty="0" smtClean="0"/>
                        <a:t>Type</a:t>
                      </a:r>
                      <a:r>
                        <a:rPr lang="en-US" sz="2100" b="0" i="1" baseline="0" dirty="0" smtClean="0"/>
                        <a:t> of appliance </a:t>
                      </a:r>
                      <a:endParaRPr lang="en-US" sz="2100" b="0" i="1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0" i="1" dirty="0" smtClean="0"/>
                        <a:t>Number</a:t>
                      </a:r>
                      <a:endParaRPr lang="en-US" sz="2100" b="0" i="1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Firewalls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166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NIDS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127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Media</a:t>
                      </a:r>
                      <a:r>
                        <a:rPr lang="en-US" sz="2100" baseline="0" dirty="0" smtClean="0"/>
                        <a:t> gateways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110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Load balancers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67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Proxies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66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VPN</a:t>
                      </a:r>
                      <a:r>
                        <a:rPr lang="en-US" sz="2100" baseline="0" dirty="0" smtClean="0"/>
                        <a:t> gateways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45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WAN Optimizers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44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Voice gateways</a:t>
                      </a:r>
                      <a:endParaRPr lang="en-US" sz="21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/>
                        <a:t>11</a:t>
                      </a:r>
                      <a:endParaRPr lang="en-US" sz="2100" dirty="0"/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b="1" i="1" dirty="0" smtClean="0">
                          <a:solidFill>
                            <a:srgbClr val="FF0000"/>
                          </a:solidFill>
                        </a:rPr>
                        <a:t>Total Middleboxes</a:t>
                      </a:r>
                      <a:endParaRPr lang="en-US" sz="2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i="1" dirty="0" smtClean="0">
                          <a:solidFill>
                            <a:srgbClr val="FF0000"/>
                          </a:solidFill>
                        </a:rPr>
                        <a:t>636</a:t>
                      </a:r>
                      <a:endParaRPr lang="en-US" sz="2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994">
                <a:tc>
                  <a:txBody>
                    <a:bodyPr/>
                    <a:lstStyle/>
                    <a:p>
                      <a:r>
                        <a:rPr lang="en-US" sz="2100" b="1" i="1" dirty="0" smtClean="0">
                          <a:solidFill>
                            <a:srgbClr val="FF0000"/>
                          </a:solidFill>
                        </a:rPr>
                        <a:t>Total routers</a:t>
                      </a:r>
                      <a:endParaRPr lang="en-US" sz="2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i="1" dirty="0" smtClean="0">
                          <a:solidFill>
                            <a:srgbClr val="FF0000"/>
                          </a:solidFill>
                        </a:rPr>
                        <a:t>~900</a:t>
                      </a:r>
                      <a:endParaRPr lang="en-US" sz="2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14866"/>
            <a:ext cx="84176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Network Evolution today: Middleboxes!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22781"/>
            <a:ext cx="414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  large enterprise:</a:t>
            </a:r>
          </a:p>
          <a:p>
            <a:pPr algn="ctr"/>
            <a:r>
              <a:rPr lang="en-US" sz="2400" dirty="0" smtClean="0"/>
              <a:t>  &gt;80K users across tens of sites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4933" y="4245779"/>
            <a:ext cx="2855467" cy="830997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Just network security</a:t>
            </a:r>
          </a:p>
          <a:p>
            <a:r>
              <a:rPr lang="en-US" sz="2400" dirty="0" smtClean="0">
                <a:solidFill>
                  <a:schemeClr val="tx1"/>
                </a:solidFill>
                <a:sym typeface="Wingdings"/>
              </a:rPr>
              <a:t>$10 billion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6107668"/>
            <a:ext cx="2826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(Sherry et al, SIGCOMM’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2"/>
                </a:solidFill>
              </a:rPr>
              <a:t>xOMB</a:t>
            </a:r>
            <a:r>
              <a:rPr lang="en-US" sz="4000" dirty="0">
                <a:solidFill>
                  <a:schemeClr val="tx2"/>
                </a:solidFill>
              </a:rPr>
              <a:t> Framework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D999-5754-0340-B0A7-85D0507074FB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62811" y="2308643"/>
            <a:ext cx="790563" cy="2670113"/>
            <a:chOff x="7029759" y="2346712"/>
            <a:chExt cx="790563" cy="2670113"/>
          </a:xfrm>
        </p:grpSpPr>
        <p:pic>
          <p:nvPicPr>
            <p:cNvPr id="7" name="Picture 6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2346712"/>
              <a:ext cx="790563" cy="844401"/>
            </a:xfrm>
            <a:prstGeom prst="rect">
              <a:avLst/>
            </a:prstGeom>
          </p:spPr>
        </p:pic>
        <p:pic>
          <p:nvPicPr>
            <p:cNvPr id="8" name="Picture 7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3206603"/>
              <a:ext cx="790563" cy="844401"/>
            </a:xfrm>
            <a:prstGeom prst="rect">
              <a:avLst/>
            </a:prstGeom>
          </p:spPr>
        </p:pic>
        <p:pic>
          <p:nvPicPr>
            <p:cNvPr id="9" name="Picture 8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4172424"/>
              <a:ext cx="790563" cy="8444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342311" y="2422740"/>
            <a:ext cx="790563" cy="2670113"/>
            <a:chOff x="7029759" y="2346712"/>
            <a:chExt cx="790563" cy="2670113"/>
          </a:xfrm>
        </p:grpSpPr>
        <p:pic>
          <p:nvPicPr>
            <p:cNvPr id="11" name="Picture 10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2346712"/>
              <a:ext cx="790563" cy="844401"/>
            </a:xfrm>
            <a:prstGeom prst="rect">
              <a:avLst/>
            </a:prstGeom>
          </p:spPr>
        </p:pic>
        <p:pic>
          <p:nvPicPr>
            <p:cNvPr id="12" name="Picture 11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3206603"/>
              <a:ext cx="790563" cy="844401"/>
            </a:xfrm>
            <a:prstGeom prst="rect">
              <a:avLst/>
            </a:prstGeom>
          </p:spPr>
        </p:pic>
        <p:pic>
          <p:nvPicPr>
            <p:cNvPr id="13" name="Picture 12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4172424"/>
              <a:ext cx="790563" cy="844401"/>
            </a:xfrm>
            <a:prstGeom prst="rect">
              <a:avLst/>
            </a:prstGeom>
          </p:spPr>
        </p:pic>
      </p:grpSp>
      <p:pic>
        <p:nvPicPr>
          <p:cNvPr id="14" name="Picture 37"/>
          <p:cNvPicPr>
            <a:picLocks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051690" y="3282631"/>
            <a:ext cx="1071449" cy="6304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0" y="3383908"/>
            <a:ext cx="2106432" cy="1267865"/>
            <a:chOff x="-96200" y="3152980"/>
            <a:chExt cx="2106432" cy="1267865"/>
          </a:xfrm>
        </p:grpSpPr>
        <p:sp>
          <p:nvSpPr>
            <p:cNvPr id="16" name="Right Arrow 15"/>
            <p:cNvSpPr/>
            <p:nvPr/>
          </p:nvSpPr>
          <p:spPr>
            <a:xfrm>
              <a:off x="542096" y="3152980"/>
              <a:ext cx="1192612" cy="5111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96200" y="3589848"/>
              <a:ext cx="2106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Client Connections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94532" y="2723915"/>
            <a:ext cx="24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Hardware Switch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14" idx="3"/>
          </p:cNvCxnSpPr>
          <p:nvPr/>
        </p:nvCxnSpPr>
        <p:spPr>
          <a:xfrm>
            <a:off x="3123139" y="3597874"/>
            <a:ext cx="49157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25902" y="3049864"/>
            <a:ext cx="187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LAN 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10733" y="2846630"/>
            <a:ext cx="2050532" cy="1047242"/>
            <a:chOff x="3463319" y="2894644"/>
            <a:chExt cx="1978705" cy="999228"/>
          </a:xfrm>
        </p:grpSpPr>
        <p:sp>
          <p:nvSpPr>
            <p:cNvPr id="22" name="Rectangle 21"/>
            <p:cNvSpPr/>
            <p:nvPr/>
          </p:nvSpPr>
          <p:spPr>
            <a:xfrm>
              <a:off x="3463319" y="2894644"/>
              <a:ext cx="1978705" cy="99922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96289" y="3069333"/>
              <a:ext cx="740811" cy="629150"/>
            </a:xfrm>
            <a:prstGeom prst="roundRect">
              <a:avLst/>
            </a:prstGeom>
            <a:solidFill>
              <a:srgbClr val="4A452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F(N)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81515" y="3080507"/>
              <a:ext cx="740811" cy="62915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G</a:t>
              </a:r>
              <a:r>
                <a:rPr lang="en-US" dirty="0" smtClean="0">
                  <a:solidFill>
                    <a:srgbClr val="FFFFFF"/>
                  </a:solidFill>
                </a:rPr>
                <a:t>(N)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75231" y="2517408"/>
            <a:ext cx="790563" cy="2670113"/>
            <a:chOff x="7029759" y="2346712"/>
            <a:chExt cx="790563" cy="2670113"/>
          </a:xfrm>
        </p:grpSpPr>
        <p:pic>
          <p:nvPicPr>
            <p:cNvPr id="26" name="Picture 25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2346712"/>
              <a:ext cx="790563" cy="844401"/>
            </a:xfrm>
            <a:prstGeom prst="rect">
              <a:avLst/>
            </a:prstGeom>
          </p:spPr>
        </p:pic>
        <p:pic>
          <p:nvPicPr>
            <p:cNvPr id="27" name="Picture 26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3206603"/>
              <a:ext cx="790563" cy="844401"/>
            </a:xfrm>
            <a:prstGeom prst="rect">
              <a:avLst/>
            </a:prstGeom>
          </p:spPr>
        </p:pic>
        <p:pic>
          <p:nvPicPr>
            <p:cNvPr id="28" name="Picture 27" descr="blue-server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59" y="4172424"/>
              <a:ext cx="790563" cy="8444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71570" y="3597874"/>
            <a:ext cx="2050532" cy="1047242"/>
            <a:chOff x="3463319" y="2894644"/>
            <a:chExt cx="1978705" cy="999228"/>
          </a:xfrm>
        </p:grpSpPr>
        <p:sp>
          <p:nvSpPr>
            <p:cNvPr id="30" name="Rectangle 29"/>
            <p:cNvSpPr/>
            <p:nvPr/>
          </p:nvSpPr>
          <p:spPr>
            <a:xfrm>
              <a:off x="3463319" y="2894644"/>
              <a:ext cx="1978705" cy="99922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596289" y="3069333"/>
              <a:ext cx="740811" cy="629150"/>
            </a:xfrm>
            <a:prstGeom prst="roundRect">
              <a:avLst/>
            </a:prstGeom>
            <a:solidFill>
              <a:srgbClr val="4A452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F(N)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481515" y="3080507"/>
              <a:ext cx="740811" cy="62915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G</a:t>
              </a:r>
              <a:r>
                <a:rPr lang="en-US" dirty="0" smtClean="0">
                  <a:solidFill>
                    <a:srgbClr val="FFFFFF"/>
                  </a:solidFill>
                </a:rPr>
                <a:t>(N)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47010" y="4192886"/>
            <a:ext cx="2050532" cy="1047242"/>
            <a:chOff x="3463319" y="2894644"/>
            <a:chExt cx="1978705" cy="999228"/>
          </a:xfrm>
        </p:grpSpPr>
        <p:sp>
          <p:nvSpPr>
            <p:cNvPr id="34" name="Rectangle 33"/>
            <p:cNvSpPr/>
            <p:nvPr/>
          </p:nvSpPr>
          <p:spPr>
            <a:xfrm>
              <a:off x="3463319" y="2894644"/>
              <a:ext cx="1978705" cy="99922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96289" y="3069333"/>
              <a:ext cx="740811" cy="629150"/>
            </a:xfrm>
            <a:prstGeom prst="roundRect">
              <a:avLst/>
            </a:prstGeom>
            <a:solidFill>
              <a:srgbClr val="4A452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F(N)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481515" y="3080507"/>
              <a:ext cx="740811" cy="62915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G</a:t>
              </a:r>
              <a:r>
                <a:rPr lang="en-US" dirty="0" smtClean="0">
                  <a:solidFill>
                    <a:srgbClr val="FFFFFF"/>
                  </a:solidFill>
                </a:rPr>
                <a:t>(N)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39141" y="1799646"/>
            <a:ext cx="1853497" cy="910202"/>
            <a:chOff x="2385223" y="657167"/>
            <a:chExt cx="1853497" cy="910202"/>
          </a:xfrm>
        </p:grpSpPr>
        <p:sp>
          <p:nvSpPr>
            <p:cNvPr id="38" name="Rectangle 37"/>
            <p:cNvSpPr/>
            <p:nvPr/>
          </p:nvSpPr>
          <p:spPr>
            <a:xfrm>
              <a:off x="2491159" y="657167"/>
              <a:ext cx="1747561" cy="53284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31687" y="845547"/>
              <a:ext cx="1747561" cy="53284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85223" y="1034521"/>
              <a:ext cx="1747561" cy="53284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Controller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02035" y="5532452"/>
            <a:ext cx="187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Backend Servers</a:t>
            </a:r>
            <a:endParaRPr lang="en-US" sz="2400" dirty="0"/>
          </a:p>
        </p:txBody>
      </p:sp>
      <p:sp>
        <p:nvSpPr>
          <p:cNvPr id="42" name="Left-Right Arrow 41"/>
          <p:cNvSpPr/>
          <p:nvPr/>
        </p:nvSpPr>
        <p:spPr>
          <a:xfrm>
            <a:off x="5442024" y="3366267"/>
            <a:ext cx="1872097" cy="546849"/>
          </a:xfrm>
          <a:prstGeom prst="left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DFD999-5754-0340-B0A7-85D0507074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/>
          <p:cNvSpPr txBox="1">
            <a:spLocks noChangeArrowheads="1"/>
          </p:cNvSpPr>
          <p:nvPr/>
        </p:nvSpPr>
        <p:spPr>
          <a:xfrm>
            <a:off x="457200" y="142634"/>
            <a:ext cx="8229600" cy="1143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96"/>
            <a:r>
              <a:rPr lang="en-US" sz="4000" dirty="0">
                <a:solidFill>
                  <a:schemeClr val="tx2"/>
                </a:solidFill>
              </a:rPr>
              <a:t>xOMB </a:t>
            </a:r>
            <a:r>
              <a:rPr lang="en-US" sz="4000" dirty="0" smtClean="0">
                <a:solidFill>
                  <a:schemeClr val="tx2"/>
                </a:solidFill>
              </a:rPr>
              <a:t>Architecture</a:t>
            </a:r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2367" y="4306102"/>
            <a:ext cx="7789487" cy="2226182"/>
            <a:chOff x="817047" y="4306102"/>
            <a:chExt cx="7789487" cy="2226182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817047" y="4306102"/>
              <a:ext cx="7789487" cy="2226182"/>
              <a:chOff x="932487" y="4306102"/>
              <a:chExt cx="7789487" cy="2226182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 rot="16200000">
                <a:off x="4298356" y="1693168"/>
                <a:ext cx="1057749" cy="7789487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Socket  I/O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969540" y="4306102"/>
                <a:ext cx="1752434" cy="845537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Control Plane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59709" y="4307843"/>
                <a:ext cx="1812150" cy="837684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Connection</a:t>
                </a:r>
              </a:p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Manager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84969" y="4311325"/>
                <a:ext cx="2059966" cy="837684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Message Reorder Buffer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01847" y="5701287"/>
                <a:ext cx="9832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Client TCP</a:t>
                </a:r>
                <a:endParaRPr lang="en-US" sz="2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53870" y="4306102"/>
                <a:ext cx="1812150" cy="837684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Buffer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Manager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101044" y="5647259"/>
              <a:ext cx="1736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Backend</a:t>
              </a:r>
            </a:p>
            <a:p>
              <a:pPr algn="ctr"/>
              <a:r>
                <a:rPr lang="en-US" sz="2400" dirty="0" smtClean="0"/>
                <a:t>TCP</a:t>
              </a:r>
              <a:endParaRPr lang="en-US" sz="24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34989" y="1869161"/>
            <a:ext cx="2292294" cy="1252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8960" y="2162984"/>
            <a:ext cx="451651" cy="5446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0512" y="2162984"/>
            <a:ext cx="451651" cy="544634"/>
          </a:xfrm>
          <a:prstGeom prst="rect">
            <a:avLst/>
          </a:prstGeom>
          <a:solidFill>
            <a:srgbClr val="953735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6576" y="2162984"/>
            <a:ext cx="451651" cy="544634"/>
          </a:xfrm>
          <a:prstGeom prst="rect">
            <a:avLst/>
          </a:prstGeom>
          <a:solidFill>
            <a:srgbClr val="953735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26153" y="1442025"/>
            <a:ext cx="3050908" cy="1925396"/>
          </a:xfrm>
          <a:prstGeom prst="rect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350" y="1373980"/>
            <a:ext cx="2472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xOMB</a:t>
            </a:r>
            <a:r>
              <a:rPr lang="en-US" sz="2800" dirty="0" smtClean="0"/>
              <a:t> Modules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or</a:t>
            </a:r>
          </a:p>
          <a:p>
            <a:r>
              <a:rPr lang="en-US" sz="2800" dirty="0" smtClean="0"/>
              <a:t>User Defined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1377" y="1381657"/>
            <a:ext cx="130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Pipeline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D999-5754-0340-B0A7-85D0507074FB}" type="slidenum">
              <a:rPr lang="en-US" smtClean="0"/>
              <a:t>31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38993" y="3116720"/>
            <a:ext cx="2044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Basic</a:t>
            </a:r>
          </a:p>
          <a:p>
            <a:pPr algn="ctr"/>
            <a:r>
              <a:rPr lang="en-US" sz="2800" dirty="0" smtClean="0"/>
              <a:t>Functionality</a:t>
            </a:r>
            <a:endParaRPr lang="en-US" sz="2800" dirty="0"/>
          </a:p>
        </p:txBody>
      </p:sp>
      <p:sp>
        <p:nvSpPr>
          <p:cNvPr id="8" name="Up-Down Arrow 7"/>
          <p:cNvSpPr/>
          <p:nvPr/>
        </p:nvSpPr>
        <p:spPr>
          <a:xfrm>
            <a:off x="3498731" y="3001785"/>
            <a:ext cx="457200" cy="1371600"/>
          </a:xfrm>
          <a:prstGeom prst="upDownArrow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-Down Arrow 29"/>
          <p:cNvSpPr/>
          <p:nvPr/>
        </p:nvSpPr>
        <p:spPr>
          <a:xfrm>
            <a:off x="5151851" y="3000233"/>
            <a:ext cx="457200" cy="1371600"/>
          </a:xfrm>
          <a:prstGeom prst="upDownArrow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5" idx="1"/>
          </p:cNvCxnSpPr>
          <p:nvPr/>
        </p:nvCxnSpPr>
        <p:spPr>
          <a:xfrm>
            <a:off x="2545280" y="2035682"/>
            <a:ext cx="1213680" cy="399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78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5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r>
              <a:rPr lang="en-US" dirty="0" smtClean="0"/>
              <a:t>trends in middlebox design/deployment</a:t>
            </a:r>
          </a:p>
          <a:p>
            <a:pPr lvl="1"/>
            <a:r>
              <a:rPr lang="en-US" dirty="0" smtClean="0"/>
              <a:t>Middlebox Consolidation (CoMb)</a:t>
            </a:r>
          </a:p>
          <a:p>
            <a:pPr lvl="1"/>
            <a:r>
              <a:rPr lang="en-US" dirty="0"/>
              <a:t>Extensible Software Middlebox Architecture (xOMB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Middleboxes/SDN Integration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Elastic Execution (Split/Merge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Policy enforcement (SIMPLE)</a:t>
            </a:r>
          </a:p>
          <a:p>
            <a:pPr lvl="1"/>
            <a:r>
              <a:rPr lang="en-US" dirty="0" smtClean="0"/>
              <a:t>Handling dynamic traffic modification (FlowTags)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622300" y="1676400"/>
            <a:ext cx="7912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0" b="1" dirty="0" smtClean="0">
                <a:solidFill>
                  <a:srgbClr val="000000"/>
                </a:solidFill>
                <a:latin typeface="Arial Narrow Bold"/>
                <a:cs typeface="Arial Narrow Bold"/>
              </a:rPr>
              <a:t>Split / Merge</a:t>
            </a: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2362200"/>
            <a:ext cx="8686800" cy="14991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0" dirty="0" smtClean="0">
                <a:solidFill>
                  <a:srgbClr val="000000"/>
                </a:solidFill>
                <a:latin typeface="Arial"/>
                <a:cs typeface="Arial"/>
              </a:rPr>
              <a:t>System Support for Elastic Execution in </a:t>
            </a:r>
          </a:p>
          <a:p>
            <a:pPr>
              <a:lnSpc>
                <a:spcPts val="3900"/>
              </a:lnSpc>
            </a:pPr>
            <a:r>
              <a:rPr lang="en-CA" sz="3200" dirty="0" smtClean="0">
                <a:solidFill>
                  <a:srgbClr val="000000"/>
                </a:solidFill>
                <a:latin typeface="Arial"/>
                <a:cs typeface="Arial"/>
              </a:rPr>
              <a:t>Virtual Middleboxes</a:t>
            </a:r>
          </a:p>
          <a:p>
            <a:pPr>
              <a:lnSpc>
                <a:spcPts val="390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79600" y="4330700"/>
            <a:ext cx="2855087" cy="6052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00" dirty="0" err="1" smtClean="0">
                <a:solidFill>
                  <a:srgbClr val="000000"/>
                </a:solidFill>
                <a:latin typeface="Arial"/>
                <a:cs typeface="Arial"/>
              </a:rPr>
              <a:t>Shriram</a:t>
            </a:r>
            <a:r>
              <a:rPr lang="en-CA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010" dirty="0" smtClean="0">
                <a:solidFill>
                  <a:srgbClr val="000000"/>
                </a:solidFill>
                <a:latin typeface="Arial Bold"/>
                <a:cs typeface="Arial Bold"/>
              </a:rPr>
              <a:t>RAJAGOPALAN</a:t>
            </a:r>
          </a:p>
          <a:p>
            <a:pPr>
              <a:lnSpc>
                <a:spcPts val="2355"/>
              </a:lnSpc>
            </a:pPr>
            <a:endParaRPr lang="en-CA" sz="2010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0" y="4318000"/>
            <a:ext cx="26289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595859"/>
                </a:solidFill>
                <a:latin typeface="Arial"/>
                <a:cs typeface="Arial"/>
              </a:rPr>
              <a:t>IBM Research &amp; UBC</a:t>
            </a:r>
          </a:p>
          <a:p>
            <a:pPr>
              <a:lnSpc>
                <a:spcPts val="2300"/>
              </a:lnSpc>
            </a:pPr>
            <a:endParaRPr lang="en-CA" sz="2000" smtClean="0">
              <a:solidFill>
                <a:srgbClr val="595859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84500" y="4711700"/>
            <a:ext cx="1830004" cy="6052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00" dirty="0" smtClean="0">
                <a:solidFill>
                  <a:srgbClr val="000000"/>
                </a:solidFill>
                <a:latin typeface="Arial"/>
                <a:cs typeface="Arial"/>
              </a:rPr>
              <a:t>Dan </a:t>
            </a:r>
            <a:r>
              <a:rPr lang="en-CA" sz="2010" dirty="0" smtClean="0">
                <a:solidFill>
                  <a:srgbClr val="000000"/>
                </a:solidFill>
                <a:latin typeface="Arial Bold"/>
                <a:cs typeface="Arial Bold"/>
              </a:rPr>
              <a:t>WILLIAMS</a:t>
            </a:r>
          </a:p>
          <a:p>
            <a:pPr>
              <a:lnSpc>
                <a:spcPts val="2355"/>
              </a:lnSpc>
            </a:pPr>
            <a:endParaRPr lang="en-CA" sz="2010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53000" y="4699000"/>
            <a:ext cx="17780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595859"/>
                </a:solidFill>
                <a:latin typeface="Arial"/>
                <a:cs typeface="Arial"/>
              </a:rPr>
              <a:t>IBM Research</a:t>
            </a:r>
          </a:p>
          <a:p>
            <a:pPr>
              <a:lnSpc>
                <a:spcPts val="2300"/>
              </a:lnSpc>
            </a:pPr>
            <a:endParaRPr lang="en-CA" sz="2000" smtClean="0">
              <a:solidFill>
                <a:srgbClr val="595859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95600" y="5092700"/>
            <a:ext cx="1930337" cy="6052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00" dirty="0" smtClean="0">
                <a:solidFill>
                  <a:srgbClr val="000000"/>
                </a:solidFill>
                <a:latin typeface="Arial"/>
                <a:cs typeface="Arial"/>
              </a:rPr>
              <a:t>Hani </a:t>
            </a:r>
            <a:r>
              <a:rPr lang="en-CA" sz="2010" dirty="0" smtClean="0">
                <a:solidFill>
                  <a:srgbClr val="000000"/>
                </a:solidFill>
                <a:latin typeface="Arial Bold"/>
                <a:cs typeface="Arial Bold"/>
              </a:rPr>
              <a:t>JAMJOOM</a:t>
            </a:r>
          </a:p>
          <a:p>
            <a:pPr>
              <a:lnSpc>
                <a:spcPts val="2355"/>
              </a:lnSpc>
            </a:pPr>
            <a:endParaRPr lang="en-CA" sz="2010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53000" y="5080000"/>
            <a:ext cx="17780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dirty="0" smtClean="0">
                <a:solidFill>
                  <a:srgbClr val="595859"/>
                </a:solidFill>
                <a:latin typeface="Arial"/>
                <a:cs typeface="Arial"/>
              </a:rPr>
              <a:t>IBM Research</a:t>
            </a:r>
          </a:p>
          <a:p>
            <a:pPr>
              <a:lnSpc>
                <a:spcPts val="2300"/>
              </a:lnSpc>
            </a:pPr>
            <a:endParaRPr lang="en-CA" sz="2000" dirty="0" smtClean="0">
              <a:solidFill>
                <a:srgbClr val="595859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14600" y="5486400"/>
            <a:ext cx="3055907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dirty="0" smtClean="0">
                <a:solidFill>
                  <a:srgbClr val="000000"/>
                </a:solidFill>
                <a:latin typeface="Arial"/>
                <a:cs typeface="Arial"/>
              </a:rPr>
              <a:t>Andrew </a:t>
            </a:r>
            <a:r>
              <a:rPr lang="en-CA" sz="2010" dirty="0" smtClean="0">
                <a:solidFill>
                  <a:srgbClr val="000000"/>
                </a:solidFill>
                <a:latin typeface="Arial Bold"/>
                <a:cs typeface="Arial Bold"/>
              </a:rPr>
              <a:t>WARFIELD</a:t>
            </a:r>
            <a:r>
              <a:rPr lang="en-CA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000" dirty="0" smtClean="0">
                <a:solidFill>
                  <a:srgbClr val="595859"/>
                </a:solidFill>
                <a:latin typeface="Arial"/>
                <a:cs typeface="Arial"/>
              </a:rPr>
              <a:t> UBC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324600"/>
            <a:ext cx="257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: </a:t>
            </a:r>
            <a:r>
              <a:rPr lang="en-US" dirty="0" err="1" smtClean="0"/>
              <a:t>Shriram</a:t>
            </a:r>
            <a:r>
              <a:rPr lang="en-US" dirty="0" smtClean="0"/>
              <a:t> </a:t>
            </a:r>
            <a:r>
              <a:rPr lang="en-US" dirty="0" err="1" smtClean="0"/>
              <a:t>Rajagopalan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0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1440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52400" y="304800"/>
            <a:ext cx="7932109" cy="4958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Elastic </a:t>
            </a: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Apps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 </a:t>
            </a: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Elastic Middleboxes</a:t>
            </a:r>
            <a:endParaRPr lang="en-CA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2800" y="1790700"/>
            <a:ext cx="0" cy="2673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48600" y="1787604"/>
            <a:ext cx="1219200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b="1" dirty="0" smtClean="0">
                <a:latin typeface="Arial"/>
                <a:cs typeface="Arial"/>
              </a:rPr>
              <a:t>Elastic </a:t>
            </a:r>
          </a:p>
          <a:p>
            <a:pPr>
              <a:lnSpc>
                <a:spcPts val="2200"/>
              </a:lnSpc>
            </a:pPr>
            <a:r>
              <a:rPr lang="en-CA" sz="1800" b="1" dirty="0" smtClean="0">
                <a:latin typeface="Arial"/>
                <a:cs typeface="Arial"/>
              </a:rPr>
              <a:t>App</a:t>
            </a:r>
            <a:r>
              <a:rPr lang="en-CA" sz="1800" b="1" dirty="0" smtClean="0">
                <a:latin typeface="Times New Roman"/>
              </a:rPr>
              <a:t/>
            </a:r>
            <a:br>
              <a:rPr lang="en-CA" sz="1800" b="1" dirty="0" smtClean="0">
                <a:latin typeface="Times New Roman"/>
              </a:rPr>
            </a:br>
            <a:r>
              <a:rPr lang="en-CA" sz="1800" b="1" dirty="0" smtClean="0">
                <a:latin typeface="Arial"/>
                <a:cs typeface="Arial"/>
              </a:rPr>
              <a:t>Tier</a:t>
            </a:r>
          </a:p>
          <a:p>
            <a:pPr>
              <a:lnSpc>
                <a:spcPts val="22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79937" y="3035300"/>
            <a:ext cx="654063" cy="532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Flows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48600" y="3088957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b="1" dirty="0" smtClean="0">
                <a:solidFill>
                  <a:srgbClr val="000000"/>
                </a:solidFill>
                <a:latin typeface="Arial"/>
                <a:cs typeface="Arial"/>
              </a:rPr>
              <a:t>SDN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19300" y="4356100"/>
            <a:ext cx="1854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smtClean="0">
                <a:solidFill>
                  <a:srgbClr val="000000"/>
                </a:solidFill>
                <a:latin typeface="Arial"/>
                <a:cs typeface="Arial"/>
              </a:rPr>
              <a:t>IDS/IPS   Firewall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43200" y="6172200"/>
            <a:ext cx="769592" cy="536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Clients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33107" y="3918410"/>
            <a:ext cx="1410893" cy="8059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Virtual </a:t>
            </a:r>
          </a:p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Middleboxes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800" y="4419600"/>
            <a:ext cx="5041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600" smtClean="0">
                <a:solidFill>
                  <a:srgbClr val="000000"/>
                </a:solidFill>
                <a:latin typeface="Arial"/>
                <a:cs typeface="Arial"/>
              </a:rPr>
              <a:t>LB    VPN    Accelerator</a:t>
            </a:r>
          </a:p>
          <a:p>
            <a:pPr>
              <a:lnSpc>
                <a:spcPts val="12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3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82888" y="304800"/>
            <a:ext cx="4170312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Alleviating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Hotspots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95600" y="4114800"/>
            <a:ext cx="335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625600" algn="l"/>
              </a:tabLst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M1	M2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28600" y="5934670"/>
            <a:ext cx="9296400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Solution: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When M1 is overloaded, provision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</a:p>
          <a:p>
            <a:pPr algn="ctr">
              <a:lnSpc>
                <a:spcPts val="2400"/>
              </a:lnSpc>
            </a:pP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middlebox(</a:t>
            </a:r>
            <a:r>
              <a:rPr lang="en-CA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to serve new flows.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696200" y="3810000"/>
            <a:ext cx="1410893" cy="8059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Virtual </a:t>
            </a:r>
          </a:p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Middleboxes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7772400" y="1787604"/>
            <a:ext cx="1219200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b="1" dirty="0" smtClean="0">
                <a:latin typeface="Arial"/>
                <a:cs typeface="Arial"/>
              </a:rPr>
              <a:t>Elastic </a:t>
            </a:r>
          </a:p>
          <a:p>
            <a:pPr>
              <a:lnSpc>
                <a:spcPts val="2200"/>
              </a:lnSpc>
            </a:pPr>
            <a:r>
              <a:rPr lang="en-CA" sz="1800" b="1" dirty="0" smtClean="0">
                <a:latin typeface="Arial"/>
                <a:cs typeface="Arial"/>
              </a:rPr>
              <a:t>App</a:t>
            </a:r>
            <a:r>
              <a:rPr lang="en-CA" sz="1800" b="1" dirty="0" smtClean="0">
                <a:latin typeface="Times New Roman"/>
              </a:rPr>
              <a:t/>
            </a:r>
            <a:br>
              <a:rPr lang="en-CA" sz="1800" b="1" dirty="0" smtClean="0">
                <a:latin typeface="Times New Roman"/>
              </a:rPr>
            </a:br>
            <a:r>
              <a:rPr lang="en-CA" sz="1800" b="1" dirty="0" smtClean="0">
                <a:latin typeface="Arial"/>
                <a:cs typeface="Arial"/>
              </a:rPr>
              <a:t>Tier</a:t>
            </a:r>
          </a:p>
          <a:p>
            <a:pPr>
              <a:lnSpc>
                <a:spcPts val="22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772400" y="3088957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b="1" dirty="0" smtClean="0">
                <a:solidFill>
                  <a:srgbClr val="000000"/>
                </a:solidFill>
                <a:latin typeface="Arial"/>
                <a:cs typeface="Arial"/>
              </a:rPr>
              <a:t>SDN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1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838200" y="6139332"/>
            <a:ext cx="6705600" cy="9472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Scaling Inefficiencies Lead to Poor </a:t>
            </a:r>
            <a:r>
              <a:rPr lang="en-CA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Utilization.</a:t>
            </a:r>
            <a:endParaRPr lang="en-CA" sz="28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70100" y="4127500"/>
            <a:ext cx="208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0922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M1	M2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54500" y="4114800"/>
            <a:ext cx="1917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092200" algn="l"/>
              </a:tabLst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M3	M4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96200" y="3842210"/>
            <a:ext cx="1410893" cy="8059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Virtual </a:t>
            </a:r>
          </a:p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Middleboxes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772400" y="1819814"/>
            <a:ext cx="1219200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b="1" dirty="0" smtClean="0">
                <a:latin typeface="Arial"/>
                <a:cs typeface="Arial"/>
              </a:rPr>
              <a:t>Elastic </a:t>
            </a:r>
          </a:p>
          <a:p>
            <a:pPr>
              <a:lnSpc>
                <a:spcPts val="2200"/>
              </a:lnSpc>
            </a:pPr>
            <a:r>
              <a:rPr lang="en-CA" sz="1800" b="1" dirty="0" smtClean="0">
                <a:latin typeface="Arial"/>
                <a:cs typeface="Arial"/>
              </a:rPr>
              <a:t>App</a:t>
            </a:r>
            <a:r>
              <a:rPr lang="en-CA" sz="1800" b="1" dirty="0" smtClean="0">
                <a:latin typeface="Times New Roman"/>
              </a:rPr>
              <a:t/>
            </a:r>
            <a:br>
              <a:rPr lang="en-CA" sz="1800" b="1" dirty="0" smtClean="0">
                <a:latin typeface="Times New Roman"/>
              </a:rPr>
            </a:br>
            <a:r>
              <a:rPr lang="en-CA" sz="1800" b="1" dirty="0" smtClean="0">
                <a:latin typeface="Arial"/>
                <a:cs typeface="Arial"/>
              </a:rPr>
              <a:t>Tier</a:t>
            </a:r>
          </a:p>
          <a:p>
            <a:pPr>
              <a:lnSpc>
                <a:spcPts val="22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772400" y="3121167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b="1" dirty="0" smtClean="0">
                <a:solidFill>
                  <a:srgbClr val="000000"/>
                </a:solidFill>
                <a:latin typeface="Arial"/>
                <a:cs typeface="Arial"/>
              </a:rPr>
              <a:t>SDN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382888" y="304800"/>
            <a:ext cx="4170312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Alleviating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Hotspots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1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-12192000" y="2286000"/>
            <a:ext cx="8750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0" b="1" smtClean="0">
                <a:solidFill>
                  <a:srgbClr val="000000"/>
                </a:solidFill>
                <a:latin typeface="Arial Narrow Bold"/>
                <a:cs typeface="Arial Narrow Bold"/>
              </a:rPr>
              <a:t>Flow State is Naturally Partitioned</a:t>
            </a:r>
          </a:p>
          <a:p>
            <a:pPr>
              <a:lnSpc>
                <a:spcPts val="368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95800" y="3898900"/>
            <a:ext cx="1765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Flow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95600" y="4127500"/>
            <a:ext cx="3352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587500" algn="l"/>
              </a:tabLst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M1</a:t>
            </a: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	Table</a:t>
            </a:r>
          </a:p>
          <a:p>
            <a:pPr>
              <a:lnSpc>
                <a:spcPts val="195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2917130" y="271932"/>
            <a:ext cx="3995735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Split/Merge Insight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842210"/>
            <a:ext cx="1410893" cy="8059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Virtual </a:t>
            </a:r>
          </a:p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Middleboxes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772400" y="1819814"/>
            <a:ext cx="1219200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b="1" dirty="0" smtClean="0">
                <a:latin typeface="Arial"/>
                <a:cs typeface="Arial"/>
              </a:rPr>
              <a:t>Elastic </a:t>
            </a:r>
          </a:p>
          <a:p>
            <a:pPr>
              <a:lnSpc>
                <a:spcPts val="2200"/>
              </a:lnSpc>
            </a:pPr>
            <a:r>
              <a:rPr lang="en-CA" sz="1800" b="1" dirty="0" smtClean="0">
                <a:latin typeface="Arial"/>
                <a:cs typeface="Arial"/>
              </a:rPr>
              <a:t>App</a:t>
            </a:r>
            <a:r>
              <a:rPr lang="en-CA" sz="1800" b="1" dirty="0" smtClean="0">
                <a:latin typeface="Times New Roman"/>
              </a:rPr>
              <a:t/>
            </a:r>
            <a:br>
              <a:rPr lang="en-CA" sz="1800" b="1" dirty="0" smtClean="0">
                <a:latin typeface="Times New Roman"/>
              </a:rPr>
            </a:br>
            <a:r>
              <a:rPr lang="en-CA" sz="1800" b="1" dirty="0" smtClean="0">
                <a:latin typeface="Arial"/>
                <a:cs typeface="Arial"/>
              </a:rPr>
              <a:t>Tier</a:t>
            </a:r>
          </a:p>
          <a:p>
            <a:pPr>
              <a:lnSpc>
                <a:spcPts val="22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772400" y="3121167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b="1" dirty="0" smtClean="0">
                <a:solidFill>
                  <a:srgbClr val="000000"/>
                </a:solidFill>
                <a:latin typeface="Arial"/>
                <a:cs typeface="Arial"/>
              </a:rPr>
              <a:t>SDN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2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688330" y="5867400"/>
            <a:ext cx="7678534" cy="8617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Intuition: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Dynamic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partitioning of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flow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states among </a:t>
            </a:r>
            <a:endParaRPr lang="en-CA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CA" sz="2800" i="1" dirty="0" smtClean="0">
                <a:solidFill>
                  <a:srgbClr val="000000"/>
                </a:solidFill>
                <a:latin typeface="Calibri"/>
                <a:cs typeface="Calibri"/>
              </a:rPr>
              <a:t>replicas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enables elastic execution.</a:t>
            </a:r>
            <a:endParaRPr lang="en-CA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0" y="3784600"/>
            <a:ext cx="1079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smtClean="0">
                <a:solidFill>
                  <a:srgbClr val="000000"/>
                </a:solidFill>
                <a:latin typeface="Arial Bold"/>
                <a:cs typeface="Arial Bold"/>
              </a:rPr>
              <a:t>Flow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32000" y="4025900"/>
            <a:ext cx="1079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smtClean="0">
                <a:solidFill>
                  <a:srgbClr val="000000"/>
                </a:solidFill>
                <a:latin typeface="Arial Bold"/>
                <a:cs typeface="Arial Bold"/>
              </a:rPr>
              <a:t>Table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19700" y="3771900"/>
            <a:ext cx="523929" cy="6950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Flow</a:t>
            </a:r>
          </a:p>
          <a:p>
            <a:pPr>
              <a:lnSpc>
                <a:spcPts val="18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Table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2917130" y="271932"/>
            <a:ext cx="3995735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Split/Merge Insight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7696200" y="3842210"/>
            <a:ext cx="1410893" cy="8059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Virtual </a:t>
            </a:r>
          </a:p>
          <a:p>
            <a:pPr>
              <a:lnSpc>
                <a:spcPts val="2100"/>
              </a:lnSpc>
            </a:pPr>
            <a:r>
              <a:rPr lang="en-CA" sz="1800" b="1" dirty="0" smtClean="0">
                <a:solidFill>
                  <a:srgbClr val="000000"/>
                </a:solidFill>
                <a:latin typeface="Arial"/>
                <a:cs typeface="Arial"/>
              </a:rPr>
              <a:t>Middleboxes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7772400" y="1819814"/>
            <a:ext cx="1219200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b="1" dirty="0" smtClean="0">
                <a:latin typeface="Arial"/>
                <a:cs typeface="Arial"/>
              </a:rPr>
              <a:t>Elastic </a:t>
            </a:r>
          </a:p>
          <a:p>
            <a:pPr>
              <a:lnSpc>
                <a:spcPts val="2200"/>
              </a:lnSpc>
            </a:pPr>
            <a:r>
              <a:rPr lang="en-CA" sz="1800" b="1" dirty="0" smtClean="0">
                <a:latin typeface="Arial"/>
                <a:cs typeface="Arial"/>
              </a:rPr>
              <a:t>App</a:t>
            </a:r>
            <a:r>
              <a:rPr lang="en-CA" sz="1800" b="1" dirty="0" smtClean="0">
                <a:latin typeface="Times New Roman"/>
              </a:rPr>
              <a:t/>
            </a:r>
            <a:br>
              <a:rPr lang="en-CA" sz="1800" b="1" dirty="0" smtClean="0">
                <a:latin typeface="Times New Roman"/>
              </a:rPr>
            </a:br>
            <a:r>
              <a:rPr lang="en-CA" sz="1800" b="1" dirty="0" smtClean="0">
                <a:latin typeface="Arial"/>
                <a:cs typeface="Arial"/>
              </a:rPr>
              <a:t>Tier</a:t>
            </a:r>
          </a:p>
          <a:p>
            <a:pPr>
              <a:lnSpc>
                <a:spcPts val="22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7772400" y="3121167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b="1" dirty="0" smtClean="0">
                <a:solidFill>
                  <a:srgbClr val="000000"/>
                </a:solidFill>
                <a:latin typeface="Arial"/>
                <a:cs typeface="Arial"/>
              </a:rPr>
              <a:t>SDN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1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9200" y="0"/>
            <a:ext cx="9144000" cy="68453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483260" y="304800"/>
            <a:ext cx="5146140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State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Inside a Middlebox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571500" y="1270000"/>
            <a:ext cx="615954" cy="7095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Output</a:t>
            </a:r>
          </a:p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Flows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25600" y="2247900"/>
            <a:ext cx="695703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Caches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19400" y="2120900"/>
            <a:ext cx="935152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08954">
              <a:lnSpc>
                <a:spcPts val="19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processes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13200" y="2247900"/>
            <a:ext cx="205184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…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53206" y="2057400"/>
            <a:ext cx="3538394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to a replica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25600" y="2997200"/>
            <a:ext cx="2634836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Threshold	 Non-critical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6400" y="3238500"/>
            <a:ext cx="2472331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6129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counters	statistics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52600" y="1295400"/>
            <a:ext cx="1560312" cy="536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Middlebox VM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73300" y="3810000"/>
            <a:ext cx="1051487" cy="396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Flow Table</a:t>
            </a:r>
          </a:p>
          <a:p>
            <a:pPr>
              <a:lnSpc>
                <a:spcPts val="152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9100" y="4076700"/>
            <a:ext cx="217484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Key	Value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62100" y="4406900"/>
            <a:ext cx="2481148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3843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5-tuple	[Flow State]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-630296" y="5549900"/>
            <a:ext cx="535804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3462" algn="ctr">
              <a:lnSpc>
                <a:spcPts val="19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Input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Flows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61000" y="2870200"/>
            <a:ext cx="3835400" cy="11079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May be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shared among replicas (</a:t>
            </a:r>
            <a:r>
              <a:rPr lang="en-CA" sz="2800" b="1" dirty="0">
                <a:solidFill>
                  <a:srgbClr val="000000"/>
                </a:solidFill>
                <a:latin typeface="Calibri"/>
                <a:cs typeface="Calibri"/>
              </a:rPr>
              <a:t>coherent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CA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86400" y="4302205"/>
            <a:ext cx="3581400" cy="11079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800" b="1" dirty="0" err="1" smtClean="0">
                <a:solidFill>
                  <a:srgbClr val="000000"/>
                </a:solidFill>
                <a:latin typeface="Calibri"/>
                <a:cs typeface="Calibri"/>
              </a:rPr>
              <a:t>Partitionable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among replicas</a:t>
            </a:r>
            <a:endParaRPr lang="en-CA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7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There are </a:t>
            </a:r>
            <a:r>
              <a:rPr lang="en-US" sz="4000">
                <a:solidFill>
                  <a:schemeClr val="tx2"/>
                </a:solidFill>
              </a:rPr>
              <a:t>many </a:t>
            </a:r>
            <a:r>
              <a:rPr lang="en-US" sz="4000" smtClean="0">
                <a:solidFill>
                  <a:schemeClr val="tx2"/>
                </a:solidFill>
              </a:rPr>
              <a:t>middleboxes!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0765"/>
          </a:xfrm>
        </p:spPr>
        <p:txBody>
          <a:bodyPr/>
          <a:lstStyle/>
          <a:p>
            <a:pPr>
              <a:buNone/>
            </a:pPr>
            <a:r>
              <a:rPr lang="en-US" dirty="0"/>
              <a:t>Survey across 57 </a:t>
            </a:r>
            <a:r>
              <a:rPr lang="en-US" dirty="0" smtClean="0"/>
              <a:t>enterprise networks 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/>
              <a:t>Sherry et al, SIGCOMM’ </a:t>
            </a:r>
            <a:r>
              <a:rPr lang="en-US" sz="2000" dirty="0" smtClean="0"/>
              <a:t>12)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vyascou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17419"/>
            <a:ext cx="8422822" cy="47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789693" y="28608"/>
            <a:ext cx="5982707" cy="14191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Split/Merge:  A State-Centric </a:t>
            </a:r>
            <a:endParaRPr lang="en-CA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Approach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Elasticity</a:t>
            </a:r>
          </a:p>
          <a:p>
            <a:pPr algn="ctr"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41800" y="1257300"/>
            <a:ext cx="322524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36800" y="1524000"/>
            <a:ext cx="1408699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Virtual Network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Interface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80100" y="1092200"/>
            <a:ext cx="893046" cy="9542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Internal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Coherent</a:t>
            </a:r>
          </a:p>
          <a:p>
            <a:pPr>
              <a:lnSpc>
                <a:spcPts val="254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0100" y="1854200"/>
            <a:ext cx="1257528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err="1" smtClean="0">
                <a:solidFill>
                  <a:srgbClr val="000000"/>
                </a:solidFill>
                <a:latin typeface="Arial Italic"/>
                <a:cs typeface="Arial Italic"/>
              </a:rPr>
              <a:t>Partitionable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(Flow States)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5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41800" y="1257300"/>
            <a:ext cx="322524" cy="4548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06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36800" y="1524000"/>
            <a:ext cx="1408699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Virtual Network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Interface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55800" y="2501900"/>
            <a:ext cx="663268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Split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24100" y="2971800"/>
            <a:ext cx="2525904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494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1	Replica 2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25700" y="3289300"/>
            <a:ext cx="1920181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	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80100" y="1092200"/>
            <a:ext cx="893046" cy="9542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Internal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Coherent</a:t>
            </a:r>
          </a:p>
          <a:p>
            <a:pPr>
              <a:lnSpc>
                <a:spcPts val="254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80100" y="1854200"/>
            <a:ext cx="1257528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err="1" smtClean="0">
                <a:solidFill>
                  <a:srgbClr val="000000"/>
                </a:solidFill>
                <a:latin typeface="Arial Italic"/>
                <a:cs typeface="Arial Italic"/>
              </a:rPr>
              <a:t>Partitionable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(Flow States)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10200" y="2908300"/>
            <a:ext cx="870091" cy="9515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3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	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252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51200" y="3430409"/>
            <a:ext cx="114114" cy="3795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14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00600" y="3352800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37300" y="3352800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3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1789693" y="28608"/>
            <a:ext cx="5982707" cy="14191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Split/Merge:  A State-Centric </a:t>
            </a:r>
            <a:endParaRPr lang="en-CA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Approach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Elasticity</a:t>
            </a:r>
          </a:p>
          <a:p>
            <a:pPr algn="ctr"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36800" y="1524000"/>
            <a:ext cx="143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Virtual Network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Interface!</a:t>
            </a: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55800" y="2501900"/>
            <a:ext cx="663268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Split</a:t>
            </a:r>
            <a:endParaRPr lang="en-CA" sz="1610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24100" y="2895600"/>
            <a:ext cx="866283" cy="9825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1016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1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	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257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0100" y="1168400"/>
            <a:ext cx="733346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Internal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41800" y="1333500"/>
            <a:ext cx="322524" cy="2838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080"/>
              </a:lnSpc>
            </a:pPr>
            <a:endParaRPr lang="en-CA" sz="1066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92800" y="1536700"/>
            <a:ext cx="893046" cy="3744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Coherent</a:t>
            </a:r>
          </a:p>
          <a:p>
            <a:pPr>
              <a:lnSpc>
                <a:spcPts val="14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80100" y="1854200"/>
            <a:ext cx="1257528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err="1" smtClean="0">
                <a:solidFill>
                  <a:srgbClr val="000000"/>
                </a:solidFill>
                <a:latin typeface="Arial Italic"/>
                <a:cs typeface="Arial Italic"/>
              </a:rPr>
              <a:t>Partitionable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(Flow States)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73500" y="2971800"/>
            <a:ext cx="251308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2	Replica 3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62400" y="3302000"/>
            <a:ext cx="1874230" cy="233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	VM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6400" y="3365500"/>
            <a:ext cx="1257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Unchanged</a:t>
            </a:r>
          </a:p>
          <a:p>
            <a:pPr>
              <a:lnSpc>
                <a:spcPts val="1440"/>
              </a:lnSpc>
            </a:pPr>
            <a:endParaRPr lang="en-CA" sz="1600" i="1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51200" y="3352800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00600" y="3352800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37300" y="3352800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3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75500" y="3365500"/>
            <a:ext cx="1409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Coherency is</a:t>
            </a:r>
          </a:p>
          <a:p>
            <a:pPr>
              <a:lnSpc>
                <a:spcPts val="1840"/>
              </a:lnSpc>
            </a:pPr>
            <a:endParaRPr lang="en-CA" sz="1600" i="1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6400" y="3606800"/>
            <a:ext cx="1244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Interfaces!</a:t>
            </a: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4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75500" y="3606800"/>
            <a:ext cx="1052745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maintained</a:t>
            </a:r>
          </a:p>
          <a:p>
            <a:pPr>
              <a:lnSpc>
                <a:spcPts val="18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52600" y="4753388"/>
            <a:ext cx="973248" cy="504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Merge</a:t>
            </a:r>
            <a:endParaRPr lang="en-CA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1840"/>
              </a:lnSpc>
            </a:pPr>
            <a:endParaRPr lang="en-CA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41600" y="5029200"/>
            <a:ext cx="904367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1</a:t>
            </a:r>
          </a:p>
          <a:p>
            <a:pPr>
              <a:lnSpc>
                <a:spcPts val="18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26000" y="5029200"/>
            <a:ext cx="1138305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2+3</a:t>
            </a:r>
          </a:p>
          <a:p>
            <a:pPr>
              <a:lnSpc>
                <a:spcPts val="18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730500" y="5359400"/>
            <a:ext cx="322524" cy="4601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14900" y="5346700"/>
            <a:ext cx="322524" cy="4601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68700" y="5422900"/>
            <a:ext cx="114114" cy="3795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14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65800" y="5422900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1789693" y="28608"/>
            <a:ext cx="5982707" cy="14191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Split/Merge:  A State-Centric </a:t>
            </a:r>
            <a:endParaRPr lang="en-CA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Approach 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Elasticity</a:t>
            </a:r>
          </a:p>
          <a:p>
            <a:pPr algn="ctr"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16200" y="3111500"/>
            <a:ext cx="6527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smtClean="0">
                <a:solidFill>
                  <a:srgbClr val="403F40"/>
                </a:solidFill>
                <a:latin typeface="Arial"/>
                <a:cs typeface="Arial"/>
              </a:rPr>
              <a:t>Implementation</a:t>
            </a:r>
          </a:p>
          <a:p>
            <a:pPr>
              <a:lnSpc>
                <a:spcPts val="5060"/>
              </a:lnSpc>
            </a:pPr>
            <a:endParaRPr lang="en-CA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4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24300" y="1524000"/>
            <a:ext cx="30777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1714" y="1828800"/>
            <a:ext cx="1072086" cy="95421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1270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Internal</a:t>
            </a:r>
            <a:endParaRPr lang="en-CA" sz="16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2500"/>
              </a:lnSpc>
              <a:tabLst>
                <a:tab pos="1270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Coherent</a:t>
            </a:r>
          </a:p>
          <a:p>
            <a:pPr>
              <a:lnSpc>
                <a:spcPts val="254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62200" y="2565400"/>
            <a:ext cx="1257528" cy="7386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err="1" smtClean="0">
                <a:solidFill>
                  <a:srgbClr val="000000"/>
                </a:solidFill>
                <a:latin typeface="Arial Italic"/>
                <a:cs typeface="Arial Italic"/>
              </a:rPr>
              <a:t>Partitionable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(Flow States)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38600" y="1181100"/>
            <a:ext cx="4615203" cy="2333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33274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1	Replica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28000" y="1524000"/>
            <a:ext cx="30777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92600" y="2489200"/>
            <a:ext cx="4737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39" b="1" spc="-10" smtClean="0">
                <a:solidFill>
                  <a:srgbClr val="0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13700" y="2692400"/>
            <a:ext cx="1016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339" b="1" spc="-10" smtClean="0">
                <a:solidFill>
                  <a:srgbClr val="000000"/>
                </a:solidFill>
                <a:latin typeface="Arial Bold"/>
                <a:cs typeface="Arial Bold"/>
              </a:rPr>
              <a:t>2</a:t>
            </a:r>
          </a:p>
          <a:p>
            <a:pPr>
              <a:lnSpc>
                <a:spcPts val="132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2800" y="3378200"/>
            <a:ext cx="3146094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26416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	VMM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0" y="5283200"/>
            <a:ext cx="205913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Traffic to </a:t>
            </a: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Middlebox</a:t>
            </a:r>
            <a:endParaRPr lang="en-CA" sz="1600" b="1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13500" y="5689600"/>
            <a:ext cx="68736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1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88100" y="5956300"/>
            <a:ext cx="68736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2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3810000" y="271932"/>
            <a:ext cx="1915589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FreeFlow</a:t>
            </a:r>
            <a:endParaRPr lang="en-CA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3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38600" y="1181100"/>
            <a:ext cx="855402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1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89989" y="1181100"/>
            <a:ext cx="855402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2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9100" y="1485900"/>
            <a:ext cx="520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1785" spc="-10" smtClean="0">
                <a:solidFill>
                  <a:srgbClr val="3790A7"/>
                </a:solidFill>
                <a:latin typeface="Arial Unicode MS"/>
                <a:cs typeface="Arial Unicode MS"/>
              </a:rPr>
              <a:t></a:t>
            </a:r>
            <a:r>
              <a:rPr lang="en-CA" sz="1785" spc="-10" smtClean="0">
                <a:solidFill>
                  <a:srgbClr val="43A1B5"/>
                </a:solidFill>
                <a:latin typeface="Arial"/>
                <a:cs typeface="Arial"/>
              </a:rPr>
              <a:t> </a:t>
            </a:r>
          </a:p>
          <a:p>
            <a:pPr>
              <a:lnSpc>
                <a:spcPts val="2750"/>
              </a:lnSpc>
            </a:pPr>
            <a:endParaRPr lang="en-CA" sz="1785" spc="-10" smtClean="0">
              <a:solidFill>
                <a:srgbClr val="43A1B5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1422400"/>
            <a:ext cx="2489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Need to manage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24300" y="1511300"/>
            <a:ext cx="307777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0" y="1511300"/>
            <a:ext cx="307777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1803400"/>
            <a:ext cx="844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application state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92600" y="2489200"/>
            <a:ext cx="4851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39" b="1" spc="-10" smtClean="0">
                <a:solidFill>
                  <a:srgbClr val="0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13700" y="2692400"/>
            <a:ext cx="1130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lang="en-CA" sz="1339" b="1" spc="-10" smtClean="0">
                <a:solidFill>
                  <a:srgbClr val="000000"/>
                </a:solidFill>
                <a:latin typeface="Arial Bold"/>
                <a:cs typeface="Arial Bold"/>
              </a:rPr>
              <a:t>2</a:t>
            </a:r>
          </a:p>
          <a:p>
            <a:pPr>
              <a:lnSpc>
                <a:spcPts val="135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22800" y="3365500"/>
            <a:ext cx="478697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77100" y="3365500"/>
            <a:ext cx="478697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61000" y="5283200"/>
            <a:ext cx="1990802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Traffic to Middlebox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13500" y="5689600"/>
            <a:ext cx="687360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1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88100" y="5956300"/>
            <a:ext cx="687360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2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3810000" y="271932"/>
            <a:ext cx="1915589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FreeFlow</a:t>
            </a:r>
            <a:endParaRPr lang="en-CA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100" y="1473200"/>
            <a:ext cx="34036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785" spc="-10" smtClean="0">
                <a:solidFill>
                  <a:srgbClr val="3790A7"/>
                </a:solidFill>
                <a:latin typeface="Arial Unicode MS"/>
                <a:cs typeface="Arial Unicode MS"/>
              </a:rPr>
              <a:t></a:t>
            </a:r>
            <a:r>
              <a:rPr lang="en-CA" sz="1785" spc="-10" smtClean="0">
                <a:solidFill>
                  <a:srgbClr val="43A1B5"/>
                </a:solidFill>
                <a:latin typeface="Arial"/>
                <a:cs typeface="Arial"/>
              </a:rPr>
              <a:t> </a:t>
            </a: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Need to manage</a:t>
            </a:r>
          </a:p>
          <a:p>
            <a:pPr>
              <a:lnSpc>
                <a:spcPts val="241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1803400"/>
            <a:ext cx="312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application state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9100" y="2667000"/>
            <a:ext cx="34036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CA" sz="1920" smtClean="0">
                <a:solidFill>
                  <a:srgbClr val="3790A7"/>
                </a:solidFill>
                <a:latin typeface="Arial Unicode MS"/>
                <a:cs typeface="Arial Unicode MS"/>
              </a:rPr>
              <a:t></a:t>
            </a:r>
            <a:r>
              <a:rPr lang="en-CA" sz="1920" smtClean="0">
                <a:solidFill>
                  <a:srgbClr val="43A1B5"/>
                </a:solidFill>
                <a:latin typeface="Arial"/>
                <a:cs typeface="Arial"/>
              </a:rPr>
              <a:t> </a:t>
            </a: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 Need to ensure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	flows are routed to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3429000"/>
            <a:ext cx="312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the correct replica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16883" y="1104900"/>
            <a:ext cx="855402" cy="9873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6905" algn="ctr">
              <a:lnSpc>
                <a:spcPts val="26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1</a:t>
            </a:r>
            <a:endParaRPr lang="en-CA" sz="1600" dirty="0">
              <a:solidFill>
                <a:srgbClr val="000000"/>
              </a:solidFill>
              <a:latin typeface="Times New Roman"/>
            </a:endParaRPr>
          </a:p>
          <a:p>
            <a:pPr indent="456905" algn="ctr">
              <a:lnSpc>
                <a:spcPts val="260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6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92600" y="2489200"/>
            <a:ext cx="9906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smtClean="0">
                <a:solidFill>
                  <a:srgbClr val="0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22800" y="3378200"/>
            <a:ext cx="47869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24300" y="4533900"/>
            <a:ext cx="68736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1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21300" y="4165600"/>
            <a:ext cx="1686210" cy="10600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81000" algn="l"/>
              </a:tabLst>
            </a:pPr>
            <a:r>
              <a:rPr lang="en-CA" sz="1610" b="1" dirty="0" err="1" smtClean="0">
                <a:solidFill>
                  <a:srgbClr val="000000"/>
                </a:solidFill>
                <a:latin typeface="Arial Bold"/>
                <a:cs typeface="Arial Bold"/>
              </a:rPr>
              <a:t>FreeFlow</a:t>
            </a: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 </a:t>
            </a: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Module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	</a:t>
            </a: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Controller</a:t>
            </a:r>
            <a:endParaRPr lang="en-CA" sz="1610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28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366000" y="1104900"/>
            <a:ext cx="855402" cy="9873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191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2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	VM</a:t>
            </a:r>
          </a:p>
          <a:p>
            <a:pPr>
              <a:lnSpc>
                <a:spcPts val="26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13700" y="2654300"/>
            <a:ext cx="1016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39" b="1" spc="-10" smtClean="0">
                <a:solidFill>
                  <a:srgbClr val="000000"/>
                </a:solidFill>
                <a:latin typeface="Arial Bold"/>
                <a:cs typeface="Arial Bold"/>
              </a:rPr>
              <a:t>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77100" y="3378200"/>
            <a:ext cx="47869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99400" y="4533900"/>
            <a:ext cx="68736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2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61000" y="5283200"/>
            <a:ext cx="1990802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Traffic to Middlebox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370956" y="1371600"/>
            <a:ext cx="972444" cy="9873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456905" algn="ctr">
              <a:lnSpc>
                <a:spcPts val="26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</a:t>
            </a:r>
            <a:endParaRPr lang="en-CA" sz="1600" dirty="0">
              <a:solidFill>
                <a:srgbClr val="000000"/>
              </a:solidFill>
              <a:latin typeface="Times New Roman"/>
            </a:endParaRPr>
          </a:p>
          <a:p>
            <a:pPr indent="456905" algn="ctr">
              <a:lnSpc>
                <a:spcPts val="260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6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3810000" y="271932"/>
            <a:ext cx="1915589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FreeFlow</a:t>
            </a:r>
            <a:endParaRPr lang="en-CA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100" y="1473200"/>
            <a:ext cx="34036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785" spc="-10" smtClean="0">
                <a:solidFill>
                  <a:srgbClr val="3790A7"/>
                </a:solidFill>
                <a:latin typeface="Arial Unicode MS"/>
                <a:cs typeface="Arial Unicode MS"/>
              </a:rPr>
              <a:t></a:t>
            </a:r>
            <a:r>
              <a:rPr lang="en-CA" sz="1785" spc="-10" smtClean="0">
                <a:solidFill>
                  <a:srgbClr val="43A1B5"/>
                </a:solidFill>
                <a:latin typeface="Arial"/>
                <a:cs typeface="Arial"/>
              </a:rPr>
              <a:t> </a:t>
            </a: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Need to manage</a:t>
            </a:r>
          </a:p>
          <a:p>
            <a:pPr>
              <a:lnSpc>
                <a:spcPts val="241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1803400"/>
            <a:ext cx="312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application state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9100" y="2667000"/>
            <a:ext cx="34036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CA" sz="1920" smtClean="0">
                <a:solidFill>
                  <a:srgbClr val="3790A7"/>
                </a:solidFill>
                <a:latin typeface="Arial Unicode MS"/>
                <a:cs typeface="Arial Unicode MS"/>
              </a:rPr>
              <a:t></a:t>
            </a:r>
            <a:r>
              <a:rPr lang="en-CA" sz="1920" smtClean="0">
                <a:solidFill>
                  <a:srgbClr val="43A1B5"/>
                </a:solidFill>
                <a:latin typeface="Arial"/>
                <a:cs typeface="Arial"/>
              </a:rPr>
              <a:t> </a:t>
            </a: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 Need to ensure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	flows are routed to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3429000"/>
            <a:ext cx="312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the correct replica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9100" y="4292600"/>
            <a:ext cx="34036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CA" sz="1920" smtClean="0">
                <a:solidFill>
                  <a:srgbClr val="3790A7"/>
                </a:solidFill>
                <a:latin typeface="Arial Unicode MS"/>
                <a:cs typeface="Arial Unicode MS"/>
              </a:rPr>
              <a:t></a:t>
            </a:r>
            <a:r>
              <a:rPr lang="en-CA" sz="1920" smtClean="0">
                <a:solidFill>
                  <a:srgbClr val="43A1B5"/>
                </a:solidFill>
                <a:latin typeface="Arial"/>
                <a:cs typeface="Arial"/>
              </a:rPr>
              <a:t> </a:t>
            </a: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 Need to decide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	when to split or</a:t>
            </a:r>
          </a:p>
          <a:p>
            <a:pPr>
              <a:lnSpc>
                <a:spcPts val="28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8500" y="5041900"/>
            <a:ext cx="312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merge a replica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92600" y="2489200"/>
            <a:ext cx="9906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smtClean="0">
                <a:solidFill>
                  <a:srgbClr val="0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2800" y="3378200"/>
            <a:ext cx="47869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24300" y="4533900"/>
            <a:ext cx="68736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1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8000" y="3200400"/>
            <a:ext cx="1250695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Orchestrator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21300" y="4165600"/>
            <a:ext cx="1686210" cy="10600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81000" algn="l"/>
              </a:tabLst>
            </a:pPr>
            <a:r>
              <a:rPr lang="en-CA" sz="1610" b="1" dirty="0" err="1" smtClean="0">
                <a:solidFill>
                  <a:srgbClr val="000000"/>
                </a:solidFill>
                <a:latin typeface="Arial Bold"/>
                <a:cs typeface="Arial Bold"/>
              </a:rPr>
              <a:t>FreeFlow</a:t>
            </a: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 Module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	Controller</a:t>
            </a:r>
          </a:p>
          <a:p>
            <a:pPr>
              <a:lnSpc>
                <a:spcPts val="28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13700" y="2654300"/>
            <a:ext cx="1016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39" b="1" spc="-10" smtClean="0">
                <a:solidFill>
                  <a:srgbClr val="000000"/>
                </a:solidFill>
                <a:latin typeface="Arial Bold"/>
                <a:cs typeface="Arial Bold"/>
              </a:rPr>
              <a:t>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77100" y="3378200"/>
            <a:ext cx="478697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VMM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99400" y="4533900"/>
            <a:ext cx="68736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Flow 2</a:t>
            </a:r>
          </a:p>
          <a:p>
            <a:pPr>
              <a:lnSpc>
                <a:spcPts val="18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461000" y="5321300"/>
            <a:ext cx="1990802" cy="3795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b="1" i="1" dirty="0" smtClean="0">
                <a:solidFill>
                  <a:srgbClr val="000000"/>
                </a:solidFill>
                <a:latin typeface="Arial Italic"/>
                <a:cs typeface="Arial Italic"/>
              </a:rPr>
              <a:t>Traffic to Middlebox</a:t>
            </a:r>
          </a:p>
          <a:p>
            <a:pPr>
              <a:lnSpc>
                <a:spcPts val="1440"/>
              </a:lnSpc>
            </a:pPr>
            <a:endParaRPr lang="en-CA" sz="1600" b="1" dirty="0">
              <a:solidFill>
                <a:srgbClr val="000000"/>
              </a:solidFill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116883" y="1104900"/>
            <a:ext cx="855402" cy="9873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6905" algn="ctr">
              <a:lnSpc>
                <a:spcPts val="26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1</a:t>
            </a:r>
            <a:endParaRPr lang="en-CA" sz="1600" dirty="0">
              <a:solidFill>
                <a:srgbClr val="000000"/>
              </a:solidFill>
              <a:latin typeface="Times New Roman"/>
            </a:endParaRPr>
          </a:p>
          <a:p>
            <a:pPr indent="456905" algn="ctr">
              <a:lnSpc>
                <a:spcPts val="260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6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7366000" y="1104900"/>
            <a:ext cx="855402" cy="9873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19100" algn="l"/>
              </a:tabLst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Replica 2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	VM</a:t>
            </a:r>
          </a:p>
          <a:p>
            <a:pPr>
              <a:lnSpc>
                <a:spcPts val="26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3370956" y="1371600"/>
            <a:ext cx="972444" cy="9873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456905" algn="ctr">
              <a:lnSpc>
                <a:spcPts val="2600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VM</a:t>
            </a:r>
            <a:endParaRPr lang="en-CA" sz="1600" dirty="0">
              <a:solidFill>
                <a:srgbClr val="000000"/>
              </a:solidFill>
              <a:latin typeface="Times New Roman"/>
            </a:endParaRPr>
          </a:p>
          <a:p>
            <a:pPr indent="456905" algn="ctr">
              <a:lnSpc>
                <a:spcPts val="2600"/>
              </a:lnSpc>
            </a:pP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61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3810000" y="271932"/>
            <a:ext cx="1915589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FreeFlow</a:t>
            </a:r>
            <a:endParaRPr lang="en-CA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393700" y="304800"/>
            <a:ext cx="7570182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Annotating State using </a:t>
            </a:r>
            <a:r>
              <a:rPr lang="en-CA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FreeFlow</a:t>
            </a: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API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9900" y="1270000"/>
            <a:ext cx="4628654" cy="12189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create_flow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flow_key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, size)</a:t>
            </a:r>
            <a:r>
              <a:rPr lang="en-CA" sz="2200" i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CA" sz="219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91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delete_flow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flow_key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CA" sz="20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ts val="3200"/>
              </a:lnSpc>
            </a:pPr>
            <a:endParaRPr lang="en-CA" sz="2191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9900" y="2070100"/>
            <a:ext cx="4915990" cy="809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flow_state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get_flow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flow_key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CA" sz="2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put_flow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flow_key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CA" sz="22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9900" y="2971800"/>
            <a:ext cx="106292" cy="644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endParaRPr lang="en-CA" sz="2210" b="1" dirty="0" smtClean="0">
              <a:solidFill>
                <a:srgbClr val="000000"/>
              </a:solidFill>
              <a:latin typeface="Courier New Bold"/>
              <a:cs typeface="Courier New Bold"/>
            </a:endParaRPr>
          </a:p>
          <a:p>
            <a:pPr>
              <a:lnSpc>
                <a:spcPts val="2530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80200" y="1295400"/>
            <a:ext cx="234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Partitioned State API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9900" y="2971800"/>
            <a:ext cx="6610576" cy="6771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flow_timer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flow_key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, timeout, 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callback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ts val="2640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0" y="4178300"/>
            <a:ext cx="2286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Coherent State API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9900" y="4279900"/>
            <a:ext cx="4750533" cy="809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create_shared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(key, size, 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cb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CA" sz="218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8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delete_shared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CA" sz="2000" i="1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900" y="5219700"/>
            <a:ext cx="105523" cy="5219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endParaRPr lang="en-CA" sz="22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ts val="1980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900" y="5144587"/>
            <a:ext cx="8352587" cy="6466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state </a:t>
            </a: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get_shared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(key, flags) </a:t>
            </a:r>
            <a:r>
              <a:rPr lang="en-CA" sz="2000" i="1" dirty="0" smtClean="0">
                <a:solidFill>
                  <a:srgbClr val="000000"/>
                </a:solidFill>
                <a:latin typeface="Courier New"/>
                <a:cs typeface="Courier New"/>
              </a:rPr>
              <a:t>// synch | pull |local</a:t>
            </a:r>
          </a:p>
          <a:p>
            <a:pPr>
              <a:lnSpc>
                <a:spcPts val="2520"/>
              </a:lnSpc>
            </a:pPr>
            <a:endParaRPr lang="en-CA" sz="2111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" y="5562600"/>
            <a:ext cx="3886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put_shared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(key, flags)</a:t>
            </a:r>
          </a:p>
          <a:p>
            <a:pPr>
              <a:lnSpc>
                <a:spcPts val="2530"/>
              </a:lnSpc>
            </a:pPr>
            <a:endParaRPr lang="en-CA" sz="22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94295" y="5486400"/>
            <a:ext cx="3602572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i="1" dirty="0" smtClean="0">
                <a:solidFill>
                  <a:srgbClr val="000000"/>
                </a:solidFill>
                <a:latin typeface="Courier New"/>
                <a:cs typeface="Courier New"/>
              </a:rPr>
              <a:t> // </a:t>
            </a:r>
            <a:r>
              <a:rPr lang="en-CA" sz="2000" i="1" dirty="0" smtClean="0">
                <a:solidFill>
                  <a:srgbClr val="000000"/>
                </a:solidFill>
                <a:latin typeface="Courier New"/>
                <a:cs typeface="Courier New"/>
              </a:rPr>
              <a:t>synch | push |local</a:t>
            </a:r>
          </a:p>
          <a:p>
            <a:pPr>
              <a:lnSpc>
                <a:spcPts val="2300"/>
              </a:lnSpc>
            </a:pPr>
            <a:endParaRPr lang="en-CA" sz="2000" i="1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391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1905000" y="152400"/>
            <a:ext cx="5693866" cy="9677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Forwarding Flows Correctly </a:t>
            </a:r>
          </a:p>
          <a:p>
            <a:pPr algn="ctr">
              <a:lnSpc>
                <a:spcPts val="3680"/>
              </a:lnSpc>
            </a:pPr>
            <a:r>
              <a:rPr lang="en-CA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using </a:t>
            </a:r>
            <a:r>
              <a:rPr lang="en-CA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OpenFlow</a:t>
            </a:r>
            <a:endParaRPr lang="en-CA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75400" y="1244600"/>
            <a:ext cx="276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1.1.1.1 (de:ad:be:ef:ca:fe)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51600" y="1689100"/>
            <a:ext cx="854902" cy="6208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</a:p>
          <a:p>
            <a:pPr>
              <a:lnSpc>
                <a:spcPts val="1610"/>
              </a:lnSpc>
            </a:pP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4800" y="29972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5300" y="33782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2600" y="36576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65300" y="39370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0" y="42164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13200" y="20828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29100" y="2476500"/>
            <a:ext cx="2001617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  <a:tab pos="14351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27559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52800" y="3352800"/>
            <a:ext cx="180098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13200" y="42291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15100" y="20320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80200" y="28702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00800" y="32766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1!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61100" y="3962400"/>
            <a:ext cx="2768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1.1.1.1 (</a:t>
            </a:r>
            <a:r>
              <a:rPr lang="en-CA" sz="1800" dirty="0" err="1" smtClean="0">
                <a:solidFill>
                  <a:srgbClr val="000000"/>
                </a:solidFill>
                <a:latin typeface="Arial"/>
                <a:cs typeface="Arial"/>
              </a:rPr>
              <a:t>de:ad:be:ef:ca:fe</a:t>
            </a: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51600" y="4368800"/>
            <a:ext cx="85490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81175" y="4572000"/>
            <a:ext cx="2090914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Switch!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   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241800" y="4622800"/>
            <a:ext cx="89326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572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241800" y="4902200"/>
            <a:ext cx="89326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572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699000" y="51816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62400" y="5562600"/>
            <a:ext cx="2225704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701800" algn="l"/>
              </a:tabLst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15100" y="50165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515100" y="5295900"/>
            <a:ext cx="294764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680200" y="55753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00800" y="59690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2!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6515100" y="5295900"/>
            <a:ext cx="294764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0378" y="332213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599" y="5452533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449580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1110" y="3152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5222" y="5819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57200"/>
            <a:r>
              <a:rPr lang="en-US" sz="4000" dirty="0" smtClean="0">
                <a:solidFill>
                  <a:schemeClr val="tx2"/>
                </a:solidFill>
              </a:rPr>
              <a:t>Things to keep in mind about middleboxes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A middlebox is any traffic processing device except for routers and switches.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000" dirty="0" smtClean="0"/>
              <a:t>Why do we need them?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endParaRPr lang="en-US" sz="1100" dirty="0" smtClean="0"/>
          </a:p>
          <a:p>
            <a:pPr marL="514344" indent="-457200"/>
            <a:r>
              <a:rPr lang="en-US" sz="3000" dirty="0" smtClean="0"/>
              <a:t>Deployments of middlebox functionalities:</a:t>
            </a:r>
          </a:p>
          <a:p>
            <a:pPr marL="914348" lvl="1" indent="-457200"/>
            <a:r>
              <a:rPr lang="en-US" dirty="0"/>
              <a:t>Embedded in switches and </a:t>
            </a:r>
            <a:r>
              <a:rPr lang="en-US" dirty="0" smtClean="0"/>
              <a:t>routers (e.g., packet filtering)</a:t>
            </a:r>
            <a:endParaRPr lang="en-US" dirty="0" smtClean="0"/>
          </a:p>
          <a:p>
            <a:pPr marL="914348" lvl="1" indent="-457200"/>
            <a:r>
              <a:rPr lang="en-US" dirty="0" smtClean="0"/>
              <a:t>Specialized devices with hardware support of SSL acceleration, DPI, etc.</a:t>
            </a:r>
          </a:p>
          <a:p>
            <a:pPr marL="914348" lvl="1" indent="-457200"/>
            <a:r>
              <a:rPr lang="en-US" dirty="0" smtClean="0"/>
              <a:t>Virtual vs. Physical Appliances</a:t>
            </a:r>
          </a:p>
          <a:p>
            <a:pPr marL="914348" lvl="1" indent="-457200"/>
            <a:r>
              <a:rPr lang="en-US" dirty="0" smtClean="0"/>
              <a:t>Local (i.e., in-site) vs. Remote (i.e., in-the-cloud) deployments</a:t>
            </a:r>
          </a:p>
          <a:p>
            <a:pPr marL="914348" lvl="1" indent="-457200"/>
            <a:endParaRPr lang="en-US" sz="1100" dirty="0" smtClean="0"/>
          </a:p>
          <a:p>
            <a:pPr marL="514344" indent="-457200"/>
            <a:r>
              <a:rPr lang="en-US" sz="3100" dirty="0" smtClean="0"/>
              <a:t>They can break end-to-end semantics (e.g., load balancing)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1" name="TextBox 2"/>
          <p:cNvSpPr txBox="1"/>
          <p:nvPr/>
        </p:nvSpPr>
        <p:spPr>
          <a:xfrm>
            <a:off x="3124200" y="271932"/>
            <a:ext cx="3154660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 Migration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75400" y="1244600"/>
            <a:ext cx="276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1.1.1.1 (de:ad:be:ef:ca:fe)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1" y="1714500"/>
            <a:ext cx="3276600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Migrating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&lt;b&gt; from </a:t>
            </a:r>
          </a:p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replica 2 to replica 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4800" y="29972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5300" y="33782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65300" y="36576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65300" y="39370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0" y="42164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13200" y="20828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29100" y="2476500"/>
            <a:ext cx="2001617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  <a:tab pos="14351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27559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13200" y="42291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51600" y="1689100"/>
            <a:ext cx="85490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15100" y="20320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80200" y="28702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00800" y="32766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1!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61100" y="3962400"/>
            <a:ext cx="2768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1.1.1.1 (</a:t>
            </a:r>
            <a:r>
              <a:rPr lang="en-CA" sz="1800" dirty="0" err="1" smtClean="0">
                <a:solidFill>
                  <a:srgbClr val="000000"/>
                </a:solidFill>
                <a:latin typeface="Arial"/>
                <a:cs typeface="Arial"/>
              </a:rPr>
              <a:t>de:ad:be:ef:ca:fe</a:t>
            </a: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51600" y="4368800"/>
            <a:ext cx="85490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241800" y="4622800"/>
            <a:ext cx="89326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572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41800" y="4902200"/>
            <a:ext cx="89326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572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37100" y="51816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62400" y="5562600"/>
            <a:ext cx="2225704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701800" algn="l"/>
              </a:tabLst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515100" y="50165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515100" y="5295900"/>
            <a:ext cx="294764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680200" y="5575300"/>
            <a:ext cx="162049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400800" y="59690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2!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0378" y="332213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599" y="5452533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449580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1110" y="3152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5222" y="5819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352800" y="3352800"/>
            <a:ext cx="180098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1781175" y="4572000"/>
            <a:ext cx="2028825" cy="41314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2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 algn="r"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75400" y="1244600"/>
            <a:ext cx="276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1.1.1.1 (de:ad:be:ef:ca:fe)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" y="1714500"/>
            <a:ext cx="2940258" cy="11323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1. Suspend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flow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</a:p>
          <a:p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uffer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packets</a:t>
            </a:r>
            <a:endParaRPr lang="en-CA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21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4800" y="29972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5300" y="33782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65300" y="3657600"/>
            <a:ext cx="1239534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controller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65300" y="39370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0" y="42164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13200" y="20828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29100" y="2476500"/>
            <a:ext cx="2001617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  <a:tab pos="14351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27559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13200" y="42291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51600" y="1689100"/>
            <a:ext cx="85490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15100" y="20320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80200" y="28702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00800" y="32766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1!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61100" y="3962400"/>
            <a:ext cx="2768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1.1.1.1 (</a:t>
            </a:r>
            <a:r>
              <a:rPr lang="en-CA" sz="1800" dirty="0" err="1" smtClean="0">
                <a:solidFill>
                  <a:srgbClr val="000000"/>
                </a:solidFill>
                <a:latin typeface="Arial"/>
                <a:cs typeface="Arial"/>
              </a:rPr>
              <a:t>de:ad:be:ef:ca:fe</a:t>
            </a: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51600" y="4368800"/>
            <a:ext cx="85490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241800" y="4622800"/>
            <a:ext cx="89326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572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699000" y="4902200"/>
            <a:ext cx="204804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!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62400" y="5562600"/>
            <a:ext cx="2225704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701800" algn="l"/>
              </a:tabLst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15100" y="50165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515100" y="5295900"/>
            <a:ext cx="2514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</a:t>
            </a:r>
            <a:r>
              <a:rPr lang="en-CA" sz="1200" i="1" smtClean="0">
                <a:solidFill>
                  <a:srgbClr val="000000"/>
                </a:solidFill>
                <a:latin typeface="Arial Italic"/>
                <a:cs typeface="Arial Italic"/>
              </a:rPr>
              <a:t>c&gt;!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680200" y="55753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00800" y="59690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2!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3124200" y="271932"/>
            <a:ext cx="3154660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 Migration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6515100" y="5295900"/>
            <a:ext cx="26484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0378" y="332213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599" y="5452533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449580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1110" y="3152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05222" y="5819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3352800" y="3352800"/>
            <a:ext cx="180098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40" name="TextBox 20"/>
          <p:cNvSpPr txBox="1"/>
          <p:nvPr/>
        </p:nvSpPr>
        <p:spPr>
          <a:xfrm>
            <a:off x="1781175" y="4572000"/>
            <a:ext cx="2028825" cy="41314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2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 algn="r"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4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75400" y="1244600"/>
            <a:ext cx="276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1.1.1.1 (de:ad:be:ef:ca:fe)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51600" y="1689100"/>
            <a:ext cx="854902" cy="4144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700" y="1651983"/>
            <a:ext cx="2721097" cy="10912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2. Move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flow state </a:t>
            </a:r>
            <a:endParaRPr lang="en-CA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target</a:t>
            </a:r>
          </a:p>
          <a:p>
            <a:pPr>
              <a:lnSpc>
                <a:spcPts val="1715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74800" y="29972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65300" y="3657600"/>
            <a:ext cx="1196779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controller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65300" y="39370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0" y="42164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13200" y="2108200"/>
            <a:ext cx="1294099" cy="3704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45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29100" y="2476500"/>
            <a:ext cx="2001617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  <a:tab pos="14351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99000" y="27559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25800" y="3416300"/>
            <a:ext cx="180098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   Virtual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Switch!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13200" y="4229100"/>
            <a:ext cx="2171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 Table!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15100" y="2070100"/>
            <a:ext cx="303405" cy="287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0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15100" y="23114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80200" y="28702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0800" y="32766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1!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61100" y="4000500"/>
            <a:ext cx="2768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1.1.1.1 (de:ad:be:ef:ca:fe)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51600" y="4368800"/>
            <a:ext cx="2578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Flow Table!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41800" y="4610100"/>
            <a:ext cx="294764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99000" y="4610100"/>
            <a:ext cx="431595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99000" y="4902200"/>
            <a:ext cx="191972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515100" y="5295900"/>
            <a:ext cx="294764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62400" y="5549900"/>
            <a:ext cx="1384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725"/>
              </a:lnSpc>
            </a:pP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664200" y="5511800"/>
            <a:ext cx="762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i="1" smtClean="0">
                <a:solidFill>
                  <a:srgbClr val="000000"/>
                </a:solidFill>
                <a:latin typeface="Arial Italic"/>
                <a:cs typeface="Arial Italic"/>
              </a:rPr>
              <a:t>port 1!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680200" y="5562600"/>
            <a:ext cx="191972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400800" y="5969000"/>
            <a:ext cx="2743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2!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3124200" y="271932"/>
            <a:ext cx="3154660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 Migration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6515100" y="5295900"/>
            <a:ext cx="174973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0378" y="332213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8599" y="5452533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449580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1110" y="3152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05222" y="5819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20"/>
          <p:cNvSpPr txBox="1"/>
          <p:nvPr/>
        </p:nvSpPr>
        <p:spPr>
          <a:xfrm>
            <a:off x="1781175" y="4572000"/>
            <a:ext cx="2028825" cy="41314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2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 algn="r"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41" name="TextBox 6"/>
          <p:cNvSpPr txBox="1"/>
          <p:nvPr/>
        </p:nvSpPr>
        <p:spPr>
          <a:xfrm>
            <a:off x="1765300" y="33782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2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75400" y="1244600"/>
            <a:ext cx="276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1.1.1.1 (de:ad:be:ef:ca:fe)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51600" y="1689100"/>
            <a:ext cx="854902" cy="4144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676400"/>
            <a:ext cx="3081923" cy="10912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3. Release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buffer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</a:p>
          <a:p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resume </a:t>
            </a:r>
            <a:r>
              <a:rPr lang="en-CA" sz="2800" dirty="0">
                <a:solidFill>
                  <a:srgbClr val="000000"/>
                </a:solidFill>
                <a:latin typeface="Calibri"/>
                <a:cs typeface="Calibri"/>
              </a:rPr>
              <a:t>flow</a:t>
            </a:r>
          </a:p>
          <a:p>
            <a:pPr>
              <a:lnSpc>
                <a:spcPts val="1715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74800" y="29972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65300" y="33782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65300" y="36576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65300" y="3937000"/>
            <a:ext cx="957380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207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0" y="42164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13200" y="2108200"/>
            <a:ext cx="1294099" cy="3704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45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29100" y="2476500"/>
            <a:ext cx="2001617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  <a:tab pos="14351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229100" y="2755900"/>
            <a:ext cx="876162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</a:tabLst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	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0" y="30353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25800" y="3416300"/>
            <a:ext cx="180098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13200" y="4229100"/>
            <a:ext cx="1294099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15100" y="2070100"/>
            <a:ext cx="303405" cy="287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&lt;a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0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15100" y="2311400"/>
            <a:ext cx="303405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&lt;b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80200" y="2870200"/>
            <a:ext cx="191972" cy="3629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00800" y="32766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1!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61100" y="4000500"/>
            <a:ext cx="2768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1.1.1.1 (</a:t>
            </a:r>
            <a:r>
              <a:rPr lang="en-CA" sz="1800" dirty="0" err="1" smtClean="0">
                <a:solidFill>
                  <a:srgbClr val="000000"/>
                </a:solidFill>
                <a:latin typeface="Arial"/>
                <a:cs typeface="Arial"/>
              </a:rPr>
              <a:t>de:ad:be:ef:ca:fe</a:t>
            </a: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451600" y="4368800"/>
            <a:ext cx="854902" cy="4131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76400" y="4559300"/>
            <a:ext cx="2090914" cy="4144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 err="1" smtClean="0">
                <a:solidFill>
                  <a:srgbClr val="000000"/>
                </a:solidFill>
                <a:latin typeface="Arial"/>
                <a:cs typeface="Arial"/>
              </a:rPr>
              <a:t>OpenFlow</a:t>
            </a: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 Switch!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   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2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41800" y="4610100"/>
            <a:ext cx="294764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99000" y="4610100"/>
            <a:ext cx="431595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699000" y="4902200"/>
            <a:ext cx="191972" cy="3552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…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962400" y="5549900"/>
            <a:ext cx="1384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Virtual Switch!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725"/>
              </a:lnSpc>
            </a:pP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664200" y="5511800"/>
            <a:ext cx="502621" cy="4144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port </a:t>
            </a:r>
            <a:r>
              <a:rPr lang="en-CA" sz="14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1</a:t>
            </a: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610"/>
              </a:lnSpc>
            </a:pPr>
            <a:endParaRPr lang="en-CA" sz="14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680200" y="5562600"/>
            <a:ext cx="330200" cy="3552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..</a:t>
            </a: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380"/>
              </a:lnSpc>
            </a:pPr>
            <a:endParaRPr lang="en-CA" sz="12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400800" y="5969000"/>
            <a:ext cx="2743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 smtClean="0">
                <a:solidFill>
                  <a:srgbClr val="000000"/>
                </a:solidFill>
                <a:latin typeface="Arial"/>
                <a:cs typeface="Arial"/>
              </a:rPr>
              <a:t>Middlebox </a:t>
            </a: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Replica 2!</a:t>
            </a: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3124200" y="271932"/>
            <a:ext cx="3154660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 Migration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6515100" y="5295900"/>
            <a:ext cx="26484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&lt;c</a:t>
            </a:r>
            <a:r>
              <a:rPr lang="en-CA" sz="12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&gt;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0378" y="3322135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599" y="5452533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449580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Flow SW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91110" y="3152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5222" y="581942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MBox</a:t>
            </a:r>
            <a:r>
              <a:rPr lang="en-US" dirty="0" smtClean="0">
                <a:solidFill>
                  <a:schemeClr val="bg1"/>
                </a:solidFill>
              </a:rPr>
              <a:t> Replica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065423" y="304800"/>
            <a:ext cx="5325977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Managing Coherent State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9900" y="1422400"/>
            <a:ext cx="4750533" cy="12188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create_shared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(key, size, </a:t>
            </a:r>
            <a:r>
              <a:rPr lang="en-CA" sz="2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cb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CA" sz="218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8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delete_shared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(key)</a:t>
            </a:r>
            <a:endParaRPr lang="en-CA" sz="20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ts val="3200"/>
              </a:lnSpc>
            </a:pPr>
            <a:endParaRPr lang="en-CA" sz="218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9900" y="2730500"/>
            <a:ext cx="8352587" cy="6466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state </a:t>
            </a:r>
            <a:r>
              <a:rPr lang="en-CA" sz="2210" b="1" dirty="0" err="1" smtClean="0">
                <a:solidFill>
                  <a:srgbClr val="000000"/>
                </a:solidFill>
                <a:latin typeface="Courier New Bold"/>
                <a:cs typeface="Courier New Bold"/>
              </a:rPr>
              <a:t>get_shared</a:t>
            </a:r>
            <a:r>
              <a:rPr lang="en-CA" sz="2200" dirty="0" smtClean="0">
                <a:solidFill>
                  <a:srgbClr val="000000"/>
                </a:solidFill>
                <a:latin typeface="Courier New"/>
                <a:cs typeface="Courier New"/>
              </a:rPr>
              <a:t>(key, flags) </a:t>
            </a:r>
            <a:r>
              <a:rPr lang="en-CA" sz="2000" i="1" dirty="0" smtClean="0">
                <a:solidFill>
                  <a:srgbClr val="000000"/>
                </a:solidFill>
                <a:latin typeface="Courier New"/>
                <a:cs typeface="Courier New"/>
              </a:rPr>
              <a:t>// synch | pull |local</a:t>
            </a:r>
          </a:p>
          <a:p>
            <a:pPr>
              <a:lnSpc>
                <a:spcPts val="2520"/>
              </a:lnSpc>
            </a:pPr>
            <a:endParaRPr lang="en-CA" sz="2111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9900" y="3111500"/>
            <a:ext cx="3886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0" b="1" smtClean="0">
                <a:solidFill>
                  <a:srgbClr val="000000"/>
                </a:solidFill>
                <a:latin typeface="Courier New Bold"/>
                <a:cs typeface="Courier New Bold"/>
              </a:rPr>
              <a:t>put_shared</a:t>
            </a:r>
            <a:r>
              <a:rPr lang="en-CA" sz="2200" smtClean="0">
                <a:solidFill>
                  <a:srgbClr val="000000"/>
                </a:solidFill>
                <a:latin typeface="Courier New"/>
                <a:cs typeface="Courier New"/>
              </a:rPr>
              <a:t>(key, flags)</a:t>
            </a:r>
          </a:p>
          <a:p>
            <a:pPr>
              <a:lnSpc>
                <a:spcPts val="2530"/>
              </a:lnSpc>
            </a:pPr>
            <a:endParaRPr lang="en-CA" sz="22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68900" y="3136900"/>
            <a:ext cx="3602572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i="1" dirty="0" smtClean="0">
                <a:solidFill>
                  <a:srgbClr val="000000"/>
                </a:solidFill>
                <a:latin typeface="Courier New"/>
                <a:cs typeface="Courier New"/>
              </a:rPr>
              <a:t>//  synch | push |local</a:t>
            </a:r>
          </a:p>
          <a:p>
            <a:pPr>
              <a:lnSpc>
                <a:spcPts val="2300"/>
              </a:lnSpc>
            </a:pPr>
            <a:endParaRPr lang="en-CA" sz="2000" i="1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3353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3700" y="1358900"/>
            <a:ext cx="8750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Strong Consistency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25800" y="1879600"/>
            <a:ext cx="420312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00" spc="-1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create_shared</a:t>
            </a: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(“foo”, 4, NULL)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25800" y="2273300"/>
            <a:ext cx="1364264" cy="5894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00" i="1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while (1)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98900" y="2641600"/>
            <a:ext cx="2480223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00" i="1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CA" sz="1900" spc="-1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process_packet</a:t>
            </a: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98900" y="3022600"/>
            <a:ext cx="5099667" cy="5878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10" b="1" spc="-10" dirty="0">
                <a:solidFill>
                  <a:srgbClr val="3790A7"/>
                </a:solidFill>
                <a:latin typeface="Courier New Bold"/>
                <a:cs typeface="Courier New Bold"/>
              </a:rPr>
              <a:t> </a:t>
            </a:r>
            <a:r>
              <a:rPr lang="en-CA" sz="1910" b="1" spc="-10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p_foo</a:t>
            </a:r>
            <a:r>
              <a:rPr lang="en-CA" sz="1910" b="1" spc="-10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  = </a:t>
            </a:r>
            <a:r>
              <a:rPr lang="en-CA" sz="1910" b="1" spc="-10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get_shared</a:t>
            </a:r>
            <a:r>
              <a:rPr lang="en-CA" sz="1910" b="1" spc="-10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(“foo”, </a:t>
            </a:r>
            <a:r>
              <a:rPr lang="en-CA" sz="1910" b="1" i="1" spc="-10" dirty="0" smtClean="0">
                <a:solidFill>
                  <a:srgbClr val="43A1B5"/>
                </a:solidFill>
                <a:latin typeface="Courier New Bold"/>
                <a:cs typeface="Courier New Bold"/>
              </a:rPr>
              <a:t>synch</a:t>
            </a:r>
            <a:r>
              <a:rPr lang="en-CA" sz="1910" b="1" spc="-10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)</a:t>
            </a:r>
          </a:p>
          <a:p>
            <a:pPr>
              <a:lnSpc>
                <a:spcPts val="2300"/>
              </a:lnSpc>
            </a:pPr>
            <a:endParaRPr lang="en-CA" sz="1910" b="1" spc="-10" dirty="0" smtClean="0">
              <a:solidFill>
                <a:srgbClr val="3790A7"/>
              </a:solidFill>
              <a:latin typeface="Courier New Bold"/>
              <a:cs typeface="Courier Ne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600" y="3314700"/>
            <a:ext cx="3187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10" b="1" smtClean="0">
                <a:solidFill>
                  <a:srgbClr val="000000"/>
                </a:solidFill>
                <a:latin typeface="Arial Bold"/>
                <a:cs typeface="Arial Bold"/>
              </a:rPr>
              <a:t>Distributed lock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1910" b="1" spc="-10" smtClean="0">
                <a:solidFill>
                  <a:srgbClr val="000000"/>
                </a:solidFill>
                <a:latin typeface="Arial Bold"/>
                <a:cs typeface="Arial Bold"/>
              </a:rPr>
              <a:t>for every update</a:t>
            </a:r>
          </a:p>
          <a:p>
            <a:pPr>
              <a:lnSpc>
                <a:spcPts val="232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25800" y="4178300"/>
            <a:ext cx="89003" cy="591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endParaRPr lang="en-CA" sz="1910" b="1" spc="-10" dirty="0" smtClean="0">
              <a:solidFill>
                <a:srgbClr val="3790A7"/>
              </a:solidFill>
              <a:latin typeface="Courier New Bold"/>
              <a:cs typeface="Courier New Bold"/>
            </a:endParaRP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8900" y="3416300"/>
            <a:ext cx="2318966" cy="5894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00" spc="-10" dirty="0" err="1" smtClean="0">
                <a:solidFill>
                  <a:srgbClr val="000000"/>
                </a:solidFill>
                <a:latin typeface="Courier New"/>
                <a:cs typeface="Courier New"/>
              </a:rPr>
              <a:t>val</a:t>
            </a: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 = (*</a:t>
            </a:r>
            <a:r>
              <a:rPr lang="en-CA" sz="1900" spc="-1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p_foo</a:t>
            </a: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)++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98900" y="3797300"/>
            <a:ext cx="3642620" cy="591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10" b="1" spc="-10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 </a:t>
            </a:r>
            <a:r>
              <a:rPr lang="en-CA" sz="1910" b="1" spc="-10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put_shared</a:t>
            </a:r>
            <a:r>
              <a:rPr lang="en-CA" sz="1910" b="1" spc="-10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(“foo”, </a:t>
            </a:r>
            <a:r>
              <a:rPr lang="en-CA" sz="1910" b="1" i="1" spc="-10" dirty="0" smtClean="0">
                <a:solidFill>
                  <a:srgbClr val="43A1B5"/>
                </a:solidFill>
                <a:latin typeface="Courier New Bold"/>
                <a:cs typeface="Courier New Bold"/>
              </a:rPr>
              <a:t>synch</a:t>
            </a:r>
            <a:r>
              <a:rPr lang="en-CA" sz="1910" b="1" spc="-10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)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98900" y="4483100"/>
            <a:ext cx="2898707" cy="11413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901700" algn="l"/>
              </a:tabLst>
            </a:pP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if (</a:t>
            </a:r>
            <a:r>
              <a:rPr lang="en-CA" sz="1900" spc="-10" dirty="0" err="1" smtClean="0">
                <a:solidFill>
                  <a:srgbClr val="000000"/>
                </a:solidFill>
                <a:latin typeface="Courier New"/>
                <a:cs typeface="Courier New"/>
              </a:rPr>
              <a:t>val</a:t>
            </a: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 &gt; threshold) 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900" spc="-10" dirty="0" smtClean="0">
                <a:solidFill>
                  <a:srgbClr val="000000"/>
                </a:solidFill>
                <a:latin typeface="Courier New"/>
                <a:cs typeface="Courier New"/>
              </a:rPr>
              <a:t>	bar()</a:t>
            </a:r>
          </a:p>
          <a:p>
            <a:pPr>
              <a:lnSpc>
                <a:spcPts val="30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3700" y="5575300"/>
            <a:ext cx="8049154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Middlebox applications rarely need strong consistency!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2065423" y="304800"/>
            <a:ext cx="5325977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Managing Coherent State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8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3700" y="1397000"/>
            <a:ext cx="8750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Eventual Consistency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25800" y="1879600"/>
            <a:ext cx="5079140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create_shared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(“foo”, 4,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merge_fn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25800" y="2273300"/>
            <a:ext cx="1447786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i="1" dirty="0" smtClean="0">
                <a:solidFill>
                  <a:srgbClr val="000000"/>
                </a:solidFill>
                <a:latin typeface="Courier New"/>
                <a:cs typeface="Courier New"/>
              </a:rPr>
              <a:t>while (1)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98900" y="2641600"/>
            <a:ext cx="2462613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process_packet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98900" y="3022600"/>
            <a:ext cx="5104530" cy="592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 </a:t>
            </a:r>
            <a:r>
              <a:rPr lang="en-CA" sz="2010" b="1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p_foo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 = </a:t>
            </a:r>
            <a:r>
              <a:rPr lang="en-CA" sz="2010" b="1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get_shared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(“foo”, </a:t>
            </a:r>
            <a:r>
              <a:rPr lang="en-CA" sz="2010" b="1" i="1" dirty="0" smtClean="0">
                <a:solidFill>
                  <a:srgbClr val="43A1B5"/>
                </a:solidFill>
                <a:latin typeface="Courier New Bold"/>
                <a:cs typeface="Courier New Bold"/>
              </a:rPr>
              <a:t>local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)</a:t>
            </a:r>
          </a:p>
          <a:p>
            <a:pPr>
              <a:lnSpc>
                <a:spcPts val="2300"/>
              </a:lnSpc>
            </a:pPr>
            <a:endParaRPr lang="en-CA" sz="2010" b="1" dirty="0" smtClean="0">
              <a:solidFill>
                <a:srgbClr val="3790A7"/>
              </a:solidFill>
              <a:latin typeface="Courier New Bold"/>
              <a:cs typeface="Courier Ne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600" y="3314700"/>
            <a:ext cx="2933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00"/>
                </a:solidFill>
                <a:latin typeface="Arial Bold"/>
                <a:cs typeface="Arial Bold"/>
              </a:rPr>
              <a:t>Hi frequency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10" b="1" smtClean="0">
                <a:solidFill>
                  <a:srgbClr val="000000"/>
                </a:solidFill>
                <a:latin typeface="Arial Bold"/>
                <a:cs typeface="Arial Bold"/>
              </a:rPr>
              <a:t>local updates</a:t>
            </a:r>
          </a:p>
          <a:p>
            <a:pPr>
              <a:lnSpc>
                <a:spcPts val="230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3100" y="5105400"/>
            <a:ext cx="3124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10" b="1" smtClean="0">
                <a:solidFill>
                  <a:srgbClr val="000000"/>
                </a:solidFill>
                <a:latin typeface="Arial Bold"/>
                <a:cs typeface="Arial Bold"/>
              </a:rPr>
              <a:t>Periodic global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10" b="1" smtClean="0">
                <a:solidFill>
                  <a:srgbClr val="000000"/>
                </a:solidFill>
                <a:latin typeface="Arial Bold"/>
                <a:cs typeface="Arial Bold"/>
              </a:rPr>
              <a:t>updates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98900" y="3416300"/>
            <a:ext cx="2462613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val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= (*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p_foo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)++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98900" y="3797300"/>
            <a:ext cx="3867068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dirty="0">
                <a:solidFill>
                  <a:srgbClr val="3790A7"/>
                </a:solidFill>
                <a:latin typeface="Courier New Bold"/>
                <a:cs typeface="Courier New Bold"/>
              </a:rPr>
              <a:t> </a:t>
            </a:r>
            <a:r>
              <a:rPr lang="en-CA" sz="2010" b="1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put_shared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(“foo”, </a:t>
            </a:r>
            <a:r>
              <a:rPr lang="en-CA" sz="2010" b="1" i="1" dirty="0" smtClean="0">
                <a:solidFill>
                  <a:srgbClr val="43A1B5"/>
                </a:solidFill>
                <a:latin typeface="Courier New Bold"/>
                <a:cs typeface="Courier New Bold"/>
              </a:rPr>
              <a:t>local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)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98900" y="4483100"/>
            <a:ext cx="3078266" cy="11413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749300" algn="l"/>
              </a:tabLst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if (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val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&gt; threshold) 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bar()</a:t>
            </a:r>
          </a:p>
          <a:p>
            <a:pPr>
              <a:lnSpc>
                <a:spcPts val="30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60900" y="5321300"/>
            <a:ext cx="3557703" cy="592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dirty="0" err="1" smtClean="0">
                <a:solidFill>
                  <a:srgbClr val="3790A7"/>
                </a:solidFill>
                <a:latin typeface="Courier New Bold"/>
                <a:cs typeface="Courier New Bold"/>
              </a:rPr>
              <a:t>put_shared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(“foo”, </a:t>
            </a:r>
            <a:r>
              <a:rPr lang="en-CA" sz="2010" b="1" i="1" dirty="0" smtClean="0">
                <a:solidFill>
                  <a:srgbClr val="43A1B5"/>
                </a:solidFill>
                <a:latin typeface="Courier New Bold"/>
                <a:cs typeface="Courier New Bold"/>
              </a:rPr>
              <a:t>push</a:t>
            </a:r>
            <a:r>
              <a:rPr lang="en-CA" sz="2010" b="1" dirty="0" smtClean="0">
                <a:solidFill>
                  <a:srgbClr val="3790A7"/>
                </a:solidFill>
                <a:latin typeface="Courier New Bold"/>
                <a:cs typeface="Courier New Bold"/>
              </a:rPr>
              <a:t>)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2065423" y="304800"/>
            <a:ext cx="5325977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Managing Coherent State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393700" y="304800"/>
            <a:ext cx="8095415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Eliminating Hotspots by Shedding Load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pic>
        <p:nvPicPr>
          <p:cNvPr id="24" name="Picture 23" descr="spli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599"/>
            <a:ext cx="7620000" cy="55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/>
          <p:nvPr/>
        </p:nvSpPr>
        <p:spPr>
          <a:xfrm>
            <a:off x="393700" y="304800"/>
            <a:ext cx="8095415" cy="94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Eliminating Hotspots by Shedding Load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pic>
        <p:nvPicPr>
          <p:cNvPr id="25" name="Picture 24" descr="split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8434"/>
            <a:ext cx="7467600" cy="54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5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r>
              <a:rPr lang="en-US" dirty="0" smtClean="0"/>
              <a:t>trends in middlebox design/deployment</a:t>
            </a:r>
          </a:p>
          <a:p>
            <a:pPr lvl="1"/>
            <a:r>
              <a:rPr lang="en-US" dirty="0" smtClean="0"/>
              <a:t>Middlebox Consolidation (CoMb)</a:t>
            </a:r>
          </a:p>
          <a:p>
            <a:pPr lvl="1"/>
            <a:r>
              <a:rPr lang="en-US" dirty="0"/>
              <a:t>Extensible Software Middlebox Architecture (xOMB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Middleboxes/SDN Integration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Elastic Execution (Split/Merge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Policy enforcement (SIMPLE)</a:t>
            </a:r>
          </a:p>
          <a:p>
            <a:pPr lvl="1"/>
            <a:r>
              <a:rPr lang="en-US" dirty="0" smtClean="0"/>
              <a:t>Handling dynamic traffic modification (FlowTags)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2400" y="1481056"/>
            <a:ext cx="7605915" cy="4206759"/>
            <a:chOff x="841853" y="1436612"/>
            <a:chExt cx="6914466" cy="3824307"/>
          </a:xfrm>
        </p:grpSpPr>
        <p:sp>
          <p:nvSpPr>
            <p:cNvPr id="4" name="Rounded Rectangle 3"/>
            <p:cNvSpPr/>
            <p:nvPr/>
          </p:nvSpPr>
          <p:spPr>
            <a:xfrm>
              <a:off x="3028270" y="3351171"/>
              <a:ext cx="4724400" cy="554340"/>
            </a:xfrm>
            <a:prstGeom prst="round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Controller Platform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60215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5774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5008760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5611302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474216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41015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1853" y="3943444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 API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28270" y="2473178"/>
              <a:ext cx="4728049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Controller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2670" y="4817286"/>
              <a:ext cx="1731818" cy="41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1853" y="1436612"/>
              <a:ext cx="2356557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App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1853" y="2774646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Runtime</a:t>
              </a:r>
            </a:p>
          </p:txBody>
        </p:sp>
      </p:grpSp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43794" y="-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</a:rPr>
              <a:t>SDN Stack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08114" y="3206818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Control Flow, Data Structures, etc.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69301" y="6492875"/>
            <a:ext cx="626533" cy="365125"/>
          </a:xfrm>
        </p:spPr>
        <p:txBody>
          <a:bodyPr/>
          <a:lstStyle/>
          <a:p>
            <a:fld id="{07404187-BD2A-7A4E-BB6A-469D79ED1E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616946" y="1481056"/>
            <a:ext cx="5200856" cy="60977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Consolas"/>
                <a:cs typeface="Consolas"/>
              </a:rPr>
              <a:t>Applications</a:t>
            </a:r>
            <a:endParaRPr lang="en-US" sz="2600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8600" y="762000"/>
            <a:ext cx="8686800" cy="914400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>
            <a:lvl1pPr marL="0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4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6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3" indent="0" algn="ctr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</a:rPr>
              <a:t>Where do middleboxes </a:t>
            </a:r>
            <a:r>
              <a:rPr lang="en-US" i="1" dirty="0" smtClean="0">
                <a:solidFill>
                  <a:srgbClr val="000000"/>
                </a:solidFill>
              </a:rPr>
              <a:t>logically</a:t>
            </a:r>
            <a:r>
              <a:rPr lang="en-US" dirty="0" smtClean="0">
                <a:solidFill>
                  <a:srgbClr val="000000"/>
                </a:solidFill>
              </a:rPr>
              <a:t> fit in?</a:t>
            </a:r>
          </a:p>
        </p:txBody>
      </p:sp>
      <p:pic>
        <p:nvPicPr>
          <p:cNvPr id="33" name="Picture 57" descr="ico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181600"/>
            <a:ext cx="437542" cy="500821"/>
          </a:xfrm>
          <a:prstGeom prst="rect">
            <a:avLst/>
          </a:prstGeom>
          <a:noFill/>
        </p:spPr>
      </p:pic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09343"/>
            <a:ext cx="523418" cy="32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1" descr="IOS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570" y="5105400"/>
            <a:ext cx="324630" cy="602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43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98778" y="465673"/>
            <a:ext cx="9144000" cy="265006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BF"/>
                </a:solidFill>
              </a:rPr>
              <a:t>SIMPLE-</a:t>
            </a:r>
            <a:r>
              <a:rPr lang="en-US" sz="4800" dirty="0" err="1" smtClean="0">
                <a:solidFill>
                  <a:srgbClr val="0000BF"/>
                </a:solidFill>
              </a:rPr>
              <a:t>fying</a:t>
            </a:r>
            <a:r>
              <a:rPr lang="en-US" sz="4800" dirty="0" smtClean="0">
                <a:solidFill>
                  <a:srgbClr val="0000BF"/>
                </a:solidFill>
              </a:rPr>
              <a:t> Middlebox Policy Enforcement Using SDN</a:t>
            </a:r>
            <a:endParaRPr lang="en-US" sz="4800" dirty="0">
              <a:solidFill>
                <a:srgbClr val="0000BF"/>
              </a:solidFill>
            </a:endParaRPr>
          </a:p>
        </p:txBody>
      </p:sp>
      <p:pic>
        <p:nvPicPr>
          <p:cNvPr id="11" name="Picture 10" descr="NEW USC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13" y="4982633"/>
            <a:ext cx="3012829" cy="1161652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5135033"/>
            <a:ext cx="3924300" cy="854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5109" y="3322907"/>
            <a:ext cx="2466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Zafar</a:t>
            </a:r>
            <a:r>
              <a:rPr lang="en-US" sz="2600" dirty="0" smtClean="0"/>
              <a:t> </a:t>
            </a:r>
            <a:r>
              <a:rPr lang="en-US" sz="2600" dirty="0" err="1" smtClean="0"/>
              <a:t>Ayyub</a:t>
            </a:r>
            <a:r>
              <a:rPr lang="en-US" sz="2600" dirty="0" smtClean="0"/>
              <a:t> </a:t>
            </a:r>
            <a:r>
              <a:rPr lang="en-US" sz="2600" dirty="0" err="1" smtClean="0"/>
              <a:t>Qazi</a:t>
            </a:r>
            <a:endParaRPr lang="en-US" sz="2600" dirty="0" smtClean="0"/>
          </a:p>
          <a:p>
            <a:r>
              <a:rPr lang="en-US" sz="2600" dirty="0" smtClean="0"/>
              <a:t>Cheng-Chun </a:t>
            </a:r>
            <a:r>
              <a:rPr lang="en-US" sz="2600" dirty="0" err="1" smtClean="0"/>
              <a:t>Tu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Luis Chiang</a:t>
            </a:r>
          </a:p>
          <a:p>
            <a:r>
              <a:rPr lang="en-US" sz="2600" dirty="0" smtClean="0"/>
              <a:t>Vyas Sekar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711379"/>
            <a:ext cx="15458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Rui</a:t>
            </a:r>
            <a:r>
              <a:rPr lang="en-US" sz="2600" dirty="0" smtClean="0"/>
              <a:t> Miao</a:t>
            </a:r>
          </a:p>
          <a:p>
            <a:r>
              <a:rPr lang="en-US" sz="2600" dirty="0" err="1" smtClean="0"/>
              <a:t>Minlan</a:t>
            </a:r>
            <a:r>
              <a:rPr lang="en-US" sz="2600" dirty="0" smtClean="0"/>
              <a:t> Yu</a:t>
            </a:r>
          </a:p>
        </p:txBody>
      </p:sp>
    </p:spTree>
    <p:extLst>
      <p:ext uri="{BB962C8B-B14F-4D97-AF65-F5344CB8AC3E}">
        <p14:creationId xmlns:p14="http://schemas.microsoft.com/office/powerpoint/2010/main" val="70217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2005"/>
            <a:ext cx="92549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BF"/>
                </a:solidFill>
              </a:rPr>
              <a:t>Can SDN simplify middlebox management?</a:t>
            </a:r>
            <a:endParaRPr lang="en-US" dirty="0">
              <a:solidFill>
                <a:srgbClr val="0000BF"/>
              </a:solidFill>
            </a:endParaRPr>
          </a:p>
        </p:txBody>
      </p:sp>
      <p:pic>
        <p:nvPicPr>
          <p:cNvPr id="42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730" y="2238889"/>
            <a:ext cx="4312021" cy="22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266394" y="970385"/>
            <a:ext cx="293121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Centralized Controller </a:t>
            </a:r>
          </a:p>
        </p:txBody>
      </p:sp>
      <p:pic>
        <p:nvPicPr>
          <p:cNvPr id="48" name="Picture 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730" y="3500878"/>
            <a:ext cx="851813" cy="45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934845" y="3520620"/>
            <a:ext cx="7114069" cy="324953"/>
            <a:chOff x="-1739956" y="3370959"/>
            <a:chExt cx="7696029" cy="329987"/>
          </a:xfrm>
        </p:grpSpPr>
        <p:pic>
          <p:nvPicPr>
            <p:cNvPr id="15" name="Picture 230" descr="UCS5108BladeServerChass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739956" y="3370960"/>
              <a:ext cx="1178256" cy="329986"/>
            </a:xfrm>
            <a:prstGeom prst="rect">
              <a:avLst/>
            </a:prstGeom>
            <a:noFill/>
          </p:spPr>
        </p:pic>
        <p:pic>
          <p:nvPicPr>
            <p:cNvPr id="17" name="Picture 230" descr="UCS5108BladeServerChass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77817" y="3370959"/>
              <a:ext cx="1178256" cy="329986"/>
            </a:xfrm>
            <a:prstGeom prst="rect">
              <a:avLst/>
            </a:prstGeom>
            <a:noFill/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19261"/>
              </p:ext>
            </p:extLst>
          </p:nvPr>
        </p:nvGraphicFramePr>
        <p:xfrm>
          <a:off x="1550725" y="2857265"/>
          <a:ext cx="2634261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406"/>
                <a:gridCol w="1660855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“</a:t>
                      </a:r>
                      <a:r>
                        <a:rPr lang="en-US" sz="1600" b="1" dirty="0" smtClean="0"/>
                        <a:t>Flow</a:t>
                      </a:r>
                      <a:r>
                        <a:rPr lang="en-US" sz="1200" b="1" dirty="0" smtClean="0"/>
                        <a:t>”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FwdAction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94757"/>
              </p:ext>
            </p:extLst>
          </p:nvPr>
        </p:nvGraphicFramePr>
        <p:xfrm>
          <a:off x="5621356" y="2825030"/>
          <a:ext cx="2485481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981"/>
                <a:gridCol w="15875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“</a:t>
                      </a:r>
                      <a:r>
                        <a:rPr lang="en-US" sz="1600" b="1" dirty="0" smtClean="0"/>
                        <a:t>Flow</a:t>
                      </a:r>
                      <a:r>
                        <a:rPr lang="en-US" sz="1200" b="1" dirty="0" smtClean="0"/>
                        <a:t>”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FwdAction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5" name="Picture 6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477" y="3500878"/>
            <a:ext cx="851813" cy="45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>
            <a:stCxn id="27" idx="2"/>
            <a:endCxn id="61" idx="0"/>
          </p:cNvCxnSpPr>
          <p:nvPr/>
        </p:nvCxnSpPr>
        <p:spPr>
          <a:xfrm flipH="1">
            <a:off x="2867855" y="1432050"/>
            <a:ext cx="1864145" cy="1425215"/>
          </a:xfrm>
          <a:prstGeom prst="straightConnector1">
            <a:avLst/>
          </a:prstGeom>
          <a:ln>
            <a:solidFill>
              <a:srgbClr val="0D0D0D"/>
            </a:solidFill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63" idx="0"/>
          </p:cNvCxnSpPr>
          <p:nvPr/>
        </p:nvCxnSpPr>
        <p:spPr>
          <a:xfrm>
            <a:off x="4732000" y="1432050"/>
            <a:ext cx="2132096" cy="1392980"/>
          </a:xfrm>
          <a:prstGeom prst="straightConnector1">
            <a:avLst/>
          </a:prstGeom>
          <a:ln>
            <a:solidFill>
              <a:srgbClr val="0D0D0D"/>
            </a:solidFill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3193" y="1782102"/>
            <a:ext cx="203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OpenFlow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4079" y="3753592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Proxy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33293" y="3758116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8106" y="5382546"/>
            <a:ext cx="8863350" cy="892552"/>
          </a:xfrm>
          <a:prstGeom prst="rect">
            <a:avLst/>
          </a:prstGeom>
          <a:ln w="2540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BF"/>
                </a:solidFill>
              </a:rPr>
              <a:t>Necessity + Opportunity:</a:t>
            </a:r>
            <a:r>
              <a:rPr lang="en-US" sz="2600" dirty="0" smtClean="0">
                <a:solidFill>
                  <a:srgbClr val="0000BF"/>
                </a:solidFill>
              </a:rPr>
              <a:t> </a:t>
            </a:r>
          </a:p>
          <a:p>
            <a:pPr algn="ctr"/>
            <a:r>
              <a:rPr lang="en-US" sz="2600" dirty="0" smtClean="0">
                <a:solidFill>
                  <a:srgbClr val="0000BF"/>
                </a:solidFill>
              </a:rPr>
              <a:t>Incorporate functions markets views as important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8332" y="4694943"/>
            <a:ext cx="7704677" cy="492443"/>
          </a:xfrm>
          <a:prstGeom prst="rect">
            <a:avLst/>
          </a:prstGeom>
          <a:ln w="2540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BF"/>
                </a:solidFill>
              </a:rPr>
              <a:t>Scope</a:t>
            </a:r>
            <a:r>
              <a:rPr lang="en-US" sz="2600" dirty="0" smtClean="0">
                <a:solidFill>
                  <a:srgbClr val="0000BF"/>
                </a:solidFill>
              </a:rPr>
              <a:t>: Enforce middlebox-specific steering policies</a:t>
            </a:r>
            <a:endParaRPr lang="en-US" sz="2600" dirty="0">
              <a:solidFill>
                <a:srgbClr val="0000B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324" y="1561220"/>
            <a:ext cx="3793556" cy="441764"/>
            <a:chOff x="3610139" y="1130709"/>
            <a:chExt cx="3729674" cy="441764"/>
          </a:xfrm>
        </p:grpSpPr>
        <p:sp>
          <p:nvSpPr>
            <p:cNvPr id="26" name="Rectangle 25"/>
            <p:cNvSpPr/>
            <p:nvPr/>
          </p:nvSpPr>
          <p:spPr>
            <a:xfrm>
              <a:off x="4352842" y="1130714"/>
              <a:ext cx="90495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Firewall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78931" y="1130714"/>
              <a:ext cx="586638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IDS</a:t>
              </a:r>
              <a:endParaRPr lang="en-US" sz="1600" dirty="0"/>
            </a:p>
          </p:txBody>
        </p:sp>
        <p:cxnSp>
          <p:nvCxnSpPr>
            <p:cNvPr id="30" name="Straight Arrow Connector 29"/>
            <p:cNvCxnSpPr>
              <a:stCxn id="26" idx="3"/>
              <a:endCxn id="28" idx="1"/>
            </p:cNvCxnSpPr>
            <p:nvPr/>
          </p:nvCxnSpPr>
          <p:spPr>
            <a:xfrm>
              <a:off x="5257798" y="1351594"/>
              <a:ext cx="421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553197" y="1130709"/>
              <a:ext cx="78661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Proxy</a:t>
              </a:r>
              <a:endParaRPr lang="en-US" sz="1600" dirty="0"/>
            </a:p>
          </p:txBody>
        </p:sp>
        <p:cxnSp>
          <p:nvCxnSpPr>
            <p:cNvPr id="33" name="Straight Arrow Connector 32"/>
            <p:cNvCxnSpPr>
              <a:stCxn id="28" idx="3"/>
              <a:endCxn id="31" idx="1"/>
            </p:cNvCxnSpPr>
            <p:nvPr/>
          </p:nvCxnSpPr>
          <p:spPr>
            <a:xfrm flipV="1">
              <a:off x="6265569" y="1351589"/>
              <a:ext cx="287628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610139" y="1130709"/>
              <a:ext cx="67521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Web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5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4" grpId="0" animBg="1"/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2005"/>
            <a:ext cx="92549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BF"/>
                </a:solidFill>
              </a:rPr>
              <a:t>What makes this problem challenging?</a:t>
            </a:r>
            <a:endParaRPr lang="en-US" dirty="0">
              <a:solidFill>
                <a:srgbClr val="0000BF"/>
              </a:solidFill>
            </a:endParaRPr>
          </a:p>
        </p:txBody>
      </p:sp>
      <p:pic>
        <p:nvPicPr>
          <p:cNvPr id="42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730" y="2238889"/>
            <a:ext cx="4312021" cy="22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266394" y="970385"/>
            <a:ext cx="293121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Centralized Controller </a:t>
            </a:r>
          </a:p>
        </p:txBody>
      </p:sp>
      <p:pic>
        <p:nvPicPr>
          <p:cNvPr id="48" name="Picture 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730" y="3500878"/>
            <a:ext cx="851813" cy="45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934845" y="3520620"/>
            <a:ext cx="7114069" cy="324953"/>
            <a:chOff x="-1739956" y="3370959"/>
            <a:chExt cx="7696029" cy="329987"/>
          </a:xfrm>
        </p:grpSpPr>
        <p:pic>
          <p:nvPicPr>
            <p:cNvPr id="15" name="Picture 230" descr="UCS5108BladeServerChass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739956" y="3370960"/>
              <a:ext cx="1178256" cy="329986"/>
            </a:xfrm>
            <a:prstGeom prst="rect">
              <a:avLst/>
            </a:prstGeom>
            <a:noFill/>
          </p:spPr>
        </p:pic>
        <p:pic>
          <p:nvPicPr>
            <p:cNvPr id="17" name="Picture 230" descr="UCS5108BladeServerChass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77817" y="3370959"/>
              <a:ext cx="1178256" cy="329986"/>
            </a:xfrm>
            <a:prstGeom prst="rect">
              <a:avLst/>
            </a:prstGeom>
            <a:noFill/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19786"/>
              </p:ext>
            </p:extLst>
          </p:nvPr>
        </p:nvGraphicFramePr>
        <p:xfrm>
          <a:off x="1550725" y="2857265"/>
          <a:ext cx="2634261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406"/>
                <a:gridCol w="1660855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“</a:t>
                      </a:r>
                      <a:r>
                        <a:rPr lang="en-US" sz="1600" b="1" dirty="0" smtClean="0"/>
                        <a:t>Flow</a:t>
                      </a:r>
                      <a:r>
                        <a:rPr lang="en-US" sz="1200" b="1" dirty="0" smtClean="0"/>
                        <a:t>”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FwdAction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59476"/>
              </p:ext>
            </p:extLst>
          </p:nvPr>
        </p:nvGraphicFramePr>
        <p:xfrm>
          <a:off x="5621356" y="2825030"/>
          <a:ext cx="2485481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981"/>
                <a:gridCol w="15875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“</a:t>
                      </a:r>
                      <a:r>
                        <a:rPr lang="en-US" sz="1600" b="1" dirty="0" smtClean="0"/>
                        <a:t>Flow</a:t>
                      </a:r>
                      <a:r>
                        <a:rPr lang="en-US" sz="1200" b="1" dirty="0" smtClean="0"/>
                        <a:t>”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FwdAction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5" name="Picture 6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477" y="3500878"/>
            <a:ext cx="851813" cy="45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>
            <a:stCxn id="27" idx="2"/>
            <a:endCxn id="61" idx="0"/>
          </p:cNvCxnSpPr>
          <p:nvPr/>
        </p:nvCxnSpPr>
        <p:spPr>
          <a:xfrm flipH="1">
            <a:off x="2867855" y="1432050"/>
            <a:ext cx="1864145" cy="1425215"/>
          </a:xfrm>
          <a:prstGeom prst="straightConnector1">
            <a:avLst/>
          </a:prstGeom>
          <a:ln>
            <a:solidFill>
              <a:srgbClr val="0D0D0D"/>
            </a:solidFill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63" idx="0"/>
          </p:cNvCxnSpPr>
          <p:nvPr/>
        </p:nvCxnSpPr>
        <p:spPr>
          <a:xfrm>
            <a:off x="4732000" y="1432050"/>
            <a:ext cx="2132096" cy="1392980"/>
          </a:xfrm>
          <a:prstGeom prst="straightConnector1">
            <a:avLst/>
          </a:prstGeom>
          <a:ln>
            <a:solidFill>
              <a:srgbClr val="0D0D0D"/>
            </a:solidFill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3193" y="1782102"/>
            <a:ext cx="203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OpenFlow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4079" y="3753592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Proxy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33293" y="3758116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IDS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621356" y="1782102"/>
            <a:ext cx="2485481" cy="461665"/>
          </a:xfrm>
          <a:prstGeom prst="roundRect">
            <a:avLst/>
          </a:prstGeom>
          <a:solidFill>
            <a:srgbClr val="FAC090">
              <a:alpha val="0"/>
            </a:srgbClr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3399" y="3356045"/>
            <a:ext cx="1337889" cy="8021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64096" y="3335204"/>
            <a:ext cx="1463212" cy="8184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6000" y="4947306"/>
            <a:ext cx="7719801" cy="461665"/>
          </a:xfrm>
          <a:prstGeom prst="rect">
            <a:avLst/>
          </a:prstGeom>
          <a:ln w="254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BF"/>
                </a:solidFill>
              </a:rPr>
              <a:t>Middleboxes introduce new dimensions beyond L2/L3 tasks.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6" y="5547551"/>
            <a:ext cx="8381994" cy="461665"/>
          </a:xfrm>
          <a:prstGeom prst="rect">
            <a:avLst/>
          </a:prstGeom>
          <a:ln w="254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BF"/>
                </a:solidFill>
              </a:rPr>
              <a:t>Achieve this with </a:t>
            </a:r>
            <a:r>
              <a:rPr lang="en-US" sz="2400" b="1" i="1" dirty="0">
                <a:solidFill>
                  <a:srgbClr val="0000BF"/>
                </a:solidFill>
              </a:rPr>
              <a:t>unmodified</a:t>
            </a:r>
            <a:r>
              <a:rPr lang="en-US" sz="2400" i="1" dirty="0">
                <a:solidFill>
                  <a:srgbClr val="0000BF"/>
                </a:solidFill>
              </a:rPr>
              <a:t> </a:t>
            </a:r>
            <a:r>
              <a:rPr lang="en-US" sz="2400" dirty="0" smtClean="0">
                <a:solidFill>
                  <a:srgbClr val="0000BF"/>
                </a:solidFill>
              </a:rPr>
              <a:t>middleboxes and </a:t>
            </a:r>
            <a:r>
              <a:rPr lang="en-US" sz="2400" b="1" i="1" dirty="0" smtClean="0">
                <a:solidFill>
                  <a:srgbClr val="0000BF"/>
                </a:solidFill>
              </a:rPr>
              <a:t>existing</a:t>
            </a:r>
            <a:r>
              <a:rPr lang="en-US" sz="2400" i="1" dirty="0" smtClean="0">
                <a:solidFill>
                  <a:srgbClr val="0000BF"/>
                </a:solidFill>
              </a:rPr>
              <a:t> </a:t>
            </a:r>
            <a:r>
              <a:rPr lang="en-US" sz="2400" dirty="0" smtClean="0">
                <a:solidFill>
                  <a:srgbClr val="0000BF"/>
                </a:solidFill>
              </a:rPr>
              <a:t>SDN APIs </a:t>
            </a:r>
            <a:endParaRPr lang="en-US" sz="2400" dirty="0">
              <a:solidFill>
                <a:srgbClr val="0000B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6623" y="1561220"/>
            <a:ext cx="3793556" cy="441764"/>
            <a:chOff x="3610139" y="1130709"/>
            <a:chExt cx="3729674" cy="441764"/>
          </a:xfrm>
        </p:grpSpPr>
        <p:sp>
          <p:nvSpPr>
            <p:cNvPr id="31" name="Rectangle 30"/>
            <p:cNvSpPr/>
            <p:nvPr/>
          </p:nvSpPr>
          <p:spPr>
            <a:xfrm>
              <a:off x="4352842" y="1130714"/>
              <a:ext cx="90495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Firewall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78931" y="1130714"/>
              <a:ext cx="586638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IDS</a:t>
              </a:r>
              <a:endParaRPr lang="en-US" sz="1600" dirty="0"/>
            </a:p>
          </p:txBody>
        </p:sp>
        <p:cxnSp>
          <p:nvCxnSpPr>
            <p:cNvPr id="36" name="Straight Arrow Connector 35"/>
            <p:cNvCxnSpPr>
              <a:stCxn id="31" idx="3"/>
              <a:endCxn id="33" idx="1"/>
            </p:cNvCxnSpPr>
            <p:nvPr/>
          </p:nvCxnSpPr>
          <p:spPr>
            <a:xfrm>
              <a:off x="5257798" y="1351594"/>
              <a:ext cx="421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553197" y="1130709"/>
              <a:ext cx="78661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Proxy</a:t>
              </a:r>
              <a:endParaRPr lang="en-US" sz="1600" dirty="0"/>
            </a:p>
          </p:txBody>
        </p:sp>
        <p:cxnSp>
          <p:nvCxnSpPr>
            <p:cNvPr id="38" name="Straight Arrow Connector 37"/>
            <p:cNvCxnSpPr>
              <a:stCxn id="33" idx="3"/>
              <a:endCxn id="37" idx="1"/>
            </p:cNvCxnSpPr>
            <p:nvPr/>
          </p:nvCxnSpPr>
          <p:spPr>
            <a:xfrm flipV="1">
              <a:off x="6265569" y="1351589"/>
              <a:ext cx="287628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610139" y="1130709"/>
              <a:ext cx="67521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Web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108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 animBg="1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-12798" y="4225609"/>
            <a:ext cx="9144000" cy="2822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0" name="Picture 69" descr="MC9004316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41" y="858925"/>
            <a:ext cx="832272" cy="8322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0995" y="1126542"/>
            <a:ext cx="4178821" cy="445931"/>
            <a:chOff x="3160995" y="1126542"/>
            <a:chExt cx="4178821" cy="445931"/>
          </a:xfrm>
        </p:grpSpPr>
        <p:sp>
          <p:nvSpPr>
            <p:cNvPr id="47" name="Rectangle 46"/>
            <p:cNvSpPr/>
            <p:nvPr/>
          </p:nvSpPr>
          <p:spPr>
            <a:xfrm>
              <a:off x="4352844" y="1130714"/>
              <a:ext cx="90495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Firewall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78933" y="1130714"/>
              <a:ext cx="586638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IDS</a:t>
              </a:r>
              <a:endParaRPr lang="en-US" sz="1600" dirty="0"/>
            </a:p>
          </p:txBody>
        </p:sp>
        <p:cxnSp>
          <p:nvCxnSpPr>
            <p:cNvPr id="57" name="Straight Arrow Connector 56"/>
            <p:cNvCxnSpPr>
              <a:endCxn id="47" idx="1"/>
            </p:cNvCxnSpPr>
            <p:nvPr/>
          </p:nvCxnSpPr>
          <p:spPr>
            <a:xfrm>
              <a:off x="3836205" y="1351589"/>
              <a:ext cx="516639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7" idx="3"/>
              <a:endCxn id="51" idx="1"/>
            </p:cNvCxnSpPr>
            <p:nvPr/>
          </p:nvCxnSpPr>
          <p:spPr>
            <a:xfrm>
              <a:off x="5257800" y="1351594"/>
              <a:ext cx="421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553200" y="1130709"/>
              <a:ext cx="78661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Proxy</a:t>
              </a:r>
              <a:endParaRPr lang="en-US" sz="1600" dirty="0"/>
            </a:p>
          </p:txBody>
        </p:sp>
        <p:cxnSp>
          <p:nvCxnSpPr>
            <p:cNvPr id="62" name="Straight Arrow Connector 61"/>
            <p:cNvCxnSpPr>
              <a:stCxn id="51" idx="3"/>
              <a:endCxn id="61" idx="1"/>
            </p:cNvCxnSpPr>
            <p:nvPr/>
          </p:nvCxnSpPr>
          <p:spPr>
            <a:xfrm flipV="1">
              <a:off x="6265571" y="1351589"/>
              <a:ext cx="287629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160995" y="1126542"/>
              <a:ext cx="67521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Web</a:t>
              </a:r>
              <a:endParaRPr lang="en-US" sz="2000" dirty="0"/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198605" y="1822482"/>
            <a:ext cx="8816632" cy="2039156"/>
          </a:xfrm>
          <a:prstGeom prst="round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Our Work: SIMPLE</a:t>
            </a:r>
            <a:endParaRPr lang="en-US" dirty="0">
              <a:solidFill>
                <a:srgbClr val="0000B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0369" y="4888121"/>
            <a:ext cx="7832766" cy="1553859"/>
            <a:chOff x="200366" y="3897799"/>
            <a:chExt cx="7832766" cy="1165394"/>
          </a:xfrm>
        </p:grpSpPr>
        <p:sp>
          <p:nvSpPr>
            <p:cNvPr id="52" name="Cloud 51"/>
            <p:cNvSpPr/>
            <p:nvPr/>
          </p:nvSpPr>
          <p:spPr>
            <a:xfrm rot="169972">
              <a:off x="2884528" y="3897799"/>
              <a:ext cx="2914275" cy="116539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0229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7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620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1" descr="IOSfirew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72249" y="4604700"/>
              <a:ext cx="243404" cy="338969"/>
            </a:xfrm>
            <a:prstGeom prst="rect">
              <a:avLst/>
            </a:prstGeom>
            <a:noFill/>
          </p:spPr>
        </p:pic>
        <p:pic>
          <p:nvPicPr>
            <p:cNvPr id="75" name="Picture 57" descr="icon_col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920" y="4657521"/>
              <a:ext cx="340420" cy="292241"/>
            </a:xfrm>
            <a:prstGeom prst="rect">
              <a:avLst/>
            </a:prstGeom>
            <a:noFill/>
          </p:spPr>
        </p:pic>
        <p:cxnSp>
          <p:nvCxnSpPr>
            <p:cNvPr id="110" name="Straight Connector 109"/>
            <p:cNvCxnSpPr>
              <a:stCxn id="74" idx="1"/>
              <a:endCxn id="73" idx="3"/>
            </p:cNvCxnSpPr>
            <p:nvPr/>
          </p:nvCxnSpPr>
          <p:spPr>
            <a:xfrm flipH="1" flipV="1">
              <a:off x="5552071" y="4584431"/>
              <a:ext cx="420178" cy="1897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4" idx="1"/>
              <a:endCxn id="75" idx="3"/>
            </p:cNvCxnSpPr>
            <p:nvPr/>
          </p:nvCxnSpPr>
          <p:spPr>
            <a:xfrm flipH="1">
              <a:off x="2608340" y="4584431"/>
              <a:ext cx="481889" cy="21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00366" y="4379451"/>
              <a:ext cx="1843236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Legacy</a:t>
              </a:r>
            </a:p>
            <a:p>
              <a:r>
                <a:rPr lang="en-US" sz="2400" i="1" dirty="0" smtClean="0"/>
                <a:t>Middleboxes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19163" y="4334355"/>
              <a:ext cx="151396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OpenFlow</a:t>
              </a:r>
              <a:r>
                <a:rPr lang="en-US" sz="2400" i="1" dirty="0"/>
                <a:t> </a:t>
              </a:r>
              <a:endParaRPr lang="en-US" sz="2400" i="1" dirty="0" smtClean="0"/>
            </a:p>
            <a:p>
              <a:r>
                <a:rPr lang="en-US" sz="2400" i="1" dirty="0" smtClean="0"/>
                <a:t>capable</a:t>
              </a:r>
            </a:p>
          </p:txBody>
        </p:sp>
      </p:grpSp>
      <p:cxnSp>
        <p:nvCxnSpPr>
          <p:cNvPr id="121" name="Straight Arrow Connector 120"/>
          <p:cNvCxnSpPr>
            <a:endCxn id="77" idx="0"/>
          </p:cNvCxnSpPr>
          <p:nvPr/>
        </p:nvCxnSpPr>
        <p:spPr>
          <a:xfrm>
            <a:off x="4961429" y="3861638"/>
            <a:ext cx="528667" cy="1107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6" idx="0"/>
          </p:cNvCxnSpPr>
          <p:nvPr/>
        </p:nvCxnSpPr>
        <p:spPr>
          <a:xfrm flipH="1">
            <a:off x="3102899" y="3861638"/>
            <a:ext cx="733306" cy="11376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65672"/>
              </p:ext>
            </p:extLst>
          </p:nvPr>
        </p:nvGraphicFramePr>
        <p:xfrm>
          <a:off x="2267923" y="4999310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1833"/>
              </p:ext>
            </p:extLst>
          </p:nvPr>
        </p:nvGraphicFramePr>
        <p:xfrm>
          <a:off x="4655120" y="4968781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63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0399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BF"/>
                </a:solidFill>
              </a:rPr>
              <a:t>P</a:t>
            </a:r>
            <a:r>
              <a:rPr lang="en-US" sz="3600" dirty="0" smtClean="0">
                <a:solidFill>
                  <a:srgbClr val="0000BF"/>
                </a:solidFill>
              </a:rPr>
              <a:t>olicy </a:t>
            </a:r>
            <a:r>
              <a:rPr lang="en-US" sz="3600" dirty="0">
                <a:solidFill>
                  <a:srgbClr val="0000BF"/>
                </a:solidFill>
              </a:rPr>
              <a:t>enforcement layer </a:t>
            </a:r>
            <a:r>
              <a:rPr lang="en-US" sz="3600" dirty="0" smtClean="0">
                <a:solidFill>
                  <a:srgbClr val="0000BF"/>
                </a:solidFill>
              </a:rPr>
              <a:t>for </a:t>
            </a:r>
          </a:p>
          <a:p>
            <a:pPr algn="ctr"/>
            <a:r>
              <a:rPr lang="en-US" sz="3600" dirty="0" smtClean="0">
                <a:solidFill>
                  <a:srgbClr val="0000BF"/>
                </a:solidFill>
              </a:rPr>
              <a:t>middlebox</a:t>
            </a:r>
            <a:r>
              <a:rPr lang="en-US" sz="3600" dirty="0">
                <a:solidFill>
                  <a:srgbClr val="0000BF"/>
                </a:solidFill>
              </a:rPr>
              <a:t>-specific “traffic steering” </a:t>
            </a:r>
          </a:p>
          <a:p>
            <a:endParaRPr lang="en-US" sz="2400" dirty="0">
              <a:solidFill>
                <a:srgbClr val="0000B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48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4456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Challenge: Policy Composition</a:t>
            </a:r>
            <a:endParaRPr lang="en-US" dirty="0">
              <a:solidFill>
                <a:srgbClr val="0000BF"/>
              </a:solidFill>
            </a:endParaRPr>
          </a:p>
        </p:txBody>
      </p:sp>
      <p:cxnSp>
        <p:nvCxnSpPr>
          <p:cNvPr id="24" name="Straight Connector 23"/>
          <p:cNvCxnSpPr>
            <a:stCxn id="56" idx="3"/>
            <a:endCxn id="49" idx="1"/>
          </p:cNvCxnSpPr>
          <p:nvPr/>
        </p:nvCxnSpPr>
        <p:spPr>
          <a:xfrm flipV="1">
            <a:off x="3115371" y="4056867"/>
            <a:ext cx="2516856" cy="2179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57923" y="3463112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128024" y="3467268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dirty="0"/>
              <a:t>2</a:t>
            </a:r>
          </a:p>
        </p:txBody>
      </p:sp>
      <p:pic>
        <p:nvPicPr>
          <p:cNvPr id="49" name="Picture 4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227" y="3710959"/>
            <a:ext cx="1175375" cy="6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996" y="3732755"/>
            <a:ext cx="1175375" cy="6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64</a:t>
            </a:fld>
            <a:endParaRPr lang="en-US"/>
          </a:p>
        </p:txBody>
      </p:sp>
      <p:pic>
        <p:nvPicPr>
          <p:cNvPr id="68" name="Picture 11" descr="IOS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1545" y="2518227"/>
            <a:ext cx="710558" cy="602783"/>
          </a:xfrm>
          <a:prstGeom prst="rect">
            <a:avLst/>
          </a:prstGeom>
          <a:noFill/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5218" y="2518227"/>
            <a:ext cx="787294" cy="602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" name="Picture 57" descr="icon_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56" y="2518227"/>
            <a:ext cx="838143" cy="602783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1476826" y="2121335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Firewall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99969" y="2118117"/>
            <a:ext cx="82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Proxy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74926" y="2113368"/>
            <a:ext cx="584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IDS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00825" y="914400"/>
            <a:ext cx="4900935" cy="963180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11" descr="IOS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9685" y="1311545"/>
            <a:ext cx="347673" cy="415623"/>
          </a:xfrm>
          <a:prstGeom prst="rect">
            <a:avLst/>
          </a:prstGeom>
          <a:noFill/>
        </p:spPr>
      </p:pic>
      <p:pic>
        <p:nvPicPr>
          <p:cNvPr id="95" name="Picture 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5980" y="1311545"/>
            <a:ext cx="386793" cy="415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6" name="Picture 57" descr="icon_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5992" y="1311545"/>
            <a:ext cx="402652" cy="415623"/>
          </a:xfrm>
          <a:prstGeom prst="rect">
            <a:avLst/>
          </a:prstGeom>
          <a:noFill/>
        </p:spPr>
      </p:pic>
      <p:cxnSp>
        <p:nvCxnSpPr>
          <p:cNvPr id="98" name="Straight Arrow Connector 97"/>
          <p:cNvCxnSpPr>
            <a:endCxn id="94" idx="1"/>
          </p:cNvCxnSpPr>
          <p:nvPr/>
        </p:nvCxnSpPr>
        <p:spPr>
          <a:xfrm>
            <a:off x="6005118" y="1519357"/>
            <a:ext cx="5445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4" idx="3"/>
            <a:endCxn id="96" idx="1"/>
          </p:cNvCxnSpPr>
          <p:nvPr/>
        </p:nvCxnSpPr>
        <p:spPr>
          <a:xfrm>
            <a:off x="6897358" y="1519357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5" idx="1"/>
          </p:cNvCxnSpPr>
          <p:nvPr/>
        </p:nvCxnSpPr>
        <p:spPr>
          <a:xfrm>
            <a:off x="7747346" y="1519357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362865" y="972991"/>
            <a:ext cx="88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Firewall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45992" y="972991"/>
            <a:ext cx="50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IDS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94852" y="972991"/>
            <a:ext cx="69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Proxy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715056" y="1049935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100825" y="1172602"/>
            <a:ext cx="154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Policy Chain:</a:t>
            </a:r>
            <a:endParaRPr lang="en-US" sz="2000" b="1" dirty="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6807602" y="4049569"/>
            <a:ext cx="14827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734769" y="4239519"/>
            <a:ext cx="241300" cy="326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Callout 119"/>
          <p:cNvSpPr/>
          <p:nvPr/>
        </p:nvSpPr>
        <p:spPr>
          <a:xfrm>
            <a:off x="6859211" y="2062168"/>
            <a:ext cx="2250851" cy="1124065"/>
          </a:xfrm>
          <a:prstGeom prst="wedgeEllipseCallout">
            <a:avLst>
              <a:gd name="adj1" fmla="val -55818"/>
              <a:gd name="adj2" fmla="val 1078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Oops! </a:t>
            </a:r>
            <a:r>
              <a:rPr lang="en-US" sz="2000" dirty="0" smtClean="0"/>
              <a:t>Forward </a:t>
            </a:r>
            <a:r>
              <a:rPr lang="en-US" sz="2000" dirty="0" err="1" smtClean="0"/>
              <a:t>Pkt</a:t>
            </a:r>
            <a:r>
              <a:rPr lang="en-US" sz="2000" dirty="0" smtClean="0"/>
              <a:t> to IDS or </a:t>
            </a:r>
            <a:r>
              <a:rPr lang="en-US" sz="2000" dirty="0" err="1" smtClean="0"/>
              <a:t>Dst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897358" y="4008686"/>
            <a:ext cx="67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Dst</a:t>
            </a:r>
            <a:endParaRPr lang="en-US" sz="2400" i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551544" y="5471915"/>
            <a:ext cx="6512955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BF"/>
                </a:solidFill>
              </a:rPr>
              <a:t>“Loops” </a:t>
            </a:r>
            <a:br>
              <a:rPr lang="en-US" sz="3200" dirty="0" smtClean="0">
                <a:solidFill>
                  <a:srgbClr val="0000BF"/>
                </a:solidFill>
              </a:rPr>
            </a:br>
            <a:r>
              <a:rPr lang="en-US" sz="3200" dirty="0" smtClean="0">
                <a:solidFill>
                  <a:srgbClr val="0000BF"/>
                </a:solidFill>
              </a:rPr>
              <a:t>Traditional flow rules may </a:t>
            </a:r>
            <a:r>
              <a:rPr lang="en-US" sz="3200" smtClean="0">
                <a:solidFill>
                  <a:srgbClr val="0000BF"/>
                </a:solidFill>
              </a:rPr>
              <a:t>not suffice!</a:t>
            </a:r>
            <a:endParaRPr lang="en-US" sz="3200" dirty="0">
              <a:solidFill>
                <a:srgbClr val="0000BF"/>
              </a:solidFill>
            </a:endParaRPr>
          </a:p>
        </p:txBody>
      </p:sp>
      <p:cxnSp>
        <p:nvCxnSpPr>
          <p:cNvPr id="178" name="Straight Connector 177"/>
          <p:cNvCxnSpPr>
            <a:stCxn id="119" idx="3"/>
            <a:endCxn id="56" idx="2"/>
          </p:cNvCxnSpPr>
          <p:nvPr/>
        </p:nvCxnSpPr>
        <p:spPr>
          <a:xfrm>
            <a:off x="976069" y="4402775"/>
            <a:ext cx="1551615" cy="21796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56" idx="2"/>
          </p:cNvCxnSpPr>
          <p:nvPr/>
        </p:nvCxnSpPr>
        <p:spPr>
          <a:xfrm flipH="1" flipV="1">
            <a:off x="1757867" y="3099622"/>
            <a:ext cx="769817" cy="1324949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165447" y="3121010"/>
            <a:ext cx="949924" cy="1349341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115371" y="4470351"/>
            <a:ext cx="3195736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6311107" y="3121011"/>
            <a:ext cx="0" cy="1349340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6005118" y="3078182"/>
            <a:ext cx="0" cy="1701501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2799969" y="4779683"/>
            <a:ext cx="3205152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V="1">
            <a:off x="2799969" y="3078182"/>
            <a:ext cx="0" cy="1701501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2963119" y="5219826"/>
            <a:ext cx="3693406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V="1">
            <a:off x="6656525" y="4402775"/>
            <a:ext cx="0" cy="817051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63119" y="3121011"/>
            <a:ext cx="0" cy="2098815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68" idx="2"/>
          </p:cNvCxnSpPr>
          <p:nvPr/>
        </p:nvCxnSpPr>
        <p:spPr>
          <a:xfrm flipH="1" flipV="1">
            <a:off x="1906824" y="3121010"/>
            <a:ext cx="455376" cy="6117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6" idx="0"/>
            <a:endCxn id="69" idx="2"/>
          </p:cNvCxnSpPr>
          <p:nvPr/>
        </p:nvCxnSpPr>
        <p:spPr>
          <a:xfrm flipV="1">
            <a:off x="2527684" y="3121010"/>
            <a:ext cx="571181" cy="6117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0"/>
          </p:cNvCxnSpPr>
          <p:nvPr/>
        </p:nvCxnSpPr>
        <p:spPr>
          <a:xfrm flipV="1">
            <a:off x="6219915" y="3099215"/>
            <a:ext cx="0" cy="6117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" y="4102332"/>
            <a:ext cx="14827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999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1736 C 0.07673 0.01991 0.1335 0.02106 0.18975 0.01366 C 0.19305 0.00023 0.1875 -0.02778 0.18142 -0.04005 C 0.17673 -0.04931 0.16996 -0.05556 0.16614 -0.06597 C 0.16041 -0.08102 0.15034 -0.09931 0.13975 -0.10857 C 0.13854 -0.11505 0.13645 -0.12153 0.1342 -0.12709 C 0.13246 -0.13102 0.12968 -0.13403 0.12864 -0.1382 C 0.1276 -0.1419 0.12743 -0.14607 0.12586 -0.14931 C 0.12482 -0.15116 0.12361 -0.15301 0.12309 -0.15486 C 0.11805 -0.16968 0.12361 -0.1632 0.11614 -0.16968 C 0.11805 -0.18634 0.1184 -0.18148 0.13003 -0.18449 C 0.16875 -0.18125 0.13923 -0.18866 0.15642 -0.17338 C 0.1592 -0.16204 0.16059 -0.15 0.16336 -0.1382 C 0.16406 -0.13449 0.16354 -0.1294 0.16614 -0.12709 C 0.16753 -0.12593 0.16892 -0.12477 0.17031 -0.12338 C 0.17066 -0.12107 0.17048 -0.11806 0.1717 -0.11597 C 0.17257 -0.11459 0.17448 -0.11528 0.17586 -0.11412 C 0.18055 -0.10996 0.18211 -0.10371 0.18698 -0.09931 C 0.18836 -0.09375 0.19027 -0.08843 0.19114 -0.08264 C 0.19114 -0.08264 0.19236 -0.06852 0.19392 -0.06597 C 0.19496 -0.06435 0.1967 -0.06366 0.19809 -0.06227 C 0.20052 -0.05209 0.19774 -0.06065 0.20503 -0.04931 C 0.21302 -0.03681 0.21996 -0.02384 0.22864 -0.01227 C 0.23316 -0.00625 0.23177 -0.01065 0.23698 -0.00671 C 0.23975 -0.00463 0.24531 0.00069 0.24531 0.00069 C 0.24948 0.01759 0.27569 0.01134 0.28281 0.0118 C 0.30034 0.01759 0.31753 0.01458 0.33559 0.01366 C 0.39236 0.01574 0.44809 0.01528 0.50503 0.01366 C 0.5243 0.01111 0.52639 0.00995 0.54809 0.0118 C 0.55711 0.01111 0.58142 0.01528 0.59114 0.00254 " pathEditMode="relative" ptsTypes="fffffffffffffffffffffffffffffA">
                                      <p:cBhvr>
                                        <p:cTn id="44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7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29702" cy="11222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Challenge: Resource Constraints</a:t>
            </a:r>
            <a:endParaRPr lang="en-US" dirty="0">
              <a:solidFill>
                <a:srgbClr val="0000BF"/>
              </a:solidFill>
            </a:endParaRPr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722" y="2923182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679" y="3246358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4314" y="3309183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>
            <a:stCxn id="15" idx="3"/>
            <a:endCxn id="13" idx="1"/>
          </p:cNvCxnSpPr>
          <p:nvPr/>
        </p:nvCxnSpPr>
        <p:spPr>
          <a:xfrm flipV="1">
            <a:off x="2851689" y="3133624"/>
            <a:ext cx="1722033" cy="38600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  <a:endCxn id="14" idx="1"/>
          </p:cNvCxnSpPr>
          <p:nvPr/>
        </p:nvCxnSpPr>
        <p:spPr>
          <a:xfrm>
            <a:off x="5241096" y="3133623"/>
            <a:ext cx="1632582" cy="32317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3"/>
            <a:endCxn id="14" idx="1"/>
          </p:cNvCxnSpPr>
          <p:nvPr/>
        </p:nvCxnSpPr>
        <p:spPr>
          <a:xfrm flipV="1">
            <a:off x="5268966" y="3456799"/>
            <a:ext cx="1604712" cy="52979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2252048" y="3719851"/>
            <a:ext cx="59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S1</a:t>
            </a:r>
            <a:endParaRPr lang="en-US" sz="2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97174" y="2532150"/>
            <a:ext cx="4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4065" y="2776699"/>
            <a:ext cx="4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S4</a:t>
            </a:r>
            <a:endParaRPr lang="en-US" sz="2000" baseline="-25000" dirty="0"/>
          </a:p>
        </p:txBody>
      </p:sp>
      <p:pic>
        <p:nvPicPr>
          <p:cNvPr id="22" name="Picture 57" descr="icon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8597" y="4280345"/>
            <a:ext cx="437542" cy="500821"/>
          </a:xfrm>
          <a:prstGeom prst="rect">
            <a:avLst/>
          </a:prstGeom>
          <a:noFill/>
        </p:spPr>
      </p:pic>
      <p:pic>
        <p:nvPicPr>
          <p:cNvPr id="23" name="Picture 11" descr="IOSfirew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5210" y="1853652"/>
            <a:ext cx="324630" cy="602783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3" idx="2"/>
            <a:endCxn id="13" idx="0"/>
          </p:cNvCxnSpPr>
          <p:nvPr/>
        </p:nvCxnSpPr>
        <p:spPr>
          <a:xfrm>
            <a:off x="4467525" y="2456435"/>
            <a:ext cx="439884" cy="4667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2"/>
            <a:endCxn id="22" idx="0"/>
          </p:cNvCxnSpPr>
          <p:nvPr/>
        </p:nvCxnSpPr>
        <p:spPr>
          <a:xfrm>
            <a:off x="7207366" y="3667241"/>
            <a:ext cx="2" cy="61310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2" idx="2"/>
            <a:endCxn id="13" idx="0"/>
          </p:cNvCxnSpPr>
          <p:nvPr/>
        </p:nvCxnSpPr>
        <p:spPr>
          <a:xfrm flipH="1">
            <a:off x="4907410" y="2257774"/>
            <a:ext cx="427973" cy="66540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592" y="3776150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>
            <a:stCxn id="15" idx="3"/>
            <a:endCxn id="28" idx="1"/>
          </p:cNvCxnSpPr>
          <p:nvPr/>
        </p:nvCxnSpPr>
        <p:spPr>
          <a:xfrm>
            <a:off x="2851689" y="3519625"/>
            <a:ext cx="1749903" cy="466967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5383" y="3870521"/>
            <a:ext cx="4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S3</a:t>
            </a:r>
            <a:endParaRPr lang="en-US" sz="200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52099" y="3496817"/>
            <a:ext cx="73221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4848" y="1888304"/>
            <a:ext cx="541067" cy="369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5027930" y="1381093"/>
            <a:ext cx="82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Proxy</a:t>
            </a:r>
          </a:p>
        </p:txBody>
      </p:sp>
      <p:cxnSp>
        <p:nvCxnSpPr>
          <p:cNvPr id="36" name="Straight Arrow Connector 35"/>
          <p:cNvCxnSpPr>
            <a:stCxn id="14" idx="3"/>
          </p:cNvCxnSpPr>
          <p:nvPr/>
        </p:nvCxnSpPr>
        <p:spPr>
          <a:xfrm>
            <a:off x="7541051" y="3456799"/>
            <a:ext cx="74425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63522" y="1359491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Firewall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861531" y="3870521"/>
            <a:ext cx="4254131" cy="1372309"/>
            <a:chOff x="3671111" y="2697132"/>
            <a:chExt cx="4254131" cy="1029232"/>
          </a:xfrm>
        </p:grpSpPr>
        <p:sp>
          <p:nvSpPr>
            <p:cNvPr id="65" name="TextBox 64"/>
            <p:cNvSpPr txBox="1"/>
            <p:nvPr/>
          </p:nvSpPr>
          <p:spPr>
            <a:xfrm>
              <a:off x="6278345" y="2697132"/>
              <a:ext cx="1646897" cy="3462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IDS1 = 50%</a:t>
              </a:r>
            </a:p>
          </p:txBody>
        </p:sp>
        <p:pic>
          <p:nvPicPr>
            <p:cNvPr id="66" name="Picture 57" descr="icon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1111" y="3157492"/>
              <a:ext cx="437542" cy="375616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4144963" y="3380115"/>
              <a:ext cx="1645615" cy="3462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IDS2 = 50%</a:t>
              </a:r>
            </a:p>
          </p:txBody>
        </p:sp>
        <p:cxnSp>
          <p:nvCxnSpPr>
            <p:cNvPr id="68" name="Straight Connector 67"/>
            <p:cNvCxnSpPr>
              <a:stCxn id="28" idx="2"/>
              <a:endCxn id="66" idx="0"/>
            </p:cNvCxnSpPr>
            <p:nvPr/>
          </p:nvCxnSpPr>
          <p:spPr>
            <a:xfrm>
              <a:off x="3716522" y="2807772"/>
              <a:ext cx="173360" cy="34972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67205" y="1690895"/>
            <a:ext cx="3500333" cy="1618288"/>
            <a:chOff x="-224300" y="841701"/>
            <a:chExt cx="3500333" cy="1213716"/>
          </a:xfrm>
        </p:grpSpPr>
        <p:sp>
          <p:nvSpPr>
            <p:cNvPr id="3" name="TextBox 2"/>
            <p:cNvSpPr txBox="1"/>
            <p:nvPr/>
          </p:nvSpPr>
          <p:spPr>
            <a:xfrm>
              <a:off x="-224300" y="841701"/>
              <a:ext cx="2506561" cy="62324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dirty="0" smtClean="0"/>
                <a:t>pace for </a:t>
              </a:r>
            </a:p>
            <a:p>
              <a:r>
                <a:rPr lang="en-US" sz="2400" dirty="0"/>
                <a:t>t</a:t>
              </a:r>
              <a:r>
                <a:rPr lang="en-US" sz="2400" dirty="0" smtClean="0"/>
                <a:t>raffic split?</a:t>
              </a:r>
            </a:p>
          </p:txBody>
        </p:sp>
        <p:cxnSp>
          <p:nvCxnSpPr>
            <p:cNvPr id="6" name="Straight Arrow Connector 5"/>
            <p:cNvCxnSpPr>
              <a:stCxn id="15" idx="0"/>
              <a:endCxn id="3" idx="2"/>
            </p:cNvCxnSpPr>
            <p:nvPr/>
          </p:nvCxnSpPr>
          <p:spPr>
            <a:xfrm flipH="1" flipV="1">
              <a:off x="1028981" y="1464949"/>
              <a:ext cx="297516" cy="59046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282261" y="1472642"/>
              <a:ext cx="993772" cy="37932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037592" y="5624315"/>
            <a:ext cx="7369807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BF"/>
                </a:solidFill>
              </a:rPr>
              <a:t>Can we set up “feasible” forwarding rules?</a:t>
            </a:r>
            <a:endParaRPr lang="en-US" sz="3200" dirty="0">
              <a:solidFill>
                <a:srgbClr val="0000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42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66</a:t>
            </a:fld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014915" y="2695401"/>
            <a:ext cx="1339793" cy="457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014915" y="3317701"/>
            <a:ext cx="1339793" cy="60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708" y="3012901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9693" y="2766191"/>
            <a:ext cx="813243" cy="772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" name="Picture 7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35" y="3012901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Straight Arrow Connector 78"/>
          <p:cNvCxnSpPr/>
          <p:nvPr/>
        </p:nvCxnSpPr>
        <p:spPr>
          <a:xfrm>
            <a:off x="3022083" y="3154384"/>
            <a:ext cx="1388600" cy="16161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202936" y="3170545"/>
            <a:ext cx="1388600" cy="16161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03310" y="3212106"/>
            <a:ext cx="133979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51099" y="1788204"/>
            <a:ext cx="414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2574036" y="3477543"/>
            <a:ext cx="252171" cy="3265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895997" y="3477543"/>
            <a:ext cx="252171" cy="326512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 flipH="1">
            <a:off x="2413400" y="2612791"/>
            <a:ext cx="59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S1</a:t>
            </a:r>
            <a:endParaRPr lang="en-US" sz="20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4410683" y="2326981"/>
            <a:ext cx="82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Proxy</a:t>
            </a:r>
          </a:p>
        </p:txBody>
      </p:sp>
      <p:sp>
        <p:nvSpPr>
          <p:cNvPr id="91" name="TextBox 90"/>
          <p:cNvSpPr txBox="1"/>
          <p:nvPr/>
        </p:nvSpPr>
        <p:spPr>
          <a:xfrm flipH="1">
            <a:off x="6603670" y="2612791"/>
            <a:ext cx="59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S2</a:t>
            </a:r>
            <a:endParaRPr lang="en-US" sz="2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567397" y="2268859"/>
            <a:ext cx="11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68815" y="3930431"/>
            <a:ext cx="11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2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220203" y="3477543"/>
            <a:ext cx="241300" cy="326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308027" y="2387879"/>
            <a:ext cx="252171" cy="3265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242961" y="3973251"/>
            <a:ext cx="252171" cy="326512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6339096" y="1161043"/>
            <a:ext cx="2204007" cy="1254321"/>
          </a:xfrm>
          <a:prstGeom prst="wedgeEllipseCallout">
            <a:avLst>
              <a:gd name="adj1" fmla="val -105492"/>
              <a:gd name="adj2" fmla="val 721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Proxy may modify flows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910521" y="4925138"/>
            <a:ext cx="7369807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BF"/>
                </a:solidFill>
              </a:rPr>
              <a:t>Are forwarding rules at S2 correct? </a:t>
            </a:r>
            <a:endParaRPr lang="en-US" sz="3200" dirty="0">
              <a:solidFill>
                <a:srgbClr val="0000BF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7283" y="1270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00BF"/>
                </a:solidFill>
              </a:rPr>
              <a:t>Challenge: Dynamic Modifications</a:t>
            </a:r>
            <a:endParaRPr lang="en-US" dirty="0">
              <a:solidFill>
                <a:srgbClr val="0000BF"/>
              </a:solidFill>
            </a:endParaRPr>
          </a:p>
        </p:txBody>
      </p:sp>
      <p:pic>
        <p:nvPicPr>
          <p:cNvPr id="25" name="Picture 11" descr="IOSfirew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308" y="3927301"/>
            <a:ext cx="324630" cy="60278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059637" y="398796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Firewall</a:t>
            </a:r>
          </a:p>
        </p:txBody>
      </p:sp>
      <p:cxnSp>
        <p:nvCxnSpPr>
          <p:cNvPr id="3" name="Straight Arrow Connector 2"/>
          <p:cNvCxnSpPr>
            <a:stCxn id="78" idx="2"/>
            <a:endCxn id="25" idx="0"/>
          </p:cNvCxnSpPr>
          <p:nvPr/>
        </p:nvCxnSpPr>
        <p:spPr>
          <a:xfrm>
            <a:off x="6869623" y="3433784"/>
            <a:ext cx="0" cy="49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493253" y="3477543"/>
            <a:ext cx="241300" cy="32651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5132" y="1161043"/>
            <a:ext cx="331592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User1: Proxy </a:t>
            </a:r>
            <a:r>
              <a:rPr lang="en-US" sz="2400" dirty="0" smtClean="0">
                <a:sym typeface="Wingdings"/>
              </a:rPr>
              <a:t> Firewall</a:t>
            </a:r>
          </a:p>
          <a:p>
            <a:r>
              <a:rPr lang="en-US" sz="2400" dirty="0" smtClean="0">
                <a:sym typeface="Wingdings"/>
              </a:rPr>
              <a:t>User2: Proxy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46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0694 0.0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13854 -0.08334 " pathEditMode="relative" ptsTypes="AA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472 0 " pathEditMode="relative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472 0 " pathEditMode="relative" ptsTypes="AA">
                                      <p:cBhvr>
                                        <p:cTn id="2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51852E-6 L 0.15417 8.51852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51852E-6 L 0.15417 8.51852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94" grpId="0" animBg="1"/>
      <p:bldP spid="94" grpId="1" animBg="1"/>
      <p:bldP spid="103" grpId="0" animBg="1"/>
      <p:bldP spid="103" grpId="1" animBg="1"/>
      <p:bldP spid="104" grpId="0" animBg="1"/>
      <p:bldP spid="104" grpId="1" animBg="1"/>
      <p:bldP spid="31" grpId="0" animBg="1"/>
      <p:bldP spid="32" grpId="0" animBg="1"/>
      <p:bldP spid="33" grpId="0" animBg="1"/>
      <p:bldP spid="33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0" y="4464952"/>
            <a:ext cx="9144000" cy="2822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0" name="Picture 69" descr="MC9004316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41" y="858925"/>
            <a:ext cx="832272" cy="83227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48647" y="1729588"/>
            <a:ext cx="8816632" cy="2039156"/>
            <a:chOff x="2110084" y="1937085"/>
            <a:chExt cx="4583981" cy="1500713"/>
          </a:xfrm>
        </p:grpSpPr>
        <p:sp>
          <p:nvSpPr>
            <p:cNvPr id="19" name="TextBox 18"/>
            <p:cNvSpPr txBox="1"/>
            <p:nvPr/>
          </p:nvSpPr>
          <p:spPr>
            <a:xfrm>
              <a:off x="3856174" y="2803578"/>
              <a:ext cx="1089968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Rule Generator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72123" y="2005803"/>
              <a:ext cx="1317731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Resource Manager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85641" y="1996856"/>
              <a:ext cx="1540026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Modifications Handler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110084" y="1937085"/>
              <a:ext cx="4583981" cy="1500713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108" idx="2"/>
              <a:endCxn id="19" idx="1"/>
            </p:cNvCxnSpPr>
            <p:nvPr/>
          </p:nvCxnSpPr>
          <p:spPr>
            <a:xfrm>
              <a:off x="2930989" y="2345563"/>
              <a:ext cx="925185" cy="62789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9" idx="2"/>
              <a:endCxn id="19" idx="3"/>
            </p:cNvCxnSpPr>
            <p:nvPr/>
          </p:nvCxnSpPr>
          <p:spPr>
            <a:xfrm flipH="1">
              <a:off x="4946142" y="2336617"/>
              <a:ext cx="909512" cy="63684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SIMPLE System Overview</a:t>
            </a:r>
            <a:endParaRPr lang="en-US" dirty="0">
              <a:solidFill>
                <a:srgbClr val="0000B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0369" y="4888121"/>
            <a:ext cx="7832766" cy="1553859"/>
            <a:chOff x="200366" y="3897799"/>
            <a:chExt cx="7832766" cy="1165394"/>
          </a:xfrm>
        </p:grpSpPr>
        <p:sp>
          <p:nvSpPr>
            <p:cNvPr id="52" name="Cloud 51"/>
            <p:cNvSpPr/>
            <p:nvPr/>
          </p:nvSpPr>
          <p:spPr>
            <a:xfrm rot="169972">
              <a:off x="2884528" y="3897799"/>
              <a:ext cx="2914275" cy="116539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0229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7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620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1" descr="IOSfirew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72249" y="4604700"/>
              <a:ext cx="243404" cy="338969"/>
            </a:xfrm>
            <a:prstGeom prst="rect">
              <a:avLst/>
            </a:prstGeom>
            <a:noFill/>
          </p:spPr>
        </p:pic>
        <p:pic>
          <p:nvPicPr>
            <p:cNvPr id="75" name="Picture 57" descr="icon_col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920" y="4657521"/>
              <a:ext cx="340420" cy="292241"/>
            </a:xfrm>
            <a:prstGeom prst="rect">
              <a:avLst/>
            </a:prstGeom>
            <a:noFill/>
          </p:spPr>
        </p:pic>
        <p:cxnSp>
          <p:nvCxnSpPr>
            <p:cNvPr id="110" name="Straight Connector 109"/>
            <p:cNvCxnSpPr>
              <a:stCxn id="74" idx="1"/>
              <a:endCxn id="73" idx="3"/>
            </p:cNvCxnSpPr>
            <p:nvPr/>
          </p:nvCxnSpPr>
          <p:spPr>
            <a:xfrm flipH="1" flipV="1">
              <a:off x="5552071" y="4584431"/>
              <a:ext cx="420178" cy="1897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4" idx="1"/>
              <a:endCxn id="75" idx="3"/>
            </p:cNvCxnSpPr>
            <p:nvPr/>
          </p:nvCxnSpPr>
          <p:spPr>
            <a:xfrm flipH="1">
              <a:off x="2608340" y="4584431"/>
              <a:ext cx="481889" cy="21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00366" y="4379451"/>
              <a:ext cx="1843236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Legacy</a:t>
              </a:r>
            </a:p>
            <a:p>
              <a:r>
                <a:rPr lang="en-US" sz="2400" i="1" dirty="0" smtClean="0"/>
                <a:t>Middleboxes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19163" y="4334355"/>
              <a:ext cx="151396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OpenFlow</a:t>
              </a:r>
              <a:r>
                <a:rPr lang="en-US" sz="2400" i="1" dirty="0"/>
                <a:t> </a:t>
              </a:r>
              <a:endParaRPr lang="en-US" sz="2400" i="1" dirty="0" smtClean="0"/>
            </a:p>
            <a:p>
              <a:r>
                <a:rPr lang="en-US" sz="2400" i="1" dirty="0" smtClean="0"/>
                <a:t>capable</a:t>
              </a:r>
            </a:p>
          </p:txBody>
        </p:sp>
      </p:grpSp>
      <p:cxnSp>
        <p:nvCxnSpPr>
          <p:cNvPr id="121" name="Straight Arrow Connector 120"/>
          <p:cNvCxnSpPr>
            <a:endCxn id="77" idx="0"/>
          </p:cNvCxnSpPr>
          <p:nvPr/>
        </p:nvCxnSpPr>
        <p:spPr>
          <a:xfrm>
            <a:off x="4588982" y="3810662"/>
            <a:ext cx="676796" cy="15072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6" idx="0"/>
          </p:cNvCxnSpPr>
          <p:nvPr/>
        </p:nvCxnSpPr>
        <p:spPr>
          <a:xfrm flipH="1">
            <a:off x="2878581" y="3810662"/>
            <a:ext cx="999201" cy="15377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60309"/>
              </p:ext>
            </p:extLst>
          </p:nvPr>
        </p:nvGraphicFramePr>
        <p:xfrm>
          <a:off x="2043605" y="5348443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91371"/>
              </p:ext>
            </p:extLst>
          </p:nvPr>
        </p:nvGraphicFramePr>
        <p:xfrm>
          <a:off x="4430802" y="5317914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Oval 38"/>
          <p:cNvSpPr/>
          <p:nvPr/>
        </p:nvSpPr>
        <p:spPr>
          <a:xfrm>
            <a:off x="2608343" y="2654617"/>
            <a:ext cx="3782426" cy="119966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67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986355" y="1057976"/>
            <a:ext cx="4178821" cy="445931"/>
            <a:chOff x="3160995" y="1126542"/>
            <a:chExt cx="4178821" cy="445931"/>
          </a:xfrm>
        </p:grpSpPr>
        <p:sp>
          <p:nvSpPr>
            <p:cNvPr id="38" name="Rectangle 37"/>
            <p:cNvSpPr/>
            <p:nvPr/>
          </p:nvSpPr>
          <p:spPr>
            <a:xfrm>
              <a:off x="4352844" y="1130714"/>
              <a:ext cx="90495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Firewall</a:t>
              </a:r>
              <a:endParaRPr lang="en-US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78933" y="1130714"/>
              <a:ext cx="586638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IDS</a:t>
              </a:r>
              <a:endParaRPr lang="en-US" sz="1600" dirty="0"/>
            </a:p>
          </p:txBody>
        </p:sp>
        <p:cxnSp>
          <p:nvCxnSpPr>
            <p:cNvPr id="41" name="Straight Arrow Connector 40"/>
            <p:cNvCxnSpPr>
              <a:endCxn id="38" idx="1"/>
            </p:cNvCxnSpPr>
            <p:nvPr/>
          </p:nvCxnSpPr>
          <p:spPr>
            <a:xfrm>
              <a:off x="3836205" y="1351589"/>
              <a:ext cx="516639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3"/>
              <a:endCxn id="40" idx="1"/>
            </p:cNvCxnSpPr>
            <p:nvPr/>
          </p:nvCxnSpPr>
          <p:spPr>
            <a:xfrm>
              <a:off x="5257800" y="1351594"/>
              <a:ext cx="421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553200" y="1130709"/>
              <a:ext cx="78661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Proxy</a:t>
              </a:r>
              <a:endParaRPr lang="en-US" sz="1600" dirty="0"/>
            </a:p>
          </p:txBody>
        </p:sp>
        <p:cxnSp>
          <p:nvCxnSpPr>
            <p:cNvPr id="44" name="Straight Arrow Connector 43"/>
            <p:cNvCxnSpPr>
              <a:stCxn id="40" idx="3"/>
              <a:endCxn id="43" idx="1"/>
            </p:cNvCxnSpPr>
            <p:nvPr/>
          </p:nvCxnSpPr>
          <p:spPr>
            <a:xfrm flipV="1">
              <a:off x="6265571" y="1351589"/>
              <a:ext cx="287629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160995" y="1126542"/>
              <a:ext cx="67521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Web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158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4456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BF"/>
                </a:solidFill>
              </a:rPr>
              <a:t>Composition </a:t>
            </a:r>
            <a:r>
              <a:rPr lang="en-US" dirty="0">
                <a:solidFill>
                  <a:srgbClr val="0000BF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0000BF"/>
                </a:solidFill>
              </a:rPr>
              <a:t> Tag Processing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68</a:t>
            </a:fld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100825" y="914400"/>
            <a:ext cx="4900935" cy="963180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11" descr="IOSfirew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685" y="1311545"/>
            <a:ext cx="347673" cy="415623"/>
          </a:xfrm>
          <a:prstGeom prst="rect">
            <a:avLst/>
          </a:prstGeom>
          <a:noFill/>
        </p:spPr>
      </p:pic>
      <p:pic>
        <p:nvPicPr>
          <p:cNvPr id="95" name="Picture 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5980" y="1311545"/>
            <a:ext cx="386793" cy="415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6" name="Picture 57" descr="icon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5992" y="1311545"/>
            <a:ext cx="402652" cy="415623"/>
          </a:xfrm>
          <a:prstGeom prst="rect">
            <a:avLst/>
          </a:prstGeom>
          <a:noFill/>
        </p:spPr>
      </p:pic>
      <p:cxnSp>
        <p:nvCxnSpPr>
          <p:cNvPr id="98" name="Straight Arrow Connector 97"/>
          <p:cNvCxnSpPr>
            <a:endCxn id="94" idx="1"/>
          </p:cNvCxnSpPr>
          <p:nvPr/>
        </p:nvCxnSpPr>
        <p:spPr>
          <a:xfrm>
            <a:off x="6005118" y="1519357"/>
            <a:ext cx="5445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4" idx="3"/>
            <a:endCxn id="96" idx="1"/>
          </p:cNvCxnSpPr>
          <p:nvPr/>
        </p:nvCxnSpPr>
        <p:spPr>
          <a:xfrm>
            <a:off x="6897358" y="1519357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5" idx="1"/>
          </p:cNvCxnSpPr>
          <p:nvPr/>
        </p:nvCxnSpPr>
        <p:spPr>
          <a:xfrm>
            <a:off x="7747346" y="1519357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362865" y="972991"/>
            <a:ext cx="88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Firewall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45992" y="972991"/>
            <a:ext cx="50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IDS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94852" y="972991"/>
            <a:ext cx="69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Proxy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715056" y="1049935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100825" y="1172602"/>
            <a:ext cx="154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Policy Chain:</a:t>
            </a:r>
            <a:endParaRPr lang="en-US" sz="2000" b="1" dirty="0"/>
          </a:p>
        </p:txBody>
      </p:sp>
      <p:cxnSp>
        <p:nvCxnSpPr>
          <p:cNvPr id="58" name="Straight Connector 57"/>
          <p:cNvCxnSpPr>
            <a:stCxn id="63" idx="3"/>
            <a:endCxn id="62" idx="1"/>
          </p:cNvCxnSpPr>
          <p:nvPr/>
        </p:nvCxnSpPr>
        <p:spPr>
          <a:xfrm flipV="1">
            <a:off x="3115371" y="4056867"/>
            <a:ext cx="2516856" cy="2179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57923" y="3463112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5128024" y="3467268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dirty="0"/>
              <a:t>2</a:t>
            </a:r>
          </a:p>
        </p:txBody>
      </p:sp>
      <p:pic>
        <p:nvPicPr>
          <p:cNvPr id="62" name="Picture 6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2227" y="3710959"/>
            <a:ext cx="1175375" cy="6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9996" y="3732755"/>
            <a:ext cx="1175375" cy="6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11" descr="IOSfirew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1545" y="2518227"/>
            <a:ext cx="710558" cy="602783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218" y="2518227"/>
            <a:ext cx="787294" cy="602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" name="Picture 57" descr="icon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56" y="2518227"/>
            <a:ext cx="838143" cy="602783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1476826" y="2121335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Firewall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99969" y="2118117"/>
            <a:ext cx="82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Proxy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74926" y="2113368"/>
            <a:ext cx="584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IDS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807602" y="4049569"/>
            <a:ext cx="14827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97358" y="4008686"/>
            <a:ext cx="67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Dst</a:t>
            </a:r>
            <a:endParaRPr lang="en-US" sz="2400" i="1" dirty="0"/>
          </a:p>
        </p:txBody>
      </p:sp>
      <p:cxnSp>
        <p:nvCxnSpPr>
          <p:cNvPr id="86" name="Straight Connector 85"/>
          <p:cNvCxnSpPr>
            <a:endCxn id="63" idx="2"/>
          </p:cNvCxnSpPr>
          <p:nvPr/>
        </p:nvCxnSpPr>
        <p:spPr>
          <a:xfrm>
            <a:off x="976069" y="4402775"/>
            <a:ext cx="1551615" cy="21796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3" idx="2"/>
          </p:cNvCxnSpPr>
          <p:nvPr/>
        </p:nvCxnSpPr>
        <p:spPr>
          <a:xfrm flipH="1" flipV="1">
            <a:off x="1757867" y="3099622"/>
            <a:ext cx="769817" cy="1324949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65447" y="3121010"/>
            <a:ext cx="949924" cy="1349341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15371" y="4470351"/>
            <a:ext cx="3195736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311107" y="3121011"/>
            <a:ext cx="0" cy="1349340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005118" y="3078182"/>
            <a:ext cx="0" cy="1701501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799969" y="4779683"/>
            <a:ext cx="3205152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799969" y="3078182"/>
            <a:ext cx="0" cy="1701501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963119" y="3121011"/>
            <a:ext cx="0" cy="2098815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63119" y="5219826"/>
            <a:ext cx="3693406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656525" y="4402775"/>
            <a:ext cx="0" cy="817051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57200" y="4239518"/>
            <a:ext cx="1415772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ORIGINAL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05218" y="4078663"/>
            <a:ext cx="180485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Post-Firewall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27613" y="4402775"/>
            <a:ext cx="123197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Post-IDS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05218" y="4092672"/>
            <a:ext cx="153118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Post-Proxy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Oval Callout 112"/>
          <p:cNvSpPr/>
          <p:nvPr/>
        </p:nvSpPr>
        <p:spPr>
          <a:xfrm>
            <a:off x="7252339" y="2493849"/>
            <a:ext cx="1544420" cy="1254321"/>
          </a:xfrm>
          <a:prstGeom prst="wedgeEllipseCallout">
            <a:avLst>
              <a:gd name="adj1" fmla="val -105492"/>
              <a:gd name="adj2" fmla="val 721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Fwd</a:t>
            </a:r>
            <a:r>
              <a:rPr lang="en-US" sz="2200" dirty="0" smtClean="0"/>
              <a:t> to </a:t>
            </a:r>
            <a:r>
              <a:rPr lang="en-US" sz="2200" dirty="0" err="1" smtClean="0"/>
              <a:t>Dst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09176" y="5812118"/>
            <a:ext cx="8587583" cy="523220"/>
          </a:xfrm>
          <a:prstGeom prst="rect">
            <a:avLst/>
          </a:prstGeom>
          <a:noFill/>
          <a:ln>
            <a:solidFill>
              <a:srgbClr val="0000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Insight: Distinguish different instances of the same packet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6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83 -0.0044 0.0653 -0.0081 0.0983 -0.01158 C 0.10959 -0.01459 0.1181 -0.01783 0.13025 -0.01922 C 0.12261 -0.04725 0.10525 -0.07088 0.08823 -0.08872 C 0.0851 -0.09682 0.08319 -0.1047 0.07954 -0.11188 C 0.07746 -0.12022 0.07451 -0.12277 0.07086 -0.12925 C 0.06634 -0.13713 0.06183 -0.14616 0.05783 -0.15427 C 0.05575 -0.16261 0.05245 -0.16956 0.05054 -0.17744 C 0.0495 -0.18137 0.04863 -0.18531 0.04776 -0.18902 C 0.04724 -0.1911 0.04463 -0.19481 0.0462 -0.19481 C 0.0587 -0.19574 0.07121 -0.19272 0.08388 -0.1911 C 0.08771 -0.19087 0.09153 -0.18971 0.09552 -0.18902 C 0.10264 -0.18299 0.10629 -0.17512 0.11132 -0.16585 C 0.11185 -0.164 0.11185 -0.16168 0.11289 -0.16006 C 0.11584 -0.1552 0.1207 -0.15242 0.12296 -0.14663 C 0.12696 -0.1362 0.13164 -0.12671 0.13738 -0.11767 C 0.14189 -0.11049 0.14502 -0.10146 0.15196 -0.09845 C 0.157 -0.09381 0.15717 -0.08987 0.16065 -0.08293 C 0.16343 -0.07111 0.15995 -0.08339 0.16499 -0.07134 C 0.1669 -0.06648 0.17072 -0.05582 0.17072 -0.05582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38 0.00163 0.07745 -0.00046 0.11566 0.0058 C 0.13372 0.00255 0.15126 -0.00254 0.16933 -0.00579 C 0.18235 -0.01227 0.1919 -0.0125 0.20684 -0.01366 C 0.20927 -0.01436 0.21379 -0.01227 0.21413 -0.01552 C 0.21587 -0.04239 0.21587 -0.10192 0.20684 -0.13527 C 0.20493 -0.15265 0.21101 -0.1728 0.20406 -0.18739 C 0.20111 -0.19365 0.19329 -0.186 0.18808 -0.18531 C 0.1827 -0.18369 0.17731 -0.1816 0.1721 -0.17952 C 0.17002 -0.17141 0.17141 -0.16446 0.17367 -0.15635 C 0.17471 -0.1413 0.17662 -0.12717 0.17801 -0.11211 C 0.17975 -0.06323 0.1794 -0.08779 0.1794 -0.03868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637 -0.00139 -0.08909 -0.00046 -0.13459 0.00371 C -0.14623 0.00464 -0.15787 0.00487 -0.16933 0.00579 C -0.1834 0.00672 -0.21118 0.0095 -0.21118 0.0095 C -0.23393 0.00834 -0.24626 0.0102 -0.26485 0.00371 C -0.26589 0.00116 -0.26745 -0.00115 -0.26763 -0.00393 C -0.26797 -0.00671 -0.26676 -0.00903 -0.26624 -0.01158 C -0.2645 -0.02386 -0.26346 -0.03474 -0.26051 -0.04632 C -0.25825 -0.09729 -0.25061 -0.15381 -0.26051 -0.20268 C -0.26103 -0.20986 -0.2612 -0.21704 -0.2619 -0.22399 C -0.26224 -0.22608 -0.26398 -0.22793 -0.26328 -0.22979 C -0.26276 -0.2321 -0.26051 -0.23257 -0.25894 -0.23372 C -0.24835 -0.23233 -0.24279 -0.23511 -0.23723 -0.22399 C -0.23845 -0.20639 -0.24435 -0.18508 -0.24453 -0.16794 C -0.24505 -0.1457 -0.24453 -0.123 -0.24453 -0.10053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1713 0.00069 0.0345 0.00139 0.05186 C 0.00174 0.06413 -0.00156 0.07778 0.00278 0.08889 C 0.00469 0.09375 0.01111 0.0875 0.01528 0.08704 C 0.0493 0.08774 0.06805 0.08079 0.09444 0.0926 C 0.10781 0.0919 0.13663 0.09399 0.15278 0.08704 C 0.20191 0.08936 0.25069 0.08704 0.3 0.08519 C 0.32396 0.08565 0.34809 0.08704 0.37222 0.08704 C 0.37674 0.08704 0.38489 0.09121 0.38611 0.08519 C 0.38993 0.06274 0.38507 0.03936 0.38472 0.01667 C 0.38455 0.00926 0.38472 0.00186 0.38472 -0.00555 " pathEditMode="relative" ptsTypes="ffffffffff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3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-12798" y="4225609"/>
            <a:ext cx="9144000" cy="2822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0" name="Picture 69" descr="MC9004316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41" y="858925"/>
            <a:ext cx="832272" cy="83227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98605" y="1822482"/>
            <a:ext cx="8816632" cy="2039156"/>
            <a:chOff x="2110084" y="1937085"/>
            <a:chExt cx="4583981" cy="1500713"/>
          </a:xfrm>
        </p:grpSpPr>
        <p:sp>
          <p:nvSpPr>
            <p:cNvPr id="19" name="TextBox 18"/>
            <p:cNvSpPr txBox="1"/>
            <p:nvPr/>
          </p:nvSpPr>
          <p:spPr>
            <a:xfrm>
              <a:off x="3856174" y="2803578"/>
              <a:ext cx="1089968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Rule Generator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72123" y="2005803"/>
              <a:ext cx="1317731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Resource Manager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85641" y="1996856"/>
              <a:ext cx="1540026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Modifications Handler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110084" y="1937085"/>
              <a:ext cx="4583981" cy="1500713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108" idx="2"/>
              <a:endCxn id="19" idx="1"/>
            </p:cNvCxnSpPr>
            <p:nvPr/>
          </p:nvCxnSpPr>
          <p:spPr>
            <a:xfrm>
              <a:off x="2930989" y="2345563"/>
              <a:ext cx="925185" cy="62789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9" idx="2"/>
              <a:endCxn id="19" idx="3"/>
            </p:cNvCxnSpPr>
            <p:nvPr/>
          </p:nvCxnSpPr>
          <p:spPr>
            <a:xfrm flipH="1">
              <a:off x="4946142" y="2336617"/>
              <a:ext cx="909512" cy="63684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SIMPLE System Overview</a:t>
            </a:r>
            <a:endParaRPr lang="en-US" dirty="0">
              <a:solidFill>
                <a:srgbClr val="0000B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0369" y="4888121"/>
            <a:ext cx="7832766" cy="1553859"/>
            <a:chOff x="200366" y="3897799"/>
            <a:chExt cx="7832766" cy="1165394"/>
          </a:xfrm>
        </p:grpSpPr>
        <p:sp>
          <p:nvSpPr>
            <p:cNvPr id="52" name="Cloud 51"/>
            <p:cNvSpPr/>
            <p:nvPr/>
          </p:nvSpPr>
          <p:spPr>
            <a:xfrm rot="169972">
              <a:off x="2884528" y="3897799"/>
              <a:ext cx="2914275" cy="116539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0229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7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620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1" descr="IOSfirew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72249" y="4604700"/>
              <a:ext cx="243404" cy="338969"/>
            </a:xfrm>
            <a:prstGeom prst="rect">
              <a:avLst/>
            </a:prstGeom>
            <a:noFill/>
          </p:spPr>
        </p:pic>
        <p:pic>
          <p:nvPicPr>
            <p:cNvPr id="75" name="Picture 57" descr="icon_col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920" y="4657521"/>
              <a:ext cx="340420" cy="292241"/>
            </a:xfrm>
            <a:prstGeom prst="rect">
              <a:avLst/>
            </a:prstGeom>
            <a:noFill/>
          </p:spPr>
        </p:pic>
        <p:cxnSp>
          <p:nvCxnSpPr>
            <p:cNvPr id="110" name="Straight Connector 109"/>
            <p:cNvCxnSpPr>
              <a:stCxn id="74" idx="1"/>
              <a:endCxn id="73" idx="3"/>
            </p:cNvCxnSpPr>
            <p:nvPr/>
          </p:nvCxnSpPr>
          <p:spPr>
            <a:xfrm flipH="1" flipV="1">
              <a:off x="5552071" y="4584431"/>
              <a:ext cx="420178" cy="1897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4" idx="1"/>
              <a:endCxn id="75" idx="3"/>
            </p:cNvCxnSpPr>
            <p:nvPr/>
          </p:nvCxnSpPr>
          <p:spPr>
            <a:xfrm flipH="1">
              <a:off x="2608340" y="4584431"/>
              <a:ext cx="481889" cy="21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00366" y="4379451"/>
              <a:ext cx="1843236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Legacy</a:t>
              </a:r>
            </a:p>
            <a:p>
              <a:r>
                <a:rPr lang="en-US" sz="2400" i="1" dirty="0" smtClean="0"/>
                <a:t>Middleboxes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19163" y="4334355"/>
              <a:ext cx="151396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OpenFlow</a:t>
              </a:r>
              <a:r>
                <a:rPr lang="en-US" sz="2400" i="1" dirty="0"/>
                <a:t> </a:t>
              </a:r>
              <a:endParaRPr lang="en-US" sz="2400" i="1" dirty="0" smtClean="0"/>
            </a:p>
            <a:p>
              <a:r>
                <a:rPr lang="en-US" sz="2400" i="1" dirty="0" smtClean="0"/>
                <a:t>capable</a:t>
              </a:r>
            </a:p>
          </p:txBody>
        </p:sp>
      </p:grpSp>
      <p:cxnSp>
        <p:nvCxnSpPr>
          <p:cNvPr id="121" name="Straight Arrow Connector 120"/>
          <p:cNvCxnSpPr>
            <a:endCxn id="77" idx="0"/>
          </p:cNvCxnSpPr>
          <p:nvPr/>
        </p:nvCxnSpPr>
        <p:spPr>
          <a:xfrm>
            <a:off x="4813300" y="3461529"/>
            <a:ext cx="676796" cy="15072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6" idx="0"/>
          </p:cNvCxnSpPr>
          <p:nvPr/>
        </p:nvCxnSpPr>
        <p:spPr>
          <a:xfrm flipH="1">
            <a:off x="3102899" y="3461529"/>
            <a:ext cx="999201" cy="15377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26453"/>
              </p:ext>
            </p:extLst>
          </p:nvPr>
        </p:nvGraphicFramePr>
        <p:xfrm>
          <a:off x="2267923" y="4999310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62686"/>
              </p:ext>
            </p:extLst>
          </p:nvPr>
        </p:nvGraphicFramePr>
        <p:xfrm>
          <a:off x="4655120" y="4968781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Oval 35"/>
          <p:cNvSpPr/>
          <p:nvPr/>
        </p:nvSpPr>
        <p:spPr>
          <a:xfrm>
            <a:off x="75435" y="1595787"/>
            <a:ext cx="3782426" cy="119966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69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986355" y="1057976"/>
            <a:ext cx="4178821" cy="445931"/>
            <a:chOff x="3160995" y="1126542"/>
            <a:chExt cx="4178821" cy="445931"/>
          </a:xfrm>
        </p:grpSpPr>
        <p:sp>
          <p:nvSpPr>
            <p:cNvPr id="38" name="Rectangle 37"/>
            <p:cNvSpPr/>
            <p:nvPr/>
          </p:nvSpPr>
          <p:spPr>
            <a:xfrm>
              <a:off x="4352844" y="1130714"/>
              <a:ext cx="90495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Firewall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78933" y="1130714"/>
              <a:ext cx="586638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IDS</a:t>
              </a:r>
              <a:endParaRPr lang="en-US" sz="1600" dirty="0"/>
            </a:p>
          </p:txBody>
        </p:sp>
        <p:cxnSp>
          <p:nvCxnSpPr>
            <p:cNvPr id="40" name="Straight Arrow Connector 39"/>
            <p:cNvCxnSpPr>
              <a:endCxn id="38" idx="1"/>
            </p:cNvCxnSpPr>
            <p:nvPr/>
          </p:nvCxnSpPr>
          <p:spPr>
            <a:xfrm>
              <a:off x="3836205" y="1351589"/>
              <a:ext cx="516639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3"/>
              <a:endCxn id="39" idx="1"/>
            </p:cNvCxnSpPr>
            <p:nvPr/>
          </p:nvCxnSpPr>
          <p:spPr>
            <a:xfrm>
              <a:off x="5257800" y="1351594"/>
              <a:ext cx="421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553200" y="1130709"/>
              <a:ext cx="786616" cy="441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Proxy</a:t>
              </a:r>
              <a:endParaRPr lang="en-US" sz="1600" dirty="0"/>
            </a:p>
          </p:txBody>
        </p:sp>
        <p:cxnSp>
          <p:nvCxnSpPr>
            <p:cNvPr id="43" name="Straight Arrow Connector 42"/>
            <p:cNvCxnSpPr>
              <a:stCxn id="39" idx="3"/>
              <a:endCxn id="42" idx="1"/>
            </p:cNvCxnSpPr>
            <p:nvPr/>
          </p:nvCxnSpPr>
          <p:spPr>
            <a:xfrm flipV="1">
              <a:off x="6265571" y="1351589"/>
              <a:ext cx="287629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160995" y="1126542"/>
              <a:ext cx="67521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Web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7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5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r>
              <a:rPr lang="en-US" dirty="0" smtClean="0"/>
              <a:t>trends in middlebox design/deployment</a:t>
            </a:r>
          </a:p>
          <a:p>
            <a:pPr lvl="1"/>
            <a:r>
              <a:rPr lang="en-US" dirty="0" smtClean="0"/>
              <a:t>Middlebox Consolidation (CoMb)</a:t>
            </a:r>
          </a:p>
          <a:p>
            <a:pPr lvl="1"/>
            <a:r>
              <a:rPr lang="en-US" dirty="0"/>
              <a:t>Extensible Software Middlebox Architecture (xOMB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Middleboxes/SDN Integration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Elastic Execution (Split/Merge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Policy enforcement (SIMPLE)</a:t>
            </a:r>
          </a:p>
          <a:p>
            <a:pPr lvl="1"/>
            <a:r>
              <a:rPr lang="en-US" dirty="0" smtClean="0"/>
              <a:t>Handling dynamic traffic modification (FlowTags)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17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Resource Constraints</a:t>
            </a:r>
            <a:r>
              <a:rPr lang="en-US" dirty="0" smtClean="0">
                <a:solidFill>
                  <a:srgbClr val="0000B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BF"/>
                </a:solidFill>
              </a:rPr>
              <a:t>Joint Optimization</a:t>
            </a:r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440" y="3051894"/>
            <a:ext cx="2534468" cy="461665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Resource Manager</a:t>
            </a:r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4801" y="1383385"/>
            <a:ext cx="8069915" cy="1107996"/>
            <a:chOff x="22407" y="1115137"/>
            <a:chExt cx="8069915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22407" y="1115137"/>
              <a:ext cx="1478733" cy="57708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Topology &amp; Traffic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5493" y="1126438"/>
              <a:ext cx="942749" cy="57708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Switch </a:t>
              </a:r>
            </a:p>
            <a:p>
              <a:pPr algn="ctr"/>
              <a:r>
                <a:rPr lang="en-US" sz="2200" dirty="0" smtClean="0"/>
                <a:t>TCAM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6356" y="1115137"/>
              <a:ext cx="1752544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Middlebox</a:t>
              </a:r>
            </a:p>
            <a:p>
              <a:pPr algn="ctr"/>
              <a:r>
                <a:rPr lang="en-US" sz="2200" dirty="0" smtClean="0"/>
                <a:t>Capacity + Footprints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39778" y="1115137"/>
              <a:ext cx="1752544" cy="57708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Policy</a:t>
              </a:r>
            </a:p>
            <a:p>
              <a:pPr algn="ctr"/>
              <a:r>
                <a:rPr lang="en-US" sz="2200" dirty="0" smtClean="0"/>
                <a:t> Spec</a:t>
              </a:r>
            </a:p>
          </p:txBody>
        </p:sp>
      </p:grpSp>
      <p:cxnSp>
        <p:nvCxnSpPr>
          <p:cNvPr id="27" name="Straight Arrow Connector 26"/>
          <p:cNvCxnSpPr>
            <a:stCxn id="7" idx="2"/>
          </p:cNvCxnSpPr>
          <p:nvPr/>
        </p:nvCxnSpPr>
        <p:spPr>
          <a:xfrm>
            <a:off x="1044168" y="2152825"/>
            <a:ext cx="2088275" cy="945427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</p:cNvCxnSpPr>
          <p:nvPr/>
        </p:nvCxnSpPr>
        <p:spPr>
          <a:xfrm>
            <a:off x="3275022" y="2491381"/>
            <a:ext cx="420679" cy="606871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flipH="1">
            <a:off x="4977888" y="2167893"/>
            <a:ext cx="471374" cy="93036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</p:cNvCxnSpPr>
          <p:nvPr/>
        </p:nvCxnSpPr>
        <p:spPr>
          <a:xfrm flipH="1">
            <a:off x="5575753" y="2152825"/>
            <a:ext cx="1922691" cy="945429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</p:cNvCxnSpPr>
          <p:nvPr/>
        </p:nvCxnSpPr>
        <p:spPr>
          <a:xfrm flipH="1">
            <a:off x="4388081" y="3513559"/>
            <a:ext cx="11593" cy="741369"/>
          </a:xfrm>
          <a:prstGeom prst="straightConnector1">
            <a:avLst/>
          </a:prstGeom>
          <a:ln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79700" y="4254929"/>
            <a:ext cx="324093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Optimal &amp; Feasible </a:t>
            </a:r>
          </a:p>
          <a:p>
            <a:pPr algn="ctr"/>
            <a:r>
              <a:rPr lang="en-US" sz="2200" i="1" dirty="0" smtClean="0"/>
              <a:t>load balancing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1" y="5183496"/>
            <a:ext cx="8381999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BF"/>
                </a:solidFill>
              </a:rPr>
              <a:t>Theoretically hard! </a:t>
            </a:r>
            <a:endParaRPr lang="en-US" sz="3200" dirty="0" smtClean="0">
              <a:solidFill>
                <a:srgbClr val="0000B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BF"/>
                </a:solidFill>
              </a:rPr>
              <a:t>Not obvious if some configuration </a:t>
            </a:r>
            <a:r>
              <a:rPr lang="en-US" sz="3200" smtClean="0">
                <a:solidFill>
                  <a:srgbClr val="0000BF"/>
                </a:solidFill>
              </a:rPr>
              <a:t>is feasible!</a:t>
            </a:r>
            <a:endParaRPr lang="en-US" sz="3200" dirty="0">
              <a:solidFill>
                <a:srgbClr val="0000B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881062"/>
          </a:xfrm>
        </p:spPr>
        <p:txBody>
          <a:bodyPr/>
          <a:lstStyle/>
          <a:p>
            <a:r>
              <a:rPr lang="en-US" dirty="0" smtClean="0">
                <a:solidFill>
                  <a:srgbClr val="0000BF"/>
                </a:solidFill>
              </a:rPr>
              <a:t>Offline + Online Decomposition</a:t>
            </a:r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6226" y="3586182"/>
            <a:ext cx="2019320" cy="10451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Offline Stage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>
          <a:xfrm>
            <a:off x="3455546" y="4108759"/>
            <a:ext cx="27675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23070" y="3586182"/>
            <a:ext cx="2045776" cy="10451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Online Step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503966" y="2974200"/>
            <a:ext cx="8309834" cy="29504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1571" y="5232193"/>
            <a:ext cx="416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Deals with Switch constraints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25476" y="5323477"/>
            <a:ext cx="463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Deals with only load balancing</a:t>
            </a:r>
            <a:endParaRPr lang="en-US" sz="2400" dirty="0"/>
          </a:p>
        </p:txBody>
      </p:sp>
      <p:sp>
        <p:nvSpPr>
          <p:cNvPr id="14" name="Right Brace 13"/>
          <p:cNvSpPr/>
          <p:nvPr/>
        </p:nvSpPr>
        <p:spPr>
          <a:xfrm rot="16200000" flipH="1">
            <a:off x="2255388" y="3972828"/>
            <a:ext cx="381000" cy="201932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7042231" y="3972829"/>
            <a:ext cx="381000" cy="201932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3125568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Resource Manager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9" idx="2"/>
          </p:cNvCxnSpPr>
          <p:nvPr/>
        </p:nvCxnSpPr>
        <p:spPr>
          <a:xfrm>
            <a:off x="681571" y="2316897"/>
            <a:ext cx="855129" cy="1269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36226" y="1485900"/>
            <a:ext cx="13388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Network </a:t>
            </a:r>
          </a:p>
          <a:p>
            <a:r>
              <a:rPr lang="en-US" sz="2400" dirty="0" smtClean="0"/>
              <a:t>Topology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984171" y="1485900"/>
            <a:ext cx="94274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Switch </a:t>
            </a:r>
          </a:p>
          <a:p>
            <a:pPr algn="ctr"/>
            <a:r>
              <a:rPr lang="en-US" sz="2200" dirty="0" smtClean="0"/>
              <a:t>TCAM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227" y="1485900"/>
            <a:ext cx="91668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Policy </a:t>
            </a:r>
          </a:p>
          <a:p>
            <a:r>
              <a:rPr lang="en-US" sz="2400" dirty="0" smtClean="0"/>
              <a:t>Spec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27" idx="2"/>
          </p:cNvCxnSpPr>
          <p:nvPr/>
        </p:nvCxnSpPr>
        <p:spPr>
          <a:xfrm>
            <a:off x="2105640" y="2316897"/>
            <a:ext cx="0" cy="1269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8" idx="2"/>
          </p:cNvCxnSpPr>
          <p:nvPr/>
        </p:nvCxnSpPr>
        <p:spPr>
          <a:xfrm flipH="1">
            <a:off x="2590800" y="2255341"/>
            <a:ext cx="864746" cy="1331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6835" y="1488446"/>
            <a:ext cx="10095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Traffic</a:t>
            </a:r>
          </a:p>
          <a:p>
            <a:r>
              <a:rPr lang="en-US" sz="2400" dirty="0" smtClean="0"/>
              <a:t>Matrix</a:t>
            </a:r>
            <a:endParaRPr lang="en-US" sz="2400" dirty="0"/>
          </a:p>
        </p:txBody>
      </p:sp>
      <p:cxnSp>
        <p:nvCxnSpPr>
          <p:cNvPr id="41" name="Straight Arrow Connector 40"/>
          <p:cNvCxnSpPr>
            <a:stCxn id="38" idx="2"/>
          </p:cNvCxnSpPr>
          <p:nvPr/>
        </p:nvCxnSpPr>
        <p:spPr>
          <a:xfrm>
            <a:off x="7531616" y="2319443"/>
            <a:ext cx="0" cy="1269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09674" y="1480671"/>
            <a:ext cx="20441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Mbox</a:t>
            </a:r>
            <a:r>
              <a:rPr lang="en-US" sz="2400" dirty="0"/>
              <a:t> </a:t>
            </a:r>
            <a:r>
              <a:rPr lang="en-US" sz="2400" dirty="0" smtClean="0"/>
              <a:t>Capacity </a:t>
            </a:r>
          </a:p>
          <a:p>
            <a:r>
              <a:rPr lang="en-US" sz="2400" dirty="0" smtClean="0"/>
              <a:t>+ Footprints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302000" y="2311668"/>
            <a:ext cx="1056330" cy="1274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25476" y="2319443"/>
            <a:ext cx="1627724" cy="1266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-12798" y="4225609"/>
            <a:ext cx="9144000" cy="2822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025241" y="858925"/>
            <a:ext cx="4963948" cy="832272"/>
            <a:chOff x="1623014" y="800144"/>
            <a:chExt cx="4963948" cy="624204"/>
          </a:xfrm>
        </p:grpSpPr>
        <p:pic>
          <p:nvPicPr>
            <p:cNvPr id="70" name="Picture 69" descr="MC9004316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14" y="800144"/>
              <a:ext cx="832272" cy="62420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780424" y="922962"/>
              <a:ext cx="3806538" cy="422049"/>
              <a:chOff x="2780424" y="922961"/>
              <a:chExt cx="3806538" cy="42204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50617" y="1003985"/>
                <a:ext cx="608585" cy="3313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FW</a:t>
                </a:r>
                <a:endParaRPr lang="en-US" sz="16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921928" y="1003985"/>
                <a:ext cx="586638" cy="3313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IDS</a:t>
                </a:r>
                <a:endParaRPr lang="en-US" sz="1600" dirty="0"/>
              </a:p>
            </p:txBody>
          </p:sp>
          <p:cxnSp>
            <p:nvCxnSpPr>
              <p:cNvPr id="57" name="Straight Arrow Connector 56"/>
              <p:cNvCxnSpPr>
                <a:endCxn id="47" idx="1"/>
              </p:cNvCxnSpPr>
              <p:nvPr/>
            </p:nvCxnSpPr>
            <p:spPr>
              <a:xfrm>
                <a:off x="3433978" y="1169641"/>
                <a:ext cx="516639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7" idx="3"/>
                <a:endCxn id="51" idx="1"/>
              </p:cNvCxnSpPr>
              <p:nvPr/>
            </p:nvCxnSpPr>
            <p:spPr>
              <a:xfrm>
                <a:off x="4559202" y="1169641"/>
                <a:ext cx="36273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5800346" y="1013691"/>
                <a:ext cx="786616" cy="3313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Proxy</a:t>
                </a:r>
                <a:endParaRPr lang="en-US" sz="1600" dirty="0"/>
              </a:p>
            </p:txBody>
          </p:sp>
          <p:cxnSp>
            <p:nvCxnSpPr>
              <p:cNvPr id="62" name="Straight Arrow Connector 61"/>
              <p:cNvCxnSpPr>
                <a:stCxn id="51" idx="3"/>
                <a:endCxn id="61" idx="1"/>
              </p:cNvCxnSpPr>
              <p:nvPr/>
            </p:nvCxnSpPr>
            <p:spPr>
              <a:xfrm>
                <a:off x="5508566" y="1169645"/>
                <a:ext cx="291780" cy="97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780424" y="922961"/>
                <a:ext cx="675210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Web</a:t>
                </a:r>
                <a:endParaRPr lang="en-US" sz="2000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98605" y="1822482"/>
            <a:ext cx="8816632" cy="2039156"/>
            <a:chOff x="2110084" y="1937085"/>
            <a:chExt cx="4583981" cy="1500713"/>
          </a:xfrm>
        </p:grpSpPr>
        <p:sp>
          <p:nvSpPr>
            <p:cNvPr id="19" name="TextBox 18"/>
            <p:cNvSpPr txBox="1"/>
            <p:nvPr/>
          </p:nvSpPr>
          <p:spPr>
            <a:xfrm>
              <a:off x="3856174" y="2803578"/>
              <a:ext cx="1089968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Rule Generator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72123" y="2005803"/>
              <a:ext cx="1317731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Resource Manager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85641" y="1996856"/>
              <a:ext cx="1540026" cy="3397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Modifications Handler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110084" y="1937085"/>
              <a:ext cx="4583981" cy="1500713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108" idx="2"/>
              <a:endCxn id="19" idx="1"/>
            </p:cNvCxnSpPr>
            <p:nvPr/>
          </p:nvCxnSpPr>
          <p:spPr>
            <a:xfrm>
              <a:off x="2930989" y="2345563"/>
              <a:ext cx="925185" cy="62789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9" idx="2"/>
              <a:endCxn id="19" idx="3"/>
            </p:cNvCxnSpPr>
            <p:nvPr/>
          </p:nvCxnSpPr>
          <p:spPr>
            <a:xfrm flipH="1">
              <a:off x="4946142" y="2336617"/>
              <a:ext cx="909512" cy="63684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SIMPLE System Overview</a:t>
            </a:r>
            <a:endParaRPr lang="en-US" dirty="0">
              <a:solidFill>
                <a:srgbClr val="0000B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0369" y="4888121"/>
            <a:ext cx="7832766" cy="1553859"/>
            <a:chOff x="200366" y="3897799"/>
            <a:chExt cx="7832766" cy="1165394"/>
          </a:xfrm>
        </p:grpSpPr>
        <p:sp>
          <p:nvSpPr>
            <p:cNvPr id="52" name="Cloud 51"/>
            <p:cNvSpPr/>
            <p:nvPr/>
          </p:nvSpPr>
          <p:spPr>
            <a:xfrm rot="169972">
              <a:off x="2884528" y="3897799"/>
              <a:ext cx="2914275" cy="116539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0229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7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620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1" descr="IOSfirew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72249" y="4604700"/>
              <a:ext cx="243404" cy="338969"/>
            </a:xfrm>
            <a:prstGeom prst="rect">
              <a:avLst/>
            </a:prstGeom>
            <a:noFill/>
          </p:spPr>
        </p:pic>
        <p:pic>
          <p:nvPicPr>
            <p:cNvPr id="75" name="Picture 57" descr="icon_col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920" y="4657521"/>
              <a:ext cx="340420" cy="292241"/>
            </a:xfrm>
            <a:prstGeom prst="rect">
              <a:avLst/>
            </a:prstGeom>
            <a:noFill/>
          </p:spPr>
        </p:pic>
        <p:cxnSp>
          <p:nvCxnSpPr>
            <p:cNvPr id="110" name="Straight Connector 109"/>
            <p:cNvCxnSpPr>
              <a:stCxn id="74" idx="1"/>
              <a:endCxn id="73" idx="3"/>
            </p:cNvCxnSpPr>
            <p:nvPr/>
          </p:nvCxnSpPr>
          <p:spPr>
            <a:xfrm flipH="1" flipV="1">
              <a:off x="5552071" y="4584431"/>
              <a:ext cx="420178" cy="1897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4" idx="1"/>
              <a:endCxn id="75" idx="3"/>
            </p:cNvCxnSpPr>
            <p:nvPr/>
          </p:nvCxnSpPr>
          <p:spPr>
            <a:xfrm flipH="1">
              <a:off x="2608340" y="4584431"/>
              <a:ext cx="481889" cy="21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00366" y="4379451"/>
              <a:ext cx="1843236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Legacy</a:t>
              </a:r>
            </a:p>
            <a:p>
              <a:r>
                <a:rPr lang="en-US" sz="2400" i="1" dirty="0" smtClean="0"/>
                <a:t>Middleboxes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19163" y="4334355"/>
              <a:ext cx="151396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OpenFlow</a:t>
              </a:r>
              <a:r>
                <a:rPr lang="en-US" sz="2400" i="1" dirty="0"/>
                <a:t> </a:t>
              </a:r>
              <a:endParaRPr lang="en-US" sz="2400" i="1" dirty="0" smtClean="0"/>
            </a:p>
            <a:p>
              <a:r>
                <a:rPr lang="en-US" sz="2400" i="1" dirty="0" smtClean="0"/>
                <a:t>capable</a:t>
              </a:r>
            </a:p>
          </p:txBody>
        </p:sp>
      </p:grpSp>
      <p:cxnSp>
        <p:nvCxnSpPr>
          <p:cNvPr id="121" name="Straight Arrow Connector 120"/>
          <p:cNvCxnSpPr>
            <a:endCxn id="77" idx="0"/>
          </p:cNvCxnSpPr>
          <p:nvPr/>
        </p:nvCxnSpPr>
        <p:spPr>
          <a:xfrm>
            <a:off x="4813300" y="3461529"/>
            <a:ext cx="676796" cy="15072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6" idx="0"/>
          </p:cNvCxnSpPr>
          <p:nvPr/>
        </p:nvCxnSpPr>
        <p:spPr>
          <a:xfrm flipH="1">
            <a:off x="3102899" y="3461529"/>
            <a:ext cx="999201" cy="15377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66988"/>
              </p:ext>
            </p:extLst>
          </p:nvPr>
        </p:nvGraphicFramePr>
        <p:xfrm>
          <a:off x="2267923" y="4999310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13562"/>
              </p:ext>
            </p:extLst>
          </p:nvPr>
        </p:nvGraphicFramePr>
        <p:xfrm>
          <a:off x="4655120" y="4968781"/>
          <a:ext cx="1669952" cy="53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5361584" y="1572473"/>
            <a:ext cx="3782426" cy="119966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2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BF"/>
                </a:solidFill>
              </a:rPr>
              <a:t>Modifications </a:t>
            </a:r>
            <a:r>
              <a:rPr lang="en-US" dirty="0">
                <a:solidFill>
                  <a:srgbClr val="0000BF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00BF"/>
                </a:solidFill>
              </a:rPr>
              <a:t> Infer flow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73</a:t>
            </a:fld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005872" y="3657600"/>
            <a:ext cx="1339793" cy="457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005872" y="4279900"/>
            <a:ext cx="1339793" cy="60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5665" y="3975100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650" y="3728390"/>
            <a:ext cx="813243" cy="772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" name="Picture 7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892" y="3975100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Straight Arrow Connector 78"/>
          <p:cNvCxnSpPr/>
          <p:nvPr/>
        </p:nvCxnSpPr>
        <p:spPr>
          <a:xfrm>
            <a:off x="3013040" y="4116583"/>
            <a:ext cx="1388600" cy="16161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193893" y="4132744"/>
            <a:ext cx="1388600" cy="16161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94267" y="4174305"/>
            <a:ext cx="1339793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51099" y="1788204"/>
            <a:ext cx="414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2499276" y="1488104"/>
            <a:ext cx="14090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Correlate </a:t>
            </a:r>
          </a:p>
          <a:p>
            <a:r>
              <a:rPr lang="en-US" sz="2200" dirty="0" smtClean="0"/>
              <a:t>flows</a:t>
            </a:r>
            <a:endParaRPr lang="en-US" sz="2200" dirty="0"/>
          </a:p>
        </p:txBody>
      </p:sp>
      <p:sp>
        <p:nvSpPr>
          <p:cNvPr id="84" name="TextBox 83"/>
          <p:cNvSpPr txBox="1"/>
          <p:nvPr/>
        </p:nvSpPr>
        <p:spPr>
          <a:xfrm>
            <a:off x="5361693" y="1495780"/>
            <a:ext cx="9865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Install rules</a:t>
            </a:r>
            <a:endParaRPr lang="en-US" sz="2200" dirty="0"/>
          </a:p>
        </p:txBody>
      </p:sp>
      <p:sp>
        <p:nvSpPr>
          <p:cNvPr id="85" name="Right Arrow 84"/>
          <p:cNvSpPr/>
          <p:nvPr/>
        </p:nvSpPr>
        <p:spPr>
          <a:xfrm>
            <a:off x="4070172" y="1742990"/>
            <a:ext cx="1261638" cy="2468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233918" y="1356404"/>
            <a:ext cx="5960349" cy="10757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564993" y="4439742"/>
            <a:ext cx="252171" cy="3265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886954" y="4439742"/>
            <a:ext cx="252171" cy="326512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 flipH="1">
            <a:off x="2404357" y="3574990"/>
            <a:ext cx="59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S1</a:t>
            </a:r>
            <a:endParaRPr lang="en-US" sz="20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4401640" y="3289180"/>
            <a:ext cx="82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Proxy</a:t>
            </a:r>
          </a:p>
        </p:txBody>
      </p:sp>
      <p:sp>
        <p:nvSpPr>
          <p:cNvPr id="91" name="TextBox 90"/>
          <p:cNvSpPr txBox="1"/>
          <p:nvPr/>
        </p:nvSpPr>
        <p:spPr>
          <a:xfrm flipH="1">
            <a:off x="6892355" y="3574990"/>
            <a:ext cx="59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S2</a:t>
            </a:r>
            <a:endParaRPr lang="en-US" sz="2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558354" y="3231058"/>
            <a:ext cx="11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59772" y="4892630"/>
            <a:ext cx="11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2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211160" y="4439742"/>
            <a:ext cx="241300" cy="326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575457" y="4395983"/>
            <a:ext cx="252171" cy="3265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886954" y="4395983"/>
            <a:ext cx="252171" cy="326512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751320" y="4439742"/>
            <a:ext cx="241300" cy="326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933685" y="2249869"/>
            <a:ext cx="798447" cy="170987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298984" y="3350078"/>
            <a:ext cx="252171" cy="3265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233918" y="4935450"/>
            <a:ext cx="252171" cy="326512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1" descr="IOSfirew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132" y="4853523"/>
            <a:ext cx="324630" cy="602783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7056762" y="493545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Firewall</a:t>
            </a:r>
          </a:p>
        </p:txBody>
      </p:sp>
      <p:cxnSp>
        <p:nvCxnSpPr>
          <p:cNvPr id="107" name="Straight Arrow Connector 106"/>
          <p:cNvCxnSpPr>
            <a:endCxn id="105" idx="0"/>
          </p:cNvCxnSpPr>
          <p:nvPr/>
        </p:nvCxnSpPr>
        <p:spPr>
          <a:xfrm>
            <a:off x="6894447" y="4360006"/>
            <a:ext cx="0" cy="49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84210" y="4428886"/>
            <a:ext cx="241300" cy="326512"/>
          </a:xfrm>
          <a:prstGeom prst="rect">
            <a:avLst/>
          </a:prstGeom>
          <a:solidFill>
            <a:srgbClr val="F79646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045607" y="4432990"/>
            <a:ext cx="241300" cy="326512"/>
          </a:xfrm>
          <a:prstGeom prst="rect">
            <a:avLst/>
          </a:prstGeom>
          <a:solidFill>
            <a:srgbClr val="F79646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345665" y="5361074"/>
            <a:ext cx="331592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User1: Proxy </a:t>
            </a:r>
            <a:r>
              <a:rPr lang="en-US" sz="2400" dirty="0" smtClean="0">
                <a:sym typeface="Wingdings"/>
              </a:rPr>
              <a:t> Firewall</a:t>
            </a:r>
          </a:p>
          <a:p>
            <a:r>
              <a:rPr lang="en-US" sz="2400" dirty="0" smtClean="0">
                <a:sym typeface="Wingdings"/>
              </a:rPr>
              <a:t>User2: Proxy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992599" y="2876814"/>
            <a:ext cx="1388051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Payload Similarity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7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0694 0.0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13854 -0.08334 " pathEditMode="relative" ptsTypes="AA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472 0 " pathEditMode="relative" ptsTypes="AA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472 0 " pathEditMode="relative" ptsTypes="AA">
                                      <p:cBhvr>
                                        <p:cTn id="2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815 " pathEditMode="relative" ptsTypes="AA">
                                      <p:cBhvr>
                                        <p:cTn id="2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815 " pathEditMode="relative" ptsTypes="AA">
                                      <p:cBhvr>
                                        <p:cTn id="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51852E-6 L 0.15417 8.51852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51852E-6 L 0.15417 8.51852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34028 -0.304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52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0046 L -0.33576 -0.303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9" grpId="0" animBg="1"/>
      <p:bldP spid="99" grpId="1" animBg="1"/>
      <p:bldP spid="103" grpId="0" animBg="1"/>
      <p:bldP spid="103" grpId="1" animBg="1"/>
      <p:bldP spid="104" grpId="0" animBg="1"/>
      <p:bldP spid="104" grpId="1" animBg="1"/>
      <p:bldP spid="109" grpId="0" animBg="1"/>
      <p:bldP spid="109" grpId="1" animBg="1"/>
      <p:bldP spid="110" grpId="0" animBg="1"/>
      <p:bldP spid="110" grpId="1" animBg="1"/>
      <p:bldP spid="1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-12798" y="4225609"/>
            <a:ext cx="9144000" cy="2822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025241" y="858925"/>
            <a:ext cx="4963948" cy="832272"/>
            <a:chOff x="1623014" y="800144"/>
            <a:chExt cx="4963948" cy="624204"/>
          </a:xfrm>
        </p:grpSpPr>
        <p:pic>
          <p:nvPicPr>
            <p:cNvPr id="70" name="Picture 69" descr="MC9004316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14" y="800144"/>
              <a:ext cx="832272" cy="62420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780424" y="922962"/>
              <a:ext cx="3806538" cy="422049"/>
              <a:chOff x="2780424" y="922961"/>
              <a:chExt cx="3806538" cy="42204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50617" y="1003985"/>
                <a:ext cx="608585" cy="3313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FW</a:t>
                </a:r>
                <a:endParaRPr lang="en-US" sz="16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921928" y="1003985"/>
                <a:ext cx="586638" cy="3313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IDS</a:t>
                </a:r>
                <a:endParaRPr lang="en-US" sz="1600" dirty="0"/>
              </a:p>
            </p:txBody>
          </p:sp>
          <p:cxnSp>
            <p:nvCxnSpPr>
              <p:cNvPr id="57" name="Straight Arrow Connector 56"/>
              <p:cNvCxnSpPr>
                <a:endCxn id="47" idx="1"/>
              </p:cNvCxnSpPr>
              <p:nvPr/>
            </p:nvCxnSpPr>
            <p:spPr>
              <a:xfrm>
                <a:off x="3433978" y="1169641"/>
                <a:ext cx="516639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7" idx="3"/>
                <a:endCxn id="51" idx="1"/>
              </p:cNvCxnSpPr>
              <p:nvPr/>
            </p:nvCxnSpPr>
            <p:spPr>
              <a:xfrm>
                <a:off x="4559202" y="1169641"/>
                <a:ext cx="36273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5800346" y="1013691"/>
                <a:ext cx="786616" cy="3313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Proxy</a:t>
                </a:r>
                <a:endParaRPr lang="en-US" sz="1600" dirty="0"/>
              </a:p>
            </p:txBody>
          </p:sp>
          <p:cxnSp>
            <p:nvCxnSpPr>
              <p:cNvPr id="62" name="Straight Arrow Connector 61"/>
              <p:cNvCxnSpPr>
                <a:stCxn id="51" idx="3"/>
                <a:endCxn id="61" idx="1"/>
              </p:cNvCxnSpPr>
              <p:nvPr/>
            </p:nvCxnSpPr>
            <p:spPr>
              <a:xfrm>
                <a:off x="5508566" y="1169645"/>
                <a:ext cx="291780" cy="97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780424" y="922961"/>
                <a:ext cx="675210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Web</a:t>
                </a:r>
                <a:endParaRPr lang="en-US" sz="2000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98605" y="1822482"/>
            <a:ext cx="8816632" cy="2039156"/>
            <a:chOff x="2110084" y="1937085"/>
            <a:chExt cx="4583981" cy="1500713"/>
          </a:xfrm>
        </p:grpSpPr>
        <p:sp>
          <p:nvSpPr>
            <p:cNvPr id="19" name="TextBox 18"/>
            <p:cNvSpPr txBox="1"/>
            <p:nvPr/>
          </p:nvSpPr>
          <p:spPr>
            <a:xfrm>
              <a:off x="3830337" y="2803578"/>
              <a:ext cx="1141641" cy="4756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Rule Generator</a:t>
              </a: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 (Policy Composition)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345316" y="2005803"/>
              <a:ext cx="1171352" cy="4756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Resource Manager</a:t>
              </a: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(Resource Constraint)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02440" y="1996856"/>
              <a:ext cx="1306428" cy="4756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Modifications Handler</a:t>
              </a: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(Dynamic modifications)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110084" y="1937085"/>
              <a:ext cx="4583981" cy="1500713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108" idx="2"/>
              <a:endCxn id="19" idx="1"/>
            </p:cNvCxnSpPr>
            <p:nvPr/>
          </p:nvCxnSpPr>
          <p:spPr>
            <a:xfrm>
              <a:off x="2930992" y="2481469"/>
              <a:ext cx="899345" cy="55994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9" idx="2"/>
              <a:endCxn id="19" idx="3"/>
            </p:cNvCxnSpPr>
            <p:nvPr/>
          </p:nvCxnSpPr>
          <p:spPr>
            <a:xfrm flipH="1">
              <a:off x="4971978" y="2472522"/>
              <a:ext cx="883676" cy="5688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SIMPLE Implementation</a:t>
            </a:r>
            <a:endParaRPr lang="en-US" dirty="0">
              <a:solidFill>
                <a:srgbClr val="0000B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67923" y="4888121"/>
            <a:ext cx="3947733" cy="1553859"/>
            <a:chOff x="2267920" y="3897799"/>
            <a:chExt cx="3947733" cy="1165394"/>
          </a:xfrm>
        </p:grpSpPr>
        <p:sp>
          <p:nvSpPr>
            <p:cNvPr id="52" name="Cloud 51"/>
            <p:cNvSpPr/>
            <p:nvPr/>
          </p:nvSpPr>
          <p:spPr>
            <a:xfrm rot="169972">
              <a:off x="2884528" y="3897799"/>
              <a:ext cx="2914275" cy="116539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0229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7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620" y="4477394"/>
              <a:ext cx="500451" cy="21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1" descr="IOSfirew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72249" y="4604700"/>
              <a:ext cx="243404" cy="338969"/>
            </a:xfrm>
            <a:prstGeom prst="rect">
              <a:avLst/>
            </a:prstGeom>
            <a:noFill/>
          </p:spPr>
        </p:pic>
        <p:pic>
          <p:nvPicPr>
            <p:cNvPr id="75" name="Picture 57" descr="icon_col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920" y="4657521"/>
              <a:ext cx="340420" cy="292241"/>
            </a:xfrm>
            <a:prstGeom prst="rect">
              <a:avLst/>
            </a:prstGeom>
            <a:noFill/>
          </p:spPr>
        </p:pic>
        <p:cxnSp>
          <p:nvCxnSpPr>
            <p:cNvPr id="110" name="Straight Connector 109"/>
            <p:cNvCxnSpPr>
              <a:stCxn id="74" idx="1"/>
              <a:endCxn id="73" idx="3"/>
            </p:cNvCxnSpPr>
            <p:nvPr/>
          </p:nvCxnSpPr>
          <p:spPr>
            <a:xfrm flipH="1" flipV="1">
              <a:off x="5552071" y="4584431"/>
              <a:ext cx="420178" cy="1897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4" idx="1"/>
              <a:endCxn id="75" idx="3"/>
            </p:cNvCxnSpPr>
            <p:nvPr/>
          </p:nvCxnSpPr>
          <p:spPr>
            <a:xfrm flipH="1">
              <a:off x="2608340" y="4584431"/>
              <a:ext cx="481889" cy="21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Arrow Connector 120"/>
          <p:cNvCxnSpPr>
            <a:stCxn id="118" idx="2"/>
            <a:endCxn id="77" idx="0"/>
          </p:cNvCxnSpPr>
          <p:nvPr/>
        </p:nvCxnSpPr>
        <p:spPr>
          <a:xfrm>
            <a:off x="4606921" y="3861638"/>
            <a:ext cx="1365330" cy="1107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8" idx="2"/>
            <a:endCxn id="76" idx="0"/>
          </p:cNvCxnSpPr>
          <p:nvPr/>
        </p:nvCxnSpPr>
        <p:spPr>
          <a:xfrm flipH="1">
            <a:off x="2940144" y="3861638"/>
            <a:ext cx="1666777" cy="11376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4754" y="4377374"/>
            <a:ext cx="2353589" cy="461665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OpenFlow 1.0</a:t>
            </a:r>
            <a:endParaRPr lang="en-US" sz="2400" dirty="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4509"/>
              </p:ext>
            </p:extLst>
          </p:nvPr>
        </p:nvGraphicFramePr>
        <p:xfrm>
          <a:off x="1623013" y="4999310"/>
          <a:ext cx="2634262" cy="774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64310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Tag</a:t>
                      </a:r>
                      <a:r>
                        <a:rPr lang="en-US" sz="1600" b="1" baseline="0" dirty="0" smtClean="0"/>
                        <a:t>/Tunnel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24203"/>
              </p:ext>
            </p:extLst>
          </p:nvPr>
        </p:nvGraphicFramePr>
        <p:xfrm>
          <a:off x="4655120" y="4968781"/>
          <a:ext cx="2634262" cy="774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766"/>
                <a:gridCol w="964310"/>
                <a:gridCol w="9591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Tag</a:t>
                      </a:r>
                      <a:r>
                        <a:rPr lang="en-US" sz="1600" b="1" baseline="0" dirty="0" smtClean="0"/>
                        <a:t>/Tunnel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735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…</a:t>
                      </a:r>
                      <a:endParaRPr lang="en-US" sz="4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989189" y="3236931"/>
            <a:ext cx="1873796" cy="830997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POX extensions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74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90232" y="1915855"/>
            <a:ext cx="1018592" cy="461665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CPLEX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67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BF"/>
                </a:solidFill>
              </a:rPr>
              <a:t>Evaluation and Methodology</a:t>
            </a:r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5" y="1257300"/>
            <a:ext cx="9028545" cy="48434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benefits SIMPLE offers?</a:t>
            </a:r>
            <a:r>
              <a:rPr lang="en-US" sz="2800" dirty="0"/>
              <a:t> l</a:t>
            </a:r>
            <a:r>
              <a:rPr lang="en-US" sz="2800" dirty="0" smtClean="0"/>
              <a:t>oad balancing? </a:t>
            </a:r>
          </a:p>
          <a:p>
            <a:r>
              <a:rPr lang="en-US" sz="2800" dirty="0" smtClean="0"/>
              <a:t>How scalable is the SIMPLE optimizer?</a:t>
            </a:r>
          </a:p>
          <a:p>
            <a:r>
              <a:rPr lang="en-US" sz="2800" dirty="0" smtClean="0"/>
              <a:t>How close is the SIMPLE optimizer to the optimal?</a:t>
            </a:r>
          </a:p>
          <a:p>
            <a:r>
              <a:rPr lang="en-US" sz="2800" dirty="0" smtClean="0"/>
              <a:t>How accurate is the dynamic inference?</a:t>
            </a:r>
          </a:p>
          <a:p>
            <a:r>
              <a:rPr lang="en-US" sz="2800" dirty="0" smtClean="0"/>
              <a:t>Methodology</a:t>
            </a:r>
          </a:p>
          <a:p>
            <a:pPr lvl="1"/>
            <a:r>
              <a:rPr lang="en-US" sz="2400" dirty="0" smtClean="0"/>
              <a:t>Small-scale real test bed experiments (</a:t>
            </a:r>
            <a:r>
              <a:rPr lang="en-US" sz="2400" dirty="0" err="1" smtClean="0"/>
              <a:t>Emulab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Evaluation over Mininet</a:t>
            </a:r>
            <a:r>
              <a:rPr lang="en-US" sz="2400" dirty="0"/>
              <a:t> </a:t>
            </a:r>
            <a:r>
              <a:rPr lang="en-US" sz="2400" dirty="0" smtClean="0"/>
              <a:t>(with up to 60 nodes)</a:t>
            </a:r>
          </a:p>
          <a:p>
            <a:pPr lvl="1"/>
            <a:r>
              <a:rPr lang="en-US" sz="2400" dirty="0" smtClean="0"/>
              <a:t>Large-scale trace driven simulations</a:t>
            </a:r>
            <a:r>
              <a:rPr lang="en-US" sz="2400" dirty="0"/>
              <a:t> </a:t>
            </a:r>
            <a:r>
              <a:rPr lang="en-US" sz="2400" dirty="0" smtClean="0"/>
              <a:t>(for convergence times)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455" y="1257301"/>
            <a:ext cx="7265486" cy="571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0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Benefits: Load balancing</a:t>
            </a:r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100" y="5588000"/>
            <a:ext cx="5842000" cy="461665"/>
          </a:xfrm>
          <a:prstGeom prst="rect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4-7X better load balancing and near optimal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76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6675" y="1796826"/>
            <a:ext cx="1364675" cy="29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enefit_MB_Lo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98500"/>
            <a:ext cx="6906861" cy="4978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08100" y="4051300"/>
            <a:ext cx="5765800" cy="12700"/>
          </a:xfrm>
          <a:prstGeom prst="line">
            <a:avLst/>
          </a:prstGeom>
          <a:ln w="38100" cmpd="sng">
            <a:solidFill>
              <a:srgbClr val="0000B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934200" y="3657600"/>
            <a:ext cx="6985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2700" y="3416300"/>
            <a:ext cx="12338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54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5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r>
              <a:rPr lang="en-US" dirty="0" smtClean="0"/>
              <a:t>trends in middlebox design/deployment</a:t>
            </a:r>
          </a:p>
          <a:p>
            <a:pPr lvl="1"/>
            <a:r>
              <a:rPr lang="en-US" dirty="0" smtClean="0"/>
              <a:t>Middlebox Consolidation (CoMb)</a:t>
            </a:r>
          </a:p>
          <a:p>
            <a:pPr lvl="1"/>
            <a:r>
              <a:rPr lang="en-US" dirty="0"/>
              <a:t>Extensible Software Middlebox Architecture (xOMB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Middleboxes/SDN Integration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Elastic Execution (Split/Merge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Policy enforcement (SIMPLE)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Handling dynamic traffic modification (FlowTags)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4514" y="838200"/>
            <a:ext cx="9144000" cy="2650065"/>
          </a:xfrm>
        </p:spPr>
        <p:txBody>
          <a:bodyPr>
            <a:noAutofit/>
          </a:bodyPr>
          <a:lstStyle/>
          <a:p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FlowTags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Enforcing Network-Wide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Policies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Presence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Dynamic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Middlebox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Actions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267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Seyed</a:t>
            </a:r>
            <a:r>
              <a:rPr lang="en-US" sz="2800" dirty="0"/>
              <a:t> K. </a:t>
            </a:r>
            <a:r>
              <a:rPr lang="en-US" sz="2800" dirty="0" err="1" smtClean="0"/>
              <a:t>Fayazbakhsh</a:t>
            </a:r>
            <a:r>
              <a:rPr lang="en-US" sz="2800" dirty="0" smtClean="0"/>
              <a:t> Vyas Sekar         </a:t>
            </a:r>
            <a:endParaRPr lang="en-US" sz="2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267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Jeff </a:t>
            </a:r>
            <a:r>
              <a:rPr lang="en-US" sz="2800" dirty="0"/>
              <a:t>Mogul</a:t>
            </a:r>
            <a:endParaRPr lang="en-US" sz="28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267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Minlan</a:t>
            </a:r>
            <a:r>
              <a:rPr lang="en-US" sz="2800" dirty="0" smtClean="0"/>
              <a:t> Yu 		</a:t>
            </a:r>
            <a:endParaRPr lang="en-US" sz="2800" dirty="0">
              <a:effectLst/>
            </a:endParaRPr>
          </a:p>
        </p:txBody>
      </p:sp>
      <p:pic>
        <p:nvPicPr>
          <p:cNvPr id="7" name="Picture 6" descr="NEW USC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34000"/>
            <a:ext cx="3187700" cy="1275080"/>
          </a:xfrm>
          <a:prstGeom prst="rect">
            <a:avLst/>
          </a:prstGeom>
        </p:spPr>
      </p:pic>
      <p:pic>
        <p:nvPicPr>
          <p:cNvPr id="2" name="Picture 1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55" y="5486400"/>
            <a:ext cx="2590800" cy="10075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78</a:t>
            </a:fld>
            <a:endParaRPr lang="en-US"/>
          </a:p>
        </p:txBody>
      </p:sp>
      <p:pic>
        <p:nvPicPr>
          <p:cNvPr id="10" name="Picture 9" descr="SBU stack_2cl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2794000" cy="9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5400000">
            <a:off x="4310289" y="2952454"/>
            <a:ext cx="461665" cy="2595547"/>
            <a:chOff x="900224" y="2372134"/>
            <a:chExt cx="1075455" cy="3712212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-281925" y="3699594"/>
              <a:ext cx="3439753" cy="1075455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418154" y="3690512"/>
              <a:ext cx="3712212" cy="1075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Network OS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304988" y="5206824"/>
            <a:ext cx="2405046" cy="461666"/>
          </a:xfrm>
          <a:prstGeom prst="round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7517" y="5206825"/>
            <a:ext cx="259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Plane</a:t>
            </a:r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4197927" y="1397036"/>
            <a:ext cx="461665" cy="2595547"/>
            <a:chOff x="900224" y="2372134"/>
            <a:chExt cx="1075455" cy="3712212"/>
          </a:xfrm>
        </p:grpSpPr>
        <p:sp>
          <p:nvSpPr>
            <p:cNvPr id="45" name="Rounded Rectangle 44"/>
            <p:cNvSpPr/>
            <p:nvPr/>
          </p:nvSpPr>
          <p:spPr>
            <a:xfrm rot="16200000">
              <a:off x="-281925" y="3699594"/>
              <a:ext cx="3439753" cy="1075455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-418154" y="3690512"/>
              <a:ext cx="3712212" cy="1075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Control Apps</a:t>
              </a:r>
            </a:p>
          </p:txBody>
        </p:sp>
      </p:grpSp>
      <p:sp>
        <p:nvSpPr>
          <p:cNvPr id="4" name="Up-Down Arrow 3"/>
          <p:cNvSpPr/>
          <p:nvPr/>
        </p:nvSpPr>
        <p:spPr>
          <a:xfrm>
            <a:off x="4292847" y="2925643"/>
            <a:ext cx="366889" cy="105538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-Down Arrow 46"/>
          <p:cNvSpPr/>
          <p:nvPr/>
        </p:nvSpPr>
        <p:spPr>
          <a:xfrm>
            <a:off x="4303609" y="4481061"/>
            <a:ext cx="366889" cy="80196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32693"/>
              </p:ext>
            </p:extLst>
          </p:nvPr>
        </p:nvGraphicFramePr>
        <p:xfrm>
          <a:off x="5971988" y="4978224"/>
          <a:ext cx="2667000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219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“Flow”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Action</a:t>
                      </a:r>
                      <a:endParaRPr lang="en-US" sz="1600" b="1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4873191" y="3097367"/>
            <a:ext cx="1405036" cy="785848"/>
            <a:chOff x="1339709" y="2236620"/>
            <a:chExt cx="6228103" cy="3230473"/>
          </a:xfrm>
        </p:grpSpPr>
        <p:sp>
          <p:nvSpPr>
            <p:cNvPr id="52" name="Cloud 51"/>
            <p:cNvSpPr/>
            <p:nvPr/>
          </p:nvSpPr>
          <p:spPr>
            <a:xfrm rot="169972">
              <a:off x="2410245" y="2815336"/>
              <a:ext cx="3735344" cy="233776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3" name="Picture 5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9400" y="3049179"/>
              <a:ext cx="667375" cy="42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1560" y="4612649"/>
              <a:ext cx="667375" cy="42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5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8162" y="2947579"/>
              <a:ext cx="667375" cy="42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5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6275" y="4612649"/>
              <a:ext cx="667375" cy="42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230" descr="UCS5108BladeServerChass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9709" y="2947579"/>
              <a:ext cx="1298123" cy="223120"/>
            </a:xfrm>
            <a:prstGeom prst="rect">
              <a:avLst/>
            </a:prstGeom>
            <a:noFill/>
          </p:spPr>
        </p:pic>
        <p:pic>
          <p:nvPicPr>
            <p:cNvPr id="58" name="Picture 230" descr="UCS5108BladeServerChass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9689" y="2839402"/>
              <a:ext cx="1298123" cy="223120"/>
            </a:xfrm>
            <a:prstGeom prst="rect">
              <a:avLst/>
            </a:prstGeom>
            <a:noFill/>
          </p:spPr>
        </p:pic>
        <p:pic>
          <p:nvPicPr>
            <p:cNvPr id="59" name="Picture 230" descr="UCS5108BladeServerChass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9709" y="5243973"/>
              <a:ext cx="1298123" cy="223120"/>
            </a:xfrm>
            <a:prstGeom prst="rect">
              <a:avLst/>
            </a:prstGeom>
            <a:noFill/>
          </p:spPr>
        </p:pic>
        <p:pic>
          <p:nvPicPr>
            <p:cNvPr id="60" name="Picture 230" descr="UCS5108BladeServerChass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4162" y="5186775"/>
              <a:ext cx="1298123" cy="223120"/>
            </a:xfrm>
            <a:prstGeom prst="rect">
              <a:avLst/>
            </a:prstGeom>
            <a:noFill/>
          </p:spPr>
        </p:pic>
        <p:pic>
          <p:nvPicPr>
            <p:cNvPr id="61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6812" y="4857318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57" descr="icon_col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7216" y="2480078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63" name="Picture 11" descr="IOSfirew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35612" y="2344797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64" name="Picture 57" descr="icon_col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3107" y="2338581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65" name="Picture 11" descr="IOSfirew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35712" y="2236620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66" name="Picture 11" descr="IOSfirew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5537" y="4567231"/>
              <a:ext cx="324630" cy="602782"/>
            </a:xfrm>
            <a:prstGeom prst="rect">
              <a:avLst/>
            </a:prstGeom>
            <a:noFill/>
          </p:spPr>
        </p:pic>
        <p:pic>
          <p:nvPicPr>
            <p:cNvPr id="67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23408" y="4840556"/>
              <a:ext cx="523418" cy="3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8" name="TextBox 67"/>
          <p:cNvSpPr txBox="1"/>
          <p:nvPr/>
        </p:nvSpPr>
        <p:spPr>
          <a:xfrm>
            <a:off x="6496557" y="3299916"/>
            <a:ext cx="195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Physical View</a:t>
            </a:r>
          </a:p>
        </p:txBody>
      </p:sp>
      <p:pic>
        <p:nvPicPr>
          <p:cNvPr id="70" name="Picture 69" descr="MC9004316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09" y="1219200"/>
            <a:ext cx="900580" cy="900580"/>
          </a:xfrm>
          <a:prstGeom prst="rect">
            <a:avLst/>
          </a:prstGeom>
        </p:spPr>
      </p:pic>
      <p:sp>
        <p:nvSpPr>
          <p:cNvPr id="71" name="Up-Down Arrow 70"/>
          <p:cNvSpPr/>
          <p:nvPr/>
        </p:nvSpPr>
        <p:spPr>
          <a:xfrm>
            <a:off x="4261802" y="1885067"/>
            <a:ext cx="366889" cy="57890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52508" y="1396824"/>
            <a:ext cx="425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Logical view: Specify policy goals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41984" y="1454180"/>
            <a:ext cx="934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Admin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 err="1" smtClean="0"/>
              <a:t>Middleboxes</a:t>
            </a:r>
            <a:r>
              <a:rPr lang="en-US" sz="4200" dirty="0" smtClean="0"/>
              <a:t> complicate </a:t>
            </a:r>
            <a:br>
              <a:rPr lang="en-US" sz="4200" dirty="0" smtClean="0"/>
            </a:br>
            <a:r>
              <a:rPr lang="en-US" sz="4200" dirty="0" smtClean="0"/>
              <a:t>policy enforcement in SDN</a:t>
            </a:r>
            <a:endParaRPr lang="en-US" sz="4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79</a:t>
            </a:fld>
            <a:endParaRPr kumimoji="0"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85588" y="1396824"/>
            <a:ext cx="2438399" cy="1758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Policy routing</a:t>
            </a:r>
          </a:p>
          <a:p>
            <a:pPr marL="0" indent="0">
              <a:buNone/>
            </a:pPr>
            <a:r>
              <a:rPr lang="en-US" sz="2400" dirty="0" smtClean="0"/>
              <a:t>Access control</a:t>
            </a:r>
          </a:p>
          <a:p>
            <a:pPr marL="0" indent="0">
              <a:buNone/>
            </a:pPr>
            <a:r>
              <a:rPr lang="en-US" sz="2400" dirty="0" smtClean="0"/>
              <a:t>Diagnostics</a:t>
            </a:r>
          </a:p>
          <a:p>
            <a:pPr marL="0" indent="0">
              <a:buNone/>
            </a:pPr>
            <a:r>
              <a:rPr lang="en-US" sz="2400" dirty="0" smtClean="0"/>
              <a:t>Forensics</a:t>
            </a:r>
          </a:p>
        </p:txBody>
      </p:sp>
      <p:pic>
        <p:nvPicPr>
          <p:cNvPr id="38" name="Picture 11" descr="IOSfirew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6988" y="5740224"/>
            <a:ext cx="324630" cy="602782"/>
          </a:xfrm>
          <a:prstGeom prst="rect">
            <a:avLst/>
          </a:prstGeom>
          <a:noFill/>
        </p:spPr>
      </p:pic>
      <p:pic>
        <p:nvPicPr>
          <p:cNvPr id="41" name="Picture 57" descr="icon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588" y="5816424"/>
            <a:ext cx="437542" cy="500821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2587" y="5892624"/>
            <a:ext cx="68334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388" y="5816424"/>
            <a:ext cx="74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52400" y="4419600"/>
            <a:ext cx="287034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D</a:t>
            </a:r>
            <a:r>
              <a:rPr lang="en-US" sz="2800" dirty="0" smtClean="0">
                <a:solidFill>
                  <a:srgbClr val="000090"/>
                </a:solidFill>
              </a:rPr>
              <a:t>ynamic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</a:t>
            </a:r>
            <a:r>
              <a:rPr lang="en-US" sz="2800" dirty="0" smtClean="0">
                <a:solidFill>
                  <a:srgbClr val="000090"/>
                </a:solidFill>
              </a:rPr>
              <a:t>raffic-dependent</a:t>
            </a:r>
          </a:p>
          <a:p>
            <a:r>
              <a:rPr lang="en-US" sz="2800" dirty="0">
                <a:solidFill>
                  <a:srgbClr val="000090"/>
                </a:solidFill>
              </a:rPr>
              <a:t>m</a:t>
            </a:r>
            <a:r>
              <a:rPr lang="en-US" sz="2800" dirty="0" smtClean="0">
                <a:solidFill>
                  <a:srgbClr val="000090"/>
                </a:solidFill>
              </a:rPr>
              <a:t>odifications!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e.g., NATs, proxies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7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5"/>
          </a:xfrm>
        </p:spPr>
        <p:txBody>
          <a:bodyPr>
            <a:normAutofit/>
          </a:bodyPr>
          <a:lstStyle/>
          <a:p>
            <a:r>
              <a:rPr lang="en-US" dirty="0" smtClean="0"/>
              <a:t>Recent </a:t>
            </a:r>
            <a:r>
              <a:rPr lang="en-US" dirty="0" smtClean="0"/>
              <a:t>trends in middlebox design/deployment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Middlebox Consolidation (CoMb)</a:t>
            </a:r>
          </a:p>
          <a:p>
            <a:pPr lvl="1"/>
            <a:r>
              <a:rPr lang="en-US" dirty="0"/>
              <a:t>Extensible Software Middlebox Architecture (xOMB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Middleboxes/SDN Integration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Elastic Execution (Split/Merge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Policy enforcement (SIMPLE)</a:t>
            </a:r>
          </a:p>
          <a:p>
            <a:pPr lvl="1"/>
            <a:r>
              <a:rPr lang="en-US" dirty="0" smtClean="0"/>
              <a:t>Handling dynamic traffic modification (FlowTags)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Policy Routing</a:t>
            </a:r>
            <a:endParaRPr lang="en-US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406344"/>
            <a:ext cx="66675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209" y="3468243"/>
            <a:ext cx="883991" cy="6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936" y="3494255"/>
            <a:ext cx="919634" cy="6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>
            <a:stCxn id="6" idx="3"/>
            <a:endCxn id="5" idx="1"/>
          </p:cNvCxnSpPr>
          <p:nvPr/>
        </p:nvCxnSpPr>
        <p:spPr>
          <a:xfrm flipV="1">
            <a:off x="4381570" y="3785171"/>
            <a:ext cx="1414639" cy="196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  <a:endCxn id="6" idx="1"/>
          </p:cNvCxnSpPr>
          <p:nvPr/>
        </p:nvCxnSpPr>
        <p:spPr>
          <a:xfrm>
            <a:off x="1524000" y="2739719"/>
            <a:ext cx="1937936" cy="106509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4231118"/>
            <a:ext cx="666750" cy="66675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9" idx="3"/>
            <a:endCxn id="6" idx="1"/>
          </p:cNvCxnSpPr>
          <p:nvPr/>
        </p:nvCxnSpPr>
        <p:spPr>
          <a:xfrm flipV="1">
            <a:off x="1533525" y="3804813"/>
            <a:ext cx="1928411" cy="75968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2" idx="2"/>
            <a:endCxn id="5" idx="0"/>
          </p:cNvCxnSpPr>
          <p:nvPr/>
        </p:nvCxnSpPr>
        <p:spPr>
          <a:xfrm>
            <a:off x="5764084" y="2638928"/>
            <a:ext cx="474121" cy="82931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3311" y="4183097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5657" y="4183097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1219200"/>
            <a:ext cx="71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</a:t>
            </a:r>
          </a:p>
        </p:txBody>
      </p:sp>
      <p:cxnSp>
        <p:nvCxnSpPr>
          <p:cNvPr id="15" name="Straight Connector 14"/>
          <p:cNvCxnSpPr>
            <a:endCxn id="6" idx="0"/>
          </p:cNvCxnSpPr>
          <p:nvPr/>
        </p:nvCxnSpPr>
        <p:spPr>
          <a:xfrm>
            <a:off x="3921753" y="1981200"/>
            <a:ext cx="0" cy="15130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17" idx="1"/>
          </p:cNvCxnSpPr>
          <p:nvPr/>
        </p:nvCxnSpPr>
        <p:spPr>
          <a:xfrm>
            <a:off x="6680200" y="3785171"/>
            <a:ext cx="977900" cy="637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3264075"/>
            <a:ext cx="1465568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23200" y="3533363"/>
            <a:ext cx="1112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762" y="4364438"/>
            <a:ext cx="53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H2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720" y="2485168"/>
            <a:ext cx="53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H1</a:t>
            </a:r>
            <a:endParaRPr lang="en-US" sz="2400" baseline="-25000" dirty="0"/>
          </a:p>
        </p:txBody>
      </p:sp>
      <p:pic>
        <p:nvPicPr>
          <p:cNvPr id="21" name="Picture 21" descr="15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31599" y="1847909"/>
            <a:ext cx="780308" cy="819090"/>
          </a:xfrm>
          <a:prstGeom prst="rect">
            <a:avLst/>
          </a:prstGeom>
          <a:noFill/>
        </p:spPr>
      </p:pic>
      <p:pic>
        <p:nvPicPr>
          <p:cNvPr id="22" name="Picture 57" descr="icon_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828800"/>
            <a:ext cx="707768" cy="81012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34000" y="1219200"/>
            <a:ext cx="5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IDS</a:t>
            </a:r>
            <a:endParaRPr lang="en-US" sz="2400" dirty="0">
              <a:sym typeface="Wingding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1219200"/>
            <a:ext cx="2743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H1:  NAT  Firewall </a:t>
            </a:r>
          </a:p>
          <a:p>
            <a:r>
              <a:rPr lang="en-US" sz="2400" dirty="0" smtClean="0">
                <a:sym typeface="Wingdings"/>
              </a:rPr>
              <a:t>H2:  NAT  IDS</a:t>
            </a:r>
            <a:endParaRPr lang="en-US" sz="2400" dirty="0">
              <a:sym typeface="Wingdings"/>
            </a:endParaRPr>
          </a:p>
        </p:txBody>
      </p:sp>
      <p:pic>
        <p:nvPicPr>
          <p:cNvPr id="29" name="Picture 11" descr="IOSfirew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7999" y="1828800"/>
            <a:ext cx="410377" cy="762000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stCxn id="29" idx="2"/>
            <a:endCxn id="5" idx="0"/>
          </p:cNvCxnSpPr>
          <p:nvPr/>
        </p:nvCxnSpPr>
        <p:spPr>
          <a:xfrm flipH="1">
            <a:off x="6238205" y="2590800"/>
            <a:ext cx="824983" cy="87744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81800" y="1219200"/>
            <a:ext cx="11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Firewall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43000" y="5410200"/>
            <a:ext cx="716280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sym typeface="Wingdings"/>
              </a:rPr>
              <a:t>How do we setup correct forwarding rules?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80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81600" y="3276600"/>
            <a:ext cx="2133600" cy="990600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Example: Dynamic Dependence</a:t>
            </a:r>
            <a:endParaRPr lang="en-US" dirty="0"/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" y="2631338"/>
            <a:ext cx="666750" cy="666750"/>
          </a:xfrm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8398" y="3693237"/>
            <a:ext cx="883991" cy="6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125" y="3719249"/>
            <a:ext cx="919634" cy="6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>
            <a:stCxn id="6" idx="3"/>
            <a:endCxn id="5" idx="1"/>
          </p:cNvCxnSpPr>
          <p:nvPr/>
        </p:nvCxnSpPr>
        <p:spPr>
          <a:xfrm flipV="1">
            <a:off x="4383759" y="4010165"/>
            <a:ext cx="1414639" cy="196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  <a:endCxn id="6" idx="1"/>
          </p:cNvCxnSpPr>
          <p:nvPr/>
        </p:nvCxnSpPr>
        <p:spPr>
          <a:xfrm>
            <a:off x="1383314" y="2964713"/>
            <a:ext cx="2080811" cy="106509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4" y="4551362"/>
            <a:ext cx="666750" cy="66675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9" idx="3"/>
            <a:endCxn id="6" idx="1"/>
          </p:cNvCxnSpPr>
          <p:nvPr/>
        </p:nvCxnSpPr>
        <p:spPr>
          <a:xfrm flipV="1">
            <a:off x="1390574" y="4029807"/>
            <a:ext cx="2073551" cy="85493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2" idx="2"/>
            <a:endCxn id="5" idx="0"/>
          </p:cNvCxnSpPr>
          <p:nvPr/>
        </p:nvCxnSpPr>
        <p:spPr>
          <a:xfrm>
            <a:off x="6240394" y="2847638"/>
            <a:ext cx="0" cy="84559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5500" y="4408091"/>
            <a:ext cx="457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S1</a:t>
            </a:r>
            <a:endParaRPr lang="en-US" sz="2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7846" y="4408091"/>
            <a:ext cx="457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S2</a:t>
            </a:r>
            <a:endParaRPr lang="en-US" sz="2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3124" y="152400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cxnSp>
        <p:nvCxnSpPr>
          <p:cNvPr id="15" name="Straight Connector 14"/>
          <p:cNvCxnSpPr>
            <a:stCxn id="23" idx="2"/>
            <a:endCxn id="6" idx="0"/>
          </p:cNvCxnSpPr>
          <p:nvPr/>
        </p:nvCxnSpPr>
        <p:spPr>
          <a:xfrm flipH="1">
            <a:off x="3923942" y="2710162"/>
            <a:ext cx="16468" cy="10090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17" idx="1"/>
          </p:cNvCxnSpPr>
          <p:nvPr/>
        </p:nvCxnSpPr>
        <p:spPr>
          <a:xfrm>
            <a:off x="6682389" y="4010165"/>
            <a:ext cx="977900" cy="637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0289" y="3489069"/>
            <a:ext cx="1465568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25389" y="3758357"/>
            <a:ext cx="1112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984" y="4684682"/>
            <a:ext cx="50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H2</a:t>
            </a:r>
            <a:endParaRPr lang="en-US" sz="2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1984" y="2710162"/>
            <a:ext cx="50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H1</a:t>
            </a:r>
            <a:endParaRPr lang="en-US" sz="2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4962" y="1058518"/>
            <a:ext cx="210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Web ACL: </a:t>
            </a:r>
          </a:p>
          <a:p>
            <a:r>
              <a:rPr lang="en-US" sz="2400" dirty="0" smtClean="0">
                <a:sym typeface="Wingdings"/>
              </a:rPr>
              <a:t>Block H2  xyz</a:t>
            </a:r>
          </a:p>
        </p:txBody>
      </p:sp>
      <p:pic>
        <p:nvPicPr>
          <p:cNvPr id="22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0618" y="2091127"/>
            <a:ext cx="779552" cy="756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3478" y="2059413"/>
            <a:ext cx="1033864" cy="6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>
            <a:off x="1634192" y="2575593"/>
            <a:ext cx="1981308" cy="102082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63144" y="4414177"/>
            <a:ext cx="1887764" cy="795771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1368">
            <a:off x="1891591" y="2651058"/>
            <a:ext cx="1587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Get </a:t>
            </a:r>
            <a:r>
              <a:rPr lang="en-US" sz="2200" dirty="0" err="1" smtClean="0"/>
              <a:t>xyz.com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 rot="20095705">
            <a:off x="1640752" y="4390853"/>
            <a:ext cx="1587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Get </a:t>
            </a:r>
            <a:r>
              <a:rPr lang="en-US" sz="2200" dirty="0" err="1" smtClean="0"/>
              <a:t>xyz.com</a:t>
            </a:r>
            <a:endParaRPr lang="en-US" sz="2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737938" y="4724429"/>
            <a:ext cx="1726187" cy="773516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116931">
            <a:off x="1496174" y="4684550"/>
            <a:ext cx="2130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Cached response</a:t>
            </a:r>
            <a:endParaRPr lang="en-US" sz="2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35715" y="2866502"/>
            <a:ext cx="1834988" cy="927936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65656">
            <a:off x="1971258" y="3054828"/>
            <a:ext cx="12809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</a:t>
            </a:r>
            <a:r>
              <a:rPr lang="en-US" sz="2200" dirty="0" smtClean="0"/>
              <a:t>esponse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5791200"/>
            <a:ext cx="8458200" cy="55399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Cached responses may violate policy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81</a:t>
            </a:fld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263805" y="2667000"/>
            <a:ext cx="3395" cy="1066800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43400" y="2743200"/>
            <a:ext cx="1229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Cached </a:t>
            </a:r>
          </a:p>
          <a:p>
            <a:r>
              <a:rPr lang="en-US" sz="2200" dirty="0" smtClean="0"/>
              <a:t>response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929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428999"/>
          </a:xfrm>
        </p:spPr>
        <p:txBody>
          <a:bodyPr>
            <a:noAutofit/>
          </a:bodyPr>
          <a:lstStyle/>
          <a:p>
            <a:r>
              <a:rPr lang="en-US" sz="3600" dirty="0" smtClean="0"/>
              <a:t>Careful placement? (i.e., manual)</a:t>
            </a:r>
          </a:p>
          <a:p>
            <a:pPr lvl="1"/>
            <a:r>
              <a:rPr lang="en-US" dirty="0" smtClean="0"/>
              <a:t>May not always be feasible</a:t>
            </a:r>
          </a:p>
          <a:p>
            <a:r>
              <a:rPr lang="en-US" sz="3600" dirty="0" smtClean="0"/>
              <a:t>Consolidating </a:t>
            </a:r>
            <a:r>
              <a:rPr lang="en-US" sz="3600" dirty="0" err="1" smtClean="0"/>
              <a:t>middleboxes</a:t>
            </a:r>
            <a:r>
              <a:rPr lang="en-US" sz="3600" dirty="0" smtClean="0"/>
              <a:t>? (e.g., </a:t>
            </a:r>
            <a:r>
              <a:rPr lang="en-US" sz="3600" dirty="0" err="1" smtClean="0"/>
              <a:t>CoMb</a:t>
            </a:r>
            <a:r>
              <a:rPr lang="en-US" sz="3600" dirty="0" smtClean="0"/>
              <a:t>)</a:t>
            </a:r>
          </a:p>
          <a:p>
            <a:pPr lvl="1"/>
            <a:r>
              <a:rPr lang="en-US" dirty="0" smtClean="0"/>
              <a:t>Just “punting” the problem</a:t>
            </a:r>
          </a:p>
          <a:p>
            <a:r>
              <a:rPr lang="en-US" sz="3600" dirty="0" smtClean="0"/>
              <a:t>Inferring </a:t>
            </a:r>
            <a:r>
              <a:rPr lang="en-US" sz="3600" dirty="0"/>
              <a:t>flow mappings? (e.g., SIMPLE</a:t>
            </a:r>
            <a:r>
              <a:rPr lang="en-US" sz="3600" dirty="0" smtClean="0"/>
              <a:t>)</a:t>
            </a:r>
          </a:p>
          <a:p>
            <a:pPr lvl="1"/>
            <a:r>
              <a:rPr lang="en-US" dirty="0" smtClean="0"/>
              <a:t>Hard to reason about accuracy + high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82</a:t>
            </a:fld>
            <a:endParaRPr kumimoji="0"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953000"/>
            <a:ext cx="8001000" cy="129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Key missing piece: </a:t>
            </a:r>
          </a:p>
          <a:p>
            <a:pPr marL="0" indent="0">
              <a:buNone/>
            </a:pPr>
            <a:r>
              <a:rPr lang="en-US" sz="3600" dirty="0" smtClean="0"/>
              <a:t>Lack of “visibility” into </a:t>
            </a:r>
            <a:r>
              <a:rPr lang="en-US" sz="3600" dirty="0" err="1" smtClean="0"/>
              <a:t>middlebox</a:t>
            </a:r>
            <a:r>
              <a:rPr lang="en-US" sz="3600" dirty="0" smtClean="0"/>
              <a:t> context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610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286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FlowTags</a:t>
            </a:r>
            <a:r>
              <a:rPr lang="en-US" dirty="0" smtClean="0"/>
              <a:t>: High-level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81600"/>
          </a:xfrm>
        </p:spPr>
        <p:txBody>
          <a:bodyPr>
            <a:noAutofit/>
          </a:bodyPr>
          <a:lstStyle/>
          <a:p>
            <a:r>
              <a:rPr lang="en-US" dirty="0" err="1" smtClean="0"/>
              <a:t>Middleboxes</a:t>
            </a:r>
            <a:r>
              <a:rPr lang="en-US" dirty="0" smtClean="0"/>
              <a:t> “help” with the lack of visibility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 </a:t>
            </a:r>
            <a:r>
              <a:rPr lang="en-US" i="1" dirty="0" err="1" smtClean="0"/>
              <a:t>FlowTags</a:t>
            </a:r>
            <a:r>
              <a:rPr lang="en-US" i="1" dirty="0" smtClean="0"/>
              <a:t> </a:t>
            </a:r>
            <a:r>
              <a:rPr lang="en-US" dirty="0" smtClean="0"/>
              <a:t>to packets to bridge gaps</a:t>
            </a:r>
          </a:p>
          <a:p>
            <a:pPr lvl="1"/>
            <a:r>
              <a:rPr lang="en-US" dirty="0" smtClean="0"/>
              <a:t>NAT gives IP mappings; Proxy gives cache hit/miss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Middleboxes</a:t>
            </a:r>
            <a:r>
              <a:rPr lang="en-US" dirty="0" smtClean="0"/>
              <a:t> “</a:t>
            </a:r>
            <a:r>
              <a:rPr lang="en-US" i="1" dirty="0" smtClean="0"/>
              <a:t>produce” + “consume” </a:t>
            </a:r>
            <a:r>
              <a:rPr lang="en-US" dirty="0" err="1" smtClean="0"/>
              <a:t>FlowTags</a:t>
            </a:r>
            <a:endParaRPr lang="en-US" dirty="0" smtClean="0"/>
          </a:p>
          <a:p>
            <a:endParaRPr lang="en-US" i="1" dirty="0"/>
          </a:p>
          <a:p>
            <a:r>
              <a:rPr lang="en-US" dirty="0" smtClean="0"/>
              <a:t>Switches only </a:t>
            </a:r>
            <a:r>
              <a:rPr lang="en-US" i="1" dirty="0" smtClean="0"/>
              <a:t> “consume” </a:t>
            </a:r>
            <a:r>
              <a:rPr lang="en-US" dirty="0" err="1" smtClean="0"/>
              <a:t>FlowTags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51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FlowTags</a:t>
            </a:r>
            <a:r>
              <a:rPr lang="en-US" sz="4000" dirty="0" smtClean="0"/>
              <a:t> Architecture Overview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165866" y="2015965"/>
            <a:ext cx="23269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Controller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92613" y="2503794"/>
            <a:ext cx="1447800" cy="121920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7613" y="3341995"/>
            <a:ext cx="8686800" cy="7619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567" y="2039040"/>
            <a:ext cx="22331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Existing Interfaces</a:t>
            </a:r>
          </a:p>
          <a:p>
            <a:r>
              <a:rPr lang="en-US" sz="2400" dirty="0" smtClean="0"/>
              <a:t>e.g., </a:t>
            </a:r>
            <a:r>
              <a:rPr lang="en-US" sz="2400" dirty="0" err="1" smtClean="0"/>
              <a:t>OpenFlow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31990" y="3620131"/>
            <a:ext cx="2439809" cy="1200328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40012" y="3722994"/>
            <a:ext cx="2455587" cy="120032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37536" y="3818400"/>
            <a:ext cx="2481863" cy="1210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SDN </a:t>
            </a:r>
          </a:p>
          <a:p>
            <a:r>
              <a:rPr lang="en-US" sz="2400" dirty="0" smtClean="0"/>
              <a:t>enabled</a:t>
            </a:r>
          </a:p>
          <a:p>
            <a:r>
              <a:rPr lang="en-US" sz="2400" dirty="0" smtClean="0"/>
              <a:t>Switches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4182" y="3828489"/>
            <a:ext cx="14952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FlowTable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124200" y="903594"/>
            <a:ext cx="2569012" cy="1112371"/>
            <a:chOff x="3124200" y="903594"/>
            <a:chExt cx="2569012" cy="1112371"/>
          </a:xfrm>
        </p:grpSpPr>
        <p:cxnSp>
          <p:nvCxnSpPr>
            <p:cNvPr id="11" name="Straight Arrow Connector 10"/>
            <p:cNvCxnSpPr>
              <a:stCxn id="7" idx="0"/>
              <a:endCxn id="27" idx="2"/>
            </p:cNvCxnSpPr>
            <p:nvPr/>
          </p:nvCxnSpPr>
          <p:spPr>
            <a:xfrm flipV="1">
              <a:off x="4329345" y="1528465"/>
              <a:ext cx="11755" cy="4875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59413" y="903594"/>
              <a:ext cx="2433799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1963" y="984259"/>
              <a:ext cx="2433799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24200" y="1066800"/>
              <a:ext cx="2433799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Control Apps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50213" y="2427594"/>
            <a:ext cx="1744140" cy="830997"/>
          </a:xfrm>
          <a:prstGeom prst="rect">
            <a:avLst/>
          </a:prstGeom>
          <a:solidFill>
            <a:srgbClr val="D9969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FlowTags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API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5000" y="3564841"/>
            <a:ext cx="3124200" cy="1403073"/>
            <a:chOff x="5715000" y="3564841"/>
            <a:chExt cx="3124200" cy="1403073"/>
          </a:xfrm>
        </p:grpSpPr>
        <p:sp>
          <p:nvSpPr>
            <p:cNvPr id="12" name="TextBox 11"/>
            <p:cNvSpPr txBox="1"/>
            <p:nvPr/>
          </p:nvSpPr>
          <p:spPr>
            <a:xfrm>
              <a:off x="5927518" y="3564841"/>
              <a:ext cx="2911682" cy="1200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2400" dirty="0" smtClean="0"/>
            </a:p>
            <a:p>
              <a:pPr algn="r"/>
              <a:endParaRPr lang="en-US" sz="2400" dirty="0"/>
            </a:p>
            <a:p>
              <a:pPr algn="r"/>
              <a:endParaRPr lang="en-US" sz="2400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35617" y="3666425"/>
              <a:ext cx="2927383" cy="1200328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US" sz="2400" dirty="0" smtClean="0"/>
            </a:p>
            <a:p>
              <a:pPr algn="r"/>
              <a:endParaRPr lang="en-US" sz="2400" dirty="0"/>
            </a:p>
            <a:p>
              <a:pPr algn="r"/>
              <a:endParaRPr lang="en-US" sz="2400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6464" y="3767586"/>
              <a:ext cx="2940336" cy="1200328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 err="1"/>
                <a:t>FlowTags</a:t>
              </a:r>
              <a:endParaRPr lang="en-US" sz="2400" dirty="0"/>
            </a:p>
            <a:p>
              <a:pPr algn="r"/>
              <a:r>
                <a:rPr lang="en-US" sz="2400" dirty="0"/>
                <a:t>Enhanced</a:t>
              </a:r>
            </a:p>
            <a:p>
              <a:pPr algn="r"/>
              <a:r>
                <a:rPr lang="en-US" sz="2400" dirty="0" err="1"/>
                <a:t>Middleboxes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3763316"/>
              <a:ext cx="14478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FlowTags</a:t>
              </a:r>
              <a:endParaRPr lang="en-US" sz="2400" dirty="0" smtClean="0"/>
            </a:p>
            <a:p>
              <a:r>
                <a:rPr lang="en-US" sz="2400" dirty="0" err="1" smtClean="0"/>
                <a:t>Config</a:t>
              </a:r>
              <a:endParaRPr lang="en-US" sz="2400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 flipV="1">
            <a:off x="4935814" y="2427595"/>
            <a:ext cx="1295399" cy="137159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84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6710" y="5257800"/>
            <a:ext cx="3587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e.g., NAT exposes mappings</a:t>
            </a:r>
          </a:p>
          <a:p>
            <a:r>
              <a:rPr lang="en-US" sz="2200" dirty="0" smtClean="0"/>
              <a:t>Proxy gives hit/miss state</a:t>
            </a:r>
          </a:p>
          <a:p>
            <a:r>
              <a:rPr lang="en-US" sz="2200" dirty="0" smtClean="0"/>
              <a:t>IDS uses tags to disambiguate</a:t>
            </a:r>
            <a:endParaRPr lang="en-US" sz="2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0" y="3886200"/>
            <a:ext cx="2667000" cy="461665"/>
            <a:chOff x="3048000" y="3886200"/>
            <a:chExt cx="2667000" cy="4616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048000" y="4343400"/>
              <a:ext cx="2667000" cy="0"/>
            </a:xfrm>
            <a:prstGeom prst="straightConnector1">
              <a:avLst/>
            </a:prstGeom>
            <a:ln>
              <a:prstDash val="dash"/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57600" y="3886200"/>
              <a:ext cx="1596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“decouple”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70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685800"/>
          </a:xfrm>
        </p:spPr>
        <p:txBody>
          <a:bodyPr>
            <a:noAutofit/>
          </a:bodyPr>
          <a:lstStyle/>
          <a:p>
            <a:r>
              <a:rPr lang="en-US" sz="4200" dirty="0" smtClean="0"/>
              <a:t>Policy Implementation via </a:t>
            </a:r>
            <a:r>
              <a:rPr lang="en-US" sz="4200" dirty="0" err="1" smtClean="0"/>
              <a:t>FlowTags</a:t>
            </a:r>
            <a:endParaRPr lang="en-US" sz="4200" dirty="0"/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" y="3492178"/>
            <a:ext cx="631972" cy="631972"/>
          </a:xfrm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758" y="4123670"/>
            <a:ext cx="624769" cy="4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204" y="4155692"/>
            <a:ext cx="608664" cy="41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>
            <a:stCxn id="6" idx="3"/>
            <a:endCxn id="5" idx="1"/>
          </p:cNvCxnSpPr>
          <p:nvPr/>
        </p:nvCxnSpPr>
        <p:spPr>
          <a:xfrm flipV="1">
            <a:off x="3218868" y="4359048"/>
            <a:ext cx="2718890" cy="310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  <a:endCxn id="6" idx="1"/>
          </p:cNvCxnSpPr>
          <p:nvPr/>
        </p:nvCxnSpPr>
        <p:spPr>
          <a:xfrm>
            <a:off x="705524" y="3808164"/>
            <a:ext cx="1904680" cy="55399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9" y="4491922"/>
            <a:ext cx="578135" cy="57813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9" idx="3"/>
            <a:endCxn id="6" idx="1"/>
          </p:cNvCxnSpPr>
          <p:nvPr/>
        </p:nvCxnSpPr>
        <p:spPr>
          <a:xfrm flipV="1">
            <a:off x="705524" y="4362156"/>
            <a:ext cx="1904680" cy="41883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2" idx="2"/>
            <a:endCxn id="5" idx="0"/>
          </p:cNvCxnSpPr>
          <p:nvPr/>
        </p:nvCxnSpPr>
        <p:spPr>
          <a:xfrm>
            <a:off x="6218742" y="4043026"/>
            <a:ext cx="31401" cy="806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2615" y="3953196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1615" y="3800796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7929" y="3339778"/>
            <a:ext cx="88998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cxnSp>
        <p:nvCxnSpPr>
          <p:cNvPr id="15" name="Straight Connector 14"/>
          <p:cNvCxnSpPr>
            <a:stCxn id="23" idx="2"/>
            <a:endCxn id="6" idx="0"/>
          </p:cNvCxnSpPr>
          <p:nvPr/>
        </p:nvCxnSpPr>
        <p:spPr>
          <a:xfrm>
            <a:off x="2914536" y="3830639"/>
            <a:ext cx="0" cy="32505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17" idx="1"/>
          </p:cNvCxnSpPr>
          <p:nvPr/>
        </p:nvCxnSpPr>
        <p:spPr>
          <a:xfrm flipV="1">
            <a:off x="6562527" y="4329053"/>
            <a:ext cx="1089091" cy="2999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618" y="3801586"/>
            <a:ext cx="1465568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73273" y="4148110"/>
            <a:ext cx="103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075" y="5266630"/>
            <a:ext cx="53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H2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823" y="3124200"/>
            <a:ext cx="53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H1</a:t>
            </a:r>
            <a:endParaRPr lang="en-US" sz="2400" baseline="-25000" dirty="0"/>
          </a:p>
        </p:txBody>
      </p:sp>
      <p:pic>
        <p:nvPicPr>
          <p:cNvPr id="22" name="Picture 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929" y="3492178"/>
            <a:ext cx="567626" cy="5508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6806" y="3392893"/>
            <a:ext cx="695460" cy="43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05345"/>
              </p:ext>
            </p:extLst>
          </p:nvPr>
        </p:nvGraphicFramePr>
        <p:xfrm>
          <a:off x="1371600" y="4724400"/>
          <a:ext cx="3032042" cy="115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264"/>
                <a:gridCol w="852762"/>
                <a:gridCol w="1137016"/>
              </a:tblGrid>
              <a:tr h="13566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40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Proxy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40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Proxy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1,3,4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22613"/>
              </p:ext>
            </p:extLst>
          </p:nvPr>
        </p:nvGraphicFramePr>
        <p:xfrm>
          <a:off x="5257800" y="2438400"/>
          <a:ext cx="3309105" cy="74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05"/>
                <a:gridCol w="685800"/>
                <a:gridCol w="1981200"/>
              </a:tblGrid>
              <a:tr h="337170">
                <a:tc>
                  <a:txBody>
                    <a:bodyPr/>
                    <a:lstStyle/>
                    <a:p>
                      <a:pPr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200" b="0" i="1" dirty="0" err="1" smtClean="0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</a:tr>
              <a:tr h="384988">
                <a:tc>
                  <a:txBody>
                    <a:bodyPr/>
                    <a:lstStyle/>
                    <a:p>
                      <a:pPr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200" dirty="0" smtClean="0"/>
                        <a:t>H2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200" dirty="0" smtClean="0"/>
                        <a:t>Block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84243" y="1905000"/>
            <a:ext cx="1981200" cy="1323439"/>
          </a:xfrm>
          <a:prstGeom prst="rect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H1, MISS 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2000" dirty="0" smtClean="0">
                <a:latin typeface="Calibri"/>
                <a:cs typeface="Calibri"/>
              </a:rPr>
              <a:t>1</a:t>
            </a:r>
          </a:p>
          <a:p>
            <a:r>
              <a:rPr lang="en-US" sz="2000" dirty="0" smtClean="0">
                <a:latin typeface="Calibri"/>
                <a:cs typeface="Calibri"/>
              </a:rPr>
              <a:t>H1, HIT 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2000" dirty="0" smtClean="0">
                <a:latin typeface="Calibri"/>
                <a:cs typeface="Calibri"/>
              </a:rPr>
              <a:t>2</a:t>
            </a:r>
          </a:p>
          <a:p>
            <a:r>
              <a:rPr lang="en-US" sz="2000" dirty="0" smtClean="0">
                <a:cs typeface="Calibri"/>
              </a:rPr>
              <a:t>H2</a:t>
            </a:r>
            <a:r>
              <a:rPr lang="en-US" sz="2000" dirty="0" smtClean="0">
                <a:latin typeface="Calibri"/>
                <a:cs typeface="Calibri"/>
              </a:rPr>
              <a:t>, MISS 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2000" dirty="0" smtClean="0">
                <a:latin typeface="Calibri"/>
                <a:cs typeface="Calibri"/>
              </a:rPr>
              <a:t> 3</a:t>
            </a:r>
          </a:p>
          <a:p>
            <a:r>
              <a:rPr lang="en-US" sz="2000" dirty="0" smtClean="0">
                <a:cs typeface="Calibri"/>
              </a:rPr>
              <a:t>H2</a:t>
            </a:r>
            <a:r>
              <a:rPr lang="en-US" sz="2000" dirty="0" smtClean="0">
                <a:latin typeface="Calibri"/>
                <a:cs typeface="Calibri"/>
              </a:rPr>
              <a:t>, HIT 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 4</a:t>
            </a:r>
            <a:endParaRPr lang="en-US" sz="2000" dirty="0">
              <a:latin typeface="Calibri"/>
              <a:cs typeface="Calibri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99489"/>
              </p:ext>
            </p:extLst>
          </p:nvPr>
        </p:nvGraphicFramePr>
        <p:xfrm>
          <a:off x="5089442" y="4800600"/>
          <a:ext cx="3368758" cy="1536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752"/>
                <a:gridCol w="866252"/>
                <a:gridCol w="1443754"/>
              </a:tblGrid>
              <a:tr h="26643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40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1,3,4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ACL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40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ACL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40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ACL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29200" y="3581400"/>
            <a:ext cx="846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ACL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00" y="914400"/>
            <a:ext cx="8001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Policy:  Block H2  xyz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994442" y="6264275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85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60442" y="1524000"/>
            <a:ext cx="171791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ym typeface="Wingdings"/>
              </a:rPr>
              <a:t>TagsFlowTable</a:t>
            </a:r>
            <a:endParaRPr lang="en-US" sz="2000" dirty="0" smtClean="0">
              <a:sym typeface="Wingding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1442" y="1524000"/>
            <a:ext cx="189236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ym typeface="Wingdings"/>
              </a:rPr>
              <a:t>TagsActionTable</a:t>
            </a:r>
            <a:endParaRPr lang="en-US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405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FlowTags</a:t>
            </a:r>
            <a:r>
              <a:rPr lang="en-US" dirty="0" smtClean="0"/>
              <a:t> Proof-of-Concept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Using Squid (&gt; over </a:t>
            </a:r>
            <a:r>
              <a:rPr lang="en-US" i="1" dirty="0"/>
              <a:t>100,000</a:t>
            </a:r>
            <a:r>
              <a:rPr lang="en-US" dirty="0"/>
              <a:t> lines of </a:t>
            </a:r>
            <a:r>
              <a:rPr lang="en-US" dirty="0" smtClean="0"/>
              <a:t>code)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About </a:t>
            </a:r>
            <a:r>
              <a:rPr lang="en-US" i="1" dirty="0"/>
              <a:t>30</a:t>
            </a:r>
            <a:r>
              <a:rPr lang="en-US" dirty="0"/>
              <a:t> lines of code to add </a:t>
            </a:r>
            <a:r>
              <a:rPr lang="en-US" dirty="0" err="1"/>
              <a:t>FlowTags</a:t>
            </a:r>
            <a:r>
              <a:rPr lang="en-US" dirty="0"/>
              <a:t>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Manually identify code chokepoints</a:t>
            </a:r>
          </a:p>
          <a:p>
            <a:endParaRPr lang="en-US" dirty="0" smtClean="0"/>
          </a:p>
          <a:p>
            <a:r>
              <a:rPr lang="en-US" dirty="0" smtClean="0"/>
              <a:t>Validated use-cases with examples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4800" dirty="0" smtClean="0"/>
              <a:t>Design and Implementation of a</a:t>
            </a:r>
            <a:br>
              <a:rPr lang="en-US" sz="4800" dirty="0" smtClean="0"/>
            </a:br>
            <a:r>
              <a:rPr lang="en-US" sz="4800" dirty="0" smtClean="0"/>
              <a:t>Consolidated Middlebox</a:t>
            </a:r>
            <a:br>
              <a:rPr lang="en-US" sz="4800" dirty="0" smtClean="0"/>
            </a:br>
            <a:r>
              <a:rPr lang="en-US" sz="4800" dirty="0" smtClean="0"/>
              <a:t>Architecture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Subtitle 1"/>
          <p:cNvSpPr>
            <a:spLocks noGrp="1"/>
          </p:cNvSpPr>
          <p:nvPr>
            <p:ph type="subTitle" idx="1"/>
          </p:nvPr>
        </p:nvSpPr>
        <p:spPr>
          <a:xfrm>
            <a:off x="0" y="4058900"/>
            <a:ext cx="1735543" cy="17526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Vyas Sekar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1876472" y="4058900"/>
            <a:ext cx="268705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Sylvia </a:t>
            </a:r>
            <a:r>
              <a:rPr lang="en-US" sz="2800" dirty="0" err="1" smtClean="0">
                <a:solidFill>
                  <a:schemeClr val="tx1"/>
                </a:solidFill>
              </a:rPr>
              <a:t>Ratnasamy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ubtitle 1"/>
          <p:cNvSpPr txBox="1">
            <a:spLocks/>
          </p:cNvSpPr>
          <p:nvPr/>
        </p:nvSpPr>
        <p:spPr>
          <a:xfrm>
            <a:off x="4704451" y="4058900"/>
            <a:ext cx="234178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Michael Reiter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7046235" y="4058900"/>
            <a:ext cx="207886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Norbert </a:t>
            </a:r>
            <a:r>
              <a:rPr lang="en-US" sz="2800" dirty="0" err="1" smtClean="0">
                <a:solidFill>
                  <a:schemeClr val="tx1"/>
                </a:solidFill>
              </a:rPr>
              <a:t>Egi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Guangyu</a:t>
            </a:r>
            <a:r>
              <a:rPr lang="en-US" sz="2800" dirty="0" smtClean="0">
                <a:solidFill>
                  <a:schemeClr val="tx1"/>
                </a:solidFill>
              </a:rPr>
              <a:t> Shi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6433" y="5091876"/>
            <a:ext cx="2403778" cy="719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33" y="5091876"/>
            <a:ext cx="1361911" cy="884358"/>
          </a:xfrm>
          <a:prstGeom prst="rect">
            <a:avLst/>
          </a:prstGeom>
        </p:spPr>
      </p:pic>
      <p:pic>
        <p:nvPicPr>
          <p:cNvPr id="17" name="Picture 16" descr="UC_Color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453" y="4927370"/>
            <a:ext cx="1171617" cy="12255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234" y="5210388"/>
            <a:ext cx="1993900" cy="48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6324600"/>
            <a:ext cx="164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: </a:t>
            </a:r>
            <a:r>
              <a:rPr lang="en-US" dirty="0" err="1" smtClean="0"/>
              <a:t>Vyas</a:t>
            </a:r>
            <a:r>
              <a:rPr lang="en-US" dirty="0" smtClean="0"/>
              <a:t> </a:t>
            </a:r>
            <a:r>
              <a:rPr lang="en-US" dirty="0" err="1" smtClean="0"/>
              <a:t>Sekar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4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0.8|9.2|1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3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2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6|0.7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23.2|1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5.4|1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9.1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1.5|1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9.4|1.9|8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3|23.6|8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5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6.8|9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23.2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3.7|2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47207</TotalTime>
  <Words>3641</Words>
  <Application>Microsoft Macintosh PowerPoint</Application>
  <PresentationFormat>On-screen Show (4:3)</PresentationFormat>
  <Paragraphs>1347</Paragraphs>
  <Slides>86</Slides>
  <Notes>41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Software Defined Networking COMS 6998-8, Fall 2013</vt:lpstr>
      <vt:lpstr>Need for Network Evolution</vt:lpstr>
      <vt:lpstr>PowerPoint Presentation</vt:lpstr>
      <vt:lpstr>There are many middleboxes!</vt:lpstr>
      <vt:lpstr>Things to keep in mind about middleboxes</vt:lpstr>
      <vt:lpstr>PowerPoint Presentation</vt:lpstr>
      <vt:lpstr>Outline</vt:lpstr>
      <vt:lpstr>Outline</vt:lpstr>
      <vt:lpstr>Design and Implementation of a Consolidated Middlebox Architecture</vt:lpstr>
      <vt:lpstr>PowerPoint Presentation</vt:lpstr>
      <vt:lpstr>Key idea: Consolidation</vt:lpstr>
      <vt:lpstr>Consolidation at Platform-Level</vt:lpstr>
      <vt:lpstr>Consolidation reduces CapEx</vt:lpstr>
      <vt:lpstr>Consolidation Enables Extensibility</vt:lpstr>
      <vt:lpstr>Management consolidation enables flexible resource allocation</vt:lpstr>
      <vt:lpstr>CoMb System Overview</vt:lpstr>
      <vt:lpstr>CoMb Management Layer</vt:lpstr>
      <vt:lpstr>Capturing Reuse with HyperApps</vt:lpstr>
      <vt:lpstr>Modeling Processing Coverage</vt:lpstr>
      <vt:lpstr>Network-wide Optimization</vt:lpstr>
      <vt:lpstr>CoMb System Overview</vt:lpstr>
      <vt:lpstr>CoMb Platform</vt:lpstr>
      <vt:lpstr>Parallelizing Application Instances</vt:lpstr>
      <vt:lpstr>CoMb Platform Design</vt:lpstr>
      <vt:lpstr>Benefits: Reduction in Maximum Load</vt:lpstr>
      <vt:lpstr>Benefits: Reduction in Provisioning Cost</vt:lpstr>
      <vt:lpstr>Outline</vt:lpstr>
      <vt:lpstr>xOMB: Extensible Open Middleboxes with Commodity Servers</vt:lpstr>
      <vt:lpstr>xOMB</vt:lpstr>
      <vt:lpstr>xOMB Framework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SIMPLE-fying Middlebox Policy Enforcement Using SDN</vt:lpstr>
      <vt:lpstr>PowerPoint Presentation</vt:lpstr>
      <vt:lpstr>PowerPoint Presentation</vt:lpstr>
      <vt:lpstr>Our Work: SIMPLE</vt:lpstr>
      <vt:lpstr>Challenge: Policy Composition</vt:lpstr>
      <vt:lpstr>Challenge: Resource Constraints</vt:lpstr>
      <vt:lpstr>PowerPoint Presentation</vt:lpstr>
      <vt:lpstr>SIMPLE System Overview</vt:lpstr>
      <vt:lpstr>Composition   Tag Processing State</vt:lpstr>
      <vt:lpstr>SIMPLE System Overview</vt:lpstr>
      <vt:lpstr>Resource Constraints Joint Optimization</vt:lpstr>
      <vt:lpstr>Offline + Online Decomposition</vt:lpstr>
      <vt:lpstr>SIMPLE System Overview</vt:lpstr>
      <vt:lpstr>Modifications  Infer flow correlations</vt:lpstr>
      <vt:lpstr>SIMPLE Implementation</vt:lpstr>
      <vt:lpstr>Evaluation and Methodology</vt:lpstr>
      <vt:lpstr>Benefits: Load balancing</vt:lpstr>
      <vt:lpstr>Outline</vt:lpstr>
      <vt:lpstr>FlowTags:  Enforcing Network-Wide Policies  in the Presence of  Dynamic Middlebox Actions</vt:lpstr>
      <vt:lpstr>Middleboxes complicate  policy enforcement in SDN</vt:lpstr>
      <vt:lpstr>Example: Policy Routing</vt:lpstr>
      <vt:lpstr>Example: Dynamic Dependence</vt:lpstr>
      <vt:lpstr>Strawman Solutions</vt:lpstr>
      <vt:lpstr>FlowTags: High-level Idea</vt:lpstr>
      <vt:lpstr>FlowTags Architecture Overview</vt:lpstr>
      <vt:lpstr>Policy Implementation via FlowTags</vt:lpstr>
      <vt:lpstr>FlowTags Proof-of-Concept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seyed</cp:lastModifiedBy>
  <cp:revision>1148</cp:revision>
  <dcterms:created xsi:type="dcterms:W3CDTF">2011-08-08T23:13:16Z</dcterms:created>
  <dcterms:modified xsi:type="dcterms:W3CDTF">2013-11-12T21:01:32Z</dcterms:modified>
</cp:coreProperties>
</file>