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0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23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322" r:id="rId3"/>
    <p:sldId id="359" r:id="rId4"/>
    <p:sldId id="323" r:id="rId5"/>
    <p:sldId id="342" r:id="rId6"/>
    <p:sldId id="354" r:id="rId7"/>
    <p:sldId id="357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95" r:id="rId23"/>
    <p:sldId id="396" r:id="rId24"/>
    <p:sldId id="397" r:id="rId25"/>
    <p:sldId id="398" r:id="rId26"/>
    <p:sldId id="399" r:id="rId27"/>
    <p:sldId id="400" r:id="rId28"/>
    <p:sldId id="404" r:id="rId29"/>
    <p:sldId id="405" r:id="rId30"/>
    <p:sldId id="407" r:id="rId31"/>
    <p:sldId id="409" r:id="rId32"/>
    <p:sldId id="410" r:id="rId33"/>
    <p:sldId id="408" r:id="rId34"/>
    <p:sldId id="358" r:id="rId35"/>
    <p:sldId id="351" r:id="rId36"/>
    <p:sldId id="327" r:id="rId37"/>
    <p:sldId id="356" r:id="rId38"/>
    <p:sldId id="329" r:id="rId39"/>
    <p:sldId id="330" r:id="rId40"/>
    <p:sldId id="331" r:id="rId41"/>
    <p:sldId id="338" r:id="rId42"/>
    <p:sldId id="333" r:id="rId43"/>
    <p:sldId id="360" r:id="rId44"/>
    <p:sldId id="428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9" r:id="rId57"/>
    <p:sldId id="467" r:id="rId58"/>
    <p:sldId id="432" r:id="rId59"/>
    <p:sldId id="435" r:id="rId60"/>
    <p:sldId id="436" r:id="rId61"/>
    <p:sldId id="437" r:id="rId62"/>
    <p:sldId id="438" r:id="rId63"/>
    <p:sldId id="439" r:id="rId64"/>
    <p:sldId id="445" r:id="rId65"/>
    <p:sldId id="446" r:id="rId66"/>
    <p:sldId id="447" r:id="rId67"/>
    <p:sldId id="448" r:id="rId68"/>
    <p:sldId id="449" r:id="rId69"/>
    <p:sldId id="450" r:id="rId70"/>
    <p:sldId id="451" r:id="rId71"/>
    <p:sldId id="452" r:id="rId72"/>
    <p:sldId id="453" r:id="rId73"/>
    <p:sldId id="454" r:id="rId74"/>
    <p:sldId id="455" r:id="rId75"/>
    <p:sldId id="456" r:id="rId76"/>
    <p:sldId id="457" r:id="rId77"/>
    <p:sldId id="458" r:id="rId78"/>
    <p:sldId id="460" r:id="rId79"/>
    <p:sldId id="341" r:id="rId80"/>
    <p:sldId id="461" r:id="rId8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1" autoAdjust="0"/>
  </p:normalViewPr>
  <p:slideViewPr>
    <p:cSldViewPr>
      <p:cViewPr>
        <p:scale>
          <a:sx n="75" d="100"/>
          <a:sy n="75" d="100"/>
        </p:scale>
        <p:origin x="-196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9/2/13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E94130-01FA-6C45-B9B3-28DFD5A57E19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9F8540"/>
                </a:solidFill>
              </a:rPr>
              <a:t>Understanding the interplay of cellular networks and mobile computing through measurements </a:t>
            </a:r>
          </a:p>
          <a:p>
            <a:pPr lvl="1"/>
            <a:r>
              <a:rPr lang="en-US" dirty="0" smtClean="0">
                <a:solidFill>
                  <a:srgbClr val="9F8540"/>
                </a:solidFill>
              </a:rPr>
              <a:t>Cellular aware mobile application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9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9F8540"/>
                </a:solidFill>
              </a:rPr>
              <a:t>Understanding the interplay of cellular networks and mobile computing through measurements </a:t>
            </a:r>
          </a:p>
          <a:p>
            <a:pPr lvl="1"/>
            <a:r>
              <a:rPr lang="en-US" dirty="0" smtClean="0">
                <a:solidFill>
                  <a:srgbClr val="9F8540"/>
                </a:solidFill>
              </a:rPr>
              <a:t>Cellular aware mobile application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9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CAC8B-0274-E54B-A466-A2CB8EB46666}" type="slidenum">
              <a:rPr lang="en-US"/>
              <a:pPr/>
              <a:t>45</a:t>
            </a:fld>
            <a:endParaRPr lang="en-US"/>
          </a:p>
        </p:txBody>
      </p:sp>
      <p:sp>
        <p:nvSpPr>
          <p:cNvPr id="2375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Say </a:t>
            </a:r>
            <a:r>
              <a:rPr lang="ja-JP" altLang="en-US" b="1">
                <a:latin typeface="Arial"/>
              </a:rPr>
              <a:t>“</a:t>
            </a:r>
            <a:r>
              <a:rPr lang="en-US" b="1"/>
              <a:t>There are four parts to internet routing</a:t>
            </a:r>
            <a:r>
              <a:rPr lang="ja-JP" altLang="en-US" b="1">
                <a:latin typeface="Arial"/>
              </a:rPr>
              <a:t>”</a:t>
            </a:r>
            <a:r>
              <a:rPr lang="en-US" b="1"/>
              <a:t> (don</a:t>
            </a:r>
            <a:r>
              <a:rPr lang="ja-JP" altLang="en-US" b="1">
                <a:latin typeface="Arial"/>
              </a:rPr>
              <a:t>’</a:t>
            </a:r>
            <a:r>
              <a:rPr lang="en-US" b="1"/>
              <a:t>t say in route selection)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B73B3-E575-F24F-AA6E-9459FD78488A}" type="slidenum">
              <a:rPr lang="en-US"/>
              <a:pPr/>
              <a:t>46</a:t>
            </a:fld>
            <a:endParaRPr lang="en-US"/>
          </a:p>
        </p:txBody>
      </p:sp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u="sng"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66724-7091-C14F-8880-00496BAADD06}" type="slidenum">
              <a:rPr lang="en-US"/>
              <a:pPr/>
              <a:t>47</a:t>
            </a:fld>
            <a:endParaRPr lang="en-US"/>
          </a:p>
        </p:txBody>
      </p:sp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/>
              <a:t>Why drawing RCP </a:t>
            </a:r>
            <a:r>
              <a:rPr lang="en-US" sz="1000" b="1" i="1"/>
              <a:t>above</a:t>
            </a:r>
            <a:r>
              <a:rPr lang="en-US" sz="1000" b="1"/>
              <a:t> network boxes – just say orally, that it</a:t>
            </a:r>
            <a:r>
              <a:rPr lang="ja-JP" altLang="en-US" sz="1000" b="1">
                <a:latin typeface="Arial"/>
              </a:rPr>
              <a:t>’</a:t>
            </a:r>
            <a:r>
              <a:rPr lang="en-US" sz="1000" b="1"/>
              <a:t>s not part of the forawarind plane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92E0F-59FE-7C47-9BD8-0FF2FAA0ADC9}" type="slidenum">
              <a:rPr lang="en-US"/>
              <a:pPr/>
              <a:t>48</a:t>
            </a:fld>
            <a:endParaRPr 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ym typeface="Wingdings" charset="0"/>
              </a:rPr>
              <a:t>Then bring up 3 points after describe slide (Animate)</a:t>
            </a:r>
          </a:p>
          <a:p>
            <a:r>
              <a:rPr lang="en-US" b="1">
                <a:sym typeface="Wingdings" charset="0"/>
              </a:rPr>
              <a:t>On this slide – say what it is that y</a:t>
            </a:r>
            <a:r>
              <a:rPr lang="ja-JP" altLang="en-US" b="1">
                <a:latin typeface="Arial"/>
                <a:sym typeface="Wingdings" charset="0"/>
              </a:rPr>
              <a:t>’</a:t>
            </a:r>
            <a:r>
              <a:rPr lang="en-US" b="1">
                <a:sym typeface="Wingdings" charset="0"/>
              </a:rPr>
              <a:t>uouve impelemntede, this is an imprlmentation that emultates full mesh, empasisze per router decision making - very important piont to bring up!!! Say why is not just a route reflector.</a:t>
            </a:r>
          </a:p>
          <a:p>
            <a:endParaRPr lang="en-US" b="1">
              <a:sym typeface="Wingdings" charset="0"/>
            </a:endParaRPr>
          </a:p>
          <a:p>
            <a:r>
              <a:rPr lang="en-US" b="1">
                <a:sym typeface="Wingdings" charset="0"/>
              </a:rPr>
              <a:t>Put text on slide to say why arrows going in both directions, available routes up and assigned routes down.</a:t>
            </a:r>
          </a:p>
          <a:p>
            <a:r>
              <a:rPr lang="en-US" b="1">
                <a:sym typeface="Wingdings" charset="0"/>
              </a:rPr>
              <a:t>Reduce number of routers, just show some on maybe just internal ones send up igp. Maybe just say gets igp, and take out lines to internal routers.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mainframe industry in the 1980s was vertical and closed: it consisted of specialized hardware, operating system and applications --- all from the same company.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revolution happened when open interfaces started to appear. The industry became horizontal. Innovation exploded.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ECA10E-549C-2246-B5B4-00E7547FAF5C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EA206-B001-6941-AEAC-B523BCA7C69B}" type="slidenum">
              <a:rPr lang="en-US"/>
              <a:pPr/>
              <a:t>49</a:t>
            </a:fld>
            <a:endParaRPr 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u="sn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F02A1-5E4B-894E-98C8-B9BAE837F8BE}" type="slidenum">
              <a:rPr lang="en-US"/>
              <a:pPr/>
              <a:t>50</a:t>
            </a:fld>
            <a:endParaRPr lang="en-US"/>
          </a:p>
        </p:txBody>
      </p:sp>
      <p:sp>
        <p:nvSpPr>
          <p:cNvPr id="2324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>
                <a:latin typeface="Arial"/>
              </a:rPr>
              <a:t>“</a:t>
            </a:r>
            <a:r>
              <a:rPr lang="en-US" b="1"/>
              <a:t>Rest of talk about how build thing</a:t>
            </a:r>
            <a:r>
              <a:rPr lang="ja-JP" altLang="en-US" b="1">
                <a:latin typeface="Arial"/>
              </a:rPr>
              <a:t>”</a:t>
            </a:r>
            <a:r>
              <a:rPr lang="en-US" b="1"/>
              <a:t>, how to build for one isp, say will focus on last two points!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B471E-91B5-9842-AB68-B7C5115381C8}" type="slidenum">
              <a:rPr lang="en-US"/>
              <a:pPr/>
              <a:t>51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DB00B-E717-0145-B67F-309B1CBFA5A2}" type="slidenum">
              <a:rPr lang="en-US"/>
              <a:pPr/>
              <a:t>52</a:t>
            </a:fld>
            <a:endParaRPr lang="en-US"/>
          </a:p>
        </p:txBody>
      </p:sp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charset="0"/>
              <a:buChar char="à"/>
            </a:pPr>
            <a:endParaRPr lang="en-US" b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6BC46-B4BB-2B4B-925E-9E606C2137F2}" type="slidenum">
              <a:rPr lang="en-US"/>
              <a:pPr/>
              <a:t>53</a:t>
            </a:fld>
            <a:endParaRPr lang="en-US"/>
          </a:p>
        </p:txBody>
      </p:sp>
      <p:sp>
        <p:nvSpPr>
          <p:cNvPr id="2498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charset="0"/>
              <a:buChar char="à"/>
            </a:pPr>
            <a:endParaRPr lang="en-US" i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DBFD8-6368-8144-A760-D075D62AABFC}" type="slidenum">
              <a:rPr lang="en-US"/>
              <a:pPr/>
              <a:t>54</a:t>
            </a:fld>
            <a:endParaRPr lang="en-US"/>
          </a:p>
        </p:txBody>
      </p:sp>
      <p:sp>
        <p:nvSpPr>
          <p:cNvPr id="2488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/>
              <a:t>Need to stress ibgp connectivity is ensured thru igp connectivity</a:t>
            </a:r>
          </a:p>
          <a:p>
            <a:pPr>
              <a:buFontTx/>
              <a:buChar char="-"/>
            </a:pPr>
            <a:r>
              <a:rPr lang="en-US" b="1"/>
              <a:t>Say what a partition is, say explicitly that RCP is not in IGP forwarding plane </a:t>
            </a:r>
            <a:r>
              <a:rPr lang="en-US" b="1">
                <a:sym typeface="Wingdings" charset="0"/>
              </a:rPr>
              <a:t>say this earlier. Otherwise not clear what partitoin is and why can</a:t>
            </a:r>
            <a:r>
              <a:rPr lang="ja-JP" altLang="en-US" b="1">
                <a:latin typeface="Arial"/>
                <a:sym typeface="Wingdings" charset="0"/>
              </a:rPr>
              <a:t>’</a:t>
            </a:r>
            <a:r>
              <a:rPr lang="en-US" b="1">
                <a:sym typeface="Wingdings" charset="0"/>
              </a:rPr>
              <a:t>t route through rcs1 eg</a:t>
            </a:r>
            <a:endParaRPr lang="en-US" b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43CA2-F60E-C242-8CCF-1054DD9CD2BB}" type="slidenum">
              <a:rPr lang="en-US"/>
              <a:pPr/>
              <a:t>55</a:t>
            </a:fld>
            <a:endParaRPr lang="en-US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US" b="1"/>
              <a:t>Talk about next slide in terms of these three points, eg you could say explicitly, </a:t>
            </a:r>
            <a:r>
              <a:rPr lang="ja-JP" altLang="en-US" b="1">
                <a:latin typeface="Arial"/>
              </a:rPr>
              <a:t>“</a:t>
            </a:r>
            <a:r>
              <a:rPr lang="en-US" b="1"/>
              <a:t>to avoid redundancy</a:t>
            </a:r>
            <a:r>
              <a:rPr lang="ja-JP" altLang="en-US" b="1">
                <a:latin typeface="Arial"/>
              </a:rPr>
              <a:t>”</a:t>
            </a:r>
            <a:r>
              <a:rPr lang="en-US" b="1"/>
              <a:t> we build redundancy using ZZZ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80CB3-41E5-7345-B852-FFBF3EEC9D15}" type="slidenum">
              <a:rPr lang="en-US"/>
              <a:pPr/>
              <a:t>80</a:t>
            </a:fld>
            <a:endParaRPr lang="en-US"/>
          </a:p>
        </p:txBody>
      </p:sp>
      <p:sp>
        <p:nvSpPr>
          <p:cNvPr id="2304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A51079-039C-1A40-A1F6-6691CD752878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b="1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C3F486-D572-9149-8CFE-542EE765D17B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E121C8-3372-0842-8A2D-DCAED8BC9A65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7107" name="Rectangle 7"/>
          <p:cNvSpPr txBox="1">
            <a:spLocks noGrp="1"/>
          </p:cNvSpPr>
          <p:nvPr/>
        </p:nvSpPr>
        <p:spPr bwMode="auto">
          <a:xfrm>
            <a:off x="4144489" y="9121059"/>
            <a:ext cx="3170711" cy="48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5" tIns="47617" rIns="95235" bIns="47617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B59B728-8B7F-6B42-86AD-6108A3AD254C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17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9" name="Rectangle 3"/>
          <p:cNvSpPr>
            <a:spLocks noGrp="1"/>
          </p:cNvSpPr>
          <p:nvPr>
            <p:ph type="body" idx="1"/>
          </p:nvPr>
        </p:nvSpPr>
        <p:spPr>
          <a:xfrm>
            <a:off x="975474" y="4561341"/>
            <a:ext cx="5364254" cy="431964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9B23A4-DD01-0B40-AFFB-19707DE4CEEE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0428E2-D22E-0B4F-BC17-0657BEAC9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Software Defined Networking (COMS 6998-8)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8SDNFall201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courses/archive/fall13/cos597E/index.html" TargetMode="External"/><Relationship Id="rId4" Type="http://schemas.openxmlformats.org/officeDocument/2006/relationships/hyperlink" Target="http://www.cs.stonybrook.edu/~vyas/teaching/CSE_690-01/Fall13/" TargetMode="External"/><Relationship Id="rId5" Type="http://schemas.openxmlformats.org/officeDocument/2006/relationships/hyperlink" Target="https://class.coursera.org/sdn-001/class" TargetMode="External"/><Relationship Id="rId6" Type="http://schemas.openxmlformats.org/officeDocument/2006/relationships/hyperlink" Target="http://www.nec-labs.com/~lume/sdn-reading-list.html" TargetMode="External"/><Relationship Id="rId7" Type="http://schemas.openxmlformats.org/officeDocument/2006/relationships/hyperlink" Target="http://www.opennetsummit.org/" TargetMode="External"/><Relationship Id="rId8" Type="http://schemas.openxmlformats.org/officeDocument/2006/relationships/hyperlink" Target="mailto:lierranli@cs.columbia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iazza.com/columbia/fall2013/comse69988/home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0" Type="http://schemas.openxmlformats.org/officeDocument/2006/relationships/oleObject" Target="../embeddings/oleObject13.bin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8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8" Type="http://schemas.openxmlformats.org/officeDocument/2006/relationships/oleObject" Target="../embeddings/oleObject31.bin"/><Relationship Id="rId9" Type="http://schemas.openxmlformats.org/officeDocument/2006/relationships/oleObject" Target="../embeddings/oleObject32.bin"/><Relationship Id="rId10" Type="http://schemas.openxmlformats.org/officeDocument/2006/relationships/oleObject" Target="../embeddings/oleObject33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Software Defined Networking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COMS 6998</a:t>
            </a:r>
            <a:r>
              <a:rPr lang="en-US" dirty="0" smtClean="0"/>
              <a:t>-</a:t>
            </a:r>
            <a:r>
              <a:rPr lang="en-US" dirty="0"/>
              <a:t>8</a:t>
            </a:r>
            <a:r>
              <a:rPr lang="en-US" dirty="0" smtClean="0"/>
              <a:t>, Fall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153400" cy="24384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err="1" smtClean="0">
                <a:solidFill>
                  <a:srgbClr val="9F8540"/>
                </a:solidFill>
              </a:rPr>
              <a:t>lierranli@cs.columbia.edu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-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8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SDNFall2013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>
                <a:solidFill>
                  <a:schemeClr val="tx1"/>
                </a:solidFill>
              </a:rPr>
              <a:t>9</a:t>
            </a:r>
            <a:r>
              <a:rPr lang="en-US" sz="3400" dirty="0" smtClean="0">
                <a:solidFill>
                  <a:schemeClr val="tx1"/>
                </a:solidFill>
              </a:rPr>
              <a:t>/3/</a:t>
            </a:r>
            <a:r>
              <a:rPr lang="en-US" sz="3400" dirty="0" smtClean="0">
                <a:solidFill>
                  <a:schemeClr val="tx1"/>
                </a:solidFill>
              </a:rPr>
              <a:t>2013: Class </a:t>
            </a:r>
            <a:r>
              <a:rPr lang="en-US" sz="3400" dirty="0" smtClean="0">
                <a:solidFill>
                  <a:schemeClr val="tx1"/>
                </a:solidFill>
              </a:rPr>
              <a:t>Intro and Pre-SDN</a:t>
            </a:r>
            <a:endParaRPr lang="en-US" sz="3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675063" y="2757488"/>
            <a:ext cx="2065337" cy="1482725"/>
            <a:chOff x="1728" y="1416"/>
            <a:chExt cx="1301" cy="672"/>
          </a:xfrm>
        </p:grpSpPr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+mn-ea"/>
                  <a:cs typeface="+mn-cs"/>
                </a:rPr>
                <a:t>Million of lines</a:t>
              </a:r>
              <a:br>
                <a:rPr lang="en-US">
                  <a:latin typeface="+mj-lt"/>
                  <a:ea typeface="+mn-ea"/>
                  <a:cs typeface="+mn-cs"/>
                </a:rPr>
              </a:br>
              <a:r>
                <a:rPr lang="en-US">
                  <a:latin typeface="+mj-lt"/>
                  <a:ea typeface="+mn-ea"/>
                  <a:cs typeface="+mn-cs"/>
                </a:rPr>
                <a:t>of source code</a:t>
              </a: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732463" y="31750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6,000 RFCs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675063" y="4343400"/>
            <a:ext cx="2114550" cy="952500"/>
            <a:chOff x="1728" y="2232"/>
            <a:chExt cx="1332" cy="672"/>
          </a:xfrm>
        </p:grpSpPr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+mn-ea"/>
                  <a:cs typeface="+mn-cs"/>
                </a:rPr>
                <a:t>Billions of gates</a:t>
              </a:r>
            </a:p>
          </p:txBody>
        </p:sp>
      </p:grp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732463" y="4484688"/>
            <a:ext cx="90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+mn-ea"/>
                <a:cs typeface="+mn-cs"/>
              </a:rPr>
              <a:t>Bloated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067550" y="4484688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+mn-ea"/>
                <a:cs typeface="+mn-cs"/>
              </a:rPr>
              <a:t>Power Hungry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298575" y="5719763"/>
            <a:ext cx="65468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>
                <a:latin typeface="Calibri" charset="0"/>
              </a:rPr>
              <a:t> Vertically integrated, complex, closed, proprietary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>
                <a:latin typeface="Calibri" charset="0"/>
              </a:rPr>
              <a:t> Networking industry with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mainframe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mind-set</a:t>
            </a:r>
            <a:endParaRPr lang="en-US">
              <a:solidFill>
                <a:schemeClr val="accent2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5801" y="4343022"/>
            <a:ext cx="2862238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3D69B"/>
                </a:solidFill>
              </a:rPr>
              <a:t>Custom Hardware</a:t>
            </a:r>
            <a:endParaRPr lang="en-US" sz="1800" b="1">
              <a:solidFill>
                <a:srgbClr val="C3D69B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" y="3451858"/>
            <a:ext cx="2862239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</a:rPr>
              <a:t>OS</a:t>
            </a:r>
            <a:endParaRPr lang="en-US" sz="1600">
              <a:solidFill>
                <a:srgbClr val="FFFFFF"/>
              </a:solidFill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19400" y="1371600"/>
            <a:ext cx="5257800" cy="1447800"/>
            <a:chOff x="2890575" y="1144435"/>
            <a:chExt cx="5258697" cy="1449204"/>
          </a:xfrm>
        </p:grpSpPr>
        <p:sp>
          <p:nvSpPr>
            <p:cNvPr id="31" name="TextBox 30"/>
            <p:cNvSpPr txBox="1"/>
            <p:nvPr/>
          </p:nvSpPr>
          <p:spPr>
            <a:xfrm>
              <a:off x="3349441" y="1144435"/>
              <a:ext cx="4799831" cy="6467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Routing, management, mobility management, </a:t>
              </a:r>
              <a:br>
                <a:rPr lang="en-US" sz="1800"/>
              </a:br>
              <a:r>
                <a:rPr lang="en-US" sz="1800"/>
                <a:t>access control, VPNs, …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2699708" y="1945494"/>
              <a:ext cx="839013" cy="457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 bwMode="auto">
          <a:xfrm>
            <a:off x="687364" y="2822597"/>
            <a:ext cx="1277573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100239" y="2819400"/>
            <a:ext cx="1437149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pic>
        <p:nvPicPr>
          <p:cNvPr id="34837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55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457575"/>
            <a:ext cx="2273300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3407568" y="3621882"/>
            <a:ext cx="1960563" cy="160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054350" y="5405438"/>
            <a:ext cx="2136775" cy="74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741863"/>
            <a:ext cx="1743075" cy="14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5587207" y="3626643"/>
            <a:ext cx="1397000" cy="218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138" y="4078288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87898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663" y="28035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60360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6700" y="3398838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19916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350" y="5494338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29572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1188" y="46196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41971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51188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8147" y="323649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17509" y="383205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92598" y="592861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21795" y="505260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1267" y="213513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540000" y="1543050"/>
            <a:ext cx="3317875" cy="495300"/>
            <a:chOff x="2539310" y="715997"/>
            <a:chExt cx="3319928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539310" y="719194"/>
              <a:ext cx="1278364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438038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Feature</a:t>
              </a:r>
            </a:p>
          </p:txBody>
        </p:sp>
      </p:grpSp>
      <p:sp>
        <p:nvSpPr>
          <p:cNvPr id="36910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network is changing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914650" y="2865438"/>
            <a:ext cx="1493838" cy="344487"/>
            <a:chOff x="2913956" y="2709863"/>
            <a:chExt cx="1493833" cy="344487"/>
          </a:xfrm>
        </p:grpSpPr>
        <p:grpSp>
          <p:nvGrpSpPr>
            <p:cNvPr id="3695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57" name="TextBox 4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58" name="TextBox 48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8950" y="4137025"/>
            <a:ext cx="1493838" cy="344488"/>
            <a:chOff x="2913956" y="2709863"/>
            <a:chExt cx="1493833" cy="344487"/>
          </a:xfrm>
        </p:grpSpPr>
        <p:grpSp>
          <p:nvGrpSpPr>
            <p:cNvPr id="3694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47" name="TextBox 58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48" name="TextBox 60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6648450" y="3444875"/>
            <a:ext cx="1493838" cy="344488"/>
            <a:chOff x="2913956" y="2709863"/>
            <a:chExt cx="1493833" cy="344487"/>
          </a:xfrm>
        </p:grpSpPr>
        <p:grpSp>
          <p:nvGrpSpPr>
            <p:cNvPr id="36936" name="Group 75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37" name="TextBox 7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38" name="TextBox 77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52938" y="4659313"/>
            <a:ext cx="1493837" cy="344487"/>
            <a:chOff x="2913956" y="2709863"/>
            <a:chExt cx="1493833" cy="344487"/>
          </a:xfrm>
        </p:grpSpPr>
        <p:grpSp>
          <p:nvGrpSpPr>
            <p:cNvPr id="36926" name="Group 82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090698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27" name="TextBox 83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28" name="TextBox 84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324100" y="5535613"/>
            <a:ext cx="1493838" cy="344487"/>
            <a:chOff x="2913956" y="2709863"/>
            <a:chExt cx="1493833" cy="344487"/>
          </a:xfrm>
        </p:grpSpPr>
        <p:grpSp>
          <p:nvGrpSpPr>
            <p:cNvPr id="36916" name="Group 89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17" name="TextBox 90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18" name="TextBox 91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4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6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63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04 -0.18102 " pathEditMode="relative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46 L -0.00174 -0.57021 " pathEditMode="relative" ptsTypes="AA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3.79366E-7 L 0.00313 -0.26024 " pathEditMode="relative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-2.44506E-6 L -2.24575E-6 -0.42193 " pathEditMode="relative" ptsTypes="AA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04536" y="1637376"/>
            <a:ext cx="1227718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82788" y="4206875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075113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5575" y="5483225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50963" y="6026150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635500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13251" y="1634179"/>
            <a:ext cx="1211822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140075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779838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360738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649663" y="2647950"/>
            <a:ext cx="4521200" cy="987425"/>
            <a:chOff x="3650213" y="1672972"/>
            <a:chExt cx="4521413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950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52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1. Open interface to packet forwarding</a:t>
              </a:r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0" y="1066800"/>
            <a:ext cx="5791200" cy="1133475"/>
            <a:chOff x="594" y="103780"/>
            <a:chExt cx="5791153" cy="1132821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2210376" y="1235015"/>
              <a:ext cx="3581371" cy="158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TextBox 109"/>
            <p:cNvSpPr txBox="1">
              <a:spLocks noChangeArrowheads="1"/>
            </p:cNvSpPr>
            <p:nvPr/>
          </p:nvSpPr>
          <p:spPr bwMode="auto">
            <a:xfrm>
              <a:off x="594" y="103780"/>
              <a:ext cx="4448139" cy="36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3. Consistent, up-to-date global network view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16200000" flipV="1">
              <a:off x="1606572" y="631211"/>
              <a:ext cx="826611" cy="38099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5667375" y="1011238"/>
            <a:ext cx="3798888" cy="1425575"/>
            <a:chOff x="5957958" y="-1051208"/>
            <a:chExt cx="3468744" cy="1424229"/>
          </a:xfrm>
        </p:grpSpPr>
        <p:sp>
          <p:nvSpPr>
            <p:cNvPr id="29737" name="TextBox 103"/>
            <p:cNvSpPr txBox="1">
              <a:spLocks noChangeArrowheads="1"/>
            </p:cNvSpPr>
            <p:nvPr/>
          </p:nvSpPr>
          <p:spPr bwMode="auto">
            <a:xfrm>
              <a:off x="5957958" y="-1051208"/>
              <a:ext cx="3468744" cy="92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  <a:ea typeface="+mn-ea"/>
                  <a:cs typeface="+mn-cs"/>
                </a:rPr>
                <a:t>2. At least one Network OS</a:t>
              </a:r>
              <a:br>
                <a:rPr lang="en-US" dirty="0">
                  <a:latin typeface="+mj-lt"/>
                  <a:ea typeface="+mn-ea"/>
                  <a:cs typeface="+mn-cs"/>
                </a:rPr>
              </a:br>
              <a:r>
                <a:rPr lang="en-US" dirty="0">
                  <a:latin typeface="+mj-lt"/>
                  <a:ea typeface="+mn-ea"/>
                  <a:cs typeface="+mn-cs"/>
                </a:rPr>
                <a:t>probably many.</a:t>
              </a:r>
              <a:br>
                <a:rPr lang="en-US" dirty="0">
                  <a:latin typeface="+mj-lt"/>
                  <a:ea typeface="+mn-ea"/>
                  <a:cs typeface="+mn-cs"/>
                </a:rPr>
              </a:br>
              <a:r>
                <a:rPr lang="en-US" dirty="0">
                  <a:latin typeface="+mj-lt"/>
                  <a:ea typeface="+mn-ea"/>
                  <a:cs typeface="+mn-cs"/>
                </a:rPr>
                <a:t>Open- and closed-source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0800000" flipV="1">
              <a:off x="6549369" y="-129742"/>
              <a:ext cx="792898" cy="5027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35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572000" y="3124200"/>
            <a:ext cx="1844675" cy="739775"/>
            <a:chOff x="4809596" y="3324225"/>
            <a:chExt cx="1432560" cy="592669"/>
          </a:xfrm>
        </p:grpSpPr>
        <p:sp>
          <p:nvSpPr>
            <p:cNvPr id="39" name="Rectangle 38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8943" name="Picture 31" descr="OpenFlow-Logo-Medium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" name="Footer Placeholder 3"/>
          <p:cNvSpPr txBox="1">
            <a:spLocks/>
          </p:cNvSpPr>
          <p:nvPr/>
        </p:nvSpPr>
        <p:spPr>
          <a:xfrm>
            <a:off x="5562600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5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Network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Network OS: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distributed system that creates a consistent, up-to-date network view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Runs on servers (controllers) in the network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Floodlight, POX, Pyretic, Nettle ONIX, </a:t>
            </a:r>
            <a:r>
              <a:rPr lang="en-US" dirty="0">
                <a:latin typeface="Calibri" charset="0"/>
                <a:ea typeface="ＭＳ Ｐゴシック" charset="0"/>
              </a:rPr>
              <a:t>Beacon, 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… + </a:t>
            </a:r>
            <a:r>
              <a:rPr lang="en-US" dirty="0" smtClean="0">
                <a:latin typeface="Calibri" charset="0"/>
                <a:ea typeface="ＭＳ Ｐゴシック" charset="0"/>
              </a:rPr>
              <a:t>more</a:t>
            </a:r>
          </a:p>
          <a:p>
            <a:pPr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Uses forwarding abstraction to: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Get state information </a:t>
            </a:r>
            <a:r>
              <a:rPr lang="en-US" b="1" dirty="0">
                <a:latin typeface="Calibri" charset="0"/>
                <a:ea typeface="ＭＳ Ｐゴシック" charset="0"/>
              </a:rPr>
              <a:t>from</a:t>
            </a:r>
            <a:r>
              <a:rPr lang="en-US" dirty="0">
                <a:latin typeface="Calibri" charset="0"/>
                <a:ea typeface="ＭＳ Ｐゴシック" charset="0"/>
              </a:rPr>
              <a:t> forwarding elements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Give control directives </a:t>
            </a:r>
            <a:r>
              <a:rPr lang="en-US" b="1" dirty="0">
                <a:latin typeface="Calibri" charset="0"/>
                <a:ea typeface="ＭＳ Ｐゴシック" charset="0"/>
              </a:rPr>
              <a:t>to</a:t>
            </a:r>
            <a:r>
              <a:rPr lang="en-US" dirty="0">
                <a:latin typeface="Calibri" charset="0"/>
                <a:ea typeface="ＭＳ Ｐゴシック" charset="0"/>
              </a:rPr>
              <a:t> forwarding elements</a:t>
            </a: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66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47800" y="1524000"/>
            <a:ext cx="2667000" cy="60540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82788" y="4206875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075113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5575" y="5483225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50963" y="6026150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635500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184650" y="1524001"/>
            <a:ext cx="2597149" cy="6022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140075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779838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360738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257800" y="22860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9" name="Footer Placeholder 3"/>
          <p:cNvSpPr txBox="1">
            <a:spLocks/>
          </p:cNvSpPr>
          <p:nvPr/>
        </p:nvSpPr>
        <p:spPr>
          <a:xfrm>
            <a:off x="5562600" y="1524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9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 program operates on view of network</a:t>
            </a:r>
          </a:p>
          <a:p>
            <a:pPr lvl="1"/>
            <a:r>
              <a:rPr lang="en-US" b="1">
                <a:latin typeface="Calibri" charset="0"/>
                <a:ea typeface="ＭＳ Ｐゴシック" charset="0"/>
              </a:rPr>
              <a:t>Input</a:t>
            </a:r>
            <a:r>
              <a:rPr lang="en-US">
                <a:latin typeface="Calibri" charset="0"/>
                <a:ea typeface="ＭＳ Ｐゴシック" charset="0"/>
              </a:rPr>
              <a:t>: global network view (graph/database)</a:t>
            </a:r>
          </a:p>
          <a:p>
            <a:pPr lvl="1"/>
            <a:r>
              <a:rPr lang="en-US" b="1">
                <a:latin typeface="Calibri" charset="0"/>
                <a:ea typeface="ＭＳ Ｐゴシック" charset="0"/>
              </a:rPr>
              <a:t>Output</a:t>
            </a:r>
            <a:r>
              <a:rPr lang="en-US">
                <a:latin typeface="Calibri" charset="0"/>
                <a:ea typeface="ＭＳ Ｐゴシック" charset="0"/>
              </a:rPr>
              <a:t>: configuration of each network device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 program is not a distributed system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Abstraction hides details of distributed state</a:t>
            </a:r>
          </a:p>
          <a:p>
            <a:pPr lvl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1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Forwarding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Purpose: Abstract away forwarding hardware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Flexible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Behavior specified by control plane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Built from basic set of forwarding primitives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Minimal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Streamlined for speed and low-power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Control program not vendor-specific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OpenFlow is an example of such an abstraction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5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0"/>
            <a:ext cx="7772400" cy="1143000"/>
          </a:xfrm>
        </p:spPr>
        <p:txBody>
          <a:bodyPr lIns="50800" tIns="50800" rIns="132080" bIns="50800"/>
          <a:lstStyle/>
          <a:p>
            <a:pPr marL="39688"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OpenFlow Basics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7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8"/>
          <p:cNvSpPr>
            <a:spLocks noChangeShapeType="1"/>
          </p:cNvSpPr>
          <p:nvPr/>
        </p:nvSpPr>
        <p:spPr bwMode="auto">
          <a:xfrm flipH="1">
            <a:off x="5334000" y="3151188"/>
            <a:ext cx="0" cy="1454150"/>
          </a:xfrm>
          <a:prstGeom prst="line">
            <a:avLst/>
          </a:prstGeom>
          <a:noFill/>
          <a:ln w="889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Rectangle 9"/>
          <p:cNvSpPr>
            <a:spLocks/>
          </p:cNvSpPr>
          <p:nvPr/>
        </p:nvSpPr>
        <p:spPr bwMode="auto">
          <a:xfrm>
            <a:off x="2044700" y="3692525"/>
            <a:ext cx="316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464" bIns="0">
            <a:spAutoFit/>
          </a:bodyPr>
          <a:lstStyle/>
          <a:p>
            <a:pPr marL="41275" algn="r"/>
            <a:r>
              <a:rPr lang="en-US" sz="2400">
                <a:solidFill>
                  <a:srgbClr val="1F497D"/>
                </a:solidFill>
                <a:latin typeface="Calibri" charset="0"/>
                <a:cs typeface="Gill Sans" charset="0"/>
                <a:sym typeface="Gill Sans" charset="0"/>
              </a:rPr>
              <a:t>OpenFlow Protocol</a:t>
            </a: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1828800" y="4605338"/>
            <a:ext cx="5364163" cy="1368425"/>
          </a:xfrm>
          <a:prstGeom prst="roundRect">
            <a:avLst>
              <a:gd name="adj" fmla="val 6486"/>
            </a:avLst>
          </a:prstGeom>
          <a:gradFill>
            <a:gsLst>
              <a:gs pos="0">
                <a:schemeClr val="bg1">
                  <a:lumMod val="85000"/>
                  <a:lumOff val="15000"/>
                </a:schemeClr>
              </a:gs>
              <a:gs pos="50000">
                <a:schemeClr val="tx1">
                  <a:lumMod val="50000"/>
                </a:schemeClr>
              </a:gs>
              <a:gs pos="100000">
                <a:schemeClr val="tx1">
                  <a:lumMod val="85000"/>
                </a:schemeClr>
              </a:gs>
            </a:gsLst>
          </a:gradFill>
          <a:ln w="127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Helvetica"/>
              <a:ea typeface="ヒラギノ明朝 ProN W3" charset="-128"/>
              <a:cs typeface="Helvetica"/>
              <a:sym typeface="Times New Roman" charset="0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>
            <a:off x="1997075" y="5380038"/>
            <a:ext cx="5008563" cy="47625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Data Path (Hardware)</a:t>
            </a: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1997075" y="4718050"/>
            <a:ext cx="3489325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Control Path</a:t>
            </a:r>
          </a:p>
        </p:txBody>
      </p:sp>
      <p:sp>
        <p:nvSpPr>
          <p:cNvPr id="48135" name="Line 4"/>
          <p:cNvSpPr>
            <a:spLocks noChangeShapeType="1"/>
          </p:cNvSpPr>
          <p:nvPr/>
        </p:nvSpPr>
        <p:spPr bwMode="auto">
          <a:xfrm rot="10800000" flipH="1">
            <a:off x="1944688" y="5284788"/>
            <a:ext cx="5138737" cy="7937"/>
          </a:xfrm>
          <a:prstGeom prst="line">
            <a:avLst/>
          </a:prstGeom>
          <a:noFill/>
          <a:ln w="381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5638800" y="4718050"/>
            <a:ext cx="1366838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OpenFlow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828551" y="4599729"/>
            <a:ext cx="5410200" cy="1381761"/>
            <a:chOff x="3276600" y="4755203"/>
            <a:chExt cx="5410200" cy="1381761"/>
          </a:xfrm>
          <a:effectLst>
            <a:reflection stA="50000" endPos="15000" dist="12700" dir="5400000" sy="-100000" algn="bl" rotWithShape="0"/>
          </a:effectLst>
        </p:grpSpPr>
        <p:grpSp>
          <p:nvGrpSpPr>
            <p:cNvPr id="3" name="Group 56"/>
            <p:cNvGrpSpPr/>
            <p:nvPr/>
          </p:nvGrpSpPr>
          <p:grpSpPr>
            <a:xfrm>
              <a:off x="3276600" y="4755203"/>
              <a:ext cx="5410200" cy="1381761"/>
              <a:chOff x="3276600" y="4755203"/>
              <a:chExt cx="5410200" cy="1381761"/>
            </a:xfrm>
          </p:grpSpPr>
          <p:sp>
            <p:nvSpPr>
              <p:cNvPr id="21" name="AutoShape 1"/>
              <p:cNvSpPr>
                <a:spLocks/>
              </p:cNvSpPr>
              <p:nvPr/>
            </p:nvSpPr>
            <p:spPr bwMode="auto">
              <a:xfrm>
                <a:off x="3276600" y="4755203"/>
                <a:ext cx="5410200" cy="1381761"/>
              </a:xfrm>
              <a:prstGeom prst="roundRect">
                <a:avLst>
                  <a:gd name="adj" fmla="val 6486"/>
                </a:avLst>
              </a:prstGeom>
              <a:gradFill>
                <a:gsLst>
                  <a:gs pos="0">
                    <a:schemeClr val="bg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</a:gradFill>
              <a:ln w="12700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Helvetica"/>
                  <a:ea typeface="ヒラギノ明朝 ProN W3" charset="-128"/>
                  <a:cs typeface="Helvetica"/>
                  <a:sym typeface="Times New Roman" charset="0"/>
                </a:endParaRPr>
              </a:p>
            </p:txBody>
          </p:sp>
          <p:grpSp>
            <p:nvGrpSpPr>
              <p:cNvPr id="4" name="Group 53"/>
              <p:cNvGrpSpPr/>
              <p:nvPr/>
            </p:nvGrpSpPr>
            <p:grpSpPr>
              <a:xfrm>
                <a:off x="3559955" y="5405444"/>
                <a:ext cx="4965347" cy="577142"/>
                <a:chOff x="3702749" y="5194834"/>
                <a:chExt cx="4685609" cy="375437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02749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02749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122721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9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122721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5" name="Group 54"/>
              <p:cNvGrpSpPr/>
              <p:nvPr/>
            </p:nvGrpSpPr>
            <p:grpSpPr>
              <a:xfrm>
                <a:off x="7935721" y="4917764"/>
                <a:ext cx="589596" cy="243840"/>
                <a:chOff x="7799710" y="4630432"/>
                <a:chExt cx="556378" cy="183420"/>
              </a:xfrm>
            </p:grpSpPr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799710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077513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</p:grpSp>
        <p:sp>
          <p:nvSpPr>
            <p:cNvPr id="20" name="Rectangle 19"/>
            <p:cNvSpPr/>
            <p:nvPr/>
          </p:nvSpPr>
          <p:spPr>
            <a:xfrm>
              <a:off x="3489960" y="4836484"/>
              <a:ext cx="2837439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139">
                <a:defRPr/>
              </a:pPr>
              <a:r>
                <a:rPr lang="en-US" sz="2800" b="1" noProof="1">
                  <a:solidFill>
                    <a:prstClr val="white"/>
                  </a:solidFill>
                  <a:effectLst>
                    <a:outerShdw blurRad="92075" dist="25400" dir="2700000" algn="tl" rotWithShape="0">
                      <a:srgbClr val="000000">
                        <a:alpha val="76000"/>
                      </a:srgbClr>
                    </a:outerShdw>
                  </a:effectLst>
                  <a:latin typeface="Helvetica"/>
                  <a:cs typeface="Helvetica"/>
                  <a:sym typeface="Times New Roman" charset="0"/>
                </a:rPr>
                <a:t>Ethernet Switch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219200" y="23478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6" name="Group 64"/>
          <p:cNvGrpSpPr/>
          <p:nvPr/>
        </p:nvGrpSpPr>
        <p:grpSpPr>
          <a:xfrm>
            <a:off x="5655733" y="24044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6" name="Oval 35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>
              <a:stCxn id="36" idx="7"/>
              <a:endCxn id="37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0"/>
              <a:endCxn id="36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7"/>
              <a:endCxn id="37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5"/>
              <a:endCxn id="38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4"/>
              <a:endCxn id="39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8" idx="6"/>
              <a:endCxn id="39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1828800" y="1755797"/>
            <a:ext cx="2683933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82584" y="17526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sp>
        <p:nvSpPr>
          <p:cNvPr id="48148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OpenFlow Basics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9" name="Footer Placeholder 3"/>
          <p:cNvSpPr txBox="1">
            <a:spLocks/>
          </p:cNvSpPr>
          <p:nvPr/>
        </p:nvSpPr>
        <p:spPr>
          <a:xfrm>
            <a:off x="5791200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11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endCxn id="74" idx="0"/>
          </p:cNvCxnSpPr>
          <p:nvPr/>
        </p:nvCxnSpPr>
        <p:spPr>
          <a:xfrm rot="5400000">
            <a:off x="3181350" y="3714750"/>
            <a:ext cx="2133600" cy="3810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14400" y="1637376"/>
            <a:ext cx="2665412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>
            <a:stCxn id="34" idx="1"/>
          </p:cNvCxnSpPr>
          <p:nvPr/>
        </p:nvCxnSpPr>
        <p:spPr>
          <a:xfrm rot="5400000" flipH="1" flipV="1">
            <a:off x="606425" y="4194175"/>
            <a:ext cx="122555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981200" y="4114800"/>
            <a:ext cx="259080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649663" y="1634179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988219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1258887" y="3236913"/>
            <a:ext cx="98901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7" idx="1"/>
          </p:cNvCxnSpPr>
          <p:nvPr/>
        </p:nvCxnSpPr>
        <p:spPr>
          <a:xfrm rot="5400000">
            <a:off x="3505201" y="4114800"/>
            <a:ext cx="3048000" cy="3175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86279" y="22294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50193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OpenFlow Basics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76200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066800" y="35814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343400" y="56388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722812" y="22860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3733800" y="4800600"/>
            <a:ext cx="990600" cy="1143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Flow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Table(s)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38638" y="3124200"/>
            <a:ext cx="3198812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 </a:t>
            </a:r>
            <a:r>
              <a:rPr lang="en-US" sz="2000" b="1" i="1">
                <a:solidFill>
                  <a:srgbClr val="FF0000"/>
                </a:solidFill>
              </a:rPr>
              <a:t>p</a:t>
            </a:r>
            <a:r>
              <a:rPr lang="en-US" sz="1800"/>
              <a:t>, send to port 4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337050" y="4114800"/>
            <a:ext cx="2941638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 </a:t>
            </a:r>
            <a:r>
              <a:rPr lang="en-US" sz="2000" b="1">
                <a:solidFill>
                  <a:srgbClr val="FF0000"/>
                </a:solidFill>
              </a:rPr>
              <a:t>?</a:t>
            </a:r>
            <a:r>
              <a:rPr lang="en-US" sz="1800"/>
              <a:t>, send to me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337050" y="3486150"/>
            <a:ext cx="4141788" cy="70802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q</a:t>
            </a:r>
            <a:r>
              <a:rPr lang="en-US" sz="1800"/>
              <a:t>, overwrite header with </a:t>
            </a:r>
            <a:r>
              <a:rPr lang="en-US" sz="2000" b="1" i="1">
                <a:solidFill>
                  <a:srgbClr val="FF0000"/>
                </a:solidFill>
              </a:rPr>
              <a:t>r</a:t>
            </a:r>
            <a:r>
              <a:rPr lang="en-US" sz="1800"/>
              <a:t>, </a:t>
            </a:r>
            <a:br>
              <a:rPr lang="en-US" sz="1800"/>
            </a:br>
            <a:r>
              <a:rPr lang="en-US" sz="1800"/>
              <a:t>   add header </a:t>
            </a:r>
            <a:r>
              <a:rPr lang="en-US" sz="2000" b="1" i="1">
                <a:solidFill>
                  <a:srgbClr val="FF0000"/>
                </a:solidFill>
              </a:rPr>
              <a:t>s</a:t>
            </a:r>
            <a:r>
              <a:rPr lang="en-US" sz="1800"/>
              <a:t>, and send to ports 5,6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5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9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39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Course Introduction and Logistics</a:t>
            </a:r>
            <a:endParaRPr lang="en-US" dirty="0" smtClean="0"/>
          </a:p>
          <a:p>
            <a:r>
              <a:rPr lang="en-US" dirty="0" smtClean="0"/>
              <a:t>Part II: Precursor to SDN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Plumbing Primitives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36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Match</a:t>
            </a:r>
            <a:r>
              <a:rPr lang="en-US" sz="36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6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Action</a:t>
            </a:r>
            <a:r>
              <a:rPr lang="en-US" sz="36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&gt;</a:t>
            </a:r>
            <a:endParaRPr lang="en-US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Arial" charset="0"/>
              <a:buNone/>
              <a:defRPr/>
            </a:pPr>
            <a:r>
              <a:rPr lang="en-US" b="1" i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Match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arbitrary bits in headers:</a:t>
            </a:r>
          </a:p>
          <a:p>
            <a:pPr marL="514350" indent="-514350">
              <a:buFont typeface="Arial" charset="0"/>
              <a:buNone/>
              <a:defRPr/>
            </a:pPr>
            <a:endParaRPr lang="en-US" dirty="0">
              <a:latin typeface="+mj-lt"/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  <a:defRPr/>
            </a:pP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marL="796925" lvl="1" indent="-396875"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Match on any header, or new header</a:t>
            </a:r>
          </a:p>
          <a:p>
            <a:pPr marL="796925" lvl="1" indent="-396875"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Allows any flow granularity</a:t>
            </a:r>
          </a:p>
          <a:p>
            <a:pPr marL="400050" lvl="1" indent="0">
              <a:buNone/>
              <a:defRPr/>
            </a:pP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b="1" i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Action</a:t>
            </a:r>
          </a:p>
          <a:p>
            <a:pPr marL="796925" lvl="1" indent="-396875"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Forward to port(s), drop, send to controller</a:t>
            </a:r>
          </a:p>
          <a:p>
            <a:pPr marL="796925" lvl="1" indent="-396875"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Overwrite header with mask, push or pop</a:t>
            </a:r>
          </a:p>
          <a:p>
            <a:pPr marL="796925" lvl="1" indent="-396875"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Forward at specific bit-rate</a:t>
            </a:r>
            <a:r>
              <a:rPr lang="en-US" sz="2400" dirty="0" smtClean="0">
                <a:latin typeface="+mj-lt"/>
                <a:ea typeface="ＭＳ Ｐゴシック" charset="-128"/>
                <a:cs typeface="ＭＳ Ｐゴシック" charset="-128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A72A2B-D2F8-6044-A98F-81817FB75AD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057400"/>
            <a:ext cx="280035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+mj-lt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2057400"/>
            <a:ext cx="4265613" cy="5000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+mj-lt"/>
              </a:rPr>
              <a:t>Data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838200" y="2590800"/>
            <a:ext cx="282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+mn-ea"/>
                <a:cs typeface="+mn-cs"/>
              </a:rPr>
              <a:t>Match: 1000x01xx0101001x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5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General Forwarding Abstraction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43100" y="1666875"/>
            <a:ext cx="5224463" cy="149225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Small set of primitives</a:t>
            </a:r>
          </a:p>
          <a:p>
            <a:pPr algn="ctr"/>
            <a:r>
              <a:rPr lang="ja-JP" altLang="en-US" sz="32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32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Forwarding instruction set</a:t>
            </a:r>
            <a:r>
              <a:rPr lang="ja-JP" altLang="en-US" sz="32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320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43100" y="3379788"/>
            <a:ext cx="5224463" cy="149066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1F497D"/>
                </a:solidFill>
              </a:rPr>
              <a:t>Protocol independent</a:t>
            </a:r>
          </a:p>
          <a:p>
            <a:pPr algn="ctr">
              <a:defRPr/>
            </a:pPr>
            <a:r>
              <a:rPr lang="en-US" sz="3200" dirty="0">
                <a:solidFill>
                  <a:srgbClr val="1F497D"/>
                </a:solidFill>
              </a:rPr>
              <a:t>Backward compatible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5091113"/>
            <a:ext cx="5224463" cy="130968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1F497D"/>
                </a:solidFill>
              </a:rPr>
              <a:t>Switches, routers, </a:t>
            </a:r>
            <a:r>
              <a:rPr lang="en-US" sz="3200" dirty="0" err="1">
                <a:solidFill>
                  <a:srgbClr val="1F497D"/>
                </a:solidFill>
              </a:rPr>
              <a:t>WiFi</a:t>
            </a:r>
            <a:r>
              <a:rPr lang="en-US" sz="3200" dirty="0">
                <a:solidFill>
                  <a:srgbClr val="1F497D"/>
                </a:solidFill>
              </a:rPr>
              <a:t> </a:t>
            </a:r>
            <a:r>
              <a:rPr lang="en-US" sz="3200" dirty="0" err="1">
                <a:solidFill>
                  <a:srgbClr val="1F497D"/>
                </a:solidFill>
              </a:rPr>
              <a:t>APs</a:t>
            </a:r>
            <a:r>
              <a:rPr lang="en-US" sz="3200" dirty="0">
                <a:solidFill>
                  <a:srgbClr val="1F497D"/>
                </a:solidFill>
              </a:rPr>
              <a:t>, </a:t>
            </a:r>
            <a:r>
              <a:rPr lang="en-US" sz="3200" dirty="0" err="1">
                <a:solidFill>
                  <a:srgbClr val="1F497D"/>
                </a:solidFill>
              </a:rPr>
              <a:t>basestations</a:t>
            </a:r>
            <a:r>
              <a:rPr lang="en-US" sz="3200" dirty="0">
                <a:solidFill>
                  <a:srgbClr val="1F497D"/>
                </a:solidFill>
              </a:rPr>
              <a:t>, TDM/WDM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3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Why SDN?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Great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talk by Scott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Shenker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www.youtube.com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watch?v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=WVs7Pc99S7w</a:t>
            </a: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(Story summarized here)</a:t>
            </a:r>
          </a:p>
        </p:txBody>
      </p:sp>
    </p:spTree>
    <p:extLst>
      <p:ext uri="{BB962C8B-B14F-4D97-AF65-F5344CB8AC3E}">
        <p14:creationId xmlns:p14="http://schemas.microsoft.com/office/powerpoint/2010/main" val="310281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Networking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Networking is “Intellectually Weak”</a:t>
            </a: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Networking is behind other fields</a:t>
            </a: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Networking is about the mastery of complexity</a:t>
            </a:r>
          </a:p>
          <a:p>
            <a:pPr>
              <a:buFont typeface="Arial" charset="0"/>
              <a:buNone/>
            </a:pPr>
            <a:endParaRPr lang="tr-TR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Good abstractions tame complexity</a:t>
            </a: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Interfaces are instances of those abstractions</a:t>
            </a:r>
          </a:p>
          <a:p>
            <a:pPr>
              <a:buFont typeface="Arial" charset="0"/>
              <a:buNone/>
            </a:pPr>
            <a:endParaRPr lang="tr-TR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No abstraction =&gt; increasing complexity</a:t>
            </a: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We are now at the complexity limit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27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alibri" charset="0"/>
                <a:ea typeface="ＭＳ Ｐゴシック" charset="0"/>
                <a:cs typeface="ＭＳ Ｐゴシック" charset="0"/>
              </a:rPr>
              <a:t>By comparison: Programming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Machine languages: no abstractions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Had to deal with low-level details</a:t>
            </a:r>
          </a:p>
          <a:p>
            <a:pPr>
              <a:buFont typeface="Arial" charset="0"/>
              <a:buNone/>
            </a:pPr>
            <a:r>
              <a:rPr lang="ro-RO">
                <a:latin typeface="Calibri" charset="0"/>
                <a:ea typeface="ＭＳ Ｐゴシック" charset="0"/>
                <a:cs typeface="ＭＳ Ｐゴシック" charset="0"/>
              </a:rPr>
              <a:t>Higher-level languages: OS and other abstractions</a:t>
            </a:r>
          </a:p>
          <a:p>
            <a:pPr lvl="1"/>
            <a:r>
              <a:rPr lang="ro-RO">
                <a:latin typeface="Calibri" charset="0"/>
                <a:ea typeface="ＭＳ Ｐゴシック" charset="0"/>
              </a:rPr>
              <a:t>File system, virtual memory, abstract data types, ...</a:t>
            </a:r>
            <a:endParaRPr lang="en-US">
              <a:latin typeface="Calibri" charset="0"/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Modern languages: even more abstractions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Object orientation, garbage collection,…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92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alibri" charset="0"/>
                <a:ea typeface="ＭＳ Ｐゴシック" charset="0"/>
                <a:cs typeface="ＭＳ Ｐゴシック" charset="0"/>
              </a:rPr>
              <a:t>Programming Analogy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if programmers had to: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Specify where each bit was stored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Explicitly deal with internal communication errors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Within a programming language with limited expressability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Programmers would redefine problem by: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Defining higher level abstractions for memory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Building on reliable communication primitives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Using a more general language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00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alibri" charset="0"/>
                <a:ea typeface="ＭＳ Ｐゴシック" charset="0"/>
                <a:cs typeface="ＭＳ Ｐゴシック" charset="0"/>
              </a:rPr>
              <a:t>Specification Abstraction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Network OS eases implementation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Next step is to ease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specification</a:t>
            </a:r>
          </a:p>
          <a:p>
            <a:pPr>
              <a:buFont typeface="Arial" charset="0"/>
              <a:buNone/>
            </a:pPr>
            <a:endParaRPr lang="en-US" u="sng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Provide abstract view of network map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 program operates on abstract view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Develop means to simplify specification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3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5000" y="2212997"/>
            <a:ext cx="2666999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641850" y="22098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sp>
        <p:nvSpPr>
          <p:cNvPr id="90120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grpSp>
        <p:nvGrpSpPr>
          <p:cNvPr id="90121" name="Group 31"/>
          <p:cNvGrpSpPr>
            <a:grpSpLocks/>
          </p:cNvGrpSpPr>
          <p:nvPr/>
        </p:nvGrpSpPr>
        <p:grpSpPr bwMode="auto">
          <a:xfrm>
            <a:off x="1296988" y="3306763"/>
            <a:ext cx="6323012" cy="3475037"/>
            <a:chOff x="611188" y="2646363"/>
            <a:chExt cx="7559675" cy="395287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983431" y="4206566"/>
              <a:ext cx="1666431" cy="1276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60539" y="4074743"/>
              <a:ext cx="1322895" cy="839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964927" y="5483259"/>
              <a:ext cx="1537368" cy="8451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51402" y="6026803"/>
              <a:ext cx="1674023" cy="301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946424" y="4636344"/>
              <a:ext cx="1432980" cy="565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-452911" y="4035017"/>
              <a:ext cx="2777306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837163" y="3140200"/>
              <a:ext cx="9895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369208" y="3779450"/>
              <a:ext cx="22680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6666116" y="3361456"/>
              <a:ext cx="1426575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611188" y="5264759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2799564" y="5837194"/>
              <a:ext cx="1372244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2645828" y="3635936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4817124" y="488373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6798620" y="401695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032934" y="31438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5469467" y="32004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26" name="TextBox 44"/>
          <p:cNvSpPr txBox="1">
            <a:spLocks noChangeArrowheads="1"/>
          </p:cNvSpPr>
          <p:nvPr/>
        </p:nvSpPr>
        <p:spPr bwMode="auto">
          <a:xfrm>
            <a:off x="3429000" y="2754313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Global Network View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02013" y="1752600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Abstract Network View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1066800" y="2057400"/>
            <a:ext cx="6662738" cy="609600"/>
            <a:chOff x="1066800" y="2133600"/>
            <a:chExt cx="6663266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1066800" y="2133600"/>
              <a:ext cx="6663266" cy="6096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FFFF"/>
                  </a:solidFill>
                  <a:latin typeface="Calibri" charset="0"/>
                </a:rPr>
                <a:t>Virtualization</a:t>
              </a:r>
            </a:p>
          </p:txBody>
        </p:sp>
        <p:grpSp>
          <p:nvGrpSpPr>
            <p:cNvPr id="6" name="Group 64"/>
            <p:cNvGrpSpPr/>
            <p:nvPr/>
          </p:nvGrpSpPr>
          <p:grpSpPr>
            <a:xfrm>
              <a:off x="5689600" y="2133600"/>
              <a:ext cx="558800" cy="609600"/>
              <a:chOff x="7848600" y="1752600"/>
              <a:chExt cx="762000" cy="838200"/>
            </a:xfrm>
            <a:solidFill>
              <a:schemeClr val="bg1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3" idx="7"/>
                <a:endCxn id="54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  <a:endCxn id="5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0" idx="7"/>
                <a:endCxn id="54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4"/>
            <p:cNvGrpSpPr/>
            <p:nvPr/>
          </p:nvGrpSpPr>
          <p:grpSpPr>
            <a:xfrm>
              <a:off x="6477000" y="2286000"/>
              <a:ext cx="838200" cy="387927"/>
              <a:chOff x="7848600" y="2057400"/>
              <a:chExt cx="1143000" cy="533400"/>
            </a:xfrm>
            <a:solidFill>
              <a:schemeClr val="bg1"/>
            </a:solidFill>
          </p:grpSpPr>
          <p:sp>
            <p:nvSpPr>
              <p:cNvPr id="77" name="Oval 76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4" name="Straight Connector 83"/>
              <p:cNvCxnSpPr>
                <a:stCxn id="80" idx="5"/>
                <a:endCxn id="77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7" idx="6"/>
                <a:endCxn id="78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5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54 " pathEditMode="relative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54 " pathEditMode="relative" ptsTypes="AA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How SDN shaping Industry?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5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54864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Open Networking Foundation (ONF)</a:t>
            </a:r>
            <a:endParaRPr lang="en-US" sz="2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New non-profit standards organization (Mar 2011)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Defining standards for SDN, starting with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OpenFlow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Board of Directors</a:t>
            </a:r>
          </a:p>
          <a:p>
            <a:pPr lvl="2"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Google, Facebook, Microsoft, Yahoo, DT, Verizon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39 Member Companies </a:t>
            </a:r>
          </a:p>
          <a:p>
            <a:pPr lvl="2"/>
            <a:r>
              <a:rPr lang="en-US" sz="20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Cisco, VMware, IBM, Juniper, HP, Broadcom, Citrix, NTT, Intel, Ericsson, Dell, Huawei, …  </a:t>
            </a:r>
            <a:endParaRPr lang="en-US" sz="3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 err="1" smtClean="0">
                <a:latin typeface="Calibri" charset="0"/>
                <a:ea typeface="ＭＳ Ｐゴシック" charset="0"/>
                <a:cs typeface="ＭＳ Ｐゴシック" charset="0"/>
              </a:rPr>
              <a:t>OpenDaylight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 led by IBM and Cisco</a:t>
            </a:r>
          </a:p>
          <a:p>
            <a:pPr lvl="1"/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Mission is to develop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pen source SDN platform</a:t>
            </a:r>
          </a:p>
          <a:p>
            <a:pPr lvl="1"/>
            <a:endParaRPr lang="en-US" sz="2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6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SDN shaping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Industry (Cont’d)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Cellular industry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Recently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made transition to IP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Billions of mobile users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Need to securely extract payments and hold users accountable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IP is bad at both, yet hard to change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SDN enables industry to customize their network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I: Course Introduction and Logistics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My research</a:t>
            </a:r>
          </a:p>
          <a:p>
            <a:pPr lvl="1"/>
            <a:r>
              <a:rPr lang="en-US" dirty="0"/>
              <a:t>SDN</a:t>
            </a:r>
          </a:p>
          <a:p>
            <a:r>
              <a:rPr lang="en-US" dirty="0"/>
              <a:t>Course syllabus</a:t>
            </a:r>
          </a:p>
          <a:p>
            <a:r>
              <a:rPr lang="en-US" dirty="0"/>
              <a:t>Course goals and structure</a:t>
            </a:r>
          </a:p>
          <a:p>
            <a:r>
              <a:rPr lang="en-US" dirty="0"/>
              <a:t>Example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SDN shaping Industry (Cont’d)</a:t>
            </a:r>
          </a:p>
        </p:txBody>
      </p:sp>
      <p:grpSp>
        <p:nvGrpSpPr>
          <p:cNvPr id="98307" name="Group 320"/>
          <p:cNvGrpSpPr>
            <a:grpSpLocks/>
          </p:cNvGrpSpPr>
          <p:nvPr/>
        </p:nvGrpSpPr>
        <p:grpSpPr bwMode="auto">
          <a:xfrm>
            <a:off x="2438400" y="1358900"/>
            <a:ext cx="4191000" cy="2286000"/>
            <a:chOff x="609600" y="3200400"/>
            <a:chExt cx="4191000" cy="2286000"/>
          </a:xfrm>
        </p:grpSpPr>
        <p:sp>
          <p:nvSpPr>
            <p:cNvPr id="5" name="Rectangle 4"/>
            <p:cNvSpPr/>
            <p:nvPr/>
          </p:nvSpPr>
          <p:spPr>
            <a:xfrm>
              <a:off x="609600" y="3200400"/>
              <a:ext cx="4191000" cy="2279650"/>
            </a:xfrm>
            <a:prstGeom prst="rect">
              <a:avLst/>
            </a:prstGeom>
            <a:solidFill>
              <a:schemeClr val="bg1">
                <a:lumMod val="95000"/>
                <a:alpha val="5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grpSp>
          <p:nvGrpSpPr>
            <p:cNvPr id="98311" name="Group 165"/>
            <p:cNvGrpSpPr>
              <a:grpSpLocks/>
            </p:cNvGrpSpPr>
            <p:nvPr/>
          </p:nvGrpSpPr>
          <p:grpSpPr bwMode="auto">
            <a:xfrm>
              <a:off x="1251465" y="4191934"/>
              <a:ext cx="431843" cy="327679"/>
              <a:chOff x="1980958" y="685526"/>
              <a:chExt cx="1446777" cy="1492345"/>
            </a:xfrm>
          </p:grpSpPr>
          <p:sp>
            <p:nvSpPr>
              <p:cNvPr id="66" name="Cube 65"/>
              <p:cNvSpPr/>
              <p:nvPr/>
            </p:nvSpPr>
            <p:spPr>
              <a:xfrm>
                <a:off x="1979233" y="688505"/>
                <a:ext cx="1446633" cy="1489366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93" name="Group 167"/>
              <p:cNvGrpSpPr>
                <a:grpSpLocks/>
              </p:cNvGrpSpPr>
              <p:nvPr/>
            </p:nvGrpSpPr>
            <p:grpSpPr bwMode="auto">
              <a:xfrm>
                <a:off x="2057380" y="836615"/>
                <a:ext cx="1188518" cy="1295018"/>
                <a:chOff x="2285967" y="1063890"/>
                <a:chExt cx="2359850" cy="2366088"/>
              </a:xfrm>
            </p:grpSpPr>
            <p:cxnSp>
              <p:nvCxnSpPr>
                <p:cNvPr id="68" name="Straight Arrow Connector 67"/>
                <p:cNvCxnSpPr>
                  <a:stCxn id="76" idx="7"/>
                </p:cNvCxnSpPr>
                <p:nvPr/>
              </p:nvCxnSpPr>
              <p:spPr>
                <a:xfrm rot="5400000" flipH="1" flipV="1">
                  <a:off x="3846635" y="1337732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 rot="16200000" flipV="1">
                  <a:off x="2114777" y="1337732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rot="5400000">
                  <a:off x="2114777" y="2486963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rot="16200000" flipH="1">
                  <a:off x="3846635" y="2539802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>
                  <a:stCxn id="76" idx="6"/>
                </p:cNvCxnSpPr>
                <p:nvPr/>
              </p:nvCxnSpPr>
              <p:spPr>
                <a:xfrm>
                  <a:off x="3957704" y="2246339"/>
                  <a:ext cx="686404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H="1">
                  <a:off x="1845682" y="2219920"/>
                  <a:ext cx="686404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rot="5400000" flipH="1">
                  <a:off x="3226269" y="1554158"/>
                  <a:ext cx="396288" cy="1056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6200000" flipH="1" flipV="1">
                  <a:off x="3086249" y="3091754"/>
                  <a:ext cx="68690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/>
                <p:cNvSpPr/>
                <p:nvPr/>
              </p:nvSpPr>
              <p:spPr>
                <a:xfrm>
                  <a:off x="2532086" y="1757579"/>
                  <a:ext cx="1425618" cy="990725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98312" name="Group 153"/>
            <p:cNvGrpSpPr>
              <a:grpSpLocks/>
            </p:cNvGrpSpPr>
            <p:nvPr/>
          </p:nvGrpSpPr>
          <p:grpSpPr bwMode="auto">
            <a:xfrm>
              <a:off x="1138195" y="4254220"/>
              <a:ext cx="431843" cy="327679"/>
              <a:chOff x="1981001" y="685499"/>
              <a:chExt cx="1446777" cy="1492345"/>
            </a:xfrm>
          </p:grpSpPr>
          <p:sp>
            <p:nvSpPr>
              <p:cNvPr id="55" name="Cube 54"/>
              <p:cNvSpPr/>
              <p:nvPr/>
            </p:nvSpPr>
            <p:spPr>
              <a:xfrm>
                <a:off x="1981145" y="686774"/>
                <a:ext cx="1446633" cy="1489366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82" name="Group 155"/>
              <p:cNvGrpSpPr>
                <a:grpSpLocks/>
              </p:cNvGrpSpPr>
              <p:nvPr/>
            </p:nvGrpSpPr>
            <p:grpSpPr bwMode="auto">
              <a:xfrm>
                <a:off x="2057424" y="836589"/>
                <a:ext cx="1188518" cy="1295018"/>
                <a:chOff x="2286053" y="1063841"/>
                <a:chExt cx="2359850" cy="2366087"/>
              </a:xfrm>
            </p:grpSpPr>
            <p:cxnSp>
              <p:nvCxnSpPr>
                <p:cNvPr id="57" name="Straight Arrow Connector 56"/>
                <p:cNvCxnSpPr>
                  <a:stCxn id="65" idx="7"/>
                </p:cNvCxnSpPr>
                <p:nvPr/>
              </p:nvCxnSpPr>
              <p:spPr>
                <a:xfrm rot="5400000" flipH="1" flipV="1">
                  <a:off x="3850426" y="1334571"/>
                  <a:ext cx="528384" cy="60193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rot="16200000" flipV="1">
                  <a:off x="2551536" y="1334570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rot="5400000">
                  <a:off x="2551536" y="2483810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rot="16200000" flipH="1">
                  <a:off x="3850426" y="2536649"/>
                  <a:ext cx="528384" cy="60193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>
                  <a:stCxn id="65" idx="6"/>
                </p:cNvCxnSpPr>
                <p:nvPr/>
              </p:nvCxnSpPr>
              <p:spPr>
                <a:xfrm>
                  <a:off x="3961495" y="2243177"/>
                  <a:ext cx="68641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 flipH="1">
                  <a:off x="2282441" y="2216758"/>
                  <a:ext cx="686404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rot="5400000" flipH="1">
                  <a:off x="3084765" y="1405694"/>
                  <a:ext cx="686899" cy="10557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rot="16200000" flipH="1" flipV="1">
                  <a:off x="3090040" y="3088592"/>
                  <a:ext cx="686899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2968845" y="1754426"/>
                  <a:ext cx="992650" cy="990716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98313" name="Group 141"/>
            <p:cNvGrpSpPr>
              <a:grpSpLocks/>
            </p:cNvGrpSpPr>
            <p:nvPr/>
          </p:nvGrpSpPr>
          <p:grpSpPr bwMode="auto">
            <a:xfrm>
              <a:off x="1024924" y="4316506"/>
              <a:ext cx="431843" cy="327679"/>
              <a:chOff x="1981044" y="685472"/>
              <a:chExt cx="1446777" cy="1492345"/>
            </a:xfrm>
          </p:grpSpPr>
          <p:sp>
            <p:nvSpPr>
              <p:cNvPr id="44" name="Cube 43"/>
              <p:cNvSpPr/>
              <p:nvPr/>
            </p:nvSpPr>
            <p:spPr>
              <a:xfrm>
                <a:off x="1983057" y="685048"/>
                <a:ext cx="1446633" cy="1489366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71" name="Group 143"/>
              <p:cNvGrpSpPr>
                <a:grpSpLocks/>
              </p:cNvGrpSpPr>
              <p:nvPr/>
            </p:nvGrpSpPr>
            <p:grpSpPr bwMode="auto">
              <a:xfrm>
                <a:off x="2057465" y="836558"/>
                <a:ext cx="1188517" cy="1295007"/>
                <a:chOff x="2286138" y="1063795"/>
                <a:chExt cx="2359850" cy="2366094"/>
              </a:xfrm>
            </p:grpSpPr>
            <p:cxnSp>
              <p:nvCxnSpPr>
                <p:cNvPr id="46" name="Straight Arrow Connector 45"/>
                <p:cNvCxnSpPr>
                  <a:stCxn id="54" idx="7"/>
                </p:cNvCxnSpPr>
                <p:nvPr/>
              </p:nvCxnSpPr>
              <p:spPr>
                <a:xfrm rot="5400000" flipH="1" flipV="1">
                  <a:off x="3854227" y="1331435"/>
                  <a:ext cx="528389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 rot="16200000" flipV="1">
                  <a:off x="2555330" y="1331435"/>
                  <a:ext cx="528389" cy="60193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5400000">
                  <a:off x="2555330" y="2480678"/>
                  <a:ext cx="528389" cy="60193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6200000" flipH="1">
                  <a:off x="3854227" y="2533516"/>
                  <a:ext cx="528389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>
                  <a:stCxn id="54" idx="6"/>
                </p:cNvCxnSpPr>
                <p:nvPr/>
              </p:nvCxnSpPr>
              <p:spPr>
                <a:xfrm>
                  <a:off x="3965298" y="2240048"/>
                  <a:ext cx="1119372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H="1">
                  <a:off x="2286238" y="2213628"/>
                  <a:ext cx="68641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 flipH="1">
                  <a:off x="3088558" y="1402549"/>
                  <a:ext cx="686906" cy="1056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rot="16200000" flipH="1" flipV="1">
                  <a:off x="3093840" y="3085471"/>
                  <a:ext cx="686906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/>
                <p:cNvSpPr/>
                <p:nvPr/>
              </p:nvSpPr>
              <p:spPr>
                <a:xfrm>
                  <a:off x="2972648" y="1751284"/>
                  <a:ext cx="992650" cy="990734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cxnSp>
          <p:nvCxnSpPr>
            <p:cNvPr id="12" name="Straight Connector 11"/>
            <p:cNvCxnSpPr>
              <a:stCxn id="33" idx="0"/>
            </p:cNvCxnSpPr>
            <p:nvPr/>
          </p:nvCxnSpPr>
          <p:spPr bwMode="auto">
            <a:xfrm rot="5400000" flipH="1" flipV="1">
              <a:off x="1170781" y="3650457"/>
              <a:ext cx="701675" cy="754062"/>
            </a:xfrm>
            <a:prstGeom prst="line">
              <a:avLst/>
            </a:prstGeom>
            <a:ln w="762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3" idx="7"/>
              <a:endCxn id="295" idx="2"/>
            </p:cNvCxnSpPr>
            <p:nvPr/>
          </p:nvCxnSpPr>
          <p:spPr bwMode="auto">
            <a:xfrm rot="5400000" flipH="1" flipV="1">
              <a:off x="1835944" y="2934494"/>
              <a:ext cx="906462" cy="2247900"/>
            </a:xfrm>
            <a:prstGeom prst="line">
              <a:avLst/>
            </a:prstGeom>
            <a:ln w="762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8316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35" y="5031471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7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80" y="5031471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8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225" y="5031471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9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071" y="5031471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0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917" y="5031472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1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762" y="5031472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2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126223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3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46" y="5126223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4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291" y="5126224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5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137" y="5126224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6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982" y="5126224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7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828" y="5126224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>
              <a:stCxn id="43" idx="3"/>
            </p:cNvCxnSpPr>
            <p:nvPr/>
          </p:nvCxnSpPr>
          <p:spPr bwMode="auto">
            <a:xfrm rot="5400000">
              <a:off x="705644" y="4677569"/>
              <a:ext cx="434975" cy="2714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43" idx="4"/>
            </p:cNvCxnSpPr>
            <p:nvPr/>
          </p:nvCxnSpPr>
          <p:spPr bwMode="auto">
            <a:xfrm rot="5400000">
              <a:off x="825500" y="4743450"/>
              <a:ext cx="417513" cy="1571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4"/>
            </p:cNvCxnSpPr>
            <p:nvPr/>
          </p:nvCxnSpPr>
          <p:spPr bwMode="auto">
            <a:xfrm rot="5400000">
              <a:off x="894556" y="4812507"/>
              <a:ext cx="417513" cy="19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43" idx="4"/>
            </p:cNvCxnSpPr>
            <p:nvPr/>
          </p:nvCxnSpPr>
          <p:spPr bwMode="auto">
            <a:xfrm rot="16200000" flipH="1">
              <a:off x="964406" y="4761707"/>
              <a:ext cx="417513" cy="1206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3" idx="5"/>
            </p:cNvCxnSpPr>
            <p:nvPr/>
          </p:nvCxnSpPr>
          <p:spPr bwMode="auto">
            <a:xfrm rot="16200000" flipH="1">
              <a:off x="1036637" y="4724401"/>
              <a:ext cx="434975" cy="177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3" idx="6"/>
            </p:cNvCxnSpPr>
            <p:nvPr/>
          </p:nvCxnSpPr>
          <p:spPr bwMode="auto">
            <a:xfrm>
              <a:off x="1185863" y="4554538"/>
              <a:ext cx="325437" cy="476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be 32"/>
            <p:cNvSpPr/>
            <p:nvPr/>
          </p:nvSpPr>
          <p:spPr bwMode="auto">
            <a:xfrm>
              <a:off x="911225" y="4378325"/>
              <a:ext cx="431800" cy="328613"/>
            </a:xfrm>
            <a:prstGeom prst="cube">
              <a:avLst>
                <a:gd name="adj" fmla="val 8788"/>
              </a:avLst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cxnSp>
          <p:nvCxnSpPr>
            <p:cNvPr id="35" name="Straight Arrow Connector 34"/>
            <p:cNvCxnSpPr>
              <a:stCxn id="43" idx="7"/>
            </p:cNvCxnSpPr>
            <p:nvPr/>
          </p:nvCxnSpPr>
          <p:spPr bwMode="auto">
            <a:xfrm rot="5400000" flipH="1" flipV="1">
              <a:off x="1177132" y="4434681"/>
              <a:ext cx="63500" cy="90487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 bwMode="auto">
            <a:xfrm rot="16200000" flipV="1">
              <a:off x="983457" y="4434681"/>
              <a:ext cx="63500" cy="90487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983457" y="4572794"/>
              <a:ext cx="63500" cy="90487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16200000" flipH="1">
              <a:off x="1177132" y="4579144"/>
              <a:ext cx="63500" cy="90487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3" idx="6"/>
            </p:cNvCxnSpPr>
            <p:nvPr/>
          </p:nvCxnSpPr>
          <p:spPr bwMode="auto">
            <a:xfrm>
              <a:off x="1185863" y="4554538"/>
              <a:ext cx="103187" cy="0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935038" y="4549775"/>
              <a:ext cx="103187" cy="0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 rot="5400000" flipH="1">
              <a:off x="1065213" y="4452938"/>
              <a:ext cx="82550" cy="0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 rot="16200000" flipH="1" flipV="1">
              <a:off x="1065213" y="4654550"/>
              <a:ext cx="82550" cy="0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1038225" y="4494213"/>
              <a:ext cx="147638" cy="119062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grpSp>
          <p:nvGrpSpPr>
            <p:cNvPr id="98344" name="Group 179"/>
            <p:cNvGrpSpPr>
              <a:grpSpLocks/>
            </p:cNvGrpSpPr>
            <p:nvPr/>
          </p:nvGrpSpPr>
          <p:grpSpPr bwMode="auto">
            <a:xfrm>
              <a:off x="2261458" y="4188549"/>
              <a:ext cx="431843" cy="327679"/>
              <a:chOff x="1981250" y="685672"/>
              <a:chExt cx="1446975" cy="1492308"/>
            </a:xfrm>
          </p:grpSpPr>
          <p:sp>
            <p:nvSpPr>
              <p:cNvPr id="135" name="Cube 134"/>
              <p:cNvSpPr/>
              <p:nvPr/>
            </p:nvSpPr>
            <p:spPr>
              <a:xfrm>
                <a:off x="1983696" y="682375"/>
                <a:ext cx="1446831" cy="1496562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60" name="Group 237"/>
              <p:cNvGrpSpPr>
                <a:grpSpLocks/>
              </p:cNvGrpSpPr>
              <p:nvPr/>
            </p:nvGrpSpPr>
            <p:grpSpPr bwMode="auto">
              <a:xfrm>
                <a:off x="2057683" y="836752"/>
                <a:ext cx="1188677" cy="1294983"/>
                <a:chOff x="2286570" y="1064145"/>
                <a:chExt cx="2360170" cy="2366031"/>
              </a:xfrm>
            </p:grpSpPr>
            <p:cxnSp>
              <p:nvCxnSpPr>
                <p:cNvPr id="137" name="Straight Arrow Connector 136"/>
                <p:cNvCxnSpPr>
                  <a:stCxn id="145" idx="7"/>
                </p:cNvCxnSpPr>
                <p:nvPr/>
              </p:nvCxnSpPr>
              <p:spPr>
                <a:xfrm rot="5400000" flipH="1" flipV="1">
                  <a:off x="4072287" y="1109959"/>
                  <a:ext cx="528372" cy="1035034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/>
                <p:nvPr/>
              </p:nvCxnSpPr>
              <p:spPr>
                <a:xfrm rot="16200000" flipV="1">
                  <a:off x="2556703" y="1326473"/>
                  <a:ext cx="528372" cy="602006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 rot="5400000">
                  <a:off x="2556703" y="2475686"/>
                  <a:ext cx="528372" cy="602006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/>
                <p:cNvCxnSpPr/>
                <p:nvPr/>
              </p:nvCxnSpPr>
              <p:spPr>
                <a:xfrm rot="16200000" flipH="1">
                  <a:off x="4065681" y="2318616"/>
                  <a:ext cx="541577" cy="1035034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/>
                <p:cNvCxnSpPr>
                  <a:stCxn id="145" idx="6"/>
                </p:cNvCxnSpPr>
                <p:nvPr/>
              </p:nvCxnSpPr>
              <p:spPr>
                <a:xfrm>
                  <a:off x="3966814" y="2248321"/>
                  <a:ext cx="1119526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/>
                <p:nvPr/>
              </p:nvCxnSpPr>
              <p:spPr>
                <a:xfrm flipH="1">
                  <a:off x="2287528" y="2208689"/>
                  <a:ext cx="686499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/>
                <p:nvPr/>
              </p:nvCxnSpPr>
              <p:spPr>
                <a:xfrm rot="5400000" flipH="1">
                  <a:off x="3090019" y="1397644"/>
                  <a:ext cx="686883" cy="10558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/>
                <p:nvPr/>
              </p:nvCxnSpPr>
              <p:spPr>
                <a:xfrm rot="16200000" flipH="1" flipV="1">
                  <a:off x="2824503" y="3364508"/>
                  <a:ext cx="122846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Oval 144"/>
                <p:cNvSpPr/>
                <p:nvPr/>
              </p:nvSpPr>
              <p:spPr>
                <a:xfrm>
                  <a:off x="2974027" y="1746368"/>
                  <a:ext cx="992788" cy="1003906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98345" name="Group 180"/>
            <p:cNvGrpSpPr>
              <a:grpSpLocks/>
            </p:cNvGrpSpPr>
            <p:nvPr/>
          </p:nvGrpSpPr>
          <p:grpSpPr bwMode="auto">
            <a:xfrm>
              <a:off x="2148188" y="4250835"/>
              <a:ext cx="431843" cy="327679"/>
              <a:chOff x="1981242" y="685637"/>
              <a:chExt cx="1446975" cy="1492308"/>
            </a:xfrm>
          </p:grpSpPr>
          <p:sp>
            <p:nvSpPr>
              <p:cNvPr id="124" name="Cube 123"/>
              <p:cNvSpPr/>
              <p:nvPr/>
            </p:nvSpPr>
            <p:spPr>
              <a:xfrm>
                <a:off x="1980237" y="687869"/>
                <a:ext cx="1446831" cy="1489330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49" name="Group 226"/>
              <p:cNvGrpSpPr>
                <a:grpSpLocks/>
              </p:cNvGrpSpPr>
              <p:nvPr/>
            </p:nvGrpSpPr>
            <p:grpSpPr bwMode="auto">
              <a:xfrm>
                <a:off x="2057675" y="836720"/>
                <a:ext cx="1188676" cy="1294986"/>
                <a:chOff x="2286554" y="1064082"/>
                <a:chExt cx="2360169" cy="2366030"/>
              </a:xfrm>
            </p:grpSpPr>
            <p:cxnSp>
              <p:nvCxnSpPr>
                <p:cNvPr id="126" name="Straight Arrow Connector 125"/>
                <p:cNvCxnSpPr>
                  <a:stCxn id="134" idx="7"/>
                </p:cNvCxnSpPr>
                <p:nvPr/>
              </p:nvCxnSpPr>
              <p:spPr>
                <a:xfrm rot="5400000" flipH="1" flipV="1">
                  <a:off x="3848904" y="1336504"/>
                  <a:ext cx="528371" cy="60201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 rot="16200000" flipV="1">
                  <a:off x="2333321" y="1119990"/>
                  <a:ext cx="528371" cy="103503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/>
                <p:nvPr/>
              </p:nvCxnSpPr>
              <p:spPr>
                <a:xfrm rot="5400000">
                  <a:off x="2333321" y="2269201"/>
                  <a:ext cx="528371" cy="103503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 rot="16200000" flipH="1">
                  <a:off x="3848904" y="2538553"/>
                  <a:ext cx="528371" cy="60201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>
                  <a:stCxn id="134" idx="6"/>
                </p:cNvCxnSpPr>
                <p:nvPr/>
              </p:nvCxnSpPr>
              <p:spPr>
                <a:xfrm>
                  <a:off x="3959945" y="2245137"/>
                  <a:ext cx="686505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/>
                <p:nvPr/>
              </p:nvCxnSpPr>
              <p:spPr>
                <a:xfrm flipH="1">
                  <a:off x="1847632" y="2218719"/>
                  <a:ext cx="1119526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rot="5400000" flipH="1">
                  <a:off x="3083150" y="1407674"/>
                  <a:ext cx="686883" cy="10558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 rot="16200000" flipH="1" flipV="1">
                  <a:off x="3088425" y="3090532"/>
                  <a:ext cx="686883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Oval 133"/>
                <p:cNvSpPr/>
                <p:nvPr/>
              </p:nvSpPr>
              <p:spPr>
                <a:xfrm>
                  <a:off x="2967158" y="1756398"/>
                  <a:ext cx="992787" cy="990692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98346" name="Group 181"/>
            <p:cNvGrpSpPr>
              <a:grpSpLocks/>
            </p:cNvGrpSpPr>
            <p:nvPr/>
          </p:nvGrpSpPr>
          <p:grpSpPr bwMode="auto">
            <a:xfrm>
              <a:off x="2034917" y="4313121"/>
              <a:ext cx="431843" cy="327679"/>
              <a:chOff x="1981233" y="685604"/>
              <a:chExt cx="1446975" cy="1492308"/>
            </a:xfrm>
          </p:grpSpPr>
          <p:sp>
            <p:nvSpPr>
              <p:cNvPr id="113" name="Cube 112"/>
              <p:cNvSpPr/>
              <p:nvPr/>
            </p:nvSpPr>
            <p:spPr>
              <a:xfrm>
                <a:off x="1982097" y="686137"/>
                <a:ext cx="1446831" cy="1489330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38" name="Group 215"/>
              <p:cNvGrpSpPr>
                <a:grpSpLocks/>
              </p:cNvGrpSpPr>
              <p:nvPr/>
            </p:nvGrpSpPr>
            <p:grpSpPr bwMode="auto">
              <a:xfrm>
                <a:off x="2057667" y="836686"/>
                <a:ext cx="1188677" cy="1294982"/>
                <a:chOff x="2286537" y="1064021"/>
                <a:chExt cx="2360170" cy="2366031"/>
              </a:xfrm>
            </p:grpSpPr>
            <p:cxnSp>
              <p:nvCxnSpPr>
                <p:cNvPr id="115" name="Straight Arrow Connector 114"/>
                <p:cNvCxnSpPr>
                  <a:stCxn id="123" idx="7"/>
                </p:cNvCxnSpPr>
                <p:nvPr/>
              </p:nvCxnSpPr>
              <p:spPr>
                <a:xfrm rot="5400000" flipH="1" flipV="1">
                  <a:off x="3852606" y="1333349"/>
                  <a:ext cx="528373" cy="602006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/>
                <p:nvPr/>
              </p:nvCxnSpPr>
              <p:spPr>
                <a:xfrm rot="16200000" flipV="1">
                  <a:off x="2553529" y="1333350"/>
                  <a:ext cx="528373" cy="60201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 rot="5400000">
                  <a:off x="2553529" y="2482558"/>
                  <a:ext cx="528373" cy="60201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/>
                <p:cNvCxnSpPr/>
                <p:nvPr/>
              </p:nvCxnSpPr>
              <p:spPr>
                <a:xfrm rot="16200000" flipH="1">
                  <a:off x="3852606" y="2535394"/>
                  <a:ext cx="528373" cy="602006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/>
                <p:cNvCxnSpPr>
                  <a:stCxn id="123" idx="6"/>
                </p:cNvCxnSpPr>
                <p:nvPr/>
              </p:nvCxnSpPr>
              <p:spPr>
                <a:xfrm>
                  <a:off x="3963648" y="2241986"/>
                  <a:ext cx="686499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/>
                <p:nvPr/>
              </p:nvCxnSpPr>
              <p:spPr>
                <a:xfrm flipH="1">
                  <a:off x="2284355" y="2215567"/>
                  <a:ext cx="686505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 rot="5400000" flipH="1">
                  <a:off x="3086844" y="1404511"/>
                  <a:ext cx="686885" cy="10565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/>
                <p:nvPr/>
              </p:nvCxnSpPr>
              <p:spPr>
                <a:xfrm rot="16200000" flipH="1" flipV="1">
                  <a:off x="3092127" y="3087383"/>
                  <a:ext cx="686885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Oval 122"/>
                <p:cNvSpPr/>
                <p:nvPr/>
              </p:nvSpPr>
              <p:spPr>
                <a:xfrm>
                  <a:off x="2970860" y="1753236"/>
                  <a:ext cx="992788" cy="990704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cxnSp>
          <p:nvCxnSpPr>
            <p:cNvPr id="81" name="Straight Connector 80"/>
            <p:cNvCxnSpPr/>
            <p:nvPr/>
          </p:nvCxnSpPr>
          <p:spPr bwMode="auto">
            <a:xfrm rot="16200000" flipV="1">
              <a:off x="1732756" y="3953669"/>
              <a:ext cx="669925" cy="173038"/>
            </a:xfrm>
            <a:prstGeom prst="line">
              <a:avLst/>
            </a:prstGeom>
            <a:ln w="762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295" idx="4"/>
            </p:cNvCxnSpPr>
            <p:nvPr/>
          </p:nvCxnSpPr>
          <p:spPr bwMode="auto">
            <a:xfrm rot="5400000" flipH="1" flipV="1">
              <a:off x="2450306" y="3429794"/>
              <a:ext cx="803275" cy="1354138"/>
            </a:xfrm>
            <a:prstGeom prst="line">
              <a:avLst/>
            </a:prstGeom>
            <a:ln w="762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8349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522" y="5028074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0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348" y="5028075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1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175" y="5028075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2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002" y="5028075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3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29" y="5028076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4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655" y="5028076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5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93" y="5122829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6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420" y="5122829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7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247" y="5122830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8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073" y="5122830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9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900" y="5122830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60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726" y="5122830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5" name="Straight Connector 94"/>
            <p:cNvCxnSpPr/>
            <p:nvPr/>
          </p:nvCxnSpPr>
          <p:spPr bwMode="auto">
            <a:xfrm rot="5400000">
              <a:off x="1716881" y="4674395"/>
              <a:ext cx="434975" cy="2714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rot="5400000">
              <a:off x="1835150" y="4740275"/>
              <a:ext cx="417513" cy="1571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rot="5400000">
              <a:off x="1904206" y="4809332"/>
              <a:ext cx="417513" cy="19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 rot="16200000" flipH="1">
              <a:off x="1974056" y="4758532"/>
              <a:ext cx="417513" cy="1206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 rot="16200000" flipH="1">
              <a:off x="2047081" y="4720432"/>
              <a:ext cx="434975" cy="1793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>
              <a:off x="2195513" y="4551363"/>
              <a:ext cx="325437" cy="476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367" name="Group 202"/>
            <p:cNvGrpSpPr>
              <a:grpSpLocks/>
            </p:cNvGrpSpPr>
            <p:nvPr/>
          </p:nvGrpSpPr>
          <p:grpSpPr bwMode="auto">
            <a:xfrm>
              <a:off x="1921647" y="4375407"/>
              <a:ext cx="431843" cy="327679"/>
              <a:chOff x="1981225" y="685571"/>
              <a:chExt cx="1446975" cy="1492308"/>
            </a:xfrm>
          </p:grpSpPr>
          <p:sp>
            <p:nvSpPr>
              <p:cNvPr id="102" name="Cube 101"/>
              <p:cNvSpPr/>
              <p:nvPr/>
            </p:nvSpPr>
            <p:spPr>
              <a:xfrm>
                <a:off x="1978638" y="684401"/>
                <a:ext cx="1452152" cy="1496562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27" name="Group 204"/>
              <p:cNvGrpSpPr>
                <a:grpSpLocks/>
              </p:cNvGrpSpPr>
              <p:nvPr/>
            </p:nvGrpSpPr>
            <p:grpSpPr bwMode="auto">
              <a:xfrm>
                <a:off x="2057658" y="836651"/>
                <a:ext cx="1188676" cy="1294977"/>
                <a:chOff x="2286521" y="1063964"/>
                <a:chExt cx="2360169" cy="2366038"/>
              </a:xfrm>
            </p:grpSpPr>
            <p:cxnSp>
              <p:nvCxnSpPr>
                <p:cNvPr id="104" name="Straight Arrow Connector 103"/>
                <p:cNvCxnSpPr>
                  <a:stCxn id="112" idx="7"/>
                </p:cNvCxnSpPr>
                <p:nvPr/>
              </p:nvCxnSpPr>
              <p:spPr>
                <a:xfrm rot="5400000" flipH="1" flipV="1">
                  <a:off x="4072807" y="1113670"/>
                  <a:ext cx="528377" cy="103503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rot="16200000" flipV="1">
                  <a:off x="2335427" y="1108395"/>
                  <a:ext cx="528377" cy="1045592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/>
                <p:nvPr/>
              </p:nvCxnSpPr>
              <p:spPr>
                <a:xfrm rot="5400000">
                  <a:off x="2064633" y="2528414"/>
                  <a:ext cx="1069959" cy="1045592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/>
                <p:nvPr/>
              </p:nvCxnSpPr>
              <p:spPr>
                <a:xfrm rot="16200000" flipH="1">
                  <a:off x="4066200" y="2863920"/>
                  <a:ext cx="541590" cy="103503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112" idx="6"/>
                </p:cNvCxnSpPr>
                <p:nvPr/>
              </p:nvCxnSpPr>
              <p:spPr>
                <a:xfrm>
                  <a:off x="3967337" y="2252038"/>
                  <a:ext cx="1119526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 flipH="1">
                  <a:off x="1844465" y="2212406"/>
                  <a:ext cx="1119526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/>
                <p:nvPr/>
              </p:nvCxnSpPr>
              <p:spPr>
                <a:xfrm rot="5400000" flipH="1">
                  <a:off x="3085255" y="1406635"/>
                  <a:ext cx="68689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/>
                <p:nvPr/>
              </p:nvCxnSpPr>
              <p:spPr>
                <a:xfrm rot="16200000" flipH="1" flipV="1">
                  <a:off x="3085255" y="3639023"/>
                  <a:ext cx="68689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Oval 111"/>
                <p:cNvSpPr/>
                <p:nvPr/>
              </p:nvSpPr>
              <p:spPr>
                <a:xfrm>
                  <a:off x="2963991" y="1750080"/>
                  <a:ext cx="1003345" cy="154549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98368" name="Group 247"/>
            <p:cNvGrpSpPr>
              <a:grpSpLocks/>
            </p:cNvGrpSpPr>
            <p:nvPr/>
          </p:nvGrpSpPr>
          <p:grpSpPr bwMode="auto">
            <a:xfrm>
              <a:off x="2064808" y="3676043"/>
              <a:ext cx="1639273" cy="1803587"/>
              <a:chOff x="-1141546" y="1865825"/>
              <a:chExt cx="3309002" cy="4230163"/>
            </a:xfrm>
          </p:grpSpPr>
          <p:grpSp>
            <p:nvGrpSpPr>
              <p:cNvPr id="98458" name="Group 248"/>
              <p:cNvGrpSpPr>
                <a:grpSpLocks/>
              </p:cNvGrpSpPr>
              <p:nvPr/>
            </p:nvGrpSpPr>
            <p:grpSpPr bwMode="auto">
              <a:xfrm>
                <a:off x="1295747" y="3059925"/>
                <a:ext cx="871709" cy="768543"/>
                <a:chOff x="1981775" y="684380"/>
                <a:chExt cx="1447225" cy="1492635"/>
              </a:xfrm>
            </p:grpSpPr>
            <p:sp>
              <p:nvSpPr>
                <p:cNvPr id="204" name="Cube 203"/>
                <p:cNvSpPr/>
                <p:nvPr/>
              </p:nvSpPr>
              <p:spPr>
                <a:xfrm>
                  <a:off x="1980434" y="985755"/>
                  <a:ext cx="1447081" cy="1193173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516" name="Group 306"/>
                <p:cNvGrpSpPr>
                  <a:grpSpLocks/>
                </p:cNvGrpSpPr>
                <p:nvPr/>
              </p:nvGrpSpPr>
              <p:grpSpPr bwMode="auto">
                <a:xfrm>
                  <a:off x="2058222" y="835496"/>
                  <a:ext cx="1188889" cy="1295263"/>
                  <a:chOff x="2287635" y="1061850"/>
                  <a:chExt cx="2360585" cy="2366544"/>
                </a:xfrm>
              </p:grpSpPr>
              <p:cxnSp>
                <p:nvCxnSpPr>
                  <p:cNvPr id="206" name="Straight Arrow Connector 205"/>
                  <p:cNvCxnSpPr>
                    <a:stCxn id="214" idx="7"/>
                  </p:cNvCxnSpPr>
                  <p:nvPr/>
                </p:nvCxnSpPr>
                <p:spPr>
                  <a:xfrm rot="5400000" flipH="1" flipV="1">
                    <a:off x="3849573" y="1880904"/>
                    <a:ext cx="528488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Arrow Connector 206"/>
                  <p:cNvCxnSpPr/>
                  <p:nvPr/>
                </p:nvCxnSpPr>
                <p:spPr>
                  <a:xfrm rot="16200000" flipV="1">
                    <a:off x="2333731" y="1664352"/>
                    <a:ext cx="528488" cy="103521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Arrow Connector 207"/>
                  <p:cNvCxnSpPr/>
                  <p:nvPr/>
                </p:nvCxnSpPr>
                <p:spPr>
                  <a:xfrm rot="5400000">
                    <a:off x="2333731" y="2813818"/>
                    <a:ext cx="528488" cy="103521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Arrow Connector 208"/>
                  <p:cNvCxnSpPr/>
                  <p:nvPr/>
                </p:nvCxnSpPr>
                <p:spPr>
                  <a:xfrm rot="16200000" flipH="1">
                    <a:off x="3849573" y="3083218"/>
                    <a:ext cx="528488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Arrow Connector 209"/>
                  <p:cNvCxnSpPr>
                    <a:stCxn id="214" idx="6"/>
                  </p:cNvCxnSpPr>
                  <p:nvPr/>
                </p:nvCxnSpPr>
                <p:spPr>
                  <a:xfrm>
                    <a:off x="3960646" y="2789723"/>
                    <a:ext cx="686622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Arrow Connector 210"/>
                  <p:cNvCxnSpPr/>
                  <p:nvPr/>
                </p:nvCxnSpPr>
                <p:spPr>
                  <a:xfrm flipH="1">
                    <a:off x="1847973" y="2763298"/>
                    <a:ext cx="111971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Arrow Connector 211"/>
                  <p:cNvCxnSpPr/>
                  <p:nvPr/>
                </p:nvCxnSpPr>
                <p:spPr>
                  <a:xfrm rot="5400000" flipH="1">
                    <a:off x="3083684" y="1952074"/>
                    <a:ext cx="687034" cy="1056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Arrow Connector 212"/>
                  <p:cNvCxnSpPr/>
                  <p:nvPr/>
                </p:nvCxnSpPr>
                <p:spPr>
                  <a:xfrm rot="16200000" flipH="1" flipV="1">
                    <a:off x="3088961" y="3635303"/>
                    <a:ext cx="687034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4" name="Oval 213"/>
                  <p:cNvSpPr/>
                  <p:nvPr/>
                </p:nvSpPr>
                <p:spPr>
                  <a:xfrm>
                    <a:off x="2967690" y="2300875"/>
                    <a:ext cx="992957" cy="99091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98459" name="Group 249"/>
              <p:cNvGrpSpPr>
                <a:grpSpLocks/>
              </p:cNvGrpSpPr>
              <p:nvPr/>
            </p:nvGrpSpPr>
            <p:grpSpPr bwMode="auto">
              <a:xfrm>
                <a:off x="1067102" y="3206012"/>
                <a:ext cx="871709" cy="768543"/>
                <a:chOff x="1981700" y="684409"/>
                <a:chExt cx="1447225" cy="1492635"/>
              </a:xfrm>
            </p:grpSpPr>
            <p:sp>
              <p:nvSpPr>
                <p:cNvPr id="193" name="Cube 192"/>
                <p:cNvSpPr/>
                <p:nvPr/>
              </p:nvSpPr>
              <p:spPr>
                <a:xfrm>
                  <a:off x="1982226" y="687598"/>
                  <a:ext cx="1447081" cy="1489656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505" name="Group 295"/>
                <p:cNvGrpSpPr>
                  <a:grpSpLocks/>
                </p:cNvGrpSpPr>
                <p:nvPr/>
              </p:nvGrpSpPr>
              <p:grpSpPr bwMode="auto">
                <a:xfrm>
                  <a:off x="2058148" y="835525"/>
                  <a:ext cx="1188889" cy="1295264"/>
                  <a:chOff x="2287487" y="1061903"/>
                  <a:chExt cx="2360585" cy="2366545"/>
                </a:xfrm>
              </p:grpSpPr>
              <p:cxnSp>
                <p:nvCxnSpPr>
                  <p:cNvPr id="195" name="Straight Arrow Connector 194"/>
                  <p:cNvCxnSpPr>
                    <a:stCxn id="203" idx="7"/>
                  </p:cNvCxnSpPr>
                  <p:nvPr/>
                </p:nvCxnSpPr>
                <p:spPr>
                  <a:xfrm rot="5400000" flipH="1" flipV="1">
                    <a:off x="4104160" y="1626824"/>
                    <a:ext cx="26424" cy="60210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Arrow Connector 195"/>
                  <p:cNvCxnSpPr/>
                  <p:nvPr/>
                </p:nvCxnSpPr>
                <p:spPr>
                  <a:xfrm rot="16200000" flipV="1">
                    <a:off x="2798261" y="1633425"/>
                    <a:ext cx="39632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Arrow Connector 196"/>
                  <p:cNvCxnSpPr/>
                  <p:nvPr/>
                </p:nvCxnSpPr>
                <p:spPr>
                  <a:xfrm rot="5400000">
                    <a:off x="2553833" y="2485614"/>
                    <a:ext cx="528488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Arrow Connector 197"/>
                  <p:cNvCxnSpPr/>
                  <p:nvPr/>
                </p:nvCxnSpPr>
                <p:spPr>
                  <a:xfrm rot="16200000" flipH="1">
                    <a:off x="3853131" y="2538462"/>
                    <a:ext cx="528488" cy="60210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Arrow Connector 198"/>
                  <p:cNvCxnSpPr>
                    <a:stCxn id="203" idx="6"/>
                  </p:cNvCxnSpPr>
                  <p:nvPr/>
                </p:nvCxnSpPr>
                <p:spPr>
                  <a:xfrm>
                    <a:off x="3964205" y="2244967"/>
                    <a:ext cx="686616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Arrow Connector 199"/>
                  <p:cNvCxnSpPr/>
                  <p:nvPr/>
                </p:nvCxnSpPr>
                <p:spPr>
                  <a:xfrm flipH="1">
                    <a:off x="2284626" y="2218543"/>
                    <a:ext cx="686622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Arrow Connector 200"/>
                  <p:cNvCxnSpPr/>
                  <p:nvPr/>
                </p:nvCxnSpPr>
                <p:spPr>
                  <a:xfrm rot="5400000" flipH="1">
                    <a:off x="3258991" y="1777261"/>
                    <a:ext cx="343517" cy="10567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Arrow Connector 201"/>
                  <p:cNvCxnSpPr/>
                  <p:nvPr/>
                </p:nvCxnSpPr>
                <p:spPr>
                  <a:xfrm rot="16200000" flipH="1" flipV="1">
                    <a:off x="3092519" y="3090548"/>
                    <a:ext cx="687035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3" name="Oval 202"/>
                  <p:cNvSpPr/>
                  <p:nvPr/>
                </p:nvSpPr>
                <p:spPr>
                  <a:xfrm>
                    <a:off x="2971248" y="1941091"/>
                    <a:ext cx="992957" cy="8059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98460" name="Group 250"/>
              <p:cNvGrpSpPr>
                <a:grpSpLocks/>
              </p:cNvGrpSpPr>
              <p:nvPr/>
            </p:nvGrpSpPr>
            <p:grpSpPr bwMode="auto">
              <a:xfrm>
                <a:off x="838456" y="3352099"/>
                <a:ext cx="871709" cy="768543"/>
                <a:chOff x="1981625" y="684438"/>
                <a:chExt cx="1447225" cy="1492635"/>
              </a:xfrm>
            </p:grpSpPr>
            <p:sp>
              <p:nvSpPr>
                <p:cNvPr id="182" name="Cube 181"/>
                <p:cNvSpPr/>
                <p:nvPr/>
              </p:nvSpPr>
              <p:spPr>
                <a:xfrm>
                  <a:off x="1984025" y="685928"/>
                  <a:ext cx="1335356" cy="1793372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94" name="Group 284"/>
                <p:cNvGrpSpPr>
                  <a:grpSpLocks/>
                </p:cNvGrpSpPr>
                <p:nvPr/>
              </p:nvGrpSpPr>
              <p:grpSpPr bwMode="auto">
                <a:xfrm>
                  <a:off x="2058072" y="835555"/>
                  <a:ext cx="1188889" cy="1295261"/>
                  <a:chOff x="2287339" y="1061956"/>
                  <a:chExt cx="2360584" cy="2366545"/>
                </a:xfrm>
              </p:grpSpPr>
              <p:cxnSp>
                <p:nvCxnSpPr>
                  <p:cNvPr id="184" name="Straight Arrow Connector 183"/>
                  <p:cNvCxnSpPr>
                    <a:stCxn id="192" idx="7"/>
                  </p:cNvCxnSpPr>
                  <p:nvPr/>
                </p:nvCxnSpPr>
                <p:spPr>
                  <a:xfrm rot="5400000" flipH="1" flipV="1">
                    <a:off x="3575288" y="1603952"/>
                    <a:ext cx="1070188" cy="602108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Arrow Connector 184"/>
                  <p:cNvCxnSpPr/>
                  <p:nvPr/>
                </p:nvCxnSpPr>
                <p:spPr>
                  <a:xfrm rot="16200000" flipV="1">
                    <a:off x="2286558" y="1603952"/>
                    <a:ext cx="1070188" cy="602108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Arrow Connector 185"/>
                  <p:cNvCxnSpPr/>
                  <p:nvPr/>
                </p:nvCxnSpPr>
                <p:spPr>
                  <a:xfrm rot="5400000">
                    <a:off x="2557411" y="3024266"/>
                    <a:ext cx="528490" cy="602108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Arrow Connector 186"/>
                  <p:cNvCxnSpPr/>
                  <p:nvPr/>
                </p:nvCxnSpPr>
                <p:spPr>
                  <a:xfrm rot="16200000" flipH="1">
                    <a:off x="3839533" y="3083724"/>
                    <a:ext cx="541698" cy="602108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Arrow Connector 187"/>
                  <p:cNvCxnSpPr>
                    <a:stCxn id="192" idx="6"/>
                  </p:cNvCxnSpPr>
                  <p:nvPr/>
                </p:nvCxnSpPr>
                <p:spPr>
                  <a:xfrm>
                    <a:off x="3957215" y="2796835"/>
                    <a:ext cx="686615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Arrow Connector 188"/>
                  <p:cNvCxnSpPr/>
                  <p:nvPr/>
                </p:nvCxnSpPr>
                <p:spPr>
                  <a:xfrm flipH="1">
                    <a:off x="2288204" y="2757194"/>
                    <a:ext cx="686615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Arrow Connector 189"/>
                  <p:cNvCxnSpPr/>
                  <p:nvPr/>
                </p:nvCxnSpPr>
                <p:spPr>
                  <a:xfrm rot="5400000" flipH="1">
                    <a:off x="2814676" y="1680398"/>
                    <a:ext cx="1228743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Arrow Connector 190"/>
                  <p:cNvCxnSpPr/>
                  <p:nvPr/>
                </p:nvCxnSpPr>
                <p:spPr>
                  <a:xfrm rot="16200000" flipH="1" flipV="1">
                    <a:off x="3085529" y="3642419"/>
                    <a:ext cx="68703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2" name="Oval 191"/>
                  <p:cNvSpPr/>
                  <p:nvPr/>
                </p:nvSpPr>
                <p:spPr>
                  <a:xfrm>
                    <a:off x="2974819" y="2294769"/>
                    <a:ext cx="982396" cy="1004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cxnSp>
            <p:nvCxnSpPr>
              <p:cNvPr id="150" name="Straight Connector 149"/>
              <p:cNvCxnSpPr>
                <a:stCxn id="171" idx="0"/>
              </p:cNvCxnSpPr>
              <p:nvPr/>
            </p:nvCxnSpPr>
            <p:spPr>
              <a:xfrm rot="16200000" flipV="1">
                <a:off x="-845533" y="1572305"/>
                <a:ext cx="1630827" cy="2220713"/>
              </a:xfrm>
              <a:prstGeom prst="line">
                <a:avLst/>
              </a:prstGeom>
              <a:ln w="76200" cap="flat" cmpd="dbl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81" idx="7"/>
                <a:endCxn id="295" idx="4"/>
              </p:cNvCxnSpPr>
              <p:nvPr/>
            </p:nvCxnSpPr>
            <p:spPr>
              <a:xfrm rot="5400000" flipH="1" flipV="1">
                <a:off x="528095" y="2524865"/>
                <a:ext cx="1876568" cy="695376"/>
              </a:xfrm>
              <a:prstGeom prst="line">
                <a:avLst/>
              </a:prstGeom>
              <a:ln w="76200" cap="flat" cmpd="dbl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8463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87" y="5029196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4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770" y="5029197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5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954" y="502919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6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138" y="502919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7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1322" y="5029199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8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1505" y="502920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9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5251386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70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185" y="5251387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71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369" y="525138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72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552" y="5251389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73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736" y="525139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74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0919" y="525139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4" name="Straight Connector 163"/>
              <p:cNvCxnSpPr>
                <a:stCxn id="181" idx="3"/>
              </p:cNvCxnSpPr>
              <p:nvPr/>
            </p:nvCxnSpPr>
            <p:spPr>
              <a:xfrm rot="5400000">
                <a:off x="124973" y="4246152"/>
                <a:ext cx="1016475" cy="5479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81" idx="4"/>
              </p:cNvCxnSpPr>
              <p:nvPr/>
            </p:nvCxnSpPr>
            <p:spPr>
              <a:xfrm rot="5400000">
                <a:off x="364700" y="4380129"/>
                <a:ext cx="979242" cy="3172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81" idx="4"/>
              </p:cNvCxnSpPr>
              <p:nvPr/>
            </p:nvCxnSpPr>
            <p:spPr>
              <a:xfrm rot="5400000">
                <a:off x="505698" y="4521127"/>
                <a:ext cx="979242" cy="352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81" idx="4"/>
              </p:cNvCxnSpPr>
              <p:nvPr/>
            </p:nvCxnSpPr>
            <p:spPr>
              <a:xfrm rot="16200000" flipH="1">
                <a:off x="645093" y="4416983"/>
                <a:ext cx="979242" cy="24354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81" idx="5"/>
              </p:cNvCxnSpPr>
              <p:nvPr/>
            </p:nvCxnSpPr>
            <p:spPr>
              <a:xfrm rot="16200000" flipH="1">
                <a:off x="791508" y="4339081"/>
                <a:ext cx="1016475" cy="36210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81" idx="6"/>
              </p:cNvCxnSpPr>
              <p:nvPr/>
            </p:nvCxnSpPr>
            <p:spPr>
              <a:xfrm>
                <a:off x="1163554" y="3911368"/>
                <a:ext cx="653717" cy="111700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481" name="Group 271"/>
              <p:cNvGrpSpPr>
                <a:grpSpLocks/>
              </p:cNvGrpSpPr>
              <p:nvPr/>
            </p:nvGrpSpPr>
            <p:grpSpPr bwMode="auto">
              <a:xfrm>
                <a:off x="609812" y="3498185"/>
                <a:ext cx="871709" cy="768543"/>
                <a:chOff x="1981552" y="684465"/>
                <a:chExt cx="1447225" cy="1492635"/>
              </a:xfrm>
            </p:grpSpPr>
            <p:sp>
              <p:nvSpPr>
                <p:cNvPr id="171" name="Cube 170"/>
                <p:cNvSpPr/>
                <p:nvPr/>
              </p:nvSpPr>
              <p:spPr>
                <a:xfrm>
                  <a:off x="1980500" y="684251"/>
                  <a:ext cx="1447081" cy="1793372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83" name="Group 273"/>
                <p:cNvGrpSpPr>
                  <a:grpSpLocks/>
                </p:cNvGrpSpPr>
                <p:nvPr/>
              </p:nvGrpSpPr>
              <p:grpSpPr bwMode="auto">
                <a:xfrm>
                  <a:off x="2057999" y="835582"/>
                  <a:ext cx="1188889" cy="1295264"/>
                  <a:chOff x="2287194" y="1062006"/>
                  <a:chExt cx="2360584" cy="2366545"/>
                </a:xfrm>
              </p:grpSpPr>
              <p:cxnSp>
                <p:nvCxnSpPr>
                  <p:cNvPr id="173" name="Straight Arrow Connector 172"/>
                  <p:cNvCxnSpPr>
                    <a:stCxn id="181" idx="7"/>
                  </p:cNvCxnSpPr>
                  <p:nvPr/>
                </p:nvCxnSpPr>
                <p:spPr>
                  <a:xfrm rot="5400000" flipH="1" flipV="1">
                    <a:off x="3849703" y="1330035"/>
                    <a:ext cx="528488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Arrow Connector 173"/>
                  <p:cNvCxnSpPr/>
                  <p:nvPr/>
                </p:nvCxnSpPr>
                <p:spPr>
                  <a:xfrm rot="16200000" flipV="1">
                    <a:off x="2333862" y="1113483"/>
                    <a:ext cx="528488" cy="103521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Arrow Connector 174"/>
                  <p:cNvCxnSpPr/>
                  <p:nvPr/>
                </p:nvCxnSpPr>
                <p:spPr>
                  <a:xfrm rot="5400000">
                    <a:off x="2333862" y="2804645"/>
                    <a:ext cx="528488" cy="103521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Arrow Connector 175"/>
                  <p:cNvCxnSpPr/>
                  <p:nvPr/>
                </p:nvCxnSpPr>
                <p:spPr>
                  <a:xfrm rot="16200000" flipH="1">
                    <a:off x="3843095" y="3080654"/>
                    <a:ext cx="541705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Arrow Connector 176"/>
                  <p:cNvCxnSpPr>
                    <a:stCxn id="181" idx="6"/>
                  </p:cNvCxnSpPr>
                  <p:nvPr/>
                </p:nvCxnSpPr>
                <p:spPr>
                  <a:xfrm>
                    <a:off x="3960777" y="2793766"/>
                    <a:ext cx="686622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Arrow Connector 177"/>
                  <p:cNvCxnSpPr/>
                  <p:nvPr/>
                </p:nvCxnSpPr>
                <p:spPr>
                  <a:xfrm flipH="1">
                    <a:off x="1848104" y="2754134"/>
                    <a:ext cx="111971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Arrow Connector 178"/>
                  <p:cNvCxnSpPr/>
                  <p:nvPr/>
                </p:nvCxnSpPr>
                <p:spPr>
                  <a:xfrm rot="5400000" flipH="1">
                    <a:off x="3083815" y="1401205"/>
                    <a:ext cx="687035" cy="1056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Arrow Connector 179"/>
                  <p:cNvCxnSpPr/>
                  <p:nvPr/>
                </p:nvCxnSpPr>
                <p:spPr>
                  <a:xfrm rot="16200000" flipH="1" flipV="1">
                    <a:off x="3089091" y="3639347"/>
                    <a:ext cx="687035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Oval 180"/>
                  <p:cNvSpPr/>
                  <p:nvPr/>
                </p:nvSpPr>
                <p:spPr>
                  <a:xfrm>
                    <a:off x="2967821" y="1750006"/>
                    <a:ext cx="992956" cy="154582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98369" name="Group 316"/>
            <p:cNvGrpSpPr>
              <a:grpSpLocks/>
            </p:cNvGrpSpPr>
            <p:nvPr/>
          </p:nvGrpSpPr>
          <p:grpSpPr bwMode="auto">
            <a:xfrm>
              <a:off x="2098632" y="3604956"/>
              <a:ext cx="2616229" cy="1871289"/>
              <a:chOff x="-3111322" y="1707095"/>
              <a:chExt cx="5278777" cy="4388893"/>
            </a:xfrm>
          </p:grpSpPr>
          <p:grpSp>
            <p:nvGrpSpPr>
              <p:cNvPr id="98390" name="Group 317"/>
              <p:cNvGrpSpPr>
                <a:grpSpLocks/>
              </p:cNvGrpSpPr>
              <p:nvPr/>
            </p:nvGrpSpPr>
            <p:grpSpPr bwMode="auto">
              <a:xfrm>
                <a:off x="1296123" y="3059967"/>
                <a:ext cx="871332" cy="768533"/>
                <a:chOff x="1982400" y="684462"/>
                <a:chExt cx="1446600" cy="1492615"/>
              </a:xfrm>
            </p:grpSpPr>
            <p:sp>
              <p:nvSpPr>
                <p:cNvPr id="273" name="Cube 272"/>
                <p:cNvSpPr/>
                <p:nvPr/>
              </p:nvSpPr>
              <p:spPr>
                <a:xfrm>
                  <a:off x="1982591" y="683077"/>
                  <a:ext cx="1446456" cy="1496869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48" name="Group 375"/>
                <p:cNvGrpSpPr>
                  <a:grpSpLocks/>
                </p:cNvGrpSpPr>
                <p:nvPr/>
              </p:nvGrpSpPr>
              <p:grpSpPr bwMode="auto">
                <a:xfrm>
                  <a:off x="2058815" y="835572"/>
                  <a:ext cx="1188373" cy="1295247"/>
                  <a:chOff x="2288814" y="1061990"/>
                  <a:chExt cx="2359561" cy="2366518"/>
                </a:xfrm>
              </p:grpSpPr>
              <p:cxnSp>
                <p:nvCxnSpPr>
                  <p:cNvPr id="275" name="Straight Arrow Connector 274"/>
                  <p:cNvCxnSpPr>
                    <a:stCxn id="283" idx="7"/>
                  </p:cNvCxnSpPr>
                  <p:nvPr/>
                </p:nvCxnSpPr>
                <p:spPr>
                  <a:xfrm rot="5400000" flipH="1" flipV="1">
                    <a:off x="3853007" y="1328010"/>
                    <a:ext cx="528482" cy="60184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Arrow Connector 275"/>
                  <p:cNvCxnSpPr/>
                  <p:nvPr/>
                </p:nvCxnSpPr>
                <p:spPr>
                  <a:xfrm rot="16200000" flipV="1">
                    <a:off x="2554270" y="1328011"/>
                    <a:ext cx="528482" cy="601856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Arrow Connector 276"/>
                  <p:cNvCxnSpPr/>
                  <p:nvPr/>
                </p:nvCxnSpPr>
                <p:spPr>
                  <a:xfrm rot="5400000">
                    <a:off x="2283421" y="2748313"/>
                    <a:ext cx="1070172" cy="601856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Arrow Connector 277"/>
                  <p:cNvCxnSpPr/>
                  <p:nvPr/>
                </p:nvCxnSpPr>
                <p:spPr>
                  <a:xfrm rot="16200000" flipH="1">
                    <a:off x="3575551" y="2807769"/>
                    <a:ext cx="1083388" cy="60184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Arrow Connector 278"/>
                  <p:cNvCxnSpPr>
                    <a:stCxn id="283" idx="6"/>
                  </p:cNvCxnSpPr>
                  <p:nvPr/>
                </p:nvCxnSpPr>
                <p:spPr>
                  <a:xfrm>
                    <a:off x="3964144" y="2249910"/>
                    <a:ext cx="686320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Arrow Connector 279"/>
                  <p:cNvCxnSpPr/>
                  <p:nvPr/>
                </p:nvCxnSpPr>
                <p:spPr>
                  <a:xfrm flipH="1">
                    <a:off x="2285289" y="2210269"/>
                    <a:ext cx="686326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Arrow Connector 280"/>
                  <p:cNvCxnSpPr/>
                  <p:nvPr/>
                </p:nvCxnSpPr>
                <p:spPr>
                  <a:xfrm rot="5400000" flipH="1">
                    <a:off x="3087409" y="1399057"/>
                    <a:ext cx="687027" cy="10562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Arrow Connector 281"/>
                  <p:cNvCxnSpPr/>
                  <p:nvPr/>
                </p:nvCxnSpPr>
                <p:spPr>
                  <a:xfrm rot="16200000" flipH="1" flipV="1">
                    <a:off x="3092690" y="3637171"/>
                    <a:ext cx="68702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3" name="Oval 282"/>
                  <p:cNvSpPr/>
                  <p:nvPr/>
                </p:nvSpPr>
                <p:spPr>
                  <a:xfrm>
                    <a:off x="2971615" y="1747852"/>
                    <a:ext cx="992529" cy="154580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98391" name="Group 318"/>
              <p:cNvGrpSpPr>
                <a:grpSpLocks/>
              </p:cNvGrpSpPr>
              <p:nvPr/>
            </p:nvGrpSpPr>
            <p:grpSpPr bwMode="auto">
              <a:xfrm>
                <a:off x="1067577" y="3206051"/>
                <a:ext cx="871332" cy="768533"/>
                <a:chOff x="1982490" y="684485"/>
                <a:chExt cx="1446600" cy="1492615"/>
              </a:xfrm>
            </p:grpSpPr>
            <p:sp>
              <p:nvSpPr>
                <p:cNvPr id="262" name="Cube 261"/>
                <p:cNvSpPr/>
                <p:nvPr/>
              </p:nvSpPr>
              <p:spPr>
                <a:xfrm>
                  <a:off x="1984553" y="956188"/>
                  <a:ext cx="1446456" cy="1222078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37" name="Group 364"/>
                <p:cNvGrpSpPr>
                  <a:grpSpLocks/>
                </p:cNvGrpSpPr>
                <p:nvPr/>
              </p:nvGrpSpPr>
              <p:grpSpPr bwMode="auto">
                <a:xfrm>
                  <a:off x="2058904" y="835596"/>
                  <a:ext cx="1188373" cy="1295245"/>
                  <a:chOff x="2288992" y="1062032"/>
                  <a:chExt cx="2359561" cy="2366519"/>
                </a:xfrm>
              </p:grpSpPr>
              <p:cxnSp>
                <p:nvCxnSpPr>
                  <p:cNvPr id="264" name="Straight Arrow Connector 263"/>
                  <p:cNvCxnSpPr>
                    <a:stCxn id="272" idx="7"/>
                  </p:cNvCxnSpPr>
                  <p:nvPr/>
                </p:nvCxnSpPr>
                <p:spPr>
                  <a:xfrm rot="5400000" flipH="1" flipV="1">
                    <a:off x="3856903" y="1879855"/>
                    <a:ext cx="528482" cy="601856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Arrow Connector 264"/>
                  <p:cNvCxnSpPr/>
                  <p:nvPr/>
                </p:nvCxnSpPr>
                <p:spPr>
                  <a:xfrm rot="16200000" flipV="1">
                    <a:off x="2558172" y="1879855"/>
                    <a:ext cx="528482" cy="60184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Arrow Connector 265"/>
                  <p:cNvCxnSpPr/>
                  <p:nvPr/>
                </p:nvCxnSpPr>
                <p:spPr>
                  <a:xfrm rot="5400000">
                    <a:off x="2558172" y="3029300"/>
                    <a:ext cx="528482" cy="60184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Arrow Connector 266"/>
                  <p:cNvCxnSpPr/>
                  <p:nvPr/>
                </p:nvCxnSpPr>
                <p:spPr>
                  <a:xfrm rot="16200000" flipH="1">
                    <a:off x="3856903" y="3082149"/>
                    <a:ext cx="528482" cy="601856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Arrow Connector 267"/>
                  <p:cNvCxnSpPr>
                    <a:stCxn id="272" idx="6"/>
                  </p:cNvCxnSpPr>
                  <p:nvPr/>
                </p:nvCxnSpPr>
                <p:spPr>
                  <a:xfrm>
                    <a:off x="3968040" y="2788538"/>
                    <a:ext cx="1119234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Arrow Connector 268"/>
                  <p:cNvCxnSpPr/>
                  <p:nvPr/>
                </p:nvCxnSpPr>
                <p:spPr>
                  <a:xfrm flipH="1">
                    <a:off x="2289192" y="2762114"/>
                    <a:ext cx="686320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Arrow Connector 269"/>
                  <p:cNvCxnSpPr/>
                  <p:nvPr/>
                </p:nvCxnSpPr>
                <p:spPr>
                  <a:xfrm rot="5400000" flipH="1">
                    <a:off x="3091311" y="1950892"/>
                    <a:ext cx="687027" cy="1055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Arrow Connector 270"/>
                  <p:cNvCxnSpPr/>
                  <p:nvPr/>
                </p:nvCxnSpPr>
                <p:spPr>
                  <a:xfrm rot="16200000" flipH="1" flipV="1">
                    <a:off x="3096586" y="3634110"/>
                    <a:ext cx="68702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2" name="Oval 271"/>
                  <p:cNvSpPr/>
                  <p:nvPr/>
                </p:nvSpPr>
                <p:spPr>
                  <a:xfrm>
                    <a:off x="2975511" y="2299688"/>
                    <a:ext cx="992529" cy="99090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98392" name="Group 319"/>
              <p:cNvGrpSpPr>
                <a:grpSpLocks/>
              </p:cNvGrpSpPr>
              <p:nvPr/>
            </p:nvGrpSpPr>
            <p:grpSpPr bwMode="auto">
              <a:xfrm>
                <a:off x="837444" y="3352136"/>
                <a:ext cx="872919" cy="768533"/>
                <a:chOff x="1979945" y="684510"/>
                <a:chExt cx="1449234" cy="1492615"/>
              </a:xfrm>
            </p:grpSpPr>
            <p:sp>
              <p:nvSpPr>
                <p:cNvPr id="251" name="Cube 250"/>
                <p:cNvSpPr/>
                <p:nvPr/>
              </p:nvSpPr>
              <p:spPr>
                <a:xfrm>
                  <a:off x="1981191" y="686956"/>
                  <a:ext cx="1446454" cy="1489636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26" name="Group 353"/>
                <p:cNvGrpSpPr>
                  <a:grpSpLocks/>
                </p:cNvGrpSpPr>
                <p:nvPr/>
              </p:nvGrpSpPr>
              <p:grpSpPr bwMode="auto">
                <a:xfrm>
                  <a:off x="2056358" y="835619"/>
                  <a:ext cx="1191008" cy="1295245"/>
                  <a:chOff x="2283937" y="1062080"/>
                  <a:chExt cx="2364794" cy="2366517"/>
                </a:xfrm>
              </p:grpSpPr>
              <p:cxnSp>
                <p:nvCxnSpPr>
                  <p:cNvPr id="253" name="Straight Arrow Connector 252"/>
                  <p:cNvCxnSpPr>
                    <a:stCxn id="261" idx="7"/>
                  </p:cNvCxnSpPr>
                  <p:nvPr/>
                </p:nvCxnSpPr>
                <p:spPr>
                  <a:xfrm rot="5400000" flipH="1" flipV="1">
                    <a:off x="3850219" y="1335109"/>
                    <a:ext cx="528482" cy="601854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Arrow Connector 253"/>
                  <p:cNvCxnSpPr/>
                  <p:nvPr/>
                </p:nvCxnSpPr>
                <p:spPr>
                  <a:xfrm rot="16200000" flipV="1">
                    <a:off x="2551493" y="1335109"/>
                    <a:ext cx="528482" cy="601847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Arrow Connector 254"/>
                  <p:cNvCxnSpPr/>
                  <p:nvPr/>
                </p:nvCxnSpPr>
                <p:spPr>
                  <a:xfrm rot="5400000">
                    <a:off x="2551493" y="2484553"/>
                    <a:ext cx="528482" cy="601847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Arrow Connector 255"/>
                  <p:cNvCxnSpPr/>
                  <p:nvPr/>
                </p:nvCxnSpPr>
                <p:spPr>
                  <a:xfrm rot="16200000" flipH="1">
                    <a:off x="3850219" y="2537402"/>
                    <a:ext cx="528482" cy="601854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Arrow Connector 256"/>
                  <p:cNvCxnSpPr>
                    <a:stCxn id="261" idx="6"/>
                  </p:cNvCxnSpPr>
                  <p:nvPr/>
                </p:nvCxnSpPr>
                <p:spPr>
                  <a:xfrm>
                    <a:off x="3961356" y="2243791"/>
                    <a:ext cx="686324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Arrow Connector 257"/>
                  <p:cNvCxnSpPr/>
                  <p:nvPr/>
                </p:nvCxnSpPr>
                <p:spPr>
                  <a:xfrm flipH="1">
                    <a:off x="2282514" y="2217366"/>
                    <a:ext cx="68631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Arrow Connector 258"/>
                  <p:cNvCxnSpPr/>
                  <p:nvPr/>
                </p:nvCxnSpPr>
                <p:spPr>
                  <a:xfrm rot="5400000" flipH="1">
                    <a:off x="3089904" y="1411427"/>
                    <a:ext cx="687026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Arrow Connector 259"/>
                  <p:cNvCxnSpPr/>
                  <p:nvPr/>
                </p:nvCxnSpPr>
                <p:spPr>
                  <a:xfrm rot="16200000" flipH="1" flipV="1">
                    <a:off x="3089904" y="3089362"/>
                    <a:ext cx="687026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1" name="Oval 260"/>
                  <p:cNvSpPr/>
                  <p:nvPr/>
                </p:nvSpPr>
                <p:spPr>
                  <a:xfrm>
                    <a:off x="2968831" y="1754941"/>
                    <a:ext cx="992525" cy="9909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cxnSp>
            <p:nvCxnSpPr>
              <p:cNvPr id="219" name="Straight Connector 218"/>
              <p:cNvCxnSpPr>
                <a:stCxn id="240" idx="0"/>
                <a:endCxn id="295" idx="5"/>
              </p:cNvCxnSpPr>
              <p:nvPr/>
            </p:nvCxnSpPr>
            <p:spPr>
              <a:xfrm rot="16200000" flipV="1">
                <a:off x="-303403" y="2119973"/>
                <a:ext cx="1623358" cy="1133899"/>
              </a:xfrm>
              <a:prstGeom prst="line">
                <a:avLst/>
              </a:prstGeom>
              <a:ln w="76200" cap="flat" cmpd="dbl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>
                <a:stCxn id="250" idx="7"/>
              </p:cNvCxnSpPr>
              <p:nvPr/>
            </p:nvCxnSpPr>
            <p:spPr>
              <a:xfrm rot="16200000" flipV="1">
                <a:off x="-2047416" y="643878"/>
                <a:ext cx="2103663" cy="4231304"/>
              </a:xfrm>
              <a:prstGeom prst="line">
                <a:avLst/>
              </a:prstGeom>
              <a:ln w="76200" cap="flat" cmpd="dbl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8395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87" y="5029196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96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770" y="5029197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97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954" y="502919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98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138" y="502919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99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1322" y="5029199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0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1505" y="502920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1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5251386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2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185" y="5251387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3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369" y="525138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4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552" y="5251389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5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736" y="525139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6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0919" y="525139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3" name="Straight Connector 232"/>
              <p:cNvCxnSpPr>
                <a:stCxn id="250" idx="3"/>
              </p:cNvCxnSpPr>
              <p:nvPr/>
            </p:nvCxnSpPr>
            <p:spPr>
              <a:xfrm rot="5400000">
                <a:off x="126568" y="4246782"/>
                <a:ext cx="1016462" cy="5477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>
                <a:stCxn id="250" idx="4"/>
              </p:cNvCxnSpPr>
              <p:nvPr/>
            </p:nvCxnSpPr>
            <p:spPr>
              <a:xfrm rot="5400000">
                <a:off x="366197" y="4380714"/>
                <a:ext cx="979229" cy="3171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>
                <a:stCxn id="250" idx="4"/>
              </p:cNvCxnSpPr>
              <p:nvPr/>
            </p:nvCxnSpPr>
            <p:spPr>
              <a:xfrm rot="5400000">
                <a:off x="507133" y="4521650"/>
                <a:ext cx="979229" cy="352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250" idx="4"/>
              </p:cNvCxnSpPr>
              <p:nvPr/>
            </p:nvCxnSpPr>
            <p:spPr>
              <a:xfrm rot="16200000" flipH="1">
                <a:off x="646468" y="4417549"/>
                <a:ext cx="979229" cy="2434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>
                <a:stCxn id="250" idx="5"/>
              </p:cNvCxnSpPr>
              <p:nvPr/>
            </p:nvCxnSpPr>
            <p:spPr>
              <a:xfrm rot="16200000" flipH="1">
                <a:off x="792814" y="4339673"/>
                <a:ext cx="1016462" cy="3619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50" idx="6"/>
              </p:cNvCxnSpPr>
              <p:nvPr/>
            </p:nvCxnSpPr>
            <p:spPr>
              <a:xfrm>
                <a:off x="1164912" y="3911891"/>
                <a:ext cx="653434" cy="111699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413" name="Group 340"/>
              <p:cNvGrpSpPr>
                <a:grpSpLocks/>
              </p:cNvGrpSpPr>
              <p:nvPr/>
            </p:nvGrpSpPr>
            <p:grpSpPr bwMode="auto">
              <a:xfrm>
                <a:off x="608899" y="3498221"/>
                <a:ext cx="872919" cy="768533"/>
                <a:chOff x="1980035" y="684535"/>
                <a:chExt cx="1449234" cy="1492615"/>
              </a:xfrm>
            </p:grpSpPr>
            <p:sp>
              <p:nvSpPr>
                <p:cNvPr id="240" name="Cube 239"/>
                <p:cNvSpPr/>
                <p:nvPr/>
              </p:nvSpPr>
              <p:spPr>
                <a:xfrm>
                  <a:off x="1977831" y="685277"/>
                  <a:ext cx="1451770" cy="1793348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15" name="Group 342"/>
                <p:cNvGrpSpPr>
                  <a:grpSpLocks/>
                </p:cNvGrpSpPr>
                <p:nvPr/>
              </p:nvGrpSpPr>
              <p:grpSpPr bwMode="auto">
                <a:xfrm>
                  <a:off x="2056448" y="835646"/>
                  <a:ext cx="1191008" cy="1295244"/>
                  <a:chOff x="2284115" y="1062127"/>
                  <a:chExt cx="2364794" cy="2366516"/>
                </a:xfrm>
              </p:grpSpPr>
              <p:cxnSp>
                <p:nvCxnSpPr>
                  <p:cNvPr id="242" name="Straight Arrow Connector 241"/>
                  <p:cNvCxnSpPr>
                    <a:stCxn id="250" idx="7"/>
                  </p:cNvCxnSpPr>
                  <p:nvPr/>
                </p:nvCxnSpPr>
                <p:spPr>
                  <a:xfrm rot="5400000" flipH="1" flipV="1">
                    <a:off x="3583258" y="1602886"/>
                    <a:ext cx="1070183" cy="601847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Arrow Connector 242"/>
                  <p:cNvCxnSpPr/>
                  <p:nvPr/>
                </p:nvCxnSpPr>
                <p:spPr>
                  <a:xfrm rot="16200000" flipV="1">
                    <a:off x="2062794" y="1381149"/>
                    <a:ext cx="1070183" cy="1045322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Arrow Connector 243"/>
                  <p:cNvCxnSpPr/>
                  <p:nvPr/>
                </p:nvCxnSpPr>
                <p:spPr>
                  <a:xfrm rot="5400000">
                    <a:off x="2333644" y="2801446"/>
                    <a:ext cx="528484" cy="1045322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Arrow Connector 244"/>
                  <p:cNvCxnSpPr/>
                  <p:nvPr/>
                </p:nvCxnSpPr>
                <p:spPr>
                  <a:xfrm rot="16200000" flipH="1">
                    <a:off x="3847500" y="3082640"/>
                    <a:ext cx="541700" cy="601847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Arrow Connector 245"/>
                  <p:cNvCxnSpPr>
                    <a:stCxn id="250" idx="6"/>
                  </p:cNvCxnSpPr>
                  <p:nvPr/>
                </p:nvCxnSpPr>
                <p:spPr>
                  <a:xfrm>
                    <a:off x="3965246" y="2795628"/>
                    <a:ext cx="68631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Arrow Connector 246"/>
                  <p:cNvCxnSpPr/>
                  <p:nvPr/>
                </p:nvCxnSpPr>
                <p:spPr>
                  <a:xfrm flipH="1">
                    <a:off x="1842928" y="2755996"/>
                    <a:ext cx="1119231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Arrow Connector 247"/>
                  <p:cNvCxnSpPr/>
                  <p:nvPr/>
                </p:nvCxnSpPr>
                <p:spPr>
                  <a:xfrm rot="5400000" flipH="1">
                    <a:off x="3083230" y="1408363"/>
                    <a:ext cx="687029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Arrow Connector 248"/>
                  <p:cNvCxnSpPr/>
                  <p:nvPr/>
                </p:nvCxnSpPr>
                <p:spPr>
                  <a:xfrm rot="16200000" flipH="1" flipV="1">
                    <a:off x="3083230" y="3641202"/>
                    <a:ext cx="687029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0" name="Oval 249"/>
                  <p:cNvSpPr/>
                  <p:nvPr/>
                </p:nvSpPr>
                <p:spPr>
                  <a:xfrm>
                    <a:off x="2962158" y="1751877"/>
                    <a:ext cx="1003087" cy="154581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285" name="Cube 284"/>
            <p:cNvSpPr/>
            <p:nvPr/>
          </p:nvSpPr>
          <p:spPr bwMode="auto">
            <a:xfrm>
              <a:off x="3214688" y="3308350"/>
              <a:ext cx="679450" cy="552450"/>
            </a:xfrm>
            <a:prstGeom prst="cube">
              <a:avLst>
                <a:gd name="adj" fmla="val 8788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cxnSp>
          <p:nvCxnSpPr>
            <p:cNvPr id="287" name="Straight Arrow Connector 286"/>
            <p:cNvCxnSpPr>
              <a:stCxn id="295" idx="7"/>
            </p:cNvCxnSpPr>
            <p:nvPr/>
          </p:nvCxnSpPr>
          <p:spPr bwMode="auto">
            <a:xfrm rot="5400000" flipH="1" flipV="1">
              <a:off x="3629820" y="3409156"/>
              <a:ext cx="106362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 bwMode="auto">
            <a:xfrm rot="16200000" flipV="1">
              <a:off x="3324226" y="3409950"/>
              <a:ext cx="106362" cy="141287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7"/>
            <p:cNvCxnSpPr/>
            <p:nvPr/>
          </p:nvCxnSpPr>
          <p:spPr bwMode="auto">
            <a:xfrm rot="5400000">
              <a:off x="3324226" y="3641725"/>
              <a:ext cx="106362" cy="141287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 bwMode="auto">
            <a:xfrm rot="16200000" flipH="1">
              <a:off x="3629819" y="3652044"/>
              <a:ext cx="106363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"/>
            <p:cNvCxnSpPr>
              <a:stCxn id="295" idx="6"/>
            </p:cNvCxnSpPr>
            <p:nvPr/>
          </p:nvCxnSpPr>
          <p:spPr bwMode="auto">
            <a:xfrm>
              <a:off x="3646488" y="3605213"/>
              <a:ext cx="161925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 bwMode="auto">
            <a:xfrm flipH="1">
              <a:off x="3249613" y="3597275"/>
              <a:ext cx="161925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 bwMode="auto">
            <a:xfrm rot="5400000" flipH="1">
              <a:off x="3452018" y="3434557"/>
              <a:ext cx="138113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 bwMode="auto">
            <a:xfrm rot="16200000" flipH="1" flipV="1">
              <a:off x="3452018" y="3774282"/>
              <a:ext cx="138113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 bwMode="auto">
            <a:xfrm>
              <a:off x="3411538" y="3503613"/>
              <a:ext cx="234950" cy="2016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7" name="Cube 296"/>
            <p:cNvSpPr/>
            <p:nvPr/>
          </p:nvSpPr>
          <p:spPr bwMode="auto">
            <a:xfrm>
              <a:off x="1666875" y="3308350"/>
              <a:ext cx="679450" cy="552450"/>
            </a:xfrm>
            <a:prstGeom prst="cube">
              <a:avLst>
                <a:gd name="adj" fmla="val 8788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cxnSp>
          <p:nvCxnSpPr>
            <p:cNvPr id="299" name="Straight Arrow Connector 7"/>
            <p:cNvCxnSpPr/>
            <p:nvPr/>
          </p:nvCxnSpPr>
          <p:spPr bwMode="auto">
            <a:xfrm rot="5400000" flipH="1" flipV="1">
              <a:off x="2082007" y="3409156"/>
              <a:ext cx="106362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 bwMode="auto">
            <a:xfrm rot="16200000" flipV="1">
              <a:off x="1775620" y="3409156"/>
              <a:ext cx="106362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 bwMode="auto">
            <a:xfrm rot="5400000">
              <a:off x="1775620" y="3640931"/>
              <a:ext cx="106362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 bwMode="auto">
            <a:xfrm rot="16200000" flipH="1">
              <a:off x="2082006" y="3652044"/>
              <a:ext cx="106363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 bwMode="auto">
            <a:xfrm>
              <a:off x="2098675" y="3605213"/>
              <a:ext cx="161925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 bwMode="auto">
            <a:xfrm flipH="1">
              <a:off x="1701800" y="3597275"/>
              <a:ext cx="161925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 bwMode="auto">
            <a:xfrm rot="5400000" flipH="1">
              <a:off x="1904206" y="3434557"/>
              <a:ext cx="138113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 bwMode="auto">
            <a:xfrm rot="16200000" flipH="1" flipV="1">
              <a:off x="1904206" y="3774282"/>
              <a:ext cx="138113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Oval 5"/>
            <p:cNvSpPr/>
            <p:nvPr/>
          </p:nvSpPr>
          <p:spPr bwMode="auto">
            <a:xfrm>
              <a:off x="1863725" y="3503613"/>
              <a:ext cx="234950" cy="2016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</p:grpSp>
      <p:sp>
        <p:nvSpPr>
          <p:cNvPr id="18436" name="TextBox 318"/>
          <p:cNvSpPr txBox="1">
            <a:spLocks noChangeArrowheads="1"/>
          </p:cNvSpPr>
          <p:nvPr/>
        </p:nvSpPr>
        <p:spPr bwMode="auto">
          <a:xfrm>
            <a:off x="228600" y="3756025"/>
            <a:ext cx="4022725" cy="23796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Cost</a:t>
            </a:r>
          </a:p>
          <a:p>
            <a:pPr eaLnBrk="1" hangingPunct="1"/>
            <a:r>
              <a:rPr lang="en-US" sz="2000">
                <a:solidFill>
                  <a:srgbClr val="1F497D"/>
                </a:solidFill>
                <a:latin typeface="Calibri" charset="0"/>
              </a:rPr>
              <a:t>200,000 servers</a:t>
            </a:r>
          </a:p>
          <a:p>
            <a:pPr eaLnBrk="1" hangingPunct="1"/>
            <a:r>
              <a:rPr lang="en-US" sz="2000">
                <a:solidFill>
                  <a:srgbClr val="1F497D"/>
                </a:solidFill>
                <a:latin typeface="Calibri" charset="0"/>
              </a:rPr>
              <a:t>Fanout of 20 </a:t>
            </a:r>
            <a:r>
              <a:rPr lang="en-US" sz="2000">
                <a:solidFill>
                  <a:srgbClr val="1F497D"/>
                </a:solidFill>
                <a:latin typeface="Wingdings" charset="0"/>
                <a:cs typeface="Wingdings" charset="0"/>
              </a:rPr>
              <a:t></a:t>
            </a:r>
            <a:r>
              <a:rPr lang="en-US" sz="2000">
                <a:solidFill>
                  <a:srgbClr val="1F497D"/>
                </a:solidFill>
                <a:latin typeface="Calibri" charset="0"/>
                <a:ea typeface="Wingdings" charset="0"/>
                <a:cs typeface="Wingdings" charset="0"/>
              </a:rPr>
              <a:t> 10,000 switches</a:t>
            </a:r>
          </a:p>
          <a:p>
            <a:pPr eaLnBrk="1" hangingPunct="1"/>
            <a:r>
              <a:rPr lang="en-US" sz="2000">
                <a:solidFill>
                  <a:srgbClr val="1F497D"/>
                </a:solidFill>
                <a:latin typeface="Calibri" charset="0"/>
                <a:ea typeface="Wingdings" charset="0"/>
                <a:cs typeface="Wingdings" charset="0"/>
              </a:rPr>
              <a:t>$5k vendor switch = $50M</a:t>
            </a:r>
          </a:p>
          <a:p>
            <a:pPr eaLnBrk="1" hangingPunct="1"/>
            <a:r>
              <a:rPr lang="en-US" sz="2000">
                <a:solidFill>
                  <a:srgbClr val="1F497D"/>
                </a:solidFill>
                <a:latin typeface="Calibri" charset="0"/>
                <a:ea typeface="Wingdings" charset="0"/>
                <a:cs typeface="Wingdings" charset="0"/>
              </a:rPr>
              <a:t>$1k commodity switch = $10M</a:t>
            </a:r>
          </a:p>
          <a:p>
            <a:pPr eaLnBrk="1" hangingPunct="1"/>
            <a:endParaRPr lang="en-US" sz="2000">
              <a:latin typeface="Calibri" charset="0"/>
              <a:ea typeface="Wingdings" charset="0"/>
              <a:cs typeface="Wingdings" charset="0"/>
            </a:endParaRPr>
          </a:p>
          <a:p>
            <a:pPr eaLnBrk="1" hangingPunct="1"/>
            <a:r>
              <a:rPr lang="en-US" sz="2000">
                <a:solidFill>
                  <a:srgbClr val="1F497D"/>
                </a:solidFill>
                <a:latin typeface="Calibri" charset="0"/>
                <a:ea typeface="Wingdings" charset="0"/>
                <a:cs typeface="Wingdings" charset="0"/>
              </a:rPr>
              <a:t>Savings in 10 data centers </a:t>
            </a:r>
            <a:r>
              <a:rPr lang="en-US" sz="2000">
                <a:solidFill>
                  <a:srgbClr val="333399"/>
                </a:solidFill>
                <a:latin typeface="Calibri" charset="0"/>
                <a:ea typeface="Wingdings" charset="0"/>
                <a:cs typeface="Wingdings" charset="0"/>
              </a:rPr>
              <a:t>= </a:t>
            </a:r>
            <a:r>
              <a:rPr lang="en-US" sz="2000">
                <a:solidFill>
                  <a:srgbClr val="FF0000"/>
                </a:solidFill>
                <a:latin typeface="Calibri" charset="0"/>
                <a:ea typeface="Wingdings" charset="0"/>
                <a:cs typeface="Wingdings" charset="0"/>
              </a:rPr>
              <a:t>$400M</a:t>
            </a:r>
          </a:p>
          <a:p>
            <a:pPr eaLnBrk="1" hangingPunct="1"/>
            <a:endParaRPr lang="en-US" sz="2000">
              <a:latin typeface="Calibri" charset="0"/>
              <a:ea typeface="Wingdings" charset="0"/>
              <a:cs typeface="Wingdings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4953000" y="3756025"/>
            <a:ext cx="4038600" cy="2379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latin typeface="Calibri" charset="0"/>
                <a:ea typeface="+mn-ea"/>
                <a:cs typeface="+mn-cs"/>
              </a:rPr>
              <a:t>Control</a:t>
            </a:r>
            <a:endParaRPr lang="en-US" sz="2000" dirty="0">
              <a:latin typeface="Calibri" charset="0"/>
              <a:ea typeface="+mn-ea"/>
              <a:cs typeface="+mn-cs"/>
            </a:endParaRPr>
          </a:p>
          <a:p>
            <a:pPr>
              <a:defRPr/>
            </a:pPr>
            <a:endParaRPr lang="en-US" sz="2000" dirty="0">
              <a:latin typeface="Calibri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1F497D"/>
                </a:solidFill>
                <a:latin typeface="Calibri" charset="0"/>
                <a:ea typeface="+mn-ea"/>
                <a:cs typeface="+mn-cs"/>
              </a:rPr>
              <a:t>More flexible control</a:t>
            </a:r>
          </a:p>
          <a:p>
            <a:pPr>
              <a:defRPr/>
            </a:pPr>
            <a:r>
              <a:rPr lang="en-US" sz="2000" dirty="0">
                <a:solidFill>
                  <a:srgbClr val="1F497D"/>
                </a:solidFill>
                <a:latin typeface="Calibri" charset="0"/>
                <a:ea typeface="+mn-ea"/>
                <a:cs typeface="+mn-cs"/>
              </a:rPr>
              <a:t>Tailor network for services</a:t>
            </a:r>
          </a:p>
          <a:p>
            <a:pPr>
              <a:defRPr/>
            </a:pPr>
            <a:r>
              <a:rPr lang="en-US" sz="2000" dirty="0">
                <a:solidFill>
                  <a:srgbClr val="1F497D"/>
                </a:solidFill>
                <a:latin typeface="Calibri" charset="0"/>
                <a:ea typeface="+mn-ea"/>
                <a:cs typeface="+mn-cs"/>
              </a:rPr>
              <a:t>Quickly improve and innovate</a:t>
            </a:r>
          </a:p>
        </p:txBody>
      </p:sp>
      <p:sp>
        <p:nvSpPr>
          <p:cNvPr id="308" name="TextBox 307"/>
          <p:cNvSpPr txBox="1">
            <a:spLocks noChangeArrowheads="1"/>
          </p:cNvSpPr>
          <p:nvPr/>
        </p:nvSpPr>
        <p:spPr bwMode="auto">
          <a:xfrm>
            <a:off x="6611938" y="1828800"/>
            <a:ext cx="15696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Data Center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09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0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320" grpId="0" animBg="1"/>
      <p:bldP spid="3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SDN shaping Industry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Big companies</a:t>
            </a:r>
          </a:p>
          <a:p>
            <a:r>
              <a:rPr lang="en-US" dirty="0" smtClean="0"/>
              <a:t>Google B4: deployed </a:t>
            </a:r>
            <a:r>
              <a:rPr lang="en-US" dirty="0" smtClean="0"/>
              <a:t>SDN to manage cross data center traffic</a:t>
            </a:r>
            <a:endParaRPr lang="en-US" dirty="0" smtClean="0"/>
          </a:p>
          <a:p>
            <a:r>
              <a:rPr lang="en-US" dirty="0" smtClean="0"/>
              <a:t>Microsoft SWAN: software defined WAN</a:t>
            </a:r>
          </a:p>
          <a:p>
            <a:r>
              <a:rPr lang="en-US" dirty="0" smtClean="0"/>
              <a:t>Facebook: infrastructure team exploring SDN</a:t>
            </a:r>
          </a:p>
          <a:p>
            <a:r>
              <a:rPr lang="en-US" dirty="0" err="1" smtClean="0"/>
              <a:t>Vmware</a:t>
            </a:r>
            <a:r>
              <a:rPr lang="en-US" dirty="0" smtClean="0"/>
              <a:t>: </a:t>
            </a:r>
            <a:r>
              <a:rPr lang="en-US" dirty="0" err="1" smtClean="0"/>
              <a:t>Nicira</a:t>
            </a:r>
            <a:r>
              <a:rPr lang="en-US" dirty="0" smtClean="0"/>
              <a:t>, overlay approach to SDN</a:t>
            </a:r>
          </a:p>
          <a:p>
            <a:r>
              <a:rPr lang="en-US" dirty="0" smtClean="0"/>
              <a:t>Intel: </a:t>
            </a:r>
            <a:r>
              <a:rPr lang="en-US" dirty="0" err="1" smtClean="0"/>
              <a:t>OpenFlow</a:t>
            </a:r>
            <a:r>
              <a:rPr lang="en-US" dirty="0" smtClean="0"/>
              <a:t> switch </a:t>
            </a:r>
          </a:p>
          <a:p>
            <a:r>
              <a:rPr lang="en-US" dirty="0" smtClean="0"/>
              <a:t>Cisco: </a:t>
            </a:r>
            <a:r>
              <a:rPr lang="en-US" dirty="0" err="1" smtClean="0"/>
              <a:t>OpenFlow</a:t>
            </a:r>
            <a:r>
              <a:rPr lang="en-US" dirty="0" smtClean="0"/>
              <a:t> switch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5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SDN shaping Industry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Startups</a:t>
            </a:r>
          </a:p>
          <a:p>
            <a:r>
              <a:rPr lang="en-US" dirty="0"/>
              <a:t>Affirmed </a:t>
            </a:r>
            <a:r>
              <a:rPr lang="en-US" dirty="0" smtClean="0"/>
              <a:t>Networks: virtualized </a:t>
            </a:r>
            <a:r>
              <a:rPr lang="en-US" dirty="0"/>
              <a:t>subscriber and content management tools for mobile </a:t>
            </a:r>
            <a:r>
              <a:rPr lang="en-US" dirty="0" smtClean="0"/>
              <a:t>operators</a:t>
            </a:r>
            <a:endParaRPr lang="en-US" dirty="0"/>
          </a:p>
          <a:p>
            <a:r>
              <a:rPr lang="en-US" dirty="0" smtClean="0"/>
              <a:t>Big </a:t>
            </a:r>
            <a:r>
              <a:rPr lang="en-US" dirty="0"/>
              <a:t>Switch Networks: </a:t>
            </a:r>
            <a:r>
              <a:rPr lang="en-US" dirty="0" err="1"/>
              <a:t>OpenFlow</a:t>
            </a:r>
            <a:r>
              <a:rPr lang="en-US" dirty="0"/>
              <a:t>-based SDN switches, controllers and monitoring </a:t>
            </a:r>
            <a:r>
              <a:rPr lang="en-US" dirty="0" smtClean="0"/>
              <a:t>tools</a:t>
            </a:r>
          </a:p>
          <a:p>
            <a:r>
              <a:rPr lang="en-US" dirty="0" err="1" smtClean="0"/>
              <a:t>Embrane</a:t>
            </a:r>
            <a:r>
              <a:rPr lang="en-US" dirty="0" smtClean="0"/>
              <a:t>: layer </a:t>
            </a:r>
            <a:r>
              <a:rPr lang="en-US" dirty="0"/>
              <a:t>3-7 SDN services to enterprises and service </a:t>
            </a:r>
            <a:r>
              <a:rPr lang="en-US" dirty="0" smtClean="0"/>
              <a:t>providers</a:t>
            </a:r>
          </a:p>
          <a:p>
            <a:r>
              <a:rPr lang="en-US" dirty="0" err="1" smtClean="0"/>
              <a:t>Accelera</a:t>
            </a:r>
            <a:r>
              <a:rPr lang="en-US" dirty="0" smtClean="0"/>
              <a:t>: software defined wireless networks funded by Stanford Professor Andrea Goldsmith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SDN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shaping Research?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Ease of trying new ideas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Existing tools: NOX, Beacon, switches, </a:t>
            </a:r>
            <a:r>
              <a:rPr lang="en-US" dirty="0" err="1">
                <a:latin typeface="Calibri" charset="0"/>
                <a:ea typeface="ＭＳ Ｐゴシック" charset="0"/>
              </a:rPr>
              <a:t>Mininet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More rapid technology transfer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GENI, Ofelia and many </a:t>
            </a:r>
            <a:r>
              <a:rPr lang="en-US" dirty="0" smtClean="0">
                <a:latin typeface="Calibri" charset="0"/>
                <a:ea typeface="ＭＳ Ｐゴシック" charset="0"/>
              </a:rPr>
              <a:t>more</a:t>
            </a:r>
          </a:p>
          <a:p>
            <a:pPr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stronger foundation to build upon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Provable properties of forwarding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New languages and specification tools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3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SDN shaping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Research </a:t>
            </a: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activities</a:t>
            </a:r>
            <a:endParaRPr lang="en-US" dirty="0"/>
          </a:p>
          <a:p>
            <a:pPr lvl="1"/>
            <a:r>
              <a:rPr lang="en-US" dirty="0" smtClean="0"/>
              <a:t>Open Networking Summit started in 2011</a:t>
            </a:r>
          </a:p>
          <a:p>
            <a:pPr lvl="1"/>
            <a:r>
              <a:rPr lang="en-US" dirty="0" smtClean="0"/>
              <a:t>ACM </a:t>
            </a:r>
            <a:r>
              <a:rPr lang="en-US" dirty="0" err="1" smtClean="0"/>
              <a:t>HotSDN</a:t>
            </a:r>
            <a:r>
              <a:rPr lang="en-US" dirty="0" smtClean="0"/>
              <a:t> workshop started in 2012</a:t>
            </a:r>
          </a:p>
          <a:p>
            <a:pPr lvl="1"/>
            <a:r>
              <a:rPr lang="en-US" dirty="0" smtClean="0"/>
              <a:t>ACM SIGCOMM, USENIX NSDI sessions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0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Course Syllabus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5100" dirty="0" smtClean="0"/>
              <a:t>SDN Basics and Scalability (</a:t>
            </a:r>
            <a:r>
              <a:rPr lang="en-US" sz="5100" dirty="0"/>
              <a:t>L</a:t>
            </a:r>
            <a:r>
              <a:rPr lang="en-US" sz="5100" dirty="0" smtClean="0"/>
              <a:t>ecture </a:t>
            </a:r>
            <a:r>
              <a:rPr lang="en-US" sz="5100" dirty="0" smtClean="0"/>
              <a:t>2</a:t>
            </a:r>
            <a:r>
              <a:rPr lang="en-US" sz="5100" dirty="0" smtClean="0"/>
              <a:t>, 3</a:t>
            </a:r>
            <a:r>
              <a:rPr lang="en-US" sz="5100" dirty="0" smtClean="0"/>
              <a:t>)</a:t>
            </a:r>
          </a:p>
          <a:p>
            <a:pPr lvl="1">
              <a:defRPr/>
            </a:pPr>
            <a:r>
              <a:rPr lang="en-US" sz="3400" dirty="0" err="1" smtClean="0"/>
              <a:t>OpenFlow</a:t>
            </a:r>
            <a:r>
              <a:rPr lang="en-US" sz="3400" dirty="0" smtClean="0"/>
              <a:t>, Floodlight, POX, </a:t>
            </a:r>
            <a:r>
              <a:rPr lang="en-US" sz="3400" dirty="0" err="1" smtClean="0"/>
              <a:t>mininet</a:t>
            </a:r>
            <a:r>
              <a:rPr lang="en-US" sz="3400" dirty="0" smtClean="0"/>
              <a:t>, </a:t>
            </a:r>
            <a:r>
              <a:rPr lang="en-US" sz="3400" dirty="0" err="1" smtClean="0"/>
              <a:t>Cbench</a:t>
            </a:r>
            <a:endParaRPr lang="en-US" sz="3400" dirty="0"/>
          </a:p>
          <a:p>
            <a:pPr lvl="1">
              <a:defRPr/>
            </a:pPr>
            <a:r>
              <a:rPr lang="en-US" sz="3400" dirty="0" smtClean="0"/>
              <a:t>Scalable control plane: hierarchical controller, logical crossbar</a:t>
            </a:r>
            <a:endParaRPr lang="en-US" sz="3400" dirty="0"/>
          </a:p>
          <a:p>
            <a:pPr lvl="1">
              <a:defRPr/>
            </a:pPr>
            <a:r>
              <a:rPr lang="en-US" sz="3400" dirty="0" smtClean="0"/>
              <a:t>Scalable data plane</a:t>
            </a:r>
            <a:endParaRPr lang="en-US" sz="3400" dirty="0"/>
          </a:p>
          <a:p>
            <a:pPr>
              <a:defRPr/>
            </a:pPr>
            <a:r>
              <a:rPr lang="en-US" sz="5100" dirty="0" smtClean="0"/>
              <a:t>SDN Abstraction (Lecture 4, 5, 6)</a:t>
            </a:r>
          </a:p>
          <a:p>
            <a:pPr lvl="1">
              <a:defRPr/>
            </a:pPr>
            <a:r>
              <a:rPr lang="en-US" sz="3400" dirty="0" smtClean="0"/>
              <a:t>Programming language, verification, network update</a:t>
            </a:r>
            <a:endParaRPr lang="en-US" sz="5100" dirty="0" smtClean="0"/>
          </a:p>
          <a:p>
            <a:pPr>
              <a:defRPr/>
            </a:pPr>
            <a:r>
              <a:rPr lang="en-US" sz="5100" dirty="0" smtClean="0"/>
              <a:t>Programmable Data Plane (</a:t>
            </a:r>
            <a:r>
              <a:rPr lang="en-US" sz="5100" dirty="0"/>
              <a:t>L</a:t>
            </a:r>
            <a:r>
              <a:rPr lang="en-US" sz="5100" dirty="0" smtClean="0"/>
              <a:t>ecture 7) </a:t>
            </a:r>
            <a:endParaRPr lang="en-US" sz="5100" dirty="0"/>
          </a:p>
          <a:p>
            <a:pPr lvl="1">
              <a:defRPr/>
            </a:pPr>
            <a:r>
              <a:rPr lang="en-US" sz="3400" dirty="0" smtClean="0"/>
              <a:t>Protocol independent forwarding, Click modular router, </a:t>
            </a:r>
            <a:r>
              <a:rPr lang="en-US" sz="3400" dirty="0" err="1" smtClean="0"/>
              <a:t>SwitchBlade</a:t>
            </a:r>
            <a:endParaRPr lang="en-US" sz="3400" dirty="0" smtClean="0"/>
          </a:p>
          <a:p>
            <a:pPr>
              <a:defRPr/>
            </a:pPr>
            <a:r>
              <a:rPr lang="en-US" sz="5100" dirty="0" smtClean="0"/>
              <a:t>SDN Application (</a:t>
            </a:r>
            <a:r>
              <a:rPr lang="en-US" sz="5100" dirty="0"/>
              <a:t>L</a:t>
            </a:r>
            <a:r>
              <a:rPr lang="en-US" sz="5100" dirty="0" smtClean="0"/>
              <a:t>ecture 8, </a:t>
            </a:r>
            <a:r>
              <a:rPr lang="en-US" sz="5100" dirty="0" smtClean="0"/>
              <a:t>9, 10</a:t>
            </a:r>
            <a:r>
              <a:rPr lang="en-US" sz="5100" dirty="0" smtClean="0"/>
              <a:t>)</a:t>
            </a:r>
            <a:endParaRPr lang="en-US" sz="5100" dirty="0"/>
          </a:p>
          <a:p>
            <a:pPr lvl="1">
              <a:defRPr/>
            </a:pPr>
            <a:r>
              <a:rPr lang="en-US" sz="3400" dirty="0" smtClean="0"/>
              <a:t>Virtualization, traffic management, wireless networks</a:t>
            </a:r>
            <a:endParaRPr lang="en-US" sz="3400" dirty="0" smtClean="0"/>
          </a:p>
          <a:p>
            <a:pPr>
              <a:defRPr/>
            </a:pPr>
            <a:r>
              <a:rPr lang="en-US" sz="5100" dirty="0" smtClean="0"/>
              <a:t>SDN </a:t>
            </a:r>
            <a:r>
              <a:rPr lang="en-US" sz="5100" dirty="0" err="1" smtClean="0"/>
              <a:t>Endhosts</a:t>
            </a:r>
            <a:r>
              <a:rPr lang="en-US" sz="5100" dirty="0" smtClean="0"/>
              <a:t>, </a:t>
            </a:r>
            <a:r>
              <a:rPr lang="en-US" sz="5100" dirty="0" err="1" smtClean="0"/>
              <a:t>Middleboxes</a:t>
            </a:r>
            <a:r>
              <a:rPr lang="en-US" sz="5100" dirty="0"/>
              <a:t> </a:t>
            </a:r>
            <a:r>
              <a:rPr lang="en-US" sz="5100" dirty="0" smtClean="0"/>
              <a:t>and </a:t>
            </a:r>
            <a:r>
              <a:rPr lang="en-US" sz="5100" dirty="0" smtClean="0"/>
              <a:t>Storage (Lecture 11)</a:t>
            </a:r>
          </a:p>
          <a:p>
            <a:pPr>
              <a:defRPr/>
            </a:pPr>
            <a:r>
              <a:rPr lang="en-US" sz="5100" dirty="0" smtClean="0"/>
              <a:t>SDN Debugging, Fault Tolerance and Security (Lecture 12)</a:t>
            </a:r>
            <a:endParaRPr lang="en-US" sz="5100" dirty="0" smtClean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Software Defined Networking (COMS 6998-8)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3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course equips you to address the following questions:</a:t>
            </a:r>
            <a:endParaRPr lang="en-US" dirty="0">
              <a:solidFill>
                <a:srgbClr val="9F8540"/>
              </a:solidFill>
            </a:endParaRPr>
          </a:p>
          <a:p>
            <a:pPr lvl="1"/>
            <a:r>
              <a:rPr lang="en-US" dirty="0" smtClean="0"/>
              <a:t>What is software defined networking?</a:t>
            </a:r>
            <a:endParaRPr lang="en-US" dirty="0" smtClean="0"/>
          </a:p>
          <a:p>
            <a:pPr lvl="1"/>
            <a:r>
              <a:rPr lang="en-US" dirty="0" smtClean="0"/>
              <a:t>What are the key building blocks?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do I use SDN to solve enterprise, carrier, and data center/cloud networking problems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What is the future of SDN?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Goals and </a:t>
            </a:r>
            <a:r>
              <a:rPr lang="en-US" dirty="0" smtClean="0"/>
              <a:t>Structure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course </a:t>
            </a:r>
            <a:r>
              <a:rPr lang="en-US" dirty="0" smtClean="0"/>
              <a:t>emphasizes concepts, </a:t>
            </a:r>
            <a:r>
              <a:rPr lang="en-US" dirty="0" err="1" smtClean="0"/>
              <a:t>handson</a:t>
            </a:r>
            <a:r>
              <a:rPr lang="en-US" dirty="0" smtClean="0"/>
              <a:t> experiences and research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Midterm will be on concepts (30% of grade)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Two programming assignments (one on Floodlight and the other on Pyretic) (20% of grade)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Course projects (50% of grade)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2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Choose from a list of topics</a:t>
            </a:r>
          </a:p>
          <a:p>
            <a:pPr lvl="1"/>
            <a:r>
              <a:rPr lang="en-US" dirty="0" smtClean="0"/>
              <a:t>Come up with your own topic</a:t>
            </a:r>
          </a:p>
          <a:p>
            <a:pPr lvl="1"/>
            <a:r>
              <a:rPr lang="en-US" dirty="0" smtClean="0"/>
              <a:t>Must be related to </a:t>
            </a:r>
            <a:r>
              <a:rPr lang="en-US" dirty="0" smtClean="0"/>
              <a:t>software defined networking, ideally solves a real problem</a:t>
            </a:r>
            <a:endParaRPr lang="en-US" dirty="0" smtClean="0"/>
          </a:p>
          <a:p>
            <a:pPr lvl="1"/>
            <a:r>
              <a:rPr lang="en-US" dirty="0" smtClean="0"/>
              <a:t>Should contain some research </a:t>
            </a:r>
            <a:r>
              <a:rPr lang="en-US" dirty="0"/>
              <a:t>elements, e.g. scalable system design, novel </a:t>
            </a:r>
            <a:r>
              <a:rPr lang="en-US" dirty="0" smtClean="0"/>
              <a:t>algorithms</a:t>
            </a:r>
            <a:endParaRPr lang="en-US" dirty="0" smtClean="0"/>
          </a:p>
          <a:p>
            <a:r>
              <a:rPr lang="en-US" dirty="0" smtClean="0"/>
              <a:t>Teams of 1 to 4 students</a:t>
            </a:r>
          </a:p>
          <a:p>
            <a:r>
              <a:rPr lang="en-US" dirty="0" smtClean="0"/>
              <a:t>Final deliverables</a:t>
            </a:r>
          </a:p>
          <a:p>
            <a:pPr lvl="1"/>
            <a:r>
              <a:rPr lang="en-US" dirty="0" smtClean="0"/>
              <a:t>Project report (research paper format, 10 to 12 pages)</a:t>
            </a:r>
          </a:p>
          <a:p>
            <a:pPr lvl="1"/>
            <a:r>
              <a:rPr lang="en-US" dirty="0" smtClean="0"/>
              <a:t>Project presentation and demo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8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Project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Precisely define the project</a:t>
            </a:r>
          </a:p>
          <a:p>
            <a:r>
              <a:rPr lang="en-US" dirty="0" smtClean="0"/>
              <a:t>Understand related work</a:t>
            </a:r>
          </a:p>
          <a:p>
            <a:r>
              <a:rPr lang="en-US" dirty="0" smtClean="0"/>
              <a:t>Propose novel techniques or systems</a:t>
            </a:r>
          </a:p>
          <a:p>
            <a:pPr lvl="1"/>
            <a:r>
              <a:rPr lang="en-US" dirty="0" smtClean="0"/>
              <a:t>Creativity will be evaluated</a:t>
            </a:r>
          </a:p>
          <a:p>
            <a:r>
              <a:rPr lang="en-US" dirty="0" smtClean="0"/>
              <a:t>System implementation</a:t>
            </a:r>
          </a:p>
          <a:p>
            <a:pPr lvl="1"/>
            <a:r>
              <a:rPr lang="en-US" dirty="0" smtClean="0"/>
              <a:t>Controller platform: Floodlight, POX, </a:t>
            </a:r>
            <a:r>
              <a:rPr lang="en-US" dirty="0" smtClean="0"/>
              <a:t>Pyretic, Nettle</a:t>
            </a:r>
          </a:p>
          <a:p>
            <a:pPr lvl="1"/>
            <a:r>
              <a:rPr lang="en-US" dirty="0" smtClean="0"/>
              <a:t>Testing: </a:t>
            </a:r>
            <a:r>
              <a:rPr lang="en-US" dirty="0" err="1" smtClean="0"/>
              <a:t>mininet</a:t>
            </a:r>
            <a:r>
              <a:rPr lang="en-US" dirty="0" smtClean="0"/>
              <a:t>, </a:t>
            </a:r>
            <a:r>
              <a:rPr lang="en-US" dirty="0" err="1" smtClean="0"/>
              <a:t>Cbench</a:t>
            </a:r>
            <a:r>
              <a:rPr lang="en-US" dirty="0" smtClean="0"/>
              <a:t> (controller benchmark tool)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Researcher at Bell Labs, Alcatel-Lucent</a:t>
            </a:r>
          </a:p>
          <a:p>
            <a:r>
              <a:rPr lang="en-US" dirty="0" smtClean="0"/>
              <a:t>Ph.D. from Dept. of CS, Cornell, 2001</a:t>
            </a:r>
            <a:endParaRPr lang="en-US" dirty="0"/>
          </a:p>
          <a:p>
            <a:r>
              <a:rPr lang="en-US" dirty="0" smtClean="0"/>
              <a:t>Research interest: </a:t>
            </a:r>
            <a:r>
              <a:rPr lang="en-US" dirty="0">
                <a:solidFill>
                  <a:srgbClr val="9F8540"/>
                </a:solidFill>
              </a:rPr>
              <a:t>s</a:t>
            </a:r>
            <a:r>
              <a:rPr lang="en-US" dirty="0" smtClean="0">
                <a:solidFill>
                  <a:srgbClr val="9F8540"/>
                </a:solidFill>
              </a:rPr>
              <a:t>oftware defined n</a:t>
            </a:r>
            <a:r>
              <a:rPr lang="en-US" dirty="0" smtClean="0">
                <a:solidFill>
                  <a:srgbClr val="9F8540"/>
                </a:solidFill>
              </a:rPr>
              <a:t>etworking, </a:t>
            </a:r>
            <a:r>
              <a:rPr lang="en-US" dirty="0" smtClean="0">
                <a:solidFill>
                  <a:srgbClr val="9F8540"/>
                </a:solidFill>
              </a:rPr>
              <a:t>mobile computing, cloud computing, and security </a:t>
            </a:r>
          </a:p>
          <a:p>
            <a:r>
              <a:rPr lang="en-US" dirty="0" smtClean="0"/>
              <a:t>Research Goal: </a:t>
            </a:r>
            <a:r>
              <a:rPr lang="en-US" dirty="0" smtClean="0">
                <a:solidFill>
                  <a:srgbClr val="9F8540"/>
                </a:solidFill>
              </a:rPr>
              <a:t>improve our mobile user experience through innovation </a:t>
            </a:r>
            <a:r>
              <a:rPr lang="en-US" dirty="0" smtClean="0">
                <a:solidFill>
                  <a:srgbClr val="9F8540"/>
                </a:solidFill>
              </a:rPr>
              <a:t>in </a:t>
            </a:r>
            <a:r>
              <a:rPr lang="en-US" dirty="0" smtClean="0">
                <a:solidFill>
                  <a:srgbClr val="9F8540"/>
                </a:solidFill>
              </a:rPr>
              <a:t>network architecture, mobile cloud computing systems and security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4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Project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Evaluate your solution, e.g. performance, scalability</a:t>
            </a:r>
          </a:p>
          <a:p>
            <a:pPr lvl="1"/>
            <a:r>
              <a:rPr lang="en-US" dirty="0" smtClean="0"/>
              <a:t>Thoroughness will be evaluated</a:t>
            </a:r>
          </a:p>
          <a:p>
            <a:r>
              <a:rPr lang="en-US" dirty="0" smtClean="0"/>
              <a:t>Write up and present your projects</a:t>
            </a:r>
          </a:p>
          <a:p>
            <a:pPr lvl="1"/>
            <a:r>
              <a:rPr lang="en-US" dirty="0" smtClean="0"/>
              <a:t>Evaluated using professional paper review criterions </a:t>
            </a:r>
          </a:p>
          <a:p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 smtClean="0"/>
              <a:t>timelines (suggested)</a:t>
            </a:r>
            <a:endParaRPr lang="en-US" dirty="0" smtClean="0"/>
          </a:p>
          <a:p>
            <a:pPr lvl="1"/>
            <a:r>
              <a:rPr lang="en-US" dirty="0" smtClean="0"/>
              <a:t>September 17</a:t>
            </a:r>
            <a:r>
              <a:rPr lang="en-US" dirty="0" smtClean="0"/>
              <a:t>: </a:t>
            </a:r>
            <a:r>
              <a:rPr lang="en-US" dirty="0" smtClean="0"/>
              <a:t>Form final project team</a:t>
            </a:r>
          </a:p>
          <a:p>
            <a:pPr lvl="1"/>
            <a:r>
              <a:rPr lang="en-US" dirty="0" smtClean="0"/>
              <a:t>October 8</a:t>
            </a:r>
            <a:r>
              <a:rPr lang="en-US" dirty="0" smtClean="0"/>
              <a:t>: </a:t>
            </a:r>
            <a:r>
              <a:rPr lang="en-US" dirty="0" smtClean="0"/>
              <a:t>project description (2-4 pages)</a:t>
            </a:r>
          </a:p>
          <a:p>
            <a:pPr lvl="1"/>
            <a:r>
              <a:rPr lang="en-US" dirty="0" smtClean="0"/>
              <a:t>December 3</a:t>
            </a:r>
            <a:r>
              <a:rPr lang="en-US" dirty="0" smtClean="0"/>
              <a:t>: </a:t>
            </a:r>
            <a:r>
              <a:rPr lang="en-US" dirty="0" smtClean="0"/>
              <a:t>final presentation and demo</a:t>
            </a:r>
          </a:p>
          <a:p>
            <a:pPr lvl="1"/>
            <a:r>
              <a:rPr lang="en-US" dirty="0" smtClean="0"/>
              <a:t>December</a:t>
            </a:r>
            <a:r>
              <a:rPr lang="en-US" dirty="0" smtClean="0"/>
              <a:t> </a:t>
            </a:r>
            <a:r>
              <a:rPr lang="en-US" dirty="0" smtClean="0"/>
              <a:t>10: final project report (10-12 pages)</a:t>
            </a:r>
          </a:p>
          <a:p>
            <a:r>
              <a:rPr lang="en-US" dirty="0" smtClean="0"/>
              <a:t>I will meet with you regularly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Suggested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Cellular network virtualization</a:t>
            </a:r>
          </a:p>
          <a:p>
            <a:r>
              <a:rPr lang="en-US" dirty="0" smtClean="0"/>
              <a:t>Programming language abstraction for wireless networks</a:t>
            </a:r>
          </a:p>
          <a:p>
            <a:r>
              <a:rPr lang="en-US" dirty="0" smtClean="0"/>
              <a:t>SDN to improve video applications</a:t>
            </a:r>
          </a:p>
          <a:p>
            <a:r>
              <a:rPr lang="en-US" dirty="0" smtClean="0"/>
              <a:t>SDN measurement primitives</a:t>
            </a:r>
          </a:p>
          <a:p>
            <a:r>
              <a:rPr lang="en-US" dirty="0" smtClean="0"/>
              <a:t>SDN testing and debugging</a:t>
            </a:r>
          </a:p>
          <a:p>
            <a:r>
              <a:rPr lang="en-US" dirty="0" smtClean="0"/>
              <a:t>SDN security: mitigate </a:t>
            </a:r>
            <a:r>
              <a:rPr lang="en-US" dirty="0" err="1" smtClean="0"/>
              <a:t>DDoS</a:t>
            </a:r>
            <a:r>
              <a:rPr lang="en-US" dirty="0" smtClean="0"/>
              <a:t> attacks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Course web </a:t>
            </a:r>
            <a:r>
              <a:rPr lang="en-US" dirty="0" smtClean="0"/>
              <a:t>page: schedule, project timelines, list of potential projects,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Piazza page for discussion</a:t>
            </a:r>
            <a:endParaRPr lang="en-US" dirty="0" smtClean="0"/>
          </a:p>
          <a:p>
            <a:r>
              <a:rPr lang="en-US" dirty="0" smtClean="0"/>
              <a:t>Online resources</a:t>
            </a:r>
          </a:p>
          <a:p>
            <a:pPr lvl="1"/>
            <a:r>
              <a:rPr lang="en-US" dirty="0">
                <a:hlinkClick r:id="rId3"/>
              </a:rPr>
              <a:t>COS-597E, Princeton University, Fall 2013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CSE690-01, Stony Brook University, Fall 2013</a:t>
            </a:r>
            <a:endParaRPr lang="en-US" dirty="0"/>
          </a:p>
          <a:p>
            <a:pPr lvl="1"/>
            <a:r>
              <a:rPr lang="en-US" dirty="0" err="1">
                <a:hlinkClick r:id="rId5"/>
              </a:rPr>
              <a:t>Coursera</a:t>
            </a:r>
            <a:r>
              <a:rPr lang="en-US" dirty="0">
                <a:hlinkClick r:id="rId5"/>
              </a:rPr>
              <a:t> Software Defined Networking by Dr. </a:t>
            </a:r>
            <a:r>
              <a:rPr lang="en-US" dirty="0" smtClean="0">
                <a:hlinkClick r:id="rId5"/>
              </a:rPr>
              <a:t>Nick </a:t>
            </a:r>
            <a:r>
              <a:rPr lang="en-US" dirty="0" err="1" smtClean="0">
                <a:hlinkClick r:id="rId5"/>
              </a:rPr>
              <a:t>Feamster</a:t>
            </a:r>
            <a:r>
              <a:rPr lang="en-US" dirty="0" smtClean="0">
                <a:hlinkClick r:id="rId5"/>
              </a:rPr>
              <a:t> 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SDN reading </a:t>
            </a:r>
            <a:r>
              <a:rPr lang="en-US" dirty="0" smtClean="0">
                <a:hlinkClick r:id="rId6"/>
              </a:rPr>
              <a:t>list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Open Networking Summit</a:t>
            </a:r>
            <a:endParaRPr lang="en-US" dirty="0"/>
          </a:p>
          <a:p>
            <a:r>
              <a:rPr lang="en-US" dirty="0" smtClean="0"/>
              <a:t>For any questions or concerns: email me at </a:t>
            </a:r>
            <a:r>
              <a:rPr lang="en-US" dirty="0" smtClean="0">
                <a:hlinkClick r:id="rId8"/>
              </a:rPr>
              <a:t>lierranli@</a:t>
            </a:r>
            <a:r>
              <a:rPr lang="en-US" dirty="0" smtClean="0">
                <a:hlinkClick r:id="rId8"/>
              </a:rPr>
              <a:t>cs.columbia.edu</a:t>
            </a:r>
            <a:endParaRPr lang="en-US" dirty="0" smtClean="0"/>
          </a:p>
          <a:p>
            <a:r>
              <a:rPr lang="en-US" dirty="0" smtClean="0"/>
              <a:t>TA: </a:t>
            </a:r>
            <a:r>
              <a:rPr lang="en-US" dirty="0" err="1" smtClean="0"/>
              <a:t>YoungHoon</a:t>
            </a:r>
            <a:r>
              <a:rPr lang="en-US" dirty="0" smtClean="0"/>
              <a:t> Jung</a:t>
            </a:r>
            <a:r>
              <a:rPr lang="en-US" dirty="0" smtClean="0"/>
              <a:t>, </a:t>
            </a:r>
            <a:r>
              <a:rPr lang="en-US" dirty="0" err="1" smtClean="0"/>
              <a:t>jung</a:t>
            </a:r>
            <a:r>
              <a:rPr lang="en-US" dirty="0" err="1" smtClean="0"/>
              <a:t>@cs.columbia.edu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8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Precursor to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AT&amp;T’s Network Control Points: separation of control plane and data plane in circuit switched networks (dates back to 1980s)</a:t>
            </a:r>
          </a:p>
          <a:p>
            <a:r>
              <a:rPr lang="en-US" dirty="0" smtClean="0"/>
              <a:t>Routing control platform (2004)</a:t>
            </a:r>
          </a:p>
          <a:p>
            <a:r>
              <a:rPr lang="en-US" altLang="ko-KR" dirty="0">
                <a:ea typeface="굴림" charset="0"/>
                <a:cs typeface="굴림" charset="0"/>
              </a:rPr>
              <a:t>A Clean Slate 4D Approach to Network Control and </a:t>
            </a:r>
            <a:r>
              <a:rPr lang="en-US" altLang="ko-KR" dirty="0" smtClean="0">
                <a:ea typeface="굴림" charset="0"/>
                <a:cs typeface="굴림" charset="0"/>
              </a:rPr>
              <a:t>Management (2005)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971800"/>
            <a:ext cx="7162800" cy="292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Routing control </a:t>
            </a:r>
            <a:r>
              <a:rPr lang="en-US" sz="4000" dirty="0" smtClean="0"/>
              <a:t>platform (RCP) 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7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897A-76C3-5B4F-8BDA-5DAF8D832810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236701" name="Group 157"/>
          <p:cNvGrpSpPr>
            <a:grpSpLocks/>
          </p:cNvGrpSpPr>
          <p:nvPr/>
        </p:nvGrpSpPr>
        <p:grpSpPr bwMode="auto">
          <a:xfrm>
            <a:off x="1676400" y="3048000"/>
            <a:ext cx="6172200" cy="1524000"/>
            <a:chOff x="-384" y="1008"/>
            <a:chExt cx="1584" cy="864"/>
          </a:xfrm>
        </p:grpSpPr>
        <p:sp>
          <p:nvSpPr>
            <p:cNvPr id="236702" name="AutoShape 158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6703" name="Oval 159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04" name="Oval 160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67" name="Line 23"/>
          <p:cNvSpPr>
            <a:spLocks noChangeShapeType="1"/>
          </p:cNvSpPr>
          <p:nvPr/>
        </p:nvSpPr>
        <p:spPr bwMode="auto">
          <a:xfrm>
            <a:off x="4953000" y="2057400"/>
            <a:ext cx="22860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5" name="Line 21"/>
          <p:cNvSpPr>
            <a:spLocks noChangeShapeType="1"/>
          </p:cNvSpPr>
          <p:nvPr/>
        </p:nvSpPr>
        <p:spPr bwMode="auto">
          <a:xfrm flipH="1" flipV="1">
            <a:off x="7772400" y="38100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6684" name="Group 140"/>
          <p:cNvGrpSpPr>
            <a:grpSpLocks/>
          </p:cNvGrpSpPr>
          <p:nvPr/>
        </p:nvGrpSpPr>
        <p:grpSpPr bwMode="auto">
          <a:xfrm>
            <a:off x="76200" y="1981200"/>
            <a:ext cx="2514600" cy="1371600"/>
            <a:chOff x="-384" y="1008"/>
            <a:chExt cx="1584" cy="864"/>
          </a:xfrm>
        </p:grpSpPr>
        <p:sp>
          <p:nvSpPr>
            <p:cNvPr id="236667" name="AutoShape 123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6668" name="Oval 124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69" name="Oval 125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685" name="Group 141"/>
          <p:cNvGrpSpPr>
            <a:grpSpLocks/>
          </p:cNvGrpSpPr>
          <p:nvPr/>
        </p:nvGrpSpPr>
        <p:grpSpPr bwMode="auto">
          <a:xfrm>
            <a:off x="2514600" y="1371600"/>
            <a:ext cx="2514600" cy="1371600"/>
            <a:chOff x="-384" y="1008"/>
            <a:chExt cx="1584" cy="864"/>
          </a:xfrm>
        </p:grpSpPr>
        <p:sp>
          <p:nvSpPr>
            <p:cNvPr id="236686" name="AutoShape 142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6687" name="Oval 143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88" name="Oval 144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693" name="Group 149"/>
          <p:cNvGrpSpPr>
            <a:grpSpLocks/>
          </p:cNvGrpSpPr>
          <p:nvPr/>
        </p:nvGrpSpPr>
        <p:grpSpPr bwMode="auto">
          <a:xfrm>
            <a:off x="6705600" y="1600200"/>
            <a:ext cx="2514600" cy="1371600"/>
            <a:chOff x="-384" y="1008"/>
            <a:chExt cx="1584" cy="864"/>
          </a:xfrm>
        </p:grpSpPr>
        <p:sp>
          <p:nvSpPr>
            <p:cNvPr id="236694" name="AutoShape 150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6695" name="Oval 151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96" name="Oval 152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697" name="Group 153"/>
          <p:cNvGrpSpPr>
            <a:grpSpLocks/>
          </p:cNvGrpSpPr>
          <p:nvPr/>
        </p:nvGrpSpPr>
        <p:grpSpPr bwMode="auto">
          <a:xfrm>
            <a:off x="7239000" y="4267200"/>
            <a:ext cx="2514600" cy="1371600"/>
            <a:chOff x="-384" y="1008"/>
            <a:chExt cx="1584" cy="864"/>
          </a:xfrm>
        </p:grpSpPr>
        <p:sp>
          <p:nvSpPr>
            <p:cNvPr id="236698" name="AutoShape 154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6699" name="Oval 155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00" name="Oval 156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51" name="Rectangle 7"/>
          <p:cNvSpPr>
            <a:spLocks noGrp="1" noChangeArrowheads="1"/>
          </p:cNvSpPr>
          <p:nvPr>
            <p:ph type="title"/>
          </p:nvPr>
        </p:nvSpPr>
        <p:spPr>
          <a:xfrm>
            <a:off x="723900" y="2286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How ISPs route</a:t>
            </a:r>
          </a:p>
        </p:txBody>
      </p:sp>
      <p:sp>
        <p:nvSpPr>
          <p:cNvPr id="236563" name="Line 19"/>
          <p:cNvSpPr>
            <a:spLocks noChangeShapeType="1"/>
          </p:cNvSpPr>
          <p:nvPr/>
        </p:nvSpPr>
        <p:spPr bwMode="auto">
          <a:xfrm>
            <a:off x="1524000" y="3276600"/>
            <a:ext cx="304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4" name="Line 20"/>
          <p:cNvSpPr>
            <a:spLocks noChangeShapeType="1"/>
          </p:cNvSpPr>
          <p:nvPr/>
        </p:nvSpPr>
        <p:spPr bwMode="auto">
          <a:xfrm>
            <a:off x="3886200" y="2667000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6" name="Line 22"/>
          <p:cNvSpPr>
            <a:spLocks noChangeShapeType="1"/>
          </p:cNvSpPr>
          <p:nvPr/>
        </p:nvSpPr>
        <p:spPr bwMode="auto">
          <a:xfrm flipH="1">
            <a:off x="7696200" y="2819400"/>
            <a:ext cx="228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6745" name="Group 201"/>
          <p:cNvGrpSpPr>
            <a:grpSpLocks/>
          </p:cNvGrpSpPr>
          <p:nvPr/>
        </p:nvGrpSpPr>
        <p:grpSpPr bwMode="auto">
          <a:xfrm>
            <a:off x="2133600" y="3125788"/>
            <a:ext cx="5334000" cy="1141412"/>
            <a:chOff x="1296" y="1969"/>
            <a:chExt cx="3360" cy="719"/>
          </a:xfrm>
        </p:grpSpPr>
        <p:sp>
          <p:nvSpPr>
            <p:cNvPr id="236616" name="Freeform 72"/>
            <p:cNvSpPr>
              <a:spLocks/>
            </p:cNvSpPr>
            <p:nvPr/>
          </p:nvSpPr>
          <p:spPr bwMode="auto">
            <a:xfrm>
              <a:off x="1296" y="2016"/>
              <a:ext cx="934" cy="240"/>
            </a:xfrm>
            <a:custGeom>
              <a:avLst/>
              <a:gdLst>
                <a:gd name="T0" fmla="*/ 960 w 960"/>
                <a:gd name="T1" fmla="*/ 0 h 240"/>
                <a:gd name="T2" fmla="*/ 384 w 960"/>
                <a:gd name="T3" fmla="*/ 48 h 240"/>
                <a:gd name="T4" fmla="*/ 0 w 960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240">
                  <a:moveTo>
                    <a:pt x="960" y="0"/>
                  </a:moveTo>
                  <a:cubicBezTo>
                    <a:pt x="752" y="4"/>
                    <a:pt x="544" y="8"/>
                    <a:pt x="384" y="48"/>
                  </a:cubicBezTo>
                  <a:cubicBezTo>
                    <a:pt x="224" y="88"/>
                    <a:pt x="112" y="164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8" name="Freeform 74"/>
            <p:cNvSpPr>
              <a:spLocks/>
            </p:cNvSpPr>
            <p:nvPr/>
          </p:nvSpPr>
          <p:spPr bwMode="auto">
            <a:xfrm>
              <a:off x="2370" y="2112"/>
              <a:ext cx="109" cy="336"/>
            </a:xfrm>
            <a:custGeom>
              <a:avLst/>
              <a:gdLst>
                <a:gd name="T0" fmla="*/ 96 w 112"/>
                <a:gd name="T1" fmla="*/ 0 h 336"/>
                <a:gd name="T2" fmla="*/ 96 w 112"/>
                <a:gd name="T3" fmla="*/ 240 h 336"/>
                <a:gd name="T4" fmla="*/ 0 w 112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336">
                  <a:moveTo>
                    <a:pt x="96" y="0"/>
                  </a:moveTo>
                  <a:cubicBezTo>
                    <a:pt x="104" y="92"/>
                    <a:pt x="112" y="184"/>
                    <a:pt x="96" y="240"/>
                  </a:cubicBezTo>
                  <a:cubicBezTo>
                    <a:pt x="80" y="296"/>
                    <a:pt x="40" y="316"/>
                    <a:pt x="0" y="33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9" name="Freeform 75"/>
            <p:cNvSpPr>
              <a:spLocks/>
            </p:cNvSpPr>
            <p:nvPr/>
          </p:nvSpPr>
          <p:spPr bwMode="auto">
            <a:xfrm>
              <a:off x="2510" y="2112"/>
              <a:ext cx="467" cy="576"/>
            </a:xfrm>
            <a:custGeom>
              <a:avLst/>
              <a:gdLst>
                <a:gd name="T0" fmla="*/ 0 w 480"/>
                <a:gd name="T1" fmla="*/ 0 h 576"/>
                <a:gd name="T2" fmla="*/ 288 w 480"/>
                <a:gd name="T3" fmla="*/ 384 h 576"/>
                <a:gd name="T4" fmla="*/ 480 w 480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576">
                  <a:moveTo>
                    <a:pt x="0" y="0"/>
                  </a:moveTo>
                  <a:cubicBezTo>
                    <a:pt x="104" y="144"/>
                    <a:pt x="208" y="288"/>
                    <a:pt x="288" y="384"/>
                  </a:cubicBezTo>
                  <a:cubicBezTo>
                    <a:pt x="368" y="480"/>
                    <a:pt x="424" y="528"/>
                    <a:pt x="480" y="57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0" name="Freeform 76"/>
            <p:cNvSpPr>
              <a:spLocks/>
            </p:cNvSpPr>
            <p:nvPr/>
          </p:nvSpPr>
          <p:spPr bwMode="auto">
            <a:xfrm>
              <a:off x="2556" y="2112"/>
              <a:ext cx="561" cy="192"/>
            </a:xfrm>
            <a:custGeom>
              <a:avLst/>
              <a:gdLst>
                <a:gd name="T0" fmla="*/ 0 w 576"/>
                <a:gd name="T1" fmla="*/ 0 h 192"/>
                <a:gd name="T2" fmla="*/ 336 w 576"/>
                <a:gd name="T3" fmla="*/ 144 h 192"/>
                <a:gd name="T4" fmla="*/ 576 w 576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192">
                  <a:moveTo>
                    <a:pt x="0" y="0"/>
                  </a:moveTo>
                  <a:cubicBezTo>
                    <a:pt x="120" y="56"/>
                    <a:pt x="240" y="112"/>
                    <a:pt x="336" y="144"/>
                  </a:cubicBezTo>
                  <a:cubicBezTo>
                    <a:pt x="432" y="176"/>
                    <a:pt x="504" y="184"/>
                    <a:pt x="576" y="19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1" name="Freeform 77"/>
            <p:cNvSpPr>
              <a:spLocks/>
            </p:cNvSpPr>
            <p:nvPr/>
          </p:nvSpPr>
          <p:spPr bwMode="auto">
            <a:xfrm>
              <a:off x="2603" y="2064"/>
              <a:ext cx="1401" cy="288"/>
            </a:xfrm>
            <a:custGeom>
              <a:avLst/>
              <a:gdLst>
                <a:gd name="T0" fmla="*/ 0 w 1440"/>
                <a:gd name="T1" fmla="*/ 0 h 288"/>
                <a:gd name="T2" fmla="*/ 960 w 1440"/>
                <a:gd name="T3" fmla="*/ 96 h 288"/>
                <a:gd name="T4" fmla="*/ 1440 w 1440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0" h="288">
                  <a:moveTo>
                    <a:pt x="0" y="0"/>
                  </a:moveTo>
                  <a:cubicBezTo>
                    <a:pt x="360" y="24"/>
                    <a:pt x="720" y="48"/>
                    <a:pt x="960" y="96"/>
                  </a:cubicBezTo>
                  <a:cubicBezTo>
                    <a:pt x="1200" y="144"/>
                    <a:pt x="1320" y="216"/>
                    <a:pt x="1440" y="28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2" name="Freeform 78"/>
            <p:cNvSpPr>
              <a:spLocks/>
            </p:cNvSpPr>
            <p:nvPr/>
          </p:nvSpPr>
          <p:spPr bwMode="auto">
            <a:xfrm rot="-161027">
              <a:off x="2650" y="1969"/>
              <a:ext cx="2006" cy="384"/>
            </a:xfrm>
            <a:custGeom>
              <a:avLst/>
              <a:gdLst>
                <a:gd name="T0" fmla="*/ 0 w 2112"/>
                <a:gd name="T1" fmla="*/ 0 h 384"/>
                <a:gd name="T2" fmla="*/ 1488 w 2112"/>
                <a:gd name="T3" fmla="*/ 192 h 384"/>
                <a:gd name="T4" fmla="*/ 2112 w 2112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2" h="384">
                  <a:moveTo>
                    <a:pt x="0" y="0"/>
                  </a:moveTo>
                  <a:cubicBezTo>
                    <a:pt x="568" y="64"/>
                    <a:pt x="1136" y="128"/>
                    <a:pt x="1488" y="192"/>
                  </a:cubicBezTo>
                  <a:cubicBezTo>
                    <a:pt x="1840" y="256"/>
                    <a:pt x="1976" y="320"/>
                    <a:pt x="2112" y="38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722" name="Group 178"/>
          <p:cNvGrpSpPr>
            <a:grpSpLocks/>
          </p:cNvGrpSpPr>
          <p:nvPr/>
        </p:nvGrpSpPr>
        <p:grpSpPr bwMode="auto">
          <a:xfrm>
            <a:off x="304800" y="3962400"/>
            <a:ext cx="1833563" cy="762000"/>
            <a:chOff x="192" y="2496"/>
            <a:chExt cx="1155" cy="480"/>
          </a:xfrm>
        </p:grpSpPr>
        <p:sp>
          <p:nvSpPr>
            <p:cNvPr id="236579" name="Text Box 35"/>
            <p:cNvSpPr txBox="1">
              <a:spLocks noChangeArrowheads="1"/>
            </p:cNvSpPr>
            <p:nvPr/>
          </p:nvSpPr>
          <p:spPr bwMode="auto">
            <a:xfrm>
              <a:off x="192" y="2688"/>
              <a:ext cx="11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Border router</a:t>
              </a:r>
            </a:p>
          </p:txBody>
        </p:sp>
        <p:sp>
          <p:nvSpPr>
            <p:cNvPr id="236717" name="Line 173"/>
            <p:cNvSpPr>
              <a:spLocks noChangeShapeType="1"/>
            </p:cNvSpPr>
            <p:nvPr/>
          </p:nvSpPr>
          <p:spPr bwMode="auto">
            <a:xfrm flipV="1">
              <a:off x="816" y="249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749" name="Group 205"/>
          <p:cNvGrpSpPr>
            <a:grpSpLocks/>
          </p:cNvGrpSpPr>
          <p:nvPr/>
        </p:nvGrpSpPr>
        <p:grpSpPr bwMode="auto">
          <a:xfrm>
            <a:off x="1600200" y="2970213"/>
            <a:ext cx="6477000" cy="1711325"/>
            <a:chOff x="1008" y="1871"/>
            <a:chExt cx="4080" cy="1078"/>
          </a:xfrm>
        </p:grpSpPr>
        <p:graphicFrame>
          <p:nvGraphicFramePr>
            <p:cNvPr id="236574" name="Object 30"/>
            <p:cNvGraphicFramePr>
              <a:graphicFrameLocks noChangeAspect="1"/>
            </p:cNvGraphicFramePr>
            <p:nvPr/>
          </p:nvGraphicFramePr>
          <p:xfrm>
            <a:off x="1008" y="2255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7" name="Visio" r:id="rId4" imgW="916534" imgH="552907" progId="Visio.Drawing.11">
                    <p:embed/>
                  </p:oleObj>
                </mc:Choice>
                <mc:Fallback>
                  <p:oleObj name="Visio" r:id="rId4" imgW="916534" imgH="55290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255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575" name="Object 31"/>
            <p:cNvGraphicFramePr>
              <a:graphicFrameLocks noChangeAspect="1"/>
            </p:cNvGraphicFramePr>
            <p:nvPr/>
          </p:nvGraphicFramePr>
          <p:xfrm>
            <a:off x="2928" y="2688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8" name="Visio" r:id="rId6" imgW="916534" imgH="552907" progId="Visio.Drawing.11">
                    <p:embed/>
                  </p:oleObj>
                </mc:Choice>
                <mc:Fallback>
                  <p:oleObj name="Visio" r:id="rId6" imgW="916534" imgH="55290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688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576" name="Object 32"/>
            <p:cNvGraphicFramePr>
              <a:graphicFrameLocks noChangeAspect="1"/>
            </p:cNvGraphicFramePr>
            <p:nvPr/>
          </p:nvGraphicFramePr>
          <p:xfrm>
            <a:off x="2256" y="1871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9" name="Visio" r:id="rId7" imgW="916534" imgH="552907" progId="Visio.Drawing.11">
                    <p:embed/>
                  </p:oleObj>
                </mc:Choice>
                <mc:Fallback>
                  <p:oleObj name="Visio" r:id="rId7" imgW="916534" imgH="55290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871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578" name="Object 34"/>
            <p:cNvGraphicFramePr>
              <a:graphicFrameLocks noChangeAspect="1"/>
            </p:cNvGraphicFramePr>
            <p:nvPr/>
          </p:nvGraphicFramePr>
          <p:xfrm>
            <a:off x="4656" y="2160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10" name="Visio" r:id="rId8" imgW="916534" imgH="552907" progId="Visio.Drawing.11">
                    <p:embed/>
                  </p:oleObj>
                </mc:Choice>
                <mc:Fallback>
                  <p:oleObj name="Visio" r:id="rId8" imgW="916534" imgH="55290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2160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6752" name="Group 208"/>
          <p:cNvGrpSpPr>
            <a:grpSpLocks/>
          </p:cNvGrpSpPr>
          <p:nvPr/>
        </p:nvGrpSpPr>
        <p:grpSpPr bwMode="auto">
          <a:xfrm>
            <a:off x="1905000" y="3579813"/>
            <a:ext cx="4876800" cy="1449387"/>
            <a:chOff x="1200" y="2255"/>
            <a:chExt cx="3072" cy="913"/>
          </a:xfrm>
        </p:grpSpPr>
        <p:grpSp>
          <p:nvGrpSpPr>
            <p:cNvPr id="236585" name="Group 41"/>
            <p:cNvGrpSpPr>
              <a:grpSpLocks/>
            </p:cNvGrpSpPr>
            <p:nvPr/>
          </p:nvGrpSpPr>
          <p:grpSpPr bwMode="auto">
            <a:xfrm>
              <a:off x="2112" y="2255"/>
              <a:ext cx="2160" cy="319"/>
              <a:chOff x="1824" y="2303"/>
              <a:chExt cx="2160" cy="319"/>
            </a:xfrm>
          </p:grpSpPr>
          <p:graphicFrame>
            <p:nvGraphicFramePr>
              <p:cNvPr id="236586" name="Object 42"/>
              <p:cNvGraphicFramePr>
                <a:graphicFrameLocks noChangeAspect="1"/>
              </p:cNvGraphicFramePr>
              <p:nvPr/>
            </p:nvGraphicFramePr>
            <p:xfrm>
              <a:off x="2880" y="2303"/>
              <a:ext cx="288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11" name="Visio" r:id="rId9" imgW="916534" imgH="552907" progId="Visio.Drawing.11">
                      <p:embed/>
                    </p:oleObj>
                  </mc:Choice>
                  <mc:Fallback>
                    <p:oleObj name="Visio" r:id="rId9" imgW="916534" imgH="552907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303"/>
                            <a:ext cx="288" cy="1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6587" name="Object 43"/>
              <p:cNvGraphicFramePr>
                <a:graphicFrameLocks noChangeAspect="1"/>
              </p:cNvGraphicFramePr>
              <p:nvPr/>
            </p:nvGraphicFramePr>
            <p:xfrm>
              <a:off x="1824" y="2448"/>
              <a:ext cx="288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12" name="Visio" r:id="rId10" imgW="916534" imgH="552907" progId="Visio.Drawing.11">
                      <p:embed/>
                    </p:oleObj>
                  </mc:Choice>
                  <mc:Fallback>
                    <p:oleObj name="Visio" r:id="rId10" imgW="916534" imgH="552907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4" y="2448"/>
                            <a:ext cx="288" cy="1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6588" name="Object 44"/>
              <p:cNvGraphicFramePr>
                <a:graphicFrameLocks noChangeAspect="1"/>
              </p:cNvGraphicFramePr>
              <p:nvPr/>
            </p:nvGraphicFramePr>
            <p:xfrm>
              <a:off x="3696" y="2400"/>
              <a:ext cx="288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13" name="Visio" r:id="rId11" imgW="916534" imgH="552907" progId="Visio.Drawing.11">
                      <p:embed/>
                    </p:oleObj>
                  </mc:Choice>
                  <mc:Fallback>
                    <p:oleObj name="Visio" r:id="rId11" imgW="916534" imgH="552907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2400"/>
                            <a:ext cx="288" cy="1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6580" name="Text Box 36"/>
            <p:cNvSpPr txBox="1">
              <a:spLocks noChangeArrowheads="1"/>
            </p:cNvSpPr>
            <p:nvPr/>
          </p:nvSpPr>
          <p:spPr bwMode="auto">
            <a:xfrm>
              <a:off x="1200" y="2880"/>
              <a:ext cx="12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Internal router</a:t>
              </a:r>
            </a:p>
          </p:txBody>
        </p:sp>
        <p:sp>
          <p:nvSpPr>
            <p:cNvPr id="236718" name="Line 174"/>
            <p:cNvSpPr>
              <a:spLocks noChangeShapeType="1"/>
            </p:cNvSpPr>
            <p:nvPr/>
          </p:nvSpPr>
          <p:spPr bwMode="auto">
            <a:xfrm flipV="1">
              <a:off x="1968" y="259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751" name="Group 207"/>
          <p:cNvGrpSpPr>
            <a:grpSpLocks/>
          </p:cNvGrpSpPr>
          <p:nvPr/>
        </p:nvGrpSpPr>
        <p:grpSpPr bwMode="auto">
          <a:xfrm>
            <a:off x="2284413" y="3200400"/>
            <a:ext cx="5183187" cy="1362075"/>
            <a:chOff x="1439" y="2016"/>
            <a:chExt cx="3265" cy="858"/>
          </a:xfrm>
        </p:grpSpPr>
        <p:grpSp>
          <p:nvGrpSpPr>
            <p:cNvPr id="236750" name="Group 206"/>
            <p:cNvGrpSpPr>
              <a:grpSpLocks/>
            </p:cNvGrpSpPr>
            <p:nvPr/>
          </p:nvGrpSpPr>
          <p:grpSpPr bwMode="auto">
            <a:xfrm>
              <a:off x="1439" y="2016"/>
              <a:ext cx="3265" cy="858"/>
              <a:chOff x="1439" y="2030"/>
              <a:chExt cx="3265" cy="858"/>
            </a:xfrm>
          </p:grpSpPr>
          <p:sp>
            <p:nvSpPr>
              <p:cNvPr id="236643" name="Freeform 99"/>
              <p:cNvSpPr>
                <a:spLocks/>
              </p:cNvSpPr>
              <p:nvPr/>
            </p:nvSpPr>
            <p:spPr bwMode="auto">
              <a:xfrm>
                <a:off x="3463" y="2322"/>
                <a:ext cx="1197" cy="51"/>
              </a:xfrm>
              <a:custGeom>
                <a:avLst/>
                <a:gdLst>
                  <a:gd name="T0" fmla="*/ 1197 w 1197"/>
                  <a:gd name="T1" fmla="*/ 0 h 51"/>
                  <a:gd name="T2" fmla="*/ 204 w 1197"/>
                  <a:gd name="T3" fmla="*/ 45 h 51"/>
                  <a:gd name="T4" fmla="*/ 0 w 1197"/>
                  <a:gd name="T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7" h="51">
                    <a:moveTo>
                      <a:pt x="1197" y="0"/>
                    </a:moveTo>
                    <a:cubicBezTo>
                      <a:pt x="1032" y="7"/>
                      <a:pt x="403" y="39"/>
                      <a:pt x="204" y="45"/>
                    </a:cubicBezTo>
                    <a:cubicBezTo>
                      <a:pt x="5" y="51"/>
                      <a:pt x="42" y="39"/>
                      <a:pt x="0" y="3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40" name="Freeform 96"/>
              <p:cNvSpPr>
                <a:spLocks/>
              </p:cNvSpPr>
              <p:nvPr/>
            </p:nvSpPr>
            <p:spPr bwMode="auto">
              <a:xfrm>
                <a:off x="2697" y="2030"/>
                <a:ext cx="1959" cy="234"/>
              </a:xfrm>
              <a:custGeom>
                <a:avLst/>
                <a:gdLst>
                  <a:gd name="T0" fmla="*/ 1959 w 1959"/>
                  <a:gd name="T1" fmla="*/ 234 h 234"/>
                  <a:gd name="T2" fmla="*/ 373 w 1959"/>
                  <a:gd name="T3" fmla="*/ 42 h 234"/>
                  <a:gd name="T4" fmla="*/ 0 w 1959"/>
                  <a:gd name="T5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9" h="234">
                    <a:moveTo>
                      <a:pt x="1959" y="234"/>
                    </a:moveTo>
                    <a:cubicBezTo>
                      <a:pt x="1695" y="202"/>
                      <a:pt x="699" y="81"/>
                      <a:pt x="373" y="42"/>
                    </a:cubicBezTo>
                    <a:cubicBezTo>
                      <a:pt x="47" y="3"/>
                      <a:pt x="78" y="9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41" name="Freeform 97"/>
              <p:cNvSpPr>
                <a:spLocks/>
              </p:cNvSpPr>
              <p:nvPr/>
            </p:nvSpPr>
            <p:spPr bwMode="auto">
              <a:xfrm rot="366366">
                <a:off x="1439" y="2112"/>
                <a:ext cx="3216" cy="432"/>
              </a:xfrm>
              <a:custGeom>
                <a:avLst/>
                <a:gdLst>
                  <a:gd name="T0" fmla="*/ 2976 w 2976"/>
                  <a:gd name="T1" fmla="*/ 0 h 192"/>
                  <a:gd name="T2" fmla="*/ 1056 w 2976"/>
                  <a:gd name="T3" fmla="*/ 48 h 192"/>
                  <a:gd name="T4" fmla="*/ 0 w 2976"/>
                  <a:gd name="T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6" h="192">
                    <a:moveTo>
                      <a:pt x="2976" y="0"/>
                    </a:moveTo>
                    <a:cubicBezTo>
                      <a:pt x="2264" y="8"/>
                      <a:pt x="1552" y="16"/>
                      <a:pt x="1056" y="48"/>
                    </a:cubicBezTo>
                    <a:cubicBezTo>
                      <a:pt x="560" y="80"/>
                      <a:pt x="280" y="136"/>
                      <a:pt x="0" y="192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42" name="Freeform 98"/>
              <p:cNvSpPr>
                <a:spLocks/>
              </p:cNvSpPr>
              <p:nvPr/>
            </p:nvSpPr>
            <p:spPr bwMode="auto">
              <a:xfrm rot="238716">
                <a:off x="2352" y="2208"/>
                <a:ext cx="2304" cy="288"/>
              </a:xfrm>
              <a:custGeom>
                <a:avLst/>
                <a:gdLst>
                  <a:gd name="T0" fmla="*/ 2256 w 2256"/>
                  <a:gd name="T1" fmla="*/ 0 h 288"/>
                  <a:gd name="T2" fmla="*/ 384 w 2256"/>
                  <a:gd name="T3" fmla="*/ 144 h 288"/>
                  <a:gd name="T4" fmla="*/ 0 w 2256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6" h="288">
                    <a:moveTo>
                      <a:pt x="2256" y="0"/>
                    </a:moveTo>
                    <a:cubicBezTo>
                      <a:pt x="1508" y="48"/>
                      <a:pt x="760" y="96"/>
                      <a:pt x="384" y="144"/>
                    </a:cubicBezTo>
                    <a:cubicBezTo>
                      <a:pt x="8" y="192"/>
                      <a:pt x="4" y="240"/>
                      <a:pt x="0" y="28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44" name="Freeform 100"/>
              <p:cNvSpPr>
                <a:spLocks/>
              </p:cNvSpPr>
              <p:nvPr/>
            </p:nvSpPr>
            <p:spPr bwMode="auto">
              <a:xfrm>
                <a:off x="3360" y="2360"/>
                <a:ext cx="1344" cy="528"/>
              </a:xfrm>
              <a:custGeom>
                <a:avLst/>
                <a:gdLst>
                  <a:gd name="T0" fmla="*/ 1344 w 1344"/>
                  <a:gd name="T1" fmla="*/ 0 h 528"/>
                  <a:gd name="T2" fmla="*/ 336 w 1344"/>
                  <a:gd name="T3" fmla="*/ 336 h 528"/>
                  <a:gd name="T4" fmla="*/ 0 w 1344"/>
                  <a:gd name="T5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4" h="528">
                    <a:moveTo>
                      <a:pt x="1344" y="0"/>
                    </a:moveTo>
                    <a:cubicBezTo>
                      <a:pt x="952" y="124"/>
                      <a:pt x="560" y="248"/>
                      <a:pt x="336" y="336"/>
                    </a:cubicBezTo>
                    <a:cubicBezTo>
                      <a:pt x="112" y="424"/>
                      <a:pt x="56" y="476"/>
                      <a:pt x="0" y="52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645" name="Freeform 101"/>
            <p:cNvSpPr>
              <a:spLocks/>
            </p:cNvSpPr>
            <p:nvPr/>
          </p:nvSpPr>
          <p:spPr bwMode="auto">
            <a:xfrm rot="1272211">
              <a:off x="4272" y="2304"/>
              <a:ext cx="432" cy="192"/>
            </a:xfrm>
            <a:custGeom>
              <a:avLst/>
              <a:gdLst>
                <a:gd name="T0" fmla="*/ 288 w 288"/>
                <a:gd name="T1" fmla="*/ 0 h 240"/>
                <a:gd name="T2" fmla="*/ 192 w 288"/>
                <a:gd name="T3" fmla="*/ 144 h 240"/>
                <a:gd name="T4" fmla="*/ 0 w 288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240">
                  <a:moveTo>
                    <a:pt x="288" y="0"/>
                  </a:moveTo>
                  <a:cubicBezTo>
                    <a:pt x="264" y="52"/>
                    <a:pt x="240" y="104"/>
                    <a:pt x="192" y="144"/>
                  </a:cubicBezTo>
                  <a:cubicBezTo>
                    <a:pt x="144" y="184"/>
                    <a:pt x="72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747" name="Group 203"/>
          <p:cNvGrpSpPr>
            <a:grpSpLocks/>
          </p:cNvGrpSpPr>
          <p:nvPr/>
        </p:nvGrpSpPr>
        <p:grpSpPr bwMode="auto">
          <a:xfrm>
            <a:off x="1447800" y="2233613"/>
            <a:ext cx="6781800" cy="2262187"/>
            <a:chOff x="912" y="1407"/>
            <a:chExt cx="4272" cy="1425"/>
          </a:xfrm>
        </p:grpSpPr>
        <p:sp>
          <p:nvSpPr>
            <p:cNvPr id="236569" name="AutoShape 25"/>
            <p:cNvSpPr>
              <a:spLocks noChangeArrowheads="1"/>
            </p:cNvSpPr>
            <p:nvPr/>
          </p:nvSpPr>
          <p:spPr bwMode="auto">
            <a:xfrm rot="4154241">
              <a:off x="2112" y="1503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0" name="AutoShape 26"/>
            <p:cNvSpPr>
              <a:spLocks noChangeArrowheads="1"/>
            </p:cNvSpPr>
            <p:nvPr/>
          </p:nvSpPr>
          <p:spPr bwMode="auto">
            <a:xfrm rot="2975012">
              <a:off x="816" y="1871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1" name="AutoShape 27"/>
            <p:cNvSpPr>
              <a:spLocks noChangeArrowheads="1"/>
            </p:cNvSpPr>
            <p:nvPr/>
          </p:nvSpPr>
          <p:spPr bwMode="auto">
            <a:xfrm rot="6537443">
              <a:off x="4752" y="1632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2" name="AutoShape 28"/>
            <p:cNvSpPr>
              <a:spLocks noChangeArrowheads="1"/>
            </p:cNvSpPr>
            <p:nvPr/>
          </p:nvSpPr>
          <p:spPr bwMode="auto">
            <a:xfrm rot="-6498625">
              <a:off x="4848" y="2496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744" name="Group 200"/>
          <p:cNvGrpSpPr>
            <a:grpSpLocks/>
          </p:cNvGrpSpPr>
          <p:nvPr/>
        </p:nvGrpSpPr>
        <p:grpSpPr bwMode="auto">
          <a:xfrm>
            <a:off x="2209800" y="3340100"/>
            <a:ext cx="5181600" cy="1155700"/>
            <a:chOff x="1392" y="2104"/>
            <a:chExt cx="3264" cy="728"/>
          </a:xfrm>
        </p:grpSpPr>
        <p:sp>
          <p:nvSpPr>
            <p:cNvPr id="236634" name="Freeform 90"/>
            <p:cNvSpPr>
              <a:spLocks/>
            </p:cNvSpPr>
            <p:nvPr/>
          </p:nvSpPr>
          <p:spPr bwMode="auto">
            <a:xfrm>
              <a:off x="1440" y="2264"/>
              <a:ext cx="1776" cy="48"/>
            </a:xfrm>
            <a:custGeom>
              <a:avLst/>
              <a:gdLst>
                <a:gd name="T0" fmla="*/ 0 w 1776"/>
                <a:gd name="T1" fmla="*/ 112 h 112"/>
                <a:gd name="T2" fmla="*/ 1296 w 1776"/>
                <a:gd name="T3" fmla="*/ 16 h 112"/>
                <a:gd name="T4" fmla="*/ 1776 w 1776"/>
                <a:gd name="T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" h="112">
                  <a:moveTo>
                    <a:pt x="0" y="112"/>
                  </a:moveTo>
                  <a:cubicBezTo>
                    <a:pt x="500" y="72"/>
                    <a:pt x="1000" y="32"/>
                    <a:pt x="1296" y="16"/>
                  </a:cubicBezTo>
                  <a:cubicBezTo>
                    <a:pt x="1592" y="0"/>
                    <a:pt x="1684" y="8"/>
                    <a:pt x="1776" y="1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743" name="Group 199"/>
            <p:cNvGrpSpPr>
              <a:grpSpLocks/>
            </p:cNvGrpSpPr>
            <p:nvPr/>
          </p:nvGrpSpPr>
          <p:grpSpPr bwMode="auto">
            <a:xfrm>
              <a:off x="1392" y="2104"/>
              <a:ext cx="3264" cy="728"/>
              <a:chOff x="1392" y="2112"/>
              <a:chExt cx="3264" cy="728"/>
            </a:xfrm>
          </p:grpSpPr>
          <p:sp>
            <p:nvSpPr>
              <p:cNvPr id="236633" name="Freeform 89"/>
              <p:cNvSpPr>
                <a:spLocks/>
              </p:cNvSpPr>
              <p:nvPr/>
            </p:nvSpPr>
            <p:spPr bwMode="auto">
              <a:xfrm>
                <a:off x="1440" y="2120"/>
                <a:ext cx="864" cy="192"/>
              </a:xfrm>
              <a:custGeom>
                <a:avLst/>
                <a:gdLst>
                  <a:gd name="T0" fmla="*/ 0 w 864"/>
                  <a:gd name="T1" fmla="*/ 192 h 192"/>
                  <a:gd name="T2" fmla="*/ 480 w 864"/>
                  <a:gd name="T3" fmla="*/ 96 h 192"/>
                  <a:gd name="T4" fmla="*/ 864 w 86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4" h="192">
                    <a:moveTo>
                      <a:pt x="0" y="192"/>
                    </a:moveTo>
                    <a:cubicBezTo>
                      <a:pt x="168" y="160"/>
                      <a:pt x="336" y="128"/>
                      <a:pt x="480" y="96"/>
                    </a:cubicBezTo>
                    <a:cubicBezTo>
                      <a:pt x="624" y="64"/>
                      <a:pt x="744" y="32"/>
                      <a:pt x="864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38" name="Freeform 94"/>
              <p:cNvSpPr>
                <a:spLocks/>
              </p:cNvSpPr>
              <p:nvPr/>
            </p:nvSpPr>
            <p:spPr bwMode="auto">
              <a:xfrm>
                <a:off x="1392" y="2408"/>
                <a:ext cx="720" cy="96"/>
              </a:xfrm>
              <a:custGeom>
                <a:avLst/>
                <a:gdLst>
                  <a:gd name="T0" fmla="*/ 0 w 720"/>
                  <a:gd name="T1" fmla="*/ 0 h 96"/>
                  <a:gd name="T2" fmla="*/ 720 w 720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0" h="96">
                    <a:moveTo>
                      <a:pt x="0" y="0"/>
                    </a:moveTo>
                    <a:cubicBezTo>
                      <a:pt x="300" y="40"/>
                      <a:pt x="600" y="80"/>
                      <a:pt x="720" y="96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35" name="Freeform 91"/>
              <p:cNvSpPr>
                <a:spLocks/>
              </p:cNvSpPr>
              <p:nvPr/>
            </p:nvSpPr>
            <p:spPr bwMode="auto">
              <a:xfrm>
                <a:off x="1440" y="2208"/>
                <a:ext cx="2592" cy="152"/>
              </a:xfrm>
              <a:custGeom>
                <a:avLst/>
                <a:gdLst>
                  <a:gd name="T0" fmla="*/ 0 w 2592"/>
                  <a:gd name="T1" fmla="*/ 104 h 152"/>
                  <a:gd name="T2" fmla="*/ 1968 w 2592"/>
                  <a:gd name="T3" fmla="*/ 8 h 152"/>
                  <a:gd name="T4" fmla="*/ 2592 w 2592"/>
                  <a:gd name="T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92" h="152">
                    <a:moveTo>
                      <a:pt x="0" y="104"/>
                    </a:moveTo>
                    <a:cubicBezTo>
                      <a:pt x="768" y="52"/>
                      <a:pt x="1536" y="0"/>
                      <a:pt x="1968" y="8"/>
                    </a:cubicBezTo>
                    <a:cubicBezTo>
                      <a:pt x="2400" y="16"/>
                      <a:pt x="2496" y="84"/>
                      <a:pt x="2592" y="152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36" name="Freeform 92"/>
              <p:cNvSpPr>
                <a:spLocks/>
              </p:cNvSpPr>
              <p:nvPr/>
            </p:nvSpPr>
            <p:spPr bwMode="auto">
              <a:xfrm rot="-171745">
                <a:off x="1440" y="2112"/>
                <a:ext cx="3216" cy="200"/>
              </a:xfrm>
              <a:custGeom>
                <a:avLst/>
                <a:gdLst>
                  <a:gd name="T0" fmla="*/ 0 w 3360"/>
                  <a:gd name="T1" fmla="*/ 152 h 200"/>
                  <a:gd name="T2" fmla="*/ 2448 w 3360"/>
                  <a:gd name="T3" fmla="*/ 8 h 200"/>
                  <a:gd name="T4" fmla="*/ 3360 w 3360"/>
                  <a:gd name="T5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60" h="200">
                    <a:moveTo>
                      <a:pt x="0" y="152"/>
                    </a:moveTo>
                    <a:cubicBezTo>
                      <a:pt x="944" y="76"/>
                      <a:pt x="1888" y="0"/>
                      <a:pt x="2448" y="8"/>
                    </a:cubicBezTo>
                    <a:cubicBezTo>
                      <a:pt x="3008" y="16"/>
                      <a:pt x="3184" y="108"/>
                      <a:pt x="3360" y="20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39" name="Freeform 95"/>
              <p:cNvSpPr>
                <a:spLocks/>
              </p:cNvSpPr>
              <p:nvPr/>
            </p:nvSpPr>
            <p:spPr bwMode="auto">
              <a:xfrm>
                <a:off x="1440" y="2440"/>
                <a:ext cx="1544" cy="400"/>
              </a:xfrm>
              <a:custGeom>
                <a:avLst/>
                <a:gdLst>
                  <a:gd name="T0" fmla="*/ 0 w 1544"/>
                  <a:gd name="T1" fmla="*/ 0 h 400"/>
                  <a:gd name="T2" fmla="*/ 1296 w 1544"/>
                  <a:gd name="T3" fmla="*/ 336 h 400"/>
                  <a:gd name="T4" fmla="*/ 1488 w 1544"/>
                  <a:gd name="T5" fmla="*/ 38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44" h="400">
                    <a:moveTo>
                      <a:pt x="0" y="0"/>
                    </a:moveTo>
                    <a:cubicBezTo>
                      <a:pt x="524" y="136"/>
                      <a:pt x="1048" y="272"/>
                      <a:pt x="1296" y="336"/>
                    </a:cubicBezTo>
                    <a:cubicBezTo>
                      <a:pt x="1544" y="400"/>
                      <a:pt x="1516" y="392"/>
                      <a:pt x="1488" y="384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6736" name="Text Box 192"/>
          <p:cNvSpPr txBox="1">
            <a:spLocks noChangeArrowheads="1"/>
          </p:cNvSpPr>
          <p:nvPr/>
        </p:nvSpPr>
        <p:spPr bwMode="auto">
          <a:xfrm>
            <a:off x="457200" y="5257800"/>
            <a:ext cx="74676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/>
              <a:t>Provide internal reachability (</a:t>
            </a:r>
            <a:r>
              <a:rPr lang="en-US" b="1"/>
              <a:t>IGP</a:t>
            </a:r>
            <a:r>
              <a:rPr lang="en-US"/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/>
              <a:t>Learn routes to external destinations (</a:t>
            </a:r>
            <a:r>
              <a:rPr lang="en-US" b="1"/>
              <a:t>eBGP</a:t>
            </a:r>
            <a:r>
              <a:rPr lang="en-US"/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/>
              <a:t>Distribute externally learned routes internally (</a:t>
            </a:r>
            <a:r>
              <a:rPr lang="en-US" b="1"/>
              <a:t>iBGP</a:t>
            </a:r>
            <a:r>
              <a:rPr lang="en-US"/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/>
              <a:t>Select closest egress (</a:t>
            </a:r>
            <a:r>
              <a:rPr lang="en-US" b="1"/>
              <a:t>IGP</a:t>
            </a:r>
            <a:r>
              <a:rPr lang="en-US"/>
              <a:t>)</a:t>
            </a:r>
          </a:p>
        </p:txBody>
      </p:sp>
      <p:sp>
        <p:nvSpPr>
          <p:cNvPr id="236737" name="AutoShape 193"/>
          <p:cNvSpPr>
            <a:spLocks noChangeArrowheads="1"/>
          </p:cNvSpPr>
          <p:nvPr/>
        </p:nvSpPr>
        <p:spPr bwMode="auto">
          <a:xfrm>
            <a:off x="6600825" y="5638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38" name="Line 194"/>
          <p:cNvSpPr>
            <a:spLocks noChangeShapeType="1"/>
          </p:cNvSpPr>
          <p:nvPr/>
        </p:nvSpPr>
        <p:spPr bwMode="auto">
          <a:xfrm>
            <a:off x="7620000" y="62484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39" name="Line 195"/>
          <p:cNvSpPr>
            <a:spLocks noChangeShapeType="1"/>
          </p:cNvSpPr>
          <p:nvPr/>
        </p:nvSpPr>
        <p:spPr bwMode="auto">
          <a:xfrm>
            <a:off x="4495800" y="6629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40" name="Line 196"/>
          <p:cNvSpPr>
            <a:spLocks noChangeShapeType="1"/>
          </p:cNvSpPr>
          <p:nvPr/>
        </p:nvSpPr>
        <p:spPr bwMode="auto">
          <a:xfrm>
            <a:off x="5486400" y="5334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6784" name="Group 240"/>
          <p:cNvGrpSpPr>
            <a:grpSpLocks/>
          </p:cNvGrpSpPr>
          <p:nvPr/>
        </p:nvGrpSpPr>
        <p:grpSpPr bwMode="auto">
          <a:xfrm>
            <a:off x="2286000" y="3124200"/>
            <a:ext cx="5105400" cy="1319213"/>
            <a:chOff x="1440" y="1968"/>
            <a:chExt cx="3216" cy="831"/>
          </a:xfrm>
        </p:grpSpPr>
        <p:grpSp>
          <p:nvGrpSpPr>
            <p:cNvPr id="236748" name="Group 204"/>
            <p:cNvGrpSpPr>
              <a:grpSpLocks/>
            </p:cNvGrpSpPr>
            <p:nvPr/>
          </p:nvGrpSpPr>
          <p:grpSpPr bwMode="auto">
            <a:xfrm>
              <a:off x="1440" y="2112"/>
              <a:ext cx="3216" cy="687"/>
              <a:chOff x="1440" y="2097"/>
              <a:chExt cx="3216" cy="687"/>
            </a:xfrm>
          </p:grpSpPr>
          <p:cxnSp>
            <p:nvCxnSpPr>
              <p:cNvPr id="236589" name="AutoShape 45"/>
              <p:cNvCxnSpPr>
                <a:cxnSpLocks noChangeShapeType="1"/>
              </p:cNvCxnSpPr>
              <p:nvPr/>
            </p:nvCxnSpPr>
            <p:spPr bwMode="auto">
              <a:xfrm>
                <a:off x="1440" y="2386"/>
                <a:ext cx="672" cy="10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6590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2256" y="2132"/>
                <a:ext cx="216" cy="2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6591" name="AutoShape 47"/>
              <p:cNvCxnSpPr>
                <a:cxnSpLocks noChangeShapeType="1"/>
              </p:cNvCxnSpPr>
              <p:nvPr/>
            </p:nvCxnSpPr>
            <p:spPr bwMode="auto">
              <a:xfrm flipV="1">
                <a:off x="2400" y="2342"/>
                <a:ext cx="768" cy="14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36593" name="Line 49"/>
              <p:cNvSpPr>
                <a:spLocks noChangeShapeType="1"/>
              </p:cNvSpPr>
              <p:nvPr/>
            </p:nvSpPr>
            <p:spPr bwMode="auto">
              <a:xfrm flipV="1">
                <a:off x="3168" y="2400"/>
                <a:ext cx="9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94" name="Line 50"/>
              <p:cNvSpPr>
                <a:spLocks noChangeShapeType="1"/>
              </p:cNvSpPr>
              <p:nvPr/>
            </p:nvSpPr>
            <p:spPr bwMode="auto">
              <a:xfrm flipV="1">
                <a:off x="4272" y="2304"/>
                <a:ext cx="38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96" name="Line 52"/>
              <p:cNvSpPr>
                <a:spLocks noChangeShapeType="1"/>
              </p:cNvSpPr>
              <p:nvPr/>
            </p:nvSpPr>
            <p:spPr bwMode="auto">
              <a:xfrm flipH="1" flipV="1">
                <a:off x="2352" y="2544"/>
                <a:ext cx="57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97" name="Text Box 53"/>
              <p:cNvSpPr txBox="1">
                <a:spLocks noChangeArrowheads="1"/>
              </p:cNvSpPr>
              <p:nvPr/>
            </p:nvSpPr>
            <p:spPr bwMode="auto">
              <a:xfrm>
                <a:off x="1718" y="221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sp>
            <p:nvSpPr>
              <p:cNvPr id="236598" name="Text Box 54"/>
              <p:cNvSpPr txBox="1">
                <a:spLocks noChangeArrowheads="1"/>
              </p:cNvSpPr>
              <p:nvPr/>
            </p:nvSpPr>
            <p:spPr bwMode="auto">
              <a:xfrm>
                <a:off x="2208" y="209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2</a:t>
                </a:r>
              </a:p>
            </p:txBody>
          </p:sp>
          <p:sp>
            <p:nvSpPr>
              <p:cNvPr id="236599" name="Text Box 55"/>
              <p:cNvSpPr txBox="1">
                <a:spLocks noChangeArrowheads="1"/>
              </p:cNvSpPr>
              <p:nvPr/>
            </p:nvSpPr>
            <p:spPr bwMode="auto">
              <a:xfrm>
                <a:off x="2688" y="219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  <p:sp>
            <p:nvSpPr>
              <p:cNvPr id="236600" name="Text Box 56"/>
              <p:cNvSpPr txBox="1">
                <a:spLocks noChangeArrowheads="1"/>
              </p:cNvSpPr>
              <p:nvPr/>
            </p:nvSpPr>
            <p:spPr bwMode="auto">
              <a:xfrm>
                <a:off x="3648" y="219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9</a:t>
                </a:r>
              </a:p>
            </p:txBody>
          </p:sp>
          <p:sp>
            <p:nvSpPr>
              <p:cNvPr id="236601" name="Text Box 57"/>
              <p:cNvSpPr txBox="1">
                <a:spLocks noChangeArrowheads="1"/>
              </p:cNvSpPr>
              <p:nvPr/>
            </p:nvSpPr>
            <p:spPr bwMode="auto">
              <a:xfrm>
                <a:off x="4364" y="215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2</a:t>
                </a:r>
              </a:p>
            </p:txBody>
          </p:sp>
          <p:sp>
            <p:nvSpPr>
              <p:cNvPr id="236603" name="Text Box 59"/>
              <p:cNvSpPr txBox="1">
                <a:spLocks noChangeArrowheads="1"/>
              </p:cNvSpPr>
              <p:nvPr/>
            </p:nvSpPr>
            <p:spPr bwMode="auto">
              <a:xfrm>
                <a:off x="3216" y="2481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1</a:t>
                </a:r>
              </a:p>
            </p:txBody>
          </p:sp>
          <p:sp>
            <p:nvSpPr>
              <p:cNvPr id="236604" name="Text Box 60"/>
              <p:cNvSpPr txBox="1">
                <a:spLocks noChangeArrowheads="1"/>
              </p:cNvSpPr>
              <p:nvPr/>
            </p:nvSpPr>
            <p:spPr bwMode="auto">
              <a:xfrm>
                <a:off x="2688" y="2481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3</a:t>
                </a:r>
              </a:p>
            </p:txBody>
          </p:sp>
          <p:cxnSp>
            <p:nvCxnSpPr>
              <p:cNvPr id="236746" name="AutoShape 202"/>
              <p:cNvCxnSpPr>
                <a:cxnSpLocks noChangeShapeType="1"/>
              </p:cNvCxnSpPr>
              <p:nvPr/>
            </p:nvCxnSpPr>
            <p:spPr bwMode="auto">
              <a:xfrm>
                <a:off x="3456" y="2342"/>
                <a:ext cx="528" cy="9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6773" name="Line 229"/>
            <p:cNvSpPr>
              <a:spLocks noChangeShapeType="1"/>
            </p:cNvSpPr>
            <p:nvPr/>
          </p:nvSpPr>
          <p:spPr bwMode="auto">
            <a:xfrm>
              <a:off x="2688" y="2112"/>
              <a:ext cx="48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3" name="Text Box 239"/>
            <p:cNvSpPr txBox="1">
              <a:spLocks noChangeArrowheads="1"/>
            </p:cNvSpPr>
            <p:nvPr/>
          </p:nvSpPr>
          <p:spPr bwMode="auto">
            <a:xfrm>
              <a:off x="2832" y="196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</p:grpSp>
      <p:grpSp>
        <p:nvGrpSpPr>
          <p:cNvPr id="236788" name="Group 244"/>
          <p:cNvGrpSpPr>
            <a:grpSpLocks/>
          </p:cNvGrpSpPr>
          <p:nvPr/>
        </p:nvGrpSpPr>
        <p:grpSpPr bwMode="auto">
          <a:xfrm>
            <a:off x="3429000" y="2362200"/>
            <a:ext cx="4343400" cy="1524000"/>
            <a:chOff x="2160" y="1488"/>
            <a:chExt cx="2736" cy="960"/>
          </a:xfrm>
        </p:grpSpPr>
        <p:sp>
          <p:nvSpPr>
            <p:cNvPr id="236785" name="Freeform 241"/>
            <p:cNvSpPr>
              <a:spLocks/>
            </p:cNvSpPr>
            <p:nvPr/>
          </p:nvSpPr>
          <p:spPr bwMode="auto">
            <a:xfrm>
              <a:off x="2160" y="1584"/>
              <a:ext cx="144" cy="864"/>
            </a:xfrm>
            <a:custGeom>
              <a:avLst/>
              <a:gdLst>
                <a:gd name="T0" fmla="*/ 0 w 144"/>
                <a:gd name="T1" fmla="*/ 864 h 864"/>
                <a:gd name="T2" fmla="*/ 144 w 144"/>
                <a:gd name="T3" fmla="*/ 480 h 864"/>
                <a:gd name="T4" fmla="*/ 0 w 144"/>
                <a:gd name="T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864">
                  <a:moveTo>
                    <a:pt x="0" y="864"/>
                  </a:moveTo>
                  <a:cubicBezTo>
                    <a:pt x="72" y="744"/>
                    <a:pt x="144" y="624"/>
                    <a:pt x="144" y="480"/>
                  </a:cubicBezTo>
                  <a:cubicBezTo>
                    <a:pt x="144" y="336"/>
                    <a:pt x="72" y="168"/>
                    <a:pt x="0" y="0"/>
                  </a:cubicBezTo>
                </a:path>
              </a:pathLst>
            </a:custGeom>
            <a:noFill/>
            <a:ln w="114300" cmpd="sng">
              <a:solidFill>
                <a:srgbClr val="FFE107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6" name="Freeform 242"/>
            <p:cNvSpPr>
              <a:spLocks/>
            </p:cNvSpPr>
            <p:nvPr/>
          </p:nvSpPr>
          <p:spPr bwMode="auto">
            <a:xfrm>
              <a:off x="2496" y="1488"/>
              <a:ext cx="768" cy="816"/>
            </a:xfrm>
            <a:custGeom>
              <a:avLst/>
              <a:gdLst>
                <a:gd name="T0" fmla="*/ 768 w 768"/>
                <a:gd name="T1" fmla="*/ 816 h 816"/>
                <a:gd name="T2" fmla="*/ 192 w 768"/>
                <a:gd name="T3" fmla="*/ 480 h 816"/>
                <a:gd name="T4" fmla="*/ 0 w 768"/>
                <a:gd name="T5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" h="816">
                  <a:moveTo>
                    <a:pt x="768" y="816"/>
                  </a:moveTo>
                  <a:cubicBezTo>
                    <a:pt x="544" y="716"/>
                    <a:pt x="320" y="616"/>
                    <a:pt x="192" y="480"/>
                  </a:cubicBezTo>
                  <a:cubicBezTo>
                    <a:pt x="64" y="344"/>
                    <a:pt x="32" y="172"/>
                    <a:pt x="0" y="0"/>
                  </a:cubicBezTo>
                </a:path>
              </a:pathLst>
            </a:custGeom>
            <a:noFill/>
            <a:ln w="114300" cmpd="sng">
              <a:solidFill>
                <a:srgbClr val="FFE107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7" name="Freeform 243"/>
            <p:cNvSpPr>
              <a:spLocks/>
            </p:cNvSpPr>
            <p:nvPr/>
          </p:nvSpPr>
          <p:spPr bwMode="auto">
            <a:xfrm>
              <a:off x="4080" y="1632"/>
              <a:ext cx="816" cy="768"/>
            </a:xfrm>
            <a:custGeom>
              <a:avLst/>
              <a:gdLst>
                <a:gd name="T0" fmla="*/ 0 w 816"/>
                <a:gd name="T1" fmla="*/ 768 h 768"/>
                <a:gd name="T2" fmla="*/ 672 w 816"/>
                <a:gd name="T3" fmla="*/ 480 h 768"/>
                <a:gd name="T4" fmla="*/ 816 w 816"/>
                <a:gd name="T5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768">
                  <a:moveTo>
                    <a:pt x="0" y="768"/>
                  </a:moveTo>
                  <a:cubicBezTo>
                    <a:pt x="268" y="688"/>
                    <a:pt x="536" y="608"/>
                    <a:pt x="672" y="480"/>
                  </a:cubicBezTo>
                  <a:cubicBezTo>
                    <a:pt x="808" y="352"/>
                    <a:pt x="812" y="176"/>
                    <a:pt x="816" y="0"/>
                  </a:cubicBezTo>
                </a:path>
              </a:pathLst>
            </a:custGeom>
            <a:noFill/>
            <a:ln w="114300" cmpd="sng">
              <a:solidFill>
                <a:srgbClr val="FFE107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100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9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236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23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236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737" grpId="0" animBg="1"/>
      <p:bldP spid="236738" grpId="0" animBg="1"/>
      <p:bldP spid="236739" grpId="0" animBg="1"/>
      <p:bldP spid="2367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1D-8253-3944-A337-D5DCEA732607}" type="slidenum">
              <a:rPr lang="en-US"/>
              <a:pPr/>
              <a:t>46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What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/>
              <a:t>s wrong with Internet routing?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Full-mesh iBGP doesn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0000"/>
                </a:solidFill>
              </a:rPr>
              <a:t>t scale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# sessions, control traffic, router memory/cpu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Route-reflectors help by introducing hierarchy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but introduce configuration complexity, protocol oscillations/loops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Hard to manage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Many highly configurable mechanisms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Difficult to model effects of configuration changes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Hard to diagnose when things go wrong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Hard to evolve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Hard to provide new services, improve upon protocols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4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58BC-9B72-A749-80C1-8D178B4609C0}" type="slidenum">
              <a:rPr lang="en-US"/>
              <a:pPr/>
              <a:t>47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Control Platform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4676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What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0000"/>
                </a:solidFill>
              </a:rPr>
              <a:t>s causing these problems?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Each router has limited visibility of IGP and BGP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No central point of control/observation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Resource limitations on legacy routers</a:t>
            </a:r>
          </a:p>
        </p:txBody>
      </p:sp>
      <p:sp>
        <p:nvSpPr>
          <p:cNvPr id="250894" name="Oval 14"/>
          <p:cNvSpPr>
            <a:spLocks noChangeArrowheads="1"/>
          </p:cNvSpPr>
          <p:nvPr/>
        </p:nvSpPr>
        <p:spPr bwMode="auto">
          <a:xfrm>
            <a:off x="3352800" y="5319713"/>
            <a:ext cx="2514600" cy="1066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5" name="Text Box 15"/>
          <p:cNvSpPr txBox="1">
            <a:spLocks noChangeArrowheads="1"/>
          </p:cNvSpPr>
          <p:nvPr/>
        </p:nvSpPr>
        <p:spPr bwMode="auto">
          <a:xfrm>
            <a:off x="4073525" y="5684838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network</a:t>
            </a:r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H="1">
            <a:off x="3962400" y="5091113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H="1" flipV="1">
            <a:off x="4857750" y="5091113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>
            <a:off x="4724400" y="5091113"/>
            <a:ext cx="5334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 flipV="1">
            <a:off x="3962400" y="5091113"/>
            <a:ext cx="5334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0924" name="Text Box 44"/>
          <p:cNvSpPr txBox="1">
            <a:spLocks noChangeArrowheads="1"/>
          </p:cNvSpPr>
          <p:nvPr/>
        </p:nvSpPr>
        <p:spPr bwMode="auto">
          <a:xfrm>
            <a:off x="4197350" y="4635500"/>
            <a:ext cx="820738" cy="4667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RCP</a:t>
            </a:r>
          </a:p>
        </p:txBody>
      </p:sp>
      <p:sp>
        <p:nvSpPr>
          <p:cNvPr id="250931" name="Rectangle 51"/>
          <p:cNvSpPr>
            <a:spLocks noChangeArrowheads="1"/>
          </p:cNvSpPr>
          <p:nvPr/>
        </p:nvSpPr>
        <p:spPr bwMode="auto">
          <a:xfrm>
            <a:off x="1524000" y="3276600"/>
            <a:ext cx="6172200" cy="8794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ym typeface="Wingdings" charset="0"/>
              </a:rPr>
              <a:t>Solution: </a:t>
            </a:r>
            <a:r>
              <a:rPr lang="en-US" sz="2800" b="1"/>
              <a:t>compute routes from central point, remove protocols from routers</a:t>
            </a:r>
          </a:p>
        </p:txBody>
      </p:sp>
      <p:sp>
        <p:nvSpPr>
          <p:cNvPr id="250941" name="Freeform 61"/>
          <p:cNvSpPr>
            <a:spLocks/>
          </p:cNvSpPr>
          <p:nvPr/>
        </p:nvSpPr>
        <p:spPr bwMode="auto">
          <a:xfrm>
            <a:off x="4876800" y="5105400"/>
            <a:ext cx="1676400" cy="304800"/>
          </a:xfrm>
          <a:custGeom>
            <a:avLst/>
            <a:gdLst>
              <a:gd name="T0" fmla="*/ 0 w 1104"/>
              <a:gd name="T1" fmla="*/ 0 h 192"/>
              <a:gd name="T2" fmla="*/ 336 w 1104"/>
              <a:gd name="T3" fmla="*/ 144 h 192"/>
              <a:gd name="T4" fmla="*/ 1104 w 1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4" h="192">
                <a:moveTo>
                  <a:pt x="0" y="0"/>
                </a:moveTo>
                <a:cubicBezTo>
                  <a:pt x="76" y="56"/>
                  <a:pt x="152" y="112"/>
                  <a:pt x="336" y="144"/>
                </a:cubicBezTo>
                <a:cubicBezTo>
                  <a:pt x="520" y="176"/>
                  <a:pt x="812" y="184"/>
                  <a:pt x="1104" y="19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42" name="Freeform 62"/>
          <p:cNvSpPr>
            <a:spLocks/>
          </p:cNvSpPr>
          <p:nvPr/>
        </p:nvSpPr>
        <p:spPr bwMode="auto">
          <a:xfrm>
            <a:off x="4724400" y="5105400"/>
            <a:ext cx="1828800" cy="1066800"/>
          </a:xfrm>
          <a:custGeom>
            <a:avLst/>
            <a:gdLst>
              <a:gd name="T0" fmla="*/ 0 w 1152"/>
              <a:gd name="T1" fmla="*/ 0 h 768"/>
              <a:gd name="T2" fmla="*/ 432 w 1152"/>
              <a:gd name="T3" fmla="*/ 624 h 768"/>
              <a:gd name="T4" fmla="*/ 1152 w 115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768">
                <a:moveTo>
                  <a:pt x="0" y="0"/>
                </a:moveTo>
                <a:cubicBezTo>
                  <a:pt x="120" y="248"/>
                  <a:pt x="240" y="496"/>
                  <a:pt x="432" y="624"/>
                </a:cubicBezTo>
                <a:cubicBezTo>
                  <a:pt x="624" y="752"/>
                  <a:pt x="888" y="760"/>
                  <a:pt x="1152" y="76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43" name="Freeform 63"/>
          <p:cNvSpPr>
            <a:spLocks/>
          </p:cNvSpPr>
          <p:nvPr/>
        </p:nvSpPr>
        <p:spPr bwMode="auto">
          <a:xfrm flipH="1">
            <a:off x="2743200" y="5105400"/>
            <a:ext cx="1600200" cy="304800"/>
          </a:xfrm>
          <a:custGeom>
            <a:avLst/>
            <a:gdLst>
              <a:gd name="T0" fmla="*/ 0 w 1104"/>
              <a:gd name="T1" fmla="*/ 0 h 192"/>
              <a:gd name="T2" fmla="*/ 336 w 1104"/>
              <a:gd name="T3" fmla="*/ 144 h 192"/>
              <a:gd name="T4" fmla="*/ 1104 w 1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4" h="192">
                <a:moveTo>
                  <a:pt x="0" y="0"/>
                </a:moveTo>
                <a:cubicBezTo>
                  <a:pt x="76" y="56"/>
                  <a:pt x="152" y="112"/>
                  <a:pt x="336" y="144"/>
                </a:cubicBezTo>
                <a:cubicBezTo>
                  <a:pt x="520" y="176"/>
                  <a:pt x="812" y="184"/>
                  <a:pt x="1104" y="19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44" name="Freeform 64"/>
          <p:cNvSpPr>
            <a:spLocks/>
          </p:cNvSpPr>
          <p:nvPr/>
        </p:nvSpPr>
        <p:spPr bwMode="auto">
          <a:xfrm flipH="1">
            <a:off x="2667000" y="5105400"/>
            <a:ext cx="1828800" cy="1066800"/>
          </a:xfrm>
          <a:custGeom>
            <a:avLst/>
            <a:gdLst>
              <a:gd name="T0" fmla="*/ 0 w 1152"/>
              <a:gd name="T1" fmla="*/ 0 h 768"/>
              <a:gd name="T2" fmla="*/ 432 w 1152"/>
              <a:gd name="T3" fmla="*/ 624 h 768"/>
              <a:gd name="T4" fmla="*/ 1152 w 115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768">
                <a:moveTo>
                  <a:pt x="0" y="0"/>
                </a:moveTo>
                <a:cubicBezTo>
                  <a:pt x="120" y="248"/>
                  <a:pt x="240" y="496"/>
                  <a:pt x="432" y="624"/>
                </a:cubicBezTo>
                <a:cubicBezTo>
                  <a:pt x="624" y="752"/>
                  <a:pt x="888" y="760"/>
                  <a:pt x="1152" y="76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0986" name="Group 106"/>
          <p:cNvGrpSpPr>
            <a:grpSpLocks/>
          </p:cNvGrpSpPr>
          <p:nvPr/>
        </p:nvGrpSpPr>
        <p:grpSpPr bwMode="auto">
          <a:xfrm>
            <a:off x="533400" y="5334000"/>
            <a:ext cx="3157538" cy="1095375"/>
            <a:chOff x="384" y="3351"/>
            <a:chExt cx="1941" cy="690"/>
          </a:xfrm>
        </p:grpSpPr>
        <p:sp>
          <p:nvSpPr>
            <p:cNvPr id="250977" name="Line 97"/>
            <p:cNvSpPr>
              <a:spLocks noChangeShapeType="1"/>
            </p:cNvSpPr>
            <p:nvPr/>
          </p:nvSpPr>
          <p:spPr bwMode="auto">
            <a:xfrm>
              <a:off x="1680" y="391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8" name="Line 98"/>
            <p:cNvSpPr>
              <a:spLocks noChangeShapeType="1"/>
            </p:cNvSpPr>
            <p:nvPr/>
          </p:nvSpPr>
          <p:spPr bwMode="auto">
            <a:xfrm>
              <a:off x="1701" y="345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57" name="Oval 77"/>
            <p:cNvSpPr>
              <a:spLocks noChangeArrowheads="1"/>
            </p:cNvSpPr>
            <p:nvPr/>
          </p:nvSpPr>
          <p:spPr bwMode="auto">
            <a:xfrm>
              <a:off x="384" y="3360"/>
              <a:ext cx="1584" cy="67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58" name="Text Box 78"/>
            <p:cNvSpPr txBox="1">
              <a:spLocks noChangeArrowheads="1"/>
            </p:cNvSpPr>
            <p:nvPr/>
          </p:nvSpPr>
          <p:spPr bwMode="auto">
            <a:xfrm>
              <a:off x="838" y="3590"/>
              <a:ext cx="6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network</a:t>
              </a:r>
            </a:p>
          </p:txBody>
        </p:sp>
        <p:sp>
          <p:nvSpPr>
            <p:cNvPr id="250961" name="Oval 81"/>
            <p:cNvSpPr>
              <a:spLocks noChangeArrowheads="1"/>
            </p:cNvSpPr>
            <p:nvPr/>
          </p:nvSpPr>
          <p:spPr bwMode="auto">
            <a:xfrm>
              <a:off x="594" y="3849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62" name="Oval 82"/>
            <p:cNvSpPr>
              <a:spLocks noChangeArrowheads="1"/>
            </p:cNvSpPr>
            <p:nvPr/>
          </p:nvSpPr>
          <p:spPr bwMode="auto">
            <a:xfrm>
              <a:off x="597" y="3351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59" name="Oval 79"/>
            <p:cNvSpPr>
              <a:spLocks noChangeArrowheads="1"/>
            </p:cNvSpPr>
            <p:nvPr/>
          </p:nvSpPr>
          <p:spPr bwMode="auto">
            <a:xfrm>
              <a:off x="1584" y="33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60" name="Oval 80"/>
            <p:cNvSpPr>
              <a:spLocks noChangeArrowheads="1"/>
            </p:cNvSpPr>
            <p:nvPr/>
          </p:nvSpPr>
          <p:spPr bwMode="auto">
            <a:xfrm>
              <a:off x="1566" y="384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896" name="Oval 16"/>
          <p:cNvSpPr>
            <a:spLocks noChangeArrowheads="1"/>
          </p:cNvSpPr>
          <p:nvPr/>
        </p:nvSpPr>
        <p:spPr bwMode="auto">
          <a:xfrm>
            <a:off x="5257800" y="531971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7" name="Oval 17"/>
          <p:cNvSpPr>
            <a:spLocks noChangeArrowheads="1"/>
          </p:cNvSpPr>
          <p:nvPr/>
        </p:nvSpPr>
        <p:spPr bwMode="auto">
          <a:xfrm>
            <a:off x="5229225" y="608171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3686175" y="609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Oval 19"/>
          <p:cNvSpPr>
            <a:spLocks noChangeArrowheads="1"/>
          </p:cNvSpPr>
          <p:nvPr/>
        </p:nvSpPr>
        <p:spPr bwMode="auto">
          <a:xfrm>
            <a:off x="3690938" y="53054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985" name="Group 105"/>
          <p:cNvGrpSpPr>
            <a:grpSpLocks/>
          </p:cNvGrpSpPr>
          <p:nvPr/>
        </p:nvGrpSpPr>
        <p:grpSpPr bwMode="auto">
          <a:xfrm>
            <a:off x="5514975" y="5334000"/>
            <a:ext cx="3171825" cy="1095375"/>
            <a:chOff x="3474" y="3360"/>
            <a:chExt cx="1950" cy="690"/>
          </a:xfrm>
        </p:grpSpPr>
        <p:sp>
          <p:nvSpPr>
            <p:cNvPr id="250919" name="Line 39"/>
            <p:cNvSpPr>
              <a:spLocks noChangeShapeType="1"/>
            </p:cNvSpPr>
            <p:nvPr/>
          </p:nvSpPr>
          <p:spPr bwMode="auto">
            <a:xfrm>
              <a:off x="3474" y="3909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20" name="Line 40"/>
            <p:cNvSpPr>
              <a:spLocks noChangeShapeType="1"/>
            </p:cNvSpPr>
            <p:nvPr/>
          </p:nvSpPr>
          <p:spPr bwMode="auto">
            <a:xfrm>
              <a:off x="3495" y="3447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0984" name="Group 104"/>
            <p:cNvGrpSpPr>
              <a:grpSpLocks/>
            </p:cNvGrpSpPr>
            <p:nvPr/>
          </p:nvGrpSpPr>
          <p:grpSpPr bwMode="auto">
            <a:xfrm>
              <a:off x="3840" y="3360"/>
              <a:ext cx="1584" cy="690"/>
              <a:chOff x="3840" y="3342"/>
              <a:chExt cx="1584" cy="690"/>
            </a:xfrm>
          </p:grpSpPr>
          <p:sp>
            <p:nvSpPr>
              <p:cNvPr id="250946" name="Oval 66"/>
              <p:cNvSpPr>
                <a:spLocks noChangeArrowheads="1"/>
              </p:cNvSpPr>
              <p:nvPr/>
            </p:nvSpPr>
            <p:spPr bwMode="auto">
              <a:xfrm>
                <a:off x="3840" y="3351"/>
                <a:ext cx="1584" cy="672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0982" name="Group 102"/>
              <p:cNvGrpSpPr>
                <a:grpSpLocks/>
              </p:cNvGrpSpPr>
              <p:nvPr/>
            </p:nvGrpSpPr>
            <p:grpSpPr bwMode="auto">
              <a:xfrm>
                <a:off x="4050" y="3342"/>
                <a:ext cx="1182" cy="690"/>
                <a:chOff x="4050" y="3342"/>
                <a:chExt cx="1182" cy="690"/>
              </a:xfrm>
            </p:grpSpPr>
            <p:sp>
              <p:nvSpPr>
                <p:cNvPr id="25094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294" y="3581"/>
                  <a:ext cx="66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/>
                    <a:t>network</a:t>
                  </a:r>
                </a:p>
              </p:txBody>
            </p:sp>
            <p:sp>
              <p:nvSpPr>
                <p:cNvPr id="250948" name="Oval 68"/>
                <p:cNvSpPr>
                  <a:spLocks noChangeArrowheads="1"/>
                </p:cNvSpPr>
                <p:nvPr/>
              </p:nvSpPr>
              <p:spPr bwMode="auto">
                <a:xfrm>
                  <a:off x="5040" y="3351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949" name="Oval 69"/>
                <p:cNvSpPr>
                  <a:spLocks noChangeArrowheads="1"/>
                </p:cNvSpPr>
                <p:nvPr/>
              </p:nvSpPr>
              <p:spPr bwMode="auto">
                <a:xfrm>
                  <a:off x="5022" y="3831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950" name="Oval 70"/>
                <p:cNvSpPr>
                  <a:spLocks noChangeArrowheads="1"/>
                </p:cNvSpPr>
                <p:nvPr/>
              </p:nvSpPr>
              <p:spPr bwMode="auto">
                <a:xfrm>
                  <a:off x="4050" y="384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951" name="Oval 71"/>
                <p:cNvSpPr>
                  <a:spLocks noChangeArrowheads="1"/>
                </p:cNvSpPr>
                <p:nvPr/>
              </p:nvSpPr>
              <p:spPr bwMode="auto">
                <a:xfrm>
                  <a:off x="4053" y="334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0997" name="Group 117"/>
          <p:cNvGrpSpPr>
            <a:grpSpLocks/>
          </p:cNvGrpSpPr>
          <p:nvPr/>
        </p:nvGrpSpPr>
        <p:grpSpPr bwMode="auto">
          <a:xfrm>
            <a:off x="1143000" y="4635500"/>
            <a:ext cx="3048000" cy="1536700"/>
            <a:chOff x="768" y="2920"/>
            <a:chExt cx="1872" cy="968"/>
          </a:xfrm>
        </p:grpSpPr>
        <p:sp>
          <p:nvSpPr>
            <p:cNvPr id="250945" name="Line 65"/>
            <p:cNvSpPr>
              <a:spLocks noChangeShapeType="1"/>
            </p:cNvSpPr>
            <p:nvPr/>
          </p:nvSpPr>
          <p:spPr bwMode="auto">
            <a:xfrm>
              <a:off x="1296" y="3064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67" name="Text Box 87"/>
            <p:cNvSpPr txBox="1">
              <a:spLocks noChangeArrowheads="1"/>
            </p:cNvSpPr>
            <p:nvPr/>
          </p:nvSpPr>
          <p:spPr bwMode="auto">
            <a:xfrm>
              <a:off x="916" y="2920"/>
              <a:ext cx="504" cy="294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RCP</a:t>
              </a:r>
            </a:p>
          </p:txBody>
        </p:sp>
        <p:sp>
          <p:nvSpPr>
            <p:cNvPr id="250963" name="Line 83"/>
            <p:cNvSpPr>
              <a:spLocks noChangeShapeType="1"/>
            </p:cNvSpPr>
            <p:nvPr/>
          </p:nvSpPr>
          <p:spPr bwMode="auto">
            <a:xfrm flipH="1">
              <a:off x="768" y="3216"/>
              <a:ext cx="24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66" name="Line 86"/>
            <p:cNvSpPr>
              <a:spLocks noChangeShapeType="1"/>
            </p:cNvSpPr>
            <p:nvPr/>
          </p:nvSpPr>
          <p:spPr bwMode="auto">
            <a:xfrm flipV="1">
              <a:off x="768" y="3216"/>
              <a:ext cx="336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0990" name="Group 110"/>
            <p:cNvGrpSpPr>
              <a:grpSpLocks/>
            </p:cNvGrpSpPr>
            <p:nvPr/>
          </p:nvGrpSpPr>
          <p:grpSpPr bwMode="auto">
            <a:xfrm>
              <a:off x="1248" y="3216"/>
              <a:ext cx="336" cy="672"/>
              <a:chOff x="4704" y="3215"/>
              <a:chExt cx="336" cy="672"/>
            </a:xfrm>
          </p:grpSpPr>
          <p:sp>
            <p:nvSpPr>
              <p:cNvPr id="250991" name="Line 111"/>
              <p:cNvSpPr>
                <a:spLocks noChangeShapeType="1"/>
              </p:cNvSpPr>
              <p:nvPr/>
            </p:nvSpPr>
            <p:spPr bwMode="auto">
              <a:xfrm flipH="1" flipV="1">
                <a:off x="4788" y="3215"/>
                <a:ext cx="24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2" name="Line 112"/>
              <p:cNvSpPr>
                <a:spLocks noChangeShapeType="1"/>
              </p:cNvSpPr>
              <p:nvPr/>
            </p:nvSpPr>
            <p:spPr bwMode="auto">
              <a:xfrm>
                <a:off x="4704" y="3215"/>
                <a:ext cx="336" cy="6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50996" name="Group 116"/>
          <p:cNvGrpSpPr>
            <a:grpSpLocks/>
          </p:cNvGrpSpPr>
          <p:nvPr/>
        </p:nvGrpSpPr>
        <p:grpSpPr bwMode="auto">
          <a:xfrm>
            <a:off x="4953000" y="4467225"/>
            <a:ext cx="3124200" cy="1704975"/>
            <a:chOff x="3120" y="2814"/>
            <a:chExt cx="1920" cy="1074"/>
          </a:xfrm>
        </p:grpSpPr>
        <p:sp>
          <p:nvSpPr>
            <p:cNvPr id="250915" name="Line 35"/>
            <p:cNvSpPr>
              <a:spLocks noChangeShapeType="1"/>
            </p:cNvSpPr>
            <p:nvPr/>
          </p:nvSpPr>
          <p:spPr bwMode="auto">
            <a:xfrm>
              <a:off x="3120" y="3064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22" name="Text Box 42"/>
            <p:cNvSpPr txBox="1">
              <a:spLocks noChangeArrowheads="1"/>
            </p:cNvSpPr>
            <p:nvPr/>
          </p:nvSpPr>
          <p:spPr bwMode="auto">
            <a:xfrm>
              <a:off x="3120" y="281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Inter-AS Protocol</a:t>
              </a:r>
            </a:p>
          </p:txBody>
        </p:sp>
        <p:grpSp>
          <p:nvGrpSpPr>
            <p:cNvPr id="250995" name="Group 115"/>
            <p:cNvGrpSpPr>
              <a:grpSpLocks/>
            </p:cNvGrpSpPr>
            <p:nvPr/>
          </p:nvGrpSpPr>
          <p:grpSpPr bwMode="auto">
            <a:xfrm>
              <a:off x="4224" y="2912"/>
              <a:ext cx="816" cy="976"/>
              <a:chOff x="4224" y="2912"/>
              <a:chExt cx="816" cy="976"/>
            </a:xfrm>
          </p:grpSpPr>
          <p:sp>
            <p:nvSpPr>
              <p:cNvPr id="250956" name="Text Box 76"/>
              <p:cNvSpPr txBox="1">
                <a:spLocks noChangeArrowheads="1"/>
              </p:cNvSpPr>
              <p:nvPr/>
            </p:nvSpPr>
            <p:spPr bwMode="auto">
              <a:xfrm>
                <a:off x="4372" y="2912"/>
                <a:ext cx="517" cy="294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b="1"/>
                  <a:t>RCP</a:t>
                </a:r>
              </a:p>
            </p:txBody>
          </p:sp>
          <p:grpSp>
            <p:nvGrpSpPr>
              <p:cNvPr id="250974" name="Group 94"/>
              <p:cNvGrpSpPr>
                <a:grpSpLocks/>
              </p:cNvGrpSpPr>
              <p:nvPr/>
            </p:nvGrpSpPr>
            <p:grpSpPr bwMode="auto">
              <a:xfrm>
                <a:off x="4704" y="3199"/>
                <a:ext cx="336" cy="672"/>
                <a:chOff x="4704" y="3215"/>
                <a:chExt cx="336" cy="672"/>
              </a:xfrm>
            </p:grpSpPr>
            <p:sp>
              <p:nvSpPr>
                <p:cNvPr id="250953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4788" y="3215"/>
                  <a:ext cx="240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0954" name="Line 74"/>
                <p:cNvSpPr>
                  <a:spLocks noChangeShapeType="1"/>
                </p:cNvSpPr>
                <p:nvPr/>
              </p:nvSpPr>
              <p:spPr bwMode="auto">
                <a:xfrm>
                  <a:off x="4704" y="3215"/>
                  <a:ext cx="336" cy="6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50993" name="Line 113"/>
              <p:cNvSpPr>
                <a:spLocks noChangeShapeType="1"/>
              </p:cNvSpPr>
              <p:nvPr/>
            </p:nvSpPr>
            <p:spPr bwMode="auto">
              <a:xfrm flipH="1">
                <a:off x="4224" y="3216"/>
                <a:ext cx="24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4" name="Line 114"/>
              <p:cNvSpPr>
                <a:spLocks noChangeShapeType="1"/>
              </p:cNvSpPr>
              <p:nvPr/>
            </p:nvSpPr>
            <p:spPr bwMode="auto">
              <a:xfrm flipV="1">
                <a:off x="4224" y="3216"/>
                <a:ext cx="336" cy="6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0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4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50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50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50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50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00" grpId="0" animBg="1"/>
      <p:bldP spid="250901" grpId="0" animBg="1"/>
      <p:bldP spid="250902" grpId="0" animBg="1"/>
      <p:bldP spid="250903" grpId="0" animBg="1"/>
      <p:bldP spid="250924" grpId="0" animBg="1"/>
      <p:bldP spid="250931" grpId="0" animBg="1"/>
      <p:bldP spid="250941" grpId="0" animBg="1"/>
      <p:bldP spid="250941" grpId="1" animBg="1"/>
      <p:bldP spid="250942" grpId="0" animBg="1"/>
      <p:bldP spid="250942" grpId="1" animBg="1"/>
      <p:bldP spid="250943" grpId="0" animBg="1"/>
      <p:bldP spid="250943" grpId="1" animBg="1"/>
      <p:bldP spid="250944" grpId="0" animBg="1"/>
      <p:bldP spid="250944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4E7-0EB8-CA41-BFE9-FE8FECE9CB6E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133183" name="Group 63"/>
          <p:cNvGrpSpPr>
            <a:grpSpLocks/>
          </p:cNvGrpSpPr>
          <p:nvPr/>
        </p:nvGrpSpPr>
        <p:grpSpPr bwMode="auto">
          <a:xfrm>
            <a:off x="533400" y="2971800"/>
            <a:ext cx="8077200" cy="1524000"/>
            <a:chOff x="-384" y="1008"/>
            <a:chExt cx="1584" cy="864"/>
          </a:xfrm>
        </p:grpSpPr>
        <p:sp>
          <p:nvSpPr>
            <p:cNvPr id="133184" name="AutoShape 64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3185" name="Oval 65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6" name="Oval 66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/>
              <a:t>RCP in a single ISP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1816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Better scalability</a:t>
            </a:r>
            <a:r>
              <a:rPr lang="en-US" sz="2400"/>
              <a:t>: reduces load on routers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Easier management</a:t>
            </a:r>
            <a:r>
              <a:rPr lang="en-US" sz="2400"/>
              <a:t>: configuration from a single point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Easier evolvability</a:t>
            </a:r>
            <a:r>
              <a:rPr lang="en-US" sz="2400"/>
              <a:t>: freedom from router software</a:t>
            </a:r>
          </a:p>
        </p:txBody>
      </p:sp>
      <p:sp>
        <p:nvSpPr>
          <p:cNvPr id="133138" name="AutoShape 18"/>
          <p:cNvSpPr>
            <a:spLocks noChangeArrowheads="1"/>
          </p:cNvSpPr>
          <p:nvPr/>
        </p:nvSpPr>
        <p:spPr bwMode="auto">
          <a:xfrm>
            <a:off x="3810000" y="1981200"/>
            <a:ext cx="1600200" cy="533400"/>
          </a:xfrm>
          <a:prstGeom prst="cube">
            <a:avLst>
              <a:gd name="adj" fmla="val 250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RCP</a:t>
            </a:r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2133600" y="3962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141" name="Object 21"/>
          <p:cNvGraphicFramePr>
            <a:graphicFrameLocks noChangeAspect="1"/>
          </p:cNvGraphicFramePr>
          <p:nvPr/>
        </p:nvGraphicFramePr>
        <p:xfrm>
          <a:off x="381000" y="35814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3" name="Visio" r:id="rId4" imgW="916534" imgH="552907" progId="Visio.Drawing.11">
                  <p:embed/>
                </p:oleObj>
              </mc:Choice>
              <mc:Fallback>
                <p:oleObj name="Visio" r:id="rId4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814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2" name="Object 22"/>
          <p:cNvGraphicFramePr>
            <a:graphicFrameLocks noChangeAspect="1"/>
          </p:cNvGraphicFramePr>
          <p:nvPr/>
        </p:nvGraphicFramePr>
        <p:xfrm>
          <a:off x="4953000" y="3581400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4" name="Visio" r:id="rId6" imgW="916534" imgH="552907" progId="Visio.Drawing.11">
                  <p:embed/>
                </p:oleObj>
              </mc:Choice>
              <mc:Fallback>
                <p:oleObj name="Visio" r:id="rId6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81400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3" name="Object 23"/>
          <p:cNvGraphicFramePr>
            <a:graphicFrameLocks noChangeAspect="1"/>
          </p:cNvGraphicFramePr>
          <p:nvPr/>
        </p:nvGraphicFramePr>
        <p:xfrm>
          <a:off x="4419600" y="4310063"/>
          <a:ext cx="685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5" name="Visio" r:id="rId7" imgW="916534" imgH="552907" progId="Visio.Drawing.11">
                  <p:embed/>
                </p:oleObj>
              </mc:Choice>
              <mc:Fallback>
                <p:oleObj name="Visio" r:id="rId7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310063"/>
                        <a:ext cx="6858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4" name="Object 24"/>
          <p:cNvGraphicFramePr>
            <a:graphicFrameLocks noChangeAspect="1"/>
          </p:cNvGraphicFramePr>
          <p:nvPr/>
        </p:nvGraphicFramePr>
        <p:xfrm>
          <a:off x="7924800" y="37338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6" name="Visio" r:id="rId8" imgW="916534" imgH="552907" progId="Visio.Drawing.11">
                  <p:embed/>
                </p:oleObj>
              </mc:Choice>
              <mc:Fallback>
                <p:oleObj name="Visio" r:id="rId8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7338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5" name="Object 25"/>
          <p:cNvGraphicFramePr>
            <a:graphicFrameLocks noChangeAspect="1"/>
          </p:cNvGraphicFramePr>
          <p:nvPr/>
        </p:nvGraphicFramePr>
        <p:xfrm>
          <a:off x="6781800" y="28956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7" name="Visio" r:id="rId9" imgW="916534" imgH="552907" progId="Visio.Drawing.11">
                  <p:embed/>
                </p:oleObj>
              </mc:Choice>
              <mc:Fallback>
                <p:oleObj name="Visio" r:id="rId9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8956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6" name="Object 26"/>
          <p:cNvGraphicFramePr>
            <a:graphicFrameLocks noChangeAspect="1"/>
          </p:cNvGraphicFramePr>
          <p:nvPr/>
        </p:nvGraphicFramePr>
        <p:xfrm>
          <a:off x="2362200" y="29718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8" name="Visio" r:id="rId10" imgW="916534" imgH="552907" progId="Visio.Drawing.11">
                  <p:embed/>
                </p:oleObj>
              </mc:Choice>
              <mc:Fallback>
                <p:oleObj name="Visio" r:id="rId10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718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7" name="Object 27"/>
          <p:cNvGraphicFramePr>
            <a:graphicFrameLocks noChangeAspect="1"/>
          </p:cNvGraphicFramePr>
          <p:nvPr/>
        </p:nvGraphicFramePr>
        <p:xfrm>
          <a:off x="2667000" y="3914775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9" name="Visio" r:id="rId11" imgW="916534" imgH="552907" progId="Visio.Drawing.11">
                  <p:embed/>
                </p:oleObj>
              </mc:Choice>
              <mc:Fallback>
                <p:oleObj name="Visio" r:id="rId11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14775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80" name="Group 60"/>
          <p:cNvGrpSpPr>
            <a:grpSpLocks/>
          </p:cNvGrpSpPr>
          <p:nvPr/>
        </p:nvGrpSpPr>
        <p:grpSpPr bwMode="auto">
          <a:xfrm>
            <a:off x="228600" y="2209800"/>
            <a:ext cx="8610600" cy="2895600"/>
            <a:chOff x="144" y="1392"/>
            <a:chExt cx="5424" cy="1824"/>
          </a:xfrm>
        </p:grpSpPr>
        <p:sp>
          <p:nvSpPr>
            <p:cNvPr id="133148" name="AutoShape 28"/>
            <p:cNvSpPr>
              <a:spLocks noChangeArrowheads="1"/>
            </p:cNvSpPr>
            <p:nvPr/>
          </p:nvSpPr>
          <p:spPr bwMode="auto">
            <a:xfrm rot="4154241">
              <a:off x="1344" y="1504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AutoShape 29"/>
            <p:cNvSpPr>
              <a:spLocks noChangeArrowheads="1"/>
            </p:cNvSpPr>
            <p:nvPr/>
          </p:nvSpPr>
          <p:spPr bwMode="auto">
            <a:xfrm rot="2975012">
              <a:off x="48" y="1872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AutoShape 30"/>
            <p:cNvSpPr>
              <a:spLocks noChangeArrowheads="1"/>
            </p:cNvSpPr>
            <p:nvPr/>
          </p:nvSpPr>
          <p:spPr bwMode="auto">
            <a:xfrm rot="-1846238">
              <a:off x="2400" y="2976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1" name="AutoShape 31"/>
            <p:cNvSpPr>
              <a:spLocks noChangeArrowheads="1"/>
            </p:cNvSpPr>
            <p:nvPr/>
          </p:nvSpPr>
          <p:spPr bwMode="auto">
            <a:xfrm rot="7656370">
              <a:off x="4512" y="148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AutoShape 32"/>
            <p:cNvSpPr>
              <a:spLocks noChangeArrowheads="1"/>
            </p:cNvSpPr>
            <p:nvPr/>
          </p:nvSpPr>
          <p:spPr bwMode="auto">
            <a:xfrm rot="13870596">
              <a:off x="5232" y="268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33153" name="Object 33"/>
          <p:cNvGraphicFramePr>
            <a:graphicFrameLocks noChangeAspect="1"/>
          </p:cNvGraphicFramePr>
          <p:nvPr/>
        </p:nvGraphicFramePr>
        <p:xfrm>
          <a:off x="6324600" y="3762375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0" name="Visio" r:id="rId12" imgW="916534" imgH="552907" progId="Visio.Drawing.11">
                  <p:embed/>
                </p:oleObj>
              </mc:Choice>
              <mc:Fallback>
                <p:oleObj name="Visio" r:id="rId12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762375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81" name="Group 61"/>
          <p:cNvGrpSpPr>
            <a:grpSpLocks/>
          </p:cNvGrpSpPr>
          <p:nvPr/>
        </p:nvGrpSpPr>
        <p:grpSpPr bwMode="auto">
          <a:xfrm>
            <a:off x="990600" y="2438400"/>
            <a:ext cx="7010400" cy="1828800"/>
            <a:chOff x="624" y="1536"/>
            <a:chExt cx="4416" cy="1152"/>
          </a:xfrm>
        </p:grpSpPr>
        <p:sp>
          <p:nvSpPr>
            <p:cNvPr id="133162" name="Line 42"/>
            <p:cNvSpPr>
              <a:spLocks noChangeShapeType="1"/>
            </p:cNvSpPr>
            <p:nvPr/>
          </p:nvSpPr>
          <p:spPr bwMode="auto">
            <a:xfrm flipV="1">
              <a:off x="1872" y="1584"/>
              <a:ext cx="62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3" name="Line 43"/>
            <p:cNvSpPr>
              <a:spLocks noChangeShapeType="1"/>
            </p:cNvSpPr>
            <p:nvPr/>
          </p:nvSpPr>
          <p:spPr bwMode="auto">
            <a:xfrm flipV="1">
              <a:off x="624" y="1536"/>
              <a:ext cx="1776" cy="8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4" name="Line 44"/>
            <p:cNvSpPr>
              <a:spLocks noChangeShapeType="1"/>
            </p:cNvSpPr>
            <p:nvPr/>
          </p:nvSpPr>
          <p:spPr bwMode="auto">
            <a:xfrm flipH="1" flipV="1">
              <a:off x="2784" y="1584"/>
              <a:ext cx="144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5" name="Line 45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1776" cy="8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6" name="Line 46"/>
            <p:cNvSpPr>
              <a:spLocks noChangeShapeType="1"/>
            </p:cNvSpPr>
            <p:nvPr/>
          </p:nvSpPr>
          <p:spPr bwMode="auto">
            <a:xfrm flipH="1" flipV="1">
              <a:off x="3360" y="1536"/>
              <a:ext cx="960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4" name="Line 54"/>
            <p:cNvSpPr>
              <a:spLocks noChangeShapeType="1"/>
            </p:cNvSpPr>
            <p:nvPr/>
          </p:nvSpPr>
          <p:spPr bwMode="auto">
            <a:xfrm flipH="1" flipV="1">
              <a:off x="2976" y="1584"/>
              <a:ext cx="192" cy="6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6" name="Line 56"/>
            <p:cNvSpPr>
              <a:spLocks noChangeShapeType="1"/>
            </p:cNvSpPr>
            <p:nvPr/>
          </p:nvSpPr>
          <p:spPr bwMode="auto">
            <a:xfrm flipV="1">
              <a:off x="1920" y="1584"/>
              <a:ext cx="816" cy="9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8" name="Line 58"/>
            <p:cNvSpPr>
              <a:spLocks noChangeShapeType="1"/>
            </p:cNvSpPr>
            <p:nvPr/>
          </p:nvSpPr>
          <p:spPr bwMode="auto">
            <a:xfrm flipH="1" flipV="1">
              <a:off x="3120" y="1584"/>
              <a:ext cx="864" cy="7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82" name="Group 62"/>
          <p:cNvGrpSpPr>
            <a:grpSpLocks/>
          </p:cNvGrpSpPr>
          <p:nvPr/>
        </p:nvGrpSpPr>
        <p:grpSpPr bwMode="auto">
          <a:xfrm>
            <a:off x="990600" y="2286000"/>
            <a:ext cx="7010400" cy="1981200"/>
            <a:chOff x="624" y="1440"/>
            <a:chExt cx="4416" cy="1248"/>
          </a:xfrm>
        </p:grpSpPr>
        <p:sp>
          <p:nvSpPr>
            <p:cNvPr id="133167" name="Line 47"/>
            <p:cNvSpPr>
              <a:spLocks noChangeShapeType="1"/>
            </p:cNvSpPr>
            <p:nvPr/>
          </p:nvSpPr>
          <p:spPr bwMode="auto">
            <a:xfrm flipH="1" flipV="1">
              <a:off x="2880" y="1584"/>
              <a:ext cx="144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8" name="Line 48"/>
            <p:cNvSpPr>
              <a:spLocks noChangeShapeType="1"/>
            </p:cNvSpPr>
            <p:nvPr/>
          </p:nvSpPr>
          <p:spPr bwMode="auto">
            <a:xfrm flipH="1" flipV="1">
              <a:off x="3120" y="1584"/>
              <a:ext cx="1920" cy="9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9" name="Line 49"/>
            <p:cNvSpPr>
              <a:spLocks noChangeShapeType="1"/>
            </p:cNvSpPr>
            <p:nvPr/>
          </p:nvSpPr>
          <p:spPr bwMode="auto">
            <a:xfrm flipH="1" flipV="1">
              <a:off x="3360" y="1440"/>
              <a:ext cx="960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0" name="Line 50"/>
            <p:cNvSpPr>
              <a:spLocks noChangeShapeType="1"/>
            </p:cNvSpPr>
            <p:nvPr/>
          </p:nvSpPr>
          <p:spPr bwMode="auto">
            <a:xfrm flipV="1">
              <a:off x="1824" y="1536"/>
              <a:ext cx="62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1" name="Line 51"/>
            <p:cNvSpPr>
              <a:spLocks noChangeShapeType="1"/>
            </p:cNvSpPr>
            <p:nvPr/>
          </p:nvSpPr>
          <p:spPr bwMode="auto">
            <a:xfrm flipV="1">
              <a:off x="624" y="1440"/>
              <a:ext cx="1776" cy="8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5" name="Line 55"/>
            <p:cNvSpPr>
              <a:spLocks noChangeShapeType="1"/>
            </p:cNvSpPr>
            <p:nvPr/>
          </p:nvSpPr>
          <p:spPr bwMode="auto">
            <a:xfrm flipH="1" flipV="1">
              <a:off x="3072" y="1584"/>
              <a:ext cx="192" cy="62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7" name="Line 57"/>
            <p:cNvSpPr>
              <a:spLocks noChangeShapeType="1"/>
            </p:cNvSpPr>
            <p:nvPr/>
          </p:nvSpPr>
          <p:spPr bwMode="auto">
            <a:xfrm flipV="1">
              <a:off x="1824" y="1584"/>
              <a:ext cx="768" cy="86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9" name="Line 59"/>
            <p:cNvSpPr>
              <a:spLocks noChangeShapeType="1"/>
            </p:cNvSpPr>
            <p:nvPr/>
          </p:nvSpPr>
          <p:spPr bwMode="auto">
            <a:xfrm flipH="1" flipV="1">
              <a:off x="3216" y="1584"/>
              <a:ext cx="864" cy="7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0" name="Group 70"/>
          <p:cNvGrpSpPr>
            <a:grpSpLocks/>
          </p:cNvGrpSpPr>
          <p:nvPr/>
        </p:nvGrpSpPr>
        <p:grpSpPr bwMode="auto">
          <a:xfrm>
            <a:off x="76200" y="4419600"/>
            <a:ext cx="1905000" cy="609600"/>
            <a:chOff x="4416" y="960"/>
            <a:chExt cx="1200" cy="384"/>
          </a:xfrm>
        </p:grpSpPr>
        <p:sp>
          <p:nvSpPr>
            <p:cNvPr id="133189" name="Rectangle 69"/>
            <p:cNvSpPr>
              <a:spLocks noChangeArrowheads="1"/>
            </p:cNvSpPr>
            <p:nvPr/>
          </p:nvSpPr>
          <p:spPr bwMode="auto">
            <a:xfrm>
              <a:off x="4416" y="960"/>
              <a:ext cx="120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7" name="Line 67"/>
            <p:cNvSpPr>
              <a:spLocks noChangeShapeType="1"/>
            </p:cNvSpPr>
            <p:nvPr/>
          </p:nvSpPr>
          <p:spPr bwMode="auto">
            <a:xfrm>
              <a:off x="5040" y="1152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8" name="Rectangle 68"/>
            <p:cNvSpPr>
              <a:spLocks noChangeArrowheads="1"/>
            </p:cNvSpPr>
            <p:nvPr/>
          </p:nvSpPr>
          <p:spPr bwMode="auto">
            <a:xfrm>
              <a:off x="4464" y="1008"/>
              <a:ext cx="5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ahoma" charset="0"/>
                </a:rPr>
                <a:t>iBGP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8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6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10A-0F2F-494D-95B3-1CBE46ACFF87}" type="slidenum">
              <a:rPr lang="en-US"/>
              <a:pPr/>
              <a:t>49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RCP architecture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3246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Divide design into components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Replication improves availability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Distributed operation, but global state per component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762000" y="1600200"/>
            <a:ext cx="7391400" cy="3276600"/>
          </a:xfrm>
          <a:prstGeom prst="rect">
            <a:avLst/>
          </a:prstGeom>
          <a:solidFill>
            <a:srgbClr val="FFCC66">
              <a:alpha val="50000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3352800" y="1844675"/>
            <a:ext cx="3333750" cy="10509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Route Control </a:t>
            </a:r>
          </a:p>
          <a:p>
            <a:pPr algn="ctr"/>
            <a:r>
              <a:rPr lang="en-US"/>
              <a:t>Server (RCS)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2209800" y="3657600"/>
            <a:ext cx="2476500" cy="10509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BGP Engine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5105400" y="3641725"/>
            <a:ext cx="2476500" cy="10509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IGP Viewer</a:t>
            </a:r>
          </a:p>
          <a:p>
            <a:pPr algn="ctr"/>
            <a:r>
              <a:rPr lang="en-US"/>
              <a:t>(NSDI 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04)</a:t>
            </a:r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762000" y="16002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Routing Control Platform (RCP)</a:t>
            </a:r>
          </a:p>
        </p:txBody>
      </p:sp>
      <p:grpSp>
        <p:nvGrpSpPr>
          <p:cNvPr id="147494" name="Group 38"/>
          <p:cNvGrpSpPr>
            <a:grpSpLocks/>
          </p:cNvGrpSpPr>
          <p:nvPr/>
        </p:nvGrpSpPr>
        <p:grpSpPr bwMode="auto">
          <a:xfrm>
            <a:off x="533400" y="5943600"/>
            <a:ext cx="8077200" cy="1524000"/>
            <a:chOff x="-384" y="1008"/>
            <a:chExt cx="1584" cy="864"/>
          </a:xfrm>
        </p:grpSpPr>
        <p:sp>
          <p:nvSpPr>
            <p:cNvPr id="147495" name="AutoShape 39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7496" name="Oval 40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7" name="Oval 41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498" name="Text Box 42"/>
          <p:cNvSpPr txBox="1">
            <a:spLocks noChangeArrowheads="1"/>
          </p:cNvSpPr>
          <p:nvPr/>
        </p:nvSpPr>
        <p:spPr bwMode="auto">
          <a:xfrm>
            <a:off x="2133600" y="6934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7499" name="Object 43"/>
          <p:cNvGraphicFramePr>
            <a:graphicFrameLocks noChangeAspect="1"/>
          </p:cNvGraphicFramePr>
          <p:nvPr/>
        </p:nvGraphicFramePr>
        <p:xfrm>
          <a:off x="381000" y="65532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1" name="Visio" r:id="rId4" imgW="916534" imgH="552907" progId="Visio.Drawing.11">
                  <p:embed/>
                </p:oleObj>
              </mc:Choice>
              <mc:Fallback>
                <p:oleObj name="Visio" r:id="rId4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5532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0" name="Object 44"/>
          <p:cNvGraphicFramePr>
            <a:graphicFrameLocks noChangeAspect="1"/>
          </p:cNvGraphicFramePr>
          <p:nvPr/>
        </p:nvGraphicFramePr>
        <p:xfrm>
          <a:off x="4953000" y="6553200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2" name="Visio" r:id="rId6" imgW="916534" imgH="552907" progId="Visio.Drawing.11">
                  <p:embed/>
                </p:oleObj>
              </mc:Choice>
              <mc:Fallback>
                <p:oleObj name="Visio" r:id="rId6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553200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1" name="Object 45"/>
          <p:cNvGraphicFramePr>
            <a:graphicFrameLocks noChangeAspect="1"/>
          </p:cNvGraphicFramePr>
          <p:nvPr/>
        </p:nvGraphicFramePr>
        <p:xfrm>
          <a:off x="4419600" y="7281863"/>
          <a:ext cx="685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3" name="Visio" r:id="rId7" imgW="916534" imgH="552907" progId="Visio.Drawing.11">
                  <p:embed/>
                </p:oleObj>
              </mc:Choice>
              <mc:Fallback>
                <p:oleObj name="Visio" r:id="rId7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7281863"/>
                        <a:ext cx="6858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2" name="Object 46"/>
          <p:cNvGraphicFramePr>
            <a:graphicFrameLocks noChangeAspect="1"/>
          </p:cNvGraphicFramePr>
          <p:nvPr/>
        </p:nvGraphicFramePr>
        <p:xfrm>
          <a:off x="7924800" y="67056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4" name="Visio" r:id="rId8" imgW="916534" imgH="552907" progId="Visio.Drawing.11">
                  <p:embed/>
                </p:oleObj>
              </mc:Choice>
              <mc:Fallback>
                <p:oleObj name="Visio" r:id="rId8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7056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3" name="Object 47"/>
          <p:cNvGraphicFramePr>
            <a:graphicFrameLocks noChangeAspect="1"/>
          </p:cNvGraphicFramePr>
          <p:nvPr/>
        </p:nvGraphicFramePr>
        <p:xfrm>
          <a:off x="6781800" y="58674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5" name="Visio" r:id="rId9" imgW="916534" imgH="552907" progId="Visio.Drawing.11">
                  <p:embed/>
                </p:oleObj>
              </mc:Choice>
              <mc:Fallback>
                <p:oleObj name="Visio" r:id="rId9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8674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4" name="Object 48"/>
          <p:cNvGraphicFramePr>
            <a:graphicFrameLocks noChangeAspect="1"/>
          </p:cNvGraphicFramePr>
          <p:nvPr/>
        </p:nvGraphicFramePr>
        <p:xfrm>
          <a:off x="2362200" y="59436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6" name="Visio" r:id="rId10" imgW="916534" imgH="552907" progId="Visio.Drawing.11">
                  <p:embed/>
                </p:oleObj>
              </mc:Choice>
              <mc:Fallback>
                <p:oleObj name="Visio" r:id="rId10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9436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5" name="Object 49"/>
          <p:cNvGraphicFramePr>
            <a:graphicFrameLocks noChangeAspect="1"/>
          </p:cNvGraphicFramePr>
          <p:nvPr/>
        </p:nvGraphicFramePr>
        <p:xfrm>
          <a:off x="2667000" y="6886575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7" name="Visio" r:id="rId11" imgW="916534" imgH="552907" progId="Visio.Drawing.11">
                  <p:embed/>
                </p:oleObj>
              </mc:Choice>
              <mc:Fallback>
                <p:oleObj name="Visio" r:id="rId11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886575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6" name="Object 50"/>
          <p:cNvGraphicFramePr>
            <a:graphicFrameLocks noChangeAspect="1"/>
          </p:cNvGraphicFramePr>
          <p:nvPr/>
        </p:nvGraphicFramePr>
        <p:xfrm>
          <a:off x="6324600" y="6734175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8" name="Visio" r:id="rId12" imgW="916534" imgH="552907" progId="Visio.Drawing.11">
                  <p:embed/>
                </p:oleObj>
              </mc:Choice>
              <mc:Fallback>
                <p:oleObj name="Visio" r:id="rId12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734175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7527" name="Group 71"/>
          <p:cNvGrpSpPr>
            <a:grpSpLocks/>
          </p:cNvGrpSpPr>
          <p:nvPr/>
        </p:nvGrpSpPr>
        <p:grpSpPr bwMode="auto">
          <a:xfrm>
            <a:off x="1524000" y="2895600"/>
            <a:ext cx="2057400" cy="2803525"/>
            <a:chOff x="960" y="1824"/>
            <a:chExt cx="1296" cy="1766"/>
          </a:xfrm>
        </p:grpSpPr>
        <p:sp>
          <p:nvSpPr>
            <p:cNvPr id="147476" name="Text Box 20"/>
            <p:cNvSpPr txBox="1">
              <a:spLocks noChangeArrowheads="1"/>
            </p:cNvSpPr>
            <p:nvPr/>
          </p:nvSpPr>
          <p:spPr bwMode="auto">
            <a:xfrm>
              <a:off x="1392" y="1862"/>
              <a:ext cx="8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Available BGP routes</a:t>
              </a:r>
            </a:p>
          </p:txBody>
        </p:sp>
        <p:sp>
          <p:nvSpPr>
            <p:cNvPr id="147478" name="Text Box 22"/>
            <p:cNvSpPr txBox="1">
              <a:spLocks noChangeArrowheads="1"/>
            </p:cNvSpPr>
            <p:nvPr/>
          </p:nvSpPr>
          <p:spPr bwMode="auto">
            <a:xfrm>
              <a:off x="960" y="3148"/>
              <a:ext cx="6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BGP updates</a:t>
              </a:r>
            </a:p>
          </p:txBody>
        </p:sp>
        <p:sp>
          <p:nvSpPr>
            <p:cNvPr id="147486" name="Line 30"/>
            <p:cNvSpPr>
              <a:spLocks noChangeShapeType="1"/>
            </p:cNvSpPr>
            <p:nvPr/>
          </p:nvSpPr>
          <p:spPr bwMode="auto">
            <a:xfrm>
              <a:off x="2256" y="182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25" name="Group 69"/>
            <p:cNvGrpSpPr>
              <a:grpSpLocks/>
            </p:cNvGrpSpPr>
            <p:nvPr/>
          </p:nvGrpSpPr>
          <p:grpSpPr bwMode="auto">
            <a:xfrm>
              <a:off x="1440" y="2966"/>
              <a:ext cx="432" cy="528"/>
              <a:chOff x="1440" y="2966"/>
              <a:chExt cx="432" cy="528"/>
            </a:xfrm>
          </p:grpSpPr>
          <p:sp>
            <p:nvSpPr>
              <p:cNvPr id="147516" name="Line 60"/>
              <p:cNvSpPr>
                <a:spLocks noChangeShapeType="1"/>
              </p:cNvSpPr>
              <p:nvPr/>
            </p:nvSpPr>
            <p:spPr bwMode="auto">
              <a:xfrm flipH="1" flipV="1">
                <a:off x="1680" y="2966"/>
                <a:ext cx="192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7" name="Line 61"/>
              <p:cNvSpPr>
                <a:spLocks noChangeShapeType="1"/>
              </p:cNvSpPr>
              <p:nvPr/>
            </p:nvSpPr>
            <p:spPr bwMode="auto">
              <a:xfrm flipV="1">
                <a:off x="1440" y="296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8" name="Text Box 62"/>
              <p:cNvSpPr txBox="1">
                <a:spLocks noChangeArrowheads="1"/>
              </p:cNvSpPr>
              <p:nvPr/>
            </p:nvSpPr>
            <p:spPr bwMode="auto">
              <a:xfrm>
                <a:off x="1536" y="320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/>
                  <a:t>…</a:t>
                </a:r>
              </a:p>
            </p:txBody>
          </p:sp>
        </p:grpSp>
      </p:grpSp>
      <p:grpSp>
        <p:nvGrpSpPr>
          <p:cNvPr id="147528" name="Group 72"/>
          <p:cNvGrpSpPr>
            <a:grpSpLocks/>
          </p:cNvGrpSpPr>
          <p:nvPr/>
        </p:nvGrpSpPr>
        <p:grpSpPr bwMode="auto">
          <a:xfrm>
            <a:off x="3505200" y="2895600"/>
            <a:ext cx="1828800" cy="2743200"/>
            <a:chOff x="2208" y="1824"/>
            <a:chExt cx="1152" cy="1728"/>
          </a:xfrm>
        </p:grpSpPr>
        <p:sp>
          <p:nvSpPr>
            <p:cNvPr id="147474" name="Text Box 18"/>
            <p:cNvSpPr txBox="1">
              <a:spLocks noChangeArrowheads="1"/>
            </p:cNvSpPr>
            <p:nvPr/>
          </p:nvSpPr>
          <p:spPr bwMode="auto">
            <a:xfrm>
              <a:off x="2496" y="1862"/>
              <a:ext cx="8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Selected BGP routes</a:t>
              </a:r>
            </a:p>
          </p:txBody>
        </p:sp>
        <p:sp>
          <p:nvSpPr>
            <p:cNvPr id="147477" name="Text Box 21"/>
            <p:cNvSpPr txBox="1">
              <a:spLocks noChangeArrowheads="1"/>
            </p:cNvSpPr>
            <p:nvPr/>
          </p:nvSpPr>
          <p:spPr bwMode="auto">
            <a:xfrm>
              <a:off x="2688" y="3110"/>
              <a:ext cx="6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BGP updates</a:t>
              </a:r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 flipV="1">
              <a:off x="2448" y="182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26" name="Group 70"/>
            <p:cNvGrpSpPr>
              <a:grpSpLocks/>
            </p:cNvGrpSpPr>
            <p:nvPr/>
          </p:nvGrpSpPr>
          <p:grpSpPr bwMode="auto">
            <a:xfrm>
              <a:off x="2208" y="2966"/>
              <a:ext cx="384" cy="528"/>
              <a:chOff x="2208" y="2966"/>
              <a:chExt cx="384" cy="528"/>
            </a:xfrm>
          </p:grpSpPr>
          <p:sp>
            <p:nvSpPr>
              <p:cNvPr id="147520" name="Line 64"/>
              <p:cNvSpPr>
                <a:spLocks noChangeShapeType="1"/>
              </p:cNvSpPr>
              <p:nvPr/>
            </p:nvSpPr>
            <p:spPr bwMode="auto">
              <a:xfrm flipH="1" flipV="1">
                <a:off x="2400" y="2966"/>
                <a:ext cx="192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1" name="Line 65"/>
              <p:cNvSpPr>
                <a:spLocks noChangeShapeType="1"/>
              </p:cNvSpPr>
              <p:nvPr/>
            </p:nvSpPr>
            <p:spPr bwMode="auto">
              <a:xfrm flipV="1">
                <a:off x="2208" y="2966"/>
                <a:ext cx="96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2" name="Text Box 66"/>
              <p:cNvSpPr txBox="1">
                <a:spLocks noChangeArrowheads="1"/>
              </p:cNvSpPr>
              <p:nvPr/>
            </p:nvSpPr>
            <p:spPr bwMode="auto">
              <a:xfrm>
                <a:off x="2256" y="320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/>
                  <a:t>…</a:t>
                </a:r>
              </a:p>
            </p:txBody>
          </p:sp>
        </p:grpSp>
      </p:grpSp>
      <p:grpSp>
        <p:nvGrpSpPr>
          <p:cNvPr id="147530" name="Group 74"/>
          <p:cNvGrpSpPr>
            <a:grpSpLocks/>
          </p:cNvGrpSpPr>
          <p:nvPr/>
        </p:nvGrpSpPr>
        <p:grpSpPr bwMode="auto">
          <a:xfrm>
            <a:off x="5486400" y="2895600"/>
            <a:ext cx="2667000" cy="2819400"/>
            <a:chOff x="3456" y="1824"/>
            <a:chExt cx="1680" cy="1776"/>
          </a:xfrm>
        </p:grpSpPr>
        <p:sp>
          <p:nvSpPr>
            <p:cNvPr id="147472" name="Line 16"/>
            <p:cNvSpPr>
              <a:spLocks noChangeShapeType="1"/>
            </p:cNvSpPr>
            <p:nvPr/>
          </p:nvSpPr>
          <p:spPr bwMode="auto">
            <a:xfrm>
              <a:off x="3504" y="182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73" name="Text Box 17"/>
            <p:cNvSpPr txBox="1">
              <a:spLocks noChangeArrowheads="1"/>
            </p:cNvSpPr>
            <p:nvPr/>
          </p:nvSpPr>
          <p:spPr bwMode="auto">
            <a:xfrm>
              <a:off x="3552" y="1872"/>
              <a:ext cx="72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Path cost matrix</a:t>
              </a:r>
            </a:p>
          </p:txBody>
        </p:sp>
        <p:sp>
          <p:nvSpPr>
            <p:cNvPr id="147479" name="Text Box 23"/>
            <p:cNvSpPr txBox="1">
              <a:spLocks noChangeArrowheads="1"/>
            </p:cNvSpPr>
            <p:nvPr/>
          </p:nvSpPr>
          <p:spPr bwMode="auto">
            <a:xfrm>
              <a:off x="3984" y="3158"/>
              <a:ext cx="11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IGP link-state advertisements</a:t>
              </a:r>
            </a:p>
          </p:txBody>
        </p:sp>
        <p:grpSp>
          <p:nvGrpSpPr>
            <p:cNvPr id="147529" name="Group 73"/>
            <p:cNvGrpSpPr>
              <a:grpSpLocks/>
            </p:cNvGrpSpPr>
            <p:nvPr/>
          </p:nvGrpSpPr>
          <p:grpSpPr bwMode="auto">
            <a:xfrm>
              <a:off x="3456" y="2966"/>
              <a:ext cx="480" cy="528"/>
              <a:chOff x="3456" y="2966"/>
              <a:chExt cx="480" cy="528"/>
            </a:xfrm>
          </p:grpSpPr>
          <p:sp>
            <p:nvSpPr>
              <p:cNvPr id="147489" name="Line 33"/>
              <p:cNvSpPr>
                <a:spLocks noChangeShapeType="1"/>
              </p:cNvSpPr>
              <p:nvPr/>
            </p:nvSpPr>
            <p:spPr bwMode="auto">
              <a:xfrm flipH="1">
                <a:off x="3456" y="2966"/>
                <a:ext cx="192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3" name="Line 67"/>
              <p:cNvSpPr>
                <a:spLocks noChangeShapeType="1"/>
              </p:cNvSpPr>
              <p:nvPr/>
            </p:nvSpPr>
            <p:spPr bwMode="auto">
              <a:xfrm>
                <a:off x="3744" y="2966"/>
                <a:ext cx="192" cy="4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4" name="Text Box 68"/>
              <p:cNvSpPr txBox="1">
                <a:spLocks noChangeArrowheads="1"/>
              </p:cNvSpPr>
              <p:nvPr/>
            </p:nvSpPr>
            <p:spPr bwMode="auto">
              <a:xfrm>
                <a:off x="3552" y="320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/>
                  <a:t>…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8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3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Relevant working experiences</a:t>
            </a:r>
          </a:p>
          <a:p>
            <a:pPr lvl="1"/>
            <a:r>
              <a:rPr lang="en-US" dirty="0" smtClean="0"/>
              <a:t>Software defined networking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oftware </a:t>
            </a:r>
            <a:r>
              <a:rPr lang="en-US" dirty="0" smtClean="0"/>
              <a:t>defined </a:t>
            </a:r>
            <a:r>
              <a:rPr lang="en-US" dirty="0" smtClean="0"/>
              <a:t>cellular core networks (</a:t>
            </a:r>
            <a:r>
              <a:rPr lang="en-US" dirty="0" err="1" smtClean="0"/>
              <a:t>SoftCell</a:t>
            </a:r>
            <a:r>
              <a:rPr lang="en-US" dirty="0" smtClean="0"/>
              <a:t>, Princeton TR’13),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oftware defined radio access networks (</a:t>
            </a:r>
            <a:r>
              <a:rPr lang="en-US" dirty="0" err="1" smtClean="0"/>
              <a:t>SoftRAN</a:t>
            </a:r>
            <a:r>
              <a:rPr lang="en-US" dirty="0" smtClean="0"/>
              <a:t>, HotSDN’13), </a:t>
            </a:r>
          </a:p>
          <a:p>
            <a:pPr lvl="1"/>
            <a:r>
              <a:rPr lang="en-US" dirty="0" smtClean="0"/>
              <a:t>Mobile </a:t>
            </a:r>
            <a:r>
              <a:rPr lang="en-US" dirty="0" smtClean="0"/>
              <a:t>computing: mobile cloud computing</a:t>
            </a:r>
          </a:p>
          <a:p>
            <a:pPr lvl="1"/>
            <a:r>
              <a:rPr lang="en-US" dirty="0" smtClean="0"/>
              <a:t>Cloud computing: scaling out enterprise applications, cloud-based video proxy, policy-aware enterprise application cloud extension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B3B-515B-6249-BC8B-E976E437D722}" type="slidenum">
              <a:rPr lang="en-US"/>
              <a:pPr/>
              <a:t>50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and contributions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267200"/>
          </a:xfrm>
        </p:spPr>
        <p:txBody>
          <a:bodyPr>
            <a:normAutofit lnSpcReduction="10000"/>
          </a:bodyPr>
          <a:lstStyle/>
          <a:p>
            <a:r>
              <a:rPr lang="en-US" sz="2800"/>
              <a:t>Reliability</a:t>
            </a:r>
          </a:p>
          <a:p>
            <a:pPr lvl="1"/>
            <a:r>
              <a:rPr lang="en-US" sz="2400">
                <a:solidFill>
                  <a:srgbClr val="FF0000"/>
                </a:solidFill>
              </a:rPr>
              <a:t>Problem</a:t>
            </a:r>
            <a:r>
              <a:rPr lang="en-US" sz="2400"/>
              <a:t>: single point of failure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Contribution</a:t>
            </a:r>
            <a:r>
              <a:rPr lang="en-US" sz="2400"/>
              <a:t>: simple replication of RCP components</a:t>
            </a:r>
          </a:p>
          <a:p>
            <a:r>
              <a:rPr lang="en-US" sz="2800"/>
              <a:t>Consistency</a:t>
            </a:r>
          </a:p>
          <a:p>
            <a:pPr lvl="1"/>
            <a:r>
              <a:rPr lang="en-US" sz="2400">
                <a:solidFill>
                  <a:srgbClr val="FF0000"/>
                </a:solidFill>
              </a:rPr>
              <a:t>Problem</a:t>
            </a:r>
            <a:r>
              <a:rPr lang="en-US" sz="2400"/>
              <a:t>: inconsistent decisions by replicas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Contribution</a:t>
            </a:r>
            <a:r>
              <a:rPr lang="en-US" sz="2400"/>
              <a:t>: guaranteed consistency without inter-replica protocol</a:t>
            </a:r>
          </a:p>
          <a:p>
            <a:r>
              <a:rPr lang="en-US" sz="2800"/>
              <a:t>Scalability</a:t>
            </a:r>
          </a:p>
          <a:p>
            <a:pPr lvl="1"/>
            <a:r>
              <a:rPr lang="en-US" sz="2400">
                <a:solidFill>
                  <a:srgbClr val="FF0000"/>
                </a:solidFill>
              </a:rPr>
              <a:t>Problem</a:t>
            </a:r>
            <a:r>
              <a:rPr lang="en-US" sz="2400"/>
              <a:t>: storing all routes increases cpu/memory usage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Contribution </a:t>
            </a:r>
            <a:r>
              <a:rPr lang="en-US" sz="2400"/>
              <a:t>: can support large ISP in one computer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524000" y="5791200"/>
            <a:ext cx="5486400" cy="4953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ym typeface="Wingdings" charset="0"/>
              </a:rPr>
              <a:t> Building this system is feasible</a:t>
            </a:r>
            <a:endParaRPr lang="en-US" sz="2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Defined Networking (COMS 6998-8)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1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5D5-367D-0B4E-94E4-411574EFCAC3}" type="slidenum">
              <a:rPr lang="en-US"/>
              <a:pPr/>
              <a:t>51</a:t>
            </a:fld>
            <a:endParaRPr lang="en-US"/>
          </a:p>
        </p:txBody>
      </p: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2286000" y="2209800"/>
            <a:ext cx="4876800" cy="1524000"/>
            <a:chOff x="-384" y="1008"/>
            <a:chExt cx="1584" cy="864"/>
          </a:xfrm>
        </p:grpSpPr>
        <p:sp>
          <p:nvSpPr>
            <p:cNvPr id="186416" name="AutoShape 48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6417" name="Oval 49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8" name="Oval 50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Potential consistency problem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848600" cy="1752600"/>
          </a:xfrm>
        </p:spPr>
        <p:txBody>
          <a:bodyPr/>
          <a:lstStyle/>
          <a:p>
            <a:r>
              <a:rPr lang="en-US"/>
              <a:t>Need to ensure routes are consistently assigned </a:t>
            </a:r>
          </a:p>
          <a:p>
            <a:pPr lvl="1"/>
            <a:r>
              <a:rPr lang="en-US"/>
              <a:t>Even in presence of failures/partitions</a:t>
            </a:r>
          </a:p>
          <a:p>
            <a:endParaRPr lang="en-US"/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5029200" y="2667000"/>
          <a:ext cx="5334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9" name="Visio" r:id="rId4" imgW="916534" imgH="552907" progId="Visio.Drawing.11">
                  <p:embed/>
                </p:oleObj>
              </mc:Choice>
              <mc:Fallback>
                <p:oleObj name="Visio" r:id="rId4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667000"/>
                        <a:ext cx="5334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4" name="Object 6"/>
          <p:cNvGraphicFramePr>
            <a:graphicFrameLocks noChangeAspect="1"/>
          </p:cNvGraphicFramePr>
          <p:nvPr/>
        </p:nvGraphicFramePr>
        <p:xfrm>
          <a:off x="3810000" y="2667000"/>
          <a:ext cx="5334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0" name="Visio" r:id="rId6" imgW="916534" imgH="552907" progId="Visio.Drawing.11">
                  <p:embed/>
                </p:oleObj>
              </mc:Choice>
              <mc:Fallback>
                <p:oleObj name="Visio" r:id="rId6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5334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3276600" y="3505200"/>
          <a:ext cx="5334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1" name="Visio" r:id="rId7" imgW="916534" imgH="552907" progId="Visio.Drawing.11">
                  <p:embed/>
                </p:oleObj>
              </mc:Choice>
              <mc:Fallback>
                <p:oleObj name="Visio" r:id="rId7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5334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6" name="Object 8"/>
          <p:cNvGraphicFramePr>
            <a:graphicFrameLocks noChangeAspect="1"/>
          </p:cNvGraphicFramePr>
          <p:nvPr/>
        </p:nvGraphicFramePr>
        <p:xfrm>
          <a:off x="5410200" y="3429000"/>
          <a:ext cx="5334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2" name="Visio" r:id="rId8" imgW="916534" imgH="552907" progId="Visio.Drawing.11">
                  <p:embed/>
                </p:oleObj>
              </mc:Choice>
              <mc:Fallback>
                <p:oleObj name="Visio" r:id="rId8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429000"/>
                        <a:ext cx="5334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3505200" y="2590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5486400" y="2590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2965450" y="3505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388" name="Text Box 20"/>
          <p:cNvSpPr txBox="1">
            <a:spLocks noChangeArrowheads="1"/>
          </p:cNvSpPr>
          <p:nvPr/>
        </p:nvSpPr>
        <p:spPr bwMode="auto">
          <a:xfrm>
            <a:off x="5861050" y="3505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86391" name="Line 23"/>
          <p:cNvSpPr>
            <a:spLocks noChangeShapeType="1"/>
          </p:cNvSpPr>
          <p:nvPr/>
        </p:nvSpPr>
        <p:spPr bwMode="auto">
          <a:xfrm>
            <a:off x="3352800" y="19812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2" name="Line 24"/>
          <p:cNvSpPr>
            <a:spLocks noChangeShapeType="1"/>
          </p:cNvSpPr>
          <p:nvPr/>
        </p:nvSpPr>
        <p:spPr bwMode="auto">
          <a:xfrm flipH="1">
            <a:off x="5410200" y="1981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209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Use egress C (hence use A as your next-hop)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186395" name="Text Box 27"/>
          <p:cNvSpPr txBox="1">
            <a:spLocks noChangeArrowheads="1"/>
          </p:cNvSpPr>
          <p:nvPr/>
        </p:nvSpPr>
        <p:spPr bwMode="auto">
          <a:xfrm>
            <a:off x="1143000" y="2057400"/>
            <a:ext cx="2209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Use egress D (hence use B as your next-hop)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186396" name="Line 28"/>
          <p:cNvSpPr>
            <a:spLocks noChangeShapeType="1"/>
          </p:cNvSpPr>
          <p:nvPr/>
        </p:nvSpPr>
        <p:spPr bwMode="auto">
          <a:xfrm flipV="1">
            <a:off x="3581400" y="2971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97" name="Line 29"/>
          <p:cNvSpPr>
            <a:spLocks noChangeShapeType="1"/>
          </p:cNvSpPr>
          <p:nvPr/>
        </p:nvSpPr>
        <p:spPr bwMode="auto">
          <a:xfrm>
            <a:off x="5334000" y="2971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00" name="Line 32"/>
          <p:cNvSpPr>
            <a:spLocks noChangeShapeType="1"/>
          </p:cNvSpPr>
          <p:nvPr/>
        </p:nvSpPr>
        <p:spPr bwMode="auto">
          <a:xfrm>
            <a:off x="43434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9" name="AutoShape 21"/>
          <p:cNvSpPr>
            <a:spLocks noChangeArrowheads="1"/>
          </p:cNvSpPr>
          <p:nvPr/>
        </p:nvSpPr>
        <p:spPr bwMode="auto">
          <a:xfrm>
            <a:off x="2743200" y="1524000"/>
            <a:ext cx="1371600" cy="5334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RCP 1</a:t>
            </a:r>
          </a:p>
        </p:txBody>
      </p:sp>
      <p:sp>
        <p:nvSpPr>
          <p:cNvPr id="186390" name="AutoShape 22"/>
          <p:cNvSpPr>
            <a:spLocks noChangeArrowheads="1"/>
          </p:cNvSpPr>
          <p:nvPr/>
        </p:nvSpPr>
        <p:spPr bwMode="auto">
          <a:xfrm>
            <a:off x="5638800" y="1524000"/>
            <a:ext cx="1371600" cy="5334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RCP 2</a:t>
            </a:r>
          </a:p>
        </p:txBody>
      </p:sp>
      <p:sp>
        <p:nvSpPr>
          <p:cNvPr id="186405" name="Freeform 37"/>
          <p:cNvSpPr>
            <a:spLocks/>
          </p:cNvSpPr>
          <p:nvPr/>
        </p:nvSpPr>
        <p:spPr bwMode="auto">
          <a:xfrm>
            <a:off x="4114800" y="2997200"/>
            <a:ext cx="1295400" cy="355600"/>
          </a:xfrm>
          <a:custGeom>
            <a:avLst/>
            <a:gdLst>
              <a:gd name="T0" fmla="*/ 0 w 816"/>
              <a:gd name="T1" fmla="*/ 32 h 224"/>
              <a:gd name="T2" fmla="*/ 624 w 816"/>
              <a:gd name="T3" fmla="*/ 32 h 224"/>
              <a:gd name="T4" fmla="*/ 816 w 816"/>
              <a:gd name="T5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224">
                <a:moveTo>
                  <a:pt x="0" y="32"/>
                </a:moveTo>
                <a:cubicBezTo>
                  <a:pt x="244" y="16"/>
                  <a:pt x="488" y="0"/>
                  <a:pt x="624" y="32"/>
                </a:cubicBezTo>
                <a:cubicBezTo>
                  <a:pt x="760" y="64"/>
                  <a:pt x="788" y="144"/>
                  <a:pt x="816" y="224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06" name="Freeform 38"/>
          <p:cNvSpPr>
            <a:spLocks/>
          </p:cNvSpPr>
          <p:nvPr/>
        </p:nvSpPr>
        <p:spPr bwMode="auto">
          <a:xfrm flipH="1">
            <a:off x="3886200" y="2971800"/>
            <a:ext cx="1295400" cy="457200"/>
          </a:xfrm>
          <a:custGeom>
            <a:avLst/>
            <a:gdLst>
              <a:gd name="T0" fmla="*/ 0 w 816"/>
              <a:gd name="T1" fmla="*/ 32 h 224"/>
              <a:gd name="T2" fmla="*/ 624 w 816"/>
              <a:gd name="T3" fmla="*/ 32 h 224"/>
              <a:gd name="T4" fmla="*/ 816 w 816"/>
              <a:gd name="T5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224">
                <a:moveTo>
                  <a:pt x="0" y="32"/>
                </a:moveTo>
                <a:cubicBezTo>
                  <a:pt x="244" y="16"/>
                  <a:pt x="488" y="0"/>
                  <a:pt x="624" y="32"/>
                </a:cubicBezTo>
                <a:cubicBezTo>
                  <a:pt x="760" y="64"/>
                  <a:pt x="788" y="144"/>
                  <a:pt x="816" y="224"/>
                </a:cubicBezTo>
              </a:path>
            </a:pathLst>
          </a:custGeom>
          <a:noFill/>
          <a:ln w="57150" cmpd="sng">
            <a:solidFill>
              <a:srgbClr val="9966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6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05" grpId="0" animBg="1"/>
      <p:bldP spid="18640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E18B-D6D2-F145-AA28-71F44C22760D}" type="slidenum">
              <a:rPr lang="en-US"/>
              <a:pPr/>
              <a:t>52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Consistent assignment</a:t>
            </a:r>
            <a:br>
              <a:rPr lang="en-US" sz="3200"/>
            </a:br>
            <a:r>
              <a:rPr lang="en-US" sz="3200"/>
              <a:t>Single RCP, single partition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953000"/>
            <a:ext cx="7696200" cy="1447800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accent2"/>
                </a:solidFill>
              </a:rPr>
              <a:t>Solution:</a:t>
            </a:r>
            <a:r>
              <a:rPr lang="en-US"/>
              <a:t> Assign all routers along the shortest IGP path the same exit router</a:t>
            </a:r>
          </a:p>
          <a:p>
            <a:pPr lvl="1"/>
            <a:r>
              <a:rPr lang="en-US"/>
              <a:t>Ensures forwarding loops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arise</a:t>
            </a:r>
          </a:p>
        </p:txBody>
      </p:sp>
      <p:sp>
        <p:nvSpPr>
          <p:cNvPr id="257028" name="Oval 4"/>
          <p:cNvSpPr>
            <a:spLocks noChangeArrowheads="1"/>
          </p:cNvSpPr>
          <p:nvPr/>
        </p:nvSpPr>
        <p:spPr bwMode="auto">
          <a:xfrm>
            <a:off x="2362200" y="3200400"/>
            <a:ext cx="4572000" cy="15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7030" name="AutoShape 6"/>
          <p:cNvSpPr>
            <a:spLocks noChangeArrowheads="1"/>
          </p:cNvSpPr>
          <p:nvPr/>
        </p:nvSpPr>
        <p:spPr bwMode="auto">
          <a:xfrm>
            <a:off x="4038600" y="1828800"/>
            <a:ext cx="1371600" cy="5334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RCP 1</a:t>
            </a:r>
          </a:p>
        </p:txBody>
      </p:sp>
      <p:graphicFrame>
        <p:nvGraphicFramePr>
          <p:cNvPr id="257050" name="Object 26"/>
          <p:cNvGraphicFramePr>
            <a:graphicFrameLocks noChangeAspect="1"/>
          </p:cNvGraphicFramePr>
          <p:nvPr/>
        </p:nvGraphicFramePr>
        <p:xfrm>
          <a:off x="2819400" y="3200400"/>
          <a:ext cx="609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5" name="Visio" r:id="rId4" imgW="916534" imgH="552907" progId="Visio.Drawing.11">
                  <p:embed/>
                </p:oleObj>
              </mc:Choice>
              <mc:Fallback>
                <p:oleObj name="Visio" r:id="rId4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00400"/>
                        <a:ext cx="609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52" name="Object 28"/>
          <p:cNvGraphicFramePr>
            <a:graphicFrameLocks noChangeAspect="1"/>
          </p:cNvGraphicFramePr>
          <p:nvPr/>
        </p:nvGraphicFramePr>
        <p:xfrm>
          <a:off x="5943600" y="3124200"/>
          <a:ext cx="609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6" name="Visio" r:id="rId6" imgW="916534" imgH="552907" progId="Visio.Drawing.11">
                  <p:embed/>
                </p:oleObj>
              </mc:Choice>
              <mc:Fallback>
                <p:oleObj name="Visio" r:id="rId6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24200"/>
                        <a:ext cx="609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53" name="Freeform 29"/>
          <p:cNvSpPr>
            <a:spLocks/>
          </p:cNvSpPr>
          <p:nvPr/>
        </p:nvSpPr>
        <p:spPr bwMode="auto">
          <a:xfrm>
            <a:off x="4343400" y="3200400"/>
            <a:ext cx="393700" cy="1524000"/>
          </a:xfrm>
          <a:custGeom>
            <a:avLst/>
            <a:gdLst>
              <a:gd name="T0" fmla="*/ 152 w 152"/>
              <a:gd name="T1" fmla="*/ 0 h 960"/>
              <a:gd name="T2" fmla="*/ 8 w 152"/>
              <a:gd name="T3" fmla="*/ 336 h 960"/>
              <a:gd name="T4" fmla="*/ 104 w 152"/>
              <a:gd name="T5" fmla="*/ 528 h 960"/>
              <a:gd name="T6" fmla="*/ 56 w 152"/>
              <a:gd name="T7" fmla="*/ 816 h 960"/>
              <a:gd name="T8" fmla="*/ 56 w 152"/>
              <a:gd name="T9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960">
                <a:moveTo>
                  <a:pt x="152" y="0"/>
                </a:moveTo>
                <a:cubicBezTo>
                  <a:pt x="84" y="124"/>
                  <a:pt x="16" y="248"/>
                  <a:pt x="8" y="336"/>
                </a:cubicBezTo>
                <a:cubicBezTo>
                  <a:pt x="0" y="424"/>
                  <a:pt x="96" y="448"/>
                  <a:pt x="104" y="528"/>
                </a:cubicBezTo>
                <a:cubicBezTo>
                  <a:pt x="112" y="608"/>
                  <a:pt x="64" y="744"/>
                  <a:pt x="56" y="816"/>
                </a:cubicBezTo>
                <a:cubicBezTo>
                  <a:pt x="48" y="888"/>
                  <a:pt x="52" y="924"/>
                  <a:pt x="56" y="96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7061" name="Object 37"/>
          <p:cNvGraphicFramePr>
            <a:graphicFrameLocks noChangeAspect="1"/>
          </p:cNvGraphicFramePr>
          <p:nvPr/>
        </p:nvGraphicFramePr>
        <p:xfrm>
          <a:off x="5029200" y="3429000"/>
          <a:ext cx="3048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7" name="Visio" r:id="rId7" imgW="916534" imgH="552907" progId="Visio.Drawing.11">
                  <p:embed/>
                </p:oleObj>
              </mc:Choice>
              <mc:Fallback>
                <p:oleObj name="Visio" r:id="rId7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429000"/>
                        <a:ext cx="304800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66" name="Object 42"/>
          <p:cNvGraphicFramePr>
            <a:graphicFrameLocks noChangeAspect="1"/>
          </p:cNvGraphicFramePr>
          <p:nvPr/>
        </p:nvGraphicFramePr>
        <p:xfrm>
          <a:off x="4876800" y="4038600"/>
          <a:ext cx="3048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8" name="Visio" r:id="rId8" imgW="916534" imgH="552907" progId="Visio.Drawing.11">
                  <p:embed/>
                </p:oleObj>
              </mc:Choice>
              <mc:Fallback>
                <p:oleObj name="Visio" r:id="rId8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038600"/>
                        <a:ext cx="304800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67" name="Object 43"/>
          <p:cNvGraphicFramePr>
            <a:graphicFrameLocks noChangeAspect="1"/>
          </p:cNvGraphicFramePr>
          <p:nvPr/>
        </p:nvGraphicFramePr>
        <p:xfrm>
          <a:off x="5638800" y="4191000"/>
          <a:ext cx="3048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9" name="Visio" r:id="rId9" imgW="916534" imgH="552907" progId="Visio.Drawing.11">
                  <p:embed/>
                </p:oleObj>
              </mc:Choice>
              <mc:Fallback>
                <p:oleObj name="Visio" r:id="rId9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91000"/>
                        <a:ext cx="304800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71" name="Object 47"/>
          <p:cNvGraphicFramePr>
            <a:graphicFrameLocks noChangeAspect="1"/>
          </p:cNvGraphicFramePr>
          <p:nvPr/>
        </p:nvGraphicFramePr>
        <p:xfrm>
          <a:off x="3276600" y="4267200"/>
          <a:ext cx="3048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0" name="Visio" r:id="rId10" imgW="916534" imgH="552907" progId="Visio.Drawing.11">
                  <p:embed/>
                </p:oleObj>
              </mc:Choice>
              <mc:Fallback>
                <p:oleObj name="Visio" r:id="rId10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67200"/>
                        <a:ext cx="304800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72" name="Object 48"/>
          <p:cNvGraphicFramePr>
            <a:graphicFrameLocks noChangeAspect="1"/>
          </p:cNvGraphicFramePr>
          <p:nvPr/>
        </p:nvGraphicFramePr>
        <p:xfrm>
          <a:off x="4114800" y="3352800"/>
          <a:ext cx="3048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1" name="Visio" r:id="rId11" imgW="916534" imgH="552907" progId="Visio.Drawing.11">
                  <p:embed/>
                </p:oleObj>
              </mc:Choice>
              <mc:Fallback>
                <p:oleObj name="Visio" r:id="rId11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52800"/>
                        <a:ext cx="304800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73" name="Object 49"/>
          <p:cNvGraphicFramePr>
            <a:graphicFrameLocks noChangeAspect="1"/>
          </p:cNvGraphicFramePr>
          <p:nvPr/>
        </p:nvGraphicFramePr>
        <p:xfrm>
          <a:off x="4038600" y="4267200"/>
          <a:ext cx="3048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2" name="Visio" r:id="rId12" imgW="916534" imgH="552907" progId="Visio.Drawing.11">
                  <p:embed/>
                </p:oleObj>
              </mc:Choice>
              <mc:Fallback>
                <p:oleObj name="Visio" r:id="rId12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267200"/>
                        <a:ext cx="304800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83" name="Text Box 59"/>
          <p:cNvSpPr txBox="1">
            <a:spLocks noChangeArrowheads="1"/>
          </p:cNvSpPr>
          <p:nvPr/>
        </p:nvSpPr>
        <p:spPr bwMode="auto">
          <a:xfrm>
            <a:off x="6477000" y="3048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57084" name="Text Box 60"/>
          <p:cNvSpPr txBox="1">
            <a:spLocks noChangeArrowheads="1"/>
          </p:cNvSpPr>
          <p:nvPr/>
        </p:nvSpPr>
        <p:spPr bwMode="auto">
          <a:xfrm>
            <a:off x="2514600" y="3048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grpSp>
        <p:nvGrpSpPr>
          <p:cNvPr id="257094" name="Group 70"/>
          <p:cNvGrpSpPr>
            <a:grpSpLocks/>
          </p:cNvGrpSpPr>
          <p:nvPr/>
        </p:nvGrpSpPr>
        <p:grpSpPr bwMode="auto">
          <a:xfrm>
            <a:off x="4953000" y="2362200"/>
            <a:ext cx="2514600" cy="1828800"/>
            <a:chOff x="3120" y="1488"/>
            <a:chExt cx="1584" cy="1152"/>
          </a:xfrm>
        </p:grpSpPr>
        <p:grpSp>
          <p:nvGrpSpPr>
            <p:cNvPr id="257082" name="Group 58"/>
            <p:cNvGrpSpPr>
              <a:grpSpLocks/>
            </p:cNvGrpSpPr>
            <p:nvPr/>
          </p:nvGrpSpPr>
          <p:grpSpPr bwMode="auto">
            <a:xfrm>
              <a:off x="3312" y="2208"/>
              <a:ext cx="576" cy="432"/>
              <a:chOff x="3312" y="2016"/>
              <a:chExt cx="576" cy="432"/>
            </a:xfrm>
          </p:grpSpPr>
          <p:sp>
            <p:nvSpPr>
              <p:cNvPr id="257074" name="Line 50"/>
              <p:cNvSpPr>
                <a:spLocks noChangeShapeType="1"/>
              </p:cNvSpPr>
              <p:nvPr/>
            </p:nvSpPr>
            <p:spPr bwMode="auto">
              <a:xfrm flipV="1">
                <a:off x="3312" y="2016"/>
                <a:ext cx="384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5" name="Line 51"/>
              <p:cNvSpPr>
                <a:spLocks noChangeShapeType="1"/>
              </p:cNvSpPr>
              <p:nvPr/>
            </p:nvSpPr>
            <p:spPr bwMode="auto">
              <a:xfrm flipV="1">
                <a:off x="3600" y="2112"/>
                <a:ext cx="192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6" name="Line 52"/>
              <p:cNvSpPr>
                <a:spLocks noChangeShapeType="1"/>
              </p:cNvSpPr>
              <p:nvPr/>
            </p:nvSpPr>
            <p:spPr bwMode="auto">
              <a:xfrm flipV="1">
                <a:off x="3840" y="2112"/>
                <a:ext cx="48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088" name="Text Box 64"/>
            <p:cNvSpPr txBox="1">
              <a:spLocks noChangeArrowheads="1"/>
            </p:cNvSpPr>
            <p:nvPr/>
          </p:nvSpPr>
          <p:spPr bwMode="auto">
            <a:xfrm>
              <a:off x="3312" y="1488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>
                  <a:latin typeface="Arial"/>
                </a:rPr>
                <a:t>“</a:t>
              </a:r>
              <a:r>
                <a:rPr lang="en-US"/>
                <a:t>Use egress B</a:t>
              </a:r>
              <a:r>
                <a:rPr lang="ja-JP" altLang="en-US">
                  <a:latin typeface="Arial"/>
                </a:rPr>
                <a:t>”</a:t>
              </a:r>
              <a:endParaRPr lang="en-US"/>
            </a:p>
          </p:txBody>
        </p:sp>
        <p:sp>
          <p:nvSpPr>
            <p:cNvPr id="257090" name="Line 66"/>
            <p:cNvSpPr>
              <a:spLocks noChangeShapeType="1"/>
            </p:cNvSpPr>
            <p:nvPr/>
          </p:nvSpPr>
          <p:spPr bwMode="auto">
            <a:xfrm>
              <a:off x="3120" y="1536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095" name="Group 71"/>
          <p:cNvGrpSpPr>
            <a:grpSpLocks/>
          </p:cNvGrpSpPr>
          <p:nvPr/>
        </p:nvGrpSpPr>
        <p:grpSpPr bwMode="auto">
          <a:xfrm>
            <a:off x="2057400" y="2362200"/>
            <a:ext cx="2438400" cy="1828800"/>
            <a:chOff x="1296" y="1488"/>
            <a:chExt cx="1536" cy="1152"/>
          </a:xfrm>
        </p:grpSpPr>
        <p:grpSp>
          <p:nvGrpSpPr>
            <p:cNvPr id="257093" name="Group 69"/>
            <p:cNvGrpSpPr>
              <a:grpSpLocks/>
            </p:cNvGrpSpPr>
            <p:nvPr/>
          </p:nvGrpSpPr>
          <p:grpSpPr bwMode="auto">
            <a:xfrm>
              <a:off x="1296" y="1488"/>
              <a:ext cx="1392" cy="1152"/>
              <a:chOff x="1296" y="1488"/>
              <a:chExt cx="1392" cy="1152"/>
            </a:xfrm>
          </p:grpSpPr>
          <p:grpSp>
            <p:nvGrpSpPr>
              <p:cNvPr id="257081" name="Group 57"/>
              <p:cNvGrpSpPr>
                <a:grpSpLocks/>
              </p:cNvGrpSpPr>
              <p:nvPr/>
            </p:nvGrpSpPr>
            <p:grpSpPr bwMode="auto">
              <a:xfrm>
                <a:off x="2016" y="2208"/>
                <a:ext cx="480" cy="432"/>
                <a:chOff x="2016" y="2016"/>
                <a:chExt cx="480" cy="432"/>
              </a:xfrm>
            </p:grpSpPr>
            <p:sp>
              <p:nvSpPr>
                <p:cNvPr id="25707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2208" y="2016"/>
                  <a:ext cx="288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78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2112"/>
                  <a:ext cx="192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79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2112"/>
                  <a:ext cx="48" cy="3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089" name="Text Box 65"/>
              <p:cNvSpPr txBox="1">
                <a:spLocks noChangeArrowheads="1"/>
              </p:cNvSpPr>
              <p:nvPr/>
            </p:nvSpPr>
            <p:spPr bwMode="auto">
              <a:xfrm>
                <a:off x="1296" y="1488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>
                    <a:latin typeface="Arial"/>
                  </a:rPr>
                  <a:t>“</a:t>
                </a:r>
                <a:r>
                  <a:rPr lang="en-US"/>
                  <a:t>Use egress A</a:t>
                </a:r>
                <a:r>
                  <a:rPr lang="ja-JP" altLang="en-US">
                    <a:latin typeface="Arial"/>
                  </a:rPr>
                  <a:t>”</a:t>
                </a:r>
                <a:endParaRPr lang="en-US"/>
              </a:p>
            </p:txBody>
          </p:sp>
        </p:grpSp>
        <p:sp>
          <p:nvSpPr>
            <p:cNvPr id="257092" name="Line 68"/>
            <p:cNvSpPr>
              <a:spLocks noChangeShapeType="1"/>
            </p:cNvSpPr>
            <p:nvPr/>
          </p:nvSpPr>
          <p:spPr bwMode="auto">
            <a:xfrm flipH="1">
              <a:off x="2640" y="1536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4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3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5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9F1-52A1-A842-AD80-5C6E48F0E125}" type="slidenum">
              <a:rPr lang="en-US"/>
              <a:pPr/>
              <a:t>53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Consistent assignment </a:t>
            </a:r>
            <a:br>
              <a:rPr lang="en-US" sz="3200"/>
            </a:br>
            <a:r>
              <a:rPr lang="en-US" sz="3200"/>
              <a:t> Single RCP, multiple partitions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19812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Solution:</a:t>
            </a:r>
            <a:r>
              <a:rPr lang="en-US"/>
              <a:t> Only use state from router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partition in assigning its routes </a:t>
            </a:r>
          </a:p>
          <a:p>
            <a:pPr lvl="1"/>
            <a:r>
              <a:rPr lang="en-US"/>
              <a:t>Ensures next hop is reachable</a:t>
            </a:r>
          </a:p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2667000" y="2819400"/>
            <a:ext cx="1981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Partition 1</a:t>
            </a:r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4800600" y="2819400"/>
            <a:ext cx="1981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Partition 2</a:t>
            </a:r>
          </a:p>
        </p:txBody>
      </p:sp>
      <p:sp>
        <p:nvSpPr>
          <p:cNvPr id="246792" name="AutoShape 8"/>
          <p:cNvSpPr>
            <a:spLocks noChangeArrowheads="1"/>
          </p:cNvSpPr>
          <p:nvPr/>
        </p:nvSpPr>
        <p:spPr bwMode="auto">
          <a:xfrm>
            <a:off x="4038600" y="1828800"/>
            <a:ext cx="1371600" cy="5334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RCP 1</a:t>
            </a:r>
          </a:p>
        </p:txBody>
      </p:sp>
      <p:cxnSp>
        <p:nvCxnSpPr>
          <p:cNvPr id="246793" name="AutoShape 9"/>
          <p:cNvCxnSpPr>
            <a:cxnSpLocks noChangeShapeType="1"/>
            <a:stCxn id="246792" idx="3"/>
            <a:endCxn id="246788" idx="0"/>
          </p:cNvCxnSpPr>
          <p:nvPr/>
        </p:nvCxnSpPr>
        <p:spPr bwMode="auto">
          <a:xfrm flipH="1">
            <a:off x="3657600" y="2362200"/>
            <a:ext cx="100012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6794" name="AutoShape 10"/>
          <p:cNvCxnSpPr>
            <a:cxnSpLocks noChangeShapeType="1"/>
            <a:stCxn id="246792" idx="3"/>
            <a:endCxn id="246789" idx="0"/>
          </p:cNvCxnSpPr>
          <p:nvPr/>
        </p:nvCxnSpPr>
        <p:spPr bwMode="auto">
          <a:xfrm>
            <a:off x="4657725" y="2362200"/>
            <a:ext cx="11334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3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B8B4-B35A-454C-B4BB-69DD0254C7FD}" type="slidenum">
              <a:rPr lang="en-US"/>
              <a:pPr/>
              <a:t>54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Consistent assignment </a:t>
            </a:r>
            <a:br>
              <a:rPr lang="en-US" sz="3200"/>
            </a:br>
            <a:r>
              <a:rPr lang="en-US" sz="3200"/>
              <a:t> Multiple RCPs, multiple partitions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80772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Solution:</a:t>
            </a:r>
            <a:r>
              <a:rPr lang="en-US" sz="2800" dirty="0"/>
              <a:t> RCPs receive same IGP/BGP state from each partition they can reach</a:t>
            </a:r>
          </a:p>
          <a:p>
            <a:pPr lvl="1"/>
            <a:r>
              <a:rPr lang="en-US" sz="2300" dirty="0"/>
              <a:t>IGP provides complete visibility and connectivity</a:t>
            </a:r>
          </a:p>
          <a:p>
            <a:pPr lvl="1"/>
            <a:r>
              <a:rPr lang="en-US" sz="2300" dirty="0"/>
              <a:t>RCS only acts on partition if it has complete state for it</a:t>
            </a:r>
          </a:p>
        </p:txBody>
      </p:sp>
      <p:sp>
        <p:nvSpPr>
          <p:cNvPr id="247812" name="Oval 4"/>
          <p:cNvSpPr>
            <a:spLocks noChangeArrowheads="1"/>
          </p:cNvSpPr>
          <p:nvPr/>
        </p:nvSpPr>
        <p:spPr bwMode="auto">
          <a:xfrm>
            <a:off x="1752600" y="2971800"/>
            <a:ext cx="1981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Partition 1</a:t>
            </a:r>
          </a:p>
        </p:txBody>
      </p:sp>
      <p:sp>
        <p:nvSpPr>
          <p:cNvPr id="247813" name="Oval 5"/>
          <p:cNvSpPr>
            <a:spLocks noChangeArrowheads="1"/>
          </p:cNvSpPr>
          <p:nvPr/>
        </p:nvSpPr>
        <p:spPr bwMode="auto">
          <a:xfrm>
            <a:off x="3886200" y="2971800"/>
            <a:ext cx="1981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Partition 2</a:t>
            </a:r>
          </a:p>
        </p:txBody>
      </p:sp>
      <p:sp>
        <p:nvSpPr>
          <p:cNvPr id="247814" name="Oval 6"/>
          <p:cNvSpPr>
            <a:spLocks noChangeArrowheads="1"/>
          </p:cNvSpPr>
          <p:nvPr/>
        </p:nvSpPr>
        <p:spPr bwMode="auto">
          <a:xfrm>
            <a:off x="5943600" y="2971800"/>
            <a:ext cx="19812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Partition 3</a:t>
            </a:r>
          </a:p>
        </p:txBody>
      </p:sp>
      <p:sp>
        <p:nvSpPr>
          <p:cNvPr id="247815" name="AutoShape 7"/>
          <p:cNvSpPr>
            <a:spLocks noChangeArrowheads="1"/>
          </p:cNvSpPr>
          <p:nvPr/>
        </p:nvSpPr>
        <p:spPr bwMode="auto">
          <a:xfrm>
            <a:off x="4953000" y="1828800"/>
            <a:ext cx="1371600" cy="5334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RCP 2</a:t>
            </a:r>
          </a:p>
        </p:txBody>
      </p:sp>
      <p:sp>
        <p:nvSpPr>
          <p:cNvPr id="247816" name="AutoShape 8"/>
          <p:cNvSpPr>
            <a:spLocks noChangeArrowheads="1"/>
          </p:cNvSpPr>
          <p:nvPr/>
        </p:nvSpPr>
        <p:spPr bwMode="auto">
          <a:xfrm>
            <a:off x="2971800" y="1828800"/>
            <a:ext cx="1371600" cy="5334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RCP 1</a:t>
            </a:r>
          </a:p>
        </p:txBody>
      </p:sp>
      <p:cxnSp>
        <p:nvCxnSpPr>
          <p:cNvPr id="247817" name="AutoShape 9"/>
          <p:cNvCxnSpPr>
            <a:cxnSpLocks noChangeShapeType="1"/>
            <a:stCxn id="247816" idx="3"/>
            <a:endCxn id="247812" idx="0"/>
          </p:cNvCxnSpPr>
          <p:nvPr/>
        </p:nvCxnSpPr>
        <p:spPr bwMode="auto">
          <a:xfrm flipH="1">
            <a:off x="2743200" y="2362200"/>
            <a:ext cx="8477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7818" name="AutoShape 10"/>
          <p:cNvCxnSpPr>
            <a:cxnSpLocks noChangeShapeType="1"/>
            <a:stCxn id="247816" idx="3"/>
            <a:endCxn id="247813" idx="0"/>
          </p:cNvCxnSpPr>
          <p:nvPr/>
        </p:nvCxnSpPr>
        <p:spPr bwMode="auto">
          <a:xfrm>
            <a:off x="3590925" y="2362200"/>
            <a:ext cx="128587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7819" name="AutoShape 11"/>
          <p:cNvCxnSpPr>
            <a:cxnSpLocks noChangeShapeType="1"/>
            <a:stCxn id="247815" idx="3"/>
            <a:endCxn id="247813" idx="0"/>
          </p:cNvCxnSpPr>
          <p:nvPr/>
        </p:nvCxnSpPr>
        <p:spPr bwMode="auto">
          <a:xfrm flipH="1">
            <a:off x="4876800" y="2362200"/>
            <a:ext cx="6953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7820" name="AutoShape 12"/>
          <p:cNvCxnSpPr>
            <a:cxnSpLocks noChangeShapeType="1"/>
            <a:stCxn id="247815" idx="3"/>
            <a:endCxn id="247814" idx="0"/>
          </p:cNvCxnSpPr>
          <p:nvPr/>
        </p:nvCxnSpPr>
        <p:spPr bwMode="auto">
          <a:xfrm>
            <a:off x="5572125" y="2362200"/>
            <a:ext cx="136207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1524000" y="5486400"/>
            <a:ext cx="6172200" cy="8794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ym typeface="Wingdings" charset="0"/>
              </a:rPr>
              <a:t></a:t>
            </a:r>
            <a:r>
              <a:rPr lang="en-US" sz="2800" b="1" dirty="0"/>
              <a:t>No consistency protocol needed to guarantee consistency in steady state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0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A3A2-D20E-B845-9230-8315AFD3D437}" type="slidenum">
              <a:rPr lang="en-US"/>
              <a:pPr/>
              <a:t>55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Scalability solution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572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Eliminate redundancy</a:t>
            </a:r>
          </a:p>
          <a:p>
            <a:pPr lvl="1"/>
            <a:r>
              <a:rPr lang="en-US"/>
              <a:t>Store only a single copy of each BGP route</a:t>
            </a:r>
          </a:p>
          <a:p>
            <a:r>
              <a:rPr lang="en-US">
                <a:solidFill>
                  <a:srgbClr val="FF0000"/>
                </a:solidFill>
              </a:rPr>
              <a:t>Accelerate lookup</a:t>
            </a:r>
          </a:p>
          <a:p>
            <a:pPr lvl="1"/>
            <a:r>
              <a:rPr lang="en-US"/>
              <a:t>Quickly find routers whose routes changed </a:t>
            </a:r>
          </a:p>
          <a:p>
            <a:r>
              <a:rPr lang="en-US">
                <a:solidFill>
                  <a:srgbClr val="FF0000"/>
                </a:solidFill>
              </a:rPr>
              <a:t>Avoid recomputation</a:t>
            </a:r>
          </a:p>
          <a:p>
            <a:pPr lvl="1"/>
            <a:r>
              <a:rPr lang="en-US"/>
              <a:t>Compute routes once for groups of routers</a:t>
            </a:r>
          </a:p>
          <a:p>
            <a:pPr lvl="1"/>
            <a:r>
              <a:rPr lang="en-US"/>
              <a:t>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recompute if relative ranking of egress routers unchanged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7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848600" cy="292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000" dirty="0">
                <a:ea typeface="굴림" charset="0"/>
                <a:cs typeface="굴림" charset="0"/>
              </a:rPr>
              <a:t>A Clean Slate 4D Approach to Network Control and Management 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ea typeface="굴림" charset="0"/>
                <a:cs typeface="굴림" charset="0"/>
              </a:rPr>
              <a:t>Motivation</a:t>
            </a:r>
            <a:endParaRPr lang="en-US" altLang="zh-CN" sz="3200" dirty="0">
              <a:ea typeface="宋体" charset="0"/>
              <a:cs typeface="宋体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46405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>
                <a:ea typeface="굴림" charset="0"/>
                <a:cs typeface="굴림" charset="0"/>
              </a:rPr>
              <a:t>Data plane</a:t>
            </a:r>
            <a:r>
              <a:rPr lang="en-US" altLang="ko-KR" sz="2000">
                <a:ea typeface="굴림" charset="0"/>
                <a:cs typeface="굴림" charset="0"/>
              </a:rPr>
              <a:t> 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handles individual packets</a:t>
            </a:r>
          </a:p>
          <a:p>
            <a:r>
              <a:rPr lang="en-US" altLang="ko-KR">
                <a:ea typeface="굴림" charset="0"/>
                <a:cs typeface="굴림" charset="0"/>
              </a:rPr>
              <a:t>Control plane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implements distributed routing algorithms</a:t>
            </a:r>
          </a:p>
          <a:p>
            <a:r>
              <a:rPr lang="en-US" altLang="ko-KR">
                <a:ea typeface="굴림" charset="0"/>
                <a:cs typeface="굴림" charset="0"/>
              </a:rPr>
              <a:t>Management plane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monitors the network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configures the data/control plane</a:t>
            </a:r>
          </a:p>
          <a:p>
            <a:pPr lvl="1"/>
            <a:endParaRPr lang="en-US" altLang="ko-KR">
              <a:ea typeface="굴림" charset="0"/>
              <a:cs typeface="굴림" charset="0"/>
            </a:endParaRPr>
          </a:p>
          <a:p>
            <a:r>
              <a:rPr lang="en-US" altLang="ko-KR">
                <a:ea typeface="굴림" charset="0"/>
                <a:cs typeface="굴림" charset="0"/>
              </a:rPr>
              <a:t>Many dependencies among states</a:t>
            </a:r>
          </a:p>
          <a:p>
            <a:r>
              <a:rPr lang="en-US" altLang="ko-KR">
                <a:ea typeface="굴림" charset="0"/>
                <a:cs typeface="굴림" charset="0"/>
              </a:rPr>
              <a:t>However, most of them maintained </a:t>
            </a:r>
            <a:r>
              <a:rPr lang="en-US" altLang="ko-KR" i="1">
                <a:ea typeface="굴림" charset="0"/>
                <a:cs typeface="굴림" charset="0"/>
              </a:rPr>
              <a:t>manually</a:t>
            </a:r>
            <a:endParaRPr lang="en-US" altLang="zh-CN" i="1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8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438150"/>
            <a:ext cx="6994525" cy="979488"/>
          </a:xfrm>
        </p:spPr>
        <p:txBody>
          <a:bodyPr/>
          <a:lstStyle/>
          <a:p>
            <a:r>
              <a:rPr lang="en-US" altLang="zh-CN" sz="3200">
                <a:ea typeface="宋体" charset="0"/>
                <a:cs typeface="宋体" charset="0"/>
              </a:rPr>
              <a:t>Fundamental Problem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0"/>
            <a:ext cx="7772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1800">
              <a:ea typeface="宋体" charset="0"/>
              <a:cs typeface="宋体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209800" y="5715000"/>
            <a:ext cx="6553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447800" y="838200"/>
            <a:ext cx="1016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096000" cy="469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362200" y="5943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Router ID (sorted by file size)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50825" y="2420938"/>
            <a:ext cx="1752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Lines in 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config file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581400" y="2133600"/>
            <a:ext cx="441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Times New Roman" charset="0"/>
              </a:rPr>
              <a:t>Size of configuration files in a single enterprise network (881 routers)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1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altLang="zh-CN" sz="3200">
                <a:ea typeface="宋体" charset="0"/>
                <a:cs typeface="宋体" charset="0"/>
              </a:rPr>
              <a:t>Reachability Example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5013325"/>
            <a:ext cx="6192837" cy="1223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ea typeface="宋体" charset="0"/>
                <a:cs typeface="宋体" charset="0"/>
              </a:rPr>
              <a:t>Two locations, each with data center &amp; front office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宋体" charset="0"/>
                <a:cs typeface="宋体" charset="0"/>
              </a:rPr>
              <a:t>All routers exchange routes over all links</a:t>
            </a:r>
          </a:p>
        </p:txBody>
      </p:sp>
      <p:pic>
        <p:nvPicPr>
          <p:cNvPr id="4915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R1</a:t>
            </a:r>
          </a:p>
        </p:txBody>
      </p:sp>
      <p:pic>
        <p:nvPicPr>
          <p:cNvPr id="4915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R2</a:t>
            </a:r>
          </a:p>
        </p:txBody>
      </p:sp>
      <p:pic>
        <p:nvPicPr>
          <p:cNvPr id="49160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3246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R5</a:t>
            </a:r>
          </a:p>
        </p:txBody>
      </p:sp>
      <p:pic>
        <p:nvPicPr>
          <p:cNvPr id="4916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3246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R4</a:t>
            </a:r>
          </a:p>
        </p:txBody>
      </p:sp>
      <p:pic>
        <p:nvPicPr>
          <p:cNvPr id="49164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R3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2743200" y="1600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2743200" y="3962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63246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1447800" y="2362200"/>
            <a:ext cx="5943600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3352800" y="1828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Chicago (chi)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3352800" y="2438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New York (nyc)</a:t>
            </a:r>
          </a:p>
        </p:txBody>
      </p:sp>
      <p:pic>
        <p:nvPicPr>
          <p:cNvPr id="49172" name="Picture 20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10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73" name="Picture 21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58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74" name="Picture 22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75" name="Picture 23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6324600" y="1828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V="1">
            <a:off x="1676400" y="1600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V="1">
            <a:off x="1676400" y="4038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1752600" y="38100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1752600" y="12954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76200" y="251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Data Center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7086600" y="251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Front Office</a:t>
            </a:r>
          </a:p>
        </p:txBody>
      </p:sp>
      <p:pic>
        <p:nvPicPr>
          <p:cNvPr id="49183" name="Picture 31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184" name="Group 32"/>
          <p:cNvGrpSpPr>
            <a:grpSpLocks/>
          </p:cNvGrpSpPr>
          <p:nvPr/>
        </p:nvGrpSpPr>
        <p:grpSpPr bwMode="auto">
          <a:xfrm>
            <a:off x="7934325" y="1241425"/>
            <a:ext cx="436563" cy="371475"/>
            <a:chOff x="4998" y="782"/>
            <a:chExt cx="275" cy="234"/>
          </a:xfrm>
        </p:grpSpPr>
        <p:sp>
          <p:nvSpPr>
            <p:cNvPr id="49185" name="Arc 33"/>
            <p:cNvSpPr>
              <a:spLocks/>
            </p:cNvSpPr>
            <p:nvPr/>
          </p:nvSpPr>
          <p:spPr bwMode="auto">
            <a:xfrm>
              <a:off x="5187" y="952"/>
              <a:ext cx="54" cy="39"/>
            </a:xfrm>
            <a:custGeom>
              <a:avLst/>
              <a:gdLst>
                <a:gd name="G0" fmla="+- 16811 0 0"/>
                <a:gd name="G1" fmla="+- 21600 0 0"/>
                <a:gd name="G2" fmla="+- 21600 0 0"/>
                <a:gd name="T0" fmla="*/ 0 w 38411"/>
                <a:gd name="T1" fmla="*/ 8037 h 34932"/>
                <a:gd name="T2" fmla="*/ 33806 w 38411"/>
                <a:gd name="T3" fmla="*/ 34932 h 34932"/>
                <a:gd name="T4" fmla="*/ 16811 w 38411"/>
                <a:gd name="T5" fmla="*/ 21600 h 34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11" h="34932" fill="none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</a:path>
                <a:path w="38411" h="34932" stroke="0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  <a:lnTo>
                    <a:pt x="16811" y="21600"/>
                  </a:lnTo>
                  <a:close/>
                </a:path>
              </a:pathLst>
            </a:custGeom>
            <a:noFill/>
            <a:ln w="4763">
              <a:solidFill>
                <a:srgbClr val="4949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Arc 34"/>
            <p:cNvSpPr>
              <a:spLocks/>
            </p:cNvSpPr>
            <p:nvPr/>
          </p:nvSpPr>
          <p:spPr bwMode="auto">
            <a:xfrm>
              <a:off x="5187" y="952"/>
              <a:ext cx="54" cy="36"/>
            </a:xfrm>
            <a:custGeom>
              <a:avLst/>
              <a:gdLst>
                <a:gd name="G0" fmla="+- 16693 0 0"/>
                <a:gd name="G1" fmla="+- 21600 0 0"/>
                <a:gd name="G2" fmla="+- 21600 0 0"/>
                <a:gd name="T0" fmla="*/ 0 w 38293"/>
                <a:gd name="T1" fmla="*/ 7892 h 34776"/>
                <a:gd name="T2" fmla="*/ 33809 w 38293"/>
                <a:gd name="T3" fmla="*/ 34776 h 34776"/>
                <a:gd name="T4" fmla="*/ 16693 w 38293"/>
                <a:gd name="T5" fmla="*/ 21600 h 3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93" h="34776" fill="none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</a:path>
                <a:path w="38293" h="34776" stroke="0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  <a:lnTo>
                    <a:pt x="16693" y="21600"/>
                  </a:lnTo>
                  <a:close/>
                </a:path>
              </a:pathLst>
            </a:custGeom>
            <a:noFill/>
            <a:ln w="4763">
              <a:solidFill>
                <a:srgbClr val="DBDB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87" name="Group 35"/>
            <p:cNvGrpSpPr>
              <a:grpSpLocks/>
            </p:cNvGrpSpPr>
            <p:nvPr/>
          </p:nvGrpSpPr>
          <p:grpSpPr bwMode="auto">
            <a:xfrm>
              <a:off x="5232" y="985"/>
              <a:ext cx="41" cy="28"/>
              <a:chOff x="5232" y="985"/>
              <a:chExt cx="41" cy="28"/>
            </a:xfrm>
          </p:grpSpPr>
          <p:sp>
            <p:nvSpPr>
              <p:cNvPr id="49188" name="Freeform 36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9" name="Freeform 37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0" name="Freeform 38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1" name="Freeform 39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2" name="Rectangle 40"/>
              <p:cNvSpPr>
                <a:spLocks noChangeArrowheads="1"/>
              </p:cNvSpPr>
              <p:nvPr/>
            </p:nvSpPr>
            <p:spPr bwMode="auto">
              <a:xfrm>
                <a:off x="5248" y="1007"/>
                <a:ext cx="25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3" name="Rectangle 41"/>
              <p:cNvSpPr>
                <a:spLocks noChangeArrowheads="1"/>
              </p:cNvSpPr>
              <p:nvPr/>
            </p:nvSpPr>
            <p:spPr bwMode="auto">
              <a:xfrm>
                <a:off x="5249" y="1008"/>
                <a:ext cx="23" cy="4"/>
              </a:xfrm>
              <a:prstGeom prst="rect">
                <a:avLst/>
              </a:prstGeom>
              <a:solidFill>
                <a:srgbClr val="B7B79D"/>
              </a:solidFill>
              <a:ln w="4763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94" name="Freeform 42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Freeform 43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Freeform 44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Freeform 45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Rectangle 46"/>
            <p:cNvSpPr>
              <a:spLocks noChangeArrowheads="1"/>
            </p:cNvSpPr>
            <p:nvPr/>
          </p:nvSpPr>
          <p:spPr bwMode="auto">
            <a:xfrm>
              <a:off x="5020" y="951"/>
              <a:ext cx="178" cy="31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9" name="Rectangle 47"/>
            <p:cNvSpPr>
              <a:spLocks noChangeArrowheads="1"/>
            </p:cNvSpPr>
            <p:nvPr/>
          </p:nvSpPr>
          <p:spPr bwMode="auto">
            <a:xfrm>
              <a:off x="5021" y="952"/>
              <a:ext cx="176" cy="29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0" name="Freeform 48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1" name="Freeform 49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2" name="Freeform 50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51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Freeform 52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Freeform 53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6" name="Rectangle 54"/>
            <p:cNvSpPr>
              <a:spLocks noChangeArrowheads="1"/>
            </p:cNvSpPr>
            <p:nvPr/>
          </p:nvSpPr>
          <p:spPr bwMode="auto">
            <a:xfrm>
              <a:off x="5021" y="802"/>
              <a:ext cx="179" cy="138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7" name="Rectangle 55"/>
            <p:cNvSpPr>
              <a:spLocks noChangeArrowheads="1"/>
            </p:cNvSpPr>
            <p:nvPr/>
          </p:nvSpPr>
          <p:spPr bwMode="auto">
            <a:xfrm>
              <a:off x="5037" y="821"/>
              <a:ext cx="147" cy="10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Freeform 56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9" name="Freeform 57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Freeform 58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1" name="Freeform 59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Rectangle 60"/>
            <p:cNvSpPr>
              <a:spLocks noChangeArrowheads="1"/>
            </p:cNvSpPr>
            <p:nvPr/>
          </p:nvSpPr>
          <p:spPr bwMode="auto">
            <a:xfrm>
              <a:off x="5039" y="1010"/>
              <a:ext cx="196" cy="6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Rectangle 61"/>
            <p:cNvSpPr>
              <a:spLocks noChangeArrowheads="1"/>
            </p:cNvSpPr>
            <p:nvPr/>
          </p:nvSpPr>
          <p:spPr bwMode="auto">
            <a:xfrm>
              <a:off x="5040" y="1011"/>
              <a:ext cx="194" cy="4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14" name="Group 62"/>
            <p:cNvGrpSpPr>
              <a:grpSpLocks/>
            </p:cNvGrpSpPr>
            <p:nvPr/>
          </p:nvGrpSpPr>
          <p:grpSpPr bwMode="auto">
            <a:xfrm>
              <a:off x="5042" y="876"/>
              <a:ext cx="134" cy="1"/>
              <a:chOff x="5042" y="876"/>
              <a:chExt cx="134" cy="1"/>
            </a:xfrm>
          </p:grpSpPr>
          <p:sp>
            <p:nvSpPr>
              <p:cNvPr id="49215" name="Line 63"/>
              <p:cNvSpPr>
                <a:spLocks noChangeShapeType="1"/>
              </p:cNvSpPr>
              <p:nvPr/>
            </p:nvSpPr>
            <p:spPr bwMode="auto">
              <a:xfrm>
                <a:off x="5042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6" name="Line 64"/>
              <p:cNvSpPr>
                <a:spLocks noChangeShapeType="1"/>
              </p:cNvSpPr>
              <p:nvPr/>
            </p:nvSpPr>
            <p:spPr bwMode="auto">
              <a:xfrm>
                <a:off x="505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7" name="Line 65"/>
              <p:cNvSpPr>
                <a:spLocks noChangeShapeType="1"/>
              </p:cNvSpPr>
              <p:nvPr/>
            </p:nvSpPr>
            <p:spPr bwMode="auto">
              <a:xfrm>
                <a:off x="5064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8" name="Line 66"/>
              <p:cNvSpPr>
                <a:spLocks noChangeShapeType="1"/>
              </p:cNvSpPr>
              <p:nvPr/>
            </p:nvSpPr>
            <p:spPr bwMode="auto">
              <a:xfrm>
                <a:off x="5076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9" name="Line 67"/>
              <p:cNvSpPr>
                <a:spLocks noChangeShapeType="1"/>
              </p:cNvSpPr>
              <p:nvPr/>
            </p:nvSpPr>
            <p:spPr bwMode="auto">
              <a:xfrm>
                <a:off x="5086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0" name="Line 68"/>
              <p:cNvSpPr>
                <a:spLocks noChangeShapeType="1"/>
              </p:cNvSpPr>
              <p:nvPr/>
            </p:nvSpPr>
            <p:spPr bwMode="auto">
              <a:xfrm>
                <a:off x="5098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1" name="Line 69"/>
              <p:cNvSpPr>
                <a:spLocks noChangeShapeType="1"/>
              </p:cNvSpPr>
              <p:nvPr/>
            </p:nvSpPr>
            <p:spPr bwMode="auto">
              <a:xfrm>
                <a:off x="5107" y="876"/>
                <a:ext cx="4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2" name="Line 70"/>
              <p:cNvSpPr>
                <a:spLocks noChangeShapeType="1"/>
              </p:cNvSpPr>
              <p:nvPr/>
            </p:nvSpPr>
            <p:spPr bwMode="auto">
              <a:xfrm>
                <a:off x="5120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3" name="Line 71"/>
              <p:cNvSpPr>
                <a:spLocks noChangeShapeType="1"/>
              </p:cNvSpPr>
              <p:nvPr/>
            </p:nvSpPr>
            <p:spPr bwMode="auto">
              <a:xfrm>
                <a:off x="5129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4" name="Line 72"/>
              <p:cNvSpPr>
                <a:spLocks noChangeShapeType="1"/>
              </p:cNvSpPr>
              <p:nvPr/>
            </p:nvSpPr>
            <p:spPr bwMode="auto">
              <a:xfrm>
                <a:off x="5142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5" name="Line 73"/>
              <p:cNvSpPr>
                <a:spLocks noChangeShapeType="1"/>
              </p:cNvSpPr>
              <p:nvPr/>
            </p:nvSpPr>
            <p:spPr bwMode="auto">
              <a:xfrm>
                <a:off x="5151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6" name="Line 74"/>
              <p:cNvSpPr>
                <a:spLocks noChangeShapeType="1"/>
              </p:cNvSpPr>
              <p:nvPr/>
            </p:nvSpPr>
            <p:spPr bwMode="auto">
              <a:xfrm>
                <a:off x="516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7" name="Line 75"/>
              <p:cNvSpPr>
                <a:spLocks noChangeShapeType="1"/>
              </p:cNvSpPr>
              <p:nvPr/>
            </p:nvSpPr>
            <p:spPr bwMode="auto">
              <a:xfrm>
                <a:off x="5173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9228" name="Group 76"/>
          <p:cNvGrpSpPr>
            <a:grpSpLocks/>
          </p:cNvGrpSpPr>
          <p:nvPr/>
        </p:nvGrpSpPr>
        <p:grpSpPr bwMode="auto">
          <a:xfrm>
            <a:off x="8018463" y="1147763"/>
            <a:ext cx="728662" cy="1149350"/>
            <a:chOff x="5051" y="723"/>
            <a:chExt cx="459" cy="724"/>
          </a:xfrm>
        </p:grpSpPr>
        <p:sp>
          <p:nvSpPr>
            <p:cNvPr id="49229" name="Freeform 77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Freeform 78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1" name="Freeform 79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Freeform 80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Freeform 81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4" name="Freeform 82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5" name="Freeform 83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6" name="Freeform 84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7" name="Freeform 85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8" name="Freeform 86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9" name="Freeform 87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6 h 78"/>
                <a:gd name="T8" fmla="*/ 0 w 165"/>
                <a:gd name="T9" fmla="*/ 6 h 78"/>
                <a:gd name="T10" fmla="*/ 0 w 165"/>
                <a:gd name="T11" fmla="*/ 15 h 78"/>
                <a:gd name="T12" fmla="*/ 0 w 165"/>
                <a:gd name="T13" fmla="*/ 15 h 78"/>
                <a:gd name="T14" fmla="*/ 3 w 165"/>
                <a:gd name="T15" fmla="*/ 22 h 78"/>
                <a:gd name="T16" fmla="*/ 159 w 165"/>
                <a:gd name="T17" fmla="*/ 78 h 78"/>
                <a:gd name="T18" fmla="*/ 165 w 165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Freeform 88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15 h 78"/>
                <a:gd name="T8" fmla="*/ 3 w 165"/>
                <a:gd name="T9" fmla="*/ 22 h 78"/>
                <a:gd name="T10" fmla="*/ 159 w 165"/>
                <a:gd name="T11" fmla="*/ 78 h 78"/>
                <a:gd name="T12" fmla="*/ 165 w 165"/>
                <a:gd name="T13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1" name="Freeform 89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2" name="Freeform 90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3" name="Freeform 91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4" name="Freeform 92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5" name="Freeform 93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3 w 109"/>
                <a:gd name="T19" fmla="*/ 90 h 147"/>
                <a:gd name="T20" fmla="*/ 16 w 109"/>
                <a:gd name="T21" fmla="*/ 103 h 147"/>
                <a:gd name="T22" fmla="*/ 19 w 109"/>
                <a:gd name="T23" fmla="*/ 112 h 147"/>
                <a:gd name="T24" fmla="*/ 25 w 109"/>
                <a:gd name="T25" fmla="*/ 115 h 147"/>
                <a:gd name="T26" fmla="*/ 35 w 109"/>
                <a:gd name="T27" fmla="*/ 115 h 147"/>
                <a:gd name="T28" fmla="*/ 47 w 109"/>
                <a:gd name="T29" fmla="*/ 125 h 147"/>
                <a:gd name="T30" fmla="*/ 60 w 109"/>
                <a:gd name="T31" fmla="*/ 147 h 147"/>
                <a:gd name="T32" fmla="*/ 109 w 109"/>
                <a:gd name="T33" fmla="*/ 103 h 147"/>
                <a:gd name="T34" fmla="*/ 84 w 109"/>
                <a:gd name="T35" fmla="*/ 0 h 147"/>
                <a:gd name="T36" fmla="*/ 10 w 109"/>
                <a:gd name="T37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6" name="Freeform 94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6 w 109"/>
                <a:gd name="T19" fmla="*/ 103 h 147"/>
                <a:gd name="T20" fmla="*/ 19 w 109"/>
                <a:gd name="T21" fmla="*/ 112 h 147"/>
                <a:gd name="T22" fmla="*/ 25 w 109"/>
                <a:gd name="T23" fmla="*/ 115 h 147"/>
                <a:gd name="T24" fmla="*/ 35 w 109"/>
                <a:gd name="T25" fmla="*/ 115 h 147"/>
                <a:gd name="T26" fmla="*/ 47 w 109"/>
                <a:gd name="T27" fmla="*/ 125 h 147"/>
                <a:gd name="T28" fmla="*/ 60 w 109"/>
                <a:gd name="T29" fmla="*/ 147 h 147"/>
                <a:gd name="T30" fmla="*/ 109 w 109"/>
                <a:gd name="T31" fmla="*/ 103 h 147"/>
                <a:gd name="T32" fmla="*/ 84 w 109"/>
                <a:gd name="T33" fmla="*/ 0 h 147"/>
                <a:gd name="T34" fmla="*/ 10 w 109"/>
                <a:gd name="T35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7" name="Freeform 95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8" name="Freeform 96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B7B7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9" name="Freeform 97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0" name="Freeform 98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1" name="Freeform 99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2" name="Freeform 100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3" name="Freeform 101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4" name="Freeform 102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5" name="Freeform 103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6" name="Freeform 104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7" name="Freeform 105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8" name="Freeform 106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9" name="Freeform 107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260" name="Line 108"/>
          <p:cNvSpPr>
            <a:spLocks noChangeShapeType="1"/>
          </p:cNvSpPr>
          <p:nvPr/>
        </p:nvSpPr>
        <p:spPr bwMode="auto">
          <a:xfrm flipV="1">
            <a:off x="6629400" y="1143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1" name="Line 109"/>
          <p:cNvSpPr>
            <a:spLocks noChangeShapeType="1"/>
          </p:cNvSpPr>
          <p:nvPr/>
        </p:nvSpPr>
        <p:spPr bwMode="auto">
          <a:xfrm flipV="1">
            <a:off x="6629400" y="1447800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262" name="Picture 110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369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63" name="Picture 111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55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64" name="Line 112"/>
          <p:cNvSpPr>
            <a:spLocks noChangeShapeType="1"/>
          </p:cNvSpPr>
          <p:nvPr/>
        </p:nvSpPr>
        <p:spPr bwMode="auto">
          <a:xfrm flipV="1">
            <a:off x="6629400" y="3565525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5" name="Line 113"/>
          <p:cNvSpPr>
            <a:spLocks noChangeShapeType="1"/>
          </p:cNvSpPr>
          <p:nvPr/>
        </p:nvSpPr>
        <p:spPr bwMode="auto">
          <a:xfrm flipV="1">
            <a:off x="6629400" y="3870325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Professional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ACM </a:t>
            </a:r>
            <a:r>
              <a:rPr lang="en-US" dirty="0" smtClean="0"/>
              <a:t>Workshop on Cellular </a:t>
            </a:r>
            <a:r>
              <a:rPr lang="en-US" dirty="0"/>
              <a:t>Networks: Operations, Challenges, and Future Design (</a:t>
            </a:r>
            <a:r>
              <a:rPr lang="en-US" dirty="0" err="1"/>
              <a:t>CellNet</a:t>
            </a:r>
            <a:r>
              <a:rPr lang="en-US" dirty="0" smtClean="0"/>
              <a:t>)</a:t>
            </a:r>
            <a:r>
              <a:rPr lang="en-US" dirty="0" smtClean="0"/>
              <a:t>, 2012-2013</a:t>
            </a:r>
            <a:endParaRPr lang="en-US" dirty="0" smtClean="0"/>
          </a:p>
          <a:p>
            <a:pPr lvl="1"/>
            <a:r>
              <a:rPr lang="en-US" dirty="0"/>
              <a:t>DIMACS Workshop on </a:t>
            </a:r>
            <a:r>
              <a:rPr lang="en-US" dirty="0" smtClean="0"/>
              <a:t>Software Defined Networking, </a:t>
            </a:r>
            <a:r>
              <a:rPr lang="en-US" dirty="0"/>
              <a:t>Dec,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ACM </a:t>
            </a:r>
            <a:r>
              <a:rPr lang="en-US" dirty="0" err="1" smtClean="0"/>
              <a:t>MobiSys</a:t>
            </a:r>
            <a:r>
              <a:rPr lang="en-US" dirty="0" smtClean="0"/>
              <a:t> </a:t>
            </a:r>
            <a:r>
              <a:rPr lang="en-US" dirty="0"/>
              <a:t>Workshop on Mobile Cloud Computing &amp; Services: Social Networks and Beyond (MCS), June </a:t>
            </a:r>
            <a:r>
              <a:rPr lang="en-US" dirty="0" smtClean="0"/>
              <a:t>2010</a:t>
            </a:r>
          </a:p>
          <a:p>
            <a:pPr lvl="1"/>
            <a:r>
              <a:rPr lang="en-US" dirty="0"/>
              <a:t> DIMACS Workshop on Systems and Networking Advances in Cloud Computing, </a:t>
            </a:r>
            <a:r>
              <a:rPr lang="en-US" dirty="0" smtClean="0"/>
              <a:t>Dec, </a:t>
            </a:r>
            <a:r>
              <a:rPr lang="en-US" dirty="0" smtClean="0"/>
              <a:t>2011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Cellular Networks and Mobile Computing (Spring 2012, Fall 2012, Spring 2013)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8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altLang="zh-CN" sz="3200">
                <a:ea typeface="宋体" charset="0"/>
                <a:cs typeface="宋体" charset="0"/>
              </a:rPr>
              <a:t>Reachability Example</a:t>
            </a:r>
          </a:p>
        </p:txBody>
      </p:sp>
      <p:pic>
        <p:nvPicPr>
          <p:cNvPr id="5018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R1</a:t>
            </a:r>
          </a:p>
        </p:txBody>
      </p:sp>
      <p:pic>
        <p:nvPicPr>
          <p:cNvPr id="50182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R2</a:t>
            </a:r>
          </a:p>
        </p:txBody>
      </p:sp>
      <p:pic>
        <p:nvPicPr>
          <p:cNvPr id="50184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3246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R5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3246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R4</a:t>
            </a:r>
          </a:p>
        </p:txBody>
      </p:sp>
      <p:pic>
        <p:nvPicPr>
          <p:cNvPr id="50188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R3</a:t>
            </a: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2743200" y="1600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2743200" y="3962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63246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1447800" y="2362200"/>
            <a:ext cx="5943600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352800" y="1828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Chicago (chi)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352800" y="2438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New York (nyc)</a:t>
            </a:r>
          </a:p>
        </p:txBody>
      </p:sp>
      <p:pic>
        <p:nvPicPr>
          <p:cNvPr id="50196" name="Picture 20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10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7" name="Picture 21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58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8" name="Picture 22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9" name="Picture 23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6324600" y="1828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V="1">
            <a:off x="1676400" y="1600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V="1">
            <a:off x="1676400" y="4038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1752600" y="38100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1752600" y="12954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76200" y="251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Data Center</a:t>
            </a:r>
          </a:p>
        </p:txBody>
      </p:sp>
      <p:pic>
        <p:nvPicPr>
          <p:cNvPr id="50206" name="Picture 30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207" name="Group 31"/>
          <p:cNvGrpSpPr>
            <a:grpSpLocks/>
          </p:cNvGrpSpPr>
          <p:nvPr/>
        </p:nvGrpSpPr>
        <p:grpSpPr bwMode="auto">
          <a:xfrm>
            <a:off x="7934325" y="1241425"/>
            <a:ext cx="436563" cy="371475"/>
            <a:chOff x="4998" y="782"/>
            <a:chExt cx="275" cy="234"/>
          </a:xfrm>
        </p:grpSpPr>
        <p:sp>
          <p:nvSpPr>
            <p:cNvPr id="50208" name="Arc 32"/>
            <p:cNvSpPr>
              <a:spLocks/>
            </p:cNvSpPr>
            <p:nvPr/>
          </p:nvSpPr>
          <p:spPr bwMode="auto">
            <a:xfrm>
              <a:off x="5187" y="952"/>
              <a:ext cx="54" cy="39"/>
            </a:xfrm>
            <a:custGeom>
              <a:avLst/>
              <a:gdLst>
                <a:gd name="G0" fmla="+- 16811 0 0"/>
                <a:gd name="G1" fmla="+- 21600 0 0"/>
                <a:gd name="G2" fmla="+- 21600 0 0"/>
                <a:gd name="T0" fmla="*/ 0 w 38411"/>
                <a:gd name="T1" fmla="*/ 8037 h 34932"/>
                <a:gd name="T2" fmla="*/ 33806 w 38411"/>
                <a:gd name="T3" fmla="*/ 34932 h 34932"/>
                <a:gd name="T4" fmla="*/ 16811 w 38411"/>
                <a:gd name="T5" fmla="*/ 21600 h 34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11" h="34932" fill="none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</a:path>
                <a:path w="38411" h="34932" stroke="0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  <a:lnTo>
                    <a:pt x="16811" y="21600"/>
                  </a:lnTo>
                  <a:close/>
                </a:path>
              </a:pathLst>
            </a:custGeom>
            <a:noFill/>
            <a:ln w="4763">
              <a:solidFill>
                <a:srgbClr val="4949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Arc 33"/>
            <p:cNvSpPr>
              <a:spLocks/>
            </p:cNvSpPr>
            <p:nvPr/>
          </p:nvSpPr>
          <p:spPr bwMode="auto">
            <a:xfrm>
              <a:off x="5187" y="952"/>
              <a:ext cx="54" cy="36"/>
            </a:xfrm>
            <a:custGeom>
              <a:avLst/>
              <a:gdLst>
                <a:gd name="G0" fmla="+- 16693 0 0"/>
                <a:gd name="G1" fmla="+- 21600 0 0"/>
                <a:gd name="G2" fmla="+- 21600 0 0"/>
                <a:gd name="T0" fmla="*/ 0 w 38293"/>
                <a:gd name="T1" fmla="*/ 7892 h 34776"/>
                <a:gd name="T2" fmla="*/ 33809 w 38293"/>
                <a:gd name="T3" fmla="*/ 34776 h 34776"/>
                <a:gd name="T4" fmla="*/ 16693 w 38293"/>
                <a:gd name="T5" fmla="*/ 21600 h 3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93" h="34776" fill="none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</a:path>
                <a:path w="38293" h="34776" stroke="0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  <a:lnTo>
                    <a:pt x="16693" y="21600"/>
                  </a:lnTo>
                  <a:close/>
                </a:path>
              </a:pathLst>
            </a:custGeom>
            <a:noFill/>
            <a:ln w="4763">
              <a:solidFill>
                <a:srgbClr val="DBDB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10" name="Group 34"/>
            <p:cNvGrpSpPr>
              <a:grpSpLocks/>
            </p:cNvGrpSpPr>
            <p:nvPr/>
          </p:nvGrpSpPr>
          <p:grpSpPr bwMode="auto">
            <a:xfrm>
              <a:off x="5232" y="985"/>
              <a:ext cx="41" cy="28"/>
              <a:chOff x="5232" y="985"/>
              <a:chExt cx="41" cy="28"/>
            </a:xfrm>
          </p:grpSpPr>
          <p:sp>
            <p:nvSpPr>
              <p:cNvPr id="50211" name="Freeform 35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2" name="Freeform 36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3" name="Freeform 37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4" name="Freeform 38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5" name="Rectangle 39"/>
              <p:cNvSpPr>
                <a:spLocks noChangeArrowheads="1"/>
              </p:cNvSpPr>
              <p:nvPr/>
            </p:nvSpPr>
            <p:spPr bwMode="auto">
              <a:xfrm>
                <a:off x="5248" y="1007"/>
                <a:ext cx="25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6" name="Rectangle 40"/>
              <p:cNvSpPr>
                <a:spLocks noChangeArrowheads="1"/>
              </p:cNvSpPr>
              <p:nvPr/>
            </p:nvSpPr>
            <p:spPr bwMode="auto">
              <a:xfrm>
                <a:off x="5249" y="1008"/>
                <a:ext cx="23" cy="4"/>
              </a:xfrm>
              <a:prstGeom prst="rect">
                <a:avLst/>
              </a:prstGeom>
              <a:solidFill>
                <a:srgbClr val="B7B79D"/>
              </a:solidFill>
              <a:ln w="4763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17" name="Freeform 41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44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Rectangle 45"/>
            <p:cNvSpPr>
              <a:spLocks noChangeArrowheads="1"/>
            </p:cNvSpPr>
            <p:nvPr/>
          </p:nvSpPr>
          <p:spPr bwMode="auto">
            <a:xfrm>
              <a:off x="5020" y="951"/>
              <a:ext cx="178" cy="31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Rectangle 46"/>
            <p:cNvSpPr>
              <a:spLocks noChangeArrowheads="1"/>
            </p:cNvSpPr>
            <p:nvPr/>
          </p:nvSpPr>
          <p:spPr bwMode="auto">
            <a:xfrm>
              <a:off x="5021" y="952"/>
              <a:ext cx="176" cy="29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47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48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49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50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Freeform 51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Freeform 52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Rectangle 53"/>
            <p:cNvSpPr>
              <a:spLocks noChangeArrowheads="1"/>
            </p:cNvSpPr>
            <p:nvPr/>
          </p:nvSpPr>
          <p:spPr bwMode="auto">
            <a:xfrm>
              <a:off x="5021" y="802"/>
              <a:ext cx="179" cy="138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Rectangle 54"/>
            <p:cNvSpPr>
              <a:spLocks noChangeArrowheads="1"/>
            </p:cNvSpPr>
            <p:nvPr/>
          </p:nvSpPr>
          <p:spPr bwMode="auto">
            <a:xfrm>
              <a:off x="5037" y="821"/>
              <a:ext cx="147" cy="10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55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Freeform 56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Freeform 57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Freeform 58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Rectangle 59"/>
            <p:cNvSpPr>
              <a:spLocks noChangeArrowheads="1"/>
            </p:cNvSpPr>
            <p:nvPr/>
          </p:nvSpPr>
          <p:spPr bwMode="auto">
            <a:xfrm>
              <a:off x="5039" y="1010"/>
              <a:ext cx="196" cy="6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Rectangle 60"/>
            <p:cNvSpPr>
              <a:spLocks noChangeArrowheads="1"/>
            </p:cNvSpPr>
            <p:nvPr/>
          </p:nvSpPr>
          <p:spPr bwMode="auto">
            <a:xfrm>
              <a:off x="5040" y="1011"/>
              <a:ext cx="194" cy="4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37" name="Group 61"/>
            <p:cNvGrpSpPr>
              <a:grpSpLocks/>
            </p:cNvGrpSpPr>
            <p:nvPr/>
          </p:nvGrpSpPr>
          <p:grpSpPr bwMode="auto">
            <a:xfrm>
              <a:off x="5042" y="876"/>
              <a:ext cx="134" cy="1"/>
              <a:chOff x="5042" y="876"/>
              <a:chExt cx="134" cy="1"/>
            </a:xfrm>
          </p:grpSpPr>
          <p:sp>
            <p:nvSpPr>
              <p:cNvPr id="50238" name="Line 62"/>
              <p:cNvSpPr>
                <a:spLocks noChangeShapeType="1"/>
              </p:cNvSpPr>
              <p:nvPr/>
            </p:nvSpPr>
            <p:spPr bwMode="auto">
              <a:xfrm>
                <a:off x="5042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9" name="Line 63"/>
              <p:cNvSpPr>
                <a:spLocks noChangeShapeType="1"/>
              </p:cNvSpPr>
              <p:nvPr/>
            </p:nvSpPr>
            <p:spPr bwMode="auto">
              <a:xfrm>
                <a:off x="505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0" name="Line 64"/>
              <p:cNvSpPr>
                <a:spLocks noChangeShapeType="1"/>
              </p:cNvSpPr>
              <p:nvPr/>
            </p:nvSpPr>
            <p:spPr bwMode="auto">
              <a:xfrm>
                <a:off x="5064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1" name="Line 65"/>
              <p:cNvSpPr>
                <a:spLocks noChangeShapeType="1"/>
              </p:cNvSpPr>
              <p:nvPr/>
            </p:nvSpPr>
            <p:spPr bwMode="auto">
              <a:xfrm>
                <a:off x="5076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2" name="Line 66"/>
              <p:cNvSpPr>
                <a:spLocks noChangeShapeType="1"/>
              </p:cNvSpPr>
              <p:nvPr/>
            </p:nvSpPr>
            <p:spPr bwMode="auto">
              <a:xfrm>
                <a:off x="5086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3" name="Line 67"/>
              <p:cNvSpPr>
                <a:spLocks noChangeShapeType="1"/>
              </p:cNvSpPr>
              <p:nvPr/>
            </p:nvSpPr>
            <p:spPr bwMode="auto">
              <a:xfrm>
                <a:off x="5098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4" name="Line 68"/>
              <p:cNvSpPr>
                <a:spLocks noChangeShapeType="1"/>
              </p:cNvSpPr>
              <p:nvPr/>
            </p:nvSpPr>
            <p:spPr bwMode="auto">
              <a:xfrm>
                <a:off x="5107" y="876"/>
                <a:ext cx="4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5" name="Line 69"/>
              <p:cNvSpPr>
                <a:spLocks noChangeShapeType="1"/>
              </p:cNvSpPr>
              <p:nvPr/>
            </p:nvSpPr>
            <p:spPr bwMode="auto">
              <a:xfrm>
                <a:off x="5120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6" name="Line 70"/>
              <p:cNvSpPr>
                <a:spLocks noChangeShapeType="1"/>
              </p:cNvSpPr>
              <p:nvPr/>
            </p:nvSpPr>
            <p:spPr bwMode="auto">
              <a:xfrm>
                <a:off x="5129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7" name="Line 71"/>
              <p:cNvSpPr>
                <a:spLocks noChangeShapeType="1"/>
              </p:cNvSpPr>
              <p:nvPr/>
            </p:nvSpPr>
            <p:spPr bwMode="auto">
              <a:xfrm>
                <a:off x="5142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8" name="Line 72"/>
              <p:cNvSpPr>
                <a:spLocks noChangeShapeType="1"/>
              </p:cNvSpPr>
              <p:nvPr/>
            </p:nvSpPr>
            <p:spPr bwMode="auto">
              <a:xfrm>
                <a:off x="5151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9" name="Line 73"/>
              <p:cNvSpPr>
                <a:spLocks noChangeShapeType="1"/>
              </p:cNvSpPr>
              <p:nvPr/>
            </p:nvSpPr>
            <p:spPr bwMode="auto">
              <a:xfrm>
                <a:off x="516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0" name="Line 74"/>
              <p:cNvSpPr>
                <a:spLocks noChangeShapeType="1"/>
              </p:cNvSpPr>
              <p:nvPr/>
            </p:nvSpPr>
            <p:spPr bwMode="auto">
              <a:xfrm>
                <a:off x="5173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0251" name="Group 75"/>
          <p:cNvGrpSpPr>
            <a:grpSpLocks/>
          </p:cNvGrpSpPr>
          <p:nvPr/>
        </p:nvGrpSpPr>
        <p:grpSpPr bwMode="auto">
          <a:xfrm>
            <a:off x="8018463" y="1147763"/>
            <a:ext cx="728662" cy="1149350"/>
            <a:chOff x="5051" y="723"/>
            <a:chExt cx="459" cy="724"/>
          </a:xfrm>
        </p:grpSpPr>
        <p:sp>
          <p:nvSpPr>
            <p:cNvPr id="50252" name="Freeform 76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Freeform 77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Freeform 78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5" name="Freeform 79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6" name="Freeform 80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Freeform 81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8" name="Freeform 82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Freeform 83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0" name="Freeform 84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1" name="Freeform 85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2" name="Freeform 86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6 h 78"/>
                <a:gd name="T8" fmla="*/ 0 w 165"/>
                <a:gd name="T9" fmla="*/ 6 h 78"/>
                <a:gd name="T10" fmla="*/ 0 w 165"/>
                <a:gd name="T11" fmla="*/ 15 h 78"/>
                <a:gd name="T12" fmla="*/ 0 w 165"/>
                <a:gd name="T13" fmla="*/ 15 h 78"/>
                <a:gd name="T14" fmla="*/ 3 w 165"/>
                <a:gd name="T15" fmla="*/ 22 h 78"/>
                <a:gd name="T16" fmla="*/ 159 w 165"/>
                <a:gd name="T17" fmla="*/ 78 h 78"/>
                <a:gd name="T18" fmla="*/ 165 w 165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3" name="Freeform 87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15 h 78"/>
                <a:gd name="T8" fmla="*/ 3 w 165"/>
                <a:gd name="T9" fmla="*/ 22 h 78"/>
                <a:gd name="T10" fmla="*/ 159 w 165"/>
                <a:gd name="T11" fmla="*/ 78 h 78"/>
                <a:gd name="T12" fmla="*/ 165 w 165"/>
                <a:gd name="T13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4" name="Freeform 88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5" name="Freeform 89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6" name="Freeform 90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7" name="Freeform 91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8" name="Freeform 92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3 w 109"/>
                <a:gd name="T19" fmla="*/ 90 h 147"/>
                <a:gd name="T20" fmla="*/ 16 w 109"/>
                <a:gd name="T21" fmla="*/ 103 h 147"/>
                <a:gd name="T22" fmla="*/ 19 w 109"/>
                <a:gd name="T23" fmla="*/ 112 h 147"/>
                <a:gd name="T24" fmla="*/ 25 w 109"/>
                <a:gd name="T25" fmla="*/ 115 h 147"/>
                <a:gd name="T26" fmla="*/ 35 w 109"/>
                <a:gd name="T27" fmla="*/ 115 h 147"/>
                <a:gd name="T28" fmla="*/ 47 w 109"/>
                <a:gd name="T29" fmla="*/ 125 h 147"/>
                <a:gd name="T30" fmla="*/ 60 w 109"/>
                <a:gd name="T31" fmla="*/ 147 h 147"/>
                <a:gd name="T32" fmla="*/ 109 w 109"/>
                <a:gd name="T33" fmla="*/ 103 h 147"/>
                <a:gd name="T34" fmla="*/ 84 w 109"/>
                <a:gd name="T35" fmla="*/ 0 h 147"/>
                <a:gd name="T36" fmla="*/ 10 w 109"/>
                <a:gd name="T37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Freeform 93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6 w 109"/>
                <a:gd name="T19" fmla="*/ 103 h 147"/>
                <a:gd name="T20" fmla="*/ 19 w 109"/>
                <a:gd name="T21" fmla="*/ 112 h 147"/>
                <a:gd name="T22" fmla="*/ 25 w 109"/>
                <a:gd name="T23" fmla="*/ 115 h 147"/>
                <a:gd name="T24" fmla="*/ 35 w 109"/>
                <a:gd name="T25" fmla="*/ 115 h 147"/>
                <a:gd name="T26" fmla="*/ 47 w 109"/>
                <a:gd name="T27" fmla="*/ 125 h 147"/>
                <a:gd name="T28" fmla="*/ 60 w 109"/>
                <a:gd name="T29" fmla="*/ 147 h 147"/>
                <a:gd name="T30" fmla="*/ 109 w 109"/>
                <a:gd name="T31" fmla="*/ 103 h 147"/>
                <a:gd name="T32" fmla="*/ 84 w 109"/>
                <a:gd name="T33" fmla="*/ 0 h 147"/>
                <a:gd name="T34" fmla="*/ 10 w 109"/>
                <a:gd name="T35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Freeform 94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1" name="Freeform 95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B7B7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2" name="Freeform 96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Freeform 97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Freeform 98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5" name="Freeform 99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Freeform 100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Freeform 101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8" name="Freeform 102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9" name="Freeform 103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0" name="Freeform 104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1" name="Freeform 105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2" name="Freeform 106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83" name="Line 107"/>
          <p:cNvSpPr>
            <a:spLocks noChangeShapeType="1"/>
          </p:cNvSpPr>
          <p:nvPr/>
        </p:nvSpPr>
        <p:spPr bwMode="auto">
          <a:xfrm flipV="1">
            <a:off x="6629400" y="1143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4" name="Line 108"/>
          <p:cNvSpPr>
            <a:spLocks noChangeShapeType="1"/>
          </p:cNvSpPr>
          <p:nvPr/>
        </p:nvSpPr>
        <p:spPr bwMode="auto">
          <a:xfrm flipV="1">
            <a:off x="6629400" y="1447800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85" name="Picture 109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369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86" name="Picture 110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55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87" name="Line 111"/>
          <p:cNvSpPr>
            <a:spLocks noChangeShapeType="1"/>
          </p:cNvSpPr>
          <p:nvPr/>
        </p:nvSpPr>
        <p:spPr bwMode="auto">
          <a:xfrm flipV="1">
            <a:off x="6629400" y="3565525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8" name="Line 112"/>
          <p:cNvSpPr>
            <a:spLocks noChangeShapeType="1"/>
          </p:cNvSpPr>
          <p:nvPr/>
        </p:nvSpPr>
        <p:spPr bwMode="auto">
          <a:xfrm flipV="1">
            <a:off x="6629400" y="3870325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9" name="AutoShape 113"/>
          <p:cNvSpPr>
            <a:spLocks noChangeArrowheads="1"/>
          </p:cNvSpPr>
          <p:nvPr/>
        </p:nvSpPr>
        <p:spPr bwMode="auto">
          <a:xfrm>
            <a:off x="4038600" y="60960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0" name="Line 114"/>
          <p:cNvSpPr>
            <a:spLocks noChangeShapeType="1"/>
          </p:cNvSpPr>
          <p:nvPr/>
        </p:nvSpPr>
        <p:spPr bwMode="auto">
          <a:xfrm>
            <a:off x="3962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1" name="Line 115"/>
          <p:cNvSpPr>
            <a:spLocks noChangeShapeType="1"/>
          </p:cNvSpPr>
          <p:nvPr/>
        </p:nvSpPr>
        <p:spPr bwMode="auto">
          <a:xfrm>
            <a:off x="4343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2" name="Line 116"/>
          <p:cNvSpPr>
            <a:spLocks noChangeShapeType="1"/>
          </p:cNvSpPr>
          <p:nvPr/>
        </p:nvSpPr>
        <p:spPr bwMode="auto">
          <a:xfrm>
            <a:off x="3962400" y="4876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3" name="Line 117"/>
          <p:cNvSpPr>
            <a:spLocks noChangeShapeType="1"/>
          </p:cNvSpPr>
          <p:nvPr/>
        </p:nvSpPr>
        <p:spPr bwMode="auto">
          <a:xfrm>
            <a:off x="3962400" y="5257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4" name="Line 118"/>
          <p:cNvSpPr>
            <a:spLocks noChangeShapeType="1"/>
          </p:cNvSpPr>
          <p:nvPr/>
        </p:nvSpPr>
        <p:spPr bwMode="auto">
          <a:xfrm>
            <a:off x="3962400" y="5638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5" name="Text Box 119"/>
          <p:cNvSpPr txBox="1">
            <a:spLocks noChangeArrowheads="1"/>
          </p:cNvSpPr>
          <p:nvPr/>
        </p:nvSpPr>
        <p:spPr bwMode="auto">
          <a:xfrm>
            <a:off x="2590800" y="48768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chi-DC</a:t>
            </a:r>
          </a:p>
        </p:txBody>
      </p:sp>
      <p:sp>
        <p:nvSpPr>
          <p:cNvPr id="50296" name="Oval 120"/>
          <p:cNvSpPr>
            <a:spLocks noChangeArrowheads="1"/>
          </p:cNvSpPr>
          <p:nvPr/>
        </p:nvSpPr>
        <p:spPr bwMode="auto">
          <a:xfrm>
            <a:off x="5257800" y="5715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7" name="Oval 121"/>
          <p:cNvSpPr>
            <a:spLocks noChangeArrowheads="1"/>
          </p:cNvSpPr>
          <p:nvPr/>
        </p:nvSpPr>
        <p:spPr bwMode="auto">
          <a:xfrm>
            <a:off x="5257800" y="533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8" name="AutoShape 122"/>
          <p:cNvSpPr>
            <a:spLocks noChangeArrowheads="1"/>
          </p:cNvSpPr>
          <p:nvPr/>
        </p:nvSpPr>
        <p:spPr bwMode="auto">
          <a:xfrm>
            <a:off x="4800600" y="53340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9" name="Line 123"/>
          <p:cNvSpPr>
            <a:spLocks noChangeShapeType="1"/>
          </p:cNvSpPr>
          <p:nvPr/>
        </p:nvSpPr>
        <p:spPr bwMode="auto">
          <a:xfrm>
            <a:off x="4724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0" name="Oval 124"/>
          <p:cNvSpPr>
            <a:spLocks noChangeArrowheads="1"/>
          </p:cNvSpPr>
          <p:nvPr/>
        </p:nvSpPr>
        <p:spPr bwMode="auto">
          <a:xfrm>
            <a:off x="4419600" y="502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1" name="Oval 125"/>
          <p:cNvSpPr>
            <a:spLocks noChangeArrowheads="1"/>
          </p:cNvSpPr>
          <p:nvPr/>
        </p:nvSpPr>
        <p:spPr bwMode="auto">
          <a:xfrm>
            <a:off x="4876800" y="502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2" name="Text Box 126"/>
          <p:cNvSpPr txBox="1">
            <a:spLocks noChangeArrowheads="1"/>
          </p:cNvSpPr>
          <p:nvPr/>
        </p:nvSpPr>
        <p:spPr bwMode="auto">
          <a:xfrm>
            <a:off x="2590800" y="52419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chi-FO</a:t>
            </a:r>
          </a:p>
        </p:txBody>
      </p:sp>
      <p:sp>
        <p:nvSpPr>
          <p:cNvPr id="50303" name="Text Box 127"/>
          <p:cNvSpPr txBox="1">
            <a:spLocks noChangeArrowheads="1"/>
          </p:cNvSpPr>
          <p:nvPr/>
        </p:nvSpPr>
        <p:spPr bwMode="auto">
          <a:xfrm>
            <a:off x="2590800" y="560705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nyc-DC</a:t>
            </a:r>
          </a:p>
        </p:txBody>
      </p:sp>
      <p:sp>
        <p:nvSpPr>
          <p:cNvPr id="50304" name="Text Box 128"/>
          <p:cNvSpPr txBox="1">
            <a:spLocks noChangeArrowheads="1"/>
          </p:cNvSpPr>
          <p:nvPr/>
        </p:nvSpPr>
        <p:spPr bwMode="auto">
          <a:xfrm>
            <a:off x="2590800" y="59721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nyc-FO</a:t>
            </a:r>
          </a:p>
        </p:txBody>
      </p:sp>
      <p:sp>
        <p:nvSpPr>
          <p:cNvPr id="50305" name="Line 129"/>
          <p:cNvSpPr>
            <a:spLocks noChangeShapeType="1"/>
          </p:cNvSpPr>
          <p:nvPr/>
        </p:nvSpPr>
        <p:spPr bwMode="auto">
          <a:xfrm>
            <a:off x="39624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6" name="Line 130"/>
          <p:cNvSpPr>
            <a:spLocks noChangeShapeType="1"/>
          </p:cNvSpPr>
          <p:nvPr/>
        </p:nvSpPr>
        <p:spPr bwMode="auto">
          <a:xfrm>
            <a:off x="3962400" y="6019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7" name="Line 131"/>
          <p:cNvSpPr>
            <a:spLocks noChangeShapeType="1"/>
          </p:cNvSpPr>
          <p:nvPr/>
        </p:nvSpPr>
        <p:spPr bwMode="auto">
          <a:xfrm>
            <a:off x="3962400" y="640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8" name="Text Box 132"/>
          <p:cNvSpPr txBox="1">
            <a:spLocks noChangeArrowheads="1"/>
          </p:cNvSpPr>
          <p:nvPr/>
        </p:nvSpPr>
        <p:spPr bwMode="auto">
          <a:xfrm rot="-2319675">
            <a:off x="3886200" y="4191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chi-DC</a:t>
            </a:r>
          </a:p>
        </p:txBody>
      </p:sp>
      <p:sp>
        <p:nvSpPr>
          <p:cNvPr id="50309" name="Text Box 133"/>
          <p:cNvSpPr txBox="1">
            <a:spLocks noChangeArrowheads="1"/>
          </p:cNvSpPr>
          <p:nvPr/>
        </p:nvSpPr>
        <p:spPr bwMode="auto">
          <a:xfrm rot="-2319675">
            <a:off x="4267200" y="4191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chi-FO</a:t>
            </a:r>
          </a:p>
        </p:txBody>
      </p:sp>
      <p:sp>
        <p:nvSpPr>
          <p:cNvPr id="50310" name="Text Box 134"/>
          <p:cNvSpPr txBox="1">
            <a:spLocks noChangeArrowheads="1"/>
          </p:cNvSpPr>
          <p:nvPr/>
        </p:nvSpPr>
        <p:spPr bwMode="auto">
          <a:xfrm rot="-2319675">
            <a:off x="4648200" y="4191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nyc-DC</a:t>
            </a:r>
          </a:p>
        </p:txBody>
      </p:sp>
      <p:sp>
        <p:nvSpPr>
          <p:cNvPr id="50311" name="Text Box 135"/>
          <p:cNvSpPr txBox="1">
            <a:spLocks noChangeArrowheads="1"/>
          </p:cNvSpPr>
          <p:nvPr/>
        </p:nvSpPr>
        <p:spPr bwMode="auto">
          <a:xfrm rot="-2319675">
            <a:off x="5029200" y="4191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nyc-FO</a:t>
            </a:r>
          </a:p>
        </p:txBody>
      </p:sp>
      <p:sp>
        <p:nvSpPr>
          <p:cNvPr id="50312" name="Line 136"/>
          <p:cNvSpPr>
            <a:spLocks noChangeShapeType="1"/>
          </p:cNvSpPr>
          <p:nvPr/>
        </p:nvSpPr>
        <p:spPr bwMode="auto">
          <a:xfrm>
            <a:off x="4724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3" name="Line 137"/>
          <p:cNvSpPr>
            <a:spLocks noChangeShapeType="1"/>
          </p:cNvSpPr>
          <p:nvPr/>
        </p:nvSpPr>
        <p:spPr bwMode="auto">
          <a:xfrm>
            <a:off x="5105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4" name="Line 138"/>
          <p:cNvSpPr>
            <a:spLocks noChangeShapeType="1"/>
          </p:cNvSpPr>
          <p:nvPr/>
        </p:nvSpPr>
        <p:spPr bwMode="auto">
          <a:xfrm>
            <a:off x="5486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5" name="AutoShape 139"/>
          <p:cNvSpPr>
            <a:spLocks noChangeArrowheads="1"/>
          </p:cNvSpPr>
          <p:nvPr/>
        </p:nvSpPr>
        <p:spPr bwMode="auto">
          <a:xfrm>
            <a:off x="4419600" y="57150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16" name="AutoShape 140"/>
          <p:cNvSpPr>
            <a:spLocks noChangeArrowheads="1"/>
          </p:cNvSpPr>
          <p:nvPr/>
        </p:nvSpPr>
        <p:spPr bwMode="auto">
          <a:xfrm>
            <a:off x="5181600" y="49530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17" name="Oval 141"/>
          <p:cNvSpPr>
            <a:spLocks noChangeArrowheads="1"/>
          </p:cNvSpPr>
          <p:nvPr/>
        </p:nvSpPr>
        <p:spPr bwMode="auto">
          <a:xfrm>
            <a:off x="4876800" y="6172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18" name="Oval 142"/>
          <p:cNvSpPr>
            <a:spLocks noChangeArrowheads="1"/>
          </p:cNvSpPr>
          <p:nvPr/>
        </p:nvSpPr>
        <p:spPr bwMode="auto">
          <a:xfrm>
            <a:off x="4495800" y="6172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19" name="Oval 143"/>
          <p:cNvSpPr>
            <a:spLocks noChangeArrowheads="1"/>
          </p:cNvSpPr>
          <p:nvPr/>
        </p:nvSpPr>
        <p:spPr bwMode="auto">
          <a:xfrm>
            <a:off x="4114800" y="5791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20" name="Oval 144"/>
          <p:cNvSpPr>
            <a:spLocks noChangeArrowheads="1"/>
          </p:cNvSpPr>
          <p:nvPr/>
        </p:nvSpPr>
        <p:spPr bwMode="auto">
          <a:xfrm>
            <a:off x="4114800" y="533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21" name="Text Box 145"/>
          <p:cNvSpPr txBox="1">
            <a:spLocks noChangeArrowheads="1"/>
          </p:cNvSpPr>
          <p:nvPr/>
        </p:nvSpPr>
        <p:spPr bwMode="auto">
          <a:xfrm>
            <a:off x="7086600" y="251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Front Office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altLang="zh-CN" sz="3200">
                <a:ea typeface="宋体" charset="0"/>
                <a:cs typeface="宋体" charset="0"/>
              </a:rPr>
              <a:t>Reachability Example</a:t>
            </a:r>
          </a:p>
        </p:txBody>
      </p:sp>
      <p:pic>
        <p:nvPicPr>
          <p:cNvPr id="5120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R1</a:t>
            </a:r>
          </a:p>
        </p:txBody>
      </p:sp>
      <p:pic>
        <p:nvPicPr>
          <p:cNvPr id="5120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R2</a:t>
            </a:r>
          </a:p>
        </p:txBody>
      </p:sp>
      <p:pic>
        <p:nvPicPr>
          <p:cNvPr id="51208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3246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R5</a:t>
            </a:r>
          </a:p>
        </p:txBody>
      </p:sp>
      <p:pic>
        <p:nvPicPr>
          <p:cNvPr id="5121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3246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R4</a:t>
            </a:r>
          </a:p>
        </p:txBody>
      </p:sp>
      <p:pic>
        <p:nvPicPr>
          <p:cNvPr id="51212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R3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2743200" y="1600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743200" y="3962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63246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17" name="Picture 17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10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8" name="Picture 18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58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9" name="Picture 19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0" name="Picture 20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6324600" y="1828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V="1">
            <a:off x="1676400" y="1600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1676400" y="4038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1752600" y="38100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1752600" y="12954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76200" y="251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Data Center</a:t>
            </a:r>
          </a:p>
        </p:txBody>
      </p:sp>
      <p:pic>
        <p:nvPicPr>
          <p:cNvPr id="51227" name="Picture 2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28" name="Group 28"/>
          <p:cNvGrpSpPr>
            <a:grpSpLocks/>
          </p:cNvGrpSpPr>
          <p:nvPr/>
        </p:nvGrpSpPr>
        <p:grpSpPr bwMode="auto">
          <a:xfrm>
            <a:off x="7934325" y="1241425"/>
            <a:ext cx="436563" cy="371475"/>
            <a:chOff x="4998" y="782"/>
            <a:chExt cx="275" cy="234"/>
          </a:xfrm>
        </p:grpSpPr>
        <p:sp>
          <p:nvSpPr>
            <p:cNvPr id="51229" name="Arc 29"/>
            <p:cNvSpPr>
              <a:spLocks/>
            </p:cNvSpPr>
            <p:nvPr/>
          </p:nvSpPr>
          <p:spPr bwMode="auto">
            <a:xfrm>
              <a:off x="5187" y="952"/>
              <a:ext cx="54" cy="39"/>
            </a:xfrm>
            <a:custGeom>
              <a:avLst/>
              <a:gdLst>
                <a:gd name="G0" fmla="+- 16811 0 0"/>
                <a:gd name="G1" fmla="+- 21600 0 0"/>
                <a:gd name="G2" fmla="+- 21600 0 0"/>
                <a:gd name="T0" fmla="*/ 0 w 38411"/>
                <a:gd name="T1" fmla="*/ 8037 h 34932"/>
                <a:gd name="T2" fmla="*/ 33806 w 38411"/>
                <a:gd name="T3" fmla="*/ 34932 h 34932"/>
                <a:gd name="T4" fmla="*/ 16811 w 38411"/>
                <a:gd name="T5" fmla="*/ 21600 h 34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11" h="34932" fill="none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</a:path>
                <a:path w="38411" h="34932" stroke="0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  <a:lnTo>
                    <a:pt x="16811" y="21600"/>
                  </a:lnTo>
                  <a:close/>
                </a:path>
              </a:pathLst>
            </a:custGeom>
            <a:noFill/>
            <a:ln w="4763">
              <a:solidFill>
                <a:srgbClr val="4949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Arc 30"/>
            <p:cNvSpPr>
              <a:spLocks/>
            </p:cNvSpPr>
            <p:nvPr/>
          </p:nvSpPr>
          <p:spPr bwMode="auto">
            <a:xfrm>
              <a:off x="5187" y="952"/>
              <a:ext cx="54" cy="36"/>
            </a:xfrm>
            <a:custGeom>
              <a:avLst/>
              <a:gdLst>
                <a:gd name="G0" fmla="+- 16693 0 0"/>
                <a:gd name="G1" fmla="+- 21600 0 0"/>
                <a:gd name="G2" fmla="+- 21600 0 0"/>
                <a:gd name="T0" fmla="*/ 0 w 38293"/>
                <a:gd name="T1" fmla="*/ 7892 h 34776"/>
                <a:gd name="T2" fmla="*/ 33809 w 38293"/>
                <a:gd name="T3" fmla="*/ 34776 h 34776"/>
                <a:gd name="T4" fmla="*/ 16693 w 38293"/>
                <a:gd name="T5" fmla="*/ 21600 h 3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93" h="34776" fill="none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</a:path>
                <a:path w="38293" h="34776" stroke="0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  <a:lnTo>
                    <a:pt x="16693" y="21600"/>
                  </a:lnTo>
                  <a:close/>
                </a:path>
              </a:pathLst>
            </a:custGeom>
            <a:noFill/>
            <a:ln w="4763">
              <a:solidFill>
                <a:srgbClr val="DBDB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31" name="Group 31"/>
            <p:cNvGrpSpPr>
              <a:grpSpLocks/>
            </p:cNvGrpSpPr>
            <p:nvPr/>
          </p:nvGrpSpPr>
          <p:grpSpPr bwMode="auto">
            <a:xfrm>
              <a:off x="5232" y="985"/>
              <a:ext cx="41" cy="28"/>
              <a:chOff x="5232" y="985"/>
              <a:chExt cx="41" cy="28"/>
            </a:xfrm>
          </p:grpSpPr>
          <p:sp>
            <p:nvSpPr>
              <p:cNvPr id="51232" name="Freeform 32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3" name="Freeform 33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4" name="Freeform 34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5" name="Freeform 35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6" name="Rectangle 36"/>
              <p:cNvSpPr>
                <a:spLocks noChangeArrowheads="1"/>
              </p:cNvSpPr>
              <p:nvPr/>
            </p:nvSpPr>
            <p:spPr bwMode="auto">
              <a:xfrm>
                <a:off x="5248" y="1007"/>
                <a:ext cx="25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7" name="Rectangle 37"/>
              <p:cNvSpPr>
                <a:spLocks noChangeArrowheads="1"/>
              </p:cNvSpPr>
              <p:nvPr/>
            </p:nvSpPr>
            <p:spPr bwMode="auto">
              <a:xfrm>
                <a:off x="5249" y="1008"/>
                <a:ext cx="23" cy="4"/>
              </a:xfrm>
              <a:prstGeom prst="rect">
                <a:avLst/>
              </a:prstGeom>
              <a:solidFill>
                <a:srgbClr val="B7B79D"/>
              </a:solidFill>
              <a:ln w="4763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38" name="Freeform 38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39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Freeform 40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41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Rectangle 42"/>
            <p:cNvSpPr>
              <a:spLocks noChangeArrowheads="1"/>
            </p:cNvSpPr>
            <p:nvPr/>
          </p:nvSpPr>
          <p:spPr bwMode="auto">
            <a:xfrm>
              <a:off x="5020" y="951"/>
              <a:ext cx="178" cy="31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Rectangle 43"/>
            <p:cNvSpPr>
              <a:spLocks noChangeArrowheads="1"/>
            </p:cNvSpPr>
            <p:nvPr/>
          </p:nvSpPr>
          <p:spPr bwMode="auto">
            <a:xfrm>
              <a:off x="5021" y="952"/>
              <a:ext cx="176" cy="29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Freeform 44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Freeform 45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Freeform 46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Freeform 47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Freeform 48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Freeform 49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Rectangle 50"/>
            <p:cNvSpPr>
              <a:spLocks noChangeArrowheads="1"/>
            </p:cNvSpPr>
            <p:nvPr/>
          </p:nvSpPr>
          <p:spPr bwMode="auto">
            <a:xfrm>
              <a:off x="5021" y="802"/>
              <a:ext cx="179" cy="138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Rectangle 51"/>
            <p:cNvSpPr>
              <a:spLocks noChangeArrowheads="1"/>
            </p:cNvSpPr>
            <p:nvPr/>
          </p:nvSpPr>
          <p:spPr bwMode="auto">
            <a:xfrm>
              <a:off x="5037" y="821"/>
              <a:ext cx="147" cy="10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Freeform 52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3" name="Freeform 53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4" name="Freeform 54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Freeform 55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6" name="Rectangle 56"/>
            <p:cNvSpPr>
              <a:spLocks noChangeArrowheads="1"/>
            </p:cNvSpPr>
            <p:nvPr/>
          </p:nvSpPr>
          <p:spPr bwMode="auto">
            <a:xfrm>
              <a:off x="5039" y="1010"/>
              <a:ext cx="196" cy="6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Rectangle 57"/>
            <p:cNvSpPr>
              <a:spLocks noChangeArrowheads="1"/>
            </p:cNvSpPr>
            <p:nvPr/>
          </p:nvSpPr>
          <p:spPr bwMode="auto">
            <a:xfrm>
              <a:off x="5040" y="1011"/>
              <a:ext cx="194" cy="4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58" name="Group 58"/>
            <p:cNvGrpSpPr>
              <a:grpSpLocks/>
            </p:cNvGrpSpPr>
            <p:nvPr/>
          </p:nvGrpSpPr>
          <p:grpSpPr bwMode="auto">
            <a:xfrm>
              <a:off x="5042" y="876"/>
              <a:ext cx="134" cy="1"/>
              <a:chOff x="5042" y="876"/>
              <a:chExt cx="134" cy="1"/>
            </a:xfrm>
          </p:grpSpPr>
          <p:sp>
            <p:nvSpPr>
              <p:cNvPr id="51259" name="Line 59"/>
              <p:cNvSpPr>
                <a:spLocks noChangeShapeType="1"/>
              </p:cNvSpPr>
              <p:nvPr/>
            </p:nvSpPr>
            <p:spPr bwMode="auto">
              <a:xfrm>
                <a:off x="5042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0" name="Line 60"/>
              <p:cNvSpPr>
                <a:spLocks noChangeShapeType="1"/>
              </p:cNvSpPr>
              <p:nvPr/>
            </p:nvSpPr>
            <p:spPr bwMode="auto">
              <a:xfrm>
                <a:off x="505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1" name="Line 61"/>
              <p:cNvSpPr>
                <a:spLocks noChangeShapeType="1"/>
              </p:cNvSpPr>
              <p:nvPr/>
            </p:nvSpPr>
            <p:spPr bwMode="auto">
              <a:xfrm>
                <a:off x="5064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2" name="Line 62"/>
              <p:cNvSpPr>
                <a:spLocks noChangeShapeType="1"/>
              </p:cNvSpPr>
              <p:nvPr/>
            </p:nvSpPr>
            <p:spPr bwMode="auto">
              <a:xfrm>
                <a:off x="5076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3" name="Line 63"/>
              <p:cNvSpPr>
                <a:spLocks noChangeShapeType="1"/>
              </p:cNvSpPr>
              <p:nvPr/>
            </p:nvSpPr>
            <p:spPr bwMode="auto">
              <a:xfrm>
                <a:off x="5086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4" name="Line 64"/>
              <p:cNvSpPr>
                <a:spLocks noChangeShapeType="1"/>
              </p:cNvSpPr>
              <p:nvPr/>
            </p:nvSpPr>
            <p:spPr bwMode="auto">
              <a:xfrm>
                <a:off x="5098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5" name="Line 65"/>
              <p:cNvSpPr>
                <a:spLocks noChangeShapeType="1"/>
              </p:cNvSpPr>
              <p:nvPr/>
            </p:nvSpPr>
            <p:spPr bwMode="auto">
              <a:xfrm>
                <a:off x="5107" y="876"/>
                <a:ext cx="4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6" name="Line 66"/>
              <p:cNvSpPr>
                <a:spLocks noChangeShapeType="1"/>
              </p:cNvSpPr>
              <p:nvPr/>
            </p:nvSpPr>
            <p:spPr bwMode="auto">
              <a:xfrm>
                <a:off x="5120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7" name="Line 67"/>
              <p:cNvSpPr>
                <a:spLocks noChangeShapeType="1"/>
              </p:cNvSpPr>
              <p:nvPr/>
            </p:nvSpPr>
            <p:spPr bwMode="auto">
              <a:xfrm>
                <a:off x="5129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8" name="Line 68"/>
              <p:cNvSpPr>
                <a:spLocks noChangeShapeType="1"/>
              </p:cNvSpPr>
              <p:nvPr/>
            </p:nvSpPr>
            <p:spPr bwMode="auto">
              <a:xfrm>
                <a:off x="5142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9" name="Line 69"/>
              <p:cNvSpPr>
                <a:spLocks noChangeShapeType="1"/>
              </p:cNvSpPr>
              <p:nvPr/>
            </p:nvSpPr>
            <p:spPr bwMode="auto">
              <a:xfrm>
                <a:off x="5151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0" name="Line 70"/>
              <p:cNvSpPr>
                <a:spLocks noChangeShapeType="1"/>
              </p:cNvSpPr>
              <p:nvPr/>
            </p:nvSpPr>
            <p:spPr bwMode="auto">
              <a:xfrm>
                <a:off x="516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1" name="Line 71"/>
              <p:cNvSpPr>
                <a:spLocks noChangeShapeType="1"/>
              </p:cNvSpPr>
              <p:nvPr/>
            </p:nvSpPr>
            <p:spPr bwMode="auto">
              <a:xfrm>
                <a:off x="5173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272" name="Group 72"/>
          <p:cNvGrpSpPr>
            <a:grpSpLocks/>
          </p:cNvGrpSpPr>
          <p:nvPr/>
        </p:nvGrpSpPr>
        <p:grpSpPr bwMode="auto">
          <a:xfrm>
            <a:off x="8018463" y="1147763"/>
            <a:ext cx="728662" cy="1149350"/>
            <a:chOff x="5051" y="723"/>
            <a:chExt cx="459" cy="724"/>
          </a:xfrm>
        </p:grpSpPr>
        <p:sp>
          <p:nvSpPr>
            <p:cNvPr id="51273" name="Freeform 73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4" name="Freeform 74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5" name="Freeform 75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6" name="Freeform 76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7" name="Freeform 77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8" name="Freeform 78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Freeform 79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0" name="Freeform 80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Freeform 81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2" name="Freeform 82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3" name="Freeform 83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6 h 78"/>
                <a:gd name="T8" fmla="*/ 0 w 165"/>
                <a:gd name="T9" fmla="*/ 6 h 78"/>
                <a:gd name="T10" fmla="*/ 0 w 165"/>
                <a:gd name="T11" fmla="*/ 15 h 78"/>
                <a:gd name="T12" fmla="*/ 0 w 165"/>
                <a:gd name="T13" fmla="*/ 15 h 78"/>
                <a:gd name="T14" fmla="*/ 3 w 165"/>
                <a:gd name="T15" fmla="*/ 22 h 78"/>
                <a:gd name="T16" fmla="*/ 159 w 165"/>
                <a:gd name="T17" fmla="*/ 78 h 78"/>
                <a:gd name="T18" fmla="*/ 165 w 165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4" name="Freeform 84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15 h 78"/>
                <a:gd name="T8" fmla="*/ 3 w 165"/>
                <a:gd name="T9" fmla="*/ 22 h 78"/>
                <a:gd name="T10" fmla="*/ 159 w 165"/>
                <a:gd name="T11" fmla="*/ 78 h 78"/>
                <a:gd name="T12" fmla="*/ 165 w 165"/>
                <a:gd name="T13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5" name="Freeform 85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6" name="Freeform 86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7" name="Freeform 87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8" name="Freeform 88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Freeform 89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3 w 109"/>
                <a:gd name="T19" fmla="*/ 90 h 147"/>
                <a:gd name="T20" fmla="*/ 16 w 109"/>
                <a:gd name="T21" fmla="*/ 103 h 147"/>
                <a:gd name="T22" fmla="*/ 19 w 109"/>
                <a:gd name="T23" fmla="*/ 112 h 147"/>
                <a:gd name="T24" fmla="*/ 25 w 109"/>
                <a:gd name="T25" fmla="*/ 115 h 147"/>
                <a:gd name="T26" fmla="*/ 35 w 109"/>
                <a:gd name="T27" fmla="*/ 115 h 147"/>
                <a:gd name="T28" fmla="*/ 47 w 109"/>
                <a:gd name="T29" fmla="*/ 125 h 147"/>
                <a:gd name="T30" fmla="*/ 60 w 109"/>
                <a:gd name="T31" fmla="*/ 147 h 147"/>
                <a:gd name="T32" fmla="*/ 109 w 109"/>
                <a:gd name="T33" fmla="*/ 103 h 147"/>
                <a:gd name="T34" fmla="*/ 84 w 109"/>
                <a:gd name="T35" fmla="*/ 0 h 147"/>
                <a:gd name="T36" fmla="*/ 10 w 109"/>
                <a:gd name="T37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Freeform 90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6 w 109"/>
                <a:gd name="T19" fmla="*/ 103 h 147"/>
                <a:gd name="T20" fmla="*/ 19 w 109"/>
                <a:gd name="T21" fmla="*/ 112 h 147"/>
                <a:gd name="T22" fmla="*/ 25 w 109"/>
                <a:gd name="T23" fmla="*/ 115 h 147"/>
                <a:gd name="T24" fmla="*/ 35 w 109"/>
                <a:gd name="T25" fmla="*/ 115 h 147"/>
                <a:gd name="T26" fmla="*/ 47 w 109"/>
                <a:gd name="T27" fmla="*/ 125 h 147"/>
                <a:gd name="T28" fmla="*/ 60 w 109"/>
                <a:gd name="T29" fmla="*/ 147 h 147"/>
                <a:gd name="T30" fmla="*/ 109 w 109"/>
                <a:gd name="T31" fmla="*/ 103 h 147"/>
                <a:gd name="T32" fmla="*/ 84 w 109"/>
                <a:gd name="T33" fmla="*/ 0 h 147"/>
                <a:gd name="T34" fmla="*/ 10 w 109"/>
                <a:gd name="T35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1" name="Freeform 91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2" name="Freeform 92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B7B7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3" name="Freeform 93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4" name="Freeform 94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Freeform 95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Freeform 96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Freeform 97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8" name="Freeform 98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9" name="Freeform 99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0" name="Freeform 100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Freeform 101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2" name="Freeform 102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3" name="Freeform 103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4" name="Line 104"/>
          <p:cNvSpPr>
            <a:spLocks noChangeShapeType="1"/>
          </p:cNvSpPr>
          <p:nvPr/>
        </p:nvSpPr>
        <p:spPr bwMode="auto">
          <a:xfrm flipV="1">
            <a:off x="6629400" y="1143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5" name="Line 105"/>
          <p:cNvSpPr>
            <a:spLocks noChangeShapeType="1"/>
          </p:cNvSpPr>
          <p:nvPr/>
        </p:nvSpPr>
        <p:spPr bwMode="auto">
          <a:xfrm flipV="1">
            <a:off x="6629400" y="1447800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06" name="Picture 106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369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7" name="Picture 10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55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8" name="Line 108"/>
          <p:cNvSpPr>
            <a:spLocks noChangeShapeType="1"/>
          </p:cNvSpPr>
          <p:nvPr/>
        </p:nvSpPr>
        <p:spPr bwMode="auto">
          <a:xfrm flipV="1">
            <a:off x="6629400" y="3565525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9" name="Line 109"/>
          <p:cNvSpPr>
            <a:spLocks noChangeShapeType="1"/>
          </p:cNvSpPr>
          <p:nvPr/>
        </p:nvSpPr>
        <p:spPr bwMode="auto">
          <a:xfrm flipV="1">
            <a:off x="6629400" y="3870325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10" name="Group 110"/>
          <p:cNvGrpSpPr>
            <a:grpSpLocks/>
          </p:cNvGrpSpPr>
          <p:nvPr/>
        </p:nvGrpSpPr>
        <p:grpSpPr bwMode="auto">
          <a:xfrm>
            <a:off x="2590800" y="4191000"/>
            <a:ext cx="3733800" cy="2209800"/>
            <a:chOff x="1632" y="2640"/>
            <a:chExt cx="2352" cy="1392"/>
          </a:xfrm>
        </p:grpSpPr>
        <p:sp>
          <p:nvSpPr>
            <p:cNvPr id="51311" name="AutoShape 111"/>
            <p:cNvSpPr>
              <a:spLocks noChangeArrowheads="1"/>
            </p:cNvSpPr>
            <p:nvPr/>
          </p:nvSpPr>
          <p:spPr bwMode="auto">
            <a:xfrm>
              <a:off x="2544" y="3840"/>
              <a:ext cx="144" cy="14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2" name="Line 112"/>
            <p:cNvSpPr>
              <a:spLocks noChangeShapeType="1"/>
            </p:cNvSpPr>
            <p:nvPr/>
          </p:nvSpPr>
          <p:spPr bwMode="auto">
            <a:xfrm>
              <a:off x="249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3" name="Line 113"/>
            <p:cNvSpPr>
              <a:spLocks noChangeShapeType="1"/>
            </p:cNvSpPr>
            <p:nvPr/>
          </p:nvSpPr>
          <p:spPr bwMode="auto">
            <a:xfrm>
              <a:off x="273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>
              <a:off x="2496" y="307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>
              <a:off x="2496" y="33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>
              <a:off x="2496" y="355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7" name="Text Box 117"/>
            <p:cNvSpPr txBox="1">
              <a:spLocks noChangeArrowheads="1"/>
            </p:cNvSpPr>
            <p:nvPr/>
          </p:nvSpPr>
          <p:spPr bwMode="auto">
            <a:xfrm>
              <a:off x="1632" y="307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chi-DC</a:t>
              </a:r>
            </a:p>
          </p:txBody>
        </p:sp>
        <p:sp>
          <p:nvSpPr>
            <p:cNvPr id="51318" name="Oval 118"/>
            <p:cNvSpPr>
              <a:spLocks noChangeArrowheads="1"/>
            </p:cNvSpPr>
            <p:nvPr/>
          </p:nvSpPr>
          <p:spPr bwMode="auto">
            <a:xfrm>
              <a:off x="3312" y="3600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9" name="Oval 119"/>
            <p:cNvSpPr>
              <a:spLocks noChangeArrowheads="1"/>
            </p:cNvSpPr>
            <p:nvPr/>
          </p:nvSpPr>
          <p:spPr bwMode="auto">
            <a:xfrm>
              <a:off x="3312" y="3360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0" name="AutoShape 120"/>
            <p:cNvSpPr>
              <a:spLocks noChangeArrowheads="1"/>
            </p:cNvSpPr>
            <p:nvPr/>
          </p:nvSpPr>
          <p:spPr bwMode="auto">
            <a:xfrm>
              <a:off x="3024" y="3360"/>
              <a:ext cx="144" cy="14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>
              <a:off x="297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2" name="Oval 122"/>
            <p:cNvSpPr>
              <a:spLocks noChangeArrowheads="1"/>
            </p:cNvSpPr>
            <p:nvPr/>
          </p:nvSpPr>
          <p:spPr bwMode="auto">
            <a:xfrm>
              <a:off x="2784" y="3168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3" name="Oval 123"/>
            <p:cNvSpPr>
              <a:spLocks noChangeArrowheads="1"/>
            </p:cNvSpPr>
            <p:nvPr/>
          </p:nvSpPr>
          <p:spPr bwMode="auto">
            <a:xfrm>
              <a:off x="3072" y="3168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4" name="Text Box 124"/>
            <p:cNvSpPr txBox="1">
              <a:spLocks noChangeArrowheads="1"/>
            </p:cNvSpPr>
            <p:nvPr/>
          </p:nvSpPr>
          <p:spPr bwMode="auto">
            <a:xfrm>
              <a:off x="1632" y="330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chi-FO</a:t>
              </a:r>
            </a:p>
          </p:txBody>
        </p:sp>
        <p:sp>
          <p:nvSpPr>
            <p:cNvPr id="51325" name="Text Box 125"/>
            <p:cNvSpPr txBox="1">
              <a:spLocks noChangeArrowheads="1"/>
            </p:cNvSpPr>
            <p:nvPr/>
          </p:nvSpPr>
          <p:spPr bwMode="auto">
            <a:xfrm>
              <a:off x="1632" y="353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nyc-DC</a:t>
              </a:r>
            </a:p>
          </p:txBody>
        </p:sp>
        <p:sp>
          <p:nvSpPr>
            <p:cNvPr id="51326" name="Text Box 126"/>
            <p:cNvSpPr txBox="1">
              <a:spLocks noChangeArrowheads="1"/>
            </p:cNvSpPr>
            <p:nvPr/>
          </p:nvSpPr>
          <p:spPr bwMode="auto">
            <a:xfrm>
              <a:off x="1632" y="376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nyc-FO</a:t>
              </a:r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>
              <a:off x="2496" y="37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>
              <a:off x="2496" y="379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9" name="Line 129"/>
            <p:cNvSpPr>
              <a:spLocks noChangeShapeType="1"/>
            </p:cNvSpPr>
            <p:nvPr/>
          </p:nvSpPr>
          <p:spPr bwMode="auto">
            <a:xfrm>
              <a:off x="2496" y="40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0" name="Text Box 130"/>
            <p:cNvSpPr txBox="1">
              <a:spLocks noChangeArrowheads="1"/>
            </p:cNvSpPr>
            <p:nvPr/>
          </p:nvSpPr>
          <p:spPr bwMode="auto">
            <a:xfrm rot="-2319675">
              <a:off x="2448" y="2640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chi-DC</a:t>
              </a:r>
            </a:p>
          </p:txBody>
        </p:sp>
        <p:sp>
          <p:nvSpPr>
            <p:cNvPr id="51331" name="Text Box 131"/>
            <p:cNvSpPr txBox="1">
              <a:spLocks noChangeArrowheads="1"/>
            </p:cNvSpPr>
            <p:nvPr/>
          </p:nvSpPr>
          <p:spPr bwMode="auto">
            <a:xfrm rot="-2319675">
              <a:off x="2688" y="2640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chi-FO</a:t>
              </a:r>
            </a:p>
          </p:txBody>
        </p:sp>
        <p:sp>
          <p:nvSpPr>
            <p:cNvPr id="51332" name="Text Box 132"/>
            <p:cNvSpPr txBox="1">
              <a:spLocks noChangeArrowheads="1"/>
            </p:cNvSpPr>
            <p:nvPr/>
          </p:nvSpPr>
          <p:spPr bwMode="auto">
            <a:xfrm rot="-2319675">
              <a:off x="2928" y="2640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nyc-DC</a:t>
              </a:r>
            </a:p>
          </p:txBody>
        </p:sp>
        <p:sp>
          <p:nvSpPr>
            <p:cNvPr id="51333" name="Text Box 133"/>
            <p:cNvSpPr txBox="1">
              <a:spLocks noChangeArrowheads="1"/>
            </p:cNvSpPr>
            <p:nvPr/>
          </p:nvSpPr>
          <p:spPr bwMode="auto">
            <a:xfrm rot="-2319675">
              <a:off x="3168" y="2640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nyc-FO</a:t>
              </a:r>
            </a:p>
          </p:txBody>
        </p:sp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>
              <a:off x="297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5" name="Line 135"/>
            <p:cNvSpPr>
              <a:spLocks noChangeShapeType="1"/>
            </p:cNvSpPr>
            <p:nvPr/>
          </p:nvSpPr>
          <p:spPr bwMode="auto">
            <a:xfrm>
              <a:off x="321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6" name="Line 136"/>
            <p:cNvSpPr>
              <a:spLocks noChangeShapeType="1"/>
            </p:cNvSpPr>
            <p:nvPr/>
          </p:nvSpPr>
          <p:spPr bwMode="auto">
            <a:xfrm>
              <a:off x="345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7" name="AutoShape 137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8" name="AutoShape 138"/>
            <p:cNvSpPr>
              <a:spLocks noChangeArrowheads="1"/>
            </p:cNvSpPr>
            <p:nvPr/>
          </p:nvSpPr>
          <p:spPr bwMode="auto">
            <a:xfrm>
              <a:off x="3264" y="3120"/>
              <a:ext cx="144" cy="14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9" name="Oval 139"/>
            <p:cNvSpPr>
              <a:spLocks noChangeArrowheads="1"/>
            </p:cNvSpPr>
            <p:nvPr/>
          </p:nvSpPr>
          <p:spPr bwMode="auto">
            <a:xfrm>
              <a:off x="3072" y="3888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0" name="Oval 140"/>
            <p:cNvSpPr>
              <a:spLocks noChangeArrowheads="1"/>
            </p:cNvSpPr>
            <p:nvPr/>
          </p:nvSpPr>
          <p:spPr bwMode="auto">
            <a:xfrm>
              <a:off x="2832" y="3888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1" name="Oval 141"/>
            <p:cNvSpPr>
              <a:spLocks noChangeArrowheads="1"/>
            </p:cNvSpPr>
            <p:nvPr/>
          </p:nvSpPr>
          <p:spPr bwMode="auto">
            <a:xfrm>
              <a:off x="2592" y="3648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2" name="Oval 142"/>
            <p:cNvSpPr>
              <a:spLocks noChangeArrowheads="1"/>
            </p:cNvSpPr>
            <p:nvPr/>
          </p:nvSpPr>
          <p:spPr bwMode="auto">
            <a:xfrm>
              <a:off x="2592" y="3360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43" name="Text Box 143"/>
          <p:cNvSpPr txBox="1">
            <a:spLocks noChangeArrowheads="1"/>
          </p:cNvSpPr>
          <p:nvPr/>
        </p:nvSpPr>
        <p:spPr bwMode="auto">
          <a:xfrm>
            <a:off x="3200400" y="167640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nyc-FO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1344" name="Line 144"/>
          <p:cNvSpPr>
            <a:spLocks noChangeShapeType="1"/>
          </p:cNvSpPr>
          <p:nvPr/>
        </p:nvSpPr>
        <p:spPr bwMode="auto">
          <a:xfrm>
            <a:off x="3276600" y="17526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5" name="Line 145"/>
          <p:cNvSpPr>
            <a:spLocks noChangeShapeType="1"/>
          </p:cNvSpPr>
          <p:nvPr/>
        </p:nvSpPr>
        <p:spPr bwMode="auto">
          <a:xfrm flipH="1" flipV="1">
            <a:off x="2819400" y="1676400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6" name="Text Box 146"/>
          <p:cNvSpPr txBox="1">
            <a:spLocks noChangeArrowheads="1"/>
          </p:cNvSpPr>
          <p:nvPr/>
        </p:nvSpPr>
        <p:spPr bwMode="auto">
          <a:xfrm>
            <a:off x="3200400" y="2803525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chi-FO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1347" name="Line 147"/>
          <p:cNvSpPr>
            <a:spLocks noChangeShapeType="1"/>
          </p:cNvSpPr>
          <p:nvPr/>
        </p:nvSpPr>
        <p:spPr bwMode="auto">
          <a:xfrm>
            <a:off x="3276600" y="2879725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8" name="Line 148"/>
          <p:cNvSpPr>
            <a:spLocks noChangeShapeType="1"/>
          </p:cNvSpPr>
          <p:nvPr/>
        </p:nvSpPr>
        <p:spPr bwMode="auto">
          <a:xfrm flipH="1">
            <a:off x="2819400" y="3336925"/>
            <a:ext cx="457200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9" name="Text Box 149"/>
          <p:cNvSpPr txBox="1">
            <a:spLocks noChangeArrowheads="1"/>
          </p:cNvSpPr>
          <p:nvPr/>
        </p:nvSpPr>
        <p:spPr bwMode="auto">
          <a:xfrm>
            <a:off x="7086600" y="251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Front Office</a:t>
            </a:r>
          </a:p>
        </p:txBody>
      </p:sp>
      <p:sp>
        <p:nvSpPr>
          <p:cNvPr id="51350" name="Text Box 150"/>
          <p:cNvSpPr txBox="1">
            <a:spLocks noChangeArrowheads="1"/>
          </p:cNvSpPr>
          <p:nvPr/>
        </p:nvSpPr>
        <p:spPr bwMode="auto">
          <a:xfrm>
            <a:off x="7239000" y="1981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chi</a:t>
            </a:r>
          </a:p>
        </p:txBody>
      </p:sp>
      <p:sp>
        <p:nvSpPr>
          <p:cNvPr id="51351" name="Text Box 151"/>
          <p:cNvSpPr txBox="1">
            <a:spLocks noChangeArrowheads="1"/>
          </p:cNvSpPr>
          <p:nvPr/>
        </p:nvSpPr>
        <p:spPr bwMode="auto">
          <a:xfrm>
            <a:off x="7239000" y="2971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nyc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3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altLang="zh-CN" sz="3200">
                <a:ea typeface="宋体" charset="0"/>
                <a:cs typeface="宋体" charset="0"/>
              </a:rPr>
              <a:t>Reachability Example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5013325"/>
            <a:ext cx="7354887" cy="11430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>
                <a:solidFill>
                  <a:srgbClr val="FF0000"/>
                </a:solidFill>
                <a:ea typeface="宋体" charset="0"/>
                <a:cs typeface="宋体" charset="0"/>
              </a:rPr>
              <a:t>A new short-cut link added between data centers</a:t>
            </a:r>
          </a:p>
          <a:p>
            <a:r>
              <a:rPr lang="en-US" altLang="zh-CN" dirty="0">
                <a:ea typeface="宋体" charset="0"/>
                <a:cs typeface="宋体" charset="0"/>
              </a:rPr>
              <a:t>Intended for backup traffic between centers</a:t>
            </a:r>
          </a:p>
        </p:txBody>
      </p:sp>
      <p:pic>
        <p:nvPicPr>
          <p:cNvPr id="5222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R1</a:t>
            </a:r>
          </a:p>
        </p:txBody>
      </p:sp>
      <p:pic>
        <p:nvPicPr>
          <p:cNvPr id="5223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R2</a:t>
            </a:r>
          </a:p>
        </p:txBody>
      </p:sp>
      <p:pic>
        <p:nvPicPr>
          <p:cNvPr id="52232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3246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R5</a:t>
            </a:r>
          </a:p>
        </p:txBody>
      </p:sp>
      <p:pic>
        <p:nvPicPr>
          <p:cNvPr id="52234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3246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R4</a:t>
            </a:r>
          </a:p>
        </p:txBody>
      </p:sp>
      <p:pic>
        <p:nvPicPr>
          <p:cNvPr id="52236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R3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2743200" y="1600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2743200" y="3962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63246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41" name="Picture 17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10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Picture 18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58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Picture 19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324600" y="1828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V="1">
            <a:off x="1676400" y="1600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V="1">
            <a:off x="1676400" y="4038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1752600" y="38100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1752600" y="12954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76200" y="251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Data Center</a:t>
            </a:r>
          </a:p>
        </p:txBody>
      </p:sp>
      <p:pic>
        <p:nvPicPr>
          <p:cNvPr id="52251" name="Picture 2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252" name="Group 28"/>
          <p:cNvGrpSpPr>
            <a:grpSpLocks/>
          </p:cNvGrpSpPr>
          <p:nvPr/>
        </p:nvGrpSpPr>
        <p:grpSpPr bwMode="auto">
          <a:xfrm>
            <a:off x="7934325" y="1241425"/>
            <a:ext cx="436563" cy="371475"/>
            <a:chOff x="4998" y="782"/>
            <a:chExt cx="275" cy="234"/>
          </a:xfrm>
        </p:grpSpPr>
        <p:sp>
          <p:nvSpPr>
            <p:cNvPr id="52253" name="Arc 29"/>
            <p:cNvSpPr>
              <a:spLocks/>
            </p:cNvSpPr>
            <p:nvPr/>
          </p:nvSpPr>
          <p:spPr bwMode="auto">
            <a:xfrm>
              <a:off x="5187" y="952"/>
              <a:ext cx="54" cy="39"/>
            </a:xfrm>
            <a:custGeom>
              <a:avLst/>
              <a:gdLst>
                <a:gd name="G0" fmla="+- 16811 0 0"/>
                <a:gd name="G1" fmla="+- 21600 0 0"/>
                <a:gd name="G2" fmla="+- 21600 0 0"/>
                <a:gd name="T0" fmla="*/ 0 w 38411"/>
                <a:gd name="T1" fmla="*/ 8037 h 34932"/>
                <a:gd name="T2" fmla="*/ 33806 w 38411"/>
                <a:gd name="T3" fmla="*/ 34932 h 34932"/>
                <a:gd name="T4" fmla="*/ 16811 w 38411"/>
                <a:gd name="T5" fmla="*/ 21600 h 34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11" h="34932" fill="none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</a:path>
                <a:path w="38411" h="34932" stroke="0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  <a:lnTo>
                    <a:pt x="16811" y="21600"/>
                  </a:lnTo>
                  <a:close/>
                </a:path>
              </a:pathLst>
            </a:custGeom>
            <a:noFill/>
            <a:ln w="4763">
              <a:solidFill>
                <a:srgbClr val="4949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Arc 30"/>
            <p:cNvSpPr>
              <a:spLocks/>
            </p:cNvSpPr>
            <p:nvPr/>
          </p:nvSpPr>
          <p:spPr bwMode="auto">
            <a:xfrm>
              <a:off x="5187" y="952"/>
              <a:ext cx="54" cy="36"/>
            </a:xfrm>
            <a:custGeom>
              <a:avLst/>
              <a:gdLst>
                <a:gd name="G0" fmla="+- 16693 0 0"/>
                <a:gd name="G1" fmla="+- 21600 0 0"/>
                <a:gd name="G2" fmla="+- 21600 0 0"/>
                <a:gd name="T0" fmla="*/ 0 w 38293"/>
                <a:gd name="T1" fmla="*/ 7892 h 34776"/>
                <a:gd name="T2" fmla="*/ 33809 w 38293"/>
                <a:gd name="T3" fmla="*/ 34776 h 34776"/>
                <a:gd name="T4" fmla="*/ 16693 w 38293"/>
                <a:gd name="T5" fmla="*/ 21600 h 3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93" h="34776" fill="none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</a:path>
                <a:path w="38293" h="34776" stroke="0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  <a:lnTo>
                    <a:pt x="16693" y="21600"/>
                  </a:lnTo>
                  <a:close/>
                </a:path>
              </a:pathLst>
            </a:custGeom>
            <a:noFill/>
            <a:ln w="4763">
              <a:solidFill>
                <a:srgbClr val="DBDB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55" name="Group 31"/>
            <p:cNvGrpSpPr>
              <a:grpSpLocks/>
            </p:cNvGrpSpPr>
            <p:nvPr/>
          </p:nvGrpSpPr>
          <p:grpSpPr bwMode="auto">
            <a:xfrm>
              <a:off x="5232" y="985"/>
              <a:ext cx="41" cy="28"/>
              <a:chOff x="5232" y="985"/>
              <a:chExt cx="41" cy="28"/>
            </a:xfrm>
          </p:grpSpPr>
          <p:sp>
            <p:nvSpPr>
              <p:cNvPr id="52256" name="Freeform 32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Freeform 33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Freeform 34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9" name="Freeform 35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0" name="Rectangle 36"/>
              <p:cNvSpPr>
                <a:spLocks noChangeArrowheads="1"/>
              </p:cNvSpPr>
              <p:nvPr/>
            </p:nvSpPr>
            <p:spPr bwMode="auto">
              <a:xfrm>
                <a:off x="5248" y="1007"/>
                <a:ext cx="25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1" name="Rectangle 37"/>
              <p:cNvSpPr>
                <a:spLocks noChangeArrowheads="1"/>
              </p:cNvSpPr>
              <p:nvPr/>
            </p:nvSpPr>
            <p:spPr bwMode="auto">
              <a:xfrm>
                <a:off x="5249" y="1008"/>
                <a:ext cx="23" cy="4"/>
              </a:xfrm>
              <a:prstGeom prst="rect">
                <a:avLst/>
              </a:prstGeom>
              <a:solidFill>
                <a:srgbClr val="B7B79D"/>
              </a:solidFill>
              <a:ln w="4763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62" name="Freeform 38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39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40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Freeform 41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Rectangle 42"/>
            <p:cNvSpPr>
              <a:spLocks noChangeArrowheads="1"/>
            </p:cNvSpPr>
            <p:nvPr/>
          </p:nvSpPr>
          <p:spPr bwMode="auto">
            <a:xfrm>
              <a:off x="5020" y="951"/>
              <a:ext cx="178" cy="31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Rectangle 43"/>
            <p:cNvSpPr>
              <a:spLocks noChangeArrowheads="1"/>
            </p:cNvSpPr>
            <p:nvPr/>
          </p:nvSpPr>
          <p:spPr bwMode="auto">
            <a:xfrm>
              <a:off x="5021" y="952"/>
              <a:ext cx="176" cy="29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Freeform 44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9" name="Freeform 45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Freeform 46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47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48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49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Rectangle 50"/>
            <p:cNvSpPr>
              <a:spLocks noChangeArrowheads="1"/>
            </p:cNvSpPr>
            <p:nvPr/>
          </p:nvSpPr>
          <p:spPr bwMode="auto">
            <a:xfrm>
              <a:off x="5021" y="802"/>
              <a:ext cx="179" cy="138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Rectangle 51"/>
            <p:cNvSpPr>
              <a:spLocks noChangeArrowheads="1"/>
            </p:cNvSpPr>
            <p:nvPr/>
          </p:nvSpPr>
          <p:spPr bwMode="auto">
            <a:xfrm>
              <a:off x="5037" y="821"/>
              <a:ext cx="147" cy="10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Freeform 52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Freeform 53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8" name="Freeform 54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Freeform 55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Rectangle 56"/>
            <p:cNvSpPr>
              <a:spLocks noChangeArrowheads="1"/>
            </p:cNvSpPr>
            <p:nvPr/>
          </p:nvSpPr>
          <p:spPr bwMode="auto">
            <a:xfrm>
              <a:off x="5039" y="1010"/>
              <a:ext cx="196" cy="6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Rectangle 57"/>
            <p:cNvSpPr>
              <a:spLocks noChangeArrowheads="1"/>
            </p:cNvSpPr>
            <p:nvPr/>
          </p:nvSpPr>
          <p:spPr bwMode="auto">
            <a:xfrm>
              <a:off x="5040" y="1011"/>
              <a:ext cx="194" cy="4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82" name="Group 58"/>
            <p:cNvGrpSpPr>
              <a:grpSpLocks/>
            </p:cNvGrpSpPr>
            <p:nvPr/>
          </p:nvGrpSpPr>
          <p:grpSpPr bwMode="auto">
            <a:xfrm>
              <a:off x="5042" y="876"/>
              <a:ext cx="134" cy="1"/>
              <a:chOff x="5042" y="876"/>
              <a:chExt cx="134" cy="1"/>
            </a:xfrm>
          </p:grpSpPr>
          <p:sp>
            <p:nvSpPr>
              <p:cNvPr id="52283" name="Line 59"/>
              <p:cNvSpPr>
                <a:spLocks noChangeShapeType="1"/>
              </p:cNvSpPr>
              <p:nvPr/>
            </p:nvSpPr>
            <p:spPr bwMode="auto">
              <a:xfrm>
                <a:off x="5042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4" name="Line 60"/>
              <p:cNvSpPr>
                <a:spLocks noChangeShapeType="1"/>
              </p:cNvSpPr>
              <p:nvPr/>
            </p:nvSpPr>
            <p:spPr bwMode="auto">
              <a:xfrm>
                <a:off x="505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5" name="Line 61"/>
              <p:cNvSpPr>
                <a:spLocks noChangeShapeType="1"/>
              </p:cNvSpPr>
              <p:nvPr/>
            </p:nvSpPr>
            <p:spPr bwMode="auto">
              <a:xfrm>
                <a:off x="5064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6" name="Line 62"/>
              <p:cNvSpPr>
                <a:spLocks noChangeShapeType="1"/>
              </p:cNvSpPr>
              <p:nvPr/>
            </p:nvSpPr>
            <p:spPr bwMode="auto">
              <a:xfrm>
                <a:off x="5076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7" name="Line 63"/>
              <p:cNvSpPr>
                <a:spLocks noChangeShapeType="1"/>
              </p:cNvSpPr>
              <p:nvPr/>
            </p:nvSpPr>
            <p:spPr bwMode="auto">
              <a:xfrm>
                <a:off x="5086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8" name="Line 64"/>
              <p:cNvSpPr>
                <a:spLocks noChangeShapeType="1"/>
              </p:cNvSpPr>
              <p:nvPr/>
            </p:nvSpPr>
            <p:spPr bwMode="auto">
              <a:xfrm>
                <a:off x="5098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9" name="Line 65"/>
              <p:cNvSpPr>
                <a:spLocks noChangeShapeType="1"/>
              </p:cNvSpPr>
              <p:nvPr/>
            </p:nvSpPr>
            <p:spPr bwMode="auto">
              <a:xfrm>
                <a:off x="5107" y="876"/>
                <a:ext cx="4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0" name="Line 66"/>
              <p:cNvSpPr>
                <a:spLocks noChangeShapeType="1"/>
              </p:cNvSpPr>
              <p:nvPr/>
            </p:nvSpPr>
            <p:spPr bwMode="auto">
              <a:xfrm>
                <a:off x="5120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1" name="Line 67"/>
              <p:cNvSpPr>
                <a:spLocks noChangeShapeType="1"/>
              </p:cNvSpPr>
              <p:nvPr/>
            </p:nvSpPr>
            <p:spPr bwMode="auto">
              <a:xfrm>
                <a:off x="5129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2" name="Line 68"/>
              <p:cNvSpPr>
                <a:spLocks noChangeShapeType="1"/>
              </p:cNvSpPr>
              <p:nvPr/>
            </p:nvSpPr>
            <p:spPr bwMode="auto">
              <a:xfrm>
                <a:off x="5142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3" name="Line 69"/>
              <p:cNvSpPr>
                <a:spLocks noChangeShapeType="1"/>
              </p:cNvSpPr>
              <p:nvPr/>
            </p:nvSpPr>
            <p:spPr bwMode="auto">
              <a:xfrm>
                <a:off x="5151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4" name="Line 70"/>
              <p:cNvSpPr>
                <a:spLocks noChangeShapeType="1"/>
              </p:cNvSpPr>
              <p:nvPr/>
            </p:nvSpPr>
            <p:spPr bwMode="auto">
              <a:xfrm>
                <a:off x="516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5" name="Line 71"/>
              <p:cNvSpPr>
                <a:spLocks noChangeShapeType="1"/>
              </p:cNvSpPr>
              <p:nvPr/>
            </p:nvSpPr>
            <p:spPr bwMode="auto">
              <a:xfrm>
                <a:off x="5173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296" name="Group 72"/>
          <p:cNvGrpSpPr>
            <a:grpSpLocks/>
          </p:cNvGrpSpPr>
          <p:nvPr/>
        </p:nvGrpSpPr>
        <p:grpSpPr bwMode="auto">
          <a:xfrm>
            <a:off x="8018463" y="1147763"/>
            <a:ext cx="728662" cy="1149350"/>
            <a:chOff x="5051" y="723"/>
            <a:chExt cx="459" cy="724"/>
          </a:xfrm>
        </p:grpSpPr>
        <p:sp>
          <p:nvSpPr>
            <p:cNvPr id="52297" name="Freeform 73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Freeform 74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Freeform 75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0" name="Freeform 76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1" name="Freeform 77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2" name="Freeform 78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3" name="Freeform 79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4" name="Freeform 80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5" name="Freeform 81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6" name="Freeform 82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7" name="Freeform 83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6 h 78"/>
                <a:gd name="T8" fmla="*/ 0 w 165"/>
                <a:gd name="T9" fmla="*/ 6 h 78"/>
                <a:gd name="T10" fmla="*/ 0 w 165"/>
                <a:gd name="T11" fmla="*/ 15 h 78"/>
                <a:gd name="T12" fmla="*/ 0 w 165"/>
                <a:gd name="T13" fmla="*/ 15 h 78"/>
                <a:gd name="T14" fmla="*/ 3 w 165"/>
                <a:gd name="T15" fmla="*/ 22 h 78"/>
                <a:gd name="T16" fmla="*/ 159 w 165"/>
                <a:gd name="T17" fmla="*/ 78 h 78"/>
                <a:gd name="T18" fmla="*/ 165 w 165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8" name="Freeform 84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15 h 78"/>
                <a:gd name="T8" fmla="*/ 3 w 165"/>
                <a:gd name="T9" fmla="*/ 22 h 78"/>
                <a:gd name="T10" fmla="*/ 159 w 165"/>
                <a:gd name="T11" fmla="*/ 78 h 78"/>
                <a:gd name="T12" fmla="*/ 165 w 165"/>
                <a:gd name="T13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9" name="Freeform 85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0" name="Freeform 86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1" name="Freeform 87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2" name="Freeform 88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3" name="Freeform 89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3 w 109"/>
                <a:gd name="T19" fmla="*/ 90 h 147"/>
                <a:gd name="T20" fmla="*/ 16 w 109"/>
                <a:gd name="T21" fmla="*/ 103 h 147"/>
                <a:gd name="T22" fmla="*/ 19 w 109"/>
                <a:gd name="T23" fmla="*/ 112 h 147"/>
                <a:gd name="T24" fmla="*/ 25 w 109"/>
                <a:gd name="T25" fmla="*/ 115 h 147"/>
                <a:gd name="T26" fmla="*/ 35 w 109"/>
                <a:gd name="T27" fmla="*/ 115 h 147"/>
                <a:gd name="T28" fmla="*/ 47 w 109"/>
                <a:gd name="T29" fmla="*/ 125 h 147"/>
                <a:gd name="T30" fmla="*/ 60 w 109"/>
                <a:gd name="T31" fmla="*/ 147 h 147"/>
                <a:gd name="T32" fmla="*/ 109 w 109"/>
                <a:gd name="T33" fmla="*/ 103 h 147"/>
                <a:gd name="T34" fmla="*/ 84 w 109"/>
                <a:gd name="T35" fmla="*/ 0 h 147"/>
                <a:gd name="T36" fmla="*/ 10 w 109"/>
                <a:gd name="T37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4" name="Freeform 90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6 w 109"/>
                <a:gd name="T19" fmla="*/ 103 h 147"/>
                <a:gd name="T20" fmla="*/ 19 w 109"/>
                <a:gd name="T21" fmla="*/ 112 h 147"/>
                <a:gd name="T22" fmla="*/ 25 w 109"/>
                <a:gd name="T23" fmla="*/ 115 h 147"/>
                <a:gd name="T24" fmla="*/ 35 w 109"/>
                <a:gd name="T25" fmla="*/ 115 h 147"/>
                <a:gd name="T26" fmla="*/ 47 w 109"/>
                <a:gd name="T27" fmla="*/ 125 h 147"/>
                <a:gd name="T28" fmla="*/ 60 w 109"/>
                <a:gd name="T29" fmla="*/ 147 h 147"/>
                <a:gd name="T30" fmla="*/ 109 w 109"/>
                <a:gd name="T31" fmla="*/ 103 h 147"/>
                <a:gd name="T32" fmla="*/ 84 w 109"/>
                <a:gd name="T33" fmla="*/ 0 h 147"/>
                <a:gd name="T34" fmla="*/ 10 w 109"/>
                <a:gd name="T35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5" name="Freeform 91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6" name="Freeform 92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B7B7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7" name="Freeform 93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8" name="Freeform 94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9" name="Freeform 95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0" name="Freeform 96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1" name="Freeform 97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2" name="Freeform 98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3" name="Freeform 99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4" name="Freeform 100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5" name="Freeform 101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6" name="Freeform 102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7" name="Freeform 103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28" name="Line 104"/>
          <p:cNvSpPr>
            <a:spLocks noChangeShapeType="1"/>
          </p:cNvSpPr>
          <p:nvPr/>
        </p:nvSpPr>
        <p:spPr bwMode="auto">
          <a:xfrm flipV="1">
            <a:off x="6629400" y="1143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9" name="Line 105"/>
          <p:cNvSpPr>
            <a:spLocks noChangeShapeType="1"/>
          </p:cNvSpPr>
          <p:nvPr/>
        </p:nvSpPr>
        <p:spPr bwMode="auto">
          <a:xfrm flipV="1">
            <a:off x="6629400" y="1447800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330" name="Picture 106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369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31" name="Picture 10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55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32" name="Line 108"/>
          <p:cNvSpPr>
            <a:spLocks noChangeShapeType="1"/>
          </p:cNvSpPr>
          <p:nvPr/>
        </p:nvSpPr>
        <p:spPr bwMode="auto">
          <a:xfrm flipV="1">
            <a:off x="6629400" y="3565525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3" name="Line 109"/>
          <p:cNvSpPr>
            <a:spLocks noChangeShapeType="1"/>
          </p:cNvSpPr>
          <p:nvPr/>
        </p:nvSpPr>
        <p:spPr bwMode="auto">
          <a:xfrm flipV="1">
            <a:off x="6629400" y="3870325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4" name="Text Box 110"/>
          <p:cNvSpPr txBox="1">
            <a:spLocks noChangeArrowheads="1"/>
          </p:cNvSpPr>
          <p:nvPr/>
        </p:nvSpPr>
        <p:spPr bwMode="auto">
          <a:xfrm>
            <a:off x="3200400" y="167640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nyc-FO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2335" name="Line 111"/>
          <p:cNvSpPr>
            <a:spLocks noChangeShapeType="1"/>
          </p:cNvSpPr>
          <p:nvPr/>
        </p:nvSpPr>
        <p:spPr bwMode="auto">
          <a:xfrm>
            <a:off x="3276600" y="17526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6" name="Line 112"/>
          <p:cNvSpPr>
            <a:spLocks noChangeShapeType="1"/>
          </p:cNvSpPr>
          <p:nvPr/>
        </p:nvSpPr>
        <p:spPr bwMode="auto">
          <a:xfrm flipH="1" flipV="1">
            <a:off x="2819400" y="1676400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7" name="Text Box 113"/>
          <p:cNvSpPr txBox="1">
            <a:spLocks noChangeArrowheads="1"/>
          </p:cNvSpPr>
          <p:nvPr/>
        </p:nvSpPr>
        <p:spPr bwMode="auto">
          <a:xfrm>
            <a:off x="3200400" y="2803525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chi-FO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2338" name="Line 114"/>
          <p:cNvSpPr>
            <a:spLocks noChangeShapeType="1"/>
          </p:cNvSpPr>
          <p:nvPr/>
        </p:nvSpPr>
        <p:spPr bwMode="auto">
          <a:xfrm>
            <a:off x="3276600" y="2879725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9" name="Line 115"/>
          <p:cNvSpPr>
            <a:spLocks noChangeShapeType="1"/>
          </p:cNvSpPr>
          <p:nvPr/>
        </p:nvSpPr>
        <p:spPr bwMode="auto">
          <a:xfrm flipH="1">
            <a:off x="2819400" y="3336925"/>
            <a:ext cx="457200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0" name="Line 116"/>
          <p:cNvSpPr>
            <a:spLocks noChangeShapeType="1"/>
          </p:cNvSpPr>
          <p:nvPr/>
        </p:nvSpPr>
        <p:spPr bwMode="auto">
          <a:xfrm>
            <a:off x="2438400" y="1828800"/>
            <a:ext cx="0" cy="1905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1" name="Text Box 117"/>
          <p:cNvSpPr txBox="1">
            <a:spLocks noChangeArrowheads="1"/>
          </p:cNvSpPr>
          <p:nvPr/>
        </p:nvSpPr>
        <p:spPr bwMode="auto">
          <a:xfrm>
            <a:off x="7086600" y="251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Front Office</a:t>
            </a:r>
          </a:p>
        </p:txBody>
      </p:sp>
      <p:sp>
        <p:nvSpPr>
          <p:cNvPr id="52342" name="Text Box 118"/>
          <p:cNvSpPr txBox="1">
            <a:spLocks noChangeArrowheads="1"/>
          </p:cNvSpPr>
          <p:nvPr/>
        </p:nvSpPr>
        <p:spPr bwMode="auto">
          <a:xfrm>
            <a:off x="7239000" y="1981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chi</a:t>
            </a:r>
          </a:p>
        </p:txBody>
      </p:sp>
      <p:sp>
        <p:nvSpPr>
          <p:cNvPr id="52343" name="Text Box 119"/>
          <p:cNvSpPr txBox="1">
            <a:spLocks noChangeArrowheads="1"/>
          </p:cNvSpPr>
          <p:nvPr/>
        </p:nvSpPr>
        <p:spPr bwMode="auto">
          <a:xfrm>
            <a:off x="7239000" y="2971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nyc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altLang="zh-CN" sz="3200">
                <a:ea typeface="宋体" charset="0"/>
                <a:cs typeface="宋体" charset="0"/>
              </a:rPr>
              <a:t>Reachability Example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4941888"/>
            <a:ext cx="6923087" cy="1524000"/>
          </a:xfrm>
        </p:spPr>
        <p:txBody>
          <a:bodyPr/>
          <a:lstStyle/>
          <a:p>
            <a:r>
              <a:rPr lang="en-US" altLang="zh-CN" sz="2000" dirty="0">
                <a:solidFill>
                  <a:srgbClr val="FF0000"/>
                </a:solidFill>
                <a:ea typeface="宋体" charset="0"/>
                <a:cs typeface="宋体" charset="0"/>
              </a:rPr>
              <a:t>Oops – new link lets packets violate </a:t>
            </a:r>
            <a:r>
              <a:rPr lang="en-US" altLang="zh-CN" sz="2000" b="1" i="1" dirty="0">
                <a:solidFill>
                  <a:srgbClr val="FF0000"/>
                </a:solidFill>
                <a:ea typeface="宋体" charset="0"/>
                <a:cs typeface="宋体" charset="0"/>
              </a:rPr>
              <a:t>security policy</a:t>
            </a:r>
            <a:r>
              <a:rPr lang="en-US" altLang="zh-CN" sz="2000" dirty="0">
                <a:solidFill>
                  <a:srgbClr val="FF0000"/>
                </a:solidFill>
                <a:ea typeface="宋体" charset="0"/>
                <a:cs typeface="宋体" charset="0"/>
              </a:rPr>
              <a:t>!</a:t>
            </a:r>
          </a:p>
          <a:p>
            <a:r>
              <a:rPr lang="en-US" altLang="zh-CN" sz="2000" dirty="0">
                <a:ea typeface="宋体" charset="0"/>
                <a:cs typeface="宋体" charset="0"/>
              </a:rPr>
              <a:t>Routing changed, but</a:t>
            </a:r>
          </a:p>
          <a:p>
            <a:r>
              <a:rPr lang="en-US" altLang="zh-CN" sz="2000" dirty="0">
                <a:ea typeface="宋体" charset="0"/>
                <a:cs typeface="宋体" charset="0"/>
              </a:rPr>
              <a:t>Packet filters don’t update automatically</a:t>
            </a:r>
          </a:p>
        </p:txBody>
      </p:sp>
      <p:pic>
        <p:nvPicPr>
          <p:cNvPr id="5325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R1</a:t>
            </a:r>
          </a:p>
        </p:txBody>
      </p:sp>
      <p:pic>
        <p:nvPicPr>
          <p:cNvPr id="5325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R2</a:t>
            </a:r>
          </a:p>
        </p:txBody>
      </p:sp>
      <p:pic>
        <p:nvPicPr>
          <p:cNvPr id="53256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3246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R5</a:t>
            </a:r>
          </a:p>
        </p:txBody>
      </p:sp>
      <p:pic>
        <p:nvPicPr>
          <p:cNvPr id="53258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3246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R4</a:t>
            </a:r>
          </a:p>
        </p:txBody>
      </p:sp>
      <p:pic>
        <p:nvPicPr>
          <p:cNvPr id="53260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R3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2743200" y="1600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743200" y="3962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63246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65" name="Picture 17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10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6" name="Picture 18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58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7" name="Picture 19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8" name="Picture 20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6324600" y="1828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V="1">
            <a:off x="1676400" y="1600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V="1">
            <a:off x="1676400" y="4038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1752600" y="38100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>
            <a:off x="1752600" y="12954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76200" y="251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Data Center</a:t>
            </a:r>
          </a:p>
        </p:txBody>
      </p:sp>
      <p:pic>
        <p:nvPicPr>
          <p:cNvPr id="53275" name="Picture 2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276" name="Group 28"/>
          <p:cNvGrpSpPr>
            <a:grpSpLocks/>
          </p:cNvGrpSpPr>
          <p:nvPr/>
        </p:nvGrpSpPr>
        <p:grpSpPr bwMode="auto">
          <a:xfrm>
            <a:off x="7934325" y="1241425"/>
            <a:ext cx="436563" cy="371475"/>
            <a:chOff x="4998" y="782"/>
            <a:chExt cx="275" cy="234"/>
          </a:xfrm>
        </p:grpSpPr>
        <p:sp>
          <p:nvSpPr>
            <p:cNvPr id="53277" name="Arc 29"/>
            <p:cNvSpPr>
              <a:spLocks/>
            </p:cNvSpPr>
            <p:nvPr/>
          </p:nvSpPr>
          <p:spPr bwMode="auto">
            <a:xfrm>
              <a:off x="5187" y="952"/>
              <a:ext cx="54" cy="39"/>
            </a:xfrm>
            <a:custGeom>
              <a:avLst/>
              <a:gdLst>
                <a:gd name="G0" fmla="+- 16811 0 0"/>
                <a:gd name="G1" fmla="+- 21600 0 0"/>
                <a:gd name="G2" fmla="+- 21600 0 0"/>
                <a:gd name="T0" fmla="*/ 0 w 38411"/>
                <a:gd name="T1" fmla="*/ 8037 h 34932"/>
                <a:gd name="T2" fmla="*/ 33806 w 38411"/>
                <a:gd name="T3" fmla="*/ 34932 h 34932"/>
                <a:gd name="T4" fmla="*/ 16811 w 38411"/>
                <a:gd name="T5" fmla="*/ 21600 h 34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11" h="34932" fill="none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</a:path>
                <a:path w="38411" h="34932" stroke="0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  <a:lnTo>
                    <a:pt x="16811" y="21600"/>
                  </a:lnTo>
                  <a:close/>
                </a:path>
              </a:pathLst>
            </a:custGeom>
            <a:noFill/>
            <a:ln w="4763">
              <a:solidFill>
                <a:srgbClr val="4949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Arc 30"/>
            <p:cNvSpPr>
              <a:spLocks/>
            </p:cNvSpPr>
            <p:nvPr/>
          </p:nvSpPr>
          <p:spPr bwMode="auto">
            <a:xfrm>
              <a:off x="5187" y="952"/>
              <a:ext cx="54" cy="36"/>
            </a:xfrm>
            <a:custGeom>
              <a:avLst/>
              <a:gdLst>
                <a:gd name="G0" fmla="+- 16693 0 0"/>
                <a:gd name="G1" fmla="+- 21600 0 0"/>
                <a:gd name="G2" fmla="+- 21600 0 0"/>
                <a:gd name="T0" fmla="*/ 0 w 38293"/>
                <a:gd name="T1" fmla="*/ 7892 h 34776"/>
                <a:gd name="T2" fmla="*/ 33809 w 38293"/>
                <a:gd name="T3" fmla="*/ 34776 h 34776"/>
                <a:gd name="T4" fmla="*/ 16693 w 38293"/>
                <a:gd name="T5" fmla="*/ 21600 h 3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93" h="34776" fill="none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</a:path>
                <a:path w="38293" h="34776" stroke="0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  <a:lnTo>
                    <a:pt x="16693" y="21600"/>
                  </a:lnTo>
                  <a:close/>
                </a:path>
              </a:pathLst>
            </a:custGeom>
            <a:noFill/>
            <a:ln w="4763">
              <a:solidFill>
                <a:srgbClr val="DBDB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79" name="Group 31"/>
            <p:cNvGrpSpPr>
              <a:grpSpLocks/>
            </p:cNvGrpSpPr>
            <p:nvPr/>
          </p:nvGrpSpPr>
          <p:grpSpPr bwMode="auto">
            <a:xfrm>
              <a:off x="5232" y="985"/>
              <a:ext cx="41" cy="28"/>
              <a:chOff x="5232" y="985"/>
              <a:chExt cx="41" cy="28"/>
            </a:xfrm>
          </p:grpSpPr>
          <p:sp>
            <p:nvSpPr>
              <p:cNvPr id="53280" name="Freeform 32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1" name="Freeform 33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2" name="Freeform 34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3" name="Freeform 35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4" name="Rectangle 36"/>
              <p:cNvSpPr>
                <a:spLocks noChangeArrowheads="1"/>
              </p:cNvSpPr>
              <p:nvPr/>
            </p:nvSpPr>
            <p:spPr bwMode="auto">
              <a:xfrm>
                <a:off x="5248" y="1007"/>
                <a:ext cx="25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5" name="Rectangle 37"/>
              <p:cNvSpPr>
                <a:spLocks noChangeArrowheads="1"/>
              </p:cNvSpPr>
              <p:nvPr/>
            </p:nvSpPr>
            <p:spPr bwMode="auto">
              <a:xfrm>
                <a:off x="5249" y="1008"/>
                <a:ext cx="23" cy="4"/>
              </a:xfrm>
              <a:prstGeom prst="rect">
                <a:avLst/>
              </a:prstGeom>
              <a:solidFill>
                <a:srgbClr val="B7B79D"/>
              </a:solidFill>
              <a:ln w="4763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86" name="Freeform 38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Freeform 39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40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41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Rectangle 42"/>
            <p:cNvSpPr>
              <a:spLocks noChangeArrowheads="1"/>
            </p:cNvSpPr>
            <p:nvPr/>
          </p:nvSpPr>
          <p:spPr bwMode="auto">
            <a:xfrm>
              <a:off x="5020" y="951"/>
              <a:ext cx="178" cy="31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5021" y="952"/>
              <a:ext cx="176" cy="29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Freeform 44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45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46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47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Freeform 48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7" name="Freeform 49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Rectangle 50"/>
            <p:cNvSpPr>
              <a:spLocks noChangeArrowheads="1"/>
            </p:cNvSpPr>
            <p:nvPr/>
          </p:nvSpPr>
          <p:spPr bwMode="auto">
            <a:xfrm>
              <a:off x="5021" y="802"/>
              <a:ext cx="179" cy="138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Rectangle 51"/>
            <p:cNvSpPr>
              <a:spLocks noChangeArrowheads="1"/>
            </p:cNvSpPr>
            <p:nvPr/>
          </p:nvSpPr>
          <p:spPr bwMode="auto">
            <a:xfrm>
              <a:off x="5037" y="821"/>
              <a:ext cx="147" cy="10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52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Freeform 53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54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55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Rectangle 56"/>
            <p:cNvSpPr>
              <a:spLocks noChangeArrowheads="1"/>
            </p:cNvSpPr>
            <p:nvPr/>
          </p:nvSpPr>
          <p:spPr bwMode="auto">
            <a:xfrm>
              <a:off x="5039" y="1010"/>
              <a:ext cx="196" cy="6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Rectangle 57"/>
            <p:cNvSpPr>
              <a:spLocks noChangeArrowheads="1"/>
            </p:cNvSpPr>
            <p:nvPr/>
          </p:nvSpPr>
          <p:spPr bwMode="auto">
            <a:xfrm>
              <a:off x="5040" y="1011"/>
              <a:ext cx="194" cy="4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06" name="Group 58"/>
            <p:cNvGrpSpPr>
              <a:grpSpLocks/>
            </p:cNvGrpSpPr>
            <p:nvPr/>
          </p:nvGrpSpPr>
          <p:grpSpPr bwMode="auto">
            <a:xfrm>
              <a:off x="5042" y="876"/>
              <a:ext cx="134" cy="1"/>
              <a:chOff x="5042" y="876"/>
              <a:chExt cx="134" cy="1"/>
            </a:xfrm>
          </p:grpSpPr>
          <p:sp>
            <p:nvSpPr>
              <p:cNvPr id="53307" name="Line 59"/>
              <p:cNvSpPr>
                <a:spLocks noChangeShapeType="1"/>
              </p:cNvSpPr>
              <p:nvPr/>
            </p:nvSpPr>
            <p:spPr bwMode="auto">
              <a:xfrm>
                <a:off x="5042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8" name="Line 60"/>
              <p:cNvSpPr>
                <a:spLocks noChangeShapeType="1"/>
              </p:cNvSpPr>
              <p:nvPr/>
            </p:nvSpPr>
            <p:spPr bwMode="auto">
              <a:xfrm>
                <a:off x="505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9" name="Line 61"/>
              <p:cNvSpPr>
                <a:spLocks noChangeShapeType="1"/>
              </p:cNvSpPr>
              <p:nvPr/>
            </p:nvSpPr>
            <p:spPr bwMode="auto">
              <a:xfrm>
                <a:off x="5064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0" name="Line 62"/>
              <p:cNvSpPr>
                <a:spLocks noChangeShapeType="1"/>
              </p:cNvSpPr>
              <p:nvPr/>
            </p:nvSpPr>
            <p:spPr bwMode="auto">
              <a:xfrm>
                <a:off x="5076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1" name="Line 63"/>
              <p:cNvSpPr>
                <a:spLocks noChangeShapeType="1"/>
              </p:cNvSpPr>
              <p:nvPr/>
            </p:nvSpPr>
            <p:spPr bwMode="auto">
              <a:xfrm>
                <a:off x="5086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2" name="Line 64"/>
              <p:cNvSpPr>
                <a:spLocks noChangeShapeType="1"/>
              </p:cNvSpPr>
              <p:nvPr/>
            </p:nvSpPr>
            <p:spPr bwMode="auto">
              <a:xfrm>
                <a:off x="5098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3" name="Line 65"/>
              <p:cNvSpPr>
                <a:spLocks noChangeShapeType="1"/>
              </p:cNvSpPr>
              <p:nvPr/>
            </p:nvSpPr>
            <p:spPr bwMode="auto">
              <a:xfrm>
                <a:off x="5107" y="876"/>
                <a:ext cx="4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4" name="Line 66"/>
              <p:cNvSpPr>
                <a:spLocks noChangeShapeType="1"/>
              </p:cNvSpPr>
              <p:nvPr/>
            </p:nvSpPr>
            <p:spPr bwMode="auto">
              <a:xfrm>
                <a:off x="5120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5" name="Line 67"/>
              <p:cNvSpPr>
                <a:spLocks noChangeShapeType="1"/>
              </p:cNvSpPr>
              <p:nvPr/>
            </p:nvSpPr>
            <p:spPr bwMode="auto">
              <a:xfrm>
                <a:off x="5129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6" name="Line 68"/>
              <p:cNvSpPr>
                <a:spLocks noChangeShapeType="1"/>
              </p:cNvSpPr>
              <p:nvPr/>
            </p:nvSpPr>
            <p:spPr bwMode="auto">
              <a:xfrm>
                <a:off x="5142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7" name="Line 69"/>
              <p:cNvSpPr>
                <a:spLocks noChangeShapeType="1"/>
              </p:cNvSpPr>
              <p:nvPr/>
            </p:nvSpPr>
            <p:spPr bwMode="auto">
              <a:xfrm>
                <a:off x="5151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8" name="Line 70"/>
              <p:cNvSpPr>
                <a:spLocks noChangeShapeType="1"/>
              </p:cNvSpPr>
              <p:nvPr/>
            </p:nvSpPr>
            <p:spPr bwMode="auto">
              <a:xfrm>
                <a:off x="516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9" name="Line 71"/>
              <p:cNvSpPr>
                <a:spLocks noChangeShapeType="1"/>
              </p:cNvSpPr>
              <p:nvPr/>
            </p:nvSpPr>
            <p:spPr bwMode="auto">
              <a:xfrm>
                <a:off x="5173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320" name="Group 72"/>
          <p:cNvGrpSpPr>
            <a:grpSpLocks/>
          </p:cNvGrpSpPr>
          <p:nvPr/>
        </p:nvGrpSpPr>
        <p:grpSpPr bwMode="auto">
          <a:xfrm>
            <a:off x="8018463" y="1147763"/>
            <a:ext cx="728662" cy="1149350"/>
            <a:chOff x="5051" y="723"/>
            <a:chExt cx="459" cy="724"/>
          </a:xfrm>
        </p:grpSpPr>
        <p:sp>
          <p:nvSpPr>
            <p:cNvPr id="53321" name="Freeform 73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74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5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76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77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78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79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80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81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0" name="Freeform 82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1" name="Freeform 83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6 h 78"/>
                <a:gd name="T8" fmla="*/ 0 w 165"/>
                <a:gd name="T9" fmla="*/ 6 h 78"/>
                <a:gd name="T10" fmla="*/ 0 w 165"/>
                <a:gd name="T11" fmla="*/ 15 h 78"/>
                <a:gd name="T12" fmla="*/ 0 w 165"/>
                <a:gd name="T13" fmla="*/ 15 h 78"/>
                <a:gd name="T14" fmla="*/ 3 w 165"/>
                <a:gd name="T15" fmla="*/ 22 h 78"/>
                <a:gd name="T16" fmla="*/ 159 w 165"/>
                <a:gd name="T17" fmla="*/ 78 h 78"/>
                <a:gd name="T18" fmla="*/ 165 w 165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Freeform 84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15 h 78"/>
                <a:gd name="T8" fmla="*/ 3 w 165"/>
                <a:gd name="T9" fmla="*/ 22 h 78"/>
                <a:gd name="T10" fmla="*/ 159 w 165"/>
                <a:gd name="T11" fmla="*/ 78 h 78"/>
                <a:gd name="T12" fmla="*/ 165 w 165"/>
                <a:gd name="T13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3" name="Freeform 85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Freeform 86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5" name="Freeform 87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6" name="Freeform 88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7" name="Freeform 89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3 w 109"/>
                <a:gd name="T19" fmla="*/ 90 h 147"/>
                <a:gd name="T20" fmla="*/ 16 w 109"/>
                <a:gd name="T21" fmla="*/ 103 h 147"/>
                <a:gd name="T22" fmla="*/ 19 w 109"/>
                <a:gd name="T23" fmla="*/ 112 h 147"/>
                <a:gd name="T24" fmla="*/ 25 w 109"/>
                <a:gd name="T25" fmla="*/ 115 h 147"/>
                <a:gd name="T26" fmla="*/ 35 w 109"/>
                <a:gd name="T27" fmla="*/ 115 h 147"/>
                <a:gd name="T28" fmla="*/ 47 w 109"/>
                <a:gd name="T29" fmla="*/ 125 h 147"/>
                <a:gd name="T30" fmla="*/ 60 w 109"/>
                <a:gd name="T31" fmla="*/ 147 h 147"/>
                <a:gd name="T32" fmla="*/ 109 w 109"/>
                <a:gd name="T33" fmla="*/ 103 h 147"/>
                <a:gd name="T34" fmla="*/ 84 w 109"/>
                <a:gd name="T35" fmla="*/ 0 h 147"/>
                <a:gd name="T36" fmla="*/ 10 w 109"/>
                <a:gd name="T37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8" name="Freeform 90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6 w 109"/>
                <a:gd name="T19" fmla="*/ 103 h 147"/>
                <a:gd name="T20" fmla="*/ 19 w 109"/>
                <a:gd name="T21" fmla="*/ 112 h 147"/>
                <a:gd name="T22" fmla="*/ 25 w 109"/>
                <a:gd name="T23" fmla="*/ 115 h 147"/>
                <a:gd name="T24" fmla="*/ 35 w 109"/>
                <a:gd name="T25" fmla="*/ 115 h 147"/>
                <a:gd name="T26" fmla="*/ 47 w 109"/>
                <a:gd name="T27" fmla="*/ 125 h 147"/>
                <a:gd name="T28" fmla="*/ 60 w 109"/>
                <a:gd name="T29" fmla="*/ 147 h 147"/>
                <a:gd name="T30" fmla="*/ 109 w 109"/>
                <a:gd name="T31" fmla="*/ 103 h 147"/>
                <a:gd name="T32" fmla="*/ 84 w 109"/>
                <a:gd name="T33" fmla="*/ 0 h 147"/>
                <a:gd name="T34" fmla="*/ 10 w 109"/>
                <a:gd name="T35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9" name="Freeform 91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0" name="Freeform 92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B7B7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Freeform 93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Freeform 94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3" name="Freeform 95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4" name="Freeform 96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5" name="Freeform 97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6" name="Freeform 98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7" name="Freeform 99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8" name="Freeform 100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9" name="Freeform 101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0" name="Freeform 102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1" name="Freeform 103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52" name="Line 104"/>
          <p:cNvSpPr>
            <a:spLocks noChangeShapeType="1"/>
          </p:cNvSpPr>
          <p:nvPr/>
        </p:nvSpPr>
        <p:spPr bwMode="auto">
          <a:xfrm flipV="1">
            <a:off x="6629400" y="1143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3" name="Line 105"/>
          <p:cNvSpPr>
            <a:spLocks noChangeShapeType="1"/>
          </p:cNvSpPr>
          <p:nvPr/>
        </p:nvSpPr>
        <p:spPr bwMode="auto">
          <a:xfrm flipV="1">
            <a:off x="6629400" y="1447800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354" name="Picture 106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369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55" name="Picture 10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55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56" name="Line 108"/>
          <p:cNvSpPr>
            <a:spLocks noChangeShapeType="1"/>
          </p:cNvSpPr>
          <p:nvPr/>
        </p:nvSpPr>
        <p:spPr bwMode="auto">
          <a:xfrm flipV="1">
            <a:off x="6629400" y="3565525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7" name="Line 109"/>
          <p:cNvSpPr>
            <a:spLocks noChangeShapeType="1"/>
          </p:cNvSpPr>
          <p:nvPr/>
        </p:nvSpPr>
        <p:spPr bwMode="auto">
          <a:xfrm flipV="1">
            <a:off x="6629400" y="3870325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8" name="Text Box 110"/>
          <p:cNvSpPr txBox="1">
            <a:spLocks noChangeArrowheads="1"/>
          </p:cNvSpPr>
          <p:nvPr/>
        </p:nvSpPr>
        <p:spPr bwMode="auto">
          <a:xfrm>
            <a:off x="3200400" y="167640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nyc-FO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3359" name="Line 111"/>
          <p:cNvSpPr>
            <a:spLocks noChangeShapeType="1"/>
          </p:cNvSpPr>
          <p:nvPr/>
        </p:nvSpPr>
        <p:spPr bwMode="auto">
          <a:xfrm>
            <a:off x="3276600" y="17526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0" name="Line 112"/>
          <p:cNvSpPr>
            <a:spLocks noChangeShapeType="1"/>
          </p:cNvSpPr>
          <p:nvPr/>
        </p:nvSpPr>
        <p:spPr bwMode="auto">
          <a:xfrm flipH="1" flipV="1">
            <a:off x="2819400" y="1676400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1" name="Text Box 113"/>
          <p:cNvSpPr txBox="1">
            <a:spLocks noChangeArrowheads="1"/>
          </p:cNvSpPr>
          <p:nvPr/>
        </p:nvSpPr>
        <p:spPr bwMode="auto">
          <a:xfrm>
            <a:off x="3200400" y="2803525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chi-FO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3362" name="Line 114"/>
          <p:cNvSpPr>
            <a:spLocks noChangeShapeType="1"/>
          </p:cNvSpPr>
          <p:nvPr/>
        </p:nvSpPr>
        <p:spPr bwMode="auto">
          <a:xfrm>
            <a:off x="3276600" y="2879725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3" name="Line 115"/>
          <p:cNvSpPr>
            <a:spLocks noChangeShapeType="1"/>
          </p:cNvSpPr>
          <p:nvPr/>
        </p:nvSpPr>
        <p:spPr bwMode="auto">
          <a:xfrm flipH="1">
            <a:off x="2819400" y="3336925"/>
            <a:ext cx="457200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4" name="Line 116"/>
          <p:cNvSpPr>
            <a:spLocks noChangeShapeType="1"/>
          </p:cNvSpPr>
          <p:nvPr/>
        </p:nvSpPr>
        <p:spPr bwMode="auto">
          <a:xfrm>
            <a:off x="2438400" y="1828800"/>
            <a:ext cx="0" cy="1905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5" name="Text Box 117"/>
          <p:cNvSpPr txBox="1">
            <a:spLocks noChangeArrowheads="1"/>
          </p:cNvSpPr>
          <p:nvPr/>
        </p:nvSpPr>
        <p:spPr bwMode="auto">
          <a:xfrm>
            <a:off x="7086600" y="251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Front Office</a:t>
            </a:r>
          </a:p>
        </p:txBody>
      </p:sp>
      <p:sp>
        <p:nvSpPr>
          <p:cNvPr id="53366" name="AutoShape 118"/>
          <p:cNvSpPr>
            <a:spLocks noChangeArrowheads="1"/>
          </p:cNvSpPr>
          <p:nvPr/>
        </p:nvSpPr>
        <p:spPr bwMode="auto">
          <a:xfrm>
            <a:off x="6705600" y="914400"/>
            <a:ext cx="228600" cy="304800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7" name="Text Box 119"/>
          <p:cNvSpPr txBox="1">
            <a:spLocks noChangeArrowheads="1"/>
          </p:cNvSpPr>
          <p:nvPr/>
        </p:nvSpPr>
        <p:spPr bwMode="auto">
          <a:xfrm>
            <a:off x="7239000" y="1981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chi</a:t>
            </a:r>
          </a:p>
        </p:txBody>
      </p:sp>
      <p:sp>
        <p:nvSpPr>
          <p:cNvPr id="53368" name="Text Box 120"/>
          <p:cNvSpPr txBox="1">
            <a:spLocks noChangeArrowheads="1"/>
          </p:cNvSpPr>
          <p:nvPr/>
        </p:nvSpPr>
        <p:spPr bwMode="auto">
          <a:xfrm>
            <a:off x="7239000" y="2971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nyc</a:t>
            </a:r>
          </a:p>
        </p:txBody>
      </p:sp>
      <p:sp>
        <p:nvSpPr>
          <p:cNvPr id="53369" name="Freeform 121"/>
          <p:cNvSpPr>
            <a:spLocks/>
          </p:cNvSpPr>
          <p:nvPr/>
        </p:nvSpPr>
        <p:spPr bwMode="auto">
          <a:xfrm>
            <a:off x="1828800" y="1066800"/>
            <a:ext cx="4800600" cy="2984500"/>
          </a:xfrm>
          <a:custGeom>
            <a:avLst/>
            <a:gdLst>
              <a:gd name="T0" fmla="*/ 3024 w 3024"/>
              <a:gd name="T1" fmla="*/ 0 h 1880"/>
              <a:gd name="T2" fmla="*/ 2880 w 3024"/>
              <a:gd name="T3" fmla="*/ 144 h 1880"/>
              <a:gd name="T4" fmla="*/ 2448 w 3024"/>
              <a:gd name="T5" fmla="*/ 192 h 1880"/>
              <a:gd name="T6" fmla="*/ 528 w 3024"/>
              <a:gd name="T7" fmla="*/ 192 h 1880"/>
              <a:gd name="T8" fmla="*/ 240 w 3024"/>
              <a:gd name="T9" fmla="*/ 624 h 1880"/>
              <a:gd name="T10" fmla="*/ 240 w 3024"/>
              <a:gd name="T11" fmla="*/ 1680 h 1880"/>
              <a:gd name="T12" fmla="*/ 0 w 3024"/>
              <a:gd name="T13" fmla="*/ 1824 h 1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4" h="1880">
                <a:moveTo>
                  <a:pt x="3024" y="0"/>
                </a:moveTo>
                <a:cubicBezTo>
                  <a:pt x="3000" y="56"/>
                  <a:pt x="2976" y="112"/>
                  <a:pt x="2880" y="144"/>
                </a:cubicBezTo>
                <a:cubicBezTo>
                  <a:pt x="2784" y="176"/>
                  <a:pt x="2840" y="184"/>
                  <a:pt x="2448" y="192"/>
                </a:cubicBezTo>
                <a:cubicBezTo>
                  <a:pt x="2056" y="200"/>
                  <a:pt x="896" y="120"/>
                  <a:pt x="528" y="192"/>
                </a:cubicBezTo>
                <a:cubicBezTo>
                  <a:pt x="160" y="264"/>
                  <a:pt x="288" y="376"/>
                  <a:pt x="240" y="624"/>
                </a:cubicBezTo>
                <a:cubicBezTo>
                  <a:pt x="192" y="872"/>
                  <a:pt x="280" y="1480"/>
                  <a:pt x="240" y="1680"/>
                </a:cubicBezTo>
                <a:cubicBezTo>
                  <a:pt x="200" y="1880"/>
                  <a:pt x="100" y="1852"/>
                  <a:pt x="0" y="1824"/>
                </a:cubicBezTo>
              </a:path>
            </a:pathLst>
          </a:custGeom>
          <a:noFill/>
          <a:ln w="254000">
            <a:solidFill>
              <a:srgbClr val="00FF0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The 4D Architecture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9240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>
                <a:ea typeface="굴림" charset="0"/>
                <a:cs typeface="굴림" charset="0"/>
              </a:rPr>
              <a:t>Propose a </a:t>
            </a:r>
            <a:r>
              <a:rPr lang="en-US" altLang="ko-KR" i="1">
                <a:ea typeface="굴림" charset="0"/>
                <a:cs typeface="굴림" charset="0"/>
              </a:rPr>
              <a:t>clean-slate</a:t>
            </a:r>
            <a:r>
              <a:rPr lang="en-US" altLang="ko-KR">
                <a:ea typeface="굴림" charset="0"/>
                <a:cs typeface="굴림" charset="0"/>
              </a:rPr>
              <a:t> repartitioning of functionality, rather than exploring incremental extensions</a:t>
            </a:r>
          </a:p>
          <a:p>
            <a:endParaRPr lang="en-US" altLang="ko-KR">
              <a:ea typeface="굴림" charset="0"/>
              <a:cs typeface="굴림" charset="0"/>
            </a:endParaRPr>
          </a:p>
          <a:p>
            <a:r>
              <a:rPr lang="en-US" altLang="ko-KR">
                <a:ea typeface="굴림" charset="0"/>
                <a:cs typeface="굴림" charset="0"/>
              </a:rPr>
              <a:t>Completely separate decision logic (network issues) from underlying protocols (distributed systems issues)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0"/>
                <a:cs typeface="宋体" charset="0"/>
              </a:rPr>
              <a:t>Three Principles for</a:t>
            </a:r>
            <a:br>
              <a:rPr lang="en-US" altLang="zh-CN" sz="3200">
                <a:ea typeface="宋体" charset="0"/>
                <a:cs typeface="宋体" charset="0"/>
              </a:rPr>
            </a:br>
            <a:r>
              <a:rPr lang="en-US" altLang="zh-CN" sz="3200">
                <a:ea typeface="宋体" charset="0"/>
                <a:cs typeface="宋体" charset="0"/>
              </a:rPr>
              <a:t>Network Control &amp; Management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8001000" cy="44672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Network-level Objectives:</a:t>
            </a:r>
          </a:p>
          <a:p>
            <a:r>
              <a:rPr lang="en-US" altLang="zh-CN" sz="2000">
                <a:ea typeface="宋体" charset="0"/>
                <a:cs typeface="宋体" charset="0"/>
              </a:rPr>
              <a:t>Express goals explicitly</a:t>
            </a:r>
          </a:p>
          <a:p>
            <a:pPr lvl="1"/>
            <a:r>
              <a:rPr lang="en-US" altLang="zh-CN" sz="1800">
                <a:ea typeface="宋体" charset="0"/>
                <a:cs typeface="宋体" charset="0"/>
              </a:rPr>
              <a:t>Security policies, QoS, egress point selection</a:t>
            </a:r>
          </a:p>
          <a:p>
            <a:r>
              <a:rPr lang="en-US" altLang="zh-CN" sz="2000">
                <a:ea typeface="宋体" charset="0"/>
                <a:cs typeface="宋体" charset="0"/>
              </a:rPr>
              <a:t>Do not bury goals in box-specific configuration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724400" y="4953000"/>
            <a:ext cx="19050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Management</a:t>
            </a:r>
          </a:p>
          <a:p>
            <a:pPr algn="ctr"/>
            <a:r>
              <a:rPr lang="en-US" altLang="zh-CN" sz="2400">
                <a:ea typeface="宋体" charset="0"/>
                <a:cs typeface="Arial" charset="0"/>
              </a:rPr>
              <a:t>Logic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876800" y="3352800"/>
            <a:ext cx="3657600" cy="838200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ea typeface="宋体" charset="0"/>
                <a:cs typeface="Arial" charset="0"/>
              </a:rPr>
              <a:t>Reachability matrix</a:t>
            </a:r>
          </a:p>
          <a:p>
            <a:r>
              <a:rPr lang="en-US" altLang="zh-CN" sz="2400">
                <a:ea typeface="宋体" charset="0"/>
                <a:cs typeface="Arial" charset="0"/>
              </a:rPr>
              <a:t>Traffic engineering rules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791200" y="4191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9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56388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4102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1816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51054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8768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64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6388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65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57912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2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0"/>
                <a:cs typeface="宋体" charset="0"/>
              </a:rPr>
              <a:t>Three Principles for</a:t>
            </a:r>
            <a:br>
              <a:rPr lang="en-US" altLang="zh-CN" sz="3200">
                <a:ea typeface="宋体" charset="0"/>
                <a:cs typeface="宋体" charset="0"/>
              </a:rPr>
            </a:br>
            <a:r>
              <a:rPr lang="en-US" altLang="zh-CN" sz="3200">
                <a:ea typeface="宋体" charset="0"/>
                <a:cs typeface="宋体" charset="0"/>
              </a:rPr>
              <a:t>Network Control &amp; Management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8001000" cy="43227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Network-wide Views:</a:t>
            </a:r>
          </a:p>
          <a:p>
            <a:r>
              <a:rPr lang="en-US" altLang="zh-CN" sz="2000">
                <a:ea typeface="宋体" charset="0"/>
                <a:cs typeface="宋体" charset="0"/>
              </a:rPr>
              <a:t>Design network to provide timely, accurate info</a:t>
            </a:r>
          </a:p>
          <a:p>
            <a:pPr lvl="1"/>
            <a:r>
              <a:rPr lang="en-US" altLang="zh-CN" sz="1800">
                <a:ea typeface="宋体" charset="0"/>
                <a:cs typeface="宋体" charset="0"/>
              </a:rPr>
              <a:t>Topology, traffic, resource limitations</a:t>
            </a:r>
          </a:p>
          <a:p>
            <a:r>
              <a:rPr lang="en-US" altLang="zh-CN" sz="2000">
                <a:ea typeface="宋体" charset="0"/>
                <a:cs typeface="宋体" charset="0"/>
              </a:rPr>
              <a:t>Give logic the inputs it needs</a:t>
            </a:r>
          </a:p>
        </p:txBody>
      </p:sp>
      <p:pic>
        <p:nvPicPr>
          <p:cNvPr id="2458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56388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4102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1816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51054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8768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6388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6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57912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724400" y="4953000"/>
            <a:ext cx="19050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Management</a:t>
            </a:r>
          </a:p>
          <a:p>
            <a:pPr algn="ctr"/>
            <a:r>
              <a:rPr lang="en-US" altLang="zh-CN" sz="2400">
                <a:ea typeface="宋体" charset="0"/>
                <a:cs typeface="Arial" charset="0"/>
              </a:rPr>
              <a:t>Logic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876800" y="3352800"/>
            <a:ext cx="3657600" cy="838200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2"/>
                </a:solidFill>
                <a:ea typeface="宋体" charset="0"/>
                <a:cs typeface="Arial" charset="0"/>
              </a:rPr>
              <a:t>Reachability matrix</a:t>
            </a:r>
          </a:p>
          <a:p>
            <a:r>
              <a:rPr lang="en-US" altLang="zh-CN" sz="2400">
                <a:solidFill>
                  <a:schemeClr val="bg2"/>
                </a:solidFill>
                <a:ea typeface="宋体" charset="0"/>
                <a:cs typeface="Arial" charset="0"/>
              </a:rPr>
              <a:t>Traffic engineering rules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5791200" y="4191000"/>
            <a:ext cx="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2362200" y="5029200"/>
            <a:ext cx="2209800" cy="2286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2286000" y="5638800"/>
            <a:ext cx="2209800" cy="304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2743200" y="5410200"/>
            <a:ext cx="1752600" cy="762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667000" y="6019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Read state info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2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0"/>
                <a:cs typeface="宋体" charset="0"/>
              </a:rPr>
              <a:t>Three Principles for</a:t>
            </a:r>
            <a:br>
              <a:rPr lang="en-US" altLang="zh-CN" sz="3200">
                <a:ea typeface="宋体" charset="0"/>
                <a:cs typeface="宋体" charset="0"/>
              </a:rPr>
            </a:br>
            <a:r>
              <a:rPr lang="en-US" altLang="zh-CN" sz="3200">
                <a:ea typeface="宋体" charset="0"/>
                <a:cs typeface="宋体" charset="0"/>
              </a:rPr>
              <a:t>Network Control &amp; Management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44675"/>
            <a:ext cx="8153400" cy="42513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Direct Control:</a:t>
            </a:r>
          </a:p>
          <a:p>
            <a:r>
              <a:rPr lang="en-US" altLang="zh-CN" sz="2000">
                <a:ea typeface="宋体" charset="0"/>
                <a:cs typeface="宋体" charset="0"/>
              </a:rPr>
              <a:t>Allow logic to directly set forwarding state</a:t>
            </a:r>
          </a:p>
          <a:p>
            <a:pPr lvl="1"/>
            <a:r>
              <a:rPr lang="en-US" altLang="zh-CN" sz="1800">
                <a:ea typeface="宋体" charset="0"/>
                <a:cs typeface="宋体" charset="0"/>
              </a:rPr>
              <a:t>FIB entries, packet filters, queuing parameters</a:t>
            </a:r>
          </a:p>
          <a:p>
            <a:r>
              <a:rPr lang="en-US" altLang="zh-CN" sz="2000">
                <a:ea typeface="宋体" charset="0"/>
                <a:cs typeface="宋体" charset="0"/>
              </a:rPr>
              <a:t>Logic computes desired network state, let it implement it</a:t>
            </a: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56388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4102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1816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51054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8768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6388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5791200"/>
            <a:ext cx="365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724400" y="4953000"/>
            <a:ext cx="19050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Management</a:t>
            </a:r>
          </a:p>
          <a:p>
            <a:pPr algn="ctr"/>
            <a:r>
              <a:rPr lang="en-US" altLang="zh-CN" sz="2400">
                <a:ea typeface="宋体" charset="0"/>
                <a:cs typeface="Arial" charset="0"/>
              </a:rPr>
              <a:t>Logic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876800" y="3352800"/>
            <a:ext cx="3657600" cy="838200"/>
          </a:xfrm>
          <a:prstGeom prst="rect">
            <a:avLst/>
          </a:prstGeom>
          <a:noFill/>
          <a:ln w="158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folHlink"/>
                </a:solidFill>
                <a:ea typeface="宋体" charset="0"/>
                <a:cs typeface="Arial" charset="0"/>
              </a:rPr>
              <a:t>Reachability matrix</a:t>
            </a:r>
          </a:p>
          <a:p>
            <a:r>
              <a:rPr lang="en-US" altLang="zh-CN" sz="2400">
                <a:solidFill>
                  <a:schemeClr val="folHlink"/>
                </a:solidFill>
                <a:ea typeface="宋体" charset="0"/>
                <a:cs typeface="Arial" charset="0"/>
              </a:rPr>
              <a:t>Traffic engineering rules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5791200" y="4191000"/>
            <a:ext cx="0" cy="762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2362200" y="5029200"/>
            <a:ext cx="2209800" cy="2286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2209800" y="5638800"/>
            <a:ext cx="2286000" cy="3048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2743200" y="5410200"/>
            <a:ext cx="1752600" cy="762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667000" y="6019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2"/>
                </a:solidFill>
                <a:ea typeface="宋体" charset="0"/>
                <a:cs typeface="Arial" charset="0"/>
              </a:rPr>
              <a:t>Read state info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 flipV="1">
            <a:off x="2362200" y="5029200"/>
            <a:ext cx="23622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2743200" y="5410200"/>
            <a:ext cx="1981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2743200" y="5638800"/>
            <a:ext cx="19812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2057400" y="5486400"/>
            <a:ext cx="2667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 flipV="1">
            <a:off x="1828800" y="5181600"/>
            <a:ext cx="2895600" cy="152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>
            <a:off x="1600200" y="5715000"/>
            <a:ext cx="31242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2667000" y="4572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ea typeface="宋体" charset="0"/>
                <a:cs typeface="Arial" charset="0"/>
              </a:rPr>
              <a:t>Write state</a:t>
            </a:r>
            <a:r>
              <a:rPr lang="en-US" altLang="zh-CN" sz="2400">
                <a:solidFill>
                  <a:schemeClr val="folHlink"/>
                </a:solidFill>
                <a:ea typeface="宋体" charset="0"/>
                <a:cs typeface="Arial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Layers</a:t>
            </a:r>
            <a:r>
              <a:rPr lang="en-US" altLang="zh-CN" sz="3200">
                <a:ea typeface="宋体" charset="0"/>
                <a:cs typeface="宋体" charset="0"/>
              </a:rPr>
              <a:t> of the 4D Architecture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76700"/>
            <a:ext cx="8229600" cy="2232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Decision Plane:</a:t>
            </a:r>
          </a:p>
          <a:p>
            <a:pPr>
              <a:lnSpc>
                <a:spcPct val="90000"/>
              </a:lnSpc>
            </a:pPr>
            <a:r>
              <a:rPr lang="en-US" altLang="zh-CN" sz="2000" i="1" u="sng">
                <a:ea typeface="宋体" charset="0"/>
                <a:cs typeface="宋体" charset="0"/>
              </a:rPr>
              <a:t>All</a:t>
            </a:r>
            <a:r>
              <a:rPr lang="en-US" altLang="zh-CN" sz="2000" u="sng">
                <a:ea typeface="宋体" charset="0"/>
                <a:cs typeface="宋体" charset="0"/>
              </a:rPr>
              <a:t> </a:t>
            </a:r>
            <a:r>
              <a:rPr lang="en-US" altLang="zh-CN" sz="2000">
                <a:ea typeface="宋体" charset="0"/>
                <a:cs typeface="宋体" charset="0"/>
              </a:rPr>
              <a:t>management logic implemented on centralized servers making </a:t>
            </a:r>
            <a:r>
              <a:rPr lang="en-US" altLang="zh-CN" sz="2000" i="1" u="sng">
                <a:ea typeface="宋体" charset="0"/>
                <a:cs typeface="宋体" charset="0"/>
              </a:rPr>
              <a:t>all </a:t>
            </a:r>
            <a:r>
              <a:rPr lang="en-US" altLang="zh-CN" sz="2000">
                <a:ea typeface="宋体" charset="0"/>
                <a:cs typeface="宋体" charset="0"/>
              </a:rPr>
              <a:t>decisions</a:t>
            </a:r>
          </a:p>
          <a:p>
            <a:pPr>
              <a:lnSpc>
                <a:spcPct val="90000"/>
              </a:lnSpc>
            </a:pPr>
            <a:r>
              <a:rPr lang="en-US" altLang="zh-CN" sz="2000" i="1" u="sng">
                <a:ea typeface="宋体" charset="0"/>
                <a:cs typeface="宋体" charset="0"/>
              </a:rPr>
              <a:t>Decision Elements</a:t>
            </a:r>
            <a:r>
              <a:rPr lang="en-US" altLang="zh-CN" sz="2000">
                <a:ea typeface="宋体" charset="0"/>
                <a:cs typeface="宋体" charset="0"/>
              </a:rPr>
              <a:t> use </a:t>
            </a:r>
            <a:r>
              <a:rPr lang="en-US" altLang="zh-CN" sz="2000" u="sng">
                <a:ea typeface="宋体" charset="0"/>
                <a:cs typeface="宋体" charset="0"/>
              </a:rPr>
              <a:t>views</a:t>
            </a:r>
            <a:r>
              <a:rPr lang="en-US" altLang="zh-CN" sz="2000">
                <a:ea typeface="宋体" charset="0"/>
                <a:cs typeface="宋体" charset="0"/>
              </a:rPr>
              <a:t> to compute data plane state that meets </a:t>
            </a:r>
            <a:r>
              <a:rPr lang="en-US" altLang="zh-CN" sz="2000" u="sng">
                <a:ea typeface="宋体" charset="0"/>
                <a:cs typeface="宋体" charset="0"/>
              </a:rPr>
              <a:t>objectives</a:t>
            </a:r>
            <a:r>
              <a:rPr lang="en-US" altLang="zh-CN" sz="2000">
                <a:ea typeface="宋体" charset="0"/>
                <a:cs typeface="宋体" charset="0"/>
              </a:rPr>
              <a:t>, then </a:t>
            </a:r>
            <a:r>
              <a:rPr lang="en-US" altLang="zh-CN" sz="2000" u="sng">
                <a:ea typeface="宋体" charset="0"/>
                <a:cs typeface="宋体" charset="0"/>
              </a:rPr>
              <a:t>directly writes</a:t>
            </a:r>
            <a:r>
              <a:rPr lang="en-US" altLang="zh-CN" sz="2000">
                <a:ea typeface="宋体" charset="0"/>
                <a:cs typeface="宋体" charset="0"/>
              </a:rPr>
              <a:t> this state to routers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95600" y="1660525"/>
            <a:ext cx="2743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Decision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95600" y="2270125"/>
            <a:ext cx="2743200" cy="1066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ea typeface="宋体" charset="0"/>
              <a:cs typeface="Arial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52800" y="23463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Dissemination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895600" y="2803525"/>
            <a:ext cx="1524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Discovery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895600" y="3336925"/>
            <a:ext cx="27432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Data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590800" y="1812925"/>
            <a:ext cx="0" cy="19812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943600" y="1736725"/>
            <a:ext cx="0" cy="20574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4343400" y="1279525"/>
            <a:ext cx="0" cy="381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4343400" y="1279525"/>
            <a:ext cx="19050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324600" y="9906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Network-level objectives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43600" y="234632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Direct control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Network-wide views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743200" y="1371600"/>
            <a:ext cx="3048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Layers</a:t>
            </a:r>
            <a:r>
              <a:rPr lang="en-US" altLang="zh-CN" sz="3200">
                <a:ea typeface="宋体" charset="0"/>
                <a:cs typeface="宋体" charset="0"/>
              </a:rPr>
              <a:t> of the 4D Architecture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077200" cy="198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Dissemination Plane: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Provides a robust communication channel to each router – and robustness is the </a:t>
            </a:r>
            <a:r>
              <a:rPr lang="en-US" altLang="zh-CN" sz="2000" b="1" i="1">
                <a:ea typeface="宋体" charset="0"/>
                <a:cs typeface="宋体" charset="0"/>
              </a:rPr>
              <a:t>only</a:t>
            </a:r>
            <a:r>
              <a:rPr lang="en-US" altLang="zh-CN" sz="2000">
                <a:ea typeface="宋体" charset="0"/>
                <a:cs typeface="宋体" charset="0"/>
              </a:rPr>
              <a:t> goal!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May run over same links as user data, but logically separate and independently controlled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95600" y="1660525"/>
            <a:ext cx="2743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Decision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95600" y="2270125"/>
            <a:ext cx="2743200" cy="1066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ea typeface="宋体" charset="0"/>
              <a:cs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352800" y="23463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Dissemination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895600" y="2803525"/>
            <a:ext cx="1524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Discovery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895600" y="3336925"/>
            <a:ext cx="27432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Data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2590800" y="1812925"/>
            <a:ext cx="0" cy="19812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943600" y="1736725"/>
            <a:ext cx="0" cy="20574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4343400" y="1279525"/>
            <a:ext cx="0" cy="381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343400" y="1279525"/>
            <a:ext cx="19050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324600" y="9906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Network-level objectives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943600" y="234632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Direct control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Network-wide views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743200" y="2209800"/>
            <a:ext cx="3048000" cy="12192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 Introduction to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software defined networking?</a:t>
            </a:r>
          </a:p>
          <a:p>
            <a:r>
              <a:rPr lang="en-US" dirty="0" smtClean="0"/>
              <a:t>Why SDN?</a:t>
            </a:r>
          </a:p>
          <a:p>
            <a:r>
              <a:rPr lang="en-US" dirty="0" smtClean="0"/>
              <a:t>How has SDN been shaping networking research and industry?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0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Layers</a:t>
            </a:r>
            <a:r>
              <a:rPr lang="en-US" altLang="zh-CN" sz="3200">
                <a:ea typeface="宋体" charset="0"/>
                <a:cs typeface="宋体" charset="0"/>
              </a:rPr>
              <a:t> of the 4D Architecture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14825"/>
            <a:ext cx="8229600" cy="18113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Discovery Plane: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Each router discovers its own resources and its local environment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E.g., the identity of its immediate neighbors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895600" y="1660525"/>
            <a:ext cx="2743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Decision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95600" y="2270125"/>
            <a:ext cx="2743200" cy="1066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ea typeface="宋体" charset="0"/>
              <a:cs typeface="Arial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352800" y="23463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Dissemination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895600" y="2803525"/>
            <a:ext cx="1524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Discovery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95600" y="3336925"/>
            <a:ext cx="27432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Data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590800" y="1812925"/>
            <a:ext cx="0" cy="19812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791200" y="1736725"/>
            <a:ext cx="0" cy="20574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343400" y="1279525"/>
            <a:ext cx="0" cy="381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343400" y="1279525"/>
            <a:ext cx="19050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324600" y="9906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Network-level objectives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943600" y="234632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Direct control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Network-wide views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743200" y="2743200"/>
            <a:ext cx="1828800" cy="685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Layers</a:t>
            </a:r>
            <a:r>
              <a:rPr lang="en-US" altLang="zh-CN" sz="3200">
                <a:ea typeface="宋体" charset="0"/>
                <a:cs typeface="宋体" charset="0"/>
              </a:rPr>
              <a:t> of the 4D Architecture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92600"/>
            <a:ext cx="7772400" cy="180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Data Plane: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Spatially distributed routers/switches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Can deploy with today’s technology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Looking at ways to unify forwarding paradigms across technologies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95600" y="1660525"/>
            <a:ext cx="2743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Decision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95600" y="2270125"/>
            <a:ext cx="2743200" cy="1066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ea typeface="宋体" charset="0"/>
              <a:cs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52800" y="23463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Dissemination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895600" y="2803525"/>
            <a:ext cx="1524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Discovery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895600" y="3336925"/>
            <a:ext cx="27432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Data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2590800" y="1812925"/>
            <a:ext cx="0" cy="19812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791200" y="1736725"/>
            <a:ext cx="0" cy="20574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4343400" y="1279525"/>
            <a:ext cx="0" cy="381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343400" y="1279525"/>
            <a:ext cx="19050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324600" y="9906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Network-level objectives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943600" y="234632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Direct control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Network-wide views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743200" y="3276600"/>
            <a:ext cx="2971800" cy="7620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6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Advantages of 4D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>
                <a:ea typeface="굴림" charset="0"/>
                <a:cs typeface="굴림" charset="0"/>
              </a:rPr>
              <a:t>Separate network logic from distributed systems issues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enables the use of existing distributed systems techniques and protocols to solve non-networking issues</a:t>
            </a:r>
          </a:p>
          <a:p>
            <a:r>
              <a:rPr lang="en-US" altLang="ko-KR">
                <a:ea typeface="굴림" charset="0"/>
                <a:cs typeface="굴림" charset="0"/>
              </a:rPr>
              <a:t>Higher robustness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raises level of abstraction for managing the network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allows operators to focus on specific network-level objectives</a:t>
            </a:r>
          </a:p>
          <a:p>
            <a:r>
              <a:rPr lang="en-US" altLang="ko-KR">
                <a:ea typeface="굴림" charset="0"/>
                <a:cs typeface="굴림" charset="0"/>
              </a:rPr>
              <a:t>Better security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reduces likelihood of configuration mistakes</a:t>
            </a:r>
          </a:p>
          <a:p>
            <a:r>
              <a:rPr lang="en-US" altLang="ko-KR">
                <a:ea typeface="굴림" charset="0"/>
                <a:cs typeface="굴림" charset="0"/>
              </a:rPr>
              <a:t>Accommodating heterogeneity</a:t>
            </a:r>
          </a:p>
          <a:p>
            <a:r>
              <a:rPr lang="en-US" altLang="ko-KR">
                <a:ea typeface="굴림" charset="0"/>
                <a:cs typeface="굴림" charset="0"/>
              </a:rPr>
              <a:t>Enable Innovations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only decision plane needs to be changed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4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Challenges of 4D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>
                <a:ea typeface="굴림" charset="0"/>
                <a:cs typeface="굴림" charset="0"/>
              </a:rPr>
              <a:t>Reducing complexity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Dramatically simplifying overall system? Or is it just moving complexity?</a:t>
            </a:r>
          </a:p>
          <a:p>
            <a:r>
              <a:rPr lang="en-US" altLang="ko-KR">
                <a:ea typeface="굴림" charset="0"/>
                <a:cs typeface="굴림" charset="0"/>
              </a:rPr>
              <a:t>Unavoidable delays to have network-wide view. 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Is it possible to have a network-wide view sufficiently accurate and stable to manage the network?</a:t>
            </a:r>
          </a:p>
          <a:p>
            <a:r>
              <a:rPr lang="en-US" altLang="ko-KR">
                <a:ea typeface="굴림" charset="0"/>
                <a:cs typeface="굴림" charset="0"/>
              </a:rPr>
              <a:t>The logic is centralized in Decision Element (DE) 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Is it possible to respond to network failures and restore data flow within an acceptable time?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DE can be a single point of failure. 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Attackers can compromise the whole network by controlling DE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Research Agenda: Decision Plane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>
                <a:ea typeface="굴림" charset="0"/>
                <a:cs typeface="굴림" charset="0"/>
              </a:rPr>
              <a:t>Algorithms to satisfy Network-level objectives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Traffic Engineering: beyond intractable problems?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Reachability Policies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Planned Maintenance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Specification of network-level objectives: new language?</a:t>
            </a:r>
          </a:p>
          <a:p>
            <a:r>
              <a:rPr lang="en-US" altLang="ko-KR">
                <a:ea typeface="굴림" charset="0"/>
                <a:cs typeface="굴림" charset="0"/>
              </a:rPr>
              <a:t>Coordination between Decision Elements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To avoid a single point of failure, multiple DE’s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1) only elected  leader sends instructions to all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2) independent DE’s without coordination: network elements resolves commands from different DE’s </a:t>
            </a:r>
          </a:p>
          <a:p>
            <a:r>
              <a:rPr lang="en-US" altLang="ko-KR">
                <a:ea typeface="굴림" charset="0"/>
                <a:cs typeface="굴림" charset="0"/>
              </a:rPr>
              <a:t>Hierarchy in Decision Plane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Research Agenda: Dissemination Plane</a:t>
            </a:r>
            <a:endParaRPr lang="en-US" sz="32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040312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>
                <a:ea typeface="굴림" charset="0"/>
                <a:cs typeface="굴림" charset="0"/>
              </a:rPr>
              <a:t>Separate control from data “logically”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supervisory channel in SONET,  optical links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no separation channel for control and data in the Internet</a:t>
            </a:r>
          </a:p>
          <a:p>
            <a:r>
              <a:rPr lang="en-US" altLang="ko-KR">
                <a:ea typeface="굴림" charset="0"/>
                <a:cs typeface="굴림" charset="0"/>
              </a:rPr>
              <a:t>How to achieve robust, efficient connection of DE with routers and switches?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flooding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spanning-tree protocols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source routing</a:t>
            </a:r>
          </a:p>
          <a:p>
            <a:r>
              <a:rPr lang="en-US" altLang="ko-KR">
                <a:ea typeface="굴림" charset="0"/>
                <a:cs typeface="굴림" charset="0"/>
              </a:rPr>
              <a:t>When to apply the new logic in data plane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each router applies update ASAP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coordinate update at a pre-specified time: need time synch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3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Research Agenda: Discovery Plane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>
                <a:ea typeface="宋体" charset="0"/>
                <a:cs typeface="宋体" charset="0"/>
              </a:rPr>
              <a:t>Today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consistency between management logic, configuration files, and physical reality is maintained manually!</a:t>
            </a:r>
          </a:p>
          <a:p>
            <a:r>
              <a:rPr lang="en-US" altLang="ko-KR">
                <a:ea typeface="宋体" charset="0"/>
                <a:cs typeface="宋体" charset="0"/>
              </a:rPr>
              <a:t>4D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Bootstrapping with zero pre-configuration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Automatically discovering the identities of devices and the logical/physical relationships between them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Supporting cross-layer auto-discovery</a:t>
            </a:r>
          </a:p>
          <a:p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Research Agenda: Data Plane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>
                <a:ea typeface="宋体" charset="0"/>
                <a:cs typeface="宋体" charset="0"/>
              </a:rPr>
              <a:t>Data plane handles data packets under direct control of the decision plane</a:t>
            </a:r>
          </a:p>
          <a:p>
            <a:r>
              <a:rPr lang="en-US" altLang="ko-KR">
                <a:ea typeface="宋体" charset="0"/>
                <a:cs typeface="宋体" charset="0"/>
              </a:rPr>
              <a:t>Decision plane algorithms should vary depending on the forwarding paradigms in data plane</a:t>
            </a:r>
          </a:p>
          <a:p>
            <a:r>
              <a:rPr lang="en-US" altLang="ko-KR">
                <a:ea typeface="宋体" charset="0"/>
                <a:cs typeface="宋体" charset="0"/>
              </a:rPr>
              <a:t>Packet-forwarding paradigms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Longest-prefix matching (IPv4, IPv6)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Exact-match forwarding (Ethernet)</a:t>
            </a:r>
          </a:p>
          <a:p>
            <a:pPr lvl="1"/>
            <a:r>
              <a:rPr lang="en-US" altLang="ko-KR">
                <a:ea typeface="宋体" charset="0"/>
                <a:cs typeface="宋体" charset="0"/>
              </a:rPr>
              <a:t>Label switching (MPLS, ATM, Frame Relay)</a:t>
            </a:r>
          </a:p>
          <a:p>
            <a:r>
              <a:rPr lang="en-US" altLang="ko-KR">
                <a:ea typeface="宋体" charset="0"/>
                <a:cs typeface="宋体" charset="0"/>
              </a:rPr>
              <a:t>Weighted splitting over multiple outgoing links or single out-going link?</a:t>
            </a:r>
          </a:p>
          <a:p>
            <a:pPr lvl="1"/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굴림" charset="0"/>
                <a:cs typeface="굴림" charset="0"/>
              </a:rPr>
              <a:t>4D Summary</a:t>
            </a:r>
            <a:endParaRPr lang="en-US" altLang="zh-CN" sz="3200" dirty="0">
              <a:ea typeface="宋体" charset="0"/>
              <a:cs typeface="宋体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>
                <a:ea typeface="굴림" charset="0"/>
                <a:cs typeface="굴림" charset="0"/>
              </a:rPr>
              <a:t>Fundamental questions to re-design control &amp; management functions for data networks</a:t>
            </a:r>
          </a:p>
          <a:p>
            <a:r>
              <a:rPr lang="en-US" altLang="ko-KR" dirty="0">
                <a:ea typeface="굴림" charset="0"/>
                <a:cs typeface="굴림" charset="0"/>
              </a:rPr>
              <a:t>decision logic blended with protocols 			</a:t>
            </a:r>
            <a:r>
              <a:rPr lang="en-US" altLang="ko-KR" dirty="0" smtClean="0">
                <a:ea typeface="굴림" charset="0"/>
                <a:cs typeface="굴림" charset="0"/>
                <a:sym typeface="Wingdings" charset="0"/>
              </a:rPr>
              <a:t> </a:t>
            </a:r>
            <a:r>
              <a:rPr lang="en-US" altLang="ko-KR" dirty="0">
                <a:ea typeface="굴림" charset="0"/>
                <a:cs typeface="굴림" charset="0"/>
              </a:rPr>
              <a:t>abstracts and isolates them</a:t>
            </a:r>
          </a:p>
          <a:p>
            <a:r>
              <a:rPr lang="en-US" altLang="ko-KR" dirty="0">
                <a:ea typeface="굴림" charset="0"/>
                <a:cs typeface="굴림" charset="0"/>
              </a:rPr>
              <a:t>uncoordinated, error-prone low-level mechanisms 	</a:t>
            </a:r>
            <a:r>
              <a:rPr lang="en-US" altLang="ko-KR" dirty="0" smtClean="0">
                <a:ea typeface="굴림" charset="0"/>
                <a:cs typeface="굴림" charset="0"/>
                <a:sym typeface="Wingdings" charset="0"/>
              </a:rPr>
              <a:t> </a:t>
            </a:r>
            <a:r>
              <a:rPr lang="en-US" altLang="ko-KR" dirty="0">
                <a:ea typeface="굴림" charset="0"/>
                <a:cs typeface="굴림" charset="0"/>
                <a:sym typeface="Wingdings" charset="0"/>
              </a:rPr>
              <a:t>consistent manner by network-level objectives</a:t>
            </a:r>
          </a:p>
          <a:p>
            <a:r>
              <a:rPr lang="en-US" altLang="ko-KR" dirty="0">
                <a:ea typeface="굴림" charset="0"/>
                <a:cs typeface="굴림" charset="0"/>
                <a:sym typeface="Wingdings" charset="0"/>
              </a:rPr>
              <a:t>network operators tune parameters 				 network “designers” directly control</a:t>
            </a:r>
          </a:p>
          <a:p>
            <a:r>
              <a:rPr lang="en-US" altLang="ko-KR" dirty="0">
                <a:ea typeface="굴림" charset="0"/>
                <a:cs typeface="굴림" charset="0"/>
                <a:sym typeface="Wingdings" charset="0"/>
              </a:rPr>
              <a:t>human operators check network-wide views 		</a:t>
            </a:r>
            <a:r>
              <a:rPr lang="en-US" altLang="ko-KR" dirty="0" smtClean="0">
                <a:ea typeface="굴림" charset="0"/>
                <a:cs typeface="굴림" charset="0"/>
                <a:sym typeface="Wingdings" charset="0"/>
              </a:rPr>
              <a:t> </a:t>
            </a:r>
            <a:r>
              <a:rPr lang="en-US" altLang="ko-KR" dirty="0">
                <a:ea typeface="굴림" charset="0"/>
                <a:cs typeface="굴림" charset="0"/>
                <a:sym typeface="Wingdings" charset="0"/>
              </a:rPr>
              <a:t>network itself check the info in real-time</a:t>
            </a:r>
            <a:endParaRPr lang="en-US" altLang="zh-CN" dirty="0">
              <a:ea typeface="宋体" charset="0"/>
              <a:cs typeface="宋体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8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211763"/>
            <a:ext cx="289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Vertically integrated</a:t>
            </a:r>
          </a:p>
          <a:p>
            <a:pPr algn="ctr" eaLnBrk="1" hangingPunct="1"/>
            <a:r>
              <a:rPr lang="en-US"/>
              <a:t>Closed, proprietary</a:t>
            </a:r>
          </a:p>
          <a:p>
            <a:pPr algn="ctr" eaLnBrk="1" hangingPunct="1"/>
            <a:r>
              <a:rPr lang="en-US"/>
              <a:t>Slow innovation</a:t>
            </a:r>
          </a:p>
          <a:p>
            <a:pPr algn="ctr" eaLnBrk="1" hangingPunct="1"/>
            <a:r>
              <a:rPr lang="en-US"/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52400" y="4572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38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Operating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System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479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Hardware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0" y="9144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00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Applications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15000" y="51816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Horizontal</a:t>
            </a:r>
          </a:p>
          <a:p>
            <a:pPr algn="ctr" eaLnBrk="1" hangingPunct="1"/>
            <a:r>
              <a:rPr lang="en-US" dirty="0"/>
              <a:t>Open interfaces</a:t>
            </a:r>
          </a:p>
          <a:p>
            <a:pPr algn="ctr" eaLnBrk="1" hangingPunct="1"/>
            <a:r>
              <a:rPr lang="en-US" dirty="0"/>
              <a:t>Rapid innovation</a:t>
            </a:r>
          </a:p>
          <a:p>
            <a:pPr algn="ctr" eaLnBrk="1" hangingPunct="1"/>
            <a:r>
              <a:rPr lang="en-US" dirty="0"/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105400" y="3211513"/>
            <a:ext cx="3429000" cy="1817687"/>
            <a:chOff x="5105400" y="3212068"/>
            <a:chExt cx="342900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Microprocessor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pic>
          <p:nvPicPr>
            <p:cNvPr id="30757" name="Pictur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58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800" y="3427343"/>
                <a:ext cx="2590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34000" y="18288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Windows</a:t>
              </a:r>
            </a:p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0749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0750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grpSp>
          <p:nvGrpSpPr>
            <p:cNvPr id="30751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5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9" name="TextBox 47"/>
          <p:cNvSpPr txBox="1">
            <a:spLocks noChangeArrowheads="1"/>
          </p:cNvSpPr>
          <p:nvPr/>
        </p:nvSpPr>
        <p:spPr bwMode="auto">
          <a:xfrm>
            <a:off x="-231775" y="129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Defined Networking (COMS 6998-8)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8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1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6A08-7B64-2C48-B5E8-2567FAB21980}" type="slidenum">
              <a:rPr lang="en-US"/>
              <a:pPr/>
              <a:t>80</a:t>
            </a:fld>
            <a:endParaRPr lang="en-US"/>
          </a:p>
        </p:txBody>
      </p:sp>
      <p:grpSp>
        <p:nvGrpSpPr>
          <p:cNvPr id="229776" name="Group 400"/>
          <p:cNvGrpSpPr>
            <a:grpSpLocks/>
          </p:cNvGrpSpPr>
          <p:nvPr/>
        </p:nvGrpSpPr>
        <p:grpSpPr bwMode="auto">
          <a:xfrm>
            <a:off x="3048000" y="1447800"/>
            <a:ext cx="2971800" cy="4876800"/>
            <a:chOff x="1920" y="912"/>
            <a:chExt cx="1872" cy="3072"/>
          </a:xfrm>
        </p:grpSpPr>
        <p:sp>
          <p:nvSpPr>
            <p:cNvPr id="229382" name="Rectangle 6"/>
            <p:cNvSpPr>
              <a:spLocks noChangeArrowheads="1"/>
            </p:cNvSpPr>
            <p:nvPr/>
          </p:nvSpPr>
          <p:spPr bwMode="auto">
            <a:xfrm>
              <a:off x="1968" y="1536"/>
              <a:ext cx="1584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83" name="Text Box 7"/>
            <p:cNvSpPr txBox="1">
              <a:spLocks noChangeArrowheads="1"/>
            </p:cNvSpPr>
            <p:nvPr/>
          </p:nvSpPr>
          <p:spPr bwMode="auto">
            <a:xfrm>
              <a:off x="1920" y="912"/>
              <a:ext cx="18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RIB-Out shadow tables</a:t>
              </a:r>
              <a:r>
                <a:rPr lang="en-US" sz="2000"/>
                <a:t> </a:t>
              </a:r>
            </a:p>
          </p:txBody>
        </p:sp>
        <p:sp>
          <p:nvSpPr>
            <p:cNvPr id="229425" name="Text Box 49"/>
            <p:cNvSpPr txBox="1">
              <a:spLocks noChangeArrowheads="1"/>
            </p:cNvSpPr>
            <p:nvPr/>
          </p:nvSpPr>
          <p:spPr bwMode="auto">
            <a:xfrm rot="16200000">
              <a:off x="1637" y="2250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ym typeface="Wingdings" charset="0"/>
                </a:rPr>
                <a:t> Prefixes</a:t>
              </a:r>
              <a:endParaRPr lang="en-US" sz="2000"/>
            </a:p>
          </p:txBody>
        </p:sp>
        <p:sp>
          <p:nvSpPr>
            <p:cNvPr id="229426" name="Rectangle 50"/>
            <p:cNvSpPr>
              <a:spLocks noChangeArrowheads="1"/>
            </p:cNvSpPr>
            <p:nvPr/>
          </p:nvSpPr>
          <p:spPr bwMode="auto">
            <a:xfrm>
              <a:off x="2256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27" name="Rectangle 51"/>
            <p:cNvSpPr>
              <a:spLocks noChangeArrowheads="1"/>
            </p:cNvSpPr>
            <p:nvPr/>
          </p:nvSpPr>
          <p:spPr bwMode="auto">
            <a:xfrm>
              <a:off x="2256" y="225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28" name="Rectangle 52"/>
            <p:cNvSpPr>
              <a:spLocks noChangeArrowheads="1"/>
            </p:cNvSpPr>
            <p:nvPr/>
          </p:nvSpPr>
          <p:spPr bwMode="auto">
            <a:xfrm>
              <a:off x="2256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29" name="Rectangle 53"/>
            <p:cNvSpPr>
              <a:spLocks noChangeArrowheads="1"/>
            </p:cNvSpPr>
            <p:nvPr/>
          </p:nvSpPr>
          <p:spPr bwMode="auto">
            <a:xfrm>
              <a:off x="2256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31" name="Rectangle 55"/>
            <p:cNvSpPr>
              <a:spLocks noChangeArrowheads="1"/>
            </p:cNvSpPr>
            <p:nvPr/>
          </p:nvSpPr>
          <p:spPr bwMode="auto">
            <a:xfrm>
              <a:off x="2592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32" name="Rectangle 56"/>
            <p:cNvSpPr>
              <a:spLocks noChangeArrowheads="1"/>
            </p:cNvSpPr>
            <p:nvPr/>
          </p:nvSpPr>
          <p:spPr bwMode="auto">
            <a:xfrm>
              <a:off x="2928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36" name="Rectangle 60"/>
            <p:cNvSpPr>
              <a:spLocks noChangeArrowheads="1"/>
            </p:cNvSpPr>
            <p:nvPr/>
          </p:nvSpPr>
          <p:spPr bwMode="auto">
            <a:xfrm>
              <a:off x="2592" y="225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37" name="Rectangle 61"/>
            <p:cNvSpPr>
              <a:spLocks noChangeArrowheads="1"/>
            </p:cNvSpPr>
            <p:nvPr/>
          </p:nvSpPr>
          <p:spPr bwMode="auto">
            <a:xfrm>
              <a:off x="2928" y="225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41" name="Rectangle 65"/>
            <p:cNvSpPr>
              <a:spLocks noChangeArrowheads="1"/>
            </p:cNvSpPr>
            <p:nvPr/>
          </p:nvSpPr>
          <p:spPr bwMode="auto">
            <a:xfrm>
              <a:off x="2592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42" name="Rectangle 66"/>
            <p:cNvSpPr>
              <a:spLocks noChangeArrowheads="1"/>
            </p:cNvSpPr>
            <p:nvPr/>
          </p:nvSpPr>
          <p:spPr bwMode="auto">
            <a:xfrm>
              <a:off x="2928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46" name="Rectangle 70"/>
            <p:cNvSpPr>
              <a:spLocks noChangeArrowheads="1"/>
            </p:cNvSpPr>
            <p:nvPr/>
          </p:nvSpPr>
          <p:spPr bwMode="auto">
            <a:xfrm>
              <a:off x="2592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47" name="Rectangle 71"/>
            <p:cNvSpPr>
              <a:spLocks noChangeArrowheads="1"/>
            </p:cNvSpPr>
            <p:nvPr/>
          </p:nvSpPr>
          <p:spPr bwMode="auto">
            <a:xfrm>
              <a:off x="2928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707" name="Line 331"/>
            <p:cNvSpPr>
              <a:spLocks noChangeShapeType="1"/>
            </p:cNvSpPr>
            <p:nvPr/>
          </p:nvSpPr>
          <p:spPr bwMode="auto">
            <a:xfrm flipV="1">
              <a:off x="2832" y="2938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26" name="Text Box 350"/>
            <p:cNvSpPr txBox="1">
              <a:spLocks noChangeArrowheads="1"/>
            </p:cNvSpPr>
            <p:nvPr/>
          </p:nvSpPr>
          <p:spPr bwMode="auto">
            <a:xfrm>
              <a:off x="2306" y="3379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BGP updates </a:t>
              </a:r>
            </a:p>
          </p:txBody>
        </p:sp>
        <p:sp>
          <p:nvSpPr>
            <p:cNvPr id="229727" name="Text Box 351"/>
            <p:cNvSpPr txBox="1">
              <a:spLocks noChangeArrowheads="1"/>
            </p:cNvSpPr>
            <p:nvPr/>
          </p:nvSpPr>
          <p:spPr bwMode="auto">
            <a:xfrm>
              <a:off x="2400" y="3494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(to routers)</a:t>
              </a:r>
            </a:p>
          </p:txBody>
        </p:sp>
        <p:sp>
          <p:nvSpPr>
            <p:cNvPr id="229757" name="Text Box 381"/>
            <p:cNvSpPr txBox="1">
              <a:spLocks noChangeArrowheads="1"/>
            </p:cNvSpPr>
            <p:nvPr/>
          </p:nvSpPr>
          <p:spPr bwMode="auto">
            <a:xfrm>
              <a:off x="1920" y="1094"/>
              <a:ext cx="17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(points to currently used route for each router) </a:t>
              </a:r>
            </a:p>
          </p:txBody>
        </p:sp>
        <p:sp>
          <p:nvSpPr>
            <p:cNvPr id="229766" name="Rectangle 390"/>
            <p:cNvSpPr>
              <a:spLocks noChangeArrowheads="1"/>
            </p:cNvSpPr>
            <p:nvPr/>
          </p:nvSpPr>
          <p:spPr bwMode="auto">
            <a:xfrm>
              <a:off x="3120" y="393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773" name="Text Box 397"/>
            <p:cNvSpPr txBox="1">
              <a:spLocks noChangeArrowheads="1"/>
            </p:cNvSpPr>
            <p:nvPr/>
          </p:nvSpPr>
          <p:spPr bwMode="auto">
            <a:xfrm>
              <a:off x="2208" y="1776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rtr1</a:t>
              </a:r>
            </a:p>
          </p:txBody>
        </p:sp>
        <p:sp>
          <p:nvSpPr>
            <p:cNvPr id="229774" name="Text Box 398"/>
            <p:cNvSpPr txBox="1">
              <a:spLocks noChangeArrowheads="1"/>
            </p:cNvSpPr>
            <p:nvPr/>
          </p:nvSpPr>
          <p:spPr bwMode="auto">
            <a:xfrm>
              <a:off x="2544" y="1776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rtr2</a:t>
              </a:r>
            </a:p>
          </p:txBody>
        </p:sp>
        <p:sp>
          <p:nvSpPr>
            <p:cNvPr id="229775" name="Text Box 399"/>
            <p:cNvSpPr txBox="1">
              <a:spLocks noChangeArrowheads="1"/>
            </p:cNvSpPr>
            <p:nvPr/>
          </p:nvSpPr>
          <p:spPr bwMode="auto">
            <a:xfrm>
              <a:off x="2880" y="1776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rtr3</a:t>
              </a:r>
            </a:p>
          </p:txBody>
        </p:sp>
      </p:grpSp>
      <p:grpSp>
        <p:nvGrpSpPr>
          <p:cNvPr id="229764" name="Group 388"/>
          <p:cNvGrpSpPr>
            <a:grpSpLocks/>
          </p:cNvGrpSpPr>
          <p:nvPr/>
        </p:nvGrpSpPr>
        <p:grpSpPr bwMode="auto">
          <a:xfrm>
            <a:off x="152400" y="1812925"/>
            <a:ext cx="2974975" cy="4130675"/>
            <a:chOff x="96" y="1142"/>
            <a:chExt cx="1874" cy="2602"/>
          </a:xfrm>
        </p:grpSpPr>
        <p:sp>
          <p:nvSpPr>
            <p:cNvPr id="229733" name="Text Box 357"/>
            <p:cNvSpPr txBox="1">
              <a:spLocks noChangeArrowheads="1"/>
            </p:cNvSpPr>
            <p:nvPr/>
          </p:nvSpPr>
          <p:spPr bwMode="auto">
            <a:xfrm>
              <a:off x="96" y="1296"/>
              <a:ext cx="17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(stores copies of routes)</a:t>
              </a:r>
            </a:p>
          </p:txBody>
        </p:sp>
        <p:sp>
          <p:nvSpPr>
            <p:cNvPr id="229380" name="Rectangle 4"/>
            <p:cNvSpPr>
              <a:spLocks noChangeArrowheads="1"/>
            </p:cNvSpPr>
            <p:nvPr/>
          </p:nvSpPr>
          <p:spPr bwMode="auto">
            <a:xfrm>
              <a:off x="144" y="1536"/>
              <a:ext cx="1584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87" name="Text Box 11"/>
            <p:cNvSpPr txBox="1">
              <a:spLocks noChangeArrowheads="1"/>
            </p:cNvSpPr>
            <p:nvPr/>
          </p:nvSpPr>
          <p:spPr bwMode="auto">
            <a:xfrm>
              <a:off x="384" y="1824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BGP routes </a:t>
              </a:r>
              <a:r>
                <a:rPr lang="en-US" sz="2000">
                  <a:sym typeface="Wingdings" charset="0"/>
                </a:rPr>
                <a:t></a:t>
              </a:r>
              <a:endParaRPr lang="en-US" sz="2000"/>
            </a:p>
          </p:txBody>
        </p:sp>
        <p:sp>
          <p:nvSpPr>
            <p:cNvPr id="229388" name="Text Box 12"/>
            <p:cNvSpPr txBox="1">
              <a:spLocks noChangeArrowheads="1"/>
            </p:cNvSpPr>
            <p:nvPr/>
          </p:nvSpPr>
          <p:spPr bwMode="auto">
            <a:xfrm rot="16200000">
              <a:off x="-115" y="2323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ym typeface="Wingdings" charset="0"/>
                </a:rPr>
                <a:t> Prefixes</a:t>
              </a:r>
              <a:endParaRPr lang="en-US" sz="2000"/>
            </a:p>
          </p:txBody>
        </p:sp>
        <p:sp>
          <p:nvSpPr>
            <p:cNvPr id="229393" name="Rectangle 17"/>
            <p:cNvSpPr>
              <a:spLocks noChangeArrowheads="1"/>
            </p:cNvSpPr>
            <p:nvPr/>
          </p:nvSpPr>
          <p:spPr bwMode="auto">
            <a:xfrm>
              <a:off x="432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432" y="225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5" name="Rectangle 19"/>
            <p:cNvSpPr>
              <a:spLocks noChangeArrowheads="1"/>
            </p:cNvSpPr>
            <p:nvPr/>
          </p:nvSpPr>
          <p:spPr bwMode="auto">
            <a:xfrm>
              <a:off x="432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>
              <a:off x="432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7" name="Rectangle 21"/>
            <p:cNvSpPr>
              <a:spLocks noChangeArrowheads="1"/>
            </p:cNvSpPr>
            <p:nvPr/>
          </p:nvSpPr>
          <p:spPr bwMode="auto">
            <a:xfrm>
              <a:off x="624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8" name="Rectangle 22"/>
            <p:cNvSpPr>
              <a:spLocks noChangeArrowheads="1"/>
            </p:cNvSpPr>
            <p:nvPr/>
          </p:nvSpPr>
          <p:spPr bwMode="auto">
            <a:xfrm>
              <a:off x="816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9" name="Rectangle 23"/>
            <p:cNvSpPr>
              <a:spLocks noChangeArrowheads="1"/>
            </p:cNvSpPr>
            <p:nvPr/>
          </p:nvSpPr>
          <p:spPr bwMode="auto">
            <a:xfrm>
              <a:off x="1008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0" name="Rectangle 24"/>
            <p:cNvSpPr>
              <a:spLocks noChangeArrowheads="1"/>
            </p:cNvSpPr>
            <p:nvPr/>
          </p:nvSpPr>
          <p:spPr bwMode="auto">
            <a:xfrm>
              <a:off x="1200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1" name="Rectangle 25"/>
            <p:cNvSpPr>
              <a:spLocks noChangeArrowheads="1"/>
            </p:cNvSpPr>
            <p:nvPr/>
          </p:nvSpPr>
          <p:spPr bwMode="auto">
            <a:xfrm>
              <a:off x="1392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>
              <a:off x="624" y="225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3" name="Rectangle 27"/>
            <p:cNvSpPr>
              <a:spLocks noChangeArrowheads="1"/>
            </p:cNvSpPr>
            <p:nvPr/>
          </p:nvSpPr>
          <p:spPr bwMode="auto">
            <a:xfrm>
              <a:off x="816" y="225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4" name="Rectangle 28"/>
            <p:cNvSpPr>
              <a:spLocks noChangeArrowheads="1"/>
            </p:cNvSpPr>
            <p:nvPr/>
          </p:nvSpPr>
          <p:spPr bwMode="auto">
            <a:xfrm>
              <a:off x="1008" y="225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5" name="Rectangle 29"/>
            <p:cNvSpPr>
              <a:spLocks noChangeArrowheads="1"/>
            </p:cNvSpPr>
            <p:nvPr/>
          </p:nvSpPr>
          <p:spPr bwMode="auto">
            <a:xfrm>
              <a:off x="1200" y="225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6" name="Rectangle 30"/>
            <p:cNvSpPr>
              <a:spLocks noChangeArrowheads="1"/>
            </p:cNvSpPr>
            <p:nvPr/>
          </p:nvSpPr>
          <p:spPr bwMode="auto">
            <a:xfrm>
              <a:off x="1392" y="225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7" name="Rectangle 31"/>
            <p:cNvSpPr>
              <a:spLocks noChangeArrowheads="1"/>
            </p:cNvSpPr>
            <p:nvPr/>
          </p:nvSpPr>
          <p:spPr bwMode="auto">
            <a:xfrm>
              <a:off x="624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8" name="Rectangle 32"/>
            <p:cNvSpPr>
              <a:spLocks noChangeArrowheads="1"/>
            </p:cNvSpPr>
            <p:nvPr/>
          </p:nvSpPr>
          <p:spPr bwMode="auto">
            <a:xfrm>
              <a:off x="816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9" name="Rectangle 33"/>
            <p:cNvSpPr>
              <a:spLocks noChangeArrowheads="1"/>
            </p:cNvSpPr>
            <p:nvPr/>
          </p:nvSpPr>
          <p:spPr bwMode="auto">
            <a:xfrm>
              <a:off x="1008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0" name="Rectangle 34"/>
            <p:cNvSpPr>
              <a:spLocks noChangeArrowheads="1"/>
            </p:cNvSpPr>
            <p:nvPr/>
          </p:nvSpPr>
          <p:spPr bwMode="auto">
            <a:xfrm>
              <a:off x="1200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1" name="Rectangle 35"/>
            <p:cNvSpPr>
              <a:spLocks noChangeArrowheads="1"/>
            </p:cNvSpPr>
            <p:nvPr/>
          </p:nvSpPr>
          <p:spPr bwMode="auto">
            <a:xfrm>
              <a:off x="1392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2" name="Rectangle 36"/>
            <p:cNvSpPr>
              <a:spLocks noChangeArrowheads="1"/>
            </p:cNvSpPr>
            <p:nvPr/>
          </p:nvSpPr>
          <p:spPr bwMode="auto">
            <a:xfrm>
              <a:off x="624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3" name="Rectangle 37"/>
            <p:cNvSpPr>
              <a:spLocks noChangeArrowheads="1"/>
            </p:cNvSpPr>
            <p:nvPr/>
          </p:nvSpPr>
          <p:spPr bwMode="auto">
            <a:xfrm>
              <a:off x="816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4" name="Rectangle 38"/>
            <p:cNvSpPr>
              <a:spLocks noChangeArrowheads="1"/>
            </p:cNvSpPr>
            <p:nvPr/>
          </p:nvSpPr>
          <p:spPr bwMode="auto">
            <a:xfrm>
              <a:off x="1008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5" name="Rectangle 39"/>
            <p:cNvSpPr>
              <a:spLocks noChangeArrowheads="1"/>
            </p:cNvSpPr>
            <p:nvPr/>
          </p:nvSpPr>
          <p:spPr bwMode="auto">
            <a:xfrm>
              <a:off x="1200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6" name="Rectangle 40"/>
            <p:cNvSpPr>
              <a:spLocks noChangeArrowheads="1"/>
            </p:cNvSpPr>
            <p:nvPr/>
          </p:nvSpPr>
          <p:spPr bwMode="auto">
            <a:xfrm>
              <a:off x="1392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706" name="Line 330"/>
            <p:cNvSpPr>
              <a:spLocks noChangeShapeType="1"/>
            </p:cNvSpPr>
            <p:nvPr/>
          </p:nvSpPr>
          <p:spPr bwMode="auto">
            <a:xfrm flipV="1">
              <a:off x="1008" y="2938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08" name="Text Box 332"/>
            <p:cNvSpPr txBox="1">
              <a:spLocks noChangeArrowheads="1"/>
            </p:cNvSpPr>
            <p:nvPr/>
          </p:nvSpPr>
          <p:spPr bwMode="auto">
            <a:xfrm>
              <a:off x="530" y="3360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BGP updates </a:t>
              </a:r>
            </a:p>
          </p:txBody>
        </p:sp>
        <p:sp>
          <p:nvSpPr>
            <p:cNvPr id="229725" name="Text Box 349"/>
            <p:cNvSpPr txBox="1">
              <a:spLocks noChangeArrowheads="1"/>
            </p:cNvSpPr>
            <p:nvPr/>
          </p:nvSpPr>
          <p:spPr bwMode="auto">
            <a:xfrm>
              <a:off x="480" y="3494"/>
              <a:ext cx="1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(from egress routers)</a:t>
              </a:r>
            </a:p>
          </p:txBody>
        </p:sp>
        <p:sp>
          <p:nvSpPr>
            <p:cNvPr id="229732" name="Text Box 356"/>
            <p:cNvSpPr txBox="1">
              <a:spLocks noChangeArrowheads="1"/>
            </p:cNvSpPr>
            <p:nvPr/>
          </p:nvSpPr>
          <p:spPr bwMode="auto">
            <a:xfrm>
              <a:off x="98" y="1142"/>
              <a:ext cx="13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Global route table</a:t>
              </a:r>
            </a:p>
          </p:txBody>
        </p:sp>
      </p:grpSp>
      <p:grpSp>
        <p:nvGrpSpPr>
          <p:cNvPr id="229777" name="Group 401"/>
          <p:cNvGrpSpPr>
            <a:grpSpLocks/>
          </p:cNvGrpSpPr>
          <p:nvPr/>
        </p:nvGrpSpPr>
        <p:grpSpPr bwMode="auto">
          <a:xfrm>
            <a:off x="5940425" y="1447800"/>
            <a:ext cx="2974975" cy="4343400"/>
            <a:chOff x="3742" y="912"/>
            <a:chExt cx="1874" cy="2736"/>
          </a:xfrm>
        </p:grpSpPr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3792" y="1536"/>
              <a:ext cx="1824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51" name="Oval 75"/>
            <p:cNvSpPr>
              <a:spLocks noChangeArrowheads="1"/>
            </p:cNvSpPr>
            <p:nvPr/>
          </p:nvSpPr>
          <p:spPr bwMode="auto">
            <a:xfrm>
              <a:off x="3936" y="181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eg1</a:t>
              </a:r>
            </a:p>
          </p:txBody>
        </p:sp>
        <p:sp>
          <p:nvSpPr>
            <p:cNvPr id="229452" name="Oval 76"/>
            <p:cNvSpPr>
              <a:spLocks noChangeArrowheads="1"/>
            </p:cNvSpPr>
            <p:nvPr/>
          </p:nvSpPr>
          <p:spPr bwMode="auto">
            <a:xfrm>
              <a:off x="3936" y="2246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eg2</a:t>
              </a:r>
            </a:p>
          </p:txBody>
        </p:sp>
        <p:sp>
          <p:nvSpPr>
            <p:cNvPr id="229453" name="Oval 77"/>
            <p:cNvSpPr>
              <a:spLocks noChangeArrowheads="1"/>
            </p:cNvSpPr>
            <p:nvPr/>
          </p:nvSpPr>
          <p:spPr bwMode="auto">
            <a:xfrm>
              <a:off x="3936" y="2678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eg3</a:t>
              </a:r>
            </a:p>
          </p:txBody>
        </p:sp>
        <p:sp>
          <p:nvSpPr>
            <p:cNvPr id="229656" name="Rectangle 280"/>
            <p:cNvSpPr>
              <a:spLocks noChangeArrowheads="1"/>
            </p:cNvSpPr>
            <p:nvPr/>
          </p:nvSpPr>
          <p:spPr bwMode="auto">
            <a:xfrm>
              <a:off x="4272" y="191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57" name="Rectangle 281"/>
            <p:cNvSpPr>
              <a:spLocks noChangeArrowheads="1"/>
            </p:cNvSpPr>
            <p:nvPr/>
          </p:nvSpPr>
          <p:spPr bwMode="auto">
            <a:xfrm>
              <a:off x="4368" y="191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58" name="Rectangle 282"/>
            <p:cNvSpPr>
              <a:spLocks noChangeArrowheads="1"/>
            </p:cNvSpPr>
            <p:nvPr/>
          </p:nvSpPr>
          <p:spPr bwMode="auto">
            <a:xfrm>
              <a:off x="4464" y="191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59" name="Rectangle 283"/>
            <p:cNvSpPr>
              <a:spLocks noChangeArrowheads="1"/>
            </p:cNvSpPr>
            <p:nvPr/>
          </p:nvSpPr>
          <p:spPr bwMode="auto">
            <a:xfrm>
              <a:off x="4560" y="191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60" name="Rectangle 284"/>
            <p:cNvSpPr>
              <a:spLocks noChangeArrowheads="1"/>
            </p:cNvSpPr>
            <p:nvPr/>
          </p:nvSpPr>
          <p:spPr bwMode="auto">
            <a:xfrm>
              <a:off x="4272" y="234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61" name="Rectangle 285"/>
            <p:cNvSpPr>
              <a:spLocks noChangeArrowheads="1"/>
            </p:cNvSpPr>
            <p:nvPr/>
          </p:nvSpPr>
          <p:spPr bwMode="auto">
            <a:xfrm>
              <a:off x="4368" y="234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62" name="Rectangle 286"/>
            <p:cNvSpPr>
              <a:spLocks noChangeArrowheads="1"/>
            </p:cNvSpPr>
            <p:nvPr/>
          </p:nvSpPr>
          <p:spPr bwMode="auto">
            <a:xfrm>
              <a:off x="4464" y="234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63" name="Rectangle 287"/>
            <p:cNvSpPr>
              <a:spLocks noChangeArrowheads="1"/>
            </p:cNvSpPr>
            <p:nvPr/>
          </p:nvSpPr>
          <p:spPr bwMode="auto">
            <a:xfrm>
              <a:off x="4560" y="234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64" name="Rectangle 288"/>
            <p:cNvSpPr>
              <a:spLocks noChangeArrowheads="1"/>
            </p:cNvSpPr>
            <p:nvPr/>
          </p:nvSpPr>
          <p:spPr bwMode="auto">
            <a:xfrm>
              <a:off x="4272" y="277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65" name="Rectangle 289"/>
            <p:cNvSpPr>
              <a:spLocks noChangeArrowheads="1"/>
            </p:cNvSpPr>
            <p:nvPr/>
          </p:nvSpPr>
          <p:spPr bwMode="auto">
            <a:xfrm>
              <a:off x="4368" y="277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66" name="Rectangle 290"/>
            <p:cNvSpPr>
              <a:spLocks noChangeArrowheads="1"/>
            </p:cNvSpPr>
            <p:nvPr/>
          </p:nvSpPr>
          <p:spPr bwMode="auto">
            <a:xfrm>
              <a:off x="4464" y="277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67" name="Rectangle 291"/>
            <p:cNvSpPr>
              <a:spLocks noChangeArrowheads="1"/>
            </p:cNvSpPr>
            <p:nvPr/>
          </p:nvSpPr>
          <p:spPr bwMode="auto">
            <a:xfrm>
              <a:off x="4560" y="277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68" name="Oval 292"/>
            <p:cNvSpPr>
              <a:spLocks noChangeArrowheads="1"/>
            </p:cNvSpPr>
            <p:nvPr/>
          </p:nvSpPr>
          <p:spPr bwMode="auto">
            <a:xfrm>
              <a:off x="4800" y="182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eg1</a:t>
              </a:r>
            </a:p>
          </p:txBody>
        </p:sp>
        <p:sp>
          <p:nvSpPr>
            <p:cNvPr id="229669" name="Oval 293"/>
            <p:cNvSpPr>
              <a:spLocks noChangeArrowheads="1"/>
            </p:cNvSpPr>
            <p:nvPr/>
          </p:nvSpPr>
          <p:spPr bwMode="auto">
            <a:xfrm>
              <a:off x="4800" y="2256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eg2</a:t>
              </a:r>
            </a:p>
          </p:txBody>
        </p:sp>
        <p:sp>
          <p:nvSpPr>
            <p:cNvPr id="229670" name="Oval 294"/>
            <p:cNvSpPr>
              <a:spLocks noChangeArrowheads="1"/>
            </p:cNvSpPr>
            <p:nvPr/>
          </p:nvSpPr>
          <p:spPr bwMode="auto">
            <a:xfrm>
              <a:off x="4800" y="2688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eg3</a:t>
              </a:r>
            </a:p>
          </p:txBody>
        </p:sp>
        <p:sp>
          <p:nvSpPr>
            <p:cNvPr id="229671" name="Rectangle 295"/>
            <p:cNvSpPr>
              <a:spLocks noChangeArrowheads="1"/>
            </p:cNvSpPr>
            <p:nvPr/>
          </p:nvSpPr>
          <p:spPr bwMode="auto">
            <a:xfrm>
              <a:off x="5136" y="192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72" name="Rectangle 296"/>
            <p:cNvSpPr>
              <a:spLocks noChangeArrowheads="1"/>
            </p:cNvSpPr>
            <p:nvPr/>
          </p:nvSpPr>
          <p:spPr bwMode="auto">
            <a:xfrm>
              <a:off x="5232" y="192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73" name="Rectangle 297"/>
            <p:cNvSpPr>
              <a:spLocks noChangeArrowheads="1"/>
            </p:cNvSpPr>
            <p:nvPr/>
          </p:nvSpPr>
          <p:spPr bwMode="auto">
            <a:xfrm>
              <a:off x="5328" y="192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74" name="Rectangle 298"/>
            <p:cNvSpPr>
              <a:spLocks noChangeArrowheads="1"/>
            </p:cNvSpPr>
            <p:nvPr/>
          </p:nvSpPr>
          <p:spPr bwMode="auto">
            <a:xfrm>
              <a:off x="5424" y="192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75" name="Rectangle 299"/>
            <p:cNvSpPr>
              <a:spLocks noChangeArrowheads="1"/>
            </p:cNvSpPr>
            <p:nvPr/>
          </p:nvSpPr>
          <p:spPr bwMode="auto">
            <a:xfrm>
              <a:off x="5136" y="235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76" name="Rectangle 300"/>
            <p:cNvSpPr>
              <a:spLocks noChangeArrowheads="1"/>
            </p:cNvSpPr>
            <p:nvPr/>
          </p:nvSpPr>
          <p:spPr bwMode="auto">
            <a:xfrm>
              <a:off x="5232" y="235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77" name="Rectangle 301"/>
            <p:cNvSpPr>
              <a:spLocks noChangeArrowheads="1"/>
            </p:cNvSpPr>
            <p:nvPr/>
          </p:nvSpPr>
          <p:spPr bwMode="auto">
            <a:xfrm>
              <a:off x="5328" y="235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78" name="Rectangle 302"/>
            <p:cNvSpPr>
              <a:spLocks noChangeArrowheads="1"/>
            </p:cNvSpPr>
            <p:nvPr/>
          </p:nvSpPr>
          <p:spPr bwMode="auto">
            <a:xfrm>
              <a:off x="5424" y="235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79" name="Rectangle 303"/>
            <p:cNvSpPr>
              <a:spLocks noChangeArrowheads="1"/>
            </p:cNvSpPr>
            <p:nvPr/>
          </p:nvSpPr>
          <p:spPr bwMode="auto">
            <a:xfrm>
              <a:off x="5136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80" name="Rectangle 304"/>
            <p:cNvSpPr>
              <a:spLocks noChangeArrowheads="1"/>
            </p:cNvSpPr>
            <p:nvPr/>
          </p:nvSpPr>
          <p:spPr bwMode="auto">
            <a:xfrm>
              <a:off x="5232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81" name="Rectangle 305"/>
            <p:cNvSpPr>
              <a:spLocks noChangeArrowheads="1"/>
            </p:cNvSpPr>
            <p:nvPr/>
          </p:nvSpPr>
          <p:spPr bwMode="auto">
            <a:xfrm>
              <a:off x="5328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682" name="Rectangle 306"/>
            <p:cNvSpPr>
              <a:spLocks noChangeArrowheads="1"/>
            </p:cNvSpPr>
            <p:nvPr/>
          </p:nvSpPr>
          <p:spPr bwMode="auto">
            <a:xfrm>
              <a:off x="5424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9694" name="AutoShape 318"/>
            <p:cNvCxnSpPr>
              <a:cxnSpLocks noChangeShapeType="1"/>
              <a:stCxn id="229451" idx="4"/>
              <a:endCxn id="229452" idx="0"/>
            </p:cNvCxnSpPr>
            <p:nvPr/>
          </p:nvCxnSpPr>
          <p:spPr bwMode="auto">
            <a:xfrm>
              <a:off x="4056" y="2054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695" name="AutoShape 319"/>
            <p:cNvCxnSpPr>
              <a:cxnSpLocks noChangeShapeType="1"/>
              <a:stCxn id="229452" idx="4"/>
              <a:endCxn id="229453" idx="0"/>
            </p:cNvCxnSpPr>
            <p:nvPr/>
          </p:nvCxnSpPr>
          <p:spPr bwMode="auto">
            <a:xfrm>
              <a:off x="4056" y="2486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696" name="AutoShape 320"/>
            <p:cNvCxnSpPr>
              <a:cxnSpLocks noChangeShapeType="1"/>
              <a:stCxn id="229668" idx="4"/>
              <a:endCxn id="229669" idx="0"/>
            </p:cNvCxnSpPr>
            <p:nvPr/>
          </p:nvCxnSpPr>
          <p:spPr bwMode="auto">
            <a:xfrm>
              <a:off x="4920" y="2064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697" name="AutoShape 321"/>
            <p:cNvCxnSpPr>
              <a:cxnSpLocks noChangeShapeType="1"/>
              <a:stCxn id="229669" idx="4"/>
              <a:endCxn id="229670" idx="0"/>
            </p:cNvCxnSpPr>
            <p:nvPr/>
          </p:nvCxnSpPr>
          <p:spPr bwMode="auto">
            <a:xfrm>
              <a:off x="4920" y="2496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698" name="AutoShape 322"/>
            <p:cNvCxnSpPr>
              <a:cxnSpLocks noChangeShapeType="1"/>
              <a:stCxn id="229453" idx="6"/>
              <a:endCxn id="229664" idx="1"/>
            </p:cNvCxnSpPr>
            <p:nvPr/>
          </p:nvCxnSpPr>
          <p:spPr bwMode="auto">
            <a:xfrm>
              <a:off x="4176" y="2798"/>
              <a:ext cx="96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699" name="AutoShape 323"/>
            <p:cNvCxnSpPr>
              <a:cxnSpLocks noChangeShapeType="1"/>
              <a:stCxn id="229452" idx="6"/>
              <a:endCxn id="229660" idx="1"/>
            </p:cNvCxnSpPr>
            <p:nvPr/>
          </p:nvCxnSpPr>
          <p:spPr bwMode="auto">
            <a:xfrm>
              <a:off x="4176" y="2366"/>
              <a:ext cx="96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700" name="AutoShape 324"/>
            <p:cNvCxnSpPr>
              <a:cxnSpLocks noChangeShapeType="1"/>
              <a:stCxn id="229451" idx="6"/>
              <a:endCxn id="229656" idx="1"/>
            </p:cNvCxnSpPr>
            <p:nvPr/>
          </p:nvCxnSpPr>
          <p:spPr bwMode="auto">
            <a:xfrm>
              <a:off x="4176" y="1934"/>
              <a:ext cx="96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701" name="AutoShape 325"/>
            <p:cNvCxnSpPr>
              <a:cxnSpLocks noChangeShapeType="1"/>
              <a:stCxn id="229668" idx="6"/>
              <a:endCxn id="229671" idx="1"/>
            </p:cNvCxnSpPr>
            <p:nvPr/>
          </p:nvCxnSpPr>
          <p:spPr bwMode="auto">
            <a:xfrm>
              <a:off x="5040" y="1944"/>
              <a:ext cx="96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702" name="AutoShape 326"/>
            <p:cNvCxnSpPr>
              <a:cxnSpLocks noChangeShapeType="1"/>
              <a:stCxn id="229669" idx="6"/>
              <a:endCxn id="229675" idx="1"/>
            </p:cNvCxnSpPr>
            <p:nvPr/>
          </p:nvCxnSpPr>
          <p:spPr bwMode="auto">
            <a:xfrm>
              <a:off x="5040" y="2376"/>
              <a:ext cx="96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703" name="AutoShape 327"/>
            <p:cNvCxnSpPr>
              <a:cxnSpLocks noChangeShapeType="1"/>
              <a:stCxn id="229670" idx="6"/>
              <a:endCxn id="229679" idx="1"/>
            </p:cNvCxnSpPr>
            <p:nvPr/>
          </p:nvCxnSpPr>
          <p:spPr bwMode="auto">
            <a:xfrm>
              <a:off x="5040" y="2808"/>
              <a:ext cx="96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9710" name="Line 334"/>
            <p:cNvSpPr>
              <a:spLocks noChangeShapeType="1"/>
            </p:cNvSpPr>
            <p:nvPr/>
          </p:nvSpPr>
          <p:spPr bwMode="auto">
            <a:xfrm flipV="1">
              <a:off x="4704" y="2976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11" name="Text Box 335"/>
            <p:cNvSpPr txBox="1">
              <a:spLocks noChangeArrowheads="1"/>
            </p:cNvSpPr>
            <p:nvPr/>
          </p:nvSpPr>
          <p:spPr bwMode="auto">
            <a:xfrm>
              <a:off x="4176" y="3398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IGP updates</a:t>
              </a:r>
            </a:p>
          </p:txBody>
        </p:sp>
        <p:sp>
          <p:nvSpPr>
            <p:cNvPr id="229734" name="Text Box 358"/>
            <p:cNvSpPr txBox="1">
              <a:spLocks noChangeArrowheads="1"/>
            </p:cNvSpPr>
            <p:nvPr/>
          </p:nvSpPr>
          <p:spPr bwMode="auto">
            <a:xfrm>
              <a:off x="3742" y="1094"/>
              <a:ext cx="187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(points to routes that use each egress)</a:t>
              </a:r>
            </a:p>
          </p:txBody>
        </p:sp>
        <p:sp>
          <p:nvSpPr>
            <p:cNvPr id="229735" name="Text Box 359"/>
            <p:cNvSpPr txBox="1">
              <a:spLocks noChangeArrowheads="1"/>
            </p:cNvSpPr>
            <p:nvPr/>
          </p:nvSpPr>
          <p:spPr bwMode="auto">
            <a:xfrm>
              <a:off x="3744" y="912"/>
              <a:ext cx="11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Egress lists</a:t>
              </a:r>
            </a:p>
          </p:txBody>
        </p:sp>
        <p:sp>
          <p:nvSpPr>
            <p:cNvPr id="229758" name="Text Box 382"/>
            <p:cNvSpPr txBox="1">
              <a:spLocks noChangeArrowheads="1"/>
            </p:cNvSpPr>
            <p:nvPr/>
          </p:nvSpPr>
          <p:spPr bwMode="auto">
            <a:xfrm>
              <a:off x="3888" y="157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rtr1</a:t>
              </a:r>
            </a:p>
          </p:txBody>
        </p:sp>
        <p:sp>
          <p:nvSpPr>
            <p:cNvPr id="229759" name="Text Box 383"/>
            <p:cNvSpPr txBox="1">
              <a:spLocks noChangeArrowheads="1"/>
            </p:cNvSpPr>
            <p:nvPr/>
          </p:nvSpPr>
          <p:spPr bwMode="auto">
            <a:xfrm>
              <a:off x="4752" y="158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rtr2</a:t>
              </a:r>
            </a:p>
          </p:txBody>
        </p:sp>
      </p:grp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RCS data structures</a:t>
            </a:r>
          </a:p>
        </p:txBody>
      </p:sp>
      <p:grpSp>
        <p:nvGrpSpPr>
          <p:cNvPr id="229780" name="Group 404"/>
          <p:cNvGrpSpPr>
            <a:grpSpLocks/>
          </p:cNvGrpSpPr>
          <p:nvPr/>
        </p:nvGrpSpPr>
        <p:grpSpPr bwMode="auto">
          <a:xfrm>
            <a:off x="1143000" y="3429000"/>
            <a:ext cx="3684588" cy="611188"/>
            <a:chOff x="720" y="2160"/>
            <a:chExt cx="2321" cy="385"/>
          </a:xfrm>
        </p:grpSpPr>
        <p:cxnSp>
          <p:nvCxnSpPr>
            <p:cNvPr id="229741" name="AutoShape 365"/>
            <p:cNvCxnSpPr>
              <a:cxnSpLocks noChangeShapeType="1"/>
            </p:cNvCxnSpPr>
            <p:nvPr/>
          </p:nvCxnSpPr>
          <p:spPr bwMode="auto">
            <a:xfrm rot="16200000" flipH="1" flipV="1">
              <a:off x="2111" y="1729"/>
              <a:ext cx="1" cy="1248"/>
            </a:xfrm>
            <a:prstGeom prst="curvedConnector3">
              <a:avLst>
                <a:gd name="adj1" fmla="val -14400000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29770" name="Group 394"/>
            <p:cNvGrpSpPr>
              <a:grpSpLocks/>
            </p:cNvGrpSpPr>
            <p:nvPr/>
          </p:nvGrpSpPr>
          <p:grpSpPr bwMode="auto">
            <a:xfrm>
              <a:off x="720" y="2160"/>
              <a:ext cx="1687" cy="385"/>
              <a:chOff x="720" y="2160"/>
              <a:chExt cx="1917" cy="385"/>
            </a:xfrm>
          </p:grpSpPr>
          <p:cxnSp>
            <p:nvCxnSpPr>
              <p:cNvPr id="229738" name="AutoShape 362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631" y="1249"/>
                <a:ext cx="1" cy="1824"/>
              </a:xfrm>
              <a:prstGeom prst="curvedConnector3">
                <a:avLst>
                  <a:gd name="adj1" fmla="val -14400000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9742" name="AutoShape 366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1678" y="1586"/>
                <a:ext cx="1" cy="1917"/>
              </a:xfrm>
              <a:prstGeom prst="curvedConnector3">
                <a:avLst>
                  <a:gd name="adj1" fmla="val -14400000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29743" name="AutoShape 367"/>
            <p:cNvCxnSpPr>
              <a:cxnSpLocks noChangeShapeType="1"/>
            </p:cNvCxnSpPr>
            <p:nvPr/>
          </p:nvCxnSpPr>
          <p:spPr bwMode="auto">
            <a:xfrm rot="16200000" flipH="1" flipV="1">
              <a:off x="2182" y="1687"/>
              <a:ext cx="1" cy="1716"/>
            </a:xfrm>
            <a:prstGeom prst="curvedConnector3">
              <a:avLst>
                <a:gd name="adj1" fmla="val -14400000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9785" name="Group 409"/>
          <p:cNvGrpSpPr>
            <a:grpSpLocks/>
          </p:cNvGrpSpPr>
          <p:nvPr/>
        </p:nvGrpSpPr>
        <p:grpSpPr bwMode="auto">
          <a:xfrm>
            <a:off x="3657600" y="3429000"/>
            <a:ext cx="4773613" cy="914400"/>
            <a:chOff x="2304" y="2160"/>
            <a:chExt cx="3007" cy="576"/>
          </a:xfrm>
        </p:grpSpPr>
        <p:cxnSp>
          <p:nvCxnSpPr>
            <p:cNvPr id="229745" name="AutoShape 369"/>
            <p:cNvCxnSpPr>
              <a:cxnSpLocks noChangeShapeType="1"/>
            </p:cNvCxnSpPr>
            <p:nvPr/>
          </p:nvCxnSpPr>
          <p:spPr bwMode="auto">
            <a:xfrm rot="5400000" flipH="1">
              <a:off x="3856" y="944"/>
              <a:ext cx="240" cy="2671"/>
            </a:xfrm>
            <a:prstGeom prst="curvedConnector3">
              <a:avLst>
                <a:gd name="adj1" fmla="val 160000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29784" name="Group 408"/>
            <p:cNvGrpSpPr>
              <a:grpSpLocks/>
            </p:cNvGrpSpPr>
            <p:nvPr/>
          </p:nvGrpSpPr>
          <p:grpSpPr bwMode="auto">
            <a:xfrm>
              <a:off x="2304" y="2352"/>
              <a:ext cx="2328" cy="384"/>
              <a:chOff x="3288" y="2352"/>
              <a:chExt cx="2184" cy="384"/>
            </a:xfrm>
          </p:grpSpPr>
          <p:cxnSp>
            <p:nvCxnSpPr>
              <p:cNvPr id="229744" name="AutoShape 368"/>
              <p:cNvCxnSpPr>
                <a:cxnSpLocks noChangeShapeType="1"/>
              </p:cNvCxnSpPr>
              <p:nvPr/>
            </p:nvCxnSpPr>
            <p:spPr bwMode="auto">
              <a:xfrm rot="5400000" flipH="1">
                <a:off x="4194" y="1446"/>
                <a:ext cx="48" cy="1860"/>
              </a:xfrm>
              <a:prstGeom prst="curvedConnector3">
                <a:avLst>
                  <a:gd name="adj1" fmla="val 400000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9746" name="AutoShape 370"/>
              <p:cNvCxnSpPr>
                <a:cxnSpLocks noChangeShapeType="1"/>
              </p:cNvCxnSpPr>
              <p:nvPr/>
            </p:nvCxnSpPr>
            <p:spPr bwMode="auto">
              <a:xfrm rot="16200000" flipH="1" flipV="1">
                <a:off x="4212" y="1476"/>
                <a:ext cx="336" cy="2184"/>
              </a:xfrm>
              <a:prstGeom prst="curvedConnector3">
                <a:avLst>
                  <a:gd name="adj1" fmla="val -42856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29779" name="Group 403"/>
          <p:cNvGrpSpPr>
            <a:grpSpLocks/>
          </p:cNvGrpSpPr>
          <p:nvPr/>
        </p:nvGrpSpPr>
        <p:grpSpPr bwMode="auto">
          <a:xfrm>
            <a:off x="2014538" y="4343400"/>
            <a:ext cx="2786062" cy="533400"/>
            <a:chOff x="1269" y="2736"/>
            <a:chExt cx="1755" cy="336"/>
          </a:xfrm>
        </p:grpSpPr>
        <p:cxnSp>
          <p:nvCxnSpPr>
            <p:cNvPr id="229747" name="AutoShape 371"/>
            <p:cNvCxnSpPr>
              <a:cxnSpLocks noChangeShapeType="1"/>
            </p:cNvCxnSpPr>
            <p:nvPr/>
          </p:nvCxnSpPr>
          <p:spPr bwMode="auto">
            <a:xfrm rot="16200000">
              <a:off x="1801" y="2399"/>
              <a:ext cx="221" cy="89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29778" name="Group 402"/>
            <p:cNvGrpSpPr>
              <a:grpSpLocks/>
            </p:cNvGrpSpPr>
            <p:nvPr/>
          </p:nvGrpSpPr>
          <p:grpSpPr bwMode="auto">
            <a:xfrm>
              <a:off x="1269" y="2736"/>
              <a:ext cx="1755" cy="336"/>
              <a:chOff x="1269" y="2736"/>
              <a:chExt cx="1755" cy="336"/>
            </a:xfrm>
          </p:grpSpPr>
          <p:grpSp>
            <p:nvGrpSpPr>
              <p:cNvPr id="229722" name="Group 346"/>
              <p:cNvGrpSpPr>
                <a:grpSpLocks/>
              </p:cNvGrpSpPr>
              <p:nvPr/>
            </p:nvGrpSpPr>
            <p:grpSpPr bwMode="auto">
              <a:xfrm>
                <a:off x="1269" y="2832"/>
                <a:ext cx="207" cy="240"/>
                <a:chOff x="1473" y="2784"/>
                <a:chExt cx="207" cy="240"/>
              </a:xfrm>
            </p:grpSpPr>
            <p:sp>
              <p:nvSpPr>
                <p:cNvPr id="229712" name="Rectangle 336"/>
                <p:cNvSpPr>
                  <a:spLocks noChangeArrowheads="1"/>
                </p:cNvSpPr>
                <p:nvPr/>
              </p:nvSpPr>
              <p:spPr bwMode="auto">
                <a:xfrm>
                  <a:off x="1473" y="2880"/>
                  <a:ext cx="4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713" name="Rectangle 337"/>
                <p:cNvSpPr>
                  <a:spLocks noChangeArrowheads="1"/>
                </p:cNvSpPr>
                <p:nvPr/>
              </p:nvSpPr>
              <p:spPr bwMode="auto">
                <a:xfrm>
                  <a:off x="1473" y="292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714" name="Rectangle 338"/>
                <p:cNvSpPr>
                  <a:spLocks noChangeArrowheads="1"/>
                </p:cNvSpPr>
                <p:nvPr/>
              </p:nvSpPr>
              <p:spPr bwMode="auto">
                <a:xfrm>
                  <a:off x="1473" y="2976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716" name="Line 340"/>
                <p:cNvSpPr>
                  <a:spLocks noChangeShapeType="1"/>
                </p:cNvSpPr>
                <p:nvPr/>
              </p:nvSpPr>
              <p:spPr bwMode="auto">
                <a:xfrm>
                  <a:off x="1488" y="278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17" name="Rectangle 341"/>
                <p:cNvSpPr>
                  <a:spLocks noChangeArrowheads="1"/>
                </p:cNvSpPr>
                <p:nvPr/>
              </p:nvSpPr>
              <p:spPr bwMode="auto">
                <a:xfrm>
                  <a:off x="1632" y="2880"/>
                  <a:ext cx="48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718" name="Rectangle 34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719" name="Rectangle 343"/>
                <p:cNvSpPr>
                  <a:spLocks noChangeArrowheads="1"/>
                </p:cNvSpPr>
                <p:nvPr/>
              </p:nvSpPr>
              <p:spPr bwMode="auto">
                <a:xfrm>
                  <a:off x="1632" y="2976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720" name="Line 344"/>
                <p:cNvSpPr>
                  <a:spLocks noChangeShapeType="1"/>
                </p:cNvSpPr>
                <p:nvPr/>
              </p:nvSpPr>
              <p:spPr bwMode="auto">
                <a:xfrm>
                  <a:off x="1647" y="278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771" name="Group 395"/>
              <p:cNvGrpSpPr>
                <a:grpSpLocks/>
              </p:cNvGrpSpPr>
              <p:nvPr/>
            </p:nvGrpSpPr>
            <p:grpSpPr bwMode="auto">
              <a:xfrm>
                <a:off x="1284" y="2736"/>
                <a:ext cx="1740" cy="312"/>
                <a:chOff x="1284" y="2736"/>
                <a:chExt cx="1836" cy="312"/>
              </a:xfrm>
            </p:grpSpPr>
            <p:cxnSp>
              <p:nvCxnSpPr>
                <p:cNvPr id="229748" name="AutoShape 372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1892" y="2128"/>
                  <a:ext cx="294" cy="151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9749" name="AutoShape 37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79" y="2736"/>
                  <a:ext cx="1641" cy="312"/>
                </a:xfrm>
                <a:prstGeom prst="curvedConnector2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211763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Vertically integrated</a:t>
            </a:r>
          </a:p>
          <a:p>
            <a:pPr algn="ctr" eaLnBrk="1" hangingPunct="1"/>
            <a:r>
              <a:rPr lang="en-US"/>
              <a:t>Closed, proprietary</a:t>
            </a:r>
          </a:p>
          <a:p>
            <a:pPr algn="ctr" eaLnBrk="1" hangingPunct="1"/>
            <a:r>
              <a:rPr lang="en-US"/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257800" y="9144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1816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Horizontal</a:t>
            </a:r>
          </a:p>
          <a:p>
            <a:pPr algn="ctr" eaLnBrk="1" hangingPunct="1"/>
            <a:r>
              <a:rPr lang="en-US"/>
              <a:t>Open interfaces</a:t>
            </a:r>
          </a:p>
          <a:p>
            <a:pPr algn="ctr" eaLnBrk="1" hangingPunct="1"/>
            <a:r>
              <a:rPr lang="en-US"/>
              <a:t>Rapid innovation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105400" y="18288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32803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2804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grpSp>
          <p:nvGrpSpPr>
            <p:cNvPr id="32805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07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8" y="1009650"/>
            <a:ext cx="50244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838200" y="2692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Control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Plane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8200" y="3733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Hardware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838200" y="1854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Features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65813" y="32115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Merchant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Switching Chips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32790" name="Group 51"/>
            <p:cNvGrpSpPr>
              <a:grpSpLocks/>
            </p:cNvGrpSpPr>
            <p:nvPr/>
          </p:nvGrpSpPr>
          <p:grpSpPr bwMode="auto">
            <a:xfrm>
              <a:off x="58674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337" y="3427338"/>
                <a:ext cx="259123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9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  <p:pic>
          <p:nvPicPr>
            <p:cNvPr id="32791" name="Picture 6" descr="48HD10Gb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9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8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20729</TotalTime>
  <Words>4959</Words>
  <Application>Microsoft Macintosh PowerPoint</Application>
  <PresentationFormat>On-screen Show (4:3)</PresentationFormat>
  <Paragraphs>1059</Paragraphs>
  <Slides>80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Microsoft Visio Drawing</vt:lpstr>
      <vt:lpstr>Software Defined Networking COMS 6998-8, Fall 2013</vt:lpstr>
      <vt:lpstr>Outline</vt:lpstr>
      <vt:lpstr>Part I: Course Introduction and Logistics </vt:lpstr>
      <vt:lpstr>Introduction</vt:lpstr>
      <vt:lpstr>Experiences</vt:lpstr>
      <vt:lpstr>Experiences (Cont’d)</vt:lpstr>
      <vt:lpstr>Brief Introduction to SDN</vt:lpstr>
      <vt:lpstr>PowerPoint Presentation</vt:lpstr>
      <vt:lpstr>PowerPoint Presentation</vt:lpstr>
      <vt:lpstr>PowerPoint Presentation</vt:lpstr>
      <vt:lpstr>The network is changing</vt:lpstr>
      <vt:lpstr>Software Defined Network (SDN)</vt:lpstr>
      <vt:lpstr>Network OS</vt:lpstr>
      <vt:lpstr>Software Defined Network (SDN)</vt:lpstr>
      <vt:lpstr>Control Program</vt:lpstr>
      <vt:lpstr>Forwarding Abstraction</vt:lpstr>
      <vt:lpstr>OpenFlow Basics</vt:lpstr>
      <vt:lpstr>OpenFlow Basics</vt:lpstr>
      <vt:lpstr>OpenFlow Basics</vt:lpstr>
      <vt:lpstr>Plumbing Primitives &lt;Match, Action&gt;</vt:lpstr>
      <vt:lpstr>General Forwarding Abstraction</vt:lpstr>
      <vt:lpstr>Why SDN? Great talk by Scott Shenker http://www.youtube.com/watch?v=WVs7Pc99S7w</vt:lpstr>
      <vt:lpstr>Networking</vt:lpstr>
      <vt:lpstr>By comparison: Programming</vt:lpstr>
      <vt:lpstr>Programming Analogy</vt:lpstr>
      <vt:lpstr>Specification Abstraction</vt:lpstr>
      <vt:lpstr>Software Defined Network (SDN)</vt:lpstr>
      <vt:lpstr>How SDN shaping Industry?</vt:lpstr>
      <vt:lpstr>How SDN shaping Industry (Cont’d)</vt:lpstr>
      <vt:lpstr>How SDN shaping Industry (Cont’d)</vt:lpstr>
      <vt:lpstr>How SDN shaping Industry (Cont’d)</vt:lpstr>
      <vt:lpstr>How SDN shaping Industry (Cont’d)</vt:lpstr>
      <vt:lpstr>How SDN shaping Research?</vt:lpstr>
      <vt:lpstr>How SDN shaping Research (Cont’d)</vt:lpstr>
      <vt:lpstr>Course Syllabus</vt:lpstr>
      <vt:lpstr>Course Goals and Structure</vt:lpstr>
      <vt:lpstr>Course Goals and Structure (Cont’d)</vt:lpstr>
      <vt:lpstr>Research Project</vt:lpstr>
      <vt:lpstr>Research Project (Cont’d)</vt:lpstr>
      <vt:lpstr>Research Project (Cont’d)</vt:lpstr>
      <vt:lpstr>List of Suggested Projects</vt:lpstr>
      <vt:lpstr>Class Resources</vt:lpstr>
      <vt:lpstr>Part II: Precursor to SDN</vt:lpstr>
      <vt:lpstr>PowerPoint Presentation</vt:lpstr>
      <vt:lpstr>How ISPs route</vt:lpstr>
      <vt:lpstr>What’s wrong with Internet routing?</vt:lpstr>
      <vt:lpstr>Routing Control Platform</vt:lpstr>
      <vt:lpstr>RCP in a single ISP</vt:lpstr>
      <vt:lpstr>RCP architecture</vt:lpstr>
      <vt:lpstr>Challenges and contributions</vt:lpstr>
      <vt:lpstr>Potential consistency problem</vt:lpstr>
      <vt:lpstr>Consistent assignment Single RCP, single partition</vt:lpstr>
      <vt:lpstr>Consistent assignment   Single RCP, multiple partitions</vt:lpstr>
      <vt:lpstr>Consistent assignment   Multiple RCPs, multiple partitions</vt:lpstr>
      <vt:lpstr>Scalability solution</vt:lpstr>
      <vt:lpstr>PowerPoint Presentation</vt:lpstr>
      <vt:lpstr>Motivation</vt:lpstr>
      <vt:lpstr>Fundamental Problem</vt:lpstr>
      <vt:lpstr>Reachability Example</vt:lpstr>
      <vt:lpstr>Reachability Example</vt:lpstr>
      <vt:lpstr>Reachability Example</vt:lpstr>
      <vt:lpstr>Reachability Example</vt:lpstr>
      <vt:lpstr>Reachability Example</vt:lpstr>
      <vt:lpstr>The 4D Architecture</vt:lpstr>
      <vt:lpstr>Three Principles for Network Control &amp; Management</vt:lpstr>
      <vt:lpstr>Three Principles for Network Control &amp; Management</vt:lpstr>
      <vt:lpstr>Three Principles for Network Control &amp; Management</vt:lpstr>
      <vt:lpstr>Layers of the 4D Architecture</vt:lpstr>
      <vt:lpstr>Layers of the 4D Architecture</vt:lpstr>
      <vt:lpstr>Layers of the 4D Architecture</vt:lpstr>
      <vt:lpstr>Layers of the 4D Architecture</vt:lpstr>
      <vt:lpstr>Advantages of 4D</vt:lpstr>
      <vt:lpstr>Challenges of 4D</vt:lpstr>
      <vt:lpstr>Research Agenda: Decision Plane</vt:lpstr>
      <vt:lpstr>Research Agenda: Dissemination Plane</vt:lpstr>
      <vt:lpstr>Research Agenda: Discovery Plane</vt:lpstr>
      <vt:lpstr>Research Agenda: Data Plane</vt:lpstr>
      <vt:lpstr>4D Summary</vt:lpstr>
      <vt:lpstr>Questions?</vt:lpstr>
      <vt:lpstr>RCS data structures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524</cp:revision>
  <dcterms:created xsi:type="dcterms:W3CDTF">2011-08-08T23:13:16Z</dcterms:created>
  <dcterms:modified xsi:type="dcterms:W3CDTF">2013-09-05T00:19:53Z</dcterms:modified>
</cp:coreProperties>
</file>