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513" r:id="rId3"/>
    <p:sldId id="322" r:id="rId4"/>
    <p:sldId id="491" r:id="rId5"/>
    <p:sldId id="503" r:id="rId6"/>
    <p:sldId id="504" r:id="rId7"/>
    <p:sldId id="505" r:id="rId8"/>
    <p:sldId id="507" r:id="rId9"/>
    <p:sldId id="508" r:id="rId10"/>
    <p:sldId id="492" r:id="rId11"/>
    <p:sldId id="499" r:id="rId12"/>
    <p:sldId id="494" r:id="rId13"/>
    <p:sldId id="493" r:id="rId14"/>
    <p:sldId id="495" r:id="rId15"/>
    <p:sldId id="496" r:id="rId16"/>
    <p:sldId id="497" r:id="rId17"/>
    <p:sldId id="509" r:id="rId18"/>
    <p:sldId id="510" r:id="rId19"/>
    <p:sldId id="511" r:id="rId20"/>
    <p:sldId id="512" r:id="rId21"/>
    <p:sldId id="341" r:id="rId2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F85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56" autoAdjust="0"/>
  </p:normalViewPr>
  <p:slideViewPr>
    <p:cSldViewPr>
      <p:cViewPr>
        <p:scale>
          <a:sx n="100" d="100"/>
          <a:sy n="100" d="100"/>
        </p:scale>
        <p:origin x="-1040"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96F1A38B-AAA8-A944-A884-EEBD82AA1B5D}" type="datetimeFigureOut">
              <a:rPr lang="en-US" smtClean="0"/>
              <a:t>3/29/14</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08B524C3-3E27-C642-B4E6-222BE69A466D}" type="slidenum">
              <a:rPr lang="en-US" smtClean="0"/>
              <a:t>‹#›</a:t>
            </a:fld>
            <a:endParaRPr lang="en-US"/>
          </a:p>
        </p:txBody>
      </p:sp>
    </p:spTree>
    <p:extLst>
      <p:ext uri="{BB962C8B-B14F-4D97-AF65-F5344CB8AC3E}">
        <p14:creationId xmlns:p14="http://schemas.microsoft.com/office/powerpoint/2010/main" val="20476296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7BF67613-CD18-49DC-BB9F-05F5EB8BAF87}" type="datetimeFigureOut">
              <a:rPr lang="en-US" smtClean="0"/>
              <a:pPr/>
              <a:t>3/29/14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0466C13E-F135-469B-BBAE-2F60FB69471C}" type="slidenum">
              <a:rPr lang="en-US" smtClean="0"/>
              <a:pPr/>
              <a:t>‹#›</a:t>
            </a:fld>
            <a:endParaRPr lang="en-US"/>
          </a:p>
        </p:txBody>
      </p:sp>
    </p:spTree>
    <p:extLst>
      <p:ext uri="{BB962C8B-B14F-4D97-AF65-F5344CB8AC3E}">
        <p14:creationId xmlns:p14="http://schemas.microsoft.com/office/powerpoint/2010/main" val="104541355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466C13E-F135-469B-BBAE-2F60FB69471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 push notification carries with it a payload. The payload specifies how users are to be alerted to the data waiting to be downloaded to the client application. The maximum size allowed for a notification payload is 256 bytes; Apple Push Notification Service refuses any notification that exceeds this limit. Remember that delivery of notifications is “best effort” and is not guaranteed.</a:t>
            </a:r>
          </a:p>
          <a:p>
            <a:endParaRPr lang="en-US" dirty="0" smtClean="0"/>
          </a:p>
          <a:p>
            <a:r>
              <a:rPr lang="en-US" dirty="0" smtClean="0"/>
              <a:t>For each notification, providers must compose a JSON dictionary object that strictly adheres to RFC 4627. This dictionary must contain another dictionary identified by the key aps. The aps dictionary contains one or more properties that specify the following actions:</a:t>
            </a:r>
          </a:p>
          <a:p>
            <a:endParaRPr lang="en-US" dirty="0" smtClean="0"/>
          </a:p>
          <a:p>
            <a:r>
              <a:rPr lang="en-US" dirty="0" smtClean="0"/>
              <a:t>An alert message to display to the user</a:t>
            </a:r>
          </a:p>
          <a:p>
            <a:r>
              <a:rPr lang="en-US" dirty="0" smtClean="0"/>
              <a:t>A number to badge the application icon with</a:t>
            </a:r>
          </a:p>
          <a:p>
            <a:r>
              <a:rPr lang="en-US" dirty="0" smtClean="0"/>
              <a:t>A sound to play</a:t>
            </a: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10</a:t>
            </a:fld>
            <a:endParaRPr lang="en-US"/>
          </a:p>
        </p:txBody>
      </p:sp>
    </p:spTree>
    <p:extLst>
      <p:ext uri="{BB962C8B-B14F-4D97-AF65-F5344CB8AC3E}">
        <p14:creationId xmlns:p14="http://schemas.microsoft.com/office/powerpoint/2010/main" val="3966307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 push notification carries with it a payload. The payload specifies how users are to be alerted to the data waiting to be downloaded to the client application. The maximum size allowed for a notification payload is 256 bytes; Apple Push Notification Service refuses any notification that exceeds this limit. Remember that delivery of notifications is “best effort” and is not guaranteed.</a:t>
            </a:r>
          </a:p>
          <a:p>
            <a:endParaRPr lang="en-US" dirty="0" smtClean="0"/>
          </a:p>
          <a:p>
            <a:r>
              <a:rPr lang="en-US" dirty="0" smtClean="0"/>
              <a:t>For each notification, providers must compose a JSON dictionary object that strictly adheres to RFC 4627. This dictionary must contain another dictionary identified by the key aps. The aps dictionary contains one or more properties that specify the following actions:</a:t>
            </a:r>
          </a:p>
          <a:p>
            <a:endParaRPr lang="en-US" dirty="0" smtClean="0"/>
          </a:p>
          <a:p>
            <a:r>
              <a:rPr lang="en-US" dirty="0" smtClean="0"/>
              <a:t>An alert message to display to the user</a:t>
            </a:r>
          </a:p>
          <a:p>
            <a:r>
              <a:rPr lang="en-US" dirty="0" smtClean="0"/>
              <a:t>A number to badge the application icon with</a:t>
            </a:r>
          </a:p>
          <a:p>
            <a:r>
              <a:rPr lang="en-US" dirty="0" smtClean="0"/>
              <a:t>A sound to play</a:t>
            </a: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11</a:t>
            </a:fld>
            <a:endParaRPr lang="en-US"/>
          </a:p>
        </p:txBody>
      </p:sp>
    </p:spTree>
    <p:extLst>
      <p:ext uri="{BB962C8B-B14F-4D97-AF65-F5344CB8AC3E}">
        <p14:creationId xmlns:p14="http://schemas.microsoft.com/office/powerpoint/2010/main" val="3966307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 push notification carries with it a payload. The payload specifies how users are to be alerted to the data waiting to be downloaded to the client application. The maximum size allowed for a notification payload is 256 bytes; Apple Push Notification Service refuses any notification that exceeds this limit. Remember that delivery of notifications is “best effort” and is not guaranteed.</a:t>
            </a:r>
          </a:p>
          <a:p>
            <a:endParaRPr lang="en-US" dirty="0" smtClean="0"/>
          </a:p>
          <a:p>
            <a:r>
              <a:rPr lang="en-US" dirty="0" smtClean="0"/>
              <a:t>For each notification, providers must compose a JSON dictionary object that strictly adheres to RFC 4627. This dictionary must contain another dictionary identified by the key aps. The aps dictionary contains one or more properties that specify the following actions:</a:t>
            </a:r>
          </a:p>
          <a:p>
            <a:endParaRPr lang="en-US" dirty="0" smtClean="0"/>
          </a:p>
          <a:p>
            <a:r>
              <a:rPr lang="en-US" dirty="0" smtClean="0"/>
              <a:t>An alert message to display to the user</a:t>
            </a:r>
          </a:p>
          <a:p>
            <a:r>
              <a:rPr lang="en-US" dirty="0" smtClean="0"/>
              <a:t>A number to badge the application icon with</a:t>
            </a:r>
          </a:p>
          <a:p>
            <a:r>
              <a:rPr lang="en-US" dirty="0" smtClean="0"/>
              <a:t>A sound to play</a:t>
            </a: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12</a:t>
            </a:fld>
            <a:endParaRPr lang="en-US"/>
          </a:p>
        </p:txBody>
      </p:sp>
    </p:spTree>
    <p:extLst>
      <p:ext uri="{BB962C8B-B14F-4D97-AF65-F5344CB8AC3E}">
        <p14:creationId xmlns:p14="http://schemas.microsoft.com/office/powerpoint/2010/main" val="3966307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By requesting the device token and passing it to the provider every time your application launches, you help to ensure that the provider has the current token for the device. If a user restores a backup to a device or computer other than the one that the backup was created for (for example, the user migrates data to a new device or computer), he or she must launch the application at least once for it to receive notifications again. If the user restores backup data to a new device or computer, or reinstalls the operating system, the device token changes. Moreover, never cache a device token and give that to your provider; always get the token from the system whenever you need it. If your application has previously registered, calling </a:t>
            </a:r>
            <a:r>
              <a:rPr lang="en-US" dirty="0" err="1" smtClean="0"/>
              <a:t>registerForRemoteNotificationTypes</a:t>
            </a:r>
            <a:r>
              <a:rPr lang="en-US" dirty="0" smtClean="0"/>
              <a:t>: results in the operating system passing the device token to the delegate immediately without incurring additional overhead.</a:t>
            </a: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13</a:t>
            </a:fld>
            <a:endParaRPr lang="en-US"/>
          </a:p>
        </p:txBody>
      </p:sp>
    </p:spTree>
    <p:extLst>
      <p:ext uri="{BB962C8B-B14F-4D97-AF65-F5344CB8AC3E}">
        <p14:creationId xmlns:p14="http://schemas.microsoft.com/office/powerpoint/2010/main" val="1077584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major role of a </a:t>
            </a:r>
            <a:r>
              <a:rPr lang="en-US" dirty="0" err="1" smtClean="0"/>
              <a:t>UIApplication</a:t>
            </a:r>
            <a:r>
              <a:rPr lang="en-US" dirty="0" smtClean="0"/>
              <a:t> object is to handle the initial routing of incoming user events. It also dispatches action messages forwarded to it by control objects (</a:t>
            </a:r>
            <a:r>
              <a:rPr lang="en-US" dirty="0" err="1" smtClean="0"/>
              <a:t>UIControl</a:t>
            </a:r>
            <a:r>
              <a:rPr lang="en-US" dirty="0" smtClean="0"/>
              <a:t>) to the appropriate target objects. In addition, the </a:t>
            </a:r>
            <a:r>
              <a:rPr lang="en-US" dirty="0" err="1" smtClean="0"/>
              <a:t>UIApplication</a:t>
            </a:r>
            <a:r>
              <a:rPr lang="en-US" dirty="0" smtClean="0"/>
              <a:t> object maintains a list of all the windows (</a:t>
            </a:r>
            <a:r>
              <a:rPr lang="en-US" dirty="0" err="1" smtClean="0"/>
              <a:t>UIWindow</a:t>
            </a:r>
            <a:r>
              <a:rPr lang="en-US" dirty="0" smtClean="0"/>
              <a:t> objects) currently open in the application, so through those it can retrieve any of the application’s </a:t>
            </a:r>
            <a:r>
              <a:rPr lang="en-US" dirty="0" err="1" smtClean="0"/>
              <a:t>UIView</a:t>
            </a:r>
            <a:r>
              <a:rPr lang="en-US" dirty="0" smtClean="0"/>
              <a:t> objects. The application object is typically assigned a delegate, an object that the application informs of significant runtime events—for example, application launch, low-memory warnings, and application termination—giving it an opportunity to respond appropriately.</a:t>
            </a:r>
          </a:p>
          <a:p>
            <a:endParaRPr lang="en-US" dirty="0" smtClean="0"/>
          </a:p>
          <a:p>
            <a:r>
              <a:rPr lang="en-US" dirty="0" smtClean="0"/>
              <a:t>Applications can cooperatively handle a resource such as an email or an image file through the </a:t>
            </a:r>
            <a:r>
              <a:rPr lang="en-US" dirty="0" err="1" smtClean="0"/>
              <a:t>openURL</a:t>
            </a:r>
            <a:r>
              <a:rPr lang="en-US" dirty="0" smtClean="0"/>
              <a:t>: method. For example, an application opening an email URL with this method may cause the mail client to launch and display the message.</a:t>
            </a:r>
          </a:p>
          <a:p>
            <a:endParaRPr lang="en-US" dirty="0" smtClean="0"/>
          </a:p>
          <a:p>
            <a:r>
              <a:rPr lang="en-US" dirty="0" smtClean="0"/>
              <a:t>The programmatic interfaces of </a:t>
            </a:r>
            <a:r>
              <a:rPr lang="en-US" dirty="0" err="1" smtClean="0"/>
              <a:t>UIApplication</a:t>
            </a:r>
            <a:r>
              <a:rPr lang="en-US" dirty="0" smtClean="0"/>
              <a:t> and </a:t>
            </a:r>
            <a:r>
              <a:rPr lang="en-US" dirty="0" err="1" smtClean="0"/>
              <a:t>UIApplicationDelegate</a:t>
            </a:r>
            <a:r>
              <a:rPr lang="en-US" dirty="0" smtClean="0"/>
              <a:t> also allow you to manage behavior that is specific to the device. You can control application response to changes in interface orientation, temporarily suspend incoming touch events, and turn proximity sensing (of the user’s face) off and on again.</a:t>
            </a:r>
          </a:p>
          <a:p>
            <a:endParaRPr lang="en-US" smtClean="0"/>
          </a:p>
          <a:p>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15</a:t>
            </a:fld>
            <a:endParaRPr lang="en-US"/>
          </a:p>
        </p:txBody>
      </p:sp>
    </p:spTree>
    <p:extLst>
      <p:ext uri="{BB962C8B-B14F-4D97-AF65-F5344CB8AC3E}">
        <p14:creationId xmlns:p14="http://schemas.microsoft.com/office/powerpoint/2010/main" val="970624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19</a:t>
            </a:fld>
            <a:endParaRPr lang="en-US"/>
          </a:p>
        </p:txBody>
      </p:sp>
    </p:spTree>
    <p:extLst>
      <p:ext uri="{BB962C8B-B14F-4D97-AF65-F5344CB8AC3E}">
        <p14:creationId xmlns:p14="http://schemas.microsoft.com/office/powerpoint/2010/main" val="2729031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3/31/14</a:t>
            </a:r>
            <a:endParaRPr lang="en-US"/>
          </a:p>
        </p:txBody>
      </p:sp>
      <p:sp>
        <p:nvSpPr>
          <p:cNvPr id="5" name="Footer Placeholder 4"/>
          <p:cNvSpPr>
            <a:spLocks noGrp="1"/>
          </p:cNvSpPr>
          <p:nvPr>
            <p:ph type="ftr" sz="quarter" idx="11"/>
          </p:nvPr>
        </p:nvSpPr>
        <p:spPr/>
        <p:txBody>
          <a:bodyPr/>
          <a:lstStyle/>
          <a:p>
            <a:r>
              <a:rPr lang="en-US" smtClean="0"/>
              <a:t>Cellular Networks and Mobile Computing (COMS 6998-7)</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3/31/14</a:t>
            </a:r>
            <a:endParaRPr lang="en-US"/>
          </a:p>
        </p:txBody>
      </p:sp>
      <p:sp>
        <p:nvSpPr>
          <p:cNvPr id="5" name="Footer Placeholder 4"/>
          <p:cNvSpPr>
            <a:spLocks noGrp="1"/>
          </p:cNvSpPr>
          <p:nvPr>
            <p:ph type="ftr" sz="quarter" idx="11"/>
          </p:nvPr>
        </p:nvSpPr>
        <p:spPr/>
        <p:txBody>
          <a:bodyPr/>
          <a:lstStyle/>
          <a:p>
            <a:r>
              <a:rPr lang="en-US" smtClean="0"/>
              <a:t>Cellular Networks and Mobile Computing (COMS 6998-7)</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3/31/14</a:t>
            </a:r>
            <a:endParaRPr lang="en-US"/>
          </a:p>
        </p:txBody>
      </p:sp>
      <p:sp>
        <p:nvSpPr>
          <p:cNvPr id="5" name="Footer Placeholder 4"/>
          <p:cNvSpPr>
            <a:spLocks noGrp="1"/>
          </p:cNvSpPr>
          <p:nvPr>
            <p:ph type="ftr" sz="quarter" idx="11"/>
          </p:nvPr>
        </p:nvSpPr>
        <p:spPr/>
        <p:txBody>
          <a:bodyPr/>
          <a:lstStyle/>
          <a:p>
            <a:r>
              <a:rPr lang="en-US" smtClean="0"/>
              <a:t>Cellular Networks and Mobile Computing (COMS 6998-7)</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3/31/14</a:t>
            </a:r>
            <a:endParaRPr lang="en-US"/>
          </a:p>
        </p:txBody>
      </p:sp>
      <p:sp>
        <p:nvSpPr>
          <p:cNvPr id="5" name="Footer Placeholder 4"/>
          <p:cNvSpPr>
            <a:spLocks noGrp="1"/>
          </p:cNvSpPr>
          <p:nvPr>
            <p:ph type="ftr" sz="quarter" idx="11"/>
          </p:nvPr>
        </p:nvSpPr>
        <p:spPr/>
        <p:txBody>
          <a:bodyPr/>
          <a:lstStyle/>
          <a:p>
            <a:r>
              <a:rPr lang="en-US" smtClean="0"/>
              <a:t>Cellular Networks and Mobile Computing (COMS 6998-7)</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3/31/14</a:t>
            </a:r>
            <a:endParaRPr lang="en-US"/>
          </a:p>
        </p:txBody>
      </p:sp>
      <p:sp>
        <p:nvSpPr>
          <p:cNvPr id="5" name="Footer Placeholder 4"/>
          <p:cNvSpPr>
            <a:spLocks noGrp="1"/>
          </p:cNvSpPr>
          <p:nvPr>
            <p:ph type="ftr" sz="quarter" idx="11"/>
          </p:nvPr>
        </p:nvSpPr>
        <p:spPr/>
        <p:txBody>
          <a:bodyPr/>
          <a:lstStyle/>
          <a:p>
            <a:r>
              <a:rPr lang="en-US" smtClean="0"/>
              <a:t>Cellular Networks and Mobile Computing (COMS 6998-7)</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3/31/14</a:t>
            </a:r>
            <a:endParaRPr lang="en-US"/>
          </a:p>
        </p:txBody>
      </p:sp>
      <p:sp>
        <p:nvSpPr>
          <p:cNvPr id="6" name="Footer Placeholder 5"/>
          <p:cNvSpPr>
            <a:spLocks noGrp="1"/>
          </p:cNvSpPr>
          <p:nvPr>
            <p:ph type="ftr" sz="quarter" idx="11"/>
          </p:nvPr>
        </p:nvSpPr>
        <p:spPr/>
        <p:txBody>
          <a:bodyPr/>
          <a:lstStyle/>
          <a:p>
            <a:r>
              <a:rPr lang="en-US" smtClean="0"/>
              <a:t>Cellular Networks and Mobile Computing (COMS 6998-7)</a:t>
            </a:r>
            <a:endParaRPr lang="en-US"/>
          </a:p>
        </p:txBody>
      </p:sp>
      <p:sp>
        <p:nvSpPr>
          <p:cNvPr id="7" name="Slide Number Placeholder 6"/>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3/31/14</a:t>
            </a:r>
            <a:endParaRPr lang="en-US"/>
          </a:p>
        </p:txBody>
      </p:sp>
      <p:sp>
        <p:nvSpPr>
          <p:cNvPr id="8" name="Footer Placeholder 7"/>
          <p:cNvSpPr>
            <a:spLocks noGrp="1"/>
          </p:cNvSpPr>
          <p:nvPr>
            <p:ph type="ftr" sz="quarter" idx="11"/>
          </p:nvPr>
        </p:nvSpPr>
        <p:spPr/>
        <p:txBody>
          <a:bodyPr/>
          <a:lstStyle/>
          <a:p>
            <a:r>
              <a:rPr lang="en-US" smtClean="0"/>
              <a:t>Cellular Networks and Mobile Computing (COMS 6998-7)</a:t>
            </a:r>
            <a:endParaRPr lang="en-US"/>
          </a:p>
        </p:txBody>
      </p:sp>
      <p:sp>
        <p:nvSpPr>
          <p:cNvPr id="9" name="Slide Number Placeholder 8"/>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3/31/14</a:t>
            </a:r>
            <a:endParaRPr lang="en-US"/>
          </a:p>
        </p:txBody>
      </p:sp>
      <p:sp>
        <p:nvSpPr>
          <p:cNvPr id="4" name="Footer Placeholder 3"/>
          <p:cNvSpPr>
            <a:spLocks noGrp="1"/>
          </p:cNvSpPr>
          <p:nvPr>
            <p:ph type="ftr" sz="quarter" idx="11"/>
          </p:nvPr>
        </p:nvSpPr>
        <p:spPr/>
        <p:txBody>
          <a:bodyPr/>
          <a:lstStyle/>
          <a:p>
            <a:r>
              <a:rPr lang="en-US" smtClean="0"/>
              <a:t>Cellular Networks and Mobile Computing (COMS 6998-7)</a:t>
            </a:r>
            <a:endParaRPr lang="en-US"/>
          </a:p>
        </p:txBody>
      </p:sp>
      <p:sp>
        <p:nvSpPr>
          <p:cNvPr id="5" name="Slide Number Placeholder 4"/>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3/31/14</a:t>
            </a:r>
            <a:endParaRPr lang="en-US"/>
          </a:p>
        </p:txBody>
      </p:sp>
      <p:sp>
        <p:nvSpPr>
          <p:cNvPr id="3" name="Footer Placeholder 2"/>
          <p:cNvSpPr>
            <a:spLocks noGrp="1"/>
          </p:cNvSpPr>
          <p:nvPr>
            <p:ph type="ftr" sz="quarter" idx="11"/>
          </p:nvPr>
        </p:nvSpPr>
        <p:spPr/>
        <p:txBody>
          <a:bodyPr/>
          <a:lstStyle/>
          <a:p>
            <a:r>
              <a:rPr lang="en-US" smtClean="0"/>
              <a:t>Cellular Networks and Mobile Computing (COMS 6998-7)</a:t>
            </a:r>
            <a:endParaRPr lang="en-US"/>
          </a:p>
        </p:txBody>
      </p:sp>
      <p:sp>
        <p:nvSpPr>
          <p:cNvPr id="4" name="Slide Number Placeholder 3"/>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3/31/14</a:t>
            </a:r>
            <a:endParaRPr lang="en-US"/>
          </a:p>
        </p:txBody>
      </p:sp>
      <p:sp>
        <p:nvSpPr>
          <p:cNvPr id="6" name="Footer Placeholder 5"/>
          <p:cNvSpPr>
            <a:spLocks noGrp="1"/>
          </p:cNvSpPr>
          <p:nvPr>
            <p:ph type="ftr" sz="quarter" idx="11"/>
          </p:nvPr>
        </p:nvSpPr>
        <p:spPr/>
        <p:txBody>
          <a:bodyPr/>
          <a:lstStyle/>
          <a:p>
            <a:r>
              <a:rPr lang="en-US" smtClean="0"/>
              <a:t>Cellular Networks and Mobile Computing (COMS 6998-7)</a:t>
            </a:r>
            <a:endParaRPr lang="en-US"/>
          </a:p>
        </p:txBody>
      </p:sp>
      <p:sp>
        <p:nvSpPr>
          <p:cNvPr id="7" name="Slide Number Placeholder 6"/>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3/31/14</a:t>
            </a:r>
            <a:endParaRPr lang="en-US"/>
          </a:p>
        </p:txBody>
      </p:sp>
      <p:sp>
        <p:nvSpPr>
          <p:cNvPr id="6" name="Footer Placeholder 5"/>
          <p:cNvSpPr>
            <a:spLocks noGrp="1"/>
          </p:cNvSpPr>
          <p:nvPr>
            <p:ph type="ftr" sz="quarter" idx="11"/>
          </p:nvPr>
        </p:nvSpPr>
        <p:spPr/>
        <p:txBody>
          <a:bodyPr/>
          <a:lstStyle/>
          <a:p>
            <a:r>
              <a:rPr lang="en-US" smtClean="0"/>
              <a:t>Cellular Networks and Mobile Computing (COMS 6998-7)</a:t>
            </a:r>
            <a:endParaRPr lang="en-US"/>
          </a:p>
        </p:txBody>
      </p:sp>
      <p:sp>
        <p:nvSpPr>
          <p:cNvPr id="7" name="Slide Number Placeholder 6"/>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3/31/14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Cellular Networks and Mobile Computing (COMS 6998-7)</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342B77-D34C-443A-9BA4-2E8748A6D9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www.cs.columbia.edu/~lierranli/coms6998-10Spring2013/"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eveloper.apple.com/ios/manage/provisioningprofiles/howto.action"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code.google.com/apis/console/%23project:908058729336" TargetMode="External"/><Relationship Id="rId3"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533400"/>
            <a:ext cx="8763000" cy="1695450"/>
          </a:xfrm>
        </p:spPr>
        <p:txBody>
          <a:bodyPr>
            <a:normAutofit fontScale="90000"/>
          </a:bodyPr>
          <a:lstStyle/>
          <a:p>
            <a:pPr algn="l"/>
            <a:r>
              <a:rPr lang="en-US" dirty="0" smtClean="0"/>
              <a:t>Cellular Networks and Mobile Computing</a:t>
            </a:r>
            <a:br>
              <a:rPr lang="en-US" dirty="0" smtClean="0"/>
            </a:br>
            <a:r>
              <a:rPr lang="en-US" dirty="0" smtClean="0"/>
              <a:t>COMS 6998</a:t>
            </a:r>
            <a:r>
              <a:rPr lang="en-US" dirty="0" smtClean="0"/>
              <a:t>-</a:t>
            </a:r>
            <a:r>
              <a:rPr lang="en-US" dirty="0"/>
              <a:t>7</a:t>
            </a:r>
            <a:r>
              <a:rPr lang="en-US" dirty="0" smtClean="0"/>
              <a:t>, </a:t>
            </a:r>
            <a:r>
              <a:rPr lang="en-US" dirty="0" smtClean="0"/>
              <a:t>Spring </a:t>
            </a:r>
            <a:r>
              <a:rPr lang="en-US" dirty="0" smtClean="0"/>
              <a:t>2014</a:t>
            </a:r>
            <a:endParaRPr lang="en-US" dirty="0"/>
          </a:p>
        </p:txBody>
      </p:sp>
      <p:sp>
        <p:nvSpPr>
          <p:cNvPr id="3" name="Subtitle 2"/>
          <p:cNvSpPr>
            <a:spLocks noGrp="1"/>
          </p:cNvSpPr>
          <p:nvPr>
            <p:ph type="subTitle" idx="1"/>
          </p:nvPr>
        </p:nvSpPr>
        <p:spPr>
          <a:xfrm>
            <a:off x="609600" y="3657600"/>
            <a:ext cx="8153400" cy="1981200"/>
          </a:xfrm>
        </p:spPr>
        <p:txBody>
          <a:bodyPr>
            <a:noAutofit/>
          </a:bodyPr>
          <a:lstStyle/>
          <a:p>
            <a:pPr algn="r"/>
            <a:r>
              <a:rPr lang="en-US" sz="3400" dirty="0" smtClean="0">
                <a:solidFill>
                  <a:schemeClr val="tx1"/>
                </a:solidFill>
              </a:rPr>
              <a:t>Instructor: Li </a:t>
            </a:r>
            <a:r>
              <a:rPr lang="en-US" sz="3400" dirty="0" err="1" smtClean="0">
                <a:solidFill>
                  <a:schemeClr val="tx1"/>
                </a:solidFill>
              </a:rPr>
              <a:t>Erran</a:t>
            </a:r>
            <a:r>
              <a:rPr lang="en-US" sz="3400" dirty="0" smtClean="0">
                <a:solidFill>
                  <a:schemeClr val="tx1"/>
                </a:solidFill>
              </a:rPr>
              <a:t> Li (</a:t>
            </a:r>
            <a:r>
              <a:rPr lang="en-US" sz="3400" dirty="0" err="1" smtClean="0">
                <a:solidFill>
                  <a:srgbClr val="9F8540"/>
                </a:solidFill>
              </a:rPr>
              <a:t>lierranli@cs.columbia.edu</a:t>
            </a:r>
            <a:r>
              <a:rPr lang="en-US" sz="3400" dirty="0" smtClean="0">
                <a:solidFill>
                  <a:schemeClr val="tx1"/>
                </a:solidFill>
              </a:rPr>
              <a:t>)</a:t>
            </a:r>
          </a:p>
          <a:p>
            <a:pPr lvl="0" algn="r"/>
            <a:r>
              <a:rPr lang="en-US" sz="3400" dirty="0">
                <a:solidFill>
                  <a:srgbClr val="9F8540"/>
                </a:solidFill>
                <a:hlinkClick r:id="rId3"/>
              </a:rPr>
              <a:t>http://www.cs.columbia.edu/</a:t>
            </a:r>
            <a:r>
              <a:rPr lang="en-US" sz="3400" dirty="0" smtClean="0">
                <a:solidFill>
                  <a:srgbClr val="9F8540"/>
                </a:solidFill>
                <a:hlinkClick r:id="rId3"/>
              </a:rPr>
              <a:t>~lierranli/</a:t>
            </a:r>
            <a:r>
              <a:rPr lang="en-US" sz="3400" dirty="0" smtClean="0">
                <a:solidFill>
                  <a:srgbClr val="9F8540"/>
                </a:solidFill>
                <a:hlinkClick r:id="rId3"/>
              </a:rPr>
              <a:t>coms6998-7Spring2014/</a:t>
            </a:r>
            <a:endParaRPr lang="en-US" sz="3400" dirty="0" smtClean="0">
              <a:solidFill>
                <a:srgbClr val="9F8540"/>
              </a:solidFill>
            </a:endParaRPr>
          </a:p>
          <a:p>
            <a:pPr lvl="0" algn="r"/>
            <a:r>
              <a:rPr lang="en-US" sz="3400" dirty="0">
                <a:solidFill>
                  <a:schemeClr val="tx1"/>
                </a:solidFill>
              </a:rPr>
              <a:t>3</a:t>
            </a:r>
            <a:r>
              <a:rPr lang="en-US" sz="3400" dirty="0" smtClean="0">
                <a:solidFill>
                  <a:schemeClr val="tx1"/>
                </a:solidFill>
              </a:rPr>
              <a:t>/</a:t>
            </a:r>
            <a:r>
              <a:rPr lang="en-US" sz="3400" dirty="0" smtClean="0">
                <a:solidFill>
                  <a:schemeClr val="tx1"/>
                </a:solidFill>
              </a:rPr>
              <a:t>31</a:t>
            </a:r>
            <a:r>
              <a:rPr lang="en-US" sz="3400" dirty="0" smtClean="0">
                <a:solidFill>
                  <a:schemeClr val="tx1"/>
                </a:solidFill>
              </a:rPr>
              <a:t>/2014: </a:t>
            </a:r>
            <a:r>
              <a:rPr lang="en-US" sz="3400" dirty="0" smtClean="0">
                <a:solidFill>
                  <a:schemeClr val="tx1"/>
                </a:solidFill>
              </a:rPr>
              <a:t>Mobile Cloud Platform Services</a:t>
            </a:r>
          </a:p>
        </p:txBody>
      </p:sp>
      <p:sp>
        <p:nvSpPr>
          <p:cNvPr id="6" name="Slide Number Placeholder 5"/>
          <p:cNvSpPr>
            <a:spLocks noGrp="1"/>
          </p:cNvSpPr>
          <p:nvPr>
            <p:ph type="sldNum" sz="quarter" idx="12"/>
          </p:nvPr>
        </p:nvSpPr>
        <p:spPr/>
        <p:txBody>
          <a:bodyPr/>
          <a:lstStyle/>
          <a:p>
            <a:fld id="{20342B77-D34C-443A-9BA4-2E8748A6D936}" type="slidenum">
              <a:rPr lang="en-US" smtClean="0"/>
              <a:pPr/>
              <a:t>1</a:t>
            </a:fld>
            <a:endParaRPr lang="en-US"/>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Apple Push Notification Architecture Overview</a:t>
            </a:r>
            <a:endParaRPr lang="en-US" dirty="0"/>
          </a:p>
        </p:txBody>
      </p:sp>
      <p:sp>
        <p:nvSpPr>
          <p:cNvPr id="3" name="Content Placeholder 2"/>
          <p:cNvSpPr>
            <a:spLocks noGrp="1"/>
          </p:cNvSpPr>
          <p:nvPr>
            <p:ph idx="1"/>
          </p:nvPr>
        </p:nvSpPr>
        <p:spPr>
          <a:xfrm>
            <a:off x="457200" y="1600201"/>
            <a:ext cx="8229600" cy="1371600"/>
          </a:xfrm>
        </p:spPr>
        <p:txBody>
          <a:bodyPr>
            <a:normAutofit fontScale="92500"/>
          </a:bodyPr>
          <a:lstStyle/>
          <a:p>
            <a:r>
              <a:rPr lang="en-US" dirty="0" err="1" smtClean="0"/>
              <a:t>iOS</a:t>
            </a:r>
            <a:r>
              <a:rPr lang="en-US" dirty="0" smtClean="0"/>
              <a:t> device maintains a persistent TCP connection to a Apple Push Notification Server(APNS)</a:t>
            </a:r>
            <a:endParaRPr lang="en-US" dirty="0"/>
          </a:p>
        </p:txBody>
      </p:sp>
      <p:sp>
        <p:nvSpPr>
          <p:cNvPr id="4" name="Date Placeholder 3"/>
          <p:cNvSpPr>
            <a:spLocks noGrp="1"/>
          </p:cNvSpPr>
          <p:nvPr>
            <p:ph type="dt" sz="half" idx="10"/>
          </p:nvPr>
        </p:nvSpPr>
        <p:spPr/>
        <p:txBody>
          <a:bodyPr/>
          <a:lstStyle/>
          <a:p>
            <a:r>
              <a:rPr lang="en-US" smtClean="0"/>
              <a:t>3/31/14</a:t>
            </a:r>
            <a:endParaRPr lang="en-US"/>
          </a:p>
        </p:txBody>
      </p:sp>
      <p:sp>
        <p:nvSpPr>
          <p:cNvPr id="5" name="Footer Placeholder 4"/>
          <p:cNvSpPr>
            <a:spLocks noGrp="1"/>
          </p:cNvSpPr>
          <p:nvPr>
            <p:ph type="ftr" sz="quarter" idx="11"/>
          </p:nvPr>
        </p:nvSpPr>
        <p:spPr/>
        <p:txBody>
          <a:bodyPr/>
          <a:lstStyle/>
          <a:p>
            <a:r>
              <a:rPr lang="en-US" smtClean="0"/>
              <a:t>Cellular Networks and Mobile Computing (COMS 6998-7)</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10</a:t>
            </a:fld>
            <a:endParaRPr lang="en-US"/>
          </a:p>
        </p:txBody>
      </p:sp>
      <p:pic>
        <p:nvPicPr>
          <p:cNvPr id="7" name="Picture 6" descr="Screen shot 2012-03-04 at 2.46.29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514600"/>
            <a:ext cx="9144000" cy="1407622"/>
          </a:xfrm>
          <a:prstGeom prst="rect">
            <a:avLst/>
          </a:prstGeom>
        </p:spPr>
      </p:pic>
      <p:pic>
        <p:nvPicPr>
          <p:cNvPr id="8" name="Picture 7" descr="Screen shot 2012-03-04 at 2.46.43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8800" y="4343400"/>
            <a:ext cx="3556000" cy="1954492"/>
          </a:xfrm>
          <a:prstGeom prst="rect">
            <a:avLst/>
          </a:prstGeom>
        </p:spPr>
      </p:pic>
      <p:sp>
        <p:nvSpPr>
          <p:cNvPr id="9" name="Rectangle 8"/>
          <p:cNvSpPr/>
          <p:nvPr/>
        </p:nvSpPr>
        <p:spPr>
          <a:xfrm>
            <a:off x="914400" y="3810000"/>
            <a:ext cx="5638800" cy="369332"/>
          </a:xfrm>
          <a:prstGeom prst="rect">
            <a:avLst/>
          </a:prstGeom>
        </p:spPr>
        <p:txBody>
          <a:bodyPr wrap="square">
            <a:spAutoFit/>
          </a:bodyPr>
          <a:lstStyle/>
          <a:p>
            <a:r>
              <a:rPr lang="en-US" dirty="0">
                <a:solidFill>
                  <a:srgbClr val="FF0000"/>
                </a:solidFill>
              </a:rPr>
              <a:t>A push notification from a provider to a client application</a:t>
            </a:r>
          </a:p>
        </p:txBody>
      </p:sp>
      <p:sp>
        <p:nvSpPr>
          <p:cNvPr id="10" name="Rectangle 9"/>
          <p:cNvSpPr/>
          <p:nvPr/>
        </p:nvSpPr>
        <p:spPr>
          <a:xfrm>
            <a:off x="5410200" y="4953000"/>
            <a:ext cx="5638800" cy="369332"/>
          </a:xfrm>
          <a:prstGeom prst="rect">
            <a:avLst/>
          </a:prstGeom>
        </p:spPr>
        <p:txBody>
          <a:bodyPr wrap="square">
            <a:spAutoFit/>
          </a:bodyPr>
          <a:lstStyle/>
          <a:p>
            <a:r>
              <a:rPr lang="en-US" dirty="0" smtClean="0">
                <a:solidFill>
                  <a:srgbClr val="FF0000"/>
                </a:solidFill>
              </a:rPr>
              <a:t>Multi-providers to multiple devices</a:t>
            </a:r>
            <a:endParaRPr lang="en-US" dirty="0">
              <a:solidFill>
                <a:srgbClr val="FF0000"/>
              </a:solidFill>
            </a:endParaRPr>
          </a:p>
        </p:txBody>
      </p:sp>
    </p:spTree>
    <p:extLst>
      <p:ext uri="{BB962C8B-B14F-4D97-AF65-F5344CB8AC3E}">
        <p14:creationId xmlns:p14="http://schemas.microsoft.com/office/powerpoint/2010/main" val="37135352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Apple Push Notification Architecture Overview (Cont’d)</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r>
              <a:rPr lang="en-US" dirty="0" smtClean="0"/>
              <a:t>What if devices uninstalled the app?</a:t>
            </a:r>
          </a:p>
          <a:p>
            <a:pPr lvl="1"/>
            <a:r>
              <a:rPr lang="en-US" dirty="0" smtClean="0"/>
              <a:t>Feedback service</a:t>
            </a:r>
          </a:p>
          <a:p>
            <a:pPr lvl="2"/>
            <a:r>
              <a:rPr lang="en-US" dirty="0" smtClean="0"/>
              <a:t>App providers poll to obtain list of </a:t>
            </a:r>
            <a:r>
              <a:rPr lang="en-US" dirty="0"/>
              <a:t>device tokens for their </a:t>
            </a:r>
            <a:r>
              <a:rPr lang="en-US" dirty="0" smtClean="0"/>
              <a:t>applications</a:t>
            </a:r>
          </a:p>
          <a:p>
            <a:pPr lvl="2"/>
            <a:r>
              <a:rPr lang="en-US" dirty="0" smtClean="0"/>
              <a:t>Apple push notification service informs providers in case of repeated failures </a:t>
            </a:r>
          </a:p>
          <a:p>
            <a:r>
              <a:rPr lang="en-US" dirty="0" smtClean="0"/>
              <a:t>What if devices are offline?</a:t>
            </a:r>
          </a:p>
          <a:p>
            <a:pPr lvl="1"/>
            <a:r>
              <a:rPr lang="en-US" dirty="0" err="1" smtClean="0"/>
              <a:t>QoS</a:t>
            </a:r>
            <a:r>
              <a:rPr lang="en-US" dirty="0" smtClean="0"/>
              <a:t> service</a:t>
            </a:r>
          </a:p>
          <a:p>
            <a:pPr lvl="2"/>
            <a:r>
              <a:rPr lang="en-US" dirty="0" err="1" smtClean="0"/>
              <a:t>QoS</a:t>
            </a:r>
            <a:r>
              <a:rPr lang="en-US" dirty="0" smtClean="0"/>
              <a:t> </a:t>
            </a:r>
            <a:r>
              <a:rPr lang="en-US" dirty="0"/>
              <a:t>stores the </a:t>
            </a:r>
            <a:r>
              <a:rPr lang="en-US" dirty="0" smtClean="0"/>
              <a:t>notification</a:t>
            </a:r>
          </a:p>
          <a:p>
            <a:pPr lvl="2"/>
            <a:r>
              <a:rPr lang="en-US" dirty="0" smtClean="0"/>
              <a:t>It </a:t>
            </a:r>
            <a:r>
              <a:rPr lang="en-US" dirty="0"/>
              <a:t>retains only </a:t>
            </a:r>
            <a:r>
              <a:rPr lang="en-US" dirty="0" smtClean="0"/>
              <a:t>the </a:t>
            </a:r>
            <a:r>
              <a:rPr lang="en-US" dirty="0"/>
              <a:t>last notification received from a </a:t>
            </a:r>
            <a:r>
              <a:rPr lang="en-US" dirty="0" smtClean="0"/>
              <a:t>provider</a:t>
            </a:r>
          </a:p>
          <a:p>
            <a:pPr lvl="2"/>
            <a:r>
              <a:rPr lang="en-US" dirty="0" smtClean="0"/>
              <a:t>When </a:t>
            </a:r>
            <a:r>
              <a:rPr lang="en-US" dirty="0"/>
              <a:t>the offline device </a:t>
            </a:r>
            <a:r>
              <a:rPr lang="en-US" dirty="0" smtClean="0"/>
              <a:t>reconnects</a:t>
            </a:r>
            <a:r>
              <a:rPr lang="en-US" dirty="0"/>
              <a:t>, </a:t>
            </a:r>
            <a:r>
              <a:rPr lang="en-US" dirty="0" err="1" smtClean="0"/>
              <a:t>QoS</a:t>
            </a:r>
            <a:r>
              <a:rPr lang="en-US" dirty="0" smtClean="0"/>
              <a:t> service </a:t>
            </a:r>
            <a:r>
              <a:rPr lang="en-US" dirty="0"/>
              <a:t>forwards the stored notification to the </a:t>
            </a:r>
            <a:r>
              <a:rPr lang="en-US" dirty="0" smtClean="0"/>
              <a:t>device</a:t>
            </a:r>
          </a:p>
          <a:p>
            <a:pPr lvl="2"/>
            <a:r>
              <a:rPr lang="en-US" dirty="0" err="1" smtClean="0"/>
              <a:t>QoS</a:t>
            </a:r>
            <a:r>
              <a:rPr lang="en-US" dirty="0" smtClean="0"/>
              <a:t> service retains </a:t>
            </a:r>
            <a:r>
              <a:rPr lang="en-US" dirty="0"/>
              <a:t>a notification for a limited period before deleting </a:t>
            </a:r>
            <a:r>
              <a:rPr lang="en-US" dirty="0" smtClean="0"/>
              <a:t>it</a:t>
            </a:r>
            <a:endParaRPr lang="en-US" dirty="0"/>
          </a:p>
        </p:txBody>
      </p:sp>
      <p:sp>
        <p:nvSpPr>
          <p:cNvPr id="4" name="Date Placeholder 3"/>
          <p:cNvSpPr>
            <a:spLocks noGrp="1"/>
          </p:cNvSpPr>
          <p:nvPr>
            <p:ph type="dt" sz="half" idx="10"/>
          </p:nvPr>
        </p:nvSpPr>
        <p:spPr/>
        <p:txBody>
          <a:bodyPr/>
          <a:lstStyle/>
          <a:p>
            <a:r>
              <a:rPr lang="en-US" smtClean="0"/>
              <a:t>3/31/14</a:t>
            </a:r>
            <a:endParaRPr lang="en-US"/>
          </a:p>
        </p:txBody>
      </p:sp>
      <p:sp>
        <p:nvSpPr>
          <p:cNvPr id="5" name="Footer Placeholder 4"/>
          <p:cNvSpPr>
            <a:spLocks noGrp="1"/>
          </p:cNvSpPr>
          <p:nvPr>
            <p:ph type="ftr" sz="quarter" idx="11"/>
          </p:nvPr>
        </p:nvSpPr>
        <p:spPr/>
        <p:txBody>
          <a:bodyPr/>
          <a:lstStyle/>
          <a:p>
            <a:r>
              <a:rPr lang="en-US" smtClean="0"/>
              <a:t>Cellular Networks and Mobile Computing (COMS 6998-7)</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11</a:t>
            </a:fld>
            <a:endParaRPr lang="en-US"/>
          </a:p>
        </p:txBody>
      </p:sp>
    </p:spTree>
    <p:extLst>
      <p:ext uri="{BB962C8B-B14F-4D97-AF65-F5344CB8AC3E}">
        <p14:creationId xmlns:p14="http://schemas.microsoft.com/office/powerpoint/2010/main" val="31287308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Push Notification</a:t>
            </a:r>
            <a:endParaRPr lang="en-US" dirty="0"/>
          </a:p>
        </p:txBody>
      </p:sp>
      <p:sp>
        <p:nvSpPr>
          <p:cNvPr id="3" name="Content Placeholder 2"/>
          <p:cNvSpPr>
            <a:spLocks noGrp="1"/>
          </p:cNvSpPr>
          <p:nvPr>
            <p:ph idx="1"/>
          </p:nvPr>
        </p:nvSpPr>
        <p:spPr>
          <a:xfrm>
            <a:off x="457200" y="1600200"/>
            <a:ext cx="8229600" cy="4724399"/>
          </a:xfrm>
        </p:spPr>
        <p:txBody>
          <a:bodyPr>
            <a:normAutofit lnSpcReduction="10000"/>
          </a:bodyPr>
          <a:lstStyle/>
          <a:p>
            <a:r>
              <a:rPr lang="en-US" dirty="0" smtClean="0"/>
              <a:t>Push notification</a:t>
            </a:r>
          </a:p>
          <a:p>
            <a:pPr lvl="1"/>
            <a:r>
              <a:rPr lang="en-US" dirty="0" smtClean="0"/>
              <a:t>Delivery is best effort and is not guaranteed</a:t>
            </a:r>
          </a:p>
          <a:p>
            <a:pPr lvl="1"/>
            <a:r>
              <a:rPr lang="en-US" dirty="0" smtClean="0"/>
              <a:t>Max size is 256 bytes</a:t>
            </a:r>
          </a:p>
          <a:p>
            <a:pPr lvl="1"/>
            <a:r>
              <a:rPr lang="en-US" dirty="0" smtClean="0"/>
              <a:t>Providers </a:t>
            </a:r>
            <a:r>
              <a:rPr lang="en-US" dirty="0"/>
              <a:t>compose a JSON dictionary object </a:t>
            </a:r>
            <a:endParaRPr lang="en-US" dirty="0" smtClean="0"/>
          </a:p>
          <a:p>
            <a:pPr lvl="2"/>
            <a:r>
              <a:rPr lang="en-US" dirty="0" smtClean="0"/>
              <a:t>This </a:t>
            </a:r>
            <a:r>
              <a:rPr lang="en-US" dirty="0"/>
              <a:t>dictionary must contain another dictionary identified by the key </a:t>
            </a:r>
            <a:r>
              <a:rPr lang="en-US" dirty="0" smtClean="0">
                <a:solidFill>
                  <a:srgbClr val="FF0000"/>
                </a:solidFill>
              </a:rPr>
              <a:t>aps</a:t>
            </a:r>
            <a:endParaRPr lang="en-US" dirty="0"/>
          </a:p>
          <a:p>
            <a:pPr lvl="1"/>
            <a:r>
              <a:rPr lang="en-US" dirty="0" smtClean="0"/>
              <a:t>Action:</a:t>
            </a:r>
          </a:p>
          <a:p>
            <a:pPr lvl="2"/>
            <a:r>
              <a:rPr lang="en-US" dirty="0" smtClean="0"/>
              <a:t>An </a:t>
            </a:r>
            <a:r>
              <a:rPr lang="en-US" dirty="0"/>
              <a:t>alert message to display to the </a:t>
            </a:r>
            <a:r>
              <a:rPr lang="en-US" dirty="0" smtClean="0"/>
              <a:t>user</a:t>
            </a:r>
          </a:p>
          <a:p>
            <a:pPr lvl="2"/>
            <a:r>
              <a:rPr lang="en-US" dirty="0" smtClean="0"/>
              <a:t>A </a:t>
            </a:r>
            <a:r>
              <a:rPr lang="en-US" dirty="0"/>
              <a:t>number to badge the application icon </a:t>
            </a:r>
            <a:r>
              <a:rPr lang="en-US" dirty="0" smtClean="0"/>
              <a:t>with</a:t>
            </a:r>
          </a:p>
          <a:p>
            <a:pPr lvl="2"/>
            <a:r>
              <a:rPr lang="en-US" dirty="0" smtClean="0"/>
              <a:t>A </a:t>
            </a:r>
            <a:r>
              <a:rPr lang="en-US" dirty="0"/>
              <a:t>sound to play</a:t>
            </a:r>
          </a:p>
          <a:p>
            <a:pPr lvl="1"/>
            <a:endParaRPr lang="en-US" dirty="0"/>
          </a:p>
        </p:txBody>
      </p:sp>
      <p:sp>
        <p:nvSpPr>
          <p:cNvPr id="4" name="Date Placeholder 3"/>
          <p:cNvSpPr>
            <a:spLocks noGrp="1"/>
          </p:cNvSpPr>
          <p:nvPr>
            <p:ph type="dt" sz="half" idx="10"/>
          </p:nvPr>
        </p:nvSpPr>
        <p:spPr/>
        <p:txBody>
          <a:bodyPr/>
          <a:lstStyle/>
          <a:p>
            <a:r>
              <a:rPr lang="en-US" smtClean="0"/>
              <a:t>3/31/14</a:t>
            </a:r>
            <a:endParaRPr lang="en-US"/>
          </a:p>
        </p:txBody>
      </p:sp>
      <p:sp>
        <p:nvSpPr>
          <p:cNvPr id="5" name="Footer Placeholder 4"/>
          <p:cNvSpPr>
            <a:spLocks noGrp="1"/>
          </p:cNvSpPr>
          <p:nvPr>
            <p:ph type="ftr" sz="quarter" idx="11"/>
          </p:nvPr>
        </p:nvSpPr>
        <p:spPr/>
        <p:txBody>
          <a:bodyPr/>
          <a:lstStyle/>
          <a:p>
            <a:r>
              <a:rPr lang="en-US" smtClean="0"/>
              <a:t>Cellular Networks and Mobile Computing (COMS 6998-7)</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12</a:t>
            </a:fld>
            <a:endParaRPr lang="en-US"/>
          </a:p>
        </p:txBody>
      </p:sp>
    </p:spTree>
    <p:extLst>
      <p:ext uri="{BB962C8B-B14F-4D97-AF65-F5344CB8AC3E}">
        <p14:creationId xmlns:p14="http://schemas.microsoft.com/office/powerpoint/2010/main" val="348509193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lstStyle/>
          <a:p>
            <a:r>
              <a:rPr lang="en-US" dirty="0" smtClean="0"/>
              <a:t>Device Token</a:t>
            </a:r>
            <a:endParaRPr lang="en-US" dirty="0"/>
          </a:p>
        </p:txBody>
      </p:sp>
      <p:sp>
        <p:nvSpPr>
          <p:cNvPr id="3" name="Content Placeholder 2"/>
          <p:cNvSpPr>
            <a:spLocks noGrp="1"/>
          </p:cNvSpPr>
          <p:nvPr>
            <p:ph idx="1"/>
          </p:nvPr>
        </p:nvSpPr>
        <p:spPr>
          <a:xfrm>
            <a:off x="457200" y="1371600"/>
            <a:ext cx="8229600" cy="1371599"/>
          </a:xfrm>
        </p:spPr>
        <p:txBody>
          <a:bodyPr>
            <a:noAutofit/>
          </a:bodyPr>
          <a:lstStyle/>
          <a:p>
            <a:r>
              <a:rPr lang="en-US" sz="2000" dirty="0"/>
              <a:t>D</a:t>
            </a:r>
            <a:r>
              <a:rPr lang="en-US" sz="2000" dirty="0" smtClean="0"/>
              <a:t>evice </a:t>
            </a:r>
            <a:r>
              <a:rPr lang="en-US" sz="2000" dirty="0"/>
              <a:t>token is analogous to a phone </a:t>
            </a:r>
            <a:r>
              <a:rPr lang="en-US" sz="2000" dirty="0" smtClean="0"/>
              <a:t>number</a:t>
            </a:r>
          </a:p>
          <a:p>
            <a:pPr lvl="1"/>
            <a:r>
              <a:rPr lang="en-US" sz="1600" dirty="0" smtClean="0"/>
              <a:t>Contains </a:t>
            </a:r>
            <a:r>
              <a:rPr lang="en-US" sz="1600" dirty="0"/>
              <a:t>information that enables APNs to locate the </a:t>
            </a:r>
            <a:r>
              <a:rPr lang="en-US" sz="1600" dirty="0" smtClean="0"/>
              <a:t>device</a:t>
            </a:r>
          </a:p>
          <a:p>
            <a:pPr lvl="1"/>
            <a:r>
              <a:rPr lang="en-US" sz="1600" dirty="0" smtClean="0"/>
              <a:t>Client app needs to provide the token to its provider</a:t>
            </a:r>
          </a:p>
          <a:p>
            <a:pPr lvl="1"/>
            <a:r>
              <a:rPr lang="en-US" sz="1600" dirty="0"/>
              <a:t>D</a:t>
            </a:r>
            <a:r>
              <a:rPr lang="en-US" sz="1600" dirty="0" smtClean="0"/>
              <a:t>evice </a:t>
            </a:r>
            <a:r>
              <a:rPr lang="en-US" sz="1600" dirty="0"/>
              <a:t>token </a:t>
            </a:r>
            <a:r>
              <a:rPr lang="en-US" sz="1600" dirty="0" smtClean="0"/>
              <a:t>should be requested and passed </a:t>
            </a:r>
            <a:r>
              <a:rPr lang="en-US" sz="1600" dirty="0"/>
              <a:t>to </a:t>
            </a:r>
            <a:r>
              <a:rPr lang="en-US" sz="1600" dirty="0" smtClean="0"/>
              <a:t>providers </a:t>
            </a:r>
            <a:r>
              <a:rPr lang="en-US" sz="1600" dirty="0"/>
              <a:t>every time your application launches</a:t>
            </a:r>
          </a:p>
        </p:txBody>
      </p:sp>
      <p:sp>
        <p:nvSpPr>
          <p:cNvPr id="4" name="Date Placeholder 3"/>
          <p:cNvSpPr>
            <a:spLocks noGrp="1"/>
          </p:cNvSpPr>
          <p:nvPr>
            <p:ph type="dt" sz="half" idx="10"/>
          </p:nvPr>
        </p:nvSpPr>
        <p:spPr/>
        <p:txBody>
          <a:bodyPr/>
          <a:lstStyle/>
          <a:p>
            <a:r>
              <a:rPr lang="en-US" smtClean="0"/>
              <a:t>3/31/14</a:t>
            </a:r>
            <a:endParaRPr lang="en-US"/>
          </a:p>
        </p:txBody>
      </p:sp>
      <p:sp>
        <p:nvSpPr>
          <p:cNvPr id="5" name="Footer Placeholder 4"/>
          <p:cNvSpPr>
            <a:spLocks noGrp="1"/>
          </p:cNvSpPr>
          <p:nvPr>
            <p:ph type="ftr" sz="quarter" idx="11"/>
          </p:nvPr>
        </p:nvSpPr>
        <p:spPr/>
        <p:txBody>
          <a:bodyPr/>
          <a:lstStyle/>
          <a:p>
            <a:r>
              <a:rPr lang="en-US" smtClean="0"/>
              <a:t>Cellular Networks and Mobile Computing (COMS 6998-7)</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13</a:t>
            </a:fld>
            <a:endParaRPr lang="en-US"/>
          </a:p>
        </p:txBody>
      </p:sp>
      <p:pic>
        <p:nvPicPr>
          <p:cNvPr id="9" name="Picture 8" descr="Screen shot 2012-03-04 at 2.48.03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7400" y="2823127"/>
            <a:ext cx="5029200" cy="3385606"/>
          </a:xfrm>
          <a:prstGeom prst="rect">
            <a:avLst/>
          </a:prstGeom>
        </p:spPr>
      </p:pic>
    </p:spTree>
    <p:extLst>
      <p:ext uri="{BB962C8B-B14F-4D97-AF65-F5344CB8AC3E}">
        <p14:creationId xmlns:p14="http://schemas.microsoft.com/office/powerpoint/2010/main" val="399203592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Apple Push Notification Programming Example</a:t>
            </a:r>
            <a:endParaRPr lang="en-US" dirty="0"/>
          </a:p>
        </p:txBody>
      </p:sp>
      <p:sp>
        <p:nvSpPr>
          <p:cNvPr id="3" name="Content Placeholder 2"/>
          <p:cNvSpPr>
            <a:spLocks noGrp="1"/>
          </p:cNvSpPr>
          <p:nvPr>
            <p:ph idx="1"/>
          </p:nvPr>
        </p:nvSpPr>
        <p:spPr/>
        <p:txBody>
          <a:bodyPr>
            <a:normAutofit fontScale="85000" lnSpcReduction="20000"/>
          </a:bodyPr>
          <a:lstStyle/>
          <a:p>
            <a:r>
              <a:rPr lang="en-US" dirty="0"/>
              <a:t>Provisioning: </a:t>
            </a:r>
            <a:r>
              <a:rPr lang="en-US" dirty="0">
                <a:hlinkClick r:id="rId2"/>
              </a:rPr>
              <a:t>https://developer.apple.com/ios/manage/provisioningprofiles/</a:t>
            </a:r>
            <a:r>
              <a:rPr lang="en-US" dirty="0" smtClean="0">
                <a:hlinkClick r:id="rId2"/>
              </a:rPr>
              <a:t>howto.action</a:t>
            </a:r>
            <a:endParaRPr lang="en-US" dirty="0" smtClean="0"/>
          </a:p>
          <a:p>
            <a:pPr lvl="1"/>
            <a:r>
              <a:rPr lang="en-US" dirty="0" smtClean="0"/>
              <a:t>Generate Certification Signing Request (CSR) using Keychain Access</a:t>
            </a:r>
          </a:p>
          <a:p>
            <a:pPr lvl="2"/>
            <a:r>
              <a:rPr lang="en-US" dirty="0" smtClean="0"/>
              <a:t>Save to disk: </a:t>
            </a:r>
            <a:r>
              <a:rPr lang="en-US" dirty="0" err="1" smtClean="0"/>
              <a:t>PushChat.certSigningRequest</a:t>
            </a:r>
            <a:endParaRPr lang="en-US" dirty="0" smtClean="0"/>
          </a:p>
          <a:p>
            <a:pPr lvl="2"/>
            <a:r>
              <a:rPr lang="en-US" dirty="0" smtClean="0"/>
              <a:t>Export </a:t>
            </a:r>
            <a:r>
              <a:rPr lang="en-US" dirty="0"/>
              <a:t>the private key as “PushChatKey.p12” and enter a passphrase</a:t>
            </a:r>
            <a:endParaRPr lang="en-US" dirty="0" smtClean="0"/>
          </a:p>
          <a:p>
            <a:pPr lvl="1"/>
            <a:r>
              <a:rPr lang="en-US" dirty="0" smtClean="0"/>
              <a:t>Make an App ID in </a:t>
            </a:r>
            <a:r>
              <a:rPr lang="en-US" dirty="0" err="1" smtClean="0"/>
              <a:t>iOS</a:t>
            </a:r>
            <a:r>
              <a:rPr lang="en-US" dirty="0" smtClean="0"/>
              <a:t> Provisioning Portal</a:t>
            </a:r>
          </a:p>
          <a:p>
            <a:pPr lvl="2"/>
            <a:r>
              <a:rPr lang="en-US" dirty="0"/>
              <a:t>Check the Enable for Apple Push Notification service </a:t>
            </a:r>
            <a:r>
              <a:rPr lang="en-US" dirty="0" smtClean="0"/>
              <a:t>box</a:t>
            </a:r>
          </a:p>
          <a:p>
            <a:pPr lvl="2"/>
            <a:r>
              <a:rPr lang="en-US" dirty="0"/>
              <a:t>C</a:t>
            </a:r>
            <a:r>
              <a:rPr lang="en-US" dirty="0" smtClean="0"/>
              <a:t>lick </a:t>
            </a:r>
            <a:r>
              <a:rPr lang="en-US" dirty="0"/>
              <a:t>on the Configure button for the Development Push SSL Certificate</a:t>
            </a:r>
            <a:endParaRPr lang="en-US" dirty="0" smtClean="0"/>
          </a:p>
          <a:p>
            <a:pPr lvl="2"/>
            <a:r>
              <a:rPr lang="en-US" dirty="0"/>
              <a:t>C</a:t>
            </a:r>
            <a:r>
              <a:rPr lang="en-US" dirty="0" smtClean="0"/>
              <a:t>lick </a:t>
            </a:r>
            <a:r>
              <a:rPr lang="en-US" dirty="0"/>
              <a:t>Download to get the certificate – it is named “</a:t>
            </a:r>
            <a:r>
              <a:rPr lang="en-US" dirty="0" err="1" smtClean="0"/>
              <a:t>aps_development.cer</a:t>
            </a:r>
            <a:r>
              <a:rPr lang="en-US" dirty="0"/>
              <a:t>”</a:t>
            </a:r>
          </a:p>
        </p:txBody>
      </p:sp>
      <p:sp>
        <p:nvSpPr>
          <p:cNvPr id="4" name="Date Placeholder 3"/>
          <p:cNvSpPr>
            <a:spLocks noGrp="1"/>
          </p:cNvSpPr>
          <p:nvPr>
            <p:ph type="dt" sz="half" idx="10"/>
          </p:nvPr>
        </p:nvSpPr>
        <p:spPr/>
        <p:txBody>
          <a:bodyPr/>
          <a:lstStyle/>
          <a:p>
            <a:r>
              <a:rPr lang="en-US" smtClean="0"/>
              <a:t>3/31/14</a:t>
            </a:r>
            <a:endParaRPr lang="en-US"/>
          </a:p>
        </p:txBody>
      </p:sp>
      <p:sp>
        <p:nvSpPr>
          <p:cNvPr id="5" name="Footer Placeholder 4"/>
          <p:cNvSpPr>
            <a:spLocks noGrp="1"/>
          </p:cNvSpPr>
          <p:nvPr>
            <p:ph type="ftr" sz="quarter" idx="11"/>
          </p:nvPr>
        </p:nvSpPr>
        <p:spPr/>
        <p:txBody>
          <a:bodyPr/>
          <a:lstStyle/>
          <a:p>
            <a:r>
              <a:rPr lang="en-US" smtClean="0"/>
              <a:t>Cellular Networks and Mobile Computing (COMS 6998-7)</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14</a:t>
            </a:fld>
            <a:endParaRPr lang="en-US"/>
          </a:p>
        </p:txBody>
      </p:sp>
    </p:spTree>
    <p:extLst>
      <p:ext uri="{BB962C8B-B14F-4D97-AF65-F5344CB8AC3E}">
        <p14:creationId xmlns:p14="http://schemas.microsoft.com/office/powerpoint/2010/main" val="84962159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Apple Push </a:t>
            </a:r>
            <a:r>
              <a:rPr lang="en-US" dirty="0"/>
              <a:t>Notification Programming </a:t>
            </a:r>
            <a:r>
              <a:rPr lang="en-US" dirty="0" smtClean="0"/>
              <a:t>Example (Cont’d)</a:t>
            </a:r>
            <a:endParaRPr lang="en-US" dirty="0"/>
          </a:p>
        </p:txBody>
      </p:sp>
      <p:sp>
        <p:nvSpPr>
          <p:cNvPr id="3" name="Content Placeholder 2"/>
          <p:cNvSpPr>
            <a:spLocks noGrp="1"/>
          </p:cNvSpPr>
          <p:nvPr>
            <p:ph idx="1"/>
          </p:nvPr>
        </p:nvSpPr>
        <p:spPr>
          <a:xfrm>
            <a:off x="457200" y="1600200"/>
            <a:ext cx="8229600" cy="4800600"/>
          </a:xfrm>
        </p:spPr>
        <p:txBody>
          <a:bodyPr>
            <a:normAutofit fontScale="47500" lnSpcReduction="20000"/>
          </a:bodyPr>
          <a:lstStyle/>
          <a:p>
            <a:r>
              <a:rPr lang="en-US" sz="5900" dirty="0" smtClean="0"/>
              <a:t>Client code</a:t>
            </a:r>
          </a:p>
          <a:p>
            <a:pPr marL="914400" lvl="1" indent="-514350">
              <a:buFont typeface="+mj-lt"/>
              <a:buAutoNum type="arabicPeriod"/>
            </a:pPr>
            <a:r>
              <a:rPr lang="en-US" sz="2700" dirty="0">
                <a:solidFill>
                  <a:srgbClr val="000000"/>
                </a:solidFill>
                <a:latin typeface="Menlo-Regular"/>
              </a:rPr>
              <a:t>- (</a:t>
            </a:r>
            <a:r>
              <a:rPr lang="en-US" sz="2700" dirty="0">
                <a:solidFill>
                  <a:srgbClr val="AA0D91"/>
                </a:solidFill>
                <a:latin typeface="Menlo-Regular"/>
              </a:rPr>
              <a:t>BOOL</a:t>
            </a:r>
            <a:r>
              <a:rPr lang="en-US" sz="2700" dirty="0">
                <a:solidFill>
                  <a:srgbClr val="000000"/>
                </a:solidFill>
                <a:latin typeface="Menlo-Regular"/>
              </a:rPr>
              <a:t>)application:(</a:t>
            </a:r>
            <a:r>
              <a:rPr lang="en-US" sz="2700" dirty="0" err="1">
                <a:solidFill>
                  <a:srgbClr val="5C2699"/>
                </a:solidFill>
                <a:latin typeface="Menlo-Regular"/>
              </a:rPr>
              <a:t>UIApplication</a:t>
            </a:r>
            <a:r>
              <a:rPr lang="en-US" sz="2700" dirty="0">
                <a:solidFill>
                  <a:srgbClr val="000000"/>
                </a:solidFill>
                <a:latin typeface="Menlo-Regular"/>
              </a:rPr>
              <a:t> *)application </a:t>
            </a:r>
            <a:r>
              <a:rPr lang="en-US" sz="2700" dirty="0" err="1">
                <a:solidFill>
                  <a:srgbClr val="000000"/>
                </a:solidFill>
                <a:latin typeface="Menlo-Regular"/>
              </a:rPr>
              <a:t>didFinishLaunchingWithOptions</a:t>
            </a:r>
            <a:r>
              <a:rPr lang="en-US" sz="2700" dirty="0">
                <a:solidFill>
                  <a:srgbClr val="000000"/>
                </a:solidFill>
                <a:latin typeface="Menlo-Regular"/>
              </a:rPr>
              <a:t>:(</a:t>
            </a:r>
            <a:r>
              <a:rPr lang="en-US" sz="2700" dirty="0" err="1">
                <a:solidFill>
                  <a:srgbClr val="5C2699"/>
                </a:solidFill>
                <a:latin typeface="Menlo-Regular"/>
              </a:rPr>
              <a:t>NSDictionary</a:t>
            </a:r>
            <a:r>
              <a:rPr lang="en-US" sz="2700" dirty="0">
                <a:solidFill>
                  <a:srgbClr val="000000"/>
                </a:solidFill>
                <a:latin typeface="Menlo-Regular"/>
              </a:rPr>
              <a:t> *)</a:t>
            </a:r>
            <a:r>
              <a:rPr lang="en-US" sz="2700" dirty="0" err="1">
                <a:solidFill>
                  <a:srgbClr val="000000"/>
                </a:solidFill>
                <a:latin typeface="Menlo-Regular"/>
              </a:rPr>
              <a:t>launchOptions</a:t>
            </a:r>
            <a:endParaRPr lang="en-US" sz="2700" dirty="0">
              <a:solidFill>
                <a:srgbClr val="000000"/>
              </a:solidFill>
              <a:latin typeface="Menlo-Regular"/>
            </a:endParaRPr>
          </a:p>
          <a:p>
            <a:pPr marL="914400" lvl="1" indent="-514350">
              <a:buFont typeface="+mj-lt"/>
              <a:buAutoNum type="arabicPeriod"/>
            </a:pPr>
            <a:r>
              <a:rPr lang="en-US" sz="2700" dirty="0">
                <a:solidFill>
                  <a:srgbClr val="000000"/>
                </a:solidFill>
                <a:latin typeface="Menlo-Regular"/>
              </a:rPr>
              <a:t>{</a:t>
            </a:r>
          </a:p>
          <a:p>
            <a:pPr marL="914400" lvl="1" indent="-514350">
              <a:buFont typeface="+mj-lt"/>
              <a:buAutoNum type="arabicPeriod"/>
            </a:pPr>
            <a:r>
              <a:rPr lang="en-US" sz="2700" dirty="0" smtClean="0">
                <a:solidFill>
                  <a:srgbClr val="007400"/>
                </a:solidFill>
                <a:latin typeface="Menlo-Regular"/>
              </a:rPr>
              <a:t>/</a:t>
            </a:r>
            <a:r>
              <a:rPr lang="en-US" sz="2700" dirty="0">
                <a:solidFill>
                  <a:srgbClr val="007400"/>
                </a:solidFill>
                <a:latin typeface="Menlo-Regular"/>
              </a:rPr>
              <a:t>/ Let the device know we want to receive push notifications</a:t>
            </a:r>
            <a:endParaRPr lang="en-US" sz="2700" dirty="0">
              <a:solidFill>
                <a:srgbClr val="000000"/>
              </a:solidFill>
              <a:latin typeface="Menlo-Regular"/>
            </a:endParaRPr>
          </a:p>
          <a:p>
            <a:pPr marL="914400" lvl="1" indent="-514350">
              <a:buFont typeface="+mj-lt"/>
              <a:buAutoNum type="arabicPeriod"/>
            </a:pPr>
            <a:r>
              <a:rPr lang="en-US" sz="2700" dirty="0" smtClean="0">
                <a:solidFill>
                  <a:srgbClr val="000000"/>
                </a:solidFill>
                <a:latin typeface="Menlo-Regular"/>
              </a:rPr>
              <a:t>[</a:t>
            </a:r>
            <a:r>
              <a:rPr lang="en-US" sz="2700" dirty="0">
                <a:solidFill>
                  <a:srgbClr val="000000"/>
                </a:solidFill>
                <a:latin typeface="Menlo-Regular"/>
              </a:rPr>
              <a:t>[</a:t>
            </a:r>
            <a:r>
              <a:rPr lang="en-US" sz="2700" dirty="0" err="1">
                <a:solidFill>
                  <a:srgbClr val="5C2699"/>
                </a:solidFill>
                <a:latin typeface="Menlo-Regular"/>
              </a:rPr>
              <a:t>UIApplication</a:t>
            </a:r>
            <a:r>
              <a:rPr lang="en-US" sz="2700" dirty="0">
                <a:solidFill>
                  <a:srgbClr val="000000"/>
                </a:solidFill>
                <a:latin typeface="Menlo-Regular"/>
              </a:rPr>
              <a:t> </a:t>
            </a:r>
            <a:r>
              <a:rPr lang="en-US" sz="2700" dirty="0" err="1">
                <a:solidFill>
                  <a:srgbClr val="2E0D6E"/>
                </a:solidFill>
                <a:latin typeface="Menlo-Regular"/>
              </a:rPr>
              <a:t>sharedApplication</a:t>
            </a:r>
            <a:r>
              <a:rPr lang="en-US" sz="2700" dirty="0">
                <a:solidFill>
                  <a:srgbClr val="000000"/>
                </a:solidFill>
                <a:latin typeface="Menlo-Regular"/>
              </a:rPr>
              <a:t>] </a:t>
            </a:r>
            <a:r>
              <a:rPr lang="en-US" sz="2700" dirty="0" err="1">
                <a:solidFill>
                  <a:srgbClr val="2E0D6E"/>
                </a:solidFill>
                <a:latin typeface="Menlo-Regular"/>
              </a:rPr>
              <a:t>registerForRemoteNotificationTypes</a:t>
            </a:r>
            <a:r>
              <a:rPr lang="en-US" sz="2700" dirty="0">
                <a:solidFill>
                  <a:srgbClr val="000000"/>
                </a:solidFill>
                <a:latin typeface="Menlo-Regular"/>
              </a:rPr>
              <a:t>:</a:t>
            </a:r>
          </a:p>
          <a:p>
            <a:pPr marL="914400" lvl="1" indent="-514350">
              <a:buFont typeface="+mj-lt"/>
              <a:buAutoNum type="arabicPeriod"/>
            </a:pPr>
            <a:r>
              <a:rPr lang="en-US" sz="2700" dirty="0">
                <a:solidFill>
                  <a:srgbClr val="000000"/>
                </a:solidFill>
                <a:latin typeface="Menlo-Regular"/>
              </a:rPr>
              <a:t> </a:t>
            </a:r>
            <a:r>
              <a:rPr lang="en-US" sz="2700" dirty="0" smtClean="0">
                <a:solidFill>
                  <a:srgbClr val="000000"/>
                </a:solidFill>
                <a:latin typeface="Menlo-Regular"/>
              </a:rPr>
              <a:t>	(</a:t>
            </a:r>
            <a:r>
              <a:rPr lang="en-US" sz="2700" dirty="0" err="1">
                <a:solidFill>
                  <a:srgbClr val="2E0D6E"/>
                </a:solidFill>
                <a:latin typeface="Menlo-Regular"/>
              </a:rPr>
              <a:t>UIRemoteNotificationTypeBadge</a:t>
            </a:r>
            <a:r>
              <a:rPr lang="en-US" sz="2700" dirty="0">
                <a:solidFill>
                  <a:srgbClr val="000000"/>
                </a:solidFill>
                <a:latin typeface="Menlo-Regular"/>
              </a:rPr>
              <a:t> | </a:t>
            </a:r>
            <a:r>
              <a:rPr lang="en-US" sz="2700" dirty="0" smtClean="0">
                <a:solidFill>
                  <a:srgbClr val="000000"/>
                </a:solidFill>
                <a:latin typeface="Menlo-Regular"/>
              </a:rPr>
              <a:t>	</a:t>
            </a:r>
            <a:r>
              <a:rPr lang="en-US" sz="2700" dirty="0" err="1" smtClean="0">
                <a:solidFill>
                  <a:srgbClr val="2E0D6E"/>
                </a:solidFill>
                <a:latin typeface="Menlo-Regular"/>
              </a:rPr>
              <a:t>UIRemoteNotificationTypeSound</a:t>
            </a:r>
            <a:r>
              <a:rPr lang="en-US" sz="2700" dirty="0" smtClean="0">
                <a:solidFill>
                  <a:srgbClr val="000000"/>
                </a:solidFill>
                <a:latin typeface="Menlo-Regular"/>
              </a:rPr>
              <a:t> </a:t>
            </a:r>
            <a:r>
              <a:rPr lang="en-US" sz="2700" dirty="0">
                <a:solidFill>
                  <a:srgbClr val="000000"/>
                </a:solidFill>
                <a:latin typeface="Menlo-Regular"/>
              </a:rPr>
              <a:t>| </a:t>
            </a:r>
            <a:r>
              <a:rPr lang="en-US" sz="2700" dirty="0" smtClean="0">
                <a:solidFill>
                  <a:srgbClr val="000000"/>
                </a:solidFill>
                <a:latin typeface="Menlo-Regular"/>
              </a:rPr>
              <a:t>	</a:t>
            </a:r>
            <a:r>
              <a:rPr lang="en-US" sz="2700" dirty="0" err="1" smtClean="0">
                <a:solidFill>
                  <a:srgbClr val="2E0D6E"/>
                </a:solidFill>
                <a:latin typeface="Menlo-Regular"/>
              </a:rPr>
              <a:t>UIRemoteNotificationTypeAlert</a:t>
            </a:r>
            <a:r>
              <a:rPr lang="en-US" sz="2700" dirty="0">
                <a:solidFill>
                  <a:srgbClr val="000000"/>
                </a:solidFill>
                <a:latin typeface="Menlo-Regular"/>
              </a:rPr>
              <a:t>)];</a:t>
            </a:r>
          </a:p>
          <a:p>
            <a:pPr marL="914400" lvl="1" indent="-514350">
              <a:buFont typeface="+mj-lt"/>
              <a:buAutoNum type="arabicPeriod"/>
            </a:pPr>
            <a:r>
              <a:rPr lang="en-US" sz="2700" dirty="0">
                <a:solidFill>
                  <a:srgbClr val="000000"/>
                </a:solidFill>
                <a:latin typeface="Menlo-Regular"/>
              </a:rPr>
              <a:t>    </a:t>
            </a:r>
          </a:p>
          <a:p>
            <a:pPr marL="914400" lvl="1" indent="-514350">
              <a:buFont typeface="+mj-lt"/>
              <a:buAutoNum type="arabicPeriod"/>
            </a:pPr>
            <a:r>
              <a:rPr lang="en-US" sz="2700" dirty="0">
                <a:solidFill>
                  <a:srgbClr val="000000"/>
                </a:solidFill>
                <a:latin typeface="Menlo-Regular"/>
              </a:rPr>
              <a:t>    </a:t>
            </a:r>
            <a:r>
              <a:rPr lang="en-US" sz="2700" dirty="0">
                <a:solidFill>
                  <a:srgbClr val="AA0D91"/>
                </a:solidFill>
                <a:latin typeface="Menlo-Regular"/>
              </a:rPr>
              <a:t>return</a:t>
            </a:r>
            <a:r>
              <a:rPr lang="en-US" sz="2700" dirty="0">
                <a:solidFill>
                  <a:srgbClr val="000000"/>
                </a:solidFill>
                <a:latin typeface="Menlo-Regular"/>
              </a:rPr>
              <a:t> </a:t>
            </a:r>
            <a:r>
              <a:rPr lang="en-US" sz="2700" dirty="0">
                <a:solidFill>
                  <a:srgbClr val="AA0D91"/>
                </a:solidFill>
                <a:latin typeface="Menlo-Regular"/>
              </a:rPr>
              <a:t>YES</a:t>
            </a:r>
            <a:r>
              <a:rPr lang="en-US" sz="2700" dirty="0">
                <a:solidFill>
                  <a:srgbClr val="000000"/>
                </a:solidFill>
                <a:latin typeface="Menlo-Regular"/>
              </a:rPr>
              <a:t>;</a:t>
            </a:r>
          </a:p>
          <a:p>
            <a:pPr marL="914400" lvl="1" indent="-514350">
              <a:buFont typeface="+mj-lt"/>
              <a:buAutoNum type="arabicPeriod"/>
            </a:pPr>
            <a:r>
              <a:rPr lang="en-US" sz="2700" dirty="0" smtClean="0">
                <a:solidFill>
                  <a:srgbClr val="000000"/>
                </a:solidFill>
                <a:latin typeface="Menlo-Regular"/>
              </a:rPr>
              <a:t>}</a:t>
            </a:r>
          </a:p>
          <a:p>
            <a:pPr marL="914400" lvl="1" indent="-514350">
              <a:buFont typeface="+mj-lt"/>
              <a:buAutoNum type="arabicPeriod"/>
            </a:pPr>
            <a:endParaRPr lang="en-US" sz="2700" dirty="0" smtClean="0">
              <a:solidFill>
                <a:srgbClr val="000000"/>
              </a:solidFill>
              <a:latin typeface="Menlo-Regular"/>
            </a:endParaRPr>
          </a:p>
          <a:p>
            <a:pPr marL="914400" lvl="1" indent="-514350">
              <a:buFont typeface="+mj-lt"/>
              <a:buAutoNum type="arabicPeriod"/>
            </a:pPr>
            <a:r>
              <a:rPr lang="en-US" dirty="0" smtClean="0">
                <a:solidFill>
                  <a:srgbClr val="000000"/>
                </a:solidFill>
                <a:latin typeface="Menlo-Regular"/>
              </a:rPr>
              <a:t>- </a:t>
            </a:r>
            <a:r>
              <a:rPr lang="en-US" dirty="0">
                <a:solidFill>
                  <a:srgbClr val="000000"/>
                </a:solidFill>
                <a:latin typeface="Menlo-Regular"/>
              </a:rPr>
              <a:t>(</a:t>
            </a:r>
            <a:r>
              <a:rPr lang="en-US" dirty="0">
                <a:solidFill>
                  <a:srgbClr val="AA0D91"/>
                </a:solidFill>
                <a:latin typeface="Menlo-Regular"/>
              </a:rPr>
              <a:t>void</a:t>
            </a:r>
            <a:r>
              <a:rPr lang="en-US" dirty="0">
                <a:solidFill>
                  <a:srgbClr val="000000"/>
                </a:solidFill>
                <a:latin typeface="Menlo-Regular"/>
              </a:rPr>
              <a:t>)application:(</a:t>
            </a:r>
            <a:r>
              <a:rPr lang="en-US" dirty="0" err="1">
                <a:solidFill>
                  <a:srgbClr val="5C2699"/>
                </a:solidFill>
                <a:latin typeface="Menlo-Regular"/>
              </a:rPr>
              <a:t>UIApplication</a:t>
            </a:r>
            <a:r>
              <a:rPr lang="en-US" dirty="0">
                <a:solidFill>
                  <a:srgbClr val="000000"/>
                </a:solidFill>
                <a:latin typeface="Menlo-Regular"/>
              </a:rPr>
              <a:t>*)application </a:t>
            </a:r>
            <a:r>
              <a:rPr lang="en-US" dirty="0" err="1">
                <a:solidFill>
                  <a:srgbClr val="000000"/>
                </a:solidFill>
                <a:latin typeface="Menlo-Regular"/>
              </a:rPr>
              <a:t>didReceiveRemoteNotification</a:t>
            </a:r>
            <a:r>
              <a:rPr lang="en-US" dirty="0">
                <a:solidFill>
                  <a:srgbClr val="000000"/>
                </a:solidFill>
                <a:latin typeface="Menlo-Regular"/>
              </a:rPr>
              <a:t>:(</a:t>
            </a:r>
            <a:r>
              <a:rPr lang="en-US" dirty="0" err="1">
                <a:solidFill>
                  <a:srgbClr val="3F6E74"/>
                </a:solidFill>
                <a:latin typeface="Menlo-Regular"/>
              </a:rPr>
              <a:t>NSDictionary</a:t>
            </a:r>
            <a:r>
              <a:rPr lang="en-US" dirty="0">
                <a:solidFill>
                  <a:srgbClr val="000000"/>
                </a:solidFill>
                <a:latin typeface="Menlo-Regular"/>
              </a:rPr>
              <a:t>*)</a:t>
            </a:r>
            <a:r>
              <a:rPr lang="en-US" dirty="0" err="1" smtClean="0">
                <a:solidFill>
                  <a:srgbClr val="000000"/>
                </a:solidFill>
                <a:latin typeface="Menlo-Regular"/>
              </a:rPr>
              <a:t>userInfo</a:t>
            </a:r>
            <a:endParaRPr lang="en-US" dirty="0" smtClean="0">
              <a:solidFill>
                <a:srgbClr val="000000"/>
              </a:solidFill>
              <a:latin typeface="Menlo-Regular"/>
            </a:endParaRPr>
          </a:p>
          <a:p>
            <a:pPr marL="914400" lvl="1" indent="-514350">
              <a:buFont typeface="+mj-lt"/>
              <a:buAutoNum type="arabicPeriod"/>
            </a:pPr>
            <a:r>
              <a:rPr lang="en-US" dirty="0" smtClean="0">
                <a:solidFill>
                  <a:srgbClr val="000000"/>
                </a:solidFill>
                <a:latin typeface="Menlo-Regular"/>
              </a:rPr>
              <a:t>{//</a:t>
            </a:r>
            <a:r>
              <a:rPr lang="en-US" dirty="0" err="1" smtClean="0">
                <a:solidFill>
                  <a:srgbClr val="000000"/>
                </a:solidFill>
                <a:latin typeface="Menlo-Regular"/>
              </a:rPr>
              <a:t>userInfo</a:t>
            </a:r>
            <a:r>
              <a:rPr lang="en-US" dirty="0" smtClean="0">
                <a:solidFill>
                  <a:srgbClr val="000000"/>
                </a:solidFill>
                <a:latin typeface="Menlo-Regular"/>
              </a:rPr>
              <a:t> contains the notification</a:t>
            </a:r>
          </a:p>
          <a:p>
            <a:pPr marL="914400" lvl="1" indent="-514350">
              <a:buFont typeface="+mj-lt"/>
              <a:buAutoNum type="arabicPeriod"/>
            </a:pPr>
            <a:r>
              <a:rPr lang="en-US" dirty="0" err="1" smtClean="0">
                <a:solidFill>
                  <a:srgbClr val="26474B"/>
                </a:solidFill>
                <a:latin typeface="Menlo-Regular"/>
              </a:rPr>
              <a:t>NSLog</a:t>
            </a:r>
            <a:r>
              <a:rPr lang="en-US" dirty="0">
                <a:solidFill>
                  <a:srgbClr val="000000"/>
                </a:solidFill>
                <a:latin typeface="Menlo-Regular"/>
              </a:rPr>
              <a:t>(</a:t>
            </a:r>
            <a:r>
              <a:rPr lang="en-US" dirty="0">
                <a:solidFill>
                  <a:srgbClr val="C41A16"/>
                </a:solidFill>
                <a:latin typeface="Menlo-Regular"/>
              </a:rPr>
              <a:t>@"Received notification: %@"</a:t>
            </a:r>
            <a:r>
              <a:rPr lang="en-US" dirty="0">
                <a:solidFill>
                  <a:srgbClr val="000000"/>
                </a:solidFill>
                <a:latin typeface="Menlo-Regular"/>
              </a:rPr>
              <a:t>, </a:t>
            </a:r>
            <a:r>
              <a:rPr lang="en-US" dirty="0" err="1">
                <a:solidFill>
                  <a:srgbClr val="000000"/>
                </a:solidFill>
                <a:latin typeface="Menlo-Regular"/>
              </a:rPr>
              <a:t>userInfo</a:t>
            </a:r>
            <a:r>
              <a:rPr lang="en-US" dirty="0">
                <a:solidFill>
                  <a:srgbClr val="000000"/>
                </a:solidFill>
                <a:latin typeface="Menlo-Regular"/>
              </a:rPr>
              <a:t>)</a:t>
            </a:r>
            <a:r>
              <a:rPr lang="en-US" dirty="0" smtClean="0">
                <a:solidFill>
                  <a:srgbClr val="000000"/>
                </a:solidFill>
                <a:latin typeface="Menlo-Regular"/>
              </a:rPr>
              <a:t>;</a:t>
            </a:r>
          </a:p>
          <a:p>
            <a:pPr marL="914400" lvl="1" indent="-514350">
              <a:buFont typeface="+mj-lt"/>
              <a:buAutoNum type="arabicPeriod"/>
            </a:pPr>
            <a:r>
              <a:rPr lang="en-US" dirty="0" smtClean="0">
                <a:solidFill>
                  <a:srgbClr val="000000"/>
                </a:solidFill>
                <a:latin typeface="Menlo-Regular"/>
              </a:rPr>
              <a:t>}</a:t>
            </a:r>
          </a:p>
          <a:p>
            <a:pPr marL="914400" lvl="1" indent="-514350">
              <a:buFont typeface="+mj-lt"/>
              <a:buAutoNum type="arabicPeriod"/>
            </a:pPr>
            <a:endParaRPr lang="en-US" dirty="0" smtClean="0">
              <a:solidFill>
                <a:srgbClr val="000000"/>
              </a:solidFill>
              <a:latin typeface="Menlo-Regular"/>
            </a:endParaRPr>
          </a:p>
          <a:p>
            <a:pPr marL="914400" lvl="1" indent="-514350">
              <a:buFont typeface="+mj-lt"/>
              <a:buAutoNum type="arabicPeriod"/>
            </a:pPr>
            <a:r>
              <a:rPr lang="en-US" dirty="0" smtClean="0">
                <a:solidFill>
                  <a:srgbClr val="000000"/>
                </a:solidFill>
                <a:latin typeface="Menlo-Regular"/>
              </a:rPr>
              <a:t>- </a:t>
            </a:r>
            <a:r>
              <a:rPr lang="en-US" dirty="0">
                <a:solidFill>
                  <a:srgbClr val="000000"/>
                </a:solidFill>
                <a:latin typeface="Menlo-Regular"/>
              </a:rPr>
              <a:t>(</a:t>
            </a:r>
            <a:r>
              <a:rPr lang="en-US" dirty="0">
                <a:solidFill>
                  <a:srgbClr val="AA0D91"/>
                </a:solidFill>
                <a:latin typeface="Menlo-Regular"/>
              </a:rPr>
              <a:t>void</a:t>
            </a:r>
            <a:r>
              <a:rPr lang="en-US" dirty="0">
                <a:solidFill>
                  <a:srgbClr val="000000"/>
                </a:solidFill>
                <a:latin typeface="Menlo-Regular"/>
              </a:rPr>
              <a:t>)application:(</a:t>
            </a:r>
            <a:r>
              <a:rPr lang="en-US" dirty="0" err="1">
                <a:solidFill>
                  <a:srgbClr val="5C2699"/>
                </a:solidFill>
                <a:latin typeface="Menlo-Regular"/>
              </a:rPr>
              <a:t>UIApplication</a:t>
            </a:r>
            <a:r>
              <a:rPr lang="en-US" dirty="0">
                <a:solidFill>
                  <a:srgbClr val="000000"/>
                </a:solidFill>
                <a:latin typeface="Menlo-Regular"/>
              </a:rPr>
              <a:t>*)application </a:t>
            </a:r>
            <a:r>
              <a:rPr lang="en-US" dirty="0" err="1">
                <a:solidFill>
                  <a:srgbClr val="000000"/>
                </a:solidFill>
                <a:latin typeface="Menlo-Regular"/>
              </a:rPr>
              <a:t>didRegisterForRemoteNotificationsWithDeviceToken</a:t>
            </a:r>
            <a:r>
              <a:rPr lang="en-US" dirty="0">
                <a:solidFill>
                  <a:srgbClr val="000000"/>
                </a:solidFill>
                <a:latin typeface="Menlo-Regular"/>
              </a:rPr>
              <a:t>:(</a:t>
            </a:r>
            <a:r>
              <a:rPr lang="en-US" dirty="0" err="1">
                <a:solidFill>
                  <a:srgbClr val="3F6E74"/>
                </a:solidFill>
                <a:latin typeface="Menlo-Regular"/>
              </a:rPr>
              <a:t>NSData</a:t>
            </a:r>
            <a:r>
              <a:rPr lang="en-US" dirty="0">
                <a:solidFill>
                  <a:srgbClr val="000000"/>
                </a:solidFill>
                <a:latin typeface="Menlo-Regular"/>
              </a:rPr>
              <a:t>*)</a:t>
            </a:r>
            <a:r>
              <a:rPr lang="en-US" dirty="0" err="1" smtClean="0">
                <a:solidFill>
                  <a:srgbClr val="000000"/>
                </a:solidFill>
                <a:latin typeface="Menlo-Regular"/>
              </a:rPr>
              <a:t>deviceToken</a:t>
            </a:r>
            <a:endParaRPr lang="en-US" dirty="0" smtClean="0">
              <a:solidFill>
                <a:srgbClr val="000000"/>
              </a:solidFill>
              <a:latin typeface="Menlo-Regular"/>
            </a:endParaRPr>
          </a:p>
          <a:p>
            <a:pPr marL="914400" lvl="1" indent="-514350">
              <a:buFont typeface="+mj-lt"/>
              <a:buAutoNum type="arabicPeriod"/>
            </a:pPr>
            <a:r>
              <a:rPr lang="en-US" dirty="0" smtClean="0">
                <a:solidFill>
                  <a:srgbClr val="000000"/>
                </a:solidFill>
                <a:latin typeface="Menlo-Regular"/>
              </a:rPr>
              <a:t>{</a:t>
            </a:r>
          </a:p>
          <a:p>
            <a:pPr marL="914400" lvl="1" indent="-514350">
              <a:buFont typeface="+mj-lt"/>
              <a:buAutoNum type="arabicPeriod"/>
            </a:pPr>
            <a:r>
              <a:rPr lang="en-US" dirty="0">
                <a:solidFill>
                  <a:srgbClr val="000000"/>
                </a:solidFill>
                <a:latin typeface="Menlo-Regular"/>
              </a:rPr>
              <a:t>	</a:t>
            </a:r>
            <a:r>
              <a:rPr lang="en-US" dirty="0" err="1">
                <a:solidFill>
                  <a:srgbClr val="26474B"/>
                </a:solidFill>
                <a:latin typeface="Menlo-Regular"/>
              </a:rPr>
              <a:t>NSLog</a:t>
            </a:r>
            <a:r>
              <a:rPr lang="en-US" dirty="0">
                <a:solidFill>
                  <a:srgbClr val="000000"/>
                </a:solidFill>
                <a:latin typeface="Menlo-Regular"/>
              </a:rPr>
              <a:t>(</a:t>
            </a:r>
            <a:r>
              <a:rPr lang="en-US" dirty="0">
                <a:solidFill>
                  <a:srgbClr val="C41A16"/>
                </a:solidFill>
                <a:latin typeface="Menlo-Regular"/>
              </a:rPr>
              <a:t>@"My token is: %@"</a:t>
            </a:r>
            <a:r>
              <a:rPr lang="en-US" dirty="0">
                <a:solidFill>
                  <a:srgbClr val="000000"/>
                </a:solidFill>
                <a:latin typeface="Menlo-Regular"/>
              </a:rPr>
              <a:t>, </a:t>
            </a:r>
            <a:r>
              <a:rPr lang="en-US" dirty="0" err="1">
                <a:solidFill>
                  <a:srgbClr val="000000"/>
                </a:solidFill>
                <a:latin typeface="Menlo-Regular"/>
              </a:rPr>
              <a:t>deviceToken</a:t>
            </a:r>
            <a:r>
              <a:rPr lang="en-US" dirty="0">
                <a:solidFill>
                  <a:srgbClr val="000000"/>
                </a:solidFill>
                <a:latin typeface="Menlo-Regular"/>
              </a:rPr>
              <a:t>)</a:t>
            </a:r>
            <a:r>
              <a:rPr lang="en-US" dirty="0" smtClean="0">
                <a:solidFill>
                  <a:srgbClr val="000000"/>
                </a:solidFill>
                <a:latin typeface="Menlo-Regular"/>
              </a:rPr>
              <a:t>;</a:t>
            </a:r>
          </a:p>
          <a:p>
            <a:pPr marL="914400" lvl="1" indent="-514350">
              <a:buFont typeface="+mj-lt"/>
              <a:buAutoNum type="arabicPeriod"/>
            </a:pPr>
            <a:r>
              <a:rPr lang="en-US" dirty="0" smtClean="0">
                <a:solidFill>
                  <a:srgbClr val="000000"/>
                </a:solidFill>
                <a:latin typeface="Menlo-Regular"/>
              </a:rPr>
              <a:t>}</a:t>
            </a:r>
            <a:endParaRPr lang="en-US" sz="2300" dirty="0">
              <a:solidFill>
                <a:srgbClr val="000000"/>
              </a:solidFill>
              <a:latin typeface="Menlo-Regular"/>
            </a:endParaRPr>
          </a:p>
          <a:p>
            <a:endParaRPr lang="en-US" sz="2600" dirty="0"/>
          </a:p>
        </p:txBody>
      </p:sp>
      <p:sp>
        <p:nvSpPr>
          <p:cNvPr id="4" name="Date Placeholder 3"/>
          <p:cNvSpPr>
            <a:spLocks noGrp="1"/>
          </p:cNvSpPr>
          <p:nvPr>
            <p:ph type="dt" sz="half" idx="10"/>
          </p:nvPr>
        </p:nvSpPr>
        <p:spPr/>
        <p:txBody>
          <a:bodyPr/>
          <a:lstStyle/>
          <a:p>
            <a:r>
              <a:rPr lang="en-US" smtClean="0"/>
              <a:t>3/31/14</a:t>
            </a:r>
            <a:endParaRPr lang="en-US"/>
          </a:p>
        </p:txBody>
      </p:sp>
      <p:sp>
        <p:nvSpPr>
          <p:cNvPr id="5" name="Footer Placeholder 4"/>
          <p:cNvSpPr>
            <a:spLocks noGrp="1"/>
          </p:cNvSpPr>
          <p:nvPr>
            <p:ph type="ftr" sz="quarter" idx="11"/>
          </p:nvPr>
        </p:nvSpPr>
        <p:spPr/>
        <p:txBody>
          <a:bodyPr/>
          <a:lstStyle/>
          <a:p>
            <a:r>
              <a:rPr lang="en-US" smtClean="0"/>
              <a:t>Cellular Networks and Mobile Computing (COMS 6998-7)</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15</a:t>
            </a:fld>
            <a:endParaRPr lang="en-US"/>
          </a:p>
        </p:txBody>
      </p:sp>
    </p:spTree>
    <p:extLst>
      <p:ext uri="{BB962C8B-B14F-4D97-AF65-F5344CB8AC3E}">
        <p14:creationId xmlns:p14="http://schemas.microsoft.com/office/powerpoint/2010/main" val="140314472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Apple Push </a:t>
            </a:r>
            <a:r>
              <a:rPr lang="en-US" dirty="0"/>
              <a:t>Notification Programming </a:t>
            </a:r>
            <a:r>
              <a:rPr lang="en-US" dirty="0" smtClean="0"/>
              <a:t>Example (Cont’d)</a:t>
            </a:r>
            <a:endParaRPr lang="en-US" dirty="0"/>
          </a:p>
        </p:txBody>
      </p:sp>
      <p:sp>
        <p:nvSpPr>
          <p:cNvPr id="3" name="Content Placeholder 2"/>
          <p:cNvSpPr>
            <a:spLocks noGrp="1"/>
          </p:cNvSpPr>
          <p:nvPr>
            <p:ph idx="1"/>
          </p:nvPr>
        </p:nvSpPr>
        <p:spPr/>
        <p:txBody>
          <a:bodyPr>
            <a:normAutofit fontScale="25000" lnSpcReduction="20000"/>
          </a:bodyPr>
          <a:lstStyle/>
          <a:p>
            <a:r>
              <a:rPr lang="en-US" sz="4000" dirty="0" smtClean="0"/>
              <a:t>Server code</a:t>
            </a:r>
          </a:p>
          <a:p>
            <a:pPr marL="914400" lvl="1" indent="-457200">
              <a:buFont typeface="+mj-lt"/>
              <a:buAutoNum type="arabicPeriod"/>
            </a:pPr>
            <a:r>
              <a:rPr lang="fr-FR" dirty="0">
                <a:solidFill>
                  <a:srgbClr val="000000"/>
                </a:solidFill>
                <a:latin typeface="Menlo-Regular"/>
              </a:rPr>
              <a:t>$</a:t>
            </a:r>
            <a:r>
              <a:rPr lang="fr-FR" dirty="0" err="1">
                <a:solidFill>
                  <a:srgbClr val="000000"/>
                </a:solidFill>
                <a:latin typeface="Menlo-Regular"/>
              </a:rPr>
              <a:t>devicetoken</a:t>
            </a:r>
            <a:r>
              <a:rPr lang="fr-FR" dirty="0">
                <a:solidFill>
                  <a:srgbClr val="000000"/>
                </a:solidFill>
                <a:latin typeface="Menlo-Regular"/>
              </a:rPr>
              <a:t> =</a:t>
            </a:r>
            <a:r>
              <a:rPr lang="fr-FR" dirty="0">
                <a:solidFill>
                  <a:srgbClr val="1C00CF"/>
                </a:solidFill>
                <a:latin typeface="Menlo-Regular"/>
              </a:rPr>
              <a:t>'</a:t>
            </a:r>
            <a:r>
              <a:rPr lang="fr-FR" dirty="0" smtClean="0">
                <a:solidFill>
                  <a:srgbClr val="1C00CF"/>
                </a:solidFill>
                <a:latin typeface="Menlo-Regular"/>
              </a:rPr>
              <a:t>f05571e4be60a4e11524d76e4366862128f430522fb470c46fc6810fffb07af7’</a:t>
            </a:r>
            <a:r>
              <a:rPr lang="fr-FR" dirty="0" smtClean="0">
                <a:solidFill>
                  <a:srgbClr val="000000"/>
                </a:solidFill>
                <a:latin typeface="Menlo-Regular"/>
              </a:rPr>
              <a:t>;</a:t>
            </a:r>
            <a:endParaRPr lang="fr-FR" dirty="0">
              <a:solidFill>
                <a:srgbClr val="000000"/>
              </a:solidFill>
              <a:latin typeface="Menlo-Regular"/>
            </a:endParaRPr>
          </a:p>
          <a:p>
            <a:pPr marL="914400" lvl="1" indent="-457200">
              <a:buFont typeface="+mj-lt"/>
              <a:buAutoNum type="arabicPeriod"/>
            </a:pPr>
            <a:r>
              <a:rPr lang="fr-FR" dirty="0">
                <a:solidFill>
                  <a:srgbClr val="007400"/>
                </a:solidFill>
                <a:latin typeface="Menlo-Regular"/>
              </a:rPr>
              <a:t>// Put </a:t>
            </a:r>
            <a:r>
              <a:rPr lang="fr-FR" dirty="0" err="1">
                <a:solidFill>
                  <a:srgbClr val="007400"/>
                </a:solidFill>
                <a:latin typeface="Menlo-Regular"/>
              </a:rPr>
              <a:t>your</a:t>
            </a:r>
            <a:r>
              <a:rPr lang="fr-FR" dirty="0">
                <a:solidFill>
                  <a:srgbClr val="007400"/>
                </a:solidFill>
                <a:latin typeface="Menlo-Regular"/>
              </a:rPr>
              <a:t> </a:t>
            </a:r>
            <a:r>
              <a:rPr lang="fr-FR" dirty="0" err="1">
                <a:solidFill>
                  <a:srgbClr val="007400"/>
                </a:solidFill>
                <a:latin typeface="Menlo-Regular"/>
              </a:rPr>
              <a:t>private</a:t>
            </a:r>
            <a:r>
              <a:rPr lang="fr-FR" dirty="0">
                <a:solidFill>
                  <a:srgbClr val="007400"/>
                </a:solidFill>
                <a:latin typeface="Menlo-Regular"/>
              </a:rPr>
              <a:t> </a:t>
            </a:r>
            <a:r>
              <a:rPr lang="fr-FR" dirty="0" err="1">
                <a:solidFill>
                  <a:srgbClr val="007400"/>
                </a:solidFill>
                <a:latin typeface="Menlo-Regular"/>
              </a:rPr>
              <a:t>key's</a:t>
            </a:r>
            <a:r>
              <a:rPr lang="fr-FR" dirty="0">
                <a:solidFill>
                  <a:srgbClr val="007400"/>
                </a:solidFill>
                <a:latin typeface="Menlo-Regular"/>
              </a:rPr>
              <a:t> </a:t>
            </a:r>
            <a:r>
              <a:rPr lang="fr-FR" dirty="0" err="1">
                <a:solidFill>
                  <a:srgbClr val="007400"/>
                </a:solidFill>
                <a:latin typeface="Menlo-Regular"/>
              </a:rPr>
              <a:t>passphrase</a:t>
            </a:r>
            <a:r>
              <a:rPr lang="fr-FR" dirty="0">
                <a:solidFill>
                  <a:srgbClr val="007400"/>
                </a:solidFill>
                <a:latin typeface="Menlo-Regular"/>
              </a:rPr>
              <a:t> </a:t>
            </a:r>
            <a:r>
              <a:rPr lang="fr-FR" dirty="0" err="1">
                <a:solidFill>
                  <a:srgbClr val="007400"/>
                </a:solidFill>
                <a:latin typeface="Menlo-Regular"/>
              </a:rPr>
              <a:t>here</a:t>
            </a:r>
            <a:r>
              <a:rPr lang="fr-FR" dirty="0">
                <a:solidFill>
                  <a:srgbClr val="007400"/>
                </a:solidFill>
                <a:latin typeface="Menlo-Regular"/>
              </a:rPr>
              <a:t>:</a:t>
            </a:r>
            <a:endParaRPr lang="fr-FR" dirty="0">
              <a:solidFill>
                <a:srgbClr val="000000"/>
              </a:solidFill>
              <a:latin typeface="Menlo-Regular"/>
            </a:endParaRPr>
          </a:p>
          <a:p>
            <a:pPr marL="914400" lvl="1" indent="-457200">
              <a:buFont typeface="+mj-lt"/>
              <a:buAutoNum type="arabicPeriod"/>
            </a:pPr>
            <a:r>
              <a:rPr lang="fr-FR" dirty="0">
                <a:solidFill>
                  <a:srgbClr val="000000"/>
                </a:solidFill>
                <a:latin typeface="Menlo-Regular"/>
              </a:rPr>
              <a:t>$</a:t>
            </a:r>
            <a:r>
              <a:rPr lang="fr-FR" dirty="0" err="1">
                <a:solidFill>
                  <a:srgbClr val="000000"/>
                </a:solidFill>
                <a:latin typeface="Menlo-Regular"/>
              </a:rPr>
              <a:t>passphrase</a:t>
            </a:r>
            <a:r>
              <a:rPr lang="fr-FR" dirty="0">
                <a:solidFill>
                  <a:srgbClr val="000000"/>
                </a:solidFill>
                <a:latin typeface="Menlo-Regular"/>
              </a:rPr>
              <a:t> = </a:t>
            </a:r>
            <a:r>
              <a:rPr lang="fr-FR" dirty="0">
                <a:solidFill>
                  <a:srgbClr val="1C00CF"/>
                </a:solidFill>
                <a:latin typeface="Menlo-Regular"/>
              </a:rPr>
              <a:t>'</a:t>
            </a:r>
            <a:r>
              <a:rPr lang="fr-FR" dirty="0" err="1" smtClean="0">
                <a:solidFill>
                  <a:srgbClr val="1C00CF"/>
                </a:solidFill>
                <a:latin typeface="Menlo-Regular"/>
              </a:rPr>
              <a:t>PushChat</a:t>
            </a:r>
            <a:r>
              <a:rPr lang="fr-FR" dirty="0" smtClean="0">
                <a:solidFill>
                  <a:srgbClr val="1C00CF"/>
                </a:solidFill>
                <a:latin typeface="Menlo-Regular"/>
              </a:rPr>
              <a:t>'</a:t>
            </a:r>
            <a:r>
              <a:rPr lang="fr-FR" dirty="0" smtClean="0">
                <a:solidFill>
                  <a:srgbClr val="000000"/>
                </a:solidFill>
                <a:latin typeface="Menlo-Regular"/>
              </a:rPr>
              <a:t>;</a:t>
            </a:r>
            <a:endParaRPr lang="fr-FR" dirty="0">
              <a:solidFill>
                <a:srgbClr val="000000"/>
              </a:solidFill>
              <a:latin typeface="Menlo-Regular"/>
            </a:endParaRPr>
          </a:p>
          <a:p>
            <a:pPr marL="914400" lvl="1" indent="-457200">
              <a:buFont typeface="+mj-lt"/>
              <a:buAutoNum type="arabicPeriod"/>
            </a:pPr>
            <a:r>
              <a:rPr lang="fr-FR" dirty="0">
                <a:solidFill>
                  <a:srgbClr val="007400"/>
                </a:solidFill>
                <a:latin typeface="Menlo-Regular"/>
              </a:rPr>
              <a:t>// Put </a:t>
            </a:r>
            <a:r>
              <a:rPr lang="fr-FR" dirty="0" err="1">
                <a:solidFill>
                  <a:srgbClr val="007400"/>
                </a:solidFill>
                <a:latin typeface="Menlo-Regular"/>
              </a:rPr>
              <a:t>your</a:t>
            </a:r>
            <a:r>
              <a:rPr lang="fr-FR" dirty="0">
                <a:solidFill>
                  <a:srgbClr val="007400"/>
                </a:solidFill>
                <a:latin typeface="Menlo-Regular"/>
              </a:rPr>
              <a:t> </a:t>
            </a:r>
            <a:r>
              <a:rPr lang="fr-FR" dirty="0" err="1">
                <a:solidFill>
                  <a:srgbClr val="007400"/>
                </a:solidFill>
                <a:latin typeface="Menlo-Regular"/>
              </a:rPr>
              <a:t>alert</a:t>
            </a:r>
            <a:r>
              <a:rPr lang="fr-FR" dirty="0">
                <a:solidFill>
                  <a:srgbClr val="007400"/>
                </a:solidFill>
                <a:latin typeface="Menlo-Regular"/>
              </a:rPr>
              <a:t> message </a:t>
            </a:r>
            <a:r>
              <a:rPr lang="fr-FR" dirty="0" err="1">
                <a:solidFill>
                  <a:srgbClr val="007400"/>
                </a:solidFill>
                <a:latin typeface="Menlo-Regular"/>
              </a:rPr>
              <a:t>here</a:t>
            </a:r>
            <a:r>
              <a:rPr lang="fr-FR" dirty="0">
                <a:solidFill>
                  <a:srgbClr val="007400"/>
                </a:solidFill>
                <a:latin typeface="Menlo-Regular"/>
              </a:rPr>
              <a:t>:</a:t>
            </a:r>
            <a:endParaRPr lang="fr-FR" dirty="0">
              <a:solidFill>
                <a:srgbClr val="000000"/>
              </a:solidFill>
              <a:latin typeface="Menlo-Regular"/>
            </a:endParaRPr>
          </a:p>
          <a:p>
            <a:pPr marL="914400" lvl="1" indent="-457200">
              <a:buFont typeface="+mj-lt"/>
              <a:buAutoNum type="arabicPeriod"/>
            </a:pPr>
            <a:r>
              <a:rPr lang="fr-FR" dirty="0">
                <a:solidFill>
                  <a:srgbClr val="000000"/>
                </a:solidFill>
                <a:latin typeface="Menlo-Regular"/>
              </a:rPr>
              <a:t>$message = </a:t>
            </a:r>
            <a:r>
              <a:rPr lang="fr-FR" dirty="0">
                <a:solidFill>
                  <a:srgbClr val="1C00CF"/>
                </a:solidFill>
                <a:latin typeface="Menlo-Regular"/>
              </a:rPr>
              <a:t>'</a:t>
            </a:r>
            <a:r>
              <a:rPr lang="fr-FR" dirty="0" err="1">
                <a:solidFill>
                  <a:srgbClr val="1C00CF"/>
                </a:solidFill>
                <a:latin typeface="Menlo-Regular"/>
              </a:rPr>
              <a:t>Erran</a:t>
            </a:r>
            <a:r>
              <a:rPr lang="fr-FR" dirty="0">
                <a:solidFill>
                  <a:srgbClr val="1C00CF"/>
                </a:solidFill>
                <a:latin typeface="Menlo-Regular"/>
              </a:rPr>
              <a:t>: </a:t>
            </a:r>
            <a:r>
              <a:rPr lang="fr-FR" dirty="0" err="1">
                <a:solidFill>
                  <a:srgbClr val="1C00CF"/>
                </a:solidFill>
                <a:latin typeface="Menlo-Regular"/>
              </a:rPr>
              <a:t>my</a:t>
            </a:r>
            <a:r>
              <a:rPr lang="fr-FR" dirty="0">
                <a:solidFill>
                  <a:srgbClr val="1C00CF"/>
                </a:solidFill>
                <a:latin typeface="Menlo-Regular"/>
              </a:rPr>
              <a:t> first push notification!'</a:t>
            </a:r>
            <a:r>
              <a:rPr lang="fr-FR" dirty="0">
                <a:solidFill>
                  <a:srgbClr val="000000"/>
                </a:solidFill>
                <a:latin typeface="Menlo-Regular"/>
              </a:rPr>
              <a:t>;</a:t>
            </a:r>
          </a:p>
          <a:p>
            <a:pPr marL="457200" lvl="1" indent="0">
              <a:buNone/>
            </a:pPr>
            <a:endParaRPr lang="fr-FR" dirty="0">
              <a:solidFill>
                <a:srgbClr val="000000"/>
              </a:solidFill>
              <a:latin typeface="Menlo-Regular"/>
            </a:endParaRPr>
          </a:p>
          <a:p>
            <a:pPr marL="914400" lvl="1" indent="-457200">
              <a:buFont typeface="+mj-lt"/>
              <a:buAutoNum type="arabicPeriod"/>
            </a:pPr>
            <a:r>
              <a:rPr lang="fr-FR" dirty="0">
                <a:solidFill>
                  <a:srgbClr val="000000"/>
                </a:solidFill>
                <a:latin typeface="Menlo-Regular"/>
              </a:rPr>
              <a:t>$</a:t>
            </a:r>
            <a:r>
              <a:rPr lang="fr-FR" dirty="0" err="1">
                <a:solidFill>
                  <a:srgbClr val="000000"/>
                </a:solidFill>
                <a:latin typeface="Menlo-Regular"/>
              </a:rPr>
              <a:t>ctx</a:t>
            </a:r>
            <a:r>
              <a:rPr lang="fr-FR" dirty="0">
                <a:solidFill>
                  <a:srgbClr val="000000"/>
                </a:solidFill>
                <a:latin typeface="Menlo-Regular"/>
              </a:rPr>
              <a:t> = </a:t>
            </a:r>
            <a:r>
              <a:rPr lang="fr-FR" dirty="0" err="1">
                <a:solidFill>
                  <a:srgbClr val="26474B"/>
                </a:solidFill>
                <a:latin typeface="Menlo-Regular"/>
              </a:rPr>
              <a:t>stream_context_create</a:t>
            </a:r>
            <a:r>
              <a:rPr lang="fr-FR" dirty="0">
                <a:solidFill>
                  <a:srgbClr val="000000"/>
                </a:solidFill>
                <a:latin typeface="Menlo-Regular"/>
              </a:rPr>
              <a:t>();</a:t>
            </a:r>
          </a:p>
          <a:p>
            <a:pPr marL="914400" lvl="1" indent="-457200">
              <a:buFont typeface="+mj-lt"/>
              <a:buAutoNum type="arabicPeriod"/>
            </a:pPr>
            <a:r>
              <a:rPr lang="fr-FR" dirty="0" err="1">
                <a:solidFill>
                  <a:srgbClr val="000000"/>
                </a:solidFill>
                <a:latin typeface="Menlo-Regular"/>
              </a:rPr>
              <a:t>Stream_context_set_option</a:t>
            </a:r>
            <a:r>
              <a:rPr lang="fr-FR" dirty="0">
                <a:solidFill>
                  <a:srgbClr val="000000"/>
                </a:solidFill>
                <a:latin typeface="Menlo-Regular"/>
              </a:rPr>
              <a:t>($</a:t>
            </a:r>
            <a:r>
              <a:rPr lang="fr-FR" dirty="0" err="1">
                <a:solidFill>
                  <a:srgbClr val="000000"/>
                </a:solidFill>
                <a:latin typeface="Menlo-Regular"/>
              </a:rPr>
              <a:t>ctx</a:t>
            </a:r>
            <a:r>
              <a:rPr lang="fr-FR" dirty="0">
                <a:solidFill>
                  <a:srgbClr val="000000"/>
                </a:solidFill>
                <a:latin typeface="Menlo-Regular"/>
              </a:rPr>
              <a:t>, </a:t>
            </a:r>
            <a:r>
              <a:rPr lang="fr-FR" dirty="0">
                <a:solidFill>
                  <a:srgbClr val="1C00CF"/>
                </a:solidFill>
                <a:latin typeface="Menlo-Regular"/>
              </a:rPr>
              <a:t>'</a:t>
            </a:r>
            <a:r>
              <a:rPr lang="fr-FR" dirty="0" err="1">
                <a:solidFill>
                  <a:srgbClr val="1C00CF"/>
                </a:solidFill>
                <a:latin typeface="Menlo-Regular"/>
              </a:rPr>
              <a:t>ssl</a:t>
            </a:r>
            <a:r>
              <a:rPr lang="fr-FR" dirty="0">
                <a:solidFill>
                  <a:srgbClr val="1C00CF"/>
                </a:solidFill>
                <a:latin typeface="Menlo-Regular"/>
              </a:rPr>
              <a:t>'</a:t>
            </a:r>
            <a:r>
              <a:rPr lang="fr-FR" dirty="0">
                <a:solidFill>
                  <a:srgbClr val="000000"/>
                </a:solidFill>
                <a:latin typeface="Menlo-Regular"/>
              </a:rPr>
              <a:t>, </a:t>
            </a:r>
            <a:r>
              <a:rPr lang="fr-FR" dirty="0">
                <a:solidFill>
                  <a:srgbClr val="1C00CF"/>
                </a:solidFill>
                <a:latin typeface="Menlo-Regular"/>
              </a:rPr>
              <a:t>'</a:t>
            </a:r>
            <a:r>
              <a:rPr lang="fr-FR" dirty="0" err="1">
                <a:solidFill>
                  <a:srgbClr val="1C00CF"/>
                </a:solidFill>
                <a:latin typeface="Menlo-Regular"/>
              </a:rPr>
              <a:t>local_cert</a:t>
            </a:r>
            <a:r>
              <a:rPr lang="fr-FR" dirty="0">
                <a:solidFill>
                  <a:srgbClr val="1C00CF"/>
                </a:solidFill>
                <a:latin typeface="Menlo-Regular"/>
              </a:rPr>
              <a:t>'</a:t>
            </a:r>
            <a:r>
              <a:rPr lang="fr-FR" dirty="0">
                <a:solidFill>
                  <a:srgbClr val="000000"/>
                </a:solidFill>
                <a:latin typeface="Menlo-Regular"/>
              </a:rPr>
              <a:t>, </a:t>
            </a:r>
            <a:r>
              <a:rPr lang="fr-FR" dirty="0">
                <a:solidFill>
                  <a:srgbClr val="1C00CF"/>
                </a:solidFill>
                <a:latin typeface="Menlo-Regular"/>
              </a:rPr>
              <a:t>'</a:t>
            </a:r>
            <a:r>
              <a:rPr lang="fr-FR" dirty="0" err="1">
                <a:solidFill>
                  <a:srgbClr val="1C00CF"/>
                </a:solidFill>
                <a:latin typeface="Menlo-Regular"/>
              </a:rPr>
              <a:t>ck.pem</a:t>
            </a:r>
            <a:r>
              <a:rPr lang="fr-FR" dirty="0">
                <a:solidFill>
                  <a:srgbClr val="1C00CF"/>
                </a:solidFill>
                <a:latin typeface="Menlo-Regular"/>
              </a:rPr>
              <a:t>'</a:t>
            </a:r>
            <a:r>
              <a:rPr lang="fr-FR" dirty="0">
                <a:solidFill>
                  <a:srgbClr val="000000"/>
                </a:solidFill>
                <a:latin typeface="Menlo-Regular"/>
              </a:rPr>
              <a:t>);</a:t>
            </a:r>
          </a:p>
          <a:p>
            <a:pPr marL="914400" lvl="1" indent="-457200">
              <a:buFont typeface="+mj-lt"/>
              <a:buAutoNum type="arabicPeriod"/>
            </a:pPr>
            <a:r>
              <a:rPr lang="fr-FR" dirty="0" err="1">
                <a:solidFill>
                  <a:srgbClr val="000000"/>
                </a:solidFill>
                <a:latin typeface="Menlo-Regular"/>
              </a:rPr>
              <a:t>stream_context_set_option</a:t>
            </a:r>
            <a:r>
              <a:rPr lang="fr-FR" dirty="0">
                <a:solidFill>
                  <a:srgbClr val="000000"/>
                </a:solidFill>
                <a:latin typeface="Menlo-Regular"/>
              </a:rPr>
              <a:t>($</a:t>
            </a:r>
            <a:r>
              <a:rPr lang="fr-FR" dirty="0" err="1">
                <a:solidFill>
                  <a:srgbClr val="000000"/>
                </a:solidFill>
                <a:latin typeface="Menlo-Regular"/>
              </a:rPr>
              <a:t>ctx</a:t>
            </a:r>
            <a:r>
              <a:rPr lang="fr-FR" dirty="0">
                <a:solidFill>
                  <a:srgbClr val="000000"/>
                </a:solidFill>
                <a:latin typeface="Menlo-Regular"/>
              </a:rPr>
              <a:t>, </a:t>
            </a:r>
            <a:r>
              <a:rPr lang="fr-FR" dirty="0">
                <a:solidFill>
                  <a:srgbClr val="1C00CF"/>
                </a:solidFill>
                <a:latin typeface="Menlo-Regular"/>
              </a:rPr>
              <a:t>'</a:t>
            </a:r>
            <a:r>
              <a:rPr lang="fr-FR" dirty="0" err="1">
                <a:solidFill>
                  <a:srgbClr val="1C00CF"/>
                </a:solidFill>
                <a:latin typeface="Menlo-Regular"/>
              </a:rPr>
              <a:t>ssl</a:t>
            </a:r>
            <a:r>
              <a:rPr lang="fr-FR" dirty="0">
                <a:solidFill>
                  <a:srgbClr val="1C00CF"/>
                </a:solidFill>
                <a:latin typeface="Menlo-Regular"/>
              </a:rPr>
              <a:t>'</a:t>
            </a:r>
            <a:r>
              <a:rPr lang="fr-FR" dirty="0">
                <a:solidFill>
                  <a:srgbClr val="000000"/>
                </a:solidFill>
                <a:latin typeface="Menlo-Regular"/>
              </a:rPr>
              <a:t>, </a:t>
            </a:r>
            <a:r>
              <a:rPr lang="fr-FR" dirty="0">
                <a:solidFill>
                  <a:srgbClr val="1C00CF"/>
                </a:solidFill>
                <a:latin typeface="Menlo-Regular"/>
              </a:rPr>
              <a:t>'</a:t>
            </a:r>
            <a:r>
              <a:rPr lang="fr-FR" dirty="0" err="1">
                <a:solidFill>
                  <a:srgbClr val="1C00CF"/>
                </a:solidFill>
                <a:latin typeface="Menlo-Regular"/>
              </a:rPr>
              <a:t>passphrase</a:t>
            </a:r>
            <a:r>
              <a:rPr lang="fr-FR" dirty="0">
                <a:solidFill>
                  <a:srgbClr val="1C00CF"/>
                </a:solidFill>
                <a:latin typeface="Menlo-Regular"/>
              </a:rPr>
              <a:t>'</a:t>
            </a:r>
            <a:r>
              <a:rPr lang="fr-FR" dirty="0">
                <a:solidFill>
                  <a:srgbClr val="000000"/>
                </a:solidFill>
                <a:latin typeface="Menlo-Regular"/>
              </a:rPr>
              <a:t>, $</a:t>
            </a:r>
            <a:r>
              <a:rPr lang="fr-FR" dirty="0" err="1">
                <a:solidFill>
                  <a:srgbClr val="000000"/>
                </a:solidFill>
                <a:latin typeface="Menlo-Regular"/>
              </a:rPr>
              <a:t>passphrase</a:t>
            </a:r>
            <a:r>
              <a:rPr lang="fr-FR" dirty="0">
                <a:solidFill>
                  <a:srgbClr val="000000"/>
                </a:solidFill>
                <a:latin typeface="Menlo-Regular"/>
              </a:rPr>
              <a:t>);</a:t>
            </a:r>
          </a:p>
          <a:p>
            <a:pPr marL="914400" lvl="1" indent="-457200">
              <a:buFont typeface="+mj-lt"/>
              <a:buAutoNum type="arabicPeriod"/>
            </a:pPr>
            <a:endParaRPr lang="fr-FR" dirty="0">
              <a:solidFill>
                <a:srgbClr val="000000"/>
              </a:solidFill>
              <a:latin typeface="Menlo-Regular"/>
            </a:endParaRPr>
          </a:p>
          <a:p>
            <a:pPr marL="914400" lvl="1" indent="-457200">
              <a:buFont typeface="+mj-lt"/>
              <a:buAutoNum type="arabicPeriod"/>
            </a:pPr>
            <a:r>
              <a:rPr lang="fr-FR" dirty="0">
                <a:solidFill>
                  <a:srgbClr val="007400"/>
                </a:solidFill>
                <a:latin typeface="Menlo-Regular"/>
              </a:rPr>
              <a:t>// Open a </a:t>
            </a:r>
            <a:r>
              <a:rPr lang="fr-FR" dirty="0" err="1">
                <a:solidFill>
                  <a:srgbClr val="007400"/>
                </a:solidFill>
                <a:latin typeface="Menlo-Regular"/>
              </a:rPr>
              <a:t>connection</a:t>
            </a:r>
            <a:r>
              <a:rPr lang="fr-FR" dirty="0">
                <a:solidFill>
                  <a:srgbClr val="007400"/>
                </a:solidFill>
                <a:latin typeface="Menlo-Regular"/>
              </a:rPr>
              <a:t> to the APNS server</a:t>
            </a:r>
            <a:endParaRPr lang="fr-FR" dirty="0">
              <a:solidFill>
                <a:srgbClr val="000000"/>
              </a:solidFill>
              <a:latin typeface="Menlo-Regular"/>
            </a:endParaRPr>
          </a:p>
          <a:p>
            <a:pPr marL="914400" lvl="1" indent="-457200">
              <a:buFont typeface="+mj-lt"/>
              <a:buAutoNum type="arabicPeriod"/>
            </a:pPr>
            <a:r>
              <a:rPr lang="fr-FR" dirty="0">
                <a:solidFill>
                  <a:srgbClr val="000000"/>
                </a:solidFill>
                <a:latin typeface="Menlo-Regular"/>
              </a:rPr>
              <a:t>$</a:t>
            </a:r>
            <a:r>
              <a:rPr lang="fr-FR" dirty="0" err="1">
                <a:solidFill>
                  <a:srgbClr val="000000"/>
                </a:solidFill>
                <a:latin typeface="Menlo-Regular"/>
              </a:rPr>
              <a:t>fp</a:t>
            </a:r>
            <a:r>
              <a:rPr lang="fr-FR" dirty="0">
                <a:solidFill>
                  <a:srgbClr val="000000"/>
                </a:solidFill>
                <a:latin typeface="Menlo-Regular"/>
              </a:rPr>
              <a:t> = </a:t>
            </a:r>
            <a:r>
              <a:rPr lang="fr-FR" dirty="0" err="1">
                <a:solidFill>
                  <a:srgbClr val="000000"/>
                </a:solidFill>
                <a:latin typeface="Menlo-Regular"/>
              </a:rPr>
              <a:t>stream_socket_client</a:t>
            </a:r>
            <a:r>
              <a:rPr lang="fr-FR" dirty="0">
                <a:solidFill>
                  <a:srgbClr val="000000"/>
                </a:solidFill>
                <a:latin typeface="Menlo-Regular"/>
              </a:rPr>
              <a:t>(</a:t>
            </a:r>
          </a:p>
          <a:p>
            <a:pPr marL="914400" lvl="1" indent="-457200">
              <a:buFont typeface="+mj-lt"/>
              <a:buAutoNum type="arabicPeriod"/>
            </a:pPr>
            <a:r>
              <a:rPr lang="fr-FR" dirty="0">
                <a:solidFill>
                  <a:srgbClr val="000000"/>
                </a:solidFill>
                <a:latin typeface="Menlo-Regular"/>
              </a:rPr>
              <a:t>	</a:t>
            </a:r>
            <a:r>
              <a:rPr lang="fr-FR" dirty="0">
                <a:solidFill>
                  <a:srgbClr val="1C00CF"/>
                </a:solidFill>
                <a:latin typeface="Menlo-Regular"/>
              </a:rPr>
              <a:t>'</a:t>
            </a:r>
            <a:r>
              <a:rPr lang="fr-FR" dirty="0" err="1">
                <a:solidFill>
                  <a:srgbClr val="1C00CF"/>
                </a:solidFill>
                <a:latin typeface="Menlo-Regular"/>
              </a:rPr>
              <a:t>ssl</a:t>
            </a:r>
            <a:r>
              <a:rPr lang="fr-FR" dirty="0">
                <a:solidFill>
                  <a:srgbClr val="1C00CF"/>
                </a:solidFill>
                <a:latin typeface="Menlo-Regular"/>
              </a:rPr>
              <a:t>://gateway.sandbox.push.apple.com:2195'</a:t>
            </a:r>
            <a:r>
              <a:rPr lang="fr-FR" dirty="0">
                <a:solidFill>
                  <a:srgbClr val="000000"/>
                </a:solidFill>
                <a:latin typeface="Menlo-Regular"/>
              </a:rPr>
              <a:t>, $</a:t>
            </a:r>
            <a:r>
              <a:rPr lang="fr-FR" dirty="0" err="1">
                <a:solidFill>
                  <a:srgbClr val="000000"/>
                </a:solidFill>
                <a:latin typeface="Menlo-Regular"/>
              </a:rPr>
              <a:t>err</a:t>
            </a:r>
            <a:r>
              <a:rPr lang="fr-FR" dirty="0">
                <a:solidFill>
                  <a:srgbClr val="000000"/>
                </a:solidFill>
                <a:latin typeface="Menlo-Regular"/>
              </a:rPr>
              <a:t>,</a:t>
            </a:r>
          </a:p>
          <a:p>
            <a:pPr marL="914400" lvl="1" indent="-457200">
              <a:buFont typeface="+mj-lt"/>
              <a:buAutoNum type="arabicPeriod"/>
            </a:pPr>
            <a:r>
              <a:rPr lang="fr-FR" dirty="0">
                <a:solidFill>
                  <a:srgbClr val="000000"/>
                </a:solidFill>
                <a:latin typeface="Menlo-Regular"/>
              </a:rPr>
              <a:t>	$</a:t>
            </a:r>
            <a:r>
              <a:rPr lang="fr-FR" dirty="0" err="1">
                <a:solidFill>
                  <a:srgbClr val="000000"/>
                </a:solidFill>
                <a:latin typeface="Menlo-Regular"/>
              </a:rPr>
              <a:t>errstr</a:t>
            </a:r>
            <a:r>
              <a:rPr lang="fr-FR" dirty="0">
                <a:solidFill>
                  <a:srgbClr val="000000"/>
                </a:solidFill>
                <a:latin typeface="Menlo-Regular"/>
              </a:rPr>
              <a:t>, </a:t>
            </a:r>
            <a:r>
              <a:rPr lang="fr-FR" dirty="0">
                <a:solidFill>
                  <a:srgbClr val="1C00CF"/>
                </a:solidFill>
                <a:latin typeface="Menlo-Regular"/>
              </a:rPr>
              <a:t>60</a:t>
            </a:r>
            <a:r>
              <a:rPr lang="fr-FR" dirty="0">
                <a:solidFill>
                  <a:srgbClr val="000000"/>
                </a:solidFill>
                <a:latin typeface="Menlo-Regular"/>
              </a:rPr>
              <a:t>, STREAM_CLIENT_CONNECT|STREAM_CLIENT_PERSISTENT, $</a:t>
            </a:r>
            <a:r>
              <a:rPr lang="fr-FR" dirty="0" err="1">
                <a:solidFill>
                  <a:srgbClr val="000000"/>
                </a:solidFill>
                <a:latin typeface="Menlo-Regular"/>
              </a:rPr>
              <a:t>ctx</a:t>
            </a:r>
            <a:r>
              <a:rPr lang="fr-FR" dirty="0">
                <a:solidFill>
                  <a:srgbClr val="000000"/>
                </a:solidFill>
                <a:latin typeface="Menlo-Regular"/>
              </a:rPr>
              <a:t>);</a:t>
            </a:r>
          </a:p>
          <a:p>
            <a:pPr marL="914400" lvl="1" indent="-457200">
              <a:buFont typeface="+mj-lt"/>
              <a:buAutoNum type="arabicPeriod"/>
            </a:pPr>
            <a:endParaRPr lang="fr-FR" dirty="0">
              <a:solidFill>
                <a:srgbClr val="000000"/>
              </a:solidFill>
              <a:latin typeface="Menlo-Regular"/>
            </a:endParaRPr>
          </a:p>
          <a:p>
            <a:pPr marL="914400" lvl="1" indent="-457200">
              <a:buFont typeface="+mj-lt"/>
              <a:buAutoNum type="arabicPeriod"/>
            </a:pPr>
            <a:r>
              <a:rPr lang="fr-FR" dirty="0">
                <a:solidFill>
                  <a:srgbClr val="AA0D91"/>
                </a:solidFill>
                <a:latin typeface="Menlo-Regular"/>
              </a:rPr>
              <a:t>if</a:t>
            </a:r>
            <a:r>
              <a:rPr lang="fr-FR" dirty="0">
                <a:solidFill>
                  <a:srgbClr val="000000"/>
                </a:solidFill>
                <a:latin typeface="Menlo-Regular"/>
              </a:rPr>
              <a:t> (!$</a:t>
            </a:r>
            <a:r>
              <a:rPr lang="fr-FR" dirty="0" err="1">
                <a:solidFill>
                  <a:srgbClr val="000000"/>
                </a:solidFill>
                <a:latin typeface="Menlo-Regular"/>
              </a:rPr>
              <a:t>fp</a:t>
            </a:r>
            <a:r>
              <a:rPr lang="fr-FR" dirty="0">
                <a:solidFill>
                  <a:srgbClr val="000000"/>
                </a:solidFill>
                <a:latin typeface="Menlo-Regular"/>
              </a:rPr>
              <a:t>)</a:t>
            </a:r>
          </a:p>
          <a:p>
            <a:pPr marL="914400" lvl="1" indent="-457200">
              <a:buFont typeface="+mj-lt"/>
              <a:buAutoNum type="arabicPeriod"/>
            </a:pPr>
            <a:r>
              <a:rPr lang="fr-FR" dirty="0">
                <a:solidFill>
                  <a:srgbClr val="000000"/>
                </a:solidFill>
                <a:latin typeface="Menlo-Regular"/>
              </a:rPr>
              <a:t>	exit(</a:t>
            </a:r>
            <a:r>
              <a:rPr lang="fr-FR" dirty="0">
                <a:solidFill>
                  <a:srgbClr val="C41A16"/>
                </a:solidFill>
                <a:latin typeface="Menlo-Regular"/>
              </a:rPr>
              <a:t>"</a:t>
            </a:r>
            <a:r>
              <a:rPr lang="fr-FR" dirty="0" err="1">
                <a:solidFill>
                  <a:srgbClr val="C41A16"/>
                </a:solidFill>
                <a:latin typeface="Menlo-Regular"/>
              </a:rPr>
              <a:t>Failed</a:t>
            </a:r>
            <a:r>
              <a:rPr lang="fr-FR" dirty="0">
                <a:solidFill>
                  <a:srgbClr val="C41A16"/>
                </a:solidFill>
                <a:latin typeface="Menlo-Regular"/>
              </a:rPr>
              <a:t> to </a:t>
            </a:r>
            <a:r>
              <a:rPr lang="fr-FR" dirty="0" err="1">
                <a:solidFill>
                  <a:srgbClr val="C41A16"/>
                </a:solidFill>
                <a:latin typeface="Menlo-Regular"/>
              </a:rPr>
              <a:t>connect</a:t>
            </a:r>
            <a:r>
              <a:rPr lang="fr-FR" dirty="0">
                <a:solidFill>
                  <a:srgbClr val="C41A16"/>
                </a:solidFill>
                <a:latin typeface="Menlo-Regular"/>
              </a:rPr>
              <a:t>: $</a:t>
            </a:r>
            <a:r>
              <a:rPr lang="fr-FR" dirty="0" err="1">
                <a:solidFill>
                  <a:srgbClr val="C41A16"/>
                </a:solidFill>
                <a:latin typeface="Menlo-Regular"/>
              </a:rPr>
              <a:t>err</a:t>
            </a:r>
            <a:r>
              <a:rPr lang="fr-FR" dirty="0">
                <a:solidFill>
                  <a:srgbClr val="C41A16"/>
                </a:solidFill>
                <a:latin typeface="Menlo-Regular"/>
              </a:rPr>
              <a:t> $</a:t>
            </a:r>
            <a:r>
              <a:rPr lang="fr-FR" dirty="0" err="1">
                <a:solidFill>
                  <a:srgbClr val="C41A16"/>
                </a:solidFill>
                <a:latin typeface="Menlo-Regular"/>
              </a:rPr>
              <a:t>errstr</a:t>
            </a:r>
            <a:r>
              <a:rPr lang="fr-FR" dirty="0">
                <a:solidFill>
                  <a:srgbClr val="C41A16"/>
                </a:solidFill>
                <a:latin typeface="Menlo-Regular"/>
              </a:rPr>
              <a:t>"</a:t>
            </a:r>
            <a:r>
              <a:rPr lang="fr-FR" dirty="0">
                <a:solidFill>
                  <a:srgbClr val="000000"/>
                </a:solidFill>
                <a:latin typeface="Menlo-Regular"/>
              </a:rPr>
              <a:t> . PHP_EOL);</a:t>
            </a:r>
          </a:p>
          <a:p>
            <a:pPr marL="914400" lvl="1" indent="-457200">
              <a:buFont typeface="+mj-lt"/>
              <a:buAutoNum type="arabicPeriod"/>
            </a:pPr>
            <a:endParaRPr lang="fr-FR" dirty="0">
              <a:solidFill>
                <a:srgbClr val="000000"/>
              </a:solidFill>
              <a:latin typeface="Menlo-Regular"/>
            </a:endParaRPr>
          </a:p>
          <a:p>
            <a:pPr marL="914400" lvl="1" indent="-457200">
              <a:buFont typeface="+mj-lt"/>
              <a:buAutoNum type="arabicPeriod"/>
            </a:pPr>
            <a:r>
              <a:rPr lang="fr-FR" dirty="0" err="1">
                <a:solidFill>
                  <a:srgbClr val="000000"/>
                </a:solidFill>
                <a:latin typeface="Menlo-Regular"/>
              </a:rPr>
              <a:t>echo</a:t>
            </a:r>
            <a:r>
              <a:rPr lang="fr-FR" dirty="0">
                <a:solidFill>
                  <a:srgbClr val="000000"/>
                </a:solidFill>
                <a:latin typeface="Menlo-Regular"/>
              </a:rPr>
              <a:t> </a:t>
            </a:r>
            <a:r>
              <a:rPr lang="fr-FR" dirty="0">
                <a:solidFill>
                  <a:srgbClr val="1C00CF"/>
                </a:solidFill>
                <a:latin typeface="Menlo-Regular"/>
              </a:rPr>
              <a:t>'</a:t>
            </a:r>
            <a:r>
              <a:rPr lang="fr-FR" dirty="0" err="1">
                <a:solidFill>
                  <a:srgbClr val="1C00CF"/>
                </a:solidFill>
                <a:latin typeface="Menlo-Regular"/>
              </a:rPr>
              <a:t>Connected</a:t>
            </a:r>
            <a:r>
              <a:rPr lang="fr-FR" dirty="0">
                <a:solidFill>
                  <a:srgbClr val="1C00CF"/>
                </a:solidFill>
                <a:latin typeface="Menlo-Regular"/>
              </a:rPr>
              <a:t> to APNS'</a:t>
            </a:r>
            <a:r>
              <a:rPr lang="fr-FR" dirty="0">
                <a:solidFill>
                  <a:srgbClr val="000000"/>
                </a:solidFill>
                <a:latin typeface="Menlo-Regular"/>
              </a:rPr>
              <a:t> . PHP_EOL;</a:t>
            </a:r>
          </a:p>
          <a:p>
            <a:pPr marL="914400" lvl="1" indent="-457200">
              <a:buFont typeface="+mj-lt"/>
              <a:buAutoNum type="arabicPeriod"/>
            </a:pPr>
            <a:endParaRPr lang="fr-FR" dirty="0">
              <a:solidFill>
                <a:srgbClr val="000000"/>
              </a:solidFill>
              <a:latin typeface="Menlo-Regular"/>
            </a:endParaRPr>
          </a:p>
          <a:p>
            <a:pPr marL="914400" lvl="1" indent="-457200">
              <a:buFont typeface="+mj-lt"/>
              <a:buAutoNum type="arabicPeriod"/>
            </a:pPr>
            <a:r>
              <a:rPr lang="fr-FR" dirty="0">
                <a:solidFill>
                  <a:srgbClr val="007400"/>
                </a:solidFill>
                <a:latin typeface="Menlo-Regular"/>
              </a:rPr>
              <a:t>// </a:t>
            </a:r>
            <a:r>
              <a:rPr lang="fr-FR" dirty="0" err="1">
                <a:solidFill>
                  <a:srgbClr val="007400"/>
                </a:solidFill>
                <a:latin typeface="Menlo-Regular"/>
              </a:rPr>
              <a:t>Create</a:t>
            </a:r>
            <a:r>
              <a:rPr lang="fr-FR" dirty="0">
                <a:solidFill>
                  <a:srgbClr val="007400"/>
                </a:solidFill>
                <a:latin typeface="Menlo-Regular"/>
              </a:rPr>
              <a:t> the </a:t>
            </a:r>
            <a:r>
              <a:rPr lang="fr-FR" dirty="0" err="1">
                <a:solidFill>
                  <a:srgbClr val="007400"/>
                </a:solidFill>
                <a:latin typeface="Menlo-Regular"/>
              </a:rPr>
              <a:t>payload</a:t>
            </a:r>
            <a:r>
              <a:rPr lang="fr-FR" dirty="0">
                <a:solidFill>
                  <a:srgbClr val="007400"/>
                </a:solidFill>
                <a:latin typeface="Menlo-Regular"/>
              </a:rPr>
              <a:t> body</a:t>
            </a:r>
            <a:endParaRPr lang="fr-FR" dirty="0">
              <a:solidFill>
                <a:srgbClr val="000000"/>
              </a:solidFill>
              <a:latin typeface="Menlo-Regular"/>
            </a:endParaRPr>
          </a:p>
          <a:p>
            <a:pPr marL="914400" lvl="1" indent="-457200">
              <a:buFont typeface="+mj-lt"/>
              <a:buAutoNum type="arabicPeriod"/>
            </a:pPr>
            <a:r>
              <a:rPr lang="fr-FR" dirty="0">
                <a:solidFill>
                  <a:srgbClr val="000000"/>
                </a:solidFill>
                <a:latin typeface="Menlo-Regular"/>
              </a:rPr>
              <a:t>$body[</a:t>
            </a:r>
            <a:r>
              <a:rPr lang="fr-FR" dirty="0">
                <a:solidFill>
                  <a:srgbClr val="1C00CF"/>
                </a:solidFill>
                <a:latin typeface="Menlo-Regular"/>
              </a:rPr>
              <a:t>'</a:t>
            </a:r>
            <a:r>
              <a:rPr lang="fr-FR" dirty="0" err="1">
                <a:solidFill>
                  <a:srgbClr val="1C00CF"/>
                </a:solidFill>
                <a:latin typeface="Menlo-Regular"/>
              </a:rPr>
              <a:t>aps</a:t>
            </a:r>
            <a:r>
              <a:rPr lang="fr-FR" dirty="0">
                <a:solidFill>
                  <a:srgbClr val="1C00CF"/>
                </a:solidFill>
                <a:latin typeface="Menlo-Regular"/>
              </a:rPr>
              <a:t>'</a:t>
            </a:r>
            <a:r>
              <a:rPr lang="fr-FR" dirty="0">
                <a:solidFill>
                  <a:srgbClr val="000000"/>
                </a:solidFill>
                <a:latin typeface="Menlo-Regular"/>
              </a:rPr>
              <a:t>] = </a:t>
            </a:r>
            <a:r>
              <a:rPr lang="fr-FR" dirty="0" err="1">
                <a:solidFill>
                  <a:srgbClr val="000000"/>
                </a:solidFill>
                <a:latin typeface="Menlo-Regular"/>
              </a:rPr>
              <a:t>array</a:t>
            </a:r>
            <a:r>
              <a:rPr lang="fr-FR" dirty="0">
                <a:solidFill>
                  <a:srgbClr val="000000"/>
                </a:solidFill>
                <a:latin typeface="Menlo-Regular"/>
              </a:rPr>
              <a:t>(</a:t>
            </a:r>
          </a:p>
          <a:p>
            <a:pPr marL="914400" lvl="1" indent="-457200">
              <a:buFont typeface="+mj-lt"/>
              <a:buAutoNum type="arabicPeriod"/>
            </a:pPr>
            <a:r>
              <a:rPr lang="fr-FR" dirty="0">
                <a:solidFill>
                  <a:srgbClr val="000000"/>
                </a:solidFill>
                <a:latin typeface="Menlo-Regular"/>
              </a:rPr>
              <a:t>	</a:t>
            </a:r>
            <a:r>
              <a:rPr lang="fr-FR" dirty="0">
                <a:solidFill>
                  <a:srgbClr val="1C00CF"/>
                </a:solidFill>
                <a:latin typeface="Menlo-Regular"/>
              </a:rPr>
              <a:t>'</a:t>
            </a:r>
            <a:r>
              <a:rPr lang="fr-FR" dirty="0" err="1">
                <a:solidFill>
                  <a:srgbClr val="1C00CF"/>
                </a:solidFill>
                <a:latin typeface="Menlo-Regular"/>
              </a:rPr>
              <a:t>alert</a:t>
            </a:r>
            <a:r>
              <a:rPr lang="fr-FR" dirty="0">
                <a:solidFill>
                  <a:srgbClr val="1C00CF"/>
                </a:solidFill>
                <a:latin typeface="Menlo-Regular"/>
              </a:rPr>
              <a:t>'</a:t>
            </a:r>
            <a:r>
              <a:rPr lang="fr-FR" dirty="0">
                <a:solidFill>
                  <a:srgbClr val="000000"/>
                </a:solidFill>
                <a:latin typeface="Menlo-Regular"/>
              </a:rPr>
              <a:t> =&gt; $message,</a:t>
            </a:r>
          </a:p>
          <a:p>
            <a:pPr marL="914400" lvl="1" indent="-457200">
              <a:buFont typeface="+mj-lt"/>
              <a:buAutoNum type="arabicPeriod"/>
            </a:pPr>
            <a:r>
              <a:rPr lang="fr-FR" dirty="0">
                <a:solidFill>
                  <a:srgbClr val="000000"/>
                </a:solidFill>
                <a:latin typeface="Menlo-Regular"/>
              </a:rPr>
              <a:t>	</a:t>
            </a:r>
            <a:r>
              <a:rPr lang="fr-FR" dirty="0">
                <a:solidFill>
                  <a:srgbClr val="1C00CF"/>
                </a:solidFill>
                <a:latin typeface="Menlo-Regular"/>
              </a:rPr>
              <a:t>'</a:t>
            </a:r>
            <a:r>
              <a:rPr lang="fr-FR" dirty="0" err="1">
                <a:solidFill>
                  <a:srgbClr val="1C00CF"/>
                </a:solidFill>
                <a:latin typeface="Menlo-Regular"/>
              </a:rPr>
              <a:t>sound</a:t>
            </a:r>
            <a:r>
              <a:rPr lang="fr-FR" dirty="0">
                <a:solidFill>
                  <a:srgbClr val="1C00CF"/>
                </a:solidFill>
                <a:latin typeface="Menlo-Regular"/>
              </a:rPr>
              <a:t>'</a:t>
            </a:r>
            <a:r>
              <a:rPr lang="fr-FR" dirty="0">
                <a:solidFill>
                  <a:srgbClr val="000000"/>
                </a:solidFill>
                <a:latin typeface="Menlo-Regular"/>
              </a:rPr>
              <a:t> =&gt; </a:t>
            </a:r>
            <a:r>
              <a:rPr lang="fr-FR" dirty="0">
                <a:solidFill>
                  <a:srgbClr val="1C00CF"/>
                </a:solidFill>
                <a:latin typeface="Menlo-Regular"/>
              </a:rPr>
              <a:t>'default'</a:t>
            </a:r>
            <a:endParaRPr lang="fr-FR" dirty="0">
              <a:solidFill>
                <a:srgbClr val="000000"/>
              </a:solidFill>
              <a:latin typeface="Menlo-Regular"/>
            </a:endParaRPr>
          </a:p>
          <a:p>
            <a:pPr marL="914400" lvl="1" indent="-457200">
              <a:buFont typeface="+mj-lt"/>
              <a:buAutoNum type="arabicPeriod"/>
            </a:pPr>
            <a:r>
              <a:rPr lang="fr-FR" dirty="0">
                <a:solidFill>
                  <a:srgbClr val="000000"/>
                </a:solidFill>
                <a:latin typeface="Menlo-Regular"/>
              </a:rPr>
              <a:t>	);</a:t>
            </a:r>
          </a:p>
          <a:p>
            <a:pPr marL="914400" lvl="1" indent="-457200">
              <a:buFont typeface="+mj-lt"/>
              <a:buAutoNum type="arabicPeriod"/>
            </a:pPr>
            <a:endParaRPr lang="fr-FR" dirty="0">
              <a:solidFill>
                <a:srgbClr val="000000"/>
              </a:solidFill>
              <a:latin typeface="Menlo-Regular"/>
            </a:endParaRPr>
          </a:p>
          <a:p>
            <a:pPr marL="914400" lvl="1" indent="-457200">
              <a:buFont typeface="+mj-lt"/>
              <a:buAutoNum type="arabicPeriod"/>
            </a:pPr>
            <a:r>
              <a:rPr lang="fr-FR" dirty="0">
                <a:solidFill>
                  <a:srgbClr val="007400"/>
                </a:solidFill>
                <a:latin typeface="Menlo-Regular"/>
              </a:rPr>
              <a:t>// Encode the </a:t>
            </a:r>
            <a:r>
              <a:rPr lang="fr-FR" dirty="0" err="1">
                <a:solidFill>
                  <a:srgbClr val="007400"/>
                </a:solidFill>
                <a:latin typeface="Menlo-Regular"/>
              </a:rPr>
              <a:t>payload</a:t>
            </a:r>
            <a:r>
              <a:rPr lang="fr-FR" dirty="0">
                <a:solidFill>
                  <a:srgbClr val="007400"/>
                </a:solidFill>
                <a:latin typeface="Menlo-Regular"/>
              </a:rPr>
              <a:t> as JSON</a:t>
            </a:r>
            <a:endParaRPr lang="fr-FR" dirty="0">
              <a:solidFill>
                <a:srgbClr val="000000"/>
              </a:solidFill>
              <a:latin typeface="Menlo-Regular"/>
            </a:endParaRPr>
          </a:p>
          <a:p>
            <a:pPr marL="914400" lvl="1" indent="-457200">
              <a:buFont typeface="+mj-lt"/>
              <a:buAutoNum type="arabicPeriod"/>
            </a:pPr>
            <a:r>
              <a:rPr lang="fr-FR" dirty="0">
                <a:solidFill>
                  <a:srgbClr val="000000"/>
                </a:solidFill>
                <a:latin typeface="Menlo-Regular"/>
              </a:rPr>
              <a:t>$</a:t>
            </a:r>
            <a:r>
              <a:rPr lang="fr-FR" dirty="0" err="1">
                <a:solidFill>
                  <a:srgbClr val="000000"/>
                </a:solidFill>
                <a:latin typeface="Menlo-Regular"/>
              </a:rPr>
              <a:t>payload</a:t>
            </a:r>
            <a:r>
              <a:rPr lang="fr-FR" dirty="0">
                <a:solidFill>
                  <a:srgbClr val="000000"/>
                </a:solidFill>
                <a:latin typeface="Menlo-Regular"/>
              </a:rPr>
              <a:t> = </a:t>
            </a:r>
            <a:r>
              <a:rPr lang="fr-FR" dirty="0" err="1">
                <a:solidFill>
                  <a:srgbClr val="26474B"/>
                </a:solidFill>
                <a:latin typeface="Menlo-Regular"/>
              </a:rPr>
              <a:t>json_encode</a:t>
            </a:r>
            <a:r>
              <a:rPr lang="fr-FR" dirty="0">
                <a:solidFill>
                  <a:srgbClr val="000000"/>
                </a:solidFill>
                <a:latin typeface="Menlo-Regular"/>
              </a:rPr>
              <a:t>($body);</a:t>
            </a:r>
          </a:p>
          <a:p>
            <a:pPr marL="914400" lvl="1" indent="-457200">
              <a:buFont typeface="+mj-lt"/>
              <a:buAutoNum type="arabicPeriod"/>
            </a:pPr>
            <a:endParaRPr lang="fr-FR" dirty="0">
              <a:solidFill>
                <a:srgbClr val="000000"/>
              </a:solidFill>
              <a:latin typeface="Menlo-Regular"/>
            </a:endParaRPr>
          </a:p>
          <a:p>
            <a:pPr marL="914400" lvl="1" indent="-457200">
              <a:buFont typeface="+mj-lt"/>
              <a:buAutoNum type="arabicPeriod"/>
            </a:pPr>
            <a:r>
              <a:rPr lang="fr-FR" dirty="0">
                <a:solidFill>
                  <a:srgbClr val="007400"/>
                </a:solidFill>
                <a:latin typeface="Menlo-Regular"/>
              </a:rPr>
              <a:t>// </a:t>
            </a:r>
            <a:r>
              <a:rPr lang="fr-FR" dirty="0" err="1">
                <a:solidFill>
                  <a:srgbClr val="007400"/>
                </a:solidFill>
                <a:latin typeface="Menlo-Regular"/>
              </a:rPr>
              <a:t>Build</a:t>
            </a:r>
            <a:r>
              <a:rPr lang="fr-FR" dirty="0">
                <a:solidFill>
                  <a:srgbClr val="007400"/>
                </a:solidFill>
                <a:latin typeface="Menlo-Regular"/>
              </a:rPr>
              <a:t> the </a:t>
            </a:r>
            <a:r>
              <a:rPr lang="fr-FR" dirty="0" err="1">
                <a:solidFill>
                  <a:srgbClr val="007400"/>
                </a:solidFill>
                <a:latin typeface="Menlo-Regular"/>
              </a:rPr>
              <a:t>binary</a:t>
            </a:r>
            <a:r>
              <a:rPr lang="fr-FR" dirty="0">
                <a:solidFill>
                  <a:srgbClr val="007400"/>
                </a:solidFill>
                <a:latin typeface="Menlo-Regular"/>
              </a:rPr>
              <a:t> notification</a:t>
            </a:r>
            <a:endParaRPr lang="fr-FR" dirty="0">
              <a:solidFill>
                <a:srgbClr val="000000"/>
              </a:solidFill>
              <a:latin typeface="Menlo-Regular"/>
            </a:endParaRPr>
          </a:p>
          <a:p>
            <a:pPr marL="914400" lvl="1" indent="-457200">
              <a:buFont typeface="+mj-lt"/>
              <a:buAutoNum type="arabicPeriod"/>
            </a:pPr>
            <a:r>
              <a:rPr lang="fr-FR" dirty="0">
                <a:solidFill>
                  <a:srgbClr val="000000"/>
                </a:solidFill>
                <a:latin typeface="Menlo-Regular"/>
              </a:rPr>
              <a:t>$</a:t>
            </a:r>
            <a:r>
              <a:rPr lang="fr-FR" dirty="0" err="1">
                <a:solidFill>
                  <a:srgbClr val="000000"/>
                </a:solidFill>
                <a:latin typeface="Menlo-Regular"/>
              </a:rPr>
              <a:t>msg</a:t>
            </a:r>
            <a:r>
              <a:rPr lang="fr-FR" dirty="0">
                <a:solidFill>
                  <a:srgbClr val="000000"/>
                </a:solidFill>
                <a:latin typeface="Menlo-Regular"/>
              </a:rPr>
              <a:t> = </a:t>
            </a:r>
            <a:r>
              <a:rPr lang="fr-FR" dirty="0" err="1">
                <a:solidFill>
                  <a:srgbClr val="000000"/>
                </a:solidFill>
                <a:latin typeface="Menlo-Regular"/>
              </a:rPr>
              <a:t>chr</a:t>
            </a:r>
            <a:r>
              <a:rPr lang="fr-FR" dirty="0">
                <a:solidFill>
                  <a:srgbClr val="000000"/>
                </a:solidFill>
                <a:latin typeface="Menlo-Regular"/>
              </a:rPr>
              <a:t>(</a:t>
            </a:r>
            <a:r>
              <a:rPr lang="fr-FR" dirty="0">
                <a:solidFill>
                  <a:srgbClr val="1C00CF"/>
                </a:solidFill>
                <a:latin typeface="Menlo-Regular"/>
              </a:rPr>
              <a:t>0</a:t>
            </a:r>
            <a:r>
              <a:rPr lang="fr-FR" dirty="0">
                <a:solidFill>
                  <a:srgbClr val="000000"/>
                </a:solidFill>
                <a:latin typeface="Menlo-Regular"/>
              </a:rPr>
              <a:t>) . pack(</a:t>
            </a:r>
            <a:r>
              <a:rPr lang="fr-FR" dirty="0">
                <a:solidFill>
                  <a:srgbClr val="1C00CF"/>
                </a:solidFill>
                <a:latin typeface="Menlo-Regular"/>
              </a:rPr>
              <a:t>'n'</a:t>
            </a:r>
            <a:r>
              <a:rPr lang="fr-FR" dirty="0">
                <a:solidFill>
                  <a:srgbClr val="000000"/>
                </a:solidFill>
                <a:latin typeface="Menlo-Regular"/>
              </a:rPr>
              <a:t>, </a:t>
            </a:r>
            <a:r>
              <a:rPr lang="fr-FR" dirty="0">
                <a:solidFill>
                  <a:srgbClr val="1C00CF"/>
                </a:solidFill>
                <a:latin typeface="Menlo-Regular"/>
              </a:rPr>
              <a:t>32</a:t>
            </a:r>
            <a:r>
              <a:rPr lang="fr-FR" dirty="0">
                <a:solidFill>
                  <a:srgbClr val="000000"/>
                </a:solidFill>
                <a:latin typeface="Menlo-Regular"/>
              </a:rPr>
              <a:t>) . pack(</a:t>
            </a:r>
            <a:r>
              <a:rPr lang="fr-FR" dirty="0">
                <a:solidFill>
                  <a:srgbClr val="1C00CF"/>
                </a:solidFill>
                <a:latin typeface="Menlo-Regular"/>
              </a:rPr>
              <a:t>'H*'</a:t>
            </a:r>
            <a:r>
              <a:rPr lang="fr-FR" dirty="0">
                <a:solidFill>
                  <a:srgbClr val="000000"/>
                </a:solidFill>
                <a:latin typeface="Menlo-Regular"/>
              </a:rPr>
              <a:t>, $</a:t>
            </a:r>
            <a:r>
              <a:rPr lang="fr-FR" dirty="0" err="1">
                <a:solidFill>
                  <a:srgbClr val="000000"/>
                </a:solidFill>
                <a:latin typeface="Menlo-Regular"/>
              </a:rPr>
              <a:t>deviceToken</a:t>
            </a:r>
            <a:r>
              <a:rPr lang="fr-FR" dirty="0">
                <a:solidFill>
                  <a:srgbClr val="000000"/>
                </a:solidFill>
                <a:latin typeface="Menlo-Regular"/>
              </a:rPr>
              <a:t>) . pack(</a:t>
            </a:r>
            <a:r>
              <a:rPr lang="fr-FR" dirty="0">
                <a:solidFill>
                  <a:srgbClr val="1C00CF"/>
                </a:solidFill>
                <a:latin typeface="Menlo-Regular"/>
              </a:rPr>
              <a:t>'n'</a:t>
            </a:r>
            <a:r>
              <a:rPr lang="fr-FR" dirty="0">
                <a:solidFill>
                  <a:srgbClr val="000000"/>
                </a:solidFill>
                <a:latin typeface="Menlo-Regular"/>
              </a:rPr>
              <a:t>, </a:t>
            </a:r>
            <a:r>
              <a:rPr lang="fr-FR" dirty="0" err="1">
                <a:solidFill>
                  <a:srgbClr val="000000"/>
                </a:solidFill>
                <a:latin typeface="Menlo-Regular"/>
              </a:rPr>
              <a:t>strlen</a:t>
            </a:r>
            <a:r>
              <a:rPr lang="fr-FR" dirty="0">
                <a:solidFill>
                  <a:srgbClr val="000000"/>
                </a:solidFill>
                <a:latin typeface="Menlo-Regular"/>
              </a:rPr>
              <a:t>($</a:t>
            </a:r>
            <a:r>
              <a:rPr lang="fr-FR" dirty="0" err="1">
                <a:solidFill>
                  <a:srgbClr val="000000"/>
                </a:solidFill>
                <a:latin typeface="Menlo-Regular"/>
              </a:rPr>
              <a:t>payload</a:t>
            </a:r>
            <a:r>
              <a:rPr lang="fr-FR" dirty="0">
                <a:solidFill>
                  <a:srgbClr val="000000"/>
                </a:solidFill>
                <a:latin typeface="Menlo-Regular"/>
              </a:rPr>
              <a:t>)) . $</a:t>
            </a:r>
            <a:r>
              <a:rPr lang="fr-FR" dirty="0" err="1">
                <a:solidFill>
                  <a:srgbClr val="000000"/>
                </a:solidFill>
                <a:latin typeface="Menlo-Regular"/>
              </a:rPr>
              <a:t>payload</a:t>
            </a:r>
            <a:r>
              <a:rPr lang="fr-FR" dirty="0">
                <a:solidFill>
                  <a:srgbClr val="000000"/>
                </a:solidFill>
                <a:latin typeface="Menlo-Regular"/>
              </a:rPr>
              <a:t>;</a:t>
            </a:r>
          </a:p>
          <a:p>
            <a:pPr marL="914400" lvl="1" indent="-457200">
              <a:buFont typeface="+mj-lt"/>
              <a:buAutoNum type="arabicPeriod"/>
            </a:pPr>
            <a:endParaRPr lang="fr-FR" dirty="0">
              <a:solidFill>
                <a:srgbClr val="000000"/>
              </a:solidFill>
              <a:latin typeface="Menlo-Regular"/>
            </a:endParaRPr>
          </a:p>
          <a:p>
            <a:pPr marL="914400" lvl="1" indent="-457200">
              <a:buFont typeface="+mj-lt"/>
              <a:buAutoNum type="arabicPeriod"/>
            </a:pPr>
            <a:r>
              <a:rPr lang="fr-FR" dirty="0">
                <a:solidFill>
                  <a:srgbClr val="007400"/>
                </a:solidFill>
                <a:latin typeface="Menlo-Regular"/>
              </a:rPr>
              <a:t>// </a:t>
            </a:r>
            <a:r>
              <a:rPr lang="fr-FR" dirty="0" err="1">
                <a:solidFill>
                  <a:srgbClr val="007400"/>
                </a:solidFill>
                <a:latin typeface="Menlo-Regular"/>
              </a:rPr>
              <a:t>Send</a:t>
            </a:r>
            <a:r>
              <a:rPr lang="fr-FR" dirty="0">
                <a:solidFill>
                  <a:srgbClr val="007400"/>
                </a:solidFill>
                <a:latin typeface="Menlo-Regular"/>
              </a:rPr>
              <a:t> </a:t>
            </a:r>
            <a:r>
              <a:rPr lang="fr-FR" dirty="0" err="1">
                <a:solidFill>
                  <a:srgbClr val="007400"/>
                </a:solidFill>
                <a:latin typeface="Menlo-Regular"/>
              </a:rPr>
              <a:t>it</a:t>
            </a:r>
            <a:r>
              <a:rPr lang="fr-FR" dirty="0">
                <a:solidFill>
                  <a:srgbClr val="007400"/>
                </a:solidFill>
                <a:latin typeface="Menlo-Regular"/>
              </a:rPr>
              <a:t> to the server</a:t>
            </a:r>
            <a:endParaRPr lang="fr-FR" dirty="0">
              <a:solidFill>
                <a:srgbClr val="000000"/>
              </a:solidFill>
              <a:latin typeface="Menlo-Regular"/>
            </a:endParaRPr>
          </a:p>
          <a:p>
            <a:pPr marL="914400" lvl="1" indent="-457200">
              <a:buFont typeface="+mj-lt"/>
              <a:buAutoNum type="arabicPeriod"/>
            </a:pPr>
            <a:r>
              <a:rPr lang="fr-FR" dirty="0">
                <a:solidFill>
                  <a:srgbClr val="000000"/>
                </a:solidFill>
                <a:latin typeface="Menlo-Regular"/>
              </a:rPr>
              <a:t>$</a:t>
            </a:r>
            <a:r>
              <a:rPr lang="fr-FR" dirty="0" err="1">
                <a:solidFill>
                  <a:srgbClr val="000000"/>
                </a:solidFill>
                <a:latin typeface="Menlo-Regular"/>
              </a:rPr>
              <a:t>result</a:t>
            </a:r>
            <a:r>
              <a:rPr lang="fr-FR" dirty="0">
                <a:solidFill>
                  <a:srgbClr val="000000"/>
                </a:solidFill>
                <a:latin typeface="Menlo-Regular"/>
              </a:rPr>
              <a:t> = </a:t>
            </a:r>
            <a:r>
              <a:rPr lang="fr-FR" dirty="0" err="1">
                <a:solidFill>
                  <a:srgbClr val="000000"/>
                </a:solidFill>
                <a:latin typeface="Menlo-Regular"/>
              </a:rPr>
              <a:t>fwrite</a:t>
            </a:r>
            <a:r>
              <a:rPr lang="fr-FR" dirty="0">
                <a:solidFill>
                  <a:srgbClr val="000000"/>
                </a:solidFill>
                <a:latin typeface="Menlo-Regular"/>
              </a:rPr>
              <a:t>($</a:t>
            </a:r>
            <a:r>
              <a:rPr lang="fr-FR" dirty="0" err="1">
                <a:solidFill>
                  <a:srgbClr val="000000"/>
                </a:solidFill>
                <a:latin typeface="Menlo-Regular"/>
              </a:rPr>
              <a:t>fp</a:t>
            </a:r>
            <a:r>
              <a:rPr lang="fr-FR" dirty="0">
                <a:solidFill>
                  <a:srgbClr val="000000"/>
                </a:solidFill>
                <a:latin typeface="Menlo-Regular"/>
              </a:rPr>
              <a:t>, $</a:t>
            </a:r>
            <a:r>
              <a:rPr lang="fr-FR" dirty="0" err="1">
                <a:solidFill>
                  <a:srgbClr val="000000"/>
                </a:solidFill>
                <a:latin typeface="Menlo-Regular"/>
              </a:rPr>
              <a:t>msg</a:t>
            </a:r>
            <a:r>
              <a:rPr lang="fr-FR" dirty="0">
                <a:solidFill>
                  <a:srgbClr val="000000"/>
                </a:solidFill>
                <a:latin typeface="Menlo-Regular"/>
              </a:rPr>
              <a:t>, </a:t>
            </a:r>
            <a:r>
              <a:rPr lang="fr-FR" dirty="0" err="1">
                <a:solidFill>
                  <a:srgbClr val="000000"/>
                </a:solidFill>
                <a:latin typeface="Menlo-Regular"/>
              </a:rPr>
              <a:t>strlen</a:t>
            </a:r>
            <a:r>
              <a:rPr lang="fr-FR" dirty="0">
                <a:solidFill>
                  <a:srgbClr val="000000"/>
                </a:solidFill>
                <a:latin typeface="Menlo-Regular"/>
              </a:rPr>
              <a:t>($</a:t>
            </a:r>
            <a:r>
              <a:rPr lang="fr-FR" dirty="0" err="1">
                <a:solidFill>
                  <a:srgbClr val="000000"/>
                </a:solidFill>
                <a:latin typeface="Menlo-Regular"/>
              </a:rPr>
              <a:t>msg</a:t>
            </a:r>
            <a:r>
              <a:rPr lang="fr-FR" dirty="0">
                <a:solidFill>
                  <a:srgbClr val="000000"/>
                </a:solidFill>
                <a:latin typeface="Menlo-Regular"/>
              </a:rPr>
              <a:t>));</a:t>
            </a:r>
          </a:p>
          <a:p>
            <a:pPr marL="914400" lvl="1" indent="-457200">
              <a:buFont typeface="+mj-lt"/>
              <a:buAutoNum type="arabicPeriod"/>
            </a:pPr>
            <a:endParaRPr lang="fr-FR" dirty="0">
              <a:solidFill>
                <a:srgbClr val="000000"/>
              </a:solidFill>
              <a:latin typeface="Menlo-Regular"/>
            </a:endParaRPr>
          </a:p>
          <a:p>
            <a:pPr marL="914400" lvl="1" indent="-457200">
              <a:buFont typeface="+mj-lt"/>
              <a:buAutoNum type="arabicPeriod"/>
            </a:pPr>
            <a:r>
              <a:rPr lang="fr-FR" dirty="0">
                <a:solidFill>
                  <a:srgbClr val="AA0D91"/>
                </a:solidFill>
                <a:latin typeface="Menlo-Regular"/>
              </a:rPr>
              <a:t>if</a:t>
            </a:r>
            <a:r>
              <a:rPr lang="fr-FR" dirty="0">
                <a:solidFill>
                  <a:srgbClr val="000000"/>
                </a:solidFill>
                <a:latin typeface="Menlo-Regular"/>
              </a:rPr>
              <a:t> (!$</a:t>
            </a:r>
            <a:r>
              <a:rPr lang="fr-FR" dirty="0" err="1">
                <a:solidFill>
                  <a:srgbClr val="000000"/>
                </a:solidFill>
                <a:latin typeface="Menlo-Regular"/>
              </a:rPr>
              <a:t>result</a:t>
            </a:r>
            <a:r>
              <a:rPr lang="fr-FR" dirty="0">
                <a:solidFill>
                  <a:srgbClr val="000000"/>
                </a:solidFill>
                <a:latin typeface="Menlo-Regular"/>
              </a:rPr>
              <a:t>)</a:t>
            </a:r>
          </a:p>
          <a:p>
            <a:pPr marL="914400" lvl="1" indent="-457200">
              <a:buFont typeface="+mj-lt"/>
              <a:buAutoNum type="arabicPeriod"/>
            </a:pPr>
            <a:r>
              <a:rPr lang="fr-FR" dirty="0">
                <a:solidFill>
                  <a:srgbClr val="000000"/>
                </a:solidFill>
                <a:latin typeface="Menlo-Regular"/>
              </a:rPr>
              <a:t>	</a:t>
            </a:r>
            <a:r>
              <a:rPr lang="fr-FR" dirty="0" err="1">
                <a:solidFill>
                  <a:srgbClr val="000000"/>
                </a:solidFill>
                <a:latin typeface="Menlo-Regular"/>
              </a:rPr>
              <a:t>echo</a:t>
            </a:r>
            <a:r>
              <a:rPr lang="fr-FR" dirty="0">
                <a:solidFill>
                  <a:srgbClr val="000000"/>
                </a:solidFill>
                <a:latin typeface="Menlo-Regular"/>
              </a:rPr>
              <a:t> </a:t>
            </a:r>
            <a:r>
              <a:rPr lang="fr-FR" dirty="0">
                <a:solidFill>
                  <a:srgbClr val="1C00CF"/>
                </a:solidFill>
                <a:latin typeface="Menlo-Regular"/>
              </a:rPr>
              <a:t>'Message not </a:t>
            </a:r>
            <a:r>
              <a:rPr lang="fr-FR" dirty="0" err="1">
                <a:solidFill>
                  <a:srgbClr val="1C00CF"/>
                </a:solidFill>
                <a:latin typeface="Menlo-Regular"/>
              </a:rPr>
              <a:t>delivered</a:t>
            </a:r>
            <a:r>
              <a:rPr lang="fr-FR" dirty="0">
                <a:solidFill>
                  <a:srgbClr val="1C00CF"/>
                </a:solidFill>
                <a:latin typeface="Menlo-Regular"/>
              </a:rPr>
              <a:t>'</a:t>
            </a:r>
            <a:r>
              <a:rPr lang="fr-FR" dirty="0">
                <a:solidFill>
                  <a:srgbClr val="000000"/>
                </a:solidFill>
                <a:latin typeface="Menlo-Regular"/>
              </a:rPr>
              <a:t> . PHP_EOL;</a:t>
            </a:r>
          </a:p>
          <a:p>
            <a:pPr marL="914400" lvl="1" indent="-457200">
              <a:buFont typeface="+mj-lt"/>
              <a:buAutoNum type="arabicPeriod"/>
            </a:pPr>
            <a:r>
              <a:rPr lang="fr-FR" dirty="0" err="1">
                <a:solidFill>
                  <a:srgbClr val="AA0D91"/>
                </a:solidFill>
                <a:latin typeface="Menlo-Regular"/>
              </a:rPr>
              <a:t>else</a:t>
            </a:r>
            <a:endParaRPr lang="fr-FR" dirty="0">
              <a:solidFill>
                <a:srgbClr val="000000"/>
              </a:solidFill>
              <a:latin typeface="Menlo-Regular"/>
            </a:endParaRPr>
          </a:p>
          <a:p>
            <a:pPr marL="914400" lvl="1" indent="-457200">
              <a:buFont typeface="+mj-lt"/>
              <a:buAutoNum type="arabicPeriod"/>
            </a:pPr>
            <a:r>
              <a:rPr lang="fr-FR" dirty="0">
                <a:solidFill>
                  <a:srgbClr val="000000"/>
                </a:solidFill>
                <a:latin typeface="Menlo-Regular"/>
              </a:rPr>
              <a:t>	</a:t>
            </a:r>
            <a:r>
              <a:rPr lang="fr-FR" dirty="0" err="1">
                <a:solidFill>
                  <a:srgbClr val="000000"/>
                </a:solidFill>
                <a:latin typeface="Menlo-Regular"/>
              </a:rPr>
              <a:t>echo</a:t>
            </a:r>
            <a:r>
              <a:rPr lang="fr-FR" dirty="0">
                <a:solidFill>
                  <a:srgbClr val="000000"/>
                </a:solidFill>
                <a:latin typeface="Menlo-Regular"/>
              </a:rPr>
              <a:t> </a:t>
            </a:r>
            <a:r>
              <a:rPr lang="fr-FR" dirty="0">
                <a:solidFill>
                  <a:srgbClr val="1C00CF"/>
                </a:solidFill>
                <a:latin typeface="Menlo-Regular"/>
              </a:rPr>
              <a:t>'Message </a:t>
            </a:r>
            <a:r>
              <a:rPr lang="fr-FR" dirty="0" err="1">
                <a:solidFill>
                  <a:srgbClr val="1C00CF"/>
                </a:solidFill>
                <a:latin typeface="Menlo-Regular"/>
              </a:rPr>
              <a:t>successfully</a:t>
            </a:r>
            <a:r>
              <a:rPr lang="fr-FR" dirty="0">
                <a:solidFill>
                  <a:srgbClr val="1C00CF"/>
                </a:solidFill>
                <a:latin typeface="Menlo-Regular"/>
              </a:rPr>
              <a:t> </a:t>
            </a:r>
            <a:r>
              <a:rPr lang="fr-FR" dirty="0" err="1">
                <a:solidFill>
                  <a:srgbClr val="1C00CF"/>
                </a:solidFill>
                <a:latin typeface="Menlo-Regular"/>
              </a:rPr>
              <a:t>delivered</a:t>
            </a:r>
            <a:r>
              <a:rPr lang="fr-FR" dirty="0">
                <a:solidFill>
                  <a:srgbClr val="1C00CF"/>
                </a:solidFill>
                <a:latin typeface="Menlo-Regular"/>
              </a:rPr>
              <a:t>'</a:t>
            </a:r>
            <a:r>
              <a:rPr lang="fr-FR" dirty="0">
                <a:solidFill>
                  <a:srgbClr val="000000"/>
                </a:solidFill>
                <a:latin typeface="Menlo-Regular"/>
              </a:rPr>
              <a:t> . PHP_EOL;</a:t>
            </a:r>
          </a:p>
          <a:p>
            <a:pPr marL="914400" lvl="1" indent="-457200">
              <a:buFont typeface="+mj-lt"/>
              <a:buAutoNum type="arabicPeriod"/>
            </a:pPr>
            <a:endParaRPr lang="fr-FR" dirty="0">
              <a:solidFill>
                <a:srgbClr val="000000"/>
              </a:solidFill>
              <a:latin typeface="Menlo-Regular"/>
            </a:endParaRPr>
          </a:p>
          <a:p>
            <a:pPr marL="914400" lvl="1" indent="-457200">
              <a:buFont typeface="+mj-lt"/>
              <a:buAutoNum type="arabicPeriod"/>
            </a:pPr>
            <a:r>
              <a:rPr lang="fr-FR" dirty="0">
                <a:solidFill>
                  <a:srgbClr val="007400"/>
                </a:solidFill>
                <a:latin typeface="Menlo-Regular"/>
              </a:rPr>
              <a:t>// Close the </a:t>
            </a:r>
            <a:r>
              <a:rPr lang="fr-FR" dirty="0" err="1">
                <a:solidFill>
                  <a:srgbClr val="007400"/>
                </a:solidFill>
                <a:latin typeface="Menlo-Regular"/>
              </a:rPr>
              <a:t>connection</a:t>
            </a:r>
            <a:r>
              <a:rPr lang="fr-FR" dirty="0">
                <a:solidFill>
                  <a:srgbClr val="007400"/>
                </a:solidFill>
                <a:latin typeface="Menlo-Regular"/>
              </a:rPr>
              <a:t> to the server</a:t>
            </a:r>
            <a:endParaRPr lang="fr-FR" dirty="0">
              <a:solidFill>
                <a:srgbClr val="000000"/>
              </a:solidFill>
              <a:latin typeface="Menlo-Regular"/>
            </a:endParaRPr>
          </a:p>
          <a:p>
            <a:pPr marL="914400" lvl="1" indent="-457200">
              <a:buFont typeface="+mj-lt"/>
              <a:buAutoNum type="arabicPeriod"/>
            </a:pPr>
            <a:r>
              <a:rPr lang="fr-FR" dirty="0" err="1">
                <a:solidFill>
                  <a:srgbClr val="000000"/>
                </a:solidFill>
                <a:latin typeface="Menlo-Regular"/>
              </a:rPr>
              <a:t>fclose</a:t>
            </a:r>
            <a:r>
              <a:rPr lang="fr-FR" dirty="0">
                <a:solidFill>
                  <a:srgbClr val="000000"/>
                </a:solidFill>
                <a:latin typeface="Menlo-Regular"/>
              </a:rPr>
              <a:t>($</a:t>
            </a:r>
            <a:r>
              <a:rPr lang="fr-FR" dirty="0" err="1">
                <a:solidFill>
                  <a:srgbClr val="000000"/>
                </a:solidFill>
                <a:latin typeface="Menlo-Regular"/>
              </a:rPr>
              <a:t>fp</a:t>
            </a:r>
            <a:r>
              <a:rPr lang="fr-FR" dirty="0">
                <a:solidFill>
                  <a:srgbClr val="000000"/>
                </a:solidFill>
                <a:latin typeface="Menlo-Regular"/>
              </a:rPr>
              <a:t>);</a:t>
            </a:r>
            <a:endParaRPr lang="en-US" dirty="0"/>
          </a:p>
        </p:txBody>
      </p:sp>
      <p:sp>
        <p:nvSpPr>
          <p:cNvPr id="4" name="Date Placeholder 3"/>
          <p:cNvSpPr>
            <a:spLocks noGrp="1"/>
          </p:cNvSpPr>
          <p:nvPr>
            <p:ph type="dt" sz="half" idx="10"/>
          </p:nvPr>
        </p:nvSpPr>
        <p:spPr/>
        <p:txBody>
          <a:bodyPr/>
          <a:lstStyle/>
          <a:p>
            <a:r>
              <a:rPr lang="en-US" smtClean="0"/>
              <a:t>3/31/14</a:t>
            </a:r>
            <a:endParaRPr lang="en-US"/>
          </a:p>
        </p:txBody>
      </p:sp>
      <p:sp>
        <p:nvSpPr>
          <p:cNvPr id="5" name="Footer Placeholder 4"/>
          <p:cNvSpPr>
            <a:spLocks noGrp="1"/>
          </p:cNvSpPr>
          <p:nvPr>
            <p:ph type="ftr" sz="quarter" idx="11"/>
          </p:nvPr>
        </p:nvSpPr>
        <p:spPr/>
        <p:txBody>
          <a:bodyPr/>
          <a:lstStyle/>
          <a:p>
            <a:r>
              <a:rPr lang="en-US" smtClean="0"/>
              <a:t>Cellular Networks and Mobile Computing (COMS 6998-7)</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16</a:t>
            </a:fld>
            <a:endParaRPr lang="en-US"/>
          </a:p>
        </p:txBody>
      </p:sp>
    </p:spTree>
    <p:extLst>
      <p:ext uri="{BB962C8B-B14F-4D97-AF65-F5344CB8AC3E}">
        <p14:creationId xmlns:p14="http://schemas.microsoft.com/office/powerpoint/2010/main" val="186127203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1981199" y="1295400"/>
            <a:ext cx="4357927" cy="1905000"/>
          </a:xfrm>
          <a:prstGeom prst="rect">
            <a:avLst/>
          </a:prstGeom>
        </p:spPr>
      </p:pic>
      <p:sp>
        <p:nvSpPr>
          <p:cNvPr id="2" name="Title 1"/>
          <p:cNvSpPr>
            <a:spLocks noGrp="1"/>
          </p:cNvSpPr>
          <p:nvPr>
            <p:ph type="title"/>
          </p:nvPr>
        </p:nvSpPr>
        <p:spPr/>
        <p:txBody>
          <a:bodyPr/>
          <a:lstStyle/>
          <a:p>
            <a:r>
              <a:rPr lang="en-US" dirty="0" smtClean="0"/>
              <a:t>Google Cloud Messaging (Cont’d)</a:t>
            </a:r>
            <a:endParaRPr lang="en-US" dirty="0"/>
          </a:p>
        </p:txBody>
      </p:sp>
      <p:sp>
        <p:nvSpPr>
          <p:cNvPr id="3" name="Content Placeholder 2"/>
          <p:cNvSpPr>
            <a:spLocks noGrp="1"/>
          </p:cNvSpPr>
          <p:nvPr>
            <p:ph idx="1"/>
          </p:nvPr>
        </p:nvSpPr>
        <p:spPr>
          <a:xfrm>
            <a:off x="457200" y="3048000"/>
            <a:ext cx="7620000" cy="3505200"/>
          </a:xfrm>
        </p:spPr>
        <p:txBody>
          <a:bodyPr>
            <a:normAutofit fontScale="62500" lnSpcReduction="20000"/>
          </a:bodyPr>
          <a:lstStyle/>
          <a:p>
            <a:r>
              <a:rPr lang="en-US" dirty="0" smtClean="0"/>
              <a:t>Push notification problems</a:t>
            </a:r>
          </a:p>
          <a:p>
            <a:pPr lvl="1"/>
            <a:r>
              <a:rPr lang="en-US" dirty="0" smtClean="0"/>
              <a:t>Network firewalls prevent servers from directly sending messages to mobile devices</a:t>
            </a:r>
          </a:p>
          <a:p>
            <a:r>
              <a:rPr lang="en-US" dirty="0" smtClean="0"/>
              <a:t>GCM solution</a:t>
            </a:r>
          </a:p>
          <a:p>
            <a:pPr lvl="1"/>
            <a:r>
              <a:rPr lang="en-US" dirty="0" smtClean="0"/>
              <a:t>Maintain a connection between device and Google GCM server</a:t>
            </a:r>
          </a:p>
          <a:p>
            <a:pPr lvl="1"/>
            <a:r>
              <a:rPr lang="en-US" dirty="0" smtClean="0"/>
              <a:t>Push server updates to apps on the device via this connection</a:t>
            </a:r>
          </a:p>
          <a:p>
            <a:pPr lvl="1"/>
            <a:r>
              <a:rPr lang="en-US" dirty="0" smtClean="0"/>
              <a:t>Optimize this connection to minimize bandwidth and battery consumption (e.g. adjusting the frequency of keep alive messages)</a:t>
            </a:r>
          </a:p>
          <a:p>
            <a:r>
              <a:rPr lang="en-US" dirty="0" smtClean="0"/>
              <a:t>Send-to-sync messages vs. messages with payload</a:t>
            </a:r>
          </a:p>
          <a:p>
            <a:r>
              <a:rPr lang="en-US" dirty="0" smtClean="0"/>
              <a:t>An application can send messages to one or more devices (multicast)</a:t>
            </a:r>
          </a:p>
          <a:p>
            <a:pPr lvl="1"/>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r>
              <a:rPr lang="en-US" smtClean="0"/>
              <a:t>3/31/14</a:t>
            </a:r>
            <a:endParaRPr lang="en-US"/>
          </a:p>
        </p:txBody>
      </p:sp>
      <p:sp>
        <p:nvSpPr>
          <p:cNvPr id="9" name="Rectangle 8"/>
          <p:cNvSpPr/>
          <p:nvPr/>
        </p:nvSpPr>
        <p:spPr>
          <a:xfrm>
            <a:off x="3962400" y="1828800"/>
            <a:ext cx="1219200" cy="228600"/>
          </a:xfrm>
          <a:prstGeom prst="rect">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3962400" y="1752600"/>
            <a:ext cx="1415772" cy="369332"/>
          </a:xfrm>
          <a:prstGeom prst="rect">
            <a:avLst/>
          </a:prstGeom>
          <a:noFill/>
        </p:spPr>
        <p:txBody>
          <a:bodyPr wrap="none" rtlCol="0">
            <a:spAutoFit/>
          </a:bodyPr>
          <a:lstStyle/>
          <a:p>
            <a:r>
              <a:rPr lang="en-US" b="1" dirty="0" smtClean="0"/>
              <a:t>GCM Servers</a:t>
            </a:r>
            <a:endParaRPr lang="en-US" b="1" dirty="0"/>
          </a:p>
        </p:txBody>
      </p:sp>
      <p:sp>
        <p:nvSpPr>
          <p:cNvPr id="5" name="Footer Placeholder 4"/>
          <p:cNvSpPr>
            <a:spLocks noGrp="1"/>
          </p:cNvSpPr>
          <p:nvPr>
            <p:ph type="ftr" sz="quarter" idx="11"/>
          </p:nvPr>
        </p:nvSpPr>
        <p:spPr/>
        <p:txBody>
          <a:bodyPr/>
          <a:lstStyle/>
          <a:p>
            <a:r>
              <a:rPr lang="en-US" smtClean="0"/>
              <a:t>Cellular Networks and Mobile Computing (COMS 6998-7)</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17</a:t>
            </a:fld>
            <a:endParaRPr lang="en-US"/>
          </a:p>
        </p:txBody>
      </p:sp>
    </p:spTree>
    <p:extLst>
      <p:ext uri="{BB962C8B-B14F-4D97-AF65-F5344CB8AC3E}">
        <p14:creationId xmlns:p14="http://schemas.microsoft.com/office/powerpoint/2010/main" val="226644231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Google Cloud Messaging (Cont’d)</a:t>
            </a:r>
            <a:endParaRPr lang="en-US" dirty="0"/>
          </a:p>
        </p:txBody>
      </p:sp>
      <p:sp>
        <p:nvSpPr>
          <p:cNvPr id="3" name="Content Placeholder 2"/>
          <p:cNvSpPr>
            <a:spLocks noGrp="1"/>
          </p:cNvSpPr>
          <p:nvPr>
            <p:ph idx="1"/>
          </p:nvPr>
        </p:nvSpPr>
        <p:spPr>
          <a:xfrm>
            <a:off x="457200" y="1600200"/>
            <a:ext cx="4724400" cy="4525963"/>
          </a:xfrm>
        </p:spPr>
        <p:txBody>
          <a:bodyPr>
            <a:normAutofit fontScale="92500" lnSpcReduction="20000"/>
          </a:bodyPr>
          <a:lstStyle/>
          <a:p>
            <a:pPr marL="0" indent="0">
              <a:buNone/>
            </a:pPr>
            <a:r>
              <a:rPr lang="en-US" smtClean="0"/>
              <a:t>Step </a:t>
            </a:r>
            <a:r>
              <a:rPr lang="en-US" dirty="0" smtClean="0"/>
              <a:t>1</a:t>
            </a:r>
          </a:p>
          <a:p>
            <a:r>
              <a:rPr lang="en-US" dirty="0" smtClean="0"/>
              <a:t>Create a Google API project from Google APIs console </a:t>
            </a:r>
            <a:r>
              <a:rPr lang="en-US" dirty="0" err="1" smtClean="0"/>
              <a:t>page</a:t>
            </a:r>
            <a:r>
              <a:rPr lang="en-US" dirty="0" err="1" smtClean="0">
                <a:hlinkClick r:id="rId2"/>
              </a:rPr>
              <a:t>https</a:t>
            </a:r>
            <a:r>
              <a:rPr lang="en-US" dirty="0">
                <a:hlinkClick r:id="rId2"/>
              </a:rPr>
              <a:t>://code.google.com/apis/console/#project:</a:t>
            </a:r>
            <a:r>
              <a:rPr lang="en-US" dirty="0" smtClean="0">
                <a:hlinkClick r:id="rId2"/>
              </a:rPr>
              <a:t>908058729336</a:t>
            </a:r>
            <a:endParaRPr lang="en-US" dirty="0" smtClean="0"/>
          </a:p>
          <a:p>
            <a:pPr lvl="1"/>
            <a:r>
              <a:rPr lang="en-US" dirty="0" smtClean="0"/>
              <a:t>Enable GCM service</a:t>
            </a:r>
          </a:p>
          <a:p>
            <a:pPr lvl="1"/>
            <a:r>
              <a:rPr lang="en-US" dirty="0" smtClean="0"/>
              <a:t>Obtain an API key</a:t>
            </a:r>
          </a:p>
          <a:p>
            <a:pPr lvl="1"/>
            <a:r>
              <a:rPr lang="en-US" dirty="0" smtClean="0"/>
              <a:t>Create new server key</a:t>
            </a:r>
          </a:p>
          <a:p>
            <a:pPr lvl="1"/>
            <a:r>
              <a:rPr lang="en-US" dirty="0" smtClean="0"/>
              <a:t>Install helper libraries</a:t>
            </a:r>
          </a:p>
          <a:p>
            <a:endParaRPr lang="en-US" dirty="0" smtClean="0"/>
          </a:p>
          <a:p>
            <a:pPr marL="914400" lvl="2" indent="0">
              <a:buNone/>
            </a:pPr>
            <a:endParaRPr lang="en-US" dirty="0" smtClean="0"/>
          </a:p>
          <a:p>
            <a:pPr marL="571500" indent="-514350">
              <a:buFont typeface="+mj-lt"/>
              <a:buAutoNum type="arabicPeriod"/>
            </a:pPr>
            <a:endParaRPr lang="en-US" dirty="0"/>
          </a:p>
        </p:txBody>
      </p:sp>
      <p:sp>
        <p:nvSpPr>
          <p:cNvPr id="4" name="Date Placeholder 3"/>
          <p:cNvSpPr>
            <a:spLocks noGrp="1"/>
          </p:cNvSpPr>
          <p:nvPr>
            <p:ph type="dt" sz="half" idx="10"/>
          </p:nvPr>
        </p:nvSpPr>
        <p:spPr/>
        <p:txBody>
          <a:bodyPr/>
          <a:lstStyle/>
          <a:p>
            <a:r>
              <a:rPr lang="en-US" smtClean="0"/>
              <a:t>3/31/14</a:t>
            </a:r>
            <a:endParaRPr lang="en-US"/>
          </a:p>
        </p:txBody>
      </p:sp>
      <p:pic>
        <p:nvPicPr>
          <p:cNvPr id="8" name="Picture 7"/>
          <p:cNvPicPr>
            <a:picLocks noChangeAspect="1"/>
          </p:cNvPicPr>
          <p:nvPr/>
        </p:nvPicPr>
        <p:blipFill>
          <a:blip r:embed="rId3"/>
          <a:stretch>
            <a:fillRect/>
          </a:stretch>
        </p:blipFill>
        <p:spPr>
          <a:xfrm>
            <a:off x="5062608" y="2057400"/>
            <a:ext cx="4098325" cy="2032000"/>
          </a:xfrm>
          <a:prstGeom prst="rect">
            <a:avLst/>
          </a:prstGeom>
        </p:spPr>
      </p:pic>
      <p:sp>
        <p:nvSpPr>
          <p:cNvPr id="5" name="Footer Placeholder 4"/>
          <p:cNvSpPr>
            <a:spLocks noGrp="1"/>
          </p:cNvSpPr>
          <p:nvPr>
            <p:ph type="ftr" sz="quarter" idx="11"/>
          </p:nvPr>
        </p:nvSpPr>
        <p:spPr/>
        <p:txBody>
          <a:bodyPr/>
          <a:lstStyle/>
          <a:p>
            <a:r>
              <a:rPr lang="en-US" smtClean="0"/>
              <a:t>Cellular Networks and Mobile Computing (COMS 6998-7)</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18</a:t>
            </a:fld>
            <a:endParaRPr lang="en-US"/>
          </a:p>
        </p:txBody>
      </p:sp>
    </p:spTree>
    <p:extLst>
      <p:ext uri="{BB962C8B-B14F-4D97-AF65-F5344CB8AC3E}">
        <p14:creationId xmlns:p14="http://schemas.microsoft.com/office/powerpoint/2010/main" val="85129777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Google Cloud Messaging (Cont’d)</a:t>
            </a:r>
            <a:endParaRPr lang="en-US" dirty="0"/>
          </a:p>
        </p:txBody>
      </p:sp>
      <p:sp>
        <p:nvSpPr>
          <p:cNvPr id="3" name="Content Placeholder 2"/>
          <p:cNvSpPr>
            <a:spLocks noGrp="1"/>
          </p:cNvSpPr>
          <p:nvPr>
            <p:ph idx="1"/>
          </p:nvPr>
        </p:nvSpPr>
        <p:spPr>
          <a:xfrm>
            <a:off x="457200" y="1600200"/>
            <a:ext cx="4572000" cy="4525963"/>
          </a:xfrm>
        </p:spPr>
        <p:txBody>
          <a:bodyPr>
            <a:normAutofit fontScale="85000" lnSpcReduction="20000"/>
          </a:bodyPr>
          <a:lstStyle/>
          <a:p>
            <a:pPr marL="0" indent="0">
              <a:buNone/>
            </a:pPr>
            <a:r>
              <a:rPr lang="en-US" dirty="0" smtClean="0"/>
              <a:t>Step 2</a:t>
            </a:r>
          </a:p>
          <a:p>
            <a:r>
              <a:rPr lang="en-US" dirty="0" smtClean="0"/>
              <a:t>Write the Android app</a:t>
            </a:r>
          </a:p>
          <a:p>
            <a:pPr lvl="1"/>
            <a:r>
              <a:rPr lang="en-US" dirty="0" smtClean="0"/>
              <a:t>Copy </a:t>
            </a:r>
            <a:r>
              <a:rPr lang="en-US" dirty="0" err="1" smtClean="0"/>
              <a:t>gcm.jar</a:t>
            </a:r>
            <a:r>
              <a:rPr lang="en-US" dirty="0" smtClean="0"/>
              <a:t> file into your app </a:t>
            </a:r>
            <a:r>
              <a:rPr lang="en-US" dirty="0" err="1" smtClean="0"/>
              <a:t>classpath</a:t>
            </a:r>
            <a:endParaRPr lang="en-US" dirty="0" smtClean="0"/>
          </a:p>
          <a:p>
            <a:pPr lvl="1"/>
            <a:r>
              <a:rPr lang="en-US" dirty="0" smtClean="0"/>
              <a:t>Configure manifest file for SDK version, permission</a:t>
            </a:r>
          </a:p>
          <a:p>
            <a:pPr lvl="1"/>
            <a:r>
              <a:rPr lang="en-US" dirty="0" smtClean="0"/>
              <a:t>Add broadcast receiver</a:t>
            </a:r>
          </a:p>
          <a:p>
            <a:pPr lvl="1"/>
            <a:r>
              <a:rPr lang="en-US" dirty="0" smtClean="0"/>
              <a:t>Add intent service</a:t>
            </a:r>
          </a:p>
          <a:p>
            <a:pPr lvl="1"/>
            <a:r>
              <a:rPr lang="en-US" dirty="0" smtClean="0"/>
              <a:t>Write </a:t>
            </a:r>
            <a:r>
              <a:rPr lang="en-US" dirty="0" err="1" smtClean="0"/>
              <a:t>my_app_package.GCMIntentService</a:t>
            </a:r>
            <a:r>
              <a:rPr lang="en-US" dirty="0" smtClean="0"/>
              <a:t> class</a:t>
            </a:r>
          </a:p>
          <a:p>
            <a:pPr lvl="1"/>
            <a:r>
              <a:rPr lang="en-US" dirty="0" smtClean="0"/>
              <a:t>Write main activity</a:t>
            </a:r>
          </a:p>
          <a:p>
            <a:endParaRPr lang="en-US" dirty="0" smtClean="0"/>
          </a:p>
          <a:p>
            <a:pPr marL="914400" lvl="2" indent="0">
              <a:buNone/>
            </a:pPr>
            <a:endParaRPr lang="en-US" dirty="0" smtClean="0"/>
          </a:p>
          <a:p>
            <a:pPr marL="571500" indent="-514350">
              <a:buFont typeface="+mj-lt"/>
              <a:buAutoNum type="arabicPeriod"/>
            </a:pPr>
            <a:endParaRPr lang="en-US" dirty="0"/>
          </a:p>
        </p:txBody>
      </p:sp>
      <p:sp>
        <p:nvSpPr>
          <p:cNvPr id="4" name="Date Placeholder 3"/>
          <p:cNvSpPr>
            <a:spLocks noGrp="1"/>
          </p:cNvSpPr>
          <p:nvPr>
            <p:ph type="dt" sz="half" idx="10"/>
          </p:nvPr>
        </p:nvSpPr>
        <p:spPr/>
        <p:txBody>
          <a:bodyPr/>
          <a:lstStyle/>
          <a:p>
            <a:r>
              <a:rPr lang="en-US" smtClean="0"/>
              <a:t>3/31/14</a:t>
            </a:r>
            <a:endParaRPr lang="en-US"/>
          </a:p>
        </p:txBody>
      </p:sp>
      <p:sp>
        <p:nvSpPr>
          <p:cNvPr id="10" name="Rectangle 9"/>
          <p:cNvSpPr/>
          <p:nvPr/>
        </p:nvSpPr>
        <p:spPr>
          <a:xfrm>
            <a:off x="5029200" y="2743200"/>
            <a:ext cx="4106333" cy="923330"/>
          </a:xfrm>
          <a:prstGeom prst="rect">
            <a:avLst/>
          </a:prstGeom>
        </p:spPr>
        <p:txBody>
          <a:bodyPr wrap="square">
            <a:spAutoFit/>
          </a:bodyPr>
          <a:lstStyle/>
          <a:p>
            <a:endParaRPr lang="en-US" dirty="0" smtClean="0"/>
          </a:p>
          <a:p>
            <a:endParaRPr lang="en-US" dirty="0"/>
          </a:p>
          <a:p>
            <a:endParaRPr lang="en-US" dirty="0"/>
          </a:p>
        </p:txBody>
      </p:sp>
      <p:sp>
        <p:nvSpPr>
          <p:cNvPr id="11" name="Rectangle 10"/>
          <p:cNvSpPr/>
          <p:nvPr/>
        </p:nvSpPr>
        <p:spPr>
          <a:xfrm>
            <a:off x="5029200" y="2590800"/>
            <a:ext cx="4114800" cy="3429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5181600" y="2743200"/>
            <a:ext cx="3733800" cy="3231653"/>
          </a:xfrm>
          <a:prstGeom prst="rect">
            <a:avLst/>
          </a:prstGeom>
        </p:spPr>
        <p:txBody>
          <a:bodyPr wrap="square">
            <a:spAutoFit/>
          </a:bodyPr>
          <a:lstStyle/>
          <a:p>
            <a:r>
              <a:rPr lang="en-US" b="1" dirty="0">
                <a:solidFill>
                  <a:srgbClr val="7F0055"/>
                </a:solidFill>
                <a:highlight>
                  <a:srgbClr val="E8F2FE"/>
                </a:highlight>
                <a:latin typeface="Monaco"/>
              </a:rPr>
              <a:t>import</a:t>
            </a:r>
            <a:r>
              <a:rPr lang="en-US" b="1" dirty="0">
                <a:solidFill>
                  <a:srgbClr val="000000"/>
                </a:solidFill>
                <a:highlight>
                  <a:srgbClr val="E8F2FE"/>
                </a:highlight>
                <a:latin typeface="Monaco"/>
              </a:rPr>
              <a:t> </a:t>
            </a:r>
            <a:r>
              <a:rPr lang="en-US" b="1" dirty="0" err="1">
                <a:solidFill>
                  <a:srgbClr val="000000"/>
                </a:solidFill>
                <a:highlight>
                  <a:srgbClr val="E8F2FE"/>
                </a:highlight>
                <a:latin typeface="Monaco"/>
              </a:rPr>
              <a:t>com.google.android.gcm.GCMRegistrar</a:t>
            </a:r>
            <a:r>
              <a:rPr lang="en-US" b="1" dirty="0" smtClean="0">
                <a:solidFill>
                  <a:srgbClr val="000000"/>
                </a:solidFill>
                <a:highlight>
                  <a:srgbClr val="E8F2FE"/>
                </a:highlight>
                <a:latin typeface="Monaco"/>
              </a:rPr>
              <a:t>;</a:t>
            </a:r>
          </a:p>
          <a:p>
            <a:r>
              <a:rPr lang="en-US" b="1" u="sng" dirty="0" smtClean="0">
                <a:solidFill>
                  <a:srgbClr val="000000"/>
                </a:solidFill>
                <a:highlight>
                  <a:srgbClr val="E8F2FE"/>
                </a:highlight>
                <a:latin typeface="Monaco"/>
              </a:rPr>
              <a:t>…</a:t>
            </a:r>
            <a:r>
              <a:rPr lang="en-US" dirty="0" smtClean="0">
                <a:solidFill>
                  <a:srgbClr val="000000"/>
                </a:solidFill>
                <a:latin typeface="Monaco"/>
              </a:rPr>
              <a:t> </a:t>
            </a:r>
          </a:p>
          <a:p>
            <a:r>
              <a:rPr lang="en-US" sz="1200" dirty="0" err="1" smtClean="0">
                <a:solidFill>
                  <a:srgbClr val="000000"/>
                </a:solidFill>
                <a:latin typeface="Monaco"/>
              </a:rPr>
              <a:t>GCMRegistrar.checkDevice</a:t>
            </a:r>
            <a:r>
              <a:rPr lang="en-US" sz="1200" dirty="0">
                <a:solidFill>
                  <a:srgbClr val="000000"/>
                </a:solidFill>
                <a:latin typeface="Monaco"/>
              </a:rPr>
              <a:t>(</a:t>
            </a:r>
            <a:r>
              <a:rPr lang="en-US" sz="1200" b="1" dirty="0">
                <a:solidFill>
                  <a:srgbClr val="7F0055"/>
                </a:solidFill>
                <a:latin typeface="Monaco"/>
              </a:rPr>
              <a:t>this</a:t>
            </a:r>
            <a:r>
              <a:rPr lang="en-US" sz="1200" b="1" dirty="0">
                <a:solidFill>
                  <a:srgbClr val="000000"/>
                </a:solidFill>
                <a:latin typeface="Monaco"/>
              </a:rPr>
              <a:t>);</a:t>
            </a:r>
          </a:p>
          <a:p>
            <a:r>
              <a:rPr lang="en-US" sz="1200" dirty="0">
                <a:solidFill>
                  <a:srgbClr val="000000"/>
                </a:solidFill>
                <a:latin typeface="Monaco"/>
              </a:rPr>
              <a:t>    </a:t>
            </a:r>
            <a:r>
              <a:rPr lang="en-US" sz="1200" dirty="0" err="1">
                <a:solidFill>
                  <a:srgbClr val="000000"/>
                </a:solidFill>
                <a:latin typeface="Monaco"/>
              </a:rPr>
              <a:t>GCMRegistrar.checkManifest</a:t>
            </a:r>
            <a:r>
              <a:rPr lang="en-US" sz="1200" dirty="0">
                <a:solidFill>
                  <a:srgbClr val="000000"/>
                </a:solidFill>
                <a:latin typeface="Monaco"/>
              </a:rPr>
              <a:t>(</a:t>
            </a:r>
            <a:r>
              <a:rPr lang="en-US" sz="1200" b="1" dirty="0">
                <a:solidFill>
                  <a:srgbClr val="7F0055"/>
                </a:solidFill>
                <a:latin typeface="Monaco"/>
              </a:rPr>
              <a:t>this</a:t>
            </a:r>
            <a:r>
              <a:rPr lang="en-US" sz="1200" b="1" dirty="0">
                <a:solidFill>
                  <a:srgbClr val="000000"/>
                </a:solidFill>
                <a:latin typeface="Monaco"/>
              </a:rPr>
              <a:t>);</a:t>
            </a:r>
          </a:p>
          <a:p>
            <a:r>
              <a:rPr lang="en-US" sz="1200" dirty="0">
                <a:solidFill>
                  <a:srgbClr val="000000"/>
                </a:solidFill>
                <a:latin typeface="Monaco"/>
              </a:rPr>
              <a:t>    </a:t>
            </a:r>
            <a:r>
              <a:rPr lang="en-US" sz="1200" b="1" dirty="0">
                <a:solidFill>
                  <a:srgbClr val="7F0055"/>
                </a:solidFill>
                <a:latin typeface="Monaco"/>
              </a:rPr>
              <a:t>final</a:t>
            </a:r>
            <a:r>
              <a:rPr lang="en-US" sz="1200" b="1" dirty="0">
                <a:solidFill>
                  <a:srgbClr val="000000"/>
                </a:solidFill>
                <a:latin typeface="Monaco"/>
              </a:rPr>
              <a:t> String </a:t>
            </a:r>
            <a:r>
              <a:rPr lang="en-US" sz="1200" b="1" dirty="0" err="1">
                <a:solidFill>
                  <a:srgbClr val="000000"/>
                </a:solidFill>
                <a:latin typeface="Monaco"/>
              </a:rPr>
              <a:t>regId</a:t>
            </a:r>
            <a:r>
              <a:rPr lang="en-US" sz="1200" b="1" dirty="0">
                <a:solidFill>
                  <a:srgbClr val="000000"/>
                </a:solidFill>
                <a:latin typeface="Monaco"/>
              </a:rPr>
              <a:t> = </a:t>
            </a:r>
            <a:r>
              <a:rPr lang="en-US" sz="1200" b="1" dirty="0" err="1">
                <a:solidFill>
                  <a:srgbClr val="000000"/>
                </a:solidFill>
                <a:latin typeface="Monaco"/>
              </a:rPr>
              <a:t>GCMRegistrar.getRegistrationId</a:t>
            </a:r>
            <a:r>
              <a:rPr lang="en-US" sz="1200" b="1" dirty="0">
                <a:solidFill>
                  <a:srgbClr val="000000"/>
                </a:solidFill>
                <a:latin typeface="Monaco"/>
              </a:rPr>
              <a:t>(</a:t>
            </a:r>
            <a:r>
              <a:rPr lang="en-US" sz="1200" b="1" dirty="0">
                <a:solidFill>
                  <a:srgbClr val="7F0055"/>
                </a:solidFill>
                <a:latin typeface="Monaco"/>
              </a:rPr>
              <a:t>this</a:t>
            </a:r>
            <a:r>
              <a:rPr lang="en-US" sz="1200" b="1" dirty="0">
                <a:solidFill>
                  <a:srgbClr val="000000"/>
                </a:solidFill>
                <a:latin typeface="Monaco"/>
              </a:rPr>
              <a:t>);</a:t>
            </a:r>
          </a:p>
          <a:p>
            <a:r>
              <a:rPr lang="en-US" sz="1200" dirty="0">
                <a:solidFill>
                  <a:srgbClr val="000000"/>
                </a:solidFill>
                <a:latin typeface="Monaco"/>
              </a:rPr>
              <a:t>    </a:t>
            </a:r>
            <a:r>
              <a:rPr lang="en-US" sz="1200" b="1" dirty="0">
                <a:solidFill>
                  <a:srgbClr val="7F0055"/>
                </a:solidFill>
                <a:latin typeface="Monaco"/>
              </a:rPr>
              <a:t>if</a:t>
            </a:r>
            <a:r>
              <a:rPr lang="en-US" sz="1200" b="1" dirty="0">
                <a:solidFill>
                  <a:srgbClr val="000000"/>
                </a:solidFill>
                <a:latin typeface="Monaco"/>
              </a:rPr>
              <a:t> (</a:t>
            </a:r>
            <a:r>
              <a:rPr lang="en-US" sz="1200" b="1" dirty="0" err="1">
                <a:solidFill>
                  <a:srgbClr val="000000"/>
                </a:solidFill>
                <a:latin typeface="Monaco"/>
              </a:rPr>
              <a:t>regId.equals</a:t>
            </a:r>
            <a:r>
              <a:rPr lang="en-US" sz="1200" b="1" dirty="0">
                <a:solidFill>
                  <a:srgbClr val="000000"/>
                </a:solidFill>
                <a:latin typeface="Monaco"/>
              </a:rPr>
              <a:t>(</a:t>
            </a:r>
            <a:r>
              <a:rPr lang="en-US" sz="1200" b="1" dirty="0">
                <a:solidFill>
                  <a:srgbClr val="2A00FF"/>
                </a:solidFill>
                <a:latin typeface="Monaco"/>
              </a:rPr>
              <a:t>""</a:t>
            </a:r>
            <a:r>
              <a:rPr lang="en-US" sz="1200" b="1" dirty="0">
                <a:solidFill>
                  <a:srgbClr val="000000"/>
                </a:solidFill>
                <a:latin typeface="Monaco"/>
              </a:rPr>
              <a:t>)) {</a:t>
            </a:r>
          </a:p>
          <a:p>
            <a:r>
              <a:rPr lang="en-US" sz="1200" dirty="0">
                <a:solidFill>
                  <a:srgbClr val="000000"/>
                </a:solidFill>
                <a:latin typeface="Monaco"/>
              </a:rPr>
              <a:t>      </a:t>
            </a:r>
            <a:r>
              <a:rPr lang="en-US" sz="1200" dirty="0" err="1">
                <a:solidFill>
                  <a:srgbClr val="000000"/>
                </a:solidFill>
                <a:latin typeface="Monaco"/>
              </a:rPr>
              <a:t>GCMRegistrar.register</a:t>
            </a:r>
            <a:r>
              <a:rPr lang="en-US" sz="1200" dirty="0">
                <a:solidFill>
                  <a:srgbClr val="000000"/>
                </a:solidFill>
                <a:latin typeface="Monaco"/>
              </a:rPr>
              <a:t>(</a:t>
            </a:r>
            <a:r>
              <a:rPr lang="en-US" sz="1200" b="1" dirty="0">
                <a:solidFill>
                  <a:srgbClr val="7F0055"/>
                </a:solidFill>
                <a:latin typeface="Monaco"/>
              </a:rPr>
              <a:t>this</a:t>
            </a:r>
            <a:r>
              <a:rPr lang="en-US" sz="1200" b="1" dirty="0">
                <a:solidFill>
                  <a:srgbClr val="000000"/>
                </a:solidFill>
                <a:latin typeface="Monaco"/>
              </a:rPr>
              <a:t>, SENDER_ID);</a:t>
            </a:r>
          </a:p>
          <a:p>
            <a:r>
              <a:rPr lang="da-DK" sz="1200" dirty="0">
                <a:solidFill>
                  <a:srgbClr val="000000"/>
                </a:solidFill>
                <a:latin typeface="Monaco"/>
              </a:rPr>
              <a:t>    } </a:t>
            </a:r>
            <a:r>
              <a:rPr lang="da-DK" sz="1200" b="1" dirty="0" err="1">
                <a:solidFill>
                  <a:srgbClr val="7F0055"/>
                </a:solidFill>
                <a:latin typeface="Monaco"/>
              </a:rPr>
              <a:t>else</a:t>
            </a:r>
            <a:r>
              <a:rPr lang="da-DK" sz="1200" b="1" dirty="0">
                <a:solidFill>
                  <a:srgbClr val="000000"/>
                </a:solidFill>
                <a:latin typeface="Monaco"/>
              </a:rPr>
              <a:t> {</a:t>
            </a:r>
          </a:p>
          <a:p>
            <a:r>
              <a:rPr lang="da-DK" sz="1200" dirty="0">
                <a:solidFill>
                  <a:srgbClr val="000000"/>
                </a:solidFill>
                <a:latin typeface="Monaco"/>
              </a:rPr>
              <a:t>      </a:t>
            </a:r>
            <a:r>
              <a:rPr lang="da-DK" sz="1200" dirty="0" err="1">
                <a:solidFill>
                  <a:srgbClr val="000000"/>
                </a:solidFill>
                <a:latin typeface="Monaco"/>
              </a:rPr>
              <a:t>Log.v</a:t>
            </a:r>
            <a:r>
              <a:rPr lang="da-DK" sz="1200" dirty="0">
                <a:solidFill>
                  <a:srgbClr val="000000"/>
                </a:solidFill>
                <a:latin typeface="Monaco"/>
              </a:rPr>
              <a:t>(TAG, </a:t>
            </a:r>
            <a:r>
              <a:rPr lang="da-DK" sz="1200" dirty="0">
                <a:solidFill>
                  <a:srgbClr val="2A00FF"/>
                </a:solidFill>
                <a:latin typeface="Monaco"/>
              </a:rPr>
              <a:t>"</a:t>
            </a:r>
            <a:r>
              <a:rPr lang="da-DK" sz="1200" dirty="0" err="1">
                <a:solidFill>
                  <a:srgbClr val="2A00FF"/>
                </a:solidFill>
                <a:latin typeface="Monaco"/>
              </a:rPr>
              <a:t>Already</a:t>
            </a:r>
            <a:r>
              <a:rPr lang="da-DK" sz="1200" dirty="0">
                <a:solidFill>
                  <a:srgbClr val="2A00FF"/>
                </a:solidFill>
                <a:latin typeface="Monaco"/>
              </a:rPr>
              <a:t> </a:t>
            </a:r>
            <a:r>
              <a:rPr lang="da-DK" sz="1200" dirty="0" err="1">
                <a:solidFill>
                  <a:srgbClr val="2A00FF"/>
                </a:solidFill>
                <a:latin typeface="Monaco"/>
              </a:rPr>
              <a:t>registered</a:t>
            </a:r>
            <a:r>
              <a:rPr lang="da-DK" sz="1200" dirty="0">
                <a:solidFill>
                  <a:srgbClr val="2A00FF"/>
                </a:solidFill>
                <a:latin typeface="Monaco"/>
              </a:rPr>
              <a:t>"</a:t>
            </a:r>
            <a:r>
              <a:rPr lang="da-DK" sz="1200" dirty="0">
                <a:solidFill>
                  <a:srgbClr val="000000"/>
                </a:solidFill>
                <a:latin typeface="Monaco"/>
              </a:rPr>
              <a:t>);</a:t>
            </a:r>
          </a:p>
          <a:p>
            <a:r>
              <a:rPr lang="da-DK" sz="1200" dirty="0">
                <a:solidFill>
                  <a:srgbClr val="000000"/>
                </a:solidFill>
                <a:latin typeface="Monaco"/>
              </a:rPr>
              <a:t>    }</a:t>
            </a:r>
            <a:endParaRPr lang="en-US" sz="1200" dirty="0"/>
          </a:p>
        </p:txBody>
      </p:sp>
      <p:sp>
        <p:nvSpPr>
          <p:cNvPr id="5" name="Footer Placeholder 4"/>
          <p:cNvSpPr>
            <a:spLocks noGrp="1"/>
          </p:cNvSpPr>
          <p:nvPr>
            <p:ph type="ftr" sz="quarter" idx="11"/>
          </p:nvPr>
        </p:nvSpPr>
        <p:spPr/>
        <p:txBody>
          <a:bodyPr/>
          <a:lstStyle/>
          <a:p>
            <a:r>
              <a:rPr lang="en-US" smtClean="0"/>
              <a:t>Cellular Networks and Mobile Computing (COMS 6998-7)</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19</a:t>
            </a:fld>
            <a:endParaRPr lang="en-US"/>
          </a:p>
        </p:txBody>
      </p:sp>
    </p:spTree>
    <p:extLst>
      <p:ext uri="{BB962C8B-B14F-4D97-AF65-F5344CB8AC3E}">
        <p14:creationId xmlns:p14="http://schemas.microsoft.com/office/powerpoint/2010/main" val="320595406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US">
                <a:latin typeface="Calibri" charset="0"/>
                <a:ea typeface="ＭＳ Ｐゴシック" charset="0"/>
                <a:cs typeface="ＭＳ Ｐゴシック" charset="0"/>
              </a:rPr>
              <a:t>Syllabus</a:t>
            </a:r>
          </a:p>
        </p:txBody>
      </p:sp>
      <p:sp>
        <p:nvSpPr>
          <p:cNvPr id="3" name="Content Placeholder 2"/>
          <p:cNvSpPr>
            <a:spLocks noGrp="1"/>
          </p:cNvSpPr>
          <p:nvPr>
            <p:ph idx="1"/>
          </p:nvPr>
        </p:nvSpPr>
        <p:spPr>
          <a:xfrm>
            <a:off x="457200" y="1295400"/>
            <a:ext cx="8382000" cy="5029200"/>
          </a:xfrm>
        </p:spPr>
        <p:txBody>
          <a:bodyPr>
            <a:normAutofit fontScale="47500" lnSpcReduction="20000"/>
          </a:bodyPr>
          <a:lstStyle/>
          <a:p>
            <a:pPr>
              <a:defRPr/>
            </a:pPr>
            <a:r>
              <a:rPr lang="en-US" sz="5100" dirty="0"/>
              <a:t>Mobile App </a:t>
            </a:r>
            <a:r>
              <a:rPr lang="en-US" sz="5100" dirty="0" smtClean="0"/>
              <a:t>Development (lecture 1,2,3)</a:t>
            </a:r>
          </a:p>
          <a:p>
            <a:pPr lvl="1">
              <a:defRPr/>
            </a:pPr>
            <a:r>
              <a:rPr lang="en-US" sz="3400" dirty="0" smtClean="0"/>
              <a:t>Mobile </a:t>
            </a:r>
            <a:r>
              <a:rPr lang="en-US" sz="3400" dirty="0"/>
              <a:t>operating systems: </a:t>
            </a:r>
            <a:r>
              <a:rPr lang="en-US" sz="3400" dirty="0" err="1"/>
              <a:t>iOS</a:t>
            </a:r>
            <a:r>
              <a:rPr lang="en-US" sz="3400" dirty="0"/>
              <a:t> and </a:t>
            </a:r>
            <a:r>
              <a:rPr lang="en-US" sz="3400" dirty="0" smtClean="0"/>
              <a:t>Android </a:t>
            </a:r>
            <a:endParaRPr lang="en-US" sz="3400" dirty="0"/>
          </a:p>
          <a:p>
            <a:pPr lvl="1">
              <a:defRPr/>
            </a:pPr>
            <a:r>
              <a:rPr lang="en-US" sz="3400" dirty="0"/>
              <a:t>Development environments: </a:t>
            </a:r>
            <a:r>
              <a:rPr lang="en-US" sz="3400" dirty="0" err="1"/>
              <a:t>Xcode</a:t>
            </a:r>
            <a:r>
              <a:rPr lang="en-US" sz="3400" dirty="0"/>
              <a:t>, Eclipse with Android SDK</a:t>
            </a:r>
          </a:p>
          <a:p>
            <a:pPr lvl="1">
              <a:defRPr/>
            </a:pPr>
            <a:r>
              <a:rPr lang="en-US" sz="3400" dirty="0"/>
              <a:t>Programming: Objective-C and android programming</a:t>
            </a:r>
          </a:p>
          <a:p>
            <a:pPr>
              <a:defRPr/>
            </a:pPr>
            <a:r>
              <a:rPr lang="en-US" sz="5100" dirty="0"/>
              <a:t>System Support for Mobile App </a:t>
            </a:r>
            <a:r>
              <a:rPr lang="en-US" sz="5100" dirty="0" smtClean="0"/>
              <a:t>Optimization (lecture 4,5)</a:t>
            </a:r>
            <a:endParaRPr lang="en-US" sz="5100" dirty="0"/>
          </a:p>
          <a:p>
            <a:pPr lvl="1">
              <a:defRPr/>
            </a:pPr>
            <a:r>
              <a:rPr lang="en-US" sz="3400" dirty="0"/>
              <a:t>Mobile device power models, energy profiling and </a:t>
            </a:r>
            <a:r>
              <a:rPr lang="en-US" sz="3400" dirty="0" err="1"/>
              <a:t>ebug</a:t>
            </a:r>
            <a:r>
              <a:rPr lang="en-US" sz="3400" dirty="0"/>
              <a:t> debugging</a:t>
            </a:r>
          </a:p>
          <a:p>
            <a:pPr lvl="1">
              <a:defRPr/>
            </a:pPr>
            <a:r>
              <a:rPr lang="en-US" sz="3400" dirty="0"/>
              <a:t>Core OS topics: virtualization, storage and OS support for power and context management</a:t>
            </a:r>
          </a:p>
          <a:p>
            <a:pPr>
              <a:defRPr/>
            </a:pPr>
            <a:r>
              <a:rPr lang="en-US" sz="5100" dirty="0"/>
              <a:t>Interaction with Cellular </a:t>
            </a:r>
            <a:r>
              <a:rPr lang="en-US" sz="5100" dirty="0" smtClean="0"/>
              <a:t>Networks (lecture 6,7,8) </a:t>
            </a:r>
            <a:endParaRPr lang="en-US" sz="5100" dirty="0"/>
          </a:p>
          <a:p>
            <a:pPr lvl="1">
              <a:defRPr/>
            </a:pPr>
            <a:r>
              <a:rPr lang="en-US" sz="3400" dirty="0"/>
              <a:t>Basics of 3G/LTE cellular networks</a:t>
            </a:r>
          </a:p>
          <a:p>
            <a:pPr lvl="1">
              <a:defRPr/>
            </a:pPr>
            <a:r>
              <a:rPr lang="en-US" sz="3400" dirty="0"/>
              <a:t>Mobile application cellular radio resource usage profiling</a:t>
            </a:r>
          </a:p>
          <a:p>
            <a:pPr lvl="1">
              <a:defRPr/>
            </a:pPr>
            <a:r>
              <a:rPr lang="en-US" sz="3400" dirty="0"/>
              <a:t>Measurement-based cellular network and traffic characterization</a:t>
            </a:r>
          </a:p>
          <a:p>
            <a:pPr>
              <a:defRPr/>
            </a:pPr>
            <a:r>
              <a:rPr lang="en-US" sz="5100" dirty="0">
                <a:solidFill>
                  <a:srgbClr val="FF0000"/>
                </a:solidFill>
              </a:rPr>
              <a:t>Interaction with the </a:t>
            </a:r>
            <a:r>
              <a:rPr lang="en-US" sz="5100" dirty="0" smtClean="0">
                <a:solidFill>
                  <a:srgbClr val="FF0000"/>
                </a:solidFill>
              </a:rPr>
              <a:t>Cloud (lecture 9,10)</a:t>
            </a:r>
            <a:endParaRPr lang="en-US" sz="5100" dirty="0">
              <a:solidFill>
                <a:srgbClr val="FF0000"/>
              </a:solidFill>
            </a:endParaRPr>
          </a:p>
          <a:p>
            <a:pPr lvl="1">
              <a:defRPr/>
            </a:pPr>
            <a:r>
              <a:rPr lang="en-US" sz="3400" dirty="0"/>
              <a:t>Mobile cloud computing platform services: push notification, </a:t>
            </a:r>
            <a:r>
              <a:rPr lang="en-US" sz="3400" dirty="0" err="1"/>
              <a:t>iCloud</a:t>
            </a:r>
            <a:r>
              <a:rPr lang="en-US" sz="3400" dirty="0"/>
              <a:t> and Google Cloud Messaging</a:t>
            </a:r>
          </a:p>
          <a:p>
            <a:pPr lvl="1">
              <a:defRPr/>
            </a:pPr>
            <a:r>
              <a:rPr lang="en-US" sz="3400" dirty="0"/>
              <a:t>Mobile cloud computing architecture and programming models</a:t>
            </a:r>
          </a:p>
          <a:p>
            <a:pPr>
              <a:defRPr/>
            </a:pPr>
            <a:r>
              <a:rPr lang="en-US" sz="5100" dirty="0"/>
              <a:t>Mobile Platform Security and </a:t>
            </a:r>
            <a:r>
              <a:rPr lang="en-US" sz="5100" dirty="0" smtClean="0"/>
              <a:t>Privacy (lecture 11,12,13)</a:t>
            </a:r>
            <a:endParaRPr lang="en-US" sz="5100" dirty="0"/>
          </a:p>
          <a:p>
            <a:pPr lvl="1">
              <a:defRPr/>
            </a:pPr>
            <a:r>
              <a:rPr lang="en-US" sz="3400" dirty="0"/>
              <a:t>Mobile platform security: malware </a:t>
            </a:r>
            <a:r>
              <a:rPr lang="en-US" sz="3400" dirty="0" smtClean="0"/>
              <a:t>detection and characterization, </a:t>
            </a:r>
            <a:r>
              <a:rPr lang="en-US" sz="3400" dirty="0"/>
              <a:t>attacks and defenses</a:t>
            </a:r>
          </a:p>
          <a:p>
            <a:pPr lvl="1">
              <a:defRPr/>
            </a:pPr>
            <a:r>
              <a:rPr lang="en-US" sz="3400" dirty="0"/>
              <a:t>Mobile data and location privacy: attacks, monitoring tools and defenses</a:t>
            </a:r>
            <a:endParaRPr lang="en-US" dirty="0"/>
          </a:p>
        </p:txBody>
      </p:sp>
      <p:sp>
        <p:nvSpPr>
          <p:cNvPr id="3379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eaLnBrk="1" hangingPunct="1"/>
            <a:fld id="{2F50D3AA-48A4-604F-9111-223FC418F2F1}" type="slidenum">
              <a:rPr lang="en-US" sz="1200">
                <a:solidFill>
                  <a:srgbClr val="898989"/>
                </a:solidFill>
              </a:rPr>
              <a:pPr eaLnBrk="1" hangingPunct="1"/>
              <a:t>2</a:t>
            </a:fld>
            <a:endParaRPr lang="en-US" sz="1200">
              <a:solidFill>
                <a:srgbClr val="898989"/>
              </a:solidFill>
            </a:endParaRPr>
          </a:p>
        </p:txBody>
      </p:sp>
      <p:sp>
        <p:nvSpPr>
          <p:cNvPr id="2" name="Date Placeholder 1"/>
          <p:cNvSpPr>
            <a:spLocks noGrp="1"/>
          </p:cNvSpPr>
          <p:nvPr>
            <p:ph type="dt" sz="half" idx="10"/>
          </p:nvPr>
        </p:nvSpPr>
        <p:spPr/>
        <p:txBody>
          <a:bodyPr/>
          <a:lstStyle/>
          <a:p>
            <a:r>
              <a:rPr lang="en-US" smtClean="0"/>
              <a:t>3/31/14</a:t>
            </a:r>
            <a:endParaRPr lang="en-US"/>
          </a:p>
        </p:txBody>
      </p:sp>
      <p:sp>
        <p:nvSpPr>
          <p:cNvPr id="4" name="Footer Placeholder 3"/>
          <p:cNvSpPr>
            <a:spLocks noGrp="1"/>
          </p:cNvSpPr>
          <p:nvPr>
            <p:ph type="ftr" sz="quarter" idx="11"/>
          </p:nvPr>
        </p:nvSpPr>
        <p:spPr/>
        <p:txBody>
          <a:bodyPr/>
          <a:lstStyle/>
          <a:p>
            <a:r>
              <a:rPr lang="en-US" smtClean="0"/>
              <a:t>Cellular Networks and Mobile Computing (COMS 6998-7)</a:t>
            </a:r>
            <a:endParaRPr lang="en-US"/>
          </a:p>
        </p:txBody>
      </p:sp>
    </p:spTree>
    <p:extLst>
      <p:ext uri="{BB962C8B-B14F-4D97-AF65-F5344CB8AC3E}">
        <p14:creationId xmlns:p14="http://schemas.microsoft.com/office/powerpoint/2010/main" val="91091895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Google Cloud Messaging (Cont’d)</a:t>
            </a:r>
            <a:endParaRPr lang="en-US" dirty="0"/>
          </a:p>
        </p:txBody>
      </p:sp>
      <p:sp>
        <p:nvSpPr>
          <p:cNvPr id="3" name="Content Placeholder 2"/>
          <p:cNvSpPr>
            <a:spLocks noGrp="1"/>
          </p:cNvSpPr>
          <p:nvPr>
            <p:ph idx="1"/>
          </p:nvPr>
        </p:nvSpPr>
        <p:spPr>
          <a:xfrm>
            <a:off x="457200" y="1600200"/>
            <a:ext cx="4572000" cy="4525963"/>
          </a:xfrm>
        </p:spPr>
        <p:txBody>
          <a:bodyPr>
            <a:normAutofit fontScale="70000" lnSpcReduction="20000"/>
          </a:bodyPr>
          <a:lstStyle/>
          <a:p>
            <a:pPr marL="0" indent="0">
              <a:buNone/>
            </a:pPr>
            <a:r>
              <a:rPr lang="en-US" dirty="0" smtClean="0"/>
              <a:t>Step 3</a:t>
            </a:r>
          </a:p>
          <a:p>
            <a:r>
              <a:rPr lang="en-US" dirty="0" smtClean="0"/>
              <a:t>Write server-side app</a:t>
            </a:r>
          </a:p>
          <a:p>
            <a:pPr lvl="1"/>
            <a:r>
              <a:rPr lang="en-US" dirty="0" smtClean="0"/>
              <a:t>Copy </a:t>
            </a:r>
            <a:r>
              <a:rPr lang="en-US" dirty="0" err="1" smtClean="0"/>
              <a:t>gcm-server.jar</a:t>
            </a:r>
            <a:r>
              <a:rPr lang="en-US" dirty="0" smtClean="0"/>
              <a:t> file from the SDK’s </a:t>
            </a:r>
            <a:r>
              <a:rPr lang="en-US" dirty="0" err="1" smtClean="0"/>
              <a:t>gcm</a:t>
            </a:r>
            <a:r>
              <a:rPr lang="en-US" dirty="0" smtClean="0"/>
              <a:t>-server/</a:t>
            </a:r>
            <a:r>
              <a:rPr lang="en-US" dirty="0" err="1" smtClean="0"/>
              <a:t>dist</a:t>
            </a:r>
            <a:r>
              <a:rPr lang="en-US" dirty="0" smtClean="0"/>
              <a:t> directory to your server class path</a:t>
            </a:r>
          </a:p>
          <a:p>
            <a:pPr lvl="1"/>
            <a:r>
              <a:rPr lang="en-US" dirty="0" smtClean="0"/>
              <a:t>Create a servlet that can be used to receive client’s GCM registration ID</a:t>
            </a:r>
          </a:p>
          <a:p>
            <a:pPr lvl="1"/>
            <a:r>
              <a:rPr lang="en-US" dirty="0" smtClean="0"/>
              <a:t>Create a servlet to unregister registration ID</a:t>
            </a:r>
          </a:p>
          <a:p>
            <a:pPr lvl="1"/>
            <a:r>
              <a:rPr lang="en-US" dirty="0" smtClean="0"/>
              <a:t>Use </a:t>
            </a:r>
            <a:r>
              <a:rPr lang="en-US" dirty="0" err="1" smtClean="0"/>
              <a:t>com.google.android.gcm.server.Sender</a:t>
            </a:r>
            <a:r>
              <a:rPr lang="en-US" dirty="0" smtClean="0"/>
              <a:t> helper class from GCM library to send a message to client</a:t>
            </a:r>
          </a:p>
          <a:p>
            <a:endParaRPr lang="en-US" dirty="0" smtClean="0"/>
          </a:p>
          <a:p>
            <a:pPr marL="914400" lvl="2" indent="0">
              <a:buNone/>
            </a:pPr>
            <a:endParaRPr lang="en-US" dirty="0" smtClean="0"/>
          </a:p>
          <a:p>
            <a:pPr marL="571500" indent="-514350">
              <a:buFont typeface="+mj-lt"/>
              <a:buAutoNum type="arabicPeriod"/>
            </a:pPr>
            <a:endParaRPr lang="en-US" dirty="0"/>
          </a:p>
        </p:txBody>
      </p:sp>
      <p:sp>
        <p:nvSpPr>
          <p:cNvPr id="4" name="Date Placeholder 3"/>
          <p:cNvSpPr>
            <a:spLocks noGrp="1"/>
          </p:cNvSpPr>
          <p:nvPr>
            <p:ph type="dt" sz="half" idx="10"/>
          </p:nvPr>
        </p:nvSpPr>
        <p:spPr/>
        <p:txBody>
          <a:bodyPr/>
          <a:lstStyle/>
          <a:p>
            <a:r>
              <a:rPr lang="en-US" smtClean="0"/>
              <a:t>3/31/14</a:t>
            </a:r>
            <a:endParaRPr lang="en-US"/>
          </a:p>
        </p:txBody>
      </p:sp>
      <p:sp>
        <p:nvSpPr>
          <p:cNvPr id="7" name="Rectangle 6"/>
          <p:cNvSpPr/>
          <p:nvPr/>
        </p:nvSpPr>
        <p:spPr>
          <a:xfrm>
            <a:off x="5029200" y="2743200"/>
            <a:ext cx="4106333" cy="2031325"/>
          </a:xfrm>
          <a:prstGeom prst="rect">
            <a:avLst/>
          </a:prstGeom>
        </p:spPr>
        <p:txBody>
          <a:bodyPr wrap="square">
            <a:spAutoFit/>
          </a:bodyPr>
          <a:lstStyle/>
          <a:p>
            <a:r>
              <a:rPr lang="en-US" dirty="0"/>
              <a:t>import </a:t>
            </a:r>
            <a:r>
              <a:rPr lang="en-US" dirty="0" err="1"/>
              <a:t>com.google.android.gcm.server</a:t>
            </a:r>
            <a:r>
              <a:rPr lang="en-US" dirty="0"/>
              <a:t>.*;</a:t>
            </a:r>
          </a:p>
          <a:p>
            <a:endParaRPr lang="en-US" dirty="0"/>
          </a:p>
          <a:p>
            <a:r>
              <a:rPr lang="en-US" dirty="0"/>
              <a:t>Sender sender = new Sender(</a:t>
            </a:r>
            <a:r>
              <a:rPr lang="en-US" dirty="0" err="1"/>
              <a:t>myApiKey</a:t>
            </a:r>
            <a:r>
              <a:rPr lang="en-US" dirty="0"/>
              <a:t>);</a:t>
            </a:r>
          </a:p>
          <a:p>
            <a:r>
              <a:rPr lang="en-US" dirty="0"/>
              <a:t>Message message = new </a:t>
            </a:r>
            <a:r>
              <a:rPr lang="en-US" dirty="0" err="1"/>
              <a:t>Message.Builder</a:t>
            </a:r>
            <a:r>
              <a:rPr lang="en-US" dirty="0"/>
              <a:t>().build();</a:t>
            </a:r>
          </a:p>
          <a:p>
            <a:r>
              <a:rPr lang="en-US" dirty="0" err="1"/>
              <a:t>MulticastResult</a:t>
            </a:r>
            <a:r>
              <a:rPr lang="en-US" dirty="0"/>
              <a:t> result = </a:t>
            </a:r>
            <a:r>
              <a:rPr lang="en-US" dirty="0" err="1"/>
              <a:t>sender.send</a:t>
            </a:r>
            <a:r>
              <a:rPr lang="en-US" dirty="0"/>
              <a:t>(message, devices, 5);</a:t>
            </a:r>
          </a:p>
        </p:txBody>
      </p:sp>
      <p:sp>
        <p:nvSpPr>
          <p:cNvPr id="8" name="Rectangle 7"/>
          <p:cNvSpPr/>
          <p:nvPr/>
        </p:nvSpPr>
        <p:spPr>
          <a:xfrm>
            <a:off x="5029200" y="2590800"/>
            <a:ext cx="4114800" cy="2438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r>
              <a:rPr lang="en-US" smtClean="0"/>
              <a:t>Cellular Networks and Mobile Computing (COMS 6998-7)</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20</a:t>
            </a:fld>
            <a:endParaRPr lang="en-US"/>
          </a:p>
        </p:txBody>
      </p:sp>
    </p:spTree>
    <p:extLst>
      <p:ext uri="{BB962C8B-B14F-4D97-AF65-F5344CB8AC3E}">
        <p14:creationId xmlns:p14="http://schemas.microsoft.com/office/powerpoint/2010/main" val="118441336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4" name="Date Placeholder 3"/>
          <p:cNvSpPr>
            <a:spLocks noGrp="1"/>
          </p:cNvSpPr>
          <p:nvPr>
            <p:ph type="dt" sz="half" idx="10"/>
          </p:nvPr>
        </p:nvSpPr>
        <p:spPr/>
        <p:txBody>
          <a:bodyPr/>
          <a:lstStyle/>
          <a:p>
            <a:r>
              <a:rPr lang="en-US" smtClean="0"/>
              <a:t>3/31/14</a:t>
            </a:r>
            <a:endParaRPr lang="en-US"/>
          </a:p>
        </p:txBody>
      </p:sp>
      <p:sp>
        <p:nvSpPr>
          <p:cNvPr id="5" name="Footer Placeholder 4"/>
          <p:cNvSpPr>
            <a:spLocks noGrp="1"/>
          </p:cNvSpPr>
          <p:nvPr>
            <p:ph type="ftr" sz="quarter" idx="11"/>
          </p:nvPr>
        </p:nvSpPr>
        <p:spPr/>
        <p:txBody>
          <a:bodyPr/>
          <a:lstStyle/>
          <a:p>
            <a:r>
              <a:rPr lang="en-US" smtClean="0"/>
              <a:t>Cellular Networks and Mobile Computing (COMS 6998-7)</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21</a:t>
            </a:fld>
            <a:endParaRPr lang="en-US"/>
          </a:p>
        </p:txBody>
      </p:sp>
    </p:spTree>
    <p:extLst>
      <p:ext uri="{BB962C8B-B14F-4D97-AF65-F5344CB8AC3E}">
        <p14:creationId xmlns:p14="http://schemas.microsoft.com/office/powerpoint/2010/main" val="403361188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Mobile Cloud Platform Services</a:t>
            </a:r>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r>
              <a:rPr lang="en-US" dirty="0" smtClean="0"/>
              <a:t>Social network services</a:t>
            </a:r>
          </a:p>
          <a:p>
            <a:r>
              <a:rPr lang="en-US" dirty="0" smtClean="0"/>
              <a:t>Compute and storage</a:t>
            </a:r>
          </a:p>
          <a:p>
            <a:pPr lvl="1"/>
            <a:r>
              <a:rPr lang="en-US" dirty="0" smtClean="0"/>
              <a:t>Syncing and storage </a:t>
            </a:r>
            <a:r>
              <a:rPr lang="en-US" dirty="0"/>
              <a:t>s</a:t>
            </a:r>
            <a:r>
              <a:rPr lang="en-US" dirty="0" smtClean="0"/>
              <a:t>ervice (</a:t>
            </a:r>
            <a:r>
              <a:rPr lang="en-US" dirty="0" err="1" smtClean="0"/>
              <a:t>iCloud</a:t>
            </a:r>
            <a:r>
              <a:rPr lang="en-US" dirty="0" smtClean="0"/>
              <a:t>)</a:t>
            </a:r>
          </a:p>
          <a:p>
            <a:pPr lvl="1"/>
            <a:r>
              <a:rPr lang="en-US" dirty="0" smtClean="0"/>
              <a:t>Amazon EC2 infrastructure and platform services</a:t>
            </a:r>
          </a:p>
          <a:p>
            <a:r>
              <a:rPr lang="en-US" dirty="0" smtClean="0"/>
              <a:t>Proxy service (Kindle Split Browser)</a:t>
            </a:r>
          </a:p>
          <a:p>
            <a:r>
              <a:rPr lang="en-US" dirty="0" smtClean="0"/>
              <a:t>Push notification service</a:t>
            </a:r>
          </a:p>
          <a:p>
            <a:r>
              <a:rPr lang="en-US" dirty="0" smtClean="0"/>
              <a:t>Location based service</a:t>
            </a:r>
          </a:p>
          <a:p>
            <a:pPr lvl="1"/>
            <a:r>
              <a:rPr lang="en-US" dirty="0" smtClean="0"/>
              <a:t>Track </a:t>
            </a:r>
            <a:r>
              <a:rPr lang="en-US" dirty="0"/>
              <a:t>s</a:t>
            </a:r>
            <a:r>
              <a:rPr lang="en-US" dirty="0" smtClean="0"/>
              <a:t>ervice (supporting </a:t>
            </a:r>
            <a:r>
              <a:rPr lang="en-US" dirty="0"/>
              <a:t>l</a:t>
            </a:r>
            <a:r>
              <a:rPr lang="en-US" dirty="0" smtClean="0"/>
              <a:t>ocation </a:t>
            </a:r>
            <a:r>
              <a:rPr lang="en-US" dirty="0"/>
              <a:t>b</a:t>
            </a:r>
            <a:r>
              <a:rPr lang="en-US" dirty="0" smtClean="0"/>
              <a:t>ased </a:t>
            </a:r>
            <a:r>
              <a:rPr lang="en-US" dirty="0"/>
              <a:t>s</a:t>
            </a:r>
            <a:r>
              <a:rPr lang="en-US" dirty="0" smtClean="0"/>
              <a:t>ervices)</a:t>
            </a:r>
          </a:p>
          <a:p>
            <a:r>
              <a:rPr lang="en-US" dirty="0" smtClean="0"/>
              <a:t>Recognition services </a:t>
            </a:r>
          </a:p>
          <a:p>
            <a:pPr lvl="1"/>
            <a:r>
              <a:rPr lang="en-US" dirty="0" smtClean="0"/>
              <a:t>Speech </a:t>
            </a:r>
            <a:r>
              <a:rPr lang="en-US" dirty="0"/>
              <a:t>to text/text to speech service</a:t>
            </a:r>
          </a:p>
          <a:p>
            <a:pPr lvl="1"/>
            <a:r>
              <a:rPr lang="en-US" dirty="0"/>
              <a:t>Natural language processing service (open </a:t>
            </a:r>
            <a:r>
              <a:rPr lang="en-US" dirty="0" err="1"/>
              <a:t>Siri</a:t>
            </a:r>
            <a:r>
              <a:rPr lang="en-US" dirty="0"/>
              <a:t> API for 3</a:t>
            </a:r>
            <a:r>
              <a:rPr lang="en-US" baseline="30000" dirty="0"/>
              <a:t>rd</a:t>
            </a:r>
            <a:r>
              <a:rPr lang="en-US" dirty="0"/>
              <a:t> party applications in the future)</a:t>
            </a:r>
          </a:p>
          <a:p>
            <a:endParaRPr lang="en-US" dirty="0" smtClean="0"/>
          </a:p>
        </p:txBody>
      </p:sp>
      <p:sp>
        <p:nvSpPr>
          <p:cNvPr id="4" name="Date Placeholder 3"/>
          <p:cNvSpPr>
            <a:spLocks noGrp="1"/>
          </p:cNvSpPr>
          <p:nvPr>
            <p:ph type="dt" sz="half" idx="10"/>
          </p:nvPr>
        </p:nvSpPr>
        <p:spPr/>
        <p:txBody>
          <a:bodyPr/>
          <a:lstStyle/>
          <a:p>
            <a:r>
              <a:rPr lang="en-US" smtClean="0"/>
              <a:t>3/31/14</a:t>
            </a:r>
            <a:endParaRPr lang="en-US"/>
          </a:p>
        </p:txBody>
      </p:sp>
      <p:sp>
        <p:nvSpPr>
          <p:cNvPr id="5" name="Footer Placeholder 4"/>
          <p:cNvSpPr>
            <a:spLocks noGrp="1"/>
          </p:cNvSpPr>
          <p:nvPr>
            <p:ph type="ftr" sz="quarter" idx="11"/>
          </p:nvPr>
        </p:nvSpPr>
        <p:spPr/>
        <p:txBody>
          <a:bodyPr/>
          <a:lstStyle/>
          <a:p>
            <a:r>
              <a:rPr lang="en-US" smtClean="0"/>
              <a:t>Cellular Networks and Mobile Computing (COMS 6998-7)</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3</a:t>
            </a:fld>
            <a:endParaRPr lang="en-US"/>
          </a:p>
        </p:txBody>
      </p:sp>
    </p:spTree>
    <p:extLst>
      <p:ext uri="{BB962C8B-B14F-4D97-AF65-F5344CB8AC3E}">
        <p14:creationId xmlns:p14="http://schemas.microsoft.com/office/powerpoint/2010/main" val="40461060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r>
              <a:rPr lang="en-US" dirty="0" smtClean="0"/>
              <a:t>Social network services</a:t>
            </a:r>
          </a:p>
          <a:p>
            <a:r>
              <a:rPr lang="en-US" dirty="0" err="1" smtClean="0"/>
              <a:t>iCloud</a:t>
            </a:r>
            <a:r>
              <a:rPr lang="en-US" dirty="0" smtClean="0"/>
              <a:t> </a:t>
            </a:r>
            <a:r>
              <a:rPr lang="en-US" dirty="0" smtClean="0"/>
              <a:t>service </a:t>
            </a:r>
          </a:p>
          <a:p>
            <a:r>
              <a:rPr lang="en-US" dirty="0" smtClean="0"/>
              <a:t>Push notification service</a:t>
            </a:r>
            <a:endParaRPr lang="en-US" dirty="0"/>
          </a:p>
          <a:p>
            <a:pPr lvl="1"/>
            <a:r>
              <a:rPr lang="en-US" dirty="0" smtClean="0"/>
              <a:t>Apple push notification service</a:t>
            </a:r>
          </a:p>
          <a:p>
            <a:pPr lvl="1"/>
            <a:r>
              <a:rPr lang="en-US" dirty="0" smtClean="0"/>
              <a:t>Google GCM </a:t>
            </a:r>
          </a:p>
        </p:txBody>
      </p:sp>
      <p:sp>
        <p:nvSpPr>
          <p:cNvPr id="4" name="Date Placeholder 3"/>
          <p:cNvSpPr>
            <a:spLocks noGrp="1"/>
          </p:cNvSpPr>
          <p:nvPr>
            <p:ph type="dt" sz="half" idx="10"/>
          </p:nvPr>
        </p:nvSpPr>
        <p:spPr/>
        <p:txBody>
          <a:bodyPr/>
          <a:lstStyle/>
          <a:p>
            <a:r>
              <a:rPr lang="en-US" smtClean="0"/>
              <a:t>3/31/14</a:t>
            </a:r>
            <a:endParaRPr lang="en-US"/>
          </a:p>
        </p:txBody>
      </p:sp>
      <p:sp>
        <p:nvSpPr>
          <p:cNvPr id="5" name="Footer Placeholder 4"/>
          <p:cNvSpPr>
            <a:spLocks noGrp="1"/>
          </p:cNvSpPr>
          <p:nvPr>
            <p:ph type="ftr" sz="quarter" idx="11"/>
          </p:nvPr>
        </p:nvSpPr>
        <p:spPr/>
        <p:txBody>
          <a:bodyPr/>
          <a:lstStyle/>
          <a:p>
            <a:r>
              <a:rPr lang="en-US" smtClean="0"/>
              <a:t>Cellular Networks and Mobile Computing (COMS 6998-7)</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4</a:t>
            </a:fld>
            <a:endParaRPr lang="en-US"/>
          </a:p>
        </p:txBody>
      </p:sp>
    </p:spTree>
    <p:extLst>
      <p:ext uri="{BB962C8B-B14F-4D97-AF65-F5344CB8AC3E}">
        <p14:creationId xmlns:p14="http://schemas.microsoft.com/office/powerpoint/2010/main" val="13191783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a:t>
            </a:r>
            <a:r>
              <a:rPr lang="en-US" dirty="0"/>
              <a:t>N</a:t>
            </a:r>
            <a:r>
              <a:rPr lang="en-US" dirty="0" smtClean="0"/>
              <a:t>etwork Services</a:t>
            </a:r>
            <a:endParaRPr lang="en-US" dirty="0"/>
          </a:p>
        </p:txBody>
      </p:sp>
      <p:sp>
        <p:nvSpPr>
          <p:cNvPr id="3" name="Content Placeholder 2"/>
          <p:cNvSpPr>
            <a:spLocks noGrp="1"/>
          </p:cNvSpPr>
          <p:nvPr>
            <p:ph idx="1"/>
          </p:nvPr>
        </p:nvSpPr>
        <p:spPr>
          <a:xfrm>
            <a:off x="457200" y="1219200"/>
            <a:ext cx="8229600" cy="5638800"/>
          </a:xfrm>
        </p:spPr>
        <p:txBody>
          <a:bodyPr>
            <a:noAutofit/>
          </a:bodyPr>
          <a:lstStyle/>
          <a:p>
            <a:r>
              <a:rPr lang="en-US" sz="2400" dirty="0" err="1" smtClean="0"/>
              <a:t>iOS</a:t>
            </a:r>
            <a:r>
              <a:rPr lang="en-US" sz="2400" dirty="0" smtClean="0"/>
              <a:t> social framework in core service layer</a:t>
            </a:r>
          </a:p>
          <a:p>
            <a:r>
              <a:rPr lang="en-US" sz="2400" dirty="0" smtClean="0"/>
              <a:t>Facebook, twitter account needs to be configured</a:t>
            </a:r>
          </a:p>
          <a:p>
            <a:r>
              <a:rPr lang="en-US" sz="2400" dirty="0"/>
              <a:t>Social Framework includes a controller called </a:t>
            </a:r>
            <a:r>
              <a:rPr lang="en-US" sz="2400" dirty="0" err="1" smtClean="0"/>
              <a:t>SLComposeViewController</a:t>
            </a:r>
            <a:endParaRPr lang="en-US" sz="2400" dirty="0" smtClean="0"/>
          </a:p>
          <a:p>
            <a:pPr lvl="1"/>
            <a:r>
              <a:rPr lang="en-US" sz="1600" dirty="0" smtClean="0"/>
              <a:t>An instance must be created: </a:t>
            </a:r>
            <a:r>
              <a:rPr lang="en-US" sz="1600" dirty="0">
                <a:solidFill>
                  <a:srgbClr val="000000"/>
                </a:solidFill>
                <a:latin typeface="Menlo-Regular"/>
              </a:rPr>
              <a:t> </a:t>
            </a:r>
            <a:r>
              <a:rPr lang="en-US" sz="1200" dirty="0" err="1">
                <a:solidFill>
                  <a:srgbClr val="5C2699"/>
                </a:solidFill>
                <a:latin typeface="Menlo-Regular"/>
              </a:rPr>
              <a:t>SLComposeViewController</a:t>
            </a:r>
            <a:r>
              <a:rPr lang="en-US" sz="1200" dirty="0">
                <a:solidFill>
                  <a:srgbClr val="000000"/>
                </a:solidFill>
                <a:latin typeface="Menlo-Regular"/>
              </a:rPr>
              <a:t> *</a:t>
            </a:r>
            <a:r>
              <a:rPr lang="en-US" sz="1200" dirty="0" err="1">
                <a:solidFill>
                  <a:srgbClr val="000000"/>
                </a:solidFill>
                <a:latin typeface="Menlo-Regular"/>
              </a:rPr>
              <a:t>socialController</a:t>
            </a:r>
            <a:r>
              <a:rPr lang="en-US" sz="1200" dirty="0">
                <a:solidFill>
                  <a:srgbClr val="000000"/>
                </a:solidFill>
                <a:latin typeface="Menlo-Regular"/>
              </a:rPr>
              <a:t> = [</a:t>
            </a:r>
            <a:r>
              <a:rPr lang="en-US" sz="1200" dirty="0" err="1">
                <a:solidFill>
                  <a:srgbClr val="5C2699"/>
                </a:solidFill>
                <a:latin typeface="Menlo-Regular"/>
              </a:rPr>
              <a:t>SLComposeViewController</a:t>
            </a:r>
            <a:r>
              <a:rPr lang="en-US" sz="1200" dirty="0">
                <a:solidFill>
                  <a:srgbClr val="000000"/>
                </a:solidFill>
                <a:latin typeface="Menlo-Regular"/>
              </a:rPr>
              <a:t> </a:t>
            </a:r>
            <a:r>
              <a:rPr lang="en-US" sz="1200" dirty="0" err="1">
                <a:solidFill>
                  <a:srgbClr val="2E0D6E"/>
                </a:solidFill>
                <a:latin typeface="Menlo-Regular"/>
              </a:rPr>
              <a:t>composeViewControllerForServiceType</a:t>
            </a:r>
            <a:r>
              <a:rPr lang="en-US" sz="1200" dirty="0" err="1">
                <a:solidFill>
                  <a:srgbClr val="000000"/>
                </a:solidFill>
                <a:latin typeface="Menlo-Regular"/>
              </a:rPr>
              <a:t>:socialNetwork</a:t>
            </a:r>
            <a:r>
              <a:rPr lang="en-US" sz="1200" dirty="0">
                <a:solidFill>
                  <a:srgbClr val="000000"/>
                </a:solidFill>
                <a:latin typeface="Menlo-Regular"/>
              </a:rPr>
              <a:t>]</a:t>
            </a:r>
            <a:r>
              <a:rPr lang="en-US" sz="1200" dirty="0" smtClean="0">
                <a:solidFill>
                  <a:srgbClr val="000000"/>
                </a:solidFill>
                <a:latin typeface="Menlo-Regular"/>
              </a:rPr>
              <a:t>;</a:t>
            </a:r>
          </a:p>
          <a:p>
            <a:r>
              <a:rPr lang="en-US" sz="1600" dirty="0" smtClean="0"/>
              <a:t>Calling the API</a:t>
            </a:r>
          </a:p>
          <a:p>
            <a:pPr marL="400050" lvl="1" indent="0">
              <a:buNone/>
            </a:pPr>
            <a:r>
              <a:rPr lang="en-US" sz="1200" dirty="0">
                <a:solidFill>
                  <a:srgbClr val="000000"/>
                </a:solidFill>
                <a:latin typeface="Menlo-Regular"/>
              </a:rPr>
              <a:t> </a:t>
            </a:r>
            <a:r>
              <a:rPr lang="en-US" sz="1200" dirty="0">
                <a:solidFill>
                  <a:srgbClr val="AA0D91"/>
                </a:solidFill>
                <a:latin typeface="Menlo-Regular"/>
              </a:rPr>
              <a:t>if</a:t>
            </a:r>
            <a:r>
              <a:rPr lang="en-US" sz="1200" dirty="0">
                <a:solidFill>
                  <a:srgbClr val="000000"/>
                </a:solidFill>
                <a:latin typeface="Menlo-Regular"/>
              </a:rPr>
              <a:t>([</a:t>
            </a:r>
            <a:r>
              <a:rPr lang="en-US" sz="1200" dirty="0" err="1">
                <a:solidFill>
                  <a:srgbClr val="5C2699"/>
                </a:solidFill>
                <a:latin typeface="Menlo-Regular"/>
              </a:rPr>
              <a:t>SLComposeViewController</a:t>
            </a:r>
            <a:r>
              <a:rPr lang="en-US" sz="1200" dirty="0">
                <a:solidFill>
                  <a:srgbClr val="000000"/>
                </a:solidFill>
                <a:latin typeface="Menlo-Regular"/>
              </a:rPr>
              <a:t> </a:t>
            </a:r>
            <a:r>
              <a:rPr lang="en-US" sz="1200" dirty="0" err="1">
                <a:solidFill>
                  <a:srgbClr val="2E0D6E"/>
                </a:solidFill>
                <a:latin typeface="Menlo-Regular"/>
              </a:rPr>
              <a:t>isAvailableForServiceType</a:t>
            </a:r>
            <a:r>
              <a:rPr lang="en-US" sz="1200" dirty="0" err="1">
                <a:solidFill>
                  <a:srgbClr val="000000"/>
                </a:solidFill>
                <a:latin typeface="Menlo-Regular"/>
              </a:rPr>
              <a:t>:socialNetwork</a:t>
            </a:r>
            <a:r>
              <a:rPr lang="en-US" sz="1200" dirty="0">
                <a:solidFill>
                  <a:srgbClr val="000000"/>
                </a:solidFill>
                <a:latin typeface="Menlo-Regular"/>
              </a:rPr>
              <a:t>]){</a:t>
            </a:r>
          </a:p>
          <a:p>
            <a:pPr marL="400050" lvl="1" indent="0">
              <a:buNone/>
            </a:pPr>
            <a:r>
              <a:rPr lang="en-US" sz="1200" dirty="0">
                <a:solidFill>
                  <a:srgbClr val="000000"/>
                </a:solidFill>
                <a:latin typeface="Menlo-Regular"/>
              </a:rPr>
              <a:t>        </a:t>
            </a:r>
            <a:r>
              <a:rPr lang="en-US" sz="1200" dirty="0" err="1">
                <a:solidFill>
                  <a:srgbClr val="000000"/>
                </a:solidFill>
                <a:latin typeface="Menlo-Regular"/>
              </a:rPr>
              <a:t>SLComposeViewControllerCompletionHandler</a:t>
            </a:r>
            <a:r>
              <a:rPr lang="en-US" sz="1200" dirty="0">
                <a:solidFill>
                  <a:srgbClr val="000000"/>
                </a:solidFill>
                <a:latin typeface="Menlo-Regular"/>
              </a:rPr>
              <a:t> </a:t>
            </a:r>
            <a:r>
              <a:rPr lang="en-US" sz="1200" dirty="0">
                <a:solidFill>
                  <a:srgbClr val="AA0D91"/>
                </a:solidFill>
                <a:latin typeface="Menlo-Regular"/>
              </a:rPr>
              <a:t>__block</a:t>
            </a:r>
            <a:r>
              <a:rPr lang="en-US" sz="1200" dirty="0">
                <a:solidFill>
                  <a:srgbClr val="000000"/>
                </a:solidFill>
                <a:latin typeface="Menlo-Regular"/>
              </a:rPr>
              <a:t> </a:t>
            </a:r>
            <a:r>
              <a:rPr lang="en-US" sz="1200" dirty="0" err="1">
                <a:solidFill>
                  <a:srgbClr val="000000"/>
                </a:solidFill>
                <a:latin typeface="Menlo-Regular"/>
              </a:rPr>
              <a:t>completionHandler</a:t>
            </a:r>
            <a:r>
              <a:rPr lang="en-US" sz="1200" dirty="0">
                <a:solidFill>
                  <a:srgbClr val="000000"/>
                </a:solidFill>
                <a:latin typeface="Menlo-Regular"/>
              </a:rPr>
              <a:t>=^(</a:t>
            </a:r>
            <a:r>
              <a:rPr lang="en-US" sz="1200" dirty="0" err="1">
                <a:solidFill>
                  <a:srgbClr val="5C2699"/>
                </a:solidFill>
                <a:latin typeface="Menlo-Regular"/>
              </a:rPr>
              <a:t>SLComposeViewControllerResult</a:t>
            </a:r>
            <a:r>
              <a:rPr lang="en-US" sz="1200" dirty="0">
                <a:solidFill>
                  <a:srgbClr val="000000"/>
                </a:solidFill>
                <a:latin typeface="Menlo-Regular"/>
              </a:rPr>
              <a:t> result){</a:t>
            </a:r>
          </a:p>
          <a:p>
            <a:pPr marL="400050" lvl="1" indent="0">
              <a:buNone/>
            </a:pPr>
            <a:r>
              <a:rPr lang="en-US" sz="1200" dirty="0">
                <a:solidFill>
                  <a:srgbClr val="000000"/>
                </a:solidFill>
                <a:latin typeface="Menlo-Regular"/>
              </a:rPr>
              <a:t>            [</a:t>
            </a:r>
            <a:r>
              <a:rPr lang="en-US" sz="1200" dirty="0" err="1">
                <a:solidFill>
                  <a:srgbClr val="000000"/>
                </a:solidFill>
                <a:latin typeface="Menlo-Regular"/>
              </a:rPr>
              <a:t>socialController</a:t>
            </a:r>
            <a:r>
              <a:rPr lang="en-US" sz="1200" dirty="0">
                <a:solidFill>
                  <a:srgbClr val="000000"/>
                </a:solidFill>
                <a:latin typeface="Menlo-Regular"/>
              </a:rPr>
              <a:t> </a:t>
            </a:r>
            <a:r>
              <a:rPr lang="en-US" sz="1200" dirty="0" err="1">
                <a:solidFill>
                  <a:srgbClr val="2E0D6E"/>
                </a:solidFill>
                <a:latin typeface="Menlo-Regular"/>
              </a:rPr>
              <a:t>dismissViewControllerAnimated</a:t>
            </a:r>
            <a:r>
              <a:rPr lang="en-US" sz="1200" dirty="0" err="1">
                <a:solidFill>
                  <a:srgbClr val="000000"/>
                </a:solidFill>
                <a:latin typeface="Menlo-Regular"/>
              </a:rPr>
              <a:t>:</a:t>
            </a:r>
            <a:r>
              <a:rPr lang="en-US" sz="1200" dirty="0" err="1">
                <a:solidFill>
                  <a:srgbClr val="AA0D91"/>
                </a:solidFill>
                <a:latin typeface="Menlo-Regular"/>
              </a:rPr>
              <a:t>YES</a:t>
            </a:r>
            <a:r>
              <a:rPr lang="en-US" sz="1200" dirty="0">
                <a:solidFill>
                  <a:srgbClr val="000000"/>
                </a:solidFill>
                <a:latin typeface="Menlo-Regular"/>
              </a:rPr>
              <a:t> </a:t>
            </a:r>
            <a:r>
              <a:rPr lang="en-US" sz="1200" dirty="0" err="1" smtClean="0">
                <a:solidFill>
                  <a:srgbClr val="2E0D6E"/>
                </a:solidFill>
                <a:latin typeface="Menlo-Regular"/>
              </a:rPr>
              <a:t>completion</a:t>
            </a:r>
            <a:r>
              <a:rPr lang="en-US" sz="1200" dirty="0" err="1" smtClean="0">
                <a:solidFill>
                  <a:srgbClr val="000000"/>
                </a:solidFill>
                <a:latin typeface="Menlo-Regular"/>
              </a:rPr>
              <a:t>:</a:t>
            </a:r>
            <a:r>
              <a:rPr lang="en-US" sz="1200" dirty="0" err="1" smtClean="0">
                <a:solidFill>
                  <a:srgbClr val="AA0D91"/>
                </a:solidFill>
                <a:latin typeface="Menlo-Regular"/>
              </a:rPr>
              <a:t>nil</a:t>
            </a:r>
            <a:r>
              <a:rPr lang="en-US" sz="1200" dirty="0" smtClean="0">
                <a:solidFill>
                  <a:srgbClr val="000000"/>
                </a:solidFill>
                <a:latin typeface="Menlo-Regular"/>
              </a:rPr>
              <a:t>];</a:t>
            </a:r>
          </a:p>
          <a:p>
            <a:pPr marL="400050" lvl="1" indent="0">
              <a:buNone/>
            </a:pPr>
            <a:r>
              <a:rPr lang="pl-PL" sz="1200" dirty="0" smtClean="0">
                <a:solidFill>
                  <a:srgbClr val="AA0D91"/>
                </a:solidFill>
                <a:latin typeface="Menlo-Regular"/>
              </a:rPr>
              <a:t>		</a:t>
            </a:r>
            <a:r>
              <a:rPr lang="pl-PL" sz="1200" dirty="0" err="1" smtClean="0">
                <a:solidFill>
                  <a:srgbClr val="AA0D91"/>
                </a:solidFill>
                <a:latin typeface="Menlo-Regular"/>
              </a:rPr>
              <a:t>switch</a:t>
            </a:r>
            <a:r>
              <a:rPr lang="pl-PL" sz="1200" dirty="0">
                <a:solidFill>
                  <a:srgbClr val="000000"/>
                </a:solidFill>
                <a:latin typeface="Menlo-Regular"/>
              </a:rPr>
              <a:t>(</a:t>
            </a:r>
            <a:r>
              <a:rPr lang="pl-PL" sz="1200" dirty="0" err="1">
                <a:solidFill>
                  <a:srgbClr val="000000"/>
                </a:solidFill>
                <a:latin typeface="Menlo-Regular"/>
              </a:rPr>
              <a:t>result</a:t>
            </a:r>
            <a:r>
              <a:rPr lang="pl-PL" sz="1200" dirty="0">
                <a:solidFill>
                  <a:srgbClr val="000000"/>
                </a:solidFill>
                <a:latin typeface="Menlo-Regular"/>
              </a:rPr>
              <a:t>){</a:t>
            </a:r>
          </a:p>
          <a:p>
            <a:pPr marL="400050" lvl="1" indent="0">
              <a:buNone/>
            </a:pPr>
            <a:r>
              <a:rPr lang="pl-PL" sz="1200" dirty="0">
                <a:solidFill>
                  <a:srgbClr val="000000"/>
                </a:solidFill>
                <a:latin typeface="Menlo-Regular"/>
              </a:rPr>
              <a:t>                </a:t>
            </a:r>
            <a:r>
              <a:rPr lang="pl-PL" sz="1200" dirty="0" err="1">
                <a:solidFill>
                  <a:srgbClr val="AA0D91"/>
                </a:solidFill>
                <a:latin typeface="Menlo-Regular"/>
              </a:rPr>
              <a:t>case</a:t>
            </a:r>
            <a:r>
              <a:rPr lang="pl-PL" sz="1200" dirty="0">
                <a:solidFill>
                  <a:srgbClr val="000000"/>
                </a:solidFill>
                <a:latin typeface="Menlo-Regular"/>
              </a:rPr>
              <a:t> </a:t>
            </a:r>
            <a:r>
              <a:rPr lang="pl-PL" sz="1200" dirty="0" err="1">
                <a:solidFill>
                  <a:srgbClr val="2E0D6E"/>
                </a:solidFill>
                <a:latin typeface="Menlo-Regular"/>
              </a:rPr>
              <a:t>SLComposeViewControllerResultCancelled</a:t>
            </a:r>
            <a:r>
              <a:rPr lang="pl-PL" sz="1200" dirty="0">
                <a:solidFill>
                  <a:srgbClr val="000000"/>
                </a:solidFill>
                <a:latin typeface="Menlo-Regular"/>
              </a:rPr>
              <a:t>:</a:t>
            </a:r>
          </a:p>
          <a:p>
            <a:pPr marL="400050" lvl="1" indent="0">
              <a:buNone/>
            </a:pPr>
            <a:r>
              <a:rPr lang="fr-FR" sz="1200" dirty="0">
                <a:solidFill>
                  <a:srgbClr val="000000"/>
                </a:solidFill>
                <a:latin typeface="Menlo-Regular"/>
              </a:rPr>
              <a:t>                </a:t>
            </a:r>
            <a:r>
              <a:rPr lang="fr-FR" sz="1200" dirty="0">
                <a:solidFill>
                  <a:srgbClr val="AA0D91"/>
                </a:solidFill>
                <a:latin typeface="Menlo-Regular"/>
              </a:rPr>
              <a:t>default</a:t>
            </a:r>
            <a:r>
              <a:rPr lang="fr-FR" sz="1200" dirty="0">
                <a:solidFill>
                  <a:srgbClr val="000000"/>
                </a:solidFill>
                <a:latin typeface="Menlo-Regular"/>
              </a:rPr>
              <a:t>:</a:t>
            </a:r>
          </a:p>
          <a:p>
            <a:pPr marL="400050" lvl="1" indent="0">
              <a:buNone/>
            </a:pPr>
            <a:r>
              <a:rPr lang="en-US" sz="1200" dirty="0">
                <a:solidFill>
                  <a:srgbClr val="000000"/>
                </a:solidFill>
                <a:latin typeface="Menlo-Regular"/>
              </a:rPr>
              <a:t>                    </a:t>
            </a:r>
            <a:r>
              <a:rPr lang="en-US" sz="1200" dirty="0" err="1">
                <a:solidFill>
                  <a:srgbClr val="2E0D6E"/>
                </a:solidFill>
                <a:latin typeface="Menlo-Regular"/>
              </a:rPr>
              <a:t>NSLog</a:t>
            </a:r>
            <a:r>
              <a:rPr lang="en-US" sz="1200" dirty="0">
                <a:solidFill>
                  <a:srgbClr val="000000"/>
                </a:solidFill>
                <a:latin typeface="Menlo-Regular"/>
              </a:rPr>
              <a:t>(</a:t>
            </a:r>
            <a:r>
              <a:rPr lang="en-US" sz="1200" dirty="0">
                <a:solidFill>
                  <a:srgbClr val="C41A16"/>
                </a:solidFill>
                <a:latin typeface="Menlo-Regular"/>
              </a:rPr>
              <a:t>@"Cancelled....."</a:t>
            </a:r>
            <a:r>
              <a:rPr lang="en-US" sz="1200" dirty="0">
                <a:solidFill>
                  <a:srgbClr val="000000"/>
                </a:solidFill>
                <a:latin typeface="Menlo-Regular"/>
              </a:rPr>
              <a:t>);</a:t>
            </a:r>
          </a:p>
          <a:p>
            <a:pPr marL="400050" lvl="1" indent="0">
              <a:buNone/>
            </a:pPr>
            <a:r>
              <a:rPr lang="en-US" sz="1200" dirty="0">
                <a:solidFill>
                  <a:srgbClr val="000000"/>
                </a:solidFill>
                <a:latin typeface="Menlo-Regular"/>
              </a:rPr>
              <a:t>                    </a:t>
            </a:r>
            <a:r>
              <a:rPr lang="en-US" sz="1200" dirty="0">
                <a:solidFill>
                  <a:srgbClr val="AA0D91"/>
                </a:solidFill>
                <a:latin typeface="Menlo-Regular"/>
              </a:rPr>
              <a:t>break</a:t>
            </a:r>
            <a:r>
              <a:rPr lang="en-US" sz="1200" dirty="0">
                <a:solidFill>
                  <a:srgbClr val="000000"/>
                </a:solidFill>
                <a:latin typeface="Menlo-Regular"/>
              </a:rPr>
              <a:t>;</a:t>
            </a:r>
          </a:p>
          <a:p>
            <a:pPr marL="400050" lvl="1" indent="0">
              <a:buNone/>
            </a:pPr>
            <a:r>
              <a:rPr lang="en-US" sz="1200" dirty="0">
                <a:solidFill>
                  <a:srgbClr val="000000"/>
                </a:solidFill>
                <a:latin typeface="Menlo-Regular"/>
              </a:rPr>
              <a:t>                </a:t>
            </a:r>
            <a:r>
              <a:rPr lang="en-US" sz="1200" dirty="0">
                <a:solidFill>
                  <a:srgbClr val="AA0D91"/>
                </a:solidFill>
                <a:latin typeface="Menlo-Regular"/>
              </a:rPr>
              <a:t>case</a:t>
            </a:r>
            <a:r>
              <a:rPr lang="en-US" sz="1200" dirty="0">
                <a:solidFill>
                  <a:srgbClr val="000000"/>
                </a:solidFill>
                <a:latin typeface="Menlo-Regular"/>
              </a:rPr>
              <a:t> </a:t>
            </a:r>
            <a:r>
              <a:rPr lang="en-US" sz="1200" dirty="0" err="1">
                <a:solidFill>
                  <a:srgbClr val="2E0D6E"/>
                </a:solidFill>
                <a:latin typeface="Menlo-Regular"/>
              </a:rPr>
              <a:t>SLComposeViewControllerResultDone</a:t>
            </a:r>
            <a:r>
              <a:rPr lang="en-US" sz="1200" dirty="0">
                <a:solidFill>
                  <a:srgbClr val="000000"/>
                </a:solidFill>
                <a:latin typeface="Menlo-Regular"/>
              </a:rPr>
              <a:t>:</a:t>
            </a:r>
          </a:p>
          <a:p>
            <a:pPr marL="400050" lvl="1" indent="0">
              <a:buNone/>
            </a:pPr>
            <a:r>
              <a:rPr lang="en-US" sz="1200" dirty="0">
                <a:solidFill>
                  <a:srgbClr val="000000"/>
                </a:solidFill>
                <a:latin typeface="Menlo-Regular"/>
              </a:rPr>
              <a:t>                    </a:t>
            </a:r>
            <a:r>
              <a:rPr lang="en-US" sz="1200" dirty="0" err="1">
                <a:solidFill>
                  <a:srgbClr val="2E0D6E"/>
                </a:solidFill>
                <a:latin typeface="Menlo-Regular"/>
              </a:rPr>
              <a:t>NSLog</a:t>
            </a:r>
            <a:r>
              <a:rPr lang="en-US" sz="1200" dirty="0">
                <a:solidFill>
                  <a:srgbClr val="000000"/>
                </a:solidFill>
                <a:latin typeface="Menlo-Regular"/>
              </a:rPr>
              <a:t>(</a:t>
            </a:r>
            <a:r>
              <a:rPr lang="en-US" sz="1200" dirty="0">
                <a:solidFill>
                  <a:srgbClr val="C41A16"/>
                </a:solidFill>
                <a:latin typeface="Menlo-Regular"/>
              </a:rPr>
              <a:t>@"Posted...."</a:t>
            </a:r>
            <a:r>
              <a:rPr lang="en-US" sz="1200" dirty="0">
                <a:solidFill>
                  <a:srgbClr val="000000"/>
                </a:solidFill>
                <a:latin typeface="Menlo-Regular"/>
              </a:rPr>
              <a:t>);</a:t>
            </a:r>
          </a:p>
          <a:p>
            <a:pPr marL="400050" lvl="1" indent="0">
              <a:buNone/>
            </a:pPr>
            <a:r>
              <a:rPr lang="en-US" sz="1200" dirty="0">
                <a:solidFill>
                  <a:srgbClr val="000000"/>
                </a:solidFill>
                <a:latin typeface="Menlo-Regular"/>
              </a:rPr>
              <a:t>                    </a:t>
            </a:r>
            <a:r>
              <a:rPr lang="en-US" sz="1200" dirty="0">
                <a:solidFill>
                  <a:srgbClr val="AA0D91"/>
                </a:solidFill>
                <a:latin typeface="Menlo-Regular"/>
              </a:rPr>
              <a:t>break</a:t>
            </a:r>
            <a:r>
              <a:rPr lang="en-US" sz="1200" dirty="0">
                <a:solidFill>
                  <a:srgbClr val="000000"/>
                </a:solidFill>
                <a:latin typeface="Menlo-Regular"/>
              </a:rPr>
              <a:t>;</a:t>
            </a:r>
          </a:p>
          <a:p>
            <a:pPr marL="400050" lvl="1" indent="0">
              <a:buNone/>
            </a:pPr>
            <a:r>
              <a:rPr lang="en-US" sz="1200" dirty="0">
                <a:solidFill>
                  <a:srgbClr val="000000"/>
                </a:solidFill>
                <a:latin typeface="Menlo-Regular"/>
              </a:rPr>
              <a:t>            }</a:t>
            </a:r>
          </a:p>
          <a:p>
            <a:pPr marL="400050" lvl="1" indent="0">
              <a:buNone/>
            </a:pPr>
            <a:r>
              <a:rPr lang="en-US" sz="1200" dirty="0">
                <a:solidFill>
                  <a:srgbClr val="000000"/>
                </a:solidFill>
                <a:latin typeface="Menlo-Regular"/>
              </a:rPr>
              <a:t>        }</a:t>
            </a:r>
            <a:r>
              <a:rPr lang="en-US" sz="1200" dirty="0" smtClean="0">
                <a:solidFill>
                  <a:srgbClr val="000000"/>
                </a:solidFill>
                <a:latin typeface="Menlo-Regular"/>
              </a:rPr>
              <a:t>;        </a:t>
            </a:r>
            <a:endParaRPr lang="en-US" sz="1200" dirty="0"/>
          </a:p>
        </p:txBody>
      </p:sp>
      <p:sp>
        <p:nvSpPr>
          <p:cNvPr id="4" name="Date Placeholder 3"/>
          <p:cNvSpPr>
            <a:spLocks noGrp="1"/>
          </p:cNvSpPr>
          <p:nvPr>
            <p:ph type="dt" sz="half" idx="10"/>
          </p:nvPr>
        </p:nvSpPr>
        <p:spPr/>
        <p:txBody>
          <a:bodyPr/>
          <a:lstStyle/>
          <a:p>
            <a:r>
              <a:rPr lang="en-US" smtClean="0"/>
              <a:t>3/31/14</a:t>
            </a:r>
            <a:endParaRPr lang="en-US"/>
          </a:p>
        </p:txBody>
      </p:sp>
      <p:sp>
        <p:nvSpPr>
          <p:cNvPr id="5" name="Footer Placeholder 4"/>
          <p:cNvSpPr>
            <a:spLocks noGrp="1"/>
          </p:cNvSpPr>
          <p:nvPr>
            <p:ph type="ftr" sz="quarter" idx="11"/>
          </p:nvPr>
        </p:nvSpPr>
        <p:spPr/>
        <p:txBody>
          <a:bodyPr/>
          <a:lstStyle/>
          <a:p>
            <a:r>
              <a:rPr lang="en-US" smtClean="0"/>
              <a:t>Cellular Networks and Mobile Computing (COMS 6998-7)</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5</a:t>
            </a:fld>
            <a:endParaRPr lang="en-US"/>
          </a:p>
        </p:txBody>
      </p:sp>
    </p:spTree>
    <p:extLst>
      <p:ext uri="{BB962C8B-B14F-4D97-AF65-F5344CB8AC3E}">
        <p14:creationId xmlns:p14="http://schemas.microsoft.com/office/powerpoint/2010/main" val="309327412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a:t>
            </a:r>
            <a:r>
              <a:rPr lang="en-US" dirty="0"/>
              <a:t>N</a:t>
            </a:r>
            <a:r>
              <a:rPr lang="en-US" dirty="0" smtClean="0"/>
              <a:t>etwork Services (Cont’d)</a:t>
            </a:r>
            <a:endParaRPr lang="en-US" dirty="0"/>
          </a:p>
        </p:txBody>
      </p:sp>
      <p:sp>
        <p:nvSpPr>
          <p:cNvPr id="3" name="Content Placeholder 2"/>
          <p:cNvSpPr>
            <a:spLocks noGrp="1"/>
          </p:cNvSpPr>
          <p:nvPr>
            <p:ph idx="1"/>
          </p:nvPr>
        </p:nvSpPr>
        <p:spPr>
          <a:xfrm>
            <a:off x="457200" y="1600200"/>
            <a:ext cx="8458200" cy="4525963"/>
          </a:xfrm>
        </p:spPr>
        <p:txBody>
          <a:bodyPr>
            <a:normAutofit/>
          </a:bodyPr>
          <a:lstStyle/>
          <a:p>
            <a:pPr marL="400050" lvl="1" indent="0">
              <a:buNone/>
            </a:pPr>
            <a:r>
              <a:rPr lang="en-US" sz="1800" dirty="0" smtClean="0">
                <a:solidFill>
                  <a:srgbClr val="000000"/>
                </a:solidFill>
                <a:latin typeface="Menlo-Regular"/>
              </a:rPr>
              <a:t>[</a:t>
            </a:r>
            <a:r>
              <a:rPr lang="en-US" sz="1800" dirty="0" err="1">
                <a:solidFill>
                  <a:srgbClr val="000000"/>
                </a:solidFill>
                <a:latin typeface="Menlo-Regular"/>
              </a:rPr>
              <a:t>socialController</a:t>
            </a:r>
            <a:r>
              <a:rPr lang="en-US" sz="1800" dirty="0">
                <a:solidFill>
                  <a:srgbClr val="000000"/>
                </a:solidFill>
                <a:latin typeface="Menlo-Regular"/>
              </a:rPr>
              <a:t> </a:t>
            </a:r>
            <a:r>
              <a:rPr lang="en-US" sz="1800" dirty="0" err="1">
                <a:solidFill>
                  <a:srgbClr val="2E0D6E"/>
                </a:solidFill>
                <a:latin typeface="Menlo-Regular"/>
              </a:rPr>
              <a:t>addImage</a:t>
            </a:r>
            <a:r>
              <a:rPr lang="en-US" sz="1800" dirty="0">
                <a:solidFill>
                  <a:srgbClr val="000000"/>
                </a:solidFill>
                <a:latin typeface="Menlo-Regular"/>
              </a:rPr>
              <a:t>:[</a:t>
            </a:r>
            <a:r>
              <a:rPr lang="en-US" sz="1800" dirty="0" err="1">
                <a:solidFill>
                  <a:srgbClr val="5C2699"/>
                </a:solidFill>
                <a:latin typeface="Menlo-Regular"/>
              </a:rPr>
              <a:t>UIImage</a:t>
            </a:r>
            <a:r>
              <a:rPr lang="en-US" sz="1800" dirty="0">
                <a:solidFill>
                  <a:srgbClr val="000000"/>
                </a:solidFill>
                <a:latin typeface="Menlo-Regular"/>
              </a:rPr>
              <a:t> </a:t>
            </a:r>
            <a:endParaRPr lang="en-US" sz="1800" dirty="0" smtClean="0">
              <a:solidFill>
                <a:srgbClr val="000000"/>
              </a:solidFill>
              <a:latin typeface="Menlo-Regular"/>
            </a:endParaRPr>
          </a:p>
          <a:p>
            <a:pPr marL="400050" lvl="1" indent="0">
              <a:buNone/>
            </a:pPr>
            <a:r>
              <a:rPr lang="en-US" sz="1800" dirty="0">
                <a:solidFill>
                  <a:srgbClr val="000000"/>
                </a:solidFill>
                <a:latin typeface="Menlo-Regular"/>
              </a:rPr>
              <a:t>	</a:t>
            </a:r>
            <a:r>
              <a:rPr lang="en-US" sz="1800" dirty="0" err="1" smtClean="0">
                <a:solidFill>
                  <a:srgbClr val="2E0D6E"/>
                </a:solidFill>
                <a:latin typeface="Menlo-Regular"/>
              </a:rPr>
              <a:t>imageNamed</a:t>
            </a:r>
            <a:r>
              <a:rPr lang="en-US" sz="1800" dirty="0">
                <a:solidFill>
                  <a:srgbClr val="000000"/>
                </a:solidFill>
                <a:latin typeface="Menlo-Regular"/>
              </a:rPr>
              <a:t>:</a:t>
            </a:r>
            <a:r>
              <a:rPr lang="en-US" sz="1800" dirty="0">
                <a:solidFill>
                  <a:srgbClr val="C41A16"/>
                </a:solidFill>
                <a:latin typeface="Menlo-Regular"/>
              </a:rPr>
              <a:t>@"</a:t>
            </a:r>
            <a:r>
              <a:rPr lang="en-US" sz="1800" dirty="0" err="1">
                <a:solidFill>
                  <a:srgbClr val="C41A16"/>
                </a:solidFill>
                <a:latin typeface="Menlo-Regular"/>
              </a:rPr>
              <a:t>CollatzFractal.png</a:t>
            </a:r>
            <a:r>
              <a:rPr lang="en-US" sz="1800" dirty="0">
                <a:solidFill>
                  <a:srgbClr val="C41A16"/>
                </a:solidFill>
                <a:latin typeface="Menlo-Regular"/>
              </a:rPr>
              <a:t>"</a:t>
            </a:r>
            <a:r>
              <a:rPr lang="en-US" sz="1800" dirty="0">
                <a:solidFill>
                  <a:srgbClr val="000000"/>
                </a:solidFill>
                <a:latin typeface="Menlo-Regular"/>
              </a:rPr>
              <a:t>]];</a:t>
            </a:r>
          </a:p>
          <a:p>
            <a:pPr marL="400050" lvl="1" indent="0">
              <a:buNone/>
            </a:pPr>
            <a:r>
              <a:rPr lang="en-US" sz="1800" dirty="0" smtClean="0">
                <a:solidFill>
                  <a:srgbClr val="000000"/>
                </a:solidFill>
                <a:latin typeface="Menlo-Regular"/>
              </a:rPr>
              <a:t>[</a:t>
            </a:r>
            <a:r>
              <a:rPr lang="en-US" sz="1800" dirty="0" err="1">
                <a:solidFill>
                  <a:srgbClr val="000000"/>
                </a:solidFill>
                <a:latin typeface="Menlo-Regular"/>
              </a:rPr>
              <a:t>socialController</a:t>
            </a:r>
            <a:r>
              <a:rPr lang="en-US" sz="1800" dirty="0">
                <a:solidFill>
                  <a:srgbClr val="000000"/>
                </a:solidFill>
                <a:latin typeface="Menlo-Regular"/>
              </a:rPr>
              <a:t> </a:t>
            </a:r>
            <a:r>
              <a:rPr lang="en-US" sz="1800" dirty="0" err="1">
                <a:solidFill>
                  <a:srgbClr val="2E0D6E"/>
                </a:solidFill>
                <a:latin typeface="Menlo-Regular"/>
              </a:rPr>
              <a:t>setInitialText</a:t>
            </a:r>
            <a:r>
              <a:rPr lang="en-US" sz="1800" dirty="0">
                <a:solidFill>
                  <a:srgbClr val="000000"/>
                </a:solidFill>
                <a:latin typeface="Menlo-Regular"/>
              </a:rPr>
              <a:t>:</a:t>
            </a:r>
            <a:r>
              <a:rPr lang="en-US" sz="1800" dirty="0">
                <a:solidFill>
                  <a:srgbClr val="C41A16"/>
                </a:solidFill>
                <a:latin typeface="Menlo-Regular"/>
              </a:rPr>
              <a:t>@"Solve the 3x+1 math puzzle."</a:t>
            </a:r>
            <a:r>
              <a:rPr lang="en-US" sz="1800" dirty="0">
                <a:solidFill>
                  <a:srgbClr val="000000"/>
                </a:solidFill>
                <a:latin typeface="Menlo-Regular"/>
              </a:rPr>
              <a:t>];</a:t>
            </a:r>
          </a:p>
          <a:p>
            <a:pPr marL="400050" lvl="1" indent="0">
              <a:buNone/>
            </a:pPr>
            <a:r>
              <a:rPr lang="en-US" sz="1800" dirty="0" smtClean="0">
                <a:solidFill>
                  <a:srgbClr val="000000"/>
                </a:solidFill>
                <a:latin typeface="Menlo-Regular"/>
              </a:rPr>
              <a:t>[</a:t>
            </a:r>
            <a:r>
              <a:rPr lang="en-US" sz="1800" dirty="0" err="1">
                <a:solidFill>
                  <a:srgbClr val="000000"/>
                </a:solidFill>
                <a:latin typeface="Menlo-Regular"/>
              </a:rPr>
              <a:t>socialController</a:t>
            </a:r>
            <a:r>
              <a:rPr lang="en-US" sz="1800" dirty="0">
                <a:solidFill>
                  <a:srgbClr val="000000"/>
                </a:solidFill>
                <a:latin typeface="Menlo-Regular"/>
              </a:rPr>
              <a:t> </a:t>
            </a:r>
            <a:r>
              <a:rPr lang="en-US" sz="1800" dirty="0" err="1">
                <a:solidFill>
                  <a:srgbClr val="2E0D6E"/>
                </a:solidFill>
                <a:latin typeface="Menlo-Regular"/>
              </a:rPr>
              <a:t>addURL</a:t>
            </a:r>
            <a:r>
              <a:rPr lang="en-US" sz="1800" dirty="0">
                <a:solidFill>
                  <a:srgbClr val="000000"/>
                </a:solidFill>
                <a:latin typeface="Menlo-Regular"/>
              </a:rPr>
              <a:t>:[</a:t>
            </a:r>
            <a:r>
              <a:rPr lang="en-US" sz="1800" dirty="0">
                <a:solidFill>
                  <a:srgbClr val="5C2699"/>
                </a:solidFill>
                <a:latin typeface="Menlo-Regular"/>
              </a:rPr>
              <a:t>NSURL</a:t>
            </a:r>
            <a:r>
              <a:rPr lang="en-US" sz="1800" dirty="0">
                <a:solidFill>
                  <a:srgbClr val="000000"/>
                </a:solidFill>
                <a:latin typeface="Menlo-Regular"/>
              </a:rPr>
              <a:t> </a:t>
            </a:r>
            <a:endParaRPr lang="en-US" sz="1800" dirty="0" smtClean="0">
              <a:solidFill>
                <a:srgbClr val="000000"/>
              </a:solidFill>
              <a:latin typeface="Menlo-Regular"/>
            </a:endParaRPr>
          </a:p>
          <a:p>
            <a:pPr marL="400050" lvl="1" indent="0">
              <a:buNone/>
            </a:pPr>
            <a:r>
              <a:rPr lang="en-US" sz="1800" dirty="0">
                <a:solidFill>
                  <a:srgbClr val="000000"/>
                </a:solidFill>
                <a:latin typeface="Menlo-Regular"/>
              </a:rPr>
              <a:t>	</a:t>
            </a:r>
            <a:r>
              <a:rPr lang="en-US" sz="1800" dirty="0" err="1" smtClean="0">
                <a:solidFill>
                  <a:srgbClr val="2E0D6E"/>
                </a:solidFill>
                <a:latin typeface="Menlo-Regular"/>
              </a:rPr>
              <a:t>URLWithString</a:t>
            </a:r>
            <a:r>
              <a:rPr lang="en-US" sz="1800" dirty="0">
                <a:solidFill>
                  <a:srgbClr val="000000"/>
                </a:solidFill>
                <a:latin typeface="Menlo-Regular"/>
              </a:rPr>
              <a:t>:</a:t>
            </a:r>
            <a:r>
              <a:rPr lang="en-US" sz="1800" dirty="0">
                <a:solidFill>
                  <a:srgbClr val="C41A16"/>
                </a:solidFill>
                <a:latin typeface="Menlo-Regular"/>
              </a:rPr>
              <a:t>@"http://</a:t>
            </a:r>
            <a:r>
              <a:rPr lang="en-US" sz="1800" dirty="0" err="1">
                <a:solidFill>
                  <a:srgbClr val="C41A16"/>
                </a:solidFill>
                <a:latin typeface="Menlo-Regular"/>
              </a:rPr>
              <a:t>en.wikipedia.org</a:t>
            </a:r>
            <a:r>
              <a:rPr lang="en-US" sz="1800" dirty="0">
                <a:solidFill>
                  <a:srgbClr val="C41A16"/>
                </a:solidFill>
                <a:latin typeface="Menlo-Regular"/>
              </a:rPr>
              <a:t>/wiki</a:t>
            </a:r>
            <a:r>
              <a:rPr lang="en-US" sz="1800" dirty="0" smtClean="0">
                <a:solidFill>
                  <a:srgbClr val="C41A16"/>
                </a:solidFill>
                <a:latin typeface="Menlo-Regular"/>
              </a:rPr>
              <a:t>/</a:t>
            </a:r>
          </a:p>
          <a:p>
            <a:pPr marL="400050" lvl="1" indent="0">
              <a:buNone/>
            </a:pPr>
            <a:r>
              <a:rPr lang="en-US" sz="1800" dirty="0">
                <a:solidFill>
                  <a:srgbClr val="C41A16"/>
                </a:solidFill>
                <a:latin typeface="Menlo-Regular"/>
              </a:rPr>
              <a:t>	</a:t>
            </a:r>
            <a:r>
              <a:rPr lang="en-US" sz="1800" dirty="0" err="1" smtClean="0">
                <a:solidFill>
                  <a:srgbClr val="C41A16"/>
                </a:solidFill>
                <a:latin typeface="Menlo-Regular"/>
              </a:rPr>
              <a:t>Collatz_conjecture</a:t>
            </a:r>
            <a:r>
              <a:rPr lang="en-US" sz="1800" dirty="0">
                <a:solidFill>
                  <a:srgbClr val="C41A16"/>
                </a:solidFill>
                <a:latin typeface="Menlo-Regular"/>
              </a:rPr>
              <a:t>"</a:t>
            </a:r>
            <a:r>
              <a:rPr lang="en-US" sz="1800" dirty="0">
                <a:solidFill>
                  <a:srgbClr val="000000"/>
                </a:solidFill>
                <a:latin typeface="Menlo-Regular"/>
              </a:rPr>
              <a:t>]];</a:t>
            </a:r>
          </a:p>
          <a:p>
            <a:pPr marL="400050" lvl="1" indent="0">
              <a:buNone/>
            </a:pPr>
            <a:r>
              <a:rPr lang="en-US" sz="1800" dirty="0" smtClean="0">
                <a:solidFill>
                  <a:srgbClr val="000000"/>
                </a:solidFill>
                <a:latin typeface="Menlo-Regular"/>
              </a:rPr>
              <a:t>[</a:t>
            </a:r>
            <a:r>
              <a:rPr lang="en-US" sz="1800" dirty="0" err="1">
                <a:solidFill>
                  <a:srgbClr val="000000"/>
                </a:solidFill>
                <a:latin typeface="Menlo-Regular"/>
              </a:rPr>
              <a:t>socialController</a:t>
            </a:r>
            <a:r>
              <a:rPr lang="en-US" sz="1800" dirty="0">
                <a:solidFill>
                  <a:srgbClr val="000000"/>
                </a:solidFill>
                <a:latin typeface="Menlo-Regular"/>
              </a:rPr>
              <a:t> </a:t>
            </a:r>
            <a:endParaRPr lang="en-US" sz="1800" dirty="0" smtClean="0">
              <a:solidFill>
                <a:srgbClr val="000000"/>
              </a:solidFill>
              <a:latin typeface="Menlo-Regular"/>
            </a:endParaRPr>
          </a:p>
          <a:p>
            <a:pPr marL="400050" lvl="1" indent="0">
              <a:buNone/>
            </a:pPr>
            <a:r>
              <a:rPr lang="en-US" sz="1800" dirty="0">
                <a:solidFill>
                  <a:srgbClr val="000000"/>
                </a:solidFill>
                <a:latin typeface="Menlo-Regular"/>
              </a:rPr>
              <a:t>	</a:t>
            </a:r>
            <a:r>
              <a:rPr lang="en-US" sz="1800" dirty="0" err="1" smtClean="0">
                <a:solidFill>
                  <a:srgbClr val="2E0D6E"/>
                </a:solidFill>
                <a:latin typeface="Menlo-Regular"/>
              </a:rPr>
              <a:t>setCompletionHandler</a:t>
            </a:r>
            <a:r>
              <a:rPr lang="en-US" sz="1800" dirty="0" err="1" smtClean="0">
                <a:solidFill>
                  <a:srgbClr val="000000"/>
                </a:solidFill>
                <a:latin typeface="Menlo-Regular"/>
              </a:rPr>
              <a:t>:completionHandler</a:t>
            </a:r>
            <a:r>
              <a:rPr lang="en-US" sz="1800" dirty="0">
                <a:solidFill>
                  <a:srgbClr val="000000"/>
                </a:solidFill>
                <a:latin typeface="Menlo-Regular"/>
              </a:rPr>
              <a:t>];</a:t>
            </a:r>
          </a:p>
          <a:p>
            <a:pPr marL="400050" lvl="1" indent="0">
              <a:buNone/>
            </a:pPr>
            <a:r>
              <a:rPr lang="en-US" sz="1800" dirty="0" smtClean="0">
                <a:solidFill>
                  <a:srgbClr val="000000"/>
                </a:solidFill>
                <a:latin typeface="Menlo-Regular"/>
              </a:rPr>
              <a:t>[</a:t>
            </a:r>
            <a:r>
              <a:rPr lang="en-US" sz="1800" dirty="0" smtClean="0">
                <a:solidFill>
                  <a:srgbClr val="AA0D91"/>
                </a:solidFill>
                <a:latin typeface="Menlo-Regular"/>
              </a:rPr>
              <a:t>self</a:t>
            </a:r>
            <a:r>
              <a:rPr lang="en-US" sz="1800" dirty="0" smtClean="0">
                <a:solidFill>
                  <a:srgbClr val="000000"/>
                </a:solidFill>
                <a:latin typeface="Menlo-Regular"/>
              </a:rPr>
              <a:t> </a:t>
            </a:r>
            <a:r>
              <a:rPr lang="en-US" sz="1800" dirty="0" err="1" smtClean="0">
                <a:solidFill>
                  <a:srgbClr val="2E0D6E"/>
                </a:solidFill>
                <a:latin typeface="Menlo-Regular"/>
              </a:rPr>
              <a:t>presentModalViewController</a:t>
            </a:r>
            <a:r>
              <a:rPr lang="en-US" sz="1800" dirty="0" err="1" smtClean="0">
                <a:solidFill>
                  <a:srgbClr val="000000"/>
                </a:solidFill>
                <a:latin typeface="Menlo-Regular"/>
              </a:rPr>
              <a:t>:socialController</a:t>
            </a:r>
            <a:r>
              <a:rPr lang="en-US" sz="1800" dirty="0" smtClean="0">
                <a:solidFill>
                  <a:srgbClr val="000000"/>
                </a:solidFill>
                <a:latin typeface="Menlo-Regular"/>
              </a:rPr>
              <a:t> </a:t>
            </a:r>
            <a:r>
              <a:rPr lang="en-US" sz="1800" dirty="0" err="1">
                <a:solidFill>
                  <a:srgbClr val="2E0D6E"/>
                </a:solidFill>
                <a:latin typeface="Menlo-Regular"/>
              </a:rPr>
              <a:t>animated</a:t>
            </a:r>
            <a:r>
              <a:rPr lang="en-US" sz="1800" dirty="0" err="1">
                <a:solidFill>
                  <a:srgbClr val="000000"/>
                </a:solidFill>
                <a:latin typeface="Menlo-Regular"/>
              </a:rPr>
              <a:t>:</a:t>
            </a:r>
            <a:r>
              <a:rPr lang="en-US" sz="1800" dirty="0" err="1">
                <a:solidFill>
                  <a:srgbClr val="AA0D91"/>
                </a:solidFill>
                <a:latin typeface="Menlo-Regular"/>
              </a:rPr>
              <a:t>YES</a:t>
            </a:r>
            <a:r>
              <a:rPr lang="en-US" sz="1800" dirty="0">
                <a:solidFill>
                  <a:srgbClr val="000000"/>
                </a:solidFill>
                <a:latin typeface="Menlo-Regular"/>
              </a:rPr>
              <a:t>]</a:t>
            </a:r>
            <a:r>
              <a:rPr lang="en-US" sz="1800" dirty="0" smtClean="0">
                <a:solidFill>
                  <a:srgbClr val="000000"/>
                </a:solidFill>
                <a:latin typeface="Menlo-Regular"/>
              </a:rPr>
              <a:t>;</a:t>
            </a:r>
          </a:p>
          <a:p>
            <a:pPr marL="400050" lvl="1" indent="0">
              <a:buNone/>
            </a:pPr>
            <a:r>
              <a:rPr lang="en-US" sz="1800" dirty="0" smtClean="0">
                <a:solidFill>
                  <a:srgbClr val="000000"/>
                </a:solidFill>
                <a:latin typeface="Menlo-Regular"/>
              </a:rPr>
              <a:t>}</a:t>
            </a:r>
            <a:endParaRPr lang="en-US" sz="1800" dirty="0"/>
          </a:p>
        </p:txBody>
      </p:sp>
      <p:sp>
        <p:nvSpPr>
          <p:cNvPr id="4" name="Date Placeholder 3"/>
          <p:cNvSpPr>
            <a:spLocks noGrp="1"/>
          </p:cNvSpPr>
          <p:nvPr>
            <p:ph type="dt" sz="half" idx="10"/>
          </p:nvPr>
        </p:nvSpPr>
        <p:spPr/>
        <p:txBody>
          <a:bodyPr/>
          <a:lstStyle/>
          <a:p>
            <a:r>
              <a:rPr lang="en-US" smtClean="0"/>
              <a:t>3/31/14</a:t>
            </a:r>
            <a:endParaRPr lang="en-US"/>
          </a:p>
        </p:txBody>
      </p:sp>
      <p:sp>
        <p:nvSpPr>
          <p:cNvPr id="5" name="Footer Placeholder 4"/>
          <p:cNvSpPr>
            <a:spLocks noGrp="1"/>
          </p:cNvSpPr>
          <p:nvPr>
            <p:ph type="ftr" sz="quarter" idx="11"/>
          </p:nvPr>
        </p:nvSpPr>
        <p:spPr/>
        <p:txBody>
          <a:bodyPr/>
          <a:lstStyle/>
          <a:p>
            <a:r>
              <a:rPr lang="en-US" smtClean="0"/>
              <a:t>Cellular Networks and Mobile Computing (COMS 6998-7)</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6</a:t>
            </a:fld>
            <a:endParaRPr lang="en-US"/>
          </a:p>
        </p:txBody>
      </p:sp>
    </p:spTree>
    <p:extLst>
      <p:ext uri="{BB962C8B-B14F-4D97-AF65-F5344CB8AC3E}">
        <p14:creationId xmlns:p14="http://schemas.microsoft.com/office/powerpoint/2010/main" val="348711314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Network Services (Cont’d)</a:t>
            </a:r>
          </a:p>
        </p:txBody>
      </p:sp>
      <p:sp>
        <p:nvSpPr>
          <p:cNvPr id="3" name="Content Placeholder 2"/>
          <p:cNvSpPr>
            <a:spLocks noGrp="1"/>
          </p:cNvSpPr>
          <p:nvPr>
            <p:ph idx="1"/>
          </p:nvPr>
        </p:nvSpPr>
        <p:spPr/>
        <p:txBody>
          <a:bodyPr>
            <a:noAutofit/>
          </a:bodyPr>
          <a:lstStyle/>
          <a:p>
            <a:pPr marL="0" indent="0">
              <a:buNone/>
            </a:pPr>
            <a:r>
              <a:rPr lang="en-US" sz="2400" dirty="0" smtClean="0"/>
              <a:t>Also support http request to social networks</a:t>
            </a:r>
          </a:p>
          <a:p>
            <a:pPr marL="0" indent="0">
              <a:buNone/>
            </a:pPr>
            <a:r>
              <a:rPr lang="en-US" sz="1100" dirty="0" err="1">
                <a:solidFill>
                  <a:srgbClr val="5C2699"/>
                </a:solidFill>
                <a:latin typeface="Menlo-Regular"/>
              </a:rPr>
              <a:t>NSDictionary</a:t>
            </a:r>
            <a:r>
              <a:rPr lang="en-US" sz="1100" dirty="0">
                <a:solidFill>
                  <a:srgbClr val="000000"/>
                </a:solidFill>
                <a:latin typeface="Menlo-Regular"/>
              </a:rPr>
              <a:t> *parameters = </a:t>
            </a:r>
            <a:r>
              <a:rPr lang="en-US" sz="1100" dirty="0">
                <a:solidFill>
                  <a:srgbClr val="1C00CF"/>
                </a:solidFill>
                <a:latin typeface="Menlo-Regular"/>
              </a:rPr>
              <a:t>@{</a:t>
            </a:r>
            <a:r>
              <a:rPr lang="en-US" sz="1100" dirty="0">
                <a:solidFill>
                  <a:srgbClr val="C41A16"/>
                </a:solidFill>
                <a:latin typeface="Menlo-Regular"/>
              </a:rPr>
              <a:t>@"message"</a:t>
            </a:r>
            <a:r>
              <a:rPr lang="en-US" sz="1100" dirty="0">
                <a:solidFill>
                  <a:srgbClr val="000000"/>
                </a:solidFill>
                <a:latin typeface="Menlo-Regular"/>
              </a:rPr>
              <a:t>: </a:t>
            </a:r>
            <a:r>
              <a:rPr lang="en-US" sz="1100" dirty="0">
                <a:solidFill>
                  <a:srgbClr val="C41A16"/>
                </a:solidFill>
                <a:latin typeface="Menlo-Regular"/>
              </a:rPr>
              <a:t>@"My first </a:t>
            </a:r>
            <a:r>
              <a:rPr lang="en-US" sz="1100" dirty="0" err="1">
                <a:solidFill>
                  <a:srgbClr val="C41A16"/>
                </a:solidFill>
                <a:latin typeface="Menlo-Regular"/>
              </a:rPr>
              <a:t>iOS</a:t>
            </a:r>
            <a:r>
              <a:rPr lang="en-US" sz="1100" dirty="0">
                <a:solidFill>
                  <a:srgbClr val="C41A16"/>
                </a:solidFill>
                <a:latin typeface="Menlo-Regular"/>
              </a:rPr>
              <a:t> 6 Facebook posting "</a:t>
            </a:r>
            <a:r>
              <a:rPr lang="en-US" sz="1100" dirty="0">
                <a:solidFill>
                  <a:srgbClr val="1C00CF"/>
                </a:solidFill>
                <a:latin typeface="Menlo-Regular"/>
              </a:rPr>
              <a:t>}</a:t>
            </a:r>
            <a:r>
              <a:rPr lang="en-US" sz="1100" dirty="0" smtClean="0">
                <a:solidFill>
                  <a:srgbClr val="000000"/>
                </a:solidFill>
                <a:latin typeface="Menlo-Regular"/>
              </a:rPr>
              <a:t>;</a:t>
            </a:r>
            <a:endParaRPr lang="en-US" sz="1100" dirty="0">
              <a:solidFill>
                <a:srgbClr val="000000"/>
              </a:solidFill>
              <a:latin typeface="Menlo-Regular"/>
            </a:endParaRPr>
          </a:p>
          <a:p>
            <a:pPr marL="0" indent="0">
              <a:buNone/>
            </a:pPr>
            <a:r>
              <a:rPr lang="en-US" sz="1100" dirty="0">
                <a:solidFill>
                  <a:srgbClr val="000000"/>
                </a:solidFill>
                <a:latin typeface="Menlo-Regular"/>
              </a:rPr>
              <a:t>    </a:t>
            </a:r>
            <a:r>
              <a:rPr lang="en-US" sz="1100" dirty="0">
                <a:solidFill>
                  <a:srgbClr val="5C2699"/>
                </a:solidFill>
                <a:latin typeface="Menlo-Regular"/>
              </a:rPr>
              <a:t>NSURL</a:t>
            </a:r>
            <a:r>
              <a:rPr lang="en-US" sz="1100" dirty="0">
                <a:solidFill>
                  <a:srgbClr val="000000"/>
                </a:solidFill>
                <a:latin typeface="Menlo-Regular"/>
              </a:rPr>
              <a:t> *</a:t>
            </a:r>
            <a:r>
              <a:rPr lang="en-US" sz="1100" dirty="0" err="1">
                <a:solidFill>
                  <a:srgbClr val="000000"/>
                </a:solidFill>
                <a:latin typeface="Menlo-Regular"/>
              </a:rPr>
              <a:t>feedURL</a:t>
            </a:r>
            <a:r>
              <a:rPr lang="en-US" sz="1100" dirty="0">
                <a:solidFill>
                  <a:srgbClr val="000000"/>
                </a:solidFill>
                <a:latin typeface="Menlo-Regular"/>
              </a:rPr>
              <a:t> = [</a:t>
            </a:r>
            <a:r>
              <a:rPr lang="en-US" sz="1100" dirty="0">
                <a:solidFill>
                  <a:srgbClr val="5C2699"/>
                </a:solidFill>
                <a:latin typeface="Menlo-Regular"/>
              </a:rPr>
              <a:t>NSURL</a:t>
            </a:r>
            <a:r>
              <a:rPr lang="en-US" sz="1100" dirty="0">
                <a:solidFill>
                  <a:srgbClr val="000000"/>
                </a:solidFill>
                <a:latin typeface="Menlo-Regular"/>
              </a:rPr>
              <a:t> </a:t>
            </a:r>
            <a:r>
              <a:rPr lang="en-US" sz="1100" dirty="0" err="1">
                <a:solidFill>
                  <a:srgbClr val="2E0D6E"/>
                </a:solidFill>
                <a:latin typeface="Menlo-Regular"/>
              </a:rPr>
              <a:t>URLWithString</a:t>
            </a:r>
            <a:r>
              <a:rPr lang="en-US" sz="1100" dirty="0">
                <a:solidFill>
                  <a:srgbClr val="000000"/>
                </a:solidFill>
                <a:latin typeface="Menlo-Regular"/>
              </a:rPr>
              <a:t>:</a:t>
            </a:r>
            <a:r>
              <a:rPr lang="en-US" sz="1100" dirty="0">
                <a:solidFill>
                  <a:srgbClr val="C41A16"/>
                </a:solidFill>
                <a:latin typeface="Menlo-Regular"/>
              </a:rPr>
              <a:t>@"http://</a:t>
            </a:r>
            <a:r>
              <a:rPr lang="en-US" sz="1100" dirty="0" err="1">
                <a:solidFill>
                  <a:srgbClr val="C41A16"/>
                </a:solidFill>
                <a:latin typeface="Menlo-Regular"/>
              </a:rPr>
              <a:t>www.facebook.com</a:t>
            </a:r>
            <a:r>
              <a:rPr lang="en-US" sz="1100" dirty="0">
                <a:solidFill>
                  <a:srgbClr val="C41A16"/>
                </a:solidFill>
                <a:latin typeface="Menlo-Regular"/>
              </a:rPr>
              <a:t>/</a:t>
            </a:r>
            <a:r>
              <a:rPr lang="en-US" sz="1100" dirty="0" err="1">
                <a:solidFill>
                  <a:srgbClr val="C41A16"/>
                </a:solidFill>
                <a:latin typeface="Menlo-Regular"/>
              </a:rPr>
              <a:t>erran</a:t>
            </a:r>
            <a:r>
              <a:rPr lang="en-US" sz="1100" dirty="0">
                <a:solidFill>
                  <a:srgbClr val="C41A16"/>
                </a:solidFill>
                <a:latin typeface="Menlo-Regular"/>
              </a:rPr>
              <a:t>"</a:t>
            </a:r>
            <a:r>
              <a:rPr lang="en-US" sz="1100" dirty="0">
                <a:solidFill>
                  <a:srgbClr val="000000"/>
                </a:solidFill>
                <a:latin typeface="Menlo-Regular"/>
              </a:rPr>
              <a:t>]</a:t>
            </a:r>
            <a:r>
              <a:rPr lang="en-US" sz="1100" dirty="0" smtClean="0">
                <a:solidFill>
                  <a:srgbClr val="000000"/>
                </a:solidFill>
                <a:latin typeface="Menlo-Regular"/>
              </a:rPr>
              <a:t>;</a:t>
            </a:r>
            <a:endParaRPr lang="en-US" sz="1100" dirty="0">
              <a:solidFill>
                <a:srgbClr val="000000"/>
              </a:solidFill>
              <a:latin typeface="Menlo-Regular"/>
            </a:endParaRPr>
          </a:p>
          <a:p>
            <a:pPr marL="0" indent="0">
              <a:buNone/>
            </a:pPr>
            <a:r>
              <a:rPr lang="en-US" sz="1100" dirty="0">
                <a:solidFill>
                  <a:srgbClr val="000000"/>
                </a:solidFill>
                <a:latin typeface="Menlo-Regular"/>
              </a:rPr>
              <a:t>    </a:t>
            </a:r>
            <a:r>
              <a:rPr lang="en-US" sz="1100" dirty="0" err="1">
                <a:solidFill>
                  <a:srgbClr val="5C2699"/>
                </a:solidFill>
                <a:latin typeface="Menlo-Regular"/>
              </a:rPr>
              <a:t>SLRequest</a:t>
            </a:r>
            <a:r>
              <a:rPr lang="en-US" sz="1100" dirty="0">
                <a:solidFill>
                  <a:srgbClr val="000000"/>
                </a:solidFill>
                <a:latin typeface="Menlo-Regular"/>
              </a:rPr>
              <a:t> *</a:t>
            </a:r>
            <a:r>
              <a:rPr lang="en-US" sz="1100" dirty="0" err="1">
                <a:solidFill>
                  <a:srgbClr val="000000"/>
                </a:solidFill>
                <a:latin typeface="Menlo-Regular"/>
              </a:rPr>
              <a:t>feedRequest</a:t>
            </a:r>
            <a:r>
              <a:rPr lang="en-US" sz="1100" dirty="0">
                <a:solidFill>
                  <a:srgbClr val="000000"/>
                </a:solidFill>
                <a:latin typeface="Menlo-Regular"/>
              </a:rPr>
              <a:t> = [</a:t>
            </a:r>
            <a:r>
              <a:rPr lang="en-US" sz="1100" dirty="0" err="1">
                <a:solidFill>
                  <a:srgbClr val="5C2699"/>
                </a:solidFill>
                <a:latin typeface="Menlo-Regular"/>
              </a:rPr>
              <a:t>SLRequest</a:t>
            </a:r>
            <a:endParaRPr lang="en-US" sz="1100" dirty="0">
              <a:solidFill>
                <a:srgbClr val="000000"/>
              </a:solidFill>
              <a:latin typeface="Menlo-Regular"/>
            </a:endParaRPr>
          </a:p>
          <a:p>
            <a:pPr marL="0" indent="0">
              <a:buNone/>
            </a:pPr>
            <a:r>
              <a:rPr lang="en-US" sz="1100" dirty="0">
                <a:solidFill>
                  <a:srgbClr val="000000"/>
                </a:solidFill>
                <a:latin typeface="Menlo-Regular"/>
              </a:rPr>
              <a:t>                          </a:t>
            </a:r>
            <a:r>
              <a:rPr lang="en-US" sz="1100" dirty="0" err="1">
                <a:solidFill>
                  <a:srgbClr val="2E0D6E"/>
                </a:solidFill>
                <a:latin typeface="Menlo-Regular"/>
              </a:rPr>
              <a:t>requestForServiceType</a:t>
            </a:r>
            <a:r>
              <a:rPr lang="en-US" sz="1100" dirty="0" err="1">
                <a:solidFill>
                  <a:srgbClr val="000000"/>
                </a:solidFill>
                <a:latin typeface="Menlo-Regular"/>
              </a:rPr>
              <a:t>:</a:t>
            </a:r>
            <a:r>
              <a:rPr lang="en-US" sz="1100" dirty="0" err="1">
                <a:solidFill>
                  <a:srgbClr val="5C2699"/>
                </a:solidFill>
                <a:latin typeface="Menlo-Regular"/>
              </a:rPr>
              <a:t>SLServiceTypeFacebook</a:t>
            </a:r>
            <a:endParaRPr lang="en-US" sz="1100" dirty="0">
              <a:solidFill>
                <a:srgbClr val="000000"/>
              </a:solidFill>
              <a:latin typeface="Menlo-Regular"/>
            </a:endParaRPr>
          </a:p>
          <a:p>
            <a:pPr marL="0" indent="0">
              <a:buNone/>
            </a:pPr>
            <a:r>
              <a:rPr lang="en-US" sz="1100" dirty="0">
                <a:solidFill>
                  <a:srgbClr val="000000"/>
                </a:solidFill>
                <a:latin typeface="Menlo-Regular"/>
              </a:rPr>
              <a:t>                          </a:t>
            </a:r>
            <a:r>
              <a:rPr lang="en-US" sz="1100" dirty="0" err="1">
                <a:solidFill>
                  <a:srgbClr val="2E0D6E"/>
                </a:solidFill>
                <a:latin typeface="Menlo-Regular"/>
              </a:rPr>
              <a:t>requestMethod</a:t>
            </a:r>
            <a:r>
              <a:rPr lang="en-US" sz="1100" dirty="0" err="1">
                <a:solidFill>
                  <a:srgbClr val="000000"/>
                </a:solidFill>
                <a:latin typeface="Menlo-Regular"/>
              </a:rPr>
              <a:t>:</a:t>
            </a:r>
            <a:r>
              <a:rPr lang="en-US" sz="1100" dirty="0" err="1">
                <a:solidFill>
                  <a:srgbClr val="2E0D6E"/>
                </a:solidFill>
                <a:latin typeface="Menlo-Regular"/>
              </a:rPr>
              <a:t>SLRequestMethodGET</a:t>
            </a:r>
            <a:endParaRPr lang="en-US" sz="1100" dirty="0">
              <a:solidFill>
                <a:srgbClr val="000000"/>
              </a:solidFill>
              <a:latin typeface="Menlo-Regular"/>
            </a:endParaRPr>
          </a:p>
          <a:p>
            <a:pPr marL="0" indent="0">
              <a:buNone/>
            </a:pPr>
            <a:r>
              <a:rPr lang="en-US" sz="1100" dirty="0">
                <a:solidFill>
                  <a:srgbClr val="000000"/>
                </a:solidFill>
                <a:latin typeface="Menlo-Regular"/>
              </a:rPr>
              <a:t>                          </a:t>
            </a:r>
            <a:r>
              <a:rPr lang="en-US" sz="1100" dirty="0">
                <a:solidFill>
                  <a:srgbClr val="007400"/>
                </a:solidFill>
                <a:latin typeface="Menlo-Regular"/>
              </a:rPr>
              <a:t>// </a:t>
            </a:r>
            <a:r>
              <a:rPr lang="en-US" sz="1100" dirty="0" err="1">
                <a:solidFill>
                  <a:srgbClr val="007400"/>
                </a:solidFill>
                <a:latin typeface="Menlo-Regular"/>
              </a:rPr>
              <a:t>requestMethod:SLRequestMethodPOST</a:t>
            </a:r>
            <a:endParaRPr lang="en-US" sz="1100" dirty="0">
              <a:solidFill>
                <a:srgbClr val="000000"/>
              </a:solidFill>
              <a:latin typeface="Menlo-Regular"/>
            </a:endParaRPr>
          </a:p>
          <a:p>
            <a:pPr marL="0" indent="0">
              <a:buNone/>
            </a:pPr>
            <a:r>
              <a:rPr lang="nl-NL" sz="1100" dirty="0">
                <a:solidFill>
                  <a:srgbClr val="000000"/>
                </a:solidFill>
                <a:latin typeface="Menlo-Regular"/>
              </a:rPr>
              <a:t>                          </a:t>
            </a:r>
            <a:r>
              <a:rPr lang="nl-NL" sz="1100" dirty="0" err="1">
                <a:solidFill>
                  <a:srgbClr val="2E0D6E"/>
                </a:solidFill>
                <a:latin typeface="Menlo-Regular"/>
              </a:rPr>
              <a:t>URL</a:t>
            </a:r>
            <a:r>
              <a:rPr lang="nl-NL" sz="1100" dirty="0" err="1">
                <a:solidFill>
                  <a:srgbClr val="000000"/>
                </a:solidFill>
                <a:latin typeface="Menlo-Regular"/>
              </a:rPr>
              <a:t>:feedURL</a:t>
            </a:r>
            <a:endParaRPr lang="nl-NL" sz="1100" dirty="0">
              <a:solidFill>
                <a:srgbClr val="000000"/>
              </a:solidFill>
              <a:latin typeface="Menlo-Regular"/>
            </a:endParaRPr>
          </a:p>
          <a:p>
            <a:pPr marL="0" indent="0">
              <a:buNone/>
            </a:pPr>
            <a:r>
              <a:rPr lang="pt-BR" sz="1100" dirty="0">
                <a:solidFill>
                  <a:srgbClr val="000000"/>
                </a:solidFill>
                <a:latin typeface="Menlo-Regular"/>
              </a:rPr>
              <a:t>                          </a:t>
            </a:r>
            <a:r>
              <a:rPr lang="pt-BR" sz="1100" dirty="0" err="1">
                <a:solidFill>
                  <a:srgbClr val="2E0D6E"/>
                </a:solidFill>
                <a:latin typeface="Menlo-Regular"/>
              </a:rPr>
              <a:t>parameters</a:t>
            </a:r>
            <a:r>
              <a:rPr lang="pt-BR" sz="1100" dirty="0" err="1">
                <a:solidFill>
                  <a:srgbClr val="000000"/>
                </a:solidFill>
                <a:latin typeface="Menlo-Regular"/>
              </a:rPr>
              <a:t>:parameters</a:t>
            </a:r>
            <a:r>
              <a:rPr lang="pt-BR" sz="1100" dirty="0">
                <a:solidFill>
                  <a:srgbClr val="000000"/>
                </a:solidFill>
                <a:latin typeface="Menlo-Regular"/>
              </a:rPr>
              <a:t>]</a:t>
            </a:r>
            <a:r>
              <a:rPr lang="pt-BR" sz="1100" dirty="0" smtClean="0">
                <a:solidFill>
                  <a:srgbClr val="000000"/>
                </a:solidFill>
                <a:latin typeface="Menlo-Regular"/>
              </a:rPr>
              <a:t>;</a:t>
            </a:r>
            <a:endParaRPr lang="pt-BR" sz="1100" dirty="0">
              <a:solidFill>
                <a:srgbClr val="000000"/>
              </a:solidFill>
              <a:latin typeface="Menlo-Regular"/>
            </a:endParaRPr>
          </a:p>
          <a:p>
            <a:pPr marL="0" indent="0">
              <a:buNone/>
            </a:pPr>
            <a:r>
              <a:rPr lang="pt-BR" sz="1100" dirty="0">
                <a:solidFill>
                  <a:srgbClr val="000000"/>
                </a:solidFill>
                <a:latin typeface="Menlo-Regular"/>
              </a:rPr>
              <a:t>    </a:t>
            </a:r>
            <a:r>
              <a:rPr lang="pt-BR" sz="1100" dirty="0" err="1">
                <a:solidFill>
                  <a:srgbClr val="000000"/>
                </a:solidFill>
                <a:latin typeface="Menlo-Regular"/>
              </a:rPr>
              <a:t>feedRequest.</a:t>
            </a:r>
            <a:r>
              <a:rPr lang="pt-BR" sz="1100" dirty="0" err="1">
                <a:solidFill>
                  <a:srgbClr val="5C2699"/>
                </a:solidFill>
                <a:latin typeface="Menlo-Regular"/>
              </a:rPr>
              <a:t>account</a:t>
            </a:r>
            <a:r>
              <a:rPr lang="pt-BR" sz="1100" dirty="0">
                <a:solidFill>
                  <a:srgbClr val="000000"/>
                </a:solidFill>
                <a:latin typeface="Menlo-Regular"/>
              </a:rPr>
              <a:t> = </a:t>
            </a:r>
            <a:r>
              <a:rPr lang="pt-BR" sz="1100" dirty="0" err="1">
                <a:solidFill>
                  <a:srgbClr val="000000"/>
                </a:solidFill>
                <a:latin typeface="Menlo-Regular"/>
              </a:rPr>
              <a:t>facebookAccount</a:t>
            </a:r>
            <a:r>
              <a:rPr lang="pt-BR" sz="1100" dirty="0" smtClean="0">
                <a:solidFill>
                  <a:srgbClr val="000000"/>
                </a:solidFill>
                <a:latin typeface="Menlo-Regular"/>
              </a:rPr>
              <a:t>;</a:t>
            </a:r>
            <a:endParaRPr lang="pt-BR" sz="1100" dirty="0">
              <a:solidFill>
                <a:srgbClr val="000000"/>
              </a:solidFill>
              <a:latin typeface="Menlo-Regular"/>
            </a:endParaRPr>
          </a:p>
          <a:p>
            <a:pPr marL="0" indent="0">
              <a:buNone/>
            </a:pPr>
            <a:r>
              <a:rPr lang="pt-BR" sz="1100" dirty="0">
                <a:solidFill>
                  <a:srgbClr val="000000"/>
                </a:solidFill>
                <a:latin typeface="Menlo-Regular"/>
              </a:rPr>
              <a:t>    [</a:t>
            </a:r>
            <a:r>
              <a:rPr lang="pt-BR" sz="1100" dirty="0" err="1">
                <a:solidFill>
                  <a:srgbClr val="000000"/>
                </a:solidFill>
                <a:latin typeface="Menlo-Regular"/>
              </a:rPr>
              <a:t>feedRequest</a:t>
            </a:r>
            <a:r>
              <a:rPr lang="pt-BR" sz="1100" dirty="0">
                <a:solidFill>
                  <a:srgbClr val="000000"/>
                </a:solidFill>
                <a:latin typeface="Menlo-Regular"/>
              </a:rPr>
              <a:t> </a:t>
            </a:r>
            <a:r>
              <a:rPr lang="pt-BR" sz="1100" dirty="0" err="1">
                <a:solidFill>
                  <a:srgbClr val="2E0D6E"/>
                </a:solidFill>
                <a:latin typeface="Menlo-Regular"/>
              </a:rPr>
              <a:t>performRequestWithHandler</a:t>
            </a:r>
            <a:r>
              <a:rPr lang="pt-BR" sz="1100" dirty="0">
                <a:solidFill>
                  <a:srgbClr val="000000"/>
                </a:solidFill>
                <a:latin typeface="Menlo-Regular"/>
              </a:rPr>
              <a:t>:^(</a:t>
            </a:r>
            <a:r>
              <a:rPr lang="pt-BR" sz="1100" dirty="0" err="1">
                <a:solidFill>
                  <a:srgbClr val="5C2699"/>
                </a:solidFill>
                <a:latin typeface="Menlo-Regular"/>
              </a:rPr>
              <a:t>NSData</a:t>
            </a:r>
            <a:r>
              <a:rPr lang="pt-BR" sz="1100" dirty="0">
                <a:solidFill>
                  <a:srgbClr val="000000"/>
                </a:solidFill>
                <a:latin typeface="Menlo-Regular"/>
              </a:rPr>
              <a:t> *</a:t>
            </a:r>
            <a:r>
              <a:rPr lang="pt-BR" sz="1100" dirty="0" err="1">
                <a:solidFill>
                  <a:srgbClr val="000000"/>
                </a:solidFill>
                <a:latin typeface="Menlo-Regular"/>
              </a:rPr>
              <a:t>responseData</a:t>
            </a:r>
            <a:r>
              <a:rPr lang="pt-BR" sz="1100" dirty="0">
                <a:solidFill>
                  <a:srgbClr val="000000"/>
                </a:solidFill>
                <a:latin typeface="Menlo-Regular"/>
              </a:rPr>
              <a:t>,</a:t>
            </a:r>
          </a:p>
          <a:p>
            <a:pPr marL="0" indent="0">
              <a:buNone/>
            </a:pPr>
            <a:r>
              <a:rPr lang="nl-NL" sz="1100" dirty="0">
                <a:solidFill>
                  <a:srgbClr val="000000"/>
                </a:solidFill>
                <a:latin typeface="Menlo-Regular"/>
              </a:rPr>
              <a:t>                                         </a:t>
            </a:r>
            <a:r>
              <a:rPr lang="nl-NL" sz="1100" dirty="0" err="1">
                <a:solidFill>
                  <a:srgbClr val="5C2699"/>
                </a:solidFill>
                <a:latin typeface="Menlo-Regular"/>
              </a:rPr>
              <a:t>NSHTTPURLResponse</a:t>
            </a:r>
            <a:r>
              <a:rPr lang="nl-NL" sz="1100" dirty="0">
                <a:solidFill>
                  <a:srgbClr val="000000"/>
                </a:solidFill>
                <a:latin typeface="Menlo-Regular"/>
              </a:rPr>
              <a:t> *</a:t>
            </a:r>
            <a:r>
              <a:rPr lang="nl-NL" sz="1100" dirty="0" err="1">
                <a:solidFill>
                  <a:srgbClr val="000000"/>
                </a:solidFill>
                <a:latin typeface="Menlo-Regular"/>
              </a:rPr>
              <a:t>urlResponse</a:t>
            </a:r>
            <a:r>
              <a:rPr lang="nl-NL" sz="1100" dirty="0">
                <a:solidFill>
                  <a:srgbClr val="000000"/>
                </a:solidFill>
                <a:latin typeface="Menlo-Regular"/>
              </a:rPr>
              <a:t>, </a:t>
            </a:r>
            <a:r>
              <a:rPr lang="nl-NL" sz="1100" dirty="0" err="1">
                <a:solidFill>
                  <a:srgbClr val="5C2699"/>
                </a:solidFill>
                <a:latin typeface="Menlo-Regular"/>
              </a:rPr>
              <a:t>NSError</a:t>
            </a:r>
            <a:r>
              <a:rPr lang="nl-NL" sz="1100" dirty="0">
                <a:solidFill>
                  <a:srgbClr val="000000"/>
                </a:solidFill>
                <a:latin typeface="Menlo-Regular"/>
              </a:rPr>
              <a:t> *error)</a:t>
            </a:r>
          </a:p>
          <a:p>
            <a:pPr marL="0" indent="0">
              <a:buNone/>
            </a:pPr>
            <a:r>
              <a:rPr lang="nl-NL" sz="1100" dirty="0">
                <a:solidFill>
                  <a:srgbClr val="000000"/>
                </a:solidFill>
                <a:latin typeface="Menlo-Regular"/>
              </a:rPr>
              <a:t>     {</a:t>
            </a:r>
          </a:p>
          <a:p>
            <a:pPr marL="0" indent="0">
              <a:buNone/>
            </a:pPr>
            <a:r>
              <a:rPr lang="nl-NL" sz="1100" dirty="0">
                <a:solidFill>
                  <a:srgbClr val="000000"/>
                </a:solidFill>
                <a:latin typeface="Menlo-Regular"/>
              </a:rPr>
              <a:t>     </a:t>
            </a:r>
            <a:r>
              <a:rPr lang="nl-NL" sz="1100" dirty="0">
                <a:solidFill>
                  <a:srgbClr val="007400"/>
                </a:solidFill>
                <a:latin typeface="Menlo-Regular"/>
              </a:rPr>
              <a:t>// Handle </a:t>
            </a:r>
            <a:r>
              <a:rPr lang="nl-NL" sz="1100" dirty="0" smtClean="0">
                <a:solidFill>
                  <a:srgbClr val="007400"/>
                </a:solidFill>
                <a:latin typeface="Menlo-Regular"/>
              </a:rPr>
              <a:t>response</a:t>
            </a:r>
            <a:endParaRPr lang="nl-NL" sz="1100" dirty="0">
              <a:solidFill>
                <a:srgbClr val="000000"/>
              </a:solidFill>
              <a:latin typeface="Menlo-Regular"/>
            </a:endParaRPr>
          </a:p>
          <a:p>
            <a:pPr marL="0" indent="0">
              <a:buNone/>
            </a:pPr>
            <a:r>
              <a:rPr lang="nl-NL" sz="1100" dirty="0">
                <a:solidFill>
                  <a:srgbClr val="000000"/>
                </a:solidFill>
                <a:latin typeface="Menlo-Regular"/>
              </a:rPr>
              <a:t>         </a:t>
            </a:r>
            <a:r>
              <a:rPr lang="nl-NL" sz="1100" dirty="0" err="1">
                <a:solidFill>
                  <a:srgbClr val="5C2699"/>
                </a:solidFill>
                <a:latin typeface="Menlo-Regular"/>
              </a:rPr>
              <a:t>NSString</a:t>
            </a:r>
            <a:r>
              <a:rPr lang="nl-NL" sz="1100" dirty="0">
                <a:solidFill>
                  <a:srgbClr val="000000"/>
                </a:solidFill>
                <a:latin typeface="Menlo-Regular"/>
              </a:rPr>
              <a:t> *response = [[</a:t>
            </a:r>
            <a:r>
              <a:rPr lang="nl-NL" sz="1100" dirty="0" err="1">
                <a:solidFill>
                  <a:srgbClr val="5C2699"/>
                </a:solidFill>
                <a:latin typeface="Menlo-Regular"/>
              </a:rPr>
              <a:t>NSString</a:t>
            </a:r>
            <a:r>
              <a:rPr lang="nl-NL" sz="1100" dirty="0">
                <a:solidFill>
                  <a:srgbClr val="000000"/>
                </a:solidFill>
                <a:latin typeface="Menlo-Regular"/>
              </a:rPr>
              <a:t> </a:t>
            </a:r>
            <a:r>
              <a:rPr lang="nl-NL" sz="1100" dirty="0" err="1">
                <a:solidFill>
                  <a:srgbClr val="2E0D6E"/>
                </a:solidFill>
                <a:latin typeface="Menlo-Regular"/>
              </a:rPr>
              <a:t>alloc</a:t>
            </a:r>
            <a:r>
              <a:rPr lang="nl-NL" sz="1100" dirty="0">
                <a:solidFill>
                  <a:srgbClr val="000000"/>
                </a:solidFill>
                <a:latin typeface="Menlo-Regular"/>
              </a:rPr>
              <a:t>] </a:t>
            </a:r>
            <a:r>
              <a:rPr lang="nl-NL" sz="1100" dirty="0" err="1">
                <a:solidFill>
                  <a:srgbClr val="2E0D6E"/>
                </a:solidFill>
                <a:latin typeface="Menlo-Regular"/>
              </a:rPr>
              <a:t>initWithData</a:t>
            </a:r>
            <a:r>
              <a:rPr lang="nl-NL" sz="1100" dirty="0" err="1">
                <a:solidFill>
                  <a:srgbClr val="000000"/>
                </a:solidFill>
                <a:latin typeface="Menlo-Regular"/>
              </a:rPr>
              <a:t>:responseData</a:t>
            </a:r>
            <a:r>
              <a:rPr lang="nl-NL" sz="1100" dirty="0">
                <a:solidFill>
                  <a:srgbClr val="000000"/>
                </a:solidFill>
                <a:latin typeface="Menlo-Regular"/>
              </a:rPr>
              <a:t> </a:t>
            </a:r>
            <a:endParaRPr lang="nl-NL" sz="1100" dirty="0" smtClean="0">
              <a:solidFill>
                <a:srgbClr val="000000"/>
              </a:solidFill>
              <a:latin typeface="Menlo-Regular"/>
            </a:endParaRPr>
          </a:p>
          <a:p>
            <a:pPr marL="0" indent="0">
              <a:buNone/>
            </a:pPr>
            <a:r>
              <a:rPr lang="nl-NL" sz="1100" dirty="0">
                <a:solidFill>
                  <a:srgbClr val="000000"/>
                </a:solidFill>
                <a:latin typeface="Menlo-Regular"/>
              </a:rPr>
              <a:t>	</a:t>
            </a:r>
            <a:r>
              <a:rPr lang="nl-NL" sz="1100" dirty="0" smtClean="0">
                <a:solidFill>
                  <a:srgbClr val="2E0D6E"/>
                </a:solidFill>
                <a:latin typeface="Menlo-Regular"/>
              </a:rPr>
              <a:t>encoding</a:t>
            </a:r>
            <a:r>
              <a:rPr lang="nl-NL" sz="1100" dirty="0" smtClean="0">
                <a:solidFill>
                  <a:srgbClr val="000000"/>
                </a:solidFill>
                <a:latin typeface="Menlo-Regular"/>
              </a:rPr>
              <a:t>:</a:t>
            </a:r>
            <a:r>
              <a:rPr lang="nl-NL" sz="1100" dirty="0" smtClean="0">
                <a:solidFill>
                  <a:srgbClr val="2E0D6E"/>
                </a:solidFill>
                <a:latin typeface="Menlo-Regular"/>
              </a:rPr>
              <a:t>NSUTF8StringEncoding</a:t>
            </a:r>
            <a:r>
              <a:rPr lang="nl-NL" sz="1100" dirty="0">
                <a:solidFill>
                  <a:srgbClr val="000000"/>
                </a:solidFill>
                <a:latin typeface="Menlo-Regular"/>
              </a:rPr>
              <a:t>];</a:t>
            </a:r>
          </a:p>
          <a:p>
            <a:pPr marL="0" indent="0">
              <a:buNone/>
            </a:pPr>
            <a:r>
              <a:rPr lang="nl-NL" sz="1100" dirty="0">
                <a:solidFill>
                  <a:srgbClr val="000000"/>
                </a:solidFill>
                <a:latin typeface="Menlo-Regular"/>
              </a:rPr>
              <a:t>         </a:t>
            </a:r>
            <a:r>
              <a:rPr lang="nl-NL" sz="1100" dirty="0" err="1">
                <a:solidFill>
                  <a:srgbClr val="2E0D6E"/>
                </a:solidFill>
                <a:latin typeface="Menlo-Regular"/>
              </a:rPr>
              <a:t>NSLog</a:t>
            </a:r>
            <a:r>
              <a:rPr lang="nl-NL" sz="1100" dirty="0">
                <a:solidFill>
                  <a:srgbClr val="000000"/>
                </a:solidFill>
                <a:latin typeface="Menlo-Regular"/>
              </a:rPr>
              <a:t>(</a:t>
            </a:r>
            <a:r>
              <a:rPr lang="nl-NL" sz="1100" dirty="0">
                <a:solidFill>
                  <a:srgbClr val="C41A16"/>
                </a:solidFill>
                <a:latin typeface="Menlo-Regular"/>
              </a:rPr>
              <a:t>@"</a:t>
            </a:r>
            <a:r>
              <a:rPr lang="nl-NL" sz="1100" dirty="0" err="1">
                <a:solidFill>
                  <a:srgbClr val="C41A16"/>
                </a:solidFill>
                <a:latin typeface="Menlo-Regular"/>
              </a:rPr>
              <a:t>feedRequest</a:t>
            </a:r>
            <a:r>
              <a:rPr lang="nl-NL" sz="1100" dirty="0">
                <a:solidFill>
                  <a:srgbClr val="C41A16"/>
                </a:solidFill>
                <a:latin typeface="Menlo-Regular"/>
              </a:rPr>
              <a:t> response, status code: %d, data:%@"</a:t>
            </a:r>
            <a:r>
              <a:rPr lang="nl-NL" sz="1100" dirty="0">
                <a:solidFill>
                  <a:srgbClr val="000000"/>
                </a:solidFill>
                <a:latin typeface="Menlo-Regular"/>
              </a:rPr>
              <a:t>, </a:t>
            </a:r>
            <a:r>
              <a:rPr lang="nl-NL" sz="1100" dirty="0" err="1">
                <a:solidFill>
                  <a:srgbClr val="000000"/>
                </a:solidFill>
                <a:latin typeface="Menlo-Regular"/>
              </a:rPr>
              <a:t>urlResponse.</a:t>
            </a:r>
            <a:r>
              <a:rPr lang="nl-NL" sz="1100" dirty="0" err="1">
                <a:solidFill>
                  <a:srgbClr val="2E0D6E"/>
                </a:solidFill>
                <a:latin typeface="Menlo-Regular"/>
              </a:rPr>
              <a:t>statusCode</a:t>
            </a:r>
            <a:r>
              <a:rPr lang="nl-NL" sz="1100" dirty="0">
                <a:solidFill>
                  <a:srgbClr val="000000"/>
                </a:solidFill>
                <a:latin typeface="Menlo-Regular"/>
              </a:rPr>
              <a:t>, </a:t>
            </a:r>
            <a:endParaRPr lang="nl-NL" sz="1100" dirty="0" smtClean="0">
              <a:solidFill>
                <a:srgbClr val="000000"/>
              </a:solidFill>
              <a:latin typeface="Menlo-Regular"/>
            </a:endParaRPr>
          </a:p>
          <a:p>
            <a:pPr marL="0" indent="0">
              <a:buNone/>
            </a:pPr>
            <a:r>
              <a:rPr lang="nl-NL" sz="1100" dirty="0">
                <a:solidFill>
                  <a:srgbClr val="000000"/>
                </a:solidFill>
                <a:latin typeface="Menlo-Regular"/>
              </a:rPr>
              <a:t>	</a:t>
            </a:r>
            <a:r>
              <a:rPr lang="nl-NL" sz="1100" dirty="0" smtClean="0">
                <a:solidFill>
                  <a:srgbClr val="000000"/>
                </a:solidFill>
                <a:latin typeface="Menlo-Regular"/>
              </a:rPr>
              <a:t>response</a:t>
            </a:r>
            <a:r>
              <a:rPr lang="nl-NL" sz="1100" dirty="0">
                <a:solidFill>
                  <a:srgbClr val="000000"/>
                </a:solidFill>
                <a:latin typeface="Menlo-Regular"/>
              </a:rPr>
              <a:t>);</a:t>
            </a:r>
          </a:p>
          <a:p>
            <a:pPr marL="0" indent="0">
              <a:buNone/>
            </a:pPr>
            <a:r>
              <a:rPr lang="nl-NL" sz="1100" dirty="0">
                <a:solidFill>
                  <a:srgbClr val="000000"/>
                </a:solidFill>
                <a:latin typeface="Menlo-Regular"/>
              </a:rPr>
              <a:t>     }];</a:t>
            </a:r>
          </a:p>
          <a:p>
            <a:pPr marL="0" indent="0">
              <a:buNone/>
            </a:pPr>
            <a:endParaRPr lang="en-US" sz="1100" dirty="0"/>
          </a:p>
        </p:txBody>
      </p:sp>
      <p:sp>
        <p:nvSpPr>
          <p:cNvPr id="4" name="Date Placeholder 3"/>
          <p:cNvSpPr>
            <a:spLocks noGrp="1"/>
          </p:cNvSpPr>
          <p:nvPr>
            <p:ph type="dt" sz="half" idx="10"/>
          </p:nvPr>
        </p:nvSpPr>
        <p:spPr/>
        <p:txBody>
          <a:bodyPr/>
          <a:lstStyle/>
          <a:p>
            <a:r>
              <a:rPr lang="en-US" smtClean="0"/>
              <a:t>3/31/14</a:t>
            </a:r>
            <a:endParaRPr lang="en-US"/>
          </a:p>
        </p:txBody>
      </p:sp>
      <p:sp>
        <p:nvSpPr>
          <p:cNvPr id="5" name="Footer Placeholder 4"/>
          <p:cNvSpPr>
            <a:spLocks noGrp="1"/>
          </p:cNvSpPr>
          <p:nvPr>
            <p:ph type="ftr" sz="quarter" idx="11"/>
          </p:nvPr>
        </p:nvSpPr>
        <p:spPr/>
        <p:txBody>
          <a:bodyPr/>
          <a:lstStyle/>
          <a:p>
            <a:r>
              <a:rPr lang="en-US" smtClean="0"/>
              <a:t>Cellular Networks and Mobile Computing (COMS 6998-7)</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7</a:t>
            </a:fld>
            <a:endParaRPr lang="en-US"/>
          </a:p>
        </p:txBody>
      </p:sp>
    </p:spTree>
    <p:extLst>
      <p:ext uri="{BB962C8B-B14F-4D97-AF65-F5344CB8AC3E}">
        <p14:creationId xmlns:p14="http://schemas.microsoft.com/office/powerpoint/2010/main" val="367544101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iCloud</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Fundamentally: nothing more than a URL of a shared directory</a:t>
            </a:r>
          </a:p>
          <a:p>
            <a:r>
              <a:rPr lang="en-US" dirty="0" smtClean="0"/>
              <a:t>Two storage models</a:t>
            </a:r>
          </a:p>
          <a:p>
            <a:pPr lvl="1"/>
            <a:r>
              <a:rPr lang="en-US" dirty="0" err="1" smtClean="0"/>
              <a:t>iCloud</a:t>
            </a:r>
            <a:r>
              <a:rPr lang="en-US" dirty="0" smtClean="0"/>
              <a:t> </a:t>
            </a:r>
            <a:r>
              <a:rPr lang="en-US" dirty="0"/>
              <a:t>document </a:t>
            </a:r>
            <a:r>
              <a:rPr lang="en-US" dirty="0" smtClean="0"/>
              <a:t>storage: store </a:t>
            </a:r>
            <a:r>
              <a:rPr lang="en-US" dirty="0"/>
              <a:t>user documents and app data in the user’s </a:t>
            </a:r>
            <a:r>
              <a:rPr lang="en-US" dirty="0" err="1"/>
              <a:t>iCloud</a:t>
            </a:r>
            <a:r>
              <a:rPr lang="en-US" dirty="0"/>
              <a:t> </a:t>
            </a:r>
            <a:r>
              <a:rPr lang="en-US" dirty="0" smtClean="0"/>
              <a:t>account</a:t>
            </a:r>
            <a:endParaRPr lang="en-US" dirty="0"/>
          </a:p>
          <a:p>
            <a:pPr lvl="1"/>
            <a:r>
              <a:rPr lang="en-US" dirty="0" err="1"/>
              <a:t>iCloud</a:t>
            </a:r>
            <a:r>
              <a:rPr lang="en-US" dirty="0"/>
              <a:t> key-value data </a:t>
            </a:r>
            <a:r>
              <a:rPr lang="en-US" dirty="0" smtClean="0"/>
              <a:t>storage: share </a:t>
            </a:r>
            <a:r>
              <a:rPr lang="en-US" dirty="0"/>
              <a:t>small amounts of noncritical configuration data among instances of your </a:t>
            </a:r>
            <a:r>
              <a:rPr lang="en-US" dirty="0" smtClean="0"/>
              <a:t>app</a:t>
            </a:r>
          </a:p>
          <a:p>
            <a:endParaRPr lang="en-US" dirty="0" smtClean="0"/>
          </a:p>
          <a:p>
            <a:r>
              <a:rPr lang="en-US" dirty="0" smtClean="0"/>
              <a:t> </a:t>
            </a:r>
            <a:r>
              <a:rPr lang="en-US" dirty="0" err="1"/>
              <a:t>iCloud</a:t>
            </a:r>
            <a:r>
              <a:rPr lang="en-US" dirty="0"/>
              <a:t>-specific </a:t>
            </a:r>
            <a:r>
              <a:rPr lang="en-US" dirty="0" smtClean="0"/>
              <a:t>entitlements required</a:t>
            </a:r>
          </a:p>
          <a:p>
            <a:pPr lvl="1"/>
            <a:r>
              <a:rPr lang="en-US" dirty="0"/>
              <a:t>Select your app target in </a:t>
            </a:r>
            <a:r>
              <a:rPr lang="en-US" dirty="0" err="1" smtClean="0"/>
              <a:t>Xcode</a:t>
            </a:r>
            <a:endParaRPr lang="en-US" dirty="0"/>
          </a:p>
          <a:p>
            <a:pPr lvl="1"/>
            <a:r>
              <a:rPr lang="en-US" dirty="0"/>
              <a:t>Select the Summary </a:t>
            </a:r>
            <a:r>
              <a:rPr lang="en-US" dirty="0" smtClean="0"/>
              <a:t>tab</a:t>
            </a:r>
            <a:endParaRPr lang="en-US" dirty="0"/>
          </a:p>
          <a:p>
            <a:pPr lvl="1"/>
            <a:r>
              <a:rPr lang="en-US" dirty="0"/>
              <a:t>In the Entitlements section, enable the Enable Entitlements checkbox</a:t>
            </a:r>
          </a:p>
        </p:txBody>
      </p:sp>
      <p:sp>
        <p:nvSpPr>
          <p:cNvPr id="4" name="Date Placeholder 3"/>
          <p:cNvSpPr>
            <a:spLocks noGrp="1"/>
          </p:cNvSpPr>
          <p:nvPr>
            <p:ph type="dt" sz="half" idx="10"/>
          </p:nvPr>
        </p:nvSpPr>
        <p:spPr/>
        <p:txBody>
          <a:bodyPr/>
          <a:lstStyle/>
          <a:p>
            <a:r>
              <a:rPr lang="en-US" smtClean="0"/>
              <a:t>3/31/14</a:t>
            </a:r>
            <a:endParaRPr lang="en-US"/>
          </a:p>
        </p:txBody>
      </p:sp>
      <p:sp>
        <p:nvSpPr>
          <p:cNvPr id="5" name="Footer Placeholder 4"/>
          <p:cNvSpPr>
            <a:spLocks noGrp="1"/>
          </p:cNvSpPr>
          <p:nvPr>
            <p:ph type="ftr" sz="quarter" idx="11"/>
          </p:nvPr>
        </p:nvSpPr>
        <p:spPr/>
        <p:txBody>
          <a:bodyPr/>
          <a:lstStyle/>
          <a:p>
            <a:r>
              <a:rPr lang="tr-TR" smtClean="0"/>
              <a:t>Cellular Networks and Mobile Computing (COMS 6998-7)</a:t>
            </a:r>
            <a:endParaRPr lang="en-US"/>
          </a:p>
        </p:txBody>
      </p:sp>
      <p:sp>
        <p:nvSpPr>
          <p:cNvPr id="7" name="Slide Number Placeholder 6"/>
          <p:cNvSpPr>
            <a:spLocks noGrp="1"/>
          </p:cNvSpPr>
          <p:nvPr>
            <p:ph type="sldNum" sz="quarter" idx="12"/>
          </p:nvPr>
        </p:nvSpPr>
        <p:spPr/>
        <p:txBody>
          <a:bodyPr/>
          <a:lstStyle/>
          <a:p>
            <a:fld id="{20342B77-D34C-443A-9BA4-2E8748A6D936}" type="slidenum">
              <a:rPr lang="en-US" smtClean="0"/>
              <a:pPr/>
              <a:t>8</a:t>
            </a:fld>
            <a:endParaRPr lang="en-US"/>
          </a:p>
        </p:txBody>
      </p:sp>
    </p:spTree>
    <p:extLst>
      <p:ext uri="{BB962C8B-B14F-4D97-AF65-F5344CB8AC3E}">
        <p14:creationId xmlns:p14="http://schemas.microsoft.com/office/powerpoint/2010/main" val="333883603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iCloud</a:t>
            </a:r>
            <a:r>
              <a:rPr lang="en-US" dirty="0" smtClean="0"/>
              <a:t> (Cont’d)</a:t>
            </a:r>
            <a:endParaRPr lang="en-US" dirty="0"/>
          </a:p>
        </p:txBody>
      </p:sp>
      <p:sp>
        <p:nvSpPr>
          <p:cNvPr id="3" name="Content Placeholder 2"/>
          <p:cNvSpPr>
            <a:spLocks noGrp="1"/>
          </p:cNvSpPr>
          <p:nvPr>
            <p:ph idx="1"/>
          </p:nvPr>
        </p:nvSpPr>
        <p:spPr/>
        <p:txBody>
          <a:bodyPr>
            <a:normAutofit fontScale="70000" lnSpcReduction="20000"/>
          </a:bodyPr>
          <a:lstStyle/>
          <a:p>
            <a:r>
              <a:rPr lang="en-US" dirty="0"/>
              <a:t>Check </a:t>
            </a:r>
            <a:r>
              <a:rPr lang="en-US" dirty="0" smtClean="0"/>
              <a:t>availability:  </a:t>
            </a:r>
            <a:r>
              <a:rPr lang="en-US" dirty="0" err="1" smtClean="0">
                <a:solidFill>
                  <a:srgbClr val="AA0D91"/>
                </a:solidFill>
                <a:latin typeface="Menlo-Regular"/>
              </a:rPr>
              <a:t>URLForUbiquityContainerIdentifier</a:t>
            </a:r>
            <a:r>
              <a:rPr lang="en-US" dirty="0" smtClean="0">
                <a:solidFill>
                  <a:srgbClr val="AA0D91"/>
                </a:solidFill>
                <a:latin typeface="Menlo-Regular"/>
              </a:rPr>
              <a:t>:</a:t>
            </a:r>
            <a:endParaRPr lang="en-US" dirty="0" smtClean="0"/>
          </a:p>
          <a:p>
            <a:r>
              <a:rPr lang="en-US" dirty="0"/>
              <a:t>All files and directories stored in </a:t>
            </a:r>
            <a:r>
              <a:rPr lang="en-US" dirty="0" err="1"/>
              <a:t>iCloud</a:t>
            </a:r>
            <a:r>
              <a:rPr lang="en-US" dirty="0"/>
              <a:t> must be managed by a file presenter object, and all changes you make to those files and directories must occur through a file coordinator object. A file presenter is an object that adopts the </a:t>
            </a:r>
            <a:r>
              <a:rPr lang="en-US" dirty="0" err="1" smtClean="0">
                <a:solidFill>
                  <a:srgbClr val="AA0D91"/>
                </a:solidFill>
                <a:latin typeface="Menlo-Regular"/>
              </a:rPr>
              <a:t>NSFilePresenter</a:t>
            </a:r>
            <a:r>
              <a:rPr lang="en-US" dirty="0" smtClean="0">
                <a:solidFill>
                  <a:srgbClr val="AA0D91"/>
                </a:solidFill>
                <a:latin typeface="Menlo-Regular"/>
              </a:rPr>
              <a:t> </a:t>
            </a:r>
            <a:r>
              <a:rPr lang="en-US" dirty="0" smtClean="0"/>
              <a:t>protocol</a:t>
            </a:r>
          </a:p>
          <a:p>
            <a:r>
              <a:rPr lang="en-US" dirty="0" smtClean="0"/>
              <a:t>Explicitly </a:t>
            </a:r>
            <a:r>
              <a:rPr lang="en-US" dirty="0"/>
              <a:t>move files to </a:t>
            </a:r>
            <a:r>
              <a:rPr lang="en-US" dirty="0" err="1" smtClean="0"/>
              <a:t>iCloud</a:t>
            </a:r>
            <a:endParaRPr lang="en-US" dirty="0"/>
          </a:p>
          <a:p>
            <a:r>
              <a:rPr lang="en-US" dirty="0"/>
              <a:t>Be prepared to handle version conflicts for a </a:t>
            </a:r>
            <a:r>
              <a:rPr lang="en-US" dirty="0" smtClean="0"/>
              <a:t>file</a:t>
            </a:r>
            <a:endParaRPr lang="en-US" dirty="0"/>
          </a:p>
          <a:p>
            <a:r>
              <a:rPr lang="en-US" dirty="0"/>
              <a:t>Make use of searches to locate files in </a:t>
            </a:r>
            <a:r>
              <a:rPr lang="en-US" dirty="0" err="1" smtClean="0"/>
              <a:t>iCloud</a:t>
            </a:r>
            <a:endParaRPr lang="en-US" dirty="0"/>
          </a:p>
          <a:p>
            <a:r>
              <a:rPr lang="en-US" dirty="0"/>
              <a:t>Be prepared to handle cases where files are in </a:t>
            </a:r>
            <a:r>
              <a:rPr lang="en-US" dirty="0" err="1"/>
              <a:t>iCloud</a:t>
            </a:r>
            <a:r>
              <a:rPr lang="en-US" dirty="0"/>
              <a:t> but not fully downloaded to the local device; this might require providing the user with </a:t>
            </a:r>
            <a:r>
              <a:rPr lang="en-US" dirty="0" smtClean="0"/>
              <a:t>feedback</a:t>
            </a:r>
            <a:endParaRPr lang="en-US" dirty="0"/>
          </a:p>
          <a:p>
            <a:r>
              <a:rPr lang="en-US" dirty="0" smtClean="0"/>
              <a:t>Use </a:t>
            </a:r>
            <a:r>
              <a:rPr lang="en-US" dirty="0"/>
              <a:t>Core Data </a:t>
            </a:r>
            <a:r>
              <a:rPr lang="en-US" dirty="0" smtClean="0"/>
              <a:t>for storing </a:t>
            </a:r>
            <a:r>
              <a:rPr lang="en-US" dirty="0"/>
              <a:t>live databases in </a:t>
            </a:r>
            <a:r>
              <a:rPr lang="en-US" dirty="0" err="1"/>
              <a:t>iCloud</a:t>
            </a:r>
            <a:r>
              <a:rPr lang="en-US" dirty="0"/>
              <a:t>; do not use </a:t>
            </a:r>
            <a:r>
              <a:rPr lang="en-US" dirty="0" smtClean="0"/>
              <a:t>SQLite</a:t>
            </a:r>
            <a:endParaRPr lang="en-US" dirty="0"/>
          </a:p>
        </p:txBody>
      </p:sp>
      <p:sp>
        <p:nvSpPr>
          <p:cNvPr id="4" name="Date Placeholder 3"/>
          <p:cNvSpPr>
            <a:spLocks noGrp="1"/>
          </p:cNvSpPr>
          <p:nvPr>
            <p:ph type="dt" sz="half" idx="10"/>
          </p:nvPr>
        </p:nvSpPr>
        <p:spPr/>
        <p:txBody>
          <a:bodyPr/>
          <a:lstStyle/>
          <a:p>
            <a:r>
              <a:rPr lang="en-US" smtClean="0"/>
              <a:t>3/31/14</a:t>
            </a:r>
            <a:endParaRPr lang="en-US"/>
          </a:p>
        </p:txBody>
      </p:sp>
      <p:sp>
        <p:nvSpPr>
          <p:cNvPr id="5" name="Footer Placeholder 4"/>
          <p:cNvSpPr>
            <a:spLocks noGrp="1"/>
          </p:cNvSpPr>
          <p:nvPr>
            <p:ph type="ftr" sz="quarter" idx="11"/>
          </p:nvPr>
        </p:nvSpPr>
        <p:spPr/>
        <p:txBody>
          <a:bodyPr/>
          <a:lstStyle/>
          <a:p>
            <a:r>
              <a:rPr lang="tr-TR" smtClean="0"/>
              <a:t>Cellular Networks and Mobile Computing (COMS 6998-7)</a:t>
            </a:r>
            <a:endParaRPr lang="en-US"/>
          </a:p>
        </p:txBody>
      </p:sp>
      <p:sp>
        <p:nvSpPr>
          <p:cNvPr id="7" name="Slide Number Placeholder 6"/>
          <p:cNvSpPr>
            <a:spLocks noGrp="1"/>
          </p:cNvSpPr>
          <p:nvPr>
            <p:ph type="sldNum" sz="quarter" idx="12"/>
          </p:nvPr>
        </p:nvSpPr>
        <p:spPr/>
        <p:txBody>
          <a:bodyPr/>
          <a:lstStyle/>
          <a:p>
            <a:fld id="{20342B77-D34C-443A-9BA4-2E8748A6D936}" type="slidenum">
              <a:rPr lang="en-US" smtClean="0"/>
              <a:pPr/>
              <a:t>9</a:t>
            </a:fld>
            <a:endParaRPr lang="en-US"/>
          </a:p>
        </p:txBody>
      </p:sp>
    </p:spTree>
    <p:extLst>
      <p:ext uri="{BB962C8B-B14F-4D97-AF65-F5344CB8AC3E}">
        <p14:creationId xmlns:p14="http://schemas.microsoft.com/office/powerpoint/2010/main" val="138071589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34928</TotalTime>
  <Words>2610</Words>
  <Application>Microsoft Macintosh PowerPoint</Application>
  <PresentationFormat>On-screen Show (4:3)</PresentationFormat>
  <Paragraphs>360</Paragraphs>
  <Slides>21</Slides>
  <Notes>7</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Cellular Networks and Mobile Computing COMS 6998-7, Spring 2014</vt:lpstr>
      <vt:lpstr>Syllabus</vt:lpstr>
      <vt:lpstr>Mobile Cloud Platform Services</vt:lpstr>
      <vt:lpstr>Outline</vt:lpstr>
      <vt:lpstr>Social Network Services</vt:lpstr>
      <vt:lpstr>Social Network Services (Cont’d)</vt:lpstr>
      <vt:lpstr>Social Network Services (Cont’d)</vt:lpstr>
      <vt:lpstr>iCloud</vt:lpstr>
      <vt:lpstr>iCloud (Cont’d)</vt:lpstr>
      <vt:lpstr>Apple Push Notification Architecture Overview</vt:lpstr>
      <vt:lpstr>Apple Push Notification Architecture Overview (Cont’d)</vt:lpstr>
      <vt:lpstr>Push Notification</vt:lpstr>
      <vt:lpstr>Device Token</vt:lpstr>
      <vt:lpstr>Apple Push Notification Programming Example</vt:lpstr>
      <vt:lpstr>Apple Push Notification Programming Example (Cont’d)</vt:lpstr>
      <vt:lpstr>Apple Push Notification Programming Example (Cont’d)</vt:lpstr>
      <vt:lpstr>Google Cloud Messaging (Cont’d)</vt:lpstr>
      <vt:lpstr>Google Cloud Messaging (Cont’d)</vt:lpstr>
      <vt:lpstr>Google Cloud Messaging (Cont’d)</vt:lpstr>
      <vt:lpstr>Google Cloud Messaging (Cont’d)</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Narrowing the Beam: Lowering Complexity in Cellular Networks by Scaling Up</dc:title>
  <dc:creator>OrbitMicrowave</dc:creator>
  <cp:lastModifiedBy>Li  Li</cp:lastModifiedBy>
  <cp:revision>796</cp:revision>
  <dcterms:created xsi:type="dcterms:W3CDTF">2011-08-08T23:13:16Z</dcterms:created>
  <dcterms:modified xsi:type="dcterms:W3CDTF">2014-03-31T21:49:44Z</dcterms:modified>
</cp:coreProperties>
</file>