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5.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7"/>
  </p:notesMasterIdLst>
  <p:handoutMasterIdLst>
    <p:handoutMasterId r:id="rId88"/>
  </p:handoutMasterIdLst>
  <p:sldIdLst>
    <p:sldId id="256" r:id="rId2"/>
    <p:sldId id="701" r:id="rId3"/>
    <p:sldId id="702" r:id="rId4"/>
    <p:sldId id="694" r:id="rId5"/>
    <p:sldId id="695" r:id="rId6"/>
    <p:sldId id="696" r:id="rId7"/>
    <p:sldId id="693" r:id="rId8"/>
    <p:sldId id="697" r:id="rId9"/>
    <p:sldId id="698" r:id="rId10"/>
    <p:sldId id="699" r:id="rId11"/>
    <p:sldId id="700" r:id="rId12"/>
    <p:sldId id="615" r:id="rId13"/>
    <p:sldId id="616" r:id="rId14"/>
    <p:sldId id="617" r:id="rId15"/>
    <p:sldId id="618" r:id="rId16"/>
    <p:sldId id="619" r:id="rId17"/>
    <p:sldId id="620" r:id="rId18"/>
    <p:sldId id="621" r:id="rId19"/>
    <p:sldId id="622" r:id="rId20"/>
    <p:sldId id="623" r:id="rId21"/>
    <p:sldId id="624" r:id="rId22"/>
    <p:sldId id="625" r:id="rId23"/>
    <p:sldId id="626" r:id="rId24"/>
    <p:sldId id="627" r:id="rId25"/>
    <p:sldId id="628" r:id="rId26"/>
    <p:sldId id="629" r:id="rId27"/>
    <p:sldId id="630" r:id="rId28"/>
    <p:sldId id="631" r:id="rId29"/>
    <p:sldId id="632" r:id="rId30"/>
    <p:sldId id="633" r:id="rId31"/>
    <p:sldId id="634" r:id="rId32"/>
    <p:sldId id="635" r:id="rId33"/>
    <p:sldId id="636" r:id="rId34"/>
    <p:sldId id="637" r:id="rId35"/>
    <p:sldId id="638" r:id="rId36"/>
    <p:sldId id="639" r:id="rId37"/>
    <p:sldId id="640" r:id="rId38"/>
    <p:sldId id="641" r:id="rId39"/>
    <p:sldId id="642" r:id="rId40"/>
    <p:sldId id="643" r:id="rId41"/>
    <p:sldId id="644" r:id="rId42"/>
    <p:sldId id="645" r:id="rId43"/>
    <p:sldId id="646" r:id="rId44"/>
    <p:sldId id="647" r:id="rId45"/>
    <p:sldId id="648" r:id="rId46"/>
    <p:sldId id="649" r:id="rId47"/>
    <p:sldId id="650" r:id="rId48"/>
    <p:sldId id="651" r:id="rId49"/>
    <p:sldId id="652" r:id="rId50"/>
    <p:sldId id="653" r:id="rId51"/>
    <p:sldId id="654" r:id="rId52"/>
    <p:sldId id="655" r:id="rId53"/>
    <p:sldId id="656" r:id="rId54"/>
    <p:sldId id="657" r:id="rId55"/>
    <p:sldId id="658" r:id="rId56"/>
    <p:sldId id="659" r:id="rId57"/>
    <p:sldId id="660" r:id="rId58"/>
    <p:sldId id="661" r:id="rId59"/>
    <p:sldId id="662" r:id="rId60"/>
    <p:sldId id="663" r:id="rId61"/>
    <p:sldId id="664" r:id="rId62"/>
    <p:sldId id="665" r:id="rId63"/>
    <p:sldId id="666" r:id="rId64"/>
    <p:sldId id="667" r:id="rId65"/>
    <p:sldId id="668" r:id="rId66"/>
    <p:sldId id="669" r:id="rId67"/>
    <p:sldId id="670" r:id="rId68"/>
    <p:sldId id="671" r:id="rId69"/>
    <p:sldId id="672" r:id="rId70"/>
    <p:sldId id="673" r:id="rId71"/>
    <p:sldId id="674" r:id="rId72"/>
    <p:sldId id="677" r:id="rId73"/>
    <p:sldId id="678" r:id="rId74"/>
    <p:sldId id="679" r:id="rId75"/>
    <p:sldId id="680" r:id="rId76"/>
    <p:sldId id="681" r:id="rId77"/>
    <p:sldId id="682" r:id="rId78"/>
    <p:sldId id="686" r:id="rId79"/>
    <p:sldId id="687" r:id="rId80"/>
    <p:sldId id="688" r:id="rId81"/>
    <p:sldId id="689" r:id="rId82"/>
    <p:sldId id="690" r:id="rId83"/>
    <p:sldId id="691" r:id="rId84"/>
    <p:sldId id="692" r:id="rId85"/>
    <p:sldId id="341" r:id="rId8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85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729" autoAdjust="0"/>
  </p:normalViewPr>
  <p:slideViewPr>
    <p:cSldViewPr>
      <p:cViewPr>
        <p:scale>
          <a:sx n="100" d="100"/>
          <a:sy n="100" d="100"/>
        </p:scale>
        <p:origin x="-1608" y="3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presProps" Target="presProps.xml"/><Relationship Id="rId91" Type="http://schemas.openxmlformats.org/officeDocument/2006/relationships/viewProps" Target="viewProps.xml"/><Relationship Id="rId92" Type="http://schemas.openxmlformats.org/officeDocument/2006/relationships/theme" Target="theme/theme1.xml"/><Relationship Id="rId93"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notesMaster" Target="notesMasters/notesMaster1.xml"/><Relationship Id="rId88" Type="http://schemas.openxmlformats.org/officeDocument/2006/relationships/handoutMaster" Target="handoutMasters/handoutMaster1.xml"/><Relationship Id="rId89" Type="http://schemas.openxmlformats.org/officeDocument/2006/relationships/printerSettings" Target="printerSettings/printerSettings1.bin"/></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E1246F8C-2494-AB40-9F38-556B60ED18FF}" type="datetime1">
              <a:rPr lang="en-US" smtClean="0"/>
              <a:t>3/24/14</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08B524C3-3E27-C642-B4E6-222BE69A466D}" type="slidenum">
              <a:rPr lang="en-US" smtClean="0"/>
              <a:t>‹#›</a:t>
            </a:fld>
            <a:endParaRPr lang="en-US"/>
          </a:p>
        </p:txBody>
      </p:sp>
    </p:spTree>
    <p:extLst>
      <p:ext uri="{BB962C8B-B14F-4D97-AF65-F5344CB8AC3E}">
        <p14:creationId xmlns:p14="http://schemas.microsoft.com/office/powerpoint/2010/main" val="20476296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56DF1FB0-404D-5C49-96BA-8DE097DB5CC8}" type="datetime1">
              <a:rPr lang="en-US" smtClean="0"/>
              <a:t>3/24/14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0466C13E-F135-469B-BBAE-2F60FB69471C}" type="slidenum">
              <a:rPr lang="en-US" smtClean="0"/>
              <a:pPr/>
              <a:t>‹#›</a:t>
            </a:fld>
            <a:endParaRPr lang="en-US"/>
          </a:p>
        </p:txBody>
      </p:sp>
    </p:spTree>
    <p:extLst>
      <p:ext uri="{BB962C8B-B14F-4D97-AF65-F5344CB8AC3E}">
        <p14:creationId xmlns:p14="http://schemas.microsoft.com/office/powerpoint/2010/main" val="104541355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66C13E-F135-469B-BBAE-2F60FB69471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F9F0935A-6CDD-4CF6-81D7-1E0BD9B0D690}" type="slidenum">
              <a:rPr lang="zh-CN" altLang="en-US" smtClean="0"/>
              <a:t>19</a:t>
            </a:fld>
            <a:endParaRPr lang="zh-CN" altLang="en-US"/>
          </a:p>
        </p:txBody>
      </p:sp>
    </p:spTree>
    <p:extLst>
      <p:ext uri="{BB962C8B-B14F-4D97-AF65-F5344CB8AC3E}">
        <p14:creationId xmlns:p14="http://schemas.microsoft.com/office/powerpoint/2010/main" val="1147465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A</a:t>
            </a:r>
            <a:r>
              <a:rPr lang="en-US" baseline="0" dirty="0" smtClean="0"/>
              <a:t> huge problem</a:t>
            </a:r>
            <a:endParaRPr lang="en-US" dirty="0"/>
          </a:p>
        </p:txBody>
      </p:sp>
      <p:sp>
        <p:nvSpPr>
          <p:cNvPr id="4" name="灯片编号占位符 3"/>
          <p:cNvSpPr>
            <a:spLocks noGrp="1"/>
          </p:cNvSpPr>
          <p:nvPr>
            <p:ph type="sldNum" sz="quarter" idx="10"/>
          </p:nvPr>
        </p:nvSpPr>
        <p:spPr/>
        <p:txBody>
          <a:bodyPr/>
          <a:lstStyle/>
          <a:p>
            <a:fld id="{F9F0935A-6CDD-4CF6-81D7-1E0BD9B0D690}" type="slidenum">
              <a:rPr lang="zh-CN" altLang="en-US" smtClean="0"/>
              <a:t>21</a:t>
            </a:fld>
            <a:endParaRPr lang="zh-CN" altLang="en-US"/>
          </a:p>
        </p:txBody>
      </p:sp>
    </p:spTree>
    <p:extLst>
      <p:ext uri="{BB962C8B-B14F-4D97-AF65-F5344CB8AC3E}">
        <p14:creationId xmlns:p14="http://schemas.microsoft.com/office/powerpoint/2010/main" val="3610061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0C1E7F-2EBE-8C44-BCC6-B9D1BC8EB751}" type="slidenum">
              <a:rPr lang="en-US" smtClean="0"/>
              <a:t>22</a:t>
            </a:fld>
            <a:endParaRPr lang="en-US"/>
          </a:p>
        </p:txBody>
      </p:sp>
    </p:spTree>
    <p:extLst>
      <p:ext uri="{BB962C8B-B14F-4D97-AF65-F5344CB8AC3E}">
        <p14:creationId xmlns:p14="http://schemas.microsoft.com/office/powerpoint/2010/main" val="650589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0C1E7F-2EBE-8C44-BCC6-B9D1BC8EB751}" type="slidenum">
              <a:rPr lang="en-US" smtClean="0"/>
              <a:t>23</a:t>
            </a:fld>
            <a:endParaRPr lang="en-US"/>
          </a:p>
        </p:txBody>
      </p:sp>
    </p:spTree>
    <p:extLst>
      <p:ext uri="{BB962C8B-B14F-4D97-AF65-F5344CB8AC3E}">
        <p14:creationId xmlns:p14="http://schemas.microsoft.com/office/powerpoint/2010/main" val="650589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0C1E7F-2EBE-8C44-BCC6-B9D1BC8EB751}" type="slidenum">
              <a:rPr lang="en-US" smtClean="0"/>
              <a:t>24</a:t>
            </a:fld>
            <a:endParaRPr lang="en-US"/>
          </a:p>
        </p:txBody>
      </p:sp>
    </p:spTree>
    <p:extLst>
      <p:ext uri="{BB962C8B-B14F-4D97-AF65-F5344CB8AC3E}">
        <p14:creationId xmlns:p14="http://schemas.microsoft.com/office/powerpoint/2010/main" val="650589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0C1E7F-2EBE-8C44-BCC6-B9D1BC8EB751}" type="slidenum">
              <a:rPr lang="en-US" smtClean="0"/>
              <a:t>25</a:t>
            </a:fld>
            <a:endParaRPr lang="en-US"/>
          </a:p>
        </p:txBody>
      </p:sp>
    </p:spTree>
    <p:extLst>
      <p:ext uri="{BB962C8B-B14F-4D97-AF65-F5344CB8AC3E}">
        <p14:creationId xmlns:p14="http://schemas.microsoft.com/office/powerpoint/2010/main" val="650589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70C1E7F-2EBE-8C44-BCC6-B9D1BC8EB751}" type="slidenum">
              <a:rPr lang="en-US" smtClean="0"/>
              <a:t>26</a:t>
            </a:fld>
            <a:endParaRPr lang="en-US"/>
          </a:p>
        </p:txBody>
      </p:sp>
    </p:spTree>
    <p:extLst>
      <p:ext uri="{BB962C8B-B14F-4D97-AF65-F5344CB8AC3E}">
        <p14:creationId xmlns:p14="http://schemas.microsoft.com/office/powerpoint/2010/main" val="650589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Ttail</a:t>
            </a:r>
            <a:r>
              <a:rPr lang="en-US" dirty="0" smtClean="0"/>
              <a:t> is a very important parameter for both 3G</a:t>
            </a:r>
            <a:r>
              <a:rPr lang="en-US" baseline="0" dirty="0" smtClean="0"/>
              <a:t> and 4G networks.</a:t>
            </a:r>
          </a:p>
          <a:p>
            <a:r>
              <a:rPr lang="en-US" baseline="0" dirty="0" smtClean="0"/>
              <a:t>It incurs tradeoffs between UE energy consumption, signaling overhead in the network quantified by the # of state transitions here</a:t>
            </a:r>
          </a:p>
          <a:p>
            <a:r>
              <a:rPr lang="en-US" baseline="0" dirty="0" smtClean="0"/>
              <a:t>, and responsiveness</a:t>
            </a:r>
          </a:p>
          <a:p>
            <a:endParaRPr lang="en-US" baseline="0" dirty="0" smtClean="0"/>
          </a:p>
          <a:p>
            <a:r>
              <a:rPr lang="en-US" baseline="0" dirty="0" smtClean="0"/>
              <a:t>When </a:t>
            </a:r>
            <a:r>
              <a:rPr lang="en-US" baseline="0" dirty="0" err="1" smtClean="0"/>
              <a:t>Ttail</a:t>
            </a:r>
            <a:r>
              <a:rPr lang="en-US" baseline="0" dirty="0" smtClean="0"/>
              <a:t> is set to be a long value, UE consumes more energy, with smaller # of state transitions and fast responsiveness since UE spends more time in the RRC_CONNECTED state and there is less promotion delays.</a:t>
            </a:r>
          </a:p>
          <a:p>
            <a:r>
              <a:rPr lang="en-US" baseline="0" dirty="0" smtClean="0"/>
              <a:t>When </a:t>
            </a:r>
            <a:r>
              <a:rPr lang="en-US" baseline="0" dirty="0" err="1" smtClean="0"/>
              <a:t>Ttail</a:t>
            </a:r>
            <a:r>
              <a:rPr lang="en-US" baseline="0" dirty="0" smtClean="0"/>
              <a:t> is set to be a short value, UE consumes less energy, incurring larger number of state transitions and more promotions delays</a:t>
            </a:r>
          </a:p>
          <a:p>
            <a:r>
              <a:rPr lang="en-US" baseline="0" dirty="0" smtClean="0"/>
              <a:t>Later in this talk, we will explore in more details the impact of setting </a:t>
            </a:r>
            <a:r>
              <a:rPr lang="en-US" baseline="0" dirty="0" err="1" smtClean="0"/>
              <a:t>Ttail</a:t>
            </a:r>
            <a:r>
              <a:rPr lang="en-US" baseline="0" dirty="0" smtClean="0"/>
              <a:t> for LTE network.</a:t>
            </a:r>
          </a:p>
        </p:txBody>
      </p:sp>
      <p:sp>
        <p:nvSpPr>
          <p:cNvPr id="4" name="Slide Number Placeholder 3"/>
          <p:cNvSpPr>
            <a:spLocks noGrp="1"/>
          </p:cNvSpPr>
          <p:nvPr>
            <p:ph type="sldNum" sz="quarter" idx="10"/>
          </p:nvPr>
        </p:nvSpPr>
        <p:spPr/>
        <p:txBody>
          <a:bodyPr/>
          <a:lstStyle/>
          <a:p>
            <a:fld id="{770C1E7F-2EBE-8C44-BCC6-B9D1BC8EB751}" type="slidenum">
              <a:rPr lang="en-US" smtClean="0"/>
              <a:t>27</a:t>
            </a:fld>
            <a:endParaRPr lang="en-US"/>
          </a:p>
        </p:txBody>
      </p:sp>
    </p:spTree>
    <p:extLst>
      <p:ext uri="{BB962C8B-B14F-4D97-AF65-F5344CB8AC3E}">
        <p14:creationId xmlns:p14="http://schemas.microsoft.com/office/powerpoint/2010/main" val="3423473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a:defRPr/>
            </a:pPr>
            <a:r>
              <a:rPr lang="en-US" dirty="0" smtClean="0"/>
              <a:t>Discontinuous reception,</a:t>
            </a:r>
            <a:r>
              <a:rPr lang="en-US" baseline="0" dirty="0" smtClean="0"/>
              <a:t> or DRX, is an important feature in LTE for energy saving purpose.</a:t>
            </a:r>
          </a:p>
          <a:p>
            <a:endParaRPr lang="en-US" baseline="0" dirty="0" smtClean="0"/>
          </a:p>
          <a:p>
            <a:r>
              <a:rPr lang="en-US" baseline="0" dirty="0" smtClean="0"/>
              <a:t>Instead of continuous monitoring downlink channel, in DRX, UE only listens to downlink channel periodically for a short duration, and sleeps for the rest time to save energy at the cost of responsiveness.</a:t>
            </a:r>
          </a:p>
          <a:p>
            <a:endParaRPr lang="en-US" baseline="0" dirty="0" smtClean="0"/>
          </a:p>
        </p:txBody>
      </p:sp>
      <p:sp>
        <p:nvSpPr>
          <p:cNvPr id="4" name="Slide Number Placeholder 3"/>
          <p:cNvSpPr>
            <a:spLocks noGrp="1"/>
          </p:cNvSpPr>
          <p:nvPr>
            <p:ph type="sldNum" sz="quarter" idx="10"/>
          </p:nvPr>
        </p:nvSpPr>
        <p:spPr/>
        <p:txBody>
          <a:bodyPr/>
          <a:lstStyle/>
          <a:p>
            <a:fld id="{770C1E7F-2EBE-8C44-BCC6-B9D1BC8EB751}" type="slidenum">
              <a:rPr lang="en-US" smtClean="0"/>
              <a:t>28</a:t>
            </a:fld>
            <a:endParaRPr lang="en-US"/>
          </a:p>
        </p:txBody>
      </p:sp>
    </p:spTree>
    <p:extLst>
      <p:ext uri="{BB962C8B-B14F-4D97-AF65-F5344CB8AC3E}">
        <p14:creationId xmlns:p14="http://schemas.microsoft.com/office/powerpoint/2010/main" val="650589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explain DRX in more details here.</a:t>
            </a:r>
          </a:p>
          <a:p>
            <a:endParaRPr lang="en-US" baseline="0" dirty="0" smtClean="0"/>
          </a:p>
          <a:p>
            <a:r>
              <a:rPr lang="en-US" altLang="zh-CN" sz="1300" dirty="0"/>
              <a:t>In LTE 4G networks, DRX makes UE </a:t>
            </a:r>
            <a:r>
              <a:rPr lang="en-US" altLang="zh-CN" sz="1300" b="1" i="1" dirty="0"/>
              <a:t>micro-sleep periodically</a:t>
            </a:r>
            <a:r>
              <a:rPr lang="en-US" altLang="zh-CN" sz="1300" dirty="0"/>
              <a:t> in RRC_CONNECTED state. </a:t>
            </a:r>
          </a:p>
          <a:p>
            <a:r>
              <a:rPr lang="en-US" altLang="zh-CN" sz="1300" dirty="0"/>
              <a:t>There are two types of DRX in RRC_CONNECTED, Short DRX and Long DRX.</a:t>
            </a:r>
          </a:p>
          <a:p>
            <a:endParaRPr lang="en-US" altLang="zh-CN" sz="1300" dirty="0"/>
          </a:p>
          <a:p>
            <a:r>
              <a:rPr lang="en-US" altLang="zh-CN" sz="1300" dirty="0"/>
              <a:t>Different types of DRX incurs tradeoffs between battery saving and latency.</a:t>
            </a:r>
          </a:p>
          <a:p>
            <a:r>
              <a:rPr lang="en-US" altLang="zh-CN" sz="1300" dirty="0"/>
              <a:t>Short DRX sleeps slightly less with smaller energy saving and respond faster</a:t>
            </a:r>
          </a:p>
          <a:p>
            <a:r>
              <a:rPr lang="en-US" altLang="zh-CN" sz="1300" dirty="0"/>
              <a:t>Long DRX, sleeps more with more energy saving and respond slower.</a:t>
            </a:r>
          </a:p>
          <a:p>
            <a:endParaRPr lang="en-US" altLang="zh-CN" sz="1300" dirty="0"/>
          </a:p>
          <a:p>
            <a:pPr defTabSz="483306">
              <a:defRPr/>
            </a:pPr>
            <a:r>
              <a:rPr lang="en-US" altLang="zh-CN" sz="1300" dirty="0"/>
              <a:t>The DRX in the data transmission state is one major difference between 3G and LTE.</a:t>
            </a:r>
          </a:p>
          <a:p>
            <a:r>
              <a:rPr lang="en-US" dirty="0"/>
              <a:t>In UMTS 3G networks, during the data transmission states, UE is continuously listening to the downlink control channel</a:t>
            </a:r>
          </a:p>
          <a:p>
            <a:endParaRPr lang="en-US" dirty="0"/>
          </a:p>
          <a:p>
            <a:endParaRPr lang="en-US" altLang="zh-CN" dirty="0"/>
          </a:p>
        </p:txBody>
      </p:sp>
      <p:sp>
        <p:nvSpPr>
          <p:cNvPr id="4" name="Slide Number Placeholder 3"/>
          <p:cNvSpPr>
            <a:spLocks noGrp="1"/>
          </p:cNvSpPr>
          <p:nvPr>
            <p:ph type="sldNum" sz="quarter" idx="10"/>
          </p:nvPr>
        </p:nvSpPr>
        <p:spPr/>
        <p:txBody>
          <a:bodyPr/>
          <a:lstStyle/>
          <a:p>
            <a:fld id="{770C1E7F-2EBE-8C44-BCC6-B9D1BC8EB751}" type="slidenum">
              <a:rPr lang="en-US" smtClean="0"/>
              <a:t>29</a:t>
            </a:fld>
            <a:endParaRPr lang="en-US"/>
          </a:p>
        </p:txBody>
      </p:sp>
    </p:spTree>
    <p:extLst>
      <p:ext uri="{BB962C8B-B14F-4D97-AF65-F5344CB8AC3E}">
        <p14:creationId xmlns:p14="http://schemas.microsoft.com/office/powerpoint/2010/main" val="3439768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Slide Image Placeholder 1"/>
          <p:cNvSpPr>
            <a:spLocks noGrp="1" noRot="1" noChangeAspect="1"/>
          </p:cNvSpPr>
          <p:nvPr>
            <p:ph type="sldImg"/>
          </p:nvPr>
        </p:nvSpPr>
        <p:spPr>
          <a:ln/>
        </p:spPr>
      </p:sp>
      <p:sp>
        <p:nvSpPr>
          <p:cNvPr id="1710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1710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Helvetica" charset="0"/>
                <a:ea typeface="ＭＳ Ｐゴシック" charset="0"/>
                <a:cs typeface="ＭＳ Ｐゴシック" charset="0"/>
              </a:defRPr>
            </a:lvl1pPr>
            <a:lvl2pPr marL="742950" indent="-285750" defTabSz="957263" eaLnBrk="0" hangingPunct="0">
              <a:defRPr sz="2000" b="1">
                <a:solidFill>
                  <a:schemeClr val="tx1"/>
                </a:solidFill>
                <a:latin typeface="Helvetica" charset="0"/>
                <a:ea typeface="ＭＳ Ｐゴシック" charset="0"/>
              </a:defRPr>
            </a:lvl2pPr>
            <a:lvl3pPr marL="1143000" indent="-228600" defTabSz="957263" eaLnBrk="0" hangingPunct="0">
              <a:defRPr sz="2000" b="1">
                <a:solidFill>
                  <a:schemeClr val="tx1"/>
                </a:solidFill>
                <a:latin typeface="Helvetica" charset="0"/>
                <a:ea typeface="ＭＳ Ｐゴシック" charset="0"/>
              </a:defRPr>
            </a:lvl3pPr>
            <a:lvl4pPr marL="1600200" indent="-228600" defTabSz="957263" eaLnBrk="0" hangingPunct="0">
              <a:defRPr sz="2000" b="1">
                <a:solidFill>
                  <a:schemeClr val="tx1"/>
                </a:solidFill>
                <a:latin typeface="Helvetica" charset="0"/>
                <a:ea typeface="ＭＳ Ｐゴシック" charset="0"/>
              </a:defRPr>
            </a:lvl4pPr>
            <a:lvl5pPr marL="2057400" indent="-228600" defTabSz="957263" eaLnBrk="0" hangingPunct="0">
              <a:defRPr sz="2000" b="1">
                <a:solidFill>
                  <a:schemeClr val="tx1"/>
                </a:solidFill>
                <a:latin typeface="Helvetica" charset="0"/>
                <a:ea typeface="ＭＳ Ｐゴシック" charset="0"/>
              </a:defRPr>
            </a:lvl5pPr>
            <a:lvl6pPr marL="25146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3082DB12-0156-F347-8130-86805A1E16FF}" type="slidenum">
              <a:rPr lang="en-US" sz="1300" b="0">
                <a:latin typeface="Times New Roman" charset="0"/>
              </a:rPr>
              <a:pPr eaLnBrk="1" hangingPunct="1"/>
              <a:t>7</a:t>
            </a:fld>
            <a:endParaRPr lang="en-US" sz="1300" b="0">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look at DRX with a microscope.</a:t>
            </a:r>
          </a:p>
          <a:p>
            <a:r>
              <a:rPr lang="en-US" dirty="0" smtClean="0"/>
              <a:t>DRX is periodic and each DRX cycle consists</a:t>
            </a:r>
            <a:r>
              <a:rPr lang="en-US" baseline="0" dirty="0" smtClean="0"/>
              <a:t> of</a:t>
            </a:r>
          </a:p>
          <a:p>
            <a:endParaRPr lang="en-US" baseline="0" dirty="0" smtClean="0"/>
          </a:p>
          <a:p>
            <a:r>
              <a:rPr lang="en-US" baseline="0" dirty="0" smtClean="0"/>
              <a:t>‘On Duration’ during which UE monitors the downlink control channel</a:t>
            </a:r>
          </a:p>
          <a:p>
            <a:r>
              <a:rPr lang="en-US" baseline="0" dirty="0" smtClean="0"/>
              <a:t>‘</a:t>
            </a:r>
            <a:r>
              <a:rPr lang="en-US" sz="1300" dirty="0"/>
              <a:t>Off Duration</a:t>
            </a:r>
            <a:r>
              <a:rPr lang="en-US" baseline="0" dirty="0" smtClean="0"/>
              <a:t>’ during which UE can sleep and skip the reception of downlink channel for battery saving purpose.</a:t>
            </a:r>
          </a:p>
          <a:p>
            <a:r>
              <a:rPr lang="en-US" baseline="0" dirty="0" smtClean="0"/>
              <a:t>The On Duration is typically much smaller than the Off Duration so as to make effective energy saving</a:t>
            </a:r>
          </a:p>
          <a:p>
            <a:endParaRPr lang="en-US" baseline="0" dirty="0" smtClean="0"/>
          </a:p>
          <a:p>
            <a:r>
              <a:rPr lang="en-US" baseline="0" dirty="0" smtClean="0"/>
              <a:t>First, let’s start from the red dots where the UE starts transferring data.</a:t>
            </a:r>
          </a:p>
          <a:p>
            <a:r>
              <a:rPr lang="en-US" baseline="0" dirty="0" smtClean="0"/>
              <a:t>Every time a packet is sent or received, the continuous reception inactivity timer Ti is started.</a:t>
            </a:r>
          </a:p>
          <a:p>
            <a:r>
              <a:rPr lang="en-US" baseline="0" dirty="0" smtClean="0"/>
              <a:t>And when Ti expires, UE starts short DRX.</a:t>
            </a:r>
          </a:p>
          <a:p>
            <a:r>
              <a:rPr lang="en-US" baseline="0" dirty="0" smtClean="0"/>
              <a:t>Then  the short DRX inactivity timer Tis starts and when Tis expires without seeing any data, long DRX </a:t>
            </a:r>
            <a:r>
              <a:rPr lang="en-US" baseline="0" smtClean="0"/>
              <a:t>starts.</a:t>
            </a:r>
            <a:endParaRPr lang="en-US" baseline="0" dirty="0" smtClean="0"/>
          </a:p>
        </p:txBody>
      </p:sp>
      <p:sp>
        <p:nvSpPr>
          <p:cNvPr id="4" name="Slide Number Placeholder 3"/>
          <p:cNvSpPr>
            <a:spLocks noGrp="1"/>
          </p:cNvSpPr>
          <p:nvPr>
            <p:ph type="sldNum" sz="quarter" idx="10"/>
          </p:nvPr>
        </p:nvSpPr>
        <p:spPr/>
        <p:txBody>
          <a:bodyPr/>
          <a:lstStyle/>
          <a:p>
            <a:fld id="{770C1E7F-2EBE-8C44-BCC6-B9D1BC8EB751}" type="slidenum">
              <a:rPr lang="en-US" smtClean="0"/>
              <a:t>30</a:t>
            </a:fld>
            <a:endParaRPr lang="en-US"/>
          </a:p>
        </p:txBody>
      </p:sp>
    </p:spTree>
    <p:extLst>
      <p:ext uri="{BB962C8B-B14F-4D97-AF65-F5344CB8AC3E}">
        <p14:creationId xmlns:p14="http://schemas.microsoft.com/office/powerpoint/2010/main" val="22819602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measure the LTE power model with our test device and Monsoon power meter</a:t>
            </a:r>
            <a:r>
              <a:rPr lang="en-US" baseline="0" dirty="0" smtClean="0"/>
              <a:t>.</a:t>
            </a:r>
          </a:p>
          <a:p>
            <a:r>
              <a:rPr lang="en-US" baseline="0" dirty="0" smtClean="0"/>
              <a:t>And we take the average with repeated samples.</a:t>
            </a:r>
          </a:p>
          <a:p>
            <a:r>
              <a:rPr lang="en-US" baseline="0" dirty="0" smtClean="0"/>
              <a:t>All the energy are measured with screen turned off.</a:t>
            </a:r>
          </a:p>
        </p:txBody>
      </p:sp>
      <p:sp>
        <p:nvSpPr>
          <p:cNvPr id="4" name="Slide Number Placeholder 3"/>
          <p:cNvSpPr>
            <a:spLocks noGrp="1"/>
          </p:cNvSpPr>
          <p:nvPr>
            <p:ph type="sldNum" sz="quarter" idx="10"/>
          </p:nvPr>
        </p:nvSpPr>
        <p:spPr/>
        <p:txBody>
          <a:bodyPr/>
          <a:lstStyle/>
          <a:p>
            <a:fld id="{770C1E7F-2EBE-8C44-BCC6-B9D1BC8EB751}" type="slidenum">
              <a:rPr lang="en-US" smtClean="0"/>
              <a:t>31</a:t>
            </a:fld>
            <a:endParaRPr lang="en-US"/>
          </a:p>
        </p:txBody>
      </p:sp>
    </p:spTree>
    <p:extLst>
      <p:ext uri="{BB962C8B-B14F-4D97-AF65-F5344CB8AC3E}">
        <p14:creationId xmlns:p14="http://schemas.microsoft.com/office/powerpoint/2010/main" val="3999809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reference</a:t>
            </a:r>
            <a:r>
              <a:rPr lang="en-US" baseline="0" dirty="0" smtClean="0"/>
              <a:t> for comparison, we measure the power level when the device is doing nothing but with the screen 100% on.</a:t>
            </a:r>
          </a:p>
          <a:p>
            <a:r>
              <a:rPr lang="en-US" baseline="0" dirty="0" smtClean="0"/>
              <a:t>The power level is around 850 </a:t>
            </a:r>
            <a:r>
              <a:rPr lang="en-US" baseline="0" dirty="0" err="1" smtClean="0"/>
              <a:t>mW</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70C1E7F-2EBE-8C44-BCC6-B9D1BC8EB751}" type="slidenum">
              <a:rPr lang="en-US" smtClean="0"/>
              <a:t>32</a:t>
            </a:fld>
            <a:endParaRPr lang="en-US"/>
          </a:p>
        </p:txBody>
      </p:sp>
    </p:spTree>
    <p:extLst>
      <p:ext uri="{BB962C8B-B14F-4D97-AF65-F5344CB8AC3E}">
        <p14:creationId xmlns:p14="http://schemas.microsoft.com/office/powerpoint/2010/main" val="39998091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notice that in the RRC_CONNECTED tail, for any DRX cycle,</a:t>
            </a:r>
            <a:r>
              <a:rPr lang="en-US" baseline="0" dirty="0" smtClean="0"/>
              <a:t> the power level of the off duration is 1060mW.</a:t>
            </a:r>
          </a:p>
          <a:p>
            <a:r>
              <a:rPr lang="en-US" baseline="0" dirty="0" smtClean="0"/>
              <a:t>And the tail timer is measured to be 11.6seconds</a:t>
            </a:r>
            <a:endParaRPr lang="en-US" dirty="0"/>
          </a:p>
        </p:txBody>
      </p:sp>
      <p:sp>
        <p:nvSpPr>
          <p:cNvPr id="4" name="Slide Number Placeholder 3"/>
          <p:cNvSpPr>
            <a:spLocks noGrp="1"/>
          </p:cNvSpPr>
          <p:nvPr>
            <p:ph type="sldNum" sz="quarter" idx="10"/>
          </p:nvPr>
        </p:nvSpPr>
        <p:spPr/>
        <p:txBody>
          <a:bodyPr/>
          <a:lstStyle/>
          <a:p>
            <a:fld id="{770C1E7F-2EBE-8C44-BCC6-B9D1BC8EB751}" type="slidenum">
              <a:rPr lang="en-US" smtClean="0"/>
              <a:t>33</a:t>
            </a:fld>
            <a:endParaRPr lang="en-US"/>
          </a:p>
        </p:txBody>
      </p:sp>
    </p:spTree>
    <p:extLst>
      <p:ext uri="{BB962C8B-B14F-4D97-AF65-F5344CB8AC3E}">
        <p14:creationId xmlns:p14="http://schemas.microsoft.com/office/powerpoint/2010/main" val="39998091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DRX on duration, the power level is even higher,</a:t>
            </a:r>
            <a:r>
              <a:rPr lang="en-US" baseline="0" dirty="0" smtClean="0"/>
              <a:t> up to 1680mW.</a:t>
            </a:r>
          </a:p>
        </p:txBody>
      </p:sp>
      <p:sp>
        <p:nvSpPr>
          <p:cNvPr id="4" name="Slide Number Placeholder 3"/>
          <p:cNvSpPr>
            <a:spLocks noGrp="1"/>
          </p:cNvSpPr>
          <p:nvPr>
            <p:ph type="sldNum" sz="quarter" idx="10"/>
          </p:nvPr>
        </p:nvSpPr>
        <p:spPr/>
        <p:txBody>
          <a:bodyPr/>
          <a:lstStyle/>
          <a:p>
            <a:fld id="{770C1E7F-2EBE-8C44-BCC6-B9D1BC8EB751}" type="slidenum">
              <a:rPr lang="en-US" smtClean="0"/>
              <a:t>34</a:t>
            </a:fld>
            <a:endParaRPr lang="en-US"/>
          </a:p>
        </p:txBody>
      </p:sp>
    </p:spTree>
    <p:extLst>
      <p:ext uri="{BB962C8B-B14F-4D97-AF65-F5344CB8AC3E}">
        <p14:creationId xmlns:p14="http://schemas.microsoft.com/office/powerpoint/2010/main" val="39998091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make two interesting</a:t>
            </a:r>
            <a:r>
              <a:rPr lang="en-US" baseline="0" dirty="0" smtClean="0"/>
              <a:t> observations out of this table.</a:t>
            </a:r>
          </a:p>
          <a:p>
            <a:endParaRPr lang="en-US" baseline="0" dirty="0" smtClean="0"/>
          </a:p>
          <a:p>
            <a:r>
              <a:rPr lang="en-US" baseline="0" dirty="0" smtClean="0"/>
              <a:t>First, we notice that the DRX on duration has a higher power level than that of the off duration and </a:t>
            </a:r>
          </a:p>
          <a:p>
            <a:r>
              <a:rPr lang="en-US" baseline="0" dirty="0" smtClean="0"/>
              <a:t>The gap between on and off is 620mW. This large gap allows the DRX to save 36% energy in RRC_CONNECTED state.</a:t>
            </a:r>
          </a:p>
          <a:p>
            <a:r>
              <a:rPr lang="en-US" baseline="0" dirty="0" smtClean="0"/>
              <a:t>So DRX is effective.</a:t>
            </a:r>
          </a:p>
          <a:p>
            <a:endParaRPr lang="en-US" baseline="0" dirty="0" smtClean="0"/>
          </a:p>
          <a:p>
            <a:r>
              <a:rPr lang="en-US" baseline="0" dirty="0" smtClean="0"/>
              <a:t>Second, both on and off durations in the DRX cycle of RRC_CONNECTED, have high power levels.</a:t>
            </a:r>
          </a:p>
          <a:p>
            <a:r>
              <a:rPr lang="en-US" baseline="0" dirty="0" smtClean="0"/>
              <a:t>So even though DRX helps save significant amount of energy, LTE still has high energy consumption in RRC_CONNECTED state.</a:t>
            </a:r>
            <a:endParaRPr lang="en-US" dirty="0" smtClean="0"/>
          </a:p>
          <a:p>
            <a:r>
              <a:rPr lang="en-US" baseline="0" dirty="0" smtClean="0"/>
              <a:t>This observation suggests that the high-power tail might still be a key source of energy inefficiency of LTE network as it is in 3G network.</a:t>
            </a:r>
          </a:p>
          <a:p>
            <a:endParaRPr lang="en-US" baseline="0" dirty="0" smtClean="0"/>
          </a:p>
        </p:txBody>
      </p:sp>
      <p:sp>
        <p:nvSpPr>
          <p:cNvPr id="4" name="Slide Number Placeholder 3"/>
          <p:cNvSpPr>
            <a:spLocks noGrp="1"/>
          </p:cNvSpPr>
          <p:nvPr>
            <p:ph type="sldNum" sz="quarter" idx="10"/>
          </p:nvPr>
        </p:nvSpPr>
        <p:spPr/>
        <p:txBody>
          <a:bodyPr/>
          <a:lstStyle/>
          <a:p>
            <a:fld id="{770C1E7F-2EBE-8C44-BCC6-B9D1BC8EB751}" type="slidenum">
              <a:rPr lang="en-US" smtClean="0"/>
              <a:t>35</a:t>
            </a:fld>
            <a:endParaRPr lang="en-US"/>
          </a:p>
        </p:txBody>
      </p:sp>
    </p:spTree>
    <p:extLst>
      <p:ext uri="{BB962C8B-B14F-4D97-AF65-F5344CB8AC3E}">
        <p14:creationId xmlns:p14="http://schemas.microsoft.com/office/powerpoint/2010/main" val="39998091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compare the instant tail power level of the</a:t>
            </a:r>
            <a:r>
              <a:rPr lang="en-US" baseline="0" dirty="0" smtClean="0"/>
              <a:t> three network types, since tail energy is the main source of wasted energy.</a:t>
            </a:r>
          </a:p>
          <a:p>
            <a:endParaRPr lang="en-US" baseline="0" dirty="0" smtClean="0"/>
          </a:p>
          <a:p>
            <a:pPr defTabSz="483306">
              <a:defRPr/>
            </a:pPr>
            <a:r>
              <a:rPr lang="en-US" baseline="0" dirty="0" smtClean="0"/>
              <a:t>WiFi appears to be the least power consuming, only 120 </a:t>
            </a:r>
            <a:r>
              <a:rPr lang="en-US" baseline="0" dirty="0" err="1" smtClean="0"/>
              <a:t>mW</a:t>
            </a:r>
            <a:r>
              <a:rPr lang="en-US" baseline="0" dirty="0" smtClean="0"/>
              <a:t>.</a:t>
            </a:r>
          </a:p>
          <a:p>
            <a:pPr defTabSz="483306">
              <a:defRPr/>
            </a:pPr>
            <a:r>
              <a:rPr lang="en-US" baseline="0" dirty="0" smtClean="0"/>
              <a:t>3G tail has a high power level of 800 </a:t>
            </a:r>
            <a:r>
              <a:rPr lang="en-US" baseline="0" dirty="0" err="1" smtClean="0"/>
              <a:t>mW</a:t>
            </a:r>
            <a:r>
              <a:rPr lang="en-US" baseline="0" dirty="0" smtClean="0"/>
              <a:t>.</a:t>
            </a:r>
          </a:p>
          <a:p>
            <a:pPr defTabSz="483306">
              <a:defRPr/>
            </a:pPr>
            <a:r>
              <a:rPr lang="en-US" baseline="0" dirty="0" smtClean="0"/>
              <a:t>LTE has the even higher power level in RRC_CONNECTED mode, 1080 </a:t>
            </a:r>
            <a:r>
              <a:rPr lang="en-US" baseline="0" dirty="0" err="1" smtClean="0"/>
              <a:t>mW</a:t>
            </a:r>
            <a:r>
              <a:rPr lang="en-US" baseline="0" dirty="0" smtClean="0"/>
              <a:t>.</a:t>
            </a:r>
          </a:p>
          <a:p>
            <a:r>
              <a:rPr lang="en-US" baseline="0" dirty="0" smtClean="0"/>
              <a:t>Considering that LTE tail timer is even longer than that for 3G in our measured network, more energy is wasted in the tail for LTE than 3G in that network.</a:t>
            </a:r>
          </a:p>
        </p:txBody>
      </p:sp>
      <p:sp>
        <p:nvSpPr>
          <p:cNvPr id="4" name="Slide Number Placeholder 3"/>
          <p:cNvSpPr>
            <a:spLocks noGrp="1"/>
          </p:cNvSpPr>
          <p:nvPr>
            <p:ph type="sldNum" sz="quarter" idx="10"/>
          </p:nvPr>
        </p:nvSpPr>
        <p:spPr/>
        <p:txBody>
          <a:bodyPr/>
          <a:lstStyle/>
          <a:p>
            <a:fld id="{770C1E7F-2EBE-8C44-BCC6-B9D1BC8EB751}" type="slidenum">
              <a:rPr lang="en-US" smtClean="0"/>
              <a:t>36</a:t>
            </a:fld>
            <a:endParaRPr lang="en-US"/>
          </a:p>
        </p:txBody>
      </p:sp>
    </p:spTree>
    <p:extLst>
      <p:ext uri="{BB962C8B-B14F-4D97-AF65-F5344CB8AC3E}">
        <p14:creationId xmlns:p14="http://schemas.microsoft.com/office/powerpoint/2010/main" val="37584358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the power states,</a:t>
            </a:r>
            <a:r>
              <a:rPr lang="en-US" baseline="0" dirty="0" smtClean="0"/>
              <a:t> we also use a simple linear model to quantify the </a:t>
            </a:r>
          </a:p>
          <a:p>
            <a:r>
              <a:rPr lang="en-US" baseline="0" dirty="0" smtClean="0"/>
              <a:t>instant power level based on the data rates in uplink and downlink.</a:t>
            </a:r>
          </a:p>
          <a:p>
            <a:r>
              <a:rPr lang="en-US" baseline="0" dirty="0" smtClean="0"/>
              <a:t>The higher the throughput, the higher the power.</a:t>
            </a:r>
          </a:p>
          <a:p>
            <a:r>
              <a:rPr lang="en-US" baseline="0" dirty="0" smtClean="0"/>
              <a:t>It’s simple yet validated to be effective and accurate, with the error rate for the predicted energy usage of real applications to be &lt; 6%</a:t>
            </a:r>
            <a:r>
              <a:rPr lang="en-US" baseline="0" dirty="0"/>
              <a:t>.</a:t>
            </a:r>
            <a:endParaRPr lang="en-US" baseline="0" dirty="0" smtClean="0"/>
          </a:p>
        </p:txBody>
      </p:sp>
      <p:sp>
        <p:nvSpPr>
          <p:cNvPr id="4" name="Slide Number Placeholder 3"/>
          <p:cNvSpPr>
            <a:spLocks noGrp="1"/>
          </p:cNvSpPr>
          <p:nvPr>
            <p:ph type="sldNum" sz="quarter" idx="10"/>
          </p:nvPr>
        </p:nvSpPr>
        <p:spPr/>
        <p:txBody>
          <a:bodyPr/>
          <a:lstStyle/>
          <a:p>
            <a:fld id="{770C1E7F-2EBE-8C44-BCC6-B9D1BC8EB751}" type="slidenum">
              <a:rPr lang="en-US" smtClean="0"/>
              <a:t>37</a:t>
            </a:fld>
            <a:endParaRPr lang="en-US"/>
          </a:p>
        </p:txBody>
      </p:sp>
    </p:spTree>
    <p:extLst>
      <p:ext uri="{BB962C8B-B14F-4D97-AF65-F5344CB8AC3E}">
        <p14:creationId xmlns:p14="http://schemas.microsoft.com/office/powerpoint/2010/main" val="42178880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table, we compare the energy per bit for the three networks in the downloading bulk data with different sizes.</a:t>
            </a:r>
          </a:p>
          <a:p>
            <a:r>
              <a:rPr lang="en-US" baseline="0" dirty="0" smtClean="0"/>
              <a:t>For a small download of 10KB, LTE and 3G is clearly much more power consuming than WiFi, with LTE as 170 </a:t>
            </a:r>
            <a:r>
              <a:rPr lang="en-US" sz="1300" dirty="0" err="1"/>
              <a:t>μ</a:t>
            </a:r>
            <a:r>
              <a:rPr lang="en-US" baseline="0" dirty="0" err="1" smtClean="0"/>
              <a:t>J</a:t>
            </a:r>
            <a:r>
              <a:rPr lang="en-US" baseline="0" dirty="0" smtClean="0"/>
              <a:t>/bit</a:t>
            </a:r>
          </a:p>
          <a:p>
            <a:r>
              <a:rPr lang="en-US" baseline="0" dirty="0" smtClean="0"/>
              <a:t>However, when we download a large file of 10MB LTE’s high throughput compensates for the promotion energy and tail energy.</a:t>
            </a:r>
          </a:p>
          <a:p>
            <a:pPr defTabSz="483306">
              <a:defRPr/>
            </a:pPr>
            <a:r>
              <a:rPr lang="en-US" baseline="0" dirty="0" smtClean="0"/>
              <a:t>The energy per bit for LTE in this scenario is 0.3 </a:t>
            </a:r>
            <a:r>
              <a:rPr lang="en-US" sz="1300" dirty="0" err="1"/>
              <a:t>μ</a:t>
            </a:r>
            <a:r>
              <a:rPr lang="en-US" baseline="0" dirty="0" err="1" smtClean="0"/>
              <a:t>J</a:t>
            </a:r>
            <a:r>
              <a:rPr lang="en-US" baseline="0" dirty="0" smtClean="0"/>
              <a:t>/bit, which is comparable to </a:t>
            </a:r>
            <a:r>
              <a:rPr lang="en-US" baseline="0" dirty="0" err="1" smtClean="0"/>
              <a:t>WiFi’s</a:t>
            </a:r>
            <a:r>
              <a:rPr lang="en-US" baseline="0" dirty="0" smtClean="0"/>
              <a:t> </a:t>
            </a:r>
            <a:r>
              <a:rPr lang="en-US" sz="1300" dirty="0" err="1"/>
              <a:t>μ</a:t>
            </a:r>
            <a:r>
              <a:rPr lang="en-US" baseline="0" dirty="0" err="1" smtClean="0"/>
              <a:t>J</a:t>
            </a:r>
            <a:r>
              <a:rPr lang="en-US" baseline="0" dirty="0" smtClean="0"/>
              <a:t>/bit. While for 3G, it is much worse, with 4 </a:t>
            </a:r>
            <a:r>
              <a:rPr lang="en-US" sz="1300" dirty="0" err="1"/>
              <a:t>μ</a:t>
            </a:r>
            <a:r>
              <a:rPr lang="en-US" baseline="0" dirty="0" err="1" smtClean="0"/>
              <a:t>J</a:t>
            </a:r>
            <a:r>
              <a:rPr lang="en-US" baseline="0" dirty="0" smtClean="0"/>
              <a:t>/bit.</a:t>
            </a:r>
          </a:p>
        </p:txBody>
      </p:sp>
      <p:sp>
        <p:nvSpPr>
          <p:cNvPr id="4" name="Slide Number Placeholder 3"/>
          <p:cNvSpPr>
            <a:spLocks noGrp="1"/>
          </p:cNvSpPr>
          <p:nvPr>
            <p:ph type="sldNum" sz="quarter" idx="10"/>
          </p:nvPr>
        </p:nvSpPr>
        <p:spPr/>
        <p:txBody>
          <a:bodyPr/>
          <a:lstStyle/>
          <a:p>
            <a:fld id="{770C1E7F-2EBE-8C44-BCC6-B9D1BC8EB751}" type="slidenum">
              <a:rPr lang="en-US" smtClean="0"/>
              <a:t>38</a:t>
            </a:fld>
            <a:endParaRPr lang="en-US"/>
          </a:p>
        </p:txBody>
      </p:sp>
    </p:spTree>
    <p:extLst>
      <p:ext uri="{BB962C8B-B14F-4D97-AF65-F5344CB8AC3E}">
        <p14:creationId xmlns:p14="http://schemas.microsoft.com/office/powerpoint/2010/main" val="32217245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high</a:t>
            </a:r>
            <a:r>
              <a:rPr lang="en-US" baseline="0" dirty="0" smtClean="0"/>
              <a:t> level observation for LTE network is that</a:t>
            </a:r>
          </a:p>
          <a:p>
            <a:r>
              <a:rPr lang="en-US" baseline="0" dirty="0" smtClean="0"/>
              <a:t>It wastes energy for small data transfers, </a:t>
            </a:r>
          </a:p>
          <a:p>
            <a:r>
              <a:rPr lang="en-US" baseline="0" dirty="0" smtClean="0"/>
              <a:t>But could become energy efficient for large data transfer.</a:t>
            </a:r>
          </a:p>
          <a:p>
            <a:r>
              <a:rPr lang="en-US" baseline="0" dirty="0" smtClean="0"/>
              <a:t>For large data transfers, LTE has comparable energy efficiency compared with WiFi.</a:t>
            </a:r>
          </a:p>
        </p:txBody>
      </p:sp>
      <p:sp>
        <p:nvSpPr>
          <p:cNvPr id="4" name="Slide Number Placeholder 3"/>
          <p:cNvSpPr>
            <a:spLocks noGrp="1"/>
          </p:cNvSpPr>
          <p:nvPr>
            <p:ph type="sldNum" sz="quarter" idx="10"/>
          </p:nvPr>
        </p:nvSpPr>
        <p:spPr/>
        <p:txBody>
          <a:bodyPr/>
          <a:lstStyle/>
          <a:p>
            <a:fld id="{770C1E7F-2EBE-8C44-BCC6-B9D1BC8EB751}" type="slidenum">
              <a:rPr lang="en-US" smtClean="0"/>
              <a:t>39</a:t>
            </a:fld>
            <a:endParaRPr lang="en-US"/>
          </a:p>
        </p:txBody>
      </p:sp>
    </p:spTree>
    <p:extLst>
      <p:ext uri="{BB962C8B-B14F-4D97-AF65-F5344CB8AC3E}">
        <p14:creationId xmlns:p14="http://schemas.microsoft.com/office/powerpoint/2010/main" val="3221724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Slide Image Placeholder 1"/>
          <p:cNvSpPr>
            <a:spLocks noGrp="1" noRot="1" noChangeAspect="1"/>
          </p:cNvSpPr>
          <p:nvPr>
            <p:ph type="sldImg"/>
          </p:nvPr>
        </p:nvSpPr>
        <p:spPr>
          <a:ln/>
        </p:spPr>
      </p:sp>
      <p:sp>
        <p:nvSpPr>
          <p:cNvPr id="3051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We will apply the principle of design-in-the-large to address the challenges. We leverage the strength of the numerous access switches. In our system design, we move the packet classification function to the access edge. We offload controller tasks to switch local agent. For example, we can cache service policies. We do not need the controller involvement for flows which matches cached policies. </a:t>
            </a:r>
          </a:p>
          <a:p>
            <a:r>
              <a:rPr lang="en-US">
                <a:ea typeface="ＭＳ Ｐゴシック" charset="0"/>
                <a:cs typeface="ＭＳ Ｐゴシック" charset="0"/>
              </a:rPr>
              <a:t>We use intelligent algorithms to enforce policy consistency under mobility and reduce the number of rules we put in switches.</a:t>
            </a: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r>
              <a:rPr lang="en-US">
                <a:ea typeface="ＭＳ Ｐゴシック" charset="0"/>
                <a:cs typeface="ＭＳ Ｐゴシック" charset="0"/>
              </a:rPr>
              <a:t>We would like to move the service functions out of P-GW. To support fine-grained polices, we will need intelligent algorithms to minimizes the number of service routing entries in switch tables.  </a:t>
            </a:r>
          </a:p>
        </p:txBody>
      </p:sp>
      <p:sp>
        <p:nvSpPr>
          <p:cNvPr id="3051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Helvetica" charset="0"/>
                <a:ea typeface="ＭＳ Ｐゴシック" charset="0"/>
                <a:cs typeface="ＭＳ Ｐゴシック" charset="0"/>
              </a:defRPr>
            </a:lvl1pPr>
            <a:lvl2pPr marL="742950" indent="-285750" defTabSz="957263" eaLnBrk="0" hangingPunct="0">
              <a:defRPr sz="2000" b="1">
                <a:solidFill>
                  <a:schemeClr val="tx1"/>
                </a:solidFill>
                <a:latin typeface="Helvetica" charset="0"/>
                <a:ea typeface="ＭＳ Ｐゴシック" charset="0"/>
              </a:defRPr>
            </a:lvl2pPr>
            <a:lvl3pPr marL="1143000" indent="-228600" defTabSz="957263" eaLnBrk="0" hangingPunct="0">
              <a:defRPr sz="2000" b="1">
                <a:solidFill>
                  <a:schemeClr val="tx1"/>
                </a:solidFill>
                <a:latin typeface="Helvetica" charset="0"/>
                <a:ea typeface="ＭＳ Ｐゴシック" charset="0"/>
              </a:defRPr>
            </a:lvl3pPr>
            <a:lvl4pPr marL="1600200" indent="-228600" defTabSz="957263" eaLnBrk="0" hangingPunct="0">
              <a:defRPr sz="2000" b="1">
                <a:solidFill>
                  <a:schemeClr val="tx1"/>
                </a:solidFill>
                <a:latin typeface="Helvetica" charset="0"/>
                <a:ea typeface="ＭＳ Ｐゴシック" charset="0"/>
              </a:defRPr>
            </a:lvl4pPr>
            <a:lvl5pPr marL="2057400" indent="-228600" defTabSz="957263" eaLnBrk="0" hangingPunct="0">
              <a:defRPr sz="2000" b="1">
                <a:solidFill>
                  <a:schemeClr val="tx1"/>
                </a:solidFill>
                <a:latin typeface="Helvetica" charset="0"/>
                <a:ea typeface="ＭＳ Ｐゴシック" charset="0"/>
              </a:defRPr>
            </a:lvl5pPr>
            <a:lvl6pPr marL="25146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defTabSz="957263"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12E703A1-EDC1-C845-A675-F149BD7DF319}" type="slidenum">
              <a:rPr lang="en-US" sz="1300" b="0">
                <a:solidFill>
                  <a:srgbClr val="000000"/>
                </a:solidFill>
                <a:latin typeface="Times New Roman" charset="0"/>
              </a:rPr>
              <a:pPr eaLnBrk="1" hangingPunct="1"/>
              <a:t>8</a:t>
            </a:fld>
            <a:endParaRPr lang="en-US" sz="1300" b="0">
              <a:solidFill>
                <a:srgbClr val="000000"/>
              </a:solidFill>
              <a:latin typeface="Times New Roman"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a:lstStyle/>
          <a:p>
            <a:pPr eaLnBrk="1" hangingPunct="1">
              <a:spcBef>
                <a:spcPct val="0"/>
              </a:spcBef>
            </a:pPr>
            <a:endParaRPr lang="en-US" smtClean="0">
              <a:ea typeface="宋体"/>
              <a:cs typeface="宋体"/>
            </a:endParaRP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2A47976-56C2-4E5C-B3BB-C2B64CF59C2C}" type="slidenum">
              <a:rPr lang="en-US" altLang="zh-CN" smtClean="0">
                <a:ea typeface="宋体"/>
                <a:cs typeface="宋体"/>
              </a:rPr>
              <a:pPr/>
              <a:t>45</a:t>
            </a:fld>
            <a:endParaRPr lang="en-US" altLang="zh-CN" smtClean="0">
              <a:ea typeface="宋体"/>
              <a:cs typeface="宋体"/>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a:lstStyle/>
          <a:p>
            <a:pPr>
              <a:spcBef>
                <a:spcPct val="0"/>
              </a:spcBef>
            </a:pPr>
            <a:endParaRPr lang="en-US">
              <a:ea typeface="宋体" pitchFamily="-123" charset="-122"/>
            </a:endParaRPr>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E5A4F6-A88D-458A-8697-9DAAB960CB75}" type="slidenum">
              <a:rPr lang="en-US" altLang="zh-CN">
                <a:latin typeface="Arial" pitchFamily="-123" charset="0"/>
                <a:ea typeface="宋体" pitchFamily="-123" charset="-122"/>
                <a:cs typeface="宋体" pitchFamily="-123" charset="-122"/>
              </a:rPr>
              <a:pPr/>
              <a:t>46</a:t>
            </a:fld>
            <a:endParaRPr lang="en-US" altLang="zh-CN">
              <a:latin typeface="Arial" pitchFamily="-123" charset="0"/>
              <a:ea typeface="宋体" pitchFamily="-123" charset="-122"/>
              <a:cs typeface="宋体" pitchFamily="-123"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a:lstStyle/>
          <a:p>
            <a:pPr>
              <a:spcBef>
                <a:spcPct val="0"/>
              </a:spcBef>
            </a:pPr>
            <a:endParaRPr lang="en-US">
              <a:ea typeface="宋体" pitchFamily="-123" charset="-122"/>
            </a:endParaRPr>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E5A4F6-A88D-458A-8697-9DAAB960CB75}" type="slidenum">
              <a:rPr lang="en-US" altLang="zh-CN">
                <a:latin typeface="Arial" pitchFamily="-123" charset="0"/>
                <a:ea typeface="宋体" pitchFamily="-123" charset="-122"/>
                <a:cs typeface="宋体" pitchFamily="-123" charset="-122"/>
              </a:rPr>
              <a:pPr/>
              <a:t>47</a:t>
            </a:fld>
            <a:endParaRPr lang="en-US" altLang="zh-CN">
              <a:latin typeface="Arial" pitchFamily="-123" charset="0"/>
              <a:ea typeface="宋体" pitchFamily="-123" charset="-122"/>
              <a:cs typeface="宋体" pitchFamily="-123"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a:lstStyle/>
          <a:p>
            <a:pPr>
              <a:spcBef>
                <a:spcPct val="0"/>
              </a:spcBef>
            </a:pPr>
            <a:endParaRPr lang="en-US">
              <a:ea typeface="宋体" pitchFamily="-123" charset="-122"/>
            </a:endParaRPr>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E5A4F6-A88D-458A-8697-9DAAB960CB75}" type="slidenum">
              <a:rPr lang="en-US" altLang="zh-CN">
                <a:latin typeface="Arial" pitchFamily="-123" charset="0"/>
                <a:ea typeface="宋体" pitchFamily="-123" charset="-122"/>
                <a:cs typeface="宋体" pitchFamily="-123" charset="-122"/>
              </a:rPr>
              <a:pPr/>
              <a:t>49</a:t>
            </a:fld>
            <a:endParaRPr lang="en-US" altLang="zh-CN">
              <a:latin typeface="Arial" pitchFamily="-123" charset="0"/>
              <a:ea typeface="宋体" pitchFamily="-123" charset="-122"/>
              <a:cs typeface="宋体" pitchFamily="-123"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have done earlier work that infers the state</a:t>
            </a:r>
            <a:r>
              <a:rPr lang="en-US" altLang="zh-CN" baseline="0" dirty="0" smtClean="0"/>
              <a:t> machine </a:t>
            </a:r>
            <a:r>
              <a:rPr lang="en-US" altLang="zh-CN" baseline="0" dirty="0" err="1" smtClean="0"/>
              <a:t>paras</a:t>
            </a:r>
            <a:endParaRPr lang="en-US" altLang="zh-CN" baseline="0" dirty="0" smtClean="0"/>
          </a:p>
          <a:p>
            <a:r>
              <a:rPr lang="en-US" altLang="zh-CN" baseline="0" dirty="0" smtClean="0"/>
              <a:t>Can plug in any state machine transition model</a:t>
            </a:r>
          </a:p>
          <a:p>
            <a:r>
              <a:rPr lang="en-US" altLang="zh-CN" baseline="0" dirty="0" smtClean="0"/>
              <a:t>Evaluation: …</a:t>
            </a:r>
            <a:endParaRPr lang="zh-CN" altLang="en-US" dirty="0"/>
          </a:p>
        </p:txBody>
      </p:sp>
      <p:sp>
        <p:nvSpPr>
          <p:cNvPr id="4" name="灯片编号占位符 3"/>
          <p:cNvSpPr>
            <a:spLocks noGrp="1"/>
          </p:cNvSpPr>
          <p:nvPr>
            <p:ph type="sldNum" sz="quarter" idx="10"/>
          </p:nvPr>
        </p:nvSpPr>
        <p:spPr/>
        <p:txBody>
          <a:bodyPr/>
          <a:lstStyle/>
          <a:p>
            <a:pPr>
              <a:defRPr/>
            </a:pPr>
            <a:fld id="{7973DB13-37A9-44A4-840B-A191B2202E3E}" type="slidenum">
              <a:rPr lang="zh-CN" altLang="en-US" smtClean="0"/>
              <a:pPr>
                <a:defRPr/>
              </a:pPr>
              <a:t>50</a:t>
            </a:fld>
            <a:endParaRPr lang="zh-CN" altLang="en-US"/>
          </a:p>
        </p:txBody>
      </p:sp>
    </p:spTree>
    <p:extLst>
      <p:ext uri="{BB962C8B-B14F-4D97-AF65-F5344CB8AC3E}">
        <p14:creationId xmlns:p14="http://schemas.microsoft.com/office/powerpoint/2010/main" val="13305951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High power state consumes almost double</a:t>
            </a:r>
            <a:r>
              <a:rPr lang="en-US" baseline="0" dirty="0" smtClean="0"/>
              <a:t> as low power state</a:t>
            </a:r>
            <a:endParaRPr lang="en-US" dirty="0"/>
          </a:p>
        </p:txBody>
      </p:sp>
      <p:sp>
        <p:nvSpPr>
          <p:cNvPr id="4" name="灯片编号占位符 3"/>
          <p:cNvSpPr>
            <a:spLocks noGrp="1"/>
          </p:cNvSpPr>
          <p:nvPr>
            <p:ph type="sldNum" sz="quarter" idx="10"/>
          </p:nvPr>
        </p:nvSpPr>
        <p:spPr/>
        <p:txBody>
          <a:bodyPr/>
          <a:lstStyle/>
          <a:p>
            <a:fld id="{F9F0935A-6CDD-4CF6-81D7-1E0BD9B0D690}" type="slidenum">
              <a:rPr lang="zh-CN" altLang="en-US" smtClean="0"/>
              <a:t>51</a:t>
            </a:fld>
            <a:endParaRPr lang="zh-CN" altLang="en-US"/>
          </a:p>
        </p:txBody>
      </p:sp>
    </p:spTree>
    <p:extLst>
      <p:ext uri="{BB962C8B-B14F-4D97-AF65-F5344CB8AC3E}">
        <p14:creationId xmlns:p14="http://schemas.microsoft.com/office/powerpoint/2010/main" val="14564222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a:lstStyle/>
          <a:p>
            <a:pPr>
              <a:spcBef>
                <a:spcPct val="0"/>
              </a:spcBef>
            </a:pPr>
            <a:r>
              <a:rPr lang="en-US" dirty="0" smtClean="0">
                <a:ea typeface="宋体" pitchFamily="-123" charset="-122"/>
              </a:rPr>
              <a:t>HTTP: &gt; 95% traffic</a:t>
            </a:r>
          </a:p>
          <a:p>
            <a:pPr>
              <a:spcBef>
                <a:spcPct val="0"/>
              </a:spcBef>
            </a:pPr>
            <a:r>
              <a:rPr lang="en-US" dirty="0" smtClean="0">
                <a:ea typeface="宋体" pitchFamily="-123" charset="-122"/>
              </a:rPr>
              <a:t>TCP Retransmission - Occurs when the sender retransmits a packet after the expiration of the acknowledgement.</a:t>
            </a:r>
          </a:p>
          <a:p>
            <a:pPr>
              <a:spcBef>
                <a:spcPct val="0"/>
              </a:spcBef>
            </a:pPr>
            <a:r>
              <a:rPr lang="en-US" dirty="0" smtClean="0">
                <a:ea typeface="宋体" pitchFamily="-123" charset="-122"/>
              </a:rPr>
              <a:t>TCP Fast Retransmission - Occurs when the sender retransmits a packet before the expiration of the acknowledgement timer. Senders receive some packets which sequence number are bigger than the acknowledged packets. Senders should Fast Retransmit upon receipt of 3 duplicate ACKs.</a:t>
            </a:r>
          </a:p>
          <a:p>
            <a:pPr>
              <a:spcBef>
                <a:spcPct val="0"/>
              </a:spcBef>
            </a:pPr>
            <a:r>
              <a:rPr lang="en-US" dirty="0" err="1" smtClean="0">
                <a:ea typeface="宋体" pitchFamily="-123" charset="-122"/>
              </a:rPr>
              <a:t>TCP_Out</a:t>
            </a:r>
            <a:r>
              <a:rPr lang="en-US" dirty="0" smtClean="0">
                <a:ea typeface="宋体" pitchFamily="-123" charset="-122"/>
              </a:rPr>
              <a:t>-of-order - Occurs when a packet is seen with a sequence number lower than the previously received packet on that connection.</a:t>
            </a:r>
          </a:p>
          <a:p>
            <a:pPr>
              <a:spcBef>
                <a:spcPct val="0"/>
              </a:spcBef>
            </a:pPr>
            <a:r>
              <a:rPr lang="en-US" dirty="0" smtClean="0">
                <a:ea typeface="宋体" pitchFamily="-123" charset="-122"/>
              </a:rPr>
              <a:t>TCP Previous segment lost - Occurs when a packet arrives with a sequence number greater than the "next expected sequence number" on that connection, indicating that one or more packets prior to the flagged packet did not arrive. This event is a good indicator of packet loss and will likely be accompanied by "TCP Retransmission" events.</a:t>
            </a:r>
          </a:p>
          <a:p>
            <a:pPr>
              <a:spcBef>
                <a:spcPct val="0"/>
              </a:spcBef>
            </a:pPr>
            <a:r>
              <a:rPr lang="en-US" dirty="0" err="1" smtClean="0">
                <a:ea typeface="宋体" pitchFamily="-123" charset="-122"/>
              </a:rPr>
              <a:t>TCP_ACKed_lost_segment</a:t>
            </a:r>
            <a:r>
              <a:rPr lang="en-US" dirty="0" smtClean="0">
                <a:ea typeface="宋体" pitchFamily="-123" charset="-122"/>
              </a:rPr>
              <a:t> -</a:t>
            </a:r>
          </a:p>
          <a:p>
            <a:pPr>
              <a:spcBef>
                <a:spcPct val="0"/>
              </a:spcBef>
            </a:pPr>
            <a:r>
              <a:rPr lang="en-US" dirty="0" smtClean="0">
                <a:ea typeface="宋体" pitchFamily="-123" charset="-122"/>
              </a:rPr>
              <a:t>TCP Keep-Alive - Occurs when the sequence number is equal to the last byte of data in the previous packet. Used to elicit an ACK from the receiver.</a:t>
            </a:r>
          </a:p>
          <a:p>
            <a:pPr>
              <a:spcBef>
                <a:spcPct val="0"/>
              </a:spcBef>
            </a:pPr>
            <a:r>
              <a:rPr lang="en-US" dirty="0" smtClean="0">
                <a:ea typeface="宋体" pitchFamily="-123" charset="-122"/>
              </a:rPr>
              <a:t>TCP Keep-Alive ACK - Self-explanatory. ACK packet sent in response to a "keep-alive" packet.</a:t>
            </a:r>
          </a:p>
          <a:p>
            <a:pPr>
              <a:spcBef>
                <a:spcPct val="0"/>
              </a:spcBef>
            </a:pPr>
            <a:r>
              <a:rPr lang="en-US" dirty="0" smtClean="0">
                <a:ea typeface="宋体" pitchFamily="-123" charset="-122"/>
              </a:rPr>
              <a:t>TCP </a:t>
            </a:r>
            <a:r>
              <a:rPr lang="en-US" dirty="0" err="1" smtClean="0">
                <a:ea typeface="宋体" pitchFamily="-123" charset="-122"/>
              </a:rPr>
              <a:t>DupACK</a:t>
            </a:r>
            <a:r>
              <a:rPr lang="en-US" dirty="0" smtClean="0">
                <a:ea typeface="宋体" pitchFamily="-123" charset="-122"/>
              </a:rPr>
              <a:t> - Occurs when the same ACK number is seen AND it is lower than the last byte of data sent by the sender. If the receiver detects a gap in the sequence numbers, it will generate a duplicate ACK for each subsequent packet it receives on that connection, until the missing packet is successfully received (retransmitted). A clear indication of dropped/missing packets.</a:t>
            </a:r>
          </a:p>
          <a:p>
            <a:pPr>
              <a:spcBef>
                <a:spcPct val="0"/>
              </a:spcBef>
            </a:pPr>
            <a:r>
              <a:rPr lang="en-US" dirty="0" smtClean="0">
                <a:ea typeface="宋体" pitchFamily="-123" charset="-122"/>
              </a:rPr>
              <a:t>TCP </a:t>
            </a:r>
            <a:r>
              <a:rPr lang="en-US" dirty="0" err="1" smtClean="0">
                <a:ea typeface="宋体" pitchFamily="-123" charset="-122"/>
              </a:rPr>
              <a:t>ZeroWindow</a:t>
            </a:r>
            <a:r>
              <a:rPr lang="en-US" dirty="0" smtClean="0">
                <a:ea typeface="宋体" pitchFamily="-123" charset="-122"/>
              </a:rPr>
              <a:t> - Occurs when a receiver advertises a receive window size of zero. This effectively tells the sender to stop sending because the receiver's buffer is full. Indicates a resource issue on the receiver, as the application is not retrieving data from the TCP buffer in a timely manner.</a:t>
            </a:r>
          </a:p>
          <a:p>
            <a:pPr>
              <a:spcBef>
                <a:spcPct val="0"/>
              </a:spcBef>
            </a:pPr>
            <a:r>
              <a:rPr lang="en-US" dirty="0" smtClean="0">
                <a:ea typeface="宋体" pitchFamily="-123" charset="-122"/>
              </a:rPr>
              <a:t>TCP </a:t>
            </a:r>
            <a:r>
              <a:rPr lang="en-US" dirty="0" err="1" smtClean="0">
                <a:ea typeface="宋体" pitchFamily="-123" charset="-122"/>
              </a:rPr>
              <a:t>ZerowindowProbe</a:t>
            </a:r>
            <a:r>
              <a:rPr lang="en-US" dirty="0" smtClean="0">
                <a:ea typeface="宋体" pitchFamily="-123" charset="-122"/>
              </a:rPr>
              <a:t> - The sender is testing to see if the receiver's zero window condition still exists by sending the next byte of data to elicit an ACK from the receiver. If the window is still zero, the sender will double his persist timer before probing again.</a:t>
            </a:r>
          </a:p>
          <a:p>
            <a:pPr>
              <a:spcBef>
                <a:spcPct val="0"/>
              </a:spcBef>
            </a:pPr>
            <a:r>
              <a:rPr lang="en-US" dirty="0" smtClean="0">
                <a:ea typeface="宋体" pitchFamily="-123" charset="-122"/>
              </a:rPr>
              <a:t>TCP </a:t>
            </a:r>
            <a:r>
              <a:rPr lang="en-US" dirty="0" err="1" smtClean="0">
                <a:ea typeface="宋体" pitchFamily="-123" charset="-122"/>
              </a:rPr>
              <a:t>ZeroWindowViolation</a:t>
            </a:r>
            <a:r>
              <a:rPr lang="en-US" dirty="0" smtClean="0">
                <a:ea typeface="宋体" pitchFamily="-123" charset="-122"/>
              </a:rPr>
              <a:t> - The sender has ignored the zero window condition of the receiver and sent additional bytes of data.</a:t>
            </a:r>
          </a:p>
          <a:p>
            <a:pPr>
              <a:spcBef>
                <a:spcPct val="0"/>
              </a:spcBef>
            </a:pPr>
            <a:r>
              <a:rPr lang="en-US" dirty="0" smtClean="0">
                <a:ea typeface="宋体" pitchFamily="-123" charset="-122"/>
              </a:rPr>
              <a:t>TCP </a:t>
            </a:r>
            <a:r>
              <a:rPr lang="en-US" dirty="0" err="1" smtClean="0">
                <a:ea typeface="宋体" pitchFamily="-123" charset="-122"/>
              </a:rPr>
              <a:t>WindowUpdate</a:t>
            </a:r>
            <a:r>
              <a:rPr lang="en-US" dirty="0" smtClean="0">
                <a:ea typeface="宋体" pitchFamily="-123" charset="-122"/>
              </a:rPr>
              <a:t> - This indicates that the segment was a pure </a:t>
            </a:r>
            <a:r>
              <a:rPr lang="en-US" dirty="0" err="1" smtClean="0">
                <a:ea typeface="宋体" pitchFamily="-123" charset="-122"/>
              </a:rPr>
              <a:t>WindowUpdate</a:t>
            </a:r>
            <a:r>
              <a:rPr lang="en-US" dirty="0" smtClean="0">
                <a:ea typeface="宋体" pitchFamily="-123" charset="-122"/>
              </a:rPr>
              <a:t> segment. A </a:t>
            </a:r>
            <a:r>
              <a:rPr lang="en-US" dirty="0" err="1" smtClean="0">
                <a:ea typeface="宋体" pitchFamily="-123" charset="-122"/>
              </a:rPr>
              <a:t>WindowUpdate</a:t>
            </a:r>
            <a:r>
              <a:rPr lang="en-US" dirty="0" smtClean="0">
                <a:ea typeface="宋体" pitchFamily="-123" charset="-122"/>
              </a:rPr>
              <a:t> occurs when the application on the receiving side has consumed already received data from the RX buffer causing the TCP layer to send a </a:t>
            </a:r>
            <a:r>
              <a:rPr lang="en-US" dirty="0" err="1" smtClean="0">
                <a:ea typeface="宋体" pitchFamily="-123" charset="-122"/>
              </a:rPr>
              <a:t>WindowUpdate</a:t>
            </a:r>
            <a:r>
              <a:rPr lang="en-US" dirty="0" smtClean="0">
                <a:ea typeface="宋体" pitchFamily="-123" charset="-122"/>
              </a:rPr>
              <a:t> to the other side to indicate that there is now more space available in the buffer. Typically seen after a TCP </a:t>
            </a:r>
            <a:r>
              <a:rPr lang="en-US" dirty="0" err="1" smtClean="0">
                <a:ea typeface="宋体" pitchFamily="-123" charset="-122"/>
              </a:rPr>
              <a:t>ZeroWindow</a:t>
            </a:r>
            <a:r>
              <a:rPr lang="en-US" dirty="0" smtClean="0">
                <a:ea typeface="宋体" pitchFamily="-123" charset="-122"/>
              </a:rPr>
              <a:t> condition has occurred. Once the application on the receiver retrieves data from the TCP buffer, thereby freeing up space, the receiver should notify the sender that the TCP </a:t>
            </a:r>
            <a:r>
              <a:rPr lang="en-US" dirty="0" err="1" smtClean="0">
                <a:ea typeface="宋体" pitchFamily="-123" charset="-122"/>
              </a:rPr>
              <a:t>ZeroWindow</a:t>
            </a:r>
            <a:r>
              <a:rPr lang="en-US" dirty="0" smtClean="0">
                <a:ea typeface="宋体" pitchFamily="-123" charset="-122"/>
              </a:rPr>
              <a:t> condition no longer exists by sending a TCP </a:t>
            </a:r>
            <a:r>
              <a:rPr lang="en-US" dirty="0" err="1" smtClean="0">
                <a:ea typeface="宋体" pitchFamily="-123" charset="-122"/>
              </a:rPr>
              <a:t>WindowUpdate</a:t>
            </a:r>
            <a:r>
              <a:rPr lang="en-US" dirty="0" smtClean="0">
                <a:ea typeface="宋体" pitchFamily="-123" charset="-122"/>
              </a:rPr>
              <a:t> that advertises the current window size.</a:t>
            </a:r>
          </a:p>
          <a:p>
            <a:pPr>
              <a:spcBef>
                <a:spcPct val="0"/>
              </a:spcBef>
            </a:pPr>
            <a:r>
              <a:rPr lang="en-US" dirty="0" smtClean="0">
                <a:ea typeface="宋体" pitchFamily="-123" charset="-122"/>
              </a:rPr>
              <a:t>TCP </a:t>
            </a:r>
            <a:r>
              <a:rPr lang="en-US" dirty="0" err="1" smtClean="0">
                <a:ea typeface="宋体" pitchFamily="-123" charset="-122"/>
              </a:rPr>
              <a:t>WindowFull</a:t>
            </a:r>
            <a:r>
              <a:rPr lang="en-US" dirty="0" smtClean="0">
                <a:ea typeface="宋体" pitchFamily="-123" charset="-122"/>
              </a:rPr>
              <a:t> - This flag is set on segments where the payload data in the segment will completely fill the RX buffer on the host on the other side of the TCP session. The sender, knowing that it has sent enough data to fill the last known RX window size, must now stop sending until at least some of the data is acknowledged (or until the acknowledgement timer for the oldest unacknowledged packet expires). This causes delays in the flow of data between sender and receiver and lowers throughput. When this event occurs, a </a:t>
            </a:r>
            <a:r>
              <a:rPr lang="en-US" dirty="0" err="1" smtClean="0">
                <a:ea typeface="宋体" pitchFamily="-123" charset="-122"/>
              </a:rPr>
              <a:t>ZeroWindow</a:t>
            </a:r>
            <a:r>
              <a:rPr lang="en-US" dirty="0" smtClean="0">
                <a:ea typeface="宋体" pitchFamily="-123" charset="-122"/>
              </a:rPr>
              <a:t> condition might occur on the other host and we might see TCP </a:t>
            </a:r>
            <a:r>
              <a:rPr lang="en-US" dirty="0" err="1" smtClean="0">
                <a:ea typeface="宋体" pitchFamily="-123" charset="-122"/>
              </a:rPr>
              <a:t>ZeroWindow</a:t>
            </a:r>
            <a:r>
              <a:rPr lang="en-US" dirty="0" smtClean="0">
                <a:ea typeface="宋体" pitchFamily="-123" charset="-122"/>
              </a:rPr>
              <a:t> segments coming back. Do note that this can occur even if no </a:t>
            </a:r>
            <a:r>
              <a:rPr lang="en-US" dirty="0" err="1" smtClean="0">
                <a:ea typeface="宋体" pitchFamily="-123" charset="-122"/>
              </a:rPr>
              <a:t>ZeroWindow</a:t>
            </a:r>
            <a:r>
              <a:rPr lang="en-US" dirty="0" smtClean="0">
                <a:ea typeface="宋体" pitchFamily="-123" charset="-122"/>
              </a:rPr>
              <a:t> condition is ever triggered. For example, if the TCP </a:t>
            </a:r>
            <a:r>
              <a:rPr lang="en-US" dirty="0" err="1" smtClean="0">
                <a:ea typeface="宋体" pitchFamily="-123" charset="-122"/>
              </a:rPr>
              <a:t>WindowSize</a:t>
            </a:r>
            <a:r>
              <a:rPr lang="en-US" dirty="0" smtClean="0">
                <a:ea typeface="宋体" pitchFamily="-123" charset="-122"/>
              </a:rPr>
              <a:t> is too small to accommodate a high end-to-end latency this will be indicated by TCP </a:t>
            </a:r>
            <a:r>
              <a:rPr lang="en-US" dirty="0" err="1" smtClean="0">
                <a:ea typeface="宋体" pitchFamily="-123" charset="-122"/>
              </a:rPr>
              <a:t>WindowFull</a:t>
            </a:r>
            <a:r>
              <a:rPr lang="en-US" dirty="0" smtClean="0">
                <a:ea typeface="宋体" pitchFamily="-123" charset="-122"/>
              </a:rPr>
              <a:t> and in that case there will not be any TCP </a:t>
            </a:r>
            <a:r>
              <a:rPr lang="en-US" dirty="0" err="1" smtClean="0">
                <a:ea typeface="宋体" pitchFamily="-123" charset="-122"/>
              </a:rPr>
              <a:t>ZeroWindow</a:t>
            </a:r>
            <a:r>
              <a:rPr lang="en-US" dirty="0" smtClean="0">
                <a:ea typeface="宋体" pitchFamily="-123" charset="-122"/>
              </a:rPr>
              <a:t> indications at all. --- This should be broken out to its own page with a more detailed explanation.</a:t>
            </a:r>
          </a:p>
          <a:p>
            <a:pPr>
              <a:spcBef>
                <a:spcPct val="0"/>
              </a:spcBef>
            </a:pPr>
            <a:endParaRPr lang="en-US" dirty="0">
              <a:ea typeface="宋体" pitchFamily="-123" charset="-122"/>
            </a:endParaRPr>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E5A4F6-A88D-458A-8697-9DAAB960CB75}" type="slidenum">
              <a:rPr lang="en-US" altLang="zh-CN">
                <a:latin typeface="Arial" pitchFamily="-123" charset="0"/>
                <a:ea typeface="宋体" pitchFamily="-123" charset="-122"/>
                <a:cs typeface="宋体" pitchFamily="-123" charset="-122"/>
              </a:rPr>
              <a:pPr/>
              <a:t>53</a:t>
            </a:fld>
            <a:endParaRPr lang="en-US" altLang="zh-CN">
              <a:latin typeface="Arial" pitchFamily="-123" charset="0"/>
              <a:ea typeface="宋体" pitchFamily="-123" charset="-122"/>
              <a:cs typeface="宋体" pitchFamily="-123"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Certain TCP behaviors make perfect sense in </a:t>
            </a:r>
            <a:r>
              <a:rPr lang="en-US" altLang="zh-CN" dirty="0" err="1" smtClean="0"/>
              <a:t>WiFi</a:t>
            </a:r>
            <a:r>
              <a:rPr lang="en-US" altLang="zh-CN" dirty="0" smtClean="0"/>
              <a:t>, but…</a:t>
            </a:r>
          </a:p>
          <a:p>
            <a:r>
              <a:rPr lang="en-US" altLang="zh-CN" dirty="0" smtClean="0"/>
              <a:t>TCP </a:t>
            </a:r>
            <a:r>
              <a:rPr lang="en-US" altLang="zh-CN" dirty="0" err="1" smtClean="0"/>
              <a:t>ZeroWindow</a:t>
            </a:r>
            <a:r>
              <a:rPr lang="en-US" altLang="zh-CN" dirty="0" smtClean="0"/>
              <a:t> - Occurs when a receiver advertises a receive window size of zero. This effectively tells the sender to stop sending because the receiver's buffer is full. Indicates a resource issue on the receiver, as the application is not retrieving data from the TCP buffer in a timely manner.</a:t>
            </a:r>
            <a:endParaRPr lang="zh-CN" altLang="en-US" dirty="0"/>
          </a:p>
        </p:txBody>
      </p:sp>
      <p:sp>
        <p:nvSpPr>
          <p:cNvPr id="4" name="灯片编号占位符 3"/>
          <p:cNvSpPr>
            <a:spLocks noGrp="1"/>
          </p:cNvSpPr>
          <p:nvPr>
            <p:ph type="sldNum" sz="quarter" idx="10"/>
          </p:nvPr>
        </p:nvSpPr>
        <p:spPr/>
        <p:txBody>
          <a:bodyPr/>
          <a:lstStyle/>
          <a:p>
            <a:pPr>
              <a:defRPr/>
            </a:pPr>
            <a:fld id="{96EE9FA3-8B9D-4124-8EFB-39DE09439DF8}" type="slidenum">
              <a:rPr lang="zh-CN" altLang="en-US" smtClean="0"/>
              <a:pPr>
                <a:defRPr/>
              </a:pPr>
              <a:t>54</a:t>
            </a:fld>
            <a:endParaRPr lang="zh-CN" altLang="en-US"/>
          </a:p>
        </p:txBody>
      </p:sp>
    </p:spTree>
    <p:extLst>
      <p:ext uri="{BB962C8B-B14F-4D97-AF65-F5344CB8AC3E}">
        <p14:creationId xmlns:p14="http://schemas.microsoft.com/office/powerpoint/2010/main" val="12972514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a:lstStyle/>
          <a:p>
            <a:pPr>
              <a:spcBef>
                <a:spcPct val="0"/>
              </a:spcBef>
            </a:pPr>
            <a:endParaRPr lang="en-US" dirty="0">
              <a:ea typeface="宋体" pitchFamily="-123" charset="-122"/>
            </a:endParaRPr>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E5A4F6-A88D-458A-8697-9DAAB960CB75}" type="slidenum">
              <a:rPr lang="en-US" altLang="zh-CN">
                <a:latin typeface="Arial" pitchFamily="-123" charset="0"/>
                <a:ea typeface="宋体" pitchFamily="-123" charset="-122"/>
                <a:cs typeface="宋体" pitchFamily="-123" charset="-122"/>
              </a:rPr>
              <a:pPr/>
              <a:t>55</a:t>
            </a:fld>
            <a:endParaRPr lang="en-US" altLang="zh-CN">
              <a:latin typeface="Arial" pitchFamily="-123" charset="0"/>
              <a:ea typeface="宋体" pitchFamily="-123" charset="-122"/>
              <a:cs typeface="宋体" pitchFamily="-123" charset="-122"/>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Add a picture to illustrate </a:t>
            </a:r>
          </a:p>
          <a:p>
            <a:r>
              <a:rPr lang="en-US" dirty="0" smtClean="0"/>
              <a:t>(1) Separating the bursts</a:t>
            </a:r>
          </a:p>
          <a:p>
            <a:r>
              <a:rPr lang="en-US" dirty="0" smtClean="0"/>
              <a:t>(2)</a:t>
            </a:r>
            <a:r>
              <a:rPr lang="en-US" baseline="0" dirty="0" smtClean="0"/>
              <a:t> </a:t>
            </a:r>
            <a:r>
              <a:rPr lang="en-US" dirty="0" smtClean="0"/>
              <a:t>burst analysis (begin/end)</a:t>
            </a:r>
          </a:p>
          <a:p>
            <a:r>
              <a:rPr lang="en-US" dirty="0" smtClean="0"/>
              <a:t>(3) Why do</a:t>
            </a:r>
            <a:r>
              <a:rPr lang="en-US" baseline="0" dirty="0" smtClean="0"/>
              <a:t> we care</a:t>
            </a:r>
            <a:endParaRPr lang="en-US" dirty="0"/>
          </a:p>
        </p:txBody>
      </p:sp>
      <p:sp>
        <p:nvSpPr>
          <p:cNvPr id="4" name="灯片编号占位符 3"/>
          <p:cNvSpPr>
            <a:spLocks noGrp="1"/>
          </p:cNvSpPr>
          <p:nvPr>
            <p:ph type="sldNum" sz="quarter" idx="10"/>
          </p:nvPr>
        </p:nvSpPr>
        <p:spPr/>
        <p:txBody>
          <a:bodyPr/>
          <a:lstStyle/>
          <a:p>
            <a:fld id="{F9F0935A-6CDD-4CF6-81D7-1E0BD9B0D690}" type="slidenum">
              <a:rPr lang="zh-CN" altLang="en-US" smtClean="0"/>
              <a:t>56</a:t>
            </a:fld>
            <a:endParaRPr lang="zh-CN" altLang="en-US"/>
          </a:p>
        </p:txBody>
      </p:sp>
    </p:spTree>
    <p:extLst>
      <p:ext uri="{BB962C8B-B14F-4D97-AF65-F5344CB8AC3E}">
        <p14:creationId xmlns:p14="http://schemas.microsoft.com/office/powerpoint/2010/main" val="1405066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a:lstStyle/>
          <a:p>
            <a:pPr eaLnBrk="1" hangingPunct="1"/>
            <a:endParaRPr lang="en-US" dirty="0" smtClean="0">
              <a:ea typeface="宋体"/>
              <a:cs typeface="宋体"/>
            </a:endParaRPr>
          </a:p>
        </p:txBody>
      </p:sp>
      <p:sp>
        <p:nvSpPr>
          <p:cNvPr id="4" name="Slide Number Placeholder 3"/>
          <p:cNvSpPr>
            <a:spLocks noGrp="1"/>
          </p:cNvSpPr>
          <p:nvPr>
            <p:ph type="sldNum" sz="quarter" idx="5"/>
          </p:nvPr>
        </p:nvSpPr>
        <p:spPr/>
        <p:txBody>
          <a:bodyPr/>
          <a:lstStyle/>
          <a:p>
            <a:pPr>
              <a:defRPr/>
            </a:pPr>
            <a:fld id="{2AFA197A-C920-4D4A-B90E-012679A1C44B}" type="slidenum">
              <a:rPr lang="zh-CN" altLang="en-US" smtClean="0"/>
              <a:pPr>
                <a:defRPr/>
              </a:pPr>
              <a:t>13</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a:lstStyle/>
          <a:p>
            <a:pPr>
              <a:spcBef>
                <a:spcPct val="0"/>
              </a:spcBef>
            </a:pPr>
            <a:endParaRPr lang="en-US">
              <a:ea typeface="宋体" pitchFamily="-123" charset="-122"/>
            </a:endParaRPr>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E5A4F6-A88D-458A-8697-9DAAB960CB75}" type="slidenum">
              <a:rPr lang="en-US" altLang="zh-CN">
                <a:latin typeface="Arial" pitchFamily="-123" charset="0"/>
                <a:ea typeface="宋体" pitchFamily="-123" charset="-122"/>
                <a:cs typeface="宋体" pitchFamily="-123" charset="-122"/>
              </a:rPr>
              <a:pPr/>
              <a:t>60</a:t>
            </a:fld>
            <a:endParaRPr lang="en-US" altLang="zh-CN">
              <a:latin typeface="Arial" pitchFamily="-123" charset="0"/>
              <a:ea typeface="宋体" pitchFamily="-123" charset="-122"/>
              <a:cs typeface="宋体" pitchFamily="-123" charset="-122"/>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66612">
              <a:defRPr/>
            </a:pPr>
            <a:r>
              <a:rPr lang="en-US" dirty="0" smtClean="0"/>
              <a:t>Before case studies, put</a:t>
            </a:r>
            <a:r>
              <a:rPr lang="en-US" baseline="0" dirty="0" smtClean="0"/>
              <a:t> </a:t>
            </a:r>
            <a:r>
              <a:rPr lang="en-US" dirty="0" smtClean="0"/>
              <a:t>best practices slides – simple,</a:t>
            </a:r>
            <a:r>
              <a:rPr lang="en-US" baseline="0" dirty="0" smtClean="0"/>
              <a:t> but </a:t>
            </a:r>
            <a:r>
              <a:rPr lang="en-US" dirty="0" smtClean="0"/>
              <a:t>just follow them</a:t>
            </a:r>
          </a:p>
          <a:p>
            <a:endParaRPr lang="en-US" dirty="0"/>
          </a:p>
        </p:txBody>
      </p:sp>
      <p:sp>
        <p:nvSpPr>
          <p:cNvPr id="4" name="灯片编号占位符 3"/>
          <p:cNvSpPr>
            <a:spLocks noGrp="1"/>
          </p:cNvSpPr>
          <p:nvPr>
            <p:ph type="sldNum" sz="quarter" idx="10"/>
          </p:nvPr>
        </p:nvSpPr>
        <p:spPr/>
        <p:txBody>
          <a:bodyPr/>
          <a:lstStyle/>
          <a:p>
            <a:fld id="{F9F0935A-6CDD-4CF6-81D7-1E0BD9B0D690}" type="slidenum">
              <a:rPr lang="zh-CN" altLang="en-US" smtClean="0"/>
              <a:t>64</a:t>
            </a:fld>
            <a:endParaRPr lang="zh-CN" altLang="en-US"/>
          </a:p>
        </p:txBody>
      </p:sp>
    </p:spTree>
    <p:extLst>
      <p:ext uri="{BB962C8B-B14F-4D97-AF65-F5344CB8AC3E}">
        <p14:creationId xmlns:p14="http://schemas.microsoft.com/office/powerpoint/2010/main" val="29841226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First explain the app</a:t>
            </a:r>
          </a:p>
          <a:p>
            <a:r>
              <a:rPr lang="en-US" dirty="0" smtClean="0"/>
              <a:t>Problem</a:t>
            </a:r>
            <a:r>
              <a:rPr lang="en-US" baseline="0" dirty="0" smtClean="0"/>
              <a:t> – recommendation: make </a:t>
            </a:r>
            <a:r>
              <a:rPr lang="en-US" baseline="0" dirty="0" err="1" smtClean="0"/>
              <a:t>annimation</a:t>
            </a:r>
            <a:endParaRPr lang="en-US" dirty="0"/>
          </a:p>
        </p:txBody>
      </p:sp>
      <p:sp>
        <p:nvSpPr>
          <p:cNvPr id="4" name="灯片编号占位符 3"/>
          <p:cNvSpPr>
            <a:spLocks noGrp="1"/>
          </p:cNvSpPr>
          <p:nvPr>
            <p:ph type="sldNum" sz="quarter" idx="10"/>
          </p:nvPr>
        </p:nvSpPr>
        <p:spPr/>
        <p:txBody>
          <a:bodyPr/>
          <a:lstStyle/>
          <a:p>
            <a:fld id="{F9F0935A-6CDD-4CF6-81D7-1E0BD9B0D690}" type="slidenum">
              <a:rPr lang="zh-CN" altLang="en-US" smtClean="0"/>
              <a:t>65</a:t>
            </a:fld>
            <a:endParaRPr lang="zh-CN" altLang="en-US"/>
          </a:p>
        </p:txBody>
      </p:sp>
    </p:spTree>
    <p:extLst>
      <p:ext uri="{BB962C8B-B14F-4D97-AF65-F5344CB8AC3E}">
        <p14:creationId xmlns:p14="http://schemas.microsoft.com/office/powerpoint/2010/main" val="21826833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UI appears at</a:t>
            </a:r>
            <a:r>
              <a:rPr lang="en-US" baseline="0" dirty="0" smtClean="0"/>
              <a:t> the beginning</a:t>
            </a:r>
          </a:p>
          <a:p>
            <a:r>
              <a:rPr lang="en-US" baseline="0" dirty="0" smtClean="0"/>
              <a:t>Recommendation: group images…</a:t>
            </a:r>
            <a:endParaRPr lang="en-US" dirty="0"/>
          </a:p>
        </p:txBody>
      </p:sp>
      <p:sp>
        <p:nvSpPr>
          <p:cNvPr id="4" name="灯片编号占位符 3"/>
          <p:cNvSpPr>
            <a:spLocks noGrp="1"/>
          </p:cNvSpPr>
          <p:nvPr>
            <p:ph type="sldNum" sz="quarter" idx="10"/>
          </p:nvPr>
        </p:nvSpPr>
        <p:spPr/>
        <p:txBody>
          <a:bodyPr/>
          <a:lstStyle/>
          <a:p>
            <a:fld id="{F9F0935A-6CDD-4CF6-81D7-1E0BD9B0D690}" type="slidenum">
              <a:rPr lang="zh-CN" altLang="en-US" smtClean="0"/>
              <a:t>66</a:t>
            </a:fld>
            <a:endParaRPr lang="zh-CN" altLang="en-US"/>
          </a:p>
        </p:txBody>
      </p:sp>
    </p:spTree>
    <p:extLst>
      <p:ext uri="{BB962C8B-B14F-4D97-AF65-F5344CB8AC3E}">
        <p14:creationId xmlns:p14="http://schemas.microsoft.com/office/powerpoint/2010/main" val="35645588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zh-CN" dirty="0" smtClean="0"/>
          </a:p>
        </p:txBody>
      </p:sp>
      <p:sp>
        <p:nvSpPr>
          <p:cNvPr id="4" name="Slide Number Placeholder 3"/>
          <p:cNvSpPr>
            <a:spLocks noGrp="1"/>
          </p:cNvSpPr>
          <p:nvPr>
            <p:ph type="sldNum" sz="quarter" idx="5"/>
          </p:nvPr>
        </p:nvSpPr>
        <p:spPr/>
        <p:txBody>
          <a:bodyPr/>
          <a:lstStyle/>
          <a:p>
            <a:pPr>
              <a:defRPr/>
            </a:pPr>
            <a:fld id="{6A29A682-F079-4D80-8391-858ABEAE8EE6}" type="slidenum">
              <a:rPr lang="zh-CN" altLang="en-US" smtClean="0"/>
              <a:pPr>
                <a:defRPr/>
              </a:pPr>
              <a:t>72</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Drawbacks of existing approaches:</a:t>
            </a:r>
          </a:p>
          <a:p>
            <a:pPr lvl="1"/>
            <a:r>
              <a:rPr lang="en-US" dirty="0" smtClean="0"/>
              <a:t>Require app modification</a:t>
            </a:r>
          </a:p>
          <a:p>
            <a:pPr lvl="1"/>
            <a:r>
              <a:rPr lang="en-US" dirty="0" smtClean="0"/>
              <a:t>Requires app writers to be aware of network behavior</a:t>
            </a:r>
          </a:p>
          <a:p>
            <a:pPr lvl="1"/>
            <a:r>
              <a:rPr lang="en-US" dirty="0" smtClean="0"/>
              <a:t>Aggressive Inactivity timers cause increased signaling</a:t>
            </a:r>
          </a:p>
          <a:p>
            <a:pPr lvl="0"/>
            <a:r>
              <a:rPr lang="en-US" baseline="0" dirty="0" smtClean="0"/>
              <a:t>Context:</a:t>
            </a:r>
          </a:p>
          <a:p>
            <a:pPr lvl="1"/>
            <a:r>
              <a:rPr lang="en-US" baseline="0" dirty="0" smtClean="0"/>
              <a:t>No foreground apps (latency issue)</a:t>
            </a:r>
            <a:endParaRPr lang="en-US" dirty="0" smtClean="0"/>
          </a:p>
          <a:p>
            <a:endParaRPr lang="en-US" dirty="0"/>
          </a:p>
        </p:txBody>
      </p:sp>
      <p:sp>
        <p:nvSpPr>
          <p:cNvPr id="4" name="Slide Number Placeholder 3"/>
          <p:cNvSpPr>
            <a:spLocks noGrp="1"/>
          </p:cNvSpPr>
          <p:nvPr>
            <p:ph type="sldNum" sz="quarter" idx="10"/>
          </p:nvPr>
        </p:nvSpPr>
        <p:spPr/>
        <p:txBody>
          <a:bodyPr/>
          <a:lstStyle/>
          <a:p>
            <a:fld id="{7D373AB1-15F5-41E4-8414-98B3AE8DF666}" type="slidenum">
              <a:rPr lang="en-US" smtClean="0"/>
              <a:t>76</a:t>
            </a:fld>
            <a:endParaRPr lang="en-US"/>
          </a:p>
        </p:txBody>
      </p:sp>
    </p:spTree>
    <p:extLst>
      <p:ext uri="{BB962C8B-B14F-4D97-AF65-F5344CB8AC3E}">
        <p14:creationId xmlns:p14="http://schemas.microsoft.com/office/powerpoint/2010/main" val="12064732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p>
          <a:p>
            <a:endParaRPr lang="en-US" dirty="0"/>
          </a:p>
        </p:txBody>
      </p:sp>
      <p:sp>
        <p:nvSpPr>
          <p:cNvPr id="4" name="Slide Number Placeholder 3"/>
          <p:cNvSpPr>
            <a:spLocks noGrp="1"/>
          </p:cNvSpPr>
          <p:nvPr>
            <p:ph type="sldNum" sz="quarter" idx="10"/>
          </p:nvPr>
        </p:nvSpPr>
        <p:spPr/>
        <p:txBody>
          <a:bodyPr/>
          <a:lstStyle/>
          <a:p>
            <a:fld id="{FA861013-5FF3-4720-80EB-94E2310FA070}" type="slidenum">
              <a:rPr lang="en-US" smtClean="0"/>
              <a:t>77</a:t>
            </a:fld>
            <a:endParaRPr lang="en-US"/>
          </a:p>
        </p:txBody>
      </p:sp>
    </p:spTree>
    <p:extLst>
      <p:ext uri="{BB962C8B-B14F-4D97-AF65-F5344CB8AC3E}">
        <p14:creationId xmlns:p14="http://schemas.microsoft.com/office/powerpoint/2010/main" val="40388237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Input to the learning algorithm – a set of labeled data items</a:t>
            </a:r>
          </a:p>
          <a:p>
            <a:pPr algn="l"/>
            <a:r>
              <a:rPr lang="en-US" dirty="0" smtClean="0"/>
              <a:t>Function Call Attributes – Name, return value, action and depth</a:t>
            </a:r>
          </a:p>
          <a:p>
            <a:pPr algn="l"/>
            <a:r>
              <a:rPr lang="en-US" dirty="0" smtClean="0"/>
              <a:t>Packet Attributes – TCP flags, protocol, direction, hash(TCP payload)</a:t>
            </a:r>
          </a:p>
          <a:p>
            <a:endParaRPr lang="en-US" dirty="0"/>
          </a:p>
        </p:txBody>
      </p:sp>
      <p:sp>
        <p:nvSpPr>
          <p:cNvPr id="4" name="Slide Number Placeholder 3"/>
          <p:cNvSpPr>
            <a:spLocks noGrp="1"/>
          </p:cNvSpPr>
          <p:nvPr>
            <p:ph type="sldNum" sz="quarter" idx="10"/>
          </p:nvPr>
        </p:nvSpPr>
        <p:spPr/>
        <p:txBody>
          <a:bodyPr/>
          <a:lstStyle/>
          <a:p>
            <a:fld id="{7D373AB1-15F5-41E4-8414-98B3AE8DF666}" type="slidenum">
              <a:rPr lang="en-US" smtClean="0"/>
              <a:t>79</a:t>
            </a:fld>
            <a:endParaRPr lang="en-US"/>
          </a:p>
        </p:txBody>
      </p:sp>
    </p:spTree>
    <p:extLst>
      <p:ext uri="{BB962C8B-B14F-4D97-AF65-F5344CB8AC3E}">
        <p14:creationId xmlns:p14="http://schemas.microsoft.com/office/powerpoint/2010/main" val="41420002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Function Call Attributes – Name, return value, action and depth</a:t>
            </a:r>
          </a:p>
          <a:p>
            <a:pPr algn="l"/>
            <a:r>
              <a:rPr lang="en-US" dirty="0" smtClean="0"/>
              <a:t>Packet Attributes – TCP flags, protocol, direction, hash(TCP payload)</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FA861013-5FF3-4720-80EB-94E2310FA070}" type="slidenum">
              <a:rPr lang="en-US" smtClean="0"/>
              <a:t>81</a:t>
            </a:fld>
            <a:endParaRPr lang="en-US"/>
          </a:p>
        </p:txBody>
      </p:sp>
    </p:spTree>
    <p:extLst>
      <p:ext uri="{BB962C8B-B14F-4D97-AF65-F5344CB8AC3E}">
        <p14:creationId xmlns:p14="http://schemas.microsoft.com/office/powerpoint/2010/main" val="40388237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Vishnu </a:t>
            </a:r>
            <a:r>
              <a:rPr lang="en-US" sz="1200" dirty="0" err="1" smtClean="0"/>
              <a:t>Navda</a:t>
            </a:r>
            <a:endParaRPr lang="en-US" dirty="0"/>
          </a:p>
        </p:txBody>
      </p:sp>
      <p:sp>
        <p:nvSpPr>
          <p:cNvPr id="4" name="Slide Number Placeholder 3"/>
          <p:cNvSpPr>
            <a:spLocks noGrp="1"/>
          </p:cNvSpPr>
          <p:nvPr>
            <p:ph type="sldNum" sz="quarter" idx="10"/>
          </p:nvPr>
        </p:nvSpPr>
        <p:spPr/>
        <p:txBody>
          <a:bodyPr/>
          <a:lstStyle/>
          <a:p>
            <a:fld id="{0466C13E-F135-469B-BBAE-2F60FB69471C}" type="slidenum">
              <a:rPr lang="en-US" smtClean="0"/>
              <a:pPr/>
              <a:t>83</a:t>
            </a:fld>
            <a:endParaRPr lang="en-US"/>
          </a:p>
        </p:txBody>
      </p:sp>
    </p:spTree>
    <p:extLst>
      <p:ext uri="{BB962C8B-B14F-4D97-AF65-F5344CB8AC3E}">
        <p14:creationId xmlns:p14="http://schemas.microsoft.com/office/powerpoint/2010/main" val="1442976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make such large-scale</a:t>
            </a:r>
            <a:r>
              <a:rPr lang="en-US" baseline="0" dirty="0" smtClean="0"/>
              <a:t> measurement, we developed and published an app called 4GTest in Android market.</a:t>
            </a:r>
          </a:p>
          <a:p>
            <a:r>
              <a:rPr lang="en-US" baseline="0" dirty="0" smtClean="0"/>
              <a:t>In order to make sure that the Internet path does not become the bottleneck, 4GTest chooses the closest M-Lab nodes to connect to, which are distributed across the world.</a:t>
            </a:r>
          </a:p>
          <a:p>
            <a:r>
              <a:rPr lang="en-US" baseline="0" dirty="0" smtClean="0"/>
              <a:t>Within 2 months of deployment, we collect data from more than 3000 users</a:t>
            </a:r>
          </a:p>
          <a:p>
            <a:r>
              <a:rPr lang="en-US" baseline="0" dirty="0" smtClean="0"/>
              <a:t>Based on this figure, we can see that our data set has a reasonably good coverage in the United States.</a:t>
            </a:r>
            <a:endParaRPr lang="en-US" dirty="0"/>
          </a:p>
        </p:txBody>
      </p:sp>
      <p:sp>
        <p:nvSpPr>
          <p:cNvPr id="4" name="Slide Number Placeholder 3"/>
          <p:cNvSpPr>
            <a:spLocks noGrp="1"/>
          </p:cNvSpPr>
          <p:nvPr>
            <p:ph type="sldNum" sz="quarter" idx="10"/>
          </p:nvPr>
        </p:nvSpPr>
        <p:spPr/>
        <p:txBody>
          <a:bodyPr/>
          <a:lstStyle/>
          <a:p>
            <a:fld id="{770C1E7F-2EBE-8C44-BCC6-B9D1BC8EB751}" type="slidenum">
              <a:rPr lang="en-US" smtClean="0"/>
              <a:t>14</a:t>
            </a:fld>
            <a:endParaRPr lang="en-US"/>
          </a:p>
        </p:txBody>
      </p:sp>
    </p:spTree>
    <p:extLst>
      <p:ext uri="{BB962C8B-B14F-4D97-AF65-F5344CB8AC3E}">
        <p14:creationId xmlns:p14="http://schemas.microsoft.com/office/powerpoint/2010/main" val="25224402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F9F0935A-6CDD-4CF6-81D7-1E0BD9B0D690}" type="slidenum">
              <a:rPr lang="zh-CN" altLang="en-US" smtClean="0"/>
              <a:t>84</a:t>
            </a:fld>
            <a:endParaRPr lang="zh-CN" altLang="en-US"/>
          </a:p>
        </p:txBody>
      </p:sp>
    </p:spTree>
    <p:extLst>
      <p:ext uri="{BB962C8B-B14F-4D97-AF65-F5344CB8AC3E}">
        <p14:creationId xmlns:p14="http://schemas.microsoft.com/office/powerpoint/2010/main" val="2344074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Comparing</a:t>
            </a:r>
            <a:r>
              <a:rPr lang="en-US" baseline="0" dirty="0" smtClean="0"/>
              <a:t> downlink throughput, LTE’s median throughout is 13Mbps, and for some users, it can be up to 30Mbps.</a:t>
            </a:r>
          </a:p>
          <a:p>
            <a:r>
              <a:rPr lang="en-US" baseline="0" dirty="0" smtClean="0"/>
              <a:t>We need to notice that LTE network is currently relatively unloaded due to its new coming.</a:t>
            </a:r>
          </a:p>
          <a:p>
            <a:r>
              <a:rPr lang="en-US" baseline="0" dirty="0" smtClean="0"/>
              <a:t>For WiFi and WiMAX, their median downlink throughput is smaller than 5Mbps. And 3G networks are lower.</a:t>
            </a:r>
            <a:endParaRPr lang="en-US" dirty="0" smtClean="0"/>
          </a:p>
        </p:txBody>
      </p:sp>
      <p:sp>
        <p:nvSpPr>
          <p:cNvPr id="4" name="Slide Number Placeholder 3"/>
          <p:cNvSpPr>
            <a:spLocks noGrp="1"/>
          </p:cNvSpPr>
          <p:nvPr>
            <p:ph type="sldNum" sz="quarter" idx="10"/>
          </p:nvPr>
        </p:nvSpPr>
        <p:spPr/>
        <p:txBody>
          <a:bodyPr/>
          <a:lstStyle/>
          <a:p>
            <a:fld id="{770C1E7F-2EBE-8C44-BCC6-B9D1BC8EB751}" type="slidenum">
              <a:rPr lang="en-US" smtClean="0"/>
              <a:t>15</a:t>
            </a:fld>
            <a:endParaRPr lang="en-US"/>
          </a:p>
        </p:txBody>
      </p:sp>
    </p:spTree>
    <p:extLst>
      <p:ext uri="{BB962C8B-B14F-4D97-AF65-F5344CB8AC3E}">
        <p14:creationId xmlns:p14="http://schemas.microsoft.com/office/powerpoint/2010/main" val="1092483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uplink throughput, LTE’s median throughput is 5.6Mbps, which is also much higher than that of WiFi or WiMAX.</a:t>
            </a:r>
            <a:endParaRPr lang="en-US" dirty="0"/>
          </a:p>
        </p:txBody>
      </p:sp>
      <p:sp>
        <p:nvSpPr>
          <p:cNvPr id="4" name="Slide Number Placeholder 3"/>
          <p:cNvSpPr>
            <a:spLocks noGrp="1"/>
          </p:cNvSpPr>
          <p:nvPr>
            <p:ph type="sldNum" sz="quarter" idx="10"/>
          </p:nvPr>
        </p:nvSpPr>
        <p:spPr/>
        <p:txBody>
          <a:bodyPr/>
          <a:lstStyle/>
          <a:p>
            <a:fld id="{770C1E7F-2EBE-8C44-BCC6-B9D1BC8EB751}" type="slidenum">
              <a:rPr lang="en-US" smtClean="0"/>
              <a:t>16</a:t>
            </a:fld>
            <a:endParaRPr lang="en-US"/>
          </a:p>
        </p:txBody>
      </p:sp>
    </p:spTree>
    <p:extLst>
      <p:ext uri="{BB962C8B-B14F-4D97-AF65-F5344CB8AC3E}">
        <p14:creationId xmlns:p14="http://schemas.microsoft.com/office/powerpoint/2010/main" val="1092483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RTT, LTE and WiFi have similar median</a:t>
            </a:r>
            <a:r>
              <a:rPr lang="en-US" baseline="0" dirty="0" smtClean="0"/>
              <a:t> value of 70ms, </a:t>
            </a:r>
          </a:p>
          <a:p>
            <a:r>
              <a:rPr lang="en-US" baseline="0" dirty="0" smtClean="0"/>
              <a:t>WiMAX and 3G networks have higher RTTs, and the median value is between 100ms and 200ms.</a:t>
            </a:r>
            <a:endParaRPr lang="en-US" dirty="0"/>
          </a:p>
        </p:txBody>
      </p:sp>
      <p:sp>
        <p:nvSpPr>
          <p:cNvPr id="4" name="Slide Number Placeholder 3"/>
          <p:cNvSpPr>
            <a:spLocks noGrp="1"/>
          </p:cNvSpPr>
          <p:nvPr>
            <p:ph type="sldNum" sz="quarter" idx="10"/>
          </p:nvPr>
        </p:nvSpPr>
        <p:spPr/>
        <p:txBody>
          <a:bodyPr/>
          <a:lstStyle/>
          <a:p>
            <a:fld id="{770C1E7F-2EBE-8C44-BCC6-B9D1BC8EB751}" type="slidenum">
              <a:rPr lang="en-US" smtClean="0"/>
              <a:t>17</a:t>
            </a:fld>
            <a:endParaRPr lang="en-US"/>
          </a:p>
        </p:txBody>
      </p:sp>
    </p:spTree>
    <p:extLst>
      <p:ext uri="{BB962C8B-B14F-4D97-AF65-F5344CB8AC3E}">
        <p14:creationId xmlns:p14="http://schemas.microsoft.com/office/powerpoint/2010/main" val="1092483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State machine –</a:t>
            </a:r>
            <a:r>
              <a:rPr lang="en-US" baseline="0" dirty="0" smtClean="0"/>
              <a:t> the standard for all UMTS carriers – transitions &amp; </a:t>
            </a:r>
            <a:r>
              <a:rPr lang="en-US" baseline="0" dirty="0" err="1" smtClean="0"/>
              <a:t>paras</a:t>
            </a:r>
            <a:r>
              <a:rPr lang="en-US" baseline="0" dirty="0" smtClean="0"/>
              <a:t> can change</a:t>
            </a:r>
            <a:endParaRPr lang="en-US" dirty="0"/>
          </a:p>
        </p:txBody>
      </p:sp>
      <p:sp>
        <p:nvSpPr>
          <p:cNvPr id="4" name="灯片编号占位符 3"/>
          <p:cNvSpPr>
            <a:spLocks noGrp="1"/>
          </p:cNvSpPr>
          <p:nvPr>
            <p:ph type="sldNum" sz="quarter" idx="10"/>
          </p:nvPr>
        </p:nvSpPr>
        <p:spPr/>
        <p:txBody>
          <a:bodyPr/>
          <a:lstStyle/>
          <a:p>
            <a:fld id="{F9F0935A-6CDD-4CF6-81D7-1E0BD9B0D690}" type="slidenum">
              <a:rPr lang="zh-CN" altLang="en-US" smtClean="0"/>
              <a:t>18</a:t>
            </a:fld>
            <a:endParaRPr lang="zh-CN" altLang="en-US"/>
          </a:p>
        </p:txBody>
      </p:sp>
    </p:spTree>
    <p:extLst>
      <p:ext uri="{BB962C8B-B14F-4D97-AF65-F5344CB8AC3E}">
        <p14:creationId xmlns:p14="http://schemas.microsoft.com/office/powerpoint/2010/main" val="146816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3/24/14</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3/24/14</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3/24/14</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3/24/14</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3/24/14</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3/24/14</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6998-7)</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3/24/14</a:t>
            </a:r>
            <a:endParaRPr lang="en-US"/>
          </a:p>
        </p:txBody>
      </p:sp>
      <p:sp>
        <p:nvSpPr>
          <p:cNvPr id="8" name="Footer Placeholder 7"/>
          <p:cNvSpPr>
            <a:spLocks noGrp="1"/>
          </p:cNvSpPr>
          <p:nvPr>
            <p:ph type="ftr" sz="quarter" idx="11"/>
          </p:nvPr>
        </p:nvSpPr>
        <p:spPr/>
        <p:txBody>
          <a:bodyPr/>
          <a:lstStyle/>
          <a:p>
            <a:r>
              <a:rPr lang="en-US" smtClean="0"/>
              <a:t>Cellular Networks and Mobile Computing (COMS 6998-7)</a:t>
            </a:r>
            <a:endParaRPr lang="en-US"/>
          </a:p>
        </p:txBody>
      </p:sp>
      <p:sp>
        <p:nvSpPr>
          <p:cNvPr id="9" name="Slide Number Placeholder 8"/>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3/24/14</a:t>
            </a:r>
            <a:endParaRPr lang="en-US"/>
          </a:p>
        </p:txBody>
      </p:sp>
      <p:sp>
        <p:nvSpPr>
          <p:cNvPr id="4" name="Footer Placeholder 3"/>
          <p:cNvSpPr>
            <a:spLocks noGrp="1"/>
          </p:cNvSpPr>
          <p:nvPr>
            <p:ph type="ftr" sz="quarter" idx="11"/>
          </p:nvPr>
        </p:nvSpPr>
        <p:spPr/>
        <p:txBody>
          <a:bodyPr/>
          <a:lstStyle/>
          <a:p>
            <a:r>
              <a:rPr lang="en-US" smtClean="0"/>
              <a:t>Cellular Networks and Mobile Computing (COMS 6998-7)</a:t>
            </a:r>
            <a:endParaRPr lang="en-US"/>
          </a:p>
        </p:txBody>
      </p:sp>
      <p:sp>
        <p:nvSpPr>
          <p:cNvPr id="5" name="Slide Number Placeholder 4"/>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3/24/14</a:t>
            </a:r>
            <a:endParaRPr lang="en-US"/>
          </a:p>
        </p:txBody>
      </p:sp>
      <p:sp>
        <p:nvSpPr>
          <p:cNvPr id="3" name="Footer Placeholder 2"/>
          <p:cNvSpPr>
            <a:spLocks noGrp="1"/>
          </p:cNvSpPr>
          <p:nvPr>
            <p:ph type="ftr" sz="quarter" idx="11"/>
          </p:nvPr>
        </p:nvSpPr>
        <p:spPr/>
        <p:txBody>
          <a:bodyPr/>
          <a:lstStyle/>
          <a:p>
            <a:r>
              <a:rPr lang="en-US" smtClean="0"/>
              <a:t>Cellular Networks and Mobile Computing (COMS 6998-7)</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3/24/14</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6998-7)</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3/24/14</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6998-7)</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3/24/14</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Cellular Networks and Mobile Computing (COMS 6998-7)</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342B77-D34C-443A-9BA4-2E8748A6D93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cs.columbia.edu/~lierranli/coms6998-10Spring2013/"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emf"/></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20.png"/><Relationship Id="rId5" Type="http://schemas.openxmlformats.org/officeDocument/2006/relationships/oleObject" Target="../embeddings/oleObject5.bin"/><Relationship Id="rId6" Type="http://schemas.openxmlformats.org/officeDocument/2006/relationships/image" Target="../media/image19.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hyperlink" Target="http://www.cs.columbia.edu/~lierranli/coms6998-7Spring2014/papers/finepower_eurosys2011.pdf" TargetMode="External"/><Relationship Id="rId4" Type="http://schemas.openxmlformats.org/officeDocument/2006/relationships/hyperlink" Target="http://www.cs.columbia.edu/~lierranli/coms6998-7Spring2014/papers/eprof_eurosys2012.pdf" TargetMode="External"/><Relationship Id="rId1" Type="http://schemas.openxmlformats.org/officeDocument/2006/relationships/slideLayout" Target="../slideLayouts/slideLayout2.xml"/><Relationship Id="rId2" Type="http://schemas.openxmlformats.org/officeDocument/2006/relationships/hyperlink" Target="http://www.cs.columbia.edu/~lierranli/coms6998-7Spring2014/papers/nosleep_mobisys12.pdf"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6.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6.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6.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6.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6.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6.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3" Type="http://schemas.openxmlformats.org/officeDocument/2006/relationships/hyperlink" Target="http://www.cs.columbia.edu/~lierranli/coms6998-7Spring2014/papers/cider-asplos2014.pdf" TargetMode="External"/><Relationship Id="rId4" Type="http://schemas.openxmlformats.org/officeDocument/2006/relationships/hyperlink" Target="http://www.cs.columbia.edu/~lierranli/coms6998-7Spring2014/papers/SoftCell-CoNEXT2013.pdf" TargetMode="External"/><Relationship Id="rId5" Type="http://schemas.openxmlformats.org/officeDocument/2006/relationships/hyperlink" Target="http://www.cs.columbia.edu/~lierranli/coms6998-7Spring2014/papers/SoftRAN-HotSDN2013.pdf" TargetMode="External"/><Relationship Id="rId6" Type="http://schemas.openxmlformats.org/officeDocument/2006/relationships/hyperlink" Target="http://www.cs.columbia.edu/~lierranli/coms6998-7Spring2014/papers/aro_mobisys11.pdf" TargetMode="External"/><Relationship Id="rId7" Type="http://schemas.openxmlformats.org/officeDocument/2006/relationships/hyperlink" Target="http://www.cs.columbia.edu/~lierranli/coms6998-7Spring2014/papers/radiojockey_mobicom2012.pdf" TargetMode="External"/><Relationship Id="rId1" Type="http://schemas.openxmlformats.org/officeDocument/2006/relationships/slideLayout" Target="../slideLayouts/slideLayout2.xml"/><Relationship Id="rId2" Type="http://schemas.openxmlformats.org/officeDocument/2006/relationships/hyperlink" Target="http://www.cs.columbia.edu/~lierranli/coms6998-7Spring2014/papers/cells_sosp2011.pdf"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7.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 Id="rId3"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5.png"/></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jpe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42.png"/></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 Id="rId3" Type="http://schemas.openxmlformats.org/officeDocument/2006/relationships/image" Target="../media/image4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65.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66.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5" Type="http://schemas.openxmlformats.org/officeDocument/2006/relationships/image" Target="../media/image49.png"/><Relationship Id="rId6" Type="http://schemas.openxmlformats.org/officeDocument/2006/relationships/image" Target="../media/image54.png"/><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png"/><Relationship Id="rId3" Type="http://schemas.openxmlformats.org/officeDocument/2006/relationships/image" Target="../media/image56.png"/></Relationships>
</file>

<file path=ppt/slides/_rels/slide68.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image" Target="../media/image57.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png"/><Relationship Id="rId3" Type="http://schemas.openxmlformats.org/officeDocument/2006/relationships/image" Target="../media/image61.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21.png"/></Relationships>
</file>

<file path=ppt/slides/_rels/slide73.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image" Target="../media/image63.png"/><Relationship Id="rId1" Type="http://schemas.openxmlformats.org/officeDocument/2006/relationships/slideLayout" Target="../slideLayouts/slideLayout2.xml"/><Relationship Id="rId2" Type="http://schemas.openxmlformats.org/officeDocument/2006/relationships/hyperlink" Target="http://www.fiercewireless.com/nextgenspotlight/story/whats-really-causing-capacity-crunch"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5.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77.xml.rels><?xml version="1.0" encoding="UTF-8" standalone="yes"?>
<Relationships xmlns="http://schemas.openxmlformats.org/package/2006/relationships"><Relationship Id="rId3" Type="http://schemas.openxmlformats.org/officeDocument/2006/relationships/image" Target="../media/image69.png"/><Relationship Id="rId4" Type="http://schemas.openxmlformats.org/officeDocument/2006/relationships/image" Target="../media/image70.png"/><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6.png"/><Relationship Id="rId3" Type="http://schemas.openxmlformats.org/officeDocument/2006/relationships/image" Target="../media/image67.png"/></Relationships>
</file>

<file path=ppt/slides/_rels/slide79.xml.rels><?xml version="1.0" encoding="UTF-8" standalone="yes"?>
<Relationships xmlns="http://schemas.openxmlformats.org/package/2006/relationships"><Relationship Id="rId3" Type="http://schemas.openxmlformats.org/officeDocument/2006/relationships/image" Target="../media/image100.png"/><Relationship Id="rId4" Type="http://schemas.openxmlformats.org/officeDocument/2006/relationships/image" Target="../media/image110.png"/><Relationship Id="rId5" Type="http://schemas.openxmlformats.org/officeDocument/2006/relationships/image" Target="../media/image73.png"/><Relationship Id="rId6" Type="http://schemas.openxmlformats.org/officeDocument/2006/relationships/image" Target="../media/image74.png"/><Relationship Id="rId1" Type="http://schemas.openxmlformats.org/officeDocument/2006/relationships/slideLayout" Target="../slideLayouts/slideLayout6.xml"/><Relationship Id="rId2" Type="http://schemas.openxmlformats.org/officeDocument/2006/relationships/notesSlide" Target="../notesSlides/notesSlide47.xml"/></Relationships>
</file>

<file path=ppt/slides/_rels/slide8.xml.rels><?xml version="1.0" encoding="UTF-8" standalone="yes"?>
<Relationships xmlns="http://schemas.openxmlformats.org/package/2006/relationships"><Relationship Id="rId11" Type="http://schemas.openxmlformats.org/officeDocument/2006/relationships/image" Target="../media/image4.wmf"/><Relationship Id="rId12" Type="http://schemas.openxmlformats.org/officeDocument/2006/relationships/image" Target="../media/image5.png"/><Relationship Id="rId13" Type="http://schemas.openxmlformats.org/officeDocument/2006/relationships/image" Target="../media/image6.png"/><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3.xml"/><Relationship Id="rId4" Type="http://schemas.openxmlformats.org/officeDocument/2006/relationships/image" Target="../media/image2.wmf"/><Relationship Id="rId5" Type="http://schemas.openxmlformats.org/officeDocument/2006/relationships/oleObject" Target="../embeddings/oleObject1.bin"/><Relationship Id="rId6" Type="http://schemas.openxmlformats.org/officeDocument/2006/relationships/image" Target="../media/image1.emf"/><Relationship Id="rId7" Type="http://schemas.openxmlformats.org/officeDocument/2006/relationships/oleObject" Target="../embeddings/oleObject2.bin"/><Relationship Id="rId8" Type="http://schemas.openxmlformats.org/officeDocument/2006/relationships/oleObject" Target="../embeddings/oleObject3.bin"/><Relationship Id="rId9" Type="http://schemas.openxmlformats.org/officeDocument/2006/relationships/oleObject" Target="../embeddings/oleObject4.bin"/><Relationship Id="rId10" Type="http://schemas.openxmlformats.org/officeDocument/2006/relationships/image" Target="../media/image3.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8.png"/><Relationship Id="rId4" Type="http://schemas.openxmlformats.org/officeDocument/2006/relationships/image" Target="../media/image71.png"/><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72.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hyperlink" Target="http://developer.att.com/developer/forward.jsp?passedItemId=9700312" TargetMode="Externa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3200400"/>
            <a:ext cx="8153400" cy="1981200"/>
          </a:xfrm>
        </p:spPr>
        <p:txBody>
          <a:bodyPr>
            <a:noAutofit/>
          </a:bodyPr>
          <a:lstStyle/>
          <a:p>
            <a:pPr algn="r"/>
            <a:r>
              <a:rPr lang="en-US" sz="3400" dirty="0" smtClean="0">
                <a:solidFill>
                  <a:schemeClr val="tx1"/>
                </a:solidFill>
              </a:rPr>
              <a:t>Instructor: Li </a:t>
            </a:r>
            <a:r>
              <a:rPr lang="en-US" sz="3400" dirty="0" err="1" smtClean="0">
                <a:solidFill>
                  <a:schemeClr val="tx1"/>
                </a:solidFill>
              </a:rPr>
              <a:t>Erran</a:t>
            </a:r>
            <a:r>
              <a:rPr lang="en-US" sz="3400" dirty="0" smtClean="0">
                <a:solidFill>
                  <a:schemeClr val="tx1"/>
                </a:solidFill>
              </a:rPr>
              <a:t> Li (</a:t>
            </a:r>
            <a:r>
              <a:rPr lang="en-US" sz="3400" dirty="0" err="1" smtClean="0">
                <a:solidFill>
                  <a:srgbClr val="9F8540"/>
                </a:solidFill>
              </a:rPr>
              <a:t>lierranli@cs.columbia.edu</a:t>
            </a:r>
            <a:r>
              <a:rPr lang="en-US" sz="3400" dirty="0" smtClean="0">
                <a:solidFill>
                  <a:schemeClr val="tx1"/>
                </a:solidFill>
              </a:rPr>
              <a:t>)</a:t>
            </a:r>
          </a:p>
          <a:p>
            <a:pPr lvl="0" algn="r"/>
            <a:r>
              <a:rPr lang="en-US" sz="3400" dirty="0">
                <a:solidFill>
                  <a:srgbClr val="9F8540"/>
                </a:solidFill>
                <a:hlinkClick r:id="rId3"/>
              </a:rPr>
              <a:t>http://www.cs.columbia.edu/</a:t>
            </a:r>
            <a:r>
              <a:rPr lang="en-US" sz="3400" dirty="0" smtClean="0">
                <a:solidFill>
                  <a:srgbClr val="9F8540"/>
                </a:solidFill>
                <a:hlinkClick r:id="rId3"/>
              </a:rPr>
              <a:t>~lierranli/coms6998-7Spring2014/</a:t>
            </a:r>
            <a:endParaRPr lang="en-US" sz="3400" dirty="0" smtClean="0">
              <a:solidFill>
                <a:srgbClr val="9F8540"/>
              </a:solidFill>
            </a:endParaRPr>
          </a:p>
          <a:p>
            <a:pPr lvl="0" algn="r"/>
            <a:r>
              <a:rPr lang="en-US" sz="3400" dirty="0">
                <a:solidFill>
                  <a:schemeClr val="tx1"/>
                </a:solidFill>
              </a:rPr>
              <a:t>3</a:t>
            </a:r>
            <a:r>
              <a:rPr lang="en-US" sz="3400" dirty="0" smtClean="0">
                <a:solidFill>
                  <a:schemeClr val="tx1"/>
                </a:solidFill>
              </a:rPr>
              <a:t>/24/2014: Radio Resource Profiling and Optimization</a:t>
            </a:r>
          </a:p>
        </p:txBody>
      </p:sp>
      <p:sp>
        <p:nvSpPr>
          <p:cNvPr id="5" name="Title 1"/>
          <p:cNvSpPr txBox="1">
            <a:spLocks/>
          </p:cNvSpPr>
          <p:nvPr/>
        </p:nvSpPr>
        <p:spPr>
          <a:xfrm>
            <a:off x="304800" y="533400"/>
            <a:ext cx="8686800" cy="169545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t>Cellular Networks and Mobile Computing</a:t>
            </a:r>
            <a:br>
              <a:rPr lang="en-US" dirty="0" smtClean="0"/>
            </a:br>
            <a:r>
              <a:rPr lang="en-US" dirty="0" smtClean="0"/>
              <a:t>COMS 6998-</a:t>
            </a:r>
            <a:r>
              <a:rPr lang="en-US" dirty="0"/>
              <a:t>7</a:t>
            </a:r>
            <a:r>
              <a:rPr lang="en-US" dirty="0" smtClean="0"/>
              <a:t>, Spring 2014</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Title 1"/>
          <p:cNvSpPr>
            <a:spLocks noGrp="1"/>
          </p:cNvSpPr>
          <p:nvPr>
            <p:ph type="title"/>
          </p:nvPr>
        </p:nvSpPr>
        <p:spPr/>
        <p:txBody>
          <a:bodyPr/>
          <a:lstStyle/>
          <a:p>
            <a:r>
              <a:rPr lang="en-US" sz="3600" dirty="0">
                <a:latin typeface="Calibri" charset="0"/>
                <a:ea typeface="ＭＳ Ｐゴシック" charset="0"/>
                <a:cs typeface="ＭＳ Ｐゴシック" charset="0"/>
              </a:rPr>
              <a:t>Review of Previous Lecture (Cont’d)</a:t>
            </a:r>
            <a:endParaRPr lang="en-US" sz="3600" dirty="0">
              <a:solidFill>
                <a:srgbClr val="000090"/>
              </a:solidFill>
              <a:latin typeface="Calibri" charset="0"/>
            </a:endParaRPr>
          </a:p>
        </p:txBody>
      </p:sp>
      <p:sp>
        <p:nvSpPr>
          <p:cNvPr id="273410"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79D98690-DD83-CA44-B165-584C51C6CFAF}" type="slidenum">
              <a:rPr lang="en-US" sz="1200">
                <a:solidFill>
                  <a:srgbClr val="FFFFFF"/>
                </a:solidFill>
                <a:latin typeface="Calibri" charset="0"/>
              </a:rPr>
              <a:pPr eaLnBrk="1" hangingPunct="1"/>
              <a:t>10</a:t>
            </a:fld>
            <a:endParaRPr lang="en-US" sz="1200">
              <a:solidFill>
                <a:srgbClr val="FFFFFF"/>
              </a:solidFill>
              <a:latin typeface="Calibri" charset="0"/>
            </a:endParaRPr>
          </a:p>
        </p:txBody>
      </p:sp>
      <p:sp>
        <p:nvSpPr>
          <p:cNvPr id="9" name="TextBox 8"/>
          <p:cNvSpPr txBox="1"/>
          <p:nvPr/>
        </p:nvSpPr>
        <p:spPr>
          <a:xfrm>
            <a:off x="609600" y="1616075"/>
            <a:ext cx="8305800" cy="5324535"/>
          </a:xfrm>
          <a:prstGeom prst="rect">
            <a:avLst/>
          </a:prstGeom>
          <a:noFill/>
        </p:spPr>
        <p:txBody>
          <a:bodyPr>
            <a:spAutoFit/>
          </a:bodyPr>
          <a:lstStyle/>
          <a:p>
            <a:pPr defTabSz="457200">
              <a:defRPr/>
            </a:pPr>
            <a:r>
              <a:rPr lang="en-US" sz="3200" dirty="0" err="1" smtClean="0">
                <a:solidFill>
                  <a:prstClr val="black"/>
                </a:solidFill>
                <a:latin typeface="Calibri"/>
                <a:ea typeface="ＭＳ Ｐゴシック" charset="0"/>
                <a:cs typeface="ＭＳ Ｐゴシック" charset="0"/>
              </a:rPr>
              <a:t>SoftRAN</a:t>
            </a:r>
            <a:r>
              <a:rPr lang="en-US" sz="3200" dirty="0" smtClean="0">
                <a:solidFill>
                  <a:prstClr val="black"/>
                </a:solidFill>
                <a:latin typeface="Calibri"/>
                <a:ea typeface="ＭＳ Ｐゴシック" charset="0"/>
                <a:cs typeface="ＭＳ Ｐゴシック" charset="0"/>
              </a:rPr>
              <a:t> refactors control plane</a:t>
            </a:r>
          </a:p>
          <a:p>
            <a:pPr defTabSz="457200">
              <a:defRPr/>
            </a:pPr>
            <a:endParaRPr lang="en-US" sz="3200" dirty="0" smtClean="0">
              <a:solidFill>
                <a:prstClr val="black"/>
              </a:solidFill>
              <a:latin typeface="Calibri"/>
              <a:ea typeface="ＭＳ Ｐゴシック" charset="0"/>
              <a:cs typeface="ＭＳ Ｐゴシック" charset="0"/>
            </a:endParaRPr>
          </a:p>
          <a:p>
            <a:pPr marL="457200" indent="-457200" defTabSz="457200">
              <a:buFont typeface="Arial"/>
              <a:buChar char="•"/>
              <a:defRPr/>
            </a:pPr>
            <a:r>
              <a:rPr lang="en-US" sz="3200" dirty="0" smtClean="0">
                <a:solidFill>
                  <a:prstClr val="black"/>
                </a:solidFill>
                <a:latin typeface="Calibri"/>
                <a:ea typeface="ＭＳ Ｐゴシック" charset="0"/>
                <a:cs typeface="ＭＳ Ｐゴシック" charset="0"/>
              </a:rPr>
              <a:t>Controller </a:t>
            </a:r>
            <a:r>
              <a:rPr lang="en-US" sz="3200" dirty="0">
                <a:solidFill>
                  <a:prstClr val="black"/>
                </a:solidFill>
                <a:latin typeface="Calibri"/>
                <a:ea typeface="ＭＳ Ｐゴシック" charset="0"/>
                <a:cs typeface="ＭＳ Ｐゴシック" charset="0"/>
              </a:rPr>
              <a:t>responsibilities:</a:t>
            </a:r>
          </a:p>
          <a:p>
            <a:pPr marL="914400" lvl="1" indent="-457200" defTabSz="457200">
              <a:buFont typeface="Lucida Grande"/>
              <a:buChar char="-"/>
              <a:defRPr/>
            </a:pPr>
            <a:r>
              <a:rPr lang="en-US" sz="2800" dirty="0">
                <a:solidFill>
                  <a:prstClr val="black"/>
                </a:solidFill>
                <a:latin typeface="Calibri"/>
                <a:ea typeface="ＭＳ Ｐゴシック" charset="0"/>
                <a:cs typeface="ＭＳ Ｐゴシック" charset="0"/>
              </a:rPr>
              <a:t>Decisions influencing global network state</a:t>
            </a:r>
          </a:p>
          <a:p>
            <a:pPr marL="1257300" lvl="2" indent="-342900" defTabSz="457200">
              <a:buFont typeface="Arial" pitchFamily="34" charset="0"/>
              <a:buChar char="•"/>
              <a:defRPr/>
            </a:pPr>
            <a:r>
              <a:rPr lang="en-US" sz="2400" dirty="0">
                <a:solidFill>
                  <a:prstClr val="black"/>
                </a:solidFill>
                <a:latin typeface="Calibri"/>
                <a:ea typeface="ＭＳ Ｐゴシック" charset="0"/>
                <a:cs typeface="ＭＳ Ｐゴシック" charset="0"/>
              </a:rPr>
              <a:t>Load balancing </a:t>
            </a:r>
          </a:p>
          <a:p>
            <a:pPr marL="1257300" lvl="2" indent="-342900" defTabSz="457200">
              <a:buFont typeface="Arial" pitchFamily="34" charset="0"/>
              <a:buChar char="•"/>
              <a:defRPr/>
            </a:pPr>
            <a:r>
              <a:rPr lang="en-US" sz="2400" dirty="0">
                <a:solidFill>
                  <a:prstClr val="black"/>
                </a:solidFill>
                <a:latin typeface="Calibri"/>
                <a:ea typeface="ＭＳ Ｐゴシック" charset="0"/>
                <a:cs typeface="ＭＳ Ｐゴシック" charset="0"/>
              </a:rPr>
              <a:t>Interference management</a:t>
            </a:r>
          </a:p>
          <a:p>
            <a:pPr lvl="2" defTabSz="457200">
              <a:defRPr/>
            </a:pPr>
            <a:endParaRPr lang="en-US" sz="2400" dirty="0">
              <a:solidFill>
                <a:prstClr val="black"/>
              </a:solidFill>
              <a:latin typeface="Calibri"/>
              <a:ea typeface="ＭＳ Ｐゴシック" charset="0"/>
              <a:cs typeface="ＭＳ Ｐゴシック" charset="0"/>
            </a:endParaRPr>
          </a:p>
          <a:p>
            <a:pPr marL="457200" indent="-457200" defTabSz="457200">
              <a:buFont typeface="Arial"/>
              <a:buChar char="•"/>
              <a:defRPr/>
            </a:pPr>
            <a:r>
              <a:rPr lang="en-US" sz="3200" dirty="0">
                <a:solidFill>
                  <a:prstClr val="black"/>
                </a:solidFill>
                <a:latin typeface="Calibri"/>
                <a:ea typeface="ＭＳ Ｐゴシック" charset="0"/>
                <a:cs typeface="ＭＳ Ｐゴシック" charset="0"/>
              </a:rPr>
              <a:t>Radio element responsibilities:</a:t>
            </a:r>
          </a:p>
          <a:p>
            <a:pPr marL="914400" lvl="1" indent="-457200" defTabSz="457200">
              <a:buFont typeface="Lucida Grande"/>
              <a:buChar char="-"/>
              <a:defRPr/>
            </a:pPr>
            <a:r>
              <a:rPr lang="en-US" sz="2800" dirty="0">
                <a:solidFill>
                  <a:prstClr val="black"/>
                </a:solidFill>
                <a:latin typeface="Calibri"/>
                <a:ea typeface="ＭＳ Ｐゴシック" charset="0"/>
                <a:cs typeface="ＭＳ Ｐゴシック" charset="0"/>
              </a:rPr>
              <a:t>Decisions based on frequently varying local network state</a:t>
            </a:r>
          </a:p>
          <a:p>
            <a:pPr marL="1257300" lvl="2" indent="-342900" defTabSz="457200">
              <a:buFont typeface="Arial" pitchFamily="34" charset="0"/>
              <a:buChar char="•"/>
              <a:defRPr/>
            </a:pPr>
            <a:r>
              <a:rPr lang="en-US" sz="2400" dirty="0">
                <a:solidFill>
                  <a:prstClr val="black"/>
                </a:solidFill>
                <a:latin typeface="Calibri"/>
                <a:ea typeface="ＭＳ Ｐゴシック" charset="0"/>
                <a:cs typeface="ＭＳ Ｐゴシック" charset="0"/>
              </a:rPr>
              <a:t>Flow allocation based on channel states</a:t>
            </a:r>
          </a:p>
          <a:p>
            <a:pPr marL="342900" indent="-342900" defTabSz="457200">
              <a:buFont typeface="Arial" pitchFamily="34" charset="0"/>
              <a:buChar char="•"/>
              <a:defRPr/>
            </a:pPr>
            <a:endParaRPr lang="en-US" sz="3200" dirty="0">
              <a:solidFill>
                <a:prstClr val="black"/>
              </a:solidFill>
              <a:latin typeface="Calibri"/>
              <a:ea typeface="ＭＳ Ｐゴシック" charset="0"/>
              <a:cs typeface="ＭＳ Ｐゴシック" charset="0"/>
            </a:endParaRPr>
          </a:p>
        </p:txBody>
      </p:sp>
      <p:sp>
        <p:nvSpPr>
          <p:cNvPr id="2" name="Date Placeholder 1"/>
          <p:cNvSpPr>
            <a:spLocks noGrp="1"/>
          </p:cNvSpPr>
          <p:nvPr>
            <p:ph type="dt" sz="half" idx="10"/>
          </p:nvPr>
        </p:nvSpPr>
        <p:spPr/>
        <p:txBody>
          <a:bodyPr/>
          <a:lstStyle/>
          <a:p>
            <a:pPr>
              <a:defRPr/>
            </a:pPr>
            <a:r>
              <a:rPr lang="en-US" smtClean="0"/>
              <a:t>3/24/14</a:t>
            </a:r>
            <a:endParaRPr lang="en-US"/>
          </a:p>
        </p:txBody>
      </p:sp>
      <p:sp>
        <p:nvSpPr>
          <p:cNvPr id="3" name="Footer Placeholder 2"/>
          <p:cNvSpPr>
            <a:spLocks noGrp="1"/>
          </p:cNvSpPr>
          <p:nvPr>
            <p:ph type="ftr" sz="quarter" idx="11"/>
          </p:nvPr>
        </p:nvSpPr>
        <p:spPr/>
        <p:txBody>
          <a:bodyPr/>
          <a:lstStyle/>
          <a:p>
            <a:pPr>
              <a:defRPr/>
            </a:pPr>
            <a:r>
              <a:rPr lang="en-US" smtClean="0"/>
              <a:t>Cellular Networks and Mobile Computing (COMS 6998-7)</a:t>
            </a:r>
            <a:endParaRPr lang="en-US"/>
          </a:p>
        </p:txBody>
      </p:sp>
      <p:sp>
        <p:nvSpPr>
          <p:cNvPr id="7" name="Slide Number Placeholder 3"/>
          <p:cNvSpPr txBox="1">
            <a:spLocks/>
          </p:cNvSpPr>
          <p:nvPr/>
        </p:nvSpPr>
        <p:spPr>
          <a:xfrm>
            <a:off x="7010400" y="6348413"/>
            <a:ext cx="2133600"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sz="1200" b="1" kern="1200" smtClean="0">
                <a:solidFill>
                  <a:prstClr val="black"/>
                </a:solidFill>
                <a:latin typeface="Calibri"/>
                <a:ea typeface="ＭＳ Ｐゴシック" charset="0"/>
                <a:cs typeface="ＭＳ Ｐゴシック"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94FD690-9D64-EA4D-B5C6-008E6352269E}" type="slidenum">
              <a:rPr lang="en-US" sz="1000" b="0" smtClean="0">
                <a:solidFill>
                  <a:srgbClr val="BFBFBF"/>
                </a:solidFill>
              </a:rPr>
              <a:pPr>
                <a:defRPr/>
              </a:pPr>
              <a:t>10</a:t>
            </a:fld>
            <a:endParaRPr lang="en-US" sz="1000" b="0" dirty="0">
              <a:solidFill>
                <a:srgbClr val="BFBFBF"/>
              </a:solidFill>
            </a:endParaRPr>
          </a:p>
        </p:txBody>
      </p:sp>
    </p:spTree>
    <p:extLst>
      <p:ext uri="{BB962C8B-B14F-4D97-AF65-F5344CB8AC3E}">
        <p14:creationId xmlns:p14="http://schemas.microsoft.com/office/powerpoint/2010/main" val="286643580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Title 1"/>
          <p:cNvSpPr>
            <a:spLocks noGrp="1"/>
          </p:cNvSpPr>
          <p:nvPr>
            <p:ph type="title"/>
          </p:nvPr>
        </p:nvSpPr>
        <p:spPr/>
        <p:txBody>
          <a:bodyPr>
            <a:normAutofit/>
          </a:bodyPr>
          <a:lstStyle/>
          <a:p>
            <a:r>
              <a:rPr lang="en-US" sz="3600" dirty="0">
                <a:latin typeface="Calibri" charset="0"/>
                <a:ea typeface="ＭＳ Ｐゴシック" charset="0"/>
                <a:cs typeface="ＭＳ Ｐゴシック" charset="0"/>
              </a:rPr>
              <a:t>Review of Previous Lecture (Cont’d</a:t>
            </a:r>
            <a:r>
              <a:rPr lang="en-US" sz="3600" dirty="0" smtClean="0">
                <a:latin typeface="Calibri" charset="0"/>
                <a:ea typeface="ＭＳ Ｐゴシック" charset="0"/>
                <a:cs typeface="ＭＳ Ｐゴシック" charset="0"/>
              </a:rPr>
              <a:t>)</a:t>
            </a:r>
            <a:endParaRPr lang="en-US" sz="3600" dirty="0">
              <a:solidFill>
                <a:srgbClr val="000090"/>
              </a:solidFill>
              <a:latin typeface="Calibri" charset="0"/>
            </a:endParaRPr>
          </a:p>
        </p:txBody>
      </p:sp>
      <p:sp>
        <p:nvSpPr>
          <p:cNvPr id="27443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BC5B664C-43B5-8944-BEC7-0EA52BF13119}" type="slidenum">
              <a:rPr lang="en-US" sz="1200">
                <a:solidFill>
                  <a:srgbClr val="FFFFFF"/>
                </a:solidFill>
                <a:latin typeface="Calibri" charset="0"/>
              </a:rPr>
              <a:pPr eaLnBrk="1" hangingPunct="1"/>
              <a:t>11</a:t>
            </a:fld>
            <a:endParaRPr lang="en-US" sz="1200">
              <a:solidFill>
                <a:srgbClr val="FFFFFF"/>
              </a:solidFill>
              <a:latin typeface="Calibri" charset="0"/>
            </a:endParaRPr>
          </a:p>
        </p:txBody>
      </p:sp>
      <p:sp>
        <p:nvSpPr>
          <p:cNvPr id="6" name="TextBox 5"/>
          <p:cNvSpPr txBox="1"/>
          <p:nvPr/>
        </p:nvSpPr>
        <p:spPr>
          <a:xfrm>
            <a:off x="1828800" y="5486400"/>
            <a:ext cx="184150" cy="369888"/>
          </a:xfrm>
          <a:prstGeom prst="rect">
            <a:avLst/>
          </a:prstGeom>
          <a:noFill/>
        </p:spPr>
        <p:txBody>
          <a:bodyPr wrap="none">
            <a:spAutoFit/>
          </a:bodyPr>
          <a:lstStyle/>
          <a:p>
            <a:pPr defTabSz="457200">
              <a:defRPr/>
            </a:pPr>
            <a:endParaRPr lang="en-US" dirty="0">
              <a:solidFill>
                <a:prstClr val="black"/>
              </a:solidFill>
              <a:latin typeface="Calibri"/>
              <a:ea typeface="ＭＳ Ｐゴシック" charset="0"/>
              <a:cs typeface="ＭＳ Ｐゴシック" charset="0"/>
            </a:endParaRPr>
          </a:p>
        </p:txBody>
      </p:sp>
      <p:sp>
        <p:nvSpPr>
          <p:cNvPr id="9" name="Content Placeholder 2"/>
          <p:cNvSpPr txBox="1">
            <a:spLocks/>
          </p:cNvSpPr>
          <p:nvPr/>
        </p:nvSpPr>
        <p:spPr>
          <a:xfrm>
            <a:off x="360363" y="1466850"/>
            <a:ext cx="8763000" cy="463708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defRPr/>
            </a:pPr>
            <a:r>
              <a:rPr lang="en-US" sz="3200" dirty="0" err="1" smtClean="0">
                <a:solidFill>
                  <a:prstClr val="black"/>
                </a:solidFill>
                <a:latin typeface="Calibri"/>
              </a:rPr>
              <a:t>SoftRAN</a:t>
            </a:r>
            <a:r>
              <a:rPr lang="en-US" sz="3200" dirty="0" smtClean="0">
                <a:solidFill>
                  <a:prstClr val="black"/>
                </a:solidFill>
                <a:latin typeface="Calibri"/>
              </a:rPr>
              <a:t> advantages</a:t>
            </a:r>
          </a:p>
          <a:p>
            <a:pPr marL="342900" lvl="1" indent="-342900">
              <a:buFont typeface="Arial" pitchFamily="34" charset="0"/>
              <a:buChar char="•"/>
              <a:defRPr/>
            </a:pPr>
            <a:r>
              <a:rPr lang="en-US" sz="3200" dirty="0" smtClean="0">
                <a:solidFill>
                  <a:prstClr val="black"/>
                </a:solidFill>
                <a:latin typeface="Calibri"/>
              </a:rPr>
              <a:t>Logically </a:t>
            </a:r>
            <a:r>
              <a:rPr lang="en-US" sz="3200" dirty="0">
                <a:solidFill>
                  <a:prstClr val="black"/>
                </a:solidFill>
                <a:latin typeface="Calibri"/>
              </a:rPr>
              <a:t>centralized </a:t>
            </a:r>
            <a:r>
              <a:rPr lang="en-US" sz="3200" dirty="0" smtClean="0">
                <a:solidFill>
                  <a:prstClr val="black"/>
                </a:solidFill>
                <a:latin typeface="Calibri"/>
              </a:rPr>
              <a:t>control plane:</a:t>
            </a:r>
            <a:endParaRPr lang="en-US" dirty="0" smtClean="0">
              <a:solidFill>
                <a:prstClr val="black"/>
              </a:solidFill>
              <a:latin typeface="Calibri"/>
            </a:endParaRPr>
          </a:p>
          <a:p>
            <a:pPr lvl="1">
              <a:defRPr/>
            </a:pPr>
            <a:r>
              <a:rPr lang="en-US" dirty="0" smtClean="0">
                <a:solidFill>
                  <a:prstClr val="black"/>
                </a:solidFill>
                <a:latin typeface="Calibri"/>
              </a:rPr>
              <a:t>Global </a:t>
            </a:r>
            <a:r>
              <a:rPr lang="en-US" dirty="0">
                <a:solidFill>
                  <a:prstClr val="black"/>
                </a:solidFill>
                <a:latin typeface="Calibri"/>
              </a:rPr>
              <a:t>view on interference and </a:t>
            </a:r>
            <a:r>
              <a:rPr lang="en-US" dirty="0" smtClean="0">
                <a:solidFill>
                  <a:prstClr val="black"/>
                </a:solidFill>
                <a:latin typeface="Calibri"/>
              </a:rPr>
              <a:t>load</a:t>
            </a:r>
          </a:p>
          <a:p>
            <a:pPr lvl="2">
              <a:defRPr/>
            </a:pPr>
            <a:r>
              <a:rPr lang="en-US" dirty="0">
                <a:solidFill>
                  <a:prstClr val="black"/>
                </a:solidFill>
                <a:latin typeface="Calibri"/>
              </a:rPr>
              <a:t>Easier coordination of radio resource </a:t>
            </a:r>
            <a:r>
              <a:rPr lang="en-US" dirty="0" smtClean="0">
                <a:solidFill>
                  <a:prstClr val="black"/>
                </a:solidFill>
                <a:latin typeface="Calibri"/>
              </a:rPr>
              <a:t>management</a:t>
            </a:r>
          </a:p>
          <a:p>
            <a:pPr lvl="2">
              <a:defRPr/>
            </a:pPr>
            <a:r>
              <a:rPr lang="en-US" dirty="0" smtClean="0">
                <a:solidFill>
                  <a:prstClr val="black"/>
                </a:solidFill>
                <a:latin typeface="Calibri"/>
              </a:rPr>
              <a:t>Efficient use of wireless resources</a:t>
            </a:r>
          </a:p>
          <a:p>
            <a:pPr lvl="1">
              <a:defRPr/>
            </a:pPr>
            <a:r>
              <a:rPr lang="en-US" dirty="0" smtClean="0">
                <a:solidFill>
                  <a:prstClr val="black"/>
                </a:solidFill>
                <a:latin typeface="Calibri"/>
              </a:rPr>
              <a:t>Plug-and-play control algorithms</a:t>
            </a:r>
          </a:p>
          <a:p>
            <a:pPr lvl="2">
              <a:defRPr/>
            </a:pPr>
            <a:r>
              <a:rPr lang="en-US" dirty="0">
                <a:solidFill>
                  <a:prstClr val="black"/>
                </a:solidFill>
                <a:latin typeface="Calibri"/>
              </a:rPr>
              <a:t>Simplified network </a:t>
            </a:r>
            <a:r>
              <a:rPr lang="en-US" dirty="0" smtClean="0">
                <a:solidFill>
                  <a:prstClr val="black"/>
                </a:solidFill>
                <a:latin typeface="Calibri"/>
              </a:rPr>
              <a:t>management</a:t>
            </a:r>
            <a:endParaRPr lang="en-US" dirty="0" smtClean="0">
              <a:solidFill>
                <a:prstClr val="black"/>
              </a:solidFill>
              <a:latin typeface="Calibri"/>
            </a:endParaRPr>
          </a:p>
        </p:txBody>
      </p:sp>
      <p:sp>
        <p:nvSpPr>
          <p:cNvPr id="2" name="Date Placeholder 1"/>
          <p:cNvSpPr>
            <a:spLocks noGrp="1"/>
          </p:cNvSpPr>
          <p:nvPr>
            <p:ph type="dt" sz="half" idx="10"/>
          </p:nvPr>
        </p:nvSpPr>
        <p:spPr/>
        <p:txBody>
          <a:bodyPr/>
          <a:lstStyle/>
          <a:p>
            <a:pPr>
              <a:defRPr/>
            </a:pPr>
            <a:r>
              <a:rPr lang="en-US" smtClean="0"/>
              <a:t>3/24/14</a:t>
            </a:r>
            <a:endParaRPr lang="en-US"/>
          </a:p>
        </p:txBody>
      </p:sp>
      <p:sp>
        <p:nvSpPr>
          <p:cNvPr id="3" name="Footer Placeholder 2"/>
          <p:cNvSpPr>
            <a:spLocks noGrp="1"/>
          </p:cNvSpPr>
          <p:nvPr>
            <p:ph type="ftr" sz="quarter" idx="11"/>
          </p:nvPr>
        </p:nvSpPr>
        <p:spPr/>
        <p:txBody>
          <a:bodyPr/>
          <a:lstStyle/>
          <a:p>
            <a:pPr>
              <a:defRPr/>
            </a:pPr>
            <a:r>
              <a:rPr lang="en-US" smtClean="0"/>
              <a:t>Cellular Networks and Mobile Computing (COMS 6998-7)</a:t>
            </a:r>
            <a:endParaRPr lang="en-US"/>
          </a:p>
        </p:txBody>
      </p:sp>
      <p:sp>
        <p:nvSpPr>
          <p:cNvPr id="8" name="Slide Number Placeholder 3"/>
          <p:cNvSpPr txBox="1">
            <a:spLocks/>
          </p:cNvSpPr>
          <p:nvPr/>
        </p:nvSpPr>
        <p:spPr>
          <a:xfrm>
            <a:off x="7010400" y="6348413"/>
            <a:ext cx="2133600"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sz="1200" b="1" kern="1200" smtClean="0">
                <a:solidFill>
                  <a:prstClr val="black"/>
                </a:solidFill>
                <a:latin typeface="Calibri"/>
                <a:ea typeface="ＭＳ Ｐゴシック" charset="0"/>
                <a:cs typeface="ＭＳ Ｐゴシック"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94FD690-9D64-EA4D-B5C6-008E6352269E}" type="slidenum">
              <a:rPr lang="en-US" sz="1000" b="0" smtClean="0">
                <a:solidFill>
                  <a:srgbClr val="BFBFBF"/>
                </a:solidFill>
              </a:rPr>
              <a:pPr>
                <a:defRPr/>
              </a:pPr>
              <a:t>11</a:t>
            </a:fld>
            <a:endParaRPr lang="en-US" sz="1000" b="0" dirty="0">
              <a:solidFill>
                <a:srgbClr val="BFBFBF"/>
              </a:solidFill>
            </a:endParaRPr>
          </a:p>
        </p:txBody>
      </p:sp>
    </p:spTree>
    <p:extLst>
      <p:ext uri="{BB962C8B-B14F-4D97-AF65-F5344CB8AC3E}">
        <p14:creationId xmlns:p14="http://schemas.microsoft.com/office/powerpoint/2010/main" val="135814696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600200"/>
            <a:ext cx="8305800" cy="4525963"/>
          </a:xfrm>
        </p:spPr>
        <p:txBody>
          <a:bodyPr>
            <a:normAutofit/>
          </a:bodyPr>
          <a:lstStyle/>
          <a:p>
            <a:r>
              <a:rPr lang="en-US" dirty="0" smtClean="0"/>
              <a:t>Review of Previous Lecture</a:t>
            </a:r>
          </a:p>
          <a:p>
            <a:r>
              <a:rPr lang="en-US" dirty="0" smtClean="0">
                <a:solidFill>
                  <a:srgbClr val="FF0000"/>
                </a:solidFill>
              </a:rPr>
              <a:t>Radio Resource Usage Profiling and Optimization</a:t>
            </a:r>
            <a:endParaRPr lang="en-US" dirty="0">
              <a:solidFill>
                <a:srgbClr val="FF0000"/>
              </a:solidFill>
            </a:endParaRPr>
          </a:p>
          <a:p>
            <a:pPr lvl="1"/>
            <a:r>
              <a:rPr lang="en-US" dirty="0" smtClean="0"/>
              <a:t>Network Characteristics</a:t>
            </a:r>
          </a:p>
          <a:p>
            <a:pPr lvl="1"/>
            <a:r>
              <a:rPr lang="en-US" dirty="0" smtClean="0"/>
              <a:t>RRC State Inference</a:t>
            </a:r>
          </a:p>
          <a:p>
            <a:pPr lvl="1"/>
            <a:r>
              <a:rPr lang="en-US" dirty="0" smtClean="0"/>
              <a:t>Radio Resource Usage Profiling &amp; Optimization</a:t>
            </a:r>
          </a:p>
          <a:p>
            <a:pPr lvl="1"/>
            <a:r>
              <a:rPr lang="en-US" dirty="0" smtClean="0"/>
              <a:t>Network RRC Parameters </a:t>
            </a:r>
            <a:r>
              <a:rPr lang="en-US" dirty="0"/>
              <a:t>Optimization </a:t>
            </a:r>
            <a:endParaRPr lang="en-US" dirty="0" smtClean="0"/>
          </a:p>
          <a:p>
            <a:pPr lvl="1"/>
            <a:r>
              <a:rPr lang="en-US" dirty="0" smtClean="0"/>
              <a:t>Conclusion</a:t>
            </a:r>
          </a:p>
          <a:p>
            <a:endParaRPr lang="en-US" dirty="0" smtClean="0"/>
          </a:p>
        </p:txBody>
      </p:sp>
      <p:sp>
        <p:nvSpPr>
          <p:cNvPr id="4" name="Date Placeholder 3"/>
          <p:cNvSpPr>
            <a:spLocks noGrp="1"/>
          </p:cNvSpPr>
          <p:nvPr>
            <p:ph type="dt" sz="half" idx="10"/>
          </p:nvPr>
        </p:nvSpPr>
        <p:spPr/>
        <p:txBody>
          <a:bodyPr/>
          <a:lstStyle/>
          <a:p>
            <a:r>
              <a:rPr lang="en-US" smtClean="0"/>
              <a:t>3/24/14</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12</a:t>
            </a:fld>
            <a:endParaRPr lang="en-US"/>
          </a:p>
        </p:txBody>
      </p:sp>
    </p:spTree>
    <p:extLst>
      <p:ext uri="{BB962C8B-B14F-4D97-AF65-F5344CB8AC3E}">
        <p14:creationId xmlns:p14="http://schemas.microsoft.com/office/powerpoint/2010/main" val="17397371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标题 1"/>
          <p:cNvSpPr>
            <a:spLocks noGrp="1"/>
          </p:cNvSpPr>
          <p:nvPr>
            <p:ph type="title"/>
          </p:nvPr>
        </p:nvSpPr>
        <p:spPr/>
        <p:txBody>
          <a:bodyPr/>
          <a:lstStyle/>
          <a:p>
            <a:r>
              <a:rPr lang="en-US" altLang="zh-CN" sz="3600" b="1" dirty="0" smtClean="0">
                <a:cs typeface="宋体"/>
              </a:rPr>
              <a:t>Introduction</a:t>
            </a:r>
            <a:endParaRPr lang="zh-CN" altLang="en-US" sz="3600" b="1" dirty="0" smtClean="0">
              <a:cs typeface="宋体"/>
            </a:endParaRPr>
          </a:p>
        </p:txBody>
      </p:sp>
      <p:sp>
        <p:nvSpPr>
          <p:cNvPr id="3" name="内容占位符 2"/>
          <p:cNvSpPr>
            <a:spLocks noGrp="1"/>
          </p:cNvSpPr>
          <p:nvPr>
            <p:ph idx="1"/>
          </p:nvPr>
        </p:nvSpPr>
        <p:spPr>
          <a:xfrm>
            <a:off x="457200" y="1273175"/>
            <a:ext cx="8229600" cy="5035550"/>
          </a:xfrm>
        </p:spPr>
        <p:txBody>
          <a:bodyPr/>
          <a:lstStyle/>
          <a:p>
            <a:r>
              <a:rPr lang="en-US" altLang="zh-CN" sz="2400" dirty="0" smtClean="0">
                <a:cs typeface="宋体"/>
              </a:rPr>
              <a:t>Typical testing and optimization in cellular data network</a:t>
            </a:r>
          </a:p>
          <a:p>
            <a:endParaRPr lang="en-US" altLang="zh-CN" sz="2400" dirty="0" smtClean="0">
              <a:cs typeface="宋体"/>
            </a:endParaRPr>
          </a:p>
          <a:p>
            <a:endParaRPr lang="en-US" altLang="zh-CN" sz="2400" dirty="0" smtClean="0">
              <a:cs typeface="宋体"/>
            </a:endParaRPr>
          </a:p>
          <a:p>
            <a:endParaRPr lang="en-US" altLang="zh-CN" sz="2400" dirty="0" smtClean="0">
              <a:cs typeface="宋体"/>
            </a:endParaRPr>
          </a:p>
          <a:p>
            <a:endParaRPr lang="en-US" altLang="zh-CN" sz="2400" dirty="0" smtClean="0">
              <a:cs typeface="宋体"/>
            </a:endParaRPr>
          </a:p>
          <a:p>
            <a:endParaRPr lang="en-US" altLang="zh-CN" sz="2400" dirty="0" smtClean="0">
              <a:cs typeface="宋体"/>
            </a:endParaRPr>
          </a:p>
          <a:p>
            <a:r>
              <a:rPr lang="en-US" altLang="zh-CN" sz="2400" dirty="0" smtClean="0">
                <a:cs typeface="宋体"/>
              </a:rPr>
              <a:t>Little focus has been put on their </a:t>
            </a:r>
            <a:r>
              <a:rPr lang="en-US" altLang="zh-CN" sz="2400" b="1" dirty="0" smtClean="0">
                <a:solidFill>
                  <a:srgbClr val="0000FF"/>
                </a:solidFill>
                <a:cs typeface="宋体"/>
              </a:rPr>
              <a:t>cross-layer interactions</a:t>
            </a:r>
          </a:p>
          <a:p>
            <a:pPr>
              <a:buFont typeface="Arial" charset="0"/>
              <a:buNone/>
            </a:pPr>
            <a:r>
              <a:rPr lang="en-US" altLang="zh-CN" sz="2400" dirty="0" smtClean="0">
                <a:cs typeface="宋体"/>
              </a:rPr>
              <a:t>	Many mobile applications are not cellular-friendly.</a:t>
            </a:r>
          </a:p>
          <a:p>
            <a:r>
              <a:rPr lang="en-US" altLang="zh-CN" sz="2400" dirty="0" smtClean="0">
                <a:cs typeface="宋体"/>
              </a:rPr>
              <a:t>The key coupling factor: the </a:t>
            </a:r>
            <a:r>
              <a:rPr lang="en-US" altLang="zh-CN" sz="2400" b="1" dirty="0" smtClean="0">
                <a:solidFill>
                  <a:srgbClr val="0000FF"/>
                </a:solidFill>
                <a:cs typeface="宋体"/>
              </a:rPr>
              <a:t>RRC State Machine</a:t>
            </a:r>
          </a:p>
          <a:p>
            <a:pPr lvl="1"/>
            <a:r>
              <a:rPr lang="en-US" altLang="zh-CN" sz="2000" dirty="0" smtClean="0">
                <a:cs typeface="宋体"/>
              </a:rPr>
              <a:t>Application traffic patterns trigger state transitions</a:t>
            </a:r>
          </a:p>
          <a:p>
            <a:pPr lvl="1"/>
            <a:r>
              <a:rPr lang="en-US" altLang="zh-CN" sz="2000" dirty="0" smtClean="0">
                <a:cs typeface="宋体"/>
              </a:rPr>
              <a:t>State transitions control radio resource utilization, end-user experience and device energy consumption (battery life)</a:t>
            </a:r>
          </a:p>
          <a:p>
            <a:endParaRPr lang="en-US" altLang="zh-CN" sz="2400" dirty="0" smtClean="0">
              <a:cs typeface="宋体"/>
            </a:endParaRPr>
          </a:p>
          <a:p>
            <a:endParaRPr lang="zh-CN" altLang="en-US" sz="2400" dirty="0" smtClean="0">
              <a:cs typeface="宋体"/>
            </a:endParaRPr>
          </a:p>
        </p:txBody>
      </p:sp>
      <p:grpSp>
        <p:nvGrpSpPr>
          <p:cNvPr id="7" name="组合 15"/>
          <p:cNvGrpSpPr>
            <a:grpSpLocks/>
          </p:cNvGrpSpPr>
          <p:nvPr/>
        </p:nvGrpSpPr>
        <p:grpSpPr bwMode="auto">
          <a:xfrm>
            <a:off x="3132138" y="2224087"/>
            <a:ext cx="2720975" cy="1079500"/>
            <a:chOff x="3131840" y="2162166"/>
            <a:chExt cx="2720820" cy="1080120"/>
          </a:xfrm>
        </p:grpSpPr>
        <p:cxnSp>
          <p:nvCxnSpPr>
            <p:cNvPr id="15" name="直接连接符 14"/>
            <p:cNvCxnSpPr/>
            <p:nvPr/>
          </p:nvCxnSpPr>
          <p:spPr>
            <a:xfrm>
              <a:off x="3131840" y="2830887"/>
              <a:ext cx="2720820" cy="0"/>
            </a:xfrm>
            <a:prstGeom prst="line">
              <a:avLst/>
            </a:prstGeom>
          </p:spPr>
          <p:style>
            <a:lnRef idx="3">
              <a:schemeClr val="dk1"/>
            </a:lnRef>
            <a:fillRef idx="0">
              <a:schemeClr val="dk1"/>
            </a:fillRef>
            <a:effectRef idx="2">
              <a:schemeClr val="dk1"/>
            </a:effectRef>
            <a:fontRef idx="minor">
              <a:schemeClr val="tx1"/>
            </a:fontRef>
          </p:style>
        </p:cxnSp>
        <p:sp>
          <p:nvSpPr>
            <p:cNvPr id="13" name="矩形 12"/>
            <p:cNvSpPr/>
            <p:nvPr/>
          </p:nvSpPr>
          <p:spPr>
            <a:xfrm>
              <a:off x="3736643" y="2162166"/>
              <a:ext cx="1479466" cy="10801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altLang="zh-CN" dirty="0"/>
                <a:t>RRC</a:t>
              </a:r>
            </a:p>
            <a:p>
              <a:pPr algn="ctr">
                <a:defRPr/>
              </a:pPr>
              <a:r>
                <a:rPr lang="en-US" altLang="zh-CN" dirty="0"/>
                <a:t>State </a:t>
              </a:r>
            </a:p>
            <a:p>
              <a:pPr algn="ctr">
                <a:defRPr/>
              </a:pPr>
              <a:r>
                <a:rPr lang="en-US" altLang="zh-CN" dirty="0"/>
                <a:t>Machine</a:t>
              </a:r>
              <a:endParaRPr lang="zh-CN" altLang="en-US" dirty="0"/>
            </a:p>
          </p:txBody>
        </p:sp>
      </p:grpSp>
      <p:sp>
        <p:nvSpPr>
          <p:cNvPr id="8" name="TextBox 20"/>
          <p:cNvSpPr txBox="1">
            <a:spLocks noChangeArrowheads="1"/>
          </p:cNvSpPr>
          <p:nvPr/>
        </p:nvSpPr>
        <p:spPr bwMode="auto">
          <a:xfrm>
            <a:off x="4102100" y="2155825"/>
            <a:ext cx="749300" cy="1200150"/>
          </a:xfrm>
          <a:prstGeom prst="rect">
            <a:avLst/>
          </a:prstGeom>
          <a:noFill/>
          <a:ln w="9525">
            <a:noFill/>
            <a:miter lim="800000"/>
            <a:headEnd/>
            <a:tailEnd/>
          </a:ln>
        </p:spPr>
        <p:txBody>
          <a:bodyPr wrap="none">
            <a:spAutoFit/>
          </a:bodyPr>
          <a:lstStyle/>
          <a:p>
            <a:r>
              <a:rPr lang="en-US" altLang="zh-CN" sz="7200" b="1" dirty="0">
                <a:solidFill>
                  <a:srgbClr val="C00000"/>
                </a:solidFill>
              </a:rPr>
              <a:t>?</a:t>
            </a:r>
            <a:endParaRPr lang="zh-CN" altLang="en-US" sz="12800" b="1" dirty="0">
              <a:solidFill>
                <a:srgbClr val="C00000"/>
              </a:solidFill>
            </a:endParaRPr>
          </a:p>
        </p:txBody>
      </p:sp>
      <p:grpSp>
        <p:nvGrpSpPr>
          <p:cNvPr id="24" name="组合 23"/>
          <p:cNvGrpSpPr/>
          <p:nvPr/>
        </p:nvGrpSpPr>
        <p:grpSpPr>
          <a:xfrm>
            <a:off x="530129" y="1827575"/>
            <a:ext cx="2577295" cy="1872523"/>
            <a:chOff x="625729" y="470153"/>
            <a:chExt cx="2982121" cy="2120345"/>
          </a:xfrm>
        </p:grpSpPr>
        <p:pic>
          <p:nvPicPr>
            <p:cNvPr id="25"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5729" y="609601"/>
              <a:ext cx="1363028"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9629" y="1638301"/>
              <a:ext cx="7747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2978" y="923622"/>
              <a:ext cx="1224872" cy="816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9"/>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84329" y="1702103"/>
              <a:ext cx="1197298" cy="888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15"/>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96131" y="470153"/>
              <a:ext cx="1460185" cy="1168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0" name="组合 29"/>
          <p:cNvGrpSpPr/>
          <p:nvPr/>
        </p:nvGrpSpPr>
        <p:grpSpPr>
          <a:xfrm>
            <a:off x="5943600" y="1752600"/>
            <a:ext cx="2308344" cy="2006600"/>
            <a:chOff x="1295400" y="2336800"/>
            <a:chExt cx="3886200" cy="3378200"/>
          </a:xfrm>
        </p:grpSpPr>
        <p:pic>
          <p:nvPicPr>
            <p:cNvPr id="31"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55800" y="2336800"/>
              <a:ext cx="1905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16"/>
            <p:cNvPicPr>
              <a:picLocks noChangeAspect="1" noChangeArrowheads="1"/>
            </p:cNvPicPr>
            <p:nvPr/>
          </p:nvPicPr>
          <p:blipFill>
            <a:blip r:embed="rId9"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295400" y="3886200"/>
              <a:ext cx="1942058" cy="134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17"/>
            <p:cNvPicPr>
              <a:picLocks noChangeAspect="1" noChangeArrowheads="1"/>
            </p:cNvPicPr>
            <p:nvPr/>
          </p:nvPicPr>
          <p:blipFill>
            <a:blip r:embed="rId10"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540000" y="3733800"/>
              <a:ext cx="2641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1" name="TextBox 20"/>
          <p:cNvSpPr txBox="1"/>
          <p:nvPr/>
        </p:nvSpPr>
        <p:spPr>
          <a:xfrm>
            <a:off x="6019800" y="6428601"/>
            <a:ext cx="1790649" cy="276999"/>
          </a:xfrm>
          <a:prstGeom prst="rect">
            <a:avLst/>
          </a:prstGeom>
          <a:noFill/>
        </p:spPr>
        <p:txBody>
          <a:bodyPr wrap="none" rtlCol="0">
            <a:spAutoFit/>
          </a:bodyPr>
          <a:lstStyle/>
          <a:p>
            <a:r>
              <a:rPr lang="en-US" sz="1200" dirty="0" smtClean="0"/>
              <a:t>Courtesy: </a:t>
            </a:r>
            <a:r>
              <a:rPr lang="en-US" sz="1200" dirty="0" err="1" smtClean="0"/>
              <a:t>Feng</a:t>
            </a:r>
            <a:r>
              <a:rPr lang="en-US" sz="1200" dirty="0" smtClean="0"/>
              <a:t> </a:t>
            </a:r>
            <a:r>
              <a:rPr lang="en-US" sz="1200" dirty="0" err="1" smtClean="0"/>
              <a:t>Qian</a:t>
            </a:r>
            <a:r>
              <a:rPr lang="en-US" sz="1200" dirty="0" smtClean="0"/>
              <a:t> et al.</a:t>
            </a:r>
            <a:endParaRPr lang="en-US" sz="1200" dirty="0"/>
          </a:p>
        </p:txBody>
      </p:sp>
      <p:sp>
        <p:nvSpPr>
          <p:cNvPr id="2" name="Date Placeholder 1"/>
          <p:cNvSpPr>
            <a:spLocks noGrp="1"/>
          </p:cNvSpPr>
          <p:nvPr>
            <p:ph type="dt" sz="half" idx="10"/>
          </p:nvPr>
        </p:nvSpPr>
        <p:spPr/>
        <p:txBody>
          <a:bodyPr/>
          <a:lstStyle/>
          <a:p>
            <a:r>
              <a:rPr lang="en-US" smtClean="0"/>
              <a:t>3/24/14</a:t>
            </a:r>
            <a:endParaRPr lang="en-US"/>
          </a:p>
        </p:txBody>
      </p:sp>
      <p:sp>
        <p:nvSpPr>
          <p:cNvPr id="4" name="Footer Placeholder 3"/>
          <p:cNvSpPr>
            <a:spLocks noGrp="1"/>
          </p:cNvSpPr>
          <p:nvPr>
            <p:ph type="ftr" sz="quarte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13</a:t>
            </a:fld>
            <a:endParaRPr lang="en-US"/>
          </a:p>
        </p:txBody>
      </p:sp>
    </p:spTree>
    <p:extLst>
      <p:ext uri="{BB962C8B-B14F-4D97-AF65-F5344CB8AC3E}">
        <p14:creationId xmlns:p14="http://schemas.microsoft.com/office/powerpoint/2010/main" val="3413428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8"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855"/>
            <a:ext cx="8229600" cy="873891"/>
          </a:xfrm>
        </p:spPr>
        <p:txBody>
          <a:bodyPr/>
          <a:lstStyle/>
          <a:p>
            <a:r>
              <a:rPr lang="en-US" dirty="0" smtClean="0"/>
              <a:t>Network characteristics</a:t>
            </a:r>
            <a:endParaRPr lang="en-US" dirty="0"/>
          </a:p>
        </p:txBody>
      </p:sp>
      <p:sp>
        <p:nvSpPr>
          <p:cNvPr id="3" name="Content Placeholder 2"/>
          <p:cNvSpPr>
            <a:spLocks noGrp="1"/>
          </p:cNvSpPr>
          <p:nvPr>
            <p:ph idx="1"/>
          </p:nvPr>
        </p:nvSpPr>
        <p:spPr>
          <a:xfrm>
            <a:off x="457200" y="887546"/>
            <a:ext cx="8229600" cy="4926891"/>
          </a:xfrm>
        </p:spPr>
        <p:txBody>
          <a:bodyPr/>
          <a:lstStyle/>
          <a:p>
            <a:r>
              <a:rPr lang="en-US" b="1" i="1" dirty="0" smtClean="0"/>
              <a:t> </a:t>
            </a:r>
            <a:r>
              <a:rPr lang="en-US" b="1" i="1" dirty="0" smtClean="0">
                <a:solidFill>
                  <a:srgbClr val="0000FF"/>
                </a:solidFill>
              </a:rPr>
              <a:t>4GTest</a:t>
            </a:r>
            <a:r>
              <a:rPr lang="en-US" dirty="0" smtClean="0">
                <a:solidFill>
                  <a:srgbClr val="0000FF"/>
                </a:solidFill>
              </a:rPr>
              <a:t> </a:t>
            </a:r>
            <a:r>
              <a:rPr lang="en-US" dirty="0" smtClean="0"/>
              <a:t>on Android</a:t>
            </a:r>
          </a:p>
          <a:p>
            <a:pPr lvl="1"/>
            <a:r>
              <a:rPr lang="en-US" i="1" dirty="0" smtClean="0"/>
              <a:t>http</a:t>
            </a:r>
            <a:r>
              <a:rPr lang="en-US" i="1" dirty="0"/>
              <a:t>://</a:t>
            </a:r>
            <a:r>
              <a:rPr lang="en-US" i="1" dirty="0" err="1"/>
              <a:t>mobiperf.com</a:t>
            </a:r>
            <a:r>
              <a:rPr lang="en-US" i="1" dirty="0"/>
              <a:t>/</a:t>
            </a:r>
            <a:r>
              <a:rPr lang="en-US" i="1" dirty="0" smtClean="0"/>
              <a:t>4g.html</a:t>
            </a:r>
          </a:p>
          <a:p>
            <a:pPr lvl="1"/>
            <a:r>
              <a:rPr lang="en-US" dirty="0" smtClean="0"/>
              <a:t>Measures network performance with the help of 46 </a:t>
            </a:r>
            <a:r>
              <a:rPr lang="en-US" b="1" dirty="0" smtClean="0"/>
              <a:t>M-Lab</a:t>
            </a:r>
            <a:r>
              <a:rPr lang="en-US" dirty="0" smtClean="0"/>
              <a:t> nodes across the world</a:t>
            </a:r>
          </a:p>
          <a:p>
            <a:pPr lvl="1"/>
            <a:r>
              <a:rPr lang="en-US" b="1" dirty="0" smtClean="0"/>
              <a:t> </a:t>
            </a:r>
            <a:r>
              <a:rPr lang="en-US" b="1" dirty="0" smtClean="0">
                <a:solidFill>
                  <a:srgbClr val="FF0000"/>
                </a:solidFill>
              </a:rPr>
              <a:t>3,300</a:t>
            </a:r>
            <a:r>
              <a:rPr lang="en-US" dirty="0" smtClean="0">
                <a:solidFill>
                  <a:srgbClr val="FF0000"/>
                </a:solidFill>
              </a:rPr>
              <a:t> </a:t>
            </a:r>
            <a:r>
              <a:rPr lang="en-US" dirty="0" smtClean="0"/>
              <a:t>users and </a:t>
            </a:r>
            <a:r>
              <a:rPr lang="en-US" b="1" dirty="0" smtClean="0">
                <a:solidFill>
                  <a:srgbClr val="FF0000"/>
                </a:solidFill>
              </a:rPr>
              <a:t>14,000</a:t>
            </a:r>
            <a:r>
              <a:rPr lang="en-US" dirty="0" smtClean="0"/>
              <a:t> runs in 2 months 10/15/2011 ~ 12/15/2011</a:t>
            </a:r>
          </a:p>
        </p:txBody>
      </p:sp>
      <p:pic>
        <p:nvPicPr>
          <p:cNvPr id="5" name="Picture 4" descr="gps.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8682" y="3720053"/>
            <a:ext cx="4993409" cy="2706953"/>
          </a:xfrm>
          <a:prstGeom prst="rect">
            <a:avLst/>
          </a:prstGeom>
        </p:spPr>
      </p:pic>
      <p:sp>
        <p:nvSpPr>
          <p:cNvPr id="6" name="TextBox 5"/>
          <p:cNvSpPr txBox="1"/>
          <p:nvPr/>
        </p:nvSpPr>
        <p:spPr>
          <a:xfrm>
            <a:off x="33867" y="6096000"/>
            <a:ext cx="3221442" cy="369332"/>
          </a:xfrm>
          <a:prstGeom prst="rect">
            <a:avLst/>
          </a:prstGeom>
          <a:noFill/>
        </p:spPr>
        <p:txBody>
          <a:bodyPr wrap="none" rtlCol="0">
            <a:spAutoFit/>
          </a:bodyPr>
          <a:lstStyle/>
          <a:p>
            <a:r>
              <a:rPr lang="en-US" dirty="0" smtClean="0">
                <a:solidFill>
                  <a:schemeClr val="bg1">
                    <a:lumMod val="50000"/>
                  </a:schemeClr>
                </a:solidFill>
              </a:rPr>
              <a:t>4GTest user coverage in the U.S.</a:t>
            </a:r>
            <a:endParaRPr lang="en-US" dirty="0">
              <a:solidFill>
                <a:schemeClr val="bg1">
                  <a:lumMod val="50000"/>
                </a:schemeClr>
              </a:solidFill>
            </a:endParaRPr>
          </a:p>
        </p:txBody>
      </p:sp>
      <p:sp>
        <p:nvSpPr>
          <p:cNvPr id="7" name="TextBox 6"/>
          <p:cNvSpPr txBox="1"/>
          <p:nvPr/>
        </p:nvSpPr>
        <p:spPr>
          <a:xfrm>
            <a:off x="6400800" y="6400800"/>
            <a:ext cx="2069797" cy="276999"/>
          </a:xfrm>
          <a:prstGeom prst="rect">
            <a:avLst/>
          </a:prstGeom>
          <a:noFill/>
        </p:spPr>
        <p:txBody>
          <a:bodyPr wrap="none" rtlCol="0">
            <a:spAutoFit/>
          </a:bodyPr>
          <a:lstStyle/>
          <a:p>
            <a:r>
              <a:rPr lang="en-US" sz="1200" dirty="0" smtClean="0"/>
              <a:t>Courtesy: </a:t>
            </a:r>
            <a:r>
              <a:rPr lang="en-US" sz="1200" dirty="0" err="1" smtClean="0"/>
              <a:t>Junxian</a:t>
            </a:r>
            <a:r>
              <a:rPr lang="en-US" sz="1200" dirty="0" smtClean="0"/>
              <a:t> Huang et al.</a:t>
            </a:r>
            <a:endParaRPr lang="en-US" sz="1200" dirty="0"/>
          </a:p>
        </p:txBody>
      </p:sp>
      <p:sp>
        <p:nvSpPr>
          <p:cNvPr id="4" name="Date Placeholder 3"/>
          <p:cNvSpPr>
            <a:spLocks noGrp="1"/>
          </p:cNvSpPr>
          <p:nvPr>
            <p:ph type="dt" sz="half" idx="10"/>
          </p:nvPr>
        </p:nvSpPr>
        <p:spPr/>
        <p:txBody>
          <a:bodyPr/>
          <a:lstStyle/>
          <a:p>
            <a:r>
              <a:rPr lang="en-US" smtClean="0"/>
              <a:t>3/24/14</a:t>
            </a:r>
            <a:endParaRPr lang="en-US"/>
          </a:p>
        </p:txBody>
      </p:sp>
      <p:sp>
        <p:nvSpPr>
          <p:cNvPr id="8" name="Footer Placeholder 7"/>
          <p:cNvSpPr>
            <a:spLocks noGrp="1"/>
          </p:cNvSpPr>
          <p:nvPr>
            <p:ph type="ftr" sz="quarter" idx="11"/>
          </p:nvPr>
        </p:nvSpPr>
        <p:spPr/>
        <p:txBody>
          <a:bodyPr/>
          <a:lstStyle/>
          <a:p>
            <a:r>
              <a:rPr lang="en-US" smtClean="0"/>
              <a:t>Cellular Networks and Mobile Computing (COMS 6998-7)</a:t>
            </a:r>
            <a:endParaRPr lang="en-US"/>
          </a:p>
        </p:txBody>
      </p:sp>
      <p:sp>
        <p:nvSpPr>
          <p:cNvPr id="10" name="Slide Number Placeholder 9"/>
          <p:cNvSpPr>
            <a:spLocks noGrp="1"/>
          </p:cNvSpPr>
          <p:nvPr>
            <p:ph type="sldNum" sz="quarter" idx="12"/>
          </p:nvPr>
        </p:nvSpPr>
        <p:spPr/>
        <p:txBody>
          <a:bodyPr/>
          <a:lstStyle/>
          <a:p>
            <a:fld id="{20342B77-D34C-443A-9BA4-2E8748A6D936}" type="slidenum">
              <a:rPr lang="en-US" smtClean="0"/>
              <a:pPr/>
              <a:t>14</a:t>
            </a:fld>
            <a:endParaRPr lang="en-US"/>
          </a:p>
        </p:txBody>
      </p:sp>
    </p:spTree>
    <p:extLst>
      <p:ext uri="{BB962C8B-B14F-4D97-AF65-F5344CB8AC3E}">
        <p14:creationId xmlns:p14="http://schemas.microsoft.com/office/powerpoint/2010/main" val="194442691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
            <a:ext cx="8229600" cy="1143000"/>
          </a:xfrm>
        </p:spPr>
        <p:txBody>
          <a:bodyPr/>
          <a:lstStyle/>
          <a:p>
            <a:r>
              <a:rPr lang="en-US" dirty="0" smtClean="0"/>
              <a:t>Downlink throughput</a:t>
            </a:r>
            <a:endParaRPr lang="en-US" dirty="0"/>
          </a:p>
        </p:txBody>
      </p:sp>
      <p:sp>
        <p:nvSpPr>
          <p:cNvPr id="7" name="Content Placeholder 6"/>
          <p:cNvSpPr>
            <a:spLocks noGrp="1"/>
          </p:cNvSpPr>
          <p:nvPr>
            <p:ph idx="1"/>
          </p:nvPr>
        </p:nvSpPr>
        <p:spPr>
          <a:xfrm>
            <a:off x="457200" y="997803"/>
            <a:ext cx="8229600" cy="1364397"/>
          </a:xfrm>
        </p:spPr>
        <p:txBody>
          <a:bodyPr>
            <a:normAutofit fontScale="92500" lnSpcReduction="20000"/>
          </a:bodyPr>
          <a:lstStyle/>
          <a:p>
            <a:r>
              <a:rPr lang="en-US" dirty="0" smtClean="0"/>
              <a:t>LTE median is </a:t>
            </a:r>
            <a:r>
              <a:rPr lang="en-US" b="1" dirty="0" smtClean="0">
                <a:solidFill>
                  <a:srgbClr val="FF0000"/>
                </a:solidFill>
              </a:rPr>
              <a:t>13</a:t>
            </a:r>
            <a:r>
              <a:rPr lang="en-US" dirty="0" smtClean="0"/>
              <a:t>Mbps, up to </a:t>
            </a:r>
            <a:r>
              <a:rPr lang="en-US" b="1" dirty="0" smtClean="0">
                <a:solidFill>
                  <a:srgbClr val="FF0000"/>
                </a:solidFill>
              </a:rPr>
              <a:t>30</a:t>
            </a:r>
            <a:r>
              <a:rPr lang="en-US" dirty="0" smtClean="0"/>
              <a:t>Mbps</a:t>
            </a:r>
          </a:p>
          <a:p>
            <a:pPr lvl="1"/>
            <a:r>
              <a:rPr lang="en-US" dirty="0" smtClean="0"/>
              <a:t>The LTE network is relatively unloaded</a:t>
            </a:r>
          </a:p>
          <a:p>
            <a:r>
              <a:rPr lang="en-US" dirty="0" smtClean="0"/>
              <a:t>WiFi, WiMAX </a:t>
            </a:r>
            <a:r>
              <a:rPr lang="en-US" b="1" dirty="0" smtClean="0">
                <a:solidFill>
                  <a:srgbClr val="FF0000"/>
                </a:solidFill>
              </a:rPr>
              <a:t>&lt; 5</a:t>
            </a:r>
            <a:r>
              <a:rPr lang="en-US" dirty="0" smtClean="0"/>
              <a:t>Mbps median</a:t>
            </a:r>
            <a:endParaRPr lang="en-US" dirty="0"/>
          </a:p>
        </p:txBody>
      </p:sp>
      <p:pic>
        <p:nvPicPr>
          <p:cNvPr id="8" name="Picture 7" descr="perf.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9800"/>
            <a:ext cx="15167578" cy="4241305"/>
          </a:xfrm>
          <a:prstGeom prst="rect">
            <a:avLst/>
          </a:prstGeom>
        </p:spPr>
      </p:pic>
      <p:pic>
        <p:nvPicPr>
          <p:cNvPr id="5" name="Picture 4" descr="Screen Shot 2012-06-13 at 11.11.56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7170" y="2905758"/>
            <a:ext cx="3146830" cy="887793"/>
          </a:xfrm>
          <a:prstGeom prst="rect">
            <a:avLst/>
          </a:prstGeom>
        </p:spPr>
      </p:pic>
      <p:sp>
        <p:nvSpPr>
          <p:cNvPr id="6" name="Rectangle 5"/>
          <p:cNvSpPr/>
          <p:nvPr/>
        </p:nvSpPr>
        <p:spPr>
          <a:xfrm>
            <a:off x="6814923" y="3624556"/>
            <a:ext cx="278792" cy="2943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2524618" y="2710673"/>
            <a:ext cx="495618" cy="3949837"/>
          </a:xfrm>
          <a:prstGeom prst="roundRect">
            <a:avLst/>
          </a:prstGeom>
          <a:noFill/>
          <a:ln w="603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864922" y="2708173"/>
            <a:ext cx="495618" cy="3949837"/>
          </a:xfrm>
          <a:prstGeom prst="roundRect">
            <a:avLst/>
          </a:prstGeom>
          <a:noFill/>
          <a:ln w="603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4192457" y="2708173"/>
            <a:ext cx="495618" cy="3949837"/>
          </a:xfrm>
          <a:prstGeom prst="roundRect">
            <a:avLst/>
          </a:prstGeom>
          <a:noFill/>
          <a:ln w="603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r>
              <a:rPr lang="en-US" smtClean="0"/>
              <a:t>3/24/14</a:t>
            </a:r>
            <a:endParaRPr lang="en-US"/>
          </a:p>
        </p:txBody>
      </p:sp>
      <p:sp>
        <p:nvSpPr>
          <p:cNvPr id="4" name="Footer Placeholder 3"/>
          <p:cNvSpPr>
            <a:spLocks noGrp="1"/>
          </p:cNvSpPr>
          <p:nvPr>
            <p:ph type="ftr" sz="quarter" idx="11"/>
          </p:nvPr>
        </p:nvSpPr>
        <p:spPr/>
        <p:txBody>
          <a:bodyPr/>
          <a:lstStyle/>
          <a:p>
            <a:r>
              <a:rPr lang="en-US" smtClean="0"/>
              <a:t>Cellular Networks and Mobile Computing (COMS 6998-7)</a:t>
            </a:r>
            <a:endParaRPr lang="en-US"/>
          </a:p>
        </p:txBody>
      </p:sp>
      <p:sp>
        <p:nvSpPr>
          <p:cNvPr id="13" name="Slide Number Placeholder 12"/>
          <p:cNvSpPr>
            <a:spLocks noGrp="1"/>
          </p:cNvSpPr>
          <p:nvPr>
            <p:ph type="sldNum" sz="quarter" idx="12"/>
          </p:nvPr>
        </p:nvSpPr>
        <p:spPr/>
        <p:txBody>
          <a:bodyPr/>
          <a:lstStyle/>
          <a:p>
            <a:fld id="{20342B77-D34C-443A-9BA4-2E8748A6D936}" type="slidenum">
              <a:rPr lang="en-US" smtClean="0"/>
              <a:pPr/>
              <a:t>15</a:t>
            </a:fld>
            <a:endParaRPr lang="en-US"/>
          </a:p>
        </p:txBody>
      </p:sp>
    </p:spTree>
    <p:extLst>
      <p:ext uri="{BB962C8B-B14F-4D97-AF65-F5344CB8AC3E}">
        <p14:creationId xmlns:p14="http://schemas.microsoft.com/office/powerpoint/2010/main" val="49870963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
            <a:ext cx="8229600" cy="1143000"/>
          </a:xfrm>
        </p:spPr>
        <p:txBody>
          <a:bodyPr/>
          <a:lstStyle/>
          <a:p>
            <a:r>
              <a:rPr lang="en-US" dirty="0" smtClean="0"/>
              <a:t>Uplink throughput</a:t>
            </a:r>
            <a:endParaRPr lang="en-US" dirty="0"/>
          </a:p>
        </p:txBody>
      </p:sp>
      <p:sp>
        <p:nvSpPr>
          <p:cNvPr id="7" name="Content Placeholder 6"/>
          <p:cNvSpPr>
            <a:spLocks noGrp="1"/>
          </p:cNvSpPr>
          <p:nvPr>
            <p:ph idx="1"/>
          </p:nvPr>
        </p:nvSpPr>
        <p:spPr>
          <a:xfrm>
            <a:off x="457200" y="997802"/>
            <a:ext cx="8229600" cy="4705051"/>
          </a:xfrm>
        </p:spPr>
        <p:txBody>
          <a:bodyPr/>
          <a:lstStyle/>
          <a:p>
            <a:r>
              <a:rPr lang="en-US" dirty="0" smtClean="0"/>
              <a:t>LTE median is </a:t>
            </a:r>
            <a:r>
              <a:rPr lang="en-US" b="1" dirty="0" smtClean="0">
                <a:solidFill>
                  <a:srgbClr val="FF0000"/>
                </a:solidFill>
              </a:rPr>
              <a:t>5.6</a:t>
            </a:r>
            <a:r>
              <a:rPr lang="en-US" dirty="0" smtClean="0"/>
              <a:t>Mbps, up to </a:t>
            </a:r>
            <a:r>
              <a:rPr lang="en-US" b="1" dirty="0" smtClean="0">
                <a:solidFill>
                  <a:srgbClr val="FF0000"/>
                </a:solidFill>
              </a:rPr>
              <a:t>20</a:t>
            </a:r>
            <a:r>
              <a:rPr lang="en-US" dirty="0" smtClean="0"/>
              <a:t>Mbps</a:t>
            </a:r>
          </a:p>
          <a:p>
            <a:r>
              <a:rPr lang="en-US" dirty="0" smtClean="0"/>
              <a:t>WiFi, WiMAX </a:t>
            </a:r>
            <a:r>
              <a:rPr lang="en-US" b="1" dirty="0" smtClean="0">
                <a:solidFill>
                  <a:srgbClr val="FF0000"/>
                </a:solidFill>
              </a:rPr>
              <a:t>&lt; 2</a:t>
            </a:r>
            <a:r>
              <a:rPr lang="en-US" dirty="0" smtClean="0"/>
              <a:t>Mbps median</a:t>
            </a:r>
            <a:endParaRPr lang="en-US" dirty="0"/>
          </a:p>
        </p:txBody>
      </p:sp>
      <p:pic>
        <p:nvPicPr>
          <p:cNvPr id="8" name="Picture 7" descr="perf.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3" y="2057400"/>
            <a:ext cx="15167578" cy="4241305"/>
          </a:xfrm>
          <a:prstGeom prst="rect">
            <a:avLst/>
          </a:prstGeom>
        </p:spPr>
      </p:pic>
      <p:pic>
        <p:nvPicPr>
          <p:cNvPr id="3" name="Picture 2" descr="Screen Shot 2012-06-13 at 11.11.56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7170" y="2905758"/>
            <a:ext cx="3146830" cy="887793"/>
          </a:xfrm>
          <a:prstGeom prst="rect">
            <a:avLst/>
          </a:prstGeom>
        </p:spPr>
      </p:pic>
      <p:sp>
        <p:nvSpPr>
          <p:cNvPr id="4" name="Rectangle 3"/>
          <p:cNvSpPr/>
          <p:nvPr/>
        </p:nvSpPr>
        <p:spPr>
          <a:xfrm>
            <a:off x="6814923" y="3624556"/>
            <a:ext cx="278792" cy="2943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2803402" y="2710673"/>
            <a:ext cx="495618" cy="3949837"/>
          </a:xfrm>
          <a:prstGeom prst="roundRect">
            <a:avLst/>
          </a:prstGeom>
          <a:noFill/>
          <a:ln w="603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1143706" y="2708173"/>
            <a:ext cx="495618" cy="3949837"/>
          </a:xfrm>
          <a:prstGeom prst="roundRect">
            <a:avLst/>
          </a:prstGeom>
          <a:noFill/>
          <a:ln w="603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4471241" y="2708173"/>
            <a:ext cx="495618" cy="3949837"/>
          </a:xfrm>
          <a:prstGeom prst="roundRect">
            <a:avLst/>
          </a:prstGeom>
          <a:noFill/>
          <a:ln w="603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r>
              <a:rPr lang="en-US" smtClean="0"/>
              <a:t>3/24/14</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6998-7)</a:t>
            </a:r>
            <a:endParaRPr lang="en-US"/>
          </a:p>
        </p:txBody>
      </p:sp>
      <p:sp>
        <p:nvSpPr>
          <p:cNvPr id="13" name="Slide Number Placeholder 12"/>
          <p:cNvSpPr>
            <a:spLocks noGrp="1"/>
          </p:cNvSpPr>
          <p:nvPr>
            <p:ph type="sldNum" sz="quarter" idx="12"/>
          </p:nvPr>
        </p:nvSpPr>
        <p:spPr/>
        <p:txBody>
          <a:bodyPr/>
          <a:lstStyle/>
          <a:p>
            <a:fld id="{20342B77-D34C-443A-9BA4-2E8748A6D936}" type="slidenum">
              <a:rPr lang="en-US" smtClean="0"/>
              <a:pPr/>
              <a:t>16</a:t>
            </a:fld>
            <a:endParaRPr lang="en-US"/>
          </a:p>
        </p:txBody>
      </p:sp>
    </p:spTree>
    <p:extLst>
      <p:ext uri="{BB962C8B-B14F-4D97-AF65-F5344CB8AC3E}">
        <p14:creationId xmlns:p14="http://schemas.microsoft.com/office/powerpoint/2010/main" val="401960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
            <a:ext cx="8229600" cy="1143000"/>
          </a:xfrm>
        </p:spPr>
        <p:txBody>
          <a:bodyPr/>
          <a:lstStyle/>
          <a:p>
            <a:r>
              <a:rPr lang="en-US" dirty="0" smtClean="0"/>
              <a:t>RTT</a:t>
            </a:r>
            <a:endParaRPr lang="en-US" dirty="0"/>
          </a:p>
        </p:txBody>
      </p:sp>
      <p:sp>
        <p:nvSpPr>
          <p:cNvPr id="7" name="Content Placeholder 6"/>
          <p:cNvSpPr>
            <a:spLocks noGrp="1"/>
          </p:cNvSpPr>
          <p:nvPr>
            <p:ph idx="1"/>
          </p:nvPr>
        </p:nvSpPr>
        <p:spPr>
          <a:xfrm>
            <a:off x="457200" y="997802"/>
            <a:ext cx="8229600" cy="4705051"/>
          </a:xfrm>
        </p:spPr>
        <p:txBody>
          <a:bodyPr/>
          <a:lstStyle/>
          <a:p>
            <a:r>
              <a:rPr lang="en-US" dirty="0" smtClean="0"/>
              <a:t>LTE median </a:t>
            </a:r>
            <a:r>
              <a:rPr lang="en-US" b="1" dirty="0" smtClean="0">
                <a:solidFill>
                  <a:srgbClr val="FF0000"/>
                </a:solidFill>
              </a:rPr>
              <a:t>70</a:t>
            </a:r>
            <a:r>
              <a:rPr lang="en-US" dirty="0" smtClean="0"/>
              <a:t>ms</a:t>
            </a:r>
          </a:p>
          <a:p>
            <a:r>
              <a:rPr lang="en-US" dirty="0" smtClean="0"/>
              <a:t>WiFi similar to LTE</a:t>
            </a:r>
          </a:p>
          <a:p>
            <a:r>
              <a:rPr lang="en-US" dirty="0" smtClean="0"/>
              <a:t>WiMAX higher</a:t>
            </a:r>
            <a:endParaRPr lang="en-US" dirty="0"/>
          </a:p>
        </p:txBody>
      </p:sp>
      <p:pic>
        <p:nvPicPr>
          <p:cNvPr id="8" name="Picture 7" descr="perf.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64203"/>
            <a:ext cx="15167578" cy="4241305"/>
          </a:xfrm>
          <a:prstGeom prst="rect">
            <a:avLst/>
          </a:prstGeom>
        </p:spPr>
      </p:pic>
      <p:pic>
        <p:nvPicPr>
          <p:cNvPr id="3" name="Picture 2" descr="Screen Shot 2012-06-13 at 11.11.56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7170" y="2905758"/>
            <a:ext cx="3146830" cy="887793"/>
          </a:xfrm>
          <a:prstGeom prst="rect">
            <a:avLst/>
          </a:prstGeom>
        </p:spPr>
      </p:pic>
      <p:sp>
        <p:nvSpPr>
          <p:cNvPr id="4" name="Rectangle 3"/>
          <p:cNvSpPr/>
          <p:nvPr/>
        </p:nvSpPr>
        <p:spPr>
          <a:xfrm>
            <a:off x="6814923" y="3624556"/>
            <a:ext cx="278792" cy="2943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3082186" y="2710673"/>
            <a:ext cx="495618" cy="3949837"/>
          </a:xfrm>
          <a:prstGeom prst="roundRect">
            <a:avLst/>
          </a:prstGeom>
          <a:noFill/>
          <a:ln w="603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1422490" y="2708173"/>
            <a:ext cx="495618" cy="3949837"/>
          </a:xfrm>
          <a:prstGeom prst="roundRect">
            <a:avLst/>
          </a:prstGeom>
          <a:noFill/>
          <a:ln w="603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4750025" y="2708173"/>
            <a:ext cx="495618" cy="3949837"/>
          </a:xfrm>
          <a:prstGeom prst="roundRect">
            <a:avLst/>
          </a:prstGeom>
          <a:noFill/>
          <a:ln w="603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r>
              <a:rPr lang="en-US" smtClean="0"/>
              <a:t>3/24/14</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6998-7)</a:t>
            </a:r>
            <a:endParaRPr lang="en-US"/>
          </a:p>
        </p:txBody>
      </p:sp>
      <p:sp>
        <p:nvSpPr>
          <p:cNvPr id="13" name="Slide Number Placeholder 12"/>
          <p:cNvSpPr>
            <a:spLocks noGrp="1"/>
          </p:cNvSpPr>
          <p:nvPr>
            <p:ph type="sldNum" sz="quarter" idx="12"/>
          </p:nvPr>
        </p:nvSpPr>
        <p:spPr/>
        <p:txBody>
          <a:bodyPr/>
          <a:lstStyle/>
          <a:p>
            <a:fld id="{20342B77-D34C-443A-9BA4-2E8748A6D936}" type="slidenum">
              <a:rPr lang="en-US" smtClean="0"/>
              <a:pPr/>
              <a:t>17</a:t>
            </a:fld>
            <a:endParaRPr lang="en-US"/>
          </a:p>
        </p:txBody>
      </p:sp>
    </p:spTree>
    <p:extLst>
      <p:ext uri="{BB962C8B-B14F-4D97-AF65-F5344CB8AC3E}">
        <p14:creationId xmlns:p14="http://schemas.microsoft.com/office/powerpoint/2010/main" val="174495581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59160"/>
            <a:ext cx="8229600" cy="609600"/>
          </a:xfrm>
        </p:spPr>
        <p:txBody>
          <a:bodyPr>
            <a:noAutofit/>
          </a:bodyPr>
          <a:lstStyle/>
          <a:p>
            <a:r>
              <a:rPr lang="en-US" altLang="zh-CN" sz="3600" b="1" dirty="0">
                <a:cs typeface="宋体"/>
              </a:rPr>
              <a:t>The RRC State Machine for UMTS Network</a:t>
            </a:r>
            <a:endParaRPr lang="zh-CN" altLang="en-US" sz="3600" b="1" dirty="0">
              <a:cs typeface="宋体"/>
            </a:endParaRPr>
          </a:p>
        </p:txBody>
      </p:sp>
      <p:sp>
        <p:nvSpPr>
          <p:cNvPr id="3" name="内容占位符 2"/>
          <p:cNvSpPr>
            <a:spLocks noGrp="1"/>
          </p:cNvSpPr>
          <p:nvPr>
            <p:ph idx="1"/>
          </p:nvPr>
        </p:nvSpPr>
        <p:spPr>
          <a:xfrm>
            <a:off x="457200" y="1417638"/>
            <a:ext cx="8435280" cy="4525962"/>
          </a:xfrm>
        </p:spPr>
        <p:txBody>
          <a:bodyPr/>
          <a:lstStyle/>
          <a:p>
            <a:r>
              <a:rPr lang="en-US" altLang="zh-CN" sz="2800" dirty="0" smtClean="0"/>
              <a:t>State promotions have </a:t>
            </a:r>
            <a:r>
              <a:rPr lang="en-US" altLang="zh-CN" sz="2800" b="1" dirty="0" smtClean="0">
                <a:solidFill>
                  <a:srgbClr val="FF0000"/>
                </a:solidFill>
              </a:rPr>
              <a:t>promotion delay</a:t>
            </a:r>
          </a:p>
          <a:p>
            <a:r>
              <a:rPr lang="en-US" altLang="zh-CN" sz="2800" dirty="0" smtClean="0"/>
              <a:t>State demotions incur </a:t>
            </a:r>
            <a:r>
              <a:rPr lang="en-US" altLang="zh-CN" sz="2800" b="1" dirty="0" smtClean="0">
                <a:solidFill>
                  <a:srgbClr val="FF0000"/>
                </a:solidFill>
              </a:rPr>
              <a:t>tail times</a:t>
            </a:r>
          </a:p>
          <a:p>
            <a:endParaRPr lang="en-US" altLang="zh-CN" b="1" dirty="0" smtClean="0">
              <a:solidFill>
                <a:srgbClr val="FF0000"/>
              </a:solidFill>
            </a:endParaRPr>
          </a:p>
        </p:txBody>
      </p:sp>
      <p:pic>
        <p:nvPicPr>
          <p:cNvPr id="14" name="Picture 2"/>
          <p:cNvPicPr>
            <a:picLocks noChangeAspect="1" noChangeArrowheads="1"/>
          </p:cNvPicPr>
          <p:nvPr/>
        </p:nvPicPr>
        <p:blipFill>
          <a:blip r:embed="rId4" cstate="print"/>
          <a:srcRect/>
          <a:stretch>
            <a:fillRect/>
          </a:stretch>
        </p:blipFill>
        <p:spPr bwMode="auto">
          <a:xfrm>
            <a:off x="692600" y="2438400"/>
            <a:ext cx="4495800" cy="2961939"/>
          </a:xfrm>
          <a:prstGeom prst="rect">
            <a:avLst/>
          </a:prstGeom>
          <a:noFill/>
          <a:ln w="9525">
            <a:noFill/>
            <a:miter lim="800000"/>
            <a:headEnd/>
            <a:tailEnd/>
          </a:ln>
        </p:spPr>
      </p:pic>
      <p:grpSp>
        <p:nvGrpSpPr>
          <p:cNvPr id="37" name="组合 36"/>
          <p:cNvGrpSpPr/>
          <p:nvPr/>
        </p:nvGrpSpPr>
        <p:grpSpPr>
          <a:xfrm>
            <a:off x="2514600" y="3200400"/>
            <a:ext cx="3735512" cy="2580939"/>
            <a:chOff x="3970988" y="4263416"/>
            <a:chExt cx="3735512" cy="2580939"/>
          </a:xfrm>
        </p:grpSpPr>
        <p:grpSp>
          <p:nvGrpSpPr>
            <p:cNvPr id="21" name="组合 20"/>
            <p:cNvGrpSpPr/>
            <p:nvPr/>
          </p:nvGrpSpPr>
          <p:grpSpPr>
            <a:xfrm>
              <a:off x="5957365" y="4263416"/>
              <a:ext cx="1749135" cy="460550"/>
              <a:chOff x="6670436" y="3705127"/>
              <a:chExt cx="1749135" cy="460550"/>
            </a:xfrm>
          </p:grpSpPr>
          <p:sp>
            <p:nvSpPr>
              <p:cNvPr id="22" name="下箭头 21"/>
              <p:cNvSpPr/>
              <p:nvPr/>
            </p:nvSpPr>
            <p:spPr>
              <a:xfrm rot="4691199">
                <a:off x="6714003" y="3664910"/>
                <a:ext cx="457200" cy="5443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198659" y="3705127"/>
                <a:ext cx="1220912" cy="369332"/>
              </a:xfrm>
              <a:prstGeom prst="rect">
                <a:avLst/>
              </a:prstGeom>
              <a:noFill/>
            </p:spPr>
            <p:txBody>
              <a:bodyPr wrap="none" rtlCol="0">
                <a:spAutoFit/>
              </a:bodyPr>
              <a:lstStyle/>
              <a:p>
                <a:r>
                  <a:rPr lang="en-US" b="1" dirty="0" smtClean="0"/>
                  <a:t>Tail Time</a:t>
                </a:r>
                <a:endParaRPr lang="en-US" b="1" dirty="0"/>
              </a:p>
            </p:txBody>
          </p:sp>
        </p:grpSp>
        <p:grpSp>
          <p:nvGrpSpPr>
            <p:cNvPr id="24" name="组合 23"/>
            <p:cNvGrpSpPr/>
            <p:nvPr/>
          </p:nvGrpSpPr>
          <p:grpSpPr>
            <a:xfrm>
              <a:off x="3970988" y="5857527"/>
              <a:ext cx="1220912" cy="986828"/>
              <a:chOff x="4267200" y="5554704"/>
              <a:chExt cx="1220912" cy="986828"/>
            </a:xfrm>
          </p:grpSpPr>
          <p:sp>
            <p:nvSpPr>
              <p:cNvPr id="25" name="下箭头 24"/>
              <p:cNvSpPr/>
              <p:nvPr/>
            </p:nvSpPr>
            <p:spPr>
              <a:xfrm rot="9399377">
                <a:off x="4508734" y="5554704"/>
                <a:ext cx="457200" cy="5443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4267200" y="6172200"/>
                <a:ext cx="1220912" cy="369332"/>
              </a:xfrm>
              <a:prstGeom prst="rect">
                <a:avLst/>
              </a:prstGeom>
              <a:noFill/>
            </p:spPr>
            <p:txBody>
              <a:bodyPr wrap="none" rtlCol="0">
                <a:spAutoFit/>
              </a:bodyPr>
              <a:lstStyle/>
              <a:p>
                <a:r>
                  <a:rPr lang="en-US" b="1" dirty="0" smtClean="0"/>
                  <a:t>Tail Time</a:t>
                </a:r>
                <a:endParaRPr lang="en-US" b="1" dirty="0"/>
              </a:p>
            </p:txBody>
          </p:sp>
        </p:grpSp>
      </p:grpSp>
      <p:grpSp>
        <p:nvGrpSpPr>
          <p:cNvPr id="38" name="组合 37"/>
          <p:cNvGrpSpPr/>
          <p:nvPr/>
        </p:nvGrpSpPr>
        <p:grpSpPr>
          <a:xfrm>
            <a:off x="0" y="3581400"/>
            <a:ext cx="5832681" cy="690265"/>
            <a:chOff x="1354928" y="4268567"/>
            <a:chExt cx="5832681" cy="690265"/>
          </a:xfrm>
        </p:grpSpPr>
        <p:grpSp>
          <p:nvGrpSpPr>
            <p:cNvPr id="27" name="组合 26"/>
            <p:cNvGrpSpPr/>
            <p:nvPr/>
          </p:nvGrpSpPr>
          <p:grpSpPr>
            <a:xfrm>
              <a:off x="5157589" y="4316529"/>
              <a:ext cx="2030020" cy="642303"/>
              <a:chOff x="6670436" y="3708477"/>
              <a:chExt cx="2030020" cy="642303"/>
            </a:xfrm>
          </p:grpSpPr>
          <p:sp>
            <p:nvSpPr>
              <p:cNvPr id="28" name="下箭头 27"/>
              <p:cNvSpPr/>
              <p:nvPr/>
            </p:nvSpPr>
            <p:spPr>
              <a:xfrm rot="4691199">
                <a:off x="6714003" y="3664910"/>
                <a:ext cx="457200" cy="5443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6906375" y="3889115"/>
                <a:ext cx="1794081" cy="461665"/>
              </a:xfrm>
              <a:prstGeom prst="rect">
                <a:avLst/>
              </a:prstGeom>
              <a:noFill/>
            </p:spPr>
            <p:txBody>
              <a:bodyPr wrap="none" rtlCol="0">
                <a:spAutoFit/>
              </a:bodyPr>
              <a:lstStyle/>
              <a:p>
                <a:r>
                  <a:rPr lang="en-US" b="1" dirty="0" smtClean="0"/>
                  <a:t>Delay: 1.5s</a:t>
                </a:r>
                <a:endParaRPr lang="en-US" b="1" dirty="0"/>
              </a:p>
            </p:txBody>
          </p:sp>
        </p:grpSp>
        <p:grpSp>
          <p:nvGrpSpPr>
            <p:cNvPr id="36" name="组合 35"/>
            <p:cNvGrpSpPr/>
            <p:nvPr/>
          </p:nvGrpSpPr>
          <p:grpSpPr>
            <a:xfrm>
              <a:off x="1354928" y="4268567"/>
              <a:ext cx="1587280" cy="528585"/>
              <a:chOff x="1149563" y="4175361"/>
              <a:chExt cx="1587280" cy="528585"/>
            </a:xfrm>
          </p:grpSpPr>
          <p:sp>
            <p:nvSpPr>
              <p:cNvPr id="31" name="下箭头 30"/>
              <p:cNvSpPr/>
              <p:nvPr/>
            </p:nvSpPr>
            <p:spPr>
              <a:xfrm rot="17005034">
                <a:off x="2236076" y="4203179"/>
                <a:ext cx="457200" cy="5443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149563" y="4175361"/>
                <a:ext cx="1537600" cy="461665"/>
              </a:xfrm>
              <a:prstGeom prst="rect">
                <a:avLst/>
              </a:prstGeom>
              <a:noFill/>
            </p:spPr>
            <p:txBody>
              <a:bodyPr wrap="none" rtlCol="0">
                <a:spAutoFit/>
              </a:bodyPr>
              <a:lstStyle/>
              <a:p>
                <a:r>
                  <a:rPr lang="en-US" b="1" dirty="0" smtClean="0"/>
                  <a:t>Delay: 2s</a:t>
                </a:r>
                <a:endParaRPr lang="en-US" b="1" dirty="0"/>
              </a:p>
            </p:txBody>
          </p:sp>
        </p:grpSp>
      </p:grpSp>
      <p:graphicFrame>
        <p:nvGraphicFramePr>
          <p:cNvPr id="20" name="表格 19"/>
          <p:cNvGraphicFramePr>
            <a:graphicFrameLocks noGrp="1"/>
          </p:cNvGraphicFramePr>
          <p:nvPr>
            <p:extLst>
              <p:ext uri="{D42A27DB-BD31-4B8C-83A1-F6EECF244321}">
                <p14:modId xmlns:p14="http://schemas.microsoft.com/office/powerpoint/2010/main" val="1380030245"/>
              </p:ext>
            </p:extLst>
          </p:nvPr>
        </p:nvGraphicFramePr>
        <p:xfrm>
          <a:off x="5181600" y="3657600"/>
          <a:ext cx="3803200" cy="2560320"/>
        </p:xfrm>
        <a:graphic>
          <a:graphicData uri="http://schemas.openxmlformats.org/drawingml/2006/table">
            <a:tbl>
              <a:tblPr firstRow="1" bandRow="1">
                <a:tableStyleId>{5C22544A-7EE6-4342-B048-85BDC9FD1C3A}</a:tableStyleId>
              </a:tblPr>
              <a:tblGrid>
                <a:gridCol w="1278043"/>
                <a:gridCol w="1305957"/>
                <a:gridCol w="1219200"/>
              </a:tblGrid>
              <a:tr h="370840">
                <a:tc>
                  <a:txBody>
                    <a:bodyPr/>
                    <a:lstStyle/>
                    <a:p>
                      <a:pPr algn="ctr"/>
                      <a:endParaRPr lang="zh-CN" altLang="en-US" dirty="0"/>
                    </a:p>
                  </a:txBody>
                  <a:tcPr/>
                </a:tc>
                <a:tc>
                  <a:txBody>
                    <a:bodyPr/>
                    <a:lstStyle/>
                    <a:p>
                      <a:pPr algn="ctr"/>
                      <a:r>
                        <a:rPr lang="en-US" altLang="zh-CN" dirty="0" smtClean="0"/>
                        <a:t>Channel</a:t>
                      </a:r>
                      <a:endParaRPr lang="zh-CN" altLang="en-US" dirty="0"/>
                    </a:p>
                  </a:txBody>
                  <a:tcPr/>
                </a:tc>
                <a:tc>
                  <a:txBody>
                    <a:bodyPr/>
                    <a:lstStyle/>
                    <a:p>
                      <a:pPr algn="ctr"/>
                      <a:r>
                        <a:rPr lang="en-US" altLang="zh-CN" dirty="0" smtClean="0"/>
                        <a:t>Radio</a:t>
                      </a:r>
                      <a:r>
                        <a:rPr lang="en-US" altLang="zh-CN" baseline="0" dirty="0" smtClean="0"/>
                        <a:t> Power</a:t>
                      </a:r>
                      <a:endParaRPr lang="zh-CN" altLang="en-US" dirty="0"/>
                    </a:p>
                  </a:txBody>
                  <a:tcPr/>
                </a:tc>
              </a:tr>
              <a:tr h="370840">
                <a:tc>
                  <a:txBody>
                    <a:bodyPr/>
                    <a:lstStyle/>
                    <a:p>
                      <a:pPr algn="ctr"/>
                      <a:r>
                        <a:rPr lang="en-US" altLang="zh-CN" dirty="0" smtClean="0"/>
                        <a:t>IDLE</a:t>
                      </a:r>
                      <a:endParaRPr lang="zh-CN" altLang="en-US" dirty="0"/>
                    </a:p>
                  </a:txBody>
                  <a:tcPr/>
                </a:tc>
                <a:tc>
                  <a:txBody>
                    <a:bodyPr/>
                    <a:lstStyle/>
                    <a:p>
                      <a:pPr algn="ctr"/>
                      <a:r>
                        <a:rPr lang="en-US" altLang="zh-CN" dirty="0" smtClean="0"/>
                        <a:t>Not allocated</a:t>
                      </a:r>
                      <a:endParaRPr lang="zh-CN" altLang="en-US" dirty="0"/>
                    </a:p>
                  </a:txBody>
                  <a:tcPr/>
                </a:tc>
                <a:tc>
                  <a:txBody>
                    <a:bodyPr/>
                    <a:lstStyle/>
                    <a:p>
                      <a:pPr algn="ctr"/>
                      <a:r>
                        <a:rPr lang="en-US" altLang="zh-CN" dirty="0" smtClean="0"/>
                        <a:t>Almost</a:t>
                      </a:r>
                      <a:r>
                        <a:rPr lang="en-US" altLang="zh-CN" baseline="0" dirty="0" smtClean="0"/>
                        <a:t> </a:t>
                      </a:r>
                    </a:p>
                    <a:p>
                      <a:pPr algn="ctr"/>
                      <a:r>
                        <a:rPr lang="en-US" altLang="zh-CN" baseline="0" dirty="0" smtClean="0"/>
                        <a:t>zero</a:t>
                      </a:r>
                      <a:endParaRPr lang="zh-CN" altLang="en-US" dirty="0"/>
                    </a:p>
                  </a:txBody>
                  <a:tcPr/>
                </a:tc>
              </a:tr>
              <a:tr h="370840">
                <a:tc>
                  <a:txBody>
                    <a:bodyPr/>
                    <a:lstStyle/>
                    <a:p>
                      <a:pPr algn="ctr"/>
                      <a:r>
                        <a:rPr lang="en-US" altLang="zh-CN" dirty="0" smtClean="0"/>
                        <a:t>CELL_FACH</a:t>
                      </a:r>
                      <a:endParaRPr lang="zh-CN" altLang="en-US" dirty="0"/>
                    </a:p>
                  </a:txBody>
                  <a:tcPr/>
                </a:tc>
                <a:tc>
                  <a:txBody>
                    <a:bodyPr/>
                    <a:lstStyle/>
                    <a:p>
                      <a:pPr algn="ctr"/>
                      <a:r>
                        <a:rPr lang="en-US" altLang="zh-CN" dirty="0" smtClean="0"/>
                        <a:t>Shared, Low Speed</a:t>
                      </a:r>
                      <a:endParaRPr lang="zh-CN" altLang="en-US" dirty="0"/>
                    </a:p>
                  </a:txBody>
                  <a:tcPr/>
                </a:tc>
                <a:tc>
                  <a:txBody>
                    <a:bodyPr/>
                    <a:lstStyle/>
                    <a:p>
                      <a:pPr algn="ctr"/>
                      <a:r>
                        <a:rPr lang="en-US" altLang="zh-CN" dirty="0" smtClean="0"/>
                        <a:t>Low</a:t>
                      </a:r>
                      <a:endParaRPr lang="zh-CN" altLang="en-US" dirty="0"/>
                    </a:p>
                  </a:txBody>
                  <a:tcPr/>
                </a:tc>
              </a:tr>
              <a:tr h="370840">
                <a:tc>
                  <a:txBody>
                    <a:bodyPr/>
                    <a:lstStyle/>
                    <a:p>
                      <a:pPr algn="ctr"/>
                      <a:r>
                        <a:rPr lang="en-US" altLang="zh-CN" dirty="0" smtClean="0"/>
                        <a:t>CELL_DCH</a:t>
                      </a:r>
                      <a:endParaRPr lang="zh-CN" altLang="en-US" dirty="0"/>
                    </a:p>
                  </a:txBody>
                  <a:tcPr/>
                </a:tc>
                <a:tc>
                  <a:txBody>
                    <a:bodyPr/>
                    <a:lstStyle/>
                    <a:p>
                      <a:pPr algn="ctr"/>
                      <a:r>
                        <a:rPr lang="en-US" altLang="zh-CN" dirty="0" smtClean="0"/>
                        <a:t>Dedicated, High Speed</a:t>
                      </a:r>
                      <a:endParaRPr lang="zh-CN" altLang="en-US" dirty="0"/>
                    </a:p>
                  </a:txBody>
                  <a:tcPr/>
                </a:tc>
                <a:tc>
                  <a:txBody>
                    <a:bodyPr/>
                    <a:lstStyle/>
                    <a:p>
                      <a:pPr algn="ctr"/>
                      <a:r>
                        <a:rPr lang="en-US" altLang="zh-CN" dirty="0" smtClean="0"/>
                        <a:t>High</a:t>
                      </a:r>
                      <a:endParaRPr lang="zh-CN" altLang="en-US" dirty="0"/>
                    </a:p>
                  </a:txBody>
                  <a:tcPr/>
                </a:tc>
              </a:tr>
            </a:tbl>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3917709737"/>
              </p:ext>
            </p:extLst>
          </p:nvPr>
        </p:nvGraphicFramePr>
        <p:xfrm>
          <a:off x="2882900" y="4457700"/>
          <a:ext cx="914400" cy="198438"/>
        </p:xfrm>
        <a:graphic>
          <a:graphicData uri="http://schemas.openxmlformats.org/presentationml/2006/ole">
            <mc:AlternateContent xmlns:mc="http://schemas.openxmlformats.org/markup-compatibility/2006">
              <mc:Choice xmlns:v="urn:schemas-microsoft-com:vml" Requires="v">
                <p:oleObj spid="_x0000_s1064" name="Equation" r:id="rId5" imgW="914400" imgH="198720" progId="Equation.3">
                  <p:embed/>
                </p:oleObj>
              </mc:Choice>
              <mc:Fallback>
                <p:oleObj name="Equation" r:id="rId5" imgW="914400" imgH="198720" progId="Equation.3">
                  <p:embed/>
                  <p:pic>
                    <p:nvPicPr>
                      <p:cNvPr id="0" name=""/>
                      <p:cNvPicPr/>
                      <p:nvPr/>
                    </p:nvPicPr>
                    <p:blipFill>
                      <a:blip r:embed="rId6"/>
                      <a:stretch>
                        <a:fillRect/>
                      </a:stretch>
                    </p:blipFill>
                    <p:spPr>
                      <a:xfrm>
                        <a:off x="2882900" y="4457700"/>
                        <a:ext cx="914400" cy="198438"/>
                      </a:xfrm>
                      <a:prstGeom prst="rect">
                        <a:avLst/>
                      </a:prstGeom>
                    </p:spPr>
                  </p:pic>
                </p:oleObj>
              </mc:Fallback>
            </mc:AlternateContent>
          </a:graphicData>
        </a:graphic>
      </p:graphicFrame>
      <p:sp>
        <p:nvSpPr>
          <p:cNvPr id="30" name="TextBox 29"/>
          <p:cNvSpPr txBox="1"/>
          <p:nvPr/>
        </p:nvSpPr>
        <p:spPr>
          <a:xfrm>
            <a:off x="6019800" y="6428601"/>
            <a:ext cx="1790649" cy="276999"/>
          </a:xfrm>
          <a:prstGeom prst="rect">
            <a:avLst/>
          </a:prstGeom>
          <a:noFill/>
        </p:spPr>
        <p:txBody>
          <a:bodyPr wrap="none" rtlCol="0">
            <a:spAutoFit/>
          </a:bodyPr>
          <a:lstStyle/>
          <a:p>
            <a:r>
              <a:rPr lang="en-US" sz="1200" dirty="0" smtClean="0"/>
              <a:t>Courtesy: </a:t>
            </a:r>
            <a:r>
              <a:rPr lang="en-US" sz="1200" dirty="0" err="1" smtClean="0"/>
              <a:t>Feng</a:t>
            </a:r>
            <a:r>
              <a:rPr lang="en-US" sz="1200" dirty="0" smtClean="0"/>
              <a:t> </a:t>
            </a:r>
            <a:r>
              <a:rPr lang="en-US" sz="1200" dirty="0" err="1" smtClean="0"/>
              <a:t>Qian</a:t>
            </a:r>
            <a:r>
              <a:rPr lang="en-US" sz="1200" dirty="0" smtClean="0"/>
              <a:t> et al.</a:t>
            </a:r>
            <a:endParaRPr lang="en-US" sz="1200" dirty="0"/>
          </a:p>
        </p:txBody>
      </p:sp>
      <p:sp>
        <p:nvSpPr>
          <p:cNvPr id="5" name="Date Placeholder 4"/>
          <p:cNvSpPr>
            <a:spLocks noGrp="1"/>
          </p:cNvSpPr>
          <p:nvPr>
            <p:ph type="dt" sz="half" idx="10"/>
          </p:nvPr>
        </p:nvSpPr>
        <p:spPr/>
        <p:txBody>
          <a:bodyPr/>
          <a:lstStyle/>
          <a:p>
            <a:r>
              <a:rPr lang="en-US" smtClean="0"/>
              <a:t>3/24/14</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6998-7)</a:t>
            </a:r>
            <a:endParaRPr lang="en-US"/>
          </a:p>
        </p:txBody>
      </p:sp>
      <p:sp>
        <p:nvSpPr>
          <p:cNvPr id="8" name="Slide Number Placeholder 7"/>
          <p:cNvSpPr>
            <a:spLocks noGrp="1"/>
          </p:cNvSpPr>
          <p:nvPr>
            <p:ph type="sldNum" sz="quarter" idx="12"/>
          </p:nvPr>
        </p:nvSpPr>
        <p:spPr/>
        <p:txBody>
          <a:bodyPr/>
          <a:lstStyle/>
          <a:p>
            <a:fld id="{20342B77-D34C-443A-9BA4-2E8748A6D936}" type="slidenum">
              <a:rPr lang="en-US" smtClean="0"/>
              <a:pPr/>
              <a:t>18</a:t>
            </a:fld>
            <a:endParaRPr lang="en-US"/>
          </a:p>
        </p:txBody>
      </p:sp>
    </p:spTree>
    <p:extLst>
      <p:ext uri="{BB962C8B-B14F-4D97-AF65-F5344CB8AC3E}">
        <p14:creationId xmlns:p14="http://schemas.microsoft.com/office/powerpoint/2010/main" val="29645105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altLang="zh-CN" sz="3600" b="1" dirty="0" smtClean="0"/>
              <a:t>Example: RRC State Machine</a:t>
            </a:r>
            <a:br>
              <a:rPr lang="en-US" altLang="zh-CN" sz="3600" b="1" dirty="0" smtClean="0"/>
            </a:br>
            <a:r>
              <a:rPr lang="en-US" altLang="zh-CN" sz="3600" b="1" dirty="0" smtClean="0"/>
              <a:t>for a Large Commercial 3G Network</a:t>
            </a:r>
            <a:endParaRPr lang="zh-CN" altLang="en-US" sz="3600" b="1"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8815" y="1743371"/>
            <a:ext cx="372218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组合 14"/>
          <p:cNvGrpSpPr/>
          <p:nvPr/>
        </p:nvGrpSpPr>
        <p:grpSpPr>
          <a:xfrm>
            <a:off x="4431215" y="1438571"/>
            <a:ext cx="1986441" cy="3569732"/>
            <a:chOff x="2514600" y="2743200"/>
            <a:chExt cx="1986441" cy="3569732"/>
          </a:xfrm>
        </p:grpSpPr>
        <p:cxnSp>
          <p:nvCxnSpPr>
            <p:cNvPr id="10" name="直接连接符 9"/>
            <p:cNvCxnSpPr/>
            <p:nvPr/>
          </p:nvCxnSpPr>
          <p:spPr>
            <a:xfrm rot="5400000">
              <a:off x="1798983" y="4343400"/>
              <a:ext cx="32004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1" name="直接连接符 10"/>
            <p:cNvCxnSpPr/>
            <p:nvPr/>
          </p:nvCxnSpPr>
          <p:spPr>
            <a:xfrm rot="5400000">
              <a:off x="2037522" y="4343400"/>
              <a:ext cx="3200400" cy="0"/>
            </a:xfrm>
            <a:prstGeom prst="line">
              <a:avLst/>
            </a:prstGeom>
          </p:spPr>
          <p:style>
            <a:lnRef idx="2">
              <a:schemeClr val="accent2"/>
            </a:lnRef>
            <a:fillRef idx="0">
              <a:schemeClr val="accent2"/>
            </a:fillRef>
            <a:effectRef idx="1">
              <a:schemeClr val="accent2"/>
            </a:effectRef>
            <a:fontRef idx="minor">
              <a:schemeClr val="tx1"/>
            </a:fontRef>
          </p:style>
        </p:cxnSp>
        <p:sp>
          <p:nvSpPr>
            <p:cNvPr id="14" name="TextBox 13"/>
            <p:cNvSpPr txBox="1"/>
            <p:nvPr/>
          </p:nvSpPr>
          <p:spPr>
            <a:xfrm>
              <a:off x="2514600" y="5943600"/>
              <a:ext cx="1986441" cy="369332"/>
            </a:xfrm>
            <a:prstGeom prst="rect">
              <a:avLst/>
            </a:prstGeom>
            <a:noFill/>
          </p:spPr>
          <p:txBody>
            <a:bodyPr wrap="none" rtlCol="0">
              <a:spAutoFit/>
            </a:bodyPr>
            <a:lstStyle/>
            <a:p>
              <a:r>
                <a:rPr lang="en-US" altLang="zh-CN" dirty="0" smtClean="0"/>
                <a:t>Promo Delay: 2 Sec</a:t>
              </a:r>
              <a:endParaRPr lang="zh-CN" altLang="en-US" dirty="0"/>
            </a:p>
          </p:txBody>
        </p:sp>
      </p:grpSp>
      <p:grpSp>
        <p:nvGrpSpPr>
          <p:cNvPr id="20" name="组合 19"/>
          <p:cNvGrpSpPr/>
          <p:nvPr/>
        </p:nvGrpSpPr>
        <p:grpSpPr>
          <a:xfrm>
            <a:off x="5486400" y="1438571"/>
            <a:ext cx="1546834" cy="3200400"/>
            <a:chOff x="3569785" y="2743200"/>
            <a:chExt cx="1546834" cy="3200400"/>
          </a:xfrm>
        </p:grpSpPr>
        <p:grpSp>
          <p:nvGrpSpPr>
            <p:cNvPr id="18" name="组合 17"/>
            <p:cNvGrpSpPr/>
            <p:nvPr/>
          </p:nvGrpSpPr>
          <p:grpSpPr>
            <a:xfrm>
              <a:off x="3657600" y="2743200"/>
              <a:ext cx="609600" cy="3200400"/>
              <a:chOff x="3657600" y="2743200"/>
              <a:chExt cx="609600" cy="3200400"/>
            </a:xfrm>
          </p:grpSpPr>
          <p:cxnSp>
            <p:nvCxnSpPr>
              <p:cNvPr id="12" name="直接连接符 11"/>
              <p:cNvCxnSpPr/>
              <p:nvPr/>
            </p:nvCxnSpPr>
            <p:spPr>
              <a:xfrm rot="5400000">
                <a:off x="2667000" y="4343400"/>
                <a:ext cx="32004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7" name="直接连接符 16"/>
              <p:cNvCxnSpPr/>
              <p:nvPr/>
            </p:nvCxnSpPr>
            <p:spPr>
              <a:xfrm rot="5400000">
                <a:off x="2057400" y="4343400"/>
                <a:ext cx="3200400" cy="0"/>
              </a:xfrm>
              <a:prstGeom prst="line">
                <a:avLst/>
              </a:prstGeom>
            </p:spPr>
            <p:style>
              <a:lnRef idx="2">
                <a:schemeClr val="accent2"/>
              </a:lnRef>
              <a:fillRef idx="0">
                <a:schemeClr val="accent2"/>
              </a:fillRef>
              <a:effectRef idx="1">
                <a:schemeClr val="accent2"/>
              </a:effectRef>
              <a:fontRef idx="minor">
                <a:schemeClr val="tx1"/>
              </a:fontRef>
            </p:style>
          </p:cxnSp>
        </p:grpSp>
        <p:sp>
          <p:nvSpPr>
            <p:cNvPr id="19" name="TextBox 18"/>
            <p:cNvSpPr txBox="1"/>
            <p:nvPr/>
          </p:nvSpPr>
          <p:spPr>
            <a:xfrm>
              <a:off x="3569785" y="2752429"/>
              <a:ext cx="1546834" cy="369332"/>
            </a:xfrm>
            <a:prstGeom prst="rect">
              <a:avLst/>
            </a:prstGeom>
            <a:noFill/>
          </p:spPr>
          <p:txBody>
            <a:bodyPr wrap="none" rtlCol="0">
              <a:spAutoFit/>
            </a:bodyPr>
            <a:lstStyle/>
            <a:p>
              <a:r>
                <a:rPr lang="en-US" altLang="zh-CN" dirty="0" smtClean="0"/>
                <a:t>DCH Tail: 5 sec</a:t>
              </a:r>
              <a:endParaRPr lang="zh-CN" altLang="en-US" dirty="0"/>
            </a:p>
          </p:txBody>
        </p:sp>
      </p:grpSp>
      <p:grpSp>
        <p:nvGrpSpPr>
          <p:cNvPr id="24" name="组合 23"/>
          <p:cNvGrpSpPr/>
          <p:nvPr/>
        </p:nvGrpSpPr>
        <p:grpSpPr>
          <a:xfrm>
            <a:off x="6183815" y="1438571"/>
            <a:ext cx="1809999" cy="3200400"/>
            <a:chOff x="4267200" y="2743200"/>
            <a:chExt cx="1809999" cy="3200400"/>
          </a:xfrm>
        </p:grpSpPr>
        <p:grpSp>
          <p:nvGrpSpPr>
            <p:cNvPr id="22" name="组合 21"/>
            <p:cNvGrpSpPr/>
            <p:nvPr/>
          </p:nvGrpSpPr>
          <p:grpSpPr>
            <a:xfrm>
              <a:off x="4267200" y="2743200"/>
              <a:ext cx="1341783" cy="3200400"/>
              <a:chOff x="4267200" y="2743200"/>
              <a:chExt cx="1341783" cy="3200400"/>
            </a:xfrm>
          </p:grpSpPr>
          <p:cxnSp>
            <p:nvCxnSpPr>
              <p:cNvPr id="13" name="直接连接符 12"/>
              <p:cNvCxnSpPr/>
              <p:nvPr/>
            </p:nvCxnSpPr>
            <p:spPr>
              <a:xfrm rot="5400000">
                <a:off x="4008783" y="4343400"/>
                <a:ext cx="32004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1" name="直接连接符 20"/>
              <p:cNvCxnSpPr/>
              <p:nvPr/>
            </p:nvCxnSpPr>
            <p:spPr>
              <a:xfrm rot="5400000">
                <a:off x="2667000" y="4343400"/>
                <a:ext cx="3200400" cy="0"/>
              </a:xfrm>
              <a:prstGeom prst="line">
                <a:avLst/>
              </a:prstGeom>
            </p:spPr>
            <p:style>
              <a:lnRef idx="2">
                <a:schemeClr val="accent2"/>
              </a:lnRef>
              <a:fillRef idx="0">
                <a:schemeClr val="accent2"/>
              </a:fillRef>
              <a:effectRef idx="1">
                <a:schemeClr val="accent2"/>
              </a:effectRef>
              <a:fontRef idx="minor">
                <a:schemeClr val="tx1"/>
              </a:fontRef>
            </p:style>
          </p:cxnSp>
        </p:grpSp>
        <p:sp>
          <p:nvSpPr>
            <p:cNvPr id="23" name="TextBox 22"/>
            <p:cNvSpPr txBox="1"/>
            <p:nvPr/>
          </p:nvSpPr>
          <p:spPr>
            <a:xfrm>
              <a:off x="4331785" y="3285829"/>
              <a:ext cx="1745414" cy="369332"/>
            </a:xfrm>
            <a:prstGeom prst="rect">
              <a:avLst/>
            </a:prstGeom>
            <a:noFill/>
          </p:spPr>
          <p:txBody>
            <a:bodyPr wrap="none" rtlCol="0">
              <a:spAutoFit/>
            </a:bodyPr>
            <a:lstStyle/>
            <a:p>
              <a:r>
                <a:rPr lang="en-US" altLang="zh-CN" dirty="0" smtClean="0"/>
                <a:t>FACH Tail: 12 sec</a:t>
              </a:r>
              <a:endParaRPr lang="zh-CN" altLang="en-US" dirty="0"/>
            </a:p>
          </p:txBody>
        </p:sp>
      </p:grpSp>
      <p:sp>
        <p:nvSpPr>
          <p:cNvPr id="9" name="TextBox 8"/>
          <p:cNvSpPr txBox="1"/>
          <p:nvPr/>
        </p:nvSpPr>
        <p:spPr>
          <a:xfrm>
            <a:off x="1143000" y="5410200"/>
            <a:ext cx="7399718" cy="1015663"/>
          </a:xfrm>
          <a:prstGeom prst="rect">
            <a:avLst/>
          </a:prstGeom>
          <a:noFill/>
        </p:spPr>
        <p:txBody>
          <a:bodyPr wrap="none" rtlCol="0">
            <a:spAutoFit/>
          </a:bodyPr>
          <a:lstStyle/>
          <a:p>
            <a:r>
              <a:rPr lang="en-US" sz="2000" b="1" dirty="0" smtClean="0">
                <a:solidFill>
                  <a:srgbClr val="FF0000"/>
                </a:solidFill>
              </a:rPr>
              <a:t>DCH</a:t>
            </a:r>
            <a:r>
              <a:rPr lang="en-US" sz="2000" dirty="0" smtClean="0"/>
              <a:t>: 	High Power State (high throughput and power consumption)</a:t>
            </a:r>
          </a:p>
          <a:p>
            <a:r>
              <a:rPr lang="en-US" sz="2000" b="1" dirty="0" smtClean="0">
                <a:solidFill>
                  <a:srgbClr val="FF0000"/>
                </a:solidFill>
              </a:rPr>
              <a:t>FACH</a:t>
            </a:r>
            <a:r>
              <a:rPr lang="en-US" sz="2000" dirty="0" smtClean="0"/>
              <a:t>: 	Low Power State (low throughput and power consumption)</a:t>
            </a:r>
          </a:p>
          <a:p>
            <a:r>
              <a:rPr lang="en-US" sz="2000" b="1" dirty="0" smtClean="0">
                <a:solidFill>
                  <a:srgbClr val="FF0000"/>
                </a:solidFill>
              </a:rPr>
              <a:t>IDLE</a:t>
            </a:r>
            <a:r>
              <a:rPr lang="en-US" sz="2000" dirty="0" smtClean="0"/>
              <a:t>: 	No radio resource allocated</a:t>
            </a:r>
            <a:endParaRPr lang="en-US" sz="2000" dirty="0"/>
          </a:p>
        </p:txBody>
      </p:sp>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2209800"/>
            <a:ext cx="3434716"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组合 5"/>
          <p:cNvGrpSpPr/>
          <p:nvPr/>
        </p:nvGrpSpPr>
        <p:grpSpPr>
          <a:xfrm>
            <a:off x="5446607" y="4289811"/>
            <a:ext cx="3715947" cy="866965"/>
            <a:chOff x="5446606" y="4289811"/>
            <a:chExt cx="3715946" cy="866965"/>
          </a:xfrm>
        </p:grpSpPr>
        <p:sp>
          <p:nvSpPr>
            <p:cNvPr id="3" name="右大括号 2"/>
            <p:cNvSpPr/>
            <p:nvPr/>
          </p:nvSpPr>
          <p:spPr>
            <a:xfrm rot="5400000">
              <a:off x="6541261" y="3195156"/>
              <a:ext cx="349162" cy="2538471"/>
            </a:xfrm>
            <a:prstGeom prst="rightBrace">
              <a:avLst>
                <a:gd name="adj1" fmla="val 66964"/>
                <a:gd name="adj2" fmla="val 5215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p:sp>
          <p:nvSpPr>
            <p:cNvPr id="4" name="TextBox 3"/>
            <p:cNvSpPr txBox="1"/>
            <p:nvPr/>
          </p:nvSpPr>
          <p:spPr>
            <a:xfrm>
              <a:off x="6794296" y="4572000"/>
              <a:ext cx="2368256" cy="584776"/>
            </a:xfrm>
            <a:prstGeom prst="rect">
              <a:avLst/>
            </a:prstGeom>
            <a:noFill/>
          </p:spPr>
          <p:txBody>
            <a:bodyPr wrap="none" rtlCol="0">
              <a:spAutoFit/>
            </a:bodyPr>
            <a:lstStyle/>
            <a:p>
              <a:pPr algn="ctr"/>
              <a:r>
                <a:rPr lang="en-US" altLang="zh-CN" sz="1600" b="1" dirty="0" smtClean="0"/>
                <a:t>Tail Time: waiting </a:t>
              </a:r>
            </a:p>
            <a:p>
              <a:pPr algn="ctr"/>
              <a:r>
                <a:rPr lang="en-US" altLang="zh-CN" sz="1600" b="1" dirty="0" smtClean="0"/>
                <a:t>inactivity timers to expire</a:t>
              </a:r>
              <a:endParaRPr lang="zh-CN" altLang="en-US" sz="1600" b="1" dirty="0"/>
            </a:p>
          </p:txBody>
        </p:sp>
      </p:grpSp>
      <p:sp>
        <p:nvSpPr>
          <p:cNvPr id="26" name="TextBox 25"/>
          <p:cNvSpPr txBox="1"/>
          <p:nvPr/>
        </p:nvSpPr>
        <p:spPr>
          <a:xfrm>
            <a:off x="6019800" y="6428601"/>
            <a:ext cx="1790649" cy="276999"/>
          </a:xfrm>
          <a:prstGeom prst="rect">
            <a:avLst/>
          </a:prstGeom>
          <a:noFill/>
        </p:spPr>
        <p:txBody>
          <a:bodyPr wrap="none" rtlCol="0">
            <a:spAutoFit/>
          </a:bodyPr>
          <a:lstStyle/>
          <a:p>
            <a:r>
              <a:rPr lang="en-US" sz="1200" dirty="0" smtClean="0"/>
              <a:t>Courtesy: </a:t>
            </a:r>
            <a:r>
              <a:rPr lang="en-US" sz="1200" dirty="0" err="1" smtClean="0"/>
              <a:t>Feng</a:t>
            </a:r>
            <a:r>
              <a:rPr lang="en-US" sz="1200" dirty="0" smtClean="0"/>
              <a:t> </a:t>
            </a:r>
            <a:r>
              <a:rPr lang="en-US" sz="1200" dirty="0" err="1" smtClean="0"/>
              <a:t>Qian</a:t>
            </a:r>
            <a:r>
              <a:rPr lang="en-US" sz="1200" dirty="0" smtClean="0"/>
              <a:t> et al.</a:t>
            </a:r>
            <a:endParaRPr lang="en-US" sz="1200" dirty="0"/>
          </a:p>
        </p:txBody>
      </p:sp>
      <p:sp>
        <p:nvSpPr>
          <p:cNvPr id="7" name="Date Placeholder 6"/>
          <p:cNvSpPr>
            <a:spLocks noGrp="1"/>
          </p:cNvSpPr>
          <p:nvPr>
            <p:ph type="dt" sz="half" idx="10"/>
          </p:nvPr>
        </p:nvSpPr>
        <p:spPr/>
        <p:txBody>
          <a:bodyPr/>
          <a:lstStyle/>
          <a:p>
            <a:r>
              <a:rPr lang="en-US" smtClean="0"/>
              <a:t>3/24/14</a:t>
            </a:r>
            <a:endParaRPr lang="en-US"/>
          </a:p>
        </p:txBody>
      </p:sp>
      <p:sp>
        <p:nvSpPr>
          <p:cNvPr id="8" name="Footer Placeholder 7"/>
          <p:cNvSpPr>
            <a:spLocks noGrp="1"/>
          </p:cNvSpPr>
          <p:nvPr>
            <p:ph type="ftr" sz="quarter" idx="11"/>
          </p:nvPr>
        </p:nvSpPr>
        <p:spPr/>
        <p:txBody>
          <a:bodyPr/>
          <a:lstStyle/>
          <a:p>
            <a:r>
              <a:rPr lang="en-US" smtClean="0"/>
              <a:t>Cellular Networks and Mobile Computing (COMS 6998-7)</a:t>
            </a:r>
            <a:endParaRPr lang="en-US"/>
          </a:p>
        </p:txBody>
      </p:sp>
      <p:sp>
        <p:nvSpPr>
          <p:cNvPr id="27" name="Slide Number Placeholder 26"/>
          <p:cNvSpPr>
            <a:spLocks noGrp="1"/>
          </p:cNvSpPr>
          <p:nvPr>
            <p:ph type="sldNum" sz="quarter" idx="12"/>
          </p:nvPr>
        </p:nvSpPr>
        <p:spPr/>
        <p:txBody>
          <a:bodyPr/>
          <a:lstStyle/>
          <a:p>
            <a:fld id="{20342B77-D34C-443A-9BA4-2E8748A6D936}" type="slidenum">
              <a:rPr lang="en-US" smtClean="0"/>
              <a:pPr/>
              <a:t>19</a:t>
            </a:fld>
            <a:endParaRPr lang="en-US"/>
          </a:p>
        </p:txBody>
      </p:sp>
    </p:spTree>
    <p:extLst>
      <p:ext uri="{BB962C8B-B14F-4D97-AF65-F5344CB8AC3E}">
        <p14:creationId xmlns:p14="http://schemas.microsoft.com/office/powerpoint/2010/main" val="20523896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Midterm Reading list</a:t>
            </a:r>
            <a:endParaRPr lang="en-US" dirty="0"/>
          </a:p>
        </p:txBody>
      </p:sp>
      <p:sp>
        <p:nvSpPr>
          <p:cNvPr id="3" name="Content Placeholder 2"/>
          <p:cNvSpPr>
            <a:spLocks noGrp="1"/>
          </p:cNvSpPr>
          <p:nvPr>
            <p:ph idx="1"/>
          </p:nvPr>
        </p:nvSpPr>
        <p:spPr>
          <a:xfrm>
            <a:off x="457200" y="1447800"/>
            <a:ext cx="8229600" cy="4678363"/>
          </a:xfrm>
        </p:spPr>
        <p:txBody>
          <a:bodyPr>
            <a:normAutofit fontScale="40000" lnSpcReduction="20000"/>
          </a:bodyPr>
          <a:lstStyle/>
          <a:p>
            <a:pPr lvl="0"/>
            <a:r>
              <a:rPr lang="en-US" sz="5100" dirty="0"/>
              <a:t>Objective-C and </a:t>
            </a:r>
            <a:r>
              <a:rPr lang="en-US" sz="5100" dirty="0" err="1"/>
              <a:t>iOS</a:t>
            </a:r>
            <a:r>
              <a:rPr lang="en-US" sz="5100" dirty="0"/>
              <a:t> programming: lecture 2 slides</a:t>
            </a:r>
          </a:p>
          <a:p>
            <a:pPr lvl="1"/>
            <a:r>
              <a:rPr lang="en-US" sz="4500" dirty="0"/>
              <a:t>Objective-C: inheritance, introspection, automatic reference counting, dynamic method dispatching, category, protocol, foundation classes such as </a:t>
            </a:r>
            <a:r>
              <a:rPr lang="en-US" sz="4500" dirty="0" err="1"/>
              <a:t>NSArray</a:t>
            </a:r>
            <a:endParaRPr lang="en-US" sz="4500" dirty="0"/>
          </a:p>
          <a:p>
            <a:pPr lvl="1"/>
            <a:r>
              <a:rPr lang="en-US" sz="4500" dirty="0"/>
              <a:t>Model-view-controller programming model: outlet, target action, delegate, data source, KVO</a:t>
            </a:r>
          </a:p>
          <a:p>
            <a:pPr lvl="0"/>
            <a:r>
              <a:rPr lang="en-US" sz="5100" dirty="0"/>
              <a:t>Android programming: lecture 3 slides</a:t>
            </a:r>
          </a:p>
          <a:p>
            <a:pPr lvl="1"/>
            <a:r>
              <a:rPr lang="en-US" sz="4500" dirty="0"/>
              <a:t>Android architecture</a:t>
            </a:r>
          </a:p>
          <a:p>
            <a:pPr lvl="1"/>
            <a:r>
              <a:rPr lang="en-US" sz="4500" dirty="0"/>
              <a:t>Android framework: app components (activity, service, content provider and broadcast receiver), inter-component communication using intent, resources, </a:t>
            </a:r>
            <a:r>
              <a:rPr lang="en-US" sz="4500" dirty="0" err="1"/>
              <a:t>manifest.xml</a:t>
            </a:r>
            <a:r>
              <a:rPr lang="en-US" sz="4500" dirty="0"/>
              <a:t> (permissions, intent-filter), layout</a:t>
            </a:r>
          </a:p>
          <a:p>
            <a:pPr lvl="0"/>
            <a:r>
              <a:rPr lang="en-US" sz="5100" dirty="0"/>
              <a:t>Energy </a:t>
            </a:r>
            <a:r>
              <a:rPr lang="en-US" sz="5100" dirty="0" smtClean="0"/>
              <a:t>model</a:t>
            </a:r>
            <a:r>
              <a:rPr lang="en-US" sz="5100" dirty="0"/>
              <a:t>, </a:t>
            </a:r>
            <a:r>
              <a:rPr lang="en-US" sz="5100" dirty="0" smtClean="0"/>
              <a:t>debugging </a:t>
            </a:r>
            <a:r>
              <a:rPr lang="en-US" sz="5100" dirty="0"/>
              <a:t>and </a:t>
            </a:r>
            <a:r>
              <a:rPr lang="en-US" sz="5100" dirty="0" smtClean="0"/>
              <a:t>profiling</a:t>
            </a:r>
            <a:endParaRPr lang="en-US" sz="5100" dirty="0"/>
          </a:p>
          <a:p>
            <a:pPr lvl="1"/>
            <a:r>
              <a:rPr lang="en-US" sz="4500" dirty="0"/>
              <a:t>No-sleep debugging paper: section 1 to 7 </a:t>
            </a:r>
          </a:p>
          <a:p>
            <a:pPr lvl="2"/>
            <a:r>
              <a:rPr lang="en-US" sz="3400" u="sng" dirty="0">
                <a:hlinkClick r:id="rId2"/>
              </a:rPr>
              <a:t>http://www.cs.columbia.edu/~lierranli/coms6998-7Spring2014/papers/nosleep_mobisys12.pdf</a:t>
            </a:r>
            <a:endParaRPr lang="en-US" sz="3400" dirty="0"/>
          </a:p>
          <a:p>
            <a:pPr lvl="1"/>
            <a:r>
              <a:rPr lang="en-US" sz="4500" dirty="0"/>
              <a:t>Power model paper: section 1 to 8; </a:t>
            </a:r>
            <a:r>
              <a:rPr lang="en-US" sz="4500" dirty="0" err="1"/>
              <a:t>eprof</a:t>
            </a:r>
            <a:r>
              <a:rPr lang="en-US" sz="4500" dirty="0"/>
              <a:t> paper: section 1 to 4</a:t>
            </a:r>
          </a:p>
          <a:p>
            <a:pPr lvl="2"/>
            <a:r>
              <a:rPr lang="en-US" sz="3400" u="sng" dirty="0">
                <a:hlinkClick r:id="rId3"/>
              </a:rPr>
              <a:t>http://www.cs.columbia.edu/~lierranli/coms6998-7Spring2014/papers/finepower_eurosys2011.pdf</a:t>
            </a:r>
            <a:endParaRPr lang="en-US" sz="3400" dirty="0"/>
          </a:p>
          <a:p>
            <a:pPr lvl="2"/>
            <a:r>
              <a:rPr lang="en-US" sz="3400" u="sng" dirty="0">
                <a:hlinkClick r:id="rId4"/>
              </a:rPr>
              <a:t>http://www.cs.columbia.edu/~lierranli/coms6998-7Spring2014/papers/eprof_eurosys2012.pdf</a:t>
            </a:r>
            <a:r>
              <a:rPr lang="en-US" dirty="0"/>
              <a:t>	</a:t>
            </a:r>
          </a:p>
        </p:txBody>
      </p:sp>
      <p:sp>
        <p:nvSpPr>
          <p:cNvPr id="4" name="Date Placeholder 3"/>
          <p:cNvSpPr>
            <a:spLocks noGrp="1"/>
          </p:cNvSpPr>
          <p:nvPr>
            <p:ph type="dt" sz="half" idx="10"/>
          </p:nvPr>
        </p:nvSpPr>
        <p:spPr/>
        <p:txBody>
          <a:bodyPr/>
          <a:lstStyle/>
          <a:p>
            <a:r>
              <a:rPr lang="en-US" smtClean="0"/>
              <a:t>3/24/14</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2</a:t>
            </a:fld>
            <a:endParaRPr lang="en-US"/>
          </a:p>
        </p:txBody>
      </p:sp>
    </p:spTree>
    <p:extLst>
      <p:ext uri="{BB962C8B-B14F-4D97-AF65-F5344CB8AC3E}">
        <p14:creationId xmlns:p14="http://schemas.microsoft.com/office/powerpoint/2010/main" val="325259389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944562"/>
          </a:xfrm>
        </p:spPr>
        <p:txBody>
          <a:bodyPr>
            <a:normAutofit/>
          </a:bodyPr>
          <a:lstStyle/>
          <a:p>
            <a:r>
              <a:rPr lang="en-US" altLang="zh-CN" sz="3600" b="1" dirty="0" smtClean="0"/>
              <a:t>Why State Promotion Slow?</a:t>
            </a:r>
            <a:endParaRPr lang="zh-CN" altLang="en-US" sz="3600" b="1" dirty="0"/>
          </a:p>
        </p:txBody>
      </p:sp>
      <p:sp>
        <p:nvSpPr>
          <p:cNvPr id="3" name="内容占位符 2"/>
          <p:cNvSpPr>
            <a:spLocks noGrp="1"/>
          </p:cNvSpPr>
          <p:nvPr>
            <p:ph sz="quarter" idx="1"/>
          </p:nvPr>
        </p:nvSpPr>
        <p:spPr>
          <a:xfrm>
            <a:off x="228600" y="1143000"/>
            <a:ext cx="8686800" cy="5211417"/>
          </a:xfrm>
        </p:spPr>
        <p:txBody>
          <a:bodyPr>
            <a:noAutofit/>
          </a:bodyPr>
          <a:lstStyle/>
          <a:p>
            <a:r>
              <a:rPr lang="en-US" altLang="zh-CN" sz="2800" dirty="0" smtClean="0"/>
              <a:t>Tens of control messages are exchanged during a state promotion.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4419600" cy="3765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9"/>
          <p:cNvPicPr>
            <a:picLocks noChangeAspect="1" noChangeArrowheads="1"/>
          </p:cNvPicPr>
          <p:nvPr/>
        </p:nvPicPr>
        <p:blipFill>
          <a:blip r:embed="rId3" cstate="print"/>
          <a:srcRect/>
          <a:stretch>
            <a:fillRect/>
          </a:stretch>
        </p:blipFill>
        <p:spPr bwMode="auto">
          <a:xfrm>
            <a:off x="4724400" y="1828800"/>
            <a:ext cx="3886200" cy="3851111"/>
          </a:xfrm>
          <a:prstGeom prst="rect">
            <a:avLst/>
          </a:prstGeom>
          <a:noFill/>
          <a:ln w="9525">
            <a:noFill/>
            <a:miter lim="800000"/>
            <a:headEnd/>
            <a:tailEnd/>
          </a:ln>
        </p:spPr>
      </p:pic>
      <p:sp>
        <p:nvSpPr>
          <p:cNvPr id="6" name="矩形 5"/>
          <p:cNvSpPr/>
          <p:nvPr/>
        </p:nvSpPr>
        <p:spPr>
          <a:xfrm>
            <a:off x="762000" y="5574422"/>
            <a:ext cx="3240695" cy="400110"/>
          </a:xfrm>
          <a:prstGeom prst="rect">
            <a:avLst/>
          </a:prstGeom>
        </p:spPr>
        <p:txBody>
          <a:bodyPr wrap="none">
            <a:spAutoFit/>
          </a:bodyPr>
          <a:lstStyle/>
          <a:p>
            <a:r>
              <a:rPr lang="en-US" altLang="zh-CN" sz="2000" dirty="0"/>
              <a:t>RRC connection </a:t>
            </a:r>
            <a:r>
              <a:rPr lang="en-US" altLang="zh-CN" sz="2000" dirty="0" smtClean="0"/>
              <a:t>setup: ~ 1sec</a:t>
            </a:r>
            <a:endParaRPr lang="en-US" altLang="zh-CN" sz="2000" dirty="0"/>
          </a:p>
        </p:txBody>
      </p:sp>
      <p:sp>
        <p:nvSpPr>
          <p:cNvPr id="9" name="TextBox 8"/>
          <p:cNvSpPr txBox="1"/>
          <p:nvPr/>
        </p:nvSpPr>
        <p:spPr>
          <a:xfrm>
            <a:off x="5105400" y="5584601"/>
            <a:ext cx="3505200" cy="400110"/>
          </a:xfrm>
          <a:prstGeom prst="rect">
            <a:avLst/>
          </a:prstGeom>
          <a:noFill/>
        </p:spPr>
        <p:txBody>
          <a:bodyPr wrap="square" rtlCol="0">
            <a:spAutoFit/>
          </a:bodyPr>
          <a:lstStyle/>
          <a:p>
            <a:r>
              <a:rPr lang="en-US" sz="2000" dirty="0" smtClean="0"/>
              <a:t>Radio Bearer Setup: ~ 1 sec</a:t>
            </a:r>
          </a:p>
        </p:txBody>
      </p:sp>
      <p:sp>
        <p:nvSpPr>
          <p:cNvPr id="8" name="矩形 7"/>
          <p:cNvSpPr/>
          <p:nvPr/>
        </p:nvSpPr>
        <p:spPr>
          <a:xfrm>
            <a:off x="4395379" y="5451311"/>
            <a:ext cx="413896" cy="646331"/>
          </a:xfrm>
          <a:prstGeom prst="rect">
            <a:avLst/>
          </a:prstGeom>
        </p:spPr>
        <p:txBody>
          <a:bodyPr wrap="none">
            <a:spAutoFit/>
          </a:bodyPr>
          <a:lstStyle/>
          <a:p>
            <a:r>
              <a:rPr lang="en-US" altLang="zh-CN" sz="3600" dirty="0" smtClean="0"/>
              <a:t>+</a:t>
            </a:r>
            <a:endParaRPr lang="zh-CN" altLang="en-US" sz="3600" dirty="0"/>
          </a:p>
        </p:txBody>
      </p:sp>
      <p:sp>
        <p:nvSpPr>
          <p:cNvPr id="10" name="TextBox 9"/>
          <p:cNvSpPr txBox="1"/>
          <p:nvPr/>
        </p:nvSpPr>
        <p:spPr>
          <a:xfrm>
            <a:off x="660461" y="6096000"/>
            <a:ext cx="8102539" cy="276999"/>
          </a:xfrm>
          <a:prstGeom prst="rect">
            <a:avLst/>
          </a:prstGeom>
          <a:noFill/>
        </p:spPr>
        <p:txBody>
          <a:bodyPr wrap="none" rtlCol="0">
            <a:spAutoFit/>
          </a:bodyPr>
          <a:lstStyle/>
          <a:p>
            <a:r>
              <a:rPr lang="en-US" altLang="zh-CN" sz="1200" dirty="0" smtClean="0"/>
              <a:t>Figure source</a:t>
            </a:r>
            <a:r>
              <a:rPr lang="en-US" altLang="zh-CN" sz="1200" dirty="0"/>
              <a:t>: HSDPA/HSUPA for UMTS: High Speed Radio Access for Mobile Communications. </a:t>
            </a:r>
            <a:r>
              <a:rPr lang="en-US" altLang="zh-CN" sz="1200" i="1" dirty="0"/>
              <a:t>John Wiley and Sons, Inc., 2006.</a:t>
            </a:r>
            <a:endParaRPr lang="zh-CN" altLang="en-US" sz="1200" i="1" dirty="0"/>
          </a:p>
        </p:txBody>
      </p:sp>
      <p:sp>
        <p:nvSpPr>
          <p:cNvPr id="4" name="Date Placeholder 3"/>
          <p:cNvSpPr>
            <a:spLocks noGrp="1"/>
          </p:cNvSpPr>
          <p:nvPr>
            <p:ph type="dt" sz="half" idx="10"/>
          </p:nvPr>
        </p:nvSpPr>
        <p:spPr/>
        <p:txBody>
          <a:bodyPr/>
          <a:lstStyle/>
          <a:p>
            <a:r>
              <a:rPr lang="en-US" smtClean="0"/>
              <a:t>3/24/14</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12" name="Slide Number Placeholder 11"/>
          <p:cNvSpPr>
            <a:spLocks noGrp="1"/>
          </p:cNvSpPr>
          <p:nvPr>
            <p:ph type="sldNum" sz="quarter" idx="12"/>
          </p:nvPr>
        </p:nvSpPr>
        <p:spPr/>
        <p:txBody>
          <a:bodyPr/>
          <a:lstStyle/>
          <a:p>
            <a:fld id="{20342B77-D34C-443A-9BA4-2E8748A6D936}" type="slidenum">
              <a:rPr lang="en-US" smtClean="0"/>
              <a:pPr/>
              <a:t>20</a:t>
            </a:fld>
            <a:endParaRPr lang="en-US"/>
          </a:p>
        </p:txBody>
      </p:sp>
    </p:spTree>
    <p:extLst>
      <p:ext uri="{BB962C8B-B14F-4D97-AF65-F5344CB8AC3E}">
        <p14:creationId xmlns:p14="http://schemas.microsoft.com/office/powerpoint/2010/main" val="390612377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sz="3600" b="1" dirty="0"/>
              <a:t>Example of the State Machine Impact:</a:t>
            </a:r>
            <a:br>
              <a:rPr lang="en-US" sz="3600" b="1" dirty="0"/>
            </a:br>
            <a:r>
              <a:rPr lang="en-US" sz="3600" b="1" dirty="0" smtClean="0"/>
              <a:t>Inefficient Resource Utilization</a:t>
            </a:r>
            <a:endParaRPr lang="en-US" sz="3600" dirty="0"/>
          </a:p>
        </p:txBody>
      </p:sp>
      <p:pic>
        <p:nvPicPr>
          <p:cNvPr id="5" name="Picture 2"/>
          <p:cNvPicPr>
            <a:picLocks noChangeAspect="1" noChangeArrowheads="1"/>
          </p:cNvPicPr>
          <p:nvPr/>
        </p:nvPicPr>
        <p:blipFill>
          <a:blip r:embed="rId3" cstate="print"/>
          <a:srcRect/>
          <a:stretch>
            <a:fillRect/>
          </a:stretch>
        </p:blipFill>
        <p:spPr bwMode="auto">
          <a:xfrm>
            <a:off x="0" y="2849880"/>
            <a:ext cx="8991600" cy="1851025"/>
          </a:xfrm>
          <a:prstGeom prst="rect">
            <a:avLst/>
          </a:prstGeom>
          <a:noFill/>
          <a:ln w="9525">
            <a:noFill/>
            <a:miter lim="800000"/>
            <a:headEnd/>
            <a:tailEnd/>
          </a:ln>
        </p:spPr>
      </p:pic>
      <p:graphicFrame>
        <p:nvGraphicFramePr>
          <p:cNvPr id="6" name="表格 3"/>
          <p:cNvGraphicFramePr>
            <a:graphicFrameLocks noGrp="1"/>
          </p:cNvGraphicFramePr>
          <p:nvPr>
            <p:extLst>
              <p:ext uri="{D42A27DB-BD31-4B8C-83A1-F6EECF244321}">
                <p14:modId xmlns:p14="http://schemas.microsoft.com/office/powerpoint/2010/main" val="1776192219"/>
              </p:ext>
            </p:extLst>
          </p:nvPr>
        </p:nvGraphicFramePr>
        <p:xfrm>
          <a:off x="2057400" y="5029200"/>
          <a:ext cx="5676900" cy="1112520"/>
        </p:xfrm>
        <a:graphic>
          <a:graphicData uri="http://schemas.openxmlformats.org/drawingml/2006/table">
            <a:tbl>
              <a:tblPr firstRow="1" bandRow="1">
                <a:tableStyleId>{93296810-A885-4BE3-A3E7-6D5BEEA58F35}</a:tableStyleId>
              </a:tblPr>
              <a:tblGrid>
                <a:gridCol w="3810001"/>
                <a:gridCol w="1866899"/>
              </a:tblGrid>
              <a:tr h="370840">
                <a:tc>
                  <a:txBody>
                    <a:bodyPr/>
                    <a:lstStyle/>
                    <a:p>
                      <a:pPr algn="ctr"/>
                      <a:endParaRPr lang="zh-CN" altLang="en-US" sz="1600" dirty="0"/>
                    </a:p>
                  </a:txBody>
                  <a:tcPr/>
                </a:tc>
                <a:tc>
                  <a:txBody>
                    <a:bodyPr/>
                    <a:lstStyle/>
                    <a:p>
                      <a:pPr algn="ctr"/>
                      <a:r>
                        <a:rPr lang="en-US" altLang="zh-CN" sz="1600" dirty="0" smtClean="0"/>
                        <a:t>FACH and DCH</a:t>
                      </a:r>
                      <a:endParaRPr lang="zh-CN" altLang="en-US" sz="1600" dirty="0"/>
                    </a:p>
                  </a:txBody>
                  <a:tcPr/>
                </a:tc>
              </a:tr>
              <a:tr h="370840">
                <a:tc>
                  <a:txBody>
                    <a:bodyPr/>
                    <a:lstStyle/>
                    <a:p>
                      <a:pPr algn="l"/>
                      <a:r>
                        <a:rPr lang="en-US" altLang="zh-CN" sz="1600" b="1" dirty="0" smtClean="0">
                          <a:solidFill>
                            <a:srgbClr val="000000"/>
                          </a:solidFill>
                        </a:rPr>
                        <a:t>Wasted</a:t>
                      </a:r>
                      <a:r>
                        <a:rPr lang="en-US" altLang="zh-CN" sz="1600" dirty="0" smtClean="0">
                          <a:solidFill>
                            <a:srgbClr val="000000"/>
                          </a:solidFill>
                        </a:rPr>
                        <a:t> Radio Energy</a:t>
                      </a:r>
                      <a:endParaRPr lang="zh-CN" altLang="en-US" sz="1600" dirty="0">
                        <a:solidFill>
                          <a:srgbClr val="000000"/>
                        </a:solidFill>
                      </a:endParaRPr>
                    </a:p>
                  </a:txBody>
                  <a:tcPr/>
                </a:tc>
                <a:tc>
                  <a:txBody>
                    <a:bodyPr/>
                    <a:lstStyle/>
                    <a:p>
                      <a:pPr algn="ctr"/>
                      <a:r>
                        <a:rPr lang="en-US" altLang="zh-CN" sz="1600" dirty="0" smtClean="0">
                          <a:solidFill>
                            <a:srgbClr val="000000"/>
                          </a:solidFill>
                        </a:rPr>
                        <a:t>34%</a:t>
                      </a:r>
                      <a:endParaRPr lang="zh-CN" altLang="en-US" sz="1600" dirty="0">
                        <a:solidFill>
                          <a:srgbClr val="000000"/>
                        </a:solidFill>
                      </a:endParaRPr>
                    </a:p>
                  </a:txBody>
                  <a:tcPr/>
                </a:tc>
              </a:tr>
              <a:tr h="370840">
                <a:tc>
                  <a:txBody>
                    <a:bodyPr/>
                    <a:lstStyle/>
                    <a:p>
                      <a:pPr algn="l"/>
                      <a:r>
                        <a:rPr lang="en-US" altLang="zh-CN" sz="1600" b="1" dirty="0" smtClean="0">
                          <a:solidFill>
                            <a:srgbClr val="000000"/>
                          </a:solidFill>
                        </a:rPr>
                        <a:t>Wasted</a:t>
                      </a:r>
                      <a:r>
                        <a:rPr lang="en-US" altLang="zh-CN" sz="1600" dirty="0" smtClean="0">
                          <a:solidFill>
                            <a:srgbClr val="000000"/>
                          </a:solidFill>
                        </a:rPr>
                        <a:t> Channel Occupation Time</a:t>
                      </a:r>
                      <a:endParaRPr lang="zh-CN" altLang="en-US" sz="1600" dirty="0">
                        <a:solidFill>
                          <a:srgbClr val="000000"/>
                        </a:solidFill>
                      </a:endParaRPr>
                    </a:p>
                  </a:txBody>
                  <a:tcPr/>
                </a:tc>
                <a:tc>
                  <a:txBody>
                    <a:bodyPr/>
                    <a:lstStyle/>
                    <a:p>
                      <a:pPr algn="ctr"/>
                      <a:r>
                        <a:rPr lang="en-US" altLang="zh-CN" sz="1600" dirty="0" smtClean="0">
                          <a:solidFill>
                            <a:srgbClr val="000000"/>
                          </a:solidFill>
                        </a:rPr>
                        <a:t>33%</a:t>
                      </a:r>
                      <a:endParaRPr lang="zh-CN" altLang="en-US" sz="1600" dirty="0">
                        <a:solidFill>
                          <a:srgbClr val="000000"/>
                        </a:solidFill>
                      </a:endParaRPr>
                    </a:p>
                  </a:txBody>
                  <a:tcPr/>
                </a:tc>
              </a:tr>
            </a:tbl>
          </a:graphicData>
        </a:graphic>
      </p:graphicFrame>
      <p:sp>
        <p:nvSpPr>
          <p:cNvPr id="7" name="Rounded Rectangular Callout 13"/>
          <p:cNvSpPr/>
          <p:nvPr/>
        </p:nvSpPr>
        <p:spPr bwMode="auto">
          <a:xfrm rot="10800000" flipV="1">
            <a:off x="685800" y="1758790"/>
            <a:ext cx="5029200" cy="646986"/>
          </a:xfrm>
          <a:prstGeom prst="wedgeRoundRectCallout">
            <a:avLst>
              <a:gd name="adj1" fmla="val 21142"/>
              <a:gd name="adj2" fmla="val 91175"/>
              <a:gd name="adj3" fmla="val 16667"/>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square">
            <a:spAutoFit/>
          </a:bodyPr>
          <a:lstStyle/>
          <a:p>
            <a:pPr algn="ctr" eaLnBrk="0" hangingPunct="0">
              <a:spcBef>
                <a:spcPct val="50000"/>
              </a:spcBef>
              <a:defRPr/>
            </a:pPr>
            <a:r>
              <a:rPr lang="en-US" sz="1600" dirty="0">
                <a:solidFill>
                  <a:srgbClr val="000000"/>
                </a:solidFill>
                <a:cs typeface="Arial" charset="0"/>
              </a:rPr>
              <a:t>A significant amount of channel occupation time and battery life is wasted by </a:t>
            </a:r>
            <a:r>
              <a:rPr lang="en-US" sz="1600" b="1" dirty="0" smtClean="0">
                <a:solidFill>
                  <a:srgbClr val="0000FF"/>
                </a:solidFill>
                <a:cs typeface="Arial" charset="0"/>
              </a:rPr>
              <a:t>scattered bursts</a:t>
            </a:r>
            <a:r>
              <a:rPr lang="en-US" sz="1600" dirty="0" smtClean="0">
                <a:solidFill>
                  <a:srgbClr val="000000"/>
                </a:solidFill>
                <a:cs typeface="Arial" charset="0"/>
              </a:rPr>
              <a:t>.</a:t>
            </a:r>
            <a:endParaRPr lang="en-US" sz="1600" dirty="0">
              <a:solidFill>
                <a:srgbClr val="000000"/>
              </a:solidFill>
              <a:cs typeface="Arial" charset="0"/>
            </a:endParaRPr>
          </a:p>
        </p:txBody>
      </p:sp>
      <p:sp>
        <p:nvSpPr>
          <p:cNvPr id="8" name="Rounded Rectangular Callout 14"/>
          <p:cNvSpPr>
            <a:spLocks noChangeArrowheads="1"/>
          </p:cNvSpPr>
          <p:nvPr/>
        </p:nvSpPr>
        <p:spPr bwMode="auto">
          <a:xfrm>
            <a:off x="5867400" y="1486375"/>
            <a:ext cx="3048000" cy="919401"/>
          </a:xfrm>
          <a:prstGeom prst="wedgeRoundRectCallout">
            <a:avLst>
              <a:gd name="adj1" fmla="val -21874"/>
              <a:gd name="adj2" fmla="val 126960"/>
              <a:gd name="adj3" fmla="val 16667"/>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square">
            <a:spAutoFit/>
          </a:bodyPr>
          <a:lstStyle/>
          <a:p>
            <a:pPr algn="ctr" eaLnBrk="0" hangingPunct="0">
              <a:spcBef>
                <a:spcPct val="50000"/>
              </a:spcBef>
              <a:defRPr/>
            </a:pPr>
            <a:r>
              <a:rPr lang="en-US" sz="1600" dirty="0">
                <a:solidFill>
                  <a:srgbClr val="000000"/>
                </a:solidFill>
                <a:latin typeface="+mn-lt"/>
                <a:ea typeface="+mn-ea"/>
                <a:cs typeface="Arial" charset="0"/>
              </a:rPr>
              <a:t>State transitions </a:t>
            </a:r>
            <a:r>
              <a:rPr lang="en-US" sz="1600" dirty="0" smtClean="0">
                <a:solidFill>
                  <a:srgbClr val="000000"/>
                </a:solidFill>
                <a:latin typeface="+mn-lt"/>
                <a:ea typeface="+mn-ea"/>
                <a:cs typeface="Arial" charset="0"/>
              </a:rPr>
              <a:t>impact end </a:t>
            </a:r>
            <a:r>
              <a:rPr lang="en-US" sz="1600" dirty="0">
                <a:solidFill>
                  <a:srgbClr val="000000"/>
                </a:solidFill>
                <a:latin typeface="+mn-lt"/>
                <a:ea typeface="+mn-ea"/>
                <a:cs typeface="Arial" charset="0"/>
              </a:rPr>
              <a:t>user experience and </a:t>
            </a:r>
            <a:r>
              <a:rPr lang="en-US" sz="1600" dirty="0" smtClean="0">
                <a:solidFill>
                  <a:srgbClr val="000000"/>
                </a:solidFill>
                <a:latin typeface="+mn-lt"/>
                <a:ea typeface="+mn-ea"/>
                <a:cs typeface="Arial" charset="0"/>
              </a:rPr>
              <a:t>generate </a:t>
            </a:r>
            <a:r>
              <a:rPr lang="en-US" sz="1600" dirty="0">
                <a:solidFill>
                  <a:srgbClr val="000000"/>
                </a:solidFill>
                <a:latin typeface="+mn-lt"/>
                <a:ea typeface="+mn-ea"/>
                <a:cs typeface="Arial" charset="0"/>
              </a:rPr>
              <a:t>signaling </a:t>
            </a:r>
            <a:r>
              <a:rPr lang="en-US" sz="1600" dirty="0" smtClean="0">
                <a:solidFill>
                  <a:srgbClr val="000000"/>
                </a:solidFill>
                <a:latin typeface="+mn-lt"/>
                <a:ea typeface="+mn-ea"/>
                <a:cs typeface="Arial" charset="0"/>
              </a:rPr>
              <a:t>load.</a:t>
            </a:r>
            <a:endParaRPr lang="en-US" sz="1600" dirty="0">
              <a:solidFill>
                <a:srgbClr val="000000"/>
              </a:solidFill>
              <a:latin typeface="+mn-lt"/>
              <a:ea typeface="+mn-ea"/>
              <a:cs typeface="Arial" charset="0"/>
            </a:endParaRPr>
          </a:p>
        </p:txBody>
      </p:sp>
      <p:sp>
        <p:nvSpPr>
          <p:cNvPr id="9" name="Rectangle 27"/>
          <p:cNvSpPr>
            <a:spLocks noChangeArrowheads="1"/>
          </p:cNvSpPr>
          <p:nvPr/>
        </p:nvSpPr>
        <p:spPr bwMode="auto">
          <a:xfrm>
            <a:off x="3218312" y="4685516"/>
            <a:ext cx="3061031" cy="400110"/>
          </a:xfrm>
          <a:prstGeom prst="rect">
            <a:avLst/>
          </a:prstGeom>
          <a:noFill/>
          <a:ln w="9525">
            <a:noFill/>
            <a:miter lim="800000"/>
            <a:headEnd/>
            <a:tailEnd/>
          </a:ln>
          <a:effectLst/>
        </p:spPr>
        <p:txBody>
          <a:bodyPr wrap="none" anchor="ctr">
            <a:spAutoFit/>
          </a:bodyPr>
          <a:lstStyle/>
          <a:p>
            <a:r>
              <a:rPr lang="en-US" sz="1600" dirty="0">
                <a:solidFill>
                  <a:srgbClr val="000000"/>
                </a:solidFill>
              </a:rPr>
              <a:t>Analysis powered by </a:t>
            </a:r>
            <a:r>
              <a:rPr lang="en-US" sz="1600" dirty="0" smtClean="0">
                <a:solidFill>
                  <a:srgbClr val="000000"/>
                </a:solidFill>
              </a:rPr>
              <a:t>the ARO </a:t>
            </a:r>
            <a:r>
              <a:rPr lang="en-US" sz="1600" dirty="0">
                <a:solidFill>
                  <a:srgbClr val="000000"/>
                </a:solidFill>
              </a:rPr>
              <a:t>tool</a:t>
            </a:r>
            <a:r>
              <a:rPr lang="en-US" sz="2000" dirty="0"/>
              <a:t> </a:t>
            </a:r>
          </a:p>
        </p:txBody>
      </p:sp>
      <p:sp>
        <p:nvSpPr>
          <p:cNvPr id="14" name="TextBox 13"/>
          <p:cNvSpPr txBox="1"/>
          <p:nvPr/>
        </p:nvSpPr>
        <p:spPr>
          <a:xfrm>
            <a:off x="6019800" y="6428601"/>
            <a:ext cx="1790649" cy="276999"/>
          </a:xfrm>
          <a:prstGeom prst="rect">
            <a:avLst/>
          </a:prstGeom>
          <a:noFill/>
        </p:spPr>
        <p:txBody>
          <a:bodyPr wrap="none" rtlCol="0">
            <a:spAutoFit/>
          </a:bodyPr>
          <a:lstStyle/>
          <a:p>
            <a:r>
              <a:rPr lang="en-US" sz="1200" dirty="0" smtClean="0"/>
              <a:t>Courtesy: </a:t>
            </a:r>
            <a:r>
              <a:rPr lang="en-US" sz="1200" dirty="0" err="1" smtClean="0"/>
              <a:t>Feng</a:t>
            </a:r>
            <a:r>
              <a:rPr lang="en-US" sz="1200" dirty="0" smtClean="0"/>
              <a:t> </a:t>
            </a:r>
            <a:r>
              <a:rPr lang="en-US" sz="1200" dirty="0" err="1" smtClean="0"/>
              <a:t>Qian</a:t>
            </a:r>
            <a:r>
              <a:rPr lang="en-US" sz="1200" dirty="0" smtClean="0"/>
              <a:t> et al.</a:t>
            </a:r>
            <a:endParaRPr lang="en-US" sz="1200" dirty="0"/>
          </a:p>
        </p:txBody>
      </p:sp>
      <p:sp>
        <p:nvSpPr>
          <p:cNvPr id="3" name="Date Placeholder 2"/>
          <p:cNvSpPr>
            <a:spLocks noGrp="1"/>
          </p:cNvSpPr>
          <p:nvPr>
            <p:ph type="dt" sz="half" idx="10"/>
          </p:nvPr>
        </p:nvSpPr>
        <p:spPr/>
        <p:txBody>
          <a:bodyPr/>
          <a:lstStyle/>
          <a:p>
            <a:r>
              <a:rPr lang="en-US" smtClean="0"/>
              <a:t>3/24/14</a:t>
            </a:r>
            <a:endParaRPr lang="en-US"/>
          </a:p>
        </p:txBody>
      </p:sp>
      <p:sp>
        <p:nvSpPr>
          <p:cNvPr id="4" name="Footer Placeholder 3"/>
          <p:cNvSpPr>
            <a:spLocks noGrp="1"/>
          </p:cNvSpPr>
          <p:nvPr>
            <p:ph type="ftr" sz="quarter" idx="11"/>
          </p:nvPr>
        </p:nvSpPr>
        <p:spPr/>
        <p:txBody>
          <a:bodyPr/>
          <a:lstStyle/>
          <a:p>
            <a:r>
              <a:rPr lang="en-US" smtClean="0"/>
              <a:t>Cellular Networks and Mobile Computing (COMS 6998-7)</a:t>
            </a:r>
            <a:endParaRPr lang="en-US"/>
          </a:p>
        </p:txBody>
      </p:sp>
      <p:sp>
        <p:nvSpPr>
          <p:cNvPr id="11" name="Slide Number Placeholder 10"/>
          <p:cNvSpPr>
            <a:spLocks noGrp="1"/>
          </p:cNvSpPr>
          <p:nvPr>
            <p:ph type="sldNum" sz="quarter" idx="12"/>
          </p:nvPr>
        </p:nvSpPr>
        <p:spPr/>
        <p:txBody>
          <a:bodyPr/>
          <a:lstStyle/>
          <a:p>
            <a:fld id="{20342B77-D34C-443A-9BA4-2E8748A6D936}" type="slidenum">
              <a:rPr lang="en-US" smtClean="0"/>
              <a:pPr/>
              <a:t>21</a:t>
            </a:fld>
            <a:endParaRPr lang="en-US"/>
          </a:p>
        </p:txBody>
      </p:sp>
    </p:spTree>
    <p:extLst>
      <p:ext uri="{BB962C8B-B14F-4D97-AF65-F5344CB8AC3E}">
        <p14:creationId xmlns:p14="http://schemas.microsoft.com/office/powerpoint/2010/main" val="193101442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5552"/>
          </a:xfrm>
        </p:spPr>
        <p:txBody>
          <a:bodyPr/>
          <a:lstStyle/>
          <a:p>
            <a:r>
              <a:rPr lang="en-US" dirty="0" smtClean="0"/>
              <a:t>RRC state transitions in LTE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1569" y="1245810"/>
            <a:ext cx="8145231" cy="5289533"/>
          </a:xfrm>
        </p:spPr>
      </p:pic>
      <p:sp>
        <p:nvSpPr>
          <p:cNvPr id="5" name="TextBox 4"/>
          <p:cNvSpPr txBox="1"/>
          <p:nvPr/>
        </p:nvSpPr>
        <p:spPr>
          <a:xfrm>
            <a:off x="6019800" y="6400800"/>
            <a:ext cx="2069797" cy="276999"/>
          </a:xfrm>
          <a:prstGeom prst="rect">
            <a:avLst/>
          </a:prstGeom>
          <a:noFill/>
        </p:spPr>
        <p:txBody>
          <a:bodyPr wrap="none" rtlCol="0">
            <a:spAutoFit/>
          </a:bodyPr>
          <a:lstStyle/>
          <a:p>
            <a:r>
              <a:rPr lang="en-US" sz="1200" dirty="0" smtClean="0"/>
              <a:t>Courtesy: </a:t>
            </a:r>
            <a:r>
              <a:rPr lang="en-US" sz="1200" dirty="0" err="1" smtClean="0"/>
              <a:t>Junxian</a:t>
            </a:r>
            <a:r>
              <a:rPr lang="en-US" sz="1200" dirty="0" smtClean="0"/>
              <a:t> Huang et al.</a:t>
            </a:r>
            <a:endParaRPr lang="en-US" sz="1200" dirty="0"/>
          </a:p>
        </p:txBody>
      </p:sp>
      <p:sp>
        <p:nvSpPr>
          <p:cNvPr id="3" name="Date Placeholder 2"/>
          <p:cNvSpPr>
            <a:spLocks noGrp="1"/>
          </p:cNvSpPr>
          <p:nvPr>
            <p:ph type="dt" sz="half" idx="10"/>
          </p:nvPr>
        </p:nvSpPr>
        <p:spPr/>
        <p:txBody>
          <a:bodyPr/>
          <a:lstStyle/>
          <a:p>
            <a:r>
              <a:rPr lang="en-US" smtClean="0"/>
              <a:t>3/24/14</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6998-7)</a:t>
            </a:r>
            <a:endParaRPr lang="en-US"/>
          </a:p>
        </p:txBody>
      </p:sp>
      <p:sp>
        <p:nvSpPr>
          <p:cNvPr id="8" name="Slide Number Placeholder 7"/>
          <p:cNvSpPr>
            <a:spLocks noGrp="1"/>
          </p:cNvSpPr>
          <p:nvPr>
            <p:ph type="sldNum" sz="quarter" idx="12"/>
          </p:nvPr>
        </p:nvSpPr>
        <p:spPr/>
        <p:txBody>
          <a:bodyPr/>
          <a:lstStyle/>
          <a:p>
            <a:fld id="{20342B77-D34C-443A-9BA4-2E8748A6D936}" type="slidenum">
              <a:rPr lang="en-US" smtClean="0"/>
              <a:pPr/>
              <a:t>22</a:t>
            </a:fld>
            <a:endParaRPr lang="en-US"/>
          </a:p>
        </p:txBody>
      </p:sp>
    </p:spTree>
    <p:extLst>
      <p:ext uri="{BB962C8B-B14F-4D97-AF65-F5344CB8AC3E}">
        <p14:creationId xmlns:p14="http://schemas.microsoft.com/office/powerpoint/2010/main" val="107339360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5552"/>
          </a:xfrm>
        </p:spPr>
        <p:txBody>
          <a:bodyPr/>
          <a:lstStyle/>
          <a:p>
            <a:r>
              <a:rPr lang="en-US" dirty="0" smtClean="0"/>
              <a:t>RRC state transitions in LTE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1569" y="1245810"/>
            <a:ext cx="8145231" cy="5289533"/>
          </a:xfrm>
        </p:spPr>
      </p:pic>
      <p:sp>
        <p:nvSpPr>
          <p:cNvPr id="7" name="Isosceles Triangle 6"/>
          <p:cNvSpPr/>
          <p:nvPr/>
        </p:nvSpPr>
        <p:spPr>
          <a:xfrm rot="5400000">
            <a:off x="4444921" y="2486089"/>
            <a:ext cx="801719" cy="3814817"/>
          </a:xfrm>
          <a:prstGeom prst="triangle">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642185" y="1390876"/>
            <a:ext cx="4552377" cy="4384282"/>
          </a:xfrm>
          <a:prstGeom prst="round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3200" b="1" dirty="0" smtClean="0"/>
              <a:t>RRC_IDLE</a:t>
            </a:r>
          </a:p>
          <a:p>
            <a:pPr algn="ctr"/>
            <a:endParaRPr lang="en-US" altLang="zh-CN" sz="2200" b="1" dirty="0"/>
          </a:p>
          <a:p>
            <a:pPr marL="342900" indent="-342900">
              <a:buFont typeface="Arial"/>
              <a:buChar char="•"/>
            </a:pPr>
            <a:r>
              <a:rPr lang="en-US" altLang="zh-CN" sz="2200" dirty="0"/>
              <a:t>No radio resource </a:t>
            </a:r>
            <a:r>
              <a:rPr lang="en-US" altLang="zh-CN" sz="2200" dirty="0" smtClean="0"/>
              <a:t>allocated</a:t>
            </a:r>
          </a:p>
          <a:p>
            <a:endParaRPr lang="en-US" altLang="zh-CN" sz="2200" dirty="0"/>
          </a:p>
          <a:p>
            <a:pPr marL="342900" indent="-342900">
              <a:buFont typeface="Arial"/>
              <a:buChar char="•"/>
            </a:pPr>
            <a:r>
              <a:rPr lang="en-US" altLang="zh-CN" sz="2200" dirty="0"/>
              <a:t>Low power state: 11.36mW average </a:t>
            </a:r>
            <a:r>
              <a:rPr lang="en-US" altLang="zh-CN" sz="2200" dirty="0" smtClean="0"/>
              <a:t>power</a:t>
            </a:r>
          </a:p>
          <a:p>
            <a:pPr marL="342900" indent="-342900">
              <a:buFont typeface="Arial"/>
              <a:buChar char="•"/>
            </a:pPr>
            <a:endParaRPr lang="en-US" altLang="zh-CN" sz="2200" dirty="0"/>
          </a:p>
          <a:p>
            <a:pPr marL="342900" indent="-342900">
              <a:buFont typeface="Arial"/>
              <a:buChar char="•"/>
            </a:pPr>
            <a:r>
              <a:rPr lang="en-US" altLang="zh-CN" sz="2200" dirty="0"/>
              <a:t>Promotion delay from RRC_IDLE to RRC_CONNECTED: 260ms</a:t>
            </a:r>
          </a:p>
        </p:txBody>
      </p:sp>
      <p:sp>
        <p:nvSpPr>
          <p:cNvPr id="8" name="TextBox 7"/>
          <p:cNvSpPr txBox="1"/>
          <p:nvPr/>
        </p:nvSpPr>
        <p:spPr>
          <a:xfrm>
            <a:off x="6019800" y="6477000"/>
            <a:ext cx="2069797" cy="276999"/>
          </a:xfrm>
          <a:prstGeom prst="rect">
            <a:avLst/>
          </a:prstGeom>
          <a:noFill/>
        </p:spPr>
        <p:txBody>
          <a:bodyPr wrap="none" rtlCol="0">
            <a:spAutoFit/>
          </a:bodyPr>
          <a:lstStyle/>
          <a:p>
            <a:r>
              <a:rPr lang="en-US" sz="1200" dirty="0" smtClean="0"/>
              <a:t>Courtesy: </a:t>
            </a:r>
            <a:r>
              <a:rPr lang="en-US" sz="1200" dirty="0" err="1" smtClean="0"/>
              <a:t>Junxian</a:t>
            </a:r>
            <a:r>
              <a:rPr lang="en-US" sz="1200" dirty="0" smtClean="0"/>
              <a:t> Huang et al.</a:t>
            </a:r>
            <a:endParaRPr lang="en-US" sz="1200" dirty="0"/>
          </a:p>
        </p:txBody>
      </p:sp>
      <p:sp>
        <p:nvSpPr>
          <p:cNvPr id="3" name="Date Placeholder 2"/>
          <p:cNvSpPr>
            <a:spLocks noGrp="1"/>
          </p:cNvSpPr>
          <p:nvPr>
            <p:ph type="dt" sz="half" idx="10"/>
          </p:nvPr>
        </p:nvSpPr>
        <p:spPr/>
        <p:txBody>
          <a:bodyPr/>
          <a:lstStyle/>
          <a:p>
            <a:r>
              <a:rPr lang="en-US" smtClean="0"/>
              <a:t>3/24/14</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10" name="Slide Number Placeholder 9"/>
          <p:cNvSpPr>
            <a:spLocks noGrp="1"/>
          </p:cNvSpPr>
          <p:nvPr>
            <p:ph type="sldNum" sz="quarter" idx="12"/>
          </p:nvPr>
        </p:nvSpPr>
        <p:spPr/>
        <p:txBody>
          <a:bodyPr/>
          <a:lstStyle/>
          <a:p>
            <a:fld id="{20342B77-D34C-443A-9BA4-2E8748A6D936}" type="slidenum">
              <a:rPr lang="en-US" smtClean="0"/>
              <a:pPr/>
              <a:t>23</a:t>
            </a:fld>
            <a:endParaRPr lang="en-US"/>
          </a:p>
        </p:txBody>
      </p:sp>
    </p:spTree>
    <p:extLst>
      <p:ext uri="{BB962C8B-B14F-4D97-AF65-F5344CB8AC3E}">
        <p14:creationId xmlns:p14="http://schemas.microsoft.com/office/powerpoint/2010/main" val="105761196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5552"/>
          </a:xfrm>
        </p:spPr>
        <p:txBody>
          <a:bodyPr/>
          <a:lstStyle/>
          <a:p>
            <a:r>
              <a:rPr lang="en-US" dirty="0" smtClean="0"/>
              <a:t>RRC state transitions in LTE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1569" y="1245810"/>
            <a:ext cx="8145231" cy="5289533"/>
          </a:xfrm>
        </p:spPr>
      </p:pic>
      <p:sp>
        <p:nvSpPr>
          <p:cNvPr id="7" name="Isosceles Triangle 6"/>
          <p:cNvSpPr/>
          <p:nvPr/>
        </p:nvSpPr>
        <p:spPr>
          <a:xfrm rot="5400000" flipV="1">
            <a:off x="5230757" y="1057094"/>
            <a:ext cx="1118751" cy="3479556"/>
          </a:xfrm>
          <a:prstGeom prst="triangle">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4965381" y="1330404"/>
            <a:ext cx="4163499" cy="4459873"/>
          </a:xfrm>
          <a:prstGeom prst="round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3200" b="1" dirty="0" smtClean="0"/>
              <a:t>RRC_CONNECTED</a:t>
            </a:r>
          </a:p>
          <a:p>
            <a:pPr lvl="1"/>
            <a:endParaRPr lang="en-US" altLang="zh-CN" dirty="0" smtClean="0"/>
          </a:p>
          <a:p>
            <a:pPr marL="285750" indent="-285750">
              <a:buFont typeface="Arial"/>
              <a:buChar char="•"/>
            </a:pPr>
            <a:r>
              <a:rPr lang="en-US" altLang="zh-CN" sz="2000" dirty="0" smtClean="0"/>
              <a:t>Radio </a:t>
            </a:r>
            <a:r>
              <a:rPr lang="en-US" altLang="zh-CN" sz="2000" dirty="0"/>
              <a:t>resource allocated</a:t>
            </a:r>
          </a:p>
          <a:p>
            <a:endParaRPr lang="en-US" altLang="zh-CN" sz="2000" dirty="0" smtClean="0"/>
          </a:p>
          <a:p>
            <a:pPr marL="285750" indent="-285750">
              <a:buFont typeface="Arial"/>
              <a:buChar char="•"/>
            </a:pPr>
            <a:r>
              <a:rPr lang="en-US" altLang="zh-CN" sz="2000" dirty="0" smtClean="0"/>
              <a:t>Power </a:t>
            </a:r>
            <a:r>
              <a:rPr lang="en-US" altLang="zh-CN" sz="2000" dirty="0"/>
              <a:t>state is a function of data rate: </a:t>
            </a:r>
          </a:p>
          <a:p>
            <a:pPr marL="800100" lvl="1" indent="-342900">
              <a:buFont typeface="Arial"/>
              <a:buChar char="•"/>
            </a:pPr>
            <a:r>
              <a:rPr lang="en-US" altLang="zh-CN" sz="2000" dirty="0"/>
              <a:t>1060mW is the base power consumption</a:t>
            </a:r>
          </a:p>
          <a:p>
            <a:pPr marL="800100" lvl="1" indent="-342900">
              <a:buFont typeface="Arial"/>
              <a:buChar char="•"/>
            </a:pPr>
            <a:r>
              <a:rPr lang="en-US" altLang="zh-CN" sz="2000" dirty="0"/>
              <a:t>Up to 3300mW transmitting at full speed</a:t>
            </a:r>
            <a:endParaRPr lang="en-US" altLang="zh-CN" sz="2200" b="1" dirty="0"/>
          </a:p>
        </p:txBody>
      </p:sp>
      <p:sp>
        <p:nvSpPr>
          <p:cNvPr id="8" name="TextBox 7"/>
          <p:cNvSpPr txBox="1"/>
          <p:nvPr/>
        </p:nvSpPr>
        <p:spPr>
          <a:xfrm>
            <a:off x="6172200" y="6400800"/>
            <a:ext cx="2069797" cy="276999"/>
          </a:xfrm>
          <a:prstGeom prst="rect">
            <a:avLst/>
          </a:prstGeom>
          <a:noFill/>
        </p:spPr>
        <p:txBody>
          <a:bodyPr wrap="none" rtlCol="0">
            <a:spAutoFit/>
          </a:bodyPr>
          <a:lstStyle/>
          <a:p>
            <a:r>
              <a:rPr lang="en-US" sz="1200" dirty="0" smtClean="0"/>
              <a:t>Courtesy: </a:t>
            </a:r>
            <a:r>
              <a:rPr lang="en-US" sz="1200" dirty="0" err="1" smtClean="0"/>
              <a:t>Junxian</a:t>
            </a:r>
            <a:r>
              <a:rPr lang="en-US" sz="1200" dirty="0" smtClean="0"/>
              <a:t> Huang et al.</a:t>
            </a:r>
            <a:endParaRPr lang="en-US" sz="1200" dirty="0"/>
          </a:p>
        </p:txBody>
      </p:sp>
      <p:sp>
        <p:nvSpPr>
          <p:cNvPr id="3" name="Date Placeholder 2"/>
          <p:cNvSpPr>
            <a:spLocks noGrp="1"/>
          </p:cNvSpPr>
          <p:nvPr>
            <p:ph type="dt" sz="half" idx="10"/>
          </p:nvPr>
        </p:nvSpPr>
        <p:spPr/>
        <p:txBody>
          <a:bodyPr/>
          <a:lstStyle/>
          <a:p>
            <a:r>
              <a:rPr lang="en-US" smtClean="0"/>
              <a:t>3/24/14</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10" name="Slide Number Placeholder 9"/>
          <p:cNvSpPr>
            <a:spLocks noGrp="1"/>
          </p:cNvSpPr>
          <p:nvPr>
            <p:ph type="sldNum" sz="quarter" idx="12"/>
          </p:nvPr>
        </p:nvSpPr>
        <p:spPr/>
        <p:txBody>
          <a:bodyPr/>
          <a:lstStyle/>
          <a:p>
            <a:fld id="{20342B77-D34C-443A-9BA4-2E8748A6D936}" type="slidenum">
              <a:rPr lang="en-US" smtClean="0"/>
              <a:pPr/>
              <a:t>24</a:t>
            </a:fld>
            <a:endParaRPr lang="en-US"/>
          </a:p>
        </p:txBody>
      </p:sp>
    </p:spTree>
    <p:extLst>
      <p:ext uri="{BB962C8B-B14F-4D97-AF65-F5344CB8AC3E}">
        <p14:creationId xmlns:p14="http://schemas.microsoft.com/office/powerpoint/2010/main" val="340234761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5552"/>
          </a:xfrm>
        </p:spPr>
        <p:txBody>
          <a:bodyPr/>
          <a:lstStyle/>
          <a:p>
            <a:r>
              <a:rPr lang="en-US" dirty="0" smtClean="0"/>
              <a:t>RRC state transitions in LTE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1569" y="1245810"/>
            <a:ext cx="8145231" cy="5289533"/>
          </a:xfrm>
        </p:spPr>
      </p:pic>
      <p:sp>
        <p:nvSpPr>
          <p:cNvPr id="11" name="Oval 10"/>
          <p:cNvSpPr/>
          <p:nvPr/>
        </p:nvSpPr>
        <p:spPr>
          <a:xfrm>
            <a:off x="1812388" y="1455430"/>
            <a:ext cx="2311865" cy="1438501"/>
          </a:xfrm>
          <a:prstGeom prst="ellips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Continuous Reception</a:t>
            </a:r>
            <a:endParaRPr lang="en-US" sz="2400" b="1" dirty="0">
              <a:solidFill>
                <a:schemeClr val="tx1"/>
              </a:solidFill>
            </a:endParaRPr>
          </a:p>
        </p:txBody>
      </p:sp>
      <p:sp>
        <p:nvSpPr>
          <p:cNvPr id="3" name="Left Arrow 2"/>
          <p:cNvSpPr/>
          <p:nvPr/>
        </p:nvSpPr>
        <p:spPr>
          <a:xfrm rot="794565">
            <a:off x="3456961" y="1899416"/>
            <a:ext cx="3760236" cy="145543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Send/receive a packet</a:t>
            </a:r>
          </a:p>
          <a:p>
            <a:pPr algn="ctr"/>
            <a:r>
              <a:rPr lang="en-US" sz="2400" b="1" dirty="0" smtClean="0"/>
              <a:t>Promote to </a:t>
            </a:r>
            <a:r>
              <a:rPr lang="en-US" b="1" dirty="0" smtClean="0"/>
              <a:t>RRC_CONNECTED</a:t>
            </a:r>
            <a:endParaRPr lang="en-US" sz="2400" b="1" dirty="0"/>
          </a:p>
        </p:txBody>
      </p:sp>
      <p:sp>
        <p:nvSpPr>
          <p:cNvPr id="8" name="Isosceles Triangle 7"/>
          <p:cNvSpPr/>
          <p:nvPr/>
        </p:nvSpPr>
        <p:spPr>
          <a:xfrm rot="256793">
            <a:off x="5708815" y="3812818"/>
            <a:ext cx="389741" cy="882614"/>
          </a:xfrm>
          <a:prstGeom prst="triangle">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9" name="Rounded Rectangle 8"/>
          <p:cNvSpPr/>
          <p:nvPr/>
        </p:nvSpPr>
        <p:spPr>
          <a:xfrm>
            <a:off x="4289892" y="4507715"/>
            <a:ext cx="2249295" cy="971550"/>
          </a:xfrm>
          <a:prstGeom prst="round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b="1" dirty="0" smtClean="0"/>
              <a:t>Reset </a:t>
            </a:r>
            <a:r>
              <a:rPr lang="en-US" altLang="zh-CN" sz="2400" b="1" dirty="0" err="1" smtClean="0"/>
              <a:t>Ttail</a:t>
            </a:r>
            <a:endParaRPr lang="en-US" altLang="zh-CN" dirty="0"/>
          </a:p>
        </p:txBody>
      </p:sp>
      <p:sp>
        <p:nvSpPr>
          <p:cNvPr id="10" name="TextBox 9"/>
          <p:cNvSpPr txBox="1"/>
          <p:nvPr/>
        </p:nvSpPr>
        <p:spPr>
          <a:xfrm>
            <a:off x="6248400" y="6400800"/>
            <a:ext cx="2069797" cy="276999"/>
          </a:xfrm>
          <a:prstGeom prst="rect">
            <a:avLst/>
          </a:prstGeom>
          <a:noFill/>
        </p:spPr>
        <p:txBody>
          <a:bodyPr wrap="none" rtlCol="0">
            <a:spAutoFit/>
          </a:bodyPr>
          <a:lstStyle/>
          <a:p>
            <a:r>
              <a:rPr lang="en-US" sz="1200" dirty="0" smtClean="0"/>
              <a:t>Courtesy: </a:t>
            </a:r>
            <a:r>
              <a:rPr lang="en-US" sz="1200" dirty="0" err="1" smtClean="0"/>
              <a:t>Junxian</a:t>
            </a:r>
            <a:r>
              <a:rPr lang="en-US" sz="1200" dirty="0" smtClean="0"/>
              <a:t> Huang et al.</a:t>
            </a:r>
            <a:endParaRPr lang="en-US" sz="1200" dirty="0"/>
          </a:p>
        </p:txBody>
      </p:sp>
      <p:sp>
        <p:nvSpPr>
          <p:cNvPr id="5" name="Date Placeholder 4"/>
          <p:cNvSpPr>
            <a:spLocks noGrp="1"/>
          </p:cNvSpPr>
          <p:nvPr>
            <p:ph type="dt" sz="half" idx="10"/>
          </p:nvPr>
        </p:nvSpPr>
        <p:spPr/>
        <p:txBody>
          <a:bodyPr/>
          <a:lstStyle/>
          <a:p>
            <a:r>
              <a:rPr lang="en-US" smtClean="0"/>
              <a:t>3/24/14</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6998-7)</a:t>
            </a:r>
            <a:endParaRPr lang="en-US"/>
          </a:p>
        </p:txBody>
      </p:sp>
      <p:sp>
        <p:nvSpPr>
          <p:cNvPr id="12" name="Slide Number Placeholder 11"/>
          <p:cNvSpPr>
            <a:spLocks noGrp="1"/>
          </p:cNvSpPr>
          <p:nvPr>
            <p:ph type="sldNum" sz="quarter" idx="12"/>
          </p:nvPr>
        </p:nvSpPr>
        <p:spPr/>
        <p:txBody>
          <a:bodyPr/>
          <a:lstStyle/>
          <a:p>
            <a:fld id="{20342B77-D34C-443A-9BA4-2E8748A6D936}" type="slidenum">
              <a:rPr lang="en-US" smtClean="0"/>
              <a:pPr/>
              <a:t>25</a:t>
            </a:fld>
            <a:endParaRPr lang="en-US"/>
          </a:p>
        </p:txBody>
      </p:sp>
    </p:spTree>
    <p:extLst>
      <p:ext uri="{BB962C8B-B14F-4D97-AF65-F5344CB8AC3E}">
        <p14:creationId xmlns:p14="http://schemas.microsoft.com/office/powerpoint/2010/main" val="171845435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5552"/>
          </a:xfrm>
        </p:spPr>
        <p:txBody>
          <a:bodyPr/>
          <a:lstStyle/>
          <a:p>
            <a:r>
              <a:rPr lang="en-US" dirty="0" smtClean="0"/>
              <a:t>RRC state transitions in LTE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1569" y="1245810"/>
            <a:ext cx="8145231" cy="5289533"/>
          </a:xfrm>
        </p:spPr>
      </p:pic>
      <p:sp>
        <p:nvSpPr>
          <p:cNvPr id="9" name="Rounded Rectangle 8"/>
          <p:cNvSpPr/>
          <p:nvPr/>
        </p:nvSpPr>
        <p:spPr>
          <a:xfrm>
            <a:off x="4534071" y="4461104"/>
            <a:ext cx="3157878" cy="1157049"/>
          </a:xfrm>
          <a:prstGeom prst="round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b="1" dirty="0" err="1" smtClean="0"/>
              <a:t>Ttail</a:t>
            </a:r>
            <a:r>
              <a:rPr lang="en-US" altLang="zh-CN" sz="2400" b="1" dirty="0" smtClean="0"/>
              <a:t> stops</a:t>
            </a:r>
          </a:p>
          <a:p>
            <a:pPr algn="ctr"/>
            <a:r>
              <a:rPr lang="en-US" altLang="zh-CN" sz="2400" b="1" dirty="0" smtClean="0"/>
              <a:t>Demote to RRC_IDLE</a:t>
            </a:r>
            <a:endParaRPr lang="en-US" altLang="zh-CN" dirty="0"/>
          </a:p>
        </p:txBody>
      </p:sp>
      <p:sp>
        <p:nvSpPr>
          <p:cNvPr id="7" name="Oval 6"/>
          <p:cNvSpPr/>
          <p:nvPr/>
        </p:nvSpPr>
        <p:spPr>
          <a:xfrm>
            <a:off x="6607369" y="2539868"/>
            <a:ext cx="1655411" cy="1438501"/>
          </a:xfrm>
          <a:prstGeom prst="ellips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DRX</a:t>
            </a:r>
            <a:endParaRPr lang="en-US" sz="2400" b="1" dirty="0">
              <a:solidFill>
                <a:schemeClr val="tx1"/>
              </a:solidFill>
            </a:endParaRPr>
          </a:p>
        </p:txBody>
      </p:sp>
      <p:sp>
        <p:nvSpPr>
          <p:cNvPr id="3" name="Left Arrow 2"/>
          <p:cNvSpPr/>
          <p:nvPr/>
        </p:nvSpPr>
        <p:spPr>
          <a:xfrm rot="20538313" flipH="1">
            <a:off x="4798991" y="3091574"/>
            <a:ext cx="2374176" cy="1455430"/>
          </a:xfrm>
          <a:prstGeom prst="lef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err="1" smtClean="0"/>
              <a:t>Ttail</a:t>
            </a:r>
            <a:r>
              <a:rPr lang="en-US" sz="2400" b="1" dirty="0" smtClean="0"/>
              <a:t> expires</a:t>
            </a:r>
            <a:endParaRPr lang="en-US" sz="2400" b="1" dirty="0"/>
          </a:p>
        </p:txBody>
      </p:sp>
      <p:sp>
        <p:nvSpPr>
          <p:cNvPr id="10" name="TextBox 9"/>
          <p:cNvSpPr txBox="1"/>
          <p:nvPr/>
        </p:nvSpPr>
        <p:spPr>
          <a:xfrm>
            <a:off x="6248400" y="6400800"/>
            <a:ext cx="2069797" cy="276999"/>
          </a:xfrm>
          <a:prstGeom prst="rect">
            <a:avLst/>
          </a:prstGeom>
          <a:noFill/>
        </p:spPr>
        <p:txBody>
          <a:bodyPr wrap="none" rtlCol="0">
            <a:spAutoFit/>
          </a:bodyPr>
          <a:lstStyle/>
          <a:p>
            <a:r>
              <a:rPr lang="en-US" sz="1200" dirty="0" smtClean="0"/>
              <a:t>Courtesy: </a:t>
            </a:r>
            <a:r>
              <a:rPr lang="en-US" sz="1200" dirty="0" err="1" smtClean="0"/>
              <a:t>Junxian</a:t>
            </a:r>
            <a:r>
              <a:rPr lang="en-US" sz="1200" dirty="0" smtClean="0"/>
              <a:t> Huang et al.</a:t>
            </a:r>
            <a:endParaRPr lang="en-US" sz="1200" dirty="0"/>
          </a:p>
        </p:txBody>
      </p:sp>
      <p:sp>
        <p:nvSpPr>
          <p:cNvPr id="5" name="Date Placeholder 4"/>
          <p:cNvSpPr>
            <a:spLocks noGrp="1"/>
          </p:cNvSpPr>
          <p:nvPr>
            <p:ph type="dt" sz="half" idx="10"/>
          </p:nvPr>
        </p:nvSpPr>
        <p:spPr/>
        <p:txBody>
          <a:bodyPr/>
          <a:lstStyle/>
          <a:p>
            <a:r>
              <a:rPr lang="en-US" smtClean="0"/>
              <a:t>3/24/14</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6998-7)</a:t>
            </a:r>
            <a:endParaRPr lang="en-US"/>
          </a:p>
        </p:txBody>
      </p:sp>
      <p:sp>
        <p:nvSpPr>
          <p:cNvPr id="11" name="Slide Number Placeholder 10"/>
          <p:cNvSpPr>
            <a:spLocks noGrp="1"/>
          </p:cNvSpPr>
          <p:nvPr>
            <p:ph type="sldNum" sz="quarter" idx="12"/>
          </p:nvPr>
        </p:nvSpPr>
        <p:spPr/>
        <p:txBody>
          <a:bodyPr/>
          <a:lstStyle/>
          <a:p>
            <a:fld id="{20342B77-D34C-443A-9BA4-2E8748A6D936}" type="slidenum">
              <a:rPr lang="en-US" smtClean="0"/>
              <a:pPr/>
              <a:t>26</a:t>
            </a:fld>
            <a:endParaRPr lang="en-US"/>
          </a:p>
        </p:txBody>
      </p:sp>
    </p:spTree>
    <p:extLst>
      <p:ext uri="{BB962C8B-B14F-4D97-AF65-F5344CB8AC3E}">
        <p14:creationId xmlns:p14="http://schemas.microsoft.com/office/powerpoint/2010/main" val="371567576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Tradeoffs of </a:t>
            </a:r>
            <a:r>
              <a:rPr lang="en-US" i="1" dirty="0" err="1" smtClean="0"/>
              <a:t>Ttail</a:t>
            </a:r>
            <a:r>
              <a:rPr lang="en-US" dirty="0" smtClean="0"/>
              <a:t> settings</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10626658"/>
              </p:ext>
            </p:extLst>
          </p:nvPr>
        </p:nvGraphicFramePr>
        <p:xfrm>
          <a:off x="75599" y="2963169"/>
          <a:ext cx="8977680" cy="1940468"/>
        </p:xfrm>
        <a:graphic>
          <a:graphicData uri="http://schemas.openxmlformats.org/drawingml/2006/table">
            <a:tbl>
              <a:tblPr firstRow="1" bandRow="1">
                <a:tableStyleId>{5C22544A-7EE6-4342-B048-85BDC9FD1C3A}</a:tableStyleId>
              </a:tblPr>
              <a:tblGrid>
                <a:gridCol w="2244420"/>
                <a:gridCol w="2244420"/>
                <a:gridCol w="2244420"/>
                <a:gridCol w="2244420"/>
              </a:tblGrid>
              <a:tr h="1017856">
                <a:tc>
                  <a:txBody>
                    <a:bodyPr/>
                    <a:lstStyle/>
                    <a:p>
                      <a:pPr algn="ctr">
                        <a:lnSpc>
                          <a:spcPct val="150000"/>
                        </a:lnSpc>
                      </a:pPr>
                      <a:r>
                        <a:rPr lang="en-US" sz="2400" dirty="0" err="1" smtClean="0"/>
                        <a:t>Ttail</a:t>
                      </a:r>
                      <a:r>
                        <a:rPr lang="en-US" sz="2400" dirty="0" smtClean="0"/>
                        <a:t> setting</a:t>
                      </a:r>
                      <a:endParaRPr lang="en-US" sz="2400" dirty="0"/>
                    </a:p>
                  </a:txBody>
                  <a:tcPr/>
                </a:tc>
                <a:tc>
                  <a:txBody>
                    <a:bodyPr/>
                    <a:lstStyle/>
                    <a:p>
                      <a:pPr algn="ctr"/>
                      <a:r>
                        <a:rPr lang="en-US" sz="2400" dirty="0" smtClean="0"/>
                        <a:t>Energy Consumption</a:t>
                      </a:r>
                      <a:endParaRPr lang="en-US" sz="2400" dirty="0"/>
                    </a:p>
                  </a:txBody>
                  <a:tcPr/>
                </a:tc>
                <a:tc>
                  <a:txBody>
                    <a:bodyPr/>
                    <a:lstStyle/>
                    <a:p>
                      <a:pPr algn="ctr"/>
                      <a:r>
                        <a:rPr lang="en-US" sz="2400" dirty="0" smtClean="0"/>
                        <a:t># of state transitions</a:t>
                      </a:r>
                      <a:endParaRPr lang="en-US" sz="2400" dirty="0"/>
                    </a:p>
                  </a:txBody>
                  <a:tcPr/>
                </a:tc>
                <a:tc>
                  <a:txBody>
                    <a:bodyPr/>
                    <a:lstStyle/>
                    <a:p>
                      <a:pPr algn="ctr">
                        <a:lnSpc>
                          <a:spcPct val="150000"/>
                        </a:lnSpc>
                      </a:pPr>
                      <a:r>
                        <a:rPr lang="en-US" sz="2400" dirty="0" smtClean="0"/>
                        <a:t>Responsiveness</a:t>
                      </a:r>
                      <a:endParaRPr lang="en-US" sz="2400" dirty="0"/>
                    </a:p>
                  </a:txBody>
                  <a:tcPr/>
                </a:tc>
              </a:tr>
              <a:tr h="461306">
                <a:tc>
                  <a:txBody>
                    <a:bodyPr/>
                    <a:lstStyle/>
                    <a:p>
                      <a:pPr algn="ctr"/>
                      <a:r>
                        <a:rPr lang="en-US" sz="2400" b="0" dirty="0" smtClean="0"/>
                        <a:t>Long</a:t>
                      </a:r>
                      <a:endParaRPr lang="en-US" sz="2400" b="0" dirty="0"/>
                    </a:p>
                  </a:txBody>
                  <a:tcPr/>
                </a:tc>
                <a:tc>
                  <a:txBody>
                    <a:bodyPr/>
                    <a:lstStyle/>
                    <a:p>
                      <a:pPr algn="ctr"/>
                      <a:r>
                        <a:rPr lang="en-US" sz="2400" b="1" dirty="0" smtClean="0">
                          <a:solidFill>
                            <a:srgbClr val="FF0000"/>
                          </a:solidFill>
                        </a:rPr>
                        <a:t>High</a:t>
                      </a:r>
                      <a:endParaRPr lang="en-US" sz="2400" b="1" dirty="0">
                        <a:solidFill>
                          <a:srgbClr val="FF0000"/>
                        </a:solidFill>
                      </a:endParaRPr>
                    </a:p>
                  </a:txBody>
                  <a:tcPr/>
                </a:tc>
                <a:tc>
                  <a:txBody>
                    <a:bodyPr/>
                    <a:lstStyle/>
                    <a:p>
                      <a:pPr algn="ctr"/>
                      <a:r>
                        <a:rPr lang="en-US" sz="2400" b="1" dirty="0" smtClean="0">
                          <a:solidFill>
                            <a:srgbClr val="008000"/>
                          </a:solidFill>
                        </a:rPr>
                        <a:t>Small</a:t>
                      </a:r>
                      <a:endParaRPr lang="en-US" sz="2400" b="1" dirty="0">
                        <a:solidFill>
                          <a:srgbClr val="008000"/>
                        </a:solidFill>
                      </a:endParaRPr>
                    </a:p>
                  </a:txBody>
                  <a:tcPr/>
                </a:tc>
                <a:tc>
                  <a:txBody>
                    <a:bodyPr/>
                    <a:lstStyle/>
                    <a:p>
                      <a:pPr algn="ctr"/>
                      <a:r>
                        <a:rPr lang="en-US" sz="2400" b="1" dirty="0" smtClean="0">
                          <a:solidFill>
                            <a:srgbClr val="008000"/>
                          </a:solidFill>
                        </a:rPr>
                        <a:t>Fast</a:t>
                      </a:r>
                      <a:endParaRPr lang="en-US" sz="2400" b="1" dirty="0">
                        <a:solidFill>
                          <a:srgbClr val="008000"/>
                        </a:solidFill>
                      </a:endParaRPr>
                    </a:p>
                  </a:txBody>
                  <a:tcPr/>
                </a:tc>
              </a:tr>
              <a:tr h="461306">
                <a:tc>
                  <a:txBody>
                    <a:bodyPr/>
                    <a:lstStyle/>
                    <a:p>
                      <a:pPr algn="ctr"/>
                      <a:r>
                        <a:rPr lang="en-US" sz="2400" b="0" dirty="0" smtClean="0"/>
                        <a:t>Short</a:t>
                      </a:r>
                      <a:endParaRPr lang="en-US" sz="2400" b="0" dirty="0"/>
                    </a:p>
                  </a:txBody>
                  <a:tcPr/>
                </a:tc>
                <a:tc>
                  <a:txBody>
                    <a:bodyPr/>
                    <a:lstStyle/>
                    <a:p>
                      <a:pPr algn="ctr"/>
                      <a:r>
                        <a:rPr lang="en-US" sz="2400" b="1" dirty="0" smtClean="0">
                          <a:solidFill>
                            <a:srgbClr val="008000"/>
                          </a:solidFill>
                        </a:rPr>
                        <a:t>Low</a:t>
                      </a:r>
                      <a:endParaRPr lang="en-US" sz="2400" b="1" dirty="0">
                        <a:solidFill>
                          <a:srgbClr val="008000"/>
                        </a:solidFill>
                      </a:endParaRPr>
                    </a:p>
                  </a:txBody>
                  <a:tcPr/>
                </a:tc>
                <a:tc>
                  <a:txBody>
                    <a:bodyPr/>
                    <a:lstStyle/>
                    <a:p>
                      <a:pPr algn="ctr"/>
                      <a:r>
                        <a:rPr lang="en-US" sz="2400" b="1" dirty="0" smtClean="0">
                          <a:solidFill>
                            <a:srgbClr val="FF0000"/>
                          </a:solidFill>
                        </a:rPr>
                        <a:t>Large</a:t>
                      </a:r>
                      <a:endParaRPr lang="en-US" sz="2400" b="1" dirty="0">
                        <a:solidFill>
                          <a:srgbClr val="FF0000"/>
                        </a:solidFill>
                      </a:endParaRPr>
                    </a:p>
                  </a:txBody>
                  <a:tcPr/>
                </a:tc>
                <a:tc>
                  <a:txBody>
                    <a:bodyPr/>
                    <a:lstStyle/>
                    <a:p>
                      <a:pPr algn="ctr"/>
                      <a:r>
                        <a:rPr lang="en-US" sz="2400" b="1" dirty="0" smtClean="0">
                          <a:solidFill>
                            <a:srgbClr val="FF0000"/>
                          </a:solidFill>
                        </a:rPr>
                        <a:t>Slow</a:t>
                      </a:r>
                      <a:endParaRPr lang="en-US" sz="2400" b="1" dirty="0">
                        <a:solidFill>
                          <a:srgbClr val="FF0000"/>
                        </a:solidFill>
                      </a:endParaRPr>
                    </a:p>
                  </a:txBody>
                  <a:tcPr/>
                </a:tc>
              </a:tr>
            </a:tbl>
          </a:graphicData>
        </a:graphic>
      </p:graphicFrame>
      <p:sp>
        <p:nvSpPr>
          <p:cNvPr id="7" name="TextBox 6"/>
          <p:cNvSpPr txBox="1"/>
          <p:nvPr/>
        </p:nvSpPr>
        <p:spPr>
          <a:xfrm>
            <a:off x="6400800" y="6400800"/>
            <a:ext cx="2069797" cy="276999"/>
          </a:xfrm>
          <a:prstGeom prst="rect">
            <a:avLst/>
          </a:prstGeom>
          <a:noFill/>
        </p:spPr>
        <p:txBody>
          <a:bodyPr wrap="none" rtlCol="0">
            <a:spAutoFit/>
          </a:bodyPr>
          <a:lstStyle/>
          <a:p>
            <a:r>
              <a:rPr lang="en-US" sz="1200" dirty="0" smtClean="0"/>
              <a:t>Courtesy: </a:t>
            </a:r>
            <a:r>
              <a:rPr lang="en-US" sz="1200" dirty="0" err="1" smtClean="0"/>
              <a:t>Junxian</a:t>
            </a:r>
            <a:r>
              <a:rPr lang="en-US" sz="1200" dirty="0" smtClean="0"/>
              <a:t> Huang et al.</a:t>
            </a:r>
            <a:endParaRPr lang="en-US" sz="1200" dirty="0"/>
          </a:p>
        </p:txBody>
      </p:sp>
      <p:sp>
        <p:nvSpPr>
          <p:cNvPr id="5" name="Date Placeholder 4"/>
          <p:cNvSpPr>
            <a:spLocks noGrp="1"/>
          </p:cNvSpPr>
          <p:nvPr>
            <p:ph type="dt" sz="half" idx="10"/>
          </p:nvPr>
        </p:nvSpPr>
        <p:spPr/>
        <p:txBody>
          <a:bodyPr/>
          <a:lstStyle/>
          <a:p>
            <a:r>
              <a:rPr lang="en-US" smtClean="0"/>
              <a:t>3/24/14</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6998-7)</a:t>
            </a:r>
            <a:endParaRPr lang="en-US"/>
          </a:p>
        </p:txBody>
      </p:sp>
      <p:sp>
        <p:nvSpPr>
          <p:cNvPr id="9" name="Slide Number Placeholder 8"/>
          <p:cNvSpPr>
            <a:spLocks noGrp="1"/>
          </p:cNvSpPr>
          <p:nvPr>
            <p:ph type="sldNum" sz="quarter" idx="12"/>
          </p:nvPr>
        </p:nvSpPr>
        <p:spPr/>
        <p:txBody>
          <a:bodyPr/>
          <a:lstStyle/>
          <a:p>
            <a:fld id="{20342B77-D34C-443A-9BA4-2E8748A6D936}" type="slidenum">
              <a:rPr lang="en-US" smtClean="0"/>
              <a:pPr/>
              <a:t>27</a:t>
            </a:fld>
            <a:endParaRPr lang="en-US"/>
          </a:p>
        </p:txBody>
      </p:sp>
    </p:spTree>
    <p:extLst>
      <p:ext uri="{BB962C8B-B14F-4D97-AF65-F5344CB8AC3E}">
        <p14:creationId xmlns:p14="http://schemas.microsoft.com/office/powerpoint/2010/main" val="336028699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5552"/>
          </a:xfrm>
        </p:spPr>
        <p:txBody>
          <a:bodyPr/>
          <a:lstStyle/>
          <a:p>
            <a:r>
              <a:rPr lang="en-US" dirty="0" smtClean="0"/>
              <a:t>RRC state transitions in LTE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1569" y="1245810"/>
            <a:ext cx="8145231" cy="5289533"/>
          </a:xfrm>
        </p:spPr>
      </p:pic>
      <p:sp>
        <p:nvSpPr>
          <p:cNvPr id="6" name="Rounded Rectangle 5"/>
          <p:cNvSpPr/>
          <p:nvPr/>
        </p:nvSpPr>
        <p:spPr>
          <a:xfrm>
            <a:off x="1300346" y="2166645"/>
            <a:ext cx="6758773" cy="2330955"/>
          </a:xfrm>
          <a:prstGeom prst="round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3200" b="1" dirty="0" smtClean="0"/>
              <a:t>DRX: Discontinuous Reception</a:t>
            </a:r>
          </a:p>
          <a:p>
            <a:pPr algn="ctr"/>
            <a:endParaRPr lang="en-US" altLang="zh-CN" sz="2200" b="1" dirty="0"/>
          </a:p>
          <a:p>
            <a:pPr marL="342900" indent="-342900">
              <a:buFont typeface="Arial"/>
              <a:buChar char="•"/>
            </a:pPr>
            <a:r>
              <a:rPr lang="en-US" altLang="zh-CN" sz="2200" dirty="0" smtClean="0"/>
              <a:t>Listens to downlink channel periodically for a short duration and sleeps for the rest time to save energy at the cost of responsiveness</a:t>
            </a:r>
          </a:p>
        </p:txBody>
      </p:sp>
      <p:sp>
        <p:nvSpPr>
          <p:cNvPr id="7" name="TextBox 6"/>
          <p:cNvSpPr txBox="1"/>
          <p:nvPr/>
        </p:nvSpPr>
        <p:spPr>
          <a:xfrm>
            <a:off x="6400800" y="6400800"/>
            <a:ext cx="2069797" cy="276999"/>
          </a:xfrm>
          <a:prstGeom prst="rect">
            <a:avLst/>
          </a:prstGeom>
          <a:noFill/>
        </p:spPr>
        <p:txBody>
          <a:bodyPr wrap="none" rtlCol="0">
            <a:spAutoFit/>
          </a:bodyPr>
          <a:lstStyle/>
          <a:p>
            <a:r>
              <a:rPr lang="en-US" sz="1200" dirty="0" smtClean="0"/>
              <a:t>Courtesy: </a:t>
            </a:r>
            <a:r>
              <a:rPr lang="en-US" sz="1200" dirty="0" err="1" smtClean="0"/>
              <a:t>Junxian</a:t>
            </a:r>
            <a:r>
              <a:rPr lang="en-US" sz="1200" dirty="0" smtClean="0"/>
              <a:t> Huang et al.</a:t>
            </a:r>
            <a:endParaRPr lang="en-US" sz="1200" dirty="0"/>
          </a:p>
        </p:txBody>
      </p:sp>
      <p:sp>
        <p:nvSpPr>
          <p:cNvPr id="3" name="Date Placeholder 2"/>
          <p:cNvSpPr>
            <a:spLocks noGrp="1"/>
          </p:cNvSpPr>
          <p:nvPr>
            <p:ph type="dt" sz="half" idx="10"/>
          </p:nvPr>
        </p:nvSpPr>
        <p:spPr/>
        <p:txBody>
          <a:bodyPr/>
          <a:lstStyle/>
          <a:p>
            <a:r>
              <a:rPr lang="en-US" smtClean="0"/>
              <a:t>3/24/14</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9" name="Slide Number Placeholder 8"/>
          <p:cNvSpPr>
            <a:spLocks noGrp="1"/>
          </p:cNvSpPr>
          <p:nvPr>
            <p:ph type="sldNum" sz="quarter" idx="12"/>
          </p:nvPr>
        </p:nvSpPr>
        <p:spPr/>
        <p:txBody>
          <a:bodyPr/>
          <a:lstStyle/>
          <a:p>
            <a:fld id="{20342B77-D34C-443A-9BA4-2E8748A6D936}" type="slidenum">
              <a:rPr lang="en-US" smtClean="0"/>
              <a:pPr/>
              <a:t>28</a:t>
            </a:fld>
            <a:endParaRPr lang="en-US"/>
          </a:p>
        </p:txBody>
      </p:sp>
    </p:spTree>
    <p:extLst>
      <p:ext uri="{BB962C8B-B14F-4D97-AF65-F5344CB8AC3E}">
        <p14:creationId xmlns:p14="http://schemas.microsoft.com/office/powerpoint/2010/main" val="161757792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Discontinuous Reception (DRX): </a:t>
            </a:r>
            <a:br>
              <a:rPr lang="en-US" dirty="0" smtClean="0"/>
            </a:br>
            <a:r>
              <a:rPr lang="en-US" dirty="0" smtClean="0"/>
              <a:t>micro-sleeps for energy saving</a:t>
            </a:r>
            <a:endParaRPr lang="en-US" dirty="0"/>
          </a:p>
        </p:txBody>
      </p:sp>
      <p:sp>
        <p:nvSpPr>
          <p:cNvPr id="3" name="Content Placeholder 2"/>
          <p:cNvSpPr>
            <a:spLocks noGrp="1"/>
          </p:cNvSpPr>
          <p:nvPr>
            <p:ph idx="1"/>
          </p:nvPr>
        </p:nvSpPr>
        <p:spPr>
          <a:xfrm>
            <a:off x="413656" y="1591733"/>
            <a:ext cx="8345714" cy="5015895"/>
          </a:xfrm>
        </p:spPr>
        <p:txBody>
          <a:bodyPr>
            <a:normAutofit lnSpcReduction="10000"/>
          </a:bodyPr>
          <a:lstStyle/>
          <a:p>
            <a:r>
              <a:rPr lang="en-US" altLang="zh-CN" sz="2800" dirty="0" smtClean="0"/>
              <a:t>In LTE 4G, </a:t>
            </a:r>
            <a:r>
              <a:rPr lang="en-US" altLang="zh-CN" sz="2800" dirty="0"/>
              <a:t>DRX </a:t>
            </a:r>
            <a:r>
              <a:rPr lang="en-US" altLang="zh-CN" sz="2800" dirty="0" smtClean="0"/>
              <a:t>makes UE </a:t>
            </a:r>
            <a:r>
              <a:rPr lang="en-US" altLang="zh-CN" sz="2800" b="1" i="1" dirty="0" smtClean="0"/>
              <a:t>micro-sleep periodically</a:t>
            </a:r>
            <a:r>
              <a:rPr lang="en-US" altLang="zh-CN" sz="2800" dirty="0"/>
              <a:t> </a:t>
            </a:r>
            <a:r>
              <a:rPr lang="en-US" altLang="zh-CN" sz="2800" dirty="0" smtClean="0"/>
              <a:t>in the RRC_CONNECTED state</a:t>
            </a:r>
          </a:p>
          <a:p>
            <a:pPr lvl="1"/>
            <a:r>
              <a:rPr lang="en-US" altLang="zh-CN" sz="2400" dirty="0" smtClean="0"/>
              <a:t>Short DRX</a:t>
            </a:r>
          </a:p>
          <a:p>
            <a:pPr lvl="1"/>
            <a:r>
              <a:rPr lang="en-US" altLang="zh-CN" sz="2400" dirty="0" smtClean="0"/>
              <a:t>Long DRX</a:t>
            </a:r>
          </a:p>
          <a:p>
            <a:r>
              <a:rPr lang="en-US" altLang="zh-CN" sz="2800" dirty="0" smtClean="0"/>
              <a:t>DRX </a:t>
            </a:r>
            <a:r>
              <a:rPr lang="en-US" altLang="zh-CN" sz="2800" dirty="0"/>
              <a:t>incurs </a:t>
            </a:r>
            <a:r>
              <a:rPr lang="en-US" altLang="zh-CN" sz="2800" dirty="0" smtClean="0"/>
              <a:t>tradeoffs </a:t>
            </a:r>
            <a:r>
              <a:rPr lang="en-US" altLang="zh-CN" sz="2800" dirty="0"/>
              <a:t>between </a:t>
            </a:r>
            <a:r>
              <a:rPr lang="en-US" altLang="zh-CN" sz="2800" dirty="0" smtClean="0"/>
              <a:t>energy usage and </a:t>
            </a:r>
            <a:r>
              <a:rPr lang="en-US" altLang="zh-CN" sz="2800" dirty="0"/>
              <a:t>latency</a:t>
            </a:r>
          </a:p>
          <a:p>
            <a:pPr lvl="1"/>
            <a:r>
              <a:rPr lang="en-US" altLang="zh-CN" sz="2400" dirty="0" smtClean="0"/>
              <a:t>Short DRX – </a:t>
            </a:r>
            <a:r>
              <a:rPr lang="en-US" altLang="zh-CN" sz="2400" i="1" dirty="0" smtClean="0"/>
              <a:t>sleep less and respond faster</a:t>
            </a:r>
          </a:p>
          <a:p>
            <a:pPr lvl="1"/>
            <a:r>
              <a:rPr lang="en-US" altLang="zh-CN" sz="2400" dirty="0" smtClean="0"/>
              <a:t>Long DRX – </a:t>
            </a:r>
            <a:r>
              <a:rPr lang="en-US" altLang="zh-CN" sz="2400" i="1" dirty="0" smtClean="0"/>
              <a:t>sleep more and </a:t>
            </a:r>
            <a:r>
              <a:rPr lang="en-US" altLang="zh-CN" sz="2400" i="1" dirty="0"/>
              <a:t>respond </a:t>
            </a:r>
            <a:r>
              <a:rPr lang="en-US" altLang="zh-CN" sz="2400" i="1" dirty="0" smtClean="0"/>
              <a:t>slower</a:t>
            </a:r>
          </a:p>
          <a:p>
            <a:r>
              <a:rPr lang="en-US" altLang="zh-CN" dirty="0"/>
              <a:t>In </a:t>
            </a:r>
            <a:r>
              <a:rPr lang="en-US" altLang="zh-CN" dirty="0" smtClean="0"/>
              <a:t>contrast, in UMTS </a:t>
            </a:r>
            <a:r>
              <a:rPr lang="en-US" altLang="zh-CN" dirty="0"/>
              <a:t>3G, </a:t>
            </a:r>
            <a:r>
              <a:rPr lang="en-US" altLang="zh-CN" dirty="0" smtClean="0"/>
              <a:t>UE </a:t>
            </a:r>
            <a:r>
              <a:rPr lang="en-US" altLang="zh-CN" dirty="0"/>
              <a:t>is always listening to the downlink control </a:t>
            </a:r>
            <a:r>
              <a:rPr lang="en-US" altLang="zh-CN" dirty="0" smtClean="0"/>
              <a:t>channel in the data transmission states</a:t>
            </a:r>
            <a:endParaRPr lang="en-US" altLang="zh-CN" dirty="0"/>
          </a:p>
        </p:txBody>
      </p:sp>
      <p:sp>
        <p:nvSpPr>
          <p:cNvPr id="6" name="TextBox 5"/>
          <p:cNvSpPr txBox="1"/>
          <p:nvPr/>
        </p:nvSpPr>
        <p:spPr>
          <a:xfrm>
            <a:off x="6096000" y="6400800"/>
            <a:ext cx="2069797" cy="276999"/>
          </a:xfrm>
          <a:prstGeom prst="rect">
            <a:avLst/>
          </a:prstGeom>
          <a:noFill/>
        </p:spPr>
        <p:txBody>
          <a:bodyPr wrap="none" rtlCol="0">
            <a:spAutoFit/>
          </a:bodyPr>
          <a:lstStyle/>
          <a:p>
            <a:r>
              <a:rPr lang="en-US" sz="1200" dirty="0" smtClean="0"/>
              <a:t>Courtesy: </a:t>
            </a:r>
            <a:r>
              <a:rPr lang="en-US" sz="1200" dirty="0" err="1" smtClean="0"/>
              <a:t>Junxian</a:t>
            </a:r>
            <a:r>
              <a:rPr lang="en-US" sz="1200" dirty="0" smtClean="0"/>
              <a:t> Huang et al.</a:t>
            </a:r>
            <a:endParaRPr lang="en-US" sz="1200" dirty="0"/>
          </a:p>
        </p:txBody>
      </p:sp>
      <p:sp>
        <p:nvSpPr>
          <p:cNvPr id="4" name="Date Placeholder 3"/>
          <p:cNvSpPr>
            <a:spLocks noGrp="1"/>
          </p:cNvSpPr>
          <p:nvPr>
            <p:ph type="dt" sz="half" idx="10"/>
          </p:nvPr>
        </p:nvSpPr>
        <p:spPr/>
        <p:txBody>
          <a:bodyPr/>
          <a:lstStyle/>
          <a:p>
            <a:r>
              <a:rPr lang="en-US" smtClean="0"/>
              <a:t>3/24/14</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8" name="Slide Number Placeholder 7"/>
          <p:cNvSpPr>
            <a:spLocks noGrp="1"/>
          </p:cNvSpPr>
          <p:nvPr>
            <p:ph type="sldNum" sz="quarter" idx="12"/>
          </p:nvPr>
        </p:nvSpPr>
        <p:spPr/>
        <p:txBody>
          <a:bodyPr/>
          <a:lstStyle/>
          <a:p>
            <a:fld id="{20342B77-D34C-443A-9BA4-2E8748A6D936}" type="slidenum">
              <a:rPr lang="en-US" smtClean="0"/>
              <a:pPr/>
              <a:t>29</a:t>
            </a:fld>
            <a:endParaRPr lang="en-US"/>
          </a:p>
        </p:txBody>
      </p:sp>
    </p:spTree>
    <p:extLst>
      <p:ext uri="{BB962C8B-B14F-4D97-AF65-F5344CB8AC3E}">
        <p14:creationId xmlns:p14="http://schemas.microsoft.com/office/powerpoint/2010/main" val="184075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Midterm Reading list (Cont’d)</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a:t>OS and </a:t>
            </a:r>
            <a:r>
              <a:rPr lang="en-US" dirty="0" smtClean="0"/>
              <a:t>virtualization</a:t>
            </a:r>
            <a:endParaRPr lang="en-US" dirty="0"/>
          </a:p>
          <a:p>
            <a:pPr lvl="1"/>
            <a:r>
              <a:rPr lang="en-US" dirty="0"/>
              <a:t>Cells paper: section 1 to 6, except 5. </a:t>
            </a:r>
          </a:p>
          <a:p>
            <a:pPr lvl="2"/>
            <a:r>
              <a:rPr lang="en-US" u="sng" dirty="0">
                <a:hlinkClick r:id="rId2"/>
              </a:rPr>
              <a:t>http://www.cs.columbia.edu/~lierranli/coms6998-7Spring2014/papers/cells_sosp2011.pdf</a:t>
            </a:r>
            <a:endParaRPr lang="en-US" dirty="0"/>
          </a:p>
          <a:p>
            <a:pPr lvl="1"/>
            <a:r>
              <a:rPr lang="en-US" dirty="0"/>
              <a:t>Cider paper: section 1 to 4</a:t>
            </a:r>
          </a:p>
          <a:p>
            <a:pPr lvl="2"/>
            <a:r>
              <a:rPr lang="en-US" u="sng" dirty="0">
                <a:hlinkClick r:id="rId3"/>
              </a:rPr>
              <a:t>http://www.cs.columbia.edu/~lierranli/coms6998-7Spring2014/papers/cider-asplos2014.pdf</a:t>
            </a:r>
            <a:endParaRPr lang="en-US" dirty="0"/>
          </a:p>
          <a:p>
            <a:pPr lvl="0"/>
            <a:r>
              <a:rPr lang="en-US" dirty="0"/>
              <a:t>Cellular </a:t>
            </a:r>
            <a:r>
              <a:rPr lang="en-US" dirty="0" smtClean="0"/>
              <a:t>networks</a:t>
            </a:r>
            <a:r>
              <a:rPr lang="en-US" dirty="0"/>
              <a:t>: lecture 6 and 7 slides</a:t>
            </a:r>
          </a:p>
          <a:p>
            <a:pPr lvl="1"/>
            <a:r>
              <a:rPr lang="en-US" dirty="0" err="1"/>
              <a:t>SoftCell</a:t>
            </a:r>
            <a:r>
              <a:rPr lang="en-US" dirty="0"/>
              <a:t> paper: Section 1 and 2</a:t>
            </a:r>
          </a:p>
          <a:p>
            <a:pPr lvl="2"/>
            <a:r>
              <a:rPr lang="en-US" u="sng" dirty="0">
                <a:hlinkClick r:id="rId4"/>
              </a:rPr>
              <a:t>http://www.cs.columbia.edu/~lierranli/coms6998-7Spring2014/papers/SoftCell-CoNEXT2013.pdf</a:t>
            </a:r>
            <a:endParaRPr lang="en-US" dirty="0"/>
          </a:p>
          <a:p>
            <a:pPr lvl="1"/>
            <a:r>
              <a:rPr lang="en-US" dirty="0" err="1"/>
              <a:t>SoftRAN</a:t>
            </a:r>
            <a:r>
              <a:rPr lang="en-US" dirty="0"/>
              <a:t> paper: section 1 and 2</a:t>
            </a:r>
          </a:p>
          <a:p>
            <a:pPr lvl="2"/>
            <a:r>
              <a:rPr lang="en-US" u="sng" dirty="0">
                <a:hlinkClick r:id="rId5"/>
              </a:rPr>
              <a:t>http://www.cs.columbia.edu/~lierranli/coms6998-7Spring2014/papers/SoftRAN-HotSDN2013.pdf</a:t>
            </a:r>
            <a:endParaRPr lang="en-US" dirty="0"/>
          </a:p>
          <a:p>
            <a:pPr lvl="1"/>
            <a:r>
              <a:rPr lang="en-US" dirty="0"/>
              <a:t>ARO paper: section 1 to 5 and </a:t>
            </a:r>
            <a:r>
              <a:rPr lang="en-US" dirty="0" err="1"/>
              <a:t>RaidoJockey</a:t>
            </a:r>
            <a:r>
              <a:rPr lang="en-US" dirty="0"/>
              <a:t> paper: section 1 to 3.	 </a:t>
            </a:r>
          </a:p>
          <a:p>
            <a:pPr lvl="2"/>
            <a:r>
              <a:rPr lang="en-US" u="sng" dirty="0">
                <a:hlinkClick r:id="rId6"/>
              </a:rPr>
              <a:t>http://www.cs.columbia.edu/~lierranli/coms6998-7Spring2014/papers/aro_mobisys11.pdf</a:t>
            </a:r>
            <a:endParaRPr lang="en-US" dirty="0"/>
          </a:p>
          <a:p>
            <a:pPr lvl="2"/>
            <a:r>
              <a:rPr lang="en-US" u="sng" dirty="0">
                <a:hlinkClick r:id="rId7"/>
              </a:rPr>
              <a:t>http://www.cs.columbia.edu/~lierranli/coms6998-7Spring2014/papers/radiojockey_mobicom2012.pdf</a:t>
            </a:r>
            <a:r>
              <a:rPr lang="en-US" dirty="0"/>
              <a:t> </a:t>
            </a:r>
          </a:p>
          <a:p>
            <a:endParaRPr lang="en-US" dirty="0"/>
          </a:p>
        </p:txBody>
      </p:sp>
      <p:sp>
        <p:nvSpPr>
          <p:cNvPr id="4" name="Date Placeholder 3"/>
          <p:cNvSpPr>
            <a:spLocks noGrp="1"/>
          </p:cNvSpPr>
          <p:nvPr>
            <p:ph type="dt" sz="half" idx="10"/>
          </p:nvPr>
        </p:nvSpPr>
        <p:spPr/>
        <p:txBody>
          <a:bodyPr/>
          <a:lstStyle/>
          <a:p>
            <a:r>
              <a:rPr lang="en-US" smtClean="0"/>
              <a:t>3/24/14</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3</a:t>
            </a:fld>
            <a:endParaRPr lang="en-US"/>
          </a:p>
        </p:txBody>
      </p:sp>
    </p:spTree>
    <p:extLst>
      <p:ext uri="{BB962C8B-B14F-4D97-AF65-F5344CB8AC3E}">
        <p14:creationId xmlns:p14="http://schemas.microsoft.com/office/powerpoint/2010/main" val="56928597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55911"/>
          </a:xfrm>
        </p:spPr>
        <p:txBody>
          <a:bodyPr>
            <a:normAutofit fontScale="90000"/>
          </a:bodyPr>
          <a:lstStyle/>
          <a:p>
            <a:r>
              <a:rPr lang="en-US" dirty="0" smtClean="0"/>
              <a:t>DRX in LTE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t="-16" b="-16"/>
          <a:stretch>
            <a:fillRect/>
          </a:stretch>
        </p:blipFill>
        <p:spPr>
          <a:xfrm>
            <a:off x="0" y="3643490"/>
            <a:ext cx="9143999" cy="3431835"/>
          </a:xfrm>
        </p:spPr>
      </p:pic>
      <p:sp>
        <p:nvSpPr>
          <p:cNvPr id="5" name="Content Placeholder 2"/>
          <p:cNvSpPr txBox="1">
            <a:spLocks/>
          </p:cNvSpPr>
          <p:nvPr/>
        </p:nvSpPr>
        <p:spPr>
          <a:xfrm>
            <a:off x="166323" y="604732"/>
            <a:ext cx="8845374" cy="519376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r>
              <a:rPr lang="en-US" sz="2800" dirty="0"/>
              <a:t>A DRX cycle consists </a:t>
            </a:r>
            <a:r>
              <a:rPr lang="en-US" sz="2800" dirty="0" smtClean="0"/>
              <a:t>of</a:t>
            </a:r>
          </a:p>
          <a:p>
            <a:pPr marL="685800" lvl="1"/>
            <a:r>
              <a:rPr lang="en-US" sz="2200" dirty="0" smtClean="0"/>
              <a:t>‘</a:t>
            </a:r>
            <a:r>
              <a:rPr lang="en-US" sz="2200" dirty="0"/>
              <a:t>On Duration</a:t>
            </a:r>
            <a:r>
              <a:rPr lang="en-US" sz="2200" dirty="0" smtClean="0"/>
              <a:t>’ - UE </a:t>
            </a:r>
            <a:r>
              <a:rPr lang="en-US" sz="2200" dirty="0"/>
              <a:t>monitors the downlink control </a:t>
            </a:r>
            <a:r>
              <a:rPr lang="en-US" sz="2200" dirty="0" smtClean="0"/>
              <a:t>channel (PDCCH)</a:t>
            </a:r>
          </a:p>
          <a:p>
            <a:pPr marL="685800" lvl="1"/>
            <a:r>
              <a:rPr lang="en-US" sz="2200" dirty="0" smtClean="0"/>
              <a:t>‘Off Duration’ - skip reception of downlink channel</a:t>
            </a:r>
          </a:p>
          <a:p>
            <a:pPr marL="285750"/>
            <a:r>
              <a:rPr lang="en-US" sz="2800" dirty="0" smtClean="0"/>
              <a:t>T</a:t>
            </a:r>
            <a:r>
              <a:rPr lang="en-US" sz="2800" baseline="-25000" dirty="0" smtClean="0"/>
              <a:t>i</a:t>
            </a:r>
            <a:r>
              <a:rPr lang="en-US" sz="2800" dirty="0"/>
              <a:t>: Continuous reception inactivity </a:t>
            </a:r>
            <a:r>
              <a:rPr lang="en-US" sz="2800" dirty="0" smtClean="0"/>
              <a:t>timer</a:t>
            </a:r>
          </a:p>
          <a:p>
            <a:pPr marL="685800" lvl="1"/>
            <a:r>
              <a:rPr lang="en-US" sz="2200" dirty="0" smtClean="0"/>
              <a:t>When to start Short DRX</a:t>
            </a:r>
            <a:endParaRPr lang="en-US" sz="2200" dirty="0"/>
          </a:p>
          <a:p>
            <a:pPr marL="285750" indent="-285750"/>
            <a:r>
              <a:rPr lang="en-US" sz="2800" dirty="0"/>
              <a:t>T</a:t>
            </a:r>
            <a:r>
              <a:rPr lang="en-US" sz="2800" baseline="-25000" dirty="0"/>
              <a:t>is</a:t>
            </a:r>
            <a:r>
              <a:rPr lang="en-US" sz="2800" dirty="0"/>
              <a:t>: Short DRX inactivity </a:t>
            </a:r>
            <a:r>
              <a:rPr lang="en-US" sz="2800" dirty="0" smtClean="0"/>
              <a:t>timer</a:t>
            </a:r>
          </a:p>
          <a:p>
            <a:pPr marL="685800" lvl="1"/>
            <a:r>
              <a:rPr lang="en-US" sz="2200" dirty="0" smtClean="0"/>
              <a:t>When to start Long DRX</a:t>
            </a:r>
            <a:endParaRPr lang="en-US" sz="2200" dirty="0"/>
          </a:p>
        </p:txBody>
      </p:sp>
      <p:sp>
        <p:nvSpPr>
          <p:cNvPr id="7" name="TextBox 6"/>
          <p:cNvSpPr txBox="1"/>
          <p:nvPr/>
        </p:nvSpPr>
        <p:spPr>
          <a:xfrm>
            <a:off x="6096000" y="6581001"/>
            <a:ext cx="2069797" cy="276999"/>
          </a:xfrm>
          <a:prstGeom prst="rect">
            <a:avLst/>
          </a:prstGeom>
          <a:noFill/>
        </p:spPr>
        <p:txBody>
          <a:bodyPr wrap="none" rtlCol="0">
            <a:spAutoFit/>
          </a:bodyPr>
          <a:lstStyle/>
          <a:p>
            <a:r>
              <a:rPr lang="en-US" sz="1200" dirty="0" smtClean="0"/>
              <a:t>Courtesy: </a:t>
            </a:r>
            <a:r>
              <a:rPr lang="en-US" sz="1200" dirty="0" err="1" smtClean="0"/>
              <a:t>Junxian</a:t>
            </a:r>
            <a:r>
              <a:rPr lang="en-US" sz="1200" dirty="0" smtClean="0"/>
              <a:t> Huang et al.</a:t>
            </a:r>
            <a:endParaRPr lang="en-US" sz="1200" dirty="0"/>
          </a:p>
        </p:txBody>
      </p:sp>
      <p:sp>
        <p:nvSpPr>
          <p:cNvPr id="3" name="Date Placeholder 2"/>
          <p:cNvSpPr>
            <a:spLocks noGrp="1"/>
          </p:cNvSpPr>
          <p:nvPr>
            <p:ph type="dt" sz="half" idx="10"/>
          </p:nvPr>
        </p:nvSpPr>
        <p:spPr/>
        <p:txBody>
          <a:bodyPr/>
          <a:lstStyle/>
          <a:p>
            <a:r>
              <a:rPr lang="en-US" smtClean="0"/>
              <a:t>3/24/14</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6998-7)</a:t>
            </a:r>
            <a:endParaRPr lang="en-US"/>
          </a:p>
        </p:txBody>
      </p:sp>
      <p:sp>
        <p:nvSpPr>
          <p:cNvPr id="9" name="Slide Number Placeholder 8"/>
          <p:cNvSpPr>
            <a:spLocks noGrp="1"/>
          </p:cNvSpPr>
          <p:nvPr>
            <p:ph type="sldNum" sz="quarter" idx="12"/>
          </p:nvPr>
        </p:nvSpPr>
        <p:spPr/>
        <p:txBody>
          <a:bodyPr/>
          <a:lstStyle/>
          <a:p>
            <a:fld id="{20342B77-D34C-443A-9BA4-2E8748A6D936}" type="slidenum">
              <a:rPr lang="en-US" smtClean="0"/>
              <a:pPr/>
              <a:t>30</a:t>
            </a:fld>
            <a:endParaRPr lang="en-US"/>
          </a:p>
        </p:txBody>
      </p:sp>
    </p:spTree>
    <p:extLst>
      <p:ext uri="{BB962C8B-B14F-4D97-AF65-F5344CB8AC3E}">
        <p14:creationId xmlns:p14="http://schemas.microsoft.com/office/powerpoint/2010/main" val="226909109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1749"/>
          </a:xfrm>
        </p:spPr>
        <p:txBody>
          <a:bodyPr>
            <a:normAutofit/>
          </a:bodyPr>
          <a:lstStyle/>
          <a:p>
            <a:r>
              <a:rPr lang="en-US" dirty="0" smtClean="0"/>
              <a:t>LTE power model</a:t>
            </a:r>
            <a:endParaRPr lang="en-US" dirty="0"/>
          </a:p>
        </p:txBody>
      </p:sp>
      <p:sp>
        <p:nvSpPr>
          <p:cNvPr id="7" name="Content Placeholder 6"/>
          <p:cNvSpPr>
            <a:spLocks noGrp="1"/>
          </p:cNvSpPr>
          <p:nvPr>
            <p:ph idx="1"/>
          </p:nvPr>
        </p:nvSpPr>
        <p:spPr>
          <a:xfrm>
            <a:off x="158763" y="727102"/>
            <a:ext cx="8569002" cy="4754266"/>
          </a:xfrm>
        </p:spPr>
        <p:txBody>
          <a:bodyPr/>
          <a:lstStyle/>
          <a:p>
            <a:r>
              <a:rPr lang="en-US" dirty="0" smtClean="0"/>
              <a:t>Measured with a LTE phone and Monsoon power meter, averaged with repeated samples</a:t>
            </a:r>
            <a:endParaRPr lang="en-US" dirty="0"/>
          </a:p>
        </p:txBody>
      </p:sp>
      <p:pic>
        <p:nvPicPr>
          <p:cNvPr id="4" name="Picture 3" descr="Screen Shot 2012-05-24 at 3.45.5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98" y="1763603"/>
            <a:ext cx="8926306" cy="4985596"/>
          </a:xfrm>
          <a:prstGeom prst="rect">
            <a:avLst/>
          </a:prstGeom>
        </p:spPr>
      </p:pic>
      <p:sp>
        <p:nvSpPr>
          <p:cNvPr id="3" name="Date Placeholder 2"/>
          <p:cNvSpPr>
            <a:spLocks noGrp="1"/>
          </p:cNvSpPr>
          <p:nvPr>
            <p:ph type="dt" sz="half" idx="10"/>
          </p:nvPr>
        </p:nvSpPr>
        <p:spPr/>
        <p:txBody>
          <a:bodyPr/>
          <a:lstStyle/>
          <a:p>
            <a:r>
              <a:rPr lang="en-US" smtClean="0"/>
              <a:t>3/24/14</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8" name="Slide Number Placeholder 7"/>
          <p:cNvSpPr>
            <a:spLocks noGrp="1"/>
          </p:cNvSpPr>
          <p:nvPr>
            <p:ph type="sldNum" sz="quarter" idx="12"/>
          </p:nvPr>
        </p:nvSpPr>
        <p:spPr/>
        <p:txBody>
          <a:bodyPr/>
          <a:lstStyle/>
          <a:p>
            <a:fld id="{20342B77-D34C-443A-9BA4-2E8748A6D936}" type="slidenum">
              <a:rPr lang="en-US" smtClean="0"/>
              <a:pPr/>
              <a:t>31</a:t>
            </a:fld>
            <a:endParaRPr lang="en-US"/>
          </a:p>
        </p:txBody>
      </p:sp>
    </p:spTree>
    <p:extLst>
      <p:ext uri="{BB962C8B-B14F-4D97-AF65-F5344CB8AC3E}">
        <p14:creationId xmlns:p14="http://schemas.microsoft.com/office/powerpoint/2010/main" val="262841497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1749"/>
          </a:xfrm>
        </p:spPr>
        <p:txBody>
          <a:bodyPr>
            <a:normAutofit/>
          </a:bodyPr>
          <a:lstStyle/>
          <a:p>
            <a:r>
              <a:rPr lang="en-US" dirty="0" smtClean="0"/>
              <a:t>LTE power model</a:t>
            </a:r>
            <a:endParaRPr lang="en-US" dirty="0"/>
          </a:p>
        </p:txBody>
      </p:sp>
      <p:sp>
        <p:nvSpPr>
          <p:cNvPr id="7" name="Content Placeholder 6"/>
          <p:cNvSpPr>
            <a:spLocks noGrp="1"/>
          </p:cNvSpPr>
          <p:nvPr>
            <p:ph idx="1"/>
          </p:nvPr>
        </p:nvSpPr>
        <p:spPr>
          <a:xfrm>
            <a:off x="158763" y="727102"/>
            <a:ext cx="8569002" cy="4754266"/>
          </a:xfrm>
        </p:spPr>
        <p:txBody>
          <a:bodyPr/>
          <a:lstStyle/>
          <a:p>
            <a:r>
              <a:rPr lang="en-US" dirty="0" smtClean="0"/>
              <a:t>Measured with a LTE phone and Monsoon power meter, averaged with repeated samples</a:t>
            </a:r>
            <a:endParaRPr lang="en-US" dirty="0"/>
          </a:p>
        </p:txBody>
      </p:sp>
      <p:pic>
        <p:nvPicPr>
          <p:cNvPr id="4" name="Picture 3" descr="Screen Shot 2012-05-24 at 3.45.5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88" y="1763603"/>
            <a:ext cx="8926306" cy="4985596"/>
          </a:xfrm>
          <a:prstGeom prst="rect">
            <a:avLst/>
          </a:prstGeom>
        </p:spPr>
      </p:pic>
      <p:sp>
        <p:nvSpPr>
          <p:cNvPr id="6" name="Rounded Rectangle 5"/>
          <p:cNvSpPr/>
          <p:nvPr/>
        </p:nvSpPr>
        <p:spPr>
          <a:xfrm>
            <a:off x="3127088" y="2867456"/>
            <a:ext cx="1706925" cy="532528"/>
          </a:xfrm>
          <a:prstGeom prst="roundRect">
            <a:avLst/>
          </a:prstGeom>
          <a:noFill/>
          <a:ln w="603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r>
              <a:rPr lang="en-US" smtClean="0"/>
              <a:t>3/24/14</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9" name="Slide Number Placeholder 8"/>
          <p:cNvSpPr>
            <a:spLocks noGrp="1"/>
          </p:cNvSpPr>
          <p:nvPr>
            <p:ph type="sldNum" sz="quarter" idx="12"/>
          </p:nvPr>
        </p:nvSpPr>
        <p:spPr/>
        <p:txBody>
          <a:bodyPr/>
          <a:lstStyle/>
          <a:p>
            <a:fld id="{20342B77-D34C-443A-9BA4-2E8748A6D936}" type="slidenum">
              <a:rPr lang="en-US" smtClean="0"/>
              <a:pPr/>
              <a:t>32</a:t>
            </a:fld>
            <a:endParaRPr lang="en-US"/>
          </a:p>
        </p:txBody>
      </p:sp>
    </p:spTree>
    <p:extLst>
      <p:ext uri="{BB962C8B-B14F-4D97-AF65-F5344CB8AC3E}">
        <p14:creationId xmlns:p14="http://schemas.microsoft.com/office/powerpoint/2010/main" val="136298226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1749"/>
          </a:xfrm>
        </p:spPr>
        <p:txBody>
          <a:bodyPr>
            <a:normAutofit/>
          </a:bodyPr>
          <a:lstStyle/>
          <a:p>
            <a:r>
              <a:rPr lang="en-US" dirty="0" smtClean="0"/>
              <a:t>LTE power model</a:t>
            </a:r>
            <a:endParaRPr lang="en-US" dirty="0"/>
          </a:p>
        </p:txBody>
      </p:sp>
      <p:sp>
        <p:nvSpPr>
          <p:cNvPr id="7" name="Content Placeholder 6"/>
          <p:cNvSpPr>
            <a:spLocks noGrp="1"/>
          </p:cNvSpPr>
          <p:nvPr>
            <p:ph idx="1"/>
          </p:nvPr>
        </p:nvSpPr>
        <p:spPr>
          <a:xfrm>
            <a:off x="158763" y="727102"/>
            <a:ext cx="8569002" cy="4754266"/>
          </a:xfrm>
        </p:spPr>
        <p:txBody>
          <a:bodyPr/>
          <a:lstStyle/>
          <a:p>
            <a:r>
              <a:rPr lang="en-US" dirty="0" smtClean="0"/>
              <a:t>Measured with a LTE phone and Monsoon power meter, averaged with repeated samples</a:t>
            </a:r>
            <a:endParaRPr lang="en-US" dirty="0"/>
          </a:p>
        </p:txBody>
      </p:sp>
      <p:pic>
        <p:nvPicPr>
          <p:cNvPr id="4" name="Picture 3" descr="Screen Shot 2012-05-24 at 3.45.5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88" y="1763603"/>
            <a:ext cx="8926306" cy="4985596"/>
          </a:xfrm>
          <a:prstGeom prst="rect">
            <a:avLst/>
          </a:prstGeom>
        </p:spPr>
      </p:pic>
      <p:sp>
        <p:nvSpPr>
          <p:cNvPr id="3" name="Rounded Rectangle 2"/>
          <p:cNvSpPr/>
          <p:nvPr/>
        </p:nvSpPr>
        <p:spPr>
          <a:xfrm>
            <a:off x="3004189" y="5297966"/>
            <a:ext cx="4069310" cy="778310"/>
          </a:xfrm>
          <a:prstGeom prst="roundRect">
            <a:avLst/>
          </a:prstGeom>
          <a:noFill/>
          <a:ln w="603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r>
              <a:rPr lang="en-US" smtClean="0"/>
              <a:t>3/24/14</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6998-7)</a:t>
            </a:r>
            <a:endParaRPr lang="en-US"/>
          </a:p>
        </p:txBody>
      </p:sp>
      <p:sp>
        <p:nvSpPr>
          <p:cNvPr id="9" name="Slide Number Placeholder 8"/>
          <p:cNvSpPr>
            <a:spLocks noGrp="1"/>
          </p:cNvSpPr>
          <p:nvPr>
            <p:ph type="sldNum" sz="quarter" idx="12"/>
          </p:nvPr>
        </p:nvSpPr>
        <p:spPr/>
        <p:txBody>
          <a:bodyPr/>
          <a:lstStyle/>
          <a:p>
            <a:fld id="{20342B77-D34C-443A-9BA4-2E8748A6D936}" type="slidenum">
              <a:rPr lang="en-US" smtClean="0"/>
              <a:pPr/>
              <a:t>33</a:t>
            </a:fld>
            <a:endParaRPr lang="en-US"/>
          </a:p>
        </p:txBody>
      </p:sp>
    </p:spTree>
    <p:extLst>
      <p:ext uri="{BB962C8B-B14F-4D97-AF65-F5344CB8AC3E}">
        <p14:creationId xmlns:p14="http://schemas.microsoft.com/office/powerpoint/2010/main" val="336173816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1749"/>
          </a:xfrm>
        </p:spPr>
        <p:txBody>
          <a:bodyPr>
            <a:normAutofit/>
          </a:bodyPr>
          <a:lstStyle/>
          <a:p>
            <a:r>
              <a:rPr lang="en-US" dirty="0" smtClean="0"/>
              <a:t>LTE power model</a:t>
            </a:r>
            <a:endParaRPr lang="en-US" dirty="0"/>
          </a:p>
        </p:txBody>
      </p:sp>
      <p:sp>
        <p:nvSpPr>
          <p:cNvPr id="7" name="Content Placeholder 6"/>
          <p:cNvSpPr>
            <a:spLocks noGrp="1"/>
          </p:cNvSpPr>
          <p:nvPr>
            <p:ph idx="1"/>
          </p:nvPr>
        </p:nvSpPr>
        <p:spPr>
          <a:xfrm>
            <a:off x="158763" y="727102"/>
            <a:ext cx="8569002" cy="4754266"/>
          </a:xfrm>
        </p:spPr>
        <p:txBody>
          <a:bodyPr/>
          <a:lstStyle/>
          <a:p>
            <a:r>
              <a:rPr lang="en-US" dirty="0" smtClean="0"/>
              <a:t>Measured with a LTE phone and Monsoon power meter, averaged with repeated samples</a:t>
            </a:r>
            <a:endParaRPr lang="en-US" dirty="0"/>
          </a:p>
        </p:txBody>
      </p:sp>
      <p:pic>
        <p:nvPicPr>
          <p:cNvPr id="4" name="Picture 3" descr="Screen Shot 2012-05-24 at 3.45.5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88" y="1763603"/>
            <a:ext cx="8926306" cy="4985596"/>
          </a:xfrm>
          <a:prstGeom prst="rect">
            <a:avLst/>
          </a:prstGeom>
        </p:spPr>
      </p:pic>
      <p:sp>
        <p:nvSpPr>
          <p:cNvPr id="3" name="Rounded Rectangle 2"/>
          <p:cNvSpPr/>
          <p:nvPr/>
        </p:nvSpPr>
        <p:spPr>
          <a:xfrm>
            <a:off x="3031496" y="3987126"/>
            <a:ext cx="1952722" cy="1439621"/>
          </a:xfrm>
          <a:prstGeom prst="roundRect">
            <a:avLst/>
          </a:prstGeom>
          <a:noFill/>
          <a:ln w="603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r>
              <a:rPr lang="en-US" smtClean="0"/>
              <a:t>3/24/14</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6998-7)</a:t>
            </a:r>
            <a:endParaRPr lang="en-US"/>
          </a:p>
        </p:txBody>
      </p:sp>
      <p:sp>
        <p:nvSpPr>
          <p:cNvPr id="9" name="Slide Number Placeholder 8"/>
          <p:cNvSpPr>
            <a:spLocks noGrp="1"/>
          </p:cNvSpPr>
          <p:nvPr>
            <p:ph type="sldNum" sz="quarter" idx="12"/>
          </p:nvPr>
        </p:nvSpPr>
        <p:spPr/>
        <p:txBody>
          <a:bodyPr/>
          <a:lstStyle/>
          <a:p>
            <a:fld id="{20342B77-D34C-443A-9BA4-2E8748A6D936}" type="slidenum">
              <a:rPr lang="en-US" smtClean="0"/>
              <a:pPr/>
              <a:t>34</a:t>
            </a:fld>
            <a:endParaRPr lang="en-US"/>
          </a:p>
        </p:txBody>
      </p:sp>
    </p:spTree>
    <p:extLst>
      <p:ext uri="{BB962C8B-B14F-4D97-AF65-F5344CB8AC3E}">
        <p14:creationId xmlns:p14="http://schemas.microsoft.com/office/powerpoint/2010/main" val="243734761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1749"/>
          </a:xfrm>
        </p:spPr>
        <p:txBody>
          <a:bodyPr>
            <a:normAutofit/>
          </a:bodyPr>
          <a:lstStyle/>
          <a:p>
            <a:r>
              <a:rPr lang="en-US" dirty="0" smtClean="0"/>
              <a:t>LTE power model</a:t>
            </a:r>
            <a:endParaRPr lang="en-US" dirty="0"/>
          </a:p>
        </p:txBody>
      </p:sp>
      <p:sp>
        <p:nvSpPr>
          <p:cNvPr id="7" name="Content Placeholder 6"/>
          <p:cNvSpPr>
            <a:spLocks noGrp="1"/>
          </p:cNvSpPr>
          <p:nvPr>
            <p:ph idx="1"/>
          </p:nvPr>
        </p:nvSpPr>
        <p:spPr>
          <a:xfrm>
            <a:off x="158763" y="727102"/>
            <a:ext cx="8569002" cy="4754266"/>
          </a:xfrm>
        </p:spPr>
        <p:txBody>
          <a:bodyPr/>
          <a:lstStyle/>
          <a:p>
            <a:r>
              <a:rPr lang="en-US" dirty="0" smtClean="0"/>
              <a:t>Measured with a LTE phone and Monsoon power meter, averaged with repeated samples</a:t>
            </a:r>
            <a:endParaRPr lang="en-US" dirty="0"/>
          </a:p>
        </p:txBody>
      </p:sp>
      <p:pic>
        <p:nvPicPr>
          <p:cNvPr id="4" name="Picture 3" descr="Screen Shot 2012-05-24 at 3.45.5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88" y="1763603"/>
            <a:ext cx="8926306" cy="4985596"/>
          </a:xfrm>
          <a:prstGeom prst="rect">
            <a:avLst/>
          </a:prstGeom>
        </p:spPr>
      </p:pic>
      <p:sp>
        <p:nvSpPr>
          <p:cNvPr id="3" name="Rounded Rectangle 2"/>
          <p:cNvSpPr/>
          <p:nvPr/>
        </p:nvSpPr>
        <p:spPr>
          <a:xfrm>
            <a:off x="3031496" y="3987126"/>
            <a:ext cx="1952722" cy="1439621"/>
          </a:xfrm>
          <a:prstGeom prst="roundRect">
            <a:avLst/>
          </a:prstGeom>
          <a:noFill/>
          <a:ln w="603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1211877" y="2038486"/>
            <a:ext cx="6637811" cy="3870260"/>
          </a:xfrm>
          <a:prstGeom prst="round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457200" indent="-457200">
              <a:buFont typeface="Arial"/>
              <a:buChar char="•"/>
            </a:pPr>
            <a:r>
              <a:rPr lang="en-US" altLang="zh-CN" sz="3200" b="1" dirty="0" smtClean="0"/>
              <a:t>P(on) – P(off) = </a:t>
            </a:r>
            <a:r>
              <a:rPr lang="en-US" altLang="zh-CN" sz="3200" b="1" dirty="0" smtClean="0">
                <a:solidFill>
                  <a:srgbClr val="FFFF00"/>
                </a:solidFill>
              </a:rPr>
              <a:t>620mW</a:t>
            </a:r>
            <a:r>
              <a:rPr lang="en-US" altLang="zh-CN" sz="3200" b="1" dirty="0" smtClean="0"/>
              <a:t>, DRX saves </a:t>
            </a:r>
            <a:r>
              <a:rPr lang="en-US" altLang="zh-CN" sz="3200" b="1" dirty="0" smtClean="0">
                <a:solidFill>
                  <a:srgbClr val="FFFF00"/>
                </a:solidFill>
              </a:rPr>
              <a:t>36%</a:t>
            </a:r>
            <a:r>
              <a:rPr lang="en-US" altLang="zh-CN" sz="3200" b="1" dirty="0" smtClean="0"/>
              <a:t> energy in RRC_CONNECTED</a:t>
            </a:r>
          </a:p>
          <a:p>
            <a:pPr marL="457200" indent="-457200">
              <a:buFont typeface="Arial"/>
              <a:buChar char="•"/>
            </a:pPr>
            <a:r>
              <a:rPr lang="en-US" altLang="zh-CN" sz="3200" b="1" dirty="0" smtClean="0"/>
              <a:t>High power levels in </a:t>
            </a:r>
            <a:r>
              <a:rPr lang="en-US" altLang="zh-CN" sz="3200" b="1" i="1" dirty="0" smtClean="0"/>
              <a:t>both</a:t>
            </a:r>
            <a:r>
              <a:rPr lang="en-US" altLang="zh-CN" sz="3200" b="1" dirty="0" smtClean="0"/>
              <a:t> On and Off durations in the DRX cycle of RRC_CONNECTED</a:t>
            </a:r>
          </a:p>
        </p:txBody>
      </p:sp>
      <p:sp>
        <p:nvSpPr>
          <p:cNvPr id="5" name="Date Placeholder 4"/>
          <p:cNvSpPr>
            <a:spLocks noGrp="1"/>
          </p:cNvSpPr>
          <p:nvPr>
            <p:ph type="dt" sz="half" idx="10"/>
          </p:nvPr>
        </p:nvSpPr>
        <p:spPr/>
        <p:txBody>
          <a:bodyPr/>
          <a:lstStyle/>
          <a:p>
            <a:r>
              <a:rPr lang="en-US" smtClean="0"/>
              <a:t>3/24/14</a:t>
            </a:r>
            <a:endParaRPr lang="en-US"/>
          </a:p>
        </p:txBody>
      </p:sp>
      <p:sp>
        <p:nvSpPr>
          <p:cNvPr id="8" name="Footer Placeholder 7"/>
          <p:cNvSpPr>
            <a:spLocks noGrp="1"/>
          </p:cNvSpPr>
          <p:nvPr>
            <p:ph type="ftr" sz="quarter" idx="11"/>
          </p:nvPr>
        </p:nvSpPr>
        <p:spPr/>
        <p:txBody>
          <a:bodyPr/>
          <a:lstStyle/>
          <a:p>
            <a:r>
              <a:rPr lang="en-US" smtClean="0"/>
              <a:t>Cellular Networks and Mobile Computing (COMS 6998-7)</a:t>
            </a:r>
            <a:endParaRPr lang="en-US"/>
          </a:p>
        </p:txBody>
      </p:sp>
      <p:sp>
        <p:nvSpPr>
          <p:cNvPr id="10" name="Slide Number Placeholder 9"/>
          <p:cNvSpPr>
            <a:spLocks noGrp="1"/>
          </p:cNvSpPr>
          <p:nvPr>
            <p:ph type="sldNum" sz="quarter" idx="12"/>
          </p:nvPr>
        </p:nvSpPr>
        <p:spPr/>
        <p:txBody>
          <a:bodyPr/>
          <a:lstStyle/>
          <a:p>
            <a:fld id="{20342B77-D34C-443A-9BA4-2E8748A6D936}" type="slidenum">
              <a:rPr lang="en-US" smtClean="0"/>
              <a:pPr/>
              <a:t>35</a:t>
            </a:fld>
            <a:endParaRPr lang="en-US"/>
          </a:p>
        </p:txBody>
      </p:sp>
    </p:spTree>
    <p:extLst>
      <p:ext uri="{BB962C8B-B14F-4D97-AF65-F5344CB8AC3E}">
        <p14:creationId xmlns:p14="http://schemas.microsoft.com/office/powerpoint/2010/main" val="383079716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LTE consumes more instant power than 3G/WiFi in the high-power tail</a:t>
            </a:r>
            <a:endParaRPr lang="en-US" dirty="0"/>
          </a:p>
        </p:txBody>
      </p:sp>
      <p:sp>
        <p:nvSpPr>
          <p:cNvPr id="5" name="Content Placeholder 6"/>
          <p:cNvSpPr>
            <a:spLocks noGrp="1"/>
          </p:cNvSpPr>
          <p:nvPr>
            <p:ph idx="1"/>
          </p:nvPr>
        </p:nvSpPr>
        <p:spPr>
          <a:xfrm>
            <a:off x="457200" y="1569581"/>
            <a:ext cx="8229600" cy="4602324"/>
          </a:xfrm>
        </p:spPr>
        <p:txBody>
          <a:bodyPr>
            <a:normAutofit/>
          </a:bodyPr>
          <a:lstStyle/>
          <a:p>
            <a:r>
              <a:rPr lang="en-US" dirty="0"/>
              <a:t>Average power for WiFi tail</a:t>
            </a:r>
          </a:p>
          <a:p>
            <a:pPr lvl="1"/>
            <a:r>
              <a:rPr lang="en-US" b="1" dirty="0" smtClean="0"/>
              <a:t> </a:t>
            </a:r>
            <a:r>
              <a:rPr lang="en-US" b="1" dirty="0" smtClean="0">
                <a:solidFill>
                  <a:srgbClr val="FF0000"/>
                </a:solidFill>
              </a:rPr>
              <a:t>120</a:t>
            </a:r>
            <a:r>
              <a:rPr lang="en-US" dirty="0" smtClean="0">
                <a:solidFill>
                  <a:srgbClr val="FF0000"/>
                </a:solidFill>
              </a:rPr>
              <a:t> </a:t>
            </a:r>
            <a:r>
              <a:rPr lang="en-US" dirty="0" err="1" smtClean="0"/>
              <a:t>mW</a:t>
            </a:r>
            <a:endParaRPr lang="en-US" dirty="0" smtClean="0"/>
          </a:p>
          <a:p>
            <a:r>
              <a:rPr lang="en-US" dirty="0"/>
              <a:t>Average power for 3G tail</a:t>
            </a:r>
          </a:p>
          <a:p>
            <a:pPr lvl="1"/>
            <a:r>
              <a:rPr lang="en-US" b="1" dirty="0"/>
              <a:t> </a:t>
            </a:r>
            <a:r>
              <a:rPr lang="en-US" b="1" dirty="0" smtClean="0">
                <a:solidFill>
                  <a:srgbClr val="FF0000"/>
                </a:solidFill>
              </a:rPr>
              <a:t>800</a:t>
            </a:r>
            <a:r>
              <a:rPr lang="en-US" dirty="0" smtClean="0">
                <a:solidFill>
                  <a:srgbClr val="FF0000"/>
                </a:solidFill>
              </a:rPr>
              <a:t> </a:t>
            </a:r>
            <a:r>
              <a:rPr lang="en-US" dirty="0" err="1"/>
              <a:t>mW</a:t>
            </a:r>
            <a:endParaRPr lang="en-US" dirty="0"/>
          </a:p>
          <a:p>
            <a:r>
              <a:rPr lang="en-US" dirty="0" smtClean="0"/>
              <a:t>Average power for LTE tail</a:t>
            </a:r>
            <a:endParaRPr lang="en-US" b="1" dirty="0" smtClean="0"/>
          </a:p>
          <a:p>
            <a:pPr lvl="1"/>
            <a:r>
              <a:rPr lang="en-US" b="1" dirty="0" smtClean="0"/>
              <a:t> </a:t>
            </a:r>
            <a:r>
              <a:rPr lang="en-US" b="1" dirty="0" smtClean="0">
                <a:solidFill>
                  <a:srgbClr val="FF0000"/>
                </a:solidFill>
              </a:rPr>
              <a:t>1080</a:t>
            </a:r>
            <a:r>
              <a:rPr lang="en-US" dirty="0" smtClean="0">
                <a:solidFill>
                  <a:srgbClr val="FF0000"/>
                </a:solidFill>
              </a:rPr>
              <a:t> </a:t>
            </a:r>
            <a:r>
              <a:rPr lang="en-US" dirty="0" err="1" smtClean="0"/>
              <a:t>mW</a:t>
            </a:r>
            <a:endParaRPr lang="en-US" dirty="0" smtClean="0"/>
          </a:p>
        </p:txBody>
      </p:sp>
      <p:sp>
        <p:nvSpPr>
          <p:cNvPr id="6" name="TextBox 5"/>
          <p:cNvSpPr txBox="1"/>
          <p:nvPr/>
        </p:nvSpPr>
        <p:spPr>
          <a:xfrm>
            <a:off x="6096000" y="6400800"/>
            <a:ext cx="2069797" cy="276999"/>
          </a:xfrm>
          <a:prstGeom prst="rect">
            <a:avLst/>
          </a:prstGeom>
          <a:noFill/>
        </p:spPr>
        <p:txBody>
          <a:bodyPr wrap="none" rtlCol="0">
            <a:spAutoFit/>
          </a:bodyPr>
          <a:lstStyle/>
          <a:p>
            <a:r>
              <a:rPr lang="en-US" sz="1200" dirty="0" smtClean="0"/>
              <a:t>Courtesy: </a:t>
            </a:r>
            <a:r>
              <a:rPr lang="en-US" sz="1200" dirty="0" err="1" smtClean="0"/>
              <a:t>Junxian</a:t>
            </a:r>
            <a:r>
              <a:rPr lang="en-US" sz="1200" dirty="0" smtClean="0"/>
              <a:t> Huang et al.</a:t>
            </a:r>
            <a:endParaRPr lang="en-US" sz="1200" dirty="0"/>
          </a:p>
        </p:txBody>
      </p:sp>
      <p:sp>
        <p:nvSpPr>
          <p:cNvPr id="3" name="Date Placeholder 2"/>
          <p:cNvSpPr>
            <a:spLocks noGrp="1"/>
          </p:cNvSpPr>
          <p:nvPr>
            <p:ph type="dt" sz="half" idx="10"/>
          </p:nvPr>
        </p:nvSpPr>
        <p:spPr/>
        <p:txBody>
          <a:bodyPr/>
          <a:lstStyle/>
          <a:p>
            <a:r>
              <a:rPr lang="en-US" smtClean="0"/>
              <a:t>3/24/14</a:t>
            </a:r>
            <a:endParaRPr lang="en-US"/>
          </a:p>
        </p:txBody>
      </p:sp>
      <p:sp>
        <p:nvSpPr>
          <p:cNvPr id="4" name="Footer Placeholder 3"/>
          <p:cNvSpPr>
            <a:spLocks noGrp="1"/>
          </p:cNvSpPr>
          <p:nvPr>
            <p:ph type="ftr" sz="quarter" idx="11"/>
          </p:nvPr>
        </p:nvSpPr>
        <p:spPr/>
        <p:txBody>
          <a:bodyPr/>
          <a:lstStyle/>
          <a:p>
            <a:r>
              <a:rPr lang="en-US" smtClean="0"/>
              <a:t>Cellular Networks and Mobile Computing (COMS 6998-7)</a:t>
            </a:r>
            <a:endParaRPr lang="en-US"/>
          </a:p>
        </p:txBody>
      </p:sp>
      <p:sp>
        <p:nvSpPr>
          <p:cNvPr id="8" name="Slide Number Placeholder 7"/>
          <p:cNvSpPr>
            <a:spLocks noGrp="1"/>
          </p:cNvSpPr>
          <p:nvPr>
            <p:ph type="sldNum" sz="quarter" idx="12"/>
          </p:nvPr>
        </p:nvSpPr>
        <p:spPr/>
        <p:txBody>
          <a:bodyPr/>
          <a:lstStyle/>
          <a:p>
            <a:fld id="{20342B77-D34C-443A-9BA4-2E8748A6D936}" type="slidenum">
              <a:rPr lang="en-US" smtClean="0"/>
              <a:pPr/>
              <a:t>36</a:t>
            </a:fld>
            <a:endParaRPr lang="en-US"/>
          </a:p>
        </p:txBody>
      </p:sp>
    </p:spTree>
    <p:extLst>
      <p:ext uri="{BB962C8B-B14F-4D97-AF65-F5344CB8AC3E}">
        <p14:creationId xmlns:p14="http://schemas.microsoft.com/office/powerpoint/2010/main" val="285365740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2607"/>
          </a:xfrm>
        </p:spPr>
        <p:txBody>
          <a:bodyPr/>
          <a:lstStyle/>
          <a:p>
            <a:r>
              <a:rPr lang="en-US" dirty="0" smtClean="0"/>
              <a:t>Power model for data transfer</a:t>
            </a:r>
            <a:endParaRPr lang="en-US" dirty="0"/>
          </a:p>
        </p:txBody>
      </p:sp>
      <p:sp>
        <p:nvSpPr>
          <p:cNvPr id="3" name="Content Placeholder 2"/>
          <p:cNvSpPr>
            <a:spLocks noGrp="1"/>
          </p:cNvSpPr>
          <p:nvPr>
            <p:ph idx="1"/>
          </p:nvPr>
        </p:nvSpPr>
        <p:spPr>
          <a:xfrm>
            <a:off x="457200" y="1236486"/>
            <a:ext cx="8229600" cy="4998918"/>
          </a:xfrm>
        </p:spPr>
        <p:txBody>
          <a:bodyPr/>
          <a:lstStyle/>
          <a:p>
            <a:r>
              <a:rPr lang="en-US" dirty="0" smtClean="0"/>
              <a:t>A linear model is used to quantify instant power level: </a:t>
            </a:r>
          </a:p>
          <a:p>
            <a:pPr lvl="1"/>
            <a:r>
              <a:rPr lang="en-US" dirty="0" smtClean="0"/>
              <a:t>Downlink throughput </a:t>
            </a:r>
            <a:r>
              <a:rPr lang="en-US" i="1" dirty="0" smtClean="0"/>
              <a:t>t</a:t>
            </a:r>
            <a:r>
              <a:rPr lang="en-US" i="1" baseline="-25000" dirty="0" smtClean="0"/>
              <a:t>d </a:t>
            </a:r>
            <a:r>
              <a:rPr lang="en-US" dirty="0" smtClean="0"/>
              <a:t>Mbps</a:t>
            </a:r>
            <a:endParaRPr lang="en-US" i="1" baseline="-25000" dirty="0" smtClean="0"/>
          </a:p>
          <a:p>
            <a:pPr lvl="1"/>
            <a:r>
              <a:rPr lang="en-US" dirty="0"/>
              <a:t>Uplink throughput </a:t>
            </a:r>
            <a:r>
              <a:rPr lang="en-US" i="1" dirty="0" err="1"/>
              <a:t>t</a:t>
            </a:r>
            <a:r>
              <a:rPr lang="en-US" i="1" baseline="-25000" dirty="0" err="1"/>
              <a:t>u</a:t>
            </a:r>
            <a:r>
              <a:rPr lang="en-US" i="1" baseline="-25000" dirty="0"/>
              <a:t> </a:t>
            </a:r>
            <a:r>
              <a:rPr lang="en-US" dirty="0"/>
              <a:t>Mbps</a:t>
            </a:r>
            <a:endParaRPr lang="en-US" i="1" baseline="-25000" dirty="0"/>
          </a:p>
        </p:txBody>
      </p:sp>
      <p:pic>
        <p:nvPicPr>
          <p:cNvPr id="6" name="Picture 5" descr="Screen Shot 2012-05-24 at 3.55.1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5217" y="3378677"/>
            <a:ext cx="5066127" cy="796106"/>
          </a:xfrm>
          <a:prstGeom prst="rect">
            <a:avLst/>
          </a:prstGeom>
        </p:spPr>
      </p:pic>
      <p:pic>
        <p:nvPicPr>
          <p:cNvPr id="8" name="Picture 7" descr="Screen Shot 2012-05-24 at 3.56.5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9030" y="4174783"/>
            <a:ext cx="4304297" cy="499394"/>
          </a:xfrm>
          <a:prstGeom prst="rect">
            <a:avLst/>
          </a:prstGeom>
        </p:spPr>
      </p:pic>
      <p:sp>
        <p:nvSpPr>
          <p:cNvPr id="9" name="Rounded Rectangle 8"/>
          <p:cNvSpPr/>
          <p:nvPr/>
        </p:nvSpPr>
        <p:spPr>
          <a:xfrm>
            <a:off x="1239862" y="4719531"/>
            <a:ext cx="6592448" cy="1343363"/>
          </a:xfrm>
          <a:prstGeom prst="round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3200" b="1" dirty="0" smtClean="0">
                <a:solidFill>
                  <a:srgbClr val="FFFF00"/>
                </a:solidFill>
              </a:rPr>
              <a:t>&lt; 6%</a:t>
            </a:r>
            <a:r>
              <a:rPr lang="en-US" altLang="zh-CN" sz="3200" b="1" dirty="0" smtClean="0"/>
              <a:t> error rate in evaluations with real applications</a:t>
            </a:r>
            <a:endParaRPr lang="en-US" altLang="zh-CN" sz="2400" dirty="0"/>
          </a:p>
        </p:txBody>
      </p:sp>
      <p:sp>
        <p:nvSpPr>
          <p:cNvPr id="10" name="TextBox 9"/>
          <p:cNvSpPr txBox="1"/>
          <p:nvPr/>
        </p:nvSpPr>
        <p:spPr>
          <a:xfrm>
            <a:off x="6096000" y="6400800"/>
            <a:ext cx="2069797" cy="276999"/>
          </a:xfrm>
          <a:prstGeom prst="rect">
            <a:avLst/>
          </a:prstGeom>
          <a:noFill/>
        </p:spPr>
        <p:txBody>
          <a:bodyPr wrap="none" rtlCol="0">
            <a:spAutoFit/>
          </a:bodyPr>
          <a:lstStyle/>
          <a:p>
            <a:r>
              <a:rPr lang="en-US" sz="1200" dirty="0" smtClean="0"/>
              <a:t>Courtesy: </a:t>
            </a:r>
            <a:r>
              <a:rPr lang="en-US" sz="1200" dirty="0" err="1" smtClean="0"/>
              <a:t>Junxian</a:t>
            </a:r>
            <a:r>
              <a:rPr lang="en-US" sz="1200" dirty="0" smtClean="0"/>
              <a:t> Huang et al.</a:t>
            </a:r>
            <a:endParaRPr lang="en-US" sz="1200" dirty="0"/>
          </a:p>
        </p:txBody>
      </p:sp>
      <p:sp>
        <p:nvSpPr>
          <p:cNvPr id="4" name="Date Placeholder 3"/>
          <p:cNvSpPr>
            <a:spLocks noGrp="1"/>
          </p:cNvSpPr>
          <p:nvPr>
            <p:ph type="dt" sz="half" idx="10"/>
          </p:nvPr>
        </p:nvSpPr>
        <p:spPr/>
        <p:txBody>
          <a:bodyPr/>
          <a:lstStyle/>
          <a:p>
            <a:r>
              <a:rPr lang="en-US" smtClean="0"/>
              <a:t>3/24/14</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11" name="Slide Number Placeholder 10"/>
          <p:cNvSpPr>
            <a:spLocks noGrp="1"/>
          </p:cNvSpPr>
          <p:nvPr>
            <p:ph type="sldNum" sz="quarter" idx="12"/>
          </p:nvPr>
        </p:nvSpPr>
        <p:spPr/>
        <p:txBody>
          <a:bodyPr/>
          <a:lstStyle/>
          <a:p>
            <a:fld id="{20342B77-D34C-443A-9BA4-2E8748A6D936}" type="slidenum">
              <a:rPr lang="en-US" smtClean="0"/>
              <a:pPr/>
              <a:t>37</a:t>
            </a:fld>
            <a:endParaRPr lang="en-US"/>
          </a:p>
        </p:txBody>
      </p:sp>
    </p:spTree>
    <p:extLst>
      <p:ext uri="{BB962C8B-B14F-4D97-AF65-F5344CB8AC3E}">
        <p14:creationId xmlns:p14="http://schemas.microsoft.com/office/powerpoint/2010/main" val="296566689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Energy</a:t>
            </a:r>
            <a:r>
              <a:rPr lang="en-US" dirty="0"/>
              <a:t> </a:t>
            </a:r>
            <a:r>
              <a:rPr lang="en-US" dirty="0" smtClean="0"/>
              <a:t>per bit comparison</a:t>
            </a:r>
            <a:endParaRPr lang="en-US" dirty="0"/>
          </a:p>
        </p:txBody>
      </p:sp>
      <p:sp>
        <p:nvSpPr>
          <p:cNvPr id="3" name="Content Placeholder 2"/>
          <p:cNvSpPr>
            <a:spLocks noGrp="1"/>
          </p:cNvSpPr>
          <p:nvPr>
            <p:ph idx="1"/>
          </p:nvPr>
        </p:nvSpPr>
        <p:spPr>
          <a:xfrm>
            <a:off x="457200" y="1417638"/>
            <a:ext cx="8229600" cy="4525963"/>
          </a:xfrm>
        </p:spPr>
        <p:txBody>
          <a:bodyPr/>
          <a:lstStyle/>
          <a:p>
            <a:r>
              <a:rPr lang="en-US" dirty="0" smtClean="0"/>
              <a:t>LTE’s high throughput compensates for the promotion energy and tail energy</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935601999"/>
              </p:ext>
            </p:extLst>
          </p:nvPr>
        </p:nvGraphicFramePr>
        <p:xfrm>
          <a:off x="1239865" y="2887580"/>
          <a:ext cx="6789012" cy="2345986"/>
        </p:xfrm>
        <a:graphic>
          <a:graphicData uri="http://schemas.openxmlformats.org/drawingml/2006/table">
            <a:tbl>
              <a:tblPr firstRow="1" bandRow="1">
                <a:tableStyleId>{5C22544A-7EE6-4342-B048-85BDC9FD1C3A}</a:tableStyleId>
              </a:tblPr>
              <a:tblGrid>
                <a:gridCol w="1697253"/>
                <a:gridCol w="1697253"/>
                <a:gridCol w="1697253"/>
                <a:gridCol w="1697253"/>
              </a:tblGrid>
              <a:tr h="112478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dirty="0" smtClean="0"/>
                        <a:t>Transfer Size</a:t>
                      </a:r>
                      <a:endParaRPr lang="en-US" sz="2800" dirty="0" smtClean="0"/>
                    </a:p>
                  </a:txBody>
                  <a:tcPr/>
                </a:tc>
                <a:tc>
                  <a:txBody>
                    <a:bodyPr/>
                    <a:lstStyle/>
                    <a:p>
                      <a:pPr algn="ctr"/>
                      <a:r>
                        <a:rPr lang="en-US" sz="3200" dirty="0" smtClean="0"/>
                        <a:t>LTE</a:t>
                      </a:r>
                    </a:p>
                    <a:p>
                      <a:pPr algn="ctr"/>
                      <a:r>
                        <a:rPr lang="en-US" sz="3200" dirty="0" smtClean="0"/>
                        <a:t>μ J / bit</a:t>
                      </a:r>
                      <a:endParaRPr lang="en-US" sz="3200" dirty="0"/>
                    </a:p>
                  </a:txBody>
                  <a:tcPr/>
                </a:tc>
                <a:tc>
                  <a:txBody>
                    <a:bodyPr/>
                    <a:lstStyle/>
                    <a:p>
                      <a:pPr algn="ctr"/>
                      <a:r>
                        <a:rPr lang="en-US" sz="3200" dirty="0" smtClean="0"/>
                        <a:t>WiFi</a:t>
                      </a:r>
                    </a:p>
                    <a:p>
                      <a:pPr marL="0" marR="0" indent="0" algn="ctr" defTabSz="457200" rtl="0" eaLnBrk="1" fontAlgn="auto" latinLnBrk="0" hangingPunct="1">
                        <a:lnSpc>
                          <a:spcPct val="100000"/>
                        </a:lnSpc>
                        <a:spcBef>
                          <a:spcPts val="0"/>
                        </a:spcBef>
                        <a:spcAft>
                          <a:spcPts val="0"/>
                        </a:spcAft>
                        <a:buClrTx/>
                        <a:buSzTx/>
                        <a:buFontTx/>
                        <a:buNone/>
                        <a:tabLst/>
                        <a:defRPr/>
                      </a:pPr>
                      <a:r>
                        <a:rPr lang="en-US" sz="3200" dirty="0" smtClean="0"/>
                        <a:t>μ J / bit</a:t>
                      </a:r>
                    </a:p>
                  </a:txBody>
                  <a:tcPr/>
                </a:tc>
                <a:tc>
                  <a:txBody>
                    <a:bodyPr/>
                    <a:lstStyle/>
                    <a:p>
                      <a:pPr algn="ctr"/>
                      <a:r>
                        <a:rPr lang="en-US" sz="3200" dirty="0" smtClean="0"/>
                        <a:t>3G</a:t>
                      </a:r>
                    </a:p>
                    <a:p>
                      <a:pPr marL="0" marR="0" indent="0" algn="ctr" defTabSz="457200" rtl="0" eaLnBrk="1" fontAlgn="auto" latinLnBrk="0" hangingPunct="1">
                        <a:lnSpc>
                          <a:spcPct val="100000"/>
                        </a:lnSpc>
                        <a:spcBef>
                          <a:spcPts val="0"/>
                        </a:spcBef>
                        <a:spcAft>
                          <a:spcPts val="0"/>
                        </a:spcAft>
                        <a:buClrTx/>
                        <a:buSzTx/>
                        <a:buFontTx/>
                        <a:buNone/>
                        <a:tabLst/>
                        <a:defRPr/>
                      </a:pPr>
                      <a:r>
                        <a:rPr lang="en-US" sz="3200" dirty="0" smtClean="0"/>
                        <a:t>μ J / bit</a:t>
                      </a:r>
                    </a:p>
                  </a:txBody>
                  <a:tcPr/>
                </a:tc>
              </a:tr>
              <a:tr h="610599">
                <a:tc>
                  <a:txBody>
                    <a:bodyPr/>
                    <a:lstStyle/>
                    <a:p>
                      <a:pPr algn="ctr"/>
                      <a:r>
                        <a:rPr lang="en-US" sz="3200" dirty="0" smtClean="0"/>
                        <a:t>10KB</a:t>
                      </a:r>
                      <a:endParaRPr lang="en-US" sz="3200" dirty="0"/>
                    </a:p>
                  </a:txBody>
                  <a:tcPr/>
                </a:tc>
                <a:tc>
                  <a:txBody>
                    <a:bodyPr/>
                    <a:lstStyle/>
                    <a:p>
                      <a:pPr algn="ctr"/>
                      <a:r>
                        <a:rPr lang="en-US" sz="3200" b="1" dirty="0" smtClean="0">
                          <a:solidFill>
                            <a:srgbClr val="FF0000"/>
                          </a:solidFill>
                        </a:rPr>
                        <a:t>170</a:t>
                      </a:r>
                      <a:endParaRPr lang="en-US" sz="3200" b="1" dirty="0">
                        <a:solidFill>
                          <a:srgbClr val="FF0000"/>
                        </a:solidFill>
                      </a:endParaRPr>
                    </a:p>
                  </a:txBody>
                  <a:tcPr/>
                </a:tc>
                <a:tc>
                  <a:txBody>
                    <a:bodyPr/>
                    <a:lstStyle/>
                    <a:p>
                      <a:pPr algn="ctr"/>
                      <a:r>
                        <a:rPr lang="en-US" sz="3200" dirty="0" smtClean="0"/>
                        <a:t>6</a:t>
                      </a:r>
                      <a:endParaRPr lang="en-US" sz="3200" dirty="0"/>
                    </a:p>
                  </a:txBody>
                  <a:tcPr/>
                </a:tc>
                <a:tc>
                  <a:txBody>
                    <a:bodyPr/>
                    <a:lstStyle/>
                    <a:p>
                      <a:pPr algn="ctr"/>
                      <a:r>
                        <a:rPr lang="en-US" sz="3200" dirty="0" smtClean="0"/>
                        <a:t>100</a:t>
                      </a:r>
                      <a:endParaRPr lang="en-US" sz="3200" dirty="0"/>
                    </a:p>
                  </a:txBody>
                  <a:tcPr/>
                </a:tc>
              </a:tr>
              <a:tr h="610599">
                <a:tc>
                  <a:txBody>
                    <a:bodyPr/>
                    <a:lstStyle/>
                    <a:p>
                      <a:pPr algn="ctr"/>
                      <a:r>
                        <a:rPr lang="en-US" sz="3200" dirty="0" smtClean="0"/>
                        <a:t>10MB</a:t>
                      </a:r>
                      <a:endParaRPr lang="en-US" sz="3200" dirty="0"/>
                    </a:p>
                  </a:txBody>
                  <a:tcPr/>
                </a:tc>
                <a:tc>
                  <a:txBody>
                    <a:bodyPr/>
                    <a:lstStyle/>
                    <a:p>
                      <a:pPr algn="ctr"/>
                      <a:r>
                        <a:rPr lang="en-US" sz="3200" b="1" dirty="0" smtClean="0">
                          <a:solidFill>
                            <a:srgbClr val="0000FF"/>
                          </a:solidFill>
                        </a:rPr>
                        <a:t>0.3</a:t>
                      </a:r>
                      <a:endParaRPr lang="en-US" sz="3200" b="1" dirty="0">
                        <a:solidFill>
                          <a:srgbClr val="0000FF"/>
                        </a:solidFill>
                      </a:endParaRPr>
                    </a:p>
                  </a:txBody>
                  <a:tcPr/>
                </a:tc>
                <a:tc>
                  <a:txBody>
                    <a:bodyPr/>
                    <a:lstStyle/>
                    <a:p>
                      <a:pPr algn="ctr"/>
                      <a:r>
                        <a:rPr lang="en-US" sz="3200" dirty="0" smtClean="0"/>
                        <a:t>0.1</a:t>
                      </a:r>
                      <a:endParaRPr lang="en-US" sz="3200" dirty="0"/>
                    </a:p>
                  </a:txBody>
                  <a:tcPr/>
                </a:tc>
                <a:tc>
                  <a:txBody>
                    <a:bodyPr/>
                    <a:lstStyle/>
                    <a:p>
                      <a:pPr algn="ctr"/>
                      <a:r>
                        <a:rPr lang="en-US" sz="3200" dirty="0" smtClean="0"/>
                        <a:t>4</a:t>
                      </a:r>
                      <a:endParaRPr lang="en-US" sz="3200" dirty="0"/>
                    </a:p>
                  </a:txBody>
                  <a:tcPr/>
                </a:tc>
              </a:tr>
            </a:tbl>
          </a:graphicData>
        </a:graphic>
      </p:graphicFrame>
      <p:sp>
        <p:nvSpPr>
          <p:cNvPr id="6" name="TextBox 5"/>
          <p:cNvSpPr txBox="1"/>
          <p:nvPr/>
        </p:nvSpPr>
        <p:spPr>
          <a:xfrm>
            <a:off x="710194" y="5153402"/>
            <a:ext cx="7844415" cy="523220"/>
          </a:xfrm>
          <a:prstGeom prst="rect">
            <a:avLst/>
          </a:prstGeom>
          <a:noFill/>
        </p:spPr>
        <p:txBody>
          <a:bodyPr wrap="none" rtlCol="0">
            <a:spAutoFit/>
          </a:bodyPr>
          <a:lstStyle/>
          <a:p>
            <a:pPr algn="ctr"/>
            <a:r>
              <a:rPr lang="en-US" sz="2800" b="1" dirty="0" smtClean="0">
                <a:solidFill>
                  <a:schemeClr val="bg1">
                    <a:lumMod val="50000"/>
                  </a:schemeClr>
                </a:solidFill>
              </a:rPr>
              <a:t>Total energy per bit for downlink bulk data transfer</a:t>
            </a:r>
          </a:p>
        </p:txBody>
      </p:sp>
      <p:sp>
        <p:nvSpPr>
          <p:cNvPr id="8" name="TextBox 7"/>
          <p:cNvSpPr txBox="1"/>
          <p:nvPr/>
        </p:nvSpPr>
        <p:spPr>
          <a:xfrm>
            <a:off x="6096000" y="6400800"/>
            <a:ext cx="2069797" cy="276999"/>
          </a:xfrm>
          <a:prstGeom prst="rect">
            <a:avLst/>
          </a:prstGeom>
          <a:noFill/>
        </p:spPr>
        <p:txBody>
          <a:bodyPr wrap="none" rtlCol="0">
            <a:spAutoFit/>
          </a:bodyPr>
          <a:lstStyle/>
          <a:p>
            <a:r>
              <a:rPr lang="en-US" sz="1200" dirty="0" smtClean="0"/>
              <a:t>Courtesy: </a:t>
            </a:r>
            <a:r>
              <a:rPr lang="en-US" sz="1200" dirty="0" err="1" smtClean="0"/>
              <a:t>Junxian</a:t>
            </a:r>
            <a:r>
              <a:rPr lang="en-US" sz="1200" dirty="0" smtClean="0"/>
              <a:t> Huang et al.</a:t>
            </a:r>
            <a:endParaRPr lang="en-US" sz="1200" dirty="0"/>
          </a:p>
        </p:txBody>
      </p:sp>
      <p:sp>
        <p:nvSpPr>
          <p:cNvPr id="4" name="Date Placeholder 3"/>
          <p:cNvSpPr>
            <a:spLocks noGrp="1"/>
          </p:cNvSpPr>
          <p:nvPr>
            <p:ph type="dt" sz="half" idx="10"/>
          </p:nvPr>
        </p:nvSpPr>
        <p:spPr/>
        <p:txBody>
          <a:bodyPr/>
          <a:lstStyle/>
          <a:p>
            <a:r>
              <a:rPr lang="en-US" smtClean="0"/>
              <a:t>3/24/14</a:t>
            </a:r>
            <a:endParaRPr lang="en-US"/>
          </a:p>
        </p:txBody>
      </p:sp>
      <p:sp>
        <p:nvSpPr>
          <p:cNvPr id="7" name="Footer Placeholder 6"/>
          <p:cNvSpPr>
            <a:spLocks noGrp="1"/>
          </p:cNvSpPr>
          <p:nvPr>
            <p:ph type="ftr" sz="quarter" idx="11"/>
          </p:nvPr>
        </p:nvSpPr>
        <p:spPr/>
        <p:txBody>
          <a:bodyPr/>
          <a:lstStyle/>
          <a:p>
            <a:r>
              <a:rPr lang="en-US" smtClean="0"/>
              <a:t>Cellular Networks and Mobile Computing (COMS 6998-7)</a:t>
            </a:r>
            <a:endParaRPr lang="en-US"/>
          </a:p>
        </p:txBody>
      </p:sp>
      <p:sp>
        <p:nvSpPr>
          <p:cNvPr id="10" name="Slide Number Placeholder 9"/>
          <p:cNvSpPr>
            <a:spLocks noGrp="1"/>
          </p:cNvSpPr>
          <p:nvPr>
            <p:ph type="sldNum" sz="quarter" idx="12"/>
          </p:nvPr>
        </p:nvSpPr>
        <p:spPr/>
        <p:txBody>
          <a:bodyPr/>
          <a:lstStyle/>
          <a:p>
            <a:fld id="{20342B77-D34C-443A-9BA4-2E8748A6D936}" type="slidenum">
              <a:rPr lang="en-US" smtClean="0"/>
              <a:pPr/>
              <a:t>38</a:t>
            </a:fld>
            <a:endParaRPr lang="en-US"/>
          </a:p>
        </p:txBody>
      </p:sp>
    </p:spTree>
    <p:extLst>
      <p:ext uri="{BB962C8B-B14F-4D97-AF65-F5344CB8AC3E}">
        <p14:creationId xmlns:p14="http://schemas.microsoft.com/office/powerpoint/2010/main" val="3647759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Energy</a:t>
            </a:r>
            <a:r>
              <a:rPr lang="en-US" dirty="0"/>
              <a:t> </a:t>
            </a:r>
            <a:r>
              <a:rPr lang="en-US" dirty="0" smtClean="0"/>
              <a:t>per bit comparison</a:t>
            </a:r>
            <a:endParaRPr lang="en-US" dirty="0"/>
          </a:p>
        </p:txBody>
      </p:sp>
      <p:sp>
        <p:nvSpPr>
          <p:cNvPr id="3" name="Content Placeholder 2"/>
          <p:cNvSpPr>
            <a:spLocks noGrp="1"/>
          </p:cNvSpPr>
          <p:nvPr>
            <p:ph idx="1"/>
          </p:nvPr>
        </p:nvSpPr>
        <p:spPr>
          <a:xfrm>
            <a:off x="457200" y="1417638"/>
            <a:ext cx="8229600" cy="4525963"/>
          </a:xfrm>
        </p:spPr>
        <p:txBody>
          <a:bodyPr/>
          <a:lstStyle/>
          <a:p>
            <a:r>
              <a:rPr lang="en-US" dirty="0" smtClean="0"/>
              <a:t>LTE’s high throughput compensates for the promotion energy and tail energy</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073120760"/>
              </p:ext>
            </p:extLst>
          </p:nvPr>
        </p:nvGraphicFramePr>
        <p:xfrm>
          <a:off x="1239865" y="2887580"/>
          <a:ext cx="6789012" cy="2345986"/>
        </p:xfrm>
        <a:graphic>
          <a:graphicData uri="http://schemas.openxmlformats.org/drawingml/2006/table">
            <a:tbl>
              <a:tblPr firstRow="1" bandRow="1">
                <a:tableStyleId>{5C22544A-7EE6-4342-B048-85BDC9FD1C3A}</a:tableStyleId>
              </a:tblPr>
              <a:tblGrid>
                <a:gridCol w="1697253"/>
                <a:gridCol w="1697253"/>
                <a:gridCol w="1697253"/>
                <a:gridCol w="1697253"/>
              </a:tblGrid>
              <a:tr h="112478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dirty="0" smtClean="0"/>
                        <a:t>Transfer Size</a:t>
                      </a:r>
                      <a:endParaRPr lang="en-US" sz="2800" dirty="0" smtClean="0"/>
                    </a:p>
                  </a:txBody>
                  <a:tcPr/>
                </a:tc>
                <a:tc>
                  <a:txBody>
                    <a:bodyPr/>
                    <a:lstStyle/>
                    <a:p>
                      <a:pPr algn="ctr"/>
                      <a:r>
                        <a:rPr lang="en-US" sz="3200" dirty="0" smtClean="0"/>
                        <a:t>LTE</a:t>
                      </a:r>
                    </a:p>
                    <a:p>
                      <a:pPr algn="ctr"/>
                      <a:r>
                        <a:rPr lang="en-US" sz="3200" dirty="0" smtClean="0"/>
                        <a:t>μ J / bit</a:t>
                      </a:r>
                      <a:endParaRPr lang="en-US" sz="3200" dirty="0"/>
                    </a:p>
                  </a:txBody>
                  <a:tcPr/>
                </a:tc>
                <a:tc>
                  <a:txBody>
                    <a:bodyPr/>
                    <a:lstStyle/>
                    <a:p>
                      <a:pPr algn="ctr"/>
                      <a:r>
                        <a:rPr lang="en-US" sz="3200" dirty="0" smtClean="0"/>
                        <a:t>WiFi</a:t>
                      </a:r>
                    </a:p>
                    <a:p>
                      <a:pPr marL="0" marR="0" indent="0" algn="ctr" defTabSz="457200" rtl="0" eaLnBrk="1" fontAlgn="auto" latinLnBrk="0" hangingPunct="1">
                        <a:lnSpc>
                          <a:spcPct val="100000"/>
                        </a:lnSpc>
                        <a:spcBef>
                          <a:spcPts val="0"/>
                        </a:spcBef>
                        <a:spcAft>
                          <a:spcPts val="0"/>
                        </a:spcAft>
                        <a:buClrTx/>
                        <a:buSzTx/>
                        <a:buFontTx/>
                        <a:buNone/>
                        <a:tabLst/>
                        <a:defRPr/>
                      </a:pPr>
                      <a:r>
                        <a:rPr lang="en-US" sz="3200" dirty="0" smtClean="0"/>
                        <a:t>μ J / bit</a:t>
                      </a:r>
                    </a:p>
                  </a:txBody>
                  <a:tcPr/>
                </a:tc>
                <a:tc>
                  <a:txBody>
                    <a:bodyPr/>
                    <a:lstStyle/>
                    <a:p>
                      <a:pPr algn="ctr"/>
                      <a:r>
                        <a:rPr lang="en-US" sz="3200" dirty="0" smtClean="0"/>
                        <a:t>3G</a:t>
                      </a:r>
                    </a:p>
                    <a:p>
                      <a:pPr marL="0" marR="0" indent="0" algn="ctr" defTabSz="457200" rtl="0" eaLnBrk="1" fontAlgn="auto" latinLnBrk="0" hangingPunct="1">
                        <a:lnSpc>
                          <a:spcPct val="100000"/>
                        </a:lnSpc>
                        <a:spcBef>
                          <a:spcPts val="0"/>
                        </a:spcBef>
                        <a:spcAft>
                          <a:spcPts val="0"/>
                        </a:spcAft>
                        <a:buClrTx/>
                        <a:buSzTx/>
                        <a:buFontTx/>
                        <a:buNone/>
                        <a:tabLst/>
                        <a:defRPr/>
                      </a:pPr>
                      <a:r>
                        <a:rPr lang="en-US" sz="3200" dirty="0" smtClean="0"/>
                        <a:t>μ J / bit</a:t>
                      </a:r>
                    </a:p>
                  </a:txBody>
                  <a:tcPr/>
                </a:tc>
              </a:tr>
              <a:tr h="610599">
                <a:tc>
                  <a:txBody>
                    <a:bodyPr/>
                    <a:lstStyle/>
                    <a:p>
                      <a:pPr algn="ctr"/>
                      <a:r>
                        <a:rPr lang="en-US" sz="3200" dirty="0" smtClean="0"/>
                        <a:t>10KB</a:t>
                      </a:r>
                      <a:endParaRPr lang="en-US" sz="3200" dirty="0"/>
                    </a:p>
                  </a:txBody>
                  <a:tcPr/>
                </a:tc>
                <a:tc>
                  <a:txBody>
                    <a:bodyPr/>
                    <a:lstStyle/>
                    <a:p>
                      <a:pPr algn="ctr"/>
                      <a:r>
                        <a:rPr lang="en-US" sz="3200" b="1" dirty="0" smtClean="0">
                          <a:solidFill>
                            <a:srgbClr val="FF0000"/>
                          </a:solidFill>
                        </a:rPr>
                        <a:t>170</a:t>
                      </a:r>
                      <a:endParaRPr lang="en-US" sz="3200" b="1" dirty="0">
                        <a:solidFill>
                          <a:srgbClr val="FF0000"/>
                        </a:solidFill>
                      </a:endParaRPr>
                    </a:p>
                  </a:txBody>
                  <a:tcPr/>
                </a:tc>
                <a:tc>
                  <a:txBody>
                    <a:bodyPr/>
                    <a:lstStyle/>
                    <a:p>
                      <a:pPr algn="ctr"/>
                      <a:r>
                        <a:rPr lang="en-US" sz="3200" dirty="0" smtClean="0"/>
                        <a:t>6</a:t>
                      </a:r>
                      <a:endParaRPr lang="en-US" sz="3200" dirty="0"/>
                    </a:p>
                  </a:txBody>
                  <a:tcPr/>
                </a:tc>
                <a:tc>
                  <a:txBody>
                    <a:bodyPr/>
                    <a:lstStyle/>
                    <a:p>
                      <a:pPr algn="ctr"/>
                      <a:r>
                        <a:rPr lang="en-US" sz="3200" dirty="0" smtClean="0"/>
                        <a:t>100</a:t>
                      </a:r>
                      <a:endParaRPr lang="en-US" sz="3200" dirty="0"/>
                    </a:p>
                  </a:txBody>
                  <a:tcPr/>
                </a:tc>
              </a:tr>
              <a:tr h="610599">
                <a:tc>
                  <a:txBody>
                    <a:bodyPr/>
                    <a:lstStyle/>
                    <a:p>
                      <a:pPr algn="ctr"/>
                      <a:r>
                        <a:rPr lang="en-US" sz="3200" dirty="0" smtClean="0"/>
                        <a:t>10MB</a:t>
                      </a:r>
                      <a:endParaRPr lang="en-US" sz="3200" dirty="0"/>
                    </a:p>
                  </a:txBody>
                  <a:tcPr/>
                </a:tc>
                <a:tc>
                  <a:txBody>
                    <a:bodyPr/>
                    <a:lstStyle/>
                    <a:p>
                      <a:pPr algn="ctr"/>
                      <a:r>
                        <a:rPr lang="en-US" sz="3200" b="1" dirty="0" smtClean="0">
                          <a:solidFill>
                            <a:srgbClr val="0000FF"/>
                          </a:solidFill>
                        </a:rPr>
                        <a:t>0.3</a:t>
                      </a:r>
                      <a:endParaRPr lang="en-US" sz="3200" b="1" dirty="0">
                        <a:solidFill>
                          <a:srgbClr val="0000FF"/>
                        </a:solidFill>
                      </a:endParaRPr>
                    </a:p>
                  </a:txBody>
                  <a:tcPr/>
                </a:tc>
                <a:tc>
                  <a:txBody>
                    <a:bodyPr/>
                    <a:lstStyle/>
                    <a:p>
                      <a:pPr algn="ctr"/>
                      <a:r>
                        <a:rPr lang="en-US" sz="3200" dirty="0" smtClean="0"/>
                        <a:t>0.1</a:t>
                      </a:r>
                      <a:endParaRPr lang="en-US" sz="3200" dirty="0"/>
                    </a:p>
                  </a:txBody>
                  <a:tcPr/>
                </a:tc>
                <a:tc>
                  <a:txBody>
                    <a:bodyPr/>
                    <a:lstStyle/>
                    <a:p>
                      <a:pPr algn="ctr"/>
                      <a:r>
                        <a:rPr lang="en-US" sz="3200" dirty="0" smtClean="0"/>
                        <a:t>4</a:t>
                      </a:r>
                      <a:endParaRPr lang="en-US" sz="3200" dirty="0"/>
                    </a:p>
                  </a:txBody>
                  <a:tcPr/>
                </a:tc>
              </a:tr>
            </a:tbl>
          </a:graphicData>
        </a:graphic>
      </p:graphicFrame>
      <p:sp>
        <p:nvSpPr>
          <p:cNvPr id="6" name="TextBox 5"/>
          <p:cNvSpPr txBox="1"/>
          <p:nvPr/>
        </p:nvSpPr>
        <p:spPr>
          <a:xfrm>
            <a:off x="710194" y="5153402"/>
            <a:ext cx="7844415" cy="523220"/>
          </a:xfrm>
          <a:prstGeom prst="rect">
            <a:avLst/>
          </a:prstGeom>
          <a:noFill/>
        </p:spPr>
        <p:txBody>
          <a:bodyPr wrap="none" rtlCol="0">
            <a:spAutoFit/>
          </a:bodyPr>
          <a:lstStyle/>
          <a:p>
            <a:pPr algn="ctr"/>
            <a:r>
              <a:rPr lang="en-US" sz="2800" b="1" dirty="0" smtClean="0">
                <a:solidFill>
                  <a:schemeClr val="bg1">
                    <a:lumMod val="50000"/>
                  </a:schemeClr>
                </a:solidFill>
              </a:rPr>
              <a:t>Total energy per bit for downlink bulk data transfer</a:t>
            </a:r>
          </a:p>
        </p:txBody>
      </p:sp>
      <p:sp>
        <p:nvSpPr>
          <p:cNvPr id="7" name="Rounded Rectangle 6"/>
          <p:cNvSpPr/>
          <p:nvPr/>
        </p:nvSpPr>
        <p:spPr>
          <a:xfrm>
            <a:off x="850328" y="2887580"/>
            <a:ext cx="7511197" cy="1783948"/>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140000"/>
              </a:lnSpc>
            </a:pPr>
            <a:r>
              <a:rPr lang="en-US" altLang="zh-CN" sz="3200" b="1" dirty="0" smtClean="0"/>
              <a:t>Small data transfer, LTE wastes energy</a:t>
            </a:r>
          </a:p>
          <a:p>
            <a:pPr algn="ctr"/>
            <a:r>
              <a:rPr lang="en-US" altLang="zh-CN" sz="3200" b="1" dirty="0" smtClean="0"/>
              <a:t>Large data transfer, LTE is energy efficient</a:t>
            </a:r>
          </a:p>
          <a:p>
            <a:pPr algn="ctr"/>
            <a:endParaRPr lang="en-US" altLang="zh-CN" sz="2400" dirty="0"/>
          </a:p>
        </p:txBody>
      </p:sp>
      <p:sp>
        <p:nvSpPr>
          <p:cNvPr id="9" name="TextBox 8"/>
          <p:cNvSpPr txBox="1"/>
          <p:nvPr/>
        </p:nvSpPr>
        <p:spPr>
          <a:xfrm>
            <a:off x="6096000" y="6400800"/>
            <a:ext cx="2069797" cy="276999"/>
          </a:xfrm>
          <a:prstGeom prst="rect">
            <a:avLst/>
          </a:prstGeom>
          <a:noFill/>
        </p:spPr>
        <p:txBody>
          <a:bodyPr wrap="none" rtlCol="0">
            <a:spAutoFit/>
          </a:bodyPr>
          <a:lstStyle/>
          <a:p>
            <a:r>
              <a:rPr lang="en-US" sz="1200" dirty="0" smtClean="0"/>
              <a:t>Courtesy: </a:t>
            </a:r>
            <a:r>
              <a:rPr lang="en-US" sz="1200" dirty="0" err="1" smtClean="0"/>
              <a:t>Junxian</a:t>
            </a:r>
            <a:r>
              <a:rPr lang="en-US" sz="1200" dirty="0" smtClean="0"/>
              <a:t> Huang et al.</a:t>
            </a:r>
            <a:endParaRPr lang="en-US" sz="1200" dirty="0"/>
          </a:p>
        </p:txBody>
      </p:sp>
      <p:sp>
        <p:nvSpPr>
          <p:cNvPr id="4" name="Date Placeholder 3"/>
          <p:cNvSpPr>
            <a:spLocks noGrp="1"/>
          </p:cNvSpPr>
          <p:nvPr>
            <p:ph type="dt" sz="half" idx="10"/>
          </p:nvPr>
        </p:nvSpPr>
        <p:spPr/>
        <p:txBody>
          <a:bodyPr/>
          <a:lstStyle/>
          <a:p>
            <a:r>
              <a:rPr lang="en-US" smtClean="0"/>
              <a:t>3/24/14</a:t>
            </a:r>
            <a:endParaRPr lang="en-US"/>
          </a:p>
        </p:txBody>
      </p:sp>
      <p:sp>
        <p:nvSpPr>
          <p:cNvPr id="8" name="Footer Placeholder 7"/>
          <p:cNvSpPr>
            <a:spLocks noGrp="1"/>
          </p:cNvSpPr>
          <p:nvPr>
            <p:ph type="ftr" sz="quarter" idx="11"/>
          </p:nvPr>
        </p:nvSpPr>
        <p:spPr/>
        <p:txBody>
          <a:bodyPr/>
          <a:lstStyle/>
          <a:p>
            <a:r>
              <a:rPr lang="en-US" smtClean="0"/>
              <a:t>Cellular Networks and Mobile Computing (COMS 6998-7)</a:t>
            </a:r>
            <a:endParaRPr lang="en-US"/>
          </a:p>
        </p:txBody>
      </p:sp>
      <p:sp>
        <p:nvSpPr>
          <p:cNvPr id="11" name="Slide Number Placeholder 10"/>
          <p:cNvSpPr>
            <a:spLocks noGrp="1"/>
          </p:cNvSpPr>
          <p:nvPr>
            <p:ph type="sldNum" sz="quarter" idx="12"/>
          </p:nvPr>
        </p:nvSpPr>
        <p:spPr/>
        <p:txBody>
          <a:bodyPr/>
          <a:lstStyle/>
          <a:p>
            <a:fld id="{20342B77-D34C-443A-9BA4-2E8748A6D936}" type="slidenum">
              <a:rPr lang="en-US" smtClean="0"/>
              <a:pPr/>
              <a:t>39</a:t>
            </a:fld>
            <a:endParaRPr lang="en-US"/>
          </a:p>
        </p:txBody>
      </p:sp>
    </p:spTree>
    <p:extLst>
      <p:ext uri="{BB962C8B-B14F-4D97-AF65-F5344CB8AC3E}">
        <p14:creationId xmlns:p14="http://schemas.microsoft.com/office/powerpoint/2010/main" val="551104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Previous Lecture</a:t>
            </a:r>
            <a:endParaRPr lang="en-US" dirty="0"/>
          </a:p>
        </p:txBody>
      </p:sp>
      <p:sp>
        <p:nvSpPr>
          <p:cNvPr id="3" name="Content Placeholder 2"/>
          <p:cNvSpPr>
            <a:spLocks noGrp="1"/>
          </p:cNvSpPr>
          <p:nvPr>
            <p:ph idx="1"/>
          </p:nvPr>
        </p:nvSpPr>
        <p:spPr/>
        <p:txBody>
          <a:bodyPr>
            <a:normAutofit fontScale="92500"/>
          </a:bodyPr>
          <a:lstStyle/>
          <a:p>
            <a:r>
              <a:rPr lang="en-US" dirty="0" smtClean="0"/>
              <a:t>What is the control plane</a:t>
            </a:r>
            <a:r>
              <a:rPr lang="en-US" dirty="0"/>
              <a:t> </a:t>
            </a:r>
            <a:r>
              <a:rPr lang="en-US" dirty="0" smtClean="0"/>
              <a:t>of a network?</a:t>
            </a:r>
          </a:p>
          <a:p>
            <a:pPr lvl="1"/>
            <a:r>
              <a:rPr lang="en-US" dirty="0" smtClean="0"/>
              <a:t>The </a:t>
            </a:r>
            <a:r>
              <a:rPr lang="en-US" dirty="0"/>
              <a:t>functions in the network that control the behavior of the </a:t>
            </a:r>
            <a:r>
              <a:rPr lang="en-US" dirty="0" smtClean="0"/>
              <a:t>network, e.g</a:t>
            </a:r>
            <a:r>
              <a:rPr lang="en-US" dirty="0"/>
              <a:t>., network paths, forwarding </a:t>
            </a:r>
            <a:r>
              <a:rPr lang="en-US" dirty="0" smtClean="0"/>
              <a:t>behavior</a:t>
            </a:r>
          </a:p>
          <a:p>
            <a:pPr marL="457200" lvl="1" indent="0">
              <a:buNone/>
            </a:pPr>
            <a:endParaRPr lang="en-US" dirty="0"/>
          </a:p>
          <a:p>
            <a:pPr marL="514350" indent="-457200"/>
            <a:r>
              <a:rPr lang="en-US" dirty="0" smtClean="0"/>
              <a:t>What is the data plane of a network? </a:t>
            </a:r>
          </a:p>
          <a:p>
            <a:pPr lvl="1"/>
            <a:r>
              <a:rPr lang="en-US" dirty="0" smtClean="0"/>
              <a:t>The </a:t>
            </a:r>
            <a:r>
              <a:rPr lang="en-US" dirty="0"/>
              <a:t>functions in the network that are responsible for forwarding (or not forwarding) traffic.  Typically, the data plane is instantiated as forwarding tables in routers, switches, firewalls, and </a:t>
            </a:r>
            <a:r>
              <a:rPr lang="en-US" dirty="0" err="1" smtClean="0"/>
              <a:t>middleboxes</a:t>
            </a:r>
            <a:endParaRPr lang="en-US" dirty="0"/>
          </a:p>
        </p:txBody>
      </p:sp>
      <p:sp>
        <p:nvSpPr>
          <p:cNvPr id="4" name="Footer Placeholder 3"/>
          <p:cNvSpPr>
            <a:spLocks noGrp="1"/>
          </p:cNvSpPr>
          <p:nvPr>
            <p:ph type="ftr" sz="quarter" idx="11"/>
          </p:nvPr>
        </p:nvSpPr>
        <p:spPr/>
        <p:txBody>
          <a:bodyPr/>
          <a:lstStyle/>
          <a:p>
            <a:r>
              <a:rPr lang="en-US" smtClean="0"/>
              <a:t>Cellular Networks and Mobile Computing (COMS 6998-7)</a:t>
            </a:r>
            <a:endParaRPr lang="en-US"/>
          </a:p>
        </p:txBody>
      </p:sp>
      <p:sp>
        <p:nvSpPr>
          <p:cNvPr id="5" name="Slide Number Placeholder 4"/>
          <p:cNvSpPr>
            <a:spLocks noGrp="1"/>
          </p:cNvSpPr>
          <p:nvPr>
            <p:ph type="sldNum" sz="quarter" idx="12"/>
          </p:nvPr>
        </p:nvSpPr>
        <p:spPr/>
        <p:txBody>
          <a:bodyPr/>
          <a:lstStyle/>
          <a:p>
            <a:fld id="{20342B77-D34C-443A-9BA4-2E8748A6D936}" type="slidenum">
              <a:rPr lang="en-US" smtClean="0"/>
              <a:pPr/>
              <a:t>4</a:t>
            </a:fld>
            <a:endParaRPr lang="en-US"/>
          </a:p>
        </p:txBody>
      </p:sp>
      <p:sp>
        <p:nvSpPr>
          <p:cNvPr id="6" name="Date Placeholder 5"/>
          <p:cNvSpPr>
            <a:spLocks noGrp="1"/>
          </p:cNvSpPr>
          <p:nvPr>
            <p:ph type="dt" sz="half" idx="10"/>
          </p:nvPr>
        </p:nvSpPr>
        <p:spPr/>
        <p:txBody>
          <a:bodyPr/>
          <a:lstStyle/>
          <a:p>
            <a:r>
              <a:rPr lang="en-US" smtClean="0"/>
              <a:t>3/24/14</a:t>
            </a:r>
            <a:endParaRPr lang="en-US"/>
          </a:p>
        </p:txBody>
      </p:sp>
    </p:spTree>
    <p:extLst>
      <p:ext uri="{BB962C8B-B14F-4D97-AF65-F5344CB8AC3E}">
        <p14:creationId xmlns:p14="http://schemas.microsoft.com/office/powerpoint/2010/main" val="35138725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sz="3600" b="1" dirty="0" smtClean="0"/>
              <a:t>Example of the State Machine Impact:</a:t>
            </a:r>
            <a:br>
              <a:rPr lang="en-US" sz="3600" b="1" dirty="0" smtClean="0"/>
            </a:br>
            <a:r>
              <a:rPr lang="en-US" sz="3600" b="1" dirty="0" smtClean="0"/>
              <a:t>DNS </a:t>
            </a:r>
            <a:r>
              <a:rPr lang="en-US" sz="3600" b="1" dirty="0"/>
              <a:t>timeout in UMTS </a:t>
            </a:r>
            <a:r>
              <a:rPr lang="en-US" sz="3600" b="1" dirty="0" smtClean="0"/>
              <a:t>networks</a:t>
            </a:r>
            <a:endParaRPr lang="en-US" sz="3600" b="1" dirty="0"/>
          </a:p>
        </p:txBody>
      </p:sp>
      <p:sp>
        <p:nvSpPr>
          <p:cNvPr id="4" name="TextBox 3"/>
          <p:cNvSpPr txBox="1">
            <a:spLocks noChangeArrowheads="1"/>
          </p:cNvSpPr>
          <p:nvPr/>
        </p:nvSpPr>
        <p:spPr bwMode="auto">
          <a:xfrm>
            <a:off x="1056879" y="1609328"/>
            <a:ext cx="7042505" cy="2246769"/>
          </a:xfrm>
          <a:prstGeom prst="rect">
            <a:avLst/>
          </a:prstGeom>
          <a:noFill/>
          <a:ln w="9525">
            <a:noFill/>
            <a:miter lim="800000"/>
            <a:headEnd/>
            <a:tailEnd/>
          </a:ln>
        </p:spPr>
        <p:txBody>
          <a:bodyPr wrap="none">
            <a:spAutoFit/>
          </a:bodyPr>
          <a:lstStyle/>
          <a:p>
            <a:r>
              <a:rPr lang="en-US" altLang="zh-CN" sz="2000" dirty="0" smtClean="0">
                <a:latin typeface="Calibri" pitchFamily="34" charset="0"/>
              </a:rPr>
              <a:t>Start </a:t>
            </a:r>
            <a:r>
              <a:rPr lang="en-US" altLang="zh-CN" sz="2000" dirty="0">
                <a:latin typeface="Calibri" pitchFamily="34" charset="0"/>
              </a:rPr>
              <a:t>from CELL_DCH </a:t>
            </a:r>
            <a:r>
              <a:rPr lang="en-US" altLang="zh-CN" sz="2000" dirty="0" smtClean="0">
                <a:latin typeface="Calibri" pitchFamily="34" charset="0"/>
              </a:rPr>
              <a:t>STATE (1 request / response) – Keep in DCH</a:t>
            </a:r>
            <a:endParaRPr lang="en-US" altLang="zh-CN" sz="2000" dirty="0">
              <a:latin typeface="Calibri" pitchFamily="34" charset="0"/>
            </a:endParaRPr>
          </a:p>
          <a:p>
            <a:endParaRPr lang="en-US" altLang="zh-CN" sz="2000" dirty="0">
              <a:latin typeface="Calibri" pitchFamily="34" charset="0"/>
            </a:endParaRPr>
          </a:p>
          <a:p>
            <a:endParaRPr lang="en-US" altLang="zh-CN" sz="2000" dirty="0">
              <a:latin typeface="Calibri" pitchFamily="34" charset="0"/>
            </a:endParaRPr>
          </a:p>
          <a:p>
            <a:r>
              <a:rPr lang="en-US" altLang="zh-CN" sz="2000" dirty="0" smtClean="0">
                <a:latin typeface="Calibri" pitchFamily="34" charset="0"/>
              </a:rPr>
              <a:t>Start </a:t>
            </a:r>
            <a:r>
              <a:rPr lang="en-US" altLang="zh-CN" sz="2000" dirty="0">
                <a:latin typeface="Calibri" pitchFamily="34" charset="0"/>
              </a:rPr>
              <a:t>from CELL_FACH </a:t>
            </a:r>
            <a:r>
              <a:rPr lang="en-US" altLang="zh-CN" sz="2000" dirty="0" smtClean="0">
                <a:latin typeface="Calibri" pitchFamily="34" charset="0"/>
              </a:rPr>
              <a:t>STATE (1 request / response) – Keep in FACH</a:t>
            </a:r>
            <a:endParaRPr lang="en-US" altLang="zh-CN" sz="2000" dirty="0">
              <a:latin typeface="Calibri" pitchFamily="34" charset="0"/>
            </a:endParaRPr>
          </a:p>
          <a:p>
            <a:endParaRPr lang="en-US" altLang="zh-CN" sz="2000" dirty="0">
              <a:latin typeface="Calibri" pitchFamily="34" charset="0"/>
            </a:endParaRPr>
          </a:p>
          <a:p>
            <a:endParaRPr lang="en-US" altLang="zh-CN" sz="2000" dirty="0">
              <a:latin typeface="Calibri" pitchFamily="34" charset="0"/>
            </a:endParaRPr>
          </a:p>
          <a:p>
            <a:r>
              <a:rPr lang="en-US" altLang="zh-CN" sz="2000" dirty="0" smtClean="0">
                <a:latin typeface="Calibri" pitchFamily="34" charset="0"/>
              </a:rPr>
              <a:t>Start </a:t>
            </a:r>
            <a:r>
              <a:rPr lang="en-US" altLang="zh-CN" sz="2000" dirty="0">
                <a:latin typeface="Calibri" pitchFamily="34" charset="0"/>
              </a:rPr>
              <a:t>from IDLE </a:t>
            </a:r>
            <a:r>
              <a:rPr lang="en-US" altLang="zh-CN" sz="2000" dirty="0" smtClean="0">
                <a:latin typeface="Calibri" pitchFamily="34" charset="0"/>
              </a:rPr>
              <a:t>STATE (2~3 requests / responses) – IDLE </a:t>
            </a:r>
            <a:r>
              <a:rPr lang="en-US" altLang="zh-CN" sz="2000" dirty="0" smtClean="0">
                <a:latin typeface="Calibri" pitchFamily="34" charset="0"/>
                <a:sym typeface="Wingdings" pitchFamily="2" charset="2"/>
              </a:rPr>
              <a:t> DCH</a:t>
            </a:r>
            <a:endParaRPr lang="zh-CN" altLang="en-US" sz="2000" dirty="0">
              <a:latin typeface="Calibri" pitchFamily="34" charset="0"/>
            </a:endParaRPr>
          </a:p>
        </p:txBody>
      </p:sp>
      <p:sp>
        <p:nvSpPr>
          <p:cNvPr id="5" name="TextBox 8"/>
          <p:cNvSpPr txBox="1">
            <a:spLocks noChangeArrowheads="1"/>
          </p:cNvSpPr>
          <p:nvPr/>
        </p:nvSpPr>
        <p:spPr bwMode="auto">
          <a:xfrm>
            <a:off x="539552" y="4581128"/>
            <a:ext cx="8866338" cy="461665"/>
          </a:xfrm>
          <a:prstGeom prst="rect">
            <a:avLst/>
          </a:prstGeom>
          <a:noFill/>
          <a:ln w="9525">
            <a:noFill/>
            <a:miter lim="800000"/>
            <a:headEnd/>
            <a:tailEnd/>
          </a:ln>
        </p:spPr>
        <p:txBody>
          <a:bodyPr wrap="none">
            <a:spAutoFit/>
          </a:bodyPr>
          <a:lstStyle/>
          <a:p>
            <a:r>
              <a:rPr lang="en-US" altLang="zh-CN" dirty="0">
                <a:latin typeface="Calibri" pitchFamily="34" charset="0"/>
              </a:rPr>
              <a:t>Starting from IDLE triggers at least one DNS timeout </a:t>
            </a:r>
            <a:r>
              <a:rPr lang="en-US" altLang="zh-CN" sz="1400" dirty="0">
                <a:latin typeface="Calibri" pitchFamily="34" charset="0"/>
              </a:rPr>
              <a:t>(default is 1 sec in </a:t>
            </a:r>
            <a:r>
              <a:rPr lang="en-US" altLang="zh-CN" sz="1400" dirty="0" err="1">
                <a:latin typeface="Calibri" pitchFamily="34" charset="0"/>
              </a:rPr>
              <a:t>WinXP</a:t>
            </a:r>
            <a:r>
              <a:rPr lang="en-US" altLang="zh-CN" sz="1400" dirty="0">
                <a:latin typeface="Calibri" pitchFamily="34" charset="0"/>
              </a:rPr>
              <a:t>)</a:t>
            </a:r>
            <a:endParaRPr lang="zh-CN" altLang="en-US" sz="1400" dirty="0">
              <a:latin typeface="Calibri" pitchFamily="34" charset="0"/>
            </a:endParaRPr>
          </a:p>
        </p:txBody>
      </p:sp>
      <p:pic>
        <p:nvPicPr>
          <p:cNvPr id="6" name="Picture 31"/>
          <p:cNvPicPr>
            <a:picLocks noChangeAspect="1" noChangeArrowheads="1"/>
          </p:cNvPicPr>
          <p:nvPr/>
        </p:nvPicPr>
        <p:blipFill>
          <a:blip r:embed="rId2" cstate="print"/>
          <a:srcRect/>
          <a:stretch>
            <a:fillRect/>
          </a:stretch>
        </p:blipFill>
        <p:spPr bwMode="auto">
          <a:xfrm>
            <a:off x="203002" y="2095103"/>
            <a:ext cx="8391525" cy="276225"/>
          </a:xfrm>
          <a:prstGeom prst="rect">
            <a:avLst/>
          </a:prstGeom>
          <a:noFill/>
          <a:ln w="9525">
            <a:noFill/>
            <a:miter lim="800000"/>
            <a:headEnd/>
            <a:tailEnd/>
          </a:ln>
        </p:spPr>
      </p:pic>
      <p:pic>
        <p:nvPicPr>
          <p:cNvPr id="7" name="Picture 32"/>
          <p:cNvPicPr>
            <a:picLocks noChangeAspect="1" noChangeArrowheads="1"/>
          </p:cNvPicPr>
          <p:nvPr/>
        </p:nvPicPr>
        <p:blipFill>
          <a:blip r:embed="rId3" cstate="print"/>
          <a:srcRect/>
          <a:stretch>
            <a:fillRect/>
          </a:stretch>
        </p:blipFill>
        <p:spPr bwMode="auto">
          <a:xfrm>
            <a:off x="203002" y="2904728"/>
            <a:ext cx="8467725" cy="276225"/>
          </a:xfrm>
          <a:prstGeom prst="rect">
            <a:avLst/>
          </a:prstGeom>
          <a:noFill/>
          <a:ln w="9525">
            <a:noFill/>
            <a:miter lim="800000"/>
            <a:headEnd/>
            <a:tailEnd/>
          </a:ln>
        </p:spPr>
      </p:pic>
      <p:pic>
        <p:nvPicPr>
          <p:cNvPr id="8" name="Picture 33"/>
          <p:cNvPicPr>
            <a:picLocks noChangeAspect="1" noChangeArrowheads="1"/>
          </p:cNvPicPr>
          <p:nvPr/>
        </p:nvPicPr>
        <p:blipFill>
          <a:blip r:embed="rId4" cstate="print"/>
          <a:srcRect/>
          <a:stretch>
            <a:fillRect/>
          </a:stretch>
        </p:blipFill>
        <p:spPr bwMode="auto">
          <a:xfrm>
            <a:off x="203002" y="3819128"/>
            <a:ext cx="8543925" cy="809625"/>
          </a:xfrm>
          <a:prstGeom prst="rect">
            <a:avLst/>
          </a:prstGeom>
          <a:noFill/>
          <a:ln w="9525">
            <a:noFill/>
            <a:miter lim="800000"/>
            <a:headEnd/>
            <a:tailEnd/>
          </a:ln>
        </p:spPr>
      </p:pic>
      <p:sp>
        <p:nvSpPr>
          <p:cNvPr id="9" name="Rounded Rectangular Callout 9"/>
          <p:cNvSpPr/>
          <p:nvPr/>
        </p:nvSpPr>
        <p:spPr bwMode="auto">
          <a:xfrm>
            <a:off x="3491880" y="5085184"/>
            <a:ext cx="3816424" cy="1328023"/>
          </a:xfrm>
          <a:prstGeom prst="wedgeRoundRectCallout">
            <a:avLst>
              <a:gd name="adj1" fmla="val -72476"/>
              <a:gd name="adj2" fmla="val -53537"/>
              <a:gd name="adj3" fmla="val 16667"/>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square">
            <a:spAutoFit/>
          </a:bodyPr>
          <a:lstStyle/>
          <a:p>
            <a:pPr algn="ctr" eaLnBrk="0" hangingPunct="0">
              <a:spcBef>
                <a:spcPct val="50000"/>
              </a:spcBef>
              <a:defRPr/>
            </a:pPr>
            <a:r>
              <a:rPr lang="en-US" sz="1600" dirty="0" smtClean="0">
                <a:solidFill>
                  <a:srgbClr val="000000"/>
                </a:solidFill>
                <a:cs typeface="Arial" charset="0"/>
              </a:rPr>
              <a:t>2 second promotion delay because of the wireless state machine (see previous slide), but DNS timeout is 1 second!</a:t>
            </a:r>
          </a:p>
          <a:p>
            <a:pPr algn="ctr" eaLnBrk="0" hangingPunct="0">
              <a:spcBef>
                <a:spcPct val="50000"/>
              </a:spcBef>
              <a:defRPr/>
            </a:pPr>
            <a:r>
              <a:rPr lang="en-US" sz="1600" b="1" dirty="0" smtClean="0">
                <a:solidFill>
                  <a:srgbClr val="000000"/>
                </a:solidFill>
                <a:cs typeface="Arial" charset="0"/>
              </a:rPr>
              <a:t>=&gt; Triple the volume of DNS requests…</a:t>
            </a:r>
            <a:endParaRPr lang="en-US" sz="1600" b="1" dirty="0">
              <a:solidFill>
                <a:srgbClr val="000000"/>
              </a:solidFill>
              <a:cs typeface="Arial" charset="0"/>
            </a:endParaRPr>
          </a:p>
        </p:txBody>
      </p:sp>
      <p:sp>
        <p:nvSpPr>
          <p:cNvPr id="14" name="TextBox 13"/>
          <p:cNvSpPr txBox="1"/>
          <p:nvPr/>
        </p:nvSpPr>
        <p:spPr>
          <a:xfrm>
            <a:off x="6019800" y="6547134"/>
            <a:ext cx="1790649" cy="276999"/>
          </a:xfrm>
          <a:prstGeom prst="rect">
            <a:avLst/>
          </a:prstGeom>
          <a:noFill/>
        </p:spPr>
        <p:txBody>
          <a:bodyPr wrap="none" rtlCol="0">
            <a:spAutoFit/>
          </a:bodyPr>
          <a:lstStyle/>
          <a:p>
            <a:r>
              <a:rPr lang="en-US" sz="1200" dirty="0" smtClean="0"/>
              <a:t>Courtesy: </a:t>
            </a:r>
            <a:r>
              <a:rPr lang="en-US" sz="1200" dirty="0" err="1" smtClean="0"/>
              <a:t>Feng</a:t>
            </a:r>
            <a:r>
              <a:rPr lang="en-US" sz="1200" dirty="0" smtClean="0"/>
              <a:t> </a:t>
            </a:r>
            <a:r>
              <a:rPr lang="en-US" sz="1200" dirty="0" err="1" smtClean="0"/>
              <a:t>Qian</a:t>
            </a:r>
            <a:r>
              <a:rPr lang="en-US" sz="1200" dirty="0" smtClean="0"/>
              <a:t> et al.</a:t>
            </a:r>
            <a:endParaRPr lang="en-US" sz="1200" dirty="0"/>
          </a:p>
        </p:txBody>
      </p:sp>
      <p:sp>
        <p:nvSpPr>
          <p:cNvPr id="3" name="Date Placeholder 2"/>
          <p:cNvSpPr>
            <a:spLocks noGrp="1"/>
          </p:cNvSpPr>
          <p:nvPr>
            <p:ph type="dt" sz="half" idx="10"/>
          </p:nvPr>
        </p:nvSpPr>
        <p:spPr/>
        <p:txBody>
          <a:bodyPr/>
          <a:lstStyle/>
          <a:p>
            <a:r>
              <a:rPr lang="en-US" smtClean="0"/>
              <a:t>3/24/14</a:t>
            </a:r>
            <a:endParaRPr lang="en-US"/>
          </a:p>
        </p:txBody>
      </p:sp>
      <p:sp>
        <p:nvSpPr>
          <p:cNvPr id="10" name="Footer Placeholder 9"/>
          <p:cNvSpPr>
            <a:spLocks noGrp="1"/>
          </p:cNvSpPr>
          <p:nvPr>
            <p:ph type="ftr" sz="quarter" idx="11"/>
          </p:nvPr>
        </p:nvSpPr>
        <p:spPr/>
        <p:txBody>
          <a:bodyPr/>
          <a:lstStyle/>
          <a:p>
            <a:r>
              <a:rPr lang="en-US" smtClean="0"/>
              <a:t>Cellular Networks and Mobile Computing (COMS 6998-7)</a:t>
            </a:r>
            <a:endParaRPr lang="en-US"/>
          </a:p>
        </p:txBody>
      </p:sp>
      <p:sp>
        <p:nvSpPr>
          <p:cNvPr id="12" name="Slide Number Placeholder 11"/>
          <p:cNvSpPr>
            <a:spLocks noGrp="1"/>
          </p:cNvSpPr>
          <p:nvPr>
            <p:ph type="sldNum" sz="quarter" idx="12"/>
          </p:nvPr>
        </p:nvSpPr>
        <p:spPr/>
        <p:txBody>
          <a:bodyPr/>
          <a:lstStyle/>
          <a:p>
            <a:fld id="{20342B77-D34C-443A-9BA4-2E8748A6D936}" type="slidenum">
              <a:rPr lang="en-US" smtClean="0"/>
              <a:pPr/>
              <a:t>40</a:t>
            </a:fld>
            <a:endParaRPr lang="en-US"/>
          </a:p>
        </p:txBody>
      </p:sp>
    </p:spTree>
    <p:extLst>
      <p:ext uri="{BB962C8B-B14F-4D97-AF65-F5344CB8AC3E}">
        <p14:creationId xmlns:p14="http://schemas.microsoft.com/office/powerpoint/2010/main" val="409946120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68362"/>
          </a:xfrm>
        </p:spPr>
        <p:txBody>
          <a:bodyPr/>
          <a:lstStyle/>
          <a:p>
            <a:r>
              <a:rPr lang="en-US" altLang="zh-CN" dirty="0" smtClean="0"/>
              <a:t>State Machine Inference</a:t>
            </a:r>
            <a:endParaRPr lang="zh-CN" altLang="en-US" dirty="0"/>
          </a:p>
        </p:txBody>
      </p:sp>
      <p:sp>
        <p:nvSpPr>
          <p:cNvPr id="3" name="内容占位符 2"/>
          <p:cNvSpPr>
            <a:spLocks noGrp="1"/>
          </p:cNvSpPr>
          <p:nvPr>
            <p:ph sz="quarter" idx="1"/>
          </p:nvPr>
        </p:nvSpPr>
        <p:spPr>
          <a:xfrm>
            <a:off x="457200" y="1219200"/>
            <a:ext cx="8229600" cy="5105400"/>
          </a:xfrm>
        </p:spPr>
        <p:txBody>
          <a:bodyPr>
            <a:normAutofit fontScale="92500" lnSpcReduction="10000"/>
          </a:bodyPr>
          <a:lstStyle/>
          <a:p>
            <a:r>
              <a:rPr lang="en-US" altLang="zh-CN" dirty="0" smtClean="0"/>
              <a:t>State Promotion Inference</a:t>
            </a:r>
          </a:p>
          <a:p>
            <a:pPr lvl="1"/>
            <a:r>
              <a:rPr lang="en-US" altLang="zh-CN" dirty="0"/>
              <a:t>Determine one of the two promotion procedures</a:t>
            </a:r>
          </a:p>
          <a:p>
            <a:pPr lvl="1"/>
            <a:r>
              <a:rPr lang="en-US" altLang="zh-CN" dirty="0"/>
              <a:t>P1: IDLE</a:t>
            </a:r>
            <a:r>
              <a:rPr lang="en-US" altLang="zh-CN" dirty="0">
                <a:sym typeface="Wingdings" pitchFamily="2" charset="2"/>
              </a:rPr>
              <a:t>FACHDCH;	P2:IDLEDCH</a:t>
            </a:r>
          </a:p>
          <a:p>
            <a:pPr lvl="1"/>
            <a:endParaRPr lang="en-US" altLang="zh-CN" dirty="0">
              <a:sym typeface="Wingdings" pitchFamily="2" charset="2"/>
            </a:endParaRPr>
          </a:p>
          <a:p>
            <a:pPr lvl="1"/>
            <a:endParaRPr lang="en-US" altLang="zh-CN" dirty="0" smtClean="0">
              <a:sym typeface="Wingdings" pitchFamily="2" charset="2"/>
            </a:endParaRPr>
          </a:p>
          <a:p>
            <a:pPr lvl="1"/>
            <a:endParaRPr lang="en-US" altLang="zh-CN" dirty="0">
              <a:sym typeface="Wingdings" pitchFamily="2" charset="2"/>
            </a:endParaRPr>
          </a:p>
          <a:p>
            <a:pPr lvl="1"/>
            <a:endParaRPr lang="en-US" altLang="zh-CN" dirty="0" smtClean="0">
              <a:sym typeface="Wingdings" pitchFamily="2" charset="2"/>
            </a:endParaRPr>
          </a:p>
          <a:p>
            <a:pPr lvl="1"/>
            <a:endParaRPr lang="en-US" altLang="zh-CN" dirty="0">
              <a:sym typeface="Wingdings" pitchFamily="2" charset="2"/>
            </a:endParaRPr>
          </a:p>
          <a:p>
            <a:pPr lvl="1"/>
            <a:endParaRPr lang="en-US" altLang="zh-CN" dirty="0" smtClean="0">
              <a:sym typeface="Wingdings" pitchFamily="2" charset="2"/>
            </a:endParaRPr>
          </a:p>
          <a:p>
            <a:r>
              <a:rPr lang="en-US" altLang="zh-CN" dirty="0" smtClean="0">
                <a:sym typeface="Wingdings" pitchFamily="2" charset="2"/>
              </a:rPr>
              <a:t>State demotion and inactivity timer inference</a:t>
            </a:r>
          </a:p>
          <a:p>
            <a:pPr lvl="1"/>
            <a:r>
              <a:rPr lang="en-US" altLang="zh-CN" dirty="0" smtClean="0">
                <a:sym typeface="Wingdings" pitchFamily="2" charset="2"/>
              </a:rPr>
              <a:t>See paper for details</a:t>
            </a:r>
          </a:p>
          <a:p>
            <a:pPr lvl="1"/>
            <a:endParaRPr lang="en-US" altLang="zh-CN" dirty="0">
              <a:sym typeface="Wingdings" pitchFamily="2" charset="2"/>
            </a:endParaRPr>
          </a:p>
          <a:p>
            <a:pPr lvl="1"/>
            <a:endParaRPr lang="en-US" altLang="zh-CN" dirty="0" smtClean="0">
              <a:sym typeface="Wingdings" pitchFamily="2" charset="2"/>
            </a:endParaRPr>
          </a:p>
          <a:p>
            <a:pPr lvl="1"/>
            <a:endParaRPr lang="en-US" altLang="zh-CN" dirty="0">
              <a:sym typeface="Wingdings" pitchFamily="2" charset="2"/>
            </a:endParaRPr>
          </a:p>
          <a:p>
            <a:pPr lvl="1"/>
            <a:endParaRPr lang="en-US" altLang="zh-CN" dirty="0" smtClean="0">
              <a:sym typeface="Wingdings" pitchFamily="2" charset="2"/>
            </a:endParaRPr>
          </a:p>
          <a:p>
            <a:pPr lvl="1"/>
            <a:endParaRPr lang="en-US" altLang="zh-CN" dirty="0">
              <a:sym typeface="Wingdings" pitchFamily="2" charset="2"/>
            </a:endParaRPr>
          </a:p>
          <a:p>
            <a:pPr lvl="1"/>
            <a:endParaRPr lang="en-US" altLang="zh-CN" dirty="0" smtClean="0">
              <a:sym typeface="Wingdings" pitchFamily="2" charset="2"/>
            </a:endParaRPr>
          </a:p>
          <a:p>
            <a:pPr lvl="1"/>
            <a:endParaRPr lang="zh-CN" altLang="en-US" dirty="0"/>
          </a:p>
        </p:txBody>
      </p:sp>
      <p:pic>
        <p:nvPicPr>
          <p:cNvPr id="1026" name="Picture 2"/>
          <p:cNvPicPr>
            <a:picLocks noChangeAspect="1" noChangeArrowheads="1"/>
          </p:cNvPicPr>
          <p:nvPr/>
        </p:nvPicPr>
        <p:blipFill>
          <a:blip r:embed="rId2" cstate="print"/>
          <a:srcRect/>
          <a:stretch>
            <a:fillRect/>
          </a:stretch>
        </p:blipFill>
        <p:spPr bwMode="auto">
          <a:xfrm>
            <a:off x="106324" y="2514600"/>
            <a:ext cx="6599276" cy="1828800"/>
          </a:xfrm>
          <a:prstGeom prst="rect">
            <a:avLst/>
          </a:prstGeom>
          <a:noFill/>
          <a:ln w="9525">
            <a:noFill/>
            <a:miter lim="800000"/>
            <a:headEnd/>
            <a:tailEnd/>
          </a:ln>
        </p:spPr>
      </p:pic>
      <p:sp>
        <p:nvSpPr>
          <p:cNvPr id="5" name="TextBox 4"/>
          <p:cNvSpPr txBox="1"/>
          <p:nvPr/>
        </p:nvSpPr>
        <p:spPr>
          <a:xfrm>
            <a:off x="762000" y="4407932"/>
            <a:ext cx="7126374" cy="369332"/>
          </a:xfrm>
          <a:prstGeom prst="rect">
            <a:avLst/>
          </a:prstGeom>
          <a:noFill/>
        </p:spPr>
        <p:txBody>
          <a:bodyPr wrap="none" rtlCol="0">
            <a:spAutoFit/>
          </a:bodyPr>
          <a:lstStyle/>
          <a:p>
            <a:r>
              <a:rPr lang="en-US" altLang="zh-CN" dirty="0" smtClean="0"/>
              <a:t>A packet of </a:t>
            </a:r>
            <a:r>
              <a:rPr lang="en-US" altLang="zh-CN" b="1" dirty="0" smtClean="0">
                <a:solidFill>
                  <a:srgbClr val="0000FF"/>
                </a:solidFill>
              </a:rPr>
              <a:t>min</a:t>
            </a:r>
            <a:r>
              <a:rPr lang="en-US" altLang="zh-CN" dirty="0" smtClean="0"/>
              <a:t> bytes </a:t>
            </a:r>
            <a:r>
              <a:rPr lang="en-US" altLang="zh-CN" b="1" dirty="0" smtClean="0">
                <a:solidFill>
                  <a:srgbClr val="0000FF"/>
                </a:solidFill>
              </a:rPr>
              <a:t>never</a:t>
            </a:r>
            <a:r>
              <a:rPr lang="en-US" altLang="zh-CN" dirty="0" smtClean="0"/>
              <a:t> triggers FACH</a:t>
            </a:r>
            <a:r>
              <a:rPr lang="en-US" altLang="zh-CN" dirty="0" smtClean="0">
                <a:sym typeface="Wingdings" pitchFamily="2" charset="2"/>
              </a:rPr>
              <a:t>DCH promotion (we use 28B)</a:t>
            </a:r>
            <a:endParaRPr lang="zh-CN" altLang="en-US" dirty="0"/>
          </a:p>
        </p:txBody>
      </p:sp>
      <p:sp>
        <p:nvSpPr>
          <p:cNvPr id="6" name="TextBox 5"/>
          <p:cNvSpPr txBox="1"/>
          <p:nvPr/>
        </p:nvSpPr>
        <p:spPr>
          <a:xfrm>
            <a:off x="746168" y="4701064"/>
            <a:ext cx="7178632" cy="369332"/>
          </a:xfrm>
          <a:prstGeom prst="rect">
            <a:avLst/>
          </a:prstGeom>
          <a:noFill/>
        </p:spPr>
        <p:txBody>
          <a:bodyPr wrap="none" rtlCol="0">
            <a:spAutoFit/>
          </a:bodyPr>
          <a:lstStyle/>
          <a:p>
            <a:r>
              <a:rPr lang="en-US" altLang="zh-CN" dirty="0" smtClean="0"/>
              <a:t>A packet of </a:t>
            </a:r>
            <a:r>
              <a:rPr lang="en-US" altLang="zh-CN" b="1" dirty="0" smtClean="0">
                <a:solidFill>
                  <a:srgbClr val="0000FF"/>
                </a:solidFill>
              </a:rPr>
              <a:t>max</a:t>
            </a:r>
            <a:r>
              <a:rPr lang="en-US" altLang="zh-CN" dirty="0" smtClean="0"/>
              <a:t> bytes </a:t>
            </a:r>
            <a:r>
              <a:rPr lang="en-US" altLang="zh-CN" b="1" dirty="0" smtClean="0">
                <a:solidFill>
                  <a:srgbClr val="0000FF"/>
                </a:solidFill>
              </a:rPr>
              <a:t>always</a:t>
            </a:r>
            <a:r>
              <a:rPr lang="en-US" altLang="zh-CN" dirty="0" smtClean="0"/>
              <a:t> triggers FACH</a:t>
            </a:r>
            <a:r>
              <a:rPr lang="en-US" altLang="zh-CN" dirty="0" smtClean="0">
                <a:sym typeface="Wingdings" pitchFamily="2" charset="2"/>
              </a:rPr>
              <a:t>DCH promotion (we use 1KB)</a:t>
            </a:r>
            <a:endParaRPr lang="zh-CN" altLang="en-US" dirty="0"/>
          </a:p>
        </p:txBody>
      </p:sp>
      <p:grpSp>
        <p:nvGrpSpPr>
          <p:cNvPr id="16" name="组合 15"/>
          <p:cNvGrpSpPr/>
          <p:nvPr/>
        </p:nvGrpSpPr>
        <p:grpSpPr>
          <a:xfrm>
            <a:off x="5410200" y="3124200"/>
            <a:ext cx="3657600" cy="369332"/>
            <a:chOff x="5410200" y="3352800"/>
            <a:chExt cx="3657600" cy="369332"/>
          </a:xfrm>
        </p:grpSpPr>
        <p:sp>
          <p:nvSpPr>
            <p:cNvPr id="9" name="TextBox 8"/>
            <p:cNvSpPr txBox="1"/>
            <p:nvPr/>
          </p:nvSpPr>
          <p:spPr>
            <a:xfrm>
              <a:off x="5948228" y="3352800"/>
              <a:ext cx="3119572" cy="369332"/>
            </a:xfrm>
            <a:prstGeom prst="rect">
              <a:avLst/>
            </a:prstGeom>
            <a:noFill/>
          </p:spPr>
          <p:txBody>
            <a:bodyPr wrap="none" rtlCol="0">
              <a:spAutoFit/>
            </a:bodyPr>
            <a:lstStyle/>
            <a:p>
              <a:r>
                <a:rPr lang="en-US" altLang="zh-CN" dirty="0" smtClean="0">
                  <a:solidFill>
                    <a:srgbClr val="FF0000"/>
                  </a:solidFill>
                </a:rPr>
                <a:t>P1: IDLE</a:t>
              </a:r>
              <a:r>
                <a:rPr lang="en-US" altLang="zh-CN" dirty="0" smtClean="0">
                  <a:solidFill>
                    <a:srgbClr val="FF0000"/>
                  </a:solidFill>
                  <a:sym typeface="Wingdings" pitchFamily="2" charset="2"/>
                </a:rPr>
                <a:t>FACH, P2:IDLEDCH</a:t>
              </a:r>
              <a:endParaRPr lang="zh-CN" altLang="en-US" dirty="0">
                <a:solidFill>
                  <a:srgbClr val="FF0000"/>
                </a:solidFill>
              </a:endParaRPr>
            </a:p>
          </p:txBody>
        </p:sp>
        <p:sp>
          <p:nvSpPr>
            <p:cNvPr id="11" name="下箭头 10"/>
            <p:cNvSpPr/>
            <p:nvPr/>
          </p:nvSpPr>
          <p:spPr>
            <a:xfrm rot="5400000">
              <a:off x="5562600" y="3276600"/>
              <a:ext cx="228600" cy="5334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grpSp>
      <p:grpSp>
        <p:nvGrpSpPr>
          <p:cNvPr id="17" name="组合 16"/>
          <p:cNvGrpSpPr/>
          <p:nvPr/>
        </p:nvGrpSpPr>
        <p:grpSpPr>
          <a:xfrm>
            <a:off x="5410200" y="3352800"/>
            <a:ext cx="3839381" cy="369332"/>
            <a:chOff x="5410200" y="3581400"/>
            <a:chExt cx="3839381" cy="369332"/>
          </a:xfrm>
        </p:grpSpPr>
        <p:sp>
          <p:nvSpPr>
            <p:cNvPr id="12" name="下箭头 11"/>
            <p:cNvSpPr/>
            <p:nvPr/>
          </p:nvSpPr>
          <p:spPr>
            <a:xfrm rot="5400000">
              <a:off x="5562600" y="3515139"/>
              <a:ext cx="228600" cy="5334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3" name="TextBox 12"/>
            <p:cNvSpPr txBox="1"/>
            <p:nvPr/>
          </p:nvSpPr>
          <p:spPr>
            <a:xfrm>
              <a:off x="5948228" y="3581400"/>
              <a:ext cx="3301353" cy="369332"/>
            </a:xfrm>
            <a:prstGeom prst="rect">
              <a:avLst/>
            </a:prstGeom>
            <a:noFill/>
          </p:spPr>
          <p:txBody>
            <a:bodyPr wrap="none" rtlCol="0">
              <a:spAutoFit/>
            </a:bodyPr>
            <a:lstStyle/>
            <a:p>
              <a:r>
                <a:rPr lang="en-US" altLang="zh-CN" dirty="0" smtClean="0">
                  <a:solidFill>
                    <a:srgbClr val="FF0000"/>
                  </a:solidFill>
                </a:rPr>
                <a:t>P1: FACH</a:t>
              </a:r>
              <a:r>
                <a:rPr lang="en-US" altLang="zh-CN" dirty="0" smtClean="0">
                  <a:solidFill>
                    <a:srgbClr val="FF0000"/>
                  </a:solidFill>
                  <a:sym typeface="Wingdings" pitchFamily="2" charset="2"/>
                </a:rPr>
                <a:t>DCH, P2:Keep on DCH</a:t>
              </a:r>
              <a:endParaRPr lang="zh-CN" altLang="en-US" dirty="0">
                <a:solidFill>
                  <a:srgbClr val="FF0000"/>
                </a:solidFill>
              </a:endParaRPr>
            </a:p>
          </p:txBody>
        </p:sp>
      </p:grpSp>
      <p:grpSp>
        <p:nvGrpSpPr>
          <p:cNvPr id="18" name="组合 17"/>
          <p:cNvGrpSpPr/>
          <p:nvPr/>
        </p:nvGrpSpPr>
        <p:grpSpPr>
          <a:xfrm>
            <a:off x="5410200" y="3581400"/>
            <a:ext cx="3320354" cy="646331"/>
            <a:chOff x="5410200" y="3810000"/>
            <a:chExt cx="3320354" cy="646331"/>
          </a:xfrm>
        </p:grpSpPr>
        <p:sp>
          <p:nvSpPr>
            <p:cNvPr id="14" name="下箭头 13"/>
            <p:cNvSpPr/>
            <p:nvPr/>
          </p:nvSpPr>
          <p:spPr>
            <a:xfrm rot="5400000">
              <a:off x="5728252" y="3594653"/>
              <a:ext cx="202095" cy="838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5" name="TextBox 14"/>
            <p:cNvSpPr txBox="1"/>
            <p:nvPr/>
          </p:nvSpPr>
          <p:spPr>
            <a:xfrm>
              <a:off x="6248400" y="3810000"/>
              <a:ext cx="2482154" cy="646331"/>
            </a:xfrm>
            <a:prstGeom prst="rect">
              <a:avLst/>
            </a:prstGeom>
            <a:noFill/>
          </p:spPr>
          <p:txBody>
            <a:bodyPr wrap="none" rtlCol="0">
              <a:spAutoFit/>
            </a:bodyPr>
            <a:lstStyle/>
            <a:p>
              <a:r>
                <a:rPr lang="en-US" altLang="zh-CN" dirty="0" smtClean="0">
                  <a:solidFill>
                    <a:srgbClr val="FF0000"/>
                  </a:solidFill>
                </a:rPr>
                <a:t>Normal RTT &lt; 300ms</a:t>
              </a:r>
              <a:br>
                <a:rPr lang="en-US" altLang="zh-CN" dirty="0" smtClean="0">
                  <a:solidFill>
                    <a:srgbClr val="FF0000"/>
                  </a:solidFill>
                </a:rPr>
              </a:br>
              <a:r>
                <a:rPr lang="en-US" altLang="zh-CN" dirty="0" smtClean="0">
                  <a:solidFill>
                    <a:srgbClr val="FF0000"/>
                  </a:solidFill>
                </a:rPr>
                <a:t>RTT w/ Promo &gt; 1500ms</a:t>
              </a:r>
              <a:endParaRPr lang="zh-CN" altLang="en-US" dirty="0">
                <a:solidFill>
                  <a:srgbClr val="FF0000"/>
                </a:solidFill>
              </a:endParaRPr>
            </a:p>
          </p:txBody>
        </p:sp>
      </p:grpSp>
      <p:sp>
        <p:nvSpPr>
          <p:cNvPr id="19" name="TextBox 18"/>
          <p:cNvSpPr txBox="1"/>
          <p:nvPr/>
        </p:nvSpPr>
        <p:spPr>
          <a:xfrm>
            <a:off x="6019800" y="6428601"/>
            <a:ext cx="1790649" cy="276999"/>
          </a:xfrm>
          <a:prstGeom prst="rect">
            <a:avLst/>
          </a:prstGeom>
          <a:noFill/>
        </p:spPr>
        <p:txBody>
          <a:bodyPr wrap="none" rtlCol="0">
            <a:spAutoFit/>
          </a:bodyPr>
          <a:lstStyle/>
          <a:p>
            <a:r>
              <a:rPr lang="en-US" sz="1200" dirty="0" smtClean="0"/>
              <a:t>Courtesy: </a:t>
            </a:r>
            <a:r>
              <a:rPr lang="en-US" sz="1200" dirty="0" err="1" smtClean="0"/>
              <a:t>Feng</a:t>
            </a:r>
            <a:r>
              <a:rPr lang="en-US" sz="1200" dirty="0" smtClean="0"/>
              <a:t> </a:t>
            </a:r>
            <a:r>
              <a:rPr lang="en-US" sz="1200" dirty="0" err="1" smtClean="0"/>
              <a:t>Qian</a:t>
            </a:r>
            <a:r>
              <a:rPr lang="en-US" sz="1200" dirty="0" smtClean="0"/>
              <a:t> et al.</a:t>
            </a:r>
            <a:endParaRPr lang="en-US" sz="1200" dirty="0"/>
          </a:p>
        </p:txBody>
      </p:sp>
      <p:sp>
        <p:nvSpPr>
          <p:cNvPr id="4" name="Date Placeholder 3"/>
          <p:cNvSpPr>
            <a:spLocks noGrp="1"/>
          </p:cNvSpPr>
          <p:nvPr>
            <p:ph type="dt" sz="half" idx="10"/>
          </p:nvPr>
        </p:nvSpPr>
        <p:spPr/>
        <p:txBody>
          <a:bodyPr/>
          <a:lstStyle/>
          <a:p>
            <a:r>
              <a:rPr lang="en-US" smtClean="0"/>
              <a:t>3/24/14</a:t>
            </a:r>
            <a:endParaRPr lang="en-US"/>
          </a:p>
        </p:txBody>
      </p:sp>
      <p:sp>
        <p:nvSpPr>
          <p:cNvPr id="7" name="Footer Placeholder 6"/>
          <p:cNvSpPr>
            <a:spLocks noGrp="1"/>
          </p:cNvSpPr>
          <p:nvPr>
            <p:ph type="ftr" sz="quarter" idx="11"/>
          </p:nvPr>
        </p:nvSpPr>
        <p:spPr/>
        <p:txBody>
          <a:bodyPr/>
          <a:lstStyle/>
          <a:p>
            <a:r>
              <a:rPr lang="en-US" smtClean="0"/>
              <a:t>Cellular Networks and Mobile Computing (COMS 6998-7)</a:t>
            </a:r>
            <a:endParaRPr lang="en-US"/>
          </a:p>
        </p:txBody>
      </p:sp>
      <p:sp>
        <p:nvSpPr>
          <p:cNvPr id="10" name="Slide Number Placeholder 9"/>
          <p:cNvSpPr>
            <a:spLocks noGrp="1"/>
          </p:cNvSpPr>
          <p:nvPr>
            <p:ph type="sldNum" sz="quarter" idx="12"/>
          </p:nvPr>
        </p:nvSpPr>
        <p:spPr/>
        <p:txBody>
          <a:bodyPr/>
          <a:lstStyle/>
          <a:p>
            <a:fld id="{20342B77-D34C-443A-9BA4-2E8748A6D936}" type="slidenum">
              <a:rPr lang="en-US" smtClean="0"/>
              <a:pPr/>
              <a:t>41</a:t>
            </a:fld>
            <a:endParaRPr lang="en-US"/>
          </a:p>
        </p:txBody>
      </p:sp>
    </p:spTree>
    <p:extLst>
      <p:ext uri="{BB962C8B-B14F-4D97-AF65-F5344CB8AC3E}">
        <p14:creationId xmlns:p14="http://schemas.microsoft.com/office/powerpoint/2010/main" val="18229286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81000"/>
            <a:ext cx="8305800" cy="838200"/>
          </a:xfrm>
        </p:spPr>
        <p:txBody>
          <a:bodyPr>
            <a:normAutofit/>
          </a:bodyPr>
          <a:lstStyle/>
          <a:p>
            <a:r>
              <a:rPr lang="en-US" altLang="zh-CN" sz="2800" dirty="0" smtClean="0"/>
              <a:t>RRC State Machines of Two Commercial UMTS Carriers</a:t>
            </a:r>
            <a:endParaRPr lang="zh-CN" altLang="en-US" sz="28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219200"/>
            <a:ext cx="2886051"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1219200"/>
            <a:ext cx="2225271"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126811" y="4114800"/>
            <a:ext cx="997389" cy="369332"/>
          </a:xfrm>
          <a:prstGeom prst="rect">
            <a:avLst/>
          </a:prstGeom>
          <a:noFill/>
        </p:spPr>
        <p:txBody>
          <a:bodyPr wrap="none" rtlCol="0">
            <a:spAutoFit/>
          </a:bodyPr>
          <a:lstStyle/>
          <a:p>
            <a:pPr algn="ctr"/>
            <a:r>
              <a:rPr lang="en-US" altLang="zh-CN" dirty="0" smtClean="0"/>
              <a:t>Carrier 1</a:t>
            </a:r>
            <a:endParaRPr lang="zh-CN" altLang="en-US" dirty="0"/>
          </a:p>
        </p:txBody>
      </p:sp>
      <p:sp>
        <p:nvSpPr>
          <p:cNvPr id="11" name="TextBox 10"/>
          <p:cNvSpPr txBox="1"/>
          <p:nvPr/>
        </p:nvSpPr>
        <p:spPr>
          <a:xfrm>
            <a:off x="5181600" y="4114800"/>
            <a:ext cx="997389" cy="369332"/>
          </a:xfrm>
          <a:prstGeom prst="rect">
            <a:avLst/>
          </a:prstGeom>
          <a:noFill/>
        </p:spPr>
        <p:txBody>
          <a:bodyPr wrap="none" rtlCol="0">
            <a:spAutoFit/>
          </a:bodyPr>
          <a:lstStyle/>
          <a:p>
            <a:pPr algn="ctr"/>
            <a:r>
              <a:rPr lang="en-US" altLang="zh-CN" dirty="0" smtClean="0"/>
              <a:t>Carrier 2</a:t>
            </a:r>
            <a:endParaRPr lang="zh-CN" altLang="en-US" dirty="0"/>
          </a:p>
        </p:txBody>
      </p:sp>
      <p:graphicFrame>
        <p:nvGraphicFramePr>
          <p:cNvPr id="12" name="表格 11"/>
          <p:cNvGraphicFramePr>
            <a:graphicFrameLocks noGrp="1"/>
          </p:cNvGraphicFramePr>
          <p:nvPr>
            <p:extLst>
              <p:ext uri="{D42A27DB-BD31-4B8C-83A1-F6EECF244321}">
                <p14:modId xmlns:p14="http://schemas.microsoft.com/office/powerpoint/2010/main" val="4032814344"/>
              </p:ext>
            </p:extLst>
          </p:nvPr>
        </p:nvGraphicFramePr>
        <p:xfrm>
          <a:off x="1356320" y="4495800"/>
          <a:ext cx="6096000" cy="1112520"/>
        </p:xfrm>
        <a:graphic>
          <a:graphicData uri="http://schemas.openxmlformats.org/drawingml/2006/table">
            <a:tbl>
              <a:tblPr firstRow="1" bandRow="1">
                <a:tableStyleId>{93296810-A885-4BE3-A3E7-6D5BEEA58F35}</a:tableStyleId>
              </a:tblPr>
              <a:tblGrid>
                <a:gridCol w="2592288"/>
                <a:gridCol w="1471712"/>
                <a:gridCol w="2032000"/>
              </a:tblGrid>
              <a:tr h="370840">
                <a:tc>
                  <a:txBody>
                    <a:bodyPr/>
                    <a:lstStyle/>
                    <a:p>
                      <a:pPr algn="ctr"/>
                      <a:r>
                        <a:rPr lang="en-US" altLang="zh-CN" dirty="0" smtClean="0"/>
                        <a:t>Timer</a:t>
                      </a:r>
                      <a:endParaRPr lang="zh-CN" altLang="en-US" dirty="0"/>
                    </a:p>
                  </a:txBody>
                  <a:tcPr/>
                </a:tc>
                <a:tc>
                  <a:txBody>
                    <a:bodyPr/>
                    <a:lstStyle/>
                    <a:p>
                      <a:pPr algn="ctr"/>
                      <a:r>
                        <a:rPr lang="en-US" altLang="zh-CN" dirty="0" smtClean="0"/>
                        <a:t>Carrier 1</a:t>
                      </a:r>
                      <a:endParaRPr lang="zh-CN" altLang="en-US" dirty="0"/>
                    </a:p>
                  </a:txBody>
                  <a:tcPr/>
                </a:tc>
                <a:tc>
                  <a:txBody>
                    <a:bodyPr/>
                    <a:lstStyle/>
                    <a:p>
                      <a:pPr algn="ctr"/>
                      <a:r>
                        <a:rPr lang="en-US" altLang="zh-CN" dirty="0" smtClean="0"/>
                        <a:t>Carrier 2</a:t>
                      </a:r>
                      <a:endParaRPr lang="zh-CN" altLang="en-US" dirty="0"/>
                    </a:p>
                  </a:txBody>
                  <a:tcPr/>
                </a:tc>
              </a:tr>
              <a:tr h="370840">
                <a:tc>
                  <a:txBody>
                    <a:bodyPr/>
                    <a:lstStyle/>
                    <a:p>
                      <a:pPr algn="ctr"/>
                      <a:r>
                        <a:rPr lang="en-US" altLang="zh-CN" dirty="0" smtClean="0"/>
                        <a:t>DCH</a:t>
                      </a:r>
                      <a:r>
                        <a:rPr lang="en-US" altLang="zh-CN" dirty="0" smtClean="0">
                          <a:sym typeface="Wingdings" pitchFamily="2" charset="2"/>
                        </a:rPr>
                        <a:t>FACH</a:t>
                      </a:r>
                      <a:r>
                        <a:rPr lang="en-US" altLang="zh-CN" baseline="0" dirty="0" smtClean="0">
                          <a:sym typeface="Wingdings" pitchFamily="2" charset="2"/>
                        </a:rPr>
                        <a:t> (</a:t>
                      </a:r>
                      <a:r>
                        <a:rPr lang="el-GR" altLang="zh-CN" baseline="0" dirty="0" smtClean="0"/>
                        <a:t>α</a:t>
                      </a:r>
                      <a:r>
                        <a:rPr lang="en-US" altLang="zh-CN" baseline="0" dirty="0" smtClean="0"/>
                        <a:t> timer)</a:t>
                      </a:r>
                      <a:endParaRPr lang="zh-CN" altLang="en-US" b="0" dirty="0"/>
                    </a:p>
                  </a:txBody>
                  <a:tcPr/>
                </a:tc>
                <a:tc>
                  <a:txBody>
                    <a:bodyPr/>
                    <a:lstStyle/>
                    <a:p>
                      <a:pPr algn="ctr"/>
                      <a:r>
                        <a:rPr lang="en-US" altLang="zh-CN" dirty="0" smtClean="0"/>
                        <a:t>5 sec</a:t>
                      </a:r>
                      <a:endParaRPr lang="zh-CN" altLang="en-US" dirty="0"/>
                    </a:p>
                  </a:txBody>
                  <a:tcPr/>
                </a:tc>
                <a:tc>
                  <a:txBody>
                    <a:bodyPr/>
                    <a:lstStyle/>
                    <a:p>
                      <a:pPr algn="ctr"/>
                      <a:r>
                        <a:rPr lang="en-US" altLang="zh-CN" dirty="0" smtClean="0"/>
                        <a:t>6 sec</a:t>
                      </a:r>
                      <a:endParaRPr lang="zh-CN" altLang="en-US" dirty="0"/>
                    </a:p>
                  </a:txBody>
                  <a:tcPr/>
                </a:tc>
              </a:tr>
              <a:tr h="370840">
                <a:tc>
                  <a:txBody>
                    <a:bodyPr/>
                    <a:lstStyle/>
                    <a:p>
                      <a:pPr algn="ctr"/>
                      <a:r>
                        <a:rPr lang="en-US" altLang="zh-CN" dirty="0" smtClean="0"/>
                        <a:t>FACH</a:t>
                      </a:r>
                      <a:r>
                        <a:rPr lang="en-US" altLang="zh-CN" dirty="0" smtClean="0">
                          <a:sym typeface="Wingdings" pitchFamily="2" charset="2"/>
                        </a:rPr>
                        <a:t>IDLE (</a:t>
                      </a:r>
                      <a:r>
                        <a:rPr lang="el-GR" altLang="zh-CN" baseline="0" dirty="0" smtClean="0"/>
                        <a:t>β</a:t>
                      </a:r>
                      <a:r>
                        <a:rPr lang="en-US" altLang="zh-CN" baseline="0" dirty="0" smtClean="0"/>
                        <a:t> </a:t>
                      </a:r>
                      <a:r>
                        <a:rPr lang="en-US" altLang="zh-CN" dirty="0" smtClean="0">
                          <a:sym typeface="Wingdings" pitchFamily="2" charset="2"/>
                        </a:rPr>
                        <a:t>timer)</a:t>
                      </a:r>
                      <a:endParaRPr lang="zh-CN" altLang="en-US" b="0" dirty="0"/>
                    </a:p>
                  </a:txBody>
                  <a:tcPr/>
                </a:tc>
                <a:tc>
                  <a:txBody>
                    <a:bodyPr/>
                    <a:lstStyle/>
                    <a:p>
                      <a:pPr algn="ctr"/>
                      <a:r>
                        <a:rPr lang="en-US" altLang="zh-CN" dirty="0" smtClean="0"/>
                        <a:t>12 sec</a:t>
                      </a:r>
                      <a:endParaRPr lang="zh-CN" altLang="en-US" dirty="0"/>
                    </a:p>
                  </a:txBody>
                  <a:tcPr/>
                </a:tc>
                <a:tc>
                  <a:txBody>
                    <a:bodyPr/>
                    <a:lstStyle/>
                    <a:p>
                      <a:pPr algn="ctr"/>
                      <a:r>
                        <a:rPr lang="en-US" altLang="zh-CN" dirty="0" smtClean="0"/>
                        <a:t>4 sec</a:t>
                      </a:r>
                      <a:endParaRPr lang="zh-CN" altLang="en-US" dirty="0"/>
                    </a:p>
                  </a:txBody>
                  <a:tcPr/>
                </a:tc>
              </a:tr>
            </a:tbl>
          </a:graphicData>
        </a:graphic>
      </p:graphicFrame>
      <p:sp>
        <p:nvSpPr>
          <p:cNvPr id="9" name="TextBox 8"/>
          <p:cNvSpPr txBox="1"/>
          <p:nvPr/>
        </p:nvSpPr>
        <p:spPr>
          <a:xfrm>
            <a:off x="1905000" y="5772090"/>
            <a:ext cx="5105400" cy="400110"/>
          </a:xfrm>
          <a:prstGeom prst="rect">
            <a:avLst/>
          </a:prstGeom>
          <a:solidFill>
            <a:srgbClr val="FFFF00"/>
          </a:solidFill>
        </p:spPr>
        <p:txBody>
          <a:bodyPr wrap="square" rtlCol="0">
            <a:spAutoFit/>
          </a:bodyPr>
          <a:lstStyle/>
          <a:p>
            <a:r>
              <a:rPr lang="en-US" altLang="zh-CN" sz="2000" b="1" dirty="0" smtClean="0"/>
              <a:t>What are the optimal inactivity timer values?</a:t>
            </a:r>
            <a:endParaRPr lang="zh-CN" altLang="en-US" sz="2000" b="1" dirty="0"/>
          </a:p>
        </p:txBody>
      </p:sp>
      <p:sp>
        <p:nvSpPr>
          <p:cNvPr id="3" name="矩形 2"/>
          <p:cNvSpPr/>
          <p:nvPr/>
        </p:nvSpPr>
        <p:spPr>
          <a:xfrm>
            <a:off x="18588" y="1981200"/>
            <a:ext cx="1241044" cy="1200329"/>
          </a:xfrm>
          <a:prstGeom prst="rect">
            <a:avLst/>
          </a:prstGeom>
        </p:spPr>
        <p:txBody>
          <a:bodyPr wrap="none">
            <a:spAutoFit/>
          </a:bodyPr>
          <a:lstStyle/>
          <a:p>
            <a:pPr algn="ctr"/>
            <a:r>
              <a:rPr lang="en-US" altLang="zh-CN" dirty="0" smtClean="0">
                <a:solidFill>
                  <a:srgbClr val="0000FF"/>
                </a:solidFill>
              </a:rPr>
              <a:t>Promotion</a:t>
            </a:r>
            <a:br>
              <a:rPr lang="en-US" altLang="zh-CN" dirty="0" smtClean="0">
                <a:solidFill>
                  <a:srgbClr val="0000FF"/>
                </a:solidFill>
              </a:rPr>
            </a:br>
            <a:r>
              <a:rPr lang="en-US" altLang="zh-CN" dirty="0" smtClean="0">
                <a:solidFill>
                  <a:srgbClr val="0000FF"/>
                </a:solidFill>
              </a:rPr>
              <a:t>Inference</a:t>
            </a:r>
          </a:p>
          <a:p>
            <a:pPr algn="ctr"/>
            <a:r>
              <a:rPr lang="en-US" altLang="zh-CN" dirty="0" smtClean="0">
                <a:solidFill>
                  <a:srgbClr val="0000FF"/>
                </a:solidFill>
              </a:rPr>
              <a:t>Reports </a:t>
            </a:r>
            <a:r>
              <a:rPr lang="en-US" altLang="zh-CN" b="1" dirty="0" smtClean="0">
                <a:solidFill>
                  <a:srgbClr val="0000FF"/>
                </a:solidFill>
              </a:rPr>
              <a:t>P2</a:t>
            </a:r>
          </a:p>
          <a:p>
            <a:pPr algn="ctr"/>
            <a:r>
              <a:rPr lang="en-US" altLang="zh-CN" dirty="0" smtClean="0">
                <a:solidFill>
                  <a:srgbClr val="0000FF"/>
                </a:solidFill>
              </a:rPr>
              <a:t>IDLE</a:t>
            </a:r>
            <a:r>
              <a:rPr lang="en-US" altLang="zh-CN" dirty="0" smtClean="0">
                <a:solidFill>
                  <a:srgbClr val="0000FF"/>
                </a:solidFill>
                <a:sym typeface="Wingdings" pitchFamily="2" charset="2"/>
              </a:rPr>
              <a:t>DCH</a:t>
            </a:r>
            <a:endParaRPr lang="en-US" altLang="zh-CN" dirty="0">
              <a:solidFill>
                <a:srgbClr val="0000FF"/>
              </a:solidFill>
            </a:endParaRPr>
          </a:p>
        </p:txBody>
      </p:sp>
      <p:sp>
        <p:nvSpPr>
          <p:cNvPr id="10" name="矩形 9"/>
          <p:cNvSpPr/>
          <p:nvPr/>
        </p:nvSpPr>
        <p:spPr>
          <a:xfrm>
            <a:off x="6934200" y="1981200"/>
            <a:ext cx="1964256" cy="1200329"/>
          </a:xfrm>
          <a:prstGeom prst="rect">
            <a:avLst/>
          </a:prstGeom>
        </p:spPr>
        <p:txBody>
          <a:bodyPr wrap="none">
            <a:spAutoFit/>
          </a:bodyPr>
          <a:lstStyle/>
          <a:p>
            <a:pPr algn="ctr"/>
            <a:r>
              <a:rPr lang="en-US" altLang="zh-CN" dirty="0" smtClean="0">
                <a:solidFill>
                  <a:srgbClr val="0000FF"/>
                </a:solidFill>
              </a:rPr>
              <a:t>Promotion</a:t>
            </a:r>
            <a:br>
              <a:rPr lang="en-US" altLang="zh-CN" dirty="0" smtClean="0">
                <a:solidFill>
                  <a:srgbClr val="0000FF"/>
                </a:solidFill>
              </a:rPr>
            </a:br>
            <a:r>
              <a:rPr lang="en-US" altLang="zh-CN" dirty="0" smtClean="0">
                <a:solidFill>
                  <a:srgbClr val="0000FF"/>
                </a:solidFill>
              </a:rPr>
              <a:t>Inference</a:t>
            </a:r>
          </a:p>
          <a:p>
            <a:pPr algn="ctr"/>
            <a:r>
              <a:rPr lang="en-US" altLang="zh-CN" dirty="0" smtClean="0">
                <a:solidFill>
                  <a:srgbClr val="0000FF"/>
                </a:solidFill>
              </a:rPr>
              <a:t>Reports </a:t>
            </a:r>
            <a:r>
              <a:rPr lang="en-US" altLang="zh-CN" b="1" dirty="0" smtClean="0">
                <a:solidFill>
                  <a:srgbClr val="0000FF"/>
                </a:solidFill>
              </a:rPr>
              <a:t>P1</a:t>
            </a:r>
          </a:p>
          <a:p>
            <a:pPr algn="ctr"/>
            <a:r>
              <a:rPr lang="en-US" altLang="zh-CN" dirty="0" smtClean="0">
                <a:solidFill>
                  <a:srgbClr val="0000FF"/>
                </a:solidFill>
              </a:rPr>
              <a:t>IDLE</a:t>
            </a:r>
            <a:r>
              <a:rPr lang="en-US" altLang="zh-CN" dirty="0" smtClean="0">
                <a:solidFill>
                  <a:srgbClr val="0000FF"/>
                </a:solidFill>
                <a:sym typeface="Wingdings" pitchFamily="2" charset="2"/>
              </a:rPr>
              <a:t>FACHDCH</a:t>
            </a:r>
            <a:endParaRPr lang="en-US" altLang="zh-CN" dirty="0">
              <a:solidFill>
                <a:srgbClr val="0000FF"/>
              </a:solidFill>
            </a:endParaRPr>
          </a:p>
        </p:txBody>
      </p:sp>
      <p:sp>
        <p:nvSpPr>
          <p:cNvPr id="14" name="TextBox 13"/>
          <p:cNvSpPr txBox="1"/>
          <p:nvPr/>
        </p:nvSpPr>
        <p:spPr>
          <a:xfrm>
            <a:off x="6019800" y="6428601"/>
            <a:ext cx="1790649" cy="276999"/>
          </a:xfrm>
          <a:prstGeom prst="rect">
            <a:avLst/>
          </a:prstGeom>
          <a:noFill/>
        </p:spPr>
        <p:txBody>
          <a:bodyPr wrap="none" rtlCol="0">
            <a:spAutoFit/>
          </a:bodyPr>
          <a:lstStyle/>
          <a:p>
            <a:r>
              <a:rPr lang="en-US" sz="1200" dirty="0" smtClean="0"/>
              <a:t>Courtesy: </a:t>
            </a:r>
            <a:r>
              <a:rPr lang="en-US" sz="1200" dirty="0" err="1" smtClean="0"/>
              <a:t>Feng</a:t>
            </a:r>
            <a:r>
              <a:rPr lang="en-US" sz="1200" dirty="0" smtClean="0"/>
              <a:t> </a:t>
            </a:r>
            <a:r>
              <a:rPr lang="en-US" sz="1200" dirty="0" err="1" smtClean="0"/>
              <a:t>Qian</a:t>
            </a:r>
            <a:r>
              <a:rPr lang="en-US" sz="1200" dirty="0" smtClean="0"/>
              <a:t> et al.</a:t>
            </a:r>
            <a:endParaRPr lang="en-US" sz="1200" dirty="0"/>
          </a:p>
        </p:txBody>
      </p:sp>
      <p:sp>
        <p:nvSpPr>
          <p:cNvPr id="4" name="Date Placeholder 3"/>
          <p:cNvSpPr>
            <a:spLocks noGrp="1"/>
          </p:cNvSpPr>
          <p:nvPr>
            <p:ph type="dt" sz="half" idx="10"/>
          </p:nvPr>
        </p:nvSpPr>
        <p:spPr/>
        <p:txBody>
          <a:bodyPr/>
          <a:lstStyle/>
          <a:p>
            <a:r>
              <a:rPr lang="en-US" smtClean="0"/>
              <a:t>3/24/14</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42</a:t>
            </a:fld>
            <a:endParaRPr lang="en-US"/>
          </a:p>
        </p:txBody>
      </p:sp>
    </p:spTree>
    <p:extLst>
      <p:ext uri="{BB962C8B-B14F-4D97-AF65-F5344CB8AC3E}">
        <p14:creationId xmlns:p14="http://schemas.microsoft.com/office/powerpoint/2010/main" val="11251484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smtClean="0"/>
              <a:t>State Machine Inference</a:t>
            </a:r>
            <a:endParaRPr lang="zh-CN" altLang="en-US" sz="3600" dirty="0"/>
          </a:p>
        </p:txBody>
      </p:sp>
      <p:sp>
        <p:nvSpPr>
          <p:cNvPr id="3" name="内容占位符 2"/>
          <p:cNvSpPr>
            <a:spLocks noGrp="1"/>
          </p:cNvSpPr>
          <p:nvPr>
            <p:ph sz="quarter" idx="1"/>
          </p:nvPr>
        </p:nvSpPr>
        <p:spPr/>
        <p:txBody>
          <a:bodyPr/>
          <a:lstStyle/>
          <a:p>
            <a:r>
              <a:rPr lang="en-US" altLang="zh-CN" dirty="0" smtClean="0"/>
              <a:t>Validation using a power meter</a:t>
            </a:r>
            <a:endParaRPr lang="zh-CN" alt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2286000"/>
            <a:ext cx="372218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descr="C:\Users\Feng\Desktop\IMG_20100927_16194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1676400"/>
            <a:ext cx="2743201" cy="2057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20" y="2373868"/>
            <a:ext cx="234928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02811" y="4736068"/>
            <a:ext cx="997389" cy="369332"/>
          </a:xfrm>
          <a:prstGeom prst="rect">
            <a:avLst/>
          </a:prstGeom>
          <a:noFill/>
        </p:spPr>
        <p:txBody>
          <a:bodyPr wrap="none" rtlCol="0">
            <a:spAutoFit/>
          </a:bodyPr>
          <a:lstStyle/>
          <a:p>
            <a:pPr algn="ctr"/>
            <a:r>
              <a:rPr lang="en-US" altLang="zh-CN" dirty="0" smtClean="0"/>
              <a:t>Carrier 1</a:t>
            </a:r>
            <a:endParaRPr lang="zh-CN" altLang="en-US" dirty="0"/>
          </a:p>
        </p:txBody>
      </p:sp>
      <p:grpSp>
        <p:nvGrpSpPr>
          <p:cNvPr id="15" name="组合 14"/>
          <p:cNvGrpSpPr/>
          <p:nvPr/>
        </p:nvGrpSpPr>
        <p:grpSpPr>
          <a:xfrm>
            <a:off x="2514600" y="1981200"/>
            <a:ext cx="1986441" cy="3569732"/>
            <a:chOff x="2514600" y="2743200"/>
            <a:chExt cx="1986441" cy="3569732"/>
          </a:xfrm>
        </p:grpSpPr>
        <p:cxnSp>
          <p:nvCxnSpPr>
            <p:cNvPr id="10" name="直接连接符 9"/>
            <p:cNvCxnSpPr/>
            <p:nvPr/>
          </p:nvCxnSpPr>
          <p:spPr>
            <a:xfrm rot="5400000">
              <a:off x="1798983" y="4343400"/>
              <a:ext cx="32004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1" name="直接连接符 10"/>
            <p:cNvCxnSpPr/>
            <p:nvPr/>
          </p:nvCxnSpPr>
          <p:spPr>
            <a:xfrm rot="5400000">
              <a:off x="2037522" y="4343400"/>
              <a:ext cx="3200400" cy="0"/>
            </a:xfrm>
            <a:prstGeom prst="line">
              <a:avLst/>
            </a:prstGeom>
          </p:spPr>
          <p:style>
            <a:lnRef idx="2">
              <a:schemeClr val="accent2"/>
            </a:lnRef>
            <a:fillRef idx="0">
              <a:schemeClr val="accent2"/>
            </a:fillRef>
            <a:effectRef idx="1">
              <a:schemeClr val="accent2"/>
            </a:effectRef>
            <a:fontRef idx="minor">
              <a:schemeClr val="tx1"/>
            </a:fontRef>
          </p:style>
        </p:cxnSp>
        <p:sp>
          <p:nvSpPr>
            <p:cNvPr id="14" name="TextBox 13"/>
            <p:cNvSpPr txBox="1"/>
            <p:nvPr/>
          </p:nvSpPr>
          <p:spPr>
            <a:xfrm>
              <a:off x="2514600" y="5943600"/>
              <a:ext cx="1986441" cy="369332"/>
            </a:xfrm>
            <a:prstGeom prst="rect">
              <a:avLst/>
            </a:prstGeom>
            <a:noFill/>
          </p:spPr>
          <p:txBody>
            <a:bodyPr wrap="none" rtlCol="0">
              <a:spAutoFit/>
            </a:bodyPr>
            <a:lstStyle/>
            <a:p>
              <a:r>
                <a:rPr lang="en-US" altLang="zh-CN" dirty="0" smtClean="0"/>
                <a:t>Promo Delay: 2 Sec</a:t>
              </a:r>
              <a:endParaRPr lang="zh-CN" altLang="en-US" dirty="0"/>
            </a:p>
          </p:txBody>
        </p:sp>
      </p:grpSp>
      <p:grpSp>
        <p:nvGrpSpPr>
          <p:cNvPr id="20" name="组合 19"/>
          <p:cNvGrpSpPr/>
          <p:nvPr/>
        </p:nvGrpSpPr>
        <p:grpSpPr>
          <a:xfrm>
            <a:off x="3581400" y="1981200"/>
            <a:ext cx="1546834" cy="3200400"/>
            <a:chOff x="3581400" y="2743200"/>
            <a:chExt cx="1546834" cy="3200400"/>
          </a:xfrm>
        </p:grpSpPr>
        <p:grpSp>
          <p:nvGrpSpPr>
            <p:cNvPr id="18" name="组合 17"/>
            <p:cNvGrpSpPr/>
            <p:nvPr/>
          </p:nvGrpSpPr>
          <p:grpSpPr>
            <a:xfrm>
              <a:off x="3657600" y="2743200"/>
              <a:ext cx="609600" cy="3200400"/>
              <a:chOff x="3657600" y="2743200"/>
              <a:chExt cx="609600" cy="3200400"/>
            </a:xfrm>
          </p:grpSpPr>
          <p:cxnSp>
            <p:nvCxnSpPr>
              <p:cNvPr id="12" name="直接连接符 11"/>
              <p:cNvCxnSpPr/>
              <p:nvPr/>
            </p:nvCxnSpPr>
            <p:spPr>
              <a:xfrm rot="5400000">
                <a:off x="2667000" y="4343400"/>
                <a:ext cx="32004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7" name="直接连接符 16"/>
              <p:cNvCxnSpPr/>
              <p:nvPr/>
            </p:nvCxnSpPr>
            <p:spPr>
              <a:xfrm rot="5400000">
                <a:off x="2057400" y="4343400"/>
                <a:ext cx="3200400" cy="0"/>
              </a:xfrm>
              <a:prstGeom prst="line">
                <a:avLst/>
              </a:prstGeom>
            </p:spPr>
            <p:style>
              <a:lnRef idx="2">
                <a:schemeClr val="accent2"/>
              </a:lnRef>
              <a:fillRef idx="0">
                <a:schemeClr val="accent2"/>
              </a:fillRef>
              <a:effectRef idx="1">
                <a:schemeClr val="accent2"/>
              </a:effectRef>
              <a:fontRef idx="minor">
                <a:schemeClr val="tx1"/>
              </a:fontRef>
            </p:style>
          </p:cxnSp>
        </p:grpSp>
        <p:sp>
          <p:nvSpPr>
            <p:cNvPr id="19" name="TextBox 18"/>
            <p:cNvSpPr txBox="1"/>
            <p:nvPr/>
          </p:nvSpPr>
          <p:spPr>
            <a:xfrm>
              <a:off x="3581400" y="2971800"/>
              <a:ext cx="1546834" cy="369332"/>
            </a:xfrm>
            <a:prstGeom prst="rect">
              <a:avLst/>
            </a:prstGeom>
            <a:noFill/>
          </p:spPr>
          <p:txBody>
            <a:bodyPr wrap="none" rtlCol="0">
              <a:spAutoFit/>
            </a:bodyPr>
            <a:lstStyle/>
            <a:p>
              <a:r>
                <a:rPr lang="en-US" altLang="zh-CN" dirty="0" smtClean="0"/>
                <a:t>DCH Tail: 5 sec</a:t>
              </a:r>
              <a:endParaRPr lang="zh-CN" altLang="en-US" dirty="0"/>
            </a:p>
          </p:txBody>
        </p:sp>
      </p:grpSp>
      <p:grpSp>
        <p:nvGrpSpPr>
          <p:cNvPr id="24" name="组合 23"/>
          <p:cNvGrpSpPr/>
          <p:nvPr/>
        </p:nvGrpSpPr>
        <p:grpSpPr>
          <a:xfrm>
            <a:off x="4191000" y="1981200"/>
            <a:ext cx="1745414" cy="3200400"/>
            <a:chOff x="4191000" y="2743200"/>
            <a:chExt cx="1745414" cy="3200400"/>
          </a:xfrm>
        </p:grpSpPr>
        <p:grpSp>
          <p:nvGrpSpPr>
            <p:cNvPr id="22" name="组合 21"/>
            <p:cNvGrpSpPr/>
            <p:nvPr/>
          </p:nvGrpSpPr>
          <p:grpSpPr>
            <a:xfrm>
              <a:off x="4267200" y="2743200"/>
              <a:ext cx="1341783" cy="3200400"/>
              <a:chOff x="4267200" y="2743200"/>
              <a:chExt cx="1341783" cy="3200400"/>
            </a:xfrm>
          </p:grpSpPr>
          <p:cxnSp>
            <p:nvCxnSpPr>
              <p:cNvPr id="13" name="直接连接符 12"/>
              <p:cNvCxnSpPr/>
              <p:nvPr/>
            </p:nvCxnSpPr>
            <p:spPr>
              <a:xfrm rot="5400000">
                <a:off x="4008783" y="4343400"/>
                <a:ext cx="32004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1" name="直接连接符 20"/>
              <p:cNvCxnSpPr/>
              <p:nvPr/>
            </p:nvCxnSpPr>
            <p:spPr>
              <a:xfrm rot="5400000">
                <a:off x="2667000" y="4343400"/>
                <a:ext cx="3200400" cy="0"/>
              </a:xfrm>
              <a:prstGeom prst="line">
                <a:avLst/>
              </a:prstGeom>
            </p:spPr>
            <p:style>
              <a:lnRef idx="2">
                <a:schemeClr val="accent2"/>
              </a:lnRef>
              <a:fillRef idx="0">
                <a:schemeClr val="accent2"/>
              </a:fillRef>
              <a:effectRef idx="1">
                <a:schemeClr val="accent2"/>
              </a:effectRef>
              <a:fontRef idx="minor">
                <a:schemeClr val="tx1"/>
              </a:fontRef>
            </p:style>
          </p:cxnSp>
        </p:grpSp>
        <p:sp>
          <p:nvSpPr>
            <p:cNvPr id="23" name="TextBox 22"/>
            <p:cNvSpPr txBox="1"/>
            <p:nvPr/>
          </p:nvSpPr>
          <p:spPr>
            <a:xfrm>
              <a:off x="4191000" y="3429000"/>
              <a:ext cx="1745414" cy="369332"/>
            </a:xfrm>
            <a:prstGeom prst="rect">
              <a:avLst/>
            </a:prstGeom>
            <a:noFill/>
          </p:spPr>
          <p:txBody>
            <a:bodyPr wrap="none" rtlCol="0">
              <a:spAutoFit/>
            </a:bodyPr>
            <a:lstStyle/>
            <a:p>
              <a:r>
                <a:rPr lang="en-US" altLang="zh-CN" dirty="0" smtClean="0"/>
                <a:t>FACH Tail: 12 sec</a:t>
              </a:r>
              <a:endParaRPr lang="zh-CN" altLang="en-US" dirty="0"/>
            </a:p>
          </p:txBody>
        </p:sp>
      </p:grpSp>
      <p:graphicFrame>
        <p:nvGraphicFramePr>
          <p:cNvPr id="25" name="表格 24"/>
          <p:cNvGraphicFramePr>
            <a:graphicFrameLocks noGrp="1"/>
          </p:cNvGraphicFramePr>
          <p:nvPr/>
        </p:nvGraphicFramePr>
        <p:xfrm>
          <a:off x="6096000" y="3886200"/>
          <a:ext cx="2819400" cy="2225040"/>
        </p:xfrm>
        <a:graphic>
          <a:graphicData uri="http://schemas.openxmlformats.org/drawingml/2006/table">
            <a:tbl>
              <a:tblPr firstRow="1" bandRow="1">
                <a:tableStyleId>{073A0DAA-6AF3-43AB-8588-CEC1D06C72B9}</a:tableStyleId>
              </a:tblPr>
              <a:tblGrid>
                <a:gridCol w="1335505"/>
                <a:gridCol w="1483895"/>
              </a:tblGrid>
              <a:tr h="370840">
                <a:tc>
                  <a:txBody>
                    <a:bodyPr/>
                    <a:lstStyle/>
                    <a:p>
                      <a:r>
                        <a:rPr lang="en-US" altLang="zh-CN" dirty="0" smtClean="0"/>
                        <a:t>RRC State</a:t>
                      </a:r>
                      <a:endParaRPr lang="zh-CN" altLang="en-US" dirty="0"/>
                    </a:p>
                  </a:txBody>
                  <a:tcPr/>
                </a:tc>
                <a:tc>
                  <a:txBody>
                    <a:bodyPr/>
                    <a:lstStyle/>
                    <a:p>
                      <a:r>
                        <a:rPr lang="en-US" altLang="zh-CN" sz="1400" dirty="0" err="1" smtClean="0"/>
                        <a:t>Avg</a:t>
                      </a:r>
                      <a:r>
                        <a:rPr lang="en-US" altLang="zh-CN" sz="1400" dirty="0" smtClean="0"/>
                        <a:t> Radio Power</a:t>
                      </a:r>
                      <a:endParaRPr lang="zh-CN" altLang="en-US" sz="1400" dirty="0"/>
                    </a:p>
                  </a:txBody>
                  <a:tcPr/>
                </a:tc>
              </a:tr>
              <a:tr h="370840">
                <a:tc>
                  <a:txBody>
                    <a:bodyPr/>
                    <a:lstStyle/>
                    <a:p>
                      <a:r>
                        <a:rPr lang="en-US" altLang="zh-CN" dirty="0" smtClean="0"/>
                        <a:t>IDLE</a:t>
                      </a:r>
                      <a:endParaRPr lang="zh-CN" altLang="en-US" dirty="0"/>
                    </a:p>
                  </a:txBody>
                  <a:tcPr/>
                </a:tc>
                <a:tc>
                  <a:txBody>
                    <a:bodyPr/>
                    <a:lstStyle/>
                    <a:p>
                      <a:r>
                        <a:rPr lang="en-US" altLang="zh-CN" dirty="0" smtClean="0"/>
                        <a:t>0</a:t>
                      </a:r>
                      <a:endParaRPr lang="zh-CN" altLang="en-US" dirty="0"/>
                    </a:p>
                  </a:txBody>
                  <a:tcPr/>
                </a:tc>
              </a:tr>
              <a:tr h="370840">
                <a:tc>
                  <a:txBody>
                    <a:bodyPr/>
                    <a:lstStyle/>
                    <a:p>
                      <a:r>
                        <a:rPr lang="en-US" altLang="zh-CN" dirty="0" smtClean="0"/>
                        <a:t>FACH</a:t>
                      </a:r>
                      <a:endParaRPr lang="zh-CN" altLang="en-US" dirty="0"/>
                    </a:p>
                  </a:txBody>
                  <a:tcPr/>
                </a:tc>
                <a:tc>
                  <a:txBody>
                    <a:bodyPr/>
                    <a:lstStyle/>
                    <a:p>
                      <a:r>
                        <a:rPr lang="en-US" altLang="zh-CN" dirty="0" smtClean="0"/>
                        <a:t>460 </a:t>
                      </a:r>
                      <a:r>
                        <a:rPr lang="en-US" altLang="zh-CN" dirty="0" err="1" smtClean="0"/>
                        <a:t>mW</a:t>
                      </a:r>
                      <a:endParaRPr lang="zh-CN" altLang="en-US" dirty="0"/>
                    </a:p>
                  </a:txBody>
                  <a:tcPr/>
                </a:tc>
              </a:tr>
              <a:tr h="370840">
                <a:tc>
                  <a:txBody>
                    <a:bodyPr/>
                    <a:lstStyle/>
                    <a:p>
                      <a:r>
                        <a:rPr lang="en-US" altLang="zh-CN" dirty="0" smtClean="0"/>
                        <a:t>DCH</a:t>
                      </a:r>
                      <a:endParaRPr lang="zh-CN" altLang="en-US" dirty="0"/>
                    </a:p>
                  </a:txBody>
                  <a:tcPr/>
                </a:tc>
                <a:tc>
                  <a:txBody>
                    <a:bodyPr/>
                    <a:lstStyle/>
                    <a:p>
                      <a:r>
                        <a:rPr lang="en-US" altLang="zh-CN" dirty="0" smtClean="0"/>
                        <a:t>800 </a:t>
                      </a:r>
                      <a:r>
                        <a:rPr lang="en-US" altLang="zh-CN" dirty="0" err="1" smtClean="0"/>
                        <a:t>mW</a:t>
                      </a:r>
                      <a:endParaRPr lang="zh-CN" altLang="en-US" dirty="0"/>
                    </a:p>
                  </a:txBody>
                  <a:tcPr/>
                </a:tc>
              </a:tr>
              <a:tr h="370840">
                <a:tc>
                  <a:txBody>
                    <a:bodyPr/>
                    <a:lstStyle/>
                    <a:p>
                      <a:r>
                        <a:rPr lang="en-US" altLang="zh-CN" dirty="0" smtClean="0"/>
                        <a:t>FACH</a:t>
                      </a:r>
                      <a:r>
                        <a:rPr lang="en-US" altLang="zh-CN" dirty="0" smtClean="0">
                          <a:sym typeface="Wingdings" pitchFamily="2" charset="2"/>
                        </a:rPr>
                        <a:t>DCH</a:t>
                      </a:r>
                      <a:endParaRPr lang="zh-CN" altLang="en-US" dirty="0"/>
                    </a:p>
                  </a:txBody>
                  <a:tcPr/>
                </a:tc>
                <a:tc>
                  <a:txBody>
                    <a:bodyPr/>
                    <a:lstStyle/>
                    <a:p>
                      <a:r>
                        <a:rPr lang="en-US" altLang="zh-CN" dirty="0" smtClean="0"/>
                        <a:t>700 </a:t>
                      </a:r>
                      <a:r>
                        <a:rPr lang="en-US" altLang="zh-CN" dirty="0" err="1" smtClean="0"/>
                        <a:t>mW</a:t>
                      </a:r>
                      <a:endParaRPr lang="zh-CN" altLang="en-US" dirty="0"/>
                    </a:p>
                  </a:txBody>
                  <a:tcPr/>
                </a:tc>
              </a:tr>
              <a:tr h="370840">
                <a:tc>
                  <a:txBody>
                    <a:bodyPr/>
                    <a:lstStyle/>
                    <a:p>
                      <a:r>
                        <a:rPr lang="en-US" altLang="zh-CN" dirty="0" smtClean="0"/>
                        <a:t>IDLE</a:t>
                      </a:r>
                      <a:r>
                        <a:rPr lang="en-US" altLang="zh-CN" dirty="0" smtClean="0">
                          <a:sym typeface="Wingdings" pitchFamily="2" charset="2"/>
                        </a:rPr>
                        <a:t>DCH</a:t>
                      </a:r>
                      <a:endParaRPr lang="zh-CN" altLang="en-US" dirty="0"/>
                    </a:p>
                  </a:txBody>
                  <a:tcPr/>
                </a:tc>
                <a:tc>
                  <a:txBody>
                    <a:bodyPr/>
                    <a:lstStyle/>
                    <a:p>
                      <a:r>
                        <a:rPr lang="en-US" altLang="zh-CN" dirty="0" smtClean="0"/>
                        <a:t>550 </a:t>
                      </a:r>
                      <a:r>
                        <a:rPr lang="en-US" altLang="zh-CN" dirty="0" err="1" smtClean="0"/>
                        <a:t>mW</a:t>
                      </a:r>
                      <a:endParaRPr lang="zh-CN" altLang="en-US" dirty="0"/>
                    </a:p>
                  </a:txBody>
                  <a:tcPr/>
                </a:tc>
              </a:tr>
            </a:tbl>
          </a:graphicData>
        </a:graphic>
      </p:graphicFrame>
      <p:sp>
        <p:nvSpPr>
          <p:cNvPr id="4" name="Date Placeholder 3"/>
          <p:cNvSpPr>
            <a:spLocks noGrp="1"/>
          </p:cNvSpPr>
          <p:nvPr>
            <p:ph type="dt" sz="half" idx="10"/>
          </p:nvPr>
        </p:nvSpPr>
        <p:spPr/>
        <p:txBody>
          <a:bodyPr/>
          <a:lstStyle/>
          <a:p>
            <a:r>
              <a:rPr lang="en-US" smtClean="0"/>
              <a:t>3/24/14</a:t>
            </a:r>
            <a:endParaRPr lang="en-US"/>
          </a:p>
        </p:txBody>
      </p:sp>
      <p:sp>
        <p:nvSpPr>
          <p:cNvPr id="9" name="Footer Placeholder 8"/>
          <p:cNvSpPr>
            <a:spLocks noGrp="1"/>
          </p:cNvSpPr>
          <p:nvPr>
            <p:ph type="ftr" sz="quarter" idx="11"/>
          </p:nvPr>
        </p:nvSpPr>
        <p:spPr/>
        <p:txBody>
          <a:bodyPr/>
          <a:lstStyle/>
          <a:p>
            <a:r>
              <a:rPr lang="en-US" smtClean="0"/>
              <a:t>Cellular Networks and Mobile Computing (COMS 6998-7)</a:t>
            </a:r>
            <a:endParaRPr lang="en-US"/>
          </a:p>
        </p:txBody>
      </p:sp>
      <p:sp>
        <p:nvSpPr>
          <p:cNvPr id="26" name="Slide Number Placeholder 25"/>
          <p:cNvSpPr>
            <a:spLocks noGrp="1"/>
          </p:cNvSpPr>
          <p:nvPr>
            <p:ph type="sldNum" sz="quarter" idx="12"/>
          </p:nvPr>
        </p:nvSpPr>
        <p:spPr/>
        <p:txBody>
          <a:bodyPr/>
          <a:lstStyle/>
          <a:p>
            <a:fld id="{20342B77-D34C-443A-9BA4-2E8748A6D936}" type="slidenum">
              <a:rPr lang="en-US" smtClean="0"/>
              <a:pPr/>
              <a:t>43</a:t>
            </a:fld>
            <a:endParaRPr lang="en-US"/>
          </a:p>
        </p:txBody>
      </p:sp>
    </p:spTree>
    <p:extLst>
      <p:ext uri="{BB962C8B-B14F-4D97-AF65-F5344CB8AC3E}">
        <p14:creationId xmlns:p14="http://schemas.microsoft.com/office/powerpoint/2010/main" val="10618789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600200"/>
            <a:ext cx="8305800" cy="4525963"/>
          </a:xfrm>
        </p:spPr>
        <p:txBody>
          <a:bodyPr>
            <a:normAutofit/>
          </a:bodyPr>
          <a:lstStyle/>
          <a:p>
            <a:r>
              <a:rPr lang="en-US" dirty="0" smtClean="0">
                <a:solidFill>
                  <a:schemeClr val="bg1">
                    <a:lumMod val="85000"/>
                  </a:schemeClr>
                </a:solidFill>
              </a:rPr>
              <a:t>Introduction</a:t>
            </a:r>
          </a:p>
          <a:p>
            <a:r>
              <a:rPr lang="en-US" dirty="0" smtClean="0">
                <a:solidFill>
                  <a:schemeClr val="bg1">
                    <a:lumMod val="85000"/>
                  </a:schemeClr>
                </a:solidFill>
              </a:rPr>
              <a:t>RRC State Inference</a:t>
            </a:r>
          </a:p>
          <a:p>
            <a:r>
              <a:rPr lang="en-US" dirty="0" smtClean="0"/>
              <a:t>Radio Resource Usage Profiling &amp; Optimization</a:t>
            </a:r>
          </a:p>
          <a:p>
            <a:r>
              <a:rPr lang="en-US" dirty="0" smtClean="0"/>
              <a:t>Network RRC Parameters </a:t>
            </a:r>
            <a:r>
              <a:rPr lang="en-US" dirty="0"/>
              <a:t>Optimization </a:t>
            </a:r>
            <a:endParaRPr lang="en-US" dirty="0" smtClean="0"/>
          </a:p>
          <a:p>
            <a:r>
              <a:rPr lang="en-US" dirty="0" smtClean="0"/>
              <a:t>Conclusion</a:t>
            </a:r>
          </a:p>
          <a:p>
            <a:endParaRPr lang="en-US" dirty="0" smtClean="0"/>
          </a:p>
        </p:txBody>
      </p:sp>
      <p:sp>
        <p:nvSpPr>
          <p:cNvPr id="4" name="Date Placeholder 3"/>
          <p:cNvSpPr>
            <a:spLocks noGrp="1"/>
          </p:cNvSpPr>
          <p:nvPr>
            <p:ph type="dt" sz="half" idx="10"/>
          </p:nvPr>
        </p:nvSpPr>
        <p:spPr/>
        <p:txBody>
          <a:bodyPr/>
          <a:lstStyle/>
          <a:p>
            <a:r>
              <a:rPr lang="en-US" smtClean="0"/>
              <a:t>3/24/14</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44</a:t>
            </a:fld>
            <a:endParaRPr lang="en-US"/>
          </a:p>
        </p:txBody>
      </p:sp>
    </p:spTree>
    <p:extLst>
      <p:ext uri="{BB962C8B-B14F-4D97-AF65-F5344CB8AC3E}">
        <p14:creationId xmlns:p14="http://schemas.microsoft.com/office/powerpoint/2010/main" val="283333213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74625" y="457200"/>
            <a:ext cx="8893175" cy="917575"/>
          </a:xfrm>
        </p:spPr>
        <p:txBody>
          <a:bodyPr>
            <a:noAutofit/>
          </a:bodyPr>
          <a:lstStyle/>
          <a:p>
            <a:pPr eaLnBrk="1" hangingPunct="1"/>
            <a:r>
              <a:rPr lang="en-US" sz="3600" b="1" dirty="0" smtClean="0">
                <a:ea typeface="宋体"/>
                <a:cs typeface="宋体"/>
              </a:rPr>
              <a:t>ARO: Mobile </a:t>
            </a:r>
            <a:r>
              <a:rPr lang="en-US" sz="3600" b="1" dirty="0" smtClean="0">
                <a:solidFill>
                  <a:srgbClr val="FF0000"/>
                </a:solidFill>
                <a:ea typeface="宋体"/>
                <a:cs typeface="宋体"/>
              </a:rPr>
              <a:t>A</a:t>
            </a:r>
            <a:r>
              <a:rPr lang="en-US" sz="3600" b="1" dirty="0" smtClean="0">
                <a:ea typeface="宋体"/>
                <a:cs typeface="宋体"/>
              </a:rPr>
              <a:t>pplication </a:t>
            </a:r>
            <a:r>
              <a:rPr lang="en-US" sz="3600" b="1" dirty="0" smtClean="0">
                <a:solidFill>
                  <a:srgbClr val="FF0000"/>
                </a:solidFill>
                <a:ea typeface="宋体"/>
                <a:cs typeface="宋体"/>
              </a:rPr>
              <a:t>R</a:t>
            </a:r>
            <a:r>
              <a:rPr lang="en-US" sz="3600" b="1" dirty="0" smtClean="0">
                <a:ea typeface="宋体"/>
                <a:cs typeface="宋体"/>
              </a:rPr>
              <a:t>esource </a:t>
            </a:r>
            <a:r>
              <a:rPr lang="en-US" sz="3600" b="1" dirty="0" smtClean="0">
                <a:solidFill>
                  <a:srgbClr val="FF0000"/>
                </a:solidFill>
                <a:ea typeface="宋体"/>
                <a:cs typeface="宋体"/>
              </a:rPr>
              <a:t>O</a:t>
            </a:r>
            <a:r>
              <a:rPr lang="en-US" sz="3600" b="1" dirty="0" smtClean="0">
                <a:ea typeface="宋体"/>
                <a:cs typeface="宋体"/>
              </a:rPr>
              <a:t>ptimizer</a:t>
            </a:r>
          </a:p>
        </p:txBody>
      </p:sp>
      <p:sp>
        <p:nvSpPr>
          <p:cNvPr id="3" name="Content Placeholder 2"/>
          <p:cNvSpPr>
            <a:spLocks noGrp="1"/>
          </p:cNvSpPr>
          <p:nvPr>
            <p:ph idx="1"/>
          </p:nvPr>
        </p:nvSpPr>
        <p:spPr>
          <a:xfrm>
            <a:off x="304800" y="1524000"/>
            <a:ext cx="8839200" cy="4525963"/>
          </a:xfrm>
        </p:spPr>
        <p:txBody>
          <a:bodyPr>
            <a:noAutofit/>
          </a:bodyPr>
          <a:lstStyle/>
          <a:p>
            <a:pPr eaLnBrk="1" hangingPunct="1"/>
            <a:r>
              <a:rPr lang="en-US" altLang="zh-CN" sz="2800" b="1" dirty="0" smtClean="0">
                <a:solidFill>
                  <a:schemeClr val="tx2"/>
                </a:solidFill>
                <a:cs typeface="宋体"/>
              </a:rPr>
              <a:t>Motivations:</a:t>
            </a:r>
          </a:p>
          <a:p>
            <a:pPr lvl="1" eaLnBrk="1" hangingPunct="1"/>
            <a:r>
              <a:rPr lang="en-US" altLang="zh-CN" sz="2400" dirty="0" smtClean="0">
                <a:cs typeface="宋体"/>
              </a:rPr>
              <a:t>Are developers aware of the RRC state machine and its implications on radio resource / energy? </a:t>
            </a:r>
            <a:r>
              <a:rPr lang="en-US" altLang="zh-CN" sz="2400" b="1" dirty="0" smtClean="0">
                <a:solidFill>
                  <a:srgbClr val="FF0000"/>
                </a:solidFill>
                <a:cs typeface="宋体"/>
              </a:rPr>
              <a:t>NO.</a:t>
            </a:r>
          </a:p>
          <a:p>
            <a:pPr lvl="1" eaLnBrk="1" hangingPunct="1"/>
            <a:r>
              <a:rPr lang="en-US" altLang="zh-CN" sz="2400" dirty="0" smtClean="0">
                <a:cs typeface="宋体"/>
              </a:rPr>
              <a:t>Do they need a tool for automatically profiling their prototype applications? </a:t>
            </a:r>
            <a:r>
              <a:rPr lang="en-US" altLang="zh-CN" sz="2400" b="1" dirty="0" smtClean="0">
                <a:solidFill>
                  <a:srgbClr val="FF0000"/>
                </a:solidFill>
                <a:cs typeface="宋体"/>
              </a:rPr>
              <a:t>YES.</a:t>
            </a:r>
          </a:p>
          <a:p>
            <a:pPr lvl="1" eaLnBrk="1" hangingPunct="1"/>
            <a:r>
              <a:rPr lang="en-US" altLang="zh-CN" sz="2400" dirty="0" smtClean="0">
                <a:cs typeface="宋体"/>
              </a:rPr>
              <a:t>If we provide that visibility, would developers optimize their applications and reduce the network impact? </a:t>
            </a:r>
            <a:r>
              <a:rPr lang="en-US" altLang="zh-CN" sz="2400" b="1" dirty="0" smtClean="0">
                <a:solidFill>
                  <a:srgbClr val="FF0000"/>
                </a:solidFill>
                <a:cs typeface="宋体"/>
              </a:rPr>
              <a:t>Hopefully YES.</a:t>
            </a:r>
          </a:p>
          <a:p>
            <a:pPr eaLnBrk="1" hangingPunct="1"/>
            <a:r>
              <a:rPr lang="en-US" altLang="zh-CN" sz="2800" b="1" dirty="0" smtClean="0">
                <a:solidFill>
                  <a:schemeClr val="tx2"/>
                </a:solidFill>
                <a:cs typeface="宋体"/>
              </a:rPr>
              <a:t>ARO: Mobile Application Resource Optimizer</a:t>
            </a:r>
          </a:p>
          <a:p>
            <a:pPr lvl="1"/>
            <a:r>
              <a:rPr lang="en-US" altLang="zh-CN" sz="2400" dirty="0" smtClean="0">
                <a:cs typeface="宋体"/>
              </a:rPr>
              <a:t>Provide </a:t>
            </a:r>
            <a:r>
              <a:rPr lang="en-US" altLang="zh-CN" sz="2400" dirty="0">
                <a:cs typeface="宋体"/>
              </a:rPr>
              <a:t>visibility of radio resource and energy utilization.</a:t>
            </a:r>
          </a:p>
          <a:p>
            <a:pPr lvl="1" eaLnBrk="1" hangingPunct="1"/>
            <a:r>
              <a:rPr lang="en-US" altLang="zh-CN" sz="2400" dirty="0" smtClean="0">
                <a:cs typeface="宋体"/>
              </a:rPr>
              <a:t>Benchmark efficiencies of cellular radio resource and battery life for a specific application</a:t>
            </a:r>
          </a:p>
        </p:txBody>
      </p:sp>
      <p:sp>
        <p:nvSpPr>
          <p:cNvPr id="8" name="TextBox 7"/>
          <p:cNvSpPr txBox="1"/>
          <p:nvPr/>
        </p:nvSpPr>
        <p:spPr>
          <a:xfrm>
            <a:off x="6019800" y="6428601"/>
            <a:ext cx="1790649" cy="276999"/>
          </a:xfrm>
          <a:prstGeom prst="rect">
            <a:avLst/>
          </a:prstGeom>
          <a:noFill/>
        </p:spPr>
        <p:txBody>
          <a:bodyPr wrap="none" rtlCol="0">
            <a:spAutoFit/>
          </a:bodyPr>
          <a:lstStyle/>
          <a:p>
            <a:r>
              <a:rPr lang="en-US" sz="1200" dirty="0" smtClean="0"/>
              <a:t>Courtesy: </a:t>
            </a:r>
            <a:r>
              <a:rPr lang="en-US" sz="1200" dirty="0" err="1" smtClean="0"/>
              <a:t>Feng</a:t>
            </a:r>
            <a:r>
              <a:rPr lang="en-US" sz="1200" dirty="0" smtClean="0"/>
              <a:t> </a:t>
            </a:r>
            <a:r>
              <a:rPr lang="en-US" sz="1200" dirty="0" err="1" smtClean="0"/>
              <a:t>Qian</a:t>
            </a:r>
            <a:r>
              <a:rPr lang="en-US" sz="1200" dirty="0" smtClean="0"/>
              <a:t> et al.</a:t>
            </a:r>
            <a:endParaRPr lang="en-US" sz="1200" dirty="0"/>
          </a:p>
        </p:txBody>
      </p:sp>
      <p:sp>
        <p:nvSpPr>
          <p:cNvPr id="2" name="Date Placeholder 1"/>
          <p:cNvSpPr>
            <a:spLocks noGrp="1"/>
          </p:cNvSpPr>
          <p:nvPr>
            <p:ph type="dt" sz="half" idx="10"/>
          </p:nvPr>
        </p:nvSpPr>
        <p:spPr/>
        <p:txBody>
          <a:bodyPr/>
          <a:lstStyle/>
          <a:p>
            <a:r>
              <a:rPr lang="en-US" smtClean="0"/>
              <a:t>3/24/14</a:t>
            </a:r>
            <a:endParaRPr lang="en-US"/>
          </a:p>
        </p:txBody>
      </p:sp>
      <p:sp>
        <p:nvSpPr>
          <p:cNvPr id="4" name="Footer Placeholder 3"/>
          <p:cNvSpPr>
            <a:spLocks noGrp="1"/>
          </p:cNvSpPr>
          <p:nvPr>
            <p:ph type="ftr" sz="quarte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45</a:t>
            </a:fld>
            <a:endParaRPr lang="en-US"/>
          </a:p>
        </p:txBody>
      </p:sp>
    </p:spTree>
    <p:extLst>
      <p:ext uri="{BB962C8B-B14F-4D97-AF65-F5344CB8AC3E}">
        <p14:creationId xmlns:p14="http://schemas.microsoft.com/office/powerpoint/2010/main" val="866062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标题 1"/>
          <p:cNvSpPr>
            <a:spLocks noGrp="1"/>
          </p:cNvSpPr>
          <p:nvPr>
            <p:ph type="title"/>
          </p:nvPr>
        </p:nvSpPr>
        <p:spPr>
          <a:xfrm>
            <a:off x="304800" y="304800"/>
            <a:ext cx="8915400" cy="609600"/>
          </a:xfrm>
        </p:spPr>
        <p:txBody>
          <a:bodyPr>
            <a:noAutofit/>
          </a:bodyPr>
          <a:lstStyle/>
          <a:p>
            <a:pPr eaLnBrk="1" hangingPunct="1"/>
            <a:r>
              <a:rPr lang="en-US" altLang="zh-CN" sz="3600" b="1" dirty="0" smtClean="0"/>
              <a:t>ARO System Architecture</a:t>
            </a:r>
            <a:endParaRPr lang="zh-CN" altLang="en-US" sz="3600" b="1" u="sng" dirty="0" smtClean="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588" y="1204913"/>
            <a:ext cx="6599237"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019800" y="6428601"/>
            <a:ext cx="1790649" cy="276999"/>
          </a:xfrm>
          <a:prstGeom prst="rect">
            <a:avLst/>
          </a:prstGeom>
          <a:noFill/>
        </p:spPr>
        <p:txBody>
          <a:bodyPr wrap="none" rtlCol="0">
            <a:spAutoFit/>
          </a:bodyPr>
          <a:lstStyle/>
          <a:p>
            <a:r>
              <a:rPr lang="en-US" sz="1200" dirty="0" smtClean="0"/>
              <a:t>Courtesy: </a:t>
            </a:r>
            <a:r>
              <a:rPr lang="en-US" sz="1200" dirty="0" err="1" smtClean="0"/>
              <a:t>Feng</a:t>
            </a:r>
            <a:r>
              <a:rPr lang="en-US" sz="1200" dirty="0" smtClean="0"/>
              <a:t> </a:t>
            </a:r>
            <a:r>
              <a:rPr lang="en-US" sz="1200" dirty="0" err="1" smtClean="0"/>
              <a:t>Qian</a:t>
            </a:r>
            <a:r>
              <a:rPr lang="en-US" sz="1200" dirty="0" smtClean="0"/>
              <a:t> et al.</a:t>
            </a:r>
            <a:endParaRPr lang="en-US" sz="1200" dirty="0"/>
          </a:p>
        </p:txBody>
      </p:sp>
      <p:sp>
        <p:nvSpPr>
          <p:cNvPr id="3" name="Date Placeholder 2"/>
          <p:cNvSpPr>
            <a:spLocks noGrp="1"/>
          </p:cNvSpPr>
          <p:nvPr>
            <p:ph type="dt" sz="half" idx="10"/>
          </p:nvPr>
        </p:nvSpPr>
        <p:spPr/>
        <p:txBody>
          <a:bodyPr/>
          <a:lstStyle/>
          <a:p>
            <a:r>
              <a:rPr lang="en-US" smtClean="0"/>
              <a:t>3/24/14</a:t>
            </a:r>
            <a:endParaRPr lang="en-US"/>
          </a:p>
        </p:txBody>
      </p:sp>
      <p:sp>
        <p:nvSpPr>
          <p:cNvPr id="4" name="Footer Placeholder 3"/>
          <p:cNvSpPr>
            <a:spLocks noGrp="1"/>
          </p:cNvSpPr>
          <p:nvPr>
            <p:ph type="ftr" sz="quarte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46</a:t>
            </a:fld>
            <a:endParaRPr lang="en-US"/>
          </a:p>
        </p:txBody>
      </p:sp>
    </p:spTree>
    <p:extLst>
      <p:ext uri="{BB962C8B-B14F-4D97-AF65-F5344CB8AC3E}">
        <p14:creationId xmlns:p14="http://schemas.microsoft.com/office/powerpoint/2010/main" val="188726019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588" y="1204913"/>
            <a:ext cx="6599237"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3" name="标题 1"/>
          <p:cNvSpPr>
            <a:spLocks noGrp="1"/>
          </p:cNvSpPr>
          <p:nvPr>
            <p:ph type="title"/>
          </p:nvPr>
        </p:nvSpPr>
        <p:spPr>
          <a:xfrm>
            <a:off x="304800" y="304800"/>
            <a:ext cx="8915400" cy="609600"/>
          </a:xfrm>
        </p:spPr>
        <p:txBody>
          <a:bodyPr>
            <a:noAutofit/>
          </a:bodyPr>
          <a:lstStyle/>
          <a:p>
            <a:pPr eaLnBrk="1" hangingPunct="1"/>
            <a:r>
              <a:rPr lang="en-US" altLang="zh-CN" sz="3600" b="1" dirty="0" smtClean="0"/>
              <a:t>ARO System Architecture</a:t>
            </a:r>
            <a:endParaRPr lang="zh-CN" altLang="en-US" sz="3600" b="1" u="sng" dirty="0" smtClean="0"/>
          </a:p>
        </p:txBody>
      </p:sp>
      <p:sp>
        <p:nvSpPr>
          <p:cNvPr id="5" name="圆角矩形 4"/>
          <p:cNvSpPr/>
          <p:nvPr/>
        </p:nvSpPr>
        <p:spPr>
          <a:xfrm>
            <a:off x="1676400" y="1447800"/>
            <a:ext cx="1981200" cy="609600"/>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019800" y="6428601"/>
            <a:ext cx="1790649" cy="276999"/>
          </a:xfrm>
          <a:prstGeom prst="rect">
            <a:avLst/>
          </a:prstGeom>
          <a:noFill/>
        </p:spPr>
        <p:txBody>
          <a:bodyPr wrap="none" rtlCol="0">
            <a:spAutoFit/>
          </a:bodyPr>
          <a:lstStyle/>
          <a:p>
            <a:r>
              <a:rPr lang="en-US" sz="1200" dirty="0" smtClean="0"/>
              <a:t>Courtesy: </a:t>
            </a:r>
            <a:r>
              <a:rPr lang="en-US" sz="1200" dirty="0" err="1" smtClean="0"/>
              <a:t>Feng</a:t>
            </a:r>
            <a:r>
              <a:rPr lang="en-US" sz="1200" dirty="0" smtClean="0"/>
              <a:t> </a:t>
            </a:r>
            <a:r>
              <a:rPr lang="en-US" sz="1200" dirty="0" err="1" smtClean="0"/>
              <a:t>Qian</a:t>
            </a:r>
            <a:r>
              <a:rPr lang="en-US" sz="1200" dirty="0" smtClean="0"/>
              <a:t> et al.</a:t>
            </a:r>
            <a:endParaRPr lang="en-US" sz="1200" dirty="0"/>
          </a:p>
        </p:txBody>
      </p:sp>
      <p:sp>
        <p:nvSpPr>
          <p:cNvPr id="2" name="Date Placeholder 1"/>
          <p:cNvSpPr>
            <a:spLocks noGrp="1"/>
          </p:cNvSpPr>
          <p:nvPr>
            <p:ph type="dt" sz="half" idx="10"/>
          </p:nvPr>
        </p:nvSpPr>
        <p:spPr/>
        <p:txBody>
          <a:bodyPr/>
          <a:lstStyle/>
          <a:p>
            <a:r>
              <a:rPr lang="en-US" smtClean="0"/>
              <a:t>3/24/14</a:t>
            </a:r>
            <a:endParaRPr lang="en-US"/>
          </a:p>
        </p:txBody>
      </p:sp>
      <p:sp>
        <p:nvSpPr>
          <p:cNvPr id="3" name="Footer Placeholder 2"/>
          <p:cNvSpPr>
            <a:spLocks noGrp="1"/>
          </p:cNvSpPr>
          <p:nvPr>
            <p:ph type="ftr" sz="quarte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47</a:t>
            </a:fld>
            <a:endParaRPr lang="en-US"/>
          </a:p>
        </p:txBody>
      </p:sp>
    </p:spTree>
    <p:extLst>
      <p:ext uri="{BB962C8B-B14F-4D97-AF65-F5344CB8AC3E}">
        <p14:creationId xmlns:p14="http://schemas.microsoft.com/office/powerpoint/2010/main" val="87920985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600" b="1" dirty="0" smtClean="0"/>
              <a:t>The Data Collector</a:t>
            </a:r>
            <a:endParaRPr lang="en-US" sz="3600" b="1" dirty="0"/>
          </a:p>
        </p:txBody>
      </p:sp>
      <p:sp>
        <p:nvSpPr>
          <p:cNvPr id="3" name="内容占位符 2"/>
          <p:cNvSpPr>
            <a:spLocks noGrp="1"/>
          </p:cNvSpPr>
          <p:nvPr>
            <p:ph idx="1"/>
          </p:nvPr>
        </p:nvSpPr>
        <p:spPr/>
        <p:txBody>
          <a:bodyPr>
            <a:normAutofit/>
          </a:bodyPr>
          <a:lstStyle/>
          <a:p>
            <a:r>
              <a:rPr lang="en-US" sz="2800" dirty="0" smtClean="0"/>
              <a:t>Collects three pieces of information</a:t>
            </a:r>
          </a:p>
          <a:p>
            <a:pPr lvl="1"/>
            <a:r>
              <a:rPr lang="en-US" sz="2400" dirty="0" smtClean="0"/>
              <a:t>The packet trace</a:t>
            </a:r>
          </a:p>
          <a:p>
            <a:pPr lvl="1"/>
            <a:r>
              <a:rPr lang="en-US" sz="2400" dirty="0" smtClean="0"/>
              <a:t>User input (e.g., touching the screen)</a:t>
            </a:r>
          </a:p>
          <a:p>
            <a:pPr lvl="1"/>
            <a:r>
              <a:rPr lang="en-US" sz="2400" dirty="0" smtClean="0"/>
              <a:t>Packet-process correspondence</a:t>
            </a:r>
          </a:p>
          <a:p>
            <a:pPr lvl="2"/>
            <a:r>
              <a:rPr lang="en-US" dirty="0" smtClean="0"/>
              <a:t>The RRC state transition is triggered by the </a:t>
            </a:r>
            <a:r>
              <a:rPr lang="en-US" b="1" dirty="0" smtClean="0">
                <a:solidFill>
                  <a:srgbClr val="FF0000"/>
                </a:solidFill>
              </a:rPr>
              <a:t>aggregated</a:t>
            </a:r>
            <a:r>
              <a:rPr lang="en-US" dirty="0" smtClean="0"/>
              <a:t> traffic of all concurrent applications</a:t>
            </a:r>
          </a:p>
          <a:p>
            <a:pPr lvl="2"/>
            <a:r>
              <a:rPr lang="en-US" dirty="0" smtClean="0"/>
              <a:t>But we are only interested in our </a:t>
            </a:r>
            <a:r>
              <a:rPr lang="en-US" b="1" dirty="0" smtClean="0">
                <a:solidFill>
                  <a:srgbClr val="FF0000"/>
                </a:solidFill>
              </a:rPr>
              <a:t>target</a:t>
            </a:r>
            <a:r>
              <a:rPr lang="en-US" dirty="0" smtClean="0"/>
              <a:t> application.</a:t>
            </a:r>
          </a:p>
          <a:p>
            <a:r>
              <a:rPr lang="en-US" sz="2800" dirty="0" smtClean="0"/>
              <a:t>Less than 15% runtime overhead when the throughput is as high as 600kbps</a:t>
            </a:r>
            <a:endParaRPr lang="en-US" sz="2800" dirty="0"/>
          </a:p>
        </p:txBody>
      </p:sp>
      <p:sp>
        <p:nvSpPr>
          <p:cNvPr id="9" name="TextBox 8"/>
          <p:cNvSpPr txBox="1"/>
          <p:nvPr/>
        </p:nvSpPr>
        <p:spPr>
          <a:xfrm>
            <a:off x="6019800" y="6428601"/>
            <a:ext cx="1790649" cy="276999"/>
          </a:xfrm>
          <a:prstGeom prst="rect">
            <a:avLst/>
          </a:prstGeom>
          <a:noFill/>
        </p:spPr>
        <p:txBody>
          <a:bodyPr wrap="none" rtlCol="0">
            <a:spAutoFit/>
          </a:bodyPr>
          <a:lstStyle/>
          <a:p>
            <a:r>
              <a:rPr lang="en-US" sz="1200" dirty="0" smtClean="0"/>
              <a:t>Courtesy: </a:t>
            </a:r>
            <a:r>
              <a:rPr lang="en-US" sz="1200" dirty="0" err="1" smtClean="0"/>
              <a:t>Feng</a:t>
            </a:r>
            <a:r>
              <a:rPr lang="en-US" sz="1200" dirty="0" smtClean="0"/>
              <a:t> </a:t>
            </a:r>
            <a:r>
              <a:rPr lang="en-US" sz="1200" dirty="0" err="1" smtClean="0"/>
              <a:t>Qian</a:t>
            </a:r>
            <a:r>
              <a:rPr lang="en-US" sz="1200" dirty="0" smtClean="0"/>
              <a:t> et al.</a:t>
            </a:r>
            <a:endParaRPr lang="en-US" sz="1200" dirty="0"/>
          </a:p>
        </p:txBody>
      </p:sp>
      <p:sp>
        <p:nvSpPr>
          <p:cNvPr id="4" name="Date Placeholder 3"/>
          <p:cNvSpPr>
            <a:spLocks noGrp="1"/>
          </p:cNvSpPr>
          <p:nvPr>
            <p:ph type="dt" sz="half" idx="10"/>
          </p:nvPr>
        </p:nvSpPr>
        <p:spPr/>
        <p:txBody>
          <a:bodyPr/>
          <a:lstStyle/>
          <a:p>
            <a:r>
              <a:rPr lang="en-US" smtClean="0"/>
              <a:t>3/24/14</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48</a:t>
            </a:fld>
            <a:endParaRPr lang="en-US"/>
          </a:p>
        </p:txBody>
      </p:sp>
    </p:spTree>
    <p:extLst>
      <p:ext uri="{BB962C8B-B14F-4D97-AF65-F5344CB8AC3E}">
        <p14:creationId xmlns:p14="http://schemas.microsoft.com/office/powerpoint/2010/main" val="422872086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588" y="1204913"/>
            <a:ext cx="6599237"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3" name="标题 1"/>
          <p:cNvSpPr>
            <a:spLocks noGrp="1"/>
          </p:cNvSpPr>
          <p:nvPr>
            <p:ph type="title"/>
          </p:nvPr>
        </p:nvSpPr>
        <p:spPr>
          <a:xfrm>
            <a:off x="304800" y="304800"/>
            <a:ext cx="8915400" cy="609600"/>
          </a:xfrm>
        </p:spPr>
        <p:txBody>
          <a:bodyPr>
            <a:noAutofit/>
          </a:bodyPr>
          <a:lstStyle/>
          <a:p>
            <a:pPr eaLnBrk="1" hangingPunct="1"/>
            <a:r>
              <a:rPr lang="en-US" altLang="zh-CN" sz="3600" b="1" dirty="0" smtClean="0"/>
              <a:t>ARO System Architecture</a:t>
            </a:r>
            <a:endParaRPr lang="zh-CN" altLang="en-US" sz="3600" b="1" u="sng" dirty="0" smtClean="0"/>
          </a:p>
        </p:txBody>
      </p:sp>
      <p:sp>
        <p:nvSpPr>
          <p:cNvPr id="3" name="圆角矩形 2"/>
          <p:cNvSpPr/>
          <p:nvPr/>
        </p:nvSpPr>
        <p:spPr>
          <a:xfrm>
            <a:off x="1752600" y="2133600"/>
            <a:ext cx="6203950" cy="609600"/>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019800" y="6428601"/>
            <a:ext cx="1790649" cy="276999"/>
          </a:xfrm>
          <a:prstGeom prst="rect">
            <a:avLst/>
          </a:prstGeom>
          <a:noFill/>
        </p:spPr>
        <p:txBody>
          <a:bodyPr wrap="none" rtlCol="0">
            <a:spAutoFit/>
          </a:bodyPr>
          <a:lstStyle/>
          <a:p>
            <a:r>
              <a:rPr lang="en-US" sz="1200" dirty="0" smtClean="0"/>
              <a:t>Courtesy: </a:t>
            </a:r>
            <a:r>
              <a:rPr lang="en-US" sz="1200" dirty="0" err="1" smtClean="0"/>
              <a:t>Feng</a:t>
            </a:r>
            <a:r>
              <a:rPr lang="en-US" sz="1200" dirty="0" smtClean="0"/>
              <a:t> </a:t>
            </a:r>
            <a:r>
              <a:rPr lang="en-US" sz="1200" dirty="0" err="1" smtClean="0"/>
              <a:t>Qian</a:t>
            </a:r>
            <a:r>
              <a:rPr lang="en-US" sz="1200" dirty="0" smtClean="0"/>
              <a:t> et al.</a:t>
            </a:r>
            <a:endParaRPr lang="en-US" sz="1200" dirty="0"/>
          </a:p>
        </p:txBody>
      </p:sp>
      <p:sp>
        <p:nvSpPr>
          <p:cNvPr id="2" name="Date Placeholder 1"/>
          <p:cNvSpPr>
            <a:spLocks noGrp="1"/>
          </p:cNvSpPr>
          <p:nvPr>
            <p:ph type="dt" sz="half" idx="10"/>
          </p:nvPr>
        </p:nvSpPr>
        <p:spPr/>
        <p:txBody>
          <a:bodyPr/>
          <a:lstStyle/>
          <a:p>
            <a:r>
              <a:rPr lang="en-US" smtClean="0"/>
              <a:t>3/24/14</a:t>
            </a:r>
            <a:endParaRPr lang="en-US"/>
          </a:p>
        </p:txBody>
      </p:sp>
      <p:sp>
        <p:nvSpPr>
          <p:cNvPr id="4" name="Footer Placeholder 3"/>
          <p:cNvSpPr>
            <a:spLocks noGrp="1"/>
          </p:cNvSpPr>
          <p:nvPr>
            <p:ph type="ftr" sz="quarte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49</a:t>
            </a:fld>
            <a:endParaRPr lang="en-US"/>
          </a:p>
        </p:txBody>
      </p:sp>
    </p:spTree>
    <p:extLst>
      <p:ext uri="{BB962C8B-B14F-4D97-AF65-F5344CB8AC3E}">
        <p14:creationId xmlns:p14="http://schemas.microsoft.com/office/powerpoint/2010/main" val="216177354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Review of Previous Lecture (Cont’d)</a:t>
            </a:r>
            <a:endParaRPr lang="en-US" dirty="0"/>
          </a:p>
        </p:txBody>
      </p:sp>
      <p:sp>
        <p:nvSpPr>
          <p:cNvPr id="3" name="Content Placeholder 2"/>
          <p:cNvSpPr>
            <a:spLocks noGrp="1"/>
          </p:cNvSpPr>
          <p:nvPr>
            <p:ph idx="1"/>
          </p:nvPr>
        </p:nvSpPr>
        <p:spPr/>
        <p:txBody>
          <a:bodyPr>
            <a:normAutofit/>
          </a:bodyPr>
          <a:lstStyle/>
          <a:p>
            <a:pPr marL="514350" indent="-457200"/>
            <a:r>
              <a:rPr lang="en-US" dirty="0" smtClean="0"/>
              <a:t>Why </a:t>
            </a:r>
            <a:r>
              <a:rPr lang="en-US" dirty="0" smtClean="0"/>
              <a:t>separate control?</a:t>
            </a:r>
          </a:p>
          <a:p>
            <a:pPr lvl="1"/>
            <a:r>
              <a:rPr lang="en-US" dirty="0" smtClean="0"/>
              <a:t>More rapid innovation: control logic is not tied to hardware</a:t>
            </a:r>
          </a:p>
          <a:p>
            <a:pPr lvl="1"/>
            <a:r>
              <a:rPr lang="en-US" dirty="0" smtClean="0"/>
              <a:t>Network wide view: easier to infer and reason about network behavior</a:t>
            </a:r>
          </a:p>
          <a:p>
            <a:pPr lvl="1"/>
            <a:r>
              <a:rPr lang="en-US" dirty="0" smtClean="0"/>
              <a:t>More flexibility: can introduce services more </a:t>
            </a:r>
            <a:r>
              <a:rPr lang="en-US" dirty="0" smtClean="0"/>
              <a:t>rapidly</a:t>
            </a:r>
          </a:p>
          <a:p>
            <a:endParaRPr lang="en-US" dirty="0"/>
          </a:p>
        </p:txBody>
      </p:sp>
      <p:sp>
        <p:nvSpPr>
          <p:cNvPr id="4" name="Footer Placeholder 3"/>
          <p:cNvSpPr>
            <a:spLocks noGrp="1"/>
          </p:cNvSpPr>
          <p:nvPr>
            <p:ph type="ftr" sz="quarter" idx="11"/>
          </p:nvPr>
        </p:nvSpPr>
        <p:spPr/>
        <p:txBody>
          <a:bodyPr/>
          <a:lstStyle/>
          <a:p>
            <a:r>
              <a:rPr lang="en-US" smtClean="0"/>
              <a:t>Cellular Networks and Mobile Computing (COMS 6998-7)</a:t>
            </a:r>
            <a:endParaRPr lang="en-US"/>
          </a:p>
        </p:txBody>
      </p:sp>
      <p:sp>
        <p:nvSpPr>
          <p:cNvPr id="5" name="Slide Number Placeholder 4"/>
          <p:cNvSpPr>
            <a:spLocks noGrp="1"/>
          </p:cNvSpPr>
          <p:nvPr>
            <p:ph type="sldNum" sz="quarter" idx="12"/>
          </p:nvPr>
        </p:nvSpPr>
        <p:spPr/>
        <p:txBody>
          <a:bodyPr/>
          <a:lstStyle/>
          <a:p>
            <a:fld id="{20342B77-D34C-443A-9BA4-2E8748A6D936}" type="slidenum">
              <a:rPr lang="en-US" smtClean="0"/>
              <a:pPr/>
              <a:t>5</a:t>
            </a:fld>
            <a:endParaRPr lang="en-US"/>
          </a:p>
        </p:txBody>
      </p:sp>
      <p:sp>
        <p:nvSpPr>
          <p:cNvPr id="6" name="Date Placeholder 5"/>
          <p:cNvSpPr>
            <a:spLocks noGrp="1"/>
          </p:cNvSpPr>
          <p:nvPr>
            <p:ph type="dt" sz="half" idx="10"/>
          </p:nvPr>
        </p:nvSpPr>
        <p:spPr/>
        <p:txBody>
          <a:bodyPr/>
          <a:lstStyle/>
          <a:p>
            <a:r>
              <a:rPr lang="en-US" smtClean="0"/>
              <a:t>3/24/14</a:t>
            </a:r>
            <a:endParaRPr lang="en-US"/>
          </a:p>
        </p:txBody>
      </p:sp>
    </p:spTree>
    <p:extLst>
      <p:ext uri="{BB962C8B-B14F-4D97-AF65-F5344CB8AC3E}">
        <p14:creationId xmlns:p14="http://schemas.microsoft.com/office/powerpoint/2010/main" val="26601582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altLang="zh-CN" sz="3600" b="1" dirty="0" smtClean="0"/>
              <a:t>RRC Analyzer: State Inference</a:t>
            </a:r>
            <a:endParaRPr lang="zh-CN" altLang="en-US" sz="3600" b="1"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9" y="4267200"/>
            <a:ext cx="8991601" cy="1850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24000" y="6019800"/>
            <a:ext cx="6454331" cy="400110"/>
          </a:xfrm>
          <a:prstGeom prst="rect">
            <a:avLst/>
          </a:prstGeom>
          <a:noFill/>
        </p:spPr>
        <p:txBody>
          <a:bodyPr wrap="none" rtlCol="0">
            <a:spAutoFit/>
          </a:bodyPr>
          <a:lstStyle/>
          <a:p>
            <a:r>
              <a:rPr lang="en-US" altLang="zh-CN" sz="2000" b="1" dirty="0"/>
              <a:t>Example: Web Browsing Traffic </a:t>
            </a:r>
            <a:r>
              <a:rPr lang="en-US" altLang="zh-CN" sz="2000" b="1" dirty="0" smtClean="0"/>
              <a:t> on </a:t>
            </a:r>
            <a:r>
              <a:rPr lang="en-US" altLang="zh-CN" sz="2000" b="1" dirty="0"/>
              <a:t>HTC </a:t>
            </a:r>
            <a:r>
              <a:rPr lang="en-US" altLang="zh-CN" sz="2000" b="1" dirty="0" err="1"/>
              <a:t>TyTn</a:t>
            </a:r>
            <a:r>
              <a:rPr lang="en-US" altLang="zh-CN" sz="2000" b="1" dirty="0"/>
              <a:t> II </a:t>
            </a:r>
            <a:r>
              <a:rPr lang="en-US" altLang="zh-CN" sz="2000" b="1" dirty="0" smtClean="0"/>
              <a:t>Smartphone</a:t>
            </a:r>
            <a:endParaRPr lang="en-US" altLang="zh-CN" sz="2000" b="1" dirty="0"/>
          </a:p>
        </p:txBody>
      </p:sp>
      <p:sp>
        <p:nvSpPr>
          <p:cNvPr id="6" name="内容占位符 2"/>
          <p:cNvSpPr>
            <a:spLocks noGrp="1"/>
          </p:cNvSpPr>
          <p:nvPr>
            <p:ph idx="1"/>
          </p:nvPr>
        </p:nvSpPr>
        <p:spPr>
          <a:xfrm>
            <a:off x="457200" y="1417638"/>
            <a:ext cx="8229600" cy="4525962"/>
          </a:xfrm>
        </p:spPr>
        <p:txBody>
          <a:bodyPr>
            <a:normAutofit/>
          </a:bodyPr>
          <a:lstStyle/>
          <a:p>
            <a:r>
              <a:rPr lang="en-US" altLang="zh-CN" sz="2800" dirty="0" smtClean="0"/>
              <a:t>RRC state inference</a:t>
            </a:r>
          </a:p>
          <a:p>
            <a:pPr lvl="1"/>
            <a:r>
              <a:rPr lang="en-US" altLang="zh-CN" sz="2400" dirty="0" smtClean="0"/>
              <a:t>Taking the packet trace as input, </a:t>
            </a:r>
            <a:r>
              <a:rPr lang="en-US" altLang="zh-CN" sz="2400" b="1" dirty="0" smtClean="0">
                <a:solidFill>
                  <a:srgbClr val="FF0000"/>
                </a:solidFill>
              </a:rPr>
              <a:t>simulate</a:t>
            </a:r>
            <a:r>
              <a:rPr lang="en-US" altLang="zh-CN" sz="2400" dirty="0" smtClean="0">
                <a:solidFill>
                  <a:srgbClr val="FF0000"/>
                </a:solidFill>
              </a:rPr>
              <a:t> </a:t>
            </a:r>
            <a:r>
              <a:rPr lang="en-US" altLang="zh-CN" sz="2400" dirty="0" smtClean="0"/>
              <a:t>the RRC state machine to infer the RRC states</a:t>
            </a:r>
          </a:p>
          <a:p>
            <a:pPr lvl="2"/>
            <a:r>
              <a:rPr lang="en-US" altLang="zh-CN" sz="2000" dirty="0" smtClean="0">
                <a:solidFill>
                  <a:srgbClr val="000000"/>
                </a:solidFill>
              </a:rPr>
              <a:t>Iterative packet driven simulation: given RRC state known for </a:t>
            </a:r>
            <a:r>
              <a:rPr lang="en-US" altLang="zh-CN" sz="2000" dirty="0" err="1" smtClean="0">
                <a:solidFill>
                  <a:srgbClr val="000000"/>
                </a:solidFill>
              </a:rPr>
              <a:t>pkt</a:t>
            </a:r>
            <a:r>
              <a:rPr lang="en-US" altLang="zh-CN" sz="2000" baseline="-25000" dirty="0" err="1" smtClean="0">
                <a:solidFill>
                  <a:srgbClr val="000000"/>
                </a:solidFill>
              </a:rPr>
              <a:t>i</a:t>
            </a:r>
            <a:r>
              <a:rPr lang="en-US" altLang="zh-CN" sz="2000" dirty="0" smtClean="0">
                <a:solidFill>
                  <a:srgbClr val="000000"/>
                </a:solidFill>
              </a:rPr>
              <a:t>, infer state for pkt</a:t>
            </a:r>
            <a:r>
              <a:rPr lang="en-US" altLang="zh-CN" sz="2000" baseline="-25000" dirty="0" smtClean="0">
                <a:solidFill>
                  <a:srgbClr val="000000"/>
                </a:solidFill>
              </a:rPr>
              <a:t>i+1 </a:t>
            </a:r>
            <a:r>
              <a:rPr lang="en-US" altLang="zh-CN" sz="2000" dirty="0" smtClean="0">
                <a:solidFill>
                  <a:srgbClr val="000000"/>
                </a:solidFill>
              </a:rPr>
              <a:t>based on inter-arrival time, packet size and UL/DL</a:t>
            </a:r>
          </a:p>
          <a:p>
            <a:pPr lvl="1"/>
            <a:r>
              <a:rPr lang="en-US" altLang="zh-CN" sz="2400" dirty="0" smtClean="0"/>
              <a:t>Evaluated by measuring the device power</a:t>
            </a:r>
            <a:endParaRPr lang="zh-CN" altLang="en-US" sz="2400" dirty="0"/>
          </a:p>
        </p:txBody>
      </p:sp>
      <p:sp>
        <p:nvSpPr>
          <p:cNvPr id="10" name="TextBox 9"/>
          <p:cNvSpPr txBox="1"/>
          <p:nvPr/>
        </p:nvSpPr>
        <p:spPr>
          <a:xfrm>
            <a:off x="6019800" y="6428601"/>
            <a:ext cx="1790649" cy="276999"/>
          </a:xfrm>
          <a:prstGeom prst="rect">
            <a:avLst/>
          </a:prstGeom>
          <a:noFill/>
        </p:spPr>
        <p:txBody>
          <a:bodyPr wrap="none" rtlCol="0">
            <a:spAutoFit/>
          </a:bodyPr>
          <a:lstStyle/>
          <a:p>
            <a:r>
              <a:rPr lang="en-US" sz="1200" dirty="0" smtClean="0"/>
              <a:t>Courtesy: </a:t>
            </a:r>
            <a:r>
              <a:rPr lang="en-US" sz="1200" dirty="0" err="1" smtClean="0"/>
              <a:t>Feng</a:t>
            </a:r>
            <a:r>
              <a:rPr lang="en-US" sz="1200" dirty="0" smtClean="0"/>
              <a:t> </a:t>
            </a:r>
            <a:r>
              <a:rPr lang="en-US" sz="1200" dirty="0" err="1" smtClean="0"/>
              <a:t>Qian</a:t>
            </a:r>
            <a:r>
              <a:rPr lang="en-US" sz="1200" dirty="0" smtClean="0"/>
              <a:t> et al.</a:t>
            </a:r>
            <a:endParaRPr lang="en-US" sz="1200" dirty="0"/>
          </a:p>
        </p:txBody>
      </p:sp>
      <p:sp>
        <p:nvSpPr>
          <p:cNvPr id="3" name="Date Placeholder 2"/>
          <p:cNvSpPr>
            <a:spLocks noGrp="1"/>
          </p:cNvSpPr>
          <p:nvPr>
            <p:ph type="dt" sz="half" idx="10"/>
          </p:nvPr>
        </p:nvSpPr>
        <p:spPr/>
        <p:txBody>
          <a:bodyPr/>
          <a:lstStyle/>
          <a:p>
            <a:r>
              <a:rPr lang="en-US" smtClean="0"/>
              <a:t>3/24/14</a:t>
            </a:r>
            <a:endParaRPr lang="en-US"/>
          </a:p>
        </p:txBody>
      </p:sp>
      <p:sp>
        <p:nvSpPr>
          <p:cNvPr id="4" name="Footer Placeholder 3"/>
          <p:cNvSpPr>
            <a:spLocks noGrp="1"/>
          </p:cNvSpPr>
          <p:nvPr>
            <p:ph type="ftr" sz="quarter" idx="11"/>
          </p:nvPr>
        </p:nvSpPr>
        <p:spPr/>
        <p:txBody>
          <a:bodyPr/>
          <a:lstStyle/>
          <a:p>
            <a:r>
              <a:rPr lang="en-US" smtClean="0"/>
              <a:t>Cellular Networks and Mobile Computing (COMS 6998-7)</a:t>
            </a:r>
            <a:endParaRPr lang="en-US"/>
          </a:p>
        </p:txBody>
      </p:sp>
      <p:sp>
        <p:nvSpPr>
          <p:cNvPr id="8" name="Slide Number Placeholder 7"/>
          <p:cNvSpPr>
            <a:spLocks noGrp="1"/>
          </p:cNvSpPr>
          <p:nvPr>
            <p:ph type="sldNum" sz="quarter" idx="12"/>
          </p:nvPr>
        </p:nvSpPr>
        <p:spPr/>
        <p:txBody>
          <a:bodyPr/>
          <a:lstStyle/>
          <a:p>
            <a:fld id="{20342B77-D34C-443A-9BA4-2E8748A6D936}" type="slidenum">
              <a:rPr lang="en-US" smtClean="0"/>
              <a:pPr/>
              <a:t>50</a:t>
            </a:fld>
            <a:endParaRPr lang="en-US"/>
          </a:p>
        </p:txBody>
      </p:sp>
    </p:spTree>
    <p:extLst>
      <p:ext uri="{BB962C8B-B14F-4D97-AF65-F5344CB8AC3E}">
        <p14:creationId xmlns:p14="http://schemas.microsoft.com/office/powerpoint/2010/main" val="3062271098"/>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b="1" dirty="0" smtClean="0"/>
              <a:t>RRC Analyzer: Applying the Energy Model</a:t>
            </a:r>
            <a:endParaRPr lang="zh-CN" altLang="en-US" sz="3600" b="1" dirty="0"/>
          </a:p>
        </p:txBody>
      </p:sp>
      <p:sp>
        <p:nvSpPr>
          <p:cNvPr id="3" name="内容占位符 2"/>
          <p:cNvSpPr>
            <a:spLocks noGrp="1"/>
          </p:cNvSpPr>
          <p:nvPr>
            <p:ph idx="1"/>
          </p:nvPr>
        </p:nvSpPr>
        <p:spPr/>
        <p:txBody>
          <a:bodyPr/>
          <a:lstStyle/>
          <a:p>
            <a:r>
              <a:rPr lang="en-US" altLang="zh-CN" sz="2800" dirty="0" smtClean="0"/>
              <a:t>Apply the energy model</a:t>
            </a:r>
          </a:p>
          <a:p>
            <a:pPr lvl="1"/>
            <a:r>
              <a:rPr lang="en-US" altLang="zh-CN" sz="2400" dirty="0"/>
              <a:t>Associate each state with a constant power value </a:t>
            </a:r>
            <a:endParaRPr lang="en-US" altLang="zh-CN" sz="2400" dirty="0" smtClean="0"/>
          </a:p>
          <a:p>
            <a:pPr lvl="1"/>
            <a:r>
              <a:rPr lang="en-US" altLang="zh-CN" sz="2400" dirty="0"/>
              <a:t>Based on our measurement using a </a:t>
            </a:r>
            <a:r>
              <a:rPr lang="en-US" altLang="zh-CN" sz="2400" dirty="0" smtClean="0"/>
              <a:t>power-meter</a:t>
            </a:r>
            <a:endParaRPr lang="en-US" altLang="zh-CN" sz="2400" dirty="0"/>
          </a:p>
          <a:p>
            <a:pPr lvl="1"/>
            <a:endParaRPr lang="zh-CN" alt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546" y="3319283"/>
            <a:ext cx="5005388" cy="2353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019800" y="6428601"/>
            <a:ext cx="1790649" cy="276999"/>
          </a:xfrm>
          <a:prstGeom prst="rect">
            <a:avLst/>
          </a:prstGeom>
          <a:noFill/>
        </p:spPr>
        <p:txBody>
          <a:bodyPr wrap="none" rtlCol="0">
            <a:spAutoFit/>
          </a:bodyPr>
          <a:lstStyle/>
          <a:p>
            <a:r>
              <a:rPr lang="en-US" sz="1200" dirty="0" smtClean="0"/>
              <a:t>Courtesy: </a:t>
            </a:r>
            <a:r>
              <a:rPr lang="en-US" sz="1200" dirty="0" err="1" smtClean="0"/>
              <a:t>Feng</a:t>
            </a:r>
            <a:r>
              <a:rPr lang="en-US" sz="1200" dirty="0" smtClean="0"/>
              <a:t> </a:t>
            </a:r>
            <a:r>
              <a:rPr lang="en-US" sz="1200" dirty="0" err="1" smtClean="0"/>
              <a:t>Qian</a:t>
            </a:r>
            <a:r>
              <a:rPr lang="en-US" sz="1200" dirty="0" smtClean="0"/>
              <a:t> et al.</a:t>
            </a:r>
            <a:endParaRPr lang="en-US" sz="1200" dirty="0"/>
          </a:p>
        </p:txBody>
      </p:sp>
      <p:pic>
        <p:nvPicPr>
          <p:cNvPr id="11" name="Picture 4" descr="C:\Users\Feng\Desktop\IMG_20100927_16194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3429000"/>
            <a:ext cx="2844801" cy="21336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smtClean="0"/>
              <a:t>3/24/14</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51</a:t>
            </a:fld>
            <a:endParaRPr lang="en-US"/>
          </a:p>
        </p:txBody>
      </p:sp>
    </p:spTree>
    <p:extLst>
      <p:ext uri="{BB962C8B-B14F-4D97-AF65-F5344CB8AC3E}">
        <p14:creationId xmlns:p14="http://schemas.microsoft.com/office/powerpoint/2010/main" val="335211131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sz="3600" b="1" dirty="0" smtClean="0"/>
              <a:t>RRC Analyzer: Applying the Energy Model (Cont’d)</a:t>
            </a:r>
            <a:endParaRPr lang="zh-CN" altLang="en-US" sz="3600" b="1" dirty="0"/>
          </a:p>
        </p:txBody>
      </p:sp>
      <p:sp>
        <p:nvSpPr>
          <p:cNvPr id="3" name="内容占位符 2"/>
          <p:cNvSpPr>
            <a:spLocks noGrp="1"/>
          </p:cNvSpPr>
          <p:nvPr>
            <p:ph idx="1"/>
          </p:nvPr>
        </p:nvSpPr>
        <p:spPr/>
        <p:txBody>
          <a:bodyPr/>
          <a:lstStyle/>
          <a:p>
            <a:r>
              <a:rPr lang="en-US" altLang="zh-CN" sz="2800" dirty="0" smtClean="0"/>
              <a:t>3G </a:t>
            </a:r>
            <a:r>
              <a:rPr lang="en-US" altLang="zh-CN" sz="2800" dirty="0"/>
              <a:t>radio interface </a:t>
            </a:r>
            <a:r>
              <a:rPr lang="en-US" altLang="zh-CN" sz="2800" dirty="0" smtClean="0"/>
              <a:t>power consumption</a:t>
            </a:r>
          </a:p>
          <a:p>
            <a:pPr lvl="1"/>
            <a:r>
              <a:rPr lang="en-US" altLang="zh-CN" sz="2400" dirty="0" smtClean="0"/>
              <a:t> at </a:t>
            </a:r>
            <a:r>
              <a:rPr lang="en-US" altLang="zh-CN" sz="2400" dirty="0"/>
              <a:t>DCH, the radio power (800 </a:t>
            </a:r>
            <a:r>
              <a:rPr lang="en-US" altLang="zh-CN" sz="2400" dirty="0" err="1"/>
              <a:t>mW</a:t>
            </a:r>
            <a:r>
              <a:rPr lang="en-US" altLang="zh-CN" sz="2400" dirty="0"/>
              <a:t>) </a:t>
            </a:r>
            <a:r>
              <a:rPr lang="en-US" altLang="zh-CN" sz="2400" dirty="0" smtClean="0"/>
              <a:t>contributes</a:t>
            </a:r>
            <a:r>
              <a:rPr lang="en-US" altLang="zh-CN" dirty="0" smtClean="0"/>
              <a:t> </a:t>
            </a:r>
            <a:r>
              <a:rPr lang="en-US" altLang="zh-CN" sz="2400" dirty="0" smtClean="0"/>
              <a:t>1</a:t>
            </a:r>
            <a:r>
              <a:rPr lang="en-US" altLang="zh-CN" sz="2400" dirty="0"/>
              <a:t>/3 </a:t>
            </a:r>
            <a:r>
              <a:rPr lang="en-US" altLang="zh-CN" sz="2400" dirty="0" smtClean="0"/>
              <a:t>to 1</a:t>
            </a:r>
            <a:r>
              <a:rPr lang="en-US" altLang="zh-CN" sz="2400" dirty="0"/>
              <a:t>/2 of </a:t>
            </a:r>
            <a:r>
              <a:rPr lang="en-US" altLang="zh-CN" sz="2400" dirty="0" smtClean="0"/>
              <a:t>total </a:t>
            </a:r>
            <a:r>
              <a:rPr lang="en-US" altLang="zh-CN" sz="2400" dirty="0"/>
              <a:t>device </a:t>
            </a:r>
            <a:r>
              <a:rPr lang="en-US" altLang="zh-CN" sz="2400" dirty="0" smtClean="0"/>
              <a:t>power </a:t>
            </a:r>
            <a:r>
              <a:rPr lang="en-US" altLang="zh-CN" sz="2400" dirty="0"/>
              <a:t>(1600 </a:t>
            </a:r>
            <a:r>
              <a:rPr lang="en-US" altLang="zh-CN" sz="2400" dirty="0" err="1"/>
              <a:t>mW</a:t>
            </a:r>
            <a:r>
              <a:rPr lang="en-US" altLang="zh-CN" sz="2400" dirty="0"/>
              <a:t> to 2400 </a:t>
            </a:r>
            <a:r>
              <a:rPr lang="en-US" altLang="zh-CN" sz="2400" dirty="0" err="1" smtClean="0"/>
              <a:t>mW</a:t>
            </a:r>
            <a:r>
              <a:rPr lang="en-US" altLang="zh-CN" sz="2400" dirty="0" smtClean="0"/>
              <a:t>)</a:t>
            </a:r>
            <a:endParaRPr lang="zh-CN" altLang="en-US" sz="2400" dirty="0"/>
          </a:p>
        </p:txBody>
      </p:sp>
      <p:pic>
        <p:nvPicPr>
          <p:cNvPr id="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750" y="3200400"/>
            <a:ext cx="6064250" cy="3020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组合 14"/>
          <p:cNvGrpSpPr/>
          <p:nvPr/>
        </p:nvGrpSpPr>
        <p:grpSpPr>
          <a:xfrm>
            <a:off x="793750" y="3202791"/>
            <a:ext cx="3886200" cy="2239472"/>
            <a:chOff x="228600" y="3574680"/>
            <a:chExt cx="3886200" cy="2239472"/>
          </a:xfrm>
        </p:grpSpPr>
        <p:sp>
          <p:nvSpPr>
            <p:cNvPr id="16" name="矩形 15"/>
            <p:cNvSpPr/>
            <p:nvPr/>
          </p:nvSpPr>
          <p:spPr>
            <a:xfrm>
              <a:off x="3048000" y="3574680"/>
              <a:ext cx="1066800" cy="2239472"/>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228600" y="3962400"/>
              <a:ext cx="1790700" cy="457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tx1"/>
                  </a:solidFill>
                </a:rPr>
                <a:t>IDLE</a:t>
              </a:r>
              <a:endParaRPr lang="zh-CN" altLang="en-US" b="1" dirty="0">
                <a:solidFill>
                  <a:schemeClr val="tx1"/>
                </a:solidFill>
              </a:endParaRPr>
            </a:p>
          </p:txBody>
        </p:sp>
      </p:grpSp>
      <p:grpSp>
        <p:nvGrpSpPr>
          <p:cNvPr id="18" name="组合 17"/>
          <p:cNvGrpSpPr/>
          <p:nvPr/>
        </p:nvGrpSpPr>
        <p:grpSpPr>
          <a:xfrm>
            <a:off x="793750" y="3225744"/>
            <a:ext cx="4876800" cy="2216519"/>
            <a:chOff x="228600" y="3597633"/>
            <a:chExt cx="4876800" cy="2216519"/>
          </a:xfrm>
        </p:grpSpPr>
        <p:sp>
          <p:nvSpPr>
            <p:cNvPr id="19" name="矩形 18"/>
            <p:cNvSpPr/>
            <p:nvPr/>
          </p:nvSpPr>
          <p:spPr>
            <a:xfrm>
              <a:off x="4140994" y="3597633"/>
              <a:ext cx="964406" cy="2216519"/>
            </a:xfrm>
            <a:prstGeom prst="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28600" y="4572000"/>
              <a:ext cx="1790700" cy="434248"/>
            </a:xfrm>
            <a:prstGeom prst="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tx1"/>
                  </a:solidFill>
                </a:rPr>
                <a:t>FACH</a:t>
              </a:r>
              <a:endParaRPr lang="zh-CN" altLang="en-US" b="1" dirty="0">
                <a:solidFill>
                  <a:schemeClr val="tx1"/>
                </a:solidFill>
              </a:endParaRPr>
            </a:p>
          </p:txBody>
        </p:sp>
      </p:grpSp>
      <p:grpSp>
        <p:nvGrpSpPr>
          <p:cNvPr id="21" name="组合 20"/>
          <p:cNvGrpSpPr/>
          <p:nvPr/>
        </p:nvGrpSpPr>
        <p:grpSpPr>
          <a:xfrm>
            <a:off x="793750" y="3225744"/>
            <a:ext cx="6553200" cy="2216519"/>
            <a:chOff x="228600" y="3597633"/>
            <a:chExt cx="6553200" cy="2216519"/>
          </a:xfrm>
        </p:grpSpPr>
        <p:sp>
          <p:nvSpPr>
            <p:cNvPr id="22" name="矩形 21"/>
            <p:cNvSpPr/>
            <p:nvPr/>
          </p:nvSpPr>
          <p:spPr>
            <a:xfrm>
              <a:off x="5105400" y="3597633"/>
              <a:ext cx="1676400" cy="2216519"/>
            </a:xfrm>
            <a:prstGeom prst="rect">
              <a:avLst/>
            </a:prstGeom>
            <a:noFill/>
            <a:ln>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228600" y="5121632"/>
              <a:ext cx="1790700" cy="440968"/>
            </a:xfrm>
            <a:prstGeom prst="rect">
              <a:avLst/>
            </a:prstGeom>
            <a:noFill/>
            <a:ln>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tx1"/>
                  </a:solidFill>
                </a:rPr>
                <a:t>DCH</a:t>
              </a:r>
              <a:endParaRPr lang="zh-CN" altLang="en-US" b="1" dirty="0">
                <a:solidFill>
                  <a:schemeClr val="tx1"/>
                </a:solidFill>
              </a:endParaRPr>
            </a:p>
          </p:txBody>
        </p:sp>
      </p:grpSp>
      <p:sp>
        <p:nvSpPr>
          <p:cNvPr id="24" name="TextBox 23"/>
          <p:cNvSpPr txBox="1"/>
          <p:nvPr/>
        </p:nvSpPr>
        <p:spPr>
          <a:xfrm>
            <a:off x="6019800" y="6428601"/>
            <a:ext cx="1790649" cy="276999"/>
          </a:xfrm>
          <a:prstGeom prst="rect">
            <a:avLst/>
          </a:prstGeom>
          <a:noFill/>
        </p:spPr>
        <p:txBody>
          <a:bodyPr wrap="none" rtlCol="0">
            <a:spAutoFit/>
          </a:bodyPr>
          <a:lstStyle/>
          <a:p>
            <a:r>
              <a:rPr lang="en-US" sz="1200" dirty="0" smtClean="0"/>
              <a:t>Courtesy: </a:t>
            </a:r>
            <a:r>
              <a:rPr lang="en-US" sz="1200" dirty="0" err="1" smtClean="0"/>
              <a:t>Feng</a:t>
            </a:r>
            <a:r>
              <a:rPr lang="en-US" sz="1200" dirty="0" smtClean="0"/>
              <a:t> </a:t>
            </a:r>
            <a:r>
              <a:rPr lang="en-US" sz="1200" dirty="0" err="1" smtClean="0"/>
              <a:t>Qian</a:t>
            </a:r>
            <a:r>
              <a:rPr lang="en-US" sz="1200" dirty="0" smtClean="0"/>
              <a:t> et al.</a:t>
            </a:r>
            <a:endParaRPr lang="en-US" sz="1200" dirty="0"/>
          </a:p>
        </p:txBody>
      </p:sp>
      <p:sp>
        <p:nvSpPr>
          <p:cNvPr id="4" name="Date Placeholder 3"/>
          <p:cNvSpPr>
            <a:spLocks noGrp="1"/>
          </p:cNvSpPr>
          <p:nvPr>
            <p:ph type="dt" sz="half" idx="10"/>
          </p:nvPr>
        </p:nvSpPr>
        <p:spPr/>
        <p:txBody>
          <a:bodyPr/>
          <a:lstStyle/>
          <a:p>
            <a:r>
              <a:rPr lang="en-US" smtClean="0"/>
              <a:t>3/24/14</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52</a:t>
            </a:fld>
            <a:endParaRPr lang="en-US"/>
          </a:p>
        </p:txBody>
      </p:sp>
    </p:spTree>
    <p:extLst>
      <p:ext uri="{BB962C8B-B14F-4D97-AF65-F5344CB8AC3E}">
        <p14:creationId xmlns:p14="http://schemas.microsoft.com/office/powerpoint/2010/main" val="6952087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588" y="1204913"/>
            <a:ext cx="6599237"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3" name="标题 1"/>
          <p:cNvSpPr>
            <a:spLocks noGrp="1"/>
          </p:cNvSpPr>
          <p:nvPr>
            <p:ph type="title"/>
          </p:nvPr>
        </p:nvSpPr>
        <p:spPr>
          <a:xfrm>
            <a:off x="304800" y="304800"/>
            <a:ext cx="8915400" cy="609600"/>
          </a:xfrm>
        </p:spPr>
        <p:txBody>
          <a:bodyPr>
            <a:noAutofit/>
          </a:bodyPr>
          <a:lstStyle/>
          <a:p>
            <a:pPr eaLnBrk="1" hangingPunct="1"/>
            <a:r>
              <a:rPr lang="en-US" altLang="zh-CN" sz="3600" b="1" dirty="0" smtClean="0"/>
              <a:t>ARO System Architecture</a:t>
            </a:r>
            <a:endParaRPr lang="zh-CN" altLang="en-US" sz="3600" b="1" u="sng" dirty="0" smtClean="0"/>
          </a:p>
        </p:txBody>
      </p:sp>
      <p:sp>
        <p:nvSpPr>
          <p:cNvPr id="5" name="圆角矩形 4"/>
          <p:cNvSpPr/>
          <p:nvPr/>
        </p:nvSpPr>
        <p:spPr>
          <a:xfrm>
            <a:off x="1752600" y="2819400"/>
            <a:ext cx="6203950" cy="1066800"/>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019800" y="6428601"/>
            <a:ext cx="1790649" cy="276999"/>
          </a:xfrm>
          <a:prstGeom prst="rect">
            <a:avLst/>
          </a:prstGeom>
          <a:noFill/>
        </p:spPr>
        <p:txBody>
          <a:bodyPr wrap="none" rtlCol="0">
            <a:spAutoFit/>
          </a:bodyPr>
          <a:lstStyle/>
          <a:p>
            <a:r>
              <a:rPr lang="en-US" sz="1200" dirty="0" smtClean="0"/>
              <a:t>Courtesy: </a:t>
            </a:r>
            <a:r>
              <a:rPr lang="en-US" sz="1200" dirty="0" err="1" smtClean="0"/>
              <a:t>Feng</a:t>
            </a:r>
            <a:r>
              <a:rPr lang="en-US" sz="1200" dirty="0" smtClean="0"/>
              <a:t> </a:t>
            </a:r>
            <a:r>
              <a:rPr lang="en-US" sz="1200" dirty="0" err="1" smtClean="0"/>
              <a:t>Qian</a:t>
            </a:r>
            <a:r>
              <a:rPr lang="en-US" sz="1200" dirty="0" smtClean="0"/>
              <a:t> et al.</a:t>
            </a:r>
            <a:endParaRPr lang="en-US" sz="1200" dirty="0"/>
          </a:p>
        </p:txBody>
      </p:sp>
      <p:sp>
        <p:nvSpPr>
          <p:cNvPr id="2" name="Date Placeholder 1"/>
          <p:cNvSpPr>
            <a:spLocks noGrp="1"/>
          </p:cNvSpPr>
          <p:nvPr>
            <p:ph type="dt" sz="half" idx="10"/>
          </p:nvPr>
        </p:nvSpPr>
        <p:spPr/>
        <p:txBody>
          <a:bodyPr/>
          <a:lstStyle/>
          <a:p>
            <a:r>
              <a:rPr lang="en-US" smtClean="0"/>
              <a:t>3/24/14</a:t>
            </a:r>
            <a:endParaRPr lang="en-US"/>
          </a:p>
        </p:txBody>
      </p:sp>
      <p:sp>
        <p:nvSpPr>
          <p:cNvPr id="3" name="Footer Placeholder 2"/>
          <p:cNvSpPr>
            <a:spLocks noGrp="1"/>
          </p:cNvSpPr>
          <p:nvPr>
            <p:ph type="ftr" sz="quarte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53</a:t>
            </a:fld>
            <a:endParaRPr lang="en-US"/>
          </a:p>
        </p:txBody>
      </p:sp>
    </p:spTree>
    <p:extLst>
      <p:ext uri="{BB962C8B-B14F-4D97-AF65-F5344CB8AC3E}">
        <p14:creationId xmlns:p14="http://schemas.microsoft.com/office/powerpoint/2010/main" val="1307033254"/>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b="1" dirty="0" smtClean="0"/>
              <a:t>TCP / HTTP Analysis</a:t>
            </a:r>
            <a:endParaRPr lang="zh-CN" altLang="en-US" sz="3600" b="1" dirty="0"/>
          </a:p>
        </p:txBody>
      </p:sp>
      <p:sp>
        <p:nvSpPr>
          <p:cNvPr id="3" name="内容占位符 2"/>
          <p:cNvSpPr>
            <a:spLocks noGrp="1"/>
          </p:cNvSpPr>
          <p:nvPr>
            <p:ph idx="1"/>
          </p:nvPr>
        </p:nvSpPr>
        <p:spPr/>
        <p:txBody>
          <a:bodyPr/>
          <a:lstStyle/>
          <a:p>
            <a:r>
              <a:rPr lang="en-US" altLang="zh-CN" sz="2800" dirty="0" smtClean="0"/>
              <a:t>TCP Analysis</a:t>
            </a:r>
          </a:p>
          <a:p>
            <a:pPr lvl="1"/>
            <a:r>
              <a:rPr lang="en-US" altLang="zh-CN" sz="2400" dirty="0" smtClean="0"/>
              <a:t>Infer transport-layer properties for each TCP packet</a:t>
            </a:r>
          </a:p>
          <a:p>
            <a:pPr lvl="2"/>
            <a:r>
              <a:rPr lang="en-US" altLang="zh-CN" sz="2000" dirty="0" smtClean="0"/>
              <a:t>SYN, FIN, or RESET?</a:t>
            </a:r>
          </a:p>
          <a:p>
            <a:pPr lvl="2"/>
            <a:r>
              <a:rPr lang="en-US" altLang="zh-CN" sz="2000" dirty="0" smtClean="0"/>
              <a:t>Related to loss? (e.g., duplicated ACK / recovery ACK)</a:t>
            </a:r>
          </a:p>
          <a:p>
            <a:pPr lvl="2"/>
            <a:r>
              <a:rPr lang="en-US" altLang="zh-CN" sz="2000" dirty="0" smtClean="0"/>
              <a:t>…</a:t>
            </a:r>
          </a:p>
          <a:p>
            <a:r>
              <a:rPr lang="en-US" altLang="zh-CN" sz="2800" dirty="0" smtClean="0"/>
              <a:t>HTTP Analysis:</a:t>
            </a:r>
          </a:p>
          <a:p>
            <a:pPr lvl="1"/>
            <a:r>
              <a:rPr lang="en-US" altLang="zh-CN" sz="2400" dirty="0" smtClean="0"/>
              <a:t>HTTP is the dominant app-layer protocol for mobile apps.</a:t>
            </a:r>
          </a:p>
          <a:p>
            <a:pPr lvl="1"/>
            <a:r>
              <a:rPr lang="en-US" altLang="zh-CN" sz="2400" dirty="0" smtClean="0"/>
              <a:t>Model HTTP behaviors</a:t>
            </a:r>
          </a:p>
          <a:p>
            <a:pPr lvl="1"/>
            <a:endParaRPr lang="en-US" altLang="zh-CN" dirty="0" smtClean="0"/>
          </a:p>
        </p:txBody>
      </p:sp>
      <p:sp>
        <p:nvSpPr>
          <p:cNvPr id="9" name="TextBox 8"/>
          <p:cNvSpPr txBox="1"/>
          <p:nvPr/>
        </p:nvSpPr>
        <p:spPr>
          <a:xfrm>
            <a:off x="6019800" y="6428601"/>
            <a:ext cx="1790649" cy="276999"/>
          </a:xfrm>
          <a:prstGeom prst="rect">
            <a:avLst/>
          </a:prstGeom>
          <a:noFill/>
        </p:spPr>
        <p:txBody>
          <a:bodyPr wrap="none" rtlCol="0">
            <a:spAutoFit/>
          </a:bodyPr>
          <a:lstStyle/>
          <a:p>
            <a:r>
              <a:rPr lang="en-US" sz="1200" dirty="0" smtClean="0"/>
              <a:t>Courtesy: </a:t>
            </a:r>
            <a:r>
              <a:rPr lang="en-US" sz="1200" dirty="0" err="1" smtClean="0"/>
              <a:t>Feng</a:t>
            </a:r>
            <a:r>
              <a:rPr lang="en-US" sz="1200" dirty="0" smtClean="0"/>
              <a:t> </a:t>
            </a:r>
            <a:r>
              <a:rPr lang="en-US" sz="1200" dirty="0" err="1" smtClean="0"/>
              <a:t>Qian</a:t>
            </a:r>
            <a:r>
              <a:rPr lang="en-US" sz="1200" dirty="0" smtClean="0"/>
              <a:t> et al.</a:t>
            </a:r>
            <a:endParaRPr lang="en-US" sz="1200" dirty="0"/>
          </a:p>
        </p:txBody>
      </p:sp>
      <p:sp>
        <p:nvSpPr>
          <p:cNvPr id="4" name="Date Placeholder 3"/>
          <p:cNvSpPr>
            <a:spLocks noGrp="1"/>
          </p:cNvSpPr>
          <p:nvPr>
            <p:ph type="dt" sz="half" idx="10"/>
          </p:nvPr>
        </p:nvSpPr>
        <p:spPr/>
        <p:txBody>
          <a:bodyPr/>
          <a:lstStyle/>
          <a:p>
            <a:r>
              <a:rPr lang="en-US" smtClean="0"/>
              <a:t>3/24/14</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54</a:t>
            </a:fld>
            <a:endParaRPr lang="en-US"/>
          </a:p>
        </p:txBody>
      </p:sp>
    </p:spTree>
    <p:extLst>
      <p:ext uri="{BB962C8B-B14F-4D97-AF65-F5344CB8AC3E}">
        <p14:creationId xmlns:p14="http://schemas.microsoft.com/office/powerpoint/2010/main" val="618139445"/>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588" y="1204913"/>
            <a:ext cx="6599237"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3" name="标题 1"/>
          <p:cNvSpPr>
            <a:spLocks noGrp="1"/>
          </p:cNvSpPr>
          <p:nvPr>
            <p:ph type="title"/>
          </p:nvPr>
        </p:nvSpPr>
        <p:spPr>
          <a:xfrm>
            <a:off x="304800" y="304800"/>
            <a:ext cx="8915400" cy="609600"/>
          </a:xfrm>
        </p:spPr>
        <p:txBody>
          <a:bodyPr>
            <a:noAutofit/>
          </a:bodyPr>
          <a:lstStyle/>
          <a:p>
            <a:pPr eaLnBrk="1" hangingPunct="1"/>
            <a:r>
              <a:rPr lang="en-US" altLang="zh-CN" sz="3600" b="1" dirty="0" smtClean="0"/>
              <a:t>ARO System Architecture</a:t>
            </a:r>
            <a:endParaRPr lang="zh-CN" altLang="en-US" sz="3600" b="1" u="sng" dirty="0" smtClean="0"/>
          </a:p>
        </p:txBody>
      </p:sp>
      <p:sp>
        <p:nvSpPr>
          <p:cNvPr id="5" name="圆角矩形 4"/>
          <p:cNvSpPr/>
          <p:nvPr/>
        </p:nvSpPr>
        <p:spPr>
          <a:xfrm>
            <a:off x="1752600" y="3886200"/>
            <a:ext cx="6203950" cy="609600"/>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019800" y="6428601"/>
            <a:ext cx="1790649" cy="276999"/>
          </a:xfrm>
          <a:prstGeom prst="rect">
            <a:avLst/>
          </a:prstGeom>
          <a:noFill/>
        </p:spPr>
        <p:txBody>
          <a:bodyPr wrap="none" rtlCol="0">
            <a:spAutoFit/>
          </a:bodyPr>
          <a:lstStyle/>
          <a:p>
            <a:r>
              <a:rPr lang="en-US" sz="1200" dirty="0" smtClean="0"/>
              <a:t>Courtesy: </a:t>
            </a:r>
            <a:r>
              <a:rPr lang="en-US" sz="1200" dirty="0" err="1" smtClean="0"/>
              <a:t>Feng</a:t>
            </a:r>
            <a:r>
              <a:rPr lang="en-US" sz="1200" dirty="0" smtClean="0"/>
              <a:t> </a:t>
            </a:r>
            <a:r>
              <a:rPr lang="en-US" sz="1200" dirty="0" err="1" smtClean="0"/>
              <a:t>Qian</a:t>
            </a:r>
            <a:r>
              <a:rPr lang="en-US" sz="1200" dirty="0" smtClean="0"/>
              <a:t> et al.</a:t>
            </a:r>
            <a:endParaRPr lang="en-US" sz="1200" dirty="0"/>
          </a:p>
        </p:txBody>
      </p:sp>
      <p:sp>
        <p:nvSpPr>
          <p:cNvPr id="2" name="Date Placeholder 1"/>
          <p:cNvSpPr>
            <a:spLocks noGrp="1"/>
          </p:cNvSpPr>
          <p:nvPr>
            <p:ph type="dt" sz="half" idx="10"/>
          </p:nvPr>
        </p:nvSpPr>
        <p:spPr/>
        <p:txBody>
          <a:bodyPr/>
          <a:lstStyle/>
          <a:p>
            <a:r>
              <a:rPr lang="en-US" smtClean="0"/>
              <a:t>3/24/14</a:t>
            </a:r>
            <a:endParaRPr lang="en-US"/>
          </a:p>
        </p:txBody>
      </p:sp>
      <p:sp>
        <p:nvSpPr>
          <p:cNvPr id="3" name="Footer Placeholder 2"/>
          <p:cNvSpPr>
            <a:spLocks noGrp="1"/>
          </p:cNvSpPr>
          <p:nvPr>
            <p:ph type="ftr" sz="quarte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55</a:t>
            </a:fld>
            <a:endParaRPr lang="en-US"/>
          </a:p>
        </p:txBody>
      </p:sp>
    </p:spTree>
    <p:extLst>
      <p:ext uri="{BB962C8B-B14F-4D97-AF65-F5344CB8AC3E}">
        <p14:creationId xmlns:p14="http://schemas.microsoft.com/office/powerpoint/2010/main" val="1708039596"/>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7533" y="4648200"/>
            <a:ext cx="5562600" cy="1508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p:txBody>
          <a:bodyPr>
            <a:normAutofit/>
          </a:bodyPr>
          <a:lstStyle/>
          <a:p>
            <a:r>
              <a:rPr lang="en-US" altLang="zh-CN" sz="3600" b="1" dirty="0" smtClean="0"/>
              <a:t>Burst </a:t>
            </a:r>
            <a:r>
              <a:rPr lang="en-US" altLang="zh-CN" sz="3600" b="1" dirty="0"/>
              <a:t>Analysis</a:t>
            </a:r>
            <a:endParaRPr lang="zh-CN" altLang="en-US" sz="3600" dirty="0"/>
          </a:p>
        </p:txBody>
      </p:sp>
      <p:sp>
        <p:nvSpPr>
          <p:cNvPr id="3" name="内容占位符 2"/>
          <p:cNvSpPr>
            <a:spLocks noGrp="1"/>
          </p:cNvSpPr>
          <p:nvPr>
            <p:ph idx="1"/>
          </p:nvPr>
        </p:nvSpPr>
        <p:spPr>
          <a:xfrm>
            <a:off x="457200" y="1371600"/>
            <a:ext cx="8229600" cy="5029200"/>
          </a:xfrm>
        </p:spPr>
        <p:txBody>
          <a:bodyPr>
            <a:normAutofit/>
          </a:bodyPr>
          <a:lstStyle/>
          <a:p>
            <a:r>
              <a:rPr lang="en-US" altLang="zh-CN" sz="2800" dirty="0" smtClean="0"/>
              <a:t>A burst consists of consecutive packets transferred </a:t>
            </a:r>
            <a:br>
              <a:rPr lang="en-US" altLang="zh-CN" sz="2800" dirty="0" smtClean="0"/>
            </a:br>
            <a:r>
              <a:rPr lang="en-US" altLang="zh-CN" sz="2800" dirty="0" smtClean="0"/>
              <a:t>in a batch (i.e., their IAT is less than a threshold)</a:t>
            </a:r>
          </a:p>
          <a:p>
            <a:r>
              <a:rPr lang="en-US" altLang="zh-CN" sz="2800" dirty="0" smtClean="0"/>
              <a:t>We are interested in </a:t>
            </a:r>
            <a:r>
              <a:rPr lang="en-US" altLang="zh-CN" sz="2800" b="1" dirty="0" smtClean="0">
                <a:solidFill>
                  <a:srgbClr val="FF0000"/>
                </a:solidFill>
              </a:rPr>
              <a:t>short bursts </a:t>
            </a:r>
            <a:r>
              <a:rPr lang="en-US" altLang="zh-CN" sz="2800" dirty="0" smtClean="0"/>
              <a:t>that incur energy / radio resource inefficiencies</a:t>
            </a:r>
          </a:p>
          <a:p>
            <a:r>
              <a:rPr lang="en-US" altLang="zh-CN" sz="2800" dirty="0" smtClean="0"/>
              <a:t>ARO finds the </a:t>
            </a:r>
            <a:r>
              <a:rPr lang="en-US" altLang="zh-CN" sz="2800" b="1" dirty="0" smtClean="0">
                <a:solidFill>
                  <a:srgbClr val="FF0000"/>
                </a:solidFill>
              </a:rPr>
              <a:t>triggering factor</a:t>
            </a:r>
            <a:r>
              <a:rPr lang="en-US" altLang="zh-CN" sz="2800" dirty="0" smtClean="0"/>
              <a:t> of each short burst</a:t>
            </a:r>
          </a:p>
          <a:p>
            <a:pPr lvl="2"/>
            <a:r>
              <a:rPr lang="en-US" altLang="zh-CN" sz="2000" dirty="0" smtClean="0"/>
              <a:t>Triggered by user interaction?</a:t>
            </a:r>
          </a:p>
          <a:p>
            <a:pPr lvl="2"/>
            <a:r>
              <a:rPr lang="en-US" altLang="zh-CN" sz="2000" dirty="0"/>
              <a:t>By server / network delay?</a:t>
            </a:r>
          </a:p>
          <a:p>
            <a:pPr lvl="2"/>
            <a:r>
              <a:rPr lang="en-US" altLang="zh-CN" sz="2000" dirty="0" smtClean="0"/>
              <a:t>By application delay?</a:t>
            </a:r>
          </a:p>
          <a:p>
            <a:pPr lvl="2"/>
            <a:r>
              <a:rPr lang="en-US" altLang="zh-CN" sz="2000" dirty="0" smtClean="0"/>
              <a:t>By TCP protocol? </a:t>
            </a:r>
            <a:endParaRPr lang="en-US" altLang="zh-CN" dirty="0" smtClean="0"/>
          </a:p>
          <a:p>
            <a:pPr lvl="2"/>
            <a:endParaRPr lang="en-US" altLang="zh-CN" dirty="0"/>
          </a:p>
          <a:p>
            <a:pPr lvl="2"/>
            <a:endParaRPr lang="en-US" altLang="zh-CN" dirty="0" smtClean="0"/>
          </a:p>
          <a:p>
            <a:pPr lvl="1"/>
            <a:endParaRPr lang="zh-CN" altLang="en-US" dirty="0"/>
          </a:p>
        </p:txBody>
      </p:sp>
      <p:sp>
        <p:nvSpPr>
          <p:cNvPr id="11" name="TextBox 10"/>
          <p:cNvSpPr txBox="1"/>
          <p:nvPr/>
        </p:nvSpPr>
        <p:spPr>
          <a:xfrm>
            <a:off x="6019800" y="6428601"/>
            <a:ext cx="1790649" cy="276999"/>
          </a:xfrm>
          <a:prstGeom prst="rect">
            <a:avLst/>
          </a:prstGeom>
          <a:noFill/>
        </p:spPr>
        <p:txBody>
          <a:bodyPr wrap="none" rtlCol="0">
            <a:spAutoFit/>
          </a:bodyPr>
          <a:lstStyle/>
          <a:p>
            <a:r>
              <a:rPr lang="en-US" sz="1200" dirty="0" smtClean="0"/>
              <a:t>Courtesy: </a:t>
            </a:r>
            <a:r>
              <a:rPr lang="en-US" sz="1200" dirty="0" err="1" smtClean="0"/>
              <a:t>Feng</a:t>
            </a:r>
            <a:r>
              <a:rPr lang="en-US" sz="1200" dirty="0" smtClean="0"/>
              <a:t> </a:t>
            </a:r>
            <a:r>
              <a:rPr lang="en-US" sz="1200" dirty="0" err="1" smtClean="0"/>
              <a:t>Qian</a:t>
            </a:r>
            <a:r>
              <a:rPr lang="en-US" sz="1200" dirty="0" smtClean="0"/>
              <a:t> et al.</a:t>
            </a:r>
            <a:endParaRPr lang="en-US" sz="1200" dirty="0"/>
          </a:p>
        </p:txBody>
      </p:sp>
      <p:sp>
        <p:nvSpPr>
          <p:cNvPr id="4" name="Date Placeholder 3"/>
          <p:cNvSpPr>
            <a:spLocks noGrp="1"/>
          </p:cNvSpPr>
          <p:nvPr>
            <p:ph type="dt" sz="half" idx="10"/>
          </p:nvPr>
        </p:nvSpPr>
        <p:spPr/>
        <p:txBody>
          <a:bodyPr/>
          <a:lstStyle/>
          <a:p>
            <a:r>
              <a:rPr lang="en-US" smtClean="0"/>
              <a:t>3/24/14</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56</a:t>
            </a:fld>
            <a:endParaRPr lang="en-US"/>
          </a:p>
        </p:txBody>
      </p:sp>
    </p:spTree>
    <p:extLst>
      <p:ext uri="{BB962C8B-B14F-4D97-AF65-F5344CB8AC3E}">
        <p14:creationId xmlns:p14="http://schemas.microsoft.com/office/powerpoint/2010/main" val="2713795274"/>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smtClean="0"/>
              <a:t>Burst Analysis Algorithm</a:t>
            </a:r>
            <a:endParaRPr lang="en-US" b="1" dirty="0"/>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 y="1529707"/>
            <a:ext cx="4516374" cy="2280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2286000" y="1926297"/>
            <a:ext cx="1454109" cy="3576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矩形 5"/>
          <p:cNvSpPr/>
          <p:nvPr/>
        </p:nvSpPr>
        <p:spPr>
          <a:xfrm>
            <a:off x="1143000" y="2427028"/>
            <a:ext cx="1454109" cy="3576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矩形 6"/>
          <p:cNvSpPr/>
          <p:nvPr/>
        </p:nvSpPr>
        <p:spPr>
          <a:xfrm>
            <a:off x="1143000" y="3312674"/>
            <a:ext cx="1454109" cy="3576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64320"/>
            <a:ext cx="4400498" cy="277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p:nvSpPr>
        <p:spPr>
          <a:xfrm>
            <a:off x="5720172" y="1873600"/>
            <a:ext cx="1412227" cy="3515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矩形 8"/>
          <p:cNvSpPr/>
          <p:nvPr/>
        </p:nvSpPr>
        <p:spPr>
          <a:xfrm>
            <a:off x="5699156" y="2549836"/>
            <a:ext cx="1856911" cy="3515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矩形 9"/>
          <p:cNvSpPr/>
          <p:nvPr/>
        </p:nvSpPr>
        <p:spPr>
          <a:xfrm>
            <a:off x="6210248" y="3279634"/>
            <a:ext cx="1225612" cy="3515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5" descr="C:\Users\Feng\AppData\Local\Temp\SNAGHTML12c206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038600"/>
            <a:ext cx="7419975" cy="2524126"/>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1428691" y="6154056"/>
            <a:ext cx="1454109" cy="3576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矩形 12"/>
          <p:cNvSpPr/>
          <p:nvPr/>
        </p:nvSpPr>
        <p:spPr>
          <a:xfrm>
            <a:off x="5720172" y="2992765"/>
            <a:ext cx="1225612" cy="3515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019800" y="6547134"/>
            <a:ext cx="1790649" cy="276999"/>
          </a:xfrm>
          <a:prstGeom prst="rect">
            <a:avLst/>
          </a:prstGeom>
          <a:noFill/>
        </p:spPr>
        <p:txBody>
          <a:bodyPr wrap="none" rtlCol="0">
            <a:spAutoFit/>
          </a:bodyPr>
          <a:lstStyle/>
          <a:p>
            <a:r>
              <a:rPr lang="en-US" sz="1200" dirty="0" smtClean="0"/>
              <a:t>Courtesy: </a:t>
            </a:r>
            <a:r>
              <a:rPr lang="en-US" sz="1200" dirty="0" err="1" smtClean="0"/>
              <a:t>Feng</a:t>
            </a:r>
            <a:r>
              <a:rPr lang="en-US" sz="1200" dirty="0" smtClean="0"/>
              <a:t> </a:t>
            </a:r>
            <a:r>
              <a:rPr lang="en-US" sz="1200" dirty="0" err="1" smtClean="0"/>
              <a:t>Qian</a:t>
            </a:r>
            <a:r>
              <a:rPr lang="en-US" sz="1200" dirty="0" smtClean="0"/>
              <a:t> et al.</a:t>
            </a:r>
            <a:endParaRPr lang="en-US" sz="1200" dirty="0"/>
          </a:p>
        </p:txBody>
      </p:sp>
      <p:sp>
        <p:nvSpPr>
          <p:cNvPr id="3" name="Date Placeholder 2"/>
          <p:cNvSpPr>
            <a:spLocks noGrp="1"/>
          </p:cNvSpPr>
          <p:nvPr>
            <p:ph type="dt" sz="half" idx="10"/>
          </p:nvPr>
        </p:nvSpPr>
        <p:spPr/>
        <p:txBody>
          <a:bodyPr/>
          <a:lstStyle/>
          <a:p>
            <a:r>
              <a:rPr lang="en-US" smtClean="0"/>
              <a:t>3/24/14</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12" name="Slide Number Placeholder 11"/>
          <p:cNvSpPr>
            <a:spLocks noGrp="1"/>
          </p:cNvSpPr>
          <p:nvPr>
            <p:ph type="sldNum" sz="quarter" idx="12"/>
          </p:nvPr>
        </p:nvSpPr>
        <p:spPr/>
        <p:txBody>
          <a:bodyPr/>
          <a:lstStyle/>
          <a:p>
            <a:fld id="{20342B77-D34C-443A-9BA4-2E8748A6D936}" type="slidenum">
              <a:rPr lang="en-US" smtClean="0"/>
              <a:pPr/>
              <a:t>57</a:t>
            </a:fld>
            <a:endParaRPr lang="en-US"/>
          </a:p>
        </p:txBody>
      </p:sp>
    </p:spTree>
    <p:extLst>
      <p:ext uri="{BB962C8B-B14F-4D97-AF65-F5344CB8AC3E}">
        <p14:creationId xmlns:p14="http://schemas.microsoft.com/office/powerpoint/2010/main" val="35305221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4" grpId="0" animBg="1"/>
      <p:bldP spid="1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b="1" dirty="0" smtClean="0"/>
              <a:t>Compute Resource </a:t>
            </a:r>
            <a:br>
              <a:rPr lang="en-US" b="1" dirty="0" smtClean="0"/>
            </a:br>
            <a:r>
              <a:rPr lang="en-US" b="1" dirty="0" smtClean="0"/>
              <a:t>Consumption of a Burst</a:t>
            </a:r>
            <a:endParaRPr lang="en-US" b="1" dirty="0"/>
          </a:p>
        </p:txBody>
      </p:sp>
      <p:sp>
        <p:nvSpPr>
          <p:cNvPr id="3" name="内容占位符 2"/>
          <p:cNvSpPr>
            <a:spLocks noGrp="1"/>
          </p:cNvSpPr>
          <p:nvPr>
            <p:ph idx="1"/>
          </p:nvPr>
        </p:nvSpPr>
        <p:spPr/>
        <p:txBody>
          <a:bodyPr>
            <a:normAutofit/>
          </a:bodyPr>
          <a:lstStyle/>
          <a:p>
            <a:r>
              <a:rPr lang="en-US" sz="2800" b="1" dirty="0" err="1" smtClean="0">
                <a:solidFill>
                  <a:srgbClr val="0000FF"/>
                </a:solidFill>
              </a:rPr>
              <a:t>Upperbound</a:t>
            </a:r>
            <a:r>
              <a:rPr lang="en-US" sz="2800" dirty="0" smtClean="0">
                <a:solidFill>
                  <a:srgbClr val="0000FF"/>
                </a:solidFill>
              </a:rPr>
              <a:t> </a:t>
            </a:r>
            <a:r>
              <a:rPr lang="en-US" sz="2800" dirty="0" smtClean="0"/>
              <a:t>of resource utilization</a:t>
            </a:r>
          </a:p>
          <a:p>
            <a:pPr lvl="1"/>
            <a:r>
              <a:rPr lang="en-US" sz="2400" dirty="0" smtClean="0"/>
              <a:t>The resource impact of a burst B</a:t>
            </a:r>
            <a:r>
              <a:rPr lang="en-US" sz="2400" baseline="-25000" dirty="0" smtClean="0"/>
              <a:t>i</a:t>
            </a:r>
            <a:r>
              <a:rPr lang="en-US" sz="2400" dirty="0" smtClean="0"/>
              <a:t> is from the beginning of B</a:t>
            </a:r>
            <a:r>
              <a:rPr lang="en-US" sz="2400" baseline="-25000" dirty="0" smtClean="0"/>
              <a:t>i</a:t>
            </a:r>
            <a:r>
              <a:rPr lang="en-US" sz="2400" dirty="0" smtClean="0"/>
              <a:t> to the beginning of the next burst B</a:t>
            </a:r>
            <a:r>
              <a:rPr lang="en-US" sz="2400" baseline="-25000" dirty="0" smtClean="0"/>
              <a:t>i+1</a:t>
            </a:r>
          </a:p>
          <a:p>
            <a:pPr lvl="1"/>
            <a:r>
              <a:rPr lang="en-US" sz="2400" dirty="0" smtClean="0"/>
              <a:t>May </a:t>
            </a:r>
            <a:r>
              <a:rPr lang="en-US" sz="2400" b="1" dirty="0" smtClean="0">
                <a:solidFill>
                  <a:srgbClr val="FF0000"/>
                </a:solidFill>
              </a:rPr>
              <a:t>overestimate</a:t>
            </a:r>
            <a:r>
              <a:rPr lang="en-US" sz="2400" dirty="0" smtClean="0"/>
              <a:t> resource consumption, as one burst may already be covered by the tail of the previous burst</a:t>
            </a:r>
            <a:endParaRPr lang="en-US" sz="2400" baseline="-25000" dirty="0" smtClean="0"/>
          </a:p>
          <a:p>
            <a:pPr lvl="1"/>
            <a:endParaRPr lang="en-US" sz="24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9415" y="4159070"/>
            <a:ext cx="41275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右大括号 3"/>
          <p:cNvSpPr/>
          <p:nvPr/>
        </p:nvSpPr>
        <p:spPr>
          <a:xfrm rot="5400000">
            <a:off x="5486400" y="5791200"/>
            <a:ext cx="381000" cy="838200"/>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5" name="矩形 4"/>
          <p:cNvSpPr/>
          <p:nvPr/>
        </p:nvSpPr>
        <p:spPr>
          <a:xfrm>
            <a:off x="6106630" y="5334000"/>
            <a:ext cx="3037370" cy="400110"/>
          </a:xfrm>
          <a:prstGeom prst="rect">
            <a:avLst/>
          </a:prstGeom>
        </p:spPr>
        <p:txBody>
          <a:bodyPr wrap="none">
            <a:spAutoFit/>
          </a:bodyPr>
          <a:lstStyle/>
          <a:p>
            <a:r>
              <a:rPr lang="en-US" sz="2000" b="1" dirty="0" smtClean="0"/>
              <a:t>Resource Impact of Burst Y</a:t>
            </a:r>
            <a:endParaRPr lang="en-US" sz="2000" b="1" dirty="0"/>
          </a:p>
        </p:txBody>
      </p:sp>
      <p:sp>
        <p:nvSpPr>
          <p:cNvPr id="8" name="右大括号 7"/>
          <p:cNvSpPr/>
          <p:nvPr/>
        </p:nvSpPr>
        <p:spPr>
          <a:xfrm rot="16200000">
            <a:off x="3891515" y="3888620"/>
            <a:ext cx="381000" cy="914400"/>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9" name="矩形 8"/>
          <p:cNvSpPr/>
          <p:nvPr/>
        </p:nvSpPr>
        <p:spPr>
          <a:xfrm>
            <a:off x="2563330" y="3810000"/>
            <a:ext cx="3037370" cy="400110"/>
          </a:xfrm>
          <a:prstGeom prst="rect">
            <a:avLst/>
          </a:prstGeom>
        </p:spPr>
        <p:txBody>
          <a:bodyPr wrap="none">
            <a:spAutoFit/>
          </a:bodyPr>
          <a:lstStyle/>
          <a:p>
            <a:r>
              <a:rPr lang="en-US" sz="2000" b="1" dirty="0" smtClean="0"/>
              <a:t>Resource Impact of Burst X</a:t>
            </a:r>
            <a:endParaRPr lang="en-US" sz="2000" b="1" dirty="0"/>
          </a:p>
        </p:txBody>
      </p:sp>
      <p:sp>
        <p:nvSpPr>
          <p:cNvPr id="13" name="TextBox 12"/>
          <p:cNvSpPr txBox="1"/>
          <p:nvPr/>
        </p:nvSpPr>
        <p:spPr>
          <a:xfrm>
            <a:off x="6629400" y="6172200"/>
            <a:ext cx="1790649" cy="276999"/>
          </a:xfrm>
          <a:prstGeom prst="rect">
            <a:avLst/>
          </a:prstGeom>
          <a:noFill/>
        </p:spPr>
        <p:txBody>
          <a:bodyPr wrap="none" rtlCol="0">
            <a:spAutoFit/>
          </a:bodyPr>
          <a:lstStyle/>
          <a:p>
            <a:r>
              <a:rPr lang="en-US" sz="1200" dirty="0" smtClean="0"/>
              <a:t>Courtesy: </a:t>
            </a:r>
            <a:r>
              <a:rPr lang="en-US" sz="1200" dirty="0" err="1" smtClean="0"/>
              <a:t>Feng</a:t>
            </a:r>
            <a:r>
              <a:rPr lang="en-US" sz="1200" dirty="0" smtClean="0"/>
              <a:t> </a:t>
            </a:r>
            <a:r>
              <a:rPr lang="en-US" sz="1200" dirty="0" err="1" smtClean="0"/>
              <a:t>Qian</a:t>
            </a:r>
            <a:r>
              <a:rPr lang="en-US" sz="1200" dirty="0" smtClean="0"/>
              <a:t> et al.</a:t>
            </a:r>
            <a:endParaRPr lang="en-US" sz="1200" dirty="0"/>
          </a:p>
        </p:txBody>
      </p:sp>
      <p:sp>
        <p:nvSpPr>
          <p:cNvPr id="6" name="Date Placeholder 5"/>
          <p:cNvSpPr>
            <a:spLocks noGrp="1"/>
          </p:cNvSpPr>
          <p:nvPr>
            <p:ph type="dt" sz="half" idx="10"/>
          </p:nvPr>
        </p:nvSpPr>
        <p:spPr/>
        <p:txBody>
          <a:bodyPr/>
          <a:lstStyle/>
          <a:p>
            <a:r>
              <a:rPr lang="en-US" smtClean="0"/>
              <a:t>3/24/14</a:t>
            </a:r>
            <a:endParaRPr lang="en-US"/>
          </a:p>
        </p:txBody>
      </p:sp>
      <p:sp>
        <p:nvSpPr>
          <p:cNvPr id="7" name="Footer Placeholder 6"/>
          <p:cNvSpPr>
            <a:spLocks noGrp="1"/>
          </p:cNvSpPr>
          <p:nvPr>
            <p:ph type="ftr" sz="quarter" idx="11"/>
          </p:nvPr>
        </p:nvSpPr>
        <p:spPr/>
        <p:txBody>
          <a:bodyPr/>
          <a:lstStyle/>
          <a:p>
            <a:r>
              <a:rPr lang="en-US" smtClean="0"/>
              <a:t>Cellular Networks and Mobile Computing (COMS 6998-7)</a:t>
            </a:r>
            <a:endParaRPr lang="en-US"/>
          </a:p>
        </p:txBody>
      </p:sp>
      <p:sp>
        <p:nvSpPr>
          <p:cNvPr id="11" name="Slide Number Placeholder 10"/>
          <p:cNvSpPr>
            <a:spLocks noGrp="1"/>
          </p:cNvSpPr>
          <p:nvPr>
            <p:ph type="sldNum" sz="quarter" idx="12"/>
          </p:nvPr>
        </p:nvSpPr>
        <p:spPr/>
        <p:txBody>
          <a:bodyPr/>
          <a:lstStyle/>
          <a:p>
            <a:fld id="{20342B77-D34C-443A-9BA4-2E8748A6D936}" type="slidenum">
              <a:rPr lang="en-US" smtClean="0"/>
              <a:pPr/>
              <a:t>58</a:t>
            </a:fld>
            <a:endParaRPr lang="en-US"/>
          </a:p>
        </p:txBody>
      </p:sp>
    </p:spTree>
    <p:extLst>
      <p:ext uri="{BB962C8B-B14F-4D97-AF65-F5344CB8AC3E}">
        <p14:creationId xmlns:p14="http://schemas.microsoft.com/office/powerpoint/2010/main" val="2069767356"/>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b="1" dirty="0"/>
              <a:t>Compute Resource </a:t>
            </a:r>
            <a:br>
              <a:rPr lang="en-US" b="1" dirty="0"/>
            </a:br>
            <a:r>
              <a:rPr lang="en-US" b="1" dirty="0"/>
              <a:t>Consumption of a Burst</a:t>
            </a:r>
            <a:endParaRPr lang="en-US" dirty="0"/>
          </a:p>
        </p:txBody>
      </p:sp>
      <p:sp>
        <p:nvSpPr>
          <p:cNvPr id="3" name="内容占位符 2"/>
          <p:cNvSpPr>
            <a:spLocks noGrp="1"/>
          </p:cNvSpPr>
          <p:nvPr>
            <p:ph idx="1"/>
          </p:nvPr>
        </p:nvSpPr>
        <p:spPr/>
        <p:txBody>
          <a:bodyPr/>
          <a:lstStyle/>
          <a:p>
            <a:r>
              <a:rPr lang="en-US" sz="2800" b="1" dirty="0" err="1" smtClean="0">
                <a:solidFill>
                  <a:srgbClr val="0000FF"/>
                </a:solidFill>
              </a:rPr>
              <a:t>Lowerbound</a:t>
            </a:r>
            <a:r>
              <a:rPr lang="en-US" sz="2800" dirty="0" smtClean="0">
                <a:solidFill>
                  <a:srgbClr val="0000FF"/>
                </a:solidFill>
              </a:rPr>
              <a:t> </a:t>
            </a:r>
            <a:r>
              <a:rPr lang="en-US" sz="2800" dirty="0" smtClean="0"/>
              <a:t>of resource utilization</a:t>
            </a:r>
            <a:endParaRPr lang="en-US" sz="2800" dirty="0"/>
          </a:p>
          <a:p>
            <a:pPr lvl="1"/>
            <a:r>
              <a:rPr lang="en-US" sz="2400" dirty="0"/>
              <a:t>Compute the total resource </a:t>
            </a:r>
            <a:r>
              <a:rPr lang="en-US" sz="2400" dirty="0" smtClean="0"/>
              <a:t>utilization of </a:t>
            </a:r>
            <a:r>
              <a:rPr lang="en-US" sz="2400" dirty="0"/>
              <a:t>the original trace</a:t>
            </a:r>
          </a:p>
          <a:p>
            <a:pPr lvl="1"/>
            <a:r>
              <a:rPr lang="en-US" sz="2400" dirty="0"/>
              <a:t>Remove the interested burst, then compute the resource </a:t>
            </a:r>
            <a:r>
              <a:rPr lang="en-US" sz="2400" dirty="0" smtClean="0"/>
              <a:t>utilization </a:t>
            </a:r>
            <a:r>
              <a:rPr lang="en-US" sz="2400" dirty="0"/>
              <a:t>again</a:t>
            </a:r>
          </a:p>
          <a:p>
            <a:pPr lvl="1"/>
            <a:r>
              <a:rPr lang="en-US" sz="2400" dirty="0"/>
              <a:t>Take the delta</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486" y="3810000"/>
            <a:ext cx="3363924"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5039" y="4013200"/>
            <a:ext cx="3574306" cy="139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358520" y="5421868"/>
            <a:ext cx="2527680" cy="646331"/>
          </a:xfrm>
          <a:prstGeom prst="rect">
            <a:avLst/>
          </a:prstGeom>
          <a:noFill/>
        </p:spPr>
        <p:txBody>
          <a:bodyPr wrap="none" rtlCol="0">
            <a:spAutoFit/>
          </a:bodyPr>
          <a:lstStyle/>
          <a:p>
            <a:pPr algn="ctr"/>
            <a:r>
              <a:rPr lang="en-US" b="1" dirty="0" smtClean="0"/>
              <a:t>The original trace</a:t>
            </a:r>
          </a:p>
          <a:p>
            <a:r>
              <a:rPr lang="en-US" b="1" dirty="0" smtClean="0"/>
              <a:t>Resource Utilization is </a:t>
            </a:r>
            <a:r>
              <a:rPr lang="en-US" b="1" dirty="0" smtClean="0">
                <a:solidFill>
                  <a:srgbClr val="0000FF"/>
                </a:solidFill>
              </a:rPr>
              <a:t>E</a:t>
            </a:r>
            <a:r>
              <a:rPr lang="en-US" b="1" baseline="-25000" dirty="0" smtClean="0">
                <a:solidFill>
                  <a:srgbClr val="0000FF"/>
                </a:solidFill>
              </a:rPr>
              <a:t>1</a:t>
            </a:r>
            <a:endParaRPr lang="en-US" b="1" baseline="-25000" dirty="0">
              <a:solidFill>
                <a:srgbClr val="0000FF"/>
              </a:solidFill>
            </a:endParaRPr>
          </a:p>
        </p:txBody>
      </p:sp>
      <p:sp>
        <p:nvSpPr>
          <p:cNvPr id="7" name="TextBox 6"/>
          <p:cNvSpPr txBox="1"/>
          <p:nvPr/>
        </p:nvSpPr>
        <p:spPr>
          <a:xfrm>
            <a:off x="5257800" y="5436382"/>
            <a:ext cx="2502032" cy="646331"/>
          </a:xfrm>
          <a:prstGeom prst="rect">
            <a:avLst/>
          </a:prstGeom>
          <a:noFill/>
        </p:spPr>
        <p:txBody>
          <a:bodyPr wrap="none" rtlCol="0">
            <a:spAutoFit/>
          </a:bodyPr>
          <a:lstStyle/>
          <a:p>
            <a:pPr algn="ctr"/>
            <a:r>
              <a:rPr lang="en-US" b="1" dirty="0" smtClean="0"/>
              <a:t>Remove X and Y</a:t>
            </a:r>
          </a:p>
          <a:p>
            <a:r>
              <a:rPr lang="en-US" b="1" dirty="0" smtClean="0"/>
              <a:t>Resource utilization is </a:t>
            </a:r>
            <a:r>
              <a:rPr lang="en-US" b="1" dirty="0" smtClean="0">
                <a:solidFill>
                  <a:srgbClr val="0000FF"/>
                </a:solidFill>
              </a:rPr>
              <a:t>E</a:t>
            </a:r>
            <a:r>
              <a:rPr lang="en-US" b="1" baseline="-25000" dirty="0" smtClean="0">
                <a:solidFill>
                  <a:srgbClr val="0000FF"/>
                </a:solidFill>
              </a:rPr>
              <a:t>2</a:t>
            </a:r>
            <a:endParaRPr lang="en-US" b="1" baseline="-25000" dirty="0">
              <a:solidFill>
                <a:srgbClr val="0000FF"/>
              </a:solidFill>
            </a:endParaRPr>
          </a:p>
        </p:txBody>
      </p:sp>
      <p:sp>
        <p:nvSpPr>
          <p:cNvPr id="8" name="TextBox 7"/>
          <p:cNvSpPr txBox="1"/>
          <p:nvPr/>
        </p:nvSpPr>
        <p:spPr>
          <a:xfrm>
            <a:off x="2286000" y="5943600"/>
            <a:ext cx="5069208" cy="461665"/>
          </a:xfrm>
          <a:prstGeom prst="rect">
            <a:avLst/>
          </a:prstGeom>
          <a:noFill/>
        </p:spPr>
        <p:txBody>
          <a:bodyPr wrap="none" rtlCol="0">
            <a:spAutoFit/>
          </a:bodyPr>
          <a:lstStyle/>
          <a:p>
            <a:pPr algn="ctr"/>
            <a:r>
              <a:rPr lang="en-US" sz="2400" b="1" dirty="0" smtClean="0"/>
              <a:t>The resource impact of X and Y is </a:t>
            </a:r>
            <a:r>
              <a:rPr lang="en-US" sz="2400" b="1" dirty="0" smtClean="0">
                <a:solidFill>
                  <a:srgbClr val="0000FF"/>
                </a:solidFill>
              </a:rPr>
              <a:t>E</a:t>
            </a:r>
            <a:r>
              <a:rPr lang="en-US" sz="2400" b="1" baseline="-25000" dirty="0" smtClean="0">
                <a:solidFill>
                  <a:srgbClr val="0000FF"/>
                </a:solidFill>
              </a:rPr>
              <a:t>1</a:t>
            </a:r>
            <a:r>
              <a:rPr lang="en-US" sz="2400" b="1" dirty="0" smtClean="0">
                <a:solidFill>
                  <a:srgbClr val="0000FF"/>
                </a:solidFill>
              </a:rPr>
              <a:t>-E</a:t>
            </a:r>
            <a:r>
              <a:rPr lang="en-US" sz="2400" b="1" baseline="-25000" dirty="0" smtClean="0">
                <a:solidFill>
                  <a:srgbClr val="0000FF"/>
                </a:solidFill>
              </a:rPr>
              <a:t>2</a:t>
            </a:r>
          </a:p>
        </p:txBody>
      </p:sp>
      <p:sp>
        <p:nvSpPr>
          <p:cNvPr id="5" name="矩形 4"/>
          <p:cNvSpPr/>
          <p:nvPr/>
        </p:nvSpPr>
        <p:spPr>
          <a:xfrm>
            <a:off x="5054180" y="4739821"/>
            <a:ext cx="326992" cy="2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矩形 9"/>
          <p:cNvSpPr/>
          <p:nvPr/>
        </p:nvSpPr>
        <p:spPr>
          <a:xfrm>
            <a:off x="1358520" y="4711700"/>
            <a:ext cx="326992" cy="2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019800" y="6547134"/>
            <a:ext cx="1790649" cy="276999"/>
          </a:xfrm>
          <a:prstGeom prst="rect">
            <a:avLst/>
          </a:prstGeom>
          <a:noFill/>
        </p:spPr>
        <p:txBody>
          <a:bodyPr wrap="none" rtlCol="0">
            <a:spAutoFit/>
          </a:bodyPr>
          <a:lstStyle/>
          <a:p>
            <a:r>
              <a:rPr lang="en-US" sz="1200" dirty="0" smtClean="0"/>
              <a:t>Courtesy: </a:t>
            </a:r>
            <a:r>
              <a:rPr lang="en-US" sz="1200" dirty="0" err="1" smtClean="0"/>
              <a:t>Feng</a:t>
            </a:r>
            <a:r>
              <a:rPr lang="en-US" sz="1200" dirty="0" smtClean="0"/>
              <a:t> </a:t>
            </a:r>
            <a:r>
              <a:rPr lang="en-US" sz="1200" dirty="0" err="1" smtClean="0"/>
              <a:t>Qian</a:t>
            </a:r>
            <a:r>
              <a:rPr lang="en-US" sz="1200" dirty="0" smtClean="0"/>
              <a:t> et al.</a:t>
            </a:r>
            <a:endParaRPr lang="en-US" sz="1200" dirty="0"/>
          </a:p>
        </p:txBody>
      </p:sp>
      <p:sp>
        <p:nvSpPr>
          <p:cNvPr id="6" name="Date Placeholder 5"/>
          <p:cNvSpPr>
            <a:spLocks noGrp="1"/>
          </p:cNvSpPr>
          <p:nvPr>
            <p:ph type="dt" sz="half" idx="10"/>
          </p:nvPr>
        </p:nvSpPr>
        <p:spPr/>
        <p:txBody>
          <a:bodyPr/>
          <a:lstStyle/>
          <a:p>
            <a:r>
              <a:rPr lang="en-US" smtClean="0"/>
              <a:t>3/24/14</a:t>
            </a:r>
            <a:endParaRPr lang="en-US"/>
          </a:p>
        </p:txBody>
      </p:sp>
      <p:sp>
        <p:nvSpPr>
          <p:cNvPr id="9" name="Footer Placeholder 8"/>
          <p:cNvSpPr>
            <a:spLocks noGrp="1"/>
          </p:cNvSpPr>
          <p:nvPr>
            <p:ph type="ftr" sz="quarter" idx="11"/>
          </p:nvPr>
        </p:nvSpPr>
        <p:spPr/>
        <p:txBody>
          <a:bodyPr/>
          <a:lstStyle/>
          <a:p>
            <a:r>
              <a:rPr lang="en-US" smtClean="0"/>
              <a:t>Cellular Networks and Mobile Computing (COMS 6998-7)</a:t>
            </a:r>
            <a:endParaRPr lang="en-US"/>
          </a:p>
        </p:txBody>
      </p:sp>
      <p:sp>
        <p:nvSpPr>
          <p:cNvPr id="12" name="Slide Number Placeholder 11"/>
          <p:cNvSpPr>
            <a:spLocks noGrp="1"/>
          </p:cNvSpPr>
          <p:nvPr>
            <p:ph type="sldNum" sz="quarter" idx="12"/>
          </p:nvPr>
        </p:nvSpPr>
        <p:spPr/>
        <p:txBody>
          <a:bodyPr/>
          <a:lstStyle/>
          <a:p>
            <a:fld id="{20342B77-D34C-443A-9BA4-2E8748A6D936}" type="slidenum">
              <a:rPr lang="en-US" smtClean="0"/>
              <a:pPr/>
              <a:t>59</a:t>
            </a:fld>
            <a:endParaRPr lang="en-US"/>
          </a:p>
        </p:txBody>
      </p:sp>
    </p:spTree>
    <p:extLst>
      <p:ext uri="{BB962C8B-B14F-4D97-AF65-F5344CB8AC3E}">
        <p14:creationId xmlns:p14="http://schemas.microsoft.com/office/powerpoint/2010/main" val="273256682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Review of Previous </a:t>
            </a:r>
            <a:r>
              <a:rPr lang="en-US" dirty="0" smtClean="0"/>
              <a:t>Lecture (Cont’d)</a:t>
            </a:r>
            <a:endParaRPr lang="en-US" dirty="0"/>
          </a:p>
        </p:txBody>
      </p:sp>
      <p:sp>
        <p:nvSpPr>
          <p:cNvPr id="3" name="Content Placeholder 2"/>
          <p:cNvSpPr>
            <a:spLocks noGrp="1"/>
          </p:cNvSpPr>
          <p:nvPr>
            <p:ph idx="1"/>
          </p:nvPr>
        </p:nvSpPr>
        <p:spPr/>
        <p:txBody>
          <a:bodyPr>
            <a:normAutofit/>
          </a:bodyPr>
          <a:lstStyle/>
          <a:p>
            <a:r>
              <a:rPr lang="en-US" dirty="0" smtClean="0"/>
              <a:t>What is the definition of SDN?</a:t>
            </a:r>
          </a:p>
          <a:p>
            <a:pPr lvl="1"/>
            <a:r>
              <a:rPr lang="en-US" dirty="0" smtClean="0"/>
              <a:t>The separation of control plane from data plane</a:t>
            </a:r>
          </a:p>
          <a:p>
            <a:pPr lvl="1"/>
            <a:r>
              <a:rPr lang="en-US" dirty="0" smtClean="0"/>
              <a:t>A specific SDN: configuration, distribution and forwarding abstraction</a:t>
            </a:r>
          </a:p>
          <a:p>
            <a:pPr marL="457200" lvl="1" indent="0">
              <a:buNone/>
            </a:pPr>
            <a:endParaRPr lang="en-US" dirty="0"/>
          </a:p>
          <a:p>
            <a:pPr marL="514350" indent="-457200"/>
            <a:r>
              <a:rPr lang="en-US" dirty="0" smtClean="0"/>
              <a:t>What is the API between control plane and data plane? </a:t>
            </a:r>
          </a:p>
          <a:p>
            <a:pPr lvl="1"/>
            <a:r>
              <a:rPr lang="en-US" dirty="0" err="1" smtClean="0"/>
              <a:t>OpenFlow</a:t>
            </a:r>
            <a:r>
              <a:rPr lang="en-US" dirty="0" smtClean="0"/>
              <a:t> protocol</a:t>
            </a:r>
            <a:endParaRPr lang="en-US" dirty="0"/>
          </a:p>
        </p:txBody>
      </p:sp>
      <p:sp>
        <p:nvSpPr>
          <p:cNvPr id="4" name="Footer Placeholder 3"/>
          <p:cNvSpPr>
            <a:spLocks noGrp="1"/>
          </p:cNvSpPr>
          <p:nvPr>
            <p:ph type="ftr" sz="quarter" idx="11"/>
          </p:nvPr>
        </p:nvSpPr>
        <p:spPr/>
        <p:txBody>
          <a:bodyPr/>
          <a:lstStyle/>
          <a:p>
            <a:r>
              <a:rPr lang="en-US" smtClean="0"/>
              <a:t>Cellular Networks and Mobile Computing (COMS 6998-7)</a:t>
            </a:r>
            <a:endParaRPr lang="en-US"/>
          </a:p>
        </p:txBody>
      </p:sp>
      <p:sp>
        <p:nvSpPr>
          <p:cNvPr id="6" name="Date Placeholder 5"/>
          <p:cNvSpPr>
            <a:spLocks noGrp="1"/>
          </p:cNvSpPr>
          <p:nvPr>
            <p:ph type="dt" sz="half" idx="10"/>
          </p:nvPr>
        </p:nvSpPr>
        <p:spPr/>
        <p:txBody>
          <a:bodyPr/>
          <a:lstStyle/>
          <a:p>
            <a:r>
              <a:rPr lang="en-US" smtClean="0"/>
              <a:t>3/24/14</a:t>
            </a:r>
            <a:endParaRPr lang="en-US"/>
          </a:p>
        </p:txBody>
      </p:sp>
      <p:sp>
        <p:nvSpPr>
          <p:cNvPr id="5" name="Slide Number Placeholder 4"/>
          <p:cNvSpPr>
            <a:spLocks noGrp="1"/>
          </p:cNvSpPr>
          <p:nvPr>
            <p:ph type="sldNum" sz="quarter" idx="12"/>
          </p:nvPr>
        </p:nvSpPr>
        <p:spPr/>
        <p:txBody>
          <a:bodyPr/>
          <a:lstStyle/>
          <a:p>
            <a:fld id="{20342B77-D34C-443A-9BA4-2E8748A6D936}" type="slidenum">
              <a:rPr lang="en-US" smtClean="0"/>
              <a:pPr/>
              <a:t>6</a:t>
            </a:fld>
            <a:endParaRPr lang="en-US"/>
          </a:p>
        </p:txBody>
      </p:sp>
    </p:spTree>
    <p:extLst>
      <p:ext uri="{BB962C8B-B14F-4D97-AF65-F5344CB8AC3E}">
        <p14:creationId xmlns:p14="http://schemas.microsoft.com/office/powerpoint/2010/main" val="34070427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588" y="1204913"/>
            <a:ext cx="6599237"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3" name="标题 1"/>
          <p:cNvSpPr>
            <a:spLocks noGrp="1"/>
          </p:cNvSpPr>
          <p:nvPr>
            <p:ph type="title"/>
          </p:nvPr>
        </p:nvSpPr>
        <p:spPr>
          <a:xfrm>
            <a:off x="304800" y="304800"/>
            <a:ext cx="8915400" cy="609600"/>
          </a:xfrm>
        </p:spPr>
        <p:txBody>
          <a:bodyPr>
            <a:noAutofit/>
          </a:bodyPr>
          <a:lstStyle/>
          <a:p>
            <a:pPr eaLnBrk="1" hangingPunct="1"/>
            <a:r>
              <a:rPr lang="en-US" altLang="zh-CN" sz="3600" b="1" dirty="0" smtClean="0"/>
              <a:t>ARO System Architecture</a:t>
            </a:r>
            <a:endParaRPr lang="zh-CN" altLang="en-US" sz="3600" b="1" u="sng" dirty="0" smtClean="0"/>
          </a:p>
        </p:txBody>
      </p:sp>
      <p:sp>
        <p:nvSpPr>
          <p:cNvPr id="5" name="圆角矩形 4"/>
          <p:cNvSpPr/>
          <p:nvPr/>
        </p:nvSpPr>
        <p:spPr>
          <a:xfrm>
            <a:off x="1752600" y="4495800"/>
            <a:ext cx="6203950" cy="609600"/>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019800" y="6428601"/>
            <a:ext cx="1790649" cy="276999"/>
          </a:xfrm>
          <a:prstGeom prst="rect">
            <a:avLst/>
          </a:prstGeom>
          <a:noFill/>
        </p:spPr>
        <p:txBody>
          <a:bodyPr wrap="none" rtlCol="0">
            <a:spAutoFit/>
          </a:bodyPr>
          <a:lstStyle/>
          <a:p>
            <a:r>
              <a:rPr lang="en-US" sz="1200" dirty="0" smtClean="0"/>
              <a:t>Courtesy: </a:t>
            </a:r>
            <a:r>
              <a:rPr lang="en-US" sz="1200" dirty="0" err="1" smtClean="0"/>
              <a:t>Feng</a:t>
            </a:r>
            <a:r>
              <a:rPr lang="en-US" sz="1200" dirty="0" smtClean="0"/>
              <a:t> </a:t>
            </a:r>
            <a:r>
              <a:rPr lang="en-US" sz="1200" dirty="0" err="1" smtClean="0"/>
              <a:t>Qian</a:t>
            </a:r>
            <a:r>
              <a:rPr lang="en-US" sz="1200" dirty="0" smtClean="0"/>
              <a:t> et al.</a:t>
            </a:r>
            <a:endParaRPr lang="en-US" sz="1200" dirty="0"/>
          </a:p>
        </p:txBody>
      </p:sp>
      <p:sp>
        <p:nvSpPr>
          <p:cNvPr id="2" name="Date Placeholder 1"/>
          <p:cNvSpPr>
            <a:spLocks noGrp="1"/>
          </p:cNvSpPr>
          <p:nvPr>
            <p:ph type="dt" sz="half" idx="10"/>
          </p:nvPr>
        </p:nvSpPr>
        <p:spPr/>
        <p:txBody>
          <a:bodyPr/>
          <a:lstStyle/>
          <a:p>
            <a:r>
              <a:rPr lang="en-US" smtClean="0"/>
              <a:t>3/24/14</a:t>
            </a:r>
            <a:endParaRPr lang="en-US"/>
          </a:p>
        </p:txBody>
      </p:sp>
      <p:sp>
        <p:nvSpPr>
          <p:cNvPr id="3" name="Footer Placeholder 2"/>
          <p:cNvSpPr>
            <a:spLocks noGrp="1"/>
          </p:cNvSpPr>
          <p:nvPr>
            <p:ph type="ftr" sz="quarte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60</a:t>
            </a:fld>
            <a:endParaRPr lang="en-US"/>
          </a:p>
        </p:txBody>
      </p:sp>
    </p:spTree>
    <p:extLst>
      <p:ext uri="{BB962C8B-B14F-4D97-AF65-F5344CB8AC3E}">
        <p14:creationId xmlns:p14="http://schemas.microsoft.com/office/powerpoint/2010/main" val="524592654"/>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600" b="1" dirty="0" smtClean="0"/>
              <a:t>Profiling Applications</a:t>
            </a:r>
            <a:endParaRPr lang="en-US" sz="3600" b="1" dirty="0"/>
          </a:p>
        </p:txBody>
      </p:sp>
      <p:sp>
        <p:nvSpPr>
          <p:cNvPr id="3" name="内容占位符 2"/>
          <p:cNvSpPr>
            <a:spLocks noGrp="1"/>
          </p:cNvSpPr>
          <p:nvPr>
            <p:ph idx="1"/>
          </p:nvPr>
        </p:nvSpPr>
        <p:spPr>
          <a:xfrm>
            <a:off x="457200" y="1600200"/>
            <a:ext cx="8229600" cy="5029200"/>
          </a:xfrm>
        </p:spPr>
        <p:txBody>
          <a:bodyPr>
            <a:normAutofit/>
          </a:bodyPr>
          <a:lstStyle/>
          <a:p>
            <a:r>
              <a:rPr lang="en-US" sz="2800" dirty="0" smtClean="0"/>
              <a:t>From </a:t>
            </a:r>
            <a:r>
              <a:rPr lang="en-US" sz="2800" b="1" dirty="0" smtClean="0">
                <a:solidFill>
                  <a:srgbClr val="FF0000"/>
                </a:solidFill>
              </a:rPr>
              <a:t>RRC Analysis</a:t>
            </a:r>
          </a:p>
          <a:p>
            <a:pPr lvl="1"/>
            <a:r>
              <a:rPr lang="en-US" sz="2400" dirty="0" smtClean="0"/>
              <a:t>We know the </a:t>
            </a:r>
            <a:r>
              <a:rPr lang="en-US" sz="2400" b="1" dirty="0" smtClean="0">
                <a:solidFill>
                  <a:srgbClr val="0000FF"/>
                </a:solidFill>
              </a:rPr>
              <a:t>radio resource state </a:t>
            </a:r>
            <a:r>
              <a:rPr lang="en-US" sz="2400" dirty="0" smtClean="0"/>
              <a:t>and</a:t>
            </a:r>
            <a:br>
              <a:rPr lang="en-US" sz="2400" dirty="0" smtClean="0"/>
            </a:br>
            <a:r>
              <a:rPr lang="en-US" sz="2400" dirty="0" smtClean="0"/>
              <a:t>the </a:t>
            </a:r>
            <a:r>
              <a:rPr lang="en-US" sz="2400" b="1" dirty="0" smtClean="0">
                <a:solidFill>
                  <a:srgbClr val="0000FF"/>
                </a:solidFill>
              </a:rPr>
              <a:t>radio power</a:t>
            </a:r>
            <a:r>
              <a:rPr lang="en-US" sz="2400" dirty="0" smtClean="0"/>
              <a:t> at any given time</a:t>
            </a:r>
          </a:p>
          <a:p>
            <a:r>
              <a:rPr lang="en-US" sz="2800" dirty="0" smtClean="0"/>
              <a:t>From </a:t>
            </a:r>
            <a:r>
              <a:rPr lang="en-US" sz="2800" b="1" dirty="0" smtClean="0">
                <a:solidFill>
                  <a:srgbClr val="FF0000"/>
                </a:solidFill>
              </a:rPr>
              <a:t>Burst analysis</a:t>
            </a:r>
          </a:p>
          <a:p>
            <a:pPr lvl="1"/>
            <a:r>
              <a:rPr lang="en-US" sz="2400" dirty="0" smtClean="0"/>
              <a:t>We know the </a:t>
            </a:r>
            <a:r>
              <a:rPr lang="en-US" sz="2400" b="1" dirty="0" smtClean="0">
                <a:solidFill>
                  <a:srgbClr val="0000FF"/>
                </a:solidFill>
              </a:rPr>
              <a:t>triggering factor </a:t>
            </a:r>
            <a:r>
              <a:rPr lang="en-US" sz="2400" dirty="0" smtClean="0"/>
              <a:t>of each burst</a:t>
            </a:r>
          </a:p>
          <a:p>
            <a:pPr lvl="1"/>
            <a:r>
              <a:rPr lang="en-US" sz="2400" dirty="0" smtClean="0"/>
              <a:t>We know the </a:t>
            </a:r>
            <a:r>
              <a:rPr lang="en-US" sz="2400" b="1" dirty="0" smtClean="0">
                <a:solidFill>
                  <a:srgbClr val="0000FF"/>
                </a:solidFill>
              </a:rPr>
              <a:t>transport-layer</a:t>
            </a:r>
            <a:r>
              <a:rPr lang="en-US" sz="2400" dirty="0" smtClean="0"/>
              <a:t> </a:t>
            </a:r>
            <a:br>
              <a:rPr lang="en-US" sz="2400" dirty="0" smtClean="0"/>
            </a:br>
            <a:r>
              <a:rPr lang="en-US" sz="2400" dirty="0" smtClean="0"/>
              <a:t>and </a:t>
            </a:r>
            <a:r>
              <a:rPr lang="en-US" sz="2400" b="1" dirty="0" smtClean="0">
                <a:solidFill>
                  <a:srgbClr val="0000FF"/>
                </a:solidFill>
              </a:rPr>
              <a:t>application-layer</a:t>
            </a:r>
            <a:r>
              <a:rPr lang="en-US" sz="2400" dirty="0" smtClean="0"/>
              <a:t> behavior of each burst</a:t>
            </a:r>
          </a:p>
          <a:p>
            <a:r>
              <a:rPr lang="en-US" sz="2800" dirty="0" smtClean="0"/>
              <a:t>By “</a:t>
            </a:r>
            <a:r>
              <a:rPr lang="en-US" sz="2800" b="1" dirty="0" smtClean="0">
                <a:solidFill>
                  <a:srgbClr val="FF0000"/>
                </a:solidFill>
              </a:rPr>
              <a:t>profiling applications</a:t>
            </a:r>
            <a:r>
              <a:rPr lang="en-US" sz="2800" dirty="0" smtClean="0"/>
              <a:t>”, we mean</a:t>
            </a:r>
          </a:p>
          <a:p>
            <a:pPr lvl="1"/>
            <a:r>
              <a:rPr lang="en-US" sz="2400" dirty="0" smtClean="0"/>
              <a:t>Compute resource consumption of each </a:t>
            </a:r>
            <a:r>
              <a:rPr lang="en-US" sz="2400" b="1" dirty="0" smtClean="0">
                <a:solidFill>
                  <a:srgbClr val="0000FF"/>
                </a:solidFill>
              </a:rPr>
              <a:t>burst</a:t>
            </a:r>
          </a:p>
          <a:p>
            <a:pPr lvl="1"/>
            <a:r>
              <a:rPr lang="en-US" sz="2400" dirty="0" smtClean="0"/>
              <a:t>Therefore identify the root cause of resource inefficiency.</a:t>
            </a:r>
            <a:endParaRPr lang="en-US" sz="2400" b="1" dirty="0">
              <a:solidFill>
                <a:srgbClr val="0000FF"/>
              </a:solidFill>
            </a:endParaRPr>
          </a:p>
        </p:txBody>
      </p:sp>
      <p:sp>
        <p:nvSpPr>
          <p:cNvPr id="9" name="TextBox 8"/>
          <p:cNvSpPr txBox="1"/>
          <p:nvPr/>
        </p:nvSpPr>
        <p:spPr>
          <a:xfrm>
            <a:off x="6019800" y="6428601"/>
            <a:ext cx="1790649" cy="276999"/>
          </a:xfrm>
          <a:prstGeom prst="rect">
            <a:avLst/>
          </a:prstGeom>
          <a:noFill/>
        </p:spPr>
        <p:txBody>
          <a:bodyPr wrap="none" rtlCol="0">
            <a:spAutoFit/>
          </a:bodyPr>
          <a:lstStyle/>
          <a:p>
            <a:r>
              <a:rPr lang="en-US" sz="1200" dirty="0" smtClean="0"/>
              <a:t>Courtesy: </a:t>
            </a:r>
            <a:r>
              <a:rPr lang="en-US" sz="1200" dirty="0" err="1" smtClean="0"/>
              <a:t>Feng</a:t>
            </a:r>
            <a:r>
              <a:rPr lang="en-US" sz="1200" dirty="0" smtClean="0"/>
              <a:t> </a:t>
            </a:r>
            <a:r>
              <a:rPr lang="en-US" sz="1200" dirty="0" err="1" smtClean="0"/>
              <a:t>Qian</a:t>
            </a:r>
            <a:r>
              <a:rPr lang="en-US" sz="1200" dirty="0" smtClean="0"/>
              <a:t> et al.</a:t>
            </a:r>
            <a:endParaRPr lang="en-US" sz="1200" dirty="0"/>
          </a:p>
        </p:txBody>
      </p:sp>
      <p:sp>
        <p:nvSpPr>
          <p:cNvPr id="4" name="Date Placeholder 3"/>
          <p:cNvSpPr>
            <a:spLocks noGrp="1"/>
          </p:cNvSpPr>
          <p:nvPr>
            <p:ph type="dt" sz="half" idx="10"/>
          </p:nvPr>
        </p:nvSpPr>
        <p:spPr/>
        <p:txBody>
          <a:bodyPr/>
          <a:lstStyle/>
          <a:p>
            <a:r>
              <a:rPr lang="en-US" smtClean="0"/>
              <a:t>3/24/14</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61</a:t>
            </a:fld>
            <a:endParaRPr lang="en-US"/>
          </a:p>
        </p:txBody>
      </p:sp>
    </p:spTree>
    <p:extLst>
      <p:ext uri="{BB962C8B-B14F-4D97-AF65-F5344CB8AC3E}">
        <p14:creationId xmlns:p14="http://schemas.microsoft.com/office/powerpoint/2010/main" val="713416588"/>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sz="3600" b="1" dirty="0" smtClean="0"/>
              <a:t>Metrics for Quantifying Resource Utilization Efficiency</a:t>
            </a:r>
            <a:endParaRPr lang="en-US" sz="3600" b="1" dirty="0"/>
          </a:p>
        </p:txBody>
      </p:sp>
      <p:sp>
        <p:nvSpPr>
          <p:cNvPr id="3" name="内容占位符 2"/>
          <p:cNvSpPr>
            <a:spLocks noGrp="1"/>
          </p:cNvSpPr>
          <p:nvPr>
            <p:ph idx="1"/>
          </p:nvPr>
        </p:nvSpPr>
        <p:spPr/>
        <p:txBody>
          <a:bodyPr>
            <a:normAutofit/>
          </a:bodyPr>
          <a:lstStyle/>
          <a:p>
            <a:r>
              <a:rPr lang="en-US" sz="2800" dirty="0" smtClean="0"/>
              <a:t>Handset radio energy consumption</a:t>
            </a:r>
          </a:p>
          <a:p>
            <a:r>
              <a:rPr lang="en-US" sz="2800" dirty="0" smtClean="0"/>
              <a:t>DCH occupation time</a:t>
            </a:r>
          </a:p>
          <a:p>
            <a:pPr lvl="1"/>
            <a:r>
              <a:rPr lang="en-US" sz="2400" dirty="0" smtClean="0"/>
              <a:t>Quantifies </a:t>
            </a:r>
            <a:r>
              <a:rPr lang="en-US" sz="2400" b="1" dirty="0" smtClean="0">
                <a:solidFill>
                  <a:srgbClr val="0000FF"/>
                </a:solidFill>
              </a:rPr>
              <a:t>radio resource utilization</a:t>
            </a:r>
          </a:p>
          <a:p>
            <a:r>
              <a:rPr lang="en-US" sz="2800" dirty="0" smtClean="0"/>
              <a:t>Total state promotion time (IDLE</a:t>
            </a:r>
            <a:r>
              <a:rPr lang="en-US" sz="2800" dirty="0" smtClean="0">
                <a:sym typeface="Wingdings" pitchFamily="2" charset="2"/>
              </a:rPr>
              <a:t>DCH, FACHDCH)</a:t>
            </a:r>
            <a:endParaRPr lang="en-US" sz="2800" dirty="0" smtClean="0"/>
          </a:p>
          <a:p>
            <a:pPr lvl="1"/>
            <a:r>
              <a:rPr lang="en-US" sz="2400" dirty="0" smtClean="0"/>
              <a:t>Quantifies </a:t>
            </a:r>
            <a:r>
              <a:rPr lang="en-US" sz="2400" b="1" dirty="0" smtClean="0">
                <a:solidFill>
                  <a:srgbClr val="0000FF"/>
                </a:solidFill>
              </a:rPr>
              <a:t>signaling overhead</a:t>
            </a:r>
          </a:p>
          <a:p>
            <a:r>
              <a:rPr lang="en-US" sz="2800" dirty="0" smtClean="0"/>
              <a:t>Details of computing the three metrics (</a:t>
            </a:r>
            <a:r>
              <a:rPr lang="en-US" sz="2800" dirty="0" err="1" smtClean="0"/>
              <a:t>upperbound</a:t>
            </a:r>
            <a:r>
              <a:rPr lang="en-US" sz="2800" dirty="0" smtClean="0"/>
              <a:t> and </a:t>
            </a:r>
            <a:r>
              <a:rPr lang="en-US" sz="2800" dirty="0" err="1" smtClean="0"/>
              <a:t>lowerbound</a:t>
            </a:r>
            <a:r>
              <a:rPr lang="en-US" sz="2800" dirty="0" smtClean="0"/>
              <a:t>) in the paper</a:t>
            </a:r>
            <a:endParaRPr lang="en-US" sz="2800" dirty="0"/>
          </a:p>
          <a:p>
            <a:pPr lvl="1"/>
            <a:endParaRPr lang="en-US" sz="2400" b="1" dirty="0" smtClean="0">
              <a:solidFill>
                <a:srgbClr val="0000FF"/>
              </a:solidFill>
            </a:endParaRPr>
          </a:p>
        </p:txBody>
      </p:sp>
      <p:sp>
        <p:nvSpPr>
          <p:cNvPr id="9" name="TextBox 8"/>
          <p:cNvSpPr txBox="1"/>
          <p:nvPr/>
        </p:nvSpPr>
        <p:spPr>
          <a:xfrm>
            <a:off x="6019800" y="6428601"/>
            <a:ext cx="1790649" cy="276999"/>
          </a:xfrm>
          <a:prstGeom prst="rect">
            <a:avLst/>
          </a:prstGeom>
          <a:noFill/>
        </p:spPr>
        <p:txBody>
          <a:bodyPr wrap="none" rtlCol="0">
            <a:spAutoFit/>
          </a:bodyPr>
          <a:lstStyle/>
          <a:p>
            <a:r>
              <a:rPr lang="en-US" sz="1200" dirty="0" smtClean="0"/>
              <a:t>Courtesy: </a:t>
            </a:r>
            <a:r>
              <a:rPr lang="en-US" sz="1200" dirty="0" err="1" smtClean="0"/>
              <a:t>Feng</a:t>
            </a:r>
            <a:r>
              <a:rPr lang="en-US" sz="1200" dirty="0" smtClean="0"/>
              <a:t> </a:t>
            </a:r>
            <a:r>
              <a:rPr lang="en-US" sz="1200" dirty="0" err="1" smtClean="0"/>
              <a:t>Qian</a:t>
            </a:r>
            <a:r>
              <a:rPr lang="en-US" sz="1200" dirty="0" smtClean="0"/>
              <a:t> et al.</a:t>
            </a:r>
            <a:endParaRPr lang="en-US" sz="1200" dirty="0"/>
          </a:p>
        </p:txBody>
      </p:sp>
      <p:sp>
        <p:nvSpPr>
          <p:cNvPr id="4" name="Date Placeholder 3"/>
          <p:cNvSpPr>
            <a:spLocks noGrp="1"/>
          </p:cNvSpPr>
          <p:nvPr>
            <p:ph type="dt" sz="half" idx="10"/>
          </p:nvPr>
        </p:nvSpPr>
        <p:spPr/>
        <p:txBody>
          <a:bodyPr/>
          <a:lstStyle/>
          <a:p>
            <a:r>
              <a:rPr lang="en-US" smtClean="0"/>
              <a:t>3/24/14</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62</a:t>
            </a:fld>
            <a:endParaRPr lang="en-US"/>
          </a:p>
        </p:txBody>
      </p:sp>
    </p:spTree>
    <p:extLst>
      <p:ext uri="{BB962C8B-B14F-4D97-AF65-F5344CB8AC3E}">
        <p14:creationId xmlns:p14="http://schemas.microsoft.com/office/powerpoint/2010/main" val="800472924"/>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Implementation</a:t>
            </a:r>
            <a:endParaRPr lang="en-US" sz="3600" b="1" dirty="0"/>
          </a:p>
        </p:txBody>
      </p:sp>
      <p:sp>
        <p:nvSpPr>
          <p:cNvPr id="3" name="Content Placeholder 2"/>
          <p:cNvSpPr>
            <a:spLocks noGrp="1"/>
          </p:cNvSpPr>
          <p:nvPr>
            <p:ph idx="1"/>
          </p:nvPr>
        </p:nvSpPr>
        <p:spPr/>
        <p:txBody>
          <a:bodyPr>
            <a:normAutofit fontScale="85000" lnSpcReduction="10000"/>
          </a:bodyPr>
          <a:lstStyle/>
          <a:p>
            <a:r>
              <a:rPr lang="en-US" dirty="0" smtClean="0"/>
              <a:t>Data collector built on Android: modified </a:t>
            </a:r>
            <a:r>
              <a:rPr lang="en-US" dirty="0" err="1" smtClean="0"/>
              <a:t>tcpdump</a:t>
            </a:r>
            <a:r>
              <a:rPr lang="en-US" dirty="0" smtClean="0"/>
              <a:t> with </a:t>
            </a:r>
            <a:r>
              <a:rPr lang="en-US" dirty="0"/>
              <a:t>two new features (1K </a:t>
            </a:r>
            <a:r>
              <a:rPr lang="en-US" dirty="0" smtClean="0"/>
              <a:t>lines of code) </a:t>
            </a:r>
          </a:p>
          <a:p>
            <a:pPr lvl="1"/>
            <a:r>
              <a:rPr lang="en-US" dirty="0" smtClean="0"/>
              <a:t>logging </a:t>
            </a:r>
            <a:r>
              <a:rPr lang="en-US" dirty="0"/>
              <a:t>user </a:t>
            </a:r>
            <a:r>
              <a:rPr lang="en-US" dirty="0" smtClean="0"/>
              <a:t>inputs: reads </a:t>
            </a:r>
            <a:r>
              <a:rPr lang="en-US" dirty="0"/>
              <a:t>/</a:t>
            </a:r>
            <a:r>
              <a:rPr lang="en-US" dirty="0" err="1"/>
              <a:t>dev</a:t>
            </a:r>
            <a:r>
              <a:rPr lang="en-US" dirty="0"/>
              <a:t>/input/event* </a:t>
            </a:r>
            <a:endParaRPr lang="en-US" dirty="0" smtClean="0"/>
          </a:p>
          <a:p>
            <a:pPr lvl="2"/>
            <a:r>
              <a:rPr lang="en-US" dirty="0"/>
              <a:t>captures all user input events such as touching the screen, pressing </a:t>
            </a:r>
            <a:r>
              <a:rPr lang="en-US" dirty="0" smtClean="0"/>
              <a:t>buttons</a:t>
            </a:r>
          </a:p>
          <a:p>
            <a:pPr lvl="1"/>
            <a:r>
              <a:rPr lang="en-US" dirty="0" smtClean="0"/>
              <a:t>ﬁnding </a:t>
            </a:r>
            <a:r>
              <a:rPr lang="en-US" dirty="0"/>
              <a:t>packet-to-</a:t>
            </a:r>
            <a:r>
              <a:rPr lang="en-US" dirty="0" smtClean="0"/>
              <a:t>application association</a:t>
            </a:r>
          </a:p>
          <a:p>
            <a:pPr lvl="2"/>
            <a:r>
              <a:rPr lang="en-US" dirty="0" smtClean="0"/>
              <a:t>/</a:t>
            </a:r>
            <a:r>
              <a:rPr lang="en-US" dirty="0" err="1"/>
              <a:t>proc</a:t>
            </a:r>
            <a:r>
              <a:rPr lang="en-US" dirty="0"/>
              <a:t>/PID/</a:t>
            </a:r>
            <a:r>
              <a:rPr lang="en-US" dirty="0" err="1"/>
              <a:t>fd</a:t>
            </a:r>
            <a:r>
              <a:rPr lang="en-US" dirty="0"/>
              <a:t> </a:t>
            </a:r>
            <a:r>
              <a:rPr lang="en-US" dirty="0" smtClean="0"/>
              <a:t>containing mappings </a:t>
            </a:r>
            <a:r>
              <a:rPr lang="en-US" dirty="0"/>
              <a:t>from process ID (PID) to </a:t>
            </a:r>
            <a:r>
              <a:rPr lang="en-US" dirty="0" err="1"/>
              <a:t>inode</a:t>
            </a:r>
            <a:r>
              <a:rPr lang="en-US" dirty="0"/>
              <a:t> of each TCP/UDP </a:t>
            </a:r>
            <a:r>
              <a:rPr lang="en-US" dirty="0" smtClean="0"/>
              <a:t>socket</a:t>
            </a:r>
          </a:p>
          <a:p>
            <a:pPr lvl="2"/>
            <a:r>
              <a:rPr lang="en-US" dirty="0" smtClean="0"/>
              <a:t>/</a:t>
            </a:r>
            <a:r>
              <a:rPr lang="en-US" dirty="0" err="1"/>
              <a:t>proc</a:t>
            </a:r>
            <a:r>
              <a:rPr lang="en-US" dirty="0"/>
              <a:t>/net/</a:t>
            </a:r>
            <a:r>
              <a:rPr lang="en-US" dirty="0" err="1"/>
              <a:t>tcp</a:t>
            </a:r>
            <a:r>
              <a:rPr lang="en-US" dirty="0"/>
              <a:t>(</a:t>
            </a:r>
            <a:r>
              <a:rPr lang="en-US" dirty="0" err="1"/>
              <a:t>udp</a:t>
            </a:r>
            <a:r>
              <a:rPr lang="en-US" dirty="0"/>
              <a:t>) maintaining socket to </a:t>
            </a:r>
            <a:r>
              <a:rPr lang="en-US" dirty="0" err="1"/>
              <a:t>inode</a:t>
            </a:r>
            <a:r>
              <a:rPr lang="en-US" dirty="0"/>
              <a:t> mappings</a:t>
            </a:r>
            <a:r>
              <a:rPr lang="en-US" dirty="0" smtClean="0"/>
              <a:t>,</a:t>
            </a:r>
          </a:p>
          <a:p>
            <a:pPr lvl="2"/>
            <a:r>
              <a:rPr lang="en-US" dirty="0" smtClean="0"/>
              <a:t>/</a:t>
            </a:r>
            <a:r>
              <a:rPr lang="en-US" dirty="0" err="1"/>
              <a:t>proc</a:t>
            </a:r>
            <a:r>
              <a:rPr lang="en-US" dirty="0"/>
              <a:t>/PID/</a:t>
            </a:r>
            <a:r>
              <a:rPr lang="en-US" dirty="0" err="1"/>
              <a:t>cmdline</a:t>
            </a:r>
            <a:r>
              <a:rPr lang="en-US" dirty="0"/>
              <a:t> that has the process name of </a:t>
            </a:r>
            <a:r>
              <a:rPr lang="en-US" dirty="0" smtClean="0"/>
              <a:t>each PID</a:t>
            </a:r>
          </a:p>
          <a:p>
            <a:r>
              <a:rPr lang="en-US" dirty="0"/>
              <a:t>The analyzers were implemented in C++ on Windows 7 (</a:t>
            </a:r>
            <a:r>
              <a:rPr lang="en-US" dirty="0" smtClean="0"/>
              <a:t>7.5K lines of code)</a:t>
            </a:r>
            <a:endParaRPr lang="en-US" dirty="0"/>
          </a:p>
        </p:txBody>
      </p:sp>
      <p:sp>
        <p:nvSpPr>
          <p:cNvPr id="4" name="Date Placeholder 3"/>
          <p:cNvSpPr>
            <a:spLocks noGrp="1"/>
          </p:cNvSpPr>
          <p:nvPr>
            <p:ph type="dt" sz="half" idx="10"/>
          </p:nvPr>
        </p:nvSpPr>
        <p:spPr/>
        <p:txBody>
          <a:bodyPr/>
          <a:lstStyle/>
          <a:p>
            <a:r>
              <a:rPr lang="en-US" smtClean="0"/>
              <a:t>3/24/14</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63</a:t>
            </a:fld>
            <a:endParaRPr lang="en-US"/>
          </a:p>
        </p:txBody>
      </p:sp>
    </p:spTree>
    <p:extLst>
      <p:ext uri="{BB962C8B-B14F-4D97-AF65-F5344CB8AC3E}">
        <p14:creationId xmlns:p14="http://schemas.microsoft.com/office/powerpoint/2010/main" val="1650806813"/>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b="1" dirty="0" smtClean="0"/>
              <a:t>Case Studies</a:t>
            </a:r>
            <a:endParaRPr lang="zh-CN" altLang="en-US" sz="3600" b="1" dirty="0"/>
          </a:p>
        </p:txBody>
      </p:sp>
      <p:sp>
        <p:nvSpPr>
          <p:cNvPr id="3" name="内容占位符 2"/>
          <p:cNvSpPr>
            <a:spLocks noGrp="1"/>
          </p:cNvSpPr>
          <p:nvPr>
            <p:ph idx="1"/>
          </p:nvPr>
        </p:nvSpPr>
        <p:spPr>
          <a:xfrm>
            <a:off x="457200" y="1600200"/>
            <a:ext cx="8458200" cy="5029200"/>
          </a:xfrm>
        </p:spPr>
        <p:txBody>
          <a:bodyPr>
            <a:normAutofit fontScale="92500" lnSpcReduction="10000"/>
          </a:bodyPr>
          <a:lstStyle/>
          <a:p>
            <a:r>
              <a:rPr lang="en-US" altLang="zh-CN" sz="2800" dirty="0"/>
              <a:t>Fully implemented for Android platform (7K </a:t>
            </a:r>
            <a:r>
              <a:rPr lang="en-US" altLang="zh-CN" sz="2800" dirty="0" err="1"/>
              <a:t>LoC</a:t>
            </a:r>
            <a:r>
              <a:rPr lang="en-US" altLang="zh-CN" sz="2800" dirty="0"/>
              <a:t>)</a:t>
            </a:r>
          </a:p>
          <a:p>
            <a:r>
              <a:rPr lang="en-US" altLang="zh-CN" sz="2800" dirty="0" smtClean="0"/>
              <a:t>Study 17 popular Android applications</a:t>
            </a:r>
          </a:p>
          <a:p>
            <a:pPr lvl="1"/>
            <a:r>
              <a:rPr lang="en-US" altLang="zh-CN" sz="2400" dirty="0" smtClean="0"/>
              <a:t>All in the “TOP Free” Section of Android Market</a:t>
            </a:r>
          </a:p>
          <a:p>
            <a:pPr lvl="1"/>
            <a:r>
              <a:rPr lang="en-US" altLang="zh-CN" sz="2400" dirty="0" smtClean="0"/>
              <a:t>Each has 250,000+ downloads as of Dec 2010</a:t>
            </a:r>
          </a:p>
          <a:p>
            <a:r>
              <a:rPr lang="en-US" altLang="zh-CN" sz="2800" dirty="0" smtClean="0"/>
              <a:t>ARO pinpoints resource inefficiency for many popular applications. For example,</a:t>
            </a:r>
          </a:p>
          <a:p>
            <a:pPr lvl="1"/>
            <a:r>
              <a:rPr lang="en-US" altLang="zh-CN" sz="2400" b="1" dirty="0" smtClean="0">
                <a:solidFill>
                  <a:srgbClr val="0000FF"/>
                </a:solidFill>
              </a:rPr>
              <a:t>Pandora Streaming</a:t>
            </a:r>
            <a:r>
              <a:rPr lang="en-US" altLang="zh-CN" sz="2400" dirty="0" smtClean="0"/>
              <a:t/>
            </a:r>
            <a:br>
              <a:rPr lang="en-US" altLang="zh-CN" sz="2400" dirty="0" smtClean="0"/>
            </a:br>
            <a:r>
              <a:rPr lang="en-US" altLang="zh-CN" sz="2400" dirty="0" smtClean="0"/>
              <a:t>High radio energy overhead (50%) of periodic measurements</a:t>
            </a:r>
          </a:p>
          <a:p>
            <a:pPr lvl="1"/>
            <a:r>
              <a:rPr lang="en-US" altLang="zh-CN" sz="2400" b="1" dirty="0" smtClean="0">
                <a:solidFill>
                  <a:srgbClr val="0000FF"/>
                </a:solidFill>
              </a:rPr>
              <a:t>Fox News</a:t>
            </a:r>
            <a:r>
              <a:rPr lang="en-US" altLang="zh-CN" sz="2400" dirty="0" smtClean="0"/>
              <a:t/>
            </a:r>
            <a:br>
              <a:rPr lang="en-US" altLang="zh-CN" sz="2400" dirty="0" smtClean="0"/>
            </a:br>
            <a:r>
              <a:rPr lang="en-US" altLang="zh-CN" sz="2400" dirty="0" smtClean="0"/>
              <a:t>High radio energy overhead (15%) due to users’ scrolling</a:t>
            </a:r>
          </a:p>
          <a:p>
            <a:pPr lvl="1"/>
            <a:r>
              <a:rPr lang="en-US" altLang="zh-CN" sz="2400" b="1" dirty="0" smtClean="0">
                <a:solidFill>
                  <a:srgbClr val="0000FF"/>
                </a:solidFill>
              </a:rPr>
              <a:t>Google Search</a:t>
            </a:r>
            <a:r>
              <a:rPr lang="en-US" altLang="zh-CN" sz="2400" dirty="0" smtClean="0"/>
              <a:t/>
            </a:r>
            <a:br>
              <a:rPr lang="en-US" altLang="zh-CN" sz="2400" dirty="0" smtClean="0"/>
            </a:br>
            <a:r>
              <a:rPr lang="en-US" altLang="zh-CN" sz="2400" dirty="0" smtClean="0"/>
              <a:t>High radio energy overhead (78%) due to real-time query suggestions</a:t>
            </a:r>
          </a:p>
        </p:txBody>
      </p:sp>
      <p:sp>
        <p:nvSpPr>
          <p:cNvPr id="7" name="TextBox 6"/>
          <p:cNvSpPr txBox="1"/>
          <p:nvPr/>
        </p:nvSpPr>
        <p:spPr>
          <a:xfrm>
            <a:off x="6019800" y="6428601"/>
            <a:ext cx="1790649" cy="276999"/>
          </a:xfrm>
          <a:prstGeom prst="rect">
            <a:avLst/>
          </a:prstGeom>
          <a:noFill/>
        </p:spPr>
        <p:txBody>
          <a:bodyPr wrap="none" rtlCol="0">
            <a:spAutoFit/>
          </a:bodyPr>
          <a:lstStyle/>
          <a:p>
            <a:r>
              <a:rPr lang="en-US" sz="1200" dirty="0" smtClean="0"/>
              <a:t>Courtesy: </a:t>
            </a:r>
            <a:r>
              <a:rPr lang="en-US" sz="1200" dirty="0" err="1" smtClean="0"/>
              <a:t>Feng</a:t>
            </a:r>
            <a:r>
              <a:rPr lang="en-US" sz="1200" dirty="0" smtClean="0"/>
              <a:t> </a:t>
            </a:r>
            <a:r>
              <a:rPr lang="en-US" sz="1200" dirty="0" err="1" smtClean="0"/>
              <a:t>Qian</a:t>
            </a:r>
            <a:r>
              <a:rPr lang="en-US" sz="1200" dirty="0" smtClean="0"/>
              <a:t> et al.</a:t>
            </a:r>
            <a:endParaRPr lang="en-US" sz="1200" dirty="0"/>
          </a:p>
        </p:txBody>
      </p:sp>
      <p:sp>
        <p:nvSpPr>
          <p:cNvPr id="4" name="Date Placeholder 3"/>
          <p:cNvSpPr>
            <a:spLocks noGrp="1"/>
          </p:cNvSpPr>
          <p:nvPr>
            <p:ph type="dt" sz="half" idx="10"/>
          </p:nvPr>
        </p:nvSpPr>
        <p:spPr/>
        <p:txBody>
          <a:bodyPr/>
          <a:lstStyle/>
          <a:p>
            <a:r>
              <a:rPr lang="en-US" smtClean="0"/>
              <a:t>3/24/14</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8" name="Slide Number Placeholder 7"/>
          <p:cNvSpPr>
            <a:spLocks noGrp="1"/>
          </p:cNvSpPr>
          <p:nvPr>
            <p:ph type="sldNum" sz="quarter" idx="12"/>
          </p:nvPr>
        </p:nvSpPr>
        <p:spPr/>
        <p:txBody>
          <a:bodyPr/>
          <a:lstStyle/>
          <a:p>
            <a:fld id="{20342B77-D34C-443A-9BA4-2E8748A6D936}" type="slidenum">
              <a:rPr lang="en-US" smtClean="0"/>
              <a:pPr/>
              <a:t>64</a:t>
            </a:fld>
            <a:endParaRPr lang="en-US"/>
          </a:p>
        </p:txBody>
      </p:sp>
    </p:spTree>
    <p:extLst>
      <p:ext uri="{BB962C8B-B14F-4D97-AF65-F5344CB8AC3E}">
        <p14:creationId xmlns:p14="http://schemas.microsoft.com/office/powerpoint/2010/main" val="1826499430"/>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52400"/>
            <a:ext cx="8229600" cy="1143000"/>
          </a:xfrm>
        </p:spPr>
        <p:txBody>
          <a:bodyPr>
            <a:noAutofit/>
          </a:bodyPr>
          <a:lstStyle/>
          <a:p>
            <a:r>
              <a:rPr lang="en-US" altLang="zh-CN" sz="3600" b="1" dirty="0" smtClean="0"/>
              <a:t>Case Study: Pandora Music</a:t>
            </a:r>
            <a:endParaRPr lang="zh-CN" altLang="en-US" sz="3600" b="1"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863774"/>
            <a:ext cx="8763000" cy="460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C:\Users\Feng\AppData\Local\Temp\SNAGHTML412966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762000"/>
            <a:ext cx="6019800" cy="2302147"/>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996" y="4111174"/>
            <a:ext cx="6124633" cy="1634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右箭头 2"/>
          <p:cNvSpPr/>
          <p:nvPr/>
        </p:nvSpPr>
        <p:spPr>
          <a:xfrm>
            <a:off x="1447800" y="1447800"/>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右箭头 7"/>
          <p:cNvSpPr/>
          <p:nvPr/>
        </p:nvSpPr>
        <p:spPr>
          <a:xfrm>
            <a:off x="1447800" y="1676400"/>
            <a:ext cx="381000" cy="2286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右箭头 8"/>
          <p:cNvSpPr/>
          <p:nvPr/>
        </p:nvSpPr>
        <p:spPr>
          <a:xfrm rot="2517795">
            <a:off x="2286000" y="4120245"/>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组合 3"/>
          <p:cNvGrpSpPr/>
          <p:nvPr/>
        </p:nvGrpSpPr>
        <p:grpSpPr>
          <a:xfrm>
            <a:off x="3007489" y="4079920"/>
            <a:ext cx="3839028" cy="381000"/>
            <a:chOff x="3007489" y="3092946"/>
            <a:chExt cx="3839028" cy="381000"/>
          </a:xfrm>
        </p:grpSpPr>
        <p:sp>
          <p:nvSpPr>
            <p:cNvPr id="10" name="右箭头 9"/>
            <p:cNvSpPr/>
            <p:nvPr/>
          </p:nvSpPr>
          <p:spPr>
            <a:xfrm rot="7465705">
              <a:off x="2931289" y="3169146"/>
              <a:ext cx="381000" cy="2286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右箭头 10"/>
            <p:cNvSpPr/>
            <p:nvPr/>
          </p:nvSpPr>
          <p:spPr>
            <a:xfrm rot="7465705">
              <a:off x="3669083" y="3169146"/>
              <a:ext cx="381000" cy="2286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右箭头 11"/>
            <p:cNvSpPr/>
            <p:nvPr/>
          </p:nvSpPr>
          <p:spPr>
            <a:xfrm rot="7465705">
              <a:off x="4354883" y="3169146"/>
              <a:ext cx="381000" cy="2286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右箭头 12"/>
            <p:cNvSpPr/>
            <p:nvPr/>
          </p:nvSpPr>
          <p:spPr>
            <a:xfrm rot="7465705">
              <a:off x="5093917" y="3169146"/>
              <a:ext cx="381000" cy="2286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右箭头 13"/>
            <p:cNvSpPr/>
            <p:nvPr/>
          </p:nvSpPr>
          <p:spPr>
            <a:xfrm rot="7465705">
              <a:off x="5802683" y="3169146"/>
              <a:ext cx="381000" cy="2286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右箭头 14"/>
            <p:cNvSpPr/>
            <p:nvPr/>
          </p:nvSpPr>
          <p:spPr>
            <a:xfrm rot="7465705">
              <a:off x="6541717" y="3169146"/>
              <a:ext cx="381000" cy="2286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sp>
        <p:nvSpPr>
          <p:cNvPr id="5" name="矩形 4"/>
          <p:cNvSpPr/>
          <p:nvPr/>
        </p:nvSpPr>
        <p:spPr>
          <a:xfrm>
            <a:off x="76200" y="3167313"/>
            <a:ext cx="8915400" cy="707886"/>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US" sz="2000" b="1" dirty="0" smtClean="0">
                <a:solidFill>
                  <a:srgbClr val="FF0000"/>
                </a:solidFill>
              </a:rPr>
              <a:t>Problem</a:t>
            </a:r>
            <a:r>
              <a:rPr lang="en-US" sz="2000" dirty="0" smtClean="0"/>
              <a:t>: High </a:t>
            </a:r>
            <a:r>
              <a:rPr lang="en-US" sz="2000" dirty="0"/>
              <a:t>resource overhead of periodic </a:t>
            </a:r>
            <a:r>
              <a:rPr lang="en-US" sz="2000" dirty="0" smtClean="0"/>
              <a:t>audience measurements (every 1 min)</a:t>
            </a:r>
          </a:p>
          <a:p>
            <a:r>
              <a:rPr lang="en-US" sz="2000" b="1" dirty="0" smtClean="0">
                <a:solidFill>
                  <a:srgbClr val="00B050"/>
                </a:solidFill>
              </a:rPr>
              <a:t>Recommendation</a:t>
            </a:r>
            <a:r>
              <a:rPr lang="en-US" sz="2000" dirty="0" smtClean="0"/>
              <a:t>: Delay </a:t>
            </a:r>
            <a:r>
              <a:rPr lang="en-US" sz="2000" dirty="0"/>
              <a:t>transfers and batch them with delay-sensitive transfers</a:t>
            </a:r>
          </a:p>
        </p:txBody>
      </p:sp>
      <p:sp>
        <p:nvSpPr>
          <p:cNvPr id="6" name="圆角矩形 5"/>
          <p:cNvSpPr/>
          <p:nvPr/>
        </p:nvSpPr>
        <p:spPr>
          <a:xfrm>
            <a:off x="3566885" y="1447800"/>
            <a:ext cx="3839029" cy="23667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圆角矩形 19"/>
          <p:cNvSpPr/>
          <p:nvPr/>
        </p:nvSpPr>
        <p:spPr>
          <a:xfrm>
            <a:off x="3561969" y="1668327"/>
            <a:ext cx="3839029" cy="23667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019800" y="6428601"/>
            <a:ext cx="1790649" cy="276999"/>
          </a:xfrm>
          <a:prstGeom prst="rect">
            <a:avLst/>
          </a:prstGeom>
          <a:noFill/>
        </p:spPr>
        <p:txBody>
          <a:bodyPr wrap="none" rtlCol="0">
            <a:spAutoFit/>
          </a:bodyPr>
          <a:lstStyle/>
          <a:p>
            <a:r>
              <a:rPr lang="en-US" sz="1200" dirty="0" smtClean="0"/>
              <a:t>Courtesy: </a:t>
            </a:r>
            <a:r>
              <a:rPr lang="en-US" sz="1200" dirty="0" err="1" smtClean="0"/>
              <a:t>Feng</a:t>
            </a:r>
            <a:r>
              <a:rPr lang="en-US" sz="1200" dirty="0" smtClean="0"/>
              <a:t> </a:t>
            </a:r>
            <a:r>
              <a:rPr lang="en-US" sz="1200" dirty="0" err="1" smtClean="0"/>
              <a:t>Qian</a:t>
            </a:r>
            <a:r>
              <a:rPr lang="en-US" sz="1200" dirty="0" smtClean="0"/>
              <a:t> et al.</a:t>
            </a:r>
            <a:endParaRPr lang="en-US" sz="1200" dirty="0"/>
          </a:p>
        </p:txBody>
      </p:sp>
      <p:sp>
        <p:nvSpPr>
          <p:cNvPr id="7" name="Date Placeholder 6"/>
          <p:cNvSpPr>
            <a:spLocks noGrp="1"/>
          </p:cNvSpPr>
          <p:nvPr>
            <p:ph type="dt" sz="half" idx="10"/>
          </p:nvPr>
        </p:nvSpPr>
        <p:spPr/>
        <p:txBody>
          <a:bodyPr/>
          <a:lstStyle/>
          <a:p>
            <a:r>
              <a:rPr lang="en-US" smtClean="0"/>
              <a:t>3/24/14</a:t>
            </a:r>
            <a:endParaRPr lang="en-US"/>
          </a:p>
        </p:txBody>
      </p:sp>
      <p:sp>
        <p:nvSpPr>
          <p:cNvPr id="16" name="Footer Placeholder 15"/>
          <p:cNvSpPr>
            <a:spLocks noGrp="1"/>
          </p:cNvSpPr>
          <p:nvPr>
            <p:ph type="ftr" sz="quarter" idx="11"/>
          </p:nvPr>
        </p:nvSpPr>
        <p:spPr/>
        <p:txBody>
          <a:bodyPr/>
          <a:lstStyle/>
          <a:p>
            <a:r>
              <a:rPr lang="en-US" smtClean="0"/>
              <a:t>Cellular Networks and Mobile Computing (COMS 6998-7)</a:t>
            </a:r>
            <a:endParaRPr lang="en-US"/>
          </a:p>
        </p:txBody>
      </p:sp>
      <p:sp>
        <p:nvSpPr>
          <p:cNvPr id="18" name="Slide Number Placeholder 17"/>
          <p:cNvSpPr>
            <a:spLocks noGrp="1"/>
          </p:cNvSpPr>
          <p:nvPr>
            <p:ph type="sldNum" sz="quarter" idx="12"/>
          </p:nvPr>
        </p:nvSpPr>
        <p:spPr/>
        <p:txBody>
          <a:bodyPr/>
          <a:lstStyle/>
          <a:p>
            <a:fld id="{20342B77-D34C-443A-9BA4-2E8748A6D936}" type="slidenum">
              <a:rPr lang="en-US" smtClean="0"/>
              <a:pPr/>
              <a:t>65</a:t>
            </a:fld>
            <a:endParaRPr lang="en-US"/>
          </a:p>
        </p:txBody>
      </p:sp>
    </p:spTree>
    <p:extLst>
      <p:ext uri="{BB962C8B-B14F-4D97-AF65-F5344CB8AC3E}">
        <p14:creationId xmlns:p14="http://schemas.microsoft.com/office/powerpoint/2010/main" val="32253623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3"/>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0"/>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8"/>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8" grpId="0" animBg="1"/>
      <p:bldP spid="8" grpId="1" animBg="1"/>
      <p:bldP spid="9" grpId="0" animBg="1"/>
      <p:bldP spid="9" grpId="1" animBg="1"/>
      <p:bldP spid="5" grpId="0" animBg="1"/>
      <p:bldP spid="6" grpId="0" animBg="1"/>
      <p:bldP spid="6" grpId="1" animBg="1"/>
      <p:bldP spid="20" grpId="0" animBg="1"/>
      <p:bldP spid="20" grpId="1"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52400"/>
            <a:ext cx="8229600" cy="1143000"/>
          </a:xfrm>
        </p:spPr>
        <p:txBody>
          <a:bodyPr>
            <a:normAutofit/>
          </a:bodyPr>
          <a:lstStyle/>
          <a:p>
            <a:r>
              <a:rPr lang="en-US" sz="3600" b="1" dirty="0" smtClean="0"/>
              <a:t>Case Study: Fox News</a:t>
            </a:r>
            <a:endParaRPr lang="en-US" sz="3600" b="1"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685800"/>
            <a:ext cx="6324600" cy="2458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4114800"/>
            <a:ext cx="6595269" cy="1808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5943600"/>
            <a:ext cx="8763000" cy="460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p:nvSpPr>
        <p:spPr>
          <a:xfrm>
            <a:off x="470005" y="3276600"/>
            <a:ext cx="8136966" cy="707886"/>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US" sz="2000" b="1" dirty="0" smtClean="0">
                <a:solidFill>
                  <a:srgbClr val="FF0000"/>
                </a:solidFill>
              </a:rPr>
              <a:t>Problem</a:t>
            </a:r>
            <a:r>
              <a:rPr lang="en-US" sz="2000" dirty="0"/>
              <a:t>: Scattered bursts due to </a:t>
            </a:r>
            <a:r>
              <a:rPr lang="en-US" sz="2000" dirty="0" smtClean="0"/>
              <a:t>scrolling</a:t>
            </a:r>
          </a:p>
          <a:p>
            <a:r>
              <a:rPr lang="en-US" sz="2000" b="1" dirty="0" smtClean="0">
                <a:solidFill>
                  <a:srgbClr val="00B050"/>
                </a:solidFill>
              </a:rPr>
              <a:t>Recommendation</a:t>
            </a:r>
            <a:r>
              <a:rPr lang="en-US" sz="2000" dirty="0" smtClean="0"/>
              <a:t>: Group transfers of small thumbnail images in </a:t>
            </a:r>
            <a:r>
              <a:rPr lang="en-US" sz="2000" dirty="0"/>
              <a:t>one burst</a:t>
            </a:r>
          </a:p>
        </p:txBody>
      </p:sp>
      <p:sp>
        <p:nvSpPr>
          <p:cNvPr id="9" name="右箭头 8"/>
          <p:cNvSpPr/>
          <p:nvPr/>
        </p:nvSpPr>
        <p:spPr>
          <a:xfrm>
            <a:off x="986971" y="1709058"/>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矩形 3"/>
          <p:cNvSpPr/>
          <p:nvPr/>
        </p:nvSpPr>
        <p:spPr>
          <a:xfrm>
            <a:off x="2815771" y="4267200"/>
            <a:ext cx="4038600" cy="1079492"/>
          </a:xfrm>
          <a:prstGeom prst="rect">
            <a:avLst/>
          </a:prstGeom>
          <a:noFill/>
          <a:ln w="317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2633" y="762000"/>
            <a:ext cx="3648401" cy="46865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圆角矩形 10"/>
          <p:cNvSpPr/>
          <p:nvPr/>
        </p:nvSpPr>
        <p:spPr>
          <a:xfrm>
            <a:off x="3425371" y="1722227"/>
            <a:ext cx="4118429" cy="21543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019800" y="6547134"/>
            <a:ext cx="1790649" cy="276999"/>
          </a:xfrm>
          <a:prstGeom prst="rect">
            <a:avLst/>
          </a:prstGeom>
          <a:noFill/>
        </p:spPr>
        <p:txBody>
          <a:bodyPr wrap="none" rtlCol="0">
            <a:spAutoFit/>
          </a:bodyPr>
          <a:lstStyle/>
          <a:p>
            <a:r>
              <a:rPr lang="en-US" sz="1200" dirty="0" smtClean="0"/>
              <a:t>Courtesy: </a:t>
            </a:r>
            <a:r>
              <a:rPr lang="en-US" sz="1200" dirty="0" err="1" smtClean="0"/>
              <a:t>Feng</a:t>
            </a:r>
            <a:r>
              <a:rPr lang="en-US" sz="1200" dirty="0" smtClean="0"/>
              <a:t> </a:t>
            </a:r>
            <a:r>
              <a:rPr lang="en-US" sz="1200" dirty="0" err="1" smtClean="0"/>
              <a:t>Qian</a:t>
            </a:r>
            <a:r>
              <a:rPr lang="en-US" sz="1200" dirty="0" smtClean="0"/>
              <a:t> et al.</a:t>
            </a:r>
            <a:endParaRPr lang="en-US" sz="1200" dirty="0"/>
          </a:p>
        </p:txBody>
      </p:sp>
      <p:sp>
        <p:nvSpPr>
          <p:cNvPr id="3" name="Date Placeholder 2"/>
          <p:cNvSpPr>
            <a:spLocks noGrp="1"/>
          </p:cNvSpPr>
          <p:nvPr>
            <p:ph type="dt" sz="half" idx="10"/>
          </p:nvPr>
        </p:nvSpPr>
        <p:spPr/>
        <p:txBody>
          <a:bodyPr/>
          <a:lstStyle/>
          <a:p>
            <a:r>
              <a:rPr lang="en-US" smtClean="0"/>
              <a:t>3/24/14</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10" name="Slide Number Placeholder 9"/>
          <p:cNvSpPr>
            <a:spLocks noGrp="1"/>
          </p:cNvSpPr>
          <p:nvPr>
            <p:ph type="sldNum" sz="quarter" idx="12"/>
          </p:nvPr>
        </p:nvSpPr>
        <p:spPr/>
        <p:txBody>
          <a:bodyPr/>
          <a:lstStyle/>
          <a:p>
            <a:fld id="{20342B77-D34C-443A-9BA4-2E8748A6D936}" type="slidenum">
              <a:rPr lang="en-US" smtClean="0"/>
              <a:pPr/>
              <a:t>66</a:t>
            </a:fld>
            <a:endParaRPr lang="en-US"/>
          </a:p>
        </p:txBody>
      </p:sp>
    </p:spTree>
    <p:extLst>
      <p:ext uri="{BB962C8B-B14F-4D97-AF65-F5344CB8AC3E}">
        <p14:creationId xmlns:p14="http://schemas.microsoft.com/office/powerpoint/2010/main" val="24300328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07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4" grpId="0" animBg="1"/>
      <p:bldP spid="11" grpId="0" animBg="1"/>
      <p:bldP spid="11" grpId="1"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553" y="3833282"/>
            <a:ext cx="8515595" cy="2143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a:xfrm>
            <a:off x="457200" y="-152400"/>
            <a:ext cx="8229600" cy="1143000"/>
          </a:xfrm>
        </p:spPr>
        <p:txBody>
          <a:bodyPr>
            <a:noAutofit/>
          </a:bodyPr>
          <a:lstStyle/>
          <a:p>
            <a:r>
              <a:rPr lang="en-US" altLang="zh-CN" sz="3600" b="1" dirty="0" smtClean="0"/>
              <a:t>Case Study: BBC News</a:t>
            </a:r>
            <a:endParaRPr lang="zh-CN" altLang="en-US" sz="3600" dirty="0"/>
          </a:p>
        </p:txBody>
      </p:sp>
      <p:sp>
        <p:nvSpPr>
          <p:cNvPr id="12" name="圆角矩形 11"/>
          <p:cNvSpPr/>
          <p:nvPr/>
        </p:nvSpPr>
        <p:spPr>
          <a:xfrm>
            <a:off x="4634152" y="4250027"/>
            <a:ext cx="471248" cy="116567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6388631" y="4224627"/>
            <a:ext cx="301812" cy="116567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4629357" y="5442467"/>
            <a:ext cx="2780312" cy="1263133"/>
            <a:chOff x="5271524" y="4026933"/>
            <a:chExt cx="2780311" cy="1263133"/>
          </a:xfrm>
        </p:grpSpPr>
        <p:sp>
          <p:nvSpPr>
            <p:cNvPr id="16" name="右大括号 15"/>
            <p:cNvSpPr/>
            <p:nvPr/>
          </p:nvSpPr>
          <p:spPr>
            <a:xfrm rot="5400000">
              <a:off x="6008135" y="3465405"/>
              <a:ext cx="612041" cy="1735097"/>
            </a:xfrm>
            <a:prstGeom prst="rightBrace">
              <a:avLst>
                <a:gd name="adj1" fmla="val 66964"/>
                <a:gd name="adj2" fmla="val 5215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p:sp>
          <p:nvSpPr>
            <p:cNvPr id="17" name="TextBox 16"/>
            <p:cNvSpPr txBox="1"/>
            <p:nvPr/>
          </p:nvSpPr>
          <p:spPr>
            <a:xfrm>
              <a:off x="5271524" y="4643735"/>
              <a:ext cx="2780311" cy="646331"/>
            </a:xfrm>
            <a:prstGeom prst="rect">
              <a:avLst/>
            </a:prstGeom>
            <a:noFill/>
          </p:spPr>
          <p:txBody>
            <a:bodyPr wrap="none" rtlCol="0">
              <a:spAutoFit/>
            </a:bodyPr>
            <a:lstStyle/>
            <a:p>
              <a:pPr algn="ctr"/>
              <a:r>
                <a:rPr lang="en-US" altLang="zh-CN" b="1" dirty="0" smtClean="0"/>
                <a:t>Scattered bursts of delayed</a:t>
              </a:r>
            </a:p>
            <a:p>
              <a:pPr algn="ctr"/>
              <a:r>
                <a:rPr lang="en-US" altLang="zh-CN" b="1" dirty="0" smtClean="0"/>
                <a:t>FIN/RST Packets</a:t>
              </a:r>
              <a:endParaRPr lang="zh-CN" altLang="en-US" b="1" dirty="0"/>
            </a:p>
          </p:txBody>
        </p:sp>
      </p:grpSp>
      <p:pic>
        <p:nvPicPr>
          <p:cNvPr id="4098" name="Picture 2" descr="C:\Users\Feng\AppData\Local\Temp\SNAGHTMLcc10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762001"/>
            <a:ext cx="6154610" cy="2059980"/>
          </a:xfrm>
          <a:prstGeom prst="rect">
            <a:avLst/>
          </a:prstGeom>
          <a:noFill/>
          <a:extLst>
            <a:ext uri="{909E8E84-426E-40dd-AFC4-6F175D3DCCD1}">
              <a14:hiddenFill xmlns:a14="http://schemas.microsoft.com/office/drawing/2010/main">
                <a:solidFill>
                  <a:srgbClr val="FFFFFF"/>
                </a:solidFill>
              </a14:hiddenFill>
            </a:ext>
          </a:extLst>
        </p:spPr>
      </p:pic>
      <p:sp>
        <p:nvSpPr>
          <p:cNvPr id="14" name="右箭头 13"/>
          <p:cNvSpPr/>
          <p:nvPr/>
        </p:nvSpPr>
        <p:spPr>
          <a:xfrm>
            <a:off x="914400" y="1785258"/>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矩形 18"/>
          <p:cNvSpPr/>
          <p:nvPr/>
        </p:nvSpPr>
        <p:spPr>
          <a:xfrm>
            <a:off x="76200" y="2971800"/>
            <a:ext cx="8915400" cy="707886"/>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US" sz="2000" b="1" dirty="0" smtClean="0">
                <a:solidFill>
                  <a:srgbClr val="FF0000"/>
                </a:solidFill>
              </a:rPr>
              <a:t>Problem</a:t>
            </a:r>
            <a:r>
              <a:rPr lang="en-US" sz="2000" dirty="0"/>
              <a:t>: Scattered bursts of delayed FIN/RST </a:t>
            </a:r>
            <a:r>
              <a:rPr lang="en-US" sz="2000" dirty="0" smtClean="0"/>
              <a:t>packets</a:t>
            </a:r>
          </a:p>
          <a:p>
            <a:r>
              <a:rPr lang="en-US" sz="2000" b="1" dirty="0" smtClean="0">
                <a:solidFill>
                  <a:srgbClr val="00B050"/>
                </a:solidFill>
              </a:rPr>
              <a:t>Recommendation</a:t>
            </a:r>
            <a:r>
              <a:rPr lang="en-US" sz="2000" dirty="0"/>
              <a:t>: Close a </a:t>
            </a:r>
            <a:r>
              <a:rPr lang="en-US" sz="2000" dirty="0" smtClean="0"/>
              <a:t>connection </a:t>
            </a:r>
            <a:r>
              <a:rPr lang="en-US" sz="2000" dirty="0"/>
              <a:t>immediately if possible, or within tail time</a:t>
            </a:r>
          </a:p>
        </p:txBody>
      </p:sp>
      <p:sp>
        <p:nvSpPr>
          <p:cNvPr id="18" name="圆角矩形 17"/>
          <p:cNvSpPr/>
          <p:nvPr/>
        </p:nvSpPr>
        <p:spPr>
          <a:xfrm>
            <a:off x="3185885" y="1791991"/>
            <a:ext cx="4053115" cy="23134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019800" y="6547134"/>
            <a:ext cx="1790649" cy="276999"/>
          </a:xfrm>
          <a:prstGeom prst="rect">
            <a:avLst/>
          </a:prstGeom>
          <a:noFill/>
        </p:spPr>
        <p:txBody>
          <a:bodyPr wrap="none" rtlCol="0">
            <a:spAutoFit/>
          </a:bodyPr>
          <a:lstStyle/>
          <a:p>
            <a:r>
              <a:rPr lang="en-US" sz="1200" dirty="0" smtClean="0"/>
              <a:t>Courtesy: </a:t>
            </a:r>
            <a:r>
              <a:rPr lang="en-US" sz="1200" dirty="0" err="1" smtClean="0"/>
              <a:t>Feng</a:t>
            </a:r>
            <a:r>
              <a:rPr lang="en-US" sz="1200" dirty="0" smtClean="0"/>
              <a:t> </a:t>
            </a:r>
            <a:r>
              <a:rPr lang="en-US" sz="1200" dirty="0" err="1" smtClean="0"/>
              <a:t>Qian</a:t>
            </a:r>
            <a:r>
              <a:rPr lang="en-US" sz="1200" dirty="0" smtClean="0"/>
              <a:t> et al.</a:t>
            </a:r>
            <a:endParaRPr lang="en-US" sz="1200" dirty="0"/>
          </a:p>
        </p:txBody>
      </p:sp>
      <p:sp>
        <p:nvSpPr>
          <p:cNvPr id="3" name="Date Placeholder 2"/>
          <p:cNvSpPr>
            <a:spLocks noGrp="1"/>
          </p:cNvSpPr>
          <p:nvPr>
            <p:ph type="dt" sz="half" idx="10"/>
          </p:nvPr>
        </p:nvSpPr>
        <p:spPr/>
        <p:txBody>
          <a:bodyPr/>
          <a:lstStyle/>
          <a:p>
            <a:r>
              <a:rPr lang="en-US" smtClean="0"/>
              <a:t>3/24/14</a:t>
            </a:r>
            <a:endParaRPr lang="en-US"/>
          </a:p>
        </p:txBody>
      </p:sp>
      <p:sp>
        <p:nvSpPr>
          <p:cNvPr id="4" name="Footer Placeholder 3"/>
          <p:cNvSpPr>
            <a:spLocks noGrp="1"/>
          </p:cNvSpPr>
          <p:nvPr>
            <p:ph type="ftr" sz="quarter" idx="11"/>
          </p:nvPr>
        </p:nvSpPr>
        <p:spPr>
          <a:xfrm>
            <a:off x="1828800" y="6400800"/>
            <a:ext cx="2895600" cy="365125"/>
          </a:xfrm>
        </p:spPr>
        <p:txBody>
          <a:bodyPr/>
          <a:lstStyle/>
          <a:p>
            <a:r>
              <a:rPr lang="en-US" dirty="0" smtClean="0"/>
              <a:t>Cellular Networks and Mobile Computing (COMS 6998-7)</a:t>
            </a:r>
            <a:endParaRPr lang="en-US" dirty="0"/>
          </a:p>
        </p:txBody>
      </p:sp>
      <p:sp>
        <p:nvSpPr>
          <p:cNvPr id="6" name="Slide Number Placeholder 5"/>
          <p:cNvSpPr>
            <a:spLocks noGrp="1"/>
          </p:cNvSpPr>
          <p:nvPr>
            <p:ph type="sldNum" sz="quarter" idx="12"/>
          </p:nvPr>
        </p:nvSpPr>
        <p:spPr/>
        <p:txBody>
          <a:bodyPr/>
          <a:lstStyle/>
          <a:p>
            <a:fld id="{20342B77-D34C-443A-9BA4-2E8748A6D936}" type="slidenum">
              <a:rPr lang="en-US" smtClean="0"/>
              <a:pPr/>
              <a:t>67</a:t>
            </a:fld>
            <a:endParaRPr lang="en-US"/>
          </a:p>
        </p:txBody>
      </p:sp>
    </p:spTree>
    <p:extLst>
      <p:ext uri="{BB962C8B-B14F-4D97-AF65-F5344CB8AC3E}">
        <p14:creationId xmlns:p14="http://schemas.microsoft.com/office/powerpoint/2010/main" val="41968805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2"/>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3"/>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9" grpId="0" animBg="1"/>
      <p:bldP spid="18" grpId="0" animBg="1"/>
      <p:bldP spid="18" grpId="1"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231" y="1155404"/>
            <a:ext cx="4120220" cy="277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95400" y="4541252"/>
            <a:ext cx="5679247" cy="1015663"/>
          </a:xfrm>
          <a:prstGeom prst="rect">
            <a:avLst/>
          </a:prstGeom>
          <a:noFill/>
        </p:spPr>
        <p:txBody>
          <a:bodyPr wrap="none" rtlCol="0">
            <a:spAutoFit/>
          </a:bodyPr>
          <a:lstStyle/>
          <a:p>
            <a:r>
              <a:rPr lang="en-US" altLang="zh-CN" sz="2000" dirty="0" smtClean="0"/>
              <a:t>Search three key words.</a:t>
            </a:r>
          </a:p>
          <a:p>
            <a:r>
              <a:rPr lang="en-US" altLang="zh-CN" sz="2000" dirty="0" smtClean="0"/>
              <a:t>ARO computes energy consumption for three phases</a:t>
            </a:r>
          </a:p>
          <a:p>
            <a:r>
              <a:rPr lang="en-US" altLang="zh-CN" sz="2000" b="1" dirty="0" smtClean="0">
                <a:solidFill>
                  <a:srgbClr val="FF0000"/>
                </a:solidFill>
              </a:rPr>
              <a:t>I</a:t>
            </a:r>
            <a:r>
              <a:rPr lang="en-US" altLang="zh-CN" sz="2000" b="1" dirty="0" smtClean="0"/>
              <a:t>: Input phase  </a:t>
            </a:r>
            <a:r>
              <a:rPr lang="en-US" altLang="zh-CN" sz="2000" b="1" dirty="0" smtClean="0">
                <a:solidFill>
                  <a:srgbClr val="FF0000"/>
                </a:solidFill>
              </a:rPr>
              <a:t>S</a:t>
            </a:r>
            <a:r>
              <a:rPr lang="en-US" altLang="zh-CN" sz="2000" b="1" dirty="0" smtClean="0"/>
              <a:t>: Search phase  </a:t>
            </a:r>
            <a:r>
              <a:rPr lang="en-US" altLang="zh-CN" sz="2000" b="1" dirty="0" smtClean="0">
                <a:solidFill>
                  <a:srgbClr val="FF0000"/>
                </a:solidFill>
              </a:rPr>
              <a:t>T</a:t>
            </a:r>
            <a:r>
              <a:rPr lang="en-US" altLang="zh-CN" sz="2000" b="1" dirty="0" smtClean="0"/>
              <a:t>: Tail Phase</a:t>
            </a:r>
            <a:endParaRPr lang="zh-CN" altLang="en-US" sz="2000" b="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235" y="1626781"/>
            <a:ext cx="3429001" cy="1995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3733800" y="990600"/>
            <a:ext cx="5334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4724400" y="1745427"/>
            <a:ext cx="1071832" cy="338554"/>
          </a:xfrm>
          <a:prstGeom prst="rect">
            <a:avLst/>
          </a:prstGeom>
          <a:noFill/>
        </p:spPr>
        <p:txBody>
          <a:bodyPr wrap="none" rtlCol="0">
            <a:spAutoFit/>
          </a:bodyPr>
          <a:lstStyle/>
          <a:p>
            <a:r>
              <a:rPr lang="en-US" altLang="zh-CN" sz="1600" dirty="0" smtClean="0"/>
              <a:t>UL Packets</a:t>
            </a:r>
            <a:endParaRPr lang="zh-CN" altLang="en-US" sz="1600" dirty="0"/>
          </a:p>
        </p:txBody>
      </p:sp>
      <p:sp>
        <p:nvSpPr>
          <p:cNvPr id="9" name="TextBox 8"/>
          <p:cNvSpPr txBox="1"/>
          <p:nvPr/>
        </p:nvSpPr>
        <p:spPr>
          <a:xfrm>
            <a:off x="4735286" y="1974027"/>
            <a:ext cx="1067023" cy="338554"/>
          </a:xfrm>
          <a:prstGeom prst="rect">
            <a:avLst/>
          </a:prstGeom>
          <a:noFill/>
        </p:spPr>
        <p:txBody>
          <a:bodyPr wrap="none" rtlCol="0">
            <a:spAutoFit/>
          </a:bodyPr>
          <a:lstStyle/>
          <a:p>
            <a:r>
              <a:rPr lang="en-US" altLang="zh-CN" sz="1600" dirty="0" smtClean="0"/>
              <a:t>DL Packets</a:t>
            </a:r>
            <a:endParaRPr lang="zh-CN" altLang="en-US" sz="1600" dirty="0"/>
          </a:p>
        </p:txBody>
      </p:sp>
      <p:sp>
        <p:nvSpPr>
          <p:cNvPr id="10" name="TextBox 9"/>
          <p:cNvSpPr txBox="1"/>
          <p:nvPr/>
        </p:nvSpPr>
        <p:spPr>
          <a:xfrm>
            <a:off x="4724400" y="2278827"/>
            <a:ext cx="699807" cy="338554"/>
          </a:xfrm>
          <a:prstGeom prst="rect">
            <a:avLst/>
          </a:prstGeom>
          <a:noFill/>
        </p:spPr>
        <p:txBody>
          <a:bodyPr wrap="none" rtlCol="0">
            <a:spAutoFit/>
          </a:bodyPr>
          <a:lstStyle/>
          <a:p>
            <a:r>
              <a:rPr lang="en-US" altLang="zh-CN" sz="1600" dirty="0" smtClean="0"/>
              <a:t>Bursts</a:t>
            </a:r>
            <a:endParaRPr lang="zh-CN" altLang="en-US" sz="1600" dirty="0"/>
          </a:p>
        </p:txBody>
      </p:sp>
      <p:sp>
        <p:nvSpPr>
          <p:cNvPr id="11" name="TextBox 10"/>
          <p:cNvSpPr txBox="1"/>
          <p:nvPr/>
        </p:nvSpPr>
        <p:spPr>
          <a:xfrm>
            <a:off x="4735286" y="2888427"/>
            <a:ext cx="1069139" cy="338554"/>
          </a:xfrm>
          <a:prstGeom prst="rect">
            <a:avLst/>
          </a:prstGeom>
          <a:noFill/>
        </p:spPr>
        <p:txBody>
          <a:bodyPr wrap="none" rtlCol="0">
            <a:spAutoFit/>
          </a:bodyPr>
          <a:lstStyle/>
          <a:p>
            <a:r>
              <a:rPr lang="en-US" altLang="zh-CN" sz="1600" dirty="0" smtClean="0"/>
              <a:t>RRC States</a:t>
            </a:r>
            <a:endParaRPr lang="zh-CN" altLang="en-US" sz="1600" dirty="0"/>
          </a:p>
        </p:txBody>
      </p:sp>
      <p:sp>
        <p:nvSpPr>
          <p:cNvPr id="12" name="TextBox 11"/>
          <p:cNvSpPr txBox="1"/>
          <p:nvPr/>
        </p:nvSpPr>
        <p:spPr>
          <a:xfrm>
            <a:off x="4735286" y="2541181"/>
            <a:ext cx="957313" cy="338554"/>
          </a:xfrm>
          <a:prstGeom prst="rect">
            <a:avLst/>
          </a:prstGeom>
          <a:noFill/>
        </p:spPr>
        <p:txBody>
          <a:bodyPr wrap="none" rtlCol="0">
            <a:spAutoFit/>
          </a:bodyPr>
          <a:lstStyle/>
          <a:p>
            <a:r>
              <a:rPr lang="en-US" altLang="zh-CN" sz="1600" dirty="0" err="1" smtClean="0"/>
              <a:t>Usr</a:t>
            </a:r>
            <a:r>
              <a:rPr lang="en-US" altLang="zh-CN" sz="1600" dirty="0" smtClean="0"/>
              <a:t> Input</a:t>
            </a:r>
            <a:endParaRPr lang="zh-CN" altLang="en-US" sz="1600" dirty="0"/>
          </a:p>
        </p:txBody>
      </p:sp>
      <p:sp>
        <p:nvSpPr>
          <p:cNvPr id="7" name="圆角矩形 6"/>
          <p:cNvSpPr/>
          <p:nvPr/>
        </p:nvSpPr>
        <p:spPr>
          <a:xfrm>
            <a:off x="937437" y="3057704"/>
            <a:ext cx="381000" cy="381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5692598" y="1702980"/>
            <a:ext cx="1317801" cy="191909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7010399" y="1702980"/>
            <a:ext cx="457201" cy="191909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a:off x="7456967" y="1690492"/>
            <a:ext cx="1153633" cy="193158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a:off x="1200593" y="3057704"/>
            <a:ext cx="381000" cy="381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a:off x="1581593" y="3074497"/>
            <a:ext cx="381000" cy="381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912495"/>
            <a:ext cx="8763000" cy="460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矩形 21"/>
          <p:cNvSpPr/>
          <p:nvPr/>
        </p:nvSpPr>
        <p:spPr>
          <a:xfrm>
            <a:off x="157267" y="5616714"/>
            <a:ext cx="8915400" cy="707886"/>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US" sz="2000" b="1" dirty="0" smtClean="0">
                <a:solidFill>
                  <a:srgbClr val="FF0000"/>
                </a:solidFill>
              </a:rPr>
              <a:t>Problem</a:t>
            </a:r>
            <a:r>
              <a:rPr lang="en-US" sz="2000" dirty="0"/>
              <a:t>: High resource overhead of query suggestions and instant search</a:t>
            </a:r>
            <a:endParaRPr lang="en-US" sz="2000" dirty="0" smtClean="0"/>
          </a:p>
          <a:p>
            <a:r>
              <a:rPr lang="en-US" sz="2000" b="1" dirty="0" smtClean="0">
                <a:solidFill>
                  <a:srgbClr val="00B050"/>
                </a:solidFill>
              </a:rPr>
              <a:t>Recommendation</a:t>
            </a:r>
            <a:r>
              <a:rPr lang="en-US" sz="2000" dirty="0"/>
              <a:t>: Balance between functionality and resource when battery is low</a:t>
            </a:r>
          </a:p>
        </p:txBody>
      </p:sp>
      <p:sp>
        <p:nvSpPr>
          <p:cNvPr id="2" name="标题 1"/>
          <p:cNvSpPr>
            <a:spLocks noGrp="1"/>
          </p:cNvSpPr>
          <p:nvPr>
            <p:ph type="title"/>
          </p:nvPr>
        </p:nvSpPr>
        <p:spPr/>
        <p:txBody>
          <a:bodyPr>
            <a:noAutofit/>
          </a:bodyPr>
          <a:lstStyle/>
          <a:p>
            <a:r>
              <a:rPr lang="en-US" altLang="zh-CN" sz="3600" b="1" dirty="0" smtClean="0"/>
              <a:t>Case Study: Google Search</a:t>
            </a:r>
            <a:endParaRPr lang="zh-CN" altLang="en-US" sz="3600" b="1" dirty="0"/>
          </a:p>
        </p:txBody>
      </p:sp>
      <p:sp>
        <p:nvSpPr>
          <p:cNvPr id="23" name="TextBox 22"/>
          <p:cNvSpPr txBox="1"/>
          <p:nvPr/>
        </p:nvSpPr>
        <p:spPr>
          <a:xfrm>
            <a:off x="6019800" y="6547134"/>
            <a:ext cx="1790649" cy="276999"/>
          </a:xfrm>
          <a:prstGeom prst="rect">
            <a:avLst/>
          </a:prstGeom>
          <a:noFill/>
        </p:spPr>
        <p:txBody>
          <a:bodyPr wrap="none" rtlCol="0">
            <a:spAutoFit/>
          </a:bodyPr>
          <a:lstStyle/>
          <a:p>
            <a:r>
              <a:rPr lang="en-US" sz="1200" dirty="0" smtClean="0"/>
              <a:t>Courtesy: </a:t>
            </a:r>
            <a:r>
              <a:rPr lang="en-US" sz="1200" dirty="0" err="1" smtClean="0"/>
              <a:t>Feng</a:t>
            </a:r>
            <a:r>
              <a:rPr lang="en-US" sz="1200" dirty="0" smtClean="0"/>
              <a:t> </a:t>
            </a:r>
            <a:r>
              <a:rPr lang="en-US" sz="1200" dirty="0" err="1" smtClean="0"/>
              <a:t>Qian</a:t>
            </a:r>
            <a:r>
              <a:rPr lang="en-US" sz="1200" dirty="0" smtClean="0"/>
              <a:t> et al.</a:t>
            </a:r>
            <a:endParaRPr lang="en-US" sz="1200" dirty="0"/>
          </a:p>
        </p:txBody>
      </p:sp>
      <p:sp>
        <p:nvSpPr>
          <p:cNvPr id="3" name="Date Placeholder 2"/>
          <p:cNvSpPr>
            <a:spLocks noGrp="1"/>
          </p:cNvSpPr>
          <p:nvPr>
            <p:ph type="dt" sz="half" idx="10"/>
          </p:nvPr>
        </p:nvSpPr>
        <p:spPr/>
        <p:txBody>
          <a:bodyPr/>
          <a:lstStyle/>
          <a:p>
            <a:r>
              <a:rPr lang="en-US" smtClean="0"/>
              <a:t>3/24/14</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6998-7)</a:t>
            </a:r>
            <a:endParaRPr lang="en-US"/>
          </a:p>
        </p:txBody>
      </p:sp>
      <p:sp>
        <p:nvSpPr>
          <p:cNvPr id="14" name="Slide Number Placeholder 13"/>
          <p:cNvSpPr>
            <a:spLocks noGrp="1"/>
          </p:cNvSpPr>
          <p:nvPr>
            <p:ph type="sldNum" sz="quarter" idx="12"/>
          </p:nvPr>
        </p:nvSpPr>
        <p:spPr/>
        <p:txBody>
          <a:bodyPr/>
          <a:lstStyle/>
          <a:p>
            <a:fld id="{20342B77-D34C-443A-9BA4-2E8748A6D936}" type="slidenum">
              <a:rPr lang="en-US" smtClean="0"/>
              <a:pPr/>
              <a:t>68</a:t>
            </a:fld>
            <a:endParaRPr lang="en-US"/>
          </a:p>
        </p:txBody>
      </p:sp>
    </p:spTree>
    <p:extLst>
      <p:ext uri="{BB962C8B-B14F-4D97-AF65-F5344CB8AC3E}">
        <p14:creationId xmlns:p14="http://schemas.microsoft.com/office/powerpoint/2010/main" val="9451098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8"/>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9"/>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600" b="1" dirty="0" smtClean="0"/>
              <a:t>Case Study: Audio Streaming</a:t>
            </a:r>
            <a:endParaRPr lang="en-US" sz="3600" b="1" dirty="0"/>
          </a:p>
        </p:txBody>
      </p:sp>
      <p:pic>
        <p:nvPicPr>
          <p:cNvPr id="6146" name="Picture 2" descr="C:\Users\Feng\AppData\Local\Temp\SNAGHTML41b68a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4343" y="1381490"/>
            <a:ext cx="6324600" cy="2545266"/>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566676" y="4191000"/>
            <a:ext cx="7919933" cy="707886"/>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US" sz="2000" b="1" dirty="0" smtClean="0">
                <a:solidFill>
                  <a:srgbClr val="FF0000"/>
                </a:solidFill>
              </a:rPr>
              <a:t>Problem</a:t>
            </a:r>
            <a:r>
              <a:rPr lang="en-US" sz="2000" dirty="0"/>
              <a:t>: Low DCH utilization due to constant-bitrate </a:t>
            </a:r>
            <a:r>
              <a:rPr lang="en-US" sz="2000" dirty="0" smtClean="0"/>
              <a:t>streaming</a:t>
            </a:r>
            <a:br>
              <a:rPr lang="en-US" sz="2000" dirty="0" smtClean="0"/>
            </a:br>
            <a:r>
              <a:rPr lang="en-US" sz="2000" b="1" dirty="0" smtClean="0">
                <a:solidFill>
                  <a:srgbClr val="00B050"/>
                </a:solidFill>
              </a:rPr>
              <a:t>Recommendation</a:t>
            </a:r>
            <a:r>
              <a:rPr lang="en-US" sz="2000" dirty="0"/>
              <a:t>: Buffer data and periodically stream data in one burst</a:t>
            </a:r>
          </a:p>
        </p:txBody>
      </p:sp>
      <p:sp>
        <p:nvSpPr>
          <p:cNvPr id="9" name="TextBox 8"/>
          <p:cNvSpPr txBox="1"/>
          <p:nvPr/>
        </p:nvSpPr>
        <p:spPr>
          <a:xfrm>
            <a:off x="6019800" y="6547134"/>
            <a:ext cx="1790649" cy="276999"/>
          </a:xfrm>
          <a:prstGeom prst="rect">
            <a:avLst/>
          </a:prstGeom>
          <a:noFill/>
        </p:spPr>
        <p:txBody>
          <a:bodyPr wrap="none" rtlCol="0">
            <a:spAutoFit/>
          </a:bodyPr>
          <a:lstStyle/>
          <a:p>
            <a:r>
              <a:rPr lang="en-US" sz="1200" dirty="0" smtClean="0"/>
              <a:t>Courtesy: </a:t>
            </a:r>
            <a:r>
              <a:rPr lang="en-US" sz="1200" dirty="0" err="1" smtClean="0"/>
              <a:t>Feng</a:t>
            </a:r>
            <a:r>
              <a:rPr lang="en-US" sz="1200" dirty="0" smtClean="0"/>
              <a:t> </a:t>
            </a:r>
            <a:r>
              <a:rPr lang="en-US" sz="1200" dirty="0" err="1" smtClean="0"/>
              <a:t>Qian</a:t>
            </a:r>
            <a:r>
              <a:rPr lang="en-US" sz="1200" dirty="0" smtClean="0"/>
              <a:t> et al.</a:t>
            </a:r>
            <a:endParaRPr lang="en-US" sz="1200" dirty="0"/>
          </a:p>
        </p:txBody>
      </p:sp>
      <p:sp>
        <p:nvSpPr>
          <p:cNvPr id="3" name="Date Placeholder 2"/>
          <p:cNvSpPr>
            <a:spLocks noGrp="1"/>
          </p:cNvSpPr>
          <p:nvPr>
            <p:ph type="dt" sz="half" idx="10"/>
          </p:nvPr>
        </p:nvSpPr>
        <p:spPr/>
        <p:txBody>
          <a:bodyPr/>
          <a:lstStyle/>
          <a:p>
            <a:r>
              <a:rPr lang="en-US" smtClean="0"/>
              <a:t>3/24/14</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69</a:t>
            </a:fld>
            <a:endParaRPr lang="en-US"/>
          </a:p>
        </p:txBody>
      </p:sp>
    </p:spTree>
    <p:extLst>
      <p:ext uri="{BB962C8B-B14F-4D97-AF65-F5344CB8AC3E}">
        <p14:creationId xmlns:p14="http://schemas.microsoft.com/office/powerpoint/2010/main" val="277622150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Number Placeholder 1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93FC537C-E9BD-374C-B7E0-4D1C029A1C08}" type="slidenum">
              <a:rPr lang="en-US" sz="1200">
                <a:solidFill>
                  <a:srgbClr val="898989"/>
                </a:solidFill>
              </a:rPr>
              <a:pPr eaLnBrk="1" hangingPunct="1"/>
              <a:t>7</a:t>
            </a:fld>
            <a:endParaRPr lang="en-US" sz="1200">
              <a:solidFill>
                <a:srgbClr val="898989"/>
              </a:solidFill>
            </a:endParaRPr>
          </a:p>
        </p:txBody>
      </p:sp>
      <p:sp>
        <p:nvSpPr>
          <p:cNvPr id="169986" name="Title 1"/>
          <p:cNvSpPr>
            <a:spLocks noGrp="1"/>
          </p:cNvSpPr>
          <p:nvPr>
            <p:ph type="title"/>
          </p:nvPr>
        </p:nvSpPr>
        <p:spPr>
          <a:xfrm>
            <a:off x="457200" y="274638"/>
            <a:ext cx="8229600" cy="1143000"/>
          </a:xfrm>
        </p:spPr>
        <p:txBody>
          <a:bodyPr>
            <a:normAutofit fontScale="90000"/>
          </a:bodyPr>
          <a:lstStyle/>
          <a:p>
            <a:r>
              <a:rPr lang="en-US" dirty="0" smtClean="0">
                <a:latin typeface="Calibri" charset="0"/>
                <a:ea typeface="ＭＳ Ｐゴシック" charset="0"/>
                <a:cs typeface="ＭＳ Ｐゴシック" charset="0"/>
              </a:rPr>
              <a:t>Review of Previous Lecture (Cont’d)</a:t>
            </a:r>
            <a:endParaRPr lang="en-US" dirty="0">
              <a:latin typeface="Calibri" charset="0"/>
              <a:ea typeface="ＭＳ Ｐゴシック" charset="0"/>
              <a:cs typeface="ＭＳ Ｐゴシック" charset="0"/>
            </a:endParaRPr>
          </a:p>
        </p:txBody>
      </p:sp>
      <p:sp>
        <p:nvSpPr>
          <p:cNvPr id="100" name="Content Placeholder 1"/>
          <p:cNvSpPr txBox="1">
            <a:spLocks/>
          </p:cNvSpPr>
          <p:nvPr/>
        </p:nvSpPr>
        <p:spPr bwMode="auto">
          <a:xfrm>
            <a:off x="6172200" y="1219200"/>
            <a:ext cx="2971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l" eaLnBrk="1" hangingPunct="1">
              <a:spcBef>
                <a:spcPct val="20000"/>
              </a:spcBef>
              <a:buFont typeface="Arial" charset="0"/>
              <a:buChar char="•"/>
            </a:pPr>
            <a:r>
              <a:rPr lang="en-US" sz="1800" i="1" dirty="0" smtClean="0">
                <a:solidFill>
                  <a:srgbClr val="FF0000"/>
                </a:solidFill>
                <a:latin typeface="Calibri" charset="0"/>
              </a:rPr>
              <a:t>P-GWs are in a few locations (e.g. 8) and implement many network functions (e.g. intrusion detection, content filtering) </a:t>
            </a:r>
            <a:endParaRPr lang="en-US" sz="1800" i="1" dirty="0">
              <a:solidFill>
                <a:srgbClr val="FF0000"/>
              </a:solidFill>
              <a:latin typeface="Calibri" charset="0"/>
            </a:endParaRPr>
          </a:p>
          <a:p>
            <a:pPr algn="l" eaLnBrk="1" hangingPunct="1">
              <a:spcBef>
                <a:spcPct val="20000"/>
              </a:spcBef>
              <a:buFont typeface="Arial" charset="0"/>
              <a:buChar char="•"/>
            </a:pPr>
            <a:r>
              <a:rPr lang="en-US" sz="1800" i="1" dirty="0">
                <a:solidFill>
                  <a:srgbClr val="FF0000"/>
                </a:solidFill>
                <a:latin typeface="Calibri" charset="0"/>
              </a:rPr>
              <a:t>I</a:t>
            </a:r>
            <a:r>
              <a:rPr lang="en-US" sz="1800" i="1" dirty="0" smtClean="0">
                <a:solidFill>
                  <a:srgbClr val="FF0000"/>
                </a:solidFill>
                <a:latin typeface="Calibri" charset="0"/>
              </a:rPr>
              <a:t>nefficient </a:t>
            </a:r>
            <a:r>
              <a:rPr lang="en-US" sz="1800" i="1" dirty="0">
                <a:solidFill>
                  <a:srgbClr val="FF0000"/>
                </a:solidFill>
                <a:latin typeface="Calibri" charset="0"/>
              </a:rPr>
              <a:t>radio resource allocation </a:t>
            </a:r>
            <a:r>
              <a:rPr lang="en-US" sz="1800" i="1" dirty="0" smtClean="0">
                <a:solidFill>
                  <a:srgbClr val="FF0000"/>
                </a:solidFill>
                <a:latin typeface="Calibri" charset="0"/>
              </a:rPr>
              <a:t>at base stations)</a:t>
            </a:r>
          </a:p>
          <a:p>
            <a:pPr algn="l" eaLnBrk="1" hangingPunct="1">
              <a:spcBef>
                <a:spcPct val="20000"/>
              </a:spcBef>
              <a:buFont typeface="Arial" charset="0"/>
              <a:buChar char="•"/>
            </a:pPr>
            <a:r>
              <a:rPr lang="en-US" sz="1800" i="1" dirty="0" smtClean="0">
                <a:solidFill>
                  <a:srgbClr val="FF0000"/>
                </a:solidFill>
                <a:latin typeface="Calibri" charset="0"/>
              </a:rPr>
              <a:t>Inflexible RAN sharing (e.g. </a:t>
            </a:r>
            <a:r>
              <a:rPr lang="en-US" sz="1800" i="1" dirty="0" smtClean="0">
                <a:solidFill>
                  <a:srgbClr val="FF0000"/>
                </a:solidFill>
                <a:latin typeface="Calibri" charset="0"/>
              </a:rPr>
              <a:t>operators can not configure independent scheduler,  physical layer, interference management algorithm) </a:t>
            </a:r>
          </a:p>
          <a:p>
            <a:pPr algn="l" eaLnBrk="1" hangingPunct="1">
              <a:spcBef>
                <a:spcPct val="20000"/>
              </a:spcBef>
              <a:buFont typeface="Arial" charset="0"/>
              <a:buChar char="•"/>
            </a:pPr>
            <a:endParaRPr lang="en-US" sz="1800" i="1" dirty="0">
              <a:solidFill>
                <a:srgbClr val="FF0000"/>
              </a:solidFill>
              <a:latin typeface="Calibri" charset="0"/>
            </a:endParaRPr>
          </a:p>
        </p:txBody>
      </p:sp>
      <p:grpSp>
        <p:nvGrpSpPr>
          <p:cNvPr id="169988" name="Group 75"/>
          <p:cNvGrpSpPr>
            <a:grpSpLocks/>
          </p:cNvGrpSpPr>
          <p:nvPr/>
        </p:nvGrpSpPr>
        <p:grpSpPr bwMode="auto">
          <a:xfrm rot="-8460000" flipH="1" flipV="1">
            <a:off x="1436688" y="5695950"/>
            <a:ext cx="646112" cy="636588"/>
            <a:chOff x="5777472" y="4798637"/>
            <a:chExt cx="1366185" cy="1260568"/>
          </a:xfrm>
        </p:grpSpPr>
        <p:sp>
          <p:nvSpPr>
            <p:cNvPr id="170010" name="Arc 33"/>
            <p:cNvSpPr>
              <a:spLocks noChangeArrowheads="1"/>
            </p:cNvSpPr>
            <p:nvPr/>
          </p:nvSpPr>
          <p:spPr bwMode="auto">
            <a:xfrm>
              <a:off x="5777472" y="545551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chemeClr val="tx1"/>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70011" name="Arc 34"/>
            <p:cNvSpPr>
              <a:spLocks noChangeArrowheads="1"/>
            </p:cNvSpPr>
            <p:nvPr/>
          </p:nvSpPr>
          <p:spPr bwMode="auto">
            <a:xfrm>
              <a:off x="5929872" y="534603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chemeClr val="tx1"/>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70012" name="Arc 35"/>
            <p:cNvSpPr>
              <a:spLocks noChangeArrowheads="1"/>
            </p:cNvSpPr>
            <p:nvPr/>
          </p:nvSpPr>
          <p:spPr bwMode="auto">
            <a:xfrm>
              <a:off x="6082272" y="523655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chemeClr val="tx1"/>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70013" name="Arc 36"/>
            <p:cNvSpPr>
              <a:spLocks noChangeArrowheads="1"/>
            </p:cNvSpPr>
            <p:nvPr/>
          </p:nvSpPr>
          <p:spPr bwMode="auto">
            <a:xfrm>
              <a:off x="6234672" y="512707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chemeClr val="tx1"/>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70014" name="Arc 37"/>
            <p:cNvSpPr>
              <a:spLocks noChangeArrowheads="1"/>
            </p:cNvSpPr>
            <p:nvPr/>
          </p:nvSpPr>
          <p:spPr bwMode="auto">
            <a:xfrm>
              <a:off x="6387072" y="501759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chemeClr val="tx1"/>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70015" name="Arc 38"/>
            <p:cNvSpPr>
              <a:spLocks noChangeArrowheads="1"/>
            </p:cNvSpPr>
            <p:nvPr/>
          </p:nvSpPr>
          <p:spPr bwMode="auto">
            <a:xfrm>
              <a:off x="6539472" y="490811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chemeClr val="tx1"/>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70016" name="Arc 39"/>
            <p:cNvSpPr>
              <a:spLocks noChangeArrowheads="1"/>
            </p:cNvSpPr>
            <p:nvPr/>
          </p:nvSpPr>
          <p:spPr bwMode="auto">
            <a:xfrm>
              <a:off x="6691872" y="4798637"/>
              <a:ext cx="451785" cy="603688"/>
            </a:xfrm>
            <a:custGeom>
              <a:avLst/>
              <a:gdLst>
                <a:gd name="T0" fmla="*/ 225892 w 451785"/>
                <a:gd name="T1" fmla="*/ 0 h 603688"/>
                <a:gd name="T2" fmla="*/ 225893 w 451785"/>
                <a:gd name="T3" fmla="*/ 301844 h 603688"/>
                <a:gd name="T4" fmla="*/ 451785 w 451785"/>
                <a:gd name="T5" fmla="*/ 301844 h 603688"/>
                <a:gd name="T6" fmla="*/ 0 60000 65536"/>
                <a:gd name="T7" fmla="*/ 0 60000 65536"/>
                <a:gd name="T8" fmla="*/ 0 60000 65536"/>
                <a:gd name="T9" fmla="*/ 225892 w 451785"/>
                <a:gd name="T10" fmla="*/ 0 h 603688"/>
                <a:gd name="T11" fmla="*/ 451785 w 451785"/>
                <a:gd name="T12" fmla="*/ 301844 h 603688"/>
              </a:gdLst>
              <a:ahLst/>
              <a:cxnLst>
                <a:cxn ang="T6">
                  <a:pos x="T0" y="T1"/>
                </a:cxn>
                <a:cxn ang="T7">
                  <a:pos x="T2" y="T3"/>
                </a:cxn>
                <a:cxn ang="T8">
                  <a:pos x="T4" y="T5"/>
                </a:cxn>
              </a:cxnLst>
              <a:rect l="T9" t="T10" r="T11" b="T12"/>
              <a:pathLst>
                <a:path w="451785" h="603688" stroke="0">
                  <a:moveTo>
                    <a:pt x="225892" y="0"/>
                  </a:moveTo>
                  <a:lnTo>
                    <a:pt x="225891" y="0"/>
                  </a:lnTo>
                  <a:cubicBezTo>
                    <a:pt x="350649" y="0"/>
                    <a:pt x="451785" y="135140"/>
                    <a:pt x="451785" y="301844"/>
                  </a:cubicBezTo>
                  <a:lnTo>
                    <a:pt x="225893" y="301844"/>
                  </a:lnTo>
                  <a:lnTo>
                    <a:pt x="225892" y="0"/>
                  </a:lnTo>
                  <a:close/>
                </a:path>
                <a:path w="451785" h="603688" fill="none">
                  <a:moveTo>
                    <a:pt x="225892" y="0"/>
                  </a:moveTo>
                  <a:lnTo>
                    <a:pt x="225891" y="0"/>
                  </a:lnTo>
                  <a:cubicBezTo>
                    <a:pt x="350649" y="0"/>
                    <a:pt x="451785" y="135140"/>
                    <a:pt x="451785" y="301844"/>
                  </a:cubicBezTo>
                </a:path>
              </a:pathLst>
            </a:custGeom>
            <a:noFill/>
            <a:ln w="25400">
              <a:solidFill>
                <a:schemeClr val="tx1"/>
              </a:solidFill>
              <a:miter lim="800000"/>
              <a:headEnd/>
              <a:tailEnd/>
            </a:ln>
            <a:effectLst>
              <a:outerShdw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grpSp>
      <p:sp>
        <p:nvSpPr>
          <p:cNvPr id="104" name="Rectangle 103"/>
          <p:cNvSpPr/>
          <p:nvPr/>
        </p:nvSpPr>
        <p:spPr>
          <a:xfrm>
            <a:off x="185738" y="5556250"/>
            <a:ext cx="1298575" cy="1000125"/>
          </a:xfrm>
          <a:prstGeom prst="rect">
            <a:avLst/>
          </a:prstGeom>
        </p:spPr>
        <p:style>
          <a:lnRef idx="2">
            <a:schemeClr val="dk1"/>
          </a:lnRef>
          <a:fillRef idx="1">
            <a:schemeClr val="lt1"/>
          </a:fillRef>
          <a:effectRef idx="0">
            <a:schemeClr val="dk1"/>
          </a:effectRef>
          <a:fontRef idx="minor">
            <a:schemeClr val="dk1"/>
          </a:fontRef>
        </p:style>
        <p:txBody>
          <a:bodyPr anchor="ctr"/>
          <a:lstStyle/>
          <a:p>
            <a:pPr>
              <a:defRPr/>
            </a:pPr>
            <a:r>
              <a:rPr lang="en-US" dirty="0">
                <a:latin typeface="Times New Roman" pitchFamily="18" charset="0"/>
                <a:cs typeface="Times New Roman" pitchFamily="18" charset="0"/>
              </a:rPr>
              <a:t>User Equipment (UE)</a:t>
            </a:r>
          </a:p>
        </p:txBody>
      </p:sp>
      <p:sp>
        <p:nvSpPr>
          <p:cNvPr id="105" name="Rectangle 104"/>
          <p:cNvSpPr/>
          <p:nvPr/>
        </p:nvSpPr>
        <p:spPr>
          <a:xfrm>
            <a:off x="4137025" y="5521325"/>
            <a:ext cx="1208088" cy="1228725"/>
          </a:xfrm>
          <a:prstGeom prst="rect">
            <a:avLst/>
          </a:prstGeom>
        </p:spPr>
        <p:style>
          <a:lnRef idx="2">
            <a:schemeClr val="dk1"/>
          </a:lnRef>
          <a:fillRef idx="1">
            <a:schemeClr val="lt1"/>
          </a:fillRef>
          <a:effectRef idx="0">
            <a:schemeClr val="dk1"/>
          </a:effectRef>
          <a:fontRef idx="minor">
            <a:schemeClr val="dk1"/>
          </a:fontRef>
        </p:style>
        <p:txBody>
          <a:bodyPr anchor="ctr"/>
          <a:lstStyle/>
          <a:p>
            <a:pPr>
              <a:defRPr/>
            </a:pPr>
            <a:endParaRPr lang="en-US" dirty="0">
              <a:latin typeface="Times New Roman" pitchFamily="18" charset="0"/>
              <a:cs typeface="Times New Roman" pitchFamily="18" charset="0"/>
            </a:endParaRPr>
          </a:p>
          <a:p>
            <a:pPr>
              <a:defRPr/>
            </a:pPr>
            <a:endParaRPr lang="en-US" dirty="0">
              <a:latin typeface="Times New Roman" pitchFamily="18" charset="0"/>
              <a:cs typeface="Times New Roman" pitchFamily="18" charset="0"/>
            </a:endParaRPr>
          </a:p>
          <a:p>
            <a:pPr>
              <a:defRPr/>
            </a:pPr>
            <a:r>
              <a:rPr lang="en-US" dirty="0">
                <a:latin typeface="Times New Roman" pitchFamily="18" charset="0"/>
                <a:cs typeface="Times New Roman" pitchFamily="18" charset="0"/>
              </a:rPr>
              <a:t>Gateway (S-GW)</a:t>
            </a:r>
          </a:p>
        </p:txBody>
      </p:sp>
      <p:sp>
        <p:nvSpPr>
          <p:cNvPr id="106" name="Rectangle 105"/>
          <p:cNvSpPr/>
          <p:nvPr/>
        </p:nvSpPr>
        <p:spPr>
          <a:xfrm>
            <a:off x="1709738" y="3643313"/>
            <a:ext cx="1668462" cy="1138237"/>
          </a:xfrm>
          <a:prstGeom prst="rect">
            <a:avLst/>
          </a:prstGeom>
          <a:solidFill>
            <a:srgbClr val="C0504D"/>
          </a:solidFill>
        </p:spPr>
        <p:style>
          <a:lnRef idx="2">
            <a:schemeClr val="dk1"/>
          </a:lnRef>
          <a:fillRef idx="1">
            <a:schemeClr val="lt1"/>
          </a:fillRef>
          <a:effectRef idx="0">
            <a:schemeClr val="dk1"/>
          </a:effectRef>
          <a:fontRef idx="minor">
            <a:schemeClr val="dk1"/>
          </a:fontRef>
        </p:style>
        <p:txBody>
          <a:bodyPr anchor="ctr"/>
          <a:lstStyle/>
          <a:p>
            <a:pPr>
              <a:defRPr/>
            </a:pPr>
            <a:r>
              <a:rPr lang="en-US" dirty="0">
                <a:latin typeface="Times New Roman" pitchFamily="18" charset="0"/>
                <a:cs typeface="Times New Roman" pitchFamily="18" charset="0"/>
              </a:rPr>
              <a:t>Mobility Management Entity (MME)</a:t>
            </a:r>
          </a:p>
        </p:txBody>
      </p:sp>
      <p:sp>
        <p:nvSpPr>
          <p:cNvPr id="107" name="Rectangle 106"/>
          <p:cNvSpPr/>
          <p:nvPr/>
        </p:nvSpPr>
        <p:spPr>
          <a:xfrm>
            <a:off x="6067425" y="5562600"/>
            <a:ext cx="1563688" cy="1187450"/>
          </a:xfrm>
          <a:prstGeom prst="rect">
            <a:avLst/>
          </a:prstGeom>
        </p:spPr>
        <p:style>
          <a:lnRef idx="2">
            <a:schemeClr val="dk1"/>
          </a:lnRef>
          <a:fillRef idx="1">
            <a:schemeClr val="lt1"/>
          </a:fillRef>
          <a:effectRef idx="0">
            <a:schemeClr val="dk1"/>
          </a:effectRef>
          <a:fontRef idx="minor">
            <a:schemeClr val="dk1"/>
          </a:fontRef>
        </p:style>
        <p:txBody>
          <a:bodyPr anchor="ctr"/>
          <a:lstStyle/>
          <a:p>
            <a:pPr>
              <a:defRPr/>
            </a:pPr>
            <a:endParaRPr lang="en-US" dirty="0">
              <a:latin typeface="Times New Roman" pitchFamily="18" charset="0"/>
              <a:cs typeface="Times New Roman" pitchFamily="18" charset="0"/>
            </a:endParaRPr>
          </a:p>
          <a:p>
            <a:pPr>
              <a:defRPr/>
            </a:pPr>
            <a:r>
              <a:rPr lang="en-US" dirty="0">
                <a:latin typeface="Times New Roman" pitchFamily="18" charset="0"/>
                <a:cs typeface="Times New Roman" pitchFamily="18" charset="0"/>
              </a:rPr>
              <a:t>Network Gateway </a:t>
            </a:r>
          </a:p>
          <a:p>
            <a:pPr>
              <a:defRPr/>
            </a:pPr>
            <a:r>
              <a:rPr lang="en-US" dirty="0">
                <a:latin typeface="Times New Roman" pitchFamily="18" charset="0"/>
                <a:cs typeface="Times New Roman" pitchFamily="18" charset="0"/>
              </a:rPr>
              <a:t>(P-GW)</a:t>
            </a:r>
          </a:p>
        </p:txBody>
      </p:sp>
      <p:sp>
        <p:nvSpPr>
          <p:cNvPr id="108" name="Rectangle 107"/>
          <p:cNvSpPr/>
          <p:nvPr/>
        </p:nvSpPr>
        <p:spPr>
          <a:xfrm>
            <a:off x="3690938" y="2271713"/>
            <a:ext cx="1387475" cy="1270000"/>
          </a:xfrm>
          <a:prstGeom prst="rect">
            <a:avLst/>
          </a:prstGeom>
          <a:solidFill>
            <a:srgbClr val="C0504D"/>
          </a:solidFill>
        </p:spPr>
        <p:style>
          <a:lnRef idx="2">
            <a:schemeClr val="dk1"/>
          </a:lnRef>
          <a:fillRef idx="1">
            <a:schemeClr val="lt1"/>
          </a:fillRef>
          <a:effectRef idx="0">
            <a:schemeClr val="dk1"/>
          </a:effectRef>
          <a:fontRef idx="minor">
            <a:schemeClr val="dk1"/>
          </a:fontRef>
        </p:style>
        <p:txBody>
          <a:bodyPr anchor="ctr"/>
          <a:lstStyle/>
          <a:p>
            <a:pPr>
              <a:defRPr/>
            </a:pPr>
            <a:r>
              <a:rPr lang="en-US" dirty="0">
                <a:latin typeface="Times New Roman" pitchFamily="18" charset="0"/>
                <a:cs typeface="Times New Roman" pitchFamily="18" charset="0"/>
              </a:rPr>
              <a:t>Home Subscriber Server (HSS)</a:t>
            </a:r>
          </a:p>
        </p:txBody>
      </p:sp>
      <p:sp>
        <p:nvSpPr>
          <p:cNvPr id="109" name="Rectangle 108"/>
          <p:cNvSpPr/>
          <p:nvPr/>
        </p:nvSpPr>
        <p:spPr>
          <a:xfrm>
            <a:off x="4224338" y="3795713"/>
            <a:ext cx="2100262" cy="1127125"/>
          </a:xfrm>
          <a:prstGeom prst="rect">
            <a:avLst/>
          </a:prstGeom>
          <a:solidFill>
            <a:srgbClr val="C0504D"/>
          </a:solidFill>
        </p:spPr>
        <p:style>
          <a:lnRef idx="2">
            <a:schemeClr val="dk1"/>
          </a:lnRef>
          <a:fillRef idx="1">
            <a:schemeClr val="lt1"/>
          </a:fillRef>
          <a:effectRef idx="0">
            <a:schemeClr val="dk1"/>
          </a:effectRef>
          <a:fontRef idx="minor">
            <a:schemeClr val="dk1"/>
          </a:fontRef>
        </p:style>
        <p:txBody>
          <a:bodyPr anchor="ctr"/>
          <a:lstStyle/>
          <a:p>
            <a:pPr>
              <a:defRPr/>
            </a:pPr>
            <a:r>
              <a:rPr lang="en-US" dirty="0"/>
              <a:t>Policy Control and Charging Rules Function (</a:t>
            </a:r>
            <a:r>
              <a:rPr lang="en-US" dirty="0">
                <a:latin typeface="Times New Roman" pitchFamily="18" charset="0"/>
                <a:cs typeface="Times New Roman" pitchFamily="18" charset="0"/>
              </a:rPr>
              <a:t>PCRF)</a:t>
            </a:r>
          </a:p>
        </p:txBody>
      </p:sp>
      <p:cxnSp>
        <p:nvCxnSpPr>
          <p:cNvPr id="110" name="Straight Connector 109"/>
          <p:cNvCxnSpPr/>
          <p:nvPr/>
        </p:nvCxnSpPr>
        <p:spPr>
          <a:xfrm>
            <a:off x="3606800" y="6089650"/>
            <a:ext cx="53022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a:off x="5345113" y="6115050"/>
            <a:ext cx="72231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flipV="1">
            <a:off x="2624138" y="4786313"/>
            <a:ext cx="4762" cy="741362"/>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13" name="Straight Connector 112"/>
          <p:cNvCxnSpPr>
            <a:stCxn id="105" idx="0"/>
          </p:cNvCxnSpPr>
          <p:nvPr/>
        </p:nvCxnSpPr>
        <p:spPr>
          <a:xfrm flipH="1" flipV="1">
            <a:off x="3309938" y="4786313"/>
            <a:ext cx="1431925" cy="735012"/>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14" name="Straight Connector 113"/>
          <p:cNvCxnSpPr>
            <a:stCxn id="119" idx="0"/>
            <a:endCxn id="109" idx="2"/>
          </p:cNvCxnSpPr>
          <p:nvPr/>
        </p:nvCxnSpPr>
        <p:spPr>
          <a:xfrm flipH="1" flipV="1">
            <a:off x="5274469" y="4922838"/>
            <a:ext cx="1574800" cy="639761"/>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15" name="Straight Connector 114"/>
          <p:cNvCxnSpPr>
            <a:endCxn id="106" idx="0"/>
          </p:cNvCxnSpPr>
          <p:nvPr/>
        </p:nvCxnSpPr>
        <p:spPr>
          <a:xfrm flipH="1">
            <a:off x="2544763" y="2957513"/>
            <a:ext cx="1146175" cy="68580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16" name="Rectangle 115"/>
          <p:cNvSpPr/>
          <p:nvPr/>
        </p:nvSpPr>
        <p:spPr>
          <a:xfrm>
            <a:off x="2211388" y="5521325"/>
            <a:ext cx="1395412" cy="1228725"/>
          </a:xfrm>
          <a:prstGeom prst="rect">
            <a:avLst/>
          </a:prstGeom>
        </p:spPr>
        <p:style>
          <a:lnRef idx="2">
            <a:schemeClr val="dk1"/>
          </a:lnRef>
          <a:fillRef idx="1">
            <a:schemeClr val="lt1"/>
          </a:fillRef>
          <a:effectRef idx="0">
            <a:schemeClr val="dk1"/>
          </a:effectRef>
          <a:fontRef idx="minor">
            <a:schemeClr val="dk1"/>
          </a:fontRef>
        </p:style>
        <p:txBody>
          <a:bodyPr anchor="ctr"/>
          <a:lstStyle/>
          <a:p>
            <a:pPr>
              <a:defRPr/>
            </a:pPr>
            <a:endParaRPr lang="en-US" dirty="0">
              <a:latin typeface="Times New Roman" pitchFamily="18" charset="0"/>
              <a:cs typeface="Times New Roman" pitchFamily="18" charset="0"/>
            </a:endParaRPr>
          </a:p>
          <a:p>
            <a:pPr>
              <a:defRPr/>
            </a:pPr>
            <a:r>
              <a:rPr lang="en-US" dirty="0">
                <a:latin typeface="Times New Roman" pitchFamily="18" charset="0"/>
                <a:cs typeface="Times New Roman" pitchFamily="18" charset="0"/>
              </a:rPr>
              <a:t> </a:t>
            </a:r>
          </a:p>
          <a:p>
            <a:pPr>
              <a:defRPr/>
            </a:pPr>
            <a:r>
              <a:rPr lang="en-US" dirty="0">
                <a:latin typeface="Times New Roman" pitchFamily="18" charset="0"/>
                <a:cs typeface="Times New Roman" pitchFamily="18" charset="0"/>
              </a:rPr>
              <a:t>Station (</a:t>
            </a:r>
            <a:r>
              <a:rPr lang="en-US" dirty="0" err="1">
                <a:latin typeface="Times New Roman" pitchFamily="18" charset="0"/>
                <a:cs typeface="Times New Roman" pitchFamily="18" charset="0"/>
              </a:rPr>
              <a:t>eNodeB</a:t>
            </a:r>
            <a:r>
              <a:rPr lang="en-US" dirty="0">
                <a:latin typeface="Times New Roman" pitchFamily="18" charset="0"/>
                <a:cs typeface="Times New Roman" pitchFamily="18" charset="0"/>
              </a:rPr>
              <a:t>)</a:t>
            </a:r>
          </a:p>
        </p:txBody>
      </p:sp>
      <p:sp>
        <p:nvSpPr>
          <p:cNvPr id="117" name="Rectangle 116"/>
          <p:cNvSpPr/>
          <p:nvPr/>
        </p:nvSpPr>
        <p:spPr>
          <a:xfrm>
            <a:off x="2211388" y="5521325"/>
            <a:ext cx="1395412" cy="628650"/>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anchor="ctr"/>
          <a:lstStyle/>
          <a:p>
            <a:pPr>
              <a:defRPr/>
            </a:pPr>
            <a:r>
              <a:rPr lang="en-US" dirty="0">
                <a:solidFill>
                  <a:schemeClr val="tx1"/>
                </a:solidFill>
                <a:latin typeface="Times New Roman"/>
                <a:cs typeface="Times New Roman"/>
              </a:rPr>
              <a:t>Base</a:t>
            </a:r>
          </a:p>
        </p:txBody>
      </p:sp>
      <p:sp>
        <p:nvSpPr>
          <p:cNvPr id="118" name="Rectangle 117"/>
          <p:cNvSpPr/>
          <p:nvPr/>
        </p:nvSpPr>
        <p:spPr>
          <a:xfrm>
            <a:off x="4137025" y="5519738"/>
            <a:ext cx="1208088" cy="628650"/>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anchor="ctr"/>
          <a:lstStyle/>
          <a:p>
            <a:pPr>
              <a:defRPr/>
            </a:pPr>
            <a:r>
              <a:rPr lang="en-US" dirty="0">
                <a:solidFill>
                  <a:schemeClr val="tx1"/>
                </a:solidFill>
                <a:latin typeface="Times New Roman"/>
                <a:cs typeface="Times New Roman"/>
              </a:rPr>
              <a:t>Serving</a:t>
            </a:r>
          </a:p>
        </p:txBody>
      </p:sp>
      <p:sp>
        <p:nvSpPr>
          <p:cNvPr id="119" name="Rectangle 118"/>
          <p:cNvSpPr/>
          <p:nvPr/>
        </p:nvSpPr>
        <p:spPr>
          <a:xfrm>
            <a:off x="6067425" y="5562599"/>
            <a:ext cx="1563688" cy="542925"/>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anchor="ctr"/>
          <a:lstStyle/>
          <a:p>
            <a:pPr>
              <a:defRPr/>
            </a:pPr>
            <a:r>
              <a:rPr lang="en-US" dirty="0">
                <a:solidFill>
                  <a:schemeClr val="tx1"/>
                </a:solidFill>
                <a:latin typeface="Times New Roman"/>
                <a:cs typeface="Times New Roman"/>
              </a:rPr>
              <a:t>Packet Data </a:t>
            </a:r>
          </a:p>
        </p:txBody>
      </p:sp>
      <p:sp>
        <p:nvSpPr>
          <p:cNvPr id="120" name="Rectangle 119"/>
          <p:cNvSpPr/>
          <p:nvPr/>
        </p:nvSpPr>
        <p:spPr>
          <a:xfrm>
            <a:off x="261938" y="2328863"/>
            <a:ext cx="1127125" cy="314325"/>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solidFill>
                <a:schemeClr val="tx1"/>
              </a:solidFill>
              <a:latin typeface="Times New Roman"/>
              <a:cs typeface="Times New Roman"/>
            </a:endParaRPr>
          </a:p>
        </p:txBody>
      </p:sp>
      <p:sp>
        <p:nvSpPr>
          <p:cNvPr id="170006" name="TextBox 120"/>
          <p:cNvSpPr txBox="1">
            <a:spLocks noChangeArrowheads="1"/>
          </p:cNvSpPr>
          <p:nvPr/>
        </p:nvSpPr>
        <p:spPr bwMode="auto">
          <a:xfrm>
            <a:off x="1474788" y="2295525"/>
            <a:ext cx="145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r>
              <a:rPr lang="en-US"/>
              <a:t>Control Plane</a:t>
            </a:r>
          </a:p>
        </p:txBody>
      </p:sp>
      <p:sp>
        <p:nvSpPr>
          <p:cNvPr id="122" name="Rectangle 121"/>
          <p:cNvSpPr/>
          <p:nvPr/>
        </p:nvSpPr>
        <p:spPr>
          <a:xfrm>
            <a:off x="261938" y="2728913"/>
            <a:ext cx="1127125" cy="314325"/>
          </a:xfrm>
          <a:prstGeom prst="rec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solidFill>
                <a:schemeClr val="tx1"/>
              </a:solidFill>
              <a:latin typeface="Times New Roman"/>
              <a:cs typeface="Times New Roman"/>
            </a:endParaRPr>
          </a:p>
        </p:txBody>
      </p:sp>
      <p:sp>
        <p:nvSpPr>
          <p:cNvPr id="170008" name="TextBox 122"/>
          <p:cNvSpPr txBox="1">
            <a:spLocks noChangeArrowheads="1"/>
          </p:cNvSpPr>
          <p:nvPr/>
        </p:nvSpPr>
        <p:spPr bwMode="auto">
          <a:xfrm>
            <a:off x="1474788" y="2728913"/>
            <a:ext cx="1195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r>
              <a:rPr lang="en-US"/>
              <a:t>Data Plane</a:t>
            </a:r>
          </a:p>
        </p:txBody>
      </p:sp>
      <p:sp>
        <p:nvSpPr>
          <p:cNvPr id="35" name="Content Placeholder 2"/>
          <p:cNvSpPr>
            <a:spLocks noGrp="1"/>
          </p:cNvSpPr>
          <p:nvPr>
            <p:ph idx="1"/>
          </p:nvPr>
        </p:nvSpPr>
        <p:spPr>
          <a:xfrm>
            <a:off x="457200" y="1470025"/>
            <a:ext cx="7277100" cy="663575"/>
          </a:xfrm>
        </p:spPr>
        <p:txBody>
          <a:bodyPr>
            <a:normAutofit fontScale="62500" lnSpcReduction="20000"/>
          </a:bodyPr>
          <a:lstStyle/>
          <a:p>
            <a:pPr>
              <a:defRPr/>
            </a:pPr>
            <a:r>
              <a:rPr lang="en-US" dirty="0" smtClean="0"/>
              <a:t>No clear separation of control plane and data plane</a:t>
            </a:r>
          </a:p>
          <a:p>
            <a:pPr>
              <a:defRPr/>
            </a:pPr>
            <a:r>
              <a:rPr lang="en-US" dirty="0" smtClean="0"/>
              <a:t>Hardware centric</a:t>
            </a:r>
          </a:p>
        </p:txBody>
      </p:sp>
      <p:sp>
        <p:nvSpPr>
          <p:cNvPr id="2" name="Date Placeholder 1"/>
          <p:cNvSpPr>
            <a:spLocks noGrp="1"/>
          </p:cNvSpPr>
          <p:nvPr>
            <p:ph type="dt" sz="half" idx="10"/>
          </p:nvPr>
        </p:nvSpPr>
        <p:spPr>
          <a:xfrm>
            <a:off x="457200" y="6492875"/>
            <a:ext cx="2133600" cy="365125"/>
          </a:xfrm>
        </p:spPr>
        <p:txBody>
          <a:bodyPr/>
          <a:lstStyle/>
          <a:p>
            <a:r>
              <a:rPr lang="en-US" smtClean="0"/>
              <a:t>3/24/14</a:t>
            </a:r>
            <a:endParaRPr lang="en-US" dirty="0"/>
          </a:p>
        </p:txBody>
      </p:sp>
      <p:sp>
        <p:nvSpPr>
          <p:cNvPr id="4" name="Footer Placeholder 3"/>
          <p:cNvSpPr>
            <a:spLocks noGrp="1"/>
          </p:cNvSpPr>
          <p:nvPr>
            <p:ph type="ftr" sz="quarter" idx="11"/>
          </p:nvPr>
        </p:nvSpPr>
        <p:spPr/>
        <p:txBody>
          <a:bodyPr/>
          <a:lstStyle/>
          <a:p>
            <a:r>
              <a:rPr lang="en-US" smtClean="0"/>
              <a:t>Cellular Networks and Mobile Computing (COMS 6998-7)</a:t>
            </a:r>
            <a:endParaRPr lang="en-US"/>
          </a:p>
        </p:txBody>
      </p:sp>
    </p:spTree>
    <p:extLst>
      <p:ext uri="{BB962C8B-B14F-4D97-AF65-F5344CB8AC3E}">
        <p14:creationId xmlns:p14="http://schemas.microsoft.com/office/powerpoint/2010/main" val="13765837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600" b="1" dirty="0" smtClean="0"/>
              <a:t>Case Study: Mobile Advertisements</a:t>
            </a:r>
            <a:endParaRPr lang="en-US" sz="3600" b="1" dirty="0"/>
          </a:p>
        </p:txBody>
      </p:sp>
      <p:pic>
        <p:nvPicPr>
          <p:cNvPr id="7170" name="Picture 2" descr="C:\Users\Feng\AppData\Local\Temp\SNAGHTML41c42f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71600"/>
            <a:ext cx="7765023" cy="1842213"/>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200400"/>
            <a:ext cx="6858000" cy="1909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381000" y="5257800"/>
            <a:ext cx="8458201" cy="1015663"/>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US" sz="2000" b="1" dirty="0" smtClean="0">
                <a:solidFill>
                  <a:srgbClr val="FF0000"/>
                </a:solidFill>
              </a:rPr>
              <a:t>Problem</a:t>
            </a:r>
            <a:r>
              <a:rPr lang="en-US" sz="2000" dirty="0"/>
              <a:t>: Aggressive ad refresh rate making the handset persistently occupy FACH </a:t>
            </a:r>
            <a:r>
              <a:rPr lang="en-US" sz="2000" dirty="0" smtClean="0"/>
              <a:t>or DCH</a:t>
            </a:r>
            <a:br>
              <a:rPr lang="en-US" sz="2000" dirty="0" smtClean="0"/>
            </a:br>
            <a:r>
              <a:rPr lang="en-US" sz="2000" b="1" dirty="0" smtClean="0">
                <a:solidFill>
                  <a:srgbClr val="00B050"/>
                </a:solidFill>
              </a:rPr>
              <a:t>Recommendation</a:t>
            </a:r>
            <a:r>
              <a:rPr lang="en-US" sz="2000" dirty="0"/>
              <a:t>: </a:t>
            </a:r>
            <a:r>
              <a:rPr lang="en-US" sz="2000" dirty="0" smtClean="0"/>
              <a:t>Decrease </a:t>
            </a:r>
            <a:r>
              <a:rPr lang="en-US" sz="2000" dirty="0"/>
              <a:t>the </a:t>
            </a:r>
            <a:r>
              <a:rPr lang="en-US" sz="2000" dirty="0" smtClean="0"/>
              <a:t>refresh </a:t>
            </a:r>
            <a:r>
              <a:rPr lang="en-US" sz="2000" dirty="0"/>
              <a:t>rate, piggyback or batch ad updates</a:t>
            </a:r>
          </a:p>
        </p:txBody>
      </p:sp>
      <p:sp>
        <p:nvSpPr>
          <p:cNvPr id="9" name="TextBox 8"/>
          <p:cNvSpPr txBox="1"/>
          <p:nvPr/>
        </p:nvSpPr>
        <p:spPr>
          <a:xfrm>
            <a:off x="6019800" y="6477000"/>
            <a:ext cx="1790649" cy="276999"/>
          </a:xfrm>
          <a:prstGeom prst="rect">
            <a:avLst/>
          </a:prstGeom>
          <a:noFill/>
        </p:spPr>
        <p:txBody>
          <a:bodyPr wrap="none" rtlCol="0">
            <a:spAutoFit/>
          </a:bodyPr>
          <a:lstStyle/>
          <a:p>
            <a:r>
              <a:rPr lang="en-US" sz="1200" dirty="0" smtClean="0"/>
              <a:t>Courtesy: </a:t>
            </a:r>
            <a:r>
              <a:rPr lang="en-US" sz="1200" dirty="0" err="1" smtClean="0"/>
              <a:t>Feng</a:t>
            </a:r>
            <a:r>
              <a:rPr lang="en-US" sz="1200" dirty="0" smtClean="0"/>
              <a:t> </a:t>
            </a:r>
            <a:r>
              <a:rPr lang="en-US" sz="1200" dirty="0" err="1" smtClean="0"/>
              <a:t>Qian</a:t>
            </a:r>
            <a:r>
              <a:rPr lang="en-US" sz="1200" dirty="0" smtClean="0"/>
              <a:t> et al.</a:t>
            </a:r>
            <a:endParaRPr lang="en-US" sz="1200" dirty="0"/>
          </a:p>
        </p:txBody>
      </p:sp>
      <p:sp>
        <p:nvSpPr>
          <p:cNvPr id="3" name="Date Placeholder 2"/>
          <p:cNvSpPr>
            <a:spLocks noGrp="1"/>
          </p:cNvSpPr>
          <p:nvPr>
            <p:ph type="dt" sz="half" idx="10"/>
          </p:nvPr>
        </p:nvSpPr>
        <p:spPr/>
        <p:txBody>
          <a:bodyPr/>
          <a:lstStyle/>
          <a:p>
            <a:r>
              <a:rPr lang="en-US" smtClean="0"/>
              <a:t>3/24/14</a:t>
            </a:r>
            <a:endParaRPr lang="en-US"/>
          </a:p>
        </p:txBody>
      </p:sp>
      <p:sp>
        <p:nvSpPr>
          <p:cNvPr id="4" name="Footer Placeholder 3"/>
          <p:cNvSpPr>
            <a:spLocks noGrp="1"/>
          </p:cNvSpPr>
          <p:nvPr>
            <p:ph type="ftr" sz="quarter" idx="11"/>
          </p:nvPr>
        </p:nvSpPr>
        <p:spPr/>
        <p:txBody>
          <a:bodyPr/>
          <a:lstStyle/>
          <a:p>
            <a:r>
              <a:rPr lang="en-US" smtClean="0"/>
              <a:t>Cellular Networks and Mobile Computing (COMS 6998-7)</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70</a:t>
            </a:fld>
            <a:endParaRPr lang="en-US"/>
          </a:p>
        </p:txBody>
      </p:sp>
    </p:spTree>
    <p:extLst>
      <p:ext uri="{BB962C8B-B14F-4D97-AF65-F5344CB8AC3E}">
        <p14:creationId xmlns:p14="http://schemas.microsoft.com/office/powerpoint/2010/main" val="1336497098"/>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600200"/>
            <a:ext cx="8305800" cy="4525963"/>
          </a:xfrm>
        </p:spPr>
        <p:txBody>
          <a:bodyPr>
            <a:normAutofit/>
          </a:bodyPr>
          <a:lstStyle/>
          <a:p>
            <a:r>
              <a:rPr lang="en-US" dirty="0" smtClean="0">
                <a:solidFill>
                  <a:srgbClr val="D9D9D9"/>
                </a:solidFill>
              </a:rPr>
              <a:t>Introduction</a:t>
            </a:r>
          </a:p>
          <a:p>
            <a:r>
              <a:rPr lang="en-US" dirty="0" smtClean="0">
                <a:solidFill>
                  <a:srgbClr val="D9D9D9"/>
                </a:solidFill>
              </a:rPr>
              <a:t>RRC State Inference</a:t>
            </a:r>
          </a:p>
          <a:p>
            <a:r>
              <a:rPr lang="en-US" dirty="0" smtClean="0">
                <a:solidFill>
                  <a:srgbClr val="D9D9D9"/>
                </a:solidFill>
              </a:rPr>
              <a:t>Radio Resource Usage Profiling &amp; Optimization</a:t>
            </a:r>
          </a:p>
          <a:p>
            <a:r>
              <a:rPr lang="en-US" dirty="0" smtClean="0"/>
              <a:t>Network RRC Parameters </a:t>
            </a:r>
            <a:r>
              <a:rPr lang="en-US" dirty="0"/>
              <a:t>Optimization </a:t>
            </a:r>
            <a:endParaRPr lang="en-US" dirty="0" smtClean="0"/>
          </a:p>
          <a:p>
            <a:r>
              <a:rPr lang="en-US" dirty="0" smtClean="0"/>
              <a:t>Conclusion</a:t>
            </a:r>
          </a:p>
          <a:p>
            <a:endParaRPr lang="en-US" dirty="0" smtClean="0"/>
          </a:p>
        </p:txBody>
      </p:sp>
      <p:sp>
        <p:nvSpPr>
          <p:cNvPr id="4" name="Date Placeholder 3"/>
          <p:cNvSpPr>
            <a:spLocks noGrp="1"/>
          </p:cNvSpPr>
          <p:nvPr>
            <p:ph type="dt" sz="half" idx="10"/>
          </p:nvPr>
        </p:nvSpPr>
        <p:spPr/>
        <p:txBody>
          <a:bodyPr/>
          <a:lstStyle/>
          <a:p>
            <a:r>
              <a:rPr lang="en-US" smtClean="0"/>
              <a:t>3/24/14</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71</a:t>
            </a:fld>
            <a:endParaRPr lang="en-US"/>
          </a:p>
        </p:txBody>
      </p:sp>
    </p:spTree>
    <p:extLst>
      <p:ext uri="{BB962C8B-B14F-4D97-AF65-F5344CB8AC3E}">
        <p14:creationId xmlns:p14="http://schemas.microsoft.com/office/powerpoint/2010/main" val="3874905341"/>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5334000" y="3733320"/>
            <a:ext cx="3733800" cy="2591280"/>
            <a:chOff x="5257800" y="2474651"/>
            <a:chExt cx="3733800" cy="2591280"/>
          </a:xfrm>
        </p:grpSpPr>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2474651"/>
              <a:ext cx="3733800" cy="2591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直接连接符 17"/>
            <p:cNvCxnSpPr/>
            <p:nvPr/>
          </p:nvCxnSpPr>
          <p:spPr>
            <a:xfrm>
              <a:off x="6515100" y="4380131"/>
              <a:ext cx="2324100" cy="0"/>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6400800" y="2856131"/>
              <a:ext cx="114300" cy="1524000"/>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sp>
        <p:nvSpPr>
          <p:cNvPr id="5122" name="标题 1"/>
          <p:cNvSpPr>
            <a:spLocks noGrp="1"/>
          </p:cNvSpPr>
          <p:nvPr>
            <p:ph type="title"/>
          </p:nvPr>
        </p:nvSpPr>
        <p:spPr/>
        <p:txBody>
          <a:bodyPr>
            <a:normAutofit/>
          </a:bodyPr>
          <a:lstStyle/>
          <a:p>
            <a:r>
              <a:rPr lang="en-US" altLang="zh-CN" sz="3600" b="1" dirty="0" smtClean="0"/>
              <a:t>Fast Dormancy</a:t>
            </a:r>
            <a:endParaRPr lang="zh-CN" altLang="en-US" sz="3600" b="1" dirty="0" smtClean="0"/>
          </a:p>
        </p:txBody>
      </p:sp>
      <p:sp>
        <p:nvSpPr>
          <p:cNvPr id="5123" name="内容占位符 2"/>
          <p:cNvSpPr>
            <a:spLocks noGrp="1"/>
          </p:cNvSpPr>
          <p:nvPr>
            <p:ph idx="1"/>
          </p:nvPr>
        </p:nvSpPr>
        <p:spPr>
          <a:xfrm>
            <a:off x="304800" y="1295400"/>
            <a:ext cx="8077200" cy="5105400"/>
          </a:xfrm>
        </p:spPr>
        <p:txBody>
          <a:bodyPr>
            <a:normAutofit/>
          </a:bodyPr>
          <a:lstStyle/>
          <a:p>
            <a:r>
              <a:rPr lang="en-US" altLang="zh-CN" sz="2400" dirty="0" smtClean="0"/>
              <a:t>A new feature added in 3GPP Release 7</a:t>
            </a:r>
          </a:p>
          <a:p>
            <a:r>
              <a:rPr lang="en-US" altLang="zh-CN" sz="2400" dirty="0" smtClean="0"/>
              <a:t>When finishing transferring the data, a handset sends a </a:t>
            </a:r>
            <a:r>
              <a:rPr lang="en-US" altLang="zh-CN" sz="2400" b="1" dirty="0" smtClean="0">
                <a:solidFill>
                  <a:srgbClr val="0000FF"/>
                </a:solidFill>
              </a:rPr>
              <a:t>special RRC message </a:t>
            </a:r>
            <a:r>
              <a:rPr lang="en-US" altLang="zh-CN" sz="2400" dirty="0" smtClean="0"/>
              <a:t>to RAN</a:t>
            </a:r>
          </a:p>
          <a:p>
            <a:r>
              <a:rPr lang="en-US" altLang="zh-CN" sz="2400" dirty="0" smtClean="0"/>
              <a:t>The RAN immediately releases the RRC connection and lets the handset go to IDLE</a:t>
            </a:r>
          </a:p>
          <a:p>
            <a:r>
              <a:rPr lang="en-US" altLang="zh-CN" sz="2400" dirty="0" smtClean="0"/>
              <a:t>Fast Dormancy dramatically </a:t>
            </a:r>
            <a:br>
              <a:rPr lang="en-US" altLang="zh-CN" sz="2400" dirty="0" smtClean="0"/>
            </a:br>
            <a:r>
              <a:rPr lang="en-US" altLang="zh-CN" sz="2400" dirty="0" smtClean="0"/>
              <a:t>reduces the tail time, saving </a:t>
            </a:r>
            <a:br>
              <a:rPr lang="en-US" altLang="zh-CN" sz="2400" dirty="0" smtClean="0"/>
            </a:br>
            <a:r>
              <a:rPr lang="en-US" altLang="zh-CN" sz="2400" dirty="0" smtClean="0"/>
              <a:t>radio resources and battery life</a:t>
            </a:r>
          </a:p>
          <a:p>
            <a:r>
              <a:rPr lang="en-US" altLang="zh-CN" sz="2400" dirty="0" smtClean="0"/>
              <a:t>Fast Dormancy has been supported </a:t>
            </a:r>
            <a:br>
              <a:rPr lang="en-US" altLang="zh-CN" sz="2400" dirty="0" smtClean="0"/>
            </a:br>
            <a:r>
              <a:rPr lang="en-US" altLang="zh-CN" sz="2400" dirty="0" smtClean="0"/>
              <a:t>in some devices (e.g., Google Nexus </a:t>
            </a:r>
            <a:br>
              <a:rPr lang="en-US" altLang="zh-CN" sz="2400" dirty="0" smtClean="0"/>
            </a:br>
            <a:r>
              <a:rPr lang="en-US" altLang="zh-CN" sz="2400" dirty="0" smtClean="0"/>
              <a:t>One) in </a:t>
            </a:r>
            <a:r>
              <a:rPr lang="en-US" altLang="zh-CN" sz="2400" b="1" dirty="0" smtClean="0">
                <a:solidFill>
                  <a:srgbClr val="0000FF"/>
                </a:solidFill>
              </a:rPr>
              <a:t>application-agnostic</a:t>
            </a:r>
            <a:r>
              <a:rPr lang="en-US" altLang="zh-CN" sz="2400" dirty="0" smtClean="0"/>
              <a:t> manner</a:t>
            </a:r>
          </a:p>
        </p:txBody>
      </p:sp>
      <p:sp>
        <p:nvSpPr>
          <p:cNvPr id="15" name="TextBox 14"/>
          <p:cNvSpPr txBox="1"/>
          <p:nvPr/>
        </p:nvSpPr>
        <p:spPr>
          <a:xfrm>
            <a:off x="6248400" y="3124200"/>
            <a:ext cx="2549288" cy="646331"/>
          </a:xfrm>
          <a:prstGeom prst="rect">
            <a:avLst/>
          </a:prstGeom>
          <a:noFill/>
          <a:ln w="12700">
            <a:solidFill>
              <a:schemeClr val="tx1"/>
            </a:solidFill>
          </a:ln>
        </p:spPr>
        <p:txBody>
          <a:bodyPr wrap="none" rtlCol="0">
            <a:spAutoFit/>
          </a:bodyPr>
          <a:lstStyle/>
          <a:p>
            <a:r>
              <a:rPr lang="en-US" altLang="zh-CN" b="1" dirty="0" smtClean="0">
                <a:solidFill>
                  <a:srgbClr val="0000FF"/>
                </a:solidFill>
              </a:rPr>
              <a:t>-----</a:t>
            </a:r>
            <a:r>
              <a:rPr lang="en-US" altLang="zh-CN" dirty="0" smtClean="0"/>
              <a:t> Without FD</a:t>
            </a:r>
          </a:p>
          <a:p>
            <a:r>
              <a:rPr lang="en-US" altLang="zh-CN" b="1" dirty="0" smtClean="0">
                <a:solidFill>
                  <a:srgbClr val="FF0000"/>
                </a:solidFill>
              </a:rPr>
              <a:t>-----</a:t>
            </a:r>
            <a:r>
              <a:rPr lang="en-US" altLang="zh-CN" dirty="0" smtClean="0"/>
              <a:t> With FD (Illustration)</a:t>
            </a:r>
            <a:endParaRPr lang="zh-CN" altLang="en-US" dirty="0"/>
          </a:p>
        </p:txBody>
      </p:sp>
      <p:sp>
        <p:nvSpPr>
          <p:cNvPr id="13" name="TextBox 12"/>
          <p:cNvSpPr txBox="1"/>
          <p:nvPr/>
        </p:nvSpPr>
        <p:spPr>
          <a:xfrm>
            <a:off x="6019800" y="6547134"/>
            <a:ext cx="1790649" cy="276999"/>
          </a:xfrm>
          <a:prstGeom prst="rect">
            <a:avLst/>
          </a:prstGeom>
          <a:noFill/>
        </p:spPr>
        <p:txBody>
          <a:bodyPr wrap="none" rtlCol="0">
            <a:spAutoFit/>
          </a:bodyPr>
          <a:lstStyle/>
          <a:p>
            <a:r>
              <a:rPr lang="en-US" sz="1200" dirty="0" smtClean="0"/>
              <a:t>Courtesy: </a:t>
            </a:r>
            <a:r>
              <a:rPr lang="en-US" sz="1200" dirty="0" err="1" smtClean="0"/>
              <a:t>Feng</a:t>
            </a:r>
            <a:r>
              <a:rPr lang="en-US" sz="1200" dirty="0" smtClean="0"/>
              <a:t> </a:t>
            </a:r>
            <a:r>
              <a:rPr lang="en-US" sz="1200" dirty="0" err="1" smtClean="0"/>
              <a:t>Qian</a:t>
            </a:r>
            <a:r>
              <a:rPr lang="en-US" sz="1200" dirty="0" smtClean="0"/>
              <a:t> et al.</a:t>
            </a:r>
            <a:endParaRPr lang="en-US" sz="1200" dirty="0"/>
          </a:p>
        </p:txBody>
      </p:sp>
      <p:sp>
        <p:nvSpPr>
          <p:cNvPr id="2" name="Date Placeholder 1"/>
          <p:cNvSpPr>
            <a:spLocks noGrp="1"/>
          </p:cNvSpPr>
          <p:nvPr>
            <p:ph type="dt" sz="half" idx="10"/>
          </p:nvPr>
        </p:nvSpPr>
        <p:spPr/>
        <p:txBody>
          <a:bodyPr/>
          <a:lstStyle/>
          <a:p>
            <a:r>
              <a:rPr lang="en-US" smtClean="0"/>
              <a:t>3/24/14</a:t>
            </a:r>
            <a:endParaRPr lang="en-US"/>
          </a:p>
        </p:txBody>
      </p:sp>
      <p:sp>
        <p:nvSpPr>
          <p:cNvPr id="3" name="Footer Placeholder 2"/>
          <p:cNvSpPr>
            <a:spLocks noGrp="1"/>
          </p:cNvSpPr>
          <p:nvPr>
            <p:ph type="ftr" sz="quarter" idx="11"/>
          </p:nvPr>
        </p:nvSpPr>
        <p:spPr/>
        <p:txBody>
          <a:bodyPr/>
          <a:lstStyle/>
          <a:p>
            <a:r>
              <a:rPr lang="en-US" smtClean="0"/>
              <a:t>Cellular Networks and Mobile Computing (COMS 6998-7)</a:t>
            </a:r>
            <a:endParaRPr lang="en-US"/>
          </a:p>
        </p:txBody>
      </p:sp>
      <p:sp>
        <p:nvSpPr>
          <p:cNvPr id="5" name="Slide Number Placeholder 4"/>
          <p:cNvSpPr>
            <a:spLocks noGrp="1"/>
          </p:cNvSpPr>
          <p:nvPr>
            <p:ph type="sldNum" sz="quarter" idx="12"/>
          </p:nvPr>
        </p:nvSpPr>
        <p:spPr/>
        <p:txBody>
          <a:bodyPr/>
          <a:lstStyle/>
          <a:p>
            <a:fld id="{20342B77-D34C-443A-9BA4-2E8748A6D936}" type="slidenum">
              <a:rPr lang="en-US" smtClean="0"/>
              <a:pPr/>
              <a:t>72</a:t>
            </a:fld>
            <a:endParaRPr lang="en-US"/>
          </a:p>
        </p:txBody>
      </p:sp>
    </p:spTree>
    <p:extLst>
      <p:ext uri="{BB962C8B-B14F-4D97-AF65-F5344CB8AC3E}">
        <p14:creationId xmlns:p14="http://schemas.microsoft.com/office/powerpoint/2010/main" val="2486395967"/>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Dormancy Woes</a:t>
            </a:r>
            <a:endParaRPr lang="en-US" dirty="0"/>
          </a:p>
        </p:txBody>
      </p:sp>
      <p:sp>
        <p:nvSpPr>
          <p:cNvPr id="3" name="Content Placeholder 2"/>
          <p:cNvSpPr>
            <a:spLocks noGrp="1"/>
          </p:cNvSpPr>
          <p:nvPr>
            <p:ph idx="1"/>
          </p:nvPr>
        </p:nvSpPr>
        <p:spPr>
          <a:xfrm>
            <a:off x="685800" y="4419600"/>
            <a:ext cx="8229600" cy="2116832"/>
          </a:xfrm>
        </p:spPr>
        <p:txBody>
          <a:bodyPr>
            <a:normAutofit/>
          </a:bodyPr>
          <a:lstStyle/>
          <a:p>
            <a:pPr marL="0" indent="0">
              <a:buNone/>
            </a:pPr>
            <a:r>
              <a:rPr lang="en-IN" sz="2000" dirty="0" smtClean="0"/>
              <a:t>“Apple </a:t>
            </a:r>
            <a:r>
              <a:rPr lang="en-IN" sz="2000" dirty="0"/>
              <a:t>upset several operators last year when it implemented firmware 3.0 on the iPhone with a fast dormancy feature that prematurely requested a network release only to follow on with a request to connect back to the network or by a request to re-establish a connection with the </a:t>
            </a:r>
            <a:r>
              <a:rPr lang="en-IN" sz="2000" dirty="0" smtClean="0"/>
              <a:t>network …”</a:t>
            </a:r>
            <a:r>
              <a:rPr lang="en-IN" sz="2000" dirty="0"/>
              <a:t/>
            </a:r>
            <a:br>
              <a:rPr lang="en-IN" sz="2000" dirty="0"/>
            </a:br>
            <a:r>
              <a:rPr lang="en-IN" sz="2000" dirty="0" smtClean="0">
                <a:hlinkClick r:id="rId2"/>
              </a:rPr>
              <a:t>What's really causing the capacity crunch? - </a:t>
            </a:r>
            <a:r>
              <a:rPr lang="en-IN" sz="2000" dirty="0" err="1" smtClean="0">
                <a:hlinkClick r:id="rId2"/>
              </a:rPr>
              <a:t>FierceWireless</a:t>
            </a:r>
            <a:endParaRPr lang="en-US" sz="20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9751" y="1202556"/>
            <a:ext cx="4141787" cy="273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710" y="1385565"/>
            <a:ext cx="3935413" cy="240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39887" y="3923764"/>
            <a:ext cx="8840625" cy="369332"/>
          </a:xfrm>
          <a:prstGeom prst="rect">
            <a:avLst/>
          </a:prstGeom>
        </p:spPr>
        <p:txBody>
          <a:bodyPr wrap="none">
            <a:spAutoFit/>
          </a:bodyPr>
          <a:lstStyle/>
          <a:p>
            <a:r>
              <a:rPr lang="en-IN" dirty="0" smtClean="0"/>
              <a:t>Disproportionate increase in signaling traffic caused due to increase in use of fast-dormanc</a:t>
            </a:r>
            <a:r>
              <a:rPr lang="en-IN" dirty="0"/>
              <a:t>y</a:t>
            </a:r>
            <a:endParaRPr lang="en-US" dirty="0"/>
          </a:p>
        </p:txBody>
      </p:sp>
      <p:sp>
        <p:nvSpPr>
          <p:cNvPr id="8" name="TextBox 7"/>
          <p:cNvSpPr txBox="1"/>
          <p:nvPr/>
        </p:nvSpPr>
        <p:spPr>
          <a:xfrm>
            <a:off x="6019800" y="6547134"/>
            <a:ext cx="2019152" cy="276999"/>
          </a:xfrm>
          <a:prstGeom prst="rect">
            <a:avLst/>
          </a:prstGeom>
          <a:noFill/>
        </p:spPr>
        <p:txBody>
          <a:bodyPr wrap="none" rtlCol="0">
            <a:spAutoFit/>
          </a:bodyPr>
          <a:lstStyle/>
          <a:p>
            <a:r>
              <a:rPr lang="en-US" sz="1200" dirty="0" smtClean="0"/>
              <a:t>Courtesy: Vishnu </a:t>
            </a:r>
            <a:r>
              <a:rPr lang="en-US" sz="1200" dirty="0" err="1" smtClean="0"/>
              <a:t>Navda</a:t>
            </a:r>
            <a:r>
              <a:rPr lang="en-US" sz="1200" dirty="0" smtClean="0"/>
              <a:t> et al.</a:t>
            </a:r>
            <a:endParaRPr lang="en-US" sz="1200" dirty="0"/>
          </a:p>
        </p:txBody>
      </p:sp>
      <p:sp>
        <p:nvSpPr>
          <p:cNvPr id="5" name="Date Placeholder 4"/>
          <p:cNvSpPr>
            <a:spLocks noGrp="1"/>
          </p:cNvSpPr>
          <p:nvPr>
            <p:ph type="dt" sz="half" idx="10"/>
          </p:nvPr>
        </p:nvSpPr>
        <p:spPr/>
        <p:txBody>
          <a:bodyPr/>
          <a:lstStyle/>
          <a:p>
            <a:r>
              <a:rPr lang="en-US" smtClean="0"/>
              <a:t>3/24/14</a:t>
            </a:r>
            <a:endParaRPr lang="en-US"/>
          </a:p>
        </p:txBody>
      </p:sp>
      <p:sp>
        <p:nvSpPr>
          <p:cNvPr id="9" name="Footer Placeholder 8"/>
          <p:cNvSpPr>
            <a:spLocks noGrp="1"/>
          </p:cNvSpPr>
          <p:nvPr>
            <p:ph type="ftr" sz="quarter" idx="11"/>
          </p:nvPr>
        </p:nvSpPr>
        <p:spPr/>
        <p:txBody>
          <a:bodyPr/>
          <a:lstStyle/>
          <a:p>
            <a:r>
              <a:rPr lang="en-US" smtClean="0"/>
              <a:t>Cellular Networks and Mobile Computing (COMS 6998-7)</a:t>
            </a:r>
            <a:endParaRPr lang="en-US"/>
          </a:p>
        </p:txBody>
      </p:sp>
      <p:sp>
        <p:nvSpPr>
          <p:cNvPr id="11" name="Slide Number Placeholder 10"/>
          <p:cNvSpPr>
            <a:spLocks noGrp="1"/>
          </p:cNvSpPr>
          <p:nvPr>
            <p:ph type="sldNum" sz="quarter" idx="12"/>
          </p:nvPr>
        </p:nvSpPr>
        <p:spPr/>
        <p:txBody>
          <a:bodyPr/>
          <a:lstStyle/>
          <a:p>
            <a:fld id="{20342B77-D34C-443A-9BA4-2E8748A6D936}" type="slidenum">
              <a:rPr lang="en-US" smtClean="0"/>
              <a:pPr/>
              <a:t>73</a:t>
            </a:fld>
            <a:endParaRPr lang="en-US"/>
          </a:p>
        </p:txBody>
      </p:sp>
    </p:spTree>
    <p:extLst>
      <p:ext uri="{BB962C8B-B14F-4D97-AF65-F5344CB8AC3E}">
        <p14:creationId xmlns:p14="http://schemas.microsoft.com/office/powerpoint/2010/main" val="124680009"/>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Problem #1: Chatty Background </a:t>
            </a:r>
            <a:r>
              <a:rPr lang="en-US" sz="4000" dirty="0"/>
              <a:t>A</a:t>
            </a:r>
            <a:r>
              <a:rPr lang="en-US" sz="4000" dirty="0" smtClean="0"/>
              <a:t>pps</a:t>
            </a:r>
            <a:endParaRPr lang="en-US" sz="4000" dirty="0"/>
          </a:p>
        </p:txBody>
      </p:sp>
      <p:sp>
        <p:nvSpPr>
          <p:cNvPr id="3" name="Content Placeholder 2"/>
          <p:cNvSpPr>
            <a:spLocks noGrp="1"/>
          </p:cNvSpPr>
          <p:nvPr>
            <p:ph idx="1"/>
          </p:nvPr>
        </p:nvSpPr>
        <p:spPr>
          <a:xfrm>
            <a:off x="323528" y="5013176"/>
            <a:ext cx="8363272" cy="1112987"/>
          </a:xfrm>
        </p:spPr>
        <p:txBody>
          <a:bodyPr>
            <a:normAutofit lnSpcReduction="10000"/>
          </a:bodyPr>
          <a:lstStyle/>
          <a:p>
            <a:r>
              <a:rPr lang="en-US" dirty="0" smtClean="0"/>
              <a:t>No distinctive knee</a:t>
            </a:r>
          </a:p>
          <a:p>
            <a:r>
              <a:rPr lang="en-US" dirty="0" smtClean="0"/>
              <a:t>High </a:t>
            </a:r>
            <a:r>
              <a:rPr lang="en-US" dirty="0" err="1" smtClean="0"/>
              <a:t>mispredictions</a:t>
            </a:r>
            <a:r>
              <a:rPr lang="en-US" dirty="0" smtClean="0"/>
              <a:t> for fixed inactivity timer</a:t>
            </a:r>
          </a:p>
          <a:p>
            <a:endParaRPr lang="en-US"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39" y="1546349"/>
            <a:ext cx="4441281" cy="310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019800" y="6547134"/>
            <a:ext cx="2019152" cy="276999"/>
          </a:xfrm>
          <a:prstGeom prst="rect">
            <a:avLst/>
          </a:prstGeom>
          <a:noFill/>
        </p:spPr>
        <p:txBody>
          <a:bodyPr wrap="none" rtlCol="0">
            <a:spAutoFit/>
          </a:bodyPr>
          <a:lstStyle/>
          <a:p>
            <a:r>
              <a:rPr lang="en-US" sz="1200" dirty="0" smtClean="0"/>
              <a:t>Courtesy: Vishnu </a:t>
            </a:r>
            <a:r>
              <a:rPr lang="en-US" sz="1200" dirty="0" err="1" smtClean="0"/>
              <a:t>Navda</a:t>
            </a:r>
            <a:r>
              <a:rPr lang="en-US" sz="1200" dirty="0" smtClean="0"/>
              <a:t> et al.</a:t>
            </a:r>
            <a:endParaRPr lang="en-US" sz="1200" dirty="0"/>
          </a:p>
        </p:txBody>
      </p:sp>
      <p:sp>
        <p:nvSpPr>
          <p:cNvPr id="5" name="Date Placeholder 4"/>
          <p:cNvSpPr>
            <a:spLocks noGrp="1"/>
          </p:cNvSpPr>
          <p:nvPr>
            <p:ph type="dt" sz="half" idx="10"/>
          </p:nvPr>
        </p:nvSpPr>
        <p:spPr/>
        <p:txBody>
          <a:bodyPr/>
          <a:lstStyle/>
          <a:p>
            <a:r>
              <a:rPr lang="en-US" smtClean="0"/>
              <a:t>3/24/14</a:t>
            </a:r>
            <a:endParaRPr lang="en-US"/>
          </a:p>
        </p:txBody>
      </p:sp>
      <p:sp>
        <p:nvSpPr>
          <p:cNvPr id="7" name="Footer Placeholder 6"/>
          <p:cNvSpPr>
            <a:spLocks noGrp="1"/>
          </p:cNvSpPr>
          <p:nvPr>
            <p:ph type="ftr" sz="quarter" idx="11"/>
          </p:nvPr>
        </p:nvSpPr>
        <p:spPr/>
        <p:txBody>
          <a:bodyPr/>
          <a:lstStyle/>
          <a:p>
            <a:r>
              <a:rPr lang="en-US" smtClean="0"/>
              <a:t>Cellular Networks and Mobile Computing (COMS 6998-7)</a:t>
            </a:r>
            <a:endParaRPr lang="en-US"/>
          </a:p>
        </p:txBody>
      </p:sp>
      <p:sp>
        <p:nvSpPr>
          <p:cNvPr id="9" name="Slide Number Placeholder 8"/>
          <p:cNvSpPr>
            <a:spLocks noGrp="1"/>
          </p:cNvSpPr>
          <p:nvPr>
            <p:ph type="sldNum" sz="quarter" idx="12"/>
          </p:nvPr>
        </p:nvSpPr>
        <p:spPr/>
        <p:txBody>
          <a:bodyPr/>
          <a:lstStyle/>
          <a:p>
            <a:fld id="{20342B77-D34C-443A-9BA4-2E8748A6D936}" type="slidenum">
              <a:rPr lang="en-US" smtClean="0"/>
              <a:pPr/>
              <a:t>74</a:t>
            </a:fld>
            <a:endParaRPr lang="en-US"/>
          </a:p>
        </p:txBody>
      </p:sp>
    </p:spTree>
    <p:extLst>
      <p:ext uri="{BB962C8B-B14F-4D97-AF65-F5344CB8AC3E}">
        <p14:creationId xmlns:p14="http://schemas.microsoft.com/office/powerpoint/2010/main" val="2580491715"/>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Problem </a:t>
            </a:r>
            <a:r>
              <a:rPr lang="en-US" sz="3600" dirty="0" smtClean="0"/>
              <a:t>#2: Varying </a:t>
            </a:r>
            <a:r>
              <a:rPr lang="en-US" sz="3600" dirty="0"/>
              <a:t>N</a:t>
            </a:r>
            <a:r>
              <a:rPr lang="en-US" sz="3600" dirty="0" smtClean="0"/>
              <a:t>etwork </a:t>
            </a:r>
            <a:r>
              <a:rPr lang="en-US" sz="3600" dirty="0"/>
              <a:t>C</a:t>
            </a:r>
            <a:r>
              <a:rPr lang="en-US" sz="3600" dirty="0" smtClean="0"/>
              <a:t>onditions</a:t>
            </a:r>
            <a:endParaRPr lang="en-US" sz="3600" dirty="0"/>
          </a:p>
        </p:txBody>
      </p:sp>
      <p:sp>
        <p:nvSpPr>
          <p:cNvPr id="3" name="Content Placeholder 2"/>
          <p:cNvSpPr>
            <a:spLocks noGrp="1"/>
          </p:cNvSpPr>
          <p:nvPr>
            <p:ph idx="1"/>
          </p:nvPr>
        </p:nvSpPr>
        <p:spPr>
          <a:xfrm>
            <a:off x="381000" y="4800600"/>
            <a:ext cx="8352928" cy="1608336"/>
          </a:xfrm>
        </p:spPr>
        <p:txBody>
          <a:bodyPr>
            <a:normAutofit lnSpcReduction="10000"/>
          </a:bodyPr>
          <a:lstStyle/>
          <a:p>
            <a:r>
              <a:rPr lang="en-US" dirty="0" smtClean="0"/>
              <a:t>Signal quality variations and handoffs cause sudden latency spikes</a:t>
            </a:r>
          </a:p>
          <a:p>
            <a:r>
              <a:rPr lang="en-US" dirty="0" smtClean="0"/>
              <a:t>Aggressive timers frequently misfire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772816"/>
            <a:ext cx="4248472" cy="3039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019800" y="6547134"/>
            <a:ext cx="2019152" cy="276999"/>
          </a:xfrm>
          <a:prstGeom prst="rect">
            <a:avLst/>
          </a:prstGeom>
          <a:noFill/>
        </p:spPr>
        <p:txBody>
          <a:bodyPr wrap="none" rtlCol="0">
            <a:spAutoFit/>
          </a:bodyPr>
          <a:lstStyle/>
          <a:p>
            <a:r>
              <a:rPr lang="en-US" sz="1200" dirty="0" smtClean="0"/>
              <a:t>Courtesy: Vishnu </a:t>
            </a:r>
            <a:r>
              <a:rPr lang="en-US" sz="1200" dirty="0" err="1" smtClean="0"/>
              <a:t>Navda</a:t>
            </a:r>
            <a:r>
              <a:rPr lang="en-US" sz="1200" dirty="0" smtClean="0"/>
              <a:t> et al.</a:t>
            </a:r>
            <a:endParaRPr lang="en-US" sz="1200" dirty="0"/>
          </a:p>
        </p:txBody>
      </p:sp>
      <p:sp>
        <p:nvSpPr>
          <p:cNvPr id="5" name="Date Placeholder 4"/>
          <p:cNvSpPr>
            <a:spLocks noGrp="1"/>
          </p:cNvSpPr>
          <p:nvPr>
            <p:ph type="dt" sz="half" idx="10"/>
          </p:nvPr>
        </p:nvSpPr>
        <p:spPr/>
        <p:txBody>
          <a:bodyPr/>
          <a:lstStyle/>
          <a:p>
            <a:r>
              <a:rPr lang="en-US" smtClean="0"/>
              <a:t>3/24/14</a:t>
            </a:r>
            <a:endParaRPr lang="en-US"/>
          </a:p>
        </p:txBody>
      </p:sp>
      <p:sp>
        <p:nvSpPr>
          <p:cNvPr id="7" name="Footer Placeholder 6"/>
          <p:cNvSpPr>
            <a:spLocks noGrp="1"/>
          </p:cNvSpPr>
          <p:nvPr>
            <p:ph type="ftr" sz="quarter" idx="11"/>
          </p:nvPr>
        </p:nvSpPr>
        <p:spPr/>
        <p:txBody>
          <a:bodyPr/>
          <a:lstStyle/>
          <a:p>
            <a:r>
              <a:rPr lang="en-US" smtClean="0"/>
              <a:t>Cellular Networks and Mobile Computing (COMS 6998-7)</a:t>
            </a:r>
            <a:endParaRPr lang="en-US"/>
          </a:p>
        </p:txBody>
      </p:sp>
      <p:sp>
        <p:nvSpPr>
          <p:cNvPr id="9" name="Slide Number Placeholder 8"/>
          <p:cNvSpPr>
            <a:spLocks noGrp="1"/>
          </p:cNvSpPr>
          <p:nvPr>
            <p:ph type="sldNum" sz="quarter" idx="12"/>
          </p:nvPr>
        </p:nvSpPr>
        <p:spPr/>
        <p:txBody>
          <a:bodyPr/>
          <a:lstStyle/>
          <a:p>
            <a:fld id="{20342B77-D34C-443A-9BA4-2E8748A6D936}" type="slidenum">
              <a:rPr lang="en-US" smtClean="0"/>
              <a:pPr/>
              <a:t>75</a:t>
            </a:fld>
            <a:endParaRPr lang="en-US"/>
          </a:p>
        </p:txBody>
      </p:sp>
    </p:spTree>
    <p:extLst>
      <p:ext uri="{BB962C8B-B14F-4D97-AF65-F5344CB8AC3E}">
        <p14:creationId xmlns:p14="http://schemas.microsoft.com/office/powerpoint/2010/main" val="1064228877"/>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457200" y="1268760"/>
            <a:ext cx="8229600" cy="4525963"/>
          </a:xfrm>
        </p:spPr>
        <p:txBody>
          <a:bodyPr>
            <a:normAutofit/>
          </a:bodyPr>
          <a:lstStyle/>
          <a:p>
            <a:r>
              <a:rPr lang="en-US" dirty="0" smtClean="0"/>
              <a:t>Design a fast-dormancy policy for </a:t>
            </a:r>
            <a:r>
              <a:rPr lang="en-US" dirty="0" smtClean="0">
                <a:solidFill>
                  <a:srgbClr val="FF0000"/>
                </a:solidFill>
              </a:rPr>
              <a:t>long-standing background apps</a:t>
            </a:r>
            <a:r>
              <a:rPr lang="en-US" dirty="0" smtClean="0"/>
              <a:t> which </a:t>
            </a:r>
          </a:p>
          <a:p>
            <a:pPr lvl="1"/>
            <a:r>
              <a:rPr lang="en-US" dirty="0"/>
              <a:t>A</a:t>
            </a:r>
            <a:r>
              <a:rPr lang="en-US" dirty="0" smtClean="0"/>
              <a:t>chieves energy savings </a:t>
            </a:r>
          </a:p>
          <a:p>
            <a:pPr lvl="1"/>
            <a:endParaRPr lang="en-US" dirty="0" smtClean="0"/>
          </a:p>
          <a:p>
            <a:pPr lvl="1"/>
            <a:r>
              <a:rPr lang="en-US" dirty="0" smtClean="0"/>
              <a:t>Without increasing signaling overhead</a:t>
            </a:r>
          </a:p>
          <a:p>
            <a:pPr lvl="1"/>
            <a:endParaRPr lang="en-US" dirty="0" smtClean="0"/>
          </a:p>
          <a:p>
            <a:pPr lvl="1"/>
            <a:r>
              <a:rPr lang="en-US" dirty="0" smtClean="0"/>
              <a:t>Without requiring app modifications</a:t>
            </a:r>
          </a:p>
          <a:p>
            <a:endParaRPr lang="en-US" dirty="0"/>
          </a:p>
        </p:txBody>
      </p:sp>
      <p:sp>
        <p:nvSpPr>
          <p:cNvPr id="4" name="TextBox 3"/>
          <p:cNvSpPr txBox="1"/>
          <p:nvPr/>
        </p:nvSpPr>
        <p:spPr>
          <a:xfrm>
            <a:off x="6019800" y="6547134"/>
            <a:ext cx="2019152" cy="276999"/>
          </a:xfrm>
          <a:prstGeom prst="rect">
            <a:avLst/>
          </a:prstGeom>
          <a:noFill/>
        </p:spPr>
        <p:txBody>
          <a:bodyPr wrap="none" rtlCol="0">
            <a:spAutoFit/>
          </a:bodyPr>
          <a:lstStyle/>
          <a:p>
            <a:r>
              <a:rPr lang="en-US" sz="1200" dirty="0" smtClean="0"/>
              <a:t>Courtesy: Vishnu </a:t>
            </a:r>
            <a:r>
              <a:rPr lang="en-US" sz="1200" dirty="0" err="1" smtClean="0"/>
              <a:t>Navda</a:t>
            </a:r>
            <a:r>
              <a:rPr lang="en-US" sz="1200" dirty="0" smtClean="0"/>
              <a:t> et al.</a:t>
            </a:r>
            <a:endParaRPr lang="en-US" sz="1200" dirty="0"/>
          </a:p>
        </p:txBody>
      </p:sp>
      <p:sp>
        <p:nvSpPr>
          <p:cNvPr id="5" name="Date Placeholder 4"/>
          <p:cNvSpPr>
            <a:spLocks noGrp="1"/>
          </p:cNvSpPr>
          <p:nvPr>
            <p:ph type="dt" sz="half" idx="10"/>
          </p:nvPr>
        </p:nvSpPr>
        <p:spPr/>
        <p:txBody>
          <a:bodyPr/>
          <a:lstStyle/>
          <a:p>
            <a:r>
              <a:rPr lang="en-US" smtClean="0"/>
              <a:t>3/24/14</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6998-7)</a:t>
            </a:r>
            <a:endParaRPr lang="en-US"/>
          </a:p>
        </p:txBody>
      </p:sp>
      <p:sp>
        <p:nvSpPr>
          <p:cNvPr id="8" name="Slide Number Placeholder 7"/>
          <p:cNvSpPr>
            <a:spLocks noGrp="1"/>
          </p:cNvSpPr>
          <p:nvPr>
            <p:ph type="sldNum" sz="quarter" idx="12"/>
          </p:nvPr>
        </p:nvSpPr>
        <p:spPr/>
        <p:txBody>
          <a:bodyPr/>
          <a:lstStyle/>
          <a:p>
            <a:fld id="{20342B77-D34C-443A-9BA4-2E8748A6D936}" type="slidenum">
              <a:rPr lang="en-US" smtClean="0"/>
              <a:pPr/>
              <a:t>76</a:t>
            </a:fld>
            <a:endParaRPr lang="en-US"/>
          </a:p>
        </p:txBody>
      </p:sp>
    </p:spTree>
    <p:extLst>
      <p:ext uri="{BB962C8B-B14F-4D97-AF65-F5344CB8AC3E}">
        <p14:creationId xmlns:p14="http://schemas.microsoft.com/office/powerpoint/2010/main" val="2196250326"/>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88640"/>
            <a:ext cx="8153400" cy="990600"/>
          </a:xfrm>
        </p:spPr>
        <p:txBody>
          <a:bodyPr>
            <a:normAutofit/>
          </a:bodyPr>
          <a:lstStyle/>
          <a:p>
            <a:r>
              <a:rPr lang="en-US" dirty="0" smtClean="0"/>
              <a:t>When to Invoke </a:t>
            </a:r>
            <a:r>
              <a:rPr lang="en-US" dirty="0"/>
              <a:t>F</a:t>
            </a:r>
            <a:r>
              <a:rPr lang="en-US" dirty="0" smtClean="0"/>
              <a:t>ast </a:t>
            </a:r>
            <a:r>
              <a:rPr lang="en-US" dirty="0"/>
              <a:t>D</a:t>
            </a:r>
            <a:r>
              <a:rPr lang="en-US" dirty="0" smtClean="0"/>
              <a:t>ormancy?</a:t>
            </a:r>
            <a:endParaRPr lang="en-US" dirty="0"/>
          </a:p>
        </p:txBody>
      </p:sp>
      <p:cxnSp>
        <p:nvCxnSpPr>
          <p:cNvPr id="23" name="Straight Arrow Connector 22"/>
          <p:cNvCxnSpPr/>
          <p:nvPr/>
        </p:nvCxnSpPr>
        <p:spPr>
          <a:xfrm>
            <a:off x="926304" y="3468578"/>
            <a:ext cx="3933728"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4" name="TextBox 23"/>
          <p:cNvSpPr txBox="1"/>
          <p:nvPr/>
        </p:nvSpPr>
        <p:spPr>
          <a:xfrm>
            <a:off x="926304" y="3410416"/>
            <a:ext cx="936104" cy="369332"/>
          </a:xfrm>
          <a:prstGeom prst="rect">
            <a:avLst/>
          </a:prstGeom>
          <a:noFill/>
        </p:spPr>
        <p:txBody>
          <a:bodyPr wrap="square" rtlCol="0">
            <a:spAutoFit/>
          </a:bodyPr>
          <a:lstStyle/>
          <a:p>
            <a:pPr algn="ctr"/>
            <a:r>
              <a:rPr lang="en-US" dirty="0" smtClean="0"/>
              <a:t>time</a:t>
            </a:r>
            <a:endParaRPr lang="en-US" dirty="0"/>
          </a:p>
        </p:txBody>
      </p:sp>
      <p:sp>
        <p:nvSpPr>
          <p:cNvPr id="26" name="TextBox 25"/>
          <p:cNvSpPr txBox="1"/>
          <p:nvPr/>
        </p:nvSpPr>
        <p:spPr>
          <a:xfrm>
            <a:off x="-252536" y="2822247"/>
            <a:ext cx="1881500" cy="646331"/>
          </a:xfrm>
          <a:prstGeom prst="rect">
            <a:avLst/>
          </a:prstGeom>
          <a:noFill/>
        </p:spPr>
        <p:txBody>
          <a:bodyPr wrap="square" rtlCol="0">
            <a:spAutoFit/>
          </a:bodyPr>
          <a:lstStyle/>
          <a:p>
            <a:pPr algn="ctr"/>
            <a:r>
              <a:rPr lang="en-US" dirty="0" smtClean="0"/>
              <a:t>App</a:t>
            </a:r>
          </a:p>
          <a:p>
            <a:pPr algn="ctr"/>
            <a:r>
              <a:rPr lang="en-US" dirty="0" smtClean="0"/>
              <a:t>traffic</a:t>
            </a:r>
            <a:endParaRPr lang="en-US" dirty="0"/>
          </a:p>
        </p:txBody>
      </p:sp>
      <p:sp>
        <p:nvSpPr>
          <p:cNvPr id="28" name="Rectangle 27"/>
          <p:cNvSpPr/>
          <p:nvPr/>
        </p:nvSpPr>
        <p:spPr>
          <a:xfrm>
            <a:off x="1691680" y="2730986"/>
            <a:ext cx="72008" cy="523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907704" y="2730986"/>
            <a:ext cx="72008" cy="523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2123728" y="2730986"/>
            <a:ext cx="72008" cy="523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267744" y="2730986"/>
            <a:ext cx="72008" cy="523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339752" y="2730986"/>
            <a:ext cx="72008" cy="523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3645188" y="2730986"/>
            <a:ext cx="72008" cy="523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789204" y="2730986"/>
            <a:ext cx="72008" cy="523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067944" y="2730986"/>
            <a:ext cx="72008" cy="523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1" name="TextBox 90"/>
              <p:cNvSpPr txBox="1"/>
              <p:nvPr/>
            </p:nvSpPr>
            <p:spPr>
              <a:xfrm>
                <a:off x="1394356" y="5546665"/>
                <a:ext cx="6751332" cy="830997"/>
              </a:xfrm>
              <a:prstGeom prst="rect">
                <a:avLst/>
              </a:prstGeom>
              <a:solidFill>
                <a:srgbClr val="C00000"/>
              </a:solidFill>
            </p:spPr>
            <p:txBody>
              <a:bodyPr wrap="square" rtlCol="0">
                <a:spAutoFit/>
              </a:bodyPr>
              <a:lstStyle/>
              <a:p>
                <a:pPr algn="ctr"/>
                <a:r>
                  <a:rPr lang="en-US" sz="2400" dirty="0" smtClean="0">
                    <a:solidFill>
                      <a:schemeClr val="bg1"/>
                    </a:solidFill>
                  </a:rPr>
                  <a:t>Energy </a:t>
                </a:r>
                <a:r>
                  <a:rPr lang="en-US" sz="2400" dirty="0">
                    <a:solidFill>
                      <a:schemeClr val="bg1"/>
                    </a:solidFill>
                  </a:rPr>
                  <a:t>savings when </a:t>
                </a:r>
                <a14:m>
                  <m:oMath xmlns:m="http://schemas.openxmlformats.org/officeDocument/2006/math" xmlns="">
                    <m:sSub>
                      <m:sSubPr>
                        <m:ctrlPr>
                          <a:rPr lang="en-US" sz="2400" i="1">
                            <a:solidFill>
                              <a:schemeClr val="bg1"/>
                            </a:solidFill>
                            <a:latin typeface="Cambria Math"/>
                          </a:rPr>
                        </m:ctrlPr>
                      </m:sSubPr>
                      <m:e>
                        <m:r>
                          <a:rPr lang="en-US" sz="2400" i="1">
                            <a:solidFill>
                              <a:schemeClr val="bg1"/>
                            </a:solidFill>
                            <a:latin typeface="Cambria Math"/>
                          </a:rPr>
                          <m:t> </m:t>
                        </m:r>
                        <m:r>
                          <a:rPr lang="en-US" sz="2400" i="1">
                            <a:solidFill>
                              <a:schemeClr val="bg1"/>
                            </a:solidFill>
                            <a:latin typeface="Cambria Math"/>
                          </a:rPr>
                          <m:t>𝑡</m:t>
                        </m:r>
                      </m:e>
                      <m:sub>
                        <m:r>
                          <a:rPr lang="en-US" sz="2400" i="1">
                            <a:solidFill>
                              <a:schemeClr val="bg1"/>
                            </a:solidFill>
                            <a:latin typeface="Cambria Math"/>
                          </a:rPr>
                          <m:t>𝑠</m:t>
                        </m:r>
                      </m:sub>
                    </m:sSub>
                    <m:r>
                      <a:rPr lang="en-US" sz="2400" i="1">
                        <a:solidFill>
                          <a:schemeClr val="bg1"/>
                        </a:solidFill>
                        <a:latin typeface="Cambria Math"/>
                      </a:rPr>
                      <m:t> </m:t>
                    </m:r>
                    <m:r>
                      <a:rPr lang="en-US" sz="2400" i="1">
                        <a:solidFill>
                          <a:schemeClr val="bg1"/>
                        </a:solidFill>
                        <a:latin typeface="Cambria Math"/>
                        <a:ea typeface="Cambria Math"/>
                      </a:rPr>
                      <m:t>≥3 </m:t>
                    </m:r>
                    <m:r>
                      <a:rPr lang="en-US" sz="2400" i="1">
                        <a:solidFill>
                          <a:schemeClr val="bg1"/>
                        </a:solidFill>
                        <a:latin typeface="Cambria Math"/>
                        <a:ea typeface="Cambria Math"/>
                      </a:rPr>
                      <m:t>𝑠𝑒𝑐</m:t>
                    </m:r>
                  </m:oMath>
                </a14:m>
                <a:r>
                  <a:rPr lang="en-US" sz="2400" dirty="0" smtClean="0">
                    <a:solidFill>
                      <a:schemeClr val="bg1"/>
                    </a:solidFill>
                  </a:rPr>
                  <a:t> and fast dormancy is invoked immediately after end of session</a:t>
                </a:r>
                <a:endParaRPr lang="en-US" sz="2400" dirty="0" smtClean="0">
                  <a:solidFill>
                    <a:schemeClr val="bg1"/>
                  </a:solidFill>
                  <a:ea typeface="Cambria Math"/>
                </a:endParaRPr>
              </a:p>
            </p:txBody>
          </p:sp>
        </mc:Choice>
        <mc:Fallback xmlns="">
          <p:sp>
            <p:nvSpPr>
              <p:cNvPr id="91" name="TextBox 90"/>
              <p:cNvSpPr txBox="1">
                <a:spLocks noRot="1" noChangeAspect="1" noMove="1" noResize="1" noEditPoints="1" noAdjustHandles="1" noChangeArrowheads="1" noChangeShapeType="1" noTextEdit="1"/>
              </p:cNvSpPr>
              <p:nvPr/>
            </p:nvSpPr>
            <p:spPr>
              <a:xfrm>
                <a:off x="1394356" y="5546665"/>
                <a:ext cx="6751332" cy="830997"/>
              </a:xfrm>
              <a:prstGeom prst="rect">
                <a:avLst/>
              </a:prstGeom>
              <a:blipFill rotWithShape="1">
                <a:blip r:embed="rId3"/>
                <a:stretch>
                  <a:fillRect t="-5882" r="-903" b="-16176"/>
                </a:stretch>
              </a:blipFill>
            </p:spPr>
            <p:txBody>
              <a:bodyPr/>
              <a:lstStyle/>
              <a:p>
                <a:r>
                  <a:rPr lang="en-US">
                    <a:noFill/>
                  </a:rPr>
                  <a:t> </a:t>
                </a:r>
              </a:p>
            </p:txBody>
          </p:sp>
        </mc:Fallback>
      </mc:AlternateContent>
      <p:sp>
        <p:nvSpPr>
          <p:cNvPr id="92" name="Rectangle 91"/>
          <p:cNvSpPr/>
          <p:nvPr/>
        </p:nvSpPr>
        <p:spPr>
          <a:xfrm>
            <a:off x="2474476" y="2730986"/>
            <a:ext cx="72008" cy="523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4355976" y="2730986"/>
            <a:ext cx="72008" cy="523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727684" y="3621884"/>
            <a:ext cx="2700300" cy="7328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DCH</a:t>
            </a:r>
            <a:endParaRPr lang="en-US" dirty="0"/>
          </a:p>
        </p:txBody>
      </p:sp>
      <p:sp>
        <p:nvSpPr>
          <p:cNvPr id="15" name="Rectangle 14"/>
          <p:cNvSpPr/>
          <p:nvPr/>
        </p:nvSpPr>
        <p:spPr>
          <a:xfrm>
            <a:off x="6291431" y="1403484"/>
            <a:ext cx="1520929" cy="369332"/>
          </a:xfrm>
          <a:prstGeom prst="rect">
            <a:avLst/>
          </a:prstGeom>
        </p:spPr>
        <p:txBody>
          <a:bodyPr wrap="none">
            <a:spAutoFit/>
          </a:bodyPr>
          <a:lstStyle/>
          <a:p>
            <a:r>
              <a:rPr lang="en-US" dirty="0"/>
              <a:t>fast dormancy</a:t>
            </a:r>
          </a:p>
        </p:txBody>
      </p:sp>
      <p:sp>
        <p:nvSpPr>
          <p:cNvPr id="51" name="TextBox 50"/>
          <p:cNvSpPr txBox="1"/>
          <p:nvPr/>
        </p:nvSpPr>
        <p:spPr>
          <a:xfrm>
            <a:off x="-252536" y="3668831"/>
            <a:ext cx="1881500" cy="646331"/>
          </a:xfrm>
          <a:prstGeom prst="rect">
            <a:avLst/>
          </a:prstGeom>
          <a:noFill/>
        </p:spPr>
        <p:txBody>
          <a:bodyPr wrap="square" rtlCol="0">
            <a:spAutoFit/>
          </a:bodyPr>
          <a:lstStyle/>
          <a:p>
            <a:pPr algn="ctr"/>
            <a:r>
              <a:rPr lang="en-US" dirty="0" smtClean="0"/>
              <a:t>Energy</a:t>
            </a:r>
          </a:p>
          <a:p>
            <a:pPr algn="ctr"/>
            <a:r>
              <a:rPr lang="en-US" dirty="0" smtClean="0"/>
              <a:t>Profile</a:t>
            </a:r>
            <a:endParaRPr lang="en-US" dirty="0"/>
          </a:p>
        </p:txBody>
      </p:sp>
      <p:cxnSp>
        <p:nvCxnSpPr>
          <p:cNvPr id="52" name="Straight Arrow Connector 51"/>
          <p:cNvCxnSpPr/>
          <p:nvPr/>
        </p:nvCxnSpPr>
        <p:spPr>
          <a:xfrm>
            <a:off x="5409384" y="3477870"/>
            <a:ext cx="362711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3" name="Rectangle 52"/>
          <p:cNvSpPr/>
          <p:nvPr/>
        </p:nvSpPr>
        <p:spPr>
          <a:xfrm>
            <a:off x="5868144" y="2740278"/>
            <a:ext cx="72008" cy="523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084168" y="2740278"/>
            <a:ext cx="72008" cy="523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6300192" y="2740278"/>
            <a:ext cx="72008" cy="523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6444208" y="2740278"/>
            <a:ext cx="72008" cy="523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516216" y="2740278"/>
            <a:ext cx="72008" cy="523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7929664" y="2740278"/>
            <a:ext cx="72008" cy="523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8073680" y="2740278"/>
            <a:ext cx="72008" cy="523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8361712" y="2740278"/>
            <a:ext cx="72008" cy="523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Arrow Connector 62"/>
          <p:cNvCxnSpPr/>
          <p:nvPr/>
        </p:nvCxnSpPr>
        <p:spPr>
          <a:xfrm flipH="1">
            <a:off x="6717464" y="2344524"/>
            <a:ext cx="613488" cy="38646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endCxn id="58" idx="1"/>
          </p:cNvCxnSpPr>
          <p:nvPr/>
        </p:nvCxnSpPr>
        <p:spPr>
          <a:xfrm>
            <a:off x="6732240" y="3002033"/>
            <a:ext cx="1197424" cy="0"/>
          </a:xfrm>
          <a:prstGeom prst="straightConnector1">
            <a:avLst/>
          </a:prstGeom>
          <a:ln>
            <a:solidFill>
              <a:schemeClr val="tx1"/>
            </a:solidFill>
            <a:headEnd type="arrow"/>
            <a:tailEnd type="arrow"/>
          </a:ln>
          <a:effectLst>
            <a:outerShdw blurRad="50800" dist="50800" dir="5400000" algn="ctr" rotWithShape="0">
              <a:srgbClr val="002060"/>
            </a:outerShdw>
          </a:effectLst>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6934542" y="2082334"/>
            <a:ext cx="2101954" cy="338554"/>
          </a:xfrm>
          <a:prstGeom prst="rect">
            <a:avLst/>
          </a:prstGeom>
          <a:noFill/>
        </p:spPr>
        <p:txBody>
          <a:bodyPr wrap="square" rtlCol="0">
            <a:spAutoFit/>
          </a:bodyPr>
          <a:lstStyle/>
          <a:p>
            <a:r>
              <a:rPr lang="en-US" sz="1600" dirty="0" smtClean="0">
                <a:solidFill>
                  <a:srgbClr val="FF0000"/>
                </a:solidFill>
              </a:rPr>
              <a:t>End of session</a:t>
            </a:r>
            <a:r>
              <a:rPr lang="en-US" sz="1600" dirty="0">
                <a:solidFill>
                  <a:srgbClr val="FF0000"/>
                </a:solidFill>
              </a:rPr>
              <a:t> </a:t>
            </a:r>
            <a:r>
              <a:rPr lang="en-US" sz="1600" dirty="0" smtClean="0">
                <a:solidFill>
                  <a:srgbClr val="FF0000"/>
                </a:solidFill>
              </a:rPr>
              <a:t>- EOS</a:t>
            </a:r>
          </a:p>
        </p:txBody>
      </p:sp>
      <p:sp>
        <p:nvSpPr>
          <p:cNvPr id="68" name="Rectangle 67"/>
          <p:cNvSpPr/>
          <p:nvPr/>
        </p:nvSpPr>
        <p:spPr>
          <a:xfrm>
            <a:off x="6660232" y="2740278"/>
            <a:ext cx="72008" cy="523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8640452" y="2740278"/>
            <a:ext cx="72008" cy="523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1" name="TextBox 11"/>
              <p:cNvSpPr txBox="1"/>
              <p:nvPr/>
            </p:nvSpPr>
            <p:spPr>
              <a:xfrm>
                <a:off x="6804248" y="2628200"/>
                <a:ext cx="947137"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14:m>
                  <m:oMathPara xmlns:m="http://schemas.openxmlformats.org/officeDocument/2006/math" xmlns="">
                    <m:oMathParaPr>
                      <m:jc m:val="centerGroup"/>
                    </m:oMathParaPr>
                    <m:oMath xmlns:m="http://schemas.openxmlformats.org/officeDocument/2006/math">
                      <m:sSub>
                        <m:sSubPr>
                          <m:ctrlPr>
                            <a:rPr lang="en-US" sz="2000" i="1" smtClean="0">
                              <a:latin typeface="Cambria Math"/>
                            </a:rPr>
                          </m:ctrlPr>
                        </m:sSubPr>
                        <m:e>
                          <m:r>
                            <a:rPr lang="en-US" sz="2000" b="0" i="1" smtClean="0">
                              <a:latin typeface="Cambria Math"/>
                            </a:rPr>
                            <m:t> </m:t>
                          </m:r>
                          <m:r>
                            <a:rPr lang="en-US" sz="2000" b="0" i="1" smtClean="0">
                              <a:latin typeface="Cambria Math"/>
                              <a:ea typeface="Cambria Math"/>
                            </a:rPr>
                            <m:t>≥</m:t>
                          </m:r>
                          <m:r>
                            <a:rPr lang="en-US" sz="2000" b="0" i="1" smtClean="0">
                              <a:latin typeface="Cambria Math"/>
                            </a:rPr>
                            <m:t>𝑡</m:t>
                          </m:r>
                        </m:e>
                        <m:sub>
                          <m:r>
                            <a:rPr lang="en-US" sz="2000" b="0" i="1" smtClean="0">
                              <a:latin typeface="Cambria Math"/>
                            </a:rPr>
                            <m:t>𝑠</m:t>
                          </m:r>
                        </m:sub>
                      </m:sSub>
                    </m:oMath>
                  </m:oMathPara>
                </a14:m>
                <a:endParaRPr lang="en-US" sz="2000" dirty="0" smtClean="0"/>
              </a:p>
            </p:txBody>
          </p:sp>
        </mc:Choice>
        <mc:Fallback xmlns="">
          <p:sp>
            <p:nvSpPr>
              <p:cNvPr id="71" name="TextBox 11"/>
              <p:cNvSpPr txBox="1">
                <a:spLocks noRot="1" noChangeAspect="1" noMove="1" noResize="1" noEditPoints="1" noAdjustHandles="1" noChangeArrowheads="1" noChangeShapeType="1" noTextEdit="1"/>
              </p:cNvSpPr>
              <p:nvPr/>
            </p:nvSpPr>
            <p:spPr>
              <a:xfrm>
                <a:off x="6804248" y="2628200"/>
                <a:ext cx="947137" cy="400110"/>
              </a:xfrm>
              <a:prstGeom prst="rect">
                <a:avLst/>
              </a:prstGeom>
              <a:blipFill rotWithShape="1">
                <a:blip r:embed="rId4"/>
                <a:stretch>
                  <a:fillRect/>
                </a:stretch>
              </a:blipFill>
            </p:spPr>
            <p:txBody>
              <a:bodyPr/>
              <a:lstStyle/>
              <a:p>
                <a:r>
                  <a:rPr lang="en-US">
                    <a:noFill/>
                  </a:rPr>
                  <a:t> </a:t>
                </a:r>
              </a:p>
            </p:txBody>
          </p:sp>
        </mc:Fallback>
      </mc:AlternateContent>
      <p:sp>
        <p:nvSpPr>
          <p:cNvPr id="72" name="TextBox 77"/>
          <p:cNvSpPr txBox="1"/>
          <p:nvPr/>
        </p:nvSpPr>
        <p:spPr>
          <a:xfrm>
            <a:off x="5364088" y="2052137"/>
            <a:ext cx="1466872"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smtClean="0">
                <a:solidFill>
                  <a:srgbClr val="FF0000"/>
                </a:solidFill>
              </a:rPr>
              <a:t>Packets within  session</a:t>
            </a:r>
            <a:endParaRPr lang="en-US" sz="1600" dirty="0">
              <a:solidFill>
                <a:srgbClr val="FF0000"/>
              </a:solidFill>
            </a:endParaRPr>
          </a:p>
        </p:txBody>
      </p:sp>
      <p:sp>
        <p:nvSpPr>
          <p:cNvPr id="73" name="Left Brace 72"/>
          <p:cNvSpPr/>
          <p:nvPr/>
        </p:nvSpPr>
        <p:spPr>
          <a:xfrm rot="5400000">
            <a:off x="6149883" y="2157923"/>
            <a:ext cx="300615" cy="864095"/>
          </a:xfrm>
          <a:prstGeom prst="leftBrace">
            <a:avLst>
              <a:gd name="adj1" fmla="val 22587"/>
              <a:gd name="adj2" fmla="val 51523"/>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76" name="Group 75"/>
          <p:cNvGrpSpPr/>
          <p:nvPr/>
        </p:nvGrpSpPr>
        <p:grpSpPr>
          <a:xfrm>
            <a:off x="5904148" y="3631176"/>
            <a:ext cx="2772308" cy="732856"/>
            <a:chOff x="2051720" y="4271843"/>
            <a:chExt cx="2772308" cy="525309"/>
          </a:xfrm>
        </p:grpSpPr>
        <p:sp>
          <p:nvSpPr>
            <p:cNvPr id="77" name="Rectangle 76"/>
            <p:cNvSpPr/>
            <p:nvPr/>
          </p:nvSpPr>
          <p:spPr>
            <a:xfrm>
              <a:off x="2051720" y="4271843"/>
              <a:ext cx="828092" cy="5253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DCH</a:t>
              </a:r>
              <a:endParaRPr lang="en-US" dirty="0"/>
            </a:p>
          </p:txBody>
        </p:sp>
        <p:sp>
          <p:nvSpPr>
            <p:cNvPr id="79" name="Isosceles Triangle 78"/>
            <p:cNvSpPr/>
            <p:nvPr/>
          </p:nvSpPr>
          <p:spPr>
            <a:xfrm>
              <a:off x="2843807" y="4271843"/>
              <a:ext cx="342621" cy="525309"/>
            </a:xfrm>
            <a:prstGeom prst="triangle">
              <a:avLst>
                <a:gd name="adj" fmla="val 202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p:cNvSpPr/>
            <p:nvPr/>
          </p:nvSpPr>
          <p:spPr>
            <a:xfrm rot="16025826">
              <a:off x="3561687" y="4335182"/>
              <a:ext cx="509002" cy="396049"/>
            </a:xfrm>
            <a:prstGeom prst="triangle">
              <a:avLst>
                <a:gd name="adj" fmla="val 82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3995936" y="4271843"/>
              <a:ext cx="828092" cy="5165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DCH</a:t>
              </a:r>
              <a:endParaRPr lang="en-US" dirty="0"/>
            </a:p>
          </p:txBody>
        </p:sp>
        <p:sp>
          <p:nvSpPr>
            <p:cNvPr id="82" name="Rectangle 81"/>
            <p:cNvSpPr/>
            <p:nvPr/>
          </p:nvSpPr>
          <p:spPr>
            <a:xfrm>
              <a:off x="3017858" y="4608408"/>
              <a:ext cx="798330" cy="180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IDLE</a:t>
              </a:r>
              <a:endParaRPr lang="en-US" dirty="0"/>
            </a:p>
          </p:txBody>
        </p:sp>
      </p:grpSp>
      <p:cxnSp>
        <p:nvCxnSpPr>
          <p:cNvPr id="83" name="Straight Arrow Connector 82"/>
          <p:cNvCxnSpPr/>
          <p:nvPr/>
        </p:nvCxnSpPr>
        <p:spPr>
          <a:xfrm flipV="1">
            <a:off x="6804248" y="1843052"/>
            <a:ext cx="0" cy="1898200"/>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2141148" y="4499828"/>
            <a:ext cx="1881500" cy="369332"/>
          </a:xfrm>
          <a:prstGeom prst="rect">
            <a:avLst/>
          </a:prstGeom>
          <a:noFill/>
        </p:spPr>
        <p:txBody>
          <a:bodyPr wrap="square" rtlCol="0">
            <a:spAutoFit/>
          </a:bodyPr>
          <a:lstStyle/>
          <a:p>
            <a:pPr algn="ctr"/>
            <a:r>
              <a:rPr lang="en-US" dirty="0" smtClean="0"/>
              <a:t>Example 1</a:t>
            </a:r>
            <a:endParaRPr lang="en-US" dirty="0"/>
          </a:p>
        </p:txBody>
      </p:sp>
      <p:sp>
        <p:nvSpPr>
          <p:cNvPr id="50" name="TextBox 49"/>
          <p:cNvSpPr txBox="1"/>
          <p:nvPr/>
        </p:nvSpPr>
        <p:spPr>
          <a:xfrm>
            <a:off x="6218892" y="4499828"/>
            <a:ext cx="1881500" cy="369332"/>
          </a:xfrm>
          <a:prstGeom prst="rect">
            <a:avLst/>
          </a:prstGeom>
          <a:noFill/>
        </p:spPr>
        <p:txBody>
          <a:bodyPr wrap="square" rtlCol="0">
            <a:spAutoFit/>
          </a:bodyPr>
          <a:lstStyle/>
          <a:p>
            <a:pPr algn="ctr"/>
            <a:r>
              <a:rPr lang="en-US" dirty="0" smtClean="0"/>
              <a:t>Example 2</a:t>
            </a:r>
            <a:endParaRPr lang="en-US" dirty="0"/>
          </a:p>
        </p:txBody>
      </p:sp>
      <p:sp>
        <p:nvSpPr>
          <p:cNvPr id="46" name="TextBox 45"/>
          <p:cNvSpPr txBox="1"/>
          <p:nvPr/>
        </p:nvSpPr>
        <p:spPr>
          <a:xfrm>
            <a:off x="6019800" y="6547134"/>
            <a:ext cx="2019152" cy="276999"/>
          </a:xfrm>
          <a:prstGeom prst="rect">
            <a:avLst/>
          </a:prstGeom>
          <a:noFill/>
        </p:spPr>
        <p:txBody>
          <a:bodyPr wrap="none" rtlCol="0">
            <a:spAutoFit/>
          </a:bodyPr>
          <a:lstStyle/>
          <a:p>
            <a:r>
              <a:rPr lang="en-US" sz="1200" dirty="0" smtClean="0"/>
              <a:t>Courtesy: Vishnu </a:t>
            </a:r>
            <a:r>
              <a:rPr lang="en-US" sz="1200" dirty="0" err="1" smtClean="0"/>
              <a:t>Navda</a:t>
            </a:r>
            <a:r>
              <a:rPr lang="en-US" sz="1200" dirty="0" smtClean="0"/>
              <a:t> et al.</a:t>
            </a:r>
            <a:endParaRPr lang="en-US" sz="1200" dirty="0"/>
          </a:p>
        </p:txBody>
      </p:sp>
      <p:sp>
        <p:nvSpPr>
          <p:cNvPr id="3" name="Date Placeholder 2"/>
          <p:cNvSpPr>
            <a:spLocks noGrp="1"/>
          </p:cNvSpPr>
          <p:nvPr>
            <p:ph type="dt" sz="half" idx="10"/>
          </p:nvPr>
        </p:nvSpPr>
        <p:spPr/>
        <p:txBody>
          <a:bodyPr/>
          <a:lstStyle/>
          <a:p>
            <a:r>
              <a:rPr lang="en-US" smtClean="0"/>
              <a:t>3/24/14</a:t>
            </a:r>
            <a:endParaRPr lang="en-US"/>
          </a:p>
        </p:txBody>
      </p:sp>
      <p:sp>
        <p:nvSpPr>
          <p:cNvPr id="4" name="Footer Placeholder 3"/>
          <p:cNvSpPr>
            <a:spLocks noGrp="1"/>
          </p:cNvSpPr>
          <p:nvPr>
            <p:ph type="ftr" sz="quarte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77</a:t>
            </a:fld>
            <a:endParaRPr lang="en-US"/>
          </a:p>
        </p:txBody>
      </p:sp>
    </p:spTree>
    <p:extLst>
      <p:ext uri="{BB962C8B-B14F-4D97-AF65-F5344CB8AC3E}">
        <p14:creationId xmlns:p14="http://schemas.microsoft.com/office/powerpoint/2010/main" val="31313094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80920" cy="2160240"/>
          </a:xfrm>
        </p:spPr>
        <p:txBody>
          <a:bodyPr>
            <a:normAutofit fontScale="90000"/>
          </a:bodyPr>
          <a:lstStyle/>
          <a:p>
            <a:pPr algn="l"/>
            <a:r>
              <a:rPr lang="en-US" sz="3600" dirty="0" smtClean="0">
                <a:solidFill>
                  <a:srgbClr val="FF0000"/>
                </a:solidFill>
              </a:rPr>
              <a:t>Problem: </a:t>
            </a:r>
            <a:r>
              <a:rPr lang="en-US" sz="3600" dirty="0" smtClean="0"/>
              <a:t>predict end of session (or onset of network inactivity)</a:t>
            </a:r>
            <a:br>
              <a:rPr lang="en-US" sz="3600" dirty="0" smtClean="0"/>
            </a:br>
            <a:r>
              <a:rPr lang="en-US" sz="3600" dirty="0" smtClean="0"/>
              <a:t/>
            </a:r>
            <a:br>
              <a:rPr lang="en-US" sz="3600" dirty="0" smtClean="0"/>
            </a:br>
            <a:r>
              <a:rPr lang="en-US" sz="3600" dirty="0" smtClean="0">
                <a:solidFill>
                  <a:srgbClr val="FF0000"/>
                </a:solidFill>
              </a:rPr>
              <a:t>Idea: </a:t>
            </a:r>
            <a:r>
              <a:rPr lang="en-US" sz="3600" dirty="0" smtClean="0"/>
              <a:t>exploit unique application characteristics</a:t>
            </a:r>
            <a:br>
              <a:rPr lang="en-US" sz="3600" dirty="0" smtClean="0"/>
            </a:br>
            <a:r>
              <a:rPr lang="en-US" sz="3600" dirty="0"/>
              <a:t> </a:t>
            </a:r>
            <a:r>
              <a:rPr lang="en-US" sz="3600" dirty="0" smtClean="0"/>
              <a:t>         (if any) at end of sessions</a:t>
            </a:r>
            <a:endParaRPr lang="en-US" sz="3600" dirty="0"/>
          </a:p>
        </p:txBody>
      </p:sp>
      <p:sp>
        <p:nvSpPr>
          <p:cNvPr id="6" name="TextBox 5"/>
          <p:cNvSpPr txBox="1"/>
          <p:nvPr/>
        </p:nvSpPr>
        <p:spPr>
          <a:xfrm>
            <a:off x="505098" y="3004711"/>
            <a:ext cx="5112568" cy="2800767"/>
          </a:xfrm>
          <a:prstGeom prst="rect">
            <a:avLst/>
          </a:prstGeom>
          <a:noFill/>
        </p:spPr>
        <p:txBody>
          <a:bodyPr wrap="square" rtlCol="0">
            <a:spAutoFit/>
          </a:bodyPr>
          <a:lstStyle/>
          <a:p>
            <a:r>
              <a:rPr lang="en-US" sz="2800" dirty="0" smtClean="0"/>
              <a:t>Typical operations performed:</a:t>
            </a:r>
          </a:p>
          <a:p>
            <a:endParaRPr lang="en-US" sz="2800" dirty="0" smtClean="0"/>
          </a:p>
          <a:p>
            <a:pPr marL="742950" lvl="1" indent="-285750">
              <a:buFont typeface="Arial" pitchFamily="34" charset="0"/>
              <a:buChar char="•"/>
            </a:pPr>
            <a:r>
              <a:rPr lang="en-US" sz="2400" dirty="0"/>
              <a:t>UI element update</a:t>
            </a:r>
          </a:p>
          <a:p>
            <a:pPr marL="742950" lvl="1" indent="-285750">
              <a:buFont typeface="Arial" pitchFamily="34" charset="0"/>
              <a:buChar char="•"/>
            </a:pPr>
            <a:endParaRPr lang="en-US" sz="2400" dirty="0" smtClean="0"/>
          </a:p>
          <a:p>
            <a:pPr marL="742950" lvl="1" indent="-285750">
              <a:buFont typeface="Arial" pitchFamily="34" charset="0"/>
              <a:buChar char="•"/>
            </a:pPr>
            <a:r>
              <a:rPr lang="en-US" sz="2400" dirty="0" smtClean="0"/>
              <a:t>Memory allocation or cleanup</a:t>
            </a:r>
          </a:p>
          <a:p>
            <a:pPr marL="742950" lvl="1" indent="-285750">
              <a:buFont typeface="Arial" pitchFamily="34" charset="0"/>
              <a:buChar char="•"/>
            </a:pPr>
            <a:endParaRPr lang="en-US" sz="2400" dirty="0" smtClean="0"/>
          </a:p>
          <a:p>
            <a:pPr marL="742950" lvl="1" indent="-285750">
              <a:buFont typeface="Arial" pitchFamily="34" charset="0"/>
              <a:buChar char="•"/>
            </a:pPr>
            <a:r>
              <a:rPr lang="en-US" sz="2400" dirty="0" smtClean="0"/>
              <a:t>Processing received data</a:t>
            </a:r>
          </a:p>
        </p:txBody>
      </p:sp>
      <p:grpSp>
        <p:nvGrpSpPr>
          <p:cNvPr id="3" name="Group 2"/>
          <p:cNvGrpSpPr/>
          <p:nvPr/>
        </p:nvGrpSpPr>
        <p:grpSpPr>
          <a:xfrm>
            <a:off x="4931545" y="3573016"/>
            <a:ext cx="2595427" cy="970312"/>
            <a:chOff x="5202686" y="3906823"/>
            <a:chExt cx="2595427" cy="970312"/>
          </a:xfrm>
        </p:grpSpPr>
        <p:pic>
          <p:nvPicPr>
            <p:cNvPr id="1026" name="Picture 2" descr="http://www-bgr-com.vimg.net/wp-content/uploads/iphone-push-not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2686" y="3933056"/>
              <a:ext cx="829960" cy="94407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315"/>
            <a:stretch/>
          </p:blipFill>
          <p:spPr bwMode="auto">
            <a:xfrm>
              <a:off x="6229259" y="3906823"/>
              <a:ext cx="1568854" cy="970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TextBox 6"/>
          <p:cNvSpPr txBox="1"/>
          <p:nvPr/>
        </p:nvSpPr>
        <p:spPr>
          <a:xfrm>
            <a:off x="1043608" y="5834212"/>
            <a:ext cx="6751332" cy="830997"/>
          </a:xfrm>
          <a:prstGeom prst="rect">
            <a:avLst/>
          </a:prstGeom>
          <a:solidFill>
            <a:srgbClr val="C00000"/>
          </a:solidFill>
        </p:spPr>
        <p:txBody>
          <a:bodyPr wrap="square" rtlCol="0">
            <a:spAutoFit/>
          </a:bodyPr>
          <a:lstStyle/>
          <a:p>
            <a:pPr algn="ctr"/>
            <a:r>
              <a:rPr lang="en-US" sz="2400" dirty="0" smtClean="0">
                <a:solidFill>
                  <a:schemeClr val="bg1"/>
                </a:solidFill>
              </a:rPr>
              <a:t>System calls invoked by an app can provide insights into the operations being performed</a:t>
            </a:r>
            <a:endParaRPr lang="en-US" sz="2400" dirty="0" smtClean="0">
              <a:solidFill>
                <a:schemeClr val="bg1"/>
              </a:solidFill>
              <a:ea typeface="Cambria Math"/>
            </a:endParaRPr>
          </a:p>
        </p:txBody>
      </p:sp>
      <p:sp>
        <p:nvSpPr>
          <p:cNvPr id="4" name="Date Placeholder 3"/>
          <p:cNvSpPr>
            <a:spLocks noGrp="1"/>
          </p:cNvSpPr>
          <p:nvPr>
            <p:ph type="dt" sz="half" idx="10"/>
          </p:nvPr>
        </p:nvSpPr>
        <p:spPr/>
        <p:txBody>
          <a:bodyPr/>
          <a:lstStyle/>
          <a:p>
            <a:r>
              <a:rPr lang="en-US" smtClean="0"/>
              <a:t>3/24/14</a:t>
            </a:r>
            <a:endParaRPr lang="en-US"/>
          </a:p>
        </p:txBody>
      </p:sp>
      <p:sp>
        <p:nvSpPr>
          <p:cNvPr id="9" name="Slide Number Placeholder 8"/>
          <p:cNvSpPr>
            <a:spLocks noGrp="1"/>
          </p:cNvSpPr>
          <p:nvPr>
            <p:ph type="sldNum" sz="quarter" idx="12"/>
          </p:nvPr>
        </p:nvSpPr>
        <p:spPr/>
        <p:txBody>
          <a:bodyPr/>
          <a:lstStyle/>
          <a:p>
            <a:fld id="{20342B77-D34C-443A-9BA4-2E8748A6D936}" type="slidenum">
              <a:rPr lang="en-US" smtClean="0"/>
              <a:pPr/>
              <a:t>78</a:t>
            </a:fld>
            <a:endParaRPr lang="en-US"/>
          </a:p>
        </p:txBody>
      </p:sp>
    </p:spTree>
    <p:extLst>
      <p:ext uri="{BB962C8B-B14F-4D97-AF65-F5344CB8AC3E}">
        <p14:creationId xmlns:p14="http://schemas.microsoft.com/office/powerpoint/2010/main" val="15133774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p:cNvCxnSpPr/>
          <p:nvPr/>
        </p:nvCxnSpPr>
        <p:spPr>
          <a:xfrm>
            <a:off x="2606341" y="5354052"/>
            <a:ext cx="5286565"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 name="TextBox 23"/>
          <p:cNvSpPr txBox="1"/>
          <p:nvPr/>
        </p:nvSpPr>
        <p:spPr>
          <a:xfrm>
            <a:off x="7172826" y="5301208"/>
            <a:ext cx="93610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Time</a:t>
            </a:r>
            <a:endParaRPr lang="en-US" dirty="0"/>
          </a:p>
        </p:txBody>
      </p:sp>
      <p:sp>
        <p:nvSpPr>
          <p:cNvPr id="6" name="TextBox 25"/>
          <p:cNvSpPr txBox="1"/>
          <p:nvPr/>
        </p:nvSpPr>
        <p:spPr>
          <a:xfrm>
            <a:off x="1403648" y="5426060"/>
            <a:ext cx="116142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Network traffic</a:t>
            </a:r>
            <a:endParaRPr lang="en-US" dirty="0"/>
          </a:p>
        </p:txBody>
      </p:sp>
      <p:sp>
        <p:nvSpPr>
          <p:cNvPr id="7" name="TextBox 26"/>
          <p:cNvSpPr txBox="1"/>
          <p:nvPr/>
        </p:nvSpPr>
        <p:spPr>
          <a:xfrm>
            <a:off x="971600" y="4345065"/>
            <a:ext cx="194421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System call </a:t>
            </a:r>
          </a:p>
          <a:p>
            <a:pPr algn="ctr"/>
            <a:r>
              <a:rPr lang="en-US" dirty="0" smtClean="0"/>
              <a:t>trace</a:t>
            </a:r>
            <a:endParaRPr lang="en-US" dirty="0"/>
          </a:p>
        </p:txBody>
      </p:sp>
      <p:sp>
        <p:nvSpPr>
          <p:cNvPr id="8" name="Rectangle 7"/>
          <p:cNvSpPr/>
          <p:nvPr/>
        </p:nvSpPr>
        <p:spPr>
          <a:xfrm>
            <a:off x="3038336" y="5440859"/>
            <a:ext cx="72008" cy="523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p:cNvSpPr/>
          <p:nvPr/>
        </p:nvSpPr>
        <p:spPr>
          <a:xfrm>
            <a:off x="6449832" y="5467067"/>
            <a:ext cx="72008" cy="523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TextBox 45"/>
          <p:cNvSpPr txBox="1"/>
          <p:nvPr/>
        </p:nvSpPr>
        <p:spPr>
          <a:xfrm>
            <a:off x="2800603" y="3265820"/>
            <a:ext cx="400110" cy="1987578"/>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err="1"/>
              <a:t>WaitForSingleObjectEx</a:t>
            </a:r>
            <a:r>
              <a:rPr lang="en-US" sz="1400" dirty="0" smtClean="0">
                <a:latin typeface="Times New Roman" pitchFamily="18" charset="0"/>
                <a:cs typeface="Times New Roman" pitchFamily="18" charset="0"/>
              </a:rPr>
              <a:t>( )</a:t>
            </a:r>
            <a:endParaRPr lang="en-US" sz="1400" dirty="0">
              <a:latin typeface="Times New Roman" pitchFamily="18" charset="0"/>
              <a:cs typeface="Times New Roman" pitchFamily="18" charset="0"/>
            </a:endParaRPr>
          </a:p>
        </p:txBody>
      </p:sp>
      <p:sp>
        <p:nvSpPr>
          <p:cNvPr id="14" name="TextBox 46"/>
          <p:cNvSpPr txBox="1"/>
          <p:nvPr/>
        </p:nvSpPr>
        <p:spPr>
          <a:xfrm>
            <a:off x="3745999" y="3992533"/>
            <a:ext cx="400110" cy="1247019"/>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err="1" smtClean="0">
                <a:latin typeface="Times New Roman" pitchFamily="18" charset="0"/>
                <a:cs typeface="Times New Roman" pitchFamily="18" charset="0"/>
              </a:rPr>
              <a:t>CloseHandle</a:t>
            </a:r>
            <a:r>
              <a:rPr lang="en-US" sz="1400" dirty="0" smtClean="0">
                <a:latin typeface="Times New Roman" pitchFamily="18" charset="0"/>
                <a:cs typeface="Times New Roman" pitchFamily="18" charset="0"/>
              </a:rPr>
              <a:t>( )</a:t>
            </a:r>
            <a:endParaRPr lang="en-US" sz="1400" dirty="0">
              <a:latin typeface="Times New Roman" pitchFamily="18" charset="0"/>
              <a:cs typeface="Times New Roman" pitchFamily="18" charset="0"/>
            </a:endParaRPr>
          </a:p>
        </p:txBody>
      </p:sp>
      <p:sp>
        <p:nvSpPr>
          <p:cNvPr id="18" name="TextBox 58"/>
          <p:cNvSpPr txBox="1"/>
          <p:nvPr/>
        </p:nvSpPr>
        <p:spPr>
          <a:xfrm>
            <a:off x="3097927" y="3697869"/>
            <a:ext cx="400110" cy="1541684"/>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err="1" smtClean="0"/>
              <a:t>ReleaseMutex</a:t>
            </a:r>
            <a:r>
              <a:rPr lang="en-US" sz="1400" dirty="0" smtClean="0">
                <a:latin typeface="Times New Roman" pitchFamily="18" charset="0"/>
                <a:cs typeface="Times New Roman" pitchFamily="18" charset="0"/>
              </a:rPr>
              <a:t>( )</a:t>
            </a:r>
            <a:endParaRPr lang="en-US" sz="1400" dirty="0">
              <a:latin typeface="Times New Roman" pitchFamily="18" charset="0"/>
              <a:cs typeface="Times New Roman" pitchFamily="18" charset="0"/>
            </a:endParaRPr>
          </a:p>
        </p:txBody>
      </p:sp>
      <p:sp>
        <p:nvSpPr>
          <p:cNvPr id="19" name="TextBox 63"/>
          <p:cNvSpPr txBox="1"/>
          <p:nvPr/>
        </p:nvSpPr>
        <p:spPr>
          <a:xfrm>
            <a:off x="3316332" y="3401861"/>
            <a:ext cx="400110" cy="1827339"/>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err="1"/>
              <a:t>DispatchMessageW</a:t>
            </a:r>
            <a:r>
              <a:rPr lang="en-US" sz="1400" dirty="0" smtClean="0">
                <a:latin typeface="Times New Roman" pitchFamily="18" charset="0"/>
                <a:cs typeface="Times New Roman" pitchFamily="18" charset="0"/>
              </a:rPr>
              <a:t>( )</a:t>
            </a:r>
            <a:endParaRPr lang="en-US" sz="1400" dirty="0">
              <a:latin typeface="Times New Roman" pitchFamily="18" charset="0"/>
              <a:cs typeface="Times New Roman" pitchFamily="18" charset="0"/>
            </a:endParaRPr>
          </a:p>
        </p:txBody>
      </p:sp>
      <p:cxnSp>
        <p:nvCxnSpPr>
          <p:cNvPr id="21" name="Straight Connector 20"/>
          <p:cNvCxnSpPr/>
          <p:nvPr/>
        </p:nvCxnSpPr>
        <p:spPr>
          <a:xfrm flipV="1">
            <a:off x="3848785" y="3265820"/>
            <a:ext cx="0" cy="296712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TextBox 80"/>
          <p:cNvSpPr txBox="1"/>
          <p:nvPr/>
        </p:nvSpPr>
        <p:spPr>
          <a:xfrm>
            <a:off x="3966342" y="3992533"/>
            <a:ext cx="400110" cy="1247019"/>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err="1" smtClean="0">
                <a:latin typeface="Times New Roman" pitchFamily="18" charset="0"/>
                <a:cs typeface="Times New Roman" pitchFamily="18" charset="0"/>
              </a:rPr>
              <a:t>FreeLibrary</a:t>
            </a:r>
            <a:r>
              <a:rPr lang="en-US" sz="1400" dirty="0" smtClean="0">
                <a:latin typeface="Times New Roman" pitchFamily="18" charset="0"/>
                <a:cs typeface="Times New Roman" pitchFamily="18" charset="0"/>
              </a:rPr>
              <a:t>( )</a:t>
            </a:r>
            <a:endParaRPr lang="en-US" sz="14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27" name="TextBox 11"/>
              <p:cNvSpPr txBox="1"/>
              <p:nvPr/>
            </p:nvSpPr>
            <p:spPr>
              <a:xfrm>
                <a:off x="4686422" y="5373216"/>
                <a:ext cx="947137"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smtClean="0"/>
              </a:p>
              <a:p>
                <a:r>
                  <a:rPr lang="en-US" sz="2000" dirty="0" smtClean="0"/>
                  <a:t>     </a:t>
                </a:r>
                <a:r>
                  <a:rPr lang="en-US" sz="2000" dirty="0" err="1" smtClean="0"/>
                  <a:t>secs</a:t>
                </a:r>
                <a:endParaRPr lang="en-US" sz="2000" dirty="0"/>
              </a:p>
            </p:txBody>
          </p:sp>
        </mc:Choice>
        <mc:Fallback xmlns="">
          <p:sp>
            <p:nvSpPr>
              <p:cNvPr id="27" name="TextBox 11"/>
              <p:cNvSpPr txBox="1">
                <a:spLocks noRot="1" noChangeAspect="1" noMove="1" noResize="1" noEditPoints="1" noAdjustHandles="1" noChangeArrowheads="1" noChangeShapeType="1" noTextEdit="1"/>
              </p:cNvSpPr>
              <p:nvPr/>
            </p:nvSpPr>
            <p:spPr>
              <a:xfrm>
                <a:off x="4686422" y="5373216"/>
                <a:ext cx="947137" cy="707886"/>
              </a:xfrm>
              <a:prstGeom prst="rect">
                <a:avLst/>
              </a:prstGeom>
              <a:blipFill rotWithShape="1">
                <a:blip r:embed="rId3"/>
                <a:stretch>
                  <a:fillRect r="-1935" b="-13675"/>
                </a:stretch>
              </a:blipFill>
            </p:spPr>
            <p:txBody>
              <a:bodyPr/>
              <a:lstStyle/>
              <a:p>
                <a:r>
                  <a:rPr lang="en-US">
                    <a:noFill/>
                  </a:rPr>
                  <a:t> </a:t>
                </a:r>
              </a:p>
            </p:txBody>
          </p:sp>
        </mc:Fallback>
      </mc:AlternateContent>
      <p:sp>
        <p:nvSpPr>
          <p:cNvPr id="28" name="TextBox 82"/>
          <p:cNvSpPr txBox="1"/>
          <p:nvPr/>
        </p:nvSpPr>
        <p:spPr>
          <a:xfrm>
            <a:off x="4182366" y="3992533"/>
            <a:ext cx="400110" cy="1247019"/>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smtClean="0">
                <a:latin typeface="Times New Roman" pitchFamily="18" charset="0"/>
                <a:cs typeface="Times New Roman" pitchFamily="18" charset="0"/>
              </a:rPr>
              <a:t>…( )</a:t>
            </a:r>
            <a:endParaRPr lang="en-US" sz="1400" dirty="0">
              <a:latin typeface="Times New Roman" pitchFamily="18" charset="0"/>
              <a:cs typeface="Times New Roman" pitchFamily="18" charset="0"/>
            </a:endParaRPr>
          </a:p>
        </p:txBody>
      </p:sp>
      <p:sp>
        <p:nvSpPr>
          <p:cNvPr id="29" name="TextBox 83"/>
          <p:cNvSpPr txBox="1"/>
          <p:nvPr/>
        </p:nvSpPr>
        <p:spPr>
          <a:xfrm>
            <a:off x="4407682" y="3992533"/>
            <a:ext cx="400110" cy="1247019"/>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smtClean="0">
                <a:latin typeface="Times New Roman" pitchFamily="18" charset="0"/>
                <a:cs typeface="Times New Roman" pitchFamily="18" charset="0"/>
              </a:rPr>
              <a:t>…( )</a:t>
            </a:r>
            <a:endParaRPr lang="en-US" sz="1400" dirty="0">
              <a:latin typeface="Times New Roman" pitchFamily="18" charset="0"/>
              <a:cs typeface="Times New Roman" pitchFamily="18" charset="0"/>
            </a:endParaRPr>
          </a:p>
        </p:txBody>
      </p:sp>
      <p:sp>
        <p:nvSpPr>
          <p:cNvPr id="32" name="TextBox 77"/>
          <p:cNvSpPr txBox="1"/>
          <p:nvPr/>
        </p:nvSpPr>
        <p:spPr>
          <a:xfrm>
            <a:off x="6072381" y="6232948"/>
            <a:ext cx="1028437"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rgbClr val="002060"/>
                </a:solidFill>
              </a:rPr>
              <a:t>packet in session 2</a:t>
            </a:r>
            <a:endParaRPr lang="en-US" sz="1400" dirty="0">
              <a:solidFill>
                <a:srgbClr val="002060"/>
              </a:solidFill>
            </a:endParaRPr>
          </a:p>
        </p:txBody>
      </p:sp>
      <p:cxnSp>
        <p:nvCxnSpPr>
          <p:cNvPr id="33" name="Straight Arrow Connector 32"/>
          <p:cNvCxnSpPr>
            <a:stCxn id="32" idx="0"/>
            <a:endCxn id="10" idx="2"/>
          </p:cNvCxnSpPr>
          <p:nvPr/>
        </p:nvCxnSpPr>
        <p:spPr>
          <a:xfrm flipH="1" flipV="1">
            <a:off x="6485836" y="5990577"/>
            <a:ext cx="100764" cy="242371"/>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4" name="TextBox 77"/>
          <p:cNvSpPr txBox="1"/>
          <p:nvPr/>
        </p:nvSpPr>
        <p:spPr>
          <a:xfrm>
            <a:off x="2857418" y="6237312"/>
            <a:ext cx="994502"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rgbClr val="002060"/>
                </a:solidFill>
              </a:rPr>
              <a:t>Packets in</a:t>
            </a:r>
          </a:p>
          <a:p>
            <a:r>
              <a:rPr lang="en-US" sz="1400" dirty="0" smtClean="0">
                <a:solidFill>
                  <a:srgbClr val="002060"/>
                </a:solidFill>
              </a:rPr>
              <a:t>Session  1</a:t>
            </a:r>
            <a:endParaRPr lang="en-US" sz="1400" dirty="0">
              <a:solidFill>
                <a:srgbClr val="002060"/>
              </a:solidFill>
            </a:endParaRPr>
          </a:p>
        </p:txBody>
      </p:sp>
      <p:sp>
        <p:nvSpPr>
          <p:cNvPr id="35" name="Left Brace 34"/>
          <p:cNvSpPr/>
          <p:nvPr/>
        </p:nvSpPr>
        <p:spPr>
          <a:xfrm rot="16200000">
            <a:off x="3331461" y="5715228"/>
            <a:ext cx="183063" cy="897388"/>
          </a:xfrm>
          <a:prstGeom prst="leftBrace">
            <a:avLst>
              <a:gd name="adj1" fmla="val 22587"/>
              <a:gd name="adj2" fmla="val 5152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Box 83"/>
          <p:cNvSpPr txBox="1"/>
          <p:nvPr/>
        </p:nvSpPr>
        <p:spPr>
          <a:xfrm>
            <a:off x="4686422" y="4003667"/>
            <a:ext cx="400110" cy="1247019"/>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smtClean="0">
                <a:latin typeface="Times New Roman" pitchFamily="18" charset="0"/>
                <a:cs typeface="Times New Roman" pitchFamily="18" charset="0"/>
              </a:rPr>
              <a:t>…( )</a:t>
            </a:r>
            <a:endParaRPr lang="en-US" sz="1400" dirty="0">
              <a:latin typeface="Times New Roman" pitchFamily="18" charset="0"/>
              <a:cs typeface="Times New Roman" pitchFamily="18" charset="0"/>
            </a:endParaRPr>
          </a:p>
        </p:txBody>
      </p:sp>
      <p:grpSp>
        <p:nvGrpSpPr>
          <p:cNvPr id="37" name="Group 36"/>
          <p:cNvGrpSpPr/>
          <p:nvPr/>
        </p:nvGrpSpPr>
        <p:grpSpPr>
          <a:xfrm>
            <a:off x="3846572" y="3006261"/>
            <a:ext cx="589950" cy="294266"/>
            <a:chOff x="4170496" y="1844824"/>
            <a:chExt cx="689536" cy="281826"/>
          </a:xfrm>
        </p:grpSpPr>
        <p:cxnSp>
          <p:nvCxnSpPr>
            <p:cNvPr id="38" name="Straight Arrow Connector 37"/>
            <p:cNvCxnSpPr/>
            <p:nvPr/>
          </p:nvCxnSpPr>
          <p:spPr>
            <a:xfrm flipV="1">
              <a:off x="4170496" y="1985737"/>
              <a:ext cx="689536" cy="3103"/>
            </a:xfrm>
            <a:prstGeom prst="straightConnector1">
              <a:avLst/>
            </a:prstGeom>
            <a:ln>
              <a:solidFill>
                <a:schemeClr val="tx1"/>
              </a:solidFill>
              <a:headEnd type="arrow"/>
              <a:tailEnd type="arrow"/>
            </a:ln>
            <a:effectLst/>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4170496" y="1844824"/>
              <a:ext cx="0" cy="268597"/>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4856293" y="1844824"/>
              <a:ext cx="3739" cy="28182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5" name="TextBox 11"/>
              <p:cNvSpPr txBox="1"/>
              <p:nvPr/>
            </p:nvSpPr>
            <p:spPr>
              <a:xfrm>
                <a:off x="2852346" y="2780928"/>
                <a:ext cx="981652"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14:m>
                  <m:oMathPara xmlns:m="http://schemas.openxmlformats.org/officeDocument/2006/math" xmlns="">
                    <m:oMathParaPr>
                      <m:jc m:val="centerGroup"/>
                    </m:oMathParaPr>
                    <m:oMath xmlns:m="http://schemas.openxmlformats.org/officeDocument/2006/math">
                      <m:sSub>
                        <m:sSubPr>
                          <m:ctrlPr>
                            <a:rPr lang="en-US" sz="2000" i="1" smtClean="0">
                              <a:latin typeface="Cambria Math"/>
                            </a:rPr>
                          </m:ctrlPr>
                        </m:sSubPr>
                        <m:e>
                          <m:r>
                            <a:rPr lang="en-US" sz="2000" b="0" i="1" smtClean="0">
                              <a:latin typeface="Cambria Math"/>
                            </a:rPr>
                            <m:t> </m:t>
                          </m:r>
                          <m:r>
                            <a:rPr lang="en-US" sz="2000" b="0" i="1" smtClean="0">
                              <a:latin typeface="Cambria Math"/>
                            </a:rPr>
                            <m:t>𝑡</m:t>
                          </m:r>
                        </m:e>
                        <m:sub>
                          <m:r>
                            <a:rPr lang="en-US" sz="2000" b="0" i="1" smtClean="0">
                              <a:latin typeface="Cambria Math"/>
                            </a:rPr>
                            <m:t>𝑤</m:t>
                          </m:r>
                        </m:sub>
                      </m:sSub>
                    </m:oMath>
                  </m:oMathPara>
                </a14:m>
                <a:endParaRPr lang="en-US" sz="2000" dirty="0" smtClean="0"/>
              </a:p>
            </p:txBody>
          </p:sp>
        </mc:Choice>
        <mc:Fallback xmlns="">
          <p:sp>
            <p:nvSpPr>
              <p:cNvPr id="45" name="TextBox 11"/>
              <p:cNvSpPr txBox="1">
                <a:spLocks noRot="1" noChangeAspect="1" noMove="1" noResize="1" noEditPoints="1" noAdjustHandles="1" noChangeArrowheads="1" noChangeShapeType="1" noTextEdit="1"/>
              </p:cNvSpPr>
              <p:nvPr/>
            </p:nvSpPr>
            <p:spPr>
              <a:xfrm>
                <a:off x="2852346" y="2780928"/>
                <a:ext cx="981652" cy="400110"/>
              </a:xfrm>
              <a:prstGeom prst="rect">
                <a:avLst/>
              </a:prstGeom>
              <a:blipFill rotWithShape="1">
                <a:blip r:embed="rId4"/>
                <a:stretch>
                  <a:fillRect/>
                </a:stretch>
              </a:blipFill>
            </p:spPr>
            <p:txBody>
              <a:bodyPr/>
              <a:lstStyle/>
              <a:p>
                <a:r>
                  <a:rPr lang="en-US">
                    <a:noFill/>
                  </a:rPr>
                  <a:t> </a:t>
                </a:r>
              </a:p>
            </p:txBody>
          </p:sp>
        </mc:Fallback>
      </mc:AlternateContent>
      <p:cxnSp>
        <p:nvCxnSpPr>
          <p:cNvPr id="47" name="Straight Connector 46"/>
          <p:cNvCxnSpPr/>
          <p:nvPr/>
        </p:nvCxnSpPr>
        <p:spPr>
          <a:xfrm flipV="1">
            <a:off x="3110344" y="3203121"/>
            <a:ext cx="0" cy="272130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3644434" y="3015978"/>
            <a:ext cx="0" cy="268597"/>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3093323" y="3011542"/>
            <a:ext cx="2106" cy="28182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72" name="TextBox 77"/>
          <p:cNvSpPr txBox="1"/>
          <p:nvPr/>
        </p:nvSpPr>
        <p:spPr>
          <a:xfrm>
            <a:off x="3779912" y="2401724"/>
            <a:ext cx="102788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rgbClr val="002060"/>
                </a:solidFill>
              </a:rPr>
              <a:t>EOS</a:t>
            </a:r>
          </a:p>
          <a:p>
            <a:r>
              <a:rPr lang="en-US" sz="1400" dirty="0" smtClean="0">
                <a:solidFill>
                  <a:srgbClr val="002060"/>
                </a:solidFill>
              </a:rPr>
              <a:t>data-item</a:t>
            </a:r>
            <a:endParaRPr lang="en-US" sz="1400" dirty="0">
              <a:solidFill>
                <a:srgbClr val="002060"/>
              </a:solidFill>
            </a:endParaRPr>
          </a:p>
        </p:txBody>
      </p:sp>
      <p:sp>
        <p:nvSpPr>
          <p:cNvPr id="73" name="TextBox 77"/>
          <p:cNvSpPr txBox="1"/>
          <p:nvPr/>
        </p:nvSpPr>
        <p:spPr>
          <a:xfrm>
            <a:off x="2915816" y="2401724"/>
            <a:ext cx="1124369"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rgbClr val="002060"/>
                </a:solidFill>
              </a:rPr>
              <a:t>ACTIVE</a:t>
            </a:r>
          </a:p>
          <a:p>
            <a:r>
              <a:rPr lang="en-US" sz="1400" dirty="0" smtClean="0">
                <a:solidFill>
                  <a:srgbClr val="002060"/>
                </a:solidFill>
              </a:rPr>
              <a:t>data-item</a:t>
            </a:r>
            <a:endParaRPr lang="en-US" sz="1400" dirty="0">
              <a:solidFill>
                <a:srgbClr val="002060"/>
              </a:solidFill>
            </a:endParaRPr>
          </a:p>
        </p:txBody>
      </p:sp>
      <p:cxnSp>
        <p:nvCxnSpPr>
          <p:cNvPr id="75" name="Straight Arrow Connector 74"/>
          <p:cNvCxnSpPr/>
          <p:nvPr/>
        </p:nvCxnSpPr>
        <p:spPr>
          <a:xfrm flipV="1">
            <a:off x="3093431" y="3156097"/>
            <a:ext cx="556873" cy="1"/>
          </a:xfrm>
          <a:prstGeom prst="straightConnector1">
            <a:avLst/>
          </a:prstGeom>
          <a:ln>
            <a:solidFill>
              <a:schemeClr val="tx1"/>
            </a:solidFill>
            <a:headEnd type="arrow"/>
            <a:tailEnd type="arrow"/>
          </a:ln>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8" name="TextBox 11"/>
              <p:cNvSpPr txBox="1"/>
              <p:nvPr/>
            </p:nvSpPr>
            <p:spPr>
              <a:xfrm>
                <a:off x="3871888" y="2775844"/>
                <a:ext cx="1004912" cy="369332"/>
              </a:xfrm>
              <a:prstGeom prst="rect">
                <a:avLst/>
              </a:prstGeom>
              <a:noFill/>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smtClean="0"/>
              </a:p>
            </p:txBody>
          </p:sp>
        </mc:Choice>
        <mc:Fallback xmlns="">
          <p:sp>
            <p:nvSpPr>
              <p:cNvPr id="78" name="TextBox 11"/>
              <p:cNvSpPr txBox="1">
                <a:spLocks noRot="1" noChangeAspect="1" noMove="1" noResize="1" noEditPoints="1" noAdjustHandles="1" noChangeArrowheads="1" noChangeShapeType="1" noTextEdit="1"/>
              </p:cNvSpPr>
              <p:nvPr/>
            </p:nvSpPr>
            <p:spPr>
              <a:xfrm>
                <a:off x="3871888" y="2775844"/>
                <a:ext cx="1004912" cy="369332"/>
              </a:xfrm>
              <a:prstGeom prst="rect">
                <a:avLst/>
              </a:prstGeom>
              <a:blipFill rotWithShape="1">
                <a:blip r:embed="rId5"/>
                <a:stretch>
                  <a:fillRect/>
                </a:stretch>
              </a:blipFill>
              <a:effectLst/>
            </p:spPr>
            <p:txBody>
              <a:bodyPr/>
              <a:lstStyle/>
              <a:p>
                <a:r>
                  <a:rPr lang="en-US">
                    <a:noFill/>
                  </a:rPr>
                  <a:t> </a:t>
                </a:r>
              </a:p>
            </p:txBody>
          </p:sp>
        </mc:Fallback>
      </mc:AlternateContent>
      <p:sp>
        <p:nvSpPr>
          <p:cNvPr id="2" name="TextBox 1"/>
          <p:cNvSpPr txBox="1"/>
          <p:nvPr/>
        </p:nvSpPr>
        <p:spPr>
          <a:xfrm>
            <a:off x="179512" y="908720"/>
            <a:ext cx="8856984" cy="1569660"/>
          </a:xfrm>
          <a:prstGeom prst="rect">
            <a:avLst/>
          </a:prstGeom>
          <a:noFill/>
        </p:spPr>
        <p:txBody>
          <a:bodyPr wrap="square" rtlCol="0">
            <a:spAutoFit/>
          </a:bodyPr>
          <a:lstStyle/>
          <a:p>
            <a:pPr marL="342900" indent="-342900">
              <a:buFont typeface="Arial" pitchFamily="34" charset="0"/>
              <a:buChar char="•"/>
            </a:pPr>
            <a:r>
              <a:rPr lang="en-US" sz="2400" dirty="0" smtClean="0">
                <a:solidFill>
                  <a:srgbClr val="FF0000"/>
                </a:solidFill>
              </a:rPr>
              <a:t>Technique: </a:t>
            </a:r>
            <a:r>
              <a:rPr lang="en-US" sz="2400" dirty="0" smtClean="0"/>
              <a:t>Supervised learning using C5.0 decision trees</a:t>
            </a:r>
          </a:p>
          <a:p>
            <a:pPr marL="342900" indent="-342900">
              <a:buFont typeface="Arial" pitchFamily="34" charset="0"/>
              <a:buChar char="•"/>
            </a:pPr>
            <a:r>
              <a:rPr lang="en-US" sz="2400" dirty="0" smtClean="0">
                <a:solidFill>
                  <a:srgbClr val="FF0000"/>
                </a:solidFill>
              </a:rPr>
              <a:t>Data item: </a:t>
            </a:r>
            <a:r>
              <a:rPr lang="en-US" sz="2400" dirty="0" smtClean="0"/>
              <a:t>system calls observed immediately after a packet</a:t>
            </a:r>
          </a:p>
          <a:p>
            <a:r>
              <a:rPr lang="en-US" sz="2400" dirty="0"/>
              <a:t> </a:t>
            </a:r>
            <a:r>
              <a:rPr lang="en-US" sz="2400" dirty="0" smtClean="0"/>
              <a:t>                         (encoded as bit-vector)</a:t>
            </a:r>
          </a:p>
          <a:p>
            <a:pPr marL="342900" indent="-342900">
              <a:buFont typeface="Arial" pitchFamily="34" charset="0"/>
              <a:buChar char="•"/>
            </a:pPr>
            <a:r>
              <a:rPr lang="en-US" sz="2400" dirty="0" smtClean="0">
                <a:solidFill>
                  <a:srgbClr val="FF0000"/>
                </a:solidFill>
              </a:rPr>
              <a:t>Label: </a:t>
            </a:r>
            <a:r>
              <a:rPr lang="en-US" sz="2400" dirty="0" smtClean="0"/>
              <a:t>ACTIVE or EOS</a:t>
            </a:r>
            <a:endParaRPr lang="en-US" sz="2800" dirty="0"/>
          </a:p>
        </p:txBody>
      </p:sp>
      <p:grpSp>
        <p:nvGrpSpPr>
          <p:cNvPr id="76" name="Group 75"/>
          <p:cNvGrpSpPr/>
          <p:nvPr/>
        </p:nvGrpSpPr>
        <p:grpSpPr>
          <a:xfrm>
            <a:off x="3873622" y="5561486"/>
            <a:ext cx="2576210" cy="334671"/>
            <a:chOff x="4170496" y="1844824"/>
            <a:chExt cx="689536" cy="281826"/>
          </a:xfrm>
        </p:grpSpPr>
        <p:cxnSp>
          <p:nvCxnSpPr>
            <p:cNvPr id="77" name="Straight Arrow Connector 76"/>
            <p:cNvCxnSpPr/>
            <p:nvPr/>
          </p:nvCxnSpPr>
          <p:spPr>
            <a:xfrm flipV="1">
              <a:off x="4170496" y="1985737"/>
              <a:ext cx="689536" cy="3103"/>
            </a:xfrm>
            <a:prstGeom prst="straightConnector1">
              <a:avLst/>
            </a:prstGeom>
            <a:ln>
              <a:solidFill>
                <a:schemeClr val="tx1"/>
              </a:solidFill>
              <a:headEnd type="arrow"/>
              <a:tailEnd type="arrow"/>
            </a:ln>
            <a:effectLst/>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4170496" y="1844824"/>
              <a:ext cx="0" cy="268597"/>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flipV="1">
              <a:off x="4856293" y="1844824"/>
              <a:ext cx="3739" cy="28182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82" name="Rectangle 81"/>
          <p:cNvSpPr/>
          <p:nvPr/>
        </p:nvSpPr>
        <p:spPr>
          <a:xfrm>
            <a:off x="3779912" y="5440859"/>
            <a:ext cx="72008" cy="523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8" name="Rectangle 47"/>
          <p:cNvSpPr/>
          <p:nvPr/>
        </p:nvSpPr>
        <p:spPr>
          <a:xfrm>
            <a:off x="2655371" y="5723964"/>
            <a:ext cx="420308" cy="369332"/>
          </a:xfrm>
          <a:prstGeom prst="rect">
            <a:avLst/>
          </a:prstGeom>
        </p:spPr>
        <p:txBody>
          <a:bodyPr wrap="none">
            <a:spAutoFit/>
          </a:bodyPr>
          <a:lstStyle/>
          <a:p>
            <a:r>
              <a:rPr lang="en-US" dirty="0" smtClean="0"/>
              <a:t>P1</a:t>
            </a:r>
            <a:endParaRPr lang="en-US" dirty="0"/>
          </a:p>
        </p:txBody>
      </p:sp>
      <p:sp>
        <p:nvSpPr>
          <p:cNvPr id="86" name="Rectangle 85"/>
          <p:cNvSpPr/>
          <p:nvPr/>
        </p:nvSpPr>
        <p:spPr>
          <a:xfrm>
            <a:off x="3440150" y="5723964"/>
            <a:ext cx="420308" cy="369332"/>
          </a:xfrm>
          <a:prstGeom prst="rect">
            <a:avLst/>
          </a:prstGeom>
        </p:spPr>
        <p:txBody>
          <a:bodyPr wrap="none">
            <a:spAutoFit/>
          </a:bodyPr>
          <a:lstStyle/>
          <a:p>
            <a:r>
              <a:rPr lang="en-US" dirty="0" smtClean="0"/>
              <a:t>P2</a:t>
            </a:r>
            <a:endParaRPr lang="en-US" dirty="0"/>
          </a:p>
        </p:txBody>
      </p:sp>
      <p:sp>
        <p:nvSpPr>
          <p:cNvPr id="87" name="Rectangle 86"/>
          <p:cNvSpPr/>
          <p:nvPr/>
        </p:nvSpPr>
        <p:spPr>
          <a:xfrm>
            <a:off x="6015555" y="5723964"/>
            <a:ext cx="420308" cy="369332"/>
          </a:xfrm>
          <a:prstGeom prst="rect">
            <a:avLst/>
          </a:prstGeom>
        </p:spPr>
        <p:txBody>
          <a:bodyPr wrap="none">
            <a:spAutoFit/>
          </a:bodyPr>
          <a:lstStyle/>
          <a:p>
            <a:r>
              <a:rPr lang="en-US" dirty="0" smtClean="0"/>
              <a:t>P3</a:t>
            </a:r>
            <a:endParaRPr lang="en-US" dirty="0"/>
          </a:p>
        </p:txBody>
      </p:sp>
      <p:cxnSp>
        <p:nvCxnSpPr>
          <p:cNvPr id="89" name="Straight Connector 88"/>
          <p:cNvCxnSpPr/>
          <p:nvPr/>
        </p:nvCxnSpPr>
        <p:spPr>
          <a:xfrm flipV="1">
            <a:off x="3644434" y="3212976"/>
            <a:ext cx="0" cy="296712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4436522" y="3068960"/>
            <a:ext cx="0" cy="296712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6513081" y="3198176"/>
            <a:ext cx="0" cy="296712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98" name="Group 97"/>
          <p:cNvGrpSpPr/>
          <p:nvPr/>
        </p:nvGrpSpPr>
        <p:grpSpPr>
          <a:xfrm>
            <a:off x="6510868" y="2938617"/>
            <a:ext cx="589950" cy="294266"/>
            <a:chOff x="4170496" y="1844824"/>
            <a:chExt cx="689536" cy="281826"/>
          </a:xfrm>
        </p:grpSpPr>
        <p:cxnSp>
          <p:nvCxnSpPr>
            <p:cNvPr id="99" name="Straight Arrow Connector 98"/>
            <p:cNvCxnSpPr/>
            <p:nvPr/>
          </p:nvCxnSpPr>
          <p:spPr>
            <a:xfrm flipV="1">
              <a:off x="4170496" y="1985737"/>
              <a:ext cx="689536" cy="3103"/>
            </a:xfrm>
            <a:prstGeom prst="straightConnector1">
              <a:avLst/>
            </a:prstGeom>
            <a:ln>
              <a:solidFill>
                <a:schemeClr val="tx1"/>
              </a:solidFill>
              <a:headEnd type="arrow"/>
              <a:tailEnd type="arrow"/>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V="1">
              <a:off x="4170496" y="1844824"/>
              <a:ext cx="0" cy="268597"/>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flipV="1">
              <a:off x="4856293" y="1844824"/>
              <a:ext cx="3739" cy="28182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08" name="TextBox 11"/>
              <p:cNvSpPr txBox="1"/>
              <p:nvPr/>
            </p:nvSpPr>
            <p:spPr>
              <a:xfrm>
                <a:off x="6553200" y="2708200"/>
                <a:ext cx="1007616" cy="369332"/>
              </a:xfrm>
              <a:prstGeom prst="rect">
                <a:avLst/>
              </a:prstGeom>
              <a:noFill/>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dirty="0" smtClean="0"/>
              </a:p>
            </p:txBody>
          </p:sp>
        </mc:Choice>
        <mc:Fallback xmlns="">
          <p:sp>
            <p:nvSpPr>
              <p:cNvPr id="108" name="TextBox 11"/>
              <p:cNvSpPr txBox="1">
                <a:spLocks noRot="1" noChangeAspect="1" noMove="1" noResize="1" noEditPoints="1" noAdjustHandles="1" noChangeArrowheads="1" noChangeShapeType="1" noTextEdit="1"/>
              </p:cNvSpPr>
              <p:nvPr/>
            </p:nvSpPr>
            <p:spPr>
              <a:xfrm>
                <a:off x="6553200" y="2708200"/>
                <a:ext cx="1007616" cy="369332"/>
              </a:xfrm>
              <a:prstGeom prst="rect">
                <a:avLst/>
              </a:prstGeom>
              <a:blipFill rotWithShape="1">
                <a:blip r:embed="rId6"/>
                <a:stretch>
                  <a:fillRect/>
                </a:stretch>
              </a:blipFill>
              <a:effectLst/>
            </p:spPr>
            <p:txBody>
              <a:bodyPr/>
              <a:lstStyle/>
              <a:p>
                <a:r>
                  <a:rPr lang="en-US">
                    <a:noFill/>
                  </a:rPr>
                  <a:t> </a:t>
                </a:r>
              </a:p>
            </p:txBody>
          </p:sp>
        </mc:Fallback>
      </mc:AlternateContent>
      <p:cxnSp>
        <p:nvCxnSpPr>
          <p:cNvPr id="109" name="Straight Connector 108"/>
          <p:cNvCxnSpPr/>
          <p:nvPr/>
        </p:nvCxnSpPr>
        <p:spPr>
          <a:xfrm flipV="1">
            <a:off x="7100818" y="3001316"/>
            <a:ext cx="0" cy="296712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0" name="TextBox 46"/>
          <p:cNvSpPr txBox="1"/>
          <p:nvPr/>
        </p:nvSpPr>
        <p:spPr>
          <a:xfrm>
            <a:off x="6480365" y="4005064"/>
            <a:ext cx="400110" cy="1247019"/>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err="1" smtClean="0">
                <a:latin typeface="Times New Roman" pitchFamily="18" charset="0"/>
                <a:cs typeface="Times New Roman" pitchFamily="18" charset="0"/>
              </a:rPr>
              <a:t>CloseHandle</a:t>
            </a:r>
            <a:r>
              <a:rPr lang="en-US" sz="1400" dirty="0" smtClean="0">
                <a:latin typeface="Times New Roman" pitchFamily="18" charset="0"/>
                <a:cs typeface="Times New Roman" pitchFamily="18" charset="0"/>
              </a:rPr>
              <a:t>( )</a:t>
            </a:r>
            <a:endParaRPr lang="en-US" sz="1400" dirty="0">
              <a:latin typeface="Times New Roman" pitchFamily="18" charset="0"/>
              <a:cs typeface="Times New Roman" pitchFamily="18" charset="0"/>
            </a:endParaRPr>
          </a:p>
        </p:txBody>
      </p:sp>
      <p:sp>
        <p:nvSpPr>
          <p:cNvPr id="111" name="TextBox 80"/>
          <p:cNvSpPr txBox="1"/>
          <p:nvPr/>
        </p:nvSpPr>
        <p:spPr>
          <a:xfrm>
            <a:off x="6700708" y="4005064"/>
            <a:ext cx="400110" cy="1247019"/>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err="1" smtClean="0">
                <a:latin typeface="Times New Roman" pitchFamily="18" charset="0"/>
                <a:cs typeface="Times New Roman" pitchFamily="18" charset="0"/>
              </a:rPr>
              <a:t>FreeLibrary</a:t>
            </a:r>
            <a:r>
              <a:rPr lang="en-US" sz="1400" dirty="0" smtClean="0">
                <a:latin typeface="Times New Roman" pitchFamily="18" charset="0"/>
                <a:cs typeface="Times New Roman" pitchFamily="18" charset="0"/>
              </a:rPr>
              <a:t>( )</a:t>
            </a:r>
            <a:endParaRPr lang="en-US" sz="1400" dirty="0">
              <a:latin typeface="Times New Roman" pitchFamily="18" charset="0"/>
              <a:cs typeface="Times New Roman" pitchFamily="18" charset="0"/>
            </a:endParaRPr>
          </a:p>
        </p:txBody>
      </p:sp>
      <p:sp>
        <p:nvSpPr>
          <p:cNvPr id="112" name="TextBox 82"/>
          <p:cNvSpPr txBox="1"/>
          <p:nvPr/>
        </p:nvSpPr>
        <p:spPr>
          <a:xfrm>
            <a:off x="6916732" y="4005064"/>
            <a:ext cx="400110" cy="1247019"/>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smtClean="0">
                <a:latin typeface="Times New Roman" pitchFamily="18" charset="0"/>
                <a:cs typeface="Times New Roman" pitchFamily="18" charset="0"/>
              </a:rPr>
              <a:t>…( )</a:t>
            </a:r>
            <a:endParaRPr lang="en-US" sz="1400" dirty="0">
              <a:latin typeface="Times New Roman" pitchFamily="18" charset="0"/>
              <a:cs typeface="Times New Roman" pitchFamily="18" charset="0"/>
            </a:endParaRPr>
          </a:p>
        </p:txBody>
      </p:sp>
      <p:sp>
        <p:nvSpPr>
          <p:cNvPr id="113" name="TextBox 83"/>
          <p:cNvSpPr txBox="1"/>
          <p:nvPr/>
        </p:nvSpPr>
        <p:spPr>
          <a:xfrm>
            <a:off x="7142048" y="4005064"/>
            <a:ext cx="400110" cy="1247019"/>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smtClean="0">
                <a:latin typeface="Times New Roman" pitchFamily="18" charset="0"/>
                <a:cs typeface="Times New Roman" pitchFamily="18" charset="0"/>
              </a:rPr>
              <a:t>…( )</a:t>
            </a:r>
            <a:endParaRPr lang="en-US" sz="1400" dirty="0">
              <a:latin typeface="Times New Roman" pitchFamily="18" charset="0"/>
              <a:cs typeface="Times New Roman" pitchFamily="18" charset="0"/>
            </a:endParaRPr>
          </a:p>
        </p:txBody>
      </p:sp>
      <p:sp>
        <p:nvSpPr>
          <p:cNvPr id="114" name="TextBox 83"/>
          <p:cNvSpPr txBox="1"/>
          <p:nvPr/>
        </p:nvSpPr>
        <p:spPr>
          <a:xfrm>
            <a:off x="7420788" y="4016198"/>
            <a:ext cx="400110" cy="1247019"/>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smtClean="0">
                <a:latin typeface="Times New Roman" pitchFamily="18" charset="0"/>
                <a:cs typeface="Times New Roman" pitchFamily="18" charset="0"/>
              </a:rPr>
              <a:t>…( )</a:t>
            </a:r>
            <a:endParaRPr lang="en-US" sz="1400" dirty="0">
              <a:latin typeface="Times New Roman" pitchFamily="18" charset="0"/>
              <a:cs typeface="Times New Roman" pitchFamily="18" charset="0"/>
            </a:endParaRPr>
          </a:p>
        </p:txBody>
      </p:sp>
      <p:sp>
        <p:nvSpPr>
          <p:cNvPr id="115" name="TextBox 77"/>
          <p:cNvSpPr txBox="1"/>
          <p:nvPr/>
        </p:nvSpPr>
        <p:spPr>
          <a:xfrm>
            <a:off x="6432978" y="2348880"/>
            <a:ext cx="102788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rgbClr val="002060"/>
                </a:solidFill>
              </a:rPr>
              <a:t>EOS</a:t>
            </a:r>
          </a:p>
          <a:p>
            <a:r>
              <a:rPr lang="en-US" sz="1400" dirty="0" smtClean="0">
                <a:solidFill>
                  <a:srgbClr val="002060"/>
                </a:solidFill>
              </a:rPr>
              <a:t>data-item</a:t>
            </a:r>
            <a:endParaRPr lang="en-US" sz="1400" dirty="0">
              <a:solidFill>
                <a:srgbClr val="002060"/>
              </a:solidFill>
            </a:endParaRPr>
          </a:p>
        </p:txBody>
      </p:sp>
      <p:sp>
        <p:nvSpPr>
          <p:cNvPr id="59" name="Title 58"/>
          <p:cNvSpPr>
            <a:spLocks noGrp="1"/>
          </p:cNvSpPr>
          <p:nvPr>
            <p:ph type="title"/>
          </p:nvPr>
        </p:nvSpPr>
        <p:spPr>
          <a:xfrm>
            <a:off x="457200" y="-18256"/>
            <a:ext cx="8229600" cy="1143000"/>
          </a:xfrm>
        </p:spPr>
        <p:txBody>
          <a:bodyPr>
            <a:normAutofit/>
          </a:bodyPr>
          <a:lstStyle/>
          <a:p>
            <a:r>
              <a:rPr lang="en-IN" sz="3600" dirty="0"/>
              <a:t>Predicting onset of network </a:t>
            </a:r>
            <a:r>
              <a:rPr lang="en-IN" sz="3600" dirty="0" smtClean="0"/>
              <a:t>inactivity</a:t>
            </a:r>
            <a:endParaRPr lang="en-US" sz="3600" dirty="0"/>
          </a:p>
        </p:txBody>
      </p:sp>
      <p:sp>
        <p:nvSpPr>
          <p:cNvPr id="60" name="TextBox 59"/>
          <p:cNvSpPr txBox="1"/>
          <p:nvPr/>
        </p:nvSpPr>
        <p:spPr>
          <a:xfrm>
            <a:off x="6019800" y="6547134"/>
            <a:ext cx="2019152" cy="276999"/>
          </a:xfrm>
          <a:prstGeom prst="rect">
            <a:avLst/>
          </a:prstGeom>
          <a:noFill/>
        </p:spPr>
        <p:txBody>
          <a:bodyPr wrap="none" rtlCol="0">
            <a:spAutoFit/>
          </a:bodyPr>
          <a:lstStyle/>
          <a:p>
            <a:r>
              <a:rPr lang="en-US" sz="1200" dirty="0" smtClean="0"/>
              <a:t>Courtesy: Vishnu </a:t>
            </a:r>
            <a:r>
              <a:rPr lang="en-US" sz="1200" dirty="0" err="1" smtClean="0"/>
              <a:t>Navda</a:t>
            </a:r>
            <a:r>
              <a:rPr lang="en-US" sz="1200" dirty="0" smtClean="0"/>
              <a:t> et al.</a:t>
            </a:r>
            <a:endParaRPr lang="en-US" sz="1200" dirty="0"/>
          </a:p>
        </p:txBody>
      </p:sp>
      <p:sp>
        <p:nvSpPr>
          <p:cNvPr id="3" name="Date Placeholder 2"/>
          <p:cNvSpPr>
            <a:spLocks noGrp="1"/>
          </p:cNvSpPr>
          <p:nvPr>
            <p:ph type="dt" sz="half" idx="10"/>
          </p:nvPr>
        </p:nvSpPr>
        <p:spPr/>
        <p:txBody>
          <a:bodyPr/>
          <a:lstStyle/>
          <a:p>
            <a:r>
              <a:rPr lang="en-US" smtClean="0"/>
              <a:t>3/24/14</a:t>
            </a:r>
            <a:endParaRPr lang="en-US"/>
          </a:p>
        </p:txBody>
      </p:sp>
      <p:sp>
        <p:nvSpPr>
          <p:cNvPr id="9" name="Footer Placeholder 8"/>
          <p:cNvSpPr>
            <a:spLocks noGrp="1"/>
          </p:cNvSpPr>
          <p:nvPr>
            <p:ph type="ftr" sz="quarter" idx="11"/>
          </p:nvPr>
        </p:nvSpPr>
        <p:spPr/>
        <p:txBody>
          <a:bodyPr/>
          <a:lstStyle/>
          <a:p>
            <a:r>
              <a:rPr lang="en-US" smtClean="0"/>
              <a:t>Cellular Networks and Mobile Computing (COMS 6998-7)</a:t>
            </a:r>
            <a:endParaRPr lang="en-US"/>
          </a:p>
        </p:txBody>
      </p:sp>
      <p:sp>
        <p:nvSpPr>
          <p:cNvPr id="12" name="Slide Number Placeholder 11"/>
          <p:cNvSpPr>
            <a:spLocks noGrp="1"/>
          </p:cNvSpPr>
          <p:nvPr>
            <p:ph type="sldNum" sz="quarter" idx="12"/>
          </p:nvPr>
        </p:nvSpPr>
        <p:spPr/>
        <p:txBody>
          <a:bodyPr/>
          <a:lstStyle/>
          <a:p>
            <a:fld id="{20342B77-D34C-443A-9BA4-2E8748A6D936}" type="slidenum">
              <a:rPr lang="en-US" smtClean="0"/>
              <a:pPr/>
              <a:t>79</a:t>
            </a:fld>
            <a:endParaRPr lang="en-US"/>
          </a:p>
        </p:txBody>
      </p:sp>
    </p:spTree>
    <p:extLst>
      <p:ext uri="{BB962C8B-B14F-4D97-AF65-F5344CB8AC3E}">
        <p14:creationId xmlns:p14="http://schemas.microsoft.com/office/powerpoint/2010/main" val="36882904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1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1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1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1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1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50"/>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5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7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3"/>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7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78"/>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21"/>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47"/>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89"/>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94"/>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9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08"/>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96"/>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10" grpId="0" animBg="1"/>
      <p:bldP spid="13" grpId="0"/>
      <p:bldP spid="14" grpId="0"/>
      <p:bldP spid="18" grpId="0"/>
      <p:bldP spid="19" grpId="0"/>
      <p:bldP spid="24" grpId="0"/>
      <p:bldP spid="27" grpId="0"/>
      <p:bldP spid="28" grpId="0"/>
      <p:bldP spid="29" grpId="0"/>
      <p:bldP spid="32" grpId="0"/>
      <p:bldP spid="34" grpId="0"/>
      <p:bldP spid="35" grpId="0" animBg="1"/>
      <p:bldP spid="36" grpId="0"/>
      <p:bldP spid="45" grpId="0"/>
      <p:bldP spid="72" grpId="0"/>
      <p:bldP spid="73" grpId="0"/>
      <p:bldP spid="78" grpId="0"/>
      <p:bldP spid="82" grpId="0" animBg="1"/>
      <p:bldP spid="48" grpId="0"/>
      <p:bldP spid="86" grpId="0"/>
      <p:bldP spid="87" grpId="0"/>
      <p:bldP spid="108" grpId="0"/>
      <p:bldP spid="110" grpId="0"/>
      <p:bldP spid="111" grpId="0"/>
      <p:bldP spid="112" grpId="0"/>
      <p:bldP spid="113" grpId="0"/>
      <p:bldP spid="114"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 Box 7"/>
          <p:cNvSpPr txBox="1">
            <a:spLocks noChangeArrowheads="1"/>
          </p:cNvSpPr>
          <p:nvPr/>
        </p:nvSpPr>
        <p:spPr bwMode="auto">
          <a:xfrm>
            <a:off x="384996" y="1676401"/>
            <a:ext cx="4539917" cy="48006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lIns="90488" tIns="137160" rIns="90488" bIns="44450"/>
          <a:lstStyle/>
          <a:p>
            <a:pPr marL="231775" algn="ctr" defTabSz="457200" fontAlgn="base">
              <a:spcBef>
                <a:spcPct val="0"/>
              </a:spcBef>
              <a:spcAft>
                <a:spcPct val="0"/>
              </a:spcAft>
              <a:defRPr/>
            </a:pPr>
            <a:endParaRPr lang="en-US" sz="2700" dirty="0">
              <a:solidFill>
                <a:srgbClr val="FFFF00"/>
              </a:solidFill>
              <a:latin typeface="Calibri" pitchFamily="34" charset="0"/>
              <a:ea typeface="Batang" pitchFamily="18" charset="-127"/>
              <a:cs typeface="Calibri" pitchFamily="34" charset="0"/>
            </a:endParaRPr>
          </a:p>
          <a:p>
            <a:pPr marL="231775" algn="ctr" defTabSz="457200" fontAlgn="base">
              <a:spcBef>
                <a:spcPct val="0"/>
              </a:spcBef>
              <a:spcAft>
                <a:spcPct val="0"/>
              </a:spcAft>
              <a:defRPr/>
            </a:pPr>
            <a:endParaRPr lang="en-US" sz="2500" dirty="0">
              <a:solidFill>
                <a:prstClr val="white"/>
              </a:solidFill>
              <a:latin typeface="Calibri" pitchFamily="34" charset="0"/>
              <a:ea typeface="Batang" pitchFamily="18" charset="-127"/>
              <a:cs typeface="Calibri" pitchFamily="34" charset="0"/>
            </a:endParaRPr>
          </a:p>
          <a:p>
            <a:pPr marL="231775" defTabSz="457200" fontAlgn="base">
              <a:spcBef>
                <a:spcPct val="0"/>
              </a:spcBef>
              <a:spcAft>
                <a:spcPct val="0"/>
              </a:spcAft>
              <a:defRPr/>
            </a:pPr>
            <a:endParaRPr lang="en-US" sz="2500" dirty="0">
              <a:solidFill>
                <a:prstClr val="white"/>
              </a:solidFill>
              <a:latin typeface="Calibri" pitchFamily="34" charset="0"/>
              <a:ea typeface="Batang" pitchFamily="18" charset="-127"/>
              <a:cs typeface="Calibri" pitchFamily="34" charset="0"/>
            </a:endParaRPr>
          </a:p>
          <a:p>
            <a:pPr marL="231775" defTabSz="457200" fontAlgn="base">
              <a:spcBef>
                <a:spcPct val="0"/>
              </a:spcBef>
              <a:spcAft>
                <a:spcPct val="0"/>
              </a:spcAft>
              <a:defRPr/>
            </a:pPr>
            <a:endParaRPr lang="en-US" sz="2500" dirty="0">
              <a:solidFill>
                <a:prstClr val="white"/>
              </a:solidFill>
              <a:latin typeface="Calibri" pitchFamily="34" charset="0"/>
              <a:ea typeface="Batang" pitchFamily="18" charset="-127"/>
              <a:cs typeface="Calibri" pitchFamily="34" charset="0"/>
            </a:endParaRPr>
          </a:p>
          <a:p>
            <a:pPr marL="290513" defTabSz="457200" fontAlgn="base">
              <a:spcBef>
                <a:spcPct val="0"/>
              </a:spcBef>
              <a:spcAft>
                <a:spcPct val="0"/>
              </a:spcAft>
              <a:buFont typeface="Arial" pitchFamily="34" charset="0"/>
              <a:buChar char="•"/>
              <a:defRPr/>
            </a:pPr>
            <a:endParaRPr lang="en-US" sz="2800" dirty="0">
              <a:solidFill>
                <a:prstClr val="white"/>
              </a:solidFill>
              <a:latin typeface="Comic Sans MS" pitchFamily="66" charset="0"/>
              <a:ea typeface="Batang" pitchFamily="18" charset="-127"/>
              <a:cs typeface="Batang" pitchFamily="18" charset="-127"/>
            </a:endParaRPr>
          </a:p>
          <a:p>
            <a:pPr marL="290513" defTabSz="457200" fontAlgn="base">
              <a:spcBef>
                <a:spcPct val="0"/>
              </a:spcBef>
              <a:spcAft>
                <a:spcPct val="0"/>
              </a:spcAft>
              <a:buFont typeface="Arial" pitchFamily="34" charset="0"/>
              <a:buChar char="•"/>
              <a:defRPr/>
            </a:pPr>
            <a:endParaRPr lang="en-US" sz="2800" dirty="0">
              <a:solidFill>
                <a:prstClr val="white"/>
              </a:solidFill>
              <a:latin typeface="Comic Sans MS" pitchFamily="-112" charset="0"/>
              <a:ea typeface="Batang" pitchFamily="18" charset="-127"/>
              <a:cs typeface="Batang" pitchFamily="18" charset="-127"/>
            </a:endParaRPr>
          </a:p>
          <a:p>
            <a:pPr lvl="8" algn="ctr" defTabSz="457200">
              <a:spcBef>
                <a:spcPct val="50000"/>
              </a:spcBef>
              <a:defRPr/>
            </a:pPr>
            <a:endParaRPr lang="en-US" sz="3200" dirty="0">
              <a:solidFill>
                <a:prstClr val="white"/>
              </a:solidFill>
              <a:latin typeface="Comic Sans MS" pitchFamily="66" charset="0"/>
            </a:endParaRPr>
          </a:p>
        </p:txBody>
      </p:sp>
      <p:sp>
        <p:nvSpPr>
          <p:cNvPr id="147458" name="Title 1"/>
          <p:cNvSpPr>
            <a:spLocks noGrp="1"/>
          </p:cNvSpPr>
          <p:nvPr>
            <p:ph type="title"/>
          </p:nvPr>
        </p:nvSpPr>
        <p:spPr>
          <a:xfrm>
            <a:off x="12700" y="185738"/>
            <a:ext cx="8229600" cy="1143000"/>
          </a:xfrm>
        </p:spPr>
        <p:txBody>
          <a:bodyPr>
            <a:normAutofit fontScale="90000"/>
          </a:bodyPr>
          <a:lstStyle/>
          <a:p>
            <a:r>
              <a:rPr lang="en-US" dirty="0">
                <a:latin typeface="Calibri" charset="0"/>
                <a:ea typeface="ＭＳ Ｐゴシック" charset="0"/>
                <a:cs typeface="ＭＳ Ｐゴシック" charset="0"/>
              </a:rPr>
              <a:t>Review of Previous Lecture (Cont’d)</a:t>
            </a:r>
            <a:endParaRPr lang="en-US" dirty="0">
              <a:solidFill>
                <a:srgbClr val="000090"/>
              </a:solidFill>
              <a:latin typeface="Gill Sans Light" charset="0"/>
              <a:ea typeface="ＭＳ Ｐゴシック" charset="0"/>
            </a:endParaRPr>
          </a:p>
        </p:txBody>
      </p:sp>
      <p:sp>
        <p:nvSpPr>
          <p:cNvPr id="147459" name="TextBox 7"/>
          <p:cNvSpPr txBox="1">
            <a:spLocks noChangeArrowheads="1"/>
          </p:cNvSpPr>
          <p:nvPr/>
        </p:nvSpPr>
        <p:spPr bwMode="auto">
          <a:xfrm>
            <a:off x="10793413" y="4595813"/>
            <a:ext cx="1857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000" b="1">
                <a:solidFill>
                  <a:schemeClr val="tx1"/>
                </a:solidFill>
                <a:latin typeface="Helvetica" charset="0"/>
                <a:ea typeface="ＭＳ Ｐゴシック" charset="0"/>
                <a:cs typeface="ＭＳ Ｐゴシック" charset="0"/>
              </a:defRPr>
            </a:lvl1pPr>
            <a:lvl2pPr marL="742950" indent="-285750" defTabSz="457200" eaLnBrk="0" hangingPunct="0">
              <a:defRPr sz="2000" b="1">
                <a:solidFill>
                  <a:schemeClr val="tx1"/>
                </a:solidFill>
                <a:latin typeface="Helvetica" charset="0"/>
                <a:ea typeface="ＭＳ Ｐゴシック" charset="0"/>
              </a:defRPr>
            </a:lvl2pPr>
            <a:lvl3pPr marL="1143000" indent="-228600" defTabSz="457200" eaLnBrk="0" hangingPunct="0">
              <a:defRPr sz="2000" b="1">
                <a:solidFill>
                  <a:schemeClr val="tx1"/>
                </a:solidFill>
                <a:latin typeface="Helvetica" charset="0"/>
                <a:ea typeface="ＭＳ Ｐゴシック" charset="0"/>
              </a:defRPr>
            </a:lvl3pPr>
            <a:lvl4pPr marL="1600200" indent="-228600" defTabSz="457200" eaLnBrk="0" hangingPunct="0">
              <a:defRPr sz="2000" b="1">
                <a:solidFill>
                  <a:schemeClr val="tx1"/>
                </a:solidFill>
                <a:latin typeface="Helvetica" charset="0"/>
                <a:ea typeface="ＭＳ Ｐゴシック" charset="0"/>
              </a:defRPr>
            </a:lvl4pPr>
            <a:lvl5pPr marL="2057400" indent="-228600" defTabSz="4572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fontAlgn="base" hangingPunct="1">
              <a:spcBef>
                <a:spcPct val="0"/>
              </a:spcBef>
              <a:spcAft>
                <a:spcPct val="0"/>
              </a:spcAft>
            </a:pPr>
            <a:endParaRPr lang="en-US" sz="2400" b="0" smtClean="0">
              <a:solidFill>
                <a:srgbClr val="000000"/>
              </a:solidFill>
              <a:latin typeface="Arial" charset="0"/>
            </a:endParaRPr>
          </a:p>
        </p:txBody>
      </p:sp>
      <p:sp>
        <p:nvSpPr>
          <p:cNvPr id="3" name="Content Placeholder 2"/>
          <p:cNvSpPr>
            <a:spLocks noGrp="1"/>
          </p:cNvSpPr>
          <p:nvPr>
            <p:ph idx="1"/>
          </p:nvPr>
        </p:nvSpPr>
        <p:spPr>
          <a:xfrm>
            <a:off x="304800" y="1752600"/>
            <a:ext cx="4713287" cy="4724400"/>
          </a:xfrm>
        </p:spPr>
        <p:txBody>
          <a:bodyPr>
            <a:normAutofit fontScale="70000" lnSpcReduction="20000"/>
          </a:bodyPr>
          <a:lstStyle/>
          <a:p>
            <a:pPr marL="514350" indent="-514350">
              <a:buFont typeface="Corbel" charset="0"/>
              <a:buAutoNum type="arabicPeriod"/>
            </a:pPr>
            <a:r>
              <a:rPr lang="en-US" sz="2800" dirty="0" smtClean="0">
                <a:latin typeface="Gill Sans Light" charset="0"/>
                <a:ea typeface="ＭＳ Ｐゴシック" charset="0"/>
              </a:rPr>
              <a:t>Soft Cell data </a:t>
            </a:r>
            <a:r>
              <a:rPr lang="en-US" sz="2800" dirty="0">
                <a:latin typeface="Gill Sans Light" charset="0"/>
                <a:ea typeface="ＭＳ Ｐゴシック" charset="0"/>
              </a:rPr>
              <a:t>p</a:t>
            </a:r>
            <a:r>
              <a:rPr lang="en-US" sz="2800" dirty="0" smtClean="0">
                <a:latin typeface="Gill Sans Light" charset="0"/>
                <a:ea typeface="ＭＳ Ｐゴシック" charset="0"/>
              </a:rPr>
              <a:t>lane</a:t>
            </a:r>
          </a:p>
          <a:p>
            <a:pPr marL="914400" lvl="1" indent="-514350">
              <a:buFont typeface="Corbel" charset="0"/>
              <a:buAutoNum type="arabicPeriod"/>
            </a:pPr>
            <a:r>
              <a:rPr lang="en-US" sz="2400" dirty="0" smtClean="0">
                <a:latin typeface="Gill Sans Light" charset="0"/>
                <a:ea typeface="ＭＳ Ｐゴシック" charset="0"/>
              </a:rPr>
              <a:t>Use commodity </a:t>
            </a:r>
            <a:r>
              <a:rPr lang="en-US" sz="2400" dirty="0" err="1" smtClean="0">
                <a:latin typeface="Gill Sans Light" charset="0"/>
                <a:ea typeface="ＭＳ Ｐゴシック" charset="0"/>
              </a:rPr>
              <a:t>OpenFlow</a:t>
            </a:r>
            <a:r>
              <a:rPr lang="en-US" sz="2400" dirty="0" smtClean="0">
                <a:latin typeface="Gill Sans Light" charset="0"/>
                <a:ea typeface="ＭＳ Ｐゴシック" charset="0"/>
              </a:rPr>
              <a:t> switches instead of dedicated hardware boxes such as P-GW</a:t>
            </a:r>
          </a:p>
          <a:p>
            <a:pPr marL="914400" lvl="1" indent="-514350">
              <a:buFont typeface="Corbel" charset="0"/>
              <a:buAutoNum type="arabicPeriod"/>
            </a:pPr>
            <a:r>
              <a:rPr lang="en-US" sz="2400" dirty="0" smtClean="0">
                <a:latin typeface="Gill Sans Light" charset="0"/>
                <a:ea typeface="ＭＳ Ｐゴシック" charset="0"/>
              </a:rPr>
              <a:t>Network functions are flexibly distributed</a:t>
            </a:r>
            <a:endParaRPr lang="en-US" sz="2400" dirty="0" smtClean="0">
              <a:latin typeface="Gill Sans Light" charset="0"/>
              <a:ea typeface="ＭＳ Ｐゴシック" charset="0"/>
            </a:endParaRPr>
          </a:p>
          <a:p>
            <a:pPr marL="914400" lvl="1" indent="-514350">
              <a:buFont typeface="Corbel" charset="0"/>
              <a:buAutoNum type="arabicPeriod"/>
            </a:pPr>
            <a:endParaRPr lang="en-US" sz="2400" dirty="0" smtClean="0">
              <a:latin typeface="Gill Sans Light" charset="0"/>
              <a:ea typeface="ＭＳ Ｐゴシック" charset="0"/>
            </a:endParaRPr>
          </a:p>
          <a:p>
            <a:pPr marL="514350" indent="-514350">
              <a:buFont typeface="Corbel" charset="0"/>
              <a:buAutoNum type="arabicPeriod"/>
            </a:pPr>
            <a:r>
              <a:rPr lang="en-US" sz="2800" dirty="0" smtClean="0">
                <a:latin typeface="Gill Sans Light" charset="0"/>
                <a:ea typeface="ＭＳ Ｐゴシック" charset="0"/>
              </a:rPr>
              <a:t>Scalable </a:t>
            </a:r>
            <a:r>
              <a:rPr lang="en-US" sz="2800" dirty="0">
                <a:latin typeface="Gill Sans Light" charset="0"/>
                <a:ea typeface="ＭＳ Ｐゴシック" charset="0"/>
              </a:rPr>
              <a:t>system design</a:t>
            </a:r>
          </a:p>
          <a:p>
            <a:pPr marL="971550" lvl="1" indent="-514350"/>
            <a:r>
              <a:rPr lang="en-US" sz="2400" dirty="0">
                <a:solidFill>
                  <a:srgbClr val="FF0000"/>
                </a:solidFill>
                <a:latin typeface="Gill Sans Light" charset="0"/>
                <a:ea typeface="ＭＳ Ｐゴシック" charset="0"/>
              </a:rPr>
              <a:t>Classifying flows at access edge</a:t>
            </a:r>
          </a:p>
          <a:p>
            <a:pPr marL="971550" lvl="1" indent="-514350"/>
            <a:r>
              <a:rPr lang="en-US" sz="2400" dirty="0">
                <a:solidFill>
                  <a:srgbClr val="FF0000"/>
                </a:solidFill>
                <a:latin typeface="Gill Sans Light" charset="0"/>
                <a:ea typeface="ＭＳ Ｐゴシック" charset="0"/>
              </a:rPr>
              <a:t>Offloading controller tasks to switch local </a:t>
            </a:r>
            <a:r>
              <a:rPr lang="en-US" sz="2400" dirty="0" smtClean="0">
                <a:solidFill>
                  <a:srgbClr val="FF0000"/>
                </a:solidFill>
                <a:latin typeface="Gill Sans Light" charset="0"/>
                <a:ea typeface="ＭＳ Ｐゴシック" charset="0"/>
              </a:rPr>
              <a:t>agent</a:t>
            </a:r>
          </a:p>
          <a:p>
            <a:pPr marL="971550" lvl="1" indent="-514350"/>
            <a:endParaRPr lang="en-US" sz="2400" i="1" dirty="0">
              <a:latin typeface="Gill Sans Light" charset="0"/>
              <a:ea typeface="ＭＳ Ｐゴシック" charset="0"/>
            </a:endParaRPr>
          </a:p>
          <a:p>
            <a:pPr marL="514350" indent="-514350">
              <a:buFont typeface="Corbel" charset="0"/>
              <a:buAutoNum type="arabicPeriod"/>
            </a:pPr>
            <a:r>
              <a:rPr lang="en-US" sz="2800" dirty="0">
                <a:latin typeface="Gill Sans Light" charset="0"/>
                <a:ea typeface="ＭＳ Ｐゴシック" charset="0"/>
              </a:rPr>
              <a:t>Intelligent algorithms</a:t>
            </a:r>
            <a:endParaRPr lang="en-US" sz="2400" dirty="0">
              <a:solidFill>
                <a:srgbClr val="FF0000"/>
              </a:solidFill>
              <a:latin typeface="Gill Sans Light" charset="0"/>
              <a:ea typeface="ＭＳ Ｐゴシック" charset="0"/>
            </a:endParaRPr>
          </a:p>
          <a:p>
            <a:pPr marL="971550" lvl="1" indent="-514350"/>
            <a:r>
              <a:rPr lang="en-US" sz="2400" dirty="0">
                <a:solidFill>
                  <a:srgbClr val="FF0000"/>
                </a:solidFill>
                <a:latin typeface="Gill Sans Light" charset="0"/>
                <a:ea typeface="ＭＳ Ｐゴシック" charset="0"/>
              </a:rPr>
              <a:t>Enforcing policy consistency under mobility</a:t>
            </a:r>
          </a:p>
          <a:p>
            <a:pPr marL="971550" lvl="1" indent="-514350"/>
            <a:r>
              <a:rPr lang="en-US" sz="2400" dirty="0">
                <a:solidFill>
                  <a:srgbClr val="FF0000"/>
                </a:solidFill>
                <a:latin typeface="Gill Sans Light" charset="0"/>
                <a:ea typeface="ＭＳ Ｐゴシック" charset="0"/>
              </a:rPr>
              <a:t>Multi-dimension aggregation to reduce </a:t>
            </a:r>
            <a:r>
              <a:rPr lang="en-US" sz="2400" dirty="0" smtClean="0">
                <a:solidFill>
                  <a:srgbClr val="FF0000"/>
                </a:solidFill>
                <a:latin typeface="Gill Sans Light" charset="0"/>
                <a:ea typeface="ＭＳ Ｐゴシック" charset="0"/>
              </a:rPr>
              <a:t>switch </a:t>
            </a:r>
            <a:r>
              <a:rPr lang="en-US" sz="2400" dirty="0">
                <a:solidFill>
                  <a:srgbClr val="FF0000"/>
                </a:solidFill>
                <a:latin typeface="Gill Sans Light" charset="0"/>
                <a:ea typeface="ＭＳ Ｐゴシック" charset="0"/>
              </a:rPr>
              <a:t>rule entries</a:t>
            </a:r>
          </a:p>
        </p:txBody>
      </p:sp>
      <p:grpSp>
        <p:nvGrpSpPr>
          <p:cNvPr id="147461" name="Group 5"/>
          <p:cNvGrpSpPr>
            <a:grpSpLocks/>
          </p:cNvGrpSpPr>
          <p:nvPr/>
        </p:nvGrpSpPr>
        <p:grpSpPr bwMode="auto">
          <a:xfrm>
            <a:off x="4924425" y="2322513"/>
            <a:ext cx="3843338" cy="3011487"/>
            <a:chOff x="2155183" y="1257009"/>
            <a:chExt cx="4477061" cy="3011432"/>
          </a:xfrm>
        </p:grpSpPr>
        <p:sp>
          <p:nvSpPr>
            <p:cNvPr id="7" name="Teardrop 6"/>
            <p:cNvSpPr>
              <a:spLocks noChangeAspect="1"/>
            </p:cNvSpPr>
            <p:nvPr/>
          </p:nvSpPr>
          <p:spPr>
            <a:xfrm rot="2711176">
              <a:off x="2782660" y="1290822"/>
              <a:ext cx="2743150" cy="3088266"/>
            </a:xfrm>
            <a:prstGeom prst="teardrop">
              <a:avLst>
                <a:gd name="adj" fmla="val 111065"/>
              </a:avLst>
            </a:prstGeom>
            <a:ln>
              <a:prstDash val="dash"/>
            </a:ln>
            <a:effectLst/>
          </p:spPr>
          <p:style>
            <a:lnRef idx="2">
              <a:schemeClr val="accent1"/>
            </a:lnRef>
            <a:fillRef idx="0">
              <a:schemeClr val="accent1"/>
            </a:fillRef>
            <a:effectRef idx="1">
              <a:schemeClr val="accent1"/>
            </a:effectRef>
            <a:fontRef idx="minor">
              <a:schemeClr val="tx1"/>
            </a:fontRef>
          </p:style>
          <p:txBody>
            <a:bodyPr anchor="ctr"/>
            <a:lstStyle/>
            <a:p>
              <a:pPr algn="ctr" defTabSz="457200" fontAlgn="base">
                <a:spcBef>
                  <a:spcPct val="0"/>
                </a:spcBef>
                <a:spcAft>
                  <a:spcPct val="0"/>
                </a:spcAft>
                <a:defRPr/>
              </a:pPr>
              <a:endParaRPr lang="en-US" sz="2400">
                <a:solidFill>
                  <a:prstClr val="black"/>
                </a:solidFill>
                <a:latin typeface="Corbel"/>
              </a:endParaRPr>
            </a:p>
          </p:txBody>
        </p:sp>
        <p:pic>
          <p:nvPicPr>
            <p:cNvPr id="147478" name="Picture 1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2944" y="2701409"/>
              <a:ext cx="749300" cy="28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7479" name="Group 9"/>
            <p:cNvGrpSpPr>
              <a:grpSpLocks/>
            </p:cNvGrpSpPr>
            <p:nvPr/>
          </p:nvGrpSpPr>
          <p:grpSpPr bwMode="auto">
            <a:xfrm>
              <a:off x="2684928" y="1257009"/>
              <a:ext cx="746653" cy="1072355"/>
              <a:chOff x="1220243" y="2040952"/>
              <a:chExt cx="746653" cy="1072354"/>
            </a:xfrm>
          </p:grpSpPr>
          <p:graphicFrame>
            <p:nvGraphicFramePr>
              <p:cNvPr id="147506" name="Object 37"/>
              <p:cNvGraphicFramePr>
                <a:graphicFrameLocks noChangeAspect="1"/>
              </p:cNvGraphicFramePr>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2133" name="Visio" r:id="rId5" imgW="635000" imgH="1511300" progId="">
                      <p:embed/>
                    </p:oleObj>
                  </mc:Choice>
                  <mc:Fallback>
                    <p:oleObj name="Visio" r:id="rId5" imgW="635000" imgH="15113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9" name="Picture 189"/>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7480" name="Group 10"/>
            <p:cNvGrpSpPr>
              <a:grpSpLocks/>
            </p:cNvGrpSpPr>
            <p:nvPr/>
          </p:nvGrpSpPr>
          <p:grpSpPr bwMode="auto">
            <a:xfrm>
              <a:off x="2295739" y="1894136"/>
              <a:ext cx="746653" cy="1072355"/>
              <a:chOff x="1220243" y="2040952"/>
              <a:chExt cx="746653" cy="1072354"/>
            </a:xfrm>
          </p:grpSpPr>
          <p:graphicFrame>
            <p:nvGraphicFramePr>
              <p:cNvPr id="147504" name="Object 35"/>
              <p:cNvGraphicFramePr>
                <a:graphicFrameLocks noChangeAspect="1"/>
              </p:cNvGraphicFramePr>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2134" name="Visio" r:id="rId7" imgW="635000" imgH="1511300" progId="">
                      <p:embed/>
                    </p:oleObj>
                  </mc:Choice>
                  <mc:Fallback>
                    <p:oleObj name="Visio" r:id="rId7" imgW="635000" imgH="15113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7" name="Picture 189"/>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7481" name="Group 11"/>
            <p:cNvGrpSpPr>
              <a:grpSpLocks/>
            </p:cNvGrpSpPr>
            <p:nvPr/>
          </p:nvGrpSpPr>
          <p:grpSpPr bwMode="auto">
            <a:xfrm>
              <a:off x="2155183" y="2559295"/>
              <a:ext cx="746653" cy="1072355"/>
              <a:chOff x="1220243" y="2040952"/>
              <a:chExt cx="746653" cy="1072354"/>
            </a:xfrm>
          </p:grpSpPr>
          <p:graphicFrame>
            <p:nvGraphicFramePr>
              <p:cNvPr id="147502" name="Object 33"/>
              <p:cNvGraphicFramePr>
                <a:graphicFrameLocks noChangeAspect="1"/>
              </p:cNvGraphicFramePr>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2135" name="Visio" r:id="rId8" imgW="635000" imgH="1511300" progId="">
                      <p:embed/>
                    </p:oleObj>
                  </mc:Choice>
                  <mc:Fallback>
                    <p:oleObj name="Visio" r:id="rId8" imgW="635000" imgH="15113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5" name="Picture 189"/>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7482" name="Group 12"/>
            <p:cNvGrpSpPr>
              <a:grpSpLocks/>
            </p:cNvGrpSpPr>
            <p:nvPr/>
          </p:nvGrpSpPr>
          <p:grpSpPr bwMode="auto">
            <a:xfrm>
              <a:off x="2468939" y="3196086"/>
              <a:ext cx="746653" cy="1072355"/>
              <a:chOff x="1220243" y="2040952"/>
              <a:chExt cx="746653" cy="1072354"/>
            </a:xfrm>
          </p:grpSpPr>
          <p:graphicFrame>
            <p:nvGraphicFramePr>
              <p:cNvPr id="147500" name="Object 31"/>
              <p:cNvGraphicFramePr>
                <a:graphicFrameLocks noChangeAspect="1"/>
              </p:cNvGraphicFramePr>
              <p:nvPr/>
            </p:nvGraphicFramePr>
            <p:xfrm>
              <a:off x="1220243" y="2040952"/>
              <a:ext cx="357464" cy="1072354"/>
            </p:xfrm>
            <a:graphic>
              <a:graphicData uri="http://schemas.openxmlformats.org/presentationml/2006/ole">
                <mc:AlternateContent xmlns:mc="http://schemas.openxmlformats.org/markup-compatibility/2006">
                  <mc:Choice xmlns:v="urn:schemas-microsoft-com:vml" Requires="v">
                    <p:oleObj spid="_x0000_s2136" name="Visio" r:id="rId9" imgW="635000" imgH="1511300" progId="">
                      <p:embed/>
                    </p:oleObj>
                  </mc:Choice>
                  <mc:Fallback>
                    <p:oleObj name="Visio" r:id="rId9" imgW="635000" imgH="15113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0243" y="2040952"/>
                            <a:ext cx="357464" cy="107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3" name="Picture 189"/>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416035" y="2494869"/>
                <a:ext cx="550861" cy="21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7483" name="Picture 61" descr="Protocol_Translato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04820" y="1487551"/>
              <a:ext cx="468312" cy="720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84" name="Picture 1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4820" y="2414070"/>
              <a:ext cx="749300" cy="28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15"/>
            <p:cNvCxnSpPr>
              <a:stCxn id="39" idx="3"/>
              <a:endCxn id="147484" idx="1"/>
            </p:cNvCxnSpPr>
            <p:nvPr/>
          </p:nvCxnSpPr>
          <p:spPr>
            <a:xfrm>
              <a:off x="3431173" y="1815799"/>
              <a:ext cx="373551" cy="74134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37" idx="3"/>
              <a:endCxn id="147484" idx="1"/>
            </p:cNvCxnSpPr>
            <p:nvPr/>
          </p:nvCxnSpPr>
          <p:spPr>
            <a:xfrm>
              <a:off x="3042828" y="2453962"/>
              <a:ext cx="761895" cy="10318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147487" name="Picture 1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4820" y="2905590"/>
              <a:ext cx="749300" cy="28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p:cNvCxnSpPr>
              <a:stCxn id="33" idx="3"/>
              <a:endCxn id="147487" idx="1"/>
            </p:cNvCxnSpPr>
            <p:nvPr/>
          </p:nvCxnSpPr>
          <p:spPr>
            <a:xfrm flipV="1">
              <a:off x="3214810" y="3049263"/>
              <a:ext cx="589914" cy="70642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35" idx="3"/>
              <a:endCxn id="147487" idx="1"/>
            </p:cNvCxnSpPr>
            <p:nvPr/>
          </p:nvCxnSpPr>
          <p:spPr>
            <a:xfrm flipV="1">
              <a:off x="2902284" y="3049263"/>
              <a:ext cx="902439" cy="69849"/>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147487" idx="3"/>
              <a:endCxn id="147478" idx="1"/>
            </p:cNvCxnSpPr>
            <p:nvPr/>
          </p:nvCxnSpPr>
          <p:spPr>
            <a:xfrm flipV="1">
              <a:off x="4553675" y="2844480"/>
              <a:ext cx="1329618" cy="204783"/>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147484" idx="2"/>
              <a:endCxn id="147487" idx="0"/>
            </p:cNvCxnSpPr>
            <p:nvPr/>
          </p:nvCxnSpPr>
          <p:spPr>
            <a:xfrm>
              <a:off x="4180124" y="2701608"/>
              <a:ext cx="0" cy="20319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147484" idx="3"/>
              <a:endCxn id="147478" idx="1"/>
            </p:cNvCxnSpPr>
            <p:nvPr/>
          </p:nvCxnSpPr>
          <p:spPr>
            <a:xfrm>
              <a:off x="4553675" y="2557147"/>
              <a:ext cx="1329618" cy="287333"/>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147493" name="Picture 11" descr="IOSfirewall"/>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42176" y="3348430"/>
              <a:ext cx="6350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 name="Straight Connector 24"/>
            <p:cNvCxnSpPr>
              <a:stCxn id="147493" idx="0"/>
              <a:endCxn id="147487" idx="2"/>
            </p:cNvCxnSpPr>
            <p:nvPr/>
          </p:nvCxnSpPr>
          <p:spPr>
            <a:xfrm flipH="1" flipV="1">
              <a:off x="4180124" y="3192136"/>
              <a:ext cx="678678" cy="15557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147495" name="Picture 60" descr="Content_Transformation_Engin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53722" y="3585226"/>
              <a:ext cx="787925" cy="48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96" name="Picture 68" descr="Network_Mgmt_Applianc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01374" y="1655193"/>
              <a:ext cx="576064" cy="621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 name="Straight Connector 28"/>
            <p:cNvCxnSpPr>
              <a:stCxn id="147495" idx="0"/>
              <a:endCxn id="147487" idx="2"/>
            </p:cNvCxnSpPr>
            <p:nvPr/>
          </p:nvCxnSpPr>
          <p:spPr>
            <a:xfrm flipV="1">
              <a:off x="3947117" y="3192136"/>
              <a:ext cx="233007" cy="393693"/>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a:stCxn id="147496" idx="2"/>
              <a:endCxn id="147484" idx="0"/>
            </p:cNvCxnSpPr>
            <p:nvPr/>
          </p:nvCxnSpPr>
          <p:spPr>
            <a:xfrm flipH="1">
              <a:off x="4180124" y="2276165"/>
              <a:ext cx="608406" cy="138109"/>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stCxn id="147484" idx="0"/>
              <a:endCxn id="147483" idx="2"/>
            </p:cNvCxnSpPr>
            <p:nvPr/>
          </p:nvCxnSpPr>
          <p:spPr>
            <a:xfrm flipH="1" flipV="1">
              <a:off x="4039580" y="2207904"/>
              <a:ext cx="140544" cy="206371"/>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47462" name="TextBox 39"/>
          <p:cNvSpPr txBox="1">
            <a:spLocks noChangeArrowheads="1"/>
          </p:cNvSpPr>
          <p:nvPr/>
        </p:nvSpPr>
        <p:spPr bwMode="auto">
          <a:xfrm>
            <a:off x="5159375" y="5432425"/>
            <a:ext cx="2295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000" b="1">
                <a:solidFill>
                  <a:schemeClr val="tx1"/>
                </a:solidFill>
                <a:latin typeface="Helvetica" charset="0"/>
                <a:ea typeface="ＭＳ Ｐゴシック" charset="0"/>
                <a:cs typeface="ＭＳ Ｐゴシック" charset="0"/>
              </a:defRPr>
            </a:lvl1pPr>
            <a:lvl2pPr marL="742950" indent="-285750" defTabSz="457200" eaLnBrk="0" hangingPunct="0">
              <a:defRPr sz="2000" b="1">
                <a:solidFill>
                  <a:schemeClr val="tx1"/>
                </a:solidFill>
                <a:latin typeface="Helvetica" charset="0"/>
                <a:ea typeface="ＭＳ Ｐゴシック" charset="0"/>
              </a:defRPr>
            </a:lvl2pPr>
            <a:lvl3pPr marL="1143000" indent="-228600" defTabSz="457200" eaLnBrk="0" hangingPunct="0">
              <a:defRPr sz="2000" b="1">
                <a:solidFill>
                  <a:schemeClr val="tx1"/>
                </a:solidFill>
                <a:latin typeface="Helvetica" charset="0"/>
                <a:ea typeface="ＭＳ Ｐゴシック" charset="0"/>
              </a:defRPr>
            </a:lvl3pPr>
            <a:lvl4pPr marL="1600200" indent="-228600" defTabSz="457200" eaLnBrk="0" hangingPunct="0">
              <a:defRPr sz="2000" b="1">
                <a:solidFill>
                  <a:schemeClr val="tx1"/>
                </a:solidFill>
                <a:latin typeface="Helvetica" charset="0"/>
                <a:ea typeface="ＭＳ Ｐゴシック" charset="0"/>
              </a:defRPr>
            </a:lvl4pPr>
            <a:lvl5pPr marL="2057400" indent="-228600" defTabSz="4572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fontAlgn="base" hangingPunct="1">
              <a:spcBef>
                <a:spcPct val="0"/>
              </a:spcBef>
              <a:spcAft>
                <a:spcPct val="0"/>
              </a:spcAft>
            </a:pPr>
            <a:r>
              <a:rPr lang="en-US" sz="1800" b="0" smtClean="0">
                <a:solidFill>
                  <a:srgbClr val="000000"/>
                </a:solidFill>
                <a:latin typeface="Gill Sans Light" charset="0"/>
                <a:cs typeface="Gill Sans Light" charset="0"/>
              </a:rPr>
              <a:t>~1K Users</a:t>
            </a:r>
          </a:p>
          <a:p>
            <a:pPr eaLnBrk="1" fontAlgn="base" hangingPunct="1">
              <a:spcBef>
                <a:spcPct val="0"/>
              </a:spcBef>
              <a:spcAft>
                <a:spcPct val="0"/>
              </a:spcAft>
            </a:pPr>
            <a:r>
              <a:rPr lang="en-US" sz="1800" b="0" smtClean="0">
                <a:solidFill>
                  <a:srgbClr val="000000"/>
                </a:solidFill>
                <a:latin typeface="Gill Sans Light" charset="0"/>
                <a:cs typeface="Gill Sans Light" charset="0"/>
              </a:rPr>
              <a:t>~10K flows</a:t>
            </a:r>
          </a:p>
          <a:p>
            <a:pPr eaLnBrk="1" fontAlgn="base" hangingPunct="1">
              <a:spcBef>
                <a:spcPct val="0"/>
              </a:spcBef>
              <a:spcAft>
                <a:spcPct val="0"/>
              </a:spcAft>
            </a:pPr>
            <a:r>
              <a:rPr lang="en-US" sz="1800" b="0" smtClean="0">
                <a:solidFill>
                  <a:srgbClr val="000000"/>
                </a:solidFill>
                <a:latin typeface="Gill Sans Light" charset="0"/>
                <a:cs typeface="Gill Sans Light" charset="0"/>
              </a:rPr>
              <a:t>~1 – 10 Gbps</a:t>
            </a:r>
          </a:p>
        </p:txBody>
      </p:sp>
      <p:cxnSp>
        <p:nvCxnSpPr>
          <p:cNvPr id="41" name="Straight Connector 40"/>
          <p:cNvCxnSpPr/>
          <p:nvPr/>
        </p:nvCxnSpPr>
        <p:spPr>
          <a:xfrm flipV="1">
            <a:off x="8739188" y="3833813"/>
            <a:ext cx="328612" cy="0"/>
          </a:xfrm>
          <a:prstGeom prst="line">
            <a:avLst/>
          </a:prstGeom>
          <a:ln w="15875">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147464" name="Rectangle 44"/>
          <p:cNvSpPr>
            <a:spLocks noChangeArrowheads="1"/>
          </p:cNvSpPr>
          <p:nvPr/>
        </p:nvSpPr>
        <p:spPr bwMode="auto">
          <a:xfrm>
            <a:off x="7434263" y="3470275"/>
            <a:ext cx="18542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fontAlgn="base">
              <a:lnSpc>
                <a:spcPct val="70000"/>
              </a:lnSpc>
              <a:spcBef>
                <a:spcPct val="0"/>
              </a:spcBef>
              <a:spcAft>
                <a:spcPct val="0"/>
              </a:spcAft>
            </a:pPr>
            <a:r>
              <a:rPr lang="en-US" sz="2000" dirty="0" smtClean="0">
                <a:solidFill>
                  <a:srgbClr val="FF0000"/>
                </a:solidFill>
                <a:latin typeface="Gill Sans Light" charset="0"/>
                <a:ea typeface="ＭＳ Ｐゴシック" charset="0"/>
                <a:cs typeface="Gill Sans Light" charset="0"/>
              </a:rPr>
              <a:t>Gateway Edge</a:t>
            </a:r>
          </a:p>
        </p:txBody>
      </p:sp>
      <p:sp>
        <p:nvSpPr>
          <p:cNvPr id="147465" name="TextBox 45"/>
          <p:cNvSpPr txBox="1">
            <a:spLocks noChangeArrowheads="1"/>
          </p:cNvSpPr>
          <p:nvPr/>
        </p:nvSpPr>
        <p:spPr bwMode="auto">
          <a:xfrm>
            <a:off x="7448550" y="4011613"/>
            <a:ext cx="18034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000" b="1">
                <a:solidFill>
                  <a:schemeClr val="tx1"/>
                </a:solidFill>
                <a:latin typeface="Helvetica" charset="0"/>
                <a:ea typeface="ＭＳ Ｐゴシック" charset="0"/>
                <a:cs typeface="ＭＳ Ｐゴシック" charset="0"/>
              </a:defRPr>
            </a:lvl1pPr>
            <a:lvl2pPr marL="742950" indent="-285750" defTabSz="457200" eaLnBrk="0" hangingPunct="0">
              <a:defRPr sz="2000" b="1">
                <a:solidFill>
                  <a:schemeClr val="tx1"/>
                </a:solidFill>
                <a:latin typeface="Helvetica" charset="0"/>
                <a:ea typeface="ＭＳ Ｐゴシック" charset="0"/>
              </a:defRPr>
            </a:lvl2pPr>
            <a:lvl3pPr marL="1143000" indent="-228600" defTabSz="457200" eaLnBrk="0" hangingPunct="0">
              <a:defRPr sz="2000" b="1">
                <a:solidFill>
                  <a:schemeClr val="tx1"/>
                </a:solidFill>
                <a:latin typeface="Helvetica" charset="0"/>
                <a:ea typeface="ＭＳ Ｐゴシック" charset="0"/>
              </a:defRPr>
            </a:lvl3pPr>
            <a:lvl4pPr marL="1600200" indent="-228600" defTabSz="457200" eaLnBrk="0" hangingPunct="0">
              <a:defRPr sz="2000" b="1">
                <a:solidFill>
                  <a:schemeClr val="tx1"/>
                </a:solidFill>
                <a:latin typeface="Helvetica" charset="0"/>
                <a:ea typeface="ＭＳ Ｐゴシック" charset="0"/>
              </a:defRPr>
            </a:lvl4pPr>
            <a:lvl5pPr marL="2057400" indent="-228600" defTabSz="4572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fontAlgn="base" hangingPunct="1">
              <a:spcBef>
                <a:spcPct val="0"/>
              </a:spcBef>
              <a:spcAft>
                <a:spcPct val="0"/>
              </a:spcAft>
            </a:pPr>
            <a:r>
              <a:rPr lang="en-US" sz="1800" b="0" smtClean="0">
                <a:solidFill>
                  <a:srgbClr val="000000"/>
                </a:solidFill>
                <a:latin typeface="Gill Sans Light" charset="0"/>
                <a:cs typeface="Gill Sans Light" charset="0"/>
              </a:rPr>
              <a:t>~1 million Users</a:t>
            </a:r>
          </a:p>
          <a:p>
            <a:pPr eaLnBrk="1" fontAlgn="base" hangingPunct="1">
              <a:spcBef>
                <a:spcPct val="0"/>
              </a:spcBef>
              <a:spcAft>
                <a:spcPct val="0"/>
              </a:spcAft>
            </a:pPr>
            <a:r>
              <a:rPr lang="en-US" sz="1800" b="0" smtClean="0">
                <a:solidFill>
                  <a:srgbClr val="000000"/>
                </a:solidFill>
                <a:latin typeface="Gill Sans Light" charset="0"/>
                <a:cs typeface="Gill Sans Light" charset="0"/>
              </a:rPr>
              <a:t>~10 million flows</a:t>
            </a:r>
          </a:p>
          <a:p>
            <a:pPr eaLnBrk="1" fontAlgn="base" hangingPunct="1">
              <a:spcBef>
                <a:spcPct val="0"/>
              </a:spcBef>
              <a:spcAft>
                <a:spcPct val="0"/>
              </a:spcAft>
            </a:pPr>
            <a:r>
              <a:rPr lang="en-US" sz="1800" b="0" smtClean="0">
                <a:solidFill>
                  <a:srgbClr val="000000"/>
                </a:solidFill>
                <a:latin typeface="Gill Sans Light" charset="0"/>
                <a:cs typeface="Gill Sans Light" charset="0"/>
              </a:rPr>
              <a:t>~up to 2 Tbps</a:t>
            </a:r>
          </a:p>
        </p:txBody>
      </p:sp>
      <p:sp>
        <p:nvSpPr>
          <p:cNvPr id="147466" name="Rectangle 46"/>
          <p:cNvSpPr>
            <a:spLocks noChangeArrowheads="1"/>
          </p:cNvSpPr>
          <p:nvPr/>
        </p:nvSpPr>
        <p:spPr bwMode="auto">
          <a:xfrm>
            <a:off x="5092700" y="5160963"/>
            <a:ext cx="1503363"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fontAlgn="base">
              <a:lnSpc>
                <a:spcPct val="70000"/>
              </a:lnSpc>
              <a:spcBef>
                <a:spcPct val="0"/>
              </a:spcBef>
              <a:spcAft>
                <a:spcPct val="0"/>
              </a:spcAft>
            </a:pPr>
            <a:r>
              <a:rPr lang="en-US" sz="2000" smtClean="0">
                <a:solidFill>
                  <a:srgbClr val="FF0000"/>
                </a:solidFill>
                <a:latin typeface="Gill Sans Light" charset="0"/>
                <a:ea typeface="ＭＳ Ｐゴシック" charset="0"/>
                <a:cs typeface="Gill Sans Light" charset="0"/>
              </a:rPr>
              <a:t>Access Edge</a:t>
            </a:r>
          </a:p>
        </p:txBody>
      </p:sp>
      <p:sp>
        <p:nvSpPr>
          <p:cNvPr id="147467" name="Rectangle 47"/>
          <p:cNvSpPr>
            <a:spLocks noChangeArrowheads="1"/>
          </p:cNvSpPr>
          <p:nvPr/>
        </p:nvSpPr>
        <p:spPr bwMode="auto">
          <a:xfrm>
            <a:off x="6478588" y="1600200"/>
            <a:ext cx="1828800" cy="41592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defTabSz="457200" fontAlgn="base">
              <a:lnSpc>
                <a:spcPct val="70000"/>
              </a:lnSpc>
              <a:spcBef>
                <a:spcPct val="0"/>
              </a:spcBef>
              <a:spcAft>
                <a:spcPct val="0"/>
              </a:spcAft>
            </a:pPr>
            <a:r>
              <a:rPr lang="en-US" sz="2800" dirty="0" smtClean="0">
                <a:solidFill>
                  <a:srgbClr val="FF0000"/>
                </a:solidFill>
                <a:latin typeface="Arial" charset="0"/>
                <a:ea typeface="ＭＳ Ｐゴシック" charset="0"/>
                <a:cs typeface="ＭＳ Ｐゴシック" charset="0"/>
              </a:rPr>
              <a:t>Controller</a:t>
            </a:r>
          </a:p>
        </p:txBody>
      </p:sp>
      <p:grpSp>
        <p:nvGrpSpPr>
          <p:cNvPr id="88" name="Group 87"/>
          <p:cNvGrpSpPr>
            <a:grpSpLocks/>
          </p:cNvGrpSpPr>
          <p:nvPr/>
        </p:nvGrpSpPr>
        <p:grpSpPr bwMode="auto">
          <a:xfrm>
            <a:off x="5116513" y="2544763"/>
            <a:ext cx="806450" cy="2174875"/>
            <a:chOff x="4912493" y="2544089"/>
            <a:chExt cx="806472" cy="2175919"/>
          </a:xfrm>
        </p:grpSpPr>
        <p:sp>
          <p:nvSpPr>
            <p:cNvPr id="147473" name="Rectangle 48"/>
            <p:cNvSpPr>
              <a:spLocks noChangeArrowheads="1"/>
            </p:cNvSpPr>
            <p:nvPr/>
          </p:nvSpPr>
          <p:spPr bwMode="auto">
            <a:xfrm>
              <a:off x="5315729" y="2544089"/>
              <a:ext cx="403236" cy="253916"/>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defTabSz="457200" fontAlgn="base">
                <a:lnSpc>
                  <a:spcPct val="70000"/>
                </a:lnSpc>
                <a:spcBef>
                  <a:spcPct val="0"/>
                </a:spcBef>
                <a:spcAft>
                  <a:spcPct val="0"/>
                </a:spcAft>
              </a:pPr>
              <a:r>
                <a:rPr lang="en-US" sz="1400" smtClean="0">
                  <a:solidFill>
                    <a:srgbClr val="4F81BD"/>
                  </a:solidFill>
                  <a:latin typeface="Arial" charset="0"/>
                  <a:ea typeface="ＭＳ Ｐゴシック" charset="0"/>
                  <a:cs typeface="ＭＳ Ｐゴシック" charset="0"/>
                </a:rPr>
                <a:t>LA</a:t>
              </a:r>
            </a:p>
          </p:txBody>
        </p:sp>
        <p:sp>
          <p:nvSpPr>
            <p:cNvPr id="147474" name="Rectangle 49"/>
            <p:cNvSpPr>
              <a:spLocks noChangeArrowheads="1"/>
            </p:cNvSpPr>
            <p:nvPr/>
          </p:nvSpPr>
          <p:spPr bwMode="auto">
            <a:xfrm>
              <a:off x="5079277" y="3192931"/>
              <a:ext cx="403236" cy="253916"/>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defTabSz="457200" fontAlgn="base">
                <a:lnSpc>
                  <a:spcPct val="70000"/>
                </a:lnSpc>
                <a:spcBef>
                  <a:spcPct val="0"/>
                </a:spcBef>
                <a:spcAft>
                  <a:spcPct val="0"/>
                </a:spcAft>
              </a:pPr>
              <a:r>
                <a:rPr lang="en-US" sz="1400" smtClean="0">
                  <a:solidFill>
                    <a:srgbClr val="4F81BD"/>
                  </a:solidFill>
                  <a:latin typeface="Arial" charset="0"/>
                  <a:ea typeface="ＭＳ Ｐゴシック" charset="0"/>
                  <a:cs typeface="ＭＳ Ｐゴシック" charset="0"/>
                </a:rPr>
                <a:t>LA</a:t>
              </a:r>
            </a:p>
          </p:txBody>
        </p:sp>
        <p:sp>
          <p:nvSpPr>
            <p:cNvPr id="147475" name="Rectangle 50"/>
            <p:cNvSpPr>
              <a:spLocks noChangeArrowheads="1"/>
            </p:cNvSpPr>
            <p:nvPr/>
          </p:nvSpPr>
          <p:spPr bwMode="auto">
            <a:xfrm>
              <a:off x="4912493" y="3893039"/>
              <a:ext cx="403236" cy="253916"/>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defTabSz="457200" fontAlgn="base">
                <a:lnSpc>
                  <a:spcPct val="70000"/>
                </a:lnSpc>
                <a:spcBef>
                  <a:spcPct val="0"/>
                </a:spcBef>
                <a:spcAft>
                  <a:spcPct val="0"/>
                </a:spcAft>
              </a:pPr>
              <a:r>
                <a:rPr lang="en-US" sz="1400" smtClean="0">
                  <a:solidFill>
                    <a:srgbClr val="4F81BD"/>
                  </a:solidFill>
                  <a:latin typeface="Arial" charset="0"/>
                  <a:ea typeface="ＭＳ Ｐゴシック" charset="0"/>
                  <a:cs typeface="ＭＳ Ｐゴシック" charset="0"/>
                </a:rPr>
                <a:t>LA</a:t>
              </a:r>
            </a:p>
          </p:txBody>
        </p:sp>
        <p:sp>
          <p:nvSpPr>
            <p:cNvPr id="147476" name="Rectangle 51"/>
            <p:cNvSpPr>
              <a:spLocks noChangeArrowheads="1"/>
            </p:cNvSpPr>
            <p:nvPr/>
          </p:nvSpPr>
          <p:spPr bwMode="auto">
            <a:xfrm>
              <a:off x="5190751" y="4466092"/>
              <a:ext cx="403236" cy="253916"/>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defTabSz="457200" fontAlgn="base">
                <a:lnSpc>
                  <a:spcPct val="70000"/>
                </a:lnSpc>
                <a:spcBef>
                  <a:spcPct val="0"/>
                </a:spcBef>
                <a:spcAft>
                  <a:spcPct val="0"/>
                </a:spcAft>
              </a:pPr>
              <a:r>
                <a:rPr lang="en-US" sz="1400" smtClean="0">
                  <a:solidFill>
                    <a:srgbClr val="4F81BD"/>
                  </a:solidFill>
                  <a:latin typeface="Arial" charset="0"/>
                  <a:ea typeface="ＭＳ Ｐゴシック" charset="0"/>
                  <a:cs typeface="ＭＳ Ｐゴシック" charset="0"/>
                </a:rPr>
                <a:t>LA</a:t>
              </a:r>
            </a:p>
          </p:txBody>
        </p:sp>
      </p:grpSp>
      <p:cxnSp>
        <p:nvCxnSpPr>
          <p:cNvPr id="53" name="Straight Connector 52"/>
          <p:cNvCxnSpPr>
            <a:stCxn id="147484" idx="0"/>
          </p:cNvCxnSpPr>
          <p:nvPr/>
        </p:nvCxnSpPr>
        <p:spPr>
          <a:xfrm flipV="1">
            <a:off x="6662738" y="2020888"/>
            <a:ext cx="746125" cy="1458912"/>
          </a:xfrm>
          <a:prstGeom prst="line">
            <a:avLst/>
          </a:prstGeom>
          <a:ln>
            <a:solidFill>
              <a:srgbClr val="000000"/>
            </a:solidFill>
            <a:prstDash val="sys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a:stCxn id="39" idx="0"/>
          </p:cNvCxnSpPr>
          <p:nvPr/>
        </p:nvCxnSpPr>
        <p:spPr>
          <a:xfrm flipV="1">
            <a:off x="5784850" y="2020888"/>
            <a:ext cx="1624013" cy="755650"/>
          </a:xfrm>
          <a:prstGeom prst="line">
            <a:avLst/>
          </a:prstGeom>
          <a:ln>
            <a:solidFill>
              <a:srgbClr val="000000"/>
            </a:solidFill>
            <a:prstDash val="sys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6802438" y="2020888"/>
            <a:ext cx="606425" cy="2093912"/>
          </a:xfrm>
          <a:prstGeom prst="line">
            <a:avLst/>
          </a:prstGeom>
          <a:ln>
            <a:solidFill>
              <a:srgbClr val="000000"/>
            </a:solidFill>
            <a:prstDash val="sys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4747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eaLnBrk="1" hangingPunct="1"/>
            <a:fld id="{4CE42398-E52F-9C4A-ADB2-87E3A07A8446}" type="slidenum">
              <a:rPr lang="en-US" sz="1200">
                <a:solidFill>
                  <a:srgbClr val="898989"/>
                </a:solidFill>
                <a:latin typeface="Gill Sans Light" charset="0"/>
              </a:rPr>
              <a:pPr eaLnBrk="1" hangingPunct="1"/>
              <a:t>8</a:t>
            </a:fld>
            <a:endParaRPr lang="en-US" sz="1200">
              <a:solidFill>
                <a:srgbClr val="898989"/>
              </a:solidFill>
              <a:latin typeface="Gill Sans Light" charset="0"/>
            </a:endParaRPr>
          </a:p>
        </p:txBody>
      </p:sp>
      <p:sp>
        <p:nvSpPr>
          <p:cNvPr id="2" name="Date Placeholder 1"/>
          <p:cNvSpPr>
            <a:spLocks noGrp="1"/>
          </p:cNvSpPr>
          <p:nvPr>
            <p:ph type="dt" sz="half" idx="10"/>
          </p:nvPr>
        </p:nvSpPr>
        <p:spPr/>
        <p:txBody>
          <a:bodyPr/>
          <a:lstStyle/>
          <a:p>
            <a:pPr>
              <a:defRPr/>
            </a:pPr>
            <a:r>
              <a:rPr lang="en-US" smtClean="0"/>
              <a:t>3/24/14</a:t>
            </a:r>
            <a:endParaRPr lang="en-US"/>
          </a:p>
        </p:txBody>
      </p:sp>
      <p:sp>
        <p:nvSpPr>
          <p:cNvPr id="54" name="Rectangle 44"/>
          <p:cNvSpPr>
            <a:spLocks noChangeArrowheads="1"/>
          </p:cNvSpPr>
          <p:nvPr/>
        </p:nvSpPr>
        <p:spPr bwMode="auto">
          <a:xfrm>
            <a:off x="7162800" y="5334000"/>
            <a:ext cx="2438400" cy="62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457200" fontAlgn="base">
              <a:lnSpc>
                <a:spcPct val="70000"/>
              </a:lnSpc>
              <a:spcBef>
                <a:spcPct val="0"/>
              </a:spcBef>
              <a:spcAft>
                <a:spcPct val="0"/>
              </a:spcAft>
            </a:pPr>
            <a:r>
              <a:rPr lang="en-US" sz="2400" dirty="0" err="1" smtClean="0">
                <a:solidFill>
                  <a:srgbClr val="FF0000"/>
                </a:solidFill>
                <a:latin typeface="Gill Sans Light" charset="0"/>
                <a:ea typeface="ＭＳ Ｐゴシック" charset="0"/>
                <a:cs typeface="Gill Sans Light" charset="0"/>
              </a:rPr>
              <a:t>SoftCell</a:t>
            </a:r>
            <a:r>
              <a:rPr lang="en-US" sz="2400" dirty="0" smtClean="0">
                <a:solidFill>
                  <a:srgbClr val="FF0000"/>
                </a:solidFill>
                <a:latin typeface="Gill Sans Light" charset="0"/>
                <a:ea typeface="ＭＳ Ｐゴシック" charset="0"/>
                <a:cs typeface="Gill Sans Light" charset="0"/>
              </a:rPr>
              <a:t> Architecture</a:t>
            </a:r>
            <a:endParaRPr lang="en-US" sz="2400" dirty="0" smtClean="0">
              <a:solidFill>
                <a:srgbClr val="FF0000"/>
              </a:solidFill>
              <a:latin typeface="Gill Sans Light" charset="0"/>
              <a:ea typeface="ＭＳ Ｐゴシック" charset="0"/>
              <a:cs typeface="Gill Sans Light" charset="0"/>
            </a:endParaRPr>
          </a:p>
        </p:txBody>
      </p:sp>
      <p:sp>
        <p:nvSpPr>
          <p:cNvPr id="4" name="Footer Placeholder 3"/>
          <p:cNvSpPr>
            <a:spLocks noGrp="1"/>
          </p:cNvSpPr>
          <p:nvPr>
            <p:ph type="ftr" sz="quarter" idx="11"/>
          </p:nvPr>
        </p:nvSpPr>
        <p:spPr/>
        <p:txBody>
          <a:bodyPr/>
          <a:lstStyle/>
          <a:p>
            <a:r>
              <a:rPr lang="en-US" smtClean="0"/>
              <a:t>Cellular Networks and Mobile Computing (COMS 6998-7)</a:t>
            </a:r>
            <a:endParaRPr lang="en-US"/>
          </a:p>
        </p:txBody>
      </p:sp>
    </p:spTree>
    <p:extLst>
      <p:ext uri="{BB962C8B-B14F-4D97-AF65-F5344CB8AC3E}">
        <p14:creationId xmlns:p14="http://schemas.microsoft.com/office/powerpoint/2010/main" val="23888037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Decision </a:t>
            </a:r>
            <a:r>
              <a:rPr lang="en-US" dirty="0"/>
              <a:t>t</a:t>
            </a:r>
            <a:r>
              <a:rPr lang="en-US" dirty="0" smtClean="0"/>
              <a:t>ree example</a:t>
            </a:r>
            <a:endParaRPr lang="en-US" dirty="0"/>
          </a:p>
        </p:txBody>
      </p:sp>
      <p:sp>
        <p:nvSpPr>
          <p:cNvPr id="6" name="TextBox 5"/>
          <p:cNvSpPr txBox="1"/>
          <p:nvPr/>
        </p:nvSpPr>
        <p:spPr>
          <a:xfrm>
            <a:off x="2343728" y="5085184"/>
            <a:ext cx="3855799" cy="1200329"/>
          </a:xfrm>
          <a:prstGeom prst="rect">
            <a:avLst/>
          </a:prstGeom>
          <a:noFill/>
        </p:spPr>
        <p:txBody>
          <a:bodyPr wrap="none" rtlCol="0">
            <a:spAutoFit/>
          </a:bodyPr>
          <a:lstStyle/>
          <a:p>
            <a:r>
              <a:rPr lang="en-US" dirty="0" smtClean="0"/>
              <a:t>Rules:</a:t>
            </a:r>
          </a:p>
          <a:p>
            <a:r>
              <a:rPr lang="en-US" dirty="0" smtClean="0"/>
              <a:t>(</a:t>
            </a:r>
            <a:r>
              <a:rPr lang="en-US" dirty="0" err="1" smtClean="0"/>
              <a:t>DispatchMessage</a:t>
            </a:r>
            <a:r>
              <a:rPr lang="en-US" dirty="0" smtClean="0"/>
              <a:t> &amp; </a:t>
            </a:r>
            <a:r>
              <a:rPr lang="en-US" b="1" dirty="0" smtClean="0"/>
              <a:t>! </a:t>
            </a:r>
            <a:r>
              <a:rPr lang="en-US" dirty="0" smtClean="0"/>
              <a:t>send)  =&gt; EOS</a:t>
            </a:r>
          </a:p>
          <a:p>
            <a:r>
              <a:rPr lang="en-US" b="1" dirty="0" smtClean="0"/>
              <a:t>! </a:t>
            </a:r>
            <a:r>
              <a:rPr lang="en-US" dirty="0" err="1" smtClean="0"/>
              <a:t>DispathcMessage</a:t>
            </a:r>
            <a:r>
              <a:rPr lang="en-US" dirty="0" smtClean="0"/>
              <a:t>                  =&gt; ACTIVE</a:t>
            </a:r>
          </a:p>
          <a:p>
            <a:r>
              <a:rPr lang="en-US" dirty="0"/>
              <a:t>(</a:t>
            </a:r>
            <a:r>
              <a:rPr lang="en-US" dirty="0" err="1"/>
              <a:t>DispatchMessage</a:t>
            </a:r>
            <a:r>
              <a:rPr lang="en-US" dirty="0"/>
              <a:t> &amp; </a:t>
            </a:r>
            <a:r>
              <a:rPr lang="en-US" dirty="0" smtClean="0"/>
              <a:t>send</a:t>
            </a:r>
            <a:r>
              <a:rPr lang="en-US" dirty="0"/>
              <a:t>) </a:t>
            </a:r>
            <a:r>
              <a:rPr lang="en-US" dirty="0" smtClean="0"/>
              <a:t>   =&gt; ACTIVE</a:t>
            </a:r>
            <a:endParaRPr lang="en-US" dirty="0"/>
          </a:p>
        </p:txBody>
      </p:sp>
      <p:sp>
        <p:nvSpPr>
          <p:cNvPr id="8" name="Rounded Rectangle 7"/>
          <p:cNvSpPr/>
          <p:nvPr/>
        </p:nvSpPr>
        <p:spPr>
          <a:xfrm>
            <a:off x="3347864" y="1772816"/>
            <a:ext cx="2016224" cy="43204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DispatchMessage</a:t>
            </a:r>
            <a:endParaRPr lang="en-US" dirty="0">
              <a:solidFill>
                <a:schemeClr val="tx1"/>
              </a:solidFill>
            </a:endParaRPr>
          </a:p>
        </p:txBody>
      </p:sp>
      <p:sp>
        <p:nvSpPr>
          <p:cNvPr id="9" name="Rounded Rectangle 8"/>
          <p:cNvSpPr/>
          <p:nvPr/>
        </p:nvSpPr>
        <p:spPr>
          <a:xfrm>
            <a:off x="4716016" y="2863627"/>
            <a:ext cx="2016224" cy="43204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send</a:t>
            </a:r>
            <a:endParaRPr lang="en-US" dirty="0">
              <a:solidFill>
                <a:schemeClr val="tx1"/>
              </a:solidFill>
            </a:endParaRPr>
          </a:p>
        </p:txBody>
      </p:sp>
      <p:cxnSp>
        <p:nvCxnSpPr>
          <p:cNvPr id="10" name="Straight Arrow Connector 9"/>
          <p:cNvCxnSpPr>
            <a:stCxn id="8" idx="2"/>
            <a:endCxn id="11" idx="0"/>
          </p:cNvCxnSpPr>
          <p:nvPr/>
        </p:nvCxnSpPr>
        <p:spPr>
          <a:xfrm flipH="1">
            <a:off x="2861810" y="2204864"/>
            <a:ext cx="1494166" cy="6587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2123728" y="2863627"/>
            <a:ext cx="1476164"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ACTIVE</a:t>
            </a:r>
            <a:endParaRPr lang="en-US" dirty="0">
              <a:solidFill>
                <a:schemeClr val="tx1"/>
              </a:solidFill>
            </a:endParaRPr>
          </a:p>
        </p:txBody>
      </p:sp>
      <p:cxnSp>
        <p:nvCxnSpPr>
          <p:cNvPr id="12" name="Straight Arrow Connector 11"/>
          <p:cNvCxnSpPr>
            <a:stCxn id="8" idx="2"/>
            <a:endCxn id="9" idx="0"/>
          </p:cNvCxnSpPr>
          <p:nvPr/>
        </p:nvCxnSpPr>
        <p:spPr>
          <a:xfrm>
            <a:off x="4355976" y="2204864"/>
            <a:ext cx="1368152" cy="6587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4139952" y="3933056"/>
            <a:ext cx="1476164"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EOS</a:t>
            </a:r>
            <a:endParaRPr lang="en-US" dirty="0">
              <a:solidFill>
                <a:schemeClr val="tx1"/>
              </a:solidFill>
            </a:endParaRPr>
          </a:p>
        </p:txBody>
      </p:sp>
      <p:sp>
        <p:nvSpPr>
          <p:cNvPr id="14" name="Oval 13"/>
          <p:cNvSpPr/>
          <p:nvPr/>
        </p:nvSpPr>
        <p:spPr>
          <a:xfrm>
            <a:off x="5976156" y="3933056"/>
            <a:ext cx="1476164"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ACTIVE</a:t>
            </a:r>
            <a:endParaRPr lang="en-US" dirty="0">
              <a:solidFill>
                <a:schemeClr val="tx1"/>
              </a:solidFill>
            </a:endParaRPr>
          </a:p>
        </p:txBody>
      </p:sp>
      <p:cxnSp>
        <p:nvCxnSpPr>
          <p:cNvPr id="15" name="Straight Arrow Connector 14"/>
          <p:cNvCxnSpPr>
            <a:stCxn id="9" idx="2"/>
            <a:endCxn id="13" idx="0"/>
          </p:cNvCxnSpPr>
          <p:nvPr/>
        </p:nvCxnSpPr>
        <p:spPr>
          <a:xfrm flipH="1">
            <a:off x="4878034" y="3295675"/>
            <a:ext cx="846094" cy="6373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2"/>
            <a:endCxn id="14" idx="0"/>
          </p:cNvCxnSpPr>
          <p:nvPr/>
        </p:nvCxnSpPr>
        <p:spPr>
          <a:xfrm>
            <a:off x="5724128" y="3295675"/>
            <a:ext cx="990110" cy="6373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458050" y="2411596"/>
            <a:ext cx="301686" cy="369332"/>
          </a:xfrm>
          <a:prstGeom prst="rect">
            <a:avLst/>
          </a:prstGeom>
          <a:solidFill>
            <a:schemeClr val="bg1"/>
          </a:solidFill>
          <a:ln>
            <a:noFill/>
          </a:ln>
        </p:spPr>
        <p:txBody>
          <a:bodyPr wrap="none" rtlCol="0">
            <a:spAutoFit/>
          </a:bodyPr>
          <a:lstStyle/>
          <a:p>
            <a:r>
              <a:rPr lang="en-US" dirty="0" smtClean="0"/>
              <a:t>0</a:t>
            </a:r>
            <a:endParaRPr lang="en-US" dirty="0"/>
          </a:p>
        </p:txBody>
      </p:sp>
      <p:sp>
        <p:nvSpPr>
          <p:cNvPr id="18" name="TextBox 17"/>
          <p:cNvSpPr txBox="1"/>
          <p:nvPr/>
        </p:nvSpPr>
        <p:spPr>
          <a:xfrm>
            <a:off x="4918386" y="2371472"/>
            <a:ext cx="301686" cy="369332"/>
          </a:xfrm>
          <a:prstGeom prst="rect">
            <a:avLst/>
          </a:prstGeom>
          <a:solidFill>
            <a:schemeClr val="bg1"/>
          </a:solidFill>
          <a:ln>
            <a:noFill/>
          </a:ln>
        </p:spPr>
        <p:txBody>
          <a:bodyPr wrap="none" rtlCol="0">
            <a:spAutoFit/>
          </a:bodyPr>
          <a:lstStyle/>
          <a:p>
            <a:r>
              <a:rPr lang="en-US" dirty="0" smtClean="0"/>
              <a:t>1</a:t>
            </a:r>
            <a:endParaRPr lang="en-US" dirty="0"/>
          </a:p>
        </p:txBody>
      </p:sp>
      <p:sp>
        <p:nvSpPr>
          <p:cNvPr id="19" name="TextBox 18"/>
          <p:cNvSpPr txBox="1"/>
          <p:nvPr/>
        </p:nvSpPr>
        <p:spPr>
          <a:xfrm>
            <a:off x="5134410" y="3429000"/>
            <a:ext cx="301686" cy="369332"/>
          </a:xfrm>
          <a:prstGeom prst="rect">
            <a:avLst/>
          </a:prstGeom>
          <a:solidFill>
            <a:schemeClr val="bg1"/>
          </a:solidFill>
          <a:ln>
            <a:noFill/>
          </a:ln>
        </p:spPr>
        <p:txBody>
          <a:bodyPr wrap="none" rtlCol="0">
            <a:spAutoFit/>
          </a:bodyPr>
          <a:lstStyle/>
          <a:p>
            <a:r>
              <a:rPr lang="en-US" dirty="0" smtClean="0"/>
              <a:t>0</a:t>
            </a:r>
            <a:endParaRPr lang="en-US" dirty="0"/>
          </a:p>
        </p:txBody>
      </p:sp>
      <p:sp>
        <p:nvSpPr>
          <p:cNvPr id="20" name="TextBox 19"/>
          <p:cNvSpPr txBox="1"/>
          <p:nvPr/>
        </p:nvSpPr>
        <p:spPr>
          <a:xfrm>
            <a:off x="6070514" y="3429000"/>
            <a:ext cx="301686" cy="369332"/>
          </a:xfrm>
          <a:prstGeom prst="rect">
            <a:avLst/>
          </a:prstGeom>
          <a:solidFill>
            <a:schemeClr val="bg1"/>
          </a:solidFill>
          <a:ln>
            <a:noFill/>
          </a:ln>
        </p:spPr>
        <p:txBody>
          <a:bodyPr wrap="none" rtlCol="0">
            <a:spAutoFit/>
          </a:bodyPr>
          <a:lstStyle/>
          <a:p>
            <a:r>
              <a:rPr lang="en-US" dirty="0" smtClean="0"/>
              <a:t>1</a:t>
            </a:r>
            <a:endParaRPr lang="en-US" dirty="0"/>
          </a:p>
        </p:txBody>
      </p:sp>
      <p:sp>
        <p:nvSpPr>
          <p:cNvPr id="5" name="Rectangle 4"/>
          <p:cNvSpPr/>
          <p:nvPr/>
        </p:nvSpPr>
        <p:spPr>
          <a:xfrm>
            <a:off x="467544" y="1725141"/>
            <a:ext cx="2018822" cy="369332"/>
          </a:xfrm>
          <a:prstGeom prst="rect">
            <a:avLst/>
          </a:prstGeom>
        </p:spPr>
        <p:txBody>
          <a:bodyPr wrap="none">
            <a:spAutoFit/>
          </a:bodyPr>
          <a:lstStyle/>
          <a:p>
            <a:r>
              <a:rPr lang="en-US" dirty="0" smtClean="0">
                <a:solidFill>
                  <a:srgbClr val="FF0000"/>
                </a:solidFill>
              </a:rPr>
              <a:t>Application</a:t>
            </a:r>
            <a:r>
              <a:rPr lang="en-US" dirty="0" smtClean="0"/>
              <a:t>: </a:t>
            </a:r>
            <a:r>
              <a:rPr lang="en-US" dirty="0" err="1" smtClean="0"/>
              <a:t>gnotify</a:t>
            </a:r>
            <a:endParaRPr lang="en-US" dirty="0" smtClean="0"/>
          </a:p>
        </p:txBody>
      </p:sp>
      <p:sp>
        <p:nvSpPr>
          <p:cNvPr id="21" name="TextBox 20"/>
          <p:cNvSpPr txBox="1"/>
          <p:nvPr/>
        </p:nvSpPr>
        <p:spPr>
          <a:xfrm>
            <a:off x="6019800" y="6547134"/>
            <a:ext cx="2019152" cy="276999"/>
          </a:xfrm>
          <a:prstGeom prst="rect">
            <a:avLst/>
          </a:prstGeom>
          <a:noFill/>
        </p:spPr>
        <p:txBody>
          <a:bodyPr wrap="none" rtlCol="0">
            <a:spAutoFit/>
          </a:bodyPr>
          <a:lstStyle/>
          <a:p>
            <a:r>
              <a:rPr lang="en-US" sz="1200" dirty="0" smtClean="0"/>
              <a:t>Courtesy: Vishnu </a:t>
            </a:r>
            <a:r>
              <a:rPr lang="en-US" sz="1200" dirty="0" err="1" smtClean="0"/>
              <a:t>Navda</a:t>
            </a:r>
            <a:r>
              <a:rPr lang="en-US" sz="1200" dirty="0" smtClean="0"/>
              <a:t> et al.</a:t>
            </a:r>
            <a:endParaRPr lang="en-US" sz="1200" dirty="0"/>
          </a:p>
        </p:txBody>
      </p:sp>
      <p:sp>
        <p:nvSpPr>
          <p:cNvPr id="3" name="Date Placeholder 2"/>
          <p:cNvSpPr>
            <a:spLocks noGrp="1"/>
          </p:cNvSpPr>
          <p:nvPr>
            <p:ph type="dt" sz="half" idx="10"/>
          </p:nvPr>
        </p:nvSpPr>
        <p:spPr/>
        <p:txBody>
          <a:bodyPr/>
          <a:lstStyle/>
          <a:p>
            <a:r>
              <a:rPr lang="en-US" smtClean="0"/>
              <a:t>3/24/14</a:t>
            </a:r>
            <a:endParaRPr lang="en-US"/>
          </a:p>
        </p:txBody>
      </p:sp>
      <p:sp>
        <p:nvSpPr>
          <p:cNvPr id="4" name="Footer Placeholder 3"/>
          <p:cNvSpPr>
            <a:spLocks noGrp="1"/>
          </p:cNvSpPr>
          <p:nvPr>
            <p:ph type="ftr" sz="quarter" idx="11"/>
          </p:nvPr>
        </p:nvSpPr>
        <p:spPr/>
        <p:txBody>
          <a:bodyPr/>
          <a:lstStyle/>
          <a:p>
            <a:r>
              <a:rPr lang="en-US" smtClean="0"/>
              <a:t>Cellular Networks and Mobile Computing (COMS 6998-7)</a:t>
            </a:r>
            <a:endParaRPr lang="en-US"/>
          </a:p>
        </p:txBody>
      </p:sp>
      <p:sp>
        <p:nvSpPr>
          <p:cNvPr id="22" name="Slide Number Placeholder 21"/>
          <p:cNvSpPr>
            <a:spLocks noGrp="1"/>
          </p:cNvSpPr>
          <p:nvPr>
            <p:ph type="sldNum" sz="quarter" idx="12"/>
          </p:nvPr>
        </p:nvSpPr>
        <p:spPr/>
        <p:txBody>
          <a:bodyPr/>
          <a:lstStyle/>
          <a:p>
            <a:fld id="{20342B77-D34C-443A-9BA4-2E8748A6D936}" type="slidenum">
              <a:rPr lang="en-US" smtClean="0"/>
              <a:pPr/>
              <a:t>80</a:t>
            </a:fld>
            <a:endParaRPr lang="en-US"/>
          </a:p>
        </p:txBody>
      </p:sp>
    </p:spTree>
    <p:extLst>
      <p:ext uri="{BB962C8B-B14F-4D97-AF65-F5344CB8AC3E}">
        <p14:creationId xmlns:p14="http://schemas.microsoft.com/office/powerpoint/2010/main" val="3826183431"/>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88640"/>
            <a:ext cx="8153400" cy="990600"/>
          </a:xfrm>
        </p:spPr>
        <p:txBody>
          <a:bodyPr>
            <a:normAutofit/>
          </a:bodyPr>
          <a:lstStyle/>
          <a:p>
            <a:r>
              <a:rPr lang="en-US" dirty="0" smtClean="0"/>
              <a:t>RadioJockey System</a:t>
            </a:r>
            <a:endParaRPr lang="en-US" dirty="0"/>
          </a:p>
        </p:txBody>
      </p:sp>
      <p:sp>
        <p:nvSpPr>
          <p:cNvPr id="113" name="Rounded Rectangle 112"/>
          <p:cNvSpPr/>
          <p:nvPr/>
        </p:nvSpPr>
        <p:spPr>
          <a:xfrm>
            <a:off x="899592" y="2053209"/>
            <a:ext cx="1800200" cy="124794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p:cNvSpPr txBox="1"/>
          <p:nvPr/>
        </p:nvSpPr>
        <p:spPr>
          <a:xfrm>
            <a:off x="971600" y="2174866"/>
            <a:ext cx="1763688" cy="1200329"/>
          </a:xfrm>
          <a:prstGeom prst="rect">
            <a:avLst/>
          </a:prstGeom>
          <a:noFill/>
        </p:spPr>
        <p:txBody>
          <a:bodyPr wrap="square" rtlCol="0">
            <a:spAutoFit/>
          </a:bodyPr>
          <a:lstStyle/>
          <a:p>
            <a:r>
              <a:rPr lang="en-US" dirty="0" smtClean="0"/>
              <a:t>System Calls</a:t>
            </a:r>
          </a:p>
          <a:p>
            <a:r>
              <a:rPr lang="en-US" dirty="0" smtClean="0"/>
              <a:t>               +</a:t>
            </a:r>
          </a:p>
          <a:p>
            <a:r>
              <a:rPr lang="en-US" dirty="0" smtClean="0"/>
              <a:t>Network Traffic</a:t>
            </a:r>
          </a:p>
          <a:p>
            <a:r>
              <a:rPr lang="en-US" dirty="0"/>
              <a:t> </a:t>
            </a:r>
            <a:r>
              <a:rPr lang="en-US" dirty="0" smtClean="0"/>
              <a:t>    </a:t>
            </a:r>
            <a:endParaRPr lang="en-US" dirty="0"/>
          </a:p>
        </p:txBody>
      </p:sp>
      <p:sp>
        <p:nvSpPr>
          <p:cNvPr id="115" name="TextBox 114"/>
          <p:cNvSpPr txBox="1"/>
          <p:nvPr/>
        </p:nvSpPr>
        <p:spPr>
          <a:xfrm>
            <a:off x="3244498" y="2333110"/>
            <a:ext cx="1399510" cy="646331"/>
          </a:xfrm>
          <a:prstGeom prst="rect">
            <a:avLst/>
          </a:prstGeom>
          <a:noFill/>
        </p:spPr>
        <p:txBody>
          <a:bodyPr wrap="square" rtlCol="0">
            <a:spAutoFit/>
          </a:bodyPr>
          <a:lstStyle/>
          <a:p>
            <a:pPr algn="ctr"/>
            <a:r>
              <a:rPr lang="en-US" dirty="0" smtClean="0"/>
              <a:t>Training</a:t>
            </a:r>
          </a:p>
          <a:p>
            <a:pPr algn="ctr"/>
            <a:r>
              <a:rPr lang="en-US" dirty="0" smtClean="0"/>
              <a:t>using C5.0</a:t>
            </a:r>
          </a:p>
        </p:txBody>
      </p:sp>
      <p:sp>
        <p:nvSpPr>
          <p:cNvPr id="116" name="Right Arrow 115"/>
          <p:cNvSpPr/>
          <p:nvPr/>
        </p:nvSpPr>
        <p:spPr>
          <a:xfrm>
            <a:off x="2699792" y="2533164"/>
            <a:ext cx="648072" cy="39517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nvSpPr>
        <p:spPr>
          <a:xfrm>
            <a:off x="3347864" y="2053209"/>
            <a:ext cx="1187624" cy="124794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p:cNvSpPr txBox="1"/>
          <p:nvPr/>
        </p:nvSpPr>
        <p:spPr>
          <a:xfrm>
            <a:off x="2699792" y="2557265"/>
            <a:ext cx="688722" cy="307777"/>
          </a:xfrm>
          <a:prstGeom prst="rect">
            <a:avLst/>
          </a:prstGeom>
          <a:noFill/>
        </p:spPr>
        <p:txBody>
          <a:bodyPr wrap="square" rtlCol="0">
            <a:spAutoFit/>
          </a:bodyPr>
          <a:lstStyle/>
          <a:p>
            <a:r>
              <a:rPr lang="en-US" sz="1400" dirty="0" smtClean="0"/>
              <a:t>traces</a:t>
            </a:r>
            <a:endParaRPr lang="en-US" sz="1400" dirty="0"/>
          </a:p>
        </p:txBody>
      </p:sp>
      <p:sp>
        <p:nvSpPr>
          <p:cNvPr id="121" name="Right Arrow 120"/>
          <p:cNvSpPr/>
          <p:nvPr/>
        </p:nvSpPr>
        <p:spPr>
          <a:xfrm>
            <a:off x="4535488" y="2595881"/>
            <a:ext cx="648072" cy="39517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p:nvPr/>
        </p:nvSpPr>
        <p:spPr>
          <a:xfrm>
            <a:off x="5204490" y="1916832"/>
            <a:ext cx="2249586" cy="15229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 name="Picture 7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1" y="2023729"/>
            <a:ext cx="2001338" cy="1277423"/>
          </a:xfrm>
          <a:prstGeom prst="rect">
            <a:avLst/>
          </a:prstGeom>
        </p:spPr>
      </p:pic>
      <p:sp>
        <p:nvSpPr>
          <p:cNvPr id="3" name="Rectangle 2"/>
          <p:cNvSpPr/>
          <p:nvPr/>
        </p:nvSpPr>
        <p:spPr>
          <a:xfrm>
            <a:off x="553487" y="1340768"/>
            <a:ext cx="2118080" cy="461665"/>
          </a:xfrm>
          <a:prstGeom prst="rect">
            <a:avLst/>
          </a:prstGeom>
        </p:spPr>
        <p:txBody>
          <a:bodyPr wrap="none">
            <a:spAutoFit/>
          </a:bodyPr>
          <a:lstStyle/>
          <a:p>
            <a:r>
              <a:rPr lang="en-US" sz="2400" dirty="0" smtClean="0">
                <a:solidFill>
                  <a:srgbClr val="FF0000"/>
                </a:solidFill>
              </a:rPr>
              <a:t>Offline learning</a:t>
            </a:r>
            <a:endParaRPr lang="en-US" sz="2400" dirty="0"/>
          </a:p>
        </p:txBody>
      </p:sp>
      <p:sp>
        <p:nvSpPr>
          <p:cNvPr id="91" name="Rectangle 90"/>
          <p:cNvSpPr/>
          <p:nvPr/>
        </p:nvSpPr>
        <p:spPr>
          <a:xfrm>
            <a:off x="687127" y="3615407"/>
            <a:ext cx="2156681" cy="461665"/>
          </a:xfrm>
          <a:prstGeom prst="rect">
            <a:avLst/>
          </a:prstGeom>
        </p:spPr>
        <p:txBody>
          <a:bodyPr wrap="none">
            <a:spAutoFit/>
          </a:bodyPr>
          <a:lstStyle/>
          <a:p>
            <a:r>
              <a:rPr lang="en-US" sz="2400" dirty="0" smtClean="0">
                <a:solidFill>
                  <a:srgbClr val="FF0000"/>
                </a:solidFill>
              </a:rPr>
              <a:t>Runtime Engine</a:t>
            </a:r>
            <a:endParaRPr lang="en-US" sz="2400" dirty="0"/>
          </a:p>
        </p:txBody>
      </p:sp>
      <p:sp>
        <p:nvSpPr>
          <p:cNvPr id="92" name="Rounded Rectangle 91"/>
          <p:cNvSpPr/>
          <p:nvPr/>
        </p:nvSpPr>
        <p:spPr>
          <a:xfrm>
            <a:off x="1961964" y="4294748"/>
            <a:ext cx="2394012" cy="107749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2123728" y="4357553"/>
            <a:ext cx="2305031" cy="1200329"/>
          </a:xfrm>
          <a:prstGeom prst="rect">
            <a:avLst/>
          </a:prstGeom>
          <a:noFill/>
        </p:spPr>
        <p:txBody>
          <a:bodyPr wrap="square" rtlCol="0">
            <a:spAutoFit/>
          </a:bodyPr>
          <a:lstStyle/>
          <a:p>
            <a:r>
              <a:rPr lang="en-US" dirty="0" smtClean="0"/>
              <a:t>App System Calls </a:t>
            </a:r>
          </a:p>
          <a:p>
            <a:r>
              <a:rPr lang="en-US" dirty="0" smtClean="0"/>
              <a:t>               +</a:t>
            </a:r>
          </a:p>
          <a:p>
            <a:r>
              <a:rPr lang="en-US" dirty="0" smtClean="0"/>
              <a:t>Packet timestamps</a:t>
            </a:r>
          </a:p>
          <a:p>
            <a:r>
              <a:rPr lang="en-US" dirty="0"/>
              <a:t> </a:t>
            </a:r>
            <a:r>
              <a:rPr lang="en-US" dirty="0" smtClean="0"/>
              <a:t>    </a:t>
            </a:r>
            <a:endParaRPr lang="en-US" dirty="0"/>
          </a:p>
        </p:txBody>
      </p:sp>
      <p:sp>
        <p:nvSpPr>
          <p:cNvPr id="94" name="TextBox 93"/>
          <p:cNvSpPr txBox="1"/>
          <p:nvPr/>
        </p:nvSpPr>
        <p:spPr>
          <a:xfrm>
            <a:off x="5595735" y="4365104"/>
            <a:ext cx="1399510" cy="923330"/>
          </a:xfrm>
          <a:prstGeom prst="rect">
            <a:avLst/>
          </a:prstGeom>
          <a:noFill/>
        </p:spPr>
        <p:txBody>
          <a:bodyPr wrap="square" rtlCol="0">
            <a:spAutoFit/>
          </a:bodyPr>
          <a:lstStyle/>
          <a:p>
            <a:pPr algn="ctr"/>
            <a:r>
              <a:rPr lang="en-US" dirty="0" smtClean="0"/>
              <a:t>Tree-matching</a:t>
            </a:r>
          </a:p>
          <a:p>
            <a:pPr algn="ctr"/>
            <a:r>
              <a:rPr lang="en-US" dirty="0" smtClean="0"/>
              <a:t>(run-time)</a:t>
            </a:r>
            <a:endParaRPr lang="en-US" sz="1600" dirty="0" smtClean="0"/>
          </a:p>
        </p:txBody>
      </p:sp>
      <p:sp>
        <p:nvSpPr>
          <p:cNvPr id="95" name="Rounded Rectangle 94"/>
          <p:cNvSpPr/>
          <p:nvPr/>
        </p:nvSpPr>
        <p:spPr>
          <a:xfrm>
            <a:off x="5430214" y="4295096"/>
            <a:ext cx="1725690" cy="104463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ight Arrow 95"/>
          <p:cNvSpPr/>
          <p:nvPr/>
        </p:nvSpPr>
        <p:spPr>
          <a:xfrm rot="5400000">
            <a:off x="5857122" y="3678945"/>
            <a:ext cx="895064" cy="39517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ight Arrow 97"/>
          <p:cNvSpPr/>
          <p:nvPr/>
        </p:nvSpPr>
        <p:spPr>
          <a:xfrm>
            <a:off x="4355976" y="4655136"/>
            <a:ext cx="1074237" cy="39517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p:cNvSpPr/>
          <p:nvPr/>
        </p:nvSpPr>
        <p:spPr>
          <a:xfrm>
            <a:off x="7596336" y="1916832"/>
            <a:ext cx="1547664" cy="1569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0" name="Picture 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3033" y="2280156"/>
            <a:ext cx="1203173" cy="710899"/>
          </a:xfrm>
          <a:prstGeom prst="rect">
            <a:avLst/>
          </a:prstGeom>
        </p:spPr>
      </p:pic>
      <p:sp>
        <p:nvSpPr>
          <p:cNvPr id="105" name="Right Arrow 104"/>
          <p:cNvSpPr/>
          <p:nvPr/>
        </p:nvSpPr>
        <p:spPr>
          <a:xfrm rot="5400000">
            <a:off x="5917535" y="5550180"/>
            <a:ext cx="751048" cy="39517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Bent-Up Arrow 8"/>
          <p:cNvSpPr/>
          <p:nvPr/>
        </p:nvSpPr>
        <p:spPr>
          <a:xfrm rot="16200000" flipH="1">
            <a:off x="7169337" y="3473201"/>
            <a:ext cx="1651449" cy="1678310"/>
          </a:xfrm>
          <a:prstGeom prst="bentUpArrow">
            <a:avLst>
              <a:gd name="adj1" fmla="val 12857"/>
              <a:gd name="adj2" fmla="val 20755"/>
              <a:gd name="adj3" fmla="val 1777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ed Rectangle 105"/>
          <p:cNvSpPr/>
          <p:nvPr/>
        </p:nvSpPr>
        <p:spPr>
          <a:xfrm>
            <a:off x="4667417" y="6123291"/>
            <a:ext cx="2640887" cy="5774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p:cNvSpPr txBox="1"/>
          <p:nvPr/>
        </p:nvSpPr>
        <p:spPr>
          <a:xfrm>
            <a:off x="4761653" y="6196662"/>
            <a:ext cx="2474643" cy="369332"/>
          </a:xfrm>
          <a:prstGeom prst="rect">
            <a:avLst/>
          </a:prstGeom>
          <a:noFill/>
        </p:spPr>
        <p:txBody>
          <a:bodyPr wrap="square" rtlCol="0">
            <a:spAutoFit/>
          </a:bodyPr>
          <a:lstStyle/>
          <a:p>
            <a:pPr algn="ctr"/>
            <a:r>
              <a:rPr lang="en-US" dirty="0" smtClean="0"/>
              <a:t>Cellular Radio Interface</a:t>
            </a:r>
            <a:endParaRPr lang="en-US" sz="1600" dirty="0" smtClean="0"/>
          </a:p>
        </p:txBody>
      </p:sp>
      <p:sp>
        <p:nvSpPr>
          <p:cNvPr id="109" name="TextBox 108"/>
          <p:cNvSpPr txBox="1"/>
          <p:nvPr/>
        </p:nvSpPr>
        <p:spPr>
          <a:xfrm>
            <a:off x="6346435" y="5507940"/>
            <a:ext cx="1648626" cy="369332"/>
          </a:xfrm>
          <a:prstGeom prst="rect">
            <a:avLst/>
          </a:prstGeom>
          <a:noFill/>
        </p:spPr>
        <p:txBody>
          <a:bodyPr wrap="square" rtlCol="0">
            <a:spAutoFit/>
          </a:bodyPr>
          <a:lstStyle/>
          <a:p>
            <a:r>
              <a:rPr lang="en-US" dirty="0" smtClean="0"/>
              <a:t>Fast Dormancy</a:t>
            </a:r>
            <a:endParaRPr lang="en-US" dirty="0"/>
          </a:p>
        </p:txBody>
      </p:sp>
      <p:sp>
        <p:nvSpPr>
          <p:cNvPr id="110" name="TextBox 109"/>
          <p:cNvSpPr txBox="1"/>
          <p:nvPr/>
        </p:nvSpPr>
        <p:spPr>
          <a:xfrm>
            <a:off x="5724698" y="1500509"/>
            <a:ext cx="1531896" cy="369332"/>
          </a:xfrm>
          <a:prstGeom prst="rect">
            <a:avLst/>
          </a:prstGeom>
          <a:noFill/>
        </p:spPr>
        <p:txBody>
          <a:bodyPr wrap="square" rtlCol="0">
            <a:spAutoFit/>
          </a:bodyPr>
          <a:lstStyle/>
          <a:p>
            <a:r>
              <a:rPr lang="en-US" dirty="0" smtClean="0"/>
              <a:t>App 1 Rules</a:t>
            </a:r>
            <a:endParaRPr lang="en-US" dirty="0"/>
          </a:p>
        </p:txBody>
      </p:sp>
      <p:sp>
        <p:nvSpPr>
          <p:cNvPr id="111" name="TextBox 110"/>
          <p:cNvSpPr txBox="1"/>
          <p:nvPr/>
        </p:nvSpPr>
        <p:spPr>
          <a:xfrm>
            <a:off x="7660202" y="1500508"/>
            <a:ext cx="1419931" cy="369332"/>
          </a:xfrm>
          <a:prstGeom prst="rect">
            <a:avLst/>
          </a:prstGeom>
          <a:noFill/>
        </p:spPr>
        <p:txBody>
          <a:bodyPr wrap="square" rtlCol="0">
            <a:spAutoFit/>
          </a:bodyPr>
          <a:lstStyle/>
          <a:p>
            <a:r>
              <a:rPr lang="en-US" dirty="0" smtClean="0"/>
              <a:t>App k Rules</a:t>
            </a:r>
            <a:endParaRPr lang="en-US" dirty="0"/>
          </a:p>
        </p:txBody>
      </p:sp>
      <p:sp>
        <p:nvSpPr>
          <p:cNvPr id="30" name="TextBox 29"/>
          <p:cNvSpPr txBox="1"/>
          <p:nvPr/>
        </p:nvSpPr>
        <p:spPr>
          <a:xfrm>
            <a:off x="6324600" y="6581001"/>
            <a:ext cx="2019152" cy="276999"/>
          </a:xfrm>
          <a:prstGeom prst="rect">
            <a:avLst/>
          </a:prstGeom>
          <a:noFill/>
        </p:spPr>
        <p:txBody>
          <a:bodyPr wrap="none" rtlCol="0">
            <a:spAutoFit/>
          </a:bodyPr>
          <a:lstStyle/>
          <a:p>
            <a:r>
              <a:rPr lang="en-US" sz="1200" dirty="0" smtClean="0"/>
              <a:t>Courtesy: Vishnu </a:t>
            </a:r>
            <a:r>
              <a:rPr lang="en-US" sz="1200" dirty="0" err="1" smtClean="0"/>
              <a:t>Navda</a:t>
            </a:r>
            <a:r>
              <a:rPr lang="en-US" sz="1200" dirty="0" smtClean="0"/>
              <a:t> et al.</a:t>
            </a:r>
            <a:endParaRPr lang="en-US" sz="1200" dirty="0"/>
          </a:p>
        </p:txBody>
      </p:sp>
      <p:sp>
        <p:nvSpPr>
          <p:cNvPr id="4" name="Date Placeholder 3"/>
          <p:cNvSpPr>
            <a:spLocks noGrp="1"/>
          </p:cNvSpPr>
          <p:nvPr>
            <p:ph type="dt" sz="half" idx="10"/>
          </p:nvPr>
        </p:nvSpPr>
        <p:spPr/>
        <p:txBody>
          <a:bodyPr/>
          <a:lstStyle/>
          <a:p>
            <a:r>
              <a:rPr lang="en-US" smtClean="0"/>
              <a:t>3/24/14</a:t>
            </a:r>
            <a:endParaRPr lang="en-US"/>
          </a:p>
        </p:txBody>
      </p:sp>
      <p:sp>
        <p:nvSpPr>
          <p:cNvPr id="5" name="Footer Placeholder 4"/>
          <p:cNvSpPr>
            <a:spLocks noGrp="1"/>
          </p:cNvSpPr>
          <p:nvPr>
            <p:ph type="ftr" sz="quarter" idx="11"/>
          </p:nvPr>
        </p:nvSpPr>
        <p:spPr>
          <a:xfrm>
            <a:off x="1676400" y="6324600"/>
            <a:ext cx="2895600" cy="365125"/>
          </a:xfrm>
        </p:spPr>
        <p:txBody>
          <a:bodyPr/>
          <a:lstStyle/>
          <a:p>
            <a:r>
              <a:rPr lang="en-US" dirty="0" smtClean="0"/>
              <a:t>Cellular Networks and Mobile Computing (COMS 6998-7)</a:t>
            </a:r>
            <a:endParaRPr lang="en-US" dirty="0"/>
          </a:p>
        </p:txBody>
      </p:sp>
      <p:sp>
        <p:nvSpPr>
          <p:cNvPr id="7" name="Slide Number Placeholder 6"/>
          <p:cNvSpPr>
            <a:spLocks noGrp="1"/>
          </p:cNvSpPr>
          <p:nvPr>
            <p:ph type="sldNum" sz="quarter" idx="12"/>
          </p:nvPr>
        </p:nvSpPr>
        <p:spPr/>
        <p:txBody>
          <a:bodyPr/>
          <a:lstStyle/>
          <a:p>
            <a:fld id="{20342B77-D34C-443A-9BA4-2E8748A6D936}" type="slidenum">
              <a:rPr lang="en-US" smtClean="0"/>
              <a:pPr/>
              <a:t>81</a:t>
            </a:fld>
            <a:endParaRPr lang="en-US"/>
          </a:p>
        </p:txBody>
      </p:sp>
    </p:spTree>
    <p:extLst>
      <p:ext uri="{BB962C8B-B14F-4D97-AF65-F5344CB8AC3E}">
        <p14:creationId xmlns:p14="http://schemas.microsoft.com/office/powerpoint/2010/main" val="19082088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2" grpId="0" animBg="1"/>
      <p:bldP spid="93" grpId="0"/>
      <p:bldP spid="94" grpId="0"/>
      <p:bldP spid="95" grpId="0" animBg="1"/>
      <p:bldP spid="96" grpId="0" animBg="1"/>
      <p:bldP spid="98" grpId="0" animBg="1"/>
      <p:bldP spid="99" grpId="0" animBg="1"/>
      <p:bldP spid="105" grpId="0" animBg="1"/>
      <p:bldP spid="9" grpId="0" animBg="1"/>
      <p:bldP spid="106" grpId="0" animBg="1"/>
      <p:bldP spid="107" grpId="0"/>
      <p:bldP spid="109" grpId="0"/>
      <p:bldP spid="110" grpId="0"/>
      <p:bldP spid="111"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smtClean="0">
                <a:solidFill>
                  <a:srgbClr val="FF0000"/>
                </a:solidFill>
              </a:rPr>
              <a:t>Trace driven simulations </a:t>
            </a:r>
            <a:r>
              <a:rPr lang="en-US" dirty="0" smtClean="0"/>
              <a:t>on traces from 14 applications (Windows and Android platform) on 3G network</a:t>
            </a:r>
          </a:p>
          <a:p>
            <a:pPr lvl="1"/>
            <a:r>
              <a:rPr lang="en-US" dirty="0" smtClean="0"/>
              <a:t>Feature set evaluation for training</a:t>
            </a:r>
          </a:p>
          <a:p>
            <a:pPr lvl="1"/>
            <a:r>
              <a:rPr lang="en-US" dirty="0" smtClean="0"/>
              <a:t>variable workloads and network characteristics</a:t>
            </a:r>
          </a:p>
          <a:p>
            <a:pPr lvl="1"/>
            <a:r>
              <a:rPr lang="en-US" dirty="0" smtClean="0"/>
              <a:t>20-40% energy savings and 1-4% increase in signaling </a:t>
            </a:r>
            <a:r>
              <a:rPr lang="en-US" dirty="0"/>
              <a:t>over </a:t>
            </a:r>
            <a:r>
              <a:rPr lang="en-US" i="1" dirty="0" smtClean="0"/>
              <a:t>3 </a:t>
            </a:r>
            <a:r>
              <a:rPr lang="en-US" i="1" dirty="0"/>
              <a:t>sec idle </a:t>
            </a:r>
            <a:r>
              <a:rPr lang="en-US" i="1" dirty="0" smtClean="0"/>
              <a:t>timer</a:t>
            </a:r>
          </a:p>
          <a:p>
            <a:pPr marL="457200" lvl="1" indent="0">
              <a:buNone/>
            </a:pPr>
            <a:endParaRPr lang="en-US" dirty="0" smtClean="0"/>
          </a:p>
          <a:p>
            <a:pPr marL="514350" indent="-514350">
              <a:buFont typeface="+mj-lt"/>
              <a:buAutoNum type="arabicPeriod"/>
            </a:pPr>
            <a:r>
              <a:rPr lang="en-US" dirty="0" smtClean="0">
                <a:solidFill>
                  <a:srgbClr val="FF0000"/>
                </a:solidFill>
              </a:rPr>
              <a:t>Runtime evaluation </a:t>
            </a:r>
            <a:r>
              <a:rPr lang="en-US" dirty="0" smtClean="0"/>
              <a:t>on 3 concurrent background applications on Windows</a:t>
            </a:r>
          </a:p>
        </p:txBody>
      </p:sp>
      <p:sp>
        <p:nvSpPr>
          <p:cNvPr id="4" name="Date Placeholder 3"/>
          <p:cNvSpPr>
            <a:spLocks noGrp="1"/>
          </p:cNvSpPr>
          <p:nvPr>
            <p:ph type="dt" sz="half" idx="10"/>
          </p:nvPr>
        </p:nvSpPr>
        <p:spPr/>
        <p:txBody>
          <a:bodyPr/>
          <a:lstStyle/>
          <a:p>
            <a:r>
              <a:rPr lang="en-US" smtClean="0"/>
              <a:t>3/24/14</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82</a:t>
            </a:fld>
            <a:endParaRPr lang="en-US"/>
          </a:p>
        </p:txBody>
      </p:sp>
    </p:spTree>
    <p:extLst>
      <p:ext uri="{BB962C8B-B14F-4D97-AF65-F5344CB8AC3E}">
        <p14:creationId xmlns:p14="http://schemas.microsoft.com/office/powerpoint/2010/main" val="4280528289"/>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Runtime Evaluation with Concurrent Background Applications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a:buFont typeface="Arial" charset="0"/>
              <a:buChar char="•"/>
            </a:pPr>
            <a:r>
              <a:rPr lang="en-US" sz="2400" dirty="0" smtClean="0"/>
              <a:t>22-24% energy savings at a cost of 4-7 % signaling overhead</a:t>
            </a:r>
          </a:p>
          <a:p>
            <a:pPr>
              <a:buFont typeface="Arial" charset="0"/>
              <a:buChar char="•"/>
            </a:pPr>
            <a:r>
              <a:rPr lang="en-US" sz="2400" dirty="0" smtClean="0"/>
              <a:t>Marginal increase in signaling due to variance in packet timestamps</a:t>
            </a:r>
          </a:p>
          <a:p>
            <a:pPr marL="0" indent="0">
              <a:buNone/>
            </a:pPr>
            <a:endParaRPr lang="en-US" sz="2400" dirty="0"/>
          </a:p>
          <a:p>
            <a:pPr marL="0" indent="0">
              <a:buNone/>
            </a:pPr>
            <a:endParaRPr lang="en-US" sz="2400" dirty="0"/>
          </a:p>
          <a:p>
            <a:pPr marL="0" indent="0">
              <a:buNone/>
            </a:pPr>
            <a:endParaRPr lang="en-U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400" y="2276872"/>
            <a:ext cx="8315490"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r>
              <a:rPr lang="en-US" smtClean="0"/>
              <a:t>3/24/14</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83</a:t>
            </a:fld>
            <a:endParaRPr lang="en-US"/>
          </a:p>
        </p:txBody>
      </p:sp>
    </p:spTree>
    <p:extLst>
      <p:ext uri="{BB962C8B-B14F-4D97-AF65-F5344CB8AC3E}">
        <p14:creationId xmlns:p14="http://schemas.microsoft.com/office/powerpoint/2010/main" val="2879857547"/>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15962"/>
          </a:xfrm>
        </p:spPr>
        <p:txBody>
          <a:bodyPr>
            <a:normAutofit/>
          </a:bodyPr>
          <a:lstStyle/>
          <a:p>
            <a:r>
              <a:rPr lang="en-US" altLang="zh-CN" sz="3600" b="1" dirty="0" smtClean="0"/>
              <a:t>Conclusion</a:t>
            </a:r>
            <a:endParaRPr lang="zh-CN" altLang="en-US" sz="3600" b="1" dirty="0"/>
          </a:p>
        </p:txBody>
      </p:sp>
      <p:sp>
        <p:nvSpPr>
          <p:cNvPr id="3" name="内容占位符 2"/>
          <p:cNvSpPr>
            <a:spLocks noGrp="1"/>
          </p:cNvSpPr>
          <p:nvPr>
            <p:ph idx="1"/>
          </p:nvPr>
        </p:nvSpPr>
        <p:spPr>
          <a:xfrm>
            <a:off x="457200" y="1143000"/>
            <a:ext cx="8229600" cy="5410200"/>
          </a:xfrm>
        </p:spPr>
        <p:txBody>
          <a:bodyPr>
            <a:normAutofit fontScale="77500" lnSpcReduction="20000"/>
          </a:bodyPr>
          <a:lstStyle/>
          <a:p>
            <a:r>
              <a:rPr lang="en-US" altLang="zh-CN" sz="2800" dirty="0"/>
              <a:t>ARO helps developers design </a:t>
            </a:r>
            <a:r>
              <a:rPr lang="en-US" altLang="zh-CN" sz="2800" b="1" dirty="0">
                <a:solidFill>
                  <a:srgbClr val="0000FF"/>
                </a:solidFill>
              </a:rPr>
              <a:t>cellular-friendly</a:t>
            </a:r>
            <a:r>
              <a:rPr lang="en-US" altLang="zh-CN" sz="2800" dirty="0"/>
              <a:t> smartphone applications </a:t>
            </a:r>
            <a:r>
              <a:rPr lang="en-US" altLang="zh-CN" sz="2800" dirty="0" smtClean="0"/>
              <a:t>by</a:t>
            </a:r>
            <a:r>
              <a:rPr lang="en-US" altLang="zh-CN" sz="2800" dirty="0"/>
              <a:t> </a:t>
            </a:r>
            <a:r>
              <a:rPr lang="en-US" altLang="zh-CN" sz="2800" dirty="0" smtClean="0"/>
              <a:t>providing </a:t>
            </a:r>
            <a:r>
              <a:rPr lang="en-US" altLang="zh-CN" sz="2800" b="1" dirty="0">
                <a:solidFill>
                  <a:srgbClr val="FF0000"/>
                </a:solidFill>
              </a:rPr>
              <a:t>visibility</a:t>
            </a:r>
            <a:r>
              <a:rPr lang="en-US" altLang="zh-CN" sz="2800" dirty="0"/>
              <a:t> of radio resource and energy utilization. </a:t>
            </a:r>
          </a:p>
          <a:p>
            <a:r>
              <a:rPr lang="en-US" altLang="zh-CN" sz="2800" dirty="0" smtClean="0"/>
              <a:t>Cellular </a:t>
            </a:r>
            <a:r>
              <a:rPr lang="en-US" altLang="zh-CN" sz="2800" dirty="0"/>
              <a:t>friendly techniques (http://</a:t>
            </a:r>
            <a:r>
              <a:rPr lang="en-US" altLang="zh-CN" sz="2800" dirty="0" err="1"/>
              <a:t>developer.att.com</a:t>
            </a:r>
            <a:r>
              <a:rPr lang="en-US" altLang="zh-CN" sz="2800" dirty="0"/>
              <a:t>/home/develop/</a:t>
            </a:r>
            <a:r>
              <a:rPr lang="en-US" altLang="zh-CN" sz="2800" dirty="0" err="1"/>
              <a:t>referencesandtutorials</a:t>
            </a:r>
            <a:r>
              <a:rPr lang="en-US" altLang="zh-CN" sz="2800" dirty="0"/>
              <a:t>/</a:t>
            </a:r>
            <a:r>
              <a:rPr lang="en-US" altLang="zh-CN" sz="2800" dirty="0" err="1"/>
              <a:t>networkapibestpractices</a:t>
            </a:r>
            <a:r>
              <a:rPr lang="en-US" altLang="zh-CN" sz="2800" dirty="0"/>
              <a:t>/</a:t>
            </a:r>
            <a:r>
              <a:rPr lang="en-US" altLang="zh-CN" sz="2800" dirty="0" err="1" smtClean="0"/>
              <a:t>Top_Radio_Resource_Issues_in_Mobile_Application_Development.pdf</a:t>
            </a:r>
            <a:r>
              <a:rPr lang="en-US" altLang="zh-CN" sz="2800" dirty="0" smtClean="0"/>
              <a:t>)</a:t>
            </a:r>
          </a:p>
          <a:p>
            <a:pPr lvl="1"/>
            <a:r>
              <a:rPr lang="en-US" altLang="zh-CN" sz="2400" dirty="0" smtClean="0"/>
              <a:t>Group </a:t>
            </a:r>
            <a:r>
              <a:rPr lang="en-US" altLang="zh-CN" sz="2400" dirty="0"/>
              <a:t>multiple simultaneous </a:t>
            </a:r>
            <a:r>
              <a:rPr lang="en-US" altLang="zh-CN" sz="2400" dirty="0" smtClean="0"/>
              <a:t>connections </a:t>
            </a:r>
            <a:r>
              <a:rPr lang="en-US" altLang="zh-CN" sz="2400" dirty="0"/>
              <a:t>from the same </a:t>
            </a:r>
            <a:r>
              <a:rPr lang="en-US" altLang="zh-CN" sz="2400" dirty="0" smtClean="0"/>
              <a:t>server</a:t>
            </a:r>
          </a:p>
          <a:p>
            <a:pPr lvl="1"/>
            <a:r>
              <a:rPr lang="en-US" altLang="zh-CN" sz="2400" dirty="0" smtClean="0"/>
              <a:t>Batching and piggybacking</a:t>
            </a:r>
          </a:p>
          <a:p>
            <a:pPr lvl="1"/>
            <a:r>
              <a:rPr lang="en-US" altLang="zh-CN" sz="2400" dirty="0" smtClean="0"/>
              <a:t>Close unnecessary TCP connections early</a:t>
            </a:r>
          </a:p>
          <a:p>
            <a:pPr lvl="1"/>
            <a:r>
              <a:rPr lang="en-US" altLang="zh-CN" sz="2400" dirty="0" smtClean="0"/>
              <a:t>Offloading to </a:t>
            </a:r>
            <a:r>
              <a:rPr lang="en-US" altLang="zh-CN" sz="2400" dirty="0" err="1" smtClean="0"/>
              <a:t>WiFi</a:t>
            </a:r>
            <a:r>
              <a:rPr lang="en-US" altLang="zh-CN" sz="2400" dirty="0" smtClean="0"/>
              <a:t> when possible (</a:t>
            </a:r>
            <a:r>
              <a:rPr lang="en-US" altLang="zh-CN" sz="2400" dirty="0" err="1" smtClean="0"/>
              <a:t>ms</a:t>
            </a:r>
            <a:r>
              <a:rPr lang="en-US" altLang="zh-CN" sz="2400" dirty="0" smtClean="0"/>
              <a:t> setup rather than 2sec)</a:t>
            </a:r>
          </a:p>
          <a:p>
            <a:pPr lvl="1"/>
            <a:r>
              <a:rPr lang="en-US" altLang="zh-CN" sz="2400" dirty="0" smtClean="0"/>
              <a:t>Caching and avoid duplicate content</a:t>
            </a:r>
          </a:p>
          <a:p>
            <a:pPr lvl="1"/>
            <a:r>
              <a:rPr lang="en-US" altLang="zh-CN" sz="2400" dirty="0" smtClean="0"/>
              <a:t>Prefetching intelligently</a:t>
            </a:r>
          </a:p>
          <a:p>
            <a:pPr lvl="1"/>
            <a:r>
              <a:rPr lang="en-US" altLang="zh-CN" sz="2400" dirty="0"/>
              <a:t>Access </a:t>
            </a:r>
            <a:r>
              <a:rPr lang="en-US" altLang="zh-CN" sz="2400" dirty="0" smtClean="0"/>
              <a:t>peripherals judicially</a:t>
            </a:r>
          </a:p>
          <a:p>
            <a:r>
              <a:rPr lang="en-US" altLang="zh-CN" sz="2800" dirty="0" smtClean="0"/>
              <a:t>Try out the ARO tool at:</a:t>
            </a:r>
          </a:p>
          <a:p>
            <a:pPr lvl="1"/>
            <a:r>
              <a:rPr lang="en-US" altLang="zh-CN" sz="2400" dirty="0" smtClean="0">
                <a:hlinkClick r:id="rId3"/>
              </a:rPr>
              <a:t>http</a:t>
            </a:r>
            <a:r>
              <a:rPr lang="en-US" altLang="zh-CN" sz="2400" dirty="0">
                <a:hlinkClick r:id="rId3"/>
              </a:rPr>
              <a:t>://developer.att.com/developer/forward.jsp?passedItemId=</a:t>
            </a:r>
            <a:r>
              <a:rPr lang="en-US" altLang="zh-CN" sz="2400" dirty="0" smtClean="0">
                <a:hlinkClick r:id="rId3"/>
              </a:rPr>
              <a:t>9700312</a:t>
            </a:r>
            <a:endParaRPr lang="en-US" altLang="zh-CN" sz="2400" dirty="0" smtClean="0"/>
          </a:p>
          <a:p>
            <a:r>
              <a:rPr lang="en-US" altLang="zh-CN" dirty="0" smtClean="0">
                <a:solidFill>
                  <a:srgbClr val="FF0000"/>
                </a:solidFill>
              </a:rPr>
              <a:t>ARO is now open source!</a:t>
            </a:r>
          </a:p>
          <a:p>
            <a:pPr lvl="1"/>
            <a:r>
              <a:rPr lang="en-US" altLang="zh-CN" dirty="0"/>
              <a:t>https://</a:t>
            </a:r>
            <a:r>
              <a:rPr lang="en-US" altLang="zh-CN" dirty="0" err="1"/>
              <a:t>github.com</a:t>
            </a:r>
            <a:r>
              <a:rPr lang="en-US" altLang="zh-CN" dirty="0"/>
              <a:t>/</a:t>
            </a:r>
            <a:r>
              <a:rPr lang="en-US" altLang="zh-CN" dirty="0" err="1"/>
              <a:t>attdevsupport</a:t>
            </a:r>
            <a:r>
              <a:rPr lang="en-US" altLang="zh-CN" dirty="0"/>
              <a:t>/ARO</a:t>
            </a:r>
            <a:endParaRPr lang="en-US" altLang="zh-CN" dirty="0" smtClean="0"/>
          </a:p>
          <a:p>
            <a:pPr lvl="1"/>
            <a:endParaRPr lang="en-US" altLang="zh-CN" dirty="0" smtClean="0"/>
          </a:p>
        </p:txBody>
      </p:sp>
      <p:sp>
        <p:nvSpPr>
          <p:cNvPr id="4" name="Date Placeholder 3"/>
          <p:cNvSpPr>
            <a:spLocks noGrp="1"/>
          </p:cNvSpPr>
          <p:nvPr>
            <p:ph type="dt" sz="half" idx="10"/>
          </p:nvPr>
        </p:nvSpPr>
        <p:spPr/>
        <p:txBody>
          <a:bodyPr/>
          <a:lstStyle/>
          <a:p>
            <a:r>
              <a:rPr lang="en-US" smtClean="0"/>
              <a:t>3/24/14</a:t>
            </a:r>
            <a:endParaRPr lang="en-US"/>
          </a:p>
        </p:txBody>
      </p:sp>
      <p:sp>
        <p:nvSpPr>
          <p:cNvPr id="5" name="Footer Placeholder 4"/>
          <p:cNvSpPr>
            <a:spLocks noGrp="1"/>
          </p:cNvSpPr>
          <p:nvPr>
            <p:ph type="ftr" sz="quarter" idx="11"/>
          </p:nvPr>
        </p:nvSpPr>
        <p:spPr>
          <a:xfrm>
            <a:off x="3124200" y="6454775"/>
            <a:ext cx="2895600" cy="365125"/>
          </a:xfrm>
        </p:spPr>
        <p:txBody>
          <a:bodyPr/>
          <a:lstStyle/>
          <a:p>
            <a:r>
              <a:rPr lang="en-US" dirty="0" smtClean="0"/>
              <a:t>Cellular Networks and Mobile Computing (COMS 6998-7)</a:t>
            </a:r>
            <a:endParaRPr lang="en-US" dirty="0"/>
          </a:p>
        </p:txBody>
      </p:sp>
      <p:sp>
        <p:nvSpPr>
          <p:cNvPr id="7" name="Slide Number Placeholder 6"/>
          <p:cNvSpPr>
            <a:spLocks noGrp="1"/>
          </p:cNvSpPr>
          <p:nvPr>
            <p:ph type="sldNum" sz="quarter" idx="12"/>
          </p:nvPr>
        </p:nvSpPr>
        <p:spPr/>
        <p:txBody>
          <a:bodyPr/>
          <a:lstStyle/>
          <a:p>
            <a:fld id="{20342B77-D34C-443A-9BA4-2E8748A6D936}" type="slidenum">
              <a:rPr lang="en-US" smtClean="0"/>
              <a:pPr/>
              <a:t>84</a:t>
            </a:fld>
            <a:endParaRPr lang="en-US"/>
          </a:p>
        </p:txBody>
      </p:sp>
    </p:spTree>
    <p:extLst>
      <p:ext uri="{BB962C8B-B14F-4D97-AF65-F5344CB8AC3E}">
        <p14:creationId xmlns:p14="http://schemas.microsoft.com/office/powerpoint/2010/main" val="2503183668"/>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4" name="Date Placeholder 3"/>
          <p:cNvSpPr>
            <a:spLocks noGrp="1"/>
          </p:cNvSpPr>
          <p:nvPr>
            <p:ph type="dt" sz="half" idx="10"/>
          </p:nvPr>
        </p:nvSpPr>
        <p:spPr/>
        <p:txBody>
          <a:bodyPr/>
          <a:lstStyle/>
          <a:p>
            <a:r>
              <a:rPr lang="en-US" smtClean="0"/>
              <a:t>3/24/14</a:t>
            </a:r>
            <a:endParaRPr lang="en-US"/>
          </a:p>
        </p:txBody>
      </p:sp>
      <p:sp>
        <p:nvSpPr>
          <p:cNvPr id="3" name="Slide Number Placeholder 2"/>
          <p:cNvSpPr>
            <a:spLocks noGrp="1"/>
          </p:cNvSpPr>
          <p:nvPr>
            <p:ph type="sldNum" sz="quarter" idx="12"/>
          </p:nvPr>
        </p:nvSpPr>
        <p:spPr/>
        <p:txBody>
          <a:bodyPr/>
          <a:lstStyle/>
          <a:p>
            <a:fld id="{20342B77-D34C-443A-9BA4-2E8748A6D936}" type="slidenum">
              <a:rPr lang="en-US" smtClean="0"/>
              <a:pPr/>
              <a:t>85</a:t>
            </a:fld>
            <a:endParaRPr lang="en-US"/>
          </a:p>
        </p:txBody>
      </p:sp>
    </p:spTree>
    <p:extLst>
      <p:ext uri="{BB962C8B-B14F-4D97-AF65-F5344CB8AC3E}">
        <p14:creationId xmlns:p14="http://schemas.microsoft.com/office/powerpoint/2010/main" val="403361188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Title 1"/>
          <p:cNvSpPr>
            <a:spLocks noGrp="1"/>
          </p:cNvSpPr>
          <p:nvPr>
            <p:ph type="title"/>
          </p:nvPr>
        </p:nvSpPr>
        <p:spPr>
          <a:xfrm>
            <a:off x="457200" y="274638"/>
            <a:ext cx="8229600" cy="1143000"/>
          </a:xfrm>
        </p:spPr>
        <p:txBody>
          <a:bodyPr>
            <a:normAutofit fontScale="90000"/>
          </a:bodyPr>
          <a:lstStyle/>
          <a:p>
            <a:r>
              <a:rPr lang="en-US" dirty="0">
                <a:latin typeface="Calibri" charset="0"/>
                <a:ea typeface="ＭＳ Ｐゴシック" charset="0"/>
                <a:cs typeface="ＭＳ Ｐゴシック" charset="0"/>
              </a:rPr>
              <a:t>Review of Previous Lecture (Cont’d)</a:t>
            </a:r>
            <a:endParaRPr lang="en-US" sz="3600" dirty="0">
              <a:latin typeface="Calibri" charset="0"/>
              <a:ea typeface="ＭＳ Ｐゴシック" charset="0"/>
              <a:cs typeface="ＭＳ Ｐゴシック" charset="0"/>
            </a:endParaRPr>
          </a:p>
        </p:txBody>
      </p:sp>
      <p:pic>
        <p:nvPicPr>
          <p:cNvPr id="268290" name="Picture 2" descr="http://www.iyogi.net/mac/images/airport_express_base_station_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200" y="4262438"/>
            <a:ext cx="620713"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291" name="Picture 2" descr="http://www.iyogi.net/mac/images/airport_express_base_station_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0" y="4267200"/>
            <a:ext cx="61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292" name="Picture 2" descr="http://www.iyogi.net/mac/images/airport_express_base_station_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4738" y="5864225"/>
            <a:ext cx="6207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8293" name="TextBox 50"/>
          <p:cNvSpPr txBox="1">
            <a:spLocks noChangeArrowheads="1"/>
          </p:cNvSpPr>
          <p:nvPr/>
        </p:nvSpPr>
        <p:spPr bwMode="auto">
          <a:xfrm>
            <a:off x="620713" y="4973638"/>
            <a:ext cx="682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mtClean="0">
                <a:solidFill>
                  <a:prstClr val="black"/>
                </a:solidFill>
              </a:rPr>
              <a:t>RE1</a:t>
            </a:r>
          </a:p>
        </p:txBody>
      </p:sp>
      <p:sp>
        <p:nvSpPr>
          <p:cNvPr id="268294" name="TextBox 51"/>
          <p:cNvSpPr txBox="1">
            <a:spLocks noChangeArrowheads="1"/>
          </p:cNvSpPr>
          <p:nvPr/>
        </p:nvSpPr>
        <p:spPr bwMode="auto">
          <a:xfrm>
            <a:off x="1738313" y="6332538"/>
            <a:ext cx="6842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mtClean="0">
                <a:solidFill>
                  <a:prstClr val="black"/>
                </a:solidFill>
              </a:rPr>
              <a:t>RE2</a:t>
            </a:r>
          </a:p>
        </p:txBody>
      </p:sp>
      <p:sp>
        <p:nvSpPr>
          <p:cNvPr id="268295" name="TextBox 52"/>
          <p:cNvSpPr txBox="1">
            <a:spLocks noChangeArrowheads="1"/>
          </p:cNvSpPr>
          <p:nvPr/>
        </p:nvSpPr>
        <p:spPr bwMode="auto">
          <a:xfrm>
            <a:off x="3743325" y="4767263"/>
            <a:ext cx="6842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mtClean="0">
                <a:solidFill>
                  <a:prstClr val="black"/>
                </a:solidFill>
              </a:rPr>
              <a:t>RE3</a:t>
            </a:r>
          </a:p>
        </p:txBody>
      </p:sp>
      <p:pic>
        <p:nvPicPr>
          <p:cNvPr id="268296" name="Picture 2" descr="http://www.iyogi.net/mac/images/airport_express_base_station_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3400" y="5889625"/>
            <a:ext cx="61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8297" name="TextBox 20"/>
          <p:cNvSpPr txBox="1">
            <a:spLocks noChangeArrowheads="1"/>
          </p:cNvSpPr>
          <p:nvPr/>
        </p:nvSpPr>
        <p:spPr bwMode="auto">
          <a:xfrm>
            <a:off x="5014913" y="6408738"/>
            <a:ext cx="6842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mtClean="0">
                <a:solidFill>
                  <a:prstClr val="black"/>
                </a:solidFill>
              </a:rPr>
              <a:t>RE4</a:t>
            </a:r>
          </a:p>
        </p:txBody>
      </p:sp>
      <p:pic>
        <p:nvPicPr>
          <p:cNvPr id="268298" name="Picture 2" descr="http://www.iyogi.net/mac/images/airport_express_base_station_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0325" y="4635500"/>
            <a:ext cx="620713"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8299" name="TextBox 29"/>
          <p:cNvSpPr txBox="1">
            <a:spLocks noChangeArrowheads="1"/>
          </p:cNvSpPr>
          <p:nvPr/>
        </p:nvSpPr>
        <p:spPr bwMode="auto">
          <a:xfrm>
            <a:off x="8185150" y="5046663"/>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mtClean="0">
                <a:solidFill>
                  <a:prstClr val="black"/>
                </a:solidFill>
              </a:rPr>
              <a:t>RE5</a:t>
            </a:r>
          </a:p>
        </p:txBody>
      </p:sp>
      <p:sp>
        <p:nvSpPr>
          <p:cNvPr id="50" name="Rounded Rectangle 49"/>
          <p:cNvSpPr/>
          <p:nvPr/>
        </p:nvSpPr>
        <p:spPr>
          <a:xfrm>
            <a:off x="695325" y="3949700"/>
            <a:ext cx="1309688" cy="307975"/>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3" name="Rounded Rectangle 2"/>
          <p:cNvSpPr/>
          <p:nvPr/>
        </p:nvSpPr>
        <p:spPr>
          <a:xfrm>
            <a:off x="746125" y="2317750"/>
            <a:ext cx="7993063" cy="4191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400" b="1" dirty="0">
                <a:solidFill>
                  <a:srgbClr val="000000"/>
                </a:solidFill>
                <a:latin typeface="Calibri"/>
              </a:rPr>
              <a:t>Network OS</a:t>
            </a:r>
          </a:p>
        </p:txBody>
      </p:sp>
      <p:cxnSp>
        <p:nvCxnSpPr>
          <p:cNvPr id="5" name="Straight Arrow Connector 4"/>
          <p:cNvCxnSpPr>
            <a:endCxn id="268309" idx="0"/>
          </p:cNvCxnSpPr>
          <p:nvPr/>
        </p:nvCxnSpPr>
        <p:spPr>
          <a:xfrm>
            <a:off x="1314450" y="2736850"/>
            <a:ext cx="0" cy="1182688"/>
          </a:xfrm>
          <a:prstGeom prst="straightConnector1">
            <a:avLst/>
          </a:prstGeom>
          <a:ln w="38100">
            <a:prstDash val="sys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627563" y="2736850"/>
            <a:ext cx="0" cy="1228725"/>
          </a:xfrm>
          <a:prstGeom prst="straightConnector1">
            <a:avLst/>
          </a:prstGeom>
          <a:ln w="38100">
            <a:prstDash val="sys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2698750" y="2736850"/>
            <a:ext cx="0" cy="2776538"/>
          </a:xfrm>
          <a:prstGeom prst="straightConnector1">
            <a:avLst/>
          </a:prstGeom>
          <a:ln w="38100">
            <a:prstDash val="sys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975350" y="2736850"/>
            <a:ext cx="0" cy="2830513"/>
          </a:xfrm>
          <a:prstGeom prst="straightConnector1">
            <a:avLst/>
          </a:prstGeom>
          <a:ln w="38100">
            <a:prstDash val="sys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8020050" y="2736850"/>
            <a:ext cx="0" cy="1570038"/>
          </a:xfrm>
          <a:prstGeom prst="straightConnector1">
            <a:avLst/>
          </a:prstGeom>
          <a:ln w="38100">
            <a:prstDash val="sysDot"/>
            <a:headEnd type="arrow"/>
            <a:tailEnd type="arrow"/>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1736725" y="1566863"/>
            <a:ext cx="2971800" cy="4953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400" b="1" dirty="0">
                <a:solidFill>
                  <a:srgbClr val="000000"/>
                </a:solidFill>
                <a:latin typeface="Calibri"/>
              </a:rPr>
              <a:t>Control </a:t>
            </a:r>
            <a:r>
              <a:rPr lang="en-US" sz="2400" b="1" dirty="0" err="1">
                <a:solidFill>
                  <a:srgbClr val="000000"/>
                </a:solidFill>
                <a:latin typeface="Calibri"/>
              </a:rPr>
              <a:t>Algo</a:t>
            </a:r>
            <a:endParaRPr lang="en-US" sz="2400" b="1" dirty="0">
              <a:solidFill>
                <a:srgbClr val="000000"/>
              </a:solidFill>
              <a:latin typeface="Calibri"/>
            </a:endParaRPr>
          </a:p>
        </p:txBody>
      </p:sp>
      <p:sp>
        <p:nvSpPr>
          <p:cNvPr id="93" name="Rounded Rectangle 92"/>
          <p:cNvSpPr/>
          <p:nvPr/>
        </p:nvSpPr>
        <p:spPr>
          <a:xfrm>
            <a:off x="5089525" y="1566863"/>
            <a:ext cx="2971800" cy="4953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400" b="1" dirty="0">
                <a:solidFill>
                  <a:srgbClr val="000000"/>
                </a:solidFill>
                <a:latin typeface="Calibri"/>
              </a:rPr>
              <a:t>Operator Inputs</a:t>
            </a:r>
          </a:p>
        </p:txBody>
      </p:sp>
      <p:sp>
        <p:nvSpPr>
          <p:cNvPr id="268309" name="TextBox 30"/>
          <p:cNvSpPr txBox="1">
            <a:spLocks noChangeArrowheads="1"/>
          </p:cNvSpPr>
          <p:nvPr/>
        </p:nvSpPr>
        <p:spPr bwMode="auto">
          <a:xfrm>
            <a:off x="649288" y="3919538"/>
            <a:ext cx="13319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600" smtClean="0">
                <a:solidFill>
                  <a:prstClr val="black"/>
                </a:solidFill>
              </a:rPr>
              <a:t>PHY &amp; MAC</a:t>
            </a:r>
          </a:p>
        </p:txBody>
      </p:sp>
      <p:sp>
        <p:nvSpPr>
          <p:cNvPr id="4" name="Slide Number Placeholder 3"/>
          <p:cNvSpPr>
            <a:spLocks noGrp="1"/>
          </p:cNvSpPr>
          <p:nvPr>
            <p:ph type="sldNum" sz="quarter" idx="12"/>
          </p:nvPr>
        </p:nvSpPr>
        <p:spPr/>
        <p:txBody>
          <a:bodyPr/>
          <a:lstStyle/>
          <a:p>
            <a:pPr>
              <a:defRPr/>
            </a:pPr>
            <a:fld id="{694FD690-9D64-EA4D-B5C6-008E6352269E}" type="slidenum">
              <a:rPr lang="en-US">
                <a:solidFill>
                  <a:prstClr val="white">
                    <a:lumMod val="75000"/>
                  </a:prstClr>
                </a:solidFill>
              </a:rPr>
              <a:pPr>
                <a:defRPr/>
              </a:pPr>
              <a:t>9</a:t>
            </a:fld>
            <a:endParaRPr lang="en-US">
              <a:solidFill>
                <a:prstClr val="white">
                  <a:lumMod val="75000"/>
                </a:prstClr>
              </a:solidFill>
            </a:endParaRPr>
          </a:p>
        </p:txBody>
      </p:sp>
      <p:sp>
        <p:nvSpPr>
          <p:cNvPr id="36" name="Rounded Rectangle 35"/>
          <p:cNvSpPr/>
          <p:nvPr/>
        </p:nvSpPr>
        <p:spPr>
          <a:xfrm>
            <a:off x="746125" y="3187700"/>
            <a:ext cx="7993063" cy="330200"/>
          </a:xfrm>
          <a:prstGeom prst="roundRect">
            <a:avLst/>
          </a:prstGeom>
          <a:solidFill>
            <a:srgbClr val="3366FF"/>
          </a:solidFill>
          <a:ln>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400" b="1" dirty="0" err="1">
                <a:solidFill>
                  <a:srgbClr val="000000"/>
                </a:solidFill>
                <a:latin typeface="Calibri"/>
              </a:rPr>
              <a:t>RadioVisor</a:t>
            </a:r>
            <a:endParaRPr lang="en-US" sz="2400" b="1" dirty="0">
              <a:solidFill>
                <a:srgbClr val="000000"/>
              </a:solidFill>
              <a:latin typeface="Calibri"/>
            </a:endParaRPr>
          </a:p>
        </p:txBody>
      </p:sp>
      <p:sp>
        <p:nvSpPr>
          <p:cNvPr id="37" name="Rounded Rectangle 36"/>
          <p:cNvSpPr/>
          <p:nvPr/>
        </p:nvSpPr>
        <p:spPr>
          <a:xfrm>
            <a:off x="1920875" y="5461000"/>
            <a:ext cx="1309688" cy="307975"/>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268313" name="TextBox 37"/>
          <p:cNvSpPr txBox="1">
            <a:spLocks noChangeArrowheads="1"/>
          </p:cNvSpPr>
          <p:nvPr/>
        </p:nvSpPr>
        <p:spPr bwMode="auto">
          <a:xfrm>
            <a:off x="1806575" y="5411788"/>
            <a:ext cx="1331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600" smtClean="0">
                <a:solidFill>
                  <a:prstClr val="black"/>
                </a:solidFill>
              </a:rPr>
              <a:t>PHY &amp; MAC</a:t>
            </a:r>
          </a:p>
        </p:txBody>
      </p:sp>
      <p:sp>
        <p:nvSpPr>
          <p:cNvPr id="39" name="Rounded Rectangle 38"/>
          <p:cNvSpPr/>
          <p:nvPr/>
        </p:nvSpPr>
        <p:spPr>
          <a:xfrm>
            <a:off x="3941763" y="3965575"/>
            <a:ext cx="1309687" cy="307975"/>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268315" name="TextBox 39"/>
          <p:cNvSpPr txBox="1">
            <a:spLocks noChangeArrowheads="1"/>
          </p:cNvSpPr>
          <p:nvPr/>
        </p:nvSpPr>
        <p:spPr bwMode="auto">
          <a:xfrm>
            <a:off x="3827463" y="3919538"/>
            <a:ext cx="13319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600" smtClean="0">
                <a:solidFill>
                  <a:prstClr val="black"/>
                </a:solidFill>
              </a:rPr>
              <a:t>PHY &amp; MAC</a:t>
            </a:r>
          </a:p>
        </p:txBody>
      </p:sp>
      <p:sp>
        <p:nvSpPr>
          <p:cNvPr id="41" name="Rounded Rectangle 40"/>
          <p:cNvSpPr/>
          <p:nvPr/>
        </p:nvSpPr>
        <p:spPr>
          <a:xfrm>
            <a:off x="5319713" y="5487988"/>
            <a:ext cx="1311275" cy="307975"/>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268317" name="TextBox 41"/>
          <p:cNvSpPr txBox="1">
            <a:spLocks noChangeArrowheads="1"/>
          </p:cNvSpPr>
          <p:nvPr/>
        </p:nvSpPr>
        <p:spPr bwMode="auto">
          <a:xfrm>
            <a:off x="5207000" y="5438775"/>
            <a:ext cx="1331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600" smtClean="0">
                <a:solidFill>
                  <a:prstClr val="black"/>
                </a:solidFill>
              </a:rPr>
              <a:t>PHY &amp; MAC</a:t>
            </a:r>
          </a:p>
        </p:txBody>
      </p:sp>
      <p:sp>
        <p:nvSpPr>
          <p:cNvPr id="43" name="Rounded Rectangle 42"/>
          <p:cNvSpPr/>
          <p:nvPr/>
        </p:nvSpPr>
        <p:spPr>
          <a:xfrm>
            <a:off x="7366000" y="4273550"/>
            <a:ext cx="1309688" cy="307975"/>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b="1">
              <a:solidFill>
                <a:prstClr val="white"/>
              </a:solidFill>
              <a:latin typeface="Calibri"/>
            </a:endParaRPr>
          </a:p>
        </p:txBody>
      </p:sp>
      <p:sp>
        <p:nvSpPr>
          <p:cNvPr id="268319" name="TextBox 43"/>
          <p:cNvSpPr txBox="1">
            <a:spLocks noChangeArrowheads="1"/>
          </p:cNvSpPr>
          <p:nvPr/>
        </p:nvSpPr>
        <p:spPr bwMode="auto">
          <a:xfrm>
            <a:off x="7251700" y="4224338"/>
            <a:ext cx="13319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600" smtClean="0">
                <a:solidFill>
                  <a:prstClr val="black"/>
                </a:solidFill>
              </a:rPr>
              <a:t>PHY &amp; MAC</a:t>
            </a:r>
          </a:p>
        </p:txBody>
      </p:sp>
      <p:sp>
        <p:nvSpPr>
          <p:cNvPr id="268320" name="TextBox 48"/>
          <p:cNvSpPr txBox="1">
            <a:spLocks noChangeArrowheads="1"/>
          </p:cNvSpPr>
          <p:nvPr/>
        </p:nvSpPr>
        <p:spPr bwMode="auto">
          <a:xfrm>
            <a:off x="76200" y="5946775"/>
            <a:ext cx="1844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Helvetica" charset="0"/>
                <a:ea typeface="ＭＳ Ｐゴシック" charset="0"/>
                <a:cs typeface="ＭＳ Ｐゴシック" charset="0"/>
              </a:defRPr>
            </a:lvl1pPr>
            <a:lvl2pPr marL="742950" indent="-285750" eaLnBrk="0" hangingPunct="0">
              <a:defRPr sz="2000" b="1">
                <a:solidFill>
                  <a:schemeClr val="tx1"/>
                </a:solidFill>
                <a:latin typeface="Helvetica" charset="0"/>
                <a:ea typeface="ＭＳ Ｐゴシック" charset="0"/>
              </a:defRPr>
            </a:lvl2pPr>
            <a:lvl3pPr marL="1143000" indent="-228600" eaLnBrk="0" hangingPunct="0">
              <a:defRPr sz="2000" b="1">
                <a:solidFill>
                  <a:schemeClr val="tx1"/>
                </a:solidFill>
                <a:latin typeface="Helvetica" charset="0"/>
                <a:ea typeface="ＭＳ Ｐゴシック" charset="0"/>
              </a:defRPr>
            </a:lvl3pPr>
            <a:lvl4pPr marL="1600200" indent="-228600" eaLnBrk="0" hangingPunct="0">
              <a:defRPr sz="2000" b="1">
                <a:solidFill>
                  <a:schemeClr val="tx1"/>
                </a:solidFill>
                <a:latin typeface="Helvetica" charset="0"/>
                <a:ea typeface="ＭＳ Ｐゴシック" charset="0"/>
              </a:defRPr>
            </a:lvl4pPr>
            <a:lvl5pPr marL="2057400" indent="-228600" eaLnBrk="0" hangingPunct="0">
              <a:defRPr sz="2000" b="1">
                <a:solidFill>
                  <a:schemeClr val="tx1"/>
                </a:solidFill>
                <a:latin typeface="Helvetica"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Helvetica"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Helvetica"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Helvetica"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Helvetica" charset="0"/>
                <a:ea typeface="ＭＳ Ｐゴシック" charset="0"/>
              </a:defRPr>
            </a:lvl9pPr>
          </a:lstStyle>
          <a:p>
            <a:pPr algn="ctr" eaLnBrk="1" fontAlgn="base" hangingPunct="1">
              <a:spcBef>
                <a:spcPct val="0"/>
              </a:spcBef>
              <a:spcAft>
                <a:spcPct val="0"/>
              </a:spcAft>
            </a:pPr>
            <a:r>
              <a:rPr lang="en-US" sz="1800" smtClean="0">
                <a:solidFill>
                  <a:prstClr val="black"/>
                </a:solidFill>
              </a:rPr>
              <a:t>Radio Element (RE)</a:t>
            </a:r>
          </a:p>
        </p:txBody>
      </p:sp>
      <p:sp>
        <p:nvSpPr>
          <p:cNvPr id="2" name="Date Placeholder 1"/>
          <p:cNvSpPr>
            <a:spLocks noGrp="1"/>
          </p:cNvSpPr>
          <p:nvPr>
            <p:ph type="dt" sz="half" idx="10"/>
          </p:nvPr>
        </p:nvSpPr>
        <p:spPr/>
        <p:txBody>
          <a:bodyPr/>
          <a:lstStyle/>
          <a:p>
            <a:pPr algn="ctr" fontAlgn="base">
              <a:spcBef>
                <a:spcPct val="0"/>
              </a:spcBef>
              <a:spcAft>
                <a:spcPct val="0"/>
              </a:spcAft>
              <a:defRPr/>
            </a:pPr>
            <a:r>
              <a:rPr lang="en-US" smtClean="0">
                <a:solidFill>
                  <a:prstClr val="white">
                    <a:lumMod val="65000"/>
                  </a:prstClr>
                </a:solidFill>
                <a:latin typeface="Helvetica" charset="0"/>
                <a:ea typeface="ＭＳ Ｐゴシック" charset="0"/>
                <a:cs typeface="ＭＳ Ｐゴシック" charset="0"/>
              </a:rPr>
              <a:t>3/24/14</a:t>
            </a:r>
            <a:endParaRPr lang="en-US" dirty="0">
              <a:solidFill>
                <a:prstClr val="white">
                  <a:lumMod val="65000"/>
                </a:prstClr>
              </a:solidFill>
              <a:latin typeface="Helvetica" charset="0"/>
              <a:ea typeface="ＭＳ Ｐゴシック" charset="0"/>
              <a:cs typeface="ＭＳ Ｐゴシック" charset="0"/>
            </a:endParaRPr>
          </a:p>
        </p:txBody>
      </p:sp>
      <p:sp>
        <p:nvSpPr>
          <p:cNvPr id="35" name="Rectangle 44"/>
          <p:cNvSpPr>
            <a:spLocks noChangeArrowheads="1"/>
          </p:cNvSpPr>
          <p:nvPr/>
        </p:nvSpPr>
        <p:spPr bwMode="auto">
          <a:xfrm>
            <a:off x="7239000" y="5715000"/>
            <a:ext cx="2438400" cy="62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457200" fontAlgn="base">
              <a:lnSpc>
                <a:spcPct val="70000"/>
              </a:lnSpc>
              <a:spcBef>
                <a:spcPct val="0"/>
              </a:spcBef>
              <a:spcAft>
                <a:spcPct val="0"/>
              </a:spcAft>
            </a:pPr>
            <a:r>
              <a:rPr lang="en-US" sz="2400" dirty="0" err="1" smtClean="0">
                <a:solidFill>
                  <a:srgbClr val="FF0000"/>
                </a:solidFill>
                <a:latin typeface="Gill Sans Light" charset="0"/>
                <a:ea typeface="ＭＳ Ｐゴシック" charset="0"/>
                <a:cs typeface="Gill Sans Light" charset="0"/>
              </a:rPr>
              <a:t>SoftRAN</a:t>
            </a:r>
            <a:r>
              <a:rPr lang="en-US" sz="2400" dirty="0" smtClean="0">
                <a:solidFill>
                  <a:srgbClr val="FF0000"/>
                </a:solidFill>
                <a:latin typeface="Gill Sans Light" charset="0"/>
                <a:ea typeface="ＭＳ Ｐゴシック" charset="0"/>
                <a:cs typeface="Gill Sans Light" charset="0"/>
              </a:rPr>
              <a:t> Architecture</a:t>
            </a:r>
            <a:endParaRPr lang="en-US" sz="2400" dirty="0" smtClean="0">
              <a:solidFill>
                <a:srgbClr val="FF0000"/>
              </a:solidFill>
              <a:latin typeface="Gill Sans Light" charset="0"/>
              <a:ea typeface="ＭＳ Ｐゴシック" charset="0"/>
              <a:cs typeface="Gill Sans Light" charset="0"/>
            </a:endParaRPr>
          </a:p>
        </p:txBody>
      </p:sp>
      <p:sp>
        <p:nvSpPr>
          <p:cNvPr id="6" name="Footer Placeholder 5"/>
          <p:cNvSpPr>
            <a:spLocks noGrp="1"/>
          </p:cNvSpPr>
          <p:nvPr>
            <p:ph type="ftr" sz="quarter" idx="11"/>
          </p:nvPr>
        </p:nvSpPr>
        <p:spPr/>
        <p:txBody>
          <a:bodyPr/>
          <a:lstStyle/>
          <a:p>
            <a:r>
              <a:rPr lang="en-US" smtClean="0"/>
              <a:t>Cellular Networks and Mobile Computing (COMS 6998-7)</a:t>
            </a:r>
            <a:endParaRPr lang="en-US"/>
          </a:p>
        </p:txBody>
      </p:sp>
    </p:spTree>
    <p:extLst>
      <p:ext uri="{BB962C8B-B14F-4D97-AF65-F5344CB8AC3E}">
        <p14:creationId xmlns:p14="http://schemas.microsoft.com/office/powerpoint/2010/main" val="10902534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93" grpId="0" animBg="1"/>
      <p:bldP spid="3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40070</TotalTime>
  <Words>7867</Words>
  <Application>Microsoft Macintosh PowerPoint</Application>
  <PresentationFormat>On-screen Show (4:3)</PresentationFormat>
  <Paragraphs>1203</Paragraphs>
  <Slides>85</Slides>
  <Notes>50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85</vt:i4>
      </vt:variant>
    </vt:vector>
  </HeadingPairs>
  <TitlesOfParts>
    <vt:vector size="88" baseType="lpstr">
      <vt:lpstr>Office Theme</vt:lpstr>
      <vt:lpstr>Equation</vt:lpstr>
      <vt:lpstr>Visio</vt:lpstr>
      <vt:lpstr>PowerPoint Presentation</vt:lpstr>
      <vt:lpstr>Midterm Reading list</vt:lpstr>
      <vt:lpstr>Midterm Reading list (Cont’d)</vt:lpstr>
      <vt:lpstr>Review of Previous Lecture</vt:lpstr>
      <vt:lpstr>Review of Previous Lecture (Cont’d)</vt:lpstr>
      <vt:lpstr>Review of Previous Lecture (Cont’d)</vt:lpstr>
      <vt:lpstr>Review of Previous Lecture (Cont’d)</vt:lpstr>
      <vt:lpstr>Review of Previous Lecture (Cont’d)</vt:lpstr>
      <vt:lpstr>Review of Previous Lecture (Cont’d)</vt:lpstr>
      <vt:lpstr>Review of Previous Lecture (Cont’d)</vt:lpstr>
      <vt:lpstr>Review of Previous Lecture (Cont’d)</vt:lpstr>
      <vt:lpstr>Outline</vt:lpstr>
      <vt:lpstr>Introduction</vt:lpstr>
      <vt:lpstr>Network characteristics</vt:lpstr>
      <vt:lpstr>Downlink throughput</vt:lpstr>
      <vt:lpstr>Uplink throughput</vt:lpstr>
      <vt:lpstr>RTT</vt:lpstr>
      <vt:lpstr>The RRC State Machine for UMTS Network</vt:lpstr>
      <vt:lpstr>Example: RRC State Machine for a Large Commercial 3G Network</vt:lpstr>
      <vt:lpstr>Why State Promotion Slow?</vt:lpstr>
      <vt:lpstr>Example of the State Machine Impact: Inefficient Resource Utilization</vt:lpstr>
      <vt:lpstr>RRC state transitions in LTE</vt:lpstr>
      <vt:lpstr>RRC state transitions in LTE</vt:lpstr>
      <vt:lpstr>RRC state transitions in LTE</vt:lpstr>
      <vt:lpstr>RRC state transitions in LTE</vt:lpstr>
      <vt:lpstr>RRC state transitions in LTE</vt:lpstr>
      <vt:lpstr>Tradeoffs of Ttail settings</vt:lpstr>
      <vt:lpstr>RRC state transitions in LTE</vt:lpstr>
      <vt:lpstr>Discontinuous Reception (DRX):  micro-sleeps for energy saving</vt:lpstr>
      <vt:lpstr>DRX in LTE</vt:lpstr>
      <vt:lpstr>LTE power model</vt:lpstr>
      <vt:lpstr>LTE power model</vt:lpstr>
      <vt:lpstr>LTE power model</vt:lpstr>
      <vt:lpstr>LTE power model</vt:lpstr>
      <vt:lpstr>LTE power model</vt:lpstr>
      <vt:lpstr>LTE consumes more instant power than 3G/WiFi in the high-power tail</vt:lpstr>
      <vt:lpstr>Power model for data transfer</vt:lpstr>
      <vt:lpstr>Energy per bit comparison</vt:lpstr>
      <vt:lpstr>Energy per bit comparison</vt:lpstr>
      <vt:lpstr>Example of the State Machine Impact: DNS timeout in UMTS networks</vt:lpstr>
      <vt:lpstr>State Machine Inference</vt:lpstr>
      <vt:lpstr>RRC State Machines of Two Commercial UMTS Carriers</vt:lpstr>
      <vt:lpstr>State Machine Inference</vt:lpstr>
      <vt:lpstr>Outline</vt:lpstr>
      <vt:lpstr>ARO: Mobile Application Resource Optimizer</vt:lpstr>
      <vt:lpstr>ARO System Architecture</vt:lpstr>
      <vt:lpstr>ARO System Architecture</vt:lpstr>
      <vt:lpstr>The Data Collector</vt:lpstr>
      <vt:lpstr>ARO System Architecture</vt:lpstr>
      <vt:lpstr>RRC Analyzer: State Inference</vt:lpstr>
      <vt:lpstr>RRC Analyzer: Applying the Energy Model</vt:lpstr>
      <vt:lpstr>RRC Analyzer: Applying the Energy Model (Cont’d)</vt:lpstr>
      <vt:lpstr>ARO System Architecture</vt:lpstr>
      <vt:lpstr>TCP / HTTP Analysis</vt:lpstr>
      <vt:lpstr>ARO System Architecture</vt:lpstr>
      <vt:lpstr>Burst Analysis</vt:lpstr>
      <vt:lpstr>Burst Analysis Algorithm</vt:lpstr>
      <vt:lpstr>Compute Resource  Consumption of a Burst</vt:lpstr>
      <vt:lpstr>Compute Resource  Consumption of a Burst</vt:lpstr>
      <vt:lpstr>ARO System Architecture</vt:lpstr>
      <vt:lpstr>Profiling Applications</vt:lpstr>
      <vt:lpstr>Metrics for Quantifying Resource Utilization Efficiency</vt:lpstr>
      <vt:lpstr>Implementation</vt:lpstr>
      <vt:lpstr>Case Studies</vt:lpstr>
      <vt:lpstr>Case Study: Pandora Music</vt:lpstr>
      <vt:lpstr>Case Study: Fox News</vt:lpstr>
      <vt:lpstr>Case Study: BBC News</vt:lpstr>
      <vt:lpstr>Case Study: Google Search</vt:lpstr>
      <vt:lpstr>Case Study: Audio Streaming</vt:lpstr>
      <vt:lpstr>Case Study: Mobile Advertisements</vt:lpstr>
      <vt:lpstr>Outline</vt:lpstr>
      <vt:lpstr>Fast Dormancy</vt:lpstr>
      <vt:lpstr>Fast Dormancy Woes</vt:lpstr>
      <vt:lpstr>Problem #1: Chatty Background Apps</vt:lpstr>
      <vt:lpstr>Problem #2: Varying Network Conditions</vt:lpstr>
      <vt:lpstr>Objectives</vt:lpstr>
      <vt:lpstr>When to Invoke Fast Dormancy?</vt:lpstr>
      <vt:lpstr>Problem: predict end of session (or onset of network inactivity)  Idea: exploit unique application characteristics           (if any) at end of sessions</vt:lpstr>
      <vt:lpstr>Predicting onset of network inactivity</vt:lpstr>
      <vt:lpstr>Decision tree example</vt:lpstr>
      <vt:lpstr>RadioJockey System</vt:lpstr>
      <vt:lpstr>Evaluation</vt:lpstr>
      <vt:lpstr>Runtime Evaluation with Concurrent Background Applications</vt:lpstr>
      <vt:lpstr>Conclusion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Narrowing the Beam: Lowering Complexity in Cellular Networks by Scaling Up</dc:title>
  <dc:creator>OrbitMicrowave</dc:creator>
  <cp:lastModifiedBy>Li  Li</cp:lastModifiedBy>
  <cp:revision>917</cp:revision>
  <dcterms:created xsi:type="dcterms:W3CDTF">2011-08-08T23:13:16Z</dcterms:created>
  <dcterms:modified xsi:type="dcterms:W3CDTF">2014-03-24T21:51:20Z</dcterms:modified>
</cp:coreProperties>
</file>