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tags/tag1.xml" ContentType="application/vnd.openxmlformats-officedocument.presentationml.tags+xml"/>
  <Override PartName="/ppt/notesSlides/notesSlide1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2.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8" r:id="rId4"/>
  </p:sldMasterIdLst>
  <p:notesMasterIdLst>
    <p:notesMasterId r:id="rId70"/>
  </p:notesMasterIdLst>
  <p:handoutMasterIdLst>
    <p:handoutMasterId r:id="rId71"/>
  </p:handoutMasterIdLst>
  <p:sldIdLst>
    <p:sldId id="256" r:id="rId5"/>
    <p:sldId id="488" r:id="rId6"/>
    <p:sldId id="430" r:id="rId7"/>
    <p:sldId id="432" r:id="rId8"/>
    <p:sldId id="429" r:id="rId9"/>
    <p:sldId id="426" r:id="rId10"/>
    <p:sldId id="427" r:id="rId11"/>
    <p:sldId id="434" r:id="rId12"/>
    <p:sldId id="433" r:id="rId13"/>
    <p:sldId id="437" r:id="rId14"/>
    <p:sldId id="436" r:id="rId15"/>
    <p:sldId id="487" r:id="rId16"/>
    <p:sldId id="480" r:id="rId17"/>
    <p:sldId id="481" r:id="rId18"/>
    <p:sldId id="482" r:id="rId19"/>
    <p:sldId id="483" r:id="rId20"/>
    <p:sldId id="484" r:id="rId21"/>
    <p:sldId id="485" r:id="rId22"/>
    <p:sldId id="486" r:id="rId23"/>
    <p:sldId id="491" r:id="rId24"/>
    <p:sldId id="489"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341" r:id="rId68"/>
    <p:sldId id="492" r:id="rId6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8" autoAdjust="0"/>
  </p:normalViewPr>
  <p:slideViewPr>
    <p:cSldViewPr>
      <p:cViewPr>
        <p:scale>
          <a:sx n="75" d="100"/>
          <a:sy n="75" d="100"/>
        </p:scale>
        <p:origin x="-1760"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erranlli:Downloads:Mobile%20Traffice%20Data%20Growth.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a:solidFill>
                  <a:schemeClr val="tx1"/>
                </a:solidFill>
              </a:defRPr>
            </a:pPr>
            <a:r>
              <a:rPr lang="en-US" sz="1800" b="0" i="0" dirty="0" smtClean="0">
                <a:solidFill>
                  <a:schemeClr val="tx1"/>
                </a:solidFill>
                <a:latin typeface="Gill Sans Light"/>
                <a:cs typeface="Gill Sans Light"/>
              </a:rPr>
              <a:t>Exabyte</a:t>
            </a:r>
            <a:endParaRPr lang="en-US" sz="1800" b="0" i="0" dirty="0">
              <a:solidFill>
                <a:schemeClr val="tx1"/>
              </a:solidFill>
              <a:latin typeface="Gill Sans Light"/>
              <a:cs typeface="Gill Sans Light"/>
            </a:endParaRPr>
          </a:p>
        </c:rich>
      </c:tx>
      <c:layout>
        <c:manualLayout>
          <c:xMode val="edge"/>
          <c:yMode val="edge"/>
          <c:x val="0.00175433070866142"/>
          <c:y val="0.0425696659286807"/>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867939569510382"/>
          <c:y val="0.162883415316792"/>
          <c:w val="0.875853226063443"/>
          <c:h val="0.677187456831054"/>
        </c:manualLayout>
      </c:layout>
      <c:bar3DChart>
        <c:barDir val="col"/>
        <c:grouping val="clustered"/>
        <c:varyColors val="0"/>
        <c:ser>
          <c:idx val="0"/>
          <c:order val="0"/>
          <c:tx>
            <c:strRef>
              <c:f>Sheet1!$B$12</c:f>
              <c:strCache>
                <c:ptCount val="1"/>
                <c:pt idx="0">
                  <c:v>Total Mobile Data Traffic </c:v>
                </c:pt>
              </c:strCache>
            </c:strRef>
          </c:tx>
          <c:spPr>
            <a:solidFill>
              <a:srgbClr val="3366FF"/>
            </a:solidFill>
          </c:spPr>
          <c:invertIfNegative val="0"/>
          <c:dLbls>
            <c:txPr>
              <a:bodyPr/>
              <a:lstStyle/>
              <a:p>
                <a:pPr>
                  <a:defRPr sz="1200" b="0" i="0">
                    <a:solidFill>
                      <a:schemeClr val="tx1"/>
                    </a:solidFill>
                  </a:defRPr>
                </a:pPr>
                <a:endParaRPr lang="en-US"/>
              </a:p>
            </c:txPr>
            <c:showLegendKey val="0"/>
            <c:showVal val="1"/>
            <c:showCatName val="0"/>
            <c:showSerName val="0"/>
            <c:showPercent val="0"/>
            <c:showBubbleSize val="0"/>
            <c:showLeaderLines val="0"/>
          </c:dLbls>
          <c:cat>
            <c:numRef>
              <c:f>Sheet1!$C$11:$M$11</c:f>
              <c:numCache>
                <c:formatCode>General</c:formatCode>
                <c:ptCount val="11"/>
                <c:pt idx="0">
                  <c:v>2007.0</c:v>
                </c:pt>
                <c:pt idx="1">
                  <c:v>2008.0</c:v>
                </c:pt>
                <c:pt idx="2">
                  <c:v>2009.0</c:v>
                </c:pt>
                <c:pt idx="3">
                  <c:v>2010.0</c:v>
                </c:pt>
                <c:pt idx="4">
                  <c:v>2011.0</c:v>
                </c:pt>
                <c:pt idx="5">
                  <c:v>2012.0</c:v>
                </c:pt>
                <c:pt idx="6">
                  <c:v>2013.0</c:v>
                </c:pt>
                <c:pt idx="7">
                  <c:v>2014.0</c:v>
                </c:pt>
                <c:pt idx="8">
                  <c:v>2015.0</c:v>
                </c:pt>
                <c:pt idx="9">
                  <c:v>2016.0</c:v>
                </c:pt>
                <c:pt idx="10">
                  <c:v>2017.0</c:v>
                </c:pt>
              </c:numCache>
            </c:numRef>
          </c:cat>
          <c:val>
            <c:numRef>
              <c:f>Sheet1!$C$12:$M$12</c:f>
              <c:numCache>
                <c:formatCode>_(* #,##0.0_);_(* \(#,##0.0\);_(* "-"??_);_(@_)</c:formatCode>
                <c:ptCount val="11"/>
                <c:pt idx="0">
                  <c:v>0.026</c:v>
                </c:pt>
                <c:pt idx="1">
                  <c:v>0.033068</c:v>
                </c:pt>
                <c:pt idx="2">
                  <c:v>0.091</c:v>
                </c:pt>
                <c:pt idx="3">
                  <c:v>0.236676</c:v>
                </c:pt>
                <c:pt idx="4">
                  <c:v>0.54605</c:v>
                </c:pt>
                <c:pt idx="5">
                  <c:v>0.884906</c:v>
                </c:pt>
                <c:pt idx="6">
                  <c:v>1.577248</c:v>
                </c:pt>
                <c:pt idx="7">
                  <c:v>2.797042</c:v>
                </c:pt>
                <c:pt idx="8">
                  <c:v>4.700486</c:v>
                </c:pt>
                <c:pt idx="9">
                  <c:v>7.43851</c:v>
                </c:pt>
                <c:pt idx="10">
                  <c:v>11.155531</c:v>
                </c:pt>
              </c:numCache>
            </c:numRef>
          </c:val>
        </c:ser>
        <c:dLbls>
          <c:showLegendKey val="0"/>
          <c:showVal val="0"/>
          <c:showCatName val="0"/>
          <c:showSerName val="0"/>
          <c:showPercent val="0"/>
          <c:showBubbleSize val="0"/>
        </c:dLbls>
        <c:gapWidth val="150"/>
        <c:shape val="box"/>
        <c:axId val="1818475896"/>
        <c:axId val="1818505432"/>
        <c:axId val="0"/>
      </c:bar3DChart>
      <c:catAx>
        <c:axId val="1818475896"/>
        <c:scaling>
          <c:orientation val="minMax"/>
        </c:scaling>
        <c:delete val="0"/>
        <c:axPos val="b"/>
        <c:numFmt formatCode="General" sourceLinked="1"/>
        <c:majorTickMark val="out"/>
        <c:minorTickMark val="none"/>
        <c:tickLblPos val="nextTo"/>
        <c:txPr>
          <a:bodyPr/>
          <a:lstStyle/>
          <a:p>
            <a:pPr>
              <a:defRPr sz="1400" b="0" i="0">
                <a:solidFill>
                  <a:schemeClr val="tx1"/>
                </a:solidFill>
              </a:defRPr>
            </a:pPr>
            <a:endParaRPr lang="en-US"/>
          </a:p>
        </c:txPr>
        <c:crossAx val="1818505432"/>
        <c:crosses val="autoZero"/>
        <c:auto val="1"/>
        <c:lblAlgn val="ctr"/>
        <c:lblOffset val="100"/>
        <c:noMultiLvlLbl val="0"/>
      </c:catAx>
      <c:valAx>
        <c:axId val="1818505432"/>
        <c:scaling>
          <c:orientation val="minMax"/>
        </c:scaling>
        <c:delete val="0"/>
        <c:axPos val="l"/>
        <c:majorGridlines>
          <c:spPr>
            <a:ln w="6350">
              <a:noFill/>
            </a:ln>
          </c:spPr>
        </c:majorGridlines>
        <c:numFmt formatCode="#,##0" sourceLinked="0"/>
        <c:majorTickMark val="out"/>
        <c:minorTickMark val="none"/>
        <c:tickLblPos val="nextTo"/>
        <c:txPr>
          <a:bodyPr/>
          <a:lstStyle/>
          <a:p>
            <a:pPr>
              <a:defRPr sz="1400">
                <a:solidFill>
                  <a:schemeClr val="tx1"/>
                </a:solidFill>
              </a:defRPr>
            </a:pPr>
            <a:endParaRPr lang="en-US"/>
          </a:p>
        </c:txPr>
        <c:crossAx val="1818475896"/>
        <c:crosses val="autoZero"/>
        <c:crossBetween val="between"/>
      </c:valAx>
    </c:plotArea>
    <c:plotVisOnly val="1"/>
    <c:dispBlanksAs val="gap"/>
    <c:showDLblsOverMax val="0"/>
  </c:chart>
  <c:spPr>
    <a:ln>
      <a:noFill/>
    </a:ln>
    <a:effectLst/>
    <a:scene3d>
      <a:camera prst="orthographicFront"/>
      <a:lightRig rig="threePt" dir="t"/>
    </a:scene3d>
    <a:sp3d>
      <a:bevelT w="101600" h="101600"/>
      <a:bevelB/>
    </a:sp3d>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0651017060367454"/>
          <c:y val="0.0570137066200058"/>
          <c:w val="0.883091644794401"/>
          <c:h val="0.766002843394576"/>
        </c:manualLayout>
      </c:layout>
      <c:lineChart>
        <c:grouping val="standard"/>
        <c:varyColors val="0"/>
        <c:ser>
          <c:idx val="0"/>
          <c:order val="0"/>
          <c:tx>
            <c:strRef>
              <c:f>Sheet2!$B$1</c:f>
              <c:strCache>
                <c:ptCount val="1"/>
                <c:pt idx="0">
                  <c:v>Shannon</c:v>
                </c:pt>
              </c:strCache>
            </c:strRef>
          </c:tx>
          <c:spPr>
            <a:ln>
              <a:solidFill>
                <a:srgbClr val="0000FF"/>
              </a:solidFill>
            </a:ln>
          </c:spPr>
          <c:marker>
            <c:symbol val="none"/>
          </c:marker>
          <c:cat>
            <c:numRef>
              <c:f>Sheet2!$A$2:$A$15</c:f>
              <c:numCache>
                <c:formatCode>General</c:formatCode>
                <c:ptCount val="14"/>
                <c:pt idx="0">
                  <c:v>-15.0</c:v>
                </c:pt>
                <c:pt idx="1">
                  <c:v>-12.5</c:v>
                </c:pt>
                <c:pt idx="2">
                  <c:v>-10.0</c:v>
                </c:pt>
                <c:pt idx="3">
                  <c:v>-5.0</c:v>
                </c:pt>
                <c:pt idx="4">
                  <c:v>-2.5</c:v>
                </c:pt>
                <c:pt idx="5">
                  <c:v>0.0</c:v>
                </c:pt>
                <c:pt idx="6">
                  <c:v>2.5</c:v>
                </c:pt>
                <c:pt idx="7">
                  <c:v>5.0</c:v>
                </c:pt>
                <c:pt idx="8">
                  <c:v>7.5</c:v>
                </c:pt>
                <c:pt idx="9">
                  <c:v>10.0</c:v>
                </c:pt>
                <c:pt idx="10">
                  <c:v>12.5</c:v>
                </c:pt>
                <c:pt idx="11">
                  <c:v>15.0</c:v>
                </c:pt>
                <c:pt idx="12">
                  <c:v>17.5</c:v>
                </c:pt>
                <c:pt idx="13">
                  <c:v>20.0</c:v>
                </c:pt>
              </c:numCache>
            </c:numRef>
          </c:cat>
          <c:val>
            <c:numRef>
              <c:f>Sheet2!$B$2:$B$15</c:f>
              <c:numCache>
                <c:formatCode>General</c:formatCode>
                <c:ptCount val="14"/>
                <c:pt idx="0">
                  <c:v>0.06</c:v>
                </c:pt>
                <c:pt idx="1">
                  <c:v>0.1</c:v>
                </c:pt>
                <c:pt idx="2">
                  <c:v>0.15</c:v>
                </c:pt>
                <c:pt idx="3">
                  <c:v>0.4</c:v>
                </c:pt>
                <c:pt idx="4">
                  <c:v>0.7</c:v>
                </c:pt>
                <c:pt idx="5">
                  <c:v>1.0</c:v>
                </c:pt>
                <c:pt idx="6">
                  <c:v>1.5</c:v>
                </c:pt>
                <c:pt idx="7">
                  <c:v>2.0</c:v>
                </c:pt>
                <c:pt idx="8">
                  <c:v>2.7</c:v>
                </c:pt>
                <c:pt idx="9">
                  <c:v>3.5</c:v>
                </c:pt>
                <c:pt idx="10">
                  <c:v>4.2</c:v>
                </c:pt>
                <c:pt idx="11">
                  <c:v>5.0</c:v>
                </c:pt>
                <c:pt idx="12">
                  <c:v>5.9</c:v>
                </c:pt>
                <c:pt idx="13">
                  <c:v>6.8</c:v>
                </c:pt>
              </c:numCache>
            </c:numRef>
          </c:val>
          <c:smooth val="0"/>
        </c:ser>
        <c:ser>
          <c:idx val="1"/>
          <c:order val="1"/>
          <c:tx>
            <c:strRef>
              <c:f>Sheet2!$C$1</c:f>
              <c:strCache>
                <c:ptCount val="1"/>
                <c:pt idx="0">
                  <c:v>Shannon (3dB)</c:v>
                </c:pt>
              </c:strCache>
            </c:strRef>
          </c:tx>
          <c:spPr>
            <a:ln>
              <a:solidFill>
                <a:srgbClr val="FF0000"/>
              </a:solidFill>
            </a:ln>
          </c:spPr>
          <c:marker>
            <c:symbol val="none"/>
          </c:marker>
          <c:cat>
            <c:numRef>
              <c:f>Sheet2!$A$2:$A$15</c:f>
              <c:numCache>
                <c:formatCode>General</c:formatCode>
                <c:ptCount val="14"/>
                <c:pt idx="0">
                  <c:v>-15.0</c:v>
                </c:pt>
                <c:pt idx="1">
                  <c:v>-12.5</c:v>
                </c:pt>
                <c:pt idx="2">
                  <c:v>-10.0</c:v>
                </c:pt>
                <c:pt idx="3">
                  <c:v>-5.0</c:v>
                </c:pt>
                <c:pt idx="4">
                  <c:v>-2.5</c:v>
                </c:pt>
                <c:pt idx="5">
                  <c:v>0.0</c:v>
                </c:pt>
                <c:pt idx="6">
                  <c:v>2.5</c:v>
                </c:pt>
                <c:pt idx="7">
                  <c:v>5.0</c:v>
                </c:pt>
                <c:pt idx="8">
                  <c:v>7.5</c:v>
                </c:pt>
                <c:pt idx="9">
                  <c:v>10.0</c:v>
                </c:pt>
                <c:pt idx="10">
                  <c:v>12.5</c:v>
                </c:pt>
                <c:pt idx="11">
                  <c:v>15.0</c:v>
                </c:pt>
                <c:pt idx="12">
                  <c:v>17.5</c:v>
                </c:pt>
                <c:pt idx="13">
                  <c:v>20.0</c:v>
                </c:pt>
              </c:numCache>
            </c:numRef>
          </c:cat>
          <c:val>
            <c:numRef>
              <c:f>Sheet2!$C$2:$C$15</c:f>
              <c:numCache>
                <c:formatCode>General</c:formatCode>
                <c:ptCount val="14"/>
                <c:pt idx="0">
                  <c:v>0.05</c:v>
                </c:pt>
                <c:pt idx="1">
                  <c:v>0.09</c:v>
                </c:pt>
                <c:pt idx="2">
                  <c:v>0.13</c:v>
                </c:pt>
                <c:pt idx="3">
                  <c:v>0.2</c:v>
                </c:pt>
                <c:pt idx="4">
                  <c:v>0.4</c:v>
                </c:pt>
                <c:pt idx="5">
                  <c:v>0.7</c:v>
                </c:pt>
                <c:pt idx="6">
                  <c:v>1.0</c:v>
                </c:pt>
                <c:pt idx="7">
                  <c:v>1.5</c:v>
                </c:pt>
                <c:pt idx="8">
                  <c:v>2.0</c:v>
                </c:pt>
                <c:pt idx="9">
                  <c:v>2.6</c:v>
                </c:pt>
                <c:pt idx="10">
                  <c:v>3.3</c:v>
                </c:pt>
                <c:pt idx="11">
                  <c:v>4.1</c:v>
                </c:pt>
                <c:pt idx="12">
                  <c:v>5.0</c:v>
                </c:pt>
                <c:pt idx="13">
                  <c:v>5.7</c:v>
                </c:pt>
              </c:numCache>
            </c:numRef>
          </c:val>
          <c:smooth val="0"/>
        </c:ser>
        <c:ser>
          <c:idx val="2"/>
          <c:order val="2"/>
          <c:tx>
            <c:strRef>
              <c:f>Sheet2!$D$1</c:f>
              <c:strCache>
                <c:ptCount val="1"/>
                <c:pt idx="0">
                  <c:v>4G</c:v>
                </c:pt>
              </c:strCache>
            </c:strRef>
          </c:tx>
          <c:spPr>
            <a:ln>
              <a:solidFill>
                <a:srgbClr val="00B050"/>
              </a:solidFill>
            </a:ln>
          </c:spPr>
          <c:marker>
            <c:symbol val="none"/>
          </c:marker>
          <c:cat>
            <c:numRef>
              <c:f>Sheet2!$A$2:$A$15</c:f>
              <c:numCache>
                <c:formatCode>General</c:formatCode>
                <c:ptCount val="14"/>
                <c:pt idx="0">
                  <c:v>-15.0</c:v>
                </c:pt>
                <c:pt idx="1">
                  <c:v>-12.5</c:v>
                </c:pt>
                <c:pt idx="2">
                  <c:v>-10.0</c:v>
                </c:pt>
                <c:pt idx="3">
                  <c:v>-5.0</c:v>
                </c:pt>
                <c:pt idx="4">
                  <c:v>-2.5</c:v>
                </c:pt>
                <c:pt idx="5">
                  <c:v>0.0</c:v>
                </c:pt>
                <c:pt idx="6">
                  <c:v>2.5</c:v>
                </c:pt>
                <c:pt idx="7">
                  <c:v>5.0</c:v>
                </c:pt>
                <c:pt idx="8">
                  <c:v>7.5</c:v>
                </c:pt>
                <c:pt idx="9">
                  <c:v>10.0</c:v>
                </c:pt>
                <c:pt idx="10">
                  <c:v>12.5</c:v>
                </c:pt>
                <c:pt idx="11">
                  <c:v>15.0</c:v>
                </c:pt>
                <c:pt idx="12">
                  <c:v>17.5</c:v>
                </c:pt>
                <c:pt idx="13">
                  <c:v>20.0</c:v>
                </c:pt>
              </c:numCache>
            </c:numRef>
          </c:cat>
          <c:val>
            <c:numRef>
              <c:f>Sheet2!$D$2:$D$15</c:f>
              <c:numCache>
                <c:formatCode>General</c:formatCode>
                <c:ptCount val="14"/>
                <c:pt idx="0">
                  <c:v>0.05</c:v>
                </c:pt>
                <c:pt idx="1">
                  <c:v>0.09</c:v>
                </c:pt>
                <c:pt idx="2">
                  <c:v>0.125</c:v>
                </c:pt>
                <c:pt idx="3">
                  <c:v>0.19</c:v>
                </c:pt>
                <c:pt idx="4">
                  <c:v>0.39</c:v>
                </c:pt>
                <c:pt idx="5">
                  <c:v>0.68</c:v>
                </c:pt>
                <c:pt idx="6">
                  <c:v>0.96</c:v>
                </c:pt>
                <c:pt idx="7">
                  <c:v>1.45</c:v>
                </c:pt>
                <c:pt idx="8">
                  <c:v>1.92</c:v>
                </c:pt>
                <c:pt idx="9">
                  <c:v>2.45</c:v>
                </c:pt>
                <c:pt idx="10">
                  <c:v>3.12</c:v>
                </c:pt>
                <c:pt idx="11">
                  <c:v>3.8</c:v>
                </c:pt>
                <c:pt idx="12">
                  <c:v>4.6</c:v>
                </c:pt>
                <c:pt idx="13">
                  <c:v>5.1</c:v>
                </c:pt>
              </c:numCache>
            </c:numRef>
          </c:val>
          <c:smooth val="0"/>
        </c:ser>
        <c:dLbls>
          <c:showLegendKey val="0"/>
          <c:showVal val="0"/>
          <c:showCatName val="0"/>
          <c:showSerName val="0"/>
          <c:showPercent val="0"/>
          <c:showBubbleSize val="0"/>
        </c:dLbls>
        <c:marker val="1"/>
        <c:smooth val="0"/>
        <c:axId val="1818607416"/>
        <c:axId val="1818610728"/>
      </c:lineChart>
      <c:catAx>
        <c:axId val="1818607416"/>
        <c:scaling>
          <c:orientation val="minMax"/>
        </c:scaling>
        <c:delete val="0"/>
        <c:axPos val="b"/>
        <c:numFmt formatCode="General" sourceLinked="1"/>
        <c:majorTickMark val="out"/>
        <c:minorTickMark val="none"/>
        <c:tickLblPos val="nextTo"/>
        <c:spPr>
          <a:ln>
            <a:solidFill>
              <a:srgbClr val="000000"/>
            </a:solidFill>
          </a:ln>
        </c:spPr>
        <c:txPr>
          <a:bodyPr/>
          <a:lstStyle/>
          <a:p>
            <a:pPr>
              <a:defRPr sz="1400"/>
            </a:pPr>
            <a:endParaRPr lang="en-US"/>
          </a:p>
        </c:txPr>
        <c:crossAx val="1818610728"/>
        <c:crosses val="autoZero"/>
        <c:auto val="1"/>
        <c:lblAlgn val="ctr"/>
        <c:lblOffset val="100"/>
        <c:noMultiLvlLbl val="0"/>
      </c:catAx>
      <c:valAx>
        <c:axId val="1818610728"/>
        <c:scaling>
          <c:orientation val="minMax"/>
        </c:scaling>
        <c:delete val="0"/>
        <c:axPos val="l"/>
        <c:numFmt formatCode="General" sourceLinked="1"/>
        <c:majorTickMark val="out"/>
        <c:minorTickMark val="none"/>
        <c:tickLblPos val="nextTo"/>
        <c:spPr>
          <a:ln>
            <a:solidFill>
              <a:srgbClr val="000000"/>
            </a:solidFill>
          </a:ln>
        </c:spPr>
        <c:txPr>
          <a:bodyPr/>
          <a:lstStyle/>
          <a:p>
            <a:pPr>
              <a:defRPr sz="1400"/>
            </a:pPr>
            <a:endParaRPr lang="en-US"/>
          </a:p>
        </c:txPr>
        <c:crossAx val="1818607416"/>
        <c:crosses val="autoZero"/>
        <c:crossBetween val="between"/>
      </c:valAx>
    </c:plotArea>
    <c:legend>
      <c:legendPos val="r"/>
      <c:layout>
        <c:manualLayout>
          <c:xMode val="edge"/>
          <c:yMode val="edge"/>
          <c:x val="0.147874234470691"/>
          <c:y val="0.166090696996209"/>
          <c:w val="0.488319952652977"/>
          <c:h val="0.418754009915427"/>
        </c:manualLayout>
      </c:layout>
      <c:overlay val="0"/>
    </c:legend>
    <c:plotVisOnly val="1"/>
    <c:dispBlanksAs val="gap"/>
    <c:showDLblsOverMax val="0"/>
  </c:chart>
  <c:txPr>
    <a:bodyPr/>
    <a:lstStyle/>
    <a:p>
      <a:pPr>
        <a:defRPr sz="1200">
          <a:solidFill>
            <a:srgbClr val="000000"/>
          </a:solidFill>
          <a:latin typeface="Segoe UI Light"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drawing1.xml><?xml version="1.0" encoding="utf-8"?>
<c:userShapes xmlns:c="http://schemas.openxmlformats.org/drawingml/2006/chart">
  <cdr:relSizeAnchor xmlns:cdr="http://schemas.openxmlformats.org/drawingml/2006/chartDrawing">
    <cdr:from>
      <cdr:x>0.26415</cdr:x>
      <cdr:y>0.24767</cdr:y>
    </cdr:from>
    <cdr:to>
      <cdr:x>0.74293</cdr:x>
      <cdr:y>0.40476</cdr:y>
    </cdr:to>
    <cdr:sp macro="" textlink="">
      <cdr:nvSpPr>
        <cdr:cNvPr id="3" name="TextBox 2"/>
        <cdr:cNvSpPr txBox="1"/>
      </cdr:nvSpPr>
      <cdr:spPr>
        <a:xfrm xmlns:a="http://schemas.openxmlformats.org/drawingml/2006/main">
          <a:off x="1006412" y="554169"/>
          <a:ext cx="1824151" cy="35148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latin typeface="Gill Sans Light"/>
              <a:cs typeface="Gill Sans Light"/>
            </a:rPr>
            <a:t>Annual Growth</a:t>
          </a:r>
          <a:r>
            <a:rPr lang="en-US" sz="1400" b="1" baseline="0" dirty="0">
              <a:solidFill>
                <a:srgbClr val="FF0000"/>
              </a:solidFill>
              <a:latin typeface="Gill Sans Light"/>
              <a:cs typeface="Gill Sans Light"/>
            </a:rPr>
            <a:t> 83%</a:t>
          </a:r>
          <a:endParaRPr lang="en-US" sz="1400" b="1" dirty="0">
            <a:solidFill>
              <a:srgbClr val="FF0000"/>
            </a:solidFill>
            <a:latin typeface="Gill Sans Light"/>
            <a:cs typeface="Gill Sans Light"/>
          </a:endParaRPr>
        </a:p>
      </cdr:txBody>
    </cdr:sp>
  </cdr:relSizeAnchor>
  <cdr:relSizeAnchor xmlns:cdr="http://schemas.openxmlformats.org/drawingml/2006/chartDrawing">
    <cdr:from>
      <cdr:x>0.42792</cdr:x>
      <cdr:y>0.44923</cdr:y>
    </cdr:from>
    <cdr:to>
      <cdr:x>0.60096</cdr:x>
      <cdr:y>0.54649</cdr:y>
    </cdr:to>
    <cdr:sp macro="" textlink="">
      <cdr:nvSpPr>
        <cdr:cNvPr id="2" name="Right Arrow 1"/>
        <cdr:cNvSpPr/>
      </cdr:nvSpPr>
      <cdr:spPr>
        <a:xfrm xmlns:a="http://schemas.openxmlformats.org/drawingml/2006/main" rot="20327131">
          <a:off x="1630360" y="1340198"/>
          <a:ext cx="659283" cy="290160"/>
        </a:xfrm>
        <a:prstGeom xmlns:a="http://schemas.openxmlformats.org/drawingml/2006/main" prst="rightArrow">
          <a:avLst/>
        </a:prstGeom>
        <a:solidFill xmlns:a="http://schemas.openxmlformats.org/drawingml/2006/main">
          <a:srgbClr val="FF0000"/>
        </a:solidFill>
        <a:ln xmlns:a="http://schemas.openxmlformats.org/drawingml/2006/main">
          <a:noFill/>
        </a:ln>
        <a:scene3d xmlns:a="http://schemas.openxmlformats.org/drawingml/2006/main">
          <a:camera prst="orthographicFront"/>
          <a:lightRig rig="threePt" dir="t"/>
        </a:scene3d>
        <a:sp3d xmlns:a="http://schemas.openxmlformats.org/drawingml/2006/main" contourW="12700">
          <a:bevelT/>
          <a:bevelB/>
          <a:contourClr>
            <a:srgbClr val="FF0000"/>
          </a:contourClr>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3/24/14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3/24/14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p:cNvSpPr>
          <p:nvPr>
            <p:ph type="sldImg"/>
          </p:nvPr>
        </p:nvSpPr>
        <p:spPr>
          <a:ln/>
        </p:spPr>
      </p:sp>
      <p:sp>
        <p:nvSpPr>
          <p:cNvPr id="43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1057FA4-057C-7A45-800D-90130C79455F}" type="slidenum">
              <a:rPr lang="en-GB">
                <a:solidFill>
                  <a:srgbClr val="000000"/>
                </a:solidFill>
              </a:rPr>
              <a:pPr eaLnBrk="1" hangingPunct="1"/>
              <a:t>20</a:t>
            </a:fld>
            <a:endParaRPr lang="en-GB">
              <a:solidFill>
                <a:srgbClr val="000000"/>
              </a:solidFill>
            </a:endParaRPr>
          </a:p>
        </p:txBody>
      </p:sp>
      <p:sp>
        <p:nvSpPr>
          <p:cNvPr id="2150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8" name="Notes Placeholder 2"/>
          <p:cNvSpPr>
            <a:spLocks noGrp="1"/>
          </p:cNvSpPr>
          <p:nvPr>
            <p:ph type="body" idx="1"/>
          </p:nvPr>
        </p:nvSpPr>
        <p:spPr bwMode="auto">
          <a:xfrm>
            <a:off x="975360" y="4560570"/>
            <a:ext cx="53644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Arial" charset="0"/>
                <a:cs typeface="Arial" charset="0"/>
              </a:rPr>
              <a:t>The Classical network appliance approach uses a proprietary chassis for every new service, some typical examples are shown above left. Although inside the appliances use similar chips they are packaged very differently outside. This creates complexity through the entire life cycle of network services e.g. Design, procurement, test, deployment, configuration, repair, maintenance, replacement, end-of-life, removal. There is no economies of scale (some boxes may only sell in the thousands as opposed to 9 Million IT servers every year). The need for start-ups to develop new hardware, including getting it NEBs and ETSI qualified, is a significant cost and deterrent to enter the telecoms market.</a:t>
            </a:r>
          </a:p>
          <a:p>
            <a:pPr eaLnBrk="1" hangingPunct="1"/>
            <a:endParaRPr lang="en-GB">
              <a:latin typeface="Arial" charset="0"/>
              <a:cs typeface="Arial" charset="0"/>
            </a:endParaRPr>
          </a:p>
          <a:p>
            <a:pPr eaLnBrk="1" hangingPunct="1"/>
            <a:r>
              <a:rPr lang="en-GB">
                <a:latin typeface="Arial" charset="0"/>
                <a:cs typeface="Arial" charset="0"/>
              </a:rPr>
              <a:t>The Network Virtualisation (NV) approach replaces physical network appliances with software virtual appliances running on commodity IT servers. Using open IT techniques allows a competitive and innovative ecosystem to exploit the many x86 and Linux programmers in the world. The Virtual Appliances can be installed on IT servers using orchestration software, this will automatically and remotely install software, driven either by traffic demands or customer orders. To complement the standard high volume IT servers we will also use standard high volume storage and Ethernet switches. The standard high volume Ethernet switches will use merchant silicon which spreads the cost of switching ASICs over the widest possible Enterprise &amp; Carrier market.</a:t>
            </a:r>
          </a:p>
        </p:txBody>
      </p:sp>
      <p:sp>
        <p:nvSpPr>
          <p:cNvPr id="21509" name="Slide Number Placeholder 3"/>
          <p:cNvSpPr txBox="1">
            <a:spLocks noGrp="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C5F75917-2000-C648-8E5B-FAEE5B2A20BA}" type="slidenum">
              <a:rPr lang="en-US" sz="1300">
                <a:solidFill>
                  <a:srgbClr val="000000"/>
                </a:solidFill>
              </a:rPr>
              <a:pPr algn="r"/>
              <a:t>20</a:t>
            </a:fld>
            <a:endParaRPr lang="en-US"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p:cNvSpPr>
            <a:spLocks noGrp="1" noRot="1" noChangeAspect="1"/>
          </p:cNvSpPr>
          <p:nvPr>
            <p:ph type="sldImg"/>
          </p:nvPr>
        </p:nvSpPr>
        <p:spPr>
          <a:ln/>
        </p:spPr>
      </p:sp>
      <p:sp>
        <p:nvSpPr>
          <p:cNvPr id="295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95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32E63BE-9CA4-3149-8434-B3292179F41B}" type="slidenum">
              <a:rPr lang="en-US" sz="1300" b="0">
                <a:solidFill>
                  <a:prstClr val="black"/>
                </a:solidFill>
                <a:latin typeface="Times New Roman" charset="0"/>
              </a:rPr>
              <a:pPr eaLnBrk="1" hangingPunct="1"/>
              <a:t>23</a:t>
            </a:fld>
            <a:endParaRPr lang="en-US" sz="1300" b="0">
              <a:solidFill>
                <a:prstClr val="black"/>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a:ln/>
        </p:spPr>
      </p:sp>
      <p:sp>
        <p:nvSpPr>
          <p:cNvPr id="296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figure shows the architecture of today’s cellular core networks. User equipment connect to base stations via radio channels.</a:t>
            </a:r>
          </a:p>
          <a:p>
            <a:r>
              <a:rPr lang="en-US">
                <a:ea typeface="ＭＳ Ｐゴシック" charset="0"/>
                <a:cs typeface="ＭＳ Ｐゴシック" charset="0"/>
              </a:rPr>
              <a:t>Base stations connect to the Internet via the cellular core network. There are two main components in the cellular core network, serving gateway and packet data network gateway.</a:t>
            </a:r>
          </a:p>
          <a:p>
            <a:endParaRPr lang="en-US">
              <a:ea typeface="ＭＳ Ｐゴシック" charset="0"/>
              <a:cs typeface="ＭＳ Ｐゴシック" charset="0"/>
            </a:endParaRPr>
          </a:p>
        </p:txBody>
      </p:sp>
      <p:sp>
        <p:nvSpPr>
          <p:cNvPr id="296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8200FD8-CAE3-6E4D-ACE3-AA9D426BA3F6}" type="slidenum">
              <a:rPr lang="en-US" sz="1300" b="0">
                <a:solidFill>
                  <a:srgbClr val="000000"/>
                </a:solidFill>
                <a:latin typeface="Calibri" charset="0"/>
              </a:rPr>
              <a:pPr eaLnBrk="1" hangingPunct="1"/>
              <a:t>24</a:t>
            </a:fld>
            <a:endParaRPr lang="en-US" sz="1300" b="0">
              <a:solidFill>
                <a:srgbClr val="000000"/>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5" name="Shape 37"/>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
        <p:nvSpPr>
          <p:cNvPr id="297986" name="Shape 38"/>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645" tIns="96645" rIns="96645" bIns="96645"/>
          <a:lstStyle>
            <a:lvl1pPr>
              <a:defRPr sz="1200">
                <a:solidFill>
                  <a:schemeClr val="tx1"/>
                </a:solidFill>
                <a:latin typeface="Times New Roman" charset="0"/>
                <a:ea typeface="ＭＳ Ｐゴシック" charset="0"/>
                <a:cs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a:ln/>
        </p:spPr>
      </p:sp>
      <p:sp>
        <p:nvSpPr>
          <p:cNvPr id="299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99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7B0749F-F4DD-1447-ADA8-CE52266A7FC9}" type="slidenum">
              <a:rPr lang="en-US" sz="1300" b="0">
                <a:solidFill>
                  <a:prstClr val="black"/>
                </a:solidFill>
                <a:latin typeface="Times New Roman" charset="0"/>
              </a:rPr>
              <a:pPr eaLnBrk="1" hangingPunct="1"/>
              <a:t>39</a:t>
            </a:fld>
            <a:endParaRPr lang="en-US" sz="1300" b="0">
              <a:solidFill>
                <a:prstClr val="black"/>
              </a:solidFill>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p:cNvSpPr>
            <a:spLocks noGrp="1" noRot="1" noChangeAspect="1"/>
          </p:cNvSpPr>
          <p:nvPr>
            <p:ph type="sldImg"/>
          </p:nvPr>
        </p:nvSpPr>
        <p:spPr>
          <a:ln/>
        </p:spPr>
      </p:sp>
      <p:sp>
        <p:nvSpPr>
          <p:cNvPr id="300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figure shows the architecture of today’s cellular core networks. User equipment connect to base stations via radio channels.</a:t>
            </a:r>
          </a:p>
          <a:p>
            <a:r>
              <a:rPr lang="en-US">
                <a:ea typeface="ＭＳ Ｐゴシック" charset="0"/>
                <a:cs typeface="ＭＳ Ｐゴシック" charset="0"/>
              </a:rPr>
              <a:t>Base stations connect to the Internet via the cellular core network. There are two main components in the cellular core network, serving gateway and packet data network gateway.</a:t>
            </a:r>
          </a:p>
          <a:p>
            <a:endParaRPr lang="en-US">
              <a:ea typeface="ＭＳ Ｐゴシック" charset="0"/>
              <a:cs typeface="ＭＳ Ｐゴシック" charset="0"/>
            </a:endParaRPr>
          </a:p>
        </p:txBody>
      </p:sp>
      <p:sp>
        <p:nvSpPr>
          <p:cNvPr id="300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2CB6E78-843E-7544-B68E-0CE6C5B76287}" type="slidenum">
              <a:rPr lang="en-US" sz="1300" b="0">
                <a:solidFill>
                  <a:srgbClr val="000000"/>
                </a:solidFill>
                <a:latin typeface="Calibri" charset="0"/>
              </a:rPr>
              <a:pPr eaLnBrk="1" hangingPunct="1"/>
              <a:t>44</a:t>
            </a:fld>
            <a:endParaRPr lang="en-US" sz="1300" b="0">
              <a:solidFill>
                <a:srgbClr val="000000"/>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p:cNvSpPr>
          <p:nvPr>
            <p:ph type="sldImg"/>
          </p:nvPr>
        </p:nvSpPr>
        <p:spPr>
          <a:ln/>
        </p:spPr>
      </p:sp>
      <p:sp>
        <p:nvSpPr>
          <p:cNvPr id="301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To be free from such control bottlenecks, we designed a new cellular network architecture called SoftCell. SoftCell applies the principle of software defined networking. Instead of using specialized data plane equipment, we will just use SDN switches. The SoftCell controller coordinates the data plane functions.</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To enable direct control and flexibility, we propose a new architecture. It uses the principle of software defined networking. We will make use of commodity hardware which will be controlled by a controller. We make no changes to user equipment and the Internet.</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It makes no change no user equipment, the radio access technology, or the Internet.</a:t>
            </a:r>
          </a:p>
          <a:p>
            <a:r>
              <a:rPr lang="en-US">
                <a:ea typeface="ＭＳ Ｐゴシック" charset="0"/>
                <a:cs typeface="ＭＳ Ｐゴシック" charset="0"/>
              </a:rPr>
              <a:t>It only replaces the core network with commodity switches and middleboxes, controlled by a logically centralized controller.</a:t>
            </a:r>
          </a:p>
          <a:p>
            <a:endParaRPr lang="en-US">
              <a:ea typeface="ＭＳ Ｐゴシック" charset="0"/>
              <a:cs typeface="ＭＳ Ｐゴシック" charset="0"/>
            </a:endParaRPr>
          </a:p>
          <a:p>
            <a:r>
              <a:rPr lang="en-US">
                <a:ea typeface="ＭＳ Ｐゴシック" charset="0"/>
                <a:cs typeface="ＭＳ Ｐゴシック" charset="0"/>
              </a:rPr>
              <a:t>Data Plane:</a:t>
            </a:r>
          </a:p>
          <a:p>
            <a:r>
              <a:rPr lang="en-US">
                <a:ea typeface="ＭＳ Ｐゴシック" charset="0"/>
                <a:cs typeface="ＭＳ Ｐゴシック" charset="0"/>
              </a:rPr>
              <a:t>Switch: connectivity, traffic steering</a:t>
            </a:r>
          </a:p>
          <a:p>
            <a:r>
              <a:rPr lang="en-US">
                <a:ea typeface="ＭＳ Ｐゴシック" charset="0"/>
                <a:cs typeface="ＭＳ Ｐゴシック" charset="0"/>
              </a:rPr>
              <a:t>Middlebox: various network services</a:t>
            </a:r>
          </a:p>
          <a:p>
            <a:r>
              <a:rPr lang="en-US">
                <a:ea typeface="ＭＳ Ｐゴシック" charset="0"/>
                <a:cs typeface="ＭＳ Ｐゴシック" charset="0"/>
              </a:rPr>
              <a:t>~mix-match, combine functionality from different vendors</a:t>
            </a:r>
          </a:p>
          <a:p>
            <a:r>
              <a:rPr lang="en-US">
                <a:ea typeface="ＭＳ Ｐゴシック" charset="0"/>
                <a:cs typeface="ＭＳ Ｐゴシック" charset="0"/>
              </a:rPr>
              <a:t>~easy to add new functionality</a:t>
            </a:r>
          </a:p>
          <a:p>
            <a:r>
              <a:rPr lang="en-US">
                <a:ea typeface="ＭＳ Ｐゴシック" charset="0"/>
                <a:cs typeface="ＭＳ Ｐゴシック" charset="0"/>
              </a:rPr>
              <a:t>~up-/down-scale</a:t>
            </a:r>
          </a:p>
          <a:p>
            <a:r>
              <a:rPr lang="en-US">
                <a:ea typeface="ＭＳ Ｐゴシック" charset="0"/>
                <a:cs typeface="ＭＳ Ｐゴシック" charset="0"/>
              </a:rPr>
              <a:t>~cheap</a:t>
            </a:r>
          </a:p>
          <a:p>
            <a:endParaRPr lang="en-US">
              <a:ea typeface="ＭＳ Ｐゴシック" charset="0"/>
              <a:cs typeface="ＭＳ Ｐゴシック" charset="0"/>
            </a:endParaRPr>
          </a:p>
          <a:p>
            <a:r>
              <a:rPr lang="en-US">
                <a:ea typeface="ＭＳ Ｐゴシック" charset="0"/>
                <a:cs typeface="ＭＳ Ｐゴシック" charset="0"/>
              </a:rPr>
              <a:t>Control Plane:</a:t>
            </a:r>
          </a:p>
          <a:p>
            <a:r>
              <a:rPr lang="en-US">
                <a:ea typeface="ＭＳ Ｐゴシック" charset="0"/>
                <a:cs typeface="ＭＳ Ｐゴシック" charset="0"/>
              </a:rPr>
              <a:t>Logically centralized controller, centralized control, rather than distributed protocol (hard to reason, debug, trouble shooting)</a:t>
            </a:r>
          </a:p>
          <a:p>
            <a:r>
              <a:rPr lang="en-US">
                <a:ea typeface="ＭＳ Ｐゴシック" charset="0"/>
                <a:cs typeface="ＭＳ Ｐゴシック" charset="0"/>
              </a:rPr>
              <a:t>~Easy to manage</a:t>
            </a:r>
          </a:p>
          <a:p>
            <a:r>
              <a:rPr lang="en-US">
                <a:ea typeface="ＭＳ Ｐゴシック" charset="0"/>
                <a:cs typeface="ＭＳ Ｐゴシック" charset="0"/>
              </a:rPr>
              <a:t>~Easy to change</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301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7BCB21B-4BA7-AD4D-A8B3-7226AC71DA75}" type="slidenum">
              <a:rPr lang="en-US" sz="1300" b="0">
                <a:solidFill>
                  <a:srgbClr val="000000"/>
                </a:solidFill>
                <a:latin typeface="Times New Roman" charset="0"/>
              </a:rPr>
              <a:pPr eaLnBrk="1" hangingPunct="1"/>
              <a:t>45</a:t>
            </a:fld>
            <a:endParaRPr lang="en-US" sz="1300" b="0">
              <a:solidFill>
                <a:srgbClr val="000000"/>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a:ln/>
        </p:spPr>
      </p:sp>
      <p:sp>
        <p:nvSpPr>
          <p:cNvPr id="302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Due to the diverse needs from subscriber mobile apps and M2M apps, we need to support fine-grained policies such as video transcoder, content filtering, fleet tracking.</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We wan three things. First, we want unified control of data plane. Second, we would like to flexibly control routing and Internet exit points. Third, </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Given the different needs of subscribers and the many user scenarios of machine type communication (also known as Internet of Things), we would like to design the network for high performance and scalable support of fine-grained policies. </a:t>
            </a:r>
          </a:p>
        </p:txBody>
      </p:sp>
      <p:sp>
        <p:nvSpPr>
          <p:cNvPr id="302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8A46115-A4B3-6D41-B10D-5972FED8377D}" type="slidenum">
              <a:rPr lang="en-US" sz="1300" b="0">
                <a:solidFill>
                  <a:srgbClr val="000000"/>
                </a:solidFill>
                <a:latin typeface="Times New Roman" charset="0"/>
              </a:rPr>
              <a:pPr eaLnBrk="1" hangingPunct="1"/>
              <a:t>46</a:t>
            </a:fld>
            <a:endParaRPr lang="en-US" sz="1300" b="0">
              <a:solidFill>
                <a:srgbClr val="000000"/>
              </a:solidFill>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a:ln/>
        </p:spPr>
      </p:sp>
      <p:sp>
        <p:nvSpPr>
          <p:cNvPr id="303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How should we design SoftCell to support fine-grained policies? Can we just apply data center SDN solutions? Before we can answer the question, lets try to understand the characteristics of cellular networks.</a:t>
            </a:r>
          </a:p>
          <a:p>
            <a:r>
              <a:rPr lang="en-US">
                <a:ea typeface="ＭＳ Ｐゴシック" charset="0"/>
                <a:cs typeface="ＭＳ Ｐゴシック" charset="0"/>
              </a:rPr>
              <a:t>First, the dominant traffic in cellular core networks are to or from the Internet, while in data centers, most traffic stays inside the data center. Second, cellular core networks have asymmetric edge. The access edge has lower bandwidth than the gateway edge. At the access, we are talking about 1K users, 10K flows and a few Gbps. At the gateway edge, we are talking about millions of Users, 10s of millions of flows and Tera bits per second. Third, traffic are initiated from low-bandwidth access edge.</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First, cellular core networks have fine-grained and sophisticated policies. A cellular core network serves millions of customers with diverse needs.</a:t>
            </a:r>
          </a:p>
        </p:txBody>
      </p:sp>
      <p:sp>
        <p:nvSpPr>
          <p:cNvPr id="303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60788EB-B277-F44E-A2C3-756476EEAAA4}" type="slidenum">
              <a:rPr lang="en-US" sz="1300" b="0">
                <a:solidFill>
                  <a:srgbClr val="000000"/>
                </a:solidFill>
                <a:latin typeface="Times New Roman" charset="0"/>
              </a:rPr>
              <a:pPr eaLnBrk="1" hangingPunct="1"/>
              <a:t>47</a:t>
            </a:fld>
            <a:endParaRPr lang="en-US" sz="1300" b="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 name="Date Placeholder 3"/>
          <p:cNvSpPr>
            <a:spLocks noGrp="1"/>
          </p:cNvSpPr>
          <p:nvPr>
            <p:ph type="dt" sz="quarter" idx="1"/>
          </p:nvPr>
        </p:nvSpPr>
        <p:spPr/>
        <p:txBody>
          <a:bodyPr/>
          <a:lstStyle/>
          <a:p>
            <a:pPr>
              <a:defRPr/>
            </a:pPr>
            <a:r>
              <a:rPr lang="en-US"/>
              <a:t> </a:t>
            </a:r>
            <a:endParaRPr lang="en-US" dirty="0"/>
          </a:p>
        </p:txBody>
      </p:sp>
      <p:sp>
        <p:nvSpPr>
          <p:cNvPr id="6656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87B837B-5E08-6946-B7D4-6DF758E443D3}" type="slidenum">
              <a:rPr lang="en-US" sz="1300" b="0">
                <a:latin typeface="Times New Roman" charset="0"/>
              </a:rPr>
              <a:pPr eaLnBrk="1" hangingPunct="1"/>
              <a:t>4</a:t>
            </a:fld>
            <a:endParaRPr lang="en-US" sz="1300" b="0">
              <a:latin typeface="Times New Roman" charset="0"/>
            </a:endParaRPr>
          </a:p>
        </p:txBody>
      </p:sp>
      <p:sp>
        <p:nvSpPr>
          <p:cNvPr id="6" name="Header Placeholder 5"/>
          <p:cNvSpPr>
            <a:spLocks noGrp="1"/>
          </p:cNvSpPr>
          <p:nvPr>
            <p:ph type="hdr" sz="quarter"/>
          </p:nvPr>
        </p:nvSpPr>
        <p:spPr/>
        <p:txBody>
          <a:bodyPr/>
          <a:lstStyle/>
          <a:p>
            <a:pPr>
              <a:defRPr/>
            </a:pPr>
            <a:r>
              <a:rPr lang="en-US"/>
              <a:t>Wide-Area Cellular Networks - Design Choices </a:t>
            </a:r>
            <a:endParaRPr lang="en-US" dirty="0"/>
          </a:p>
        </p:txBody>
      </p:sp>
      <p:sp>
        <p:nvSpPr>
          <p:cNvPr id="7" name="Footer Placeholder 6"/>
          <p:cNvSpPr>
            <a:spLocks noGrp="1"/>
          </p:cNvSpPr>
          <p:nvPr>
            <p:ph type="ftr" sz="quarter" idx="4"/>
          </p:nvPr>
        </p:nvSpPr>
        <p:spPr/>
        <p:txBody>
          <a:bodyPr/>
          <a:lstStyle/>
          <a:p>
            <a:pPr>
              <a:defRPr/>
            </a:pPr>
            <a:r>
              <a:rPr lang="en-US"/>
              <a:t>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p:cNvSpPr>
          <p:nvPr>
            <p:ph type="sldImg"/>
          </p:nvPr>
        </p:nvSpPr>
        <p:spPr>
          <a:ln/>
        </p:spPr>
      </p:sp>
      <p:sp>
        <p:nvSpPr>
          <p:cNvPr id="304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SoftCell design faces key scalability challenges. First, we have to do packet classification. Given a flow, we have to decide which service policy to be applied to a flow. The challenge is how to classify millions of flows. Second, we have to generate switch rules to implement policy paths. A policy path needs to go through a sequence of middleboxes. As switches have limited flow table size, how to implement millions of paths in switches is a big challenge. Third, users and M2M devices come and go. They generate millions of control plane events per second. How to scalably handle them is challenging. </a:t>
            </a:r>
          </a:p>
        </p:txBody>
      </p:sp>
      <p:sp>
        <p:nvSpPr>
          <p:cNvPr id="304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D370F2B7-51E7-BB4F-9AB0-B6B581469032}" type="slidenum">
              <a:rPr lang="en-US" sz="1300" b="0">
                <a:solidFill>
                  <a:srgbClr val="000000"/>
                </a:solidFill>
                <a:latin typeface="Times New Roman" charset="0"/>
              </a:rPr>
              <a:pPr eaLnBrk="1" hangingPunct="1"/>
              <a:t>48</a:t>
            </a:fld>
            <a:endParaRPr lang="en-US" sz="1300" b="0">
              <a:solidFill>
                <a:srgbClr val="000000"/>
              </a:solidFill>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a:ln/>
        </p:spPr>
      </p:sp>
      <p:sp>
        <p:nvSpPr>
          <p:cNvPr id="305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We will apply the principle of design-in-the-large to address the challenges. We leverage the strength of the numerous access switches. In our system design, we move the packet classification function to the access edge. We offload controller tasks to switch local agent. For example, we can cache service policies. We do not need the controller involvement for flows which matches cached policies. </a:t>
            </a:r>
          </a:p>
          <a:p>
            <a:r>
              <a:rPr lang="en-US">
                <a:ea typeface="ＭＳ Ｐゴシック" charset="0"/>
                <a:cs typeface="ＭＳ Ｐゴシック" charset="0"/>
              </a:rPr>
              <a:t>We use intelligent algorithms to enforce policy consistency under mobility and reduce the number of rules we put in switches.</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We would like to move the service functions out of P-GW. To support fine-grained polices, we will need intelligent algorithms to minimizes the number of service routing entries in switch tables.  </a:t>
            </a:r>
          </a:p>
        </p:txBody>
      </p:sp>
      <p:sp>
        <p:nvSpPr>
          <p:cNvPr id="305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E703A1-EDC1-C845-A675-F149BD7DF319}" type="slidenum">
              <a:rPr lang="en-US" sz="1300" b="0">
                <a:solidFill>
                  <a:srgbClr val="000000"/>
                </a:solidFill>
                <a:latin typeface="Times New Roman" charset="0"/>
              </a:rPr>
              <a:pPr eaLnBrk="1" hangingPunct="1"/>
              <a:t>49</a:t>
            </a:fld>
            <a:endParaRPr lang="en-US" sz="1300" b="0">
              <a:solidFill>
                <a:srgbClr val="000000"/>
              </a:solidFill>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p:cNvSpPr>
            <a:spLocks noGrp="1" noRot="1" noChangeAspect="1"/>
          </p:cNvSpPr>
          <p:nvPr>
            <p:ph type="sldImg"/>
          </p:nvPr>
        </p:nvSpPr>
        <p:spPr>
          <a:ln/>
        </p:spPr>
      </p:sp>
      <p:sp>
        <p:nvSpPr>
          <p:cNvPr id="306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Let me show you the basic idea of multi-dimensional aggregation. We aggregate in three dimensions, policy tag, BS ID and UE ID. Policy tag aggregate flows that share a common policy, even across devices or base stations. BS ID aggregates flows going to the same base station. UE ID aggregates flows going to the same device. This is especially useful in UE handoff. Multi-dimensional tags allow us to exploit locality in the network. And we can selectively match on one or multiple dimensions in order to further reduce flow table size.</a:t>
            </a:r>
          </a:p>
        </p:txBody>
      </p:sp>
      <p:sp>
        <p:nvSpPr>
          <p:cNvPr id="306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95E8F9A-BF8E-504C-B9C9-9F5F6116C0CC}" type="slidenum">
              <a:rPr lang="en-US" sz="1300" b="0">
                <a:solidFill>
                  <a:srgbClr val="000000"/>
                </a:solidFill>
                <a:latin typeface="Times New Roman" charset="0"/>
              </a:rPr>
              <a:pPr eaLnBrk="1" hangingPunct="1"/>
              <a:t>50</a:t>
            </a:fld>
            <a:endParaRPr lang="en-US" sz="1300" b="0">
              <a:solidFill>
                <a:srgbClr val="000000"/>
              </a:solidFill>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p:cNvSpPr>
          <p:nvPr>
            <p:ph type="sldImg"/>
          </p:nvPr>
        </p:nvSpPr>
        <p:spPr>
          <a:ln/>
        </p:spPr>
      </p:sp>
      <p:sp>
        <p:nvSpPr>
          <p:cNvPr id="307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In conclusion, CellSDN uses commodity switches and middleboxes to build flexible and cost-effective cellular core networks.</a:t>
            </a:r>
          </a:p>
          <a:p>
            <a:r>
              <a:rPr lang="en-US">
                <a:ea typeface="ＭＳ Ｐゴシック" charset="0"/>
                <a:cs typeface="ＭＳ Ｐゴシック" charset="0"/>
              </a:rPr>
              <a:t>It supports fine-grained service policies and traffic management policies.</a:t>
            </a:r>
          </a:p>
          <a:p>
            <a:r>
              <a:rPr lang="en-US">
                <a:ea typeface="ＭＳ Ｐゴシック" charset="0"/>
                <a:cs typeface="ＭＳ Ｐゴシック" charset="0"/>
              </a:rPr>
              <a:t>It achieves scalability with asymmetric edge design, multi-dimensional aggregation and hierarchical controller.</a:t>
            </a:r>
          </a:p>
          <a:p>
            <a:endParaRPr lang="en-US">
              <a:ea typeface="ＭＳ Ｐゴシック" charset="0"/>
              <a:cs typeface="ＭＳ Ｐゴシック" charset="0"/>
            </a:endParaRPr>
          </a:p>
        </p:txBody>
      </p:sp>
      <p:sp>
        <p:nvSpPr>
          <p:cNvPr id="307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FBCE0E1-28C8-AB40-9994-CCCC0A5D8BF5}" type="slidenum">
              <a:rPr lang="en-US" sz="1300" b="0">
                <a:solidFill>
                  <a:srgbClr val="000000"/>
                </a:solidFill>
                <a:latin typeface="Calibri" charset="0"/>
              </a:rPr>
              <a:pPr eaLnBrk="1" hangingPunct="1"/>
              <a:t>51</a:t>
            </a:fld>
            <a:endParaRPr lang="en-US" sz="1300" b="0">
              <a:solidFill>
                <a:srgbClr val="000000"/>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a:ln/>
        </p:spPr>
      </p:sp>
      <p:sp>
        <p:nvSpPr>
          <p:cNvPr id="308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8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16CA52-A87D-CB4F-B40A-9E4AAB3AA5A8}" type="slidenum">
              <a:rPr lang="en-US" sz="1300" b="0">
                <a:solidFill>
                  <a:prstClr val="black"/>
                </a:solidFill>
                <a:latin typeface="Times New Roman" charset="0"/>
              </a:rPr>
              <a:pPr eaLnBrk="1" hangingPunct="1"/>
              <a:t>53</a:t>
            </a:fld>
            <a:endParaRPr lang="en-US" sz="1300" b="0">
              <a:solidFill>
                <a:prstClr val="black"/>
              </a:solidFill>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9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FE409B28-D206-C846-A317-7538779892A2}" type="slidenum">
              <a:rPr lang="en-US" sz="1300" b="0">
                <a:solidFill>
                  <a:prstClr val="black"/>
                </a:solidFill>
                <a:latin typeface="Times New Roman" charset="0"/>
              </a:rPr>
              <a:pPr eaLnBrk="1" hangingPunct="1"/>
              <a:t>54</a:t>
            </a:fld>
            <a:endParaRPr lang="en-US" sz="1300" b="0">
              <a:solidFill>
                <a:prstClr val="black"/>
              </a:solidFill>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a:ln/>
        </p:spPr>
      </p:sp>
      <p:sp>
        <p:nvSpPr>
          <p:cNvPr id="310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0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0992EC9-CCE5-064E-A245-F47FEAE80362}" type="slidenum">
              <a:rPr lang="en-US" sz="1300" b="0">
                <a:solidFill>
                  <a:prstClr val="black"/>
                </a:solidFill>
                <a:latin typeface="Times New Roman" charset="0"/>
              </a:rPr>
              <a:pPr eaLnBrk="1" hangingPunct="1"/>
              <a:t>55</a:t>
            </a:fld>
            <a:endParaRPr lang="en-US" sz="1300" b="0">
              <a:solidFill>
                <a:prstClr val="black"/>
              </a:solidFill>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2B459F4-64F6-CD45-8011-37EA698DBCD4}" type="slidenum">
              <a:rPr lang="en-US" sz="1300" b="0">
                <a:solidFill>
                  <a:prstClr val="black"/>
                </a:solidFill>
                <a:latin typeface="Times New Roman" charset="0"/>
              </a:rPr>
              <a:pPr eaLnBrk="1" hangingPunct="1"/>
              <a:t>56</a:t>
            </a:fld>
            <a:endParaRPr lang="en-US" sz="1300" b="0">
              <a:solidFill>
                <a:prstClr val="black"/>
              </a:solidFill>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Image Placeholder 1"/>
          <p:cNvSpPr>
            <a:spLocks noGrp="1" noRot="1" noChangeAspect="1"/>
          </p:cNvSpPr>
          <p:nvPr>
            <p:ph type="sldImg"/>
          </p:nvPr>
        </p:nvSpPr>
        <p:spPr>
          <a:ln/>
        </p:spPr>
      </p:sp>
      <p:sp>
        <p:nvSpPr>
          <p:cNvPr id="312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2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D8CBC31-D07D-8A46-A5AD-56864C472A6D}" type="slidenum">
              <a:rPr lang="en-US" sz="1300" b="0">
                <a:solidFill>
                  <a:prstClr val="black"/>
                </a:solidFill>
                <a:latin typeface="Times New Roman" charset="0"/>
              </a:rPr>
              <a:pPr eaLnBrk="1" hangingPunct="1"/>
              <a:t>57</a:t>
            </a:fld>
            <a:endParaRPr lang="en-US" sz="1300" b="0">
              <a:solidFill>
                <a:prstClr val="black"/>
              </a:solidFill>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a:ln/>
        </p:spPr>
      </p:sp>
      <p:sp>
        <p:nvSpPr>
          <p:cNvPr id="313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Add inter-domain routing protocol.</a:t>
            </a:r>
          </a:p>
        </p:txBody>
      </p:sp>
      <p:sp>
        <p:nvSpPr>
          <p:cNvPr id="313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D2BC5DB-4BED-7946-9617-977DC6713C44}" type="slidenum">
              <a:rPr lang="en-US" sz="1300" b="0">
                <a:solidFill>
                  <a:prstClr val="black"/>
                </a:solidFill>
                <a:latin typeface="Times New Roman" charset="0"/>
              </a:rPr>
              <a:pPr eaLnBrk="1" hangingPunct="1"/>
              <a:t>59</a:t>
            </a:fld>
            <a:endParaRPr lang="en-US" sz="1300" b="0">
              <a:solidFill>
                <a:prstClr val="black"/>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 name="Date Placeholder 3"/>
          <p:cNvSpPr>
            <a:spLocks noGrp="1"/>
          </p:cNvSpPr>
          <p:nvPr>
            <p:ph type="dt" sz="quarter" idx="1"/>
          </p:nvPr>
        </p:nvSpPr>
        <p:spPr/>
        <p:txBody>
          <a:bodyPr/>
          <a:lstStyle/>
          <a:p>
            <a:pPr>
              <a:defRPr/>
            </a:pPr>
            <a:r>
              <a:rPr lang="en-US"/>
              <a:t> </a:t>
            </a:r>
            <a:endParaRPr lang="en-US" dirty="0"/>
          </a:p>
        </p:txBody>
      </p:sp>
      <p:sp>
        <p:nvSpPr>
          <p:cNvPr id="9626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AD948F72-486B-C746-90B7-0C78FF82310E}" type="slidenum">
              <a:rPr lang="en-US" sz="1300" b="0">
                <a:latin typeface="Times New Roman" charset="0"/>
              </a:rPr>
              <a:pPr eaLnBrk="1" hangingPunct="1"/>
              <a:t>6</a:t>
            </a:fld>
            <a:endParaRPr lang="en-US" sz="1300" b="0">
              <a:latin typeface="Times New Roman" charset="0"/>
            </a:endParaRPr>
          </a:p>
        </p:txBody>
      </p:sp>
      <p:sp>
        <p:nvSpPr>
          <p:cNvPr id="6" name="Header Placeholder 5"/>
          <p:cNvSpPr>
            <a:spLocks noGrp="1"/>
          </p:cNvSpPr>
          <p:nvPr>
            <p:ph type="hdr" sz="quarter"/>
          </p:nvPr>
        </p:nvSpPr>
        <p:spPr/>
        <p:txBody>
          <a:bodyPr/>
          <a:lstStyle/>
          <a:p>
            <a:pPr>
              <a:defRPr/>
            </a:pPr>
            <a:r>
              <a:rPr lang="en-US"/>
              <a:t>Wide-Area Cellular Networks - Design Choices </a:t>
            </a:r>
            <a:endParaRPr lang="en-US" dirty="0"/>
          </a:p>
        </p:txBody>
      </p:sp>
      <p:sp>
        <p:nvSpPr>
          <p:cNvPr id="7" name="Footer Placeholder 6"/>
          <p:cNvSpPr>
            <a:spLocks noGrp="1"/>
          </p:cNvSpPr>
          <p:nvPr>
            <p:ph type="ftr" sz="quarter" idx="4"/>
          </p:nvPr>
        </p:nvSpPr>
        <p:spPr/>
        <p:txBody>
          <a:bodyPr/>
          <a:lstStyle/>
          <a:p>
            <a:pPr>
              <a:defRPr/>
            </a:pPr>
            <a:r>
              <a:rPr lang="en-US"/>
              <a: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p:cNvSpPr>
          <p:nvPr>
            <p:ph type="sldImg"/>
          </p:nvPr>
        </p:nvSpPr>
        <p:spPr>
          <a:ln/>
        </p:spPr>
      </p:sp>
      <p:sp>
        <p:nvSpPr>
          <p:cNvPr id="314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4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BD8B6CA-CE90-DA4F-A91F-D597DBD2E677}" type="slidenum">
              <a:rPr lang="en-US" sz="1300" b="0">
                <a:solidFill>
                  <a:prstClr val="black"/>
                </a:solidFill>
                <a:latin typeface="Times New Roman" charset="0"/>
              </a:rPr>
              <a:pPr eaLnBrk="1" hangingPunct="1"/>
              <a:t>60</a:t>
            </a:fld>
            <a:endParaRPr lang="en-US" sz="1300" b="0">
              <a:solidFill>
                <a:prstClr val="black"/>
              </a:solidFill>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p:cNvSpPr>
          <p:nvPr>
            <p:ph type="sldImg"/>
          </p:nvPr>
        </p:nvSpPr>
        <p:spPr>
          <a:ln/>
        </p:spPr>
      </p:sp>
      <p:sp>
        <p:nvSpPr>
          <p:cNvPr id="315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5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B2F247A-EDCB-8D40-959F-38A294AAFC28}" type="slidenum">
              <a:rPr lang="en-US" sz="1300" b="0">
                <a:solidFill>
                  <a:prstClr val="black"/>
                </a:solidFill>
                <a:latin typeface="Times New Roman" charset="0"/>
              </a:rPr>
              <a:pPr eaLnBrk="1" hangingPunct="1"/>
              <a:t>61</a:t>
            </a:fld>
            <a:endParaRPr lang="en-US" sz="1300" b="0">
              <a:solidFill>
                <a:prstClr val="black"/>
              </a:solidFill>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71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082DB12-0156-F347-8130-86805A1E16FF}" type="slidenum">
              <a:rPr lang="en-US" sz="1300" b="0">
                <a:latin typeface="Times New Roman" charset="0"/>
              </a:rPr>
              <a:pPr eaLnBrk="1" hangingPunct="1"/>
              <a:t>65</a:t>
            </a:fld>
            <a:endParaRPr lang="en-US" sz="1300" b="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 name="Date Placeholder 3"/>
          <p:cNvSpPr>
            <a:spLocks noGrp="1"/>
          </p:cNvSpPr>
          <p:nvPr>
            <p:ph type="dt" sz="quarter" idx="1"/>
          </p:nvPr>
        </p:nvSpPr>
        <p:spPr/>
        <p:txBody>
          <a:bodyPr/>
          <a:lstStyle/>
          <a:p>
            <a:pPr>
              <a:defRPr/>
            </a:pPr>
            <a:r>
              <a:rPr lang="en-US"/>
              <a:t> </a:t>
            </a:r>
            <a:endParaRPr lang="en-US" dirty="0"/>
          </a:p>
        </p:txBody>
      </p:sp>
      <p:sp>
        <p:nvSpPr>
          <p:cNvPr id="9830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67B5128-64AD-9741-8659-31D8EBF44A84}" type="slidenum">
              <a:rPr lang="en-US" sz="1300" b="0">
                <a:latin typeface="Times New Roman" charset="0"/>
              </a:rPr>
              <a:pPr eaLnBrk="1" hangingPunct="1"/>
              <a:t>7</a:t>
            </a:fld>
            <a:endParaRPr lang="en-US" sz="1300" b="0">
              <a:latin typeface="Times New Roman" charset="0"/>
            </a:endParaRPr>
          </a:p>
        </p:txBody>
      </p:sp>
      <p:sp>
        <p:nvSpPr>
          <p:cNvPr id="6" name="Header Placeholder 5"/>
          <p:cNvSpPr>
            <a:spLocks noGrp="1"/>
          </p:cNvSpPr>
          <p:nvPr>
            <p:ph type="hdr" sz="quarter"/>
          </p:nvPr>
        </p:nvSpPr>
        <p:spPr/>
        <p:txBody>
          <a:bodyPr/>
          <a:lstStyle/>
          <a:p>
            <a:pPr>
              <a:defRPr/>
            </a:pPr>
            <a:r>
              <a:rPr lang="en-US"/>
              <a:t>Wide-Area Cellular Networks - Design Choices </a:t>
            </a:r>
            <a:endParaRPr lang="en-US" dirty="0"/>
          </a:p>
        </p:txBody>
      </p:sp>
      <p:sp>
        <p:nvSpPr>
          <p:cNvPr id="7" name="Footer Placeholder 6"/>
          <p:cNvSpPr>
            <a:spLocks noGrp="1"/>
          </p:cNvSpPr>
          <p:nvPr>
            <p:ph type="ftr" sz="quarter" idx="4"/>
          </p:nvPr>
        </p:nvSpPr>
        <p:spPr/>
        <p:txBody>
          <a:bodyPr/>
          <a:lstStyle/>
          <a:p>
            <a:pPr>
              <a:defRPr/>
            </a:pPr>
            <a:r>
              <a:rPr lang="en-US"/>
              <a:t>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ea typeface="ＭＳ Ｐゴシック" charset="0"/>
                <a:cs typeface="ＭＳ Ｐゴシック" charset="0"/>
              </a:rPr>
              <a:t>Time-frequency resource on which random-access preamble is transmitted on the PRACH channel</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F84132C-8DFB-7640-B7B0-32578C4297DF}" type="slidenum">
              <a:rPr lang="en-US" sz="1300" b="0">
                <a:latin typeface="Times New Roman" charset="0"/>
              </a:rPr>
              <a:pPr eaLnBrk="1" hangingPunct="1"/>
              <a:t>9</a:t>
            </a:fld>
            <a:endParaRPr lang="en-US" sz="1300" b="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71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082DB12-0156-F347-8130-86805A1E16FF}" type="slidenum">
              <a:rPr lang="en-US" sz="1300" b="0">
                <a:latin typeface="Times New Roman" charset="0"/>
              </a:rPr>
              <a:pPr eaLnBrk="1" hangingPunct="1"/>
              <a:t>11</a:t>
            </a:fld>
            <a:endParaRPr lang="en-US" sz="1300" b="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endParaRPr lang="en-US" b="1"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39505892" indent="-39029718"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76174" eaLnBrk="0" fontAlgn="base" hangingPunct="0">
              <a:spcBef>
                <a:spcPct val="0"/>
              </a:spcBef>
              <a:spcAft>
                <a:spcPct val="0"/>
              </a:spcAft>
              <a:defRPr sz="2500">
                <a:solidFill>
                  <a:schemeClr val="tx1"/>
                </a:solidFill>
                <a:latin typeface="Arial" charset="0"/>
                <a:ea typeface="ＭＳ Ｐゴシック" charset="0"/>
              </a:defRPr>
            </a:lvl6pPr>
            <a:lvl7pPr marL="952348" eaLnBrk="0" fontAlgn="base" hangingPunct="0">
              <a:spcBef>
                <a:spcPct val="0"/>
              </a:spcBef>
              <a:spcAft>
                <a:spcPct val="0"/>
              </a:spcAft>
              <a:defRPr sz="2500">
                <a:solidFill>
                  <a:schemeClr val="tx1"/>
                </a:solidFill>
                <a:latin typeface="Arial" charset="0"/>
                <a:ea typeface="ＭＳ Ｐゴシック" charset="0"/>
              </a:defRPr>
            </a:lvl7pPr>
            <a:lvl8pPr marL="1428521" eaLnBrk="0" fontAlgn="base" hangingPunct="0">
              <a:spcBef>
                <a:spcPct val="0"/>
              </a:spcBef>
              <a:spcAft>
                <a:spcPct val="0"/>
              </a:spcAft>
              <a:defRPr sz="2500">
                <a:solidFill>
                  <a:schemeClr val="tx1"/>
                </a:solidFill>
                <a:latin typeface="Arial" charset="0"/>
                <a:ea typeface="ＭＳ Ｐゴシック" charset="0"/>
              </a:defRPr>
            </a:lvl8pPr>
            <a:lvl9pPr marL="1904695"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6C3F486-D572-9149-8CFE-542EE765D17B}" type="slidenum">
              <a:rPr lang="en-US" sz="1200">
                <a:solidFill>
                  <a:srgbClr val="000000"/>
                </a:solidFill>
              </a:rPr>
              <a:pPr eaLnBrk="1" hangingPunct="1"/>
              <a:t>13</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p:cNvSpPr>
          <p:nvPr>
            <p:ph type="sldImg"/>
          </p:nvPr>
        </p:nvSpPr>
        <p:spPr>
          <a:ln/>
        </p:spPr>
      </p:sp>
      <p:sp>
        <p:nvSpPr>
          <p:cNvPr id="378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p:cNvSpPr>
          <p:nvPr>
            <p:ph type="sldImg"/>
          </p:nvPr>
        </p:nvSpPr>
        <p:spPr>
          <a:ln/>
        </p:spPr>
      </p:sp>
      <p:sp>
        <p:nvSpPr>
          <p:cNvPr id="39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900" b="0" smtClean="0"/>
            </a:lvl1pPr>
          </a:lstStyle>
          <a:p>
            <a:pPr algn="ctr" fontAlgn="base">
              <a:spcBef>
                <a:spcPct val="0"/>
              </a:spcBef>
              <a:spcAft>
                <a:spcPct val="0"/>
              </a:spcAft>
              <a:defRPr/>
            </a:pPr>
            <a:r>
              <a:rPr lang="en-US" smtClean="0">
                <a:solidFill>
                  <a:prstClr val="black"/>
                </a:solidFill>
                <a:latin typeface="Helvetica" charset="0"/>
                <a:ea typeface="ＭＳ Ｐゴシック" charset="0"/>
                <a:cs typeface="ＭＳ Ｐゴシック" charset="0"/>
              </a:rPr>
              <a:t>3/10/14</a:t>
            </a:r>
            <a:endParaRPr lang="en-US" dirty="0">
              <a:solidFill>
                <a:prstClr val="black"/>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dirty="0" smtClean="0">
                <a:latin typeface="Helvetica" pitchFamily="-111" charset="0"/>
                <a:ea typeface="+mn-ea"/>
                <a:cs typeface="+mn-cs"/>
              </a:defRPr>
            </a:lvl1pPr>
          </a:lstStyle>
          <a:p>
            <a:pPr algn="ctr" fontAlgn="base">
              <a:spcBef>
                <a:spcPct val="0"/>
              </a:spcBef>
              <a:spcAft>
                <a:spcPct val="0"/>
              </a:spcAft>
              <a:defRPr/>
            </a:pPr>
            <a:r>
              <a:rPr lang="en-US" smtClean="0">
                <a:solidFill>
                  <a:prstClr val="black"/>
                </a:solidFill>
              </a:rPr>
              <a:t>Cellular Networks and Mobile Computing (COMS 6998-7)</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0C7B7B-8AA0-0B40-91B3-30337F97301A}" type="slidenum">
              <a:rPr lang="en-US"/>
              <a:pPr>
                <a:defRPr/>
              </a:pPr>
              <a:t>‹#›</a:t>
            </a:fld>
            <a:endParaRPr lang="en-US"/>
          </a:p>
        </p:txBody>
      </p:sp>
    </p:spTree>
    <p:extLst>
      <p:ext uri="{BB962C8B-B14F-4D97-AF65-F5344CB8AC3E}">
        <p14:creationId xmlns:p14="http://schemas.microsoft.com/office/powerpoint/2010/main" val="3306650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chemeClr val="bg1">
                    <a:lumMod val="65000"/>
                  </a:schemeClr>
                </a:solidFill>
              </a:defRPr>
            </a:lvl1p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dirty="0" smtClean="0">
                <a:solidFill>
                  <a:srgbClr val="A6A6A6"/>
                </a:solidFill>
                <a:latin typeface="Helvetica" pitchFamily="-111" charset="0"/>
                <a:ea typeface="+mn-ea"/>
                <a:cs typeface="+mn-cs"/>
              </a:defRPr>
            </a:lvl1pPr>
          </a:lstStyle>
          <a:p>
            <a:pPr algn="ctr" fontAlgn="base">
              <a:spcBef>
                <a:spcPct val="0"/>
              </a:spcBef>
              <a:spcAft>
                <a:spcPct val="0"/>
              </a:spcAft>
              <a:defRPr/>
            </a:pPr>
            <a:r>
              <a:rPr lang="en-US" smtClean="0"/>
              <a:t>Cellular Networks and Mobile Computing (COMS 6998-7)</a:t>
            </a:r>
            <a:endParaRPr lang="en-US"/>
          </a:p>
        </p:txBody>
      </p:sp>
      <p:sp>
        <p:nvSpPr>
          <p:cNvPr id="6" name="Slide Number Placeholder 5"/>
          <p:cNvSpPr>
            <a:spLocks noGrp="1"/>
          </p:cNvSpPr>
          <p:nvPr>
            <p:ph type="sldNum" sz="quarter" idx="12"/>
          </p:nvPr>
        </p:nvSpPr>
        <p:spPr>
          <a:xfrm>
            <a:off x="7010400" y="6348413"/>
            <a:ext cx="2133600" cy="365125"/>
          </a:xfrm>
        </p:spPr>
        <p:txBody>
          <a:bodyPr/>
          <a:lstStyle>
            <a:lvl1pPr>
              <a:defRPr sz="1000" b="0" smtClean="0">
                <a:solidFill>
                  <a:schemeClr val="bg1">
                    <a:lumMod val="75000"/>
                  </a:schemeClr>
                </a:solidFill>
              </a:defRPr>
            </a:lvl1pPr>
          </a:lstStyle>
          <a:p>
            <a:pPr>
              <a:defRPr/>
            </a:pPr>
            <a:fld id="{B45347CE-1D94-0D4D-BA6B-9E3BD1EFDB5C}"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292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7B7D34-0A47-4149-8CFB-1D3EC6C70A20}" type="slidenum">
              <a:rPr lang="en-US"/>
              <a:pPr>
                <a:defRPr/>
              </a:pPr>
              <a:t>‹#›</a:t>
            </a:fld>
            <a:endParaRPr lang="en-US"/>
          </a:p>
        </p:txBody>
      </p:sp>
    </p:spTree>
    <p:extLst>
      <p:ext uri="{BB962C8B-B14F-4D97-AF65-F5344CB8AC3E}">
        <p14:creationId xmlns:p14="http://schemas.microsoft.com/office/powerpoint/2010/main" val="282555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1967B56-13E6-9643-A078-D10AE76F5A32}" type="slidenum">
              <a:rPr lang="en-US"/>
              <a:pPr>
                <a:defRPr/>
              </a:pPr>
              <a:t>‹#›</a:t>
            </a:fld>
            <a:endParaRPr lang="en-US"/>
          </a:p>
        </p:txBody>
      </p:sp>
    </p:spTree>
    <p:extLst>
      <p:ext uri="{BB962C8B-B14F-4D97-AF65-F5344CB8AC3E}">
        <p14:creationId xmlns:p14="http://schemas.microsoft.com/office/powerpoint/2010/main" val="199425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8B04C28-EEEB-7747-9A74-EEA5E1CDB6F4}" type="slidenum">
              <a:rPr lang="en-US"/>
              <a:pPr>
                <a:defRPr/>
              </a:pPr>
              <a:t>‹#›</a:t>
            </a:fld>
            <a:endParaRPr lang="en-US"/>
          </a:p>
        </p:txBody>
      </p:sp>
    </p:spTree>
    <p:extLst>
      <p:ext uri="{BB962C8B-B14F-4D97-AF65-F5344CB8AC3E}">
        <p14:creationId xmlns:p14="http://schemas.microsoft.com/office/powerpoint/2010/main" val="325636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smtClean="0">
                <a:solidFill>
                  <a:srgbClr val="BFBFBF"/>
                </a:solidFill>
              </a:defRPr>
            </a:lvl1pPr>
          </a:lstStyle>
          <a:p>
            <a:pPr fontAlgn="base">
              <a:spcBef>
                <a:spcPct val="0"/>
              </a:spcBef>
              <a:spcAft>
                <a:spcPct val="0"/>
              </a:spcAft>
              <a:defRPr/>
            </a:pPr>
            <a:r>
              <a:rPr lang="en-US" b="1" dirty="0" smtClean="0">
                <a:latin typeface="Helvetica" charset="0"/>
                <a:ea typeface="ＭＳ Ｐゴシック" charset="0"/>
                <a:cs typeface="ＭＳ Ｐゴシック" charset="0"/>
              </a:rPr>
              <a:t>3/10/14</a:t>
            </a:r>
            <a:endParaRPr lang="en-US" b="1" dirty="0">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5651996-7F06-8843-B2FA-6BDE4D59C749}" type="slidenum">
              <a:rPr lang="en-US"/>
              <a:pPr>
                <a:defRPr/>
              </a:pPr>
              <a:t>‹#›</a:t>
            </a:fld>
            <a:endParaRPr lang="en-US"/>
          </a:p>
        </p:txBody>
      </p:sp>
    </p:spTree>
    <p:extLst>
      <p:ext uri="{BB962C8B-B14F-4D97-AF65-F5344CB8AC3E}">
        <p14:creationId xmlns:p14="http://schemas.microsoft.com/office/powerpoint/2010/main" val="198513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E5EB949-13C1-F04B-92AA-48360C49D265}" type="slidenum">
              <a:rPr lang="en-US"/>
              <a:pPr>
                <a:defRPr/>
              </a:pPr>
              <a:t>‹#›</a:t>
            </a:fld>
            <a:endParaRPr lang="en-US"/>
          </a:p>
        </p:txBody>
      </p:sp>
    </p:spTree>
    <p:extLst>
      <p:ext uri="{BB962C8B-B14F-4D97-AF65-F5344CB8AC3E}">
        <p14:creationId xmlns:p14="http://schemas.microsoft.com/office/powerpoint/2010/main" val="374794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000" b="0" smtClean="0">
                <a:solidFill>
                  <a:srgbClr val="BFBFBF"/>
                </a:solidFill>
                <a:latin typeface="Helvetica" pitchFamily="-111" charset="0"/>
                <a:ea typeface="+mn-ea"/>
                <a:cs typeface="+mn-cs"/>
              </a:defRPr>
            </a:lvl1pPr>
          </a:lstStyle>
          <a:p>
            <a:pPr fontAlgn="base">
              <a:spcBef>
                <a:spcPct val="0"/>
              </a:spcBef>
              <a:spcAft>
                <a:spcPct val="0"/>
              </a:spcAft>
              <a:defRPr/>
            </a:pPr>
            <a:r>
              <a:rPr lang="en-US" dirty="0" smtClean="0"/>
              <a:t>Cellular Networks and Mobile Computing (COMS 6998-7)</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C86D8D5-87E2-2748-B6E4-DCDC24726602}" type="slidenum">
              <a:rPr lang="en-US"/>
              <a:pPr>
                <a:defRPr/>
              </a:pPr>
              <a:t>‹#›</a:t>
            </a:fld>
            <a:endParaRPr lang="en-US"/>
          </a:p>
        </p:txBody>
      </p:sp>
    </p:spTree>
    <p:extLst>
      <p:ext uri="{BB962C8B-B14F-4D97-AF65-F5344CB8AC3E}">
        <p14:creationId xmlns:p14="http://schemas.microsoft.com/office/powerpoint/2010/main" val="1097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E633A15-FDBA-0144-9859-8E2E3303D689}" type="slidenum">
              <a:rPr lang="en-US"/>
              <a:pPr>
                <a:defRPr/>
              </a:pPr>
              <a:t>‹#›</a:t>
            </a:fld>
            <a:endParaRPr lang="en-US"/>
          </a:p>
        </p:txBody>
      </p:sp>
    </p:spTree>
    <p:extLst>
      <p:ext uri="{BB962C8B-B14F-4D97-AF65-F5344CB8AC3E}">
        <p14:creationId xmlns:p14="http://schemas.microsoft.com/office/powerpoint/2010/main" val="233417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361ADB-3B2E-CC40-B3CF-499D2FD2618E}" type="slidenum">
              <a:rPr lang="en-US"/>
              <a:pPr>
                <a:defRPr/>
              </a:pPr>
              <a:t>‹#›</a:t>
            </a:fld>
            <a:endParaRPr lang="en-US"/>
          </a:p>
        </p:txBody>
      </p:sp>
    </p:spTree>
    <p:extLst>
      <p:ext uri="{BB962C8B-B14F-4D97-AF65-F5344CB8AC3E}">
        <p14:creationId xmlns:p14="http://schemas.microsoft.com/office/powerpoint/2010/main" val="2595791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dirty="0"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dirty="0" smtClean="0"/>
              <a:t>Cellular Networks and Mobile Computing (COMS 6998-7)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6709DC-3BCC-C24F-BF8F-FB33D7ED5681}" type="slidenum">
              <a:rPr lang="en-US"/>
              <a:pPr>
                <a:defRPr/>
              </a:pPr>
              <a:t>‹#›</a:t>
            </a:fld>
            <a:endParaRPr lang="en-US"/>
          </a:p>
        </p:txBody>
      </p:sp>
    </p:spTree>
    <p:extLst>
      <p:ext uri="{BB962C8B-B14F-4D97-AF65-F5344CB8AC3E}">
        <p14:creationId xmlns:p14="http://schemas.microsoft.com/office/powerpoint/2010/main" val="1193296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27462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9385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3"/>
            <a:ext cx="7494587"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04394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lstStyle>
            <a:lvl1pPr>
              <a:buClr>
                <a:srgbClr val="3D85C6"/>
              </a:buClr>
              <a:defRPr>
                <a:solidFill>
                  <a:srgbClr val="3D85C6"/>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lstStyle>
            <a:lvl1pPr>
              <a:buClr>
                <a:srgbClr val="434343"/>
              </a:buClr>
              <a:defRPr>
                <a:solidFill>
                  <a:srgbClr val="434343"/>
                </a:solidFill>
              </a:defRPr>
            </a:lvl1pPr>
            <a:lvl2pPr indent="457200">
              <a:buClr>
                <a:schemeClr val="dk2"/>
              </a:buClr>
              <a:defRPr>
                <a:solidFill>
                  <a:schemeClr val="dk2"/>
                </a:solidFill>
              </a:defRPr>
            </a:lvl2pPr>
            <a:lvl3pPr indent="914400">
              <a:buClr>
                <a:srgbClr val="CC0000"/>
              </a:buClr>
              <a:defRPr>
                <a:solidFill>
                  <a:srgbClr val="CC0000"/>
                </a:solidFill>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013611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98404-23E7-D046-82C1-4C611847EB4F}" type="slidenum">
              <a:rPr lang="en-US"/>
              <a:pPr>
                <a:defRPr/>
              </a:pPr>
              <a:t>‹#›</a:t>
            </a:fld>
            <a:endParaRPr lang="en-US"/>
          </a:p>
        </p:txBody>
      </p:sp>
    </p:spTree>
    <p:extLst>
      <p:ext uri="{BB962C8B-B14F-4D97-AF65-F5344CB8AC3E}">
        <p14:creationId xmlns:p14="http://schemas.microsoft.com/office/powerpoint/2010/main" val="236846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CF04ED3-472D-2044-BA11-A836175B9809}" type="slidenum">
              <a:rPr lang="en-US"/>
              <a:pPr>
                <a:defRPr/>
              </a:pPr>
              <a:t>‹#›</a:t>
            </a:fld>
            <a:endParaRPr lang="en-US"/>
          </a:p>
        </p:txBody>
      </p:sp>
    </p:spTree>
    <p:extLst>
      <p:ext uri="{BB962C8B-B14F-4D97-AF65-F5344CB8AC3E}">
        <p14:creationId xmlns:p14="http://schemas.microsoft.com/office/powerpoint/2010/main" val="1839299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FAED078-0874-8D4B-9153-D291AB940D68}" type="slidenum">
              <a:rPr lang="en-US"/>
              <a:pPr>
                <a:defRPr/>
              </a:pPr>
              <a:t>‹#›</a:t>
            </a:fld>
            <a:endParaRPr lang="en-US"/>
          </a:p>
        </p:txBody>
      </p:sp>
    </p:spTree>
    <p:extLst>
      <p:ext uri="{BB962C8B-B14F-4D97-AF65-F5344CB8AC3E}">
        <p14:creationId xmlns:p14="http://schemas.microsoft.com/office/powerpoint/2010/main" val="324063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C78F9A8-DFFA-BB48-B459-CC90A218D58C}" type="slidenum">
              <a:rPr lang="en-US"/>
              <a:pPr>
                <a:defRPr/>
              </a:pPr>
              <a:t>‹#›</a:t>
            </a:fld>
            <a:endParaRPr lang="en-US"/>
          </a:p>
        </p:txBody>
      </p:sp>
    </p:spTree>
    <p:extLst>
      <p:ext uri="{BB962C8B-B14F-4D97-AF65-F5344CB8AC3E}">
        <p14:creationId xmlns:p14="http://schemas.microsoft.com/office/powerpoint/2010/main" val="488756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C155491-3D98-0241-9F2B-9AEC1ED27F34}" type="slidenum">
              <a:rPr lang="en-US"/>
              <a:pPr>
                <a:defRPr/>
              </a:pPr>
              <a:t>‹#›</a:t>
            </a:fld>
            <a:endParaRPr lang="en-US"/>
          </a:p>
        </p:txBody>
      </p:sp>
    </p:spTree>
    <p:extLst>
      <p:ext uri="{BB962C8B-B14F-4D97-AF65-F5344CB8AC3E}">
        <p14:creationId xmlns:p14="http://schemas.microsoft.com/office/powerpoint/2010/main" val="1705619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999311-4197-644B-A51E-96EF2AB08B19}" type="slidenum">
              <a:rPr lang="en-US"/>
              <a:pPr>
                <a:defRPr/>
              </a:pPr>
              <a:t>‹#›</a:t>
            </a:fld>
            <a:endParaRPr lang="en-US"/>
          </a:p>
        </p:txBody>
      </p:sp>
    </p:spTree>
    <p:extLst>
      <p:ext uri="{BB962C8B-B14F-4D97-AF65-F5344CB8AC3E}">
        <p14:creationId xmlns:p14="http://schemas.microsoft.com/office/powerpoint/2010/main" val="1323754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227DD39-196F-C647-888E-9DA98647AFEC}" type="slidenum">
              <a:rPr lang="en-US"/>
              <a:pPr>
                <a:defRPr/>
              </a:pPr>
              <a:t>‹#›</a:t>
            </a:fld>
            <a:endParaRPr lang="en-US"/>
          </a:p>
        </p:txBody>
      </p:sp>
    </p:spTree>
    <p:extLst>
      <p:ext uri="{BB962C8B-B14F-4D97-AF65-F5344CB8AC3E}">
        <p14:creationId xmlns:p14="http://schemas.microsoft.com/office/powerpoint/2010/main" val="663766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D66555E-9E8C-9A4C-B246-C01EEA97BD7E}" type="slidenum">
              <a:rPr lang="en-US"/>
              <a:pPr>
                <a:defRPr/>
              </a:pPr>
              <a:t>‹#›</a:t>
            </a:fld>
            <a:endParaRPr lang="en-US"/>
          </a:p>
        </p:txBody>
      </p:sp>
    </p:spTree>
    <p:extLst>
      <p:ext uri="{BB962C8B-B14F-4D97-AF65-F5344CB8AC3E}">
        <p14:creationId xmlns:p14="http://schemas.microsoft.com/office/powerpoint/2010/main" val="3508214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940B666-0D80-4343-9977-69B86309C00E}" type="slidenum">
              <a:rPr lang="en-US"/>
              <a:pPr>
                <a:defRPr/>
              </a:pPr>
              <a:t>‹#›</a:t>
            </a:fld>
            <a:endParaRPr lang="en-US"/>
          </a:p>
        </p:txBody>
      </p:sp>
    </p:spTree>
    <p:extLst>
      <p:ext uri="{BB962C8B-B14F-4D97-AF65-F5344CB8AC3E}">
        <p14:creationId xmlns:p14="http://schemas.microsoft.com/office/powerpoint/2010/main" val="589230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DE02CC0-15D3-1640-A87E-1201F147AD8E}" type="slidenum">
              <a:rPr lang="en-US"/>
              <a:pPr>
                <a:defRPr/>
              </a:pPr>
              <a:t>‹#›</a:t>
            </a:fld>
            <a:endParaRPr lang="en-US"/>
          </a:p>
        </p:txBody>
      </p:sp>
    </p:spTree>
    <p:extLst>
      <p:ext uri="{BB962C8B-B14F-4D97-AF65-F5344CB8AC3E}">
        <p14:creationId xmlns:p14="http://schemas.microsoft.com/office/powerpoint/2010/main" val="1728464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6617DF3-9FF0-6C42-8E7D-D4E6116A7F29}" type="slidenum">
              <a:rPr lang="en-US"/>
              <a:pPr>
                <a:defRPr/>
              </a:pPr>
              <a:t>‹#›</a:t>
            </a:fld>
            <a:endParaRPr lang="en-US"/>
          </a:p>
        </p:txBody>
      </p:sp>
    </p:spTree>
    <p:extLst>
      <p:ext uri="{BB962C8B-B14F-4D97-AF65-F5344CB8AC3E}">
        <p14:creationId xmlns:p14="http://schemas.microsoft.com/office/powerpoint/2010/main" val="1620209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588"/>
            <a:ext cx="9339263" cy="1219201"/>
          </a:xfrm>
          <a:prstGeom prst="rect">
            <a:avLst/>
          </a:prstGeom>
          <a:solidFill>
            <a:schemeClr val="bg1"/>
          </a:solidFill>
          <a:ln>
            <a:noFill/>
          </a:ln>
          <a:effectLst>
            <a:outerShdw blurRad="25400"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latin typeface="Gill Sans Light"/>
              <a:ea typeface="ＭＳ Ｐゴシック" charset="-128"/>
              <a:cs typeface="ＭＳ Ｐゴシック" charset="-128"/>
            </a:endParaRPr>
          </a:p>
        </p:txBody>
      </p:sp>
      <p:sp>
        <p:nvSpPr>
          <p:cNvPr id="2" name="Title 1"/>
          <p:cNvSpPr>
            <a:spLocks noGrp="1"/>
          </p:cNvSpPr>
          <p:nvPr>
            <p:ph type="ctrTitle"/>
          </p:nvPr>
        </p:nvSpPr>
        <p:spPr>
          <a:xfrm>
            <a:off x="685800" y="2057400"/>
            <a:ext cx="7772400" cy="1066800"/>
          </a:xfrm>
        </p:spPr>
        <p:txBody>
          <a:bodyPr anchor="t"/>
          <a:lstStyle>
            <a:lvl1pPr>
              <a:defRPr sz="95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7369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37992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066800"/>
          </a:xfrm>
        </p:spPr>
        <p:txBody>
          <a:bodyPr anchor="t"/>
          <a:lstStyle>
            <a:lvl1pPr>
              <a:defRPr sz="95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25177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1294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3/10/14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4"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5"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AD316787-6633-4A43-8F8E-ECD31E2C4889}" type="slidenum">
              <a:rPr lang="en-US"/>
              <a:pPr>
                <a:defRPr/>
              </a:pPr>
              <a:t>‹#›</a:t>
            </a:fld>
            <a:endParaRPr lang="en-US"/>
          </a:p>
        </p:txBody>
      </p:sp>
    </p:spTree>
    <p:extLst>
      <p:ext uri="{BB962C8B-B14F-4D97-AF65-F5344CB8AC3E}">
        <p14:creationId xmlns:p14="http://schemas.microsoft.com/office/powerpoint/2010/main" val="1746001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8055"/>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8E002695-BCC6-374F-9971-B3A0017A5928}" type="slidenum">
              <a:rPr lang="en-US"/>
              <a:pPr>
                <a:defRPr/>
              </a:pPr>
              <a:t>‹#›</a:t>
            </a:fld>
            <a:endParaRPr lang="en-US"/>
          </a:p>
        </p:txBody>
      </p:sp>
    </p:spTree>
    <p:extLst>
      <p:ext uri="{BB962C8B-B14F-4D97-AF65-F5344CB8AC3E}">
        <p14:creationId xmlns:p14="http://schemas.microsoft.com/office/powerpoint/2010/main" val="1928653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C3CA3747-C156-B445-B2F1-000265ED6ECC}" type="slidenum">
              <a:rPr lang="en-US"/>
              <a:pPr>
                <a:defRPr/>
              </a:pPr>
              <a:t>‹#›</a:t>
            </a:fld>
            <a:endParaRPr lang="en-US"/>
          </a:p>
        </p:txBody>
      </p:sp>
    </p:spTree>
    <p:extLst>
      <p:ext uri="{BB962C8B-B14F-4D97-AF65-F5344CB8AC3E}">
        <p14:creationId xmlns:p14="http://schemas.microsoft.com/office/powerpoint/2010/main" val="267629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6"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7"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9C86391A-E2B7-A84B-BC90-A054803E08A9}" type="slidenum">
              <a:rPr lang="en-US"/>
              <a:pPr>
                <a:defRPr/>
              </a:pPr>
              <a:t>‹#›</a:t>
            </a:fld>
            <a:endParaRPr lang="en-US"/>
          </a:p>
        </p:txBody>
      </p:sp>
    </p:spTree>
    <p:extLst>
      <p:ext uri="{BB962C8B-B14F-4D97-AF65-F5344CB8AC3E}">
        <p14:creationId xmlns:p14="http://schemas.microsoft.com/office/powerpoint/2010/main" val="3415376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8"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9"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CDC6F20F-78A8-DD46-809D-F4A0C28FDFBA}" type="slidenum">
              <a:rPr lang="en-US"/>
              <a:pPr>
                <a:defRPr/>
              </a:pPr>
              <a:t>‹#›</a:t>
            </a:fld>
            <a:endParaRPr lang="en-US"/>
          </a:p>
        </p:txBody>
      </p:sp>
    </p:spTree>
    <p:extLst>
      <p:ext uri="{BB962C8B-B14F-4D97-AF65-F5344CB8AC3E}">
        <p14:creationId xmlns:p14="http://schemas.microsoft.com/office/powerpoint/2010/main" val="68344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lvl1pPr>
              <a:defRPr sz="55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4"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5"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692D9C2C-6319-9245-B21E-8B1D383CDBB9}" type="slidenum">
              <a:rPr lang="en-US"/>
              <a:pPr>
                <a:defRPr/>
              </a:pPr>
              <a:t>‹#›</a:t>
            </a:fld>
            <a:endParaRPr lang="en-US"/>
          </a:p>
        </p:txBody>
      </p:sp>
    </p:spTree>
    <p:extLst>
      <p:ext uri="{BB962C8B-B14F-4D97-AF65-F5344CB8AC3E}">
        <p14:creationId xmlns:p14="http://schemas.microsoft.com/office/powerpoint/2010/main" val="23325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3"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4"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63E48B0B-0510-CE4F-AC05-EF96CBCD2671}" type="slidenum">
              <a:rPr lang="en-US"/>
              <a:pPr>
                <a:defRPr/>
              </a:pPr>
              <a:t>‹#›</a:t>
            </a:fld>
            <a:endParaRPr lang="en-US"/>
          </a:p>
        </p:txBody>
      </p:sp>
    </p:spTree>
    <p:extLst>
      <p:ext uri="{BB962C8B-B14F-4D97-AF65-F5344CB8AC3E}">
        <p14:creationId xmlns:p14="http://schemas.microsoft.com/office/powerpoint/2010/main" val="2379331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6"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7"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61072348-003C-7846-9A75-5CC1B1372351}" type="slidenum">
              <a:rPr lang="en-US"/>
              <a:pPr>
                <a:defRPr/>
              </a:pPr>
              <a:t>‹#›</a:t>
            </a:fld>
            <a:endParaRPr lang="en-US"/>
          </a:p>
        </p:txBody>
      </p:sp>
    </p:spTree>
    <p:extLst>
      <p:ext uri="{BB962C8B-B14F-4D97-AF65-F5344CB8AC3E}">
        <p14:creationId xmlns:p14="http://schemas.microsoft.com/office/powerpoint/2010/main" val="3463393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6"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7"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F00ABD48-2C34-5747-8A77-9F25F4DBEE25}" type="slidenum">
              <a:rPr lang="en-US"/>
              <a:pPr>
                <a:defRPr/>
              </a:pPr>
              <a:t>‹#›</a:t>
            </a:fld>
            <a:endParaRPr lang="en-US"/>
          </a:p>
        </p:txBody>
      </p:sp>
    </p:spTree>
    <p:extLst>
      <p:ext uri="{BB962C8B-B14F-4D97-AF65-F5344CB8AC3E}">
        <p14:creationId xmlns:p14="http://schemas.microsoft.com/office/powerpoint/2010/main" val="1077594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9A6A09E9-0317-0F4E-BB2C-E5FECBA8DA19}" type="slidenum">
              <a:rPr lang="en-US"/>
              <a:pPr>
                <a:defRPr/>
              </a:pPr>
              <a:t>‹#›</a:t>
            </a:fld>
            <a:endParaRPr lang="en-US"/>
          </a:p>
        </p:txBody>
      </p:sp>
    </p:spTree>
    <p:extLst>
      <p:ext uri="{BB962C8B-B14F-4D97-AF65-F5344CB8AC3E}">
        <p14:creationId xmlns:p14="http://schemas.microsoft.com/office/powerpoint/2010/main" val="395872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3/10/14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145B901D-E062-524E-8561-5AB77D4BA980}" type="slidenum">
              <a:rPr lang="en-US"/>
              <a:pPr>
                <a:defRPr/>
              </a:pPr>
              <a:t>‹#›</a:t>
            </a:fld>
            <a:endParaRPr lang="en-US"/>
          </a:p>
        </p:txBody>
      </p:sp>
    </p:spTree>
    <p:extLst>
      <p:ext uri="{BB962C8B-B14F-4D97-AF65-F5344CB8AC3E}">
        <p14:creationId xmlns:p14="http://schemas.microsoft.com/office/powerpoint/2010/main" val="3424853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724429"/>
          </a:xfrm>
        </p:spPr>
        <p:txBody>
          <a:bodyPr rtlCol="0"/>
          <a:lstStyle>
            <a:lvl1pPr>
              <a:defRPr b="1">
                <a:solidFill>
                  <a:srgbClr val="0078C0"/>
                </a:solidFill>
              </a:defRPr>
            </a:lvl1pPr>
          </a:lstStyle>
          <a:p>
            <a:r>
              <a:rPr lang="en-US" dirty="0"/>
              <a:t>Click to edit Master title style</a:t>
            </a:r>
          </a:p>
        </p:txBody>
      </p:sp>
      <p:sp>
        <p:nvSpPr>
          <p:cNvPr id="3" name="Rectangle 2"/>
          <p:cNvSpPr>
            <a:spLocks noGrp="1"/>
          </p:cNvSpPr>
          <p:nvPr>
            <p:ph type="body" idx="1"/>
          </p:nvPr>
        </p:nvSpPr>
        <p:spPr>
          <a:xfrm>
            <a:off x="457200" y="1286934"/>
            <a:ext cx="8229600" cy="4839230"/>
          </a:xfrm>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defTabSz="914400">
              <a:defRPr b="1" dirty="0">
                <a:ea typeface="ＭＳ Ｐゴシック" charset="0"/>
                <a:cs typeface="ＭＳ Ｐゴシック" charset="0"/>
              </a:defRPr>
            </a:lvl1pPr>
          </a:lstStyle>
          <a:p>
            <a:pPr>
              <a:defRPr/>
            </a:pPr>
            <a:r>
              <a:rPr lang="en-US" smtClean="0"/>
              <a:t>3/10/14</a:t>
            </a:r>
            <a:endParaRPr lang="en-US"/>
          </a:p>
        </p:txBody>
      </p:sp>
      <p:sp>
        <p:nvSpPr>
          <p:cNvPr id="5" name="Rectangle 5"/>
          <p:cNvSpPr>
            <a:spLocks noGrp="1" noChangeArrowheads="1"/>
          </p:cNvSpPr>
          <p:nvPr>
            <p:ph type="ftr" sz="quarter" idx="11"/>
          </p:nvPr>
        </p:nvSpPr>
        <p:spPr/>
        <p:txBody>
          <a:bodyPr/>
          <a:lstStyle>
            <a:lvl1pPr defTabSz="914400">
              <a:defRPr b="1" dirty="0">
                <a:ea typeface="ＭＳ Ｐゴシック" charset="0"/>
                <a:cs typeface="ＭＳ Ｐゴシック" charset="0"/>
              </a:defRPr>
            </a:lvl1pPr>
          </a:lstStyle>
          <a:p>
            <a:pPr>
              <a:defRPr/>
            </a:pPr>
            <a:r>
              <a:rPr lang="en-US" smtClean="0"/>
              <a:t>Cellular Networks and Mobile Computing (COMS 6998-7)</a:t>
            </a:r>
            <a:endParaRPr lang="en-US"/>
          </a:p>
        </p:txBody>
      </p:sp>
      <p:sp>
        <p:nvSpPr>
          <p:cNvPr id="6" name="Rectangle 6"/>
          <p:cNvSpPr>
            <a:spLocks noGrp="1" noChangeArrowheads="1"/>
          </p:cNvSpPr>
          <p:nvPr>
            <p:ph type="sldNum" sz="quarter" idx="12"/>
          </p:nvPr>
        </p:nvSpPr>
        <p:spPr/>
        <p:txBody>
          <a:bodyPr/>
          <a:lstStyle>
            <a:lvl1pPr defTabSz="914400">
              <a:defRPr b="1">
                <a:ea typeface="ＭＳ Ｐゴシック" charset="0"/>
                <a:cs typeface="ＭＳ Ｐゴシック" charset="0"/>
              </a:defRPr>
            </a:lvl1pPr>
          </a:lstStyle>
          <a:p>
            <a:pPr>
              <a:defRPr/>
            </a:pPr>
            <a:fld id="{43C28F63-5E90-F348-9FA4-56906796F925}" type="slidenum">
              <a:rPr lang="en-US"/>
              <a:pPr>
                <a:defRPr/>
              </a:pPr>
              <a:t>‹#›</a:t>
            </a:fld>
            <a:endParaRPr lang="en-US" dirty="0"/>
          </a:p>
        </p:txBody>
      </p:sp>
    </p:spTree>
    <p:extLst>
      <p:ext uri="{BB962C8B-B14F-4D97-AF65-F5344CB8AC3E}">
        <p14:creationId xmlns:p14="http://schemas.microsoft.com/office/powerpoint/2010/main" val="334167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3/10/14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3/10/14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3/10/14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4.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3/10/14</a:t>
            </a:r>
            <a:endParaRPr lang="en-US"/>
          </a:p>
        </p:txBody>
      </p:sp>
      <p:sp>
        <p:nvSpPr>
          <p:cNvPr id="5" name="Footer Placeholder 4"/>
          <p:cNvSpPr>
            <a:spLocks noGrp="1"/>
          </p:cNvSpPr>
          <p:nvPr>
            <p:ph type="ftr" sz="quarter" idx="3"/>
          </p:nvPr>
        </p:nvSpPr>
        <p:spPr>
          <a:xfrm>
            <a:off x="2895600" y="6324600"/>
            <a:ext cx="31242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03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474A6753-0157-ED45-AFD3-6F3E5BEDFAA7}" type="slidenum">
              <a:rPr lang="en-US" b="1">
                <a:latin typeface="Helvetica" charset="0"/>
                <a:ea typeface="ＭＳ Ｐゴシック" charset="0"/>
                <a:cs typeface="ＭＳ Ｐゴシック" charset="0"/>
              </a:rPr>
              <a:pPr fontAlgn="base">
                <a:spcBef>
                  <a:spcPct val="0"/>
                </a:spcBef>
                <a:spcAft>
                  <a:spcPct val="0"/>
                </a:spcAft>
                <a:defRPr/>
              </a:pPr>
              <a:t>‹#›</a:t>
            </a:fld>
            <a:endParaRPr lang="en-US" b="1">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618643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p:txStyles>
    <p:titleStyle>
      <a:lvl1pPr algn="ctr" defTabSz="457200" rtl="0" eaLnBrk="0" fontAlgn="base" hangingPunct="0">
        <a:spcBef>
          <a:spcPct val="0"/>
        </a:spcBef>
        <a:spcAft>
          <a:spcPct val="0"/>
        </a:spcAft>
        <a:defRPr sz="4400" kern="1200">
          <a:solidFill>
            <a:srgbClr val="000090"/>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800000"/>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2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smtClean="0">
                <a:solidFill>
                  <a:prstClr val="black">
                    <a:tint val="75000"/>
                  </a:prstClr>
                </a:solidFill>
                <a:latin typeface="Calibri"/>
                <a:ea typeface="+mn-ea"/>
                <a:cs typeface="+mn-cs"/>
              </a:defRPr>
            </a:lvl1pPr>
          </a:lstStyle>
          <a:p>
            <a:pPr>
              <a:defRPr/>
            </a:pPr>
            <a:r>
              <a:rPr lang="en-US" smtClean="0"/>
              <a:t>3/10/14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r>
              <a:rPr lang="en-US" smtClean="0"/>
              <a:t>Cellular Networks and Mobile Computing (COMS 6998-7)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smtClean="0">
                <a:solidFill>
                  <a:prstClr val="black"/>
                </a:solidFill>
                <a:latin typeface="Calibri"/>
                <a:ea typeface="+mn-ea"/>
                <a:cs typeface="+mn-cs"/>
              </a:defRPr>
            </a:lvl1pPr>
          </a:lstStyle>
          <a:p>
            <a:pPr>
              <a:defRPr/>
            </a:pPr>
            <a:fld id="{92BA5936-972D-D342-8BA9-9226016DCA11}" type="slidenum">
              <a:rPr lang="en-US"/>
              <a:pPr>
                <a:defRPr/>
              </a:pPr>
              <a:t>‹#›</a:t>
            </a:fld>
            <a:endParaRPr lang="en-US" dirty="0"/>
          </a:p>
        </p:txBody>
      </p:sp>
    </p:spTree>
    <p:extLst>
      <p:ext uri="{BB962C8B-B14F-4D97-AF65-F5344CB8AC3E}">
        <p14:creationId xmlns:p14="http://schemas.microsoft.com/office/powerpoint/2010/main" val="31467125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22" name="Title Placeholder 1"/>
          <p:cNvSpPr>
            <a:spLocks noGrp="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23" name="Text Placeholder 2"/>
          <p:cNvSpPr>
            <a:spLocks noGrp="1"/>
          </p:cNvSpPr>
          <p:nvPr>
            <p:ph type="body" idx="1"/>
          </p:nvPr>
        </p:nvSpPr>
        <p:spPr bwMode="auto">
          <a:xfrm>
            <a:off x="457200" y="1951038"/>
            <a:ext cx="82296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defTabSz="457200">
              <a:defRPr sz="1200" b="0" dirty="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r>
              <a:rPr lang="en-US" smtClean="0"/>
              <a:t>3/10/14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b="0" dirty="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r>
              <a:rPr lang="en-US" smtClean="0"/>
              <a:t>Cellular Networks and Mobile Computing (COMS 6998-7)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b="0" smtClean="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fld id="{087412A9-3EAF-C54F-8314-36134FF3626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95138372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iming>
    <p:tnLst>
      <p:par>
        <p:cTn xmlns:p14="http://schemas.microsoft.com/office/powerpoint/2010/mai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Gill Sans Light"/>
          <a:ea typeface="ＭＳ Ｐゴシック" pitchFamily="-65" charset="-128"/>
          <a:cs typeface="Gill Sans Light"/>
        </a:defRPr>
      </a:lvl1pPr>
      <a:lvl2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algn="l" defTabSz="457200" rtl="0" eaLnBrk="0" fontAlgn="base" hangingPunct="0">
        <a:spcBef>
          <a:spcPts val="2000"/>
        </a:spcBef>
        <a:spcAft>
          <a:spcPct val="0"/>
        </a:spcAft>
        <a:defRPr sz="3200" kern="1200">
          <a:solidFill>
            <a:schemeClr val="tx1"/>
          </a:solidFill>
          <a:latin typeface="Gill Sans Light"/>
          <a:ea typeface="ＭＳ Ｐゴシック" pitchFamily="-65" charset="-128"/>
          <a:cs typeface="Gill Sans Light"/>
        </a:defRPr>
      </a:lvl1pPr>
      <a:lvl2pPr marL="457200" indent="-228600" algn="l" defTabSz="457200" rtl="0" eaLnBrk="0" fontAlgn="base" hangingPunct="0">
        <a:spcBef>
          <a:spcPct val="0"/>
        </a:spcBef>
        <a:spcAft>
          <a:spcPct val="0"/>
        </a:spcAft>
        <a:buSzPct val="100000"/>
        <a:buFont typeface="Lucida Grande" charset="0"/>
        <a:buChar char="»"/>
        <a:defRPr sz="2700" kern="1200">
          <a:solidFill>
            <a:schemeClr val="tx1"/>
          </a:solidFill>
          <a:latin typeface="Gill Sans Light"/>
          <a:ea typeface="ＭＳ Ｐゴシック" pitchFamily="-65" charset="-128"/>
          <a:cs typeface="Gill Sans Light"/>
        </a:defRPr>
      </a:lvl2pPr>
      <a:lvl3pPr marL="776288" indent="-228600" algn="l" defTabSz="457200"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65" charset="-128"/>
          <a:cs typeface="Gill Sans Light"/>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65" charset="-128"/>
          <a:cs typeface="Gill Sans Light"/>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65" charset="-128"/>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7Spring201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jpeg"/><Relationship Id="rId21" Type="http://schemas.openxmlformats.org/officeDocument/2006/relationships/image" Target="../media/image25.png"/><Relationship Id="rId22" Type="http://schemas.openxmlformats.org/officeDocument/2006/relationships/image" Target="../media/image26.jpe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10" Type="http://schemas.openxmlformats.org/officeDocument/2006/relationships/image" Target="../media/image14.jpeg"/><Relationship Id="rId11" Type="http://schemas.openxmlformats.org/officeDocument/2006/relationships/image" Target="../media/image15.jpeg"/><Relationship Id="rId12" Type="http://schemas.openxmlformats.org/officeDocument/2006/relationships/image" Target="../media/image16.pn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8" Type="http://schemas.openxmlformats.org/officeDocument/2006/relationships/image" Target="../media/image22.jpeg"/><Relationship Id="rId19"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1.emf"/><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image" Target="../media/image30.jpeg"/><Relationship Id="rId1" Type="http://schemas.openxmlformats.org/officeDocument/2006/relationships/vmlDrawing" Target="../drawings/vmlDrawing2.vml"/><Relationship Id="rId2"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http://www.smallcellforum.org/resources-technical-paper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image" Target="../media/image1.emf"/><Relationship Id="rId6" Type="http://schemas.openxmlformats.org/officeDocument/2006/relationships/oleObject" Target="../embeddings/oleObject7.bin"/><Relationship Id="rId7" Type="http://schemas.openxmlformats.org/officeDocument/2006/relationships/oleObject" Target="../embeddings/oleObject8.bin"/><Relationship Id="rId8" Type="http://schemas.openxmlformats.org/officeDocument/2006/relationships/oleObject" Target="../embeddings/oleObject9.bin"/><Relationship Id="rId9" Type="http://schemas.openxmlformats.org/officeDocument/2006/relationships/image" Target="../media/image30.jpeg"/><Relationship Id="rId1" Type="http://schemas.openxmlformats.org/officeDocument/2006/relationships/vmlDrawing" Target="../drawings/vmlDrawing3.vml"/><Relationship Id="rId2"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oleObject" Target="../embeddings/oleObject11.bin"/><Relationship Id="rId13" Type="http://schemas.openxmlformats.org/officeDocument/2006/relationships/oleObject" Target="../embeddings/oleObject12.bin"/><Relationship Id="rId14" Type="http://schemas.openxmlformats.org/officeDocument/2006/relationships/oleObject" Target="../embeddings/oleObject13.bin"/><Relationship Id="rId15" Type="http://schemas.openxmlformats.org/officeDocument/2006/relationships/image" Target="../media/image30.jpeg"/><Relationship Id="rId16"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tags" Target="../tags/tag1.xml"/><Relationship Id="rId3" Type="http://schemas.openxmlformats.org/officeDocument/2006/relationships/slideLayout" Target="../slideLayouts/slideLayout41.xml"/><Relationship Id="rId4" Type="http://schemas.openxmlformats.org/officeDocument/2006/relationships/notesSlide" Target="../notesSlides/notesSlide17.xml"/><Relationship Id="rId5" Type="http://schemas.openxmlformats.org/officeDocument/2006/relationships/image" Target="../media/image35.png"/><Relationship Id="rId6" Type="http://schemas.openxmlformats.org/officeDocument/2006/relationships/image" Target="../media/image36.wmf"/><Relationship Id="rId7" Type="http://schemas.openxmlformats.org/officeDocument/2006/relationships/image" Target="../media/image37.wmf"/><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0.png"/><Relationship Id="rId5" Type="http://schemas.openxmlformats.org/officeDocument/2006/relationships/image" Target="../media/image41.jpeg"/><Relationship Id="rId1" Type="http://schemas.openxmlformats.org/officeDocument/2006/relationships/tags" Target="../tags/tag2.xml"/><Relationship Id="rId2"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35.png"/><Relationship Id="rId13" Type="http://schemas.openxmlformats.org/officeDocument/2006/relationships/image" Target="../media/image37.wmf"/><Relationship Id="rId14" Type="http://schemas.openxmlformats.org/officeDocument/2006/relationships/image" Target="../media/image38.png"/><Relationship Id="rId15" Type="http://schemas.openxmlformats.org/officeDocument/2006/relationships/image" Target="../media/image39.png"/><Relationship Id="rId1" Type="http://schemas.openxmlformats.org/officeDocument/2006/relationships/vmlDrawing" Target="../drawings/vmlDrawing5.vml"/><Relationship Id="rId2" Type="http://schemas.openxmlformats.org/officeDocument/2006/relationships/tags" Target="../tags/tag3.xml"/><Relationship Id="rId3" Type="http://schemas.openxmlformats.org/officeDocument/2006/relationships/slideLayout" Target="../slideLayouts/slideLayout41.xml"/><Relationship Id="rId4" Type="http://schemas.openxmlformats.org/officeDocument/2006/relationships/notesSlide" Target="../notesSlides/notesSlide19.xml"/><Relationship Id="rId5" Type="http://schemas.openxmlformats.org/officeDocument/2006/relationships/image" Target="../media/image30.jpeg"/><Relationship Id="rId6" Type="http://schemas.openxmlformats.org/officeDocument/2006/relationships/image" Target="../media/image36.wmf"/><Relationship Id="rId7" Type="http://schemas.openxmlformats.org/officeDocument/2006/relationships/oleObject" Target="../embeddings/oleObject14.bin"/><Relationship Id="rId8" Type="http://schemas.openxmlformats.org/officeDocument/2006/relationships/image" Target="../media/image1.emf"/><Relationship Id="rId9" Type="http://schemas.openxmlformats.org/officeDocument/2006/relationships/oleObject" Target="../embeddings/oleObject15.bin"/><Relationship Id="rId10" Type="http://schemas.openxmlformats.org/officeDocument/2006/relationships/oleObject" Target="../embeddings/oleObject16.bin"/></Relationships>
</file>

<file path=ppt/slides/_rels/slide4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41.xml"/><Relationship Id="rId3"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1" Type="http://schemas.openxmlformats.org/officeDocument/2006/relationships/image" Target="../media/image37.wmf"/><Relationship Id="rId12" Type="http://schemas.openxmlformats.org/officeDocument/2006/relationships/image" Target="../media/image38.png"/><Relationship Id="rId13" Type="http://schemas.openxmlformats.org/officeDocument/2006/relationships/image" Target="../media/image39.png"/><Relationship Id="rId1" Type="http://schemas.openxmlformats.org/officeDocument/2006/relationships/vmlDrawing" Target="../drawings/vmlDrawing6.vml"/><Relationship Id="rId2" Type="http://schemas.openxmlformats.org/officeDocument/2006/relationships/slideLayout" Target="../slideLayouts/slideLayout41.xml"/><Relationship Id="rId3" Type="http://schemas.openxmlformats.org/officeDocument/2006/relationships/notesSlide" Target="../notesSlides/notesSlide21.xml"/><Relationship Id="rId4" Type="http://schemas.openxmlformats.org/officeDocument/2006/relationships/image" Target="../media/image36.wmf"/><Relationship Id="rId5" Type="http://schemas.openxmlformats.org/officeDocument/2006/relationships/oleObject" Target="../embeddings/oleObject18.bin"/><Relationship Id="rId6" Type="http://schemas.openxmlformats.org/officeDocument/2006/relationships/image" Target="../media/image1.emf"/><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0"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41.xml"/><Relationship Id="rId3"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emf"/><Relationship Id="rId5"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50.emf"/><Relationship Id="rId5" Type="http://schemas.openxmlformats.org/officeDocument/2006/relationships/image" Target="../media/image51.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1.emf"/><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61.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emf"/><Relationship Id="rId7" Type="http://schemas.openxmlformats.org/officeDocument/2006/relationships/image" Target="../media/image3.jpeg"/><Relationship Id="rId8"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686800" cy="1695450"/>
          </a:xfrm>
        </p:spPr>
        <p:txBody>
          <a:bodyPr>
            <a:normAutofit fontScale="90000"/>
          </a:bodyPr>
          <a:lstStyle/>
          <a:p>
            <a:pPr algn="l"/>
            <a:r>
              <a:rPr lang="en-US" dirty="0"/>
              <a:t>Cellular Networks and Mobile Computing</a:t>
            </a:r>
            <a:br>
              <a:rPr lang="en-US" dirty="0"/>
            </a:br>
            <a:r>
              <a:rPr lang="en-US" dirty="0"/>
              <a:t>COMS 6998-7, Spring 2014</a:t>
            </a:r>
          </a:p>
        </p:txBody>
      </p:sp>
      <p:sp>
        <p:nvSpPr>
          <p:cNvPr id="3" name="Subtitle 2"/>
          <p:cNvSpPr>
            <a:spLocks noGrp="1"/>
          </p:cNvSpPr>
          <p:nvPr>
            <p:ph type="subTitle" idx="1"/>
          </p:nvPr>
        </p:nvSpPr>
        <p:spPr>
          <a:xfrm>
            <a:off x="152400" y="2895600"/>
            <a:ext cx="8610600" cy="3429000"/>
          </a:xfrm>
        </p:spPr>
        <p:txBody>
          <a:bodyPr>
            <a:noAutofit/>
          </a:bodyPr>
          <a:lstStyle/>
          <a:p>
            <a:pPr algn="r"/>
            <a:r>
              <a:rPr lang="en-US" sz="3400" dirty="0">
                <a:solidFill>
                  <a:schemeClr val="tx1"/>
                </a:solidFill>
                <a:latin typeface="Calibri" charset="0"/>
                <a:ea typeface="ＭＳ Ｐゴシック" charset="0"/>
                <a:cs typeface="ＭＳ Ｐゴシック" charset="0"/>
              </a:rPr>
              <a:t>Instructor: Li Erran Li (</a:t>
            </a:r>
            <a:r>
              <a:rPr lang="en-US" sz="3400" dirty="0" err="1">
                <a:solidFill>
                  <a:srgbClr val="9F8540"/>
                </a:solidFill>
                <a:latin typeface="Calibri" charset="0"/>
                <a:ea typeface="ＭＳ Ｐゴシック" charset="0"/>
                <a:cs typeface="ＭＳ Ｐゴシック" charset="0"/>
              </a:rPr>
              <a:t>lierranli@cs.columbia.edu</a:t>
            </a:r>
            <a:r>
              <a:rPr lang="en-US" sz="3400" dirty="0">
                <a:solidFill>
                  <a:schemeClr val="tx1"/>
                </a:solidFill>
                <a:latin typeface="Calibri" charset="0"/>
                <a:ea typeface="ＭＳ Ｐゴシック" charset="0"/>
                <a:cs typeface="ＭＳ Ｐゴシック" charset="0"/>
              </a:rPr>
              <a:t>)</a:t>
            </a:r>
          </a:p>
          <a:p>
            <a:pPr algn="r"/>
            <a:r>
              <a:rPr lang="en-US" sz="3400" dirty="0">
                <a:solidFill>
                  <a:srgbClr val="9F8540"/>
                </a:solidFill>
                <a:latin typeface="Calibri" charset="0"/>
                <a:ea typeface="ＭＳ Ｐゴシック" charset="0"/>
                <a:cs typeface="ＭＳ Ｐゴシック" charset="0"/>
                <a:hlinkClick r:id="rId3"/>
              </a:rPr>
              <a:t>http://www.cs.columbia.edu/~lierranli/coms6998-7Spring2014</a:t>
            </a:r>
            <a:r>
              <a:rPr lang="en-US" sz="3400" dirty="0" smtClean="0">
                <a:solidFill>
                  <a:srgbClr val="9F8540"/>
                </a:solidFill>
                <a:latin typeface="Calibri" charset="0"/>
                <a:ea typeface="ＭＳ Ｐゴシック" charset="0"/>
                <a:cs typeface="ＭＳ Ｐゴシック" charset="0"/>
                <a:hlinkClick r:id="rId3"/>
              </a:rPr>
              <a:t>/</a:t>
            </a:r>
            <a:endParaRPr lang="en-US" sz="3400" dirty="0" smtClean="0">
              <a:solidFill>
                <a:srgbClr val="9F8540"/>
              </a:solidFill>
              <a:latin typeface="Calibri" charset="0"/>
              <a:ea typeface="ＭＳ Ｐゴシック" charset="0"/>
              <a:cs typeface="ＭＳ Ｐゴシック" charset="0"/>
            </a:endParaRPr>
          </a:p>
          <a:p>
            <a:pPr algn="r"/>
            <a:r>
              <a:rPr lang="en-US" sz="3300" dirty="0" smtClean="0">
                <a:solidFill>
                  <a:schemeClr val="tx1"/>
                </a:solidFill>
              </a:rPr>
              <a:t>3/10/2014:Future Directions of Cellular Networks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is the current LTE network architecture and its problems?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34610600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3FC537C-E9BD-374C-B7E0-4D1C029A1C08}" type="slidenum">
              <a:rPr lang="en-US" sz="1200">
                <a:solidFill>
                  <a:srgbClr val="898989"/>
                </a:solidFill>
              </a:rPr>
              <a:pPr eaLnBrk="1" hangingPunct="1"/>
              <a:t>11</a:t>
            </a:fld>
            <a:endParaRPr lang="en-US" sz="1200">
              <a:solidFill>
                <a:srgbClr val="898989"/>
              </a:solidFill>
            </a:endParaRPr>
          </a:p>
        </p:txBody>
      </p:sp>
      <p:sp>
        <p:nvSpPr>
          <p:cNvPr id="169986" name="Title 1"/>
          <p:cNvSpPr>
            <a:spLocks noGrp="1"/>
          </p:cNvSpPr>
          <p:nvPr>
            <p:ph type="title"/>
          </p:nvPr>
        </p:nvSpPr>
        <p:spPr>
          <a:xfrm>
            <a:off x="457200" y="274638"/>
            <a:ext cx="8229600" cy="1143000"/>
          </a:xfrm>
        </p:spPr>
        <p:txBody>
          <a:bodyPr/>
          <a:lstStyle/>
          <a:p>
            <a:r>
              <a:rPr lang="en-US" dirty="0" smtClean="0">
                <a:latin typeface="Calibri" charset="0"/>
                <a:ea typeface="ＭＳ Ｐゴシック" charset="0"/>
                <a:cs typeface="ＭＳ Ｐゴシック" charset="0"/>
              </a:rPr>
              <a:t>Current LTE Architecture</a:t>
            </a:r>
            <a:endParaRPr lang="en-US" dirty="0">
              <a:latin typeface="Calibri" charset="0"/>
              <a:ea typeface="ＭＳ Ｐゴシック" charset="0"/>
              <a:cs typeface="ＭＳ Ｐゴシック" charset="0"/>
            </a:endParaRPr>
          </a:p>
        </p:txBody>
      </p:sp>
      <p:sp>
        <p:nvSpPr>
          <p:cNvPr id="100" name="Content Placeholder 1"/>
          <p:cNvSpPr txBox="1">
            <a:spLocks/>
          </p:cNvSpPr>
          <p:nvPr/>
        </p:nvSpPr>
        <p:spPr bwMode="auto">
          <a:xfrm>
            <a:off x="6324600" y="2286000"/>
            <a:ext cx="2819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eaLnBrk="1" hangingPunct="1">
              <a:spcBef>
                <a:spcPct val="20000"/>
              </a:spcBef>
              <a:buFont typeface="Arial" charset="0"/>
              <a:buChar char="•"/>
            </a:pPr>
            <a:r>
              <a:rPr lang="en-US" i="1" dirty="0">
                <a:solidFill>
                  <a:srgbClr val="FF0000"/>
                </a:solidFill>
                <a:latin typeface="Calibri" charset="0"/>
              </a:rPr>
              <a:t>Problem with Inter-technology (e.g. 3G to LTE) handoff</a:t>
            </a:r>
          </a:p>
          <a:p>
            <a:pPr algn="l" eaLnBrk="1" hangingPunct="1">
              <a:spcBef>
                <a:spcPct val="20000"/>
              </a:spcBef>
              <a:buFont typeface="Arial" charset="0"/>
              <a:buChar char="•"/>
            </a:pPr>
            <a:r>
              <a:rPr lang="en-US" i="1" dirty="0">
                <a:solidFill>
                  <a:srgbClr val="FF0000"/>
                </a:solidFill>
                <a:latin typeface="Calibri" charset="0"/>
              </a:rPr>
              <a:t>Problem of inefficient radio resource allocation </a:t>
            </a:r>
          </a:p>
        </p:txBody>
      </p:sp>
      <p:grpSp>
        <p:nvGrpSpPr>
          <p:cNvPr id="169988" name="Group 75"/>
          <p:cNvGrpSpPr>
            <a:grpSpLocks/>
          </p:cNvGrpSpPr>
          <p:nvPr/>
        </p:nvGrpSpPr>
        <p:grpSpPr bwMode="auto">
          <a:xfrm rot="-8460000" flipH="1" flipV="1">
            <a:off x="1436688" y="5695950"/>
            <a:ext cx="646112" cy="636588"/>
            <a:chOff x="5777472" y="4798637"/>
            <a:chExt cx="1366185" cy="1260568"/>
          </a:xfrm>
        </p:grpSpPr>
        <p:sp>
          <p:nvSpPr>
            <p:cNvPr id="17001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104" name="Rectangle 103"/>
          <p:cNvSpPr/>
          <p:nvPr/>
        </p:nvSpPr>
        <p:spPr>
          <a:xfrm>
            <a:off x="185738" y="5556250"/>
            <a:ext cx="1298575" cy="10001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User Equipment (UE)</a:t>
            </a:r>
          </a:p>
        </p:txBody>
      </p:sp>
      <p:sp>
        <p:nvSpPr>
          <p:cNvPr id="105" name="Rectangle 104"/>
          <p:cNvSpPr/>
          <p:nvPr/>
        </p:nvSpPr>
        <p:spPr>
          <a:xfrm>
            <a:off x="4137025" y="5521325"/>
            <a:ext cx="1208088"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Gateway (S-GW)</a:t>
            </a:r>
          </a:p>
        </p:txBody>
      </p:sp>
      <p:sp>
        <p:nvSpPr>
          <p:cNvPr id="106" name="Rectangle 105"/>
          <p:cNvSpPr/>
          <p:nvPr/>
        </p:nvSpPr>
        <p:spPr>
          <a:xfrm>
            <a:off x="1709738" y="3643313"/>
            <a:ext cx="1668462" cy="1138237"/>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Mobility Management Entity (MME)</a:t>
            </a:r>
          </a:p>
        </p:txBody>
      </p:sp>
      <p:sp>
        <p:nvSpPr>
          <p:cNvPr id="107" name="Rectangle 106"/>
          <p:cNvSpPr/>
          <p:nvPr/>
        </p:nvSpPr>
        <p:spPr>
          <a:xfrm>
            <a:off x="6067425" y="5480050"/>
            <a:ext cx="1563688" cy="12700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Network Gateway </a:t>
            </a:r>
          </a:p>
          <a:p>
            <a:pPr>
              <a:defRPr/>
            </a:pPr>
            <a:r>
              <a:rPr lang="en-US" dirty="0">
                <a:latin typeface="Times New Roman" pitchFamily="18" charset="0"/>
                <a:cs typeface="Times New Roman" pitchFamily="18" charset="0"/>
              </a:rPr>
              <a:t>(P-GW)</a:t>
            </a:r>
          </a:p>
        </p:txBody>
      </p:sp>
      <p:sp>
        <p:nvSpPr>
          <p:cNvPr id="108" name="Rectangle 107"/>
          <p:cNvSpPr/>
          <p:nvPr/>
        </p:nvSpPr>
        <p:spPr>
          <a:xfrm>
            <a:off x="3690938" y="2271713"/>
            <a:ext cx="1387475" cy="1270000"/>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Home Subscriber Server (HSS)</a:t>
            </a:r>
          </a:p>
        </p:txBody>
      </p:sp>
      <p:sp>
        <p:nvSpPr>
          <p:cNvPr id="109" name="Rectangle 108"/>
          <p:cNvSpPr/>
          <p:nvPr/>
        </p:nvSpPr>
        <p:spPr>
          <a:xfrm>
            <a:off x="4224338" y="3795713"/>
            <a:ext cx="2100262" cy="1127125"/>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Policy Control and Charging Rules Function (</a:t>
            </a:r>
            <a:r>
              <a:rPr lang="en-US" dirty="0">
                <a:latin typeface="Times New Roman" pitchFamily="18" charset="0"/>
                <a:cs typeface="Times New Roman" pitchFamily="18" charset="0"/>
              </a:rPr>
              <a:t>PCRF)</a:t>
            </a:r>
          </a:p>
        </p:txBody>
      </p:sp>
      <p:cxnSp>
        <p:nvCxnSpPr>
          <p:cNvPr id="110" name="Straight Connector 109"/>
          <p:cNvCxnSpPr/>
          <p:nvPr/>
        </p:nvCxnSpPr>
        <p:spPr>
          <a:xfrm>
            <a:off x="3606800" y="6089650"/>
            <a:ext cx="5302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345113" y="6115050"/>
            <a:ext cx="7223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2624138" y="4786313"/>
            <a:ext cx="4762" cy="74136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5" idx="0"/>
          </p:cNvCxnSpPr>
          <p:nvPr/>
        </p:nvCxnSpPr>
        <p:spPr>
          <a:xfrm flipH="1" flipV="1">
            <a:off x="3309938" y="4786313"/>
            <a:ext cx="1431925" cy="73501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7" idx="0"/>
            <a:endCxn id="109" idx="2"/>
          </p:cNvCxnSpPr>
          <p:nvPr/>
        </p:nvCxnSpPr>
        <p:spPr>
          <a:xfrm flipH="1" flipV="1">
            <a:off x="5275263" y="4922838"/>
            <a:ext cx="1573212" cy="55721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endCxn id="106" idx="0"/>
          </p:cNvCxnSpPr>
          <p:nvPr/>
        </p:nvCxnSpPr>
        <p:spPr>
          <a:xfrm flipH="1">
            <a:off x="2544763" y="2957513"/>
            <a:ext cx="1146175"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2211388" y="5521325"/>
            <a:ext cx="1395412"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 </a:t>
            </a:r>
          </a:p>
          <a:p>
            <a:pPr>
              <a:defRPr/>
            </a:pPr>
            <a:r>
              <a:rPr lang="en-US" dirty="0">
                <a:latin typeface="Times New Roman" pitchFamily="18" charset="0"/>
                <a:cs typeface="Times New Roman" pitchFamily="18" charset="0"/>
              </a:rPr>
              <a:t>Station (</a:t>
            </a:r>
            <a:r>
              <a:rPr lang="en-US" dirty="0" err="1">
                <a:latin typeface="Times New Roman" pitchFamily="18" charset="0"/>
                <a:cs typeface="Times New Roman" pitchFamily="18" charset="0"/>
              </a:rPr>
              <a:t>eNodeB</a:t>
            </a:r>
            <a:r>
              <a:rPr lang="en-US" dirty="0">
                <a:latin typeface="Times New Roman" pitchFamily="18" charset="0"/>
                <a:cs typeface="Times New Roman" pitchFamily="18" charset="0"/>
              </a:rPr>
              <a:t>)</a:t>
            </a:r>
          </a:p>
        </p:txBody>
      </p:sp>
      <p:sp>
        <p:nvSpPr>
          <p:cNvPr id="117" name="Rectangle 116"/>
          <p:cNvSpPr/>
          <p:nvPr/>
        </p:nvSpPr>
        <p:spPr>
          <a:xfrm>
            <a:off x="2211388" y="5521325"/>
            <a:ext cx="1395412"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Base</a:t>
            </a:r>
          </a:p>
        </p:txBody>
      </p:sp>
      <p:sp>
        <p:nvSpPr>
          <p:cNvPr id="118" name="Rectangle 117"/>
          <p:cNvSpPr/>
          <p:nvPr/>
        </p:nvSpPr>
        <p:spPr>
          <a:xfrm>
            <a:off x="4137025" y="5519738"/>
            <a:ext cx="1208088"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Serving</a:t>
            </a:r>
          </a:p>
        </p:txBody>
      </p:sp>
      <p:sp>
        <p:nvSpPr>
          <p:cNvPr id="119" name="Rectangle 118"/>
          <p:cNvSpPr/>
          <p:nvPr/>
        </p:nvSpPr>
        <p:spPr>
          <a:xfrm>
            <a:off x="6067425" y="5476875"/>
            <a:ext cx="1563688"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Packet Data </a:t>
            </a:r>
          </a:p>
        </p:txBody>
      </p:sp>
      <p:sp>
        <p:nvSpPr>
          <p:cNvPr id="120" name="Rectangle 119"/>
          <p:cNvSpPr/>
          <p:nvPr/>
        </p:nvSpPr>
        <p:spPr>
          <a:xfrm>
            <a:off x="261938" y="2328863"/>
            <a:ext cx="1127125" cy="31432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latin typeface="Times New Roman"/>
              <a:cs typeface="Times New Roman"/>
            </a:endParaRPr>
          </a:p>
        </p:txBody>
      </p:sp>
      <p:sp>
        <p:nvSpPr>
          <p:cNvPr id="170006" name="TextBox 120"/>
          <p:cNvSpPr txBox="1">
            <a:spLocks noChangeArrowheads="1"/>
          </p:cNvSpPr>
          <p:nvPr/>
        </p:nvSpPr>
        <p:spPr bwMode="auto">
          <a:xfrm>
            <a:off x="1474788" y="229552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a:t>Control Plane</a:t>
            </a:r>
          </a:p>
        </p:txBody>
      </p:sp>
      <p:sp>
        <p:nvSpPr>
          <p:cNvPr id="122" name="Rectangle 121"/>
          <p:cNvSpPr/>
          <p:nvPr/>
        </p:nvSpPr>
        <p:spPr>
          <a:xfrm>
            <a:off x="261938" y="2728913"/>
            <a:ext cx="1127125" cy="314325"/>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latin typeface="Times New Roman"/>
              <a:cs typeface="Times New Roman"/>
            </a:endParaRPr>
          </a:p>
        </p:txBody>
      </p:sp>
      <p:sp>
        <p:nvSpPr>
          <p:cNvPr id="170008" name="TextBox 122"/>
          <p:cNvSpPr txBox="1">
            <a:spLocks noChangeArrowheads="1"/>
          </p:cNvSpPr>
          <p:nvPr/>
        </p:nvSpPr>
        <p:spPr bwMode="auto">
          <a:xfrm>
            <a:off x="1474788" y="2728913"/>
            <a:ext cx="1195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a:t>Data Plane</a:t>
            </a:r>
          </a:p>
        </p:txBody>
      </p:sp>
      <p:sp>
        <p:nvSpPr>
          <p:cNvPr id="35" name="Content Placeholder 2"/>
          <p:cNvSpPr>
            <a:spLocks noGrp="1"/>
          </p:cNvSpPr>
          <p:nvPr>
            <p:ph idx="1"/>
          </p:nvPr>
        </p:nvSpPr>
        <p:spPr>
          <a:xfrm>
            <a:off x="457200" y="1470025"/>
            <a:ext cx="7277100" cy="663575"/>
          </a:xfrm>
        </p:spPr>
        <p:txBody>
          <a:bodyPr>
            <a:normAutofit fontScale="62500" lnSpcReduction="20000"/>
          </a:bodyPr>
          <a:lstStyle/>
          <a:p>
            <a:pPr>
              <a:defRPr/>
            </a:pPr>
            <a:r>
              <a:rPr lang="en-US" dirty="0" smtClean="0"/>
              <a:t>No clear separation of control plane and data plane</a:t>
            </a:r>
          </a:p>
          <a:p>
            <a:pPr>
              <a:defRPr/>
            </a:pPr>
            <a:r>
              <a:rPr lang="en-US" dirty="0" smtClean="0"/>
              <a:t>Hardware centric</a:t>
            </a:r>
          </a:p>
        </p:txBody>
      </p:sp>
      <p:sp>
        <p:nvSpPr>
          <p:cNvPr id="2" name="Date Placeholder 1"/>
          <p:cNvSpPr>
            <a:spLocks noGrp="1"/>
          </p:cNvSpPr>
          <p:nvPr>
            <p:ph type="dt" sz="half" idx="10"/>
          </p:nvPr>
        </p:nvSpPr>
        <p:spPr>
          <a:xfrm>
            <a:off x="457200" y="6492875"/>
            <a:ext cx="2133600" cy="365125"/>
          </a:xfrm>
        </p:spPr>
        <p:txBody>
          <a:bodyPr/>
          <a:lstStyle/>
          <a:p>
            <a:r>
              <a:rPr lang="en-US" smtClean="0"/>
              <a:t>3/10/14</a:t>
            </a:r>
            <a:endParaRPr lang="en-US" dirty="0"/>
          </a:p>
        </p:txBody>
      </p:sp>
    </p:spTree>
    <p:extLst>
      <p:ext uri="{BB962C8B-B14F-4D97-AF65-F5344CB8AC3E}">
        <p14:creationId xmlns:p14="http://schemas.microsoft.com/office/powerpoint/2010/main" val="2811748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t>Review of Previous Lecture</a:t>
            </a:r>
          </a:p>
          <a:p>
            <a:r>
              <a:rPr lang="en-US" dirty="0" smtClean="0"/>
              <a:t>Future Direction of Cellular Networks</a:t>
            </a:r>
          </a:p>
          <a:p>
            <a:pPr lvl="1"/>
            <a:r>
              <a:rPr lang="en-US" dirty="0" smtClean="0">
                <a:solidFill>
                  <a:srgbClr val="FF0000"/>
                </a:solidFill>
              </a:rPr>
              <a:t>Introduction to SDN and NFV</a:t>
            </a:r>
          </a:p>
          <a:p>
            <a:pPr lvl="1"/>
            <a:r>
              <a:rPr lang="en-US" dirty="0" smtClean="0"/>
              <a:t>Software Defined Cellular Networks</a:t>
            </a:r>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2879145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3675063" y="2757488"/>
            <a:ext cx="2065337" cy="1482725"/>
            <a:chOff x="1728" y="1416"/>
            <a:chExt cx="1301" cy="672"/>
          </a:xfrm>
        </p:grpSpPr>
        <p:sp>
          <p:nvSpPr>
            <p:cNvPr id="13" name="AutoShape 22"/>
            <p:cNvSpPr>
              <a:spLocks/>
            </p:cNvSpPr>
            <p:nvPr/>
          </p:nvSpPr>
          <p:spPr bwMode="auto">
            <a:xfrm>
              <a:off x="1728" y="1416"/>
              <a:ext cx="192" cy="672"/>
            </a:xfrm>
            <a:prstGeom prst="rightBrace">
              <a:avLst>
                <a:gd name="adj1" fmla="val 45306"/>
                <a:gd name="adj2" fmla="val 48514"/>
              </a:avLst>
            </a:prstGeom>
            <a:noFill/>
            <a:ln w="19050">
              <a:solidFill>
                <a:schemeClr val="tx1"/>
              </a:solidFill>
              <a:round/>
              <a:headEnd/>
              <a:tailEnd/>
            </a:ln>
          </p:spPr>
          <p:txBody>
            <a:bodyPr wrap="none" anchor="ctr"/>
            <a:lstStyle/>
            <a:p>
              <a:pPr>
                <a:defRPr/>
              </a:pPr>
              <a:endParaRPr lang="en-US">
                <a:latin typeface="+mj-lt"/>
                <a:ea typeface="+mn-ea"/>
                <a:cs typeface="+mn-cs"/>
              </a:endParaRPr>
            </a:p>
          </p:txBody>
        </p:sp>
        <p:sp>
          <p:nvSpPr>
            <p:cNvPr id="16" name="Text Box 23"/>
            <p:cNvSpPr txBox="1">
              <a:spLocks noChangeArrowheads="1"/>
            </p:cNvSpPr>
            <p:nvPr/>
          </p:nvSpPr>
          <p:spPr bwMode="auto">
            <a:xfrm>
              <a:off x="1968" y="1566"/>
              <a:ext cx="1061" cy="294"/>
            </a:xfrm>
            <a:prstGeom prst="rect">
              <a:avLst/>
            </a:prstGeom>
            <a:noFill/>
            <a:ln w="9525">
              <a:noFill/>
              <a:miter lim="800000"/>
              <a:headEnd/>
              <a:tailEnd/>
            </a:ln>
          </p:spPr>
          <p:txBody>
            <a:bodyPr>
              <a:spAutoFit/>
            </a:bodyPr>
            <a:lstStyle/>
            <a:p>
              <a:pPr>
                <a:defRPr/>
              </a:pPr>
              <a:r>
                <a:rPr lang="en-US">
                  <a:latin typeface="+mj-lt"/>
                  <a:ea typeface="+mn-ea"/>
                  <a:cs typeface="+mn-cs"/>
                </a:rPr>
                <a:t>Million of lines</a:t>
              </a:r>
              <a:br>
                <a:rPr lang="en-US">
                  <a:latin typeface="+mj-lt"/>
                  <a:ea typeface="+mn-ea"/>
                  <a:cs typeface="+mn-cs"/>
                </a:rPr>
              </a:br>
              <a:r>
                <a:rPr lang="en-US">
                  <a:latin typeface="+mj-lt"/>
                  <a:ea typeface="+mn-ea"/>
                  <a:cs typeface="+mn-cs"/>
                </a:rPr>
                <a:t>of source code</a:t>
              </a:r>
            </a:p>
          </p:txBody>
        </p:sp>
      </p:grpSp>
      <p:sp>
        <p:nvSpPr>
          <p:cNvPr id="17" name="Text Box 24"/>
          <p:cNvSpPr txBox="1">
            <a:spLocks noChangeArrowheads="1"/>
          </p:cNvSpPr>
          <p:nvPr/>
        </p:nvSpPr>
        <p:spPr bwMode="auto">
          <a:xfrm>
            <a:off x="5732463" y="31750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6,000 RFCs</a:t>
            </a:r>
          </a:p>
        </p:txBody>
      </p:sp>
      <p:grpSp>
        <p:nvGrpSpPr>
          <p:cNvPr id="3" name="Group 35"/>
          <p:cNvGrpSpPr>
            <a:grpSpLocks/>
          </p:cNvGrpSpPr>
          <p:nvPr/>
        </p:nvGrpSpPr>
        <p:grpSpPr bwMode="auto">
          <a:xfrm>
            <a:off x="3675063" y="4343400"/>
            <a:ext cx="2114550" cy="952500"/>
            <a:chOff x="1728" y="2232"/>
            <a:chExt cx="1332" cy="672"/>
          </a:xfrm>
        </p:grpSpPr>
        <p:sp>
          <p:nvSpPr>
            <p:cNvPr id="20" name="AutoShape 27"/>
            <p:cNvSpPr>
              <a:spLocks/>
            </p:cNvSpPr>
            <p:nvPr/>
          </p:nvSpPr>
          <p:spPr bwMode="auto">
            <a:xfrm>
              <a:off x="1728" y="2232"/>
              <a:ext cx="192" cy="672"/>
            </a:xfrm>
            <a:prstGeom prst="rightBrace">
              <a:avLst>
                <a:gd name="adj1" fmla="val 45306"/>
                <a:gd name="adj2" fmla="val 48514"/>
              </a:avLst>
            </a:prstGeom>
            <a:noFill/>
            <a:ln w="19050">
              <a:solidFill>
                <a:schemeClr val="tx1"/>
              </a:solidFill>
              <a:round/>
              <a:headEnd/>
              <a:tailEnd/>
            </a:ln>
          </p:spPr>
          <p:txBody>
            <a:bodyPr wrap="none" anchor="ctr"/>
            <a:lstStyle/>
            <a:p>
              <a:pPr>
                <a:defRPr/>
              </a:pPr>
              <a:endParaRPr lang="en-US">
                <a:latin typeface="+mj-lt"/>
                <a:ea typeface="+mn-ea"/>
                <a:cs typeface="+mn-cs"/>
              </a:endParaRPr>
            </a:p>
          </p:txBody>
        </p:sp>
        <p:sp>
          <p:nvSpPr>
            <p:cNvPr id="21" name="Text Box 28"/>
            <p:cNvSpPr txBox="1">
              <a:spLocks noChangeArrowheads="1"/>
            </p:cNvSpPr>
            <p:nvPr/>
          </p:nvSpPr>
          <p:spPr bwMode="auto">
            <a:xfrm>
              <a:off x="1968" y="2328"/>
              <a:ext cx="1092" cy="261"/>
            </a:xfrm>
            <a:prstGeom prst="rect">
              <a:avLst/>
            </a:prstGeom>
            <a:noFill/>
            <a:ln w="9525">
              <a:noFill/>
              <a:miter lim="800000"/>
              <a:headEnd/>
              <a:tailEnd/>
            </a:ln>
          </p:spPr>
          <p:txBody>
            <a:bodyPr>
              <a:spAutoFit/>
            </a:bodyPr>
            <a:lstStyle/>
            <a:p>
              <a:pPr>
                <a:defRPr/>
              </a:pPr>
              <a:r>
                <a:rPr lang="en-US">
                  <a:latin typeface="+mj-lt"/>
                  <a:ea typeface="+mn-ea"/>
                  <a:cs typeface="+mn-cs"/>
                </a:rPr>
                <a:t>Billions of gates</a:t>
              </a:r>
            </a:p>
          </p:txBody>
        </p:sp>
      </p:grpSp>
      <p:sp>
        <p:nvSpPr>
          <p:cNvPr id="22" name="Text Box 29"/>
          <p:cNvSpPr txBox="1">
            <a:spLocks noChangeArrowheads="1"/>
          </p:cNvSpPr>
          <p:nvPr/>
        </p:nvSpPr>
        <p:spPr bwMode="auto">
          <a:xfrm>
            <a:off x="5732463" y="4484688"/>
            <a:ext cx="904875" cy="369887"/>
          </a:xfrm>
          <a:prstGeom prst="rect">
            <a:avLst/>
          </a:prstGeom>
          <a:noFill/>
          <a:ln w="9525">
            <a:noFill/>
            <a:miter lim="800000"/>
            <a:headEnd/>
            <a:tailEnd/>
          </a:ln>
        </p:spPr>
        <p:txBody>
          <a:bodyPr wrap="none">
            <a:spAutoFit/>
          </a:bodyPr>
          <a:lstStyle/>
          <a:p>
            <a:pPr>
              <a:defRPr/>
            </a:pPr>
            <a:r>
              <a:rPr lang="en-US">
                <a:latin typeface="+mj-lt"/>
                <a:ea typeface="+mn-ea"/>
                <a:cs typeface="+mn-cs"/>
              </a:rPr>
              <a:t>Bloated</a:t>
            </a:r>
          </a:p>
        </p:txBody>
      </p:sp>
      <p:sp>
        <p:nvSpPr>
          <p:cNvPr id="23" name="Text Box 30"/>
          <p:cNvSpPr txBox="1">
            <a:spLocks noChangeArrowheads="1"/>
          </p:cNvSpPr>
          <p:nvPr/>
        </p:nvSpPr>
        <p:spPr bwMode="auto">
          <a:xfrm>
            <a:off x="7067550" y="4484688"/>
            <a:ext cx="1511300" cy="369887"/>
          </a:xfrm>
          <a:prstGeom prst="rect">
            <a:avLst/>
          </a:prstGeom>
          <a:noFill/>
          <a:ln w="9525">
            <a:noFill/>
            <a:miter lim="800000"/>
            <a:headEnd/>
            <a:tailEnd/>
          </a:ln>
        </p:spPr>
        <p:txBody>
          <a:bodyPr wrap="none">
            <a:spAutoFit/>
          </a:bodyPr>
          <a:lstStyle/>
          <a:p>
            <a:pPr>
              <a:defRPr/>
            </a:pPr>
            <a:r>
              <a:rPr lang="en-US">
                <a:latin typeface="+mj-lt"/>
                <a:ea typeface="+mn-ea"/>
                <a:cs typeface="+mn-cs"/>
              </a:rPr>
              <a:t>Power Hungry</a:t>
            </a:r>
          </a:p>
        </p:txBody>
      </p:sp>
      <p:sp>
        <p:nvSpPr>
          <p:cNvPr id="24" name="Text Box 32"/>
          <p:cNvSpPr txBox="1">
            <a:spLocks noChangeArrowheads="1"/>
          </p:cNvSpPr>
          <p:nvPr/>
        </p:nvSpPr>
        <p:spPr bwMode="auto">
          <a:xfrm>
            <a:off x="1298575" y="5719763"/>
            <a:ext cx="654685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buClr>
                <a:schemeClr val="tx1"/>
              </a:buClr>
              <a:buSzPct val="75000"/>
              <a:buFont typeface="Arial" charset="0"/>
              <a:buChar char="•"/>
            </a:pPr>
            <a:r>
              <a:rPr lang="en-US">
                <a:latin typeface="Calibri" charset="0"/>
              </a:rPr>
              <a:t> Vertically integrated, complex, closed, proprietary</a:t>
            </a:r>
          </a:p>
          <a:p>
            <a:pPr eaLnBrk="1" hangingPunct="1">
              <a:lnSpc>
                <a:spcPct val="80000"/>
              </a:lnSpc>
              <a:spcBef>
                <a:spcPct val="20000"/>
              </a:spcBef>
              <a:buClr>
                <a:schemeClr val="tx1"/>
              </a:buClr>
              <a:buSzPct val="75000"/>
              <a:buFont typeface="Arial" charset="0"/>
              <a:buChar char="•"/>
            </a:pPr>
            <a:r>
              <a:rPr lang="en-US">
                <a:latin typeface="Calibri" charset="0"/>
              </a:rPr>
              <a:t> Networking industry with </a:t>
            </a:r>
            <a:r>
              <a:rPr lang="ja-JP" altLang="en-US">
                <a:latin typeface="Calibri" charset="0"/>
              </a:rPr>
              <a:t>“</a:t>
            </a:r>
            <a:r>
              <a:rPr lang="en-US">
                <a:latin typeface="Calibri" charset="0"/>
              </a:rPr>
              <a:t>mainframe</a:t>
            </a:r>
            <a:r>
              <a:rPr lang="ja-JP" altLang="en-US">
                <a:latin typeface="Calibri" charset="0"/>
              </a:rPr>
              <a:t>”</a:t>
            </a:r>
            <a:r>
              <a:rPr lang="en-US">
                <a:latin typeface="Calibri" charset="0"/>
              </a:rPr>
              <a:t> mind-set</a:t>
            </a:r>
            <a:endParaRPr lang="en-US">
              <a:solidFill>
                <a:schemeClr val="accent2"/>
              </a:solidFill>
              <a:latin typeface="Calibri" charset="0"/>
            </a:endParaRPr>
          </a:p>
          <a:p>
            <a:pPr eaLnBrk="1" hangingPunct="1">
              <a:lnSpc>
                <a:spcPct val="80000"/>
              </a:lnSpc>
              <a:spcBef>
                <a:spcPct val="20000"/>
              </a:spcBef>
              <a:buClr>
                <a:schemeClr val="tx1"/>
              </a:buClr>
              <a:buSzPct val="75000"/>
              <a:buFont typeface="Wingdings" charset="0"/>
              <a:buNone/>
            </a:pPr>
            <a:endParaRPr lang="en-US">
              <a:solidFill>
                <a:schemeClr val="accent2"/>
              </a:solidFill>
              <a:latin typeface="Calibri" charset="0"/>
            </a:endParaRPr>
          </a:p>
        </p:txBody>
      </p:sp>
      <p:sp>
        <p:nvSpPr>
          <p:cNvPr id="25" name="Rounded Rectangle 24"/>
          <p:cNvSpPr/>
          <p:nvPr/>
        </p:nvSpPr>
        <p:spPr>
          <a:xfrm>
            <a:off x="685801" y="4343022"/>
            <a:ext cx="2862238" cy="952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C3D69B"/>
                </a:solidFill>
              </a:rPr>
              <a:t>Custom Hardware</a:t>
            </a:r>
            <a:endParaRPr lang="en-US" sz="1800" b="1">
              <a:solidFill>
                <a:srgbClr val="C3D69B"/>
              </a:solidFill>
            </a:endParaRPr>
          </a:p>
        </p:txBody>
      </p:sp>
      <p:sp>
        <p:nvSpPr>
          <p:cNvPr id="26" name="Rounded Rectangle 25"/>
          <p:cNvSpPr/>
          <p:nvPr/>
        </p:nvSpPr>
        <p:spPr>
          <a:xfrm>
            <a:off x="685800" y="3451858"/>
            <a:ext cx="2862239" cy="788185"/>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FFFF"/>
                </a:solidFill>
              </a:rPr>
              <a:t>OS</a:t>
            </a:r>
            <a:endParaRPr lang="en-US" sz="1600">
              <a:solidFill>
                <a:srgbClr val="FFFFFF"/>
              </a:solidFill>
            </a:endParaRPr>
          </a:p>
        </p:txBody>
      </p:sp>
      <p:grpSp>
        <p:nvGrpSpPr>
          <p:cNvPr id="4" name="Group 37"/>
          <p:cNvGrpSpPr>
            <a:grpSpLocks/>
          </p:cNvGrpSpPr>
          <p:nvPr/>
        </p:nvGrpSpPr>
        <p:grpSpPr bwMode="auto">
          <a:xfrm>
            <a:off x="2819400" y="1371600"/>
            <a:ext cx="5257800" cy="1447800"/>
            <a:chOff x="2890575" y="1144435"/>
            <a:chExt cx="5258697" cy="1449204"/>
          </a:xfrm>
        </p:grpSpPr>
        <p:sp>
          <p:nvSpPr>
            <p:cNvPr id="31" name="TextBox 30"/>
            <p:cNvSpPr txBox="1"/>
            <p:nvPr/>
          </p:nvSpPr>
          <p:spPr>
            <a:xfrm>
              <a:off x="3349441" y="1144435"/>
              <a:ext cx="4799831" cy="646740"/>
            </a:xfrm>
            <a:prstGeom prst="rect">
              <a:avLst/>
            </a:prstGeom>
            <a:solidFill>
              <a:schemeClr val="bg1">
                <a:lumMod val="85000"/>
              </a:schemeClr>
            </a:solid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Routing, management, mobility management, </a:t>
              </a:r>
              <a:br>
                <a:rPr lang="en-US" sz="1800"/>
              </a:br>
              <a:r>
                <a:rPr lang="en-US" sz="1800"/>
                <a:t>access control, VPNs, …</a:t>
              </a:r>
            </a:p>
          </p:txBody>
        </p:sp>
        <p:cxnSp>
          <p:nvCxnSpPr>
            <p:cNvPr id="32" name="Straight Arrow Connector 31"/>
            <p:cNvCxnSpPr/>
            <p:nvPr/>
          </p:nvCxnSpPr>
          <p:spPr>
            <a:xfrm rot="5400000">
              <a:off x="2699708" y="1945494"/>
              <a:ext cx="839013" cy="457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3" name="Rounded Rectangle 32"/>
          <p:cNvSpPr/>
          <p:nvPr/>
        </p:nvSpPr>
        <p:spPr bwMode="auto">
          <a:xfrm>
            <a:off x="687364" y="2822597"/>
            <a:ext cx="1277573" cy="492103"/>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sp>
        <p:nvSpPr>
          <p:cNvPr id="34" name="Rounded Rectangle 33"/>
          <p:cNvSpPr/>
          <p:nvPr/>
        </p:nvSpPr>
        <p:spPr bwMode="auto">
          <a:xfrm>
            <a:off x="2100239" y="2819400"/>
            <a:ext cx="1437149" cy="492103"/>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pic>
        <p:nvPicPr>
          <p:cNvPr id="34837" name="Picture 4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0"/>
            <a:ext cx="2952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
        <p:nvSpPr>
          <p:cNvPr id="27" name="Footer Placeholder 3"/>
          <p:cNvSpPr txBox="1">
            <a:spLocks/>
          </p:cNvSpPr>
          <p:nvPr/>
        </p:nvSpPr>
        <p:spPr>
          <a:xfrm>
            <a:off x="5562600" y="3810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Nick </a:t>
            </a:r>
            <a:r>
              <a:rPr lang="en-US" dirty="0" err="1" smtClean="0"/>
              <a:t>Mckeown</a:t>
            </a:r>
            <a:r>
              <a:rPr lang="en-US" dirty="0" smtClean="0"/>
              <a:t>, Stanford</a:t>
            </a:r>
            <a:endParaRPr lang="en-US" dirty="0"/>
          </a:p>
        </p:txBody>
      </p:sp>
      <p:sp>
        <p:nvSpPr>
          <p:cNvPr id="7" name="Date Placeholder 6"/>
          <p:cNvSpPr>
            <a:spLocks noGrp="1"/>
          </p:cNvSpPr>
          <p:nvPr>
            <p:ph type="dt" sz="half" idx="10"/>
          </p:nvPr>
        </p:nvSpPr>
        <p:spPr/>
        <p:txBody>
          <a:bodyPr/>
          <a:lstStyle/>
          <a:p>
            <a:r>
              <a:rPr lang="en-US" smtClean="0"/>
              <a:t>3/10/14</a:t>
            </a:r>
            <a:endParaRPr lang="en-US"/>
          </a:p>
        </p:txBody>
      </p:sp>
    </p:spTree>
    <p:extLst>
      <p:ext uri="{BB962C8B-B14F-4D97-AF65-F5344CB8AC3E}">
        <p14:creationId xmlns:p14="http://schemas.microsoft.com/office/powerpoint/2010/main" val="2174523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flipV="1">
            <a:off x="1311275" y="3457575"/>
            <a:ext cx="2273300" cy="128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3407568" y="3621882"/>
            <a:ext cx="1960563" cy="1606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054350" y="5405438"/>
            <a:ext cx="2136775" cy="74453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11275" y="4741863"/>
            <a:ext cx="1743075" cy="1408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5587207" y="3626643"/>
            <a:ext cx="1397000" cy="2189163"/>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65138" y="4078288"/>
            <a:ext cx="1525587" cy="1309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a:latin typeface="+mj-lt"/>
            </a:endParaRPr>
          </a:p>
        </p:txBody>
      </p:sp>
      <p:sp>
        <p:nvSpPr>
          <p:cNvPr id="3" name="Rounded Rectangle 2"/>
          <p:cNvSpPr/>
          <p:nvPr/>
        </p:nvSpPr>
        <p:spPr>
          <a:xfrm>
            <a:off x="565830" y="4878989"/>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latin typeface="Calibri" charset="0"/>
              </a:rPr>
              <a:t>Custom Hardware</a:t>
            </a:r>
            <a:endParaRPr lang="en-US" sz="1100">
              <a:solidFill>
                <a:schemeClr val="bg1"/>
              </a:solidFill>
              <a:latin typeface="Calibri" charset="0"/>
            </a:endParaRPr>
          </a:p>
        </p:txBody>
      </p:sp>
      <p:sp>
        <p:nvSpPr>
          <p:cNvPr id="12" name="Rectangle 11"/>
          <p:cNvSpPr/>
          <p:nvPr/>
        </p:nvSpPr>
        <p:spPr>
          <a:xfrm>
            <a:off x="2887663" y="2803525"/>
            <a:ext cx="1525587" cy="13081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a:latin typeface="+mj-lt"/>
            </a:endParaRPr>
          </a:p>
        </p:txBody>
      </p:sp>
      <p:sp>
        <p:nvSpPr>
          <p:cNvPr id="13" name="Rounded Rectangle 12"/>
          <p:cNvSpPr/>
          <p:nvPr/>
        </p:nvSpPr>
        <p:spPr>
          <a:xfrm>
            <a:off x="2988148" y="3603606"/>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latin typeface="Calibri" charset="0"/>
              </a:rPr>
              <a:t>Custom Hardware</a:t>
            </a:r>
            <a:endParaRPr lang="en-US" sz="1100">
              <a:solidFill>
                <a:schemeClr val="bg1"/>
              </a:solidFill>
              <a:latin typeface="Calibri" charset="0"/>
            </a:endParaRPr>
          </a:p>
        </p:txBody>
      </p:sp>
      <p:sp>
        <p:nvSpPr>
          <p:cNvPr id="20" name="Rectangle 19"/>
          <p:cNvSpPr/>
          <p:nvPr/>
        </p:nvSpPr>
        <p:spPr>
          <a:xfrm>
            <a:off x="6616700" y="3398838"/>
            <a:ext cx="1525588" cy="13081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a:latin typeface="+mj-lt"/>
            </a:endParaRPr>
          </a:p>
        </p:txBody>
      </p:sp>
      <p:sp>
        <p:nvSpPr>
          <p:cNvPr id="21" name="Rounded Rectangle 20"/>
          <p:cNvSpPr/>
          <p:nvPr/>
        </p:nvSpPr>
        <p:spPr>
          <a:xfrm>
            <a:off x="6717510" y="4199165"/>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latin typeface="Calibri" charset="0"/>
              </a:rPr>
              <a:t>Custom Hardware</a:t>
            </a:r>
            <a:endParaRPr lang="en-US" sz="1100">
              <a:solidFill>
                <a:schemeClr val="bg1"/>
              </a:solidFill>
              <a:latin typeface="Calibri" charset="0"/>
            </a:endParaRPr>
          </a:p>
        </p:txBody>
      </p:sp>
      <p:sp>
        <p:nvSpPr>
          <p:cNvPr id="28" name="Rectangle 27"/>
          <p:cNvSpPr/>
          <p:nvPr/>
        </p:nvSpPr>
        <p:spPr>
          <a:xfrm>
            <a:off x="2292350" y="5494338"/>
            <a:ext cx="1525588" cy="1309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a:latin typeface="+mj-lt"/>
            </a:endParaRPr>
          </a:p>
        </p:txBody>
      </p:sp>
      <p:sp>
        <p:nvSpPr>
          <p:cNvPr id="29" name="Rounded Rectangle 28"/>
          <p:cNvSpPr/>
          <p:nvPr/>
        </p:nvSpPr>
        <p:spPr>
          <a:xfrm>
            <a:off x="2392599" y="6295723"/>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latin typeface="Calibri" charset="0"/>
              </a:rPr>
              <a:t>Custom Hardware</a:t>
            </a:r>
            <a:endParaRPr lang="en-US" sz="1100">
              <a:solidFill>
                <a:schemeClr val="bg1"/>
              </a:solidFill>
              <a:latin typeface="Calibri" charset="0"/>
            </a:endParaRPr>
          </a:p>
        </p:txBody>
      </p:sp>
      <p:sp>
        <p:nvSpPr>
          <p:cNvPr id="36" name="Rectangle 35"/>
          <p:cNvSpPr/>
          <p:nvPr/>
        </p:nvSpPr>
        <p:spPr>
          <a:xfrm>
            <a:off x="4421188" y="4619625"/>
            <a:ext cx="1525587" cy="13081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a:latin typeface="+mj-lt"/>
            </a:endParaRPr>
          </a:p>
        </p:txBody>
      </p:sp>
      <p:sp>
        <p:nvSpPr>
          <p:cNvPr id="37" name="Rounded Rectangle 36"/>
          <p:cNvSpPr/>
          <p:nvPr/>
        </p:nvSpPr>
        <p:spPr>
          <a:xfrm>
            <a:off x="4521796" y="5419715"/>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latin typeface="Calibri" charset="0"/>
              </a:rPr>
              <a:t>Custom Hardware</a:t>
            </a:r>
            <a:endParaRPr lang="en-US" sz="1100">
              <a:solidFill>
                <a:schemeClr val="bg1"/>
              </a:solidFill>
              <a:latin typeface="Calibri" charset="0"/>
            </a:endParaRPr>
          </a:p>
        </p:txBody>
      </p:sp>
      <p:sp>
        <p:nvSpPr>
          <p:cNvPr id="4" name="Rounded Rectangle 3"/>
          <p:cNvSpPr/>
          <p:nvPr/>
        </p:nvSpPr>
        <p:spPr>
          <a:xfrm>
            <a:off x="565829" y="4511881"/>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Calibri" charset="0"/>
              </a:rPr>
              <a:t>OS</a:t>
            </a:r>
            <a:endParaRPr lang="en-US" sz="900">
              <a:solidFill>
                <a:srgbClr val="FFFFFF"/>
              </a:solidFill>
              <a:latin typeface="Calibri" charset="0"/>
            </a:endParaRPr>
          </a:p>
        </p:txBody>
      </p:sp>
      <p:sp>
        <p:nvSpPr>
          <p:cNvPr id="14" name="Rounded Rectangle 13"/>
          <p:cNvSpPr/>
          <p:nvPr/>
        </p:nvSpPr>
        <p:spPr>
          <a:xfrm>
            <a:off x="2988147" y="3236498"/>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Calibri" charset="0"/>
              </a:rPr>
              <a:t>OS</a:t>
            </a:r>
            <a:endParaRPr lang="en-US" sz="900">
              <a:solidFill>
                <a:srgbClr val="FFFFFF"/>
              </a:solidFill>
              <a:latin typeface="Calibri" charset="0"/>
            </a:endParaRPr>
          </a:p>
        </p:txBody>
      </p:sp>
      <p:sp>
        <p:nvSpPr>
          <p:cNvPr id="22" name="Rounded Rectangle 21"/>
          <p:cNvSpPr/>
          <p:nvPr/>
        </p:nvSpPr>
        <p:spPr>
          <a:xfrm>
            <a:off x="6717509" y="3832057"/>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Calibri" charset="0"/>
              </a:rPr>
              <a:t>OS</a:t>
            </a:r>
            <a:endParaRPr lang="en-US" sz="900">
              <a:solidFill>
                <a:srgbClr val="FFFFFF"/>
              </a:solidFill>
              <a:latin typeface="Calibri" charset="0"/>
            </a:endParaRPr>
          </a:p>
        </p:txBody>
      </p:sp>
      <p:sp>
        <p:nvSpPr>
          <p:cNvPr id="30" name="Rounded Rectangle 29"/>
          <p:cNvSpPr/>
          <p:nvPr/>
        </p:nvSpPr>
        <p:spPr>
          <a:xfrm>
            <a:off x="2392598" y="5928615"/>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Calibri" charset="0"/>
              </a:rPr>
              <a:t>OS</a:t>
            </a:r>
            <a:endParaRPr lang="en-US" sz="900">
              <a:solidFill>
                <a:srgbClr val="FFFFFF"/>
              </a:solidFill>
              <a:latin typeface="Calibri" charset="0"/>
            </a:endParaRPr>
          </a:p>
        </p:txBody>
      </p:sp>
      <p:sp>
        <p:nvSpPr>
          <p:cNvPr id="38" name="Rounded Rectangle 37"/>
          <p:cNvSpPr/>
          <p:nvPr/>
        </p:nvSpPr>
        <p:spPr>
          <a:xfrm>
            <a:off x="4521795" y="5052607"/>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Calibri" charset="0"/>
              </a:rPr>
              <a:t>OS</a:t>
            </a:r>
            <a:endParaRPr lang="en-US" sz="900">
              <a:solidFill>
                <a:srgbClr val="FFFFFF"/>
              </a:solidFill>
              <a:latin typeface="Calibri" charset="0"/>
            </a:endParaRPr>
          </a:p>
        </p:txBody>
      </p:sp>
      <p:sp>
        <p:nvSpPr>
          <p:cNvPr id="54" name="Rounded Rectangle 53"/>
          <p:cNvSpPr/>
          <p:nvPr/>
        </p:nvSpPr>
        <p:spPr>
          <a:xfrm>
            <a:off x="821267" y="2135134"/>
            <a:ext cx="6663266" cy="416311"/>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mj-lt"/>
              </a:rPr>
              <a:t>Network OS</a:t>
            </a:r>
          </a:p>
        </p:txBody>
      </p:sp>
      <p:grpSp>
        <p:nvGrpSpPr>
          <p:cNvPr id="2" name="Group 62"/>
          <p:cNvGrpSpPr>
            <a:grpSpLocks/>
          </p:cNvGrpSpPr>
          <p:nvPr/>
        </p:nvGrpSpPr>
        <p:grpSpPr bwMode="auto">
          <a:xfrm>
            <a:off x="2540000" y="1543050"/>
            <a:ext cx="3317875" cy="495300"/>
            <a:chOff x="2539310" y="715997"/>
            <a:chExt cx="3319928" cy="495228"/>
          </a:xfrm>
        </p:grpSpPr>
        <p:sp>
          <p:nvSpPr>
            <p:cNvPr id="60" name="Rounded Rectangle 59"/>
            <p:cNvSpPr/>
            <p:nvPr/>
          </p:nvSpPr>
          <p:spPr>
            <a:xfrm>
              <a:off x="2539310" y="719194"/>
              <a:ext cx="1278364"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sp>
          <p:nvSpPr>
            <p:cNvPr id="62" name="Rounded Rectangle 61"/>
            <p:cNvSpPr/>
            <p:nvPr/>
          </p:nvSpPr>
          <p:spPr>
            <a:xfrm>
              <a:off x="4421200" y="715997"/>
              <a:ext cx="1438038"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grpSp>
      <p:sp>
        <p:nvSpPr>
          <p:cNvPr id="36910" name="Title 73"/>
          <p:cNvSpPr>
            <a:spLocks noGrp="1"/>
          </p:cNvSpPr>
          <p:nvPr>
            <p:ph type="title"/>
          </p:nvPr>
        </p:nvSpPr>
        <p:spPr/>
        <p:txBody>
          <a:bodyPr/>
          <a:lstStyle/>
          <a:p>
            <a:r>
              <a:rPr lang="en-US" dirty="0">
                <a:latin typeface="Calibri" charset="0"/>
                <a:ea typeface="ＭＳ Ｐゴシック" charset="0"/>
                <a:cs typeface="ＭＳ Ｐゴシック" charset="0"/>
              </a:rPr>
              <a:t>The network </a:t>
            </a:r>
            <a:r>
              <a:rPr lang="en-US" dirty="0" smtClean="0">
                <a:latin typeface="Calibri" charset="0"/>
                <a:ea typeface="ＭＳ Ｐゴシック" charset="0"/>
                <a:cs typeface="ＭＳ Ｐゴシック" charset="0"/>
              </a:rPr>
              <a:t>Should Change to</a:t>
            </a:r>
            <a:endParaRPr lang="en-US" dirty="0">
              <a:latin typeface="Calibri" charset="0"/>
              <a:ea typeface="ＭＳ Ｐゴシック" charset="0"/>
              <a:cs typeface="ＭＳ Ｐゴシック" charset="0"/>
            </a:endParaRPr>
          </a:p>
        </p:txBody>
      </p:sp>
      <p:grpSp>
        <p:nvGrpSpPr>
          <p:cNvPr id="5" name="Group 50"/>
          <p:cNvGrpSpPr>
            <a:grpSpLocks/>
          </p:cNvGrpSpPr>
          <p:nvPr/>
        </p:nvGrpSpPr>
        <p:grpSpPr bwMode="auto">
          <a:xfrm>
            <a:off x="2914650" y="2865438"/>
            <a:ext cx="1493838" cy="344487"/>
            <a:chOff x="2913956" y="2709863"/>
            <a:chExt cx="1493833" cy="344487"/>
          </a:xfrm>
        </p:grpSpPr>
        <p:grpSp>
          <p:nvGrpSpPr>
            <p:cNvPr id="36956" name="Group 54"/>
            <p:cNvGrpSpPr>
              <a:grpSpLocks/>
            </p:cNvGrpSpPr>
            <p:nvPr/>
          </p:nvGrpSpPr>
          <p:grpSpPr bwMode="auto">
            <a:xfrm>
              <a:off x="2979738" y="2709863"/>
              <a:ext cx="1339849" cy="344487"/>
              <a:chOff x="558086" y="3810293"/>
              <a:chExt cx="1339620" cy="343744"/>
            </a:xfrm>
          </p:grpSpPr>
          <p:sp>
            <p:nvSpPr>
              <p:cNvPr id="56" name="Rounded Rectangle 55"/>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57" name="Rounded Rectangle 56"/>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58" name="Straight Connector 57"/>
              <p:cNvCxnSpPr/>
              <p:nvPr/>
            </p:nvCxnSpPr>
            <p:spPr>
              <a:xfrm>
                <a:off x="1090699" y="3982957"/>
                <a:ext cx="304747" cy="1585"/>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6957" name="TextBox 46"/>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sp>
          <p:nvSpPr>
            <p:cNvPr id="36958" name="TextBox 48"/>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grpSp>
      <p:grpSp>
        <p:nvGrpSpPr>
          <p:cNvPr id="7" name="Group 52"/>
          <p:cNvGrpSpPr>
            <a:grpSpLocks/>
          </p:cNvGrpSpPr>
          <p:nvPr/>
        </p:nvGrpSpPr>
        <p:grpSpPr bwMode="auto">
          <a:xfrm>
            <a:off x="488950" y="4137025"/>
            <a:ext cx="1493838" cy="344488"/>
            <a:chOff x="2913956" y="2709863"/>
            <a:chExt cx="1493833" cy="344487"/>
          </a:xfrm>
        </p:grpSpPr>
        <p:grpSp>
          <p:nvGrpSpPr>
            <p:cNvPr id="36946" name="Group 54"/>
            <p:cNvGrpSpPr>
              <a:grpSpLocks/>
            </p:cNvGrpSpPr>
            <p:nvPr/>
          </p:nvGrpSpPr>
          <p:grpSpPr bwMode="auto">
            <a:xfrm>
              <a:off x="2979738" y="2709863"/>
              <a:ext cx="1339849" cy="344487"/>
              <a:chOff x="558086" y="3810293"/>
              <a:chExt cx="1339620" cy="343744"/>
            </a:xfrm>
          </p:grpSpPr>
          <p:sp>
            <p:nvSpPr>
              <p:cNvPr id="66" name="Rounded Rectangle 65"/>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70" name="Rounded Rectangle 69"/>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74" name="Straight Connector 73"/>
              <p:cNvCxnSpPr/>
              <p:nvPr/>
            </p:nvCxnSpPr>
            <p:spPr>
              <a:xfrm>
                <a:off x="1090699" y="3982957"/>
                <a:ext cx="304747" cy="1584"/>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6947" name="TextBox 58"/>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sp>
          <p:nvSpPr>
            <p:cNvPr id="36948" name="TextBox 60"/>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grpSp>
      <p:grpSp>
        <p:nvGrpSpPr>
          <p:cNvPr id="10" name="Group 74"/>
          <p:cNvGrpSpPr>
            <a:grpSpLocks/>
          </p:cNvGrpSpPr>
          <p:nvPr/>
        </p:nvGrpSpPr>
        <p:grpSpPr bwMode="auto">
          <a:xfrm>
            <a:off x="6648450" y="3444875"/>
            <a:ext cx="1493838" cy="344488"/>
            <a:chOff x="2913956" y="2709863"/>
            <a:chExt cx="1493833" cy="344487"/>
          </a:xfrm>
        </p:grpSpPr>
        <p:grpSp>
          <p:nvGrpSpPr>
            <p:cNvPr id="36936" name="Group 75"/>
            <p:cNvGrpSpPr>
              <a:grpSpLocks/>
            </p:cNvGrpSpPr>
            <p:nvPr/>
          </p:nvGrpSpPr>
          <p:grpSpPr bwMode="auto">
            <a:xfrm>
              <a:off x="2979738" y="2709863"/>
              <a:ext cx="1339849" cy="344487"/>
              <a:chOff x="558086" y="3810293"/>
              <a:chExt cx="1339620" cy="343744"/>
            </a:xfrm>
          </p:grpSpPr>
          <p:sp>
            <p:nvSpPr>
              <p:cNvPr id="79" name="Rounded Rectangle 78"/>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80" name="Rounded Rectangle 79"/>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81" name="Straight Connector 80"/>
              <p:cNvCxnSpPr/>
              <p:nvPr/>
            </p:nvCxnSpPr>
            <p:spPr>
              <a:xfrm>
                <a:off x="1090699" y="3982957"/>
                <a:ext cx="304747" cy="1584"/>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6937" name="TextBox 76"/>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sp>
          <p:nvSpPr>
            <p:cNvPr id="36938" name="TextBox 77"/>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grpSp>
      <p:grpSp>
        <p:nvGrpSpPr>
          <p:cNvPr id="15" name="Group 81"/>
          <p:cNvGrpSpPr>
            <a:grpSpLocks/>
          </p:cNvGrpSpPr>
          <p:nvPr/>
        </p:nvGrpSpPr>
        <p:grpSpPr bwMode="auto">
          <a:xfrm>
            <a:off x="4452938" y="4659313"/>
            <a:ext cx="1493837" cy="344487"/>
            <a:chOff x="2913956" y="2709863"/>
            <a:chExt cx="1493833" cy="344487"/>
          </a:xfrm>
        </p:grpSpPr>
        <p:grpSp>
          <p:nvGrpSpPr>
            <p:cNvPr id="36926" name="Group 82"/>
            <p:cNvGrpSpPr>
              <a:grpSpLocks/>
            </p:cNvGrpSpPr>
            <p:nvPr/>
          </p:nvGrpSpPr>
          <p:grpSpPr bwMode="auto">
            <a:xfrm>
              <a:off x="2979738" y="2709863"/>
              <a:ext cx="1339849" cy="344487"/>
              <a:chOff x="558086" y="3810293"/>
              <a:chExt cx="1339620" cy="343744"/>
            </a:xfrm>
          </p:grpSpPr>
          <p:sp>
            <p:nvSpPr>
              <p:cNvPr id="86" name="Rounded Rectangle 85"/>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87" name="Rounded Rectangle 86"/>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88" name="Straight Connector 87"/>
              <p:cNvCxnSpPr/>
              <p:nvPr/>
            </p:nvCxnSpPr>
            <p:spPr>
              <a:xfrm>
                <a:off x="1090698" y="3982957"/>
                <a:ext cx="304747" cy="1585"/>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6927" name="TextBox 83"/>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sp>
          <p:nvSpPr>
            <p:cNvPr id="36928" name="TextBox 84"/>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grpSp>
      <p:grpSp>
        <p:nvGrpSpPr>
          <p:cNvPr id="17" name="Group 88"/>
          <p:cNvGrpSpPr>
            <a:grpSpLocks/>
          </p:cNvGrpSpPr>
          <p:nvPr/>
        </p:nvGrpSpPr>
        <p:grpSpPr bwMode="auto">
          <a:xfrm>
            <a:off x="2324100" y="5535613"/>
            <a:ext cx="1493838" cy="344487"/>
            <a:chOff x="2913956" y="2709863"/>
            <a:chExt cx="1493833" cy="344487"/>
          </a:xfrm>
        </p:grpSpPr>
        <p:grpSp>
          <p:nvGrpSpPr>
            <p:cNvPr id="36916" name="Group 89"/>
            <p:cNvGrpSpPr>
              <a:grpSpLocks/>
            </p:cNvGrpSpPr>
            <p:nvPr/>
          </p:nvGrpSpPr>
          <p:grpSpPr bwMode="auto">
            <a:xfrm>
              <a:off x="2979738" y="2709863"/>
              <a:ext cx="1339849" cy="344487"/>
              <a:chOff x="558086" y="3810293"/>
              <a:chExt cx="1339620" cy="343744"/>
            </a:xfrm>
          </p:grpSpPr>
          <p:sp>
            <p:nvSpPr>
              <p:cNvPr id="93" name="Rounded Rectangle 92"/>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94" name="Rounded Rectangle 93"/>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95" name="Straight Connector 94"/>
              <p:cNvCxnSpPr/>
              <p:nvPr/>
            </p:nvCxnSpPr>
            <p:spPr>
              <a:xfrm>
                <a:off x="1090699" y="3982957"/>
                <a:ext cx="304747" cy="1585"/>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6917" name="TextBox 90"/>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sp>
          <p:nvSpPr>
            <p:cNvPr id="36918" name="TextBox 91"/>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chemeClr val="bg1"/>
                  </a:solidFill>
                </a:rPr>
                <a:t>Feature</a:t>
              </a:r>
            </a:p>
          </p:txBody>
        </p:sp>
      </p:grpSp>
      <p:sp>
        <p:nvSpPr>
          <p:cNvPr id="6" name="Footer Placeholder 5"/>
          <p:cNvSpPr>
            <a:spLocks noGrp="1"/>
          </p:cNvSpPr>
          <p:nvPr>
            <p:ph type="ftr" sz="quarter" idx="11"/>
          </p:nvPr>
        </p:nvSpPr>
        <p:spPr>
          <a:xfrm>
            <a:off x="3657600" y="6477000"/>
            <a:ext cx="3352800" cy="355600"/>
          </a:xfrm>
        </p:spPr>
        <p:txBody>
          <a:bodyPr/>
          <a:lstStyle/>
          <a:p>
            <a:r>
              <a:rPr lang="en-US" smtClean="0"/>
              <a:t>Cellular Networks and Mobile Computing (COMS 6998-7)</a:t>
            </a:r>
            <a:endParaRPr lang="en-US" dirty="0"/>
          </a:p>
        </p:txBody>
      </p:sp>
      <p:sp>
        <p:nvSpPr>
          <p:cNvPr id="8" name="Slide Number Placeholder 7"/>
          <p:cNvSpPr>
            <a:spLocks noGrp="1"/>
          </p:cNvSpPr>
          <p:nvPr>
            <p:ph type="sldNum" sz="quarter" idx="12"/>
          </p:nvPr>
        </p:nvSpPr>
        <p:spPr/>
        <p:txBody>
          <a:bodyPr/>
          <a:lstStyle/>
          <a:p>
            <a:fld id="{20342B77-D34C-443A-9BA4-2E8748A6D936}" type="slidenum">
              <a:rPr lang="en-US" smtClean="0"/>
              <a:pPr/>
              <a:t>14</a:t>
            </a:fld>
            <a:endParaRPr lang="en-US"/>
          </a:p>
        </p:txBody>
      </p:sp>
      <p:sp>
        <p:nvSpPr>
          <p:cNvPr id="64" name="Footer Placeholder 3"/>
          <p:cNvSpPr txBox="1">
            <a:spLocks/>
          </p:cNvSpPr>
          <p:nvPr/>
        </p:nvSpPr>
        <p:spPr>
          <a:xfrm>
            <a:off x="5562600" y="3810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Nick </a:t>
            </a:r>
            <a:r>
              <a:rPr lang="en-US" dirty="0" err="1" smtClean="0"/>
              <a:t>Mckeown</a:t>
            </a:r>
            <a:r>
              <a:rPr lang="en-US" dirty="0" smtClean="0"/>
              <a:t>, Stanford</a:t>
            </a:r>
            <a:endParaRPr lang="en-US" dirty="0"/>
          </a:p>
        </p:txBody>
      </p:sp>
      <p:sp>
        <p:nvSpPr>
          <p:cNvPr id="11" name="Date Placeholder 10"/>
          <p:cNvSpPr>
            <a:spLocks noGrp="1"/>
          </p:cNvSpPr>
          <p:nvPr>
            <p:ph type="dt" sz="half" idx="10"/>
          </p:nvPr>
        </p:nvSpPr>
        <p:spPr/>
        <p:txBody>
          <a:bodyPr/>
          <a:lstStyle/>
          <a:p>
            <a:r>
              <a:rPr lang="en-US" smtClean="0"/>
              <a:t>3/10/14</a:t>
            </a:r>
            <a:endParaRPr lang="en-US"/>
          </a:p>
        </p:txBody>
      </p:sp>
    </p:spTree>
    <p:extLst>
      <p:ext uri="{BB962C8B-B14F-4D97-AF65-F5344CB8AC3E}">
        <p14:creationId xmlns:p14="http://schemas.microsoft.com/office/powerpoint/2010/main" val="952146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nodeType="clickEffect">
                                  <p:stCondLst>
                                    <p:cond delay="0"/>
                                  </p:stCondLst>
                                  <p:childTnLst>
                                    <p:animMotion origin="layout" path="M 1.70228E-7 -3.80842E-6 L 1.70228E-7 -0.32323 " pathEditMode="relative" rAng="0" ptsTypes="AA">
                                      <p:cBhvr>
                                        <p:cTn id="6" dur="500" fill="hold"/>
                                        <p:tgtEl>
                                          <p:spTgt spid="4"/>
                                        </p:tgtEl>
                                        <p:attrNameLst>
                                          <p:attrName>ppt_x</p:attrName>
                                          <p:attrName>ppt_y</p:attrName>
                                        </p:attrNameLst>
                                      </p:cBhvr>
                                      <p:rCtr x="0" y="-16200"/>
                                    </p:animMotion>
                                  </p:childTnLst>
                                </p:cTn>
                              </p:par>
                              <p:par>
                                <p:cTn id="7" presetID="0" presetClass="path" presetSubtype="0" accel="50000" decel="50000" fill="hold" nodeType="withEffect">
                                  <p:stCondLst>
                                    <p:cond delay="0"/>
                                  </p:stCondLst>
                                  <p:childTnLst>
                                    <p:animMotion origin="layout" path="M 1.5581E-6 -2.11013E-6 L 0.00087 -0.1372 " pathEditMode="relative" rAng="0" ptsTypes="AA">
                                      <p:cBhvr>
                                        <p:cTn id="8" dur="500" fill="hold"/>
                                        <p:tgtEl>
                                          <p:spTgt spid="14"/>
                                        </p:tgtEl>
                                        <p:attrNameLst>
                                          <p:attrName>ppt_x</p:attrName>
                                          <p:attrName>ppt_y</p:attrName>
                                        </p:attrNameLst>
                                      </p:cBhvr>
                                      <p:rCtr x="0" y="-6900"/>
                                    </p:animMotion>
                                  </p:childTnLst>
                                </p:cTn>
                              </p:par>
                              <p:par>
                                <p:cTn id="9" presetID="0" presetClass="path" presetSubtype="0" accel="50000" decel="50000" fill="hold" nodeType="withEffect">
                                  <p:stCondLst>
                                    <p:cond delay="0"/>
                                  </p:stCondLst>
                                  <p:childTnLst>
                                    <p:animMotion origin="layout" path="M -3.45492E-6 1.12911E-6 L 0.00296 -0.2242 " pathEditMode="relative" rAng="0" ptsTypes="AA">
                                      <p:cBhvr>
                                        <p:cTn id="10" dur="500" fill="hold"/>
                                        <p:tgtEl>
                                          <p:spTgt spid="22"/>
                                        </p:tgtEl>
                                        <p:attrNameLst>
                                          <p:attrName>ppt_x</p:attrName>
                                          <p:attrName>ppt_y</p:attrName>
                                        </p:attrNameLst>
                                      </p:cBhvr>
                                      <p:rCtr x="100" y="-11200"/>
                                    </p:animMotion>
                                  </p:childTnLst>
                                </p:cTn>
                              </p:par>
                              <p:par>
                                <p:cTn id="11" presetID="0" presetClass="path" presetSubtype="0" accel="50000" decel="50000" fill="hold" nodeType="withEffect">
                                  <p:stCondLst>
                                    <p:cond delay="0"/>
                                  </p:stCondLst>
                                  <p:childTnLst>
                                    <p:animMotion origin="layout" path="M -3.4914E-7 2.59139E-7 L -0.00087 -0.52753 " pathEditMode="relative" rAng="0" ptsTypes="AA">
                                      <p:cBhvr>
                                        <p:cTn id="12" dur="500" fill="hold"/>
                                        <p:tgtEl>
                                          <p:spTgt spid="30"/>
                                        </p:tgtEl>
                                        <p:attrNameLst>
                                          <p:attrName>ppt_x</p:attrName>
                                          <p:attrName>ppt_y</p:attrName>
                                        </p:attrNameLst>
                                      </p:cBhvr>
                                      <p:rCtr x="-52" y="-26377"/>
                                    </p:animMotion>
                                  </p:childTnLst>
                                </p:cTn>
                              </p:par>
                              <p:par>
                                <p:cTn id="13" presetID="0" presetClass="path" presetSubtype="0" accel="50000" decel="50000" fill="hold" nodeType="withEffect">
                                  <p:stCondLst>
                                    <p:cond delay="0"/>
                                  </p:stCondLst>
                                  <p:childTnLst>
                                    <p:animMotion origin="layout" path="M -4.16884E-6 -4.38223E-6 L 0.00018 -0.40189 " pathEditMode="relative" rAng="0" ptsTypes="AA">
                                      <p:cBhvr>
                                        <p:cTn id="14" dur="500" fill="hold"/>
                                        <p:tgtEl>
                                          <p:spTgt spid="38"/>
                                        </p:tgtEl>
                                        <p:attrNameLst>
                                          <p:attrName>ppt_x</p:attrName>
                                          <p:attrName>ppt_y</p:attrName>
                                        </p:attrNameLst>
                                      </p:cBhvr>
                                      <p:rCtr x="0" y="-20100"/>
                                    </p:animMotion>
                                  </p:childTnLst>
                                </p:cTn>
                              </p:par>
                              <p:par>
                                <p:cTn id="15" presetID="10" presetClass="exit" presetSubtype="0" fill="hold"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8"/>
                                        </p:tgtEl>
                                      </p:cBhvr>
                                    </p:animEffect>
                                    <p:set>
                                      <p:cBhvr>
                                        <p:cTn id="20" dur="1" fill="hold">
                                          <p:stCondLst>
                                            <p:cond delay="499"/>
                                          </p:stCondLst>
                                        </p:cTn>
                                        <p:tgtEl>
                                          <p:spTgt spid="3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0" presetClass="path" presetSubtype="0" accel="50000" decel="50000" fill="hold" nodeType="withEffect">
                                  <p:stCondLst>
                                    <p:cond delay="0"/>
                                  </p:stCondLst>
                                  <p:childTnLst>
                                    <p:animMotion origin="layout" path="M 5.55556E-7 -8.14815E-6 L 5.55556E-7 -0.36181 " pathEditMode="relative" ptsTypes="AA">
                                      <p:cBhvr>
                                        <p:cTn id="39" dur="500" fill="hold"/>
                                        <p:tgtEl>
                                          <p:spTgt spid="7"/>
                                        </p:tgtEl>
                                        <p:attrNameLst>
                                          <p:attrName>ppt_x</p:attrName>
                                          <p:attrName>ppt_y</p:attrName>
                                        </p:attrNameLst>
                                      </p:cBhvr>
                                    </p:animMotion>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4.44444E-6 3.7037E-7 L -0.00104 -0.18102 " pathEditMode="relative" ptsTypes="AA">
                                      <p:cBhvr>
                                        <p:cTn id="44" dur="500" fill="hold"/>
                                        <p:tgtEl>
                                          <p:spTgt spid="5"/>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0007 -0.00046 L -0.00174 -0.57021 " pathEditMode="relative" ptsTypes="AA">
                                      <p:cBhvr>
                                        <p:cTn id="46" dur="500" fill="hold"/>
                                        <p:tgtEl>
                                          <p:spTgt spid="17"/>
                                        </p:tgtEl>
                                        <p:attrNameLst>
                                          <p:attrName>ppt_x</p:attrName>
                                          <p:attrName>ppt_y</p:attrName>
                                        </p:attrNameLst>
                                      </p:cBhvr>
                                    </p:animMotion>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0" presetClass="path" presetSubtype="0" accel="50000" decel="50000" fill="hold" nodeType="withEffect">
                                  <p:stCondLst>
                                    <p:cond delay="0"/>
                                  </p:stCondLst>
                                  <p:childTnLst>
                                    <p:animMotion origin="layout" path="M -2.24575E-6 3.79366E-7 L 0.00313 -0.26024 " pathEditMode="relative" ptsTypes="AA">
                                      <p:cBhvr>
                                        <p:cTn id="51" dur="500" fill="hold"/>
                                        <p:tgtEl>
                                          <p:spTgt spid="10"/>
                                        </p:tgtEl>
                                        <p:attrNameLst>
                                          <p:attrName>ppt_x</p:attrName>
                                          <p:attrName>ppt_y</p:attrName>
                                        </p:attrNameLst>
                                      </p:cBhvr>
                                    </p:animMotion>
                                  </p:childTnLst>
                                </p:cTn>
                              </p:par>
                              <p:par>
                                <p:cTn id="52" presetID="10" presetClass="exit" presetSubtype="0" fill="hold"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0" presetClass="path" presetSubtype="0" accel="50000" decel="50000" fill="hold" nodeType="withEffect">
                                  <p:stCondLst>
                                    <p:cond delay="0"/>
                                  </p:stCondLst>
                                  <p:childTnLst>
                                    <p:animMotion origin="layout" path="M -2.24575E-6 -2.44506E-6 L -2.24575E-6 -0.42193 " pathEditMode="relative" ptsTypes="AA">
                                      <p:cBhvr>
                                        <p:cTn id="56" dur="500" fill="hold"/>
                                        <p:tgtEl>
                                          <p:spTgt spid="15"/>
                                        </p:tgtEl>
                                        <p:attrNameLst>
                                          <p:attrName>ppt_x</p:attrName>
                                          <p:attrName>ppt_y</p:attrName>
                                        </p:attrNameLst>
                                      </p:cBhvr>
                                    </p:animMotion>
                                  </p:childTnLst>
                                </p:cTn>
                              </p:par>
                              <p:par>
                                <p:cTn id="57" presetID="10" presetClass="exit" presetSubtype="0" fill="hold" nodeType="with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nodeType="afterGroup">
                            <p:stCondLst>
                              <p:cond delay="500"/>
                            </p:stCondLst>
                            <p:childTnLst>
                              <p:par>
                                <p:cTn id="61" presetID="1" presetClass="entr" presetSubtype="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04536" y="1637376"/>
            <a:ext cx="1227718"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cxnSp>
        <p:nvCxnSpPr>
          <p:cNvPr id="44" name="Straight Connector 43"/>
          <p:cNvCxnSpPr/>
          <p:nvPr/>
        </p:nvCxnSpPr>
        <p:spPr>
          <a:xfrm flipV="1">
            <a:off x="1982788" y="4206875"/>
            <a:ext cx="1666875" cy="127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860800" y="4075113"/>
            <a:ext cx="1322388" cy="839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965575" y="5483225"/>
            <a:ext cx="1536700" cy="8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50963" y="6026150"/>
            <a:ext cx="1674812" cy="301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946775" y="4635500"/>
            <a:ext cx="1433513" cy="566738"/>
          </a:xfrm>
          <a:prstGeom prst="line">
            <a:avLst/>
          </a:prstGeom>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a:off x="4413251" y="1634179"/>
            <a:ext cx="1211822"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cxnSp>
        <p:nvCxnSpPr>
          <p:cNvPr id="70" name="Straight Connector 69"/>
          <p:cNvCxnSpPr/>
          <p:nvPr/>
        </p:nvCxnSpPr>
        <p:spPr>
          <a:xfrm rot="16200000" flipH="1">
            <a:off x="-453231" y="4034632"/>
            <a:ext cx="2776537"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2836863" y="3140075"/>
            <a:ext cx="989012"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4368800" y="3779838"/>
            <a:ext cx="2268537"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6665912" y="3360738"/>
            <a:ext cx="1427163"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821267" y="2229446"/>
            <a:ext cx="6663266" cy="416311"/>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mj-lt"/>
              </a:rPr>
              <a:t>Network OS</a:t>
            </a:r>
          </a:p>
        </p:txBody>
      </p:sp>
      <p:grpSp>
        <p:nvGrpSpPr>
          <p:cNvPr id="2" name="Group 119"/>
          <p:cNvGrpSpPr>
            <a:grpSpLocks/>
          </p:cNvGrpSpPr>
          <p:nvPr/>
        </p:nvGrpSpPr>
        <p:grpSpPr bwMode="auto">
          <a:xfrm>
            <a:off x="3649663" y="2647950"/>
            <a:ext cx="4521200" cy="987425"/>
            <a:chOff x="3650213" y="1672972"/>
            <a:chExt cx="4521413" cy="673471"/>
          </a:xfrm>
        </p:grpSpPr>
        <p:sp>
          <p:nvSpPr>
            <p:cNvPr id="101" name="Right Brace 100"/>
            <p:cNvSpPr/>
            <p:nvPr/>
          </p:nvSpPr>
          <p:spPr>
            <a:xfrm>
              <a:off x="3650213" y="1672972"/>
              <a:ext cx="219085" cy="673471"/>
            </a:xfrm>
            <a:prstGeom prst="rightBrace">
              <a:avLst>
                <a:gd name="adj1" fmla="val 31524"/>
                <a:gd name="adj2" fmla="val 50000"/>
              </a:avLst>
            </a:prstGeom>
            <a:ln>
              <a:solidFill>
                <a:schemeClr val="tx1"/>
              </a:solidFill>
            </a:ln>
            <a:effectLst>
              <a:outerShdw blurRad="40000" dist="20000" dir="5400000" rotWithShape="0">
                <a:srgbClr val="000000">
                  <a:alpha val="69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latin typeface="+mj-lt"/>
              </a:endParaRPr>
            </a:p>
          </p:txBody>
        </p:sp>
        <p:sp>
          <p:nvSpPr>
            <p:cNvPr id="38950" name="TextBox 101"/>
            <p:cNvSpPr txBox="1">
              <a:spLocks noChangeArrowheads="1"/>
            </p:cNvSpPr>
            <p:nvPr/>
          </p:nvSpPr>
          <p:spPr bwMode="auto">
            <a:xfrm>
              <a:off x="3861360" y="1810482"/>
              <a:ext cx="4310266" cy="2522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1. Open interface to packet forwarding</a:t>
              </a:r>
            </a:p>
          </p:txBody>
        </p:sp>
      </p:grpSp>
      <p:grpSp>
        <p:nvGrpSpPr>
          <p:cNvPr id="3" name="Group 121"/>
          <p:cNvGrpSpPr>
            <a:grpSpLocks/>
          </p:cNvGrpSpPr>
          <p:nvPr/>
        </p:nvGrpSpPr>
        <p:grpSpPr bwMode="auto">
          <a:xfrm>
            <a:off x="0" y="1066800"/>
            <a:ext cx="5791200" cy="1133475"/>
            <a:chOff x="594" y="103780"/>
            <a:chExt cx="5791153" cy="1132821"/>
          </a:xfrm>
        </p:grpSpPr>
        <p:cxnSp>
          <p:nvCxnSpPr>
            <p:cNvPr id="109" name="Straight Connector 108"/>
            <p:cNvCxnSpPr/>
            <p:nvPr/>
          </p:nvCxnSpPr>
          <p:spPr>
            <a:xfrm>
              <a:off x="2210376" y="1235015"/>
              <a:ext cx="3581371" cy="1586"/>
            </a:xfrm>
            <a:prstGeom prst="line">
              <a:avLst/>
            </a:prstGeom>
            <a:ln w="25400" cap="flat" cmpd="sng" algn="ctr">
              <a:solidFill>
                <a:srgbClr val="00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9740" name="TextBox 109"/>
            <p:cNvSpPr txBox="1">
              <a:spLocks noChangeArrowheads="1"/>
            </p:cNvSpPr>
            <p:nvPr/>
          </p:nvSpPr>
          <p:spPr bwMode="auto">
            <a:xfrm>
              <a:off x="594" y="103780"/>
              <a:ext cx="4448139" cy="369675"/>
            </a:xfrm>
            <a:prstGeom prst="rect">
              <a:avLst/>
            </a:prstGeom>
            <a:noFill/>
            <a:ln w="9525">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3. Consistent, up-to-date global network view</a:t>
              </a:r>
            </a:p>
          </p:txBody>
        </p:sp>
        <p:cxnSp>
          <p:nvCxnSpPr>
            <p:cNvPr id="113" name="Straight Connector 112"/>
            <p:cNvCxnSpPr/>
            <p:nvPr/>
          </p:nvCxnSpPr>
          <p:spPr>
            <a:xfrm rot="16200000" flipV="1">
              <a:off x="1606572" y="631211"/>
              <a:ext cx="826611" cy="380997"/>
            </a:xfrm>
            <a:prstGeom prst="line">
              <a:avLst/>
            </a:prstGeom>
            <a:ln w="25400" cap="flat" cmpd="sng" algn="ctr">
              <a:solidFill>
                <a:srgbClr val="00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 name="Group 120"/>
          <p:cNvGrpSpPr>
            <a:grpSpLocks/>
          </p:cNvGrpSpPr>
          <p:nvPr/>
        </p:nvGrpSpPr>
        <p:grpSpPr bwMode="auto">
          <a:xfrm>
            <a:off x="5667375" y="1011238"/>
            <a:ext cx="3798888" cy="1425575"/>
            <a:chOff x="5957958" y="-1051208"/>
            <a:chExt cx="3468744" cy="1424229"/>
          </a:xfrm>
        </p:grpSpPr>
        <p:sp>
          <p:nvSpPr>
            <p:cNvPr id="29737" name="TextBox 103"/>
            <p:cNvSpPr txBox="1">
              <a:spLocks noChangeArrowheads="1"/>
            </p:cNvSpPr>
            <p:nvPr/>
          </p:nvSpPr>
          <p:spPr bwMode="auto">
            <a:xfrm>
              <a:off x="5957958" y="-1051208"/>
              <a:ext cx="3468744" cy="921466"/>
            </a:xfrm>
            <a:prstGeom prst="rect">
              <a:avLst/>
            </a:prstGeom>
            <a:noFill/>
            <a:ln w="9525">
              <a:noFill/>
              <a:miter lim="800000"/>
              <a:headEnd/>
              <a:tailEnd/>
            </a:ln>
          </p:spPr>
          <p:txBody>
            <a:bodyPr>
              <a:spAutoFit/>
            </a:bodyPr>
            <a:lstStyle/>
            <a:p>
              <a:pPr algn="ctr">
                <a:defRPr/>
              </a:pPr>
              <a:r>
                <a:rPr lang="en-US" dirty="0">
                  <a:latin typeface="+mj-lt"/>
                  <a:ea typeface="+mn-ea"/>
                  <a:cs typeface="+mn-cs"/>
                </a:rPr>
                <a:t>2. At least one Network OS</a:t>
              </a:r>
              <a:br>
                <a:rPr lang="en-US" dirty="0">
                  <a:latin typeface="+mj-lt"/>
                  <a:ea typeface="+mn-ea"/>
                  <a:cs typeface="+mn-cs"/>
                </a:rPr>
              </a:br>
              <a:r>
                <a:rPr lang="en-US" dirty="0">
                  <a:latin typeface="+mj-lt"/>
                  <a:ea typeface="+mn-ea"/>
                  <a:cs typeface="+mn-cs"/>
                </a:rPr>
                <a:t>probably many.</a:t>
              </a:r>
              <a:br>
                <a:rPr lang="en-US" dirty="0">
                  <a:latin typeface="+mj-lt"/>
                  <a:ea typeface="+mn-ea"/>
                  <a:cs typeface="+mn-cs"/>
                </a:rPr>
              </a:br>
              <a:r>
                <a:rPr lang="en-US" dirty="0">
                  <a:latin typeface="+mj-lt"/>
                  <a:ea typeface="+mn-ea"/>
                  <a:cs typeface="+mn-cs"/>
                </a:rPr>
                <a:t>Open- and closed-source</a:t>
              </a:r>
            </a:p>
          </p:txBody>
        </p:sp>
        <p:cxnSp>
          <p:nvCxnSpPr>
            <p:cNvPr id="119" name="Straight Arrow Connector 118"/>
            <p:cNvCxnSpPr/>
            <p:nvPr/>
          </p:nvCxnSpPr>
          <p:spPr>
            <a:xfrm rot="10800000" flipV="1">
              <a:off x="6549369" y="-129742"/>
              <a:ext cx="792898" cy="50276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8935" name="Title 31"/>
          <p:cNvSpPr>
            <a:spLocks noGrp="1"/>
          </p:cNvSpPr>
          <p:nvPr>
            <p:ph type="title"/>
          </p:nvPr>
        </p:nvSpPr>
        <p:spPr>
          <a:xfrm>
            <a:off x="457200" y="152400"/>
            <a:ext cx="8229600" cy="1143000"/>
          </a:xfrm>
        </p:spPr>
        <p:txBody>
          <a:bodyPr/>
          <a:lstStyle/>
          <a:p>
            <a:pPr eaLnBrk="1" hangingPunct="1"/>
            <a:r>
              <a:rPr lang="en-US" sz="4000">
                <a:latin typeface="Calibri" charset="0"/>
                <a:ea typeface="ＭＳ Ｐゴシック" charset="0"/>
                <a:cs typeface="ＭＳ Ｐゴシック" charset="0"/>
              </a:rPr>
              <a:t>Software Defined Network (SDN)</a:t>
            </a:r>
          </a:p>
        </p:txBody>
      </p:sp>
      <p:sp>
        <p:nvSpPr>
          <p:cNvPr id="34" name="AutoShape 7"/>
          <p:cNvSpPr>
            <a:spLocks noChangeArrowheads="1"/>
          </p:cNvSpPr>
          <p:nvPr/>
        </p:nvSpPr>
        <p:spPr bwMode="auto">
          <a:xfrm>
            <a:off x="611188" y="5264150"/>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5" name="AutoShape 7"/>
          <p:cNvSpPr>
            <a:spLocks noChangeArrowheads="1"/>
          </p:cNvSpPr>
          <p:nvPr/>
        </p:nvSpPr>
        <p:spPr bwMode="auto">
          <a:xfrm>
            <a:off x="2800350" y="5837238"/>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6" name="AutoShape 7"/>
          <p:cNvSpPr>
            <a:spLocks noChangeArrowheads="1"/>
          </p:cNvSpPr>
          <p:nvPr/>
        </p:nvSpPr>
        <p:spPr bwMode="auto">
          <a:xfrm>
            <a:off x="2646363" y="3635375"/>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7" name="AutoShape 7"/>
          <p:cNvSpPr>
            <a:spLocks noChangeArrowheads="1"/>
          </p:cNvSpPr>
          <p:nvPr/>
        </p:nvSpPr>
        <p:spPr bwMode="auto">
          <a:xfrm>
            <a:off x="4818063" y="4883150"/>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8" name="AutoShape 7"/>
          <p:cNvSpPr>
            <a:spLocks noChangeArrowheads="1"/>
          </p:cNvSpPr>
          <p:nvPr/>
        </p:nvSpPr>
        <p:spPr bwMode="auto">
          <a:xfrm>
            <a:off x="6799263" y="4016375"/>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grpSp>
        <p:nvGrpSpPr>
          <p:cNvPr id="6" name="Group 39"/>
          <p:cNvGrpSpPr>
            <a:grpSpLocks/>
          </p:cNvGrpSpPr>
          <p:nvPr/>
        </p:nvGrpSpPr>
        <p:grpSpPr bwMode="auto">
          <a:xfrm>
            <a:off x="4572000" y="3124200"/>
            <a:ext cx="1844675" cy="739775"/>
            <a:chOff x="4809596" y="3324225"/>
            <a:chExt cx="1432560" cy="592669"/>
          </a:xfrm>
        </p:grpSpPr>
        <p:sp>
          <p:nvSpPr>
            <p:cNvPr id="39" name="Rectangle 38"/>
            <p:cNvSpPr/>
            <p:nvPr/>
          </p:nvSpPr>
          <p:spPr>
            <a:xfrm>
              <a:off x="5443276" y="3384001"/>
              <a:ext cx="118353" cy="532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43" name="Picture 31" descr="OpenFlow-Logo-Medium.t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9596" y="3324225"/>
              <a:ext cx="1432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ooter Placeholder 6"/>
          <p:cNvSpPr>
            <a:spLocks noGrp="1"/>
          </p:cNvSpPr>
          <p:nvPr>
            <p:ph type="ftr" sz="quarter" idx="11"/>
          </p:nvPr>
        </p:nvSpPr>
        <p:spPr>
          <a:xfrm>
            <a:off x="2971800" y="6478058"/>
            <a:ext cx="3124200" cy="396875"/>
          </a:xfrm>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15</a:t>
            </a:fld>
            <a:endParaRPr lang="en-US"/>
          </a:p>
        </p:txBody>
      </p:sp>
      <p:sp>
        <p:nvSpPr>
          <p:cNvPr id="40" name="Footer Placeholder 3"/>
          <p:cNvSpPr txBox="1">
            <a:spLocks/>
          </p:cNvSpPr>
          <p:nvPr/>
        </p:nvSpPr>
        <p:spPr>
          <a:xfrm>
            <a:off x="5562600" y="228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Nick </a:t>
            </a:r>
            <a:r>
              <a:rPr lang="en-US" dirty="0" err="1" smtClean="0"/>
              <a:t>Mckeown</a:t>
            </a:r>
            <a:r>
              <a:rPr lang="en-US" dirty="0" smtClean="0"/>
              <a:t>, Stanford</a:t>
            </a:r>
            <a:endParaRPr lang="en-US" dirty="0"/>
          </a:p>
        </p:txBody>
      </p:sp>
      <p:sp>
        <p:nvSpPr>
          <p:cNvPr id="9" name="Date Placeholder 8"/>
          <p:cNvSpPr>
            <a:spLocks noGrp="1"/>
          </p:cNvSpPr>
          <p:nvPr>
            <p:ph type="dt" sz="half" idx="10"/>
          </p:nvPr>
        </p:nvSpPr>
        <p:spPr/>
        <p:txBody>
          <a:bodyPr/>
          <a:lstStyle/>
          <a:p>
            <a:r>
              <a:rPr lang="en-US" smtClean="0"/>
              <a:t>3/10/14</a:t>
            </a:r>
            <a:endParaRPr lang="en-US"/>
          </a:p>
        </p:txBody>
      </p:sp>
    </p:spTree>
    <p:extLst>
      <p:ext uri="{BB962C8B-B14F-4D97-AF65-F5344CB8AC3E}">
        <p14:creationId xmlns:p14="http://schemas.microsoft.com/office/powerpoint/2010/main" val="671749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Calibri" charset="0"/>
                <a:ea typeface="ＭＳ Ｐゴシック" charset="0"/>
                <a:cs typeface="ＭＳ Ｐゴシック" charset="0"/>
              </a:rPr>
              <a:t>Network OS</a:t>
            </a:r>
          </a:p>
        </p:txBody>
      </p:sp>
      <p:sp>
        <p:nvSpPr>
          <p:cNvPr id="3" name="Content Placeholder 2"/>
          <p:cNvSpPr>
            <a:spLocks noGrp="1"/>
          </p:cNvSpPr>
          <p:nvPr>
            <p:ph idx="1"/>
          </p:nvPr>
        </p:nvSpPr>
        <p:spPr>
          <a:xfrm>
            <a:off x="457200" y="1493838"/>
            <a:ext cx="8229600" cy="4525962"/>
          </a:xfrm>
        </p:spPr>
        <p:txBody>
          <a:bodyPr>
            <a:normAutofit lnSpcReduction="10000"/>
          </a:bodyPr>
          <a:lstStyle/>
          <a:p>
            <a:pPr>
              <a:buFont typeface="Arial" charset="0"/>
              <a:buNone/>
            </a:pPr>
            <a:r>
              <a:rPr lang="en-US" b="1" dirty="0">
                <a:latin typeface="Calibri" charset="0"/>
                <a:ea typeface="ＭＳ Ｐゴシック" charset="0"/>
                <a:cs typeface="ＭＳ Ｐゴシック" charset="0"/>
              </a:rPr>
              <a:t>Network OS:</a:t>
            </a:r>
            <a:r>
              <a:rPr lang="en-US" dirty="0">
                <a:latin typeface="Calibri" charset="0"/>
                <a:ea typeface="ＭＳ Ｐゴシック" charset="0"/>
                <a:cs typeface="ＭＳ Ｐゴシック" charset="0"/>
              </a:rPr>
              <a:t> distributed system that creates a consistent, up-to-date network view</a:t>
            </a:r>
          </a:p>
          <a:p>
            <a:pPr lvl="1"/>
            <a:r>
              <a:rPr lang="en-US" dirty="0">
                <a:latin typeface="Calibri" charset="0"/>
                <a:ea typeface="ＭＳ Ｐゴシック" charset="0"/>
              </a:rPr>
              <a:t>Runs on servers (controllers) in the network</a:t>
            </a:r>
          </a:p>
          <a:p>
            <a:pPr lvl="1"/>
            <a:r>
              <a:rPr lang="en-US" dirty="0" smtClean="0">
                <a:latin typeface="Calibri" charset="0"/>
                <a:ea typeface="ＭＳ Ｐゴシック" charset="0"/>
              </a:rPr>
              <a:t>Floodlight, POX, Pyretic, Nettle ONIX, </a:t>
            </a:r>
            <a:r>
              <a:rPr lang="en-US" dirty="0">
                <a:latin typeface="Calibri" charset="0"/>
                <a:ea typeface="ＭＳ Ｐゴシック" charset="0"/>
              </a:rPr>
              <a:t>Beacon, </a:t>
            </a:r>
            <a:r>
              <a:rPr lang="en-US" dirty="0" smtClean="0">
                <a:latin typeface="Calibri" charset="0"/>
                <a:ea typeface="ＭＳ Ｐゴシック" charset="0"/>
              </a:rPr>
              <a:t> </a:t>
            </a:r>
            <a:r>
              <a:rPr lang="en-US" dirty="0">
                <a:latin typeface="Calibri" charset="0"/>
                <a:ea typeface="ＭＳ Ｐゴシック" charset="0"/>
              </a:rPr>
              <a:t>… + </a:t>
            </a:r>
            <a:r>
              <a:rPr lang="en-US" dirty="0" smtClean="0">
                <a:latin typeface="Calibri" charset="0"/>
                <a:ea typeface="ＭＳ Ｐゴシック" charset="0"/>
              </a:rPr>
              <a:t>more</a:t>
            </a:r>
          </a:p>
          <a:p>
            <a:pPr lvl="1"/>
            <a:endParaRPr lang="en-US" dirty="0">
              <a:latin typeface="Calibri" charset="0"/>
              <a:ea typeface="ＭＳ Ｐゴシック" charset="0"/>
              <a:cs typeface="ＭＳ Ｐゴシック" charset="0"/>
            </a:endParaRPr>
          </a:p>
          <a:p>
            <a:pPr>
              <a:buFont typeface="Arial" charset="0"/>
              <a:buNone/>
            </a:pPr>
            <a:r>
              <a:rPr lang="en-US" dirty="0">
                <a:latin typeface="Calibri" charset="0"/>
                <a:ea typeface="ＭＳ Ｐゴシック" charset="0"/>
                <a:cs typeface="ＭＳ Ｐゴシック" charset="0"/>
              </a:rPr>
              <a:t>Uses forwarding abstraction to:</a:t>
            </a:r>
          </a:p>
          <a:p>
            <a:pPr lvl="1"/>
            <a:r>
              <a:rPr lang="en-US" dirty="0">
                <a:latin typeface="Calibri" charset="0"/>
                <a:ea typeface="ＭＳ Ｐゴシック" charset="0"/>
              </a:rPr>
              <a:t>Get state information </a:t>
            </a:r>
            <a:r>
              <a:rPr lang="en-US" b="1" dirty="0">
                <a:latin typeface="Calibri" charset="0"/>
                <a:ea typeface="ＭＳ Ｐゴシック" charset="0"/>
              </a:rPr>
              <a:t>from</a:t>
            </a:r>
            <a:r>
              <a:rPr lang="en-US" dirty="0">
                <a:latin typeface="Calibri" charset="0"/>
                <a:ea typeface="ＭＳ Ｐゴシック" charset="0"/>
              </a:rPr>
              <a:t> forwarding elements</a:t>
            </a:r>
          </a:p>
          <a:p>
            <a:pPr lvl="1"/>
            <a:r>
              <a:rPr lang="en-US" dirty="0">
                <a:latin typeface="Calibri" charset="0"/>
                <a:ea typeface="ＭＳ Ｐゴシック" charset="0"/>
              </a:rPr>
              <a:t>Give control directives </a:t>
            </a:r>
            <a:r>
              <a:rPr lang="en-US" b="1" dirty="0">
                <a:latin typeface="Calibri" charset="0"/>
                <a:ea typeface="ＭＳ Ｐゴシック" charset="0"/>
              </a:rPr>
              <a:t>to</a:t>
            </a:r>
            <a:r>
              <a:rPr lang="en-US" dirty="0">
                <a:latin typeface="Calibri" charset="0"/>
                <a:ea typeface="ＭＳ Ｐゴシック" charset="0"/>
              </a:rPr>
              <a:t> forwarding elements</a:t>
            </a:r>
          </a:p>
          <a:p>
            <a:pPr lvl="1">
              <a:buFont typeface="Arial" charset="0"/>
              <a:buNone/>
            </a:pPr>
            <a:endParaRPr lang="en-US" dirty="0">
              <a:latin typeface="Calibri" charset="0"/>
              <a:ea typeface="ＭＳ Ｐゴシック" charset="0"/>
            </a:endParaRPr>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16</a:t>
            </a:fld>
            <a:endParaRPr lang="en-US"/>
          </a:p>
        </p:txBody>
      </p:sp>
      <p:sp>
        <p:nvSpPr>
          <p:cNvPr id="6" name="Footer Placeholder 3"/>
          <p:cNvSpPr txBox="1">
            <a:spLocks/>
          </p:cNvSpPr>
          <p:nvPr/>
        </p:nvSpPr>
        <p:spPr>
          <a:xfrm>
            <a:off x="5562600" y="3810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Nick </a:t>
            </a:r>
            <a:r>
              <a:rPr lang="en-US" dirty="0" err="1" smtClean="0"/>
              <a:t>Mckeown</a:t>
            </a:r>
            <a:r>
              <a:rPr lang="en-US" dirty="0" smtClean="0"/>
              <a:t>, Stanford</a:t>
            </a:r>
            <a:endParaRPr lang="en-US" dirty="0"/>
          </a:p>
        </p:txBody>
      </p:sp>
      <p:sp>
        <p:nvSpPr>
          <p:cNvPr id="5" name="Date Placeholder 4"/>
          <p:cNvSpPr>
            <a:spLocks noGrp="1"/>
          </p:cNvSpPr>
          <p:nvPr>
            <p:ph type="dt" sz="half" idx="10"/>
          </p:nvPr>
        </p:nvSpPr>
        <p:spPr/>
        <p:txBody>
          <a:bodyPr/>
          <a:lstStyle/>
          <a:p>
            <a:r>
              <a:rPr lang="en-US" smtClean="0"/>
              <a:t>3/10/14</a:t>
            </a:r>
            <a:endParaRPr lang="en-US"/>
          </a:p>
        </p:txBody>
      </p:sp>
    </p:spTree>
    <p:extLst>
      <p:ext uri="{BB962C8B-B14F-4D97-AF65-F5344CB8AC3E}">
        <p14:creationId xmlns:p14="http://schemas.microsoft.com/office/powerpoint/2010/main" val="24203370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524000"/>
            <a:ext cx="2667000" cy="605407"/>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000000"/>
                </a:solidFill>
                <a:latin typeface="Calibri" charset="0"/>
              </a:rPr>
              <a:t>Control Program A</a:t>
            </a:r>
          </a:p>
        </p:txBody>
      </p:sp>
      <p:cxnSp>
        <p:nvCxnSpPr>
          <p:cNvPr id="44" name="Straight Connector 43"/>
          <p:cNvCxnSpPr/>
          <p:nvPr/>
        </p:nvCxnSpPr>
        <p:spPr>
          <a:xfrm flipV="1">
            <a:off x="1982788" y="4206875"/>
            <a:ext cx="1666875" cy="127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860800" y="4075113"/>
            <a:ext cx="1322388" cy="839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965575" y="5483225"/>
            <a:ext cx="1536700" cy="8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50963" y="6026150"/>
            <a:ext cx="1674812" cy="301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946775" y="4635500"/>
            <a:ext cx="1433513" cy="566738"/>
          </a:xfrm>
          <a:prstGeom prst="line">
            <a:avLst/>
          </a:prstGeom>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a:off x="4184650" y="1524001"/>
            <a:ext cx="2597149" cy="60221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000000"/>
                </a:solidFill>
                <a:latin typeface="Calibri" charset="0"/>
              </a:rPr>
              <a:t>Control Program B</a:t>
            </a:r>
          </a:p>
        </p:txBody>
      </p:sp>
      <p:cxnSp>
        <p:nvCxnSpPr>
          <p:cNvPr id="70" name="Straight Connector 69"/>
          <p:cNvCxnSpPr/>
          <p:nvPr/>
        </p:nvCxnSpPr>
        <p:spPr>
          <a:xfrm rot="16200000" flipH="1">
            <a:off x="-453231" y="4034632"/>
            <a:ext cx="2776537"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2836863" y="3140075"/>
            <a:ext cx="989012"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4368800" y="3779838"/>
            <a:ext cx="2268537"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6665912" y="3360738"/>
            <a:ext cx="1427163"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821267" y="2229446"/>
            <a:ext cx="6663266" cy="81855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mj-lt"/>
              </a:rPr>
              <a:t>Network OS</a:t>
            </a:r>
          </a:p>
        </p:txBody>
      </p:sp>
      <p:sp>
        <p:nvSpPr>
          <p:cNvPr id="42004" name="Title 31"/>
          <p:cNvSpPr>
            <a:spLocks noGrp="1"/>
          </p:cNvSpPr>
          <p:nvPr>
            <p:ph type="title"/>
          </p:nvPr>
        </p:nvSpPr>
        <p:spPr>
          <a:xfrm>
            <a:off x="457200" y="152400"/>
            <a:ext cx="8229600" cy="1143000"/>
          </a:xfrm>
        </p:spPr>
        <p:txBody>
          <a:bodyPr/>
          <a:lstStyle/>
          <a:p>
            <a:pPr eaLnBrk="1" hangingPunct="1"/>
            <a:r>
              <a:rPr lang="en-US" sz="4000">
                <a:latin typeface="Calibri" charset="0"/>
                <a:ea typeface="ＭＳ Ｐゴシック" charset="0"/>
                <a:cs typeface="ＭＳ Ｐゴシック" charset="0"/>
              </a:rPr>
              <a:t>Software Defined Network (SDN)</a:t>
            </a:r>
          </a:p>
        </p:txBody>
      </p:sp>
      <p:sp>
        <p:nvSpPr>
          <p:cNvPr id="34" name="AutoShape 7"/>
          <p:cNvSpPr>
            <a:spLocks noChangeArrowheads="1"/>
          </p:cNvSpPr>
          <p:nvPr/>
        </p:nvSpPr>
        <p:spPr bwMode="auto">
          <a:xfrm>
            <a:off x="611188" y="5264150"/>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5" name="AutoShape 7"/>
          <p:cNvSpPr>
            <a:spLocks noChangeArrowheads="1"/>
          </p:cNvSpPr>
          <p:nvPr/>
        </p:nvSpPr>
        <p:spPr bwMode="auto">
          <a:xfrm>
            <a:off x="2800350" y="5837238"/>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6" name="AutoShape 7"/>
          <p:cNvSpPr>
            <a:spLocks noChangeArrowheads="1"/>
          </p:cNvSpPr>
          <p:nvPr/>
        </p:nvSpPr>
        <p:spPr bwMode="auto">
          <a:xfrm>
            <a:off x="2646363" y="3635375"/>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7" name="AutoShape 7"/>
          <p:cNvSpPr>
            <a:spLocks noChangeArrowheads="1"/>
          </p:cNvSpPr>
          <p:nvPr/>
        </p:nvSpPr>
        <p:spPr bwMode="auto">
          <a:xfrm>
            <a:off x="4818063" y="4883150"/>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8" name="AutoShape 7"/>
          <p:cNvSpPr>
            <a:spLocks noChangeArrowheads="1"/>
          </p:cNvSpPr>
          <p:nvPr/>
        </p:nvSpPr>
        <p:spPr bwMode="auto">
          <a:xfrm>
            <a:off x="6799263" y="4016375"/>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grpSp>
        <p:nvGrpSpPr>
          <p:cNvPr id="2" name="Group 64"/>
          <p:cNvGrpSpPr/>
          <p:nvPr/>
        </p:nvGrpSpPr>
        <p:grpSpPr>
          <a:xfrm>
            <a:off x="5257800" y="2286000"/>
            <a:ext cx="838200" cy="609600"/>
            <a:chOff x="7848600" y="1752600"/>
            <a:chExt cx="1143000" cy="838200"/>
          </a:xfrm>
          <a:solidFill>
            <a:schemeClr val="bg1"/>
          </a:solidFill>
        </p:grpSpPr>
        <p:sp>
          <p:nvSpPr>
            <p:cNvPr id="33" name="Oval 32"/>
            <p:cNvSpPr/>
            <p:nvPr/>
          </p:nvSpPr>
          <p:spPr>
            <a:xfrm>
              <a:off x="8001000" y="1981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a:off x="8382000" y="17526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a:xfrm>
              <a:off x="83820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a:xfrm>
              <a:off x="8763000" y="20574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78486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 name="Straight Connector 46"/>
            <p:cNvCxnSpPr>
              <a:stCxn id="33" idx="7"/>
              <a:endCxn id="40" idx="3"/>
            </p:cNvCxnSpPr>
            <p:nvPr/>
          </p:nvCxnSpPr>
          <p:spPr>
            <a:xfrm rot="5400000" flipH="1" flipV="1">
              <a:off x="8272322" y="1871522"/>
              <a:ext cx="66956" cy="2193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3" idx="0"/>
              <a:endCxn id="33" idx="3"/>
            </p:cNvCxnSpPr>
            <p:nvPr/>
          </p:nvCxnSpPr>
          <p:spPr>
            <a:xfrm rot="5400000" flipH="1" flipV="1">
              <a:off x="7905750" y="2233472"/>
              <a:ext cx="185878" cy="71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43" idx="7"/>
              <a:endCxn id="40" idx="4"/>
            </p:cNvCxnSpPr>
            <p:nvPr/>
          </p:nvCxnSpPr>
          <p:spPr>
            <a:xfrm rot="5400000" flipH="1" flipV="1">
              <a:off x="8062772" y="1962150"/>
              <a:ext cx="414478" cy="452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3" idx="5"/>
              <a:endCxn id="41" idx="3"/>
            </p:cNvCxnSpPr>
            <p:nvPr/>
          </p:nvCxnSpPr>
          <p:spPr>
            <a:xfrm rot="16200000" flipH="1">
              <a:off x="8229600" y="2371444"/>
              <a:ext cx="1588" cy="3717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0" idx="4"/>
              <a:endCxn id="42" idx="1"/>
            </p:cNvCxnSpPr>
            <p:nvPr/>
          </p:nvCxnSpPr>
          <p:spPr>
            <a:xfrm rot="16200000" flipH="1">
              <a:off x="8591550" y="1885950"/>
              <a:ext cx="109678" cy="3001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1" idx="6"/>
              <a:endCxn id="42" idx="3"/>
            </p:cNvCxnSpPr>
            <p:nvPr/>
          </p:nvCxnSpPr>
          <p:spPr>
            <a:xfrm flipV="1">
              <a:off x="8610600" y="2252522"/>
              <a:ext cx="185878" cy="2239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3" name="Footer Placeholder 2"/>
          <p:cNvSpPr>
            <a:spLocks noGrp="1"/>
          </p:cNvSpPr>
          <p:nvPr>
            <p:ph type="ftr" sz="quarter" idx="11"/>
          </p:nvPr>
        </p:nvSpPr>
        <p:spPr>
          <a:xfrm>
            <a:off x="2895600" y="6461125"/>
            <a:ext cx="3124200" cy="396875"/>
          </a:xfrm>
        </p:spPr>
        <p:txBody>
          <a:bodyPr/>
          <a:lstStyle/>
          <a:p>
            <a:r>
              <a:rPr lang="en-US" smtClean="0"/>
              <a:t>Cellular Networks and Mobile Computing (COMS 6998-7)</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17</a:t>
            </a:fld>
            <a:endParaRPr lang="en-US"/>
          </a:p>
        </p:txBody>
      </p:sp>
      <p:sp>
        <p:nvSpPr>
          <p:cNvPr id="39" name="Footer Placeholder 3"/>
          <p:cNvSpPr txBox="1">
            <a:spLocks/>
          </p:cNvSpPr>
          <p:nvPr/>
        </p:nvSpPr>
        <p:spPr>
          <a:xfrm>
            <a:off x="5562600" y="1524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Nick </a:t>
            </a:r>
            <a:r>
              <a:rPr lang="en-US" dirty="0" err="1" smtClean="0"/>
              <a:t>Mckeown</a:t>
            </a:r>
            <a:r>
              <a:rPr lang="en-US" dirty="0" smtClean="0"/>
              <a:t>, Stanford</a:t>
            </a:r>
            <a:endParaRPr lang="en-US" dirty="0"/>
          </a:p>
        </p:txBody>
      </p:sp>
      <p:sp>
        <p:nvSpPr>
          <p:cNvPr id="6" name="Date Placeholder 5"/>
          <p:cNvSpPr>
            <a:spLocks noGrp="1"/>
          </p:cNvSpPr>
          <p:nvPr>
            <p:ph type="dt" sz="half" idx="10"/>
          </p:nvPr>
        </p:nvSpPr>
        <p:spPr/>
        <p:txBody>
          <a:bodyPr/>
          <a:lstStyle/>
          <a:p>
            <a:r>
              <a:rPr lang="en-US" smtClean="0"/>
              <a:t>3/10/14</a:t>
            </a:r>
            <a:endParaRPr lang="en-US"/>
          </a:p>
        </p:txBody>
      </p:sp>
    </p:spTree>
    <p:extLst>
      <p:ext uri="{BB962C8B-B14F-4D97-AF65-F5344CB8AC3E}">
        <p14:creationId xmlns:p14="http://schemas.microsoft.com/office/powerpoint/2010/main" val="3415476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Calibri" charset="0"/>
                <a:ea typeface="ＭＳ Ｐゴシック" charset="0"/>
                <a:cs typeface="ＭＳ Ｐゴシック" charset="0"/>
              </a:rPr>
              <a:t>Control Program</a:t>
            </a:r>
          </a:p>
        </p:txBody>
      </p:sp>
      <p:sp>
        <p:nvSpPr>
          <p:cNvPr id="3" name="Content Placeholder 2"/>
          <p:cNvSpPr>
            <a:spLocks noGrp="1"/>
          </p:cNvSpPr>
          <p:nvPr>
            <p:ph idx="1"/>
          </p:nvPr>
        </p:nvSpPr>
        <p:spPr/>
        <p:txBody>
          <a:bodyPr/>
          <a:lstStyle/>
          <a:p>
            <a:pPr>
              <a:buFont typeface="Arial" charset="0"/>
              <a:buNone/>
            </a:pPr>
            <a:r>
              <a:rPr lang="en-US">
                <a:latin typeface="Calibri" charset="0"/>
                <a:ea typeface="ＭＳ Ｐゴシック" charset="0"/>
                <a:cs typeface="ＭＳ Ｐゴシック" charset="0"/>
              </a:rPr>
              <a:t>Control program operates on view of network</a:t>
            </a:r>
          </a:p>
          <a:p>
            <a:pPr lvl="1"/>
            <a:r>
              <a:rPr lang="en-US" b="1">
                <a:latin typeface="Calibri" charset="0"/>
                <a:ea typeface="ＭＳ Ｐゴシック" charset="0"/>
              </a:rPr>
              <a:t>Input</a:t>
            </a:r>
            <a:r>
              <a:rPr lang="en-US">
                <a:latin typeface="Calibri" charset="0"/>
                <a:ea typeface="ＭＳ Ｐゴシック" charset="0"/>
              </a:rPr>
              <a:t>: global network view (graph/database)</a:t>
            </a:r>
          </a:p>
          <a:p>
            <a:pPr lvl="1"/>
            <a:r>
              <a:rPr lang="en-US" b="1">
                <a:latin typeface="Calibri" charset="0"/>
                <a:ea typeface="ＭＳ Ｐゴシック" charset="0"/>
              </a:rPr>
              <a:t>Output</a:t>
            </a:r>
            <a:r>
              <a:rPr lang="en-US">
                <a:latin typeface="Calibri" charset="0"/>
                <a:ea typeface="ＭＳ Ｐゴシック" charset="0"/>
              </a:rPr>
              <a:t>: configuration of each network device</a:t>
            </a:r>
          </a:p>
          <a:p>
            <a:pPr lvl="1"/>
            <a:endParaRPr lang="en-US">
              <a:latin typeface="Calibri" charset="0"/>
              <a:ea typeface="ＭＳ Ｐゴシック" charset="0"/>
            </a:endParaRPr>
          </a:p>
          <a:p>
            <a:pPr>
              <a:buFont typeface="Arial" charset="0"/>
              <a:buNone/>
            </a:pPr>
            <a:r>
              <a:rPr lang="en-US">
                <a:latin typeface="Calibri" charset="0"/>
                <a:ea typeface="ＭＳ Ｐゴシック" charset="0"/>
                <a:cs typeface="ＭＳ Ｐゴシック" charset="0"/>
              </a:rPr>
              <a:t>Control program is not a distributed system</a:t>
            </a:r>
          </a:p>
          <a:p>
            <a:pPr lvl="1"/>
            <a:r>
              <a:rPr lang="en-US">
                <a:latin typeface="Calibri" charset="0"/>
                <a:ea typeface="ＭＳ Ｐゴシック" charset="0"/>
              </a:rPr>
              <a:t>Abstraction hides details of distributed state</a:t>
            </a:r>
          </a:p>
          <a:p>
            <a:pPr lvl="1">
              <a:buFont typeface="Arial" charset="0"/>
              <a:buNone/>
            </a:pPr>
            <a:endParaRPr lang="en-US">
              <a:latin typeface="Calibri" charset="0"/>
              <a:ea typeface="ＭＳ Ｐゴシック" charset="0"/>
            </a:endParaRPr>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18</a:t>
            </a:fld>
            <a:endParaRPr lang="en-US"/>
          </a:p>
        </p:txBody>
      </p:sp>
      <p:sp>
        <p:nvSpPr>
          <p:cNvPr id="6" name="Footer Placeholder 3"/>
          <p:cNvSpPr txBox="1">
            <a:spLocks/>
          </p:cNvSpPr>
          <p:nvPr/>
        </p:nvSpPr>
        <p:spPr>
          <a:xfrm>
            <a:off x="5562600" y="3810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Nick </a:t>
            </a:r>
            <a:r>
              <a:rPr lang="en-US" dirty="0" err="1" smtClean="0"/>
              <a:t>Mckeown</a:t>
            </a:r>
            <a:r>
              <a:rPr lang="en-US" dirty="0" smtClean="0"/>
              <a:t>, Stanford</a:t>
            </a:r>
            <a:endParaRPr lang="en-US" dirty="0"/>
          </a:p>
        </p:txBody>
      </p:sp>
      <p:sp>
        <p:nvSpPr>
          <p:cNvPr id="5" name="Date Placeholder 4"/>
          <p:cNvSpPr>
            <a:spLocks noGrp="1"/>
          </p:cNvSpPr>
          <p:nvPr>
            <p:ph type="dt" sz="half" idx="10"/>
          </p:nvPr>
        </p:nvSpPr>
        <p:spPr/>
        <p:txBody>
          <a:bodyPr/>
          <a:lstStyle/>
          <a:p>
            <a:r>
              <a:rPr lang="en-US" smtClean="0"/>
              <a:t>3/10/14</a:t>
            </a:r>
            <a:endParaRPr lang="en-US"/>
          </a:p>
        </p:txBody>
      </p:sp>
    </p:spTree>
    <p:extLst>
      <p:ext uri="{BB962C8B-B14F-4D97-AF65-F5344CB8AC3E}">
        <p14:creationId xmlns:p14="http://schemas.microsoft.com/office/powerpoint/2010/main" val="1756091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Calibri" charset="0"/>
                <a:ea typeface="ＭＳ Ｐゴシック" charset="0"/>
                <a:cs typeface="ＭＳ Ｐゴシック" charset="0"/>
              </a:rPr>
              <a:t>Forwarding Abstraction</a:t>
            </a:r>
          </a:p>
        </p:txBody>
      </p:sp>
      <p:sp>
        <p:nvSpPr>
          <p:cNvPr id="3" name="Content Placeholder 2"/>
          <p:cNvSpPr>
            <a:spLocks noGrp="1"/>
          </p:cNvSpPr>
          <p:nvPr>
            <p:ph idx="1"/>
          </p:nvPr>
        </p:nvSpPr>
        <p:spPr/>
        <p:txBody>
          <a:bodyPr>
            <a:normAutofit lnSpcReduction="10000"/>
          </a:bodyPr>
          <a:lstStyle/>
          <a:p>
            <a:pPr>
              <a:buFont typeface="Arial" charset="0"/>
              <a:buNone/>
            </a:pPr>
            <a:r>
              <a:rPr lang="en-US">
                <a:latin typeface="Calibri" charset="0"/>
                <a:ea typeface="ＭＳ Ｐゴシック" charset="0"/>
                <a:cs typeface="ＭＳ Ｐゴシック" charset="0"/>
              </a:rPr>
              <a:t>Purpose: Abstract away forwarding hardware</a:t>
            </a:r>
          </a:p>
          <a:p>
            <a:pPr>
              <a:buFont typeface="Arial" charset="0"/>
              <a:buNone/>
            </a:pPr>
            <a:r>
              <a:rPr lang="en-US">
                <a:latin typeface="Calibri" charset="0"/>
                <a:ea typeface="ＭＳ Ｐゴシック" charset="0"/>
                <a:cs typeface="ＭＳ Ｐゴシック" charset="0"/>
              </a:rPr>
              <a:t>Flexible</a:t>
            </a:r>
          </a:p>
          <a:p>
            <a:pPr lvl="1"/>
            <a:r>
              <a:rPr lang="en-US">
                <a:latin typeface="Calibri" charset="0"/>
                <a:ea typeface="ＭＳ Ｐゴシック" charset="0"/>
              </a:rPr>
              <a:t>Behavior specified by control plane</a:t>
            </a:r>
          </a:p>
          <a:p>
            <a:pPr lvl="1"/>
            <a:r>
              <a:rPr lang="en-US">
                <a:latin typeface="Calibri" charset="0"/>
                <a:ea typeface="ＭＳ Ｐゴシック" charset="0"/>
              </a:rPr>
              <a:t>Built from basic set of forwarding primitives</a:t>
            </a:r>
          </a:p>
          <a:p>
            <a:pPr>
              <a:buFont typeface="Arial" charset="0"/>
              <a:buNone/>
            </a:pPr>
            <a:r>
              <a:rPr lang="en-US">
                <a:latin typeface="Calibri" charset="0"/>
                <a:ea typeface="ＭＳ Ｐゴシック" charset="0"/>
                <a:cs typeface="ＭＳ Ｐゴシック" charset="0"/>
              </a:rPr>
              <a:t>Minimal</a:t>
            </a:r>
          </a:p>
          <a:p>
            <a:pPr lvl="1"/>
            <a:r>
              <a:rPr lang="en-US">
                <a:latin typeface="Calibri" charset="0"/>
                <a:ea typeface="ＭＳ Ｐゴシック" charset="0"/>
              </a:rPr>
              <a:t>Streamlined for speed and low-power</a:t>
            </a:r>
          </a:p>
          <a:p>
            <a:pPr lvl="1"/>
            <a:r>
              <a:rPr lang="en-US">
                <a:latin typeface="Calibri" charset="0"/>
                <a:ea typeface="ＭＳ Ｐゴシック" charset="0"/>
              </a:rPr>
              <a:t>Control program not vendor-specific</a:t>
            </a:r>
          </a:p>
          <a:p>
            <a:pPr lvl="1"/>
            <a:endParaRPr lang="en-US">
              <a:latin typeface="Calibri" charset="0"/>
              <a:ea typeface="ＭＳ Ｐゴシック" charset="0"/>
            </a:endParaRPr>
          </a:p>
          <a:p>
            <a:pPr>
              <a:buFont typeface="Arial" charset="0"/>
              <a:buNone/>
            </a:pPr>
            <a:r>
              <a:rPr lang="en-US">
                <a:latin typeface="Calibri" charset="0"/>
                <a:ea typeface="ＭＳ Ｐゴシック" charset="0"/>
                <a:cs typeface="ＭＳ Ｐゴシック" charset="0"/>
              </a:rPr>
              <a:t>OpenFlow is an example of such an abstraction</a:t>
            </a:r>
          </a:p>
          <a:p>
            <a:pPr lvl="1"/>
            <a:endParaRPr lang="en-US">
              <a:latin typeface="Calibri" charset="0"/>
              <a:ea typeface="ＭＳ Ｐゴシック" charset="0"/>
            </a:endParaRPr>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19</a:t>
            </a:fld>
            <a:endParaRPr lang="en-US"/>
          </a:p>
        </p:txBody>
      </p:sp>
      <p:sp>
        <p:nvSpPr>
          <p:cNvPr id="6" name="Footer Placeholder 3"/>
          <p:cNvSpPr txBox="1">
            <a:spLocks/>
          </p:cNvSpPr>
          <p:nvPr/>
        </p:nvSpPr>
        <p:spPr>
          <a:xfrm>
            <a:off x="5562600" y="3810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Nick </a:t>
            </a:r>
            <a:r>
              <a:rPr lang="en-US" dirty="0" err="1" smtClean="0"/>
              <a:t>Mckeown</a:t>
            </a:r>
            <a:r>
              <a:rPr lang="en-US" dirty="0" smtClean="0"/>
              <a:t>, Stanford</a:t>
            </a:r>
            <a:endParaRPr lang="en-US" dirty="0"/>
          </a:p>
        </p:txBody>
      </p:sp>
      <p:sp>
        <p:nvSpPr>
          <p:cNvPr id="5" name="Date Placeholder 4"/>
          <p:cNvSpPr>
            <a:spLocks noGrp="1"/>
          </p:cNvSpPr>
          <p:nvPr>
            <p:ph type="dt" sz="half" idx="10"/>
          </p:nvPr>
        </p:nvSpPr>
        <p:spPr/>
        <p:txBody>
          <a:bodyPr/>
          <a:lstStyle/>
          <a:p>
            <a:r>
              <a:rPr lang="en-US" smtClean="0"/>
              <a:t>3/10/14</a:t>
            </a:r>
            <a:endParaRPr lang="en-US"/>
          </a:p>
        </p:txBody>
      </p:sp>
    </p:spTree>
    <p:extLst>
      <p:ext uri="{BB962C8B-B14F-4D97-AF65-F5344CB8AC3E}">
        <p14:creationId xmlns:p14="http://schemas.microsoft.com/office/powerpoint/2010/main" val="3978399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t>Review of Previous Lecture</a:t>
            </a:r>
          </a:p>
          <a:p>
            <a:r>
              <a:rPr lang="en-US" dirty="0" smtClean="0"/>
              <a:t>Future Direction of Cellular Networks</a:t>
            </a:r>
          </a:p>
          <a:p>
            <a:pPr lvl="1"/>
            <a:r>
              <a:rPr lang="en-US" dirty="0" smtClean="0"/>
              <a:t>Introduction to SDN and NFV</a:t>
            </a:r>
          </a:p>
          <a:p>
            <a:pPr lvl="1"/>
            <a:r>
              <a:rPr lang="en-US" dirty="0" smtClean="0"/>
              <a:t>Software Defined Cellular Networks</a:t>
            </a:r>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a:xfrm>
            <a:off x="3124200" y="6324600"/>
            <a:ext cx="3429000" cy="396875"/>
          </a:xfrm>
        </p:spPr>
        <p:txBody>
          <a:bodyPr/>
          <a:lstStyle/>
          <a:p>
            <a:r>
              <a:rPr lang="en-US" smtClean="0"/>
              <a:t>Cellular Networks and Mobile Computing (COMS 6998-7)</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19818121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own Arrow 98"/>
          <p:cNvSpPr>
            <a:spLocks noChangeArrowheads="1"/>
          </p:cNvSpPr>
          <p:nvPr/>
        </p:nvSpPr>
        <p:spPr bwMode="auto">
          <a:xfrm>
            <a:off x="6629400" y="2698750"/>
            <a:ext cx="287338" cy="847725"/>
          </a:xfrm>
          <a:prstGeom prst="downArrow">
            <a:avLst>
              <a:gd name="adj1" fmla="val 50000"/>
              <a:gd name="adj2" fmla="val 45388"/>
            </a:avLst>
          </a:prstGeom>
          <a:solidFill>
            <a:srgbClr val="D7EEAA"/>
          </a:solidFill>
          <a:ln>
            <a:noFill/>
          </a:ln>
          <a:effectLst>
            <a:prstShdw prst="shdw17" dist="17961" dir="2700000">
              <a:srgbClr val="818F66">
                <a:alpha val="74998"/>
              </a:srgbClr>
            </a:prstShdw>
          </a:effectLst>
          <a:extLst>
            <a:ext uri="{91240B29-F687-4f45-9708-019B960494DF}">
              <a14:hiddenLine xmlns:a14="http://schemas.microsoft.com/office/drawing/2010/main" w="25400">
                <a:solidFill>
                  <a:srgbClr val="003A6B"/>
                </a:solidFill>
                <a:miter lim="800000"/>
                <a:headEnd/>
                <a:tailEnd/>
              </a14:hiddenLine>
            </a:ext>
          </a:extLst>
        </p:spPr>
        <p:txBody>
          <a:bodyPr anchor="ctr"/>
          <a:lstStyle/>
          <a:p>
            <a:pPr algn="ctr" eaLnBrk="0" hangingPunct="0"/>
            <a:endParaRPr lang="en-GB" sz="2400">
              <a:solidFill>
                <a:srgbClr val="FFFFFF"/>
              </a:solidFill>
            </a:endParaRPr>
          </a:p>
        </p:txBody>
      </p:sp>
      <p:sp>
        <p:nvSpPr>
          <p:cNvPr id="8195" name="Cloud 100"/>
          <p:cNvSpPr>
            <a:spLocks noChangeArrowheads="1"/>
          </p:cNvSpPr>
          <p:nvPr/>
        </p:nvSpPr>
        <p:spPr bwMode="auto">
          <a:xfrm>
            <a:off x="5729288" y="863600"/>
            <a:ext cx="3168650" cy="1989138"/>
          </a:xfrm>
          <a:custGeom>
            <a:avLst/>
            <a:gdLst>
              <a:gd name="T0" fmla="*/ 232199846 w 43200"/>
              <a:gd name="T1" fmla="*/ 47247277 h 43200"/>
              <a:gd name="T2" fmla="*/ 116196743 w 43200"/>
              <a:gd name="T3" fmla="*/ 94393945 h 43200"/>
              <a:gd name="T4" fmla="*/ 720868 w 43200"/>
              <a:gd name="T5" fmla="*/ 47247277 h 43200"/>
              <a:gd name="T6" fmla="*/ 116196743 w 43200"/>
              <a:gd name="T7" fmla="*/ 540281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CCFF99"/>
          </a:solidFill>
          <a:ln>
            <a:noFill/>
          </a:ln>
          <a:effectLst>
            <a:prstShdw prst="shdw17" dist="17961" dir="2700000">
              <a:srgbClr val="7A995C"/>
            </a:prstShdw>
          </a:effectLst>
          <a:extLst>
            <a:ext uri="{91240B29-F687-4f45-9708-019B960494DF}">
              <a14:hiddenLine xmlns:a14="http://schemas.microsoft.com/office/drawing/2010/main" w="25400">
                <a:solidFill>
                  <a:srgbClr val="D9D9D9"/>
                </a:solidFill>
                <a:miter lim="800000"/>
                <a:headEnd/>
                <a:tailEnd/>
              </a14:hiddenLine>
            </a:ext>
          </a:extLst>
        </p:spPr>
        <p:txBody>
          <a:bodyPr anchor="ctr"/>
          <a:lstStyle/>
          <a:p>
            <a:endParaRPr lang="en-US"/>
          </a:p>
        </p:txBody>
      </p:sp>
      <p:sp>
        <p:nvSpPr>
          <p:cNvPr id="8196" name="Text Box 30"/>
          <p:cNvSpPr txBox="1">
            <a:spLocks noChangeArrowheads="1"/>
          </p:cNvSpPr>
          <p:nvPr/>
        </p:nvSpPr>
        <p:spPr bwMode="auto">
          <a:xfrm>
            <a:off x="6089650" y="1169988"/>
            <a:ext cx="2590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lgn="ctr">
              <a:lnSpc>
                <a:spcPct val="80000"/>
              </a:lnSpc>
              <a:buClr>
                <a:srgbClr val="4D4D4D"/>
              </a:buClr>
            </a:pPr>
            <a:r>
              <a:rPr lang="en-GB" sz="2000">
                <a:solidFill>
                  <a:srgbClr val="0070C0"/>
                </a:solidFill>
              </a:rPr>
              <a:t>Independent</a:t>
            </a:r>
          </a:p>
          <a:p>
            <a:pPr algn="ctr">
              <a:lnSpc>
                <a:spcPct val="80000"/>
              </a:lnSpc>
              <a:buClr>
                <a:srgbClr val="4D4D4D"/>
              </a:buClr>
            </a:pPr>
            <a:r>
              <a:rPr lang="en-GB" sz="2000">
                <a:solidFill>
                  <a:srgbClr val="0070C0"/>
                </a:solidFill>
              </a:rPr>
              <a:t>Software Vendors</a:t>
            </a:r>
          </a:p>
          <a:p>
            <a:pPr algn="ctr">
              <a:lnSpc>
                <a:spcPct val="80000"/>
              </a:lnSpc>
              <a:buClr>
                <a:srgbClr val="4D4D4D"/>
              </a:buClr>
            </a:pPr>
            <a:endParaRPr lang="en-GB" sz="2000">
              <a:solidFill>
                <a:srgbClr val="0070C0"/>
              </a:solidFill>
            </a:endParaRP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1741488"/>
            <a:ext cx="53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213" y="1755775"/>
            <a:ext cx="53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25" y="1741488"/>
            <a:ext cx="53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0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25" y="1755775"/>
            <a:ext cx="53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0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9688" y="2082800"/>
            <a:ext cx="53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0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425" y="2097088"/>
            <a:ext cx="53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0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3988" y="2071688"/>
            <a:ext cx="53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04" name="Picture 2" descr="Product Small Ph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463" y="3894138"/>
            <a:ext cx="7413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7"/>
          <p:cNvSpPr txBox="1">
            <a:spLocks noChangeArrowheads="1"/>
          </p:cNvSpPr>
          <p:nvPr/>
        </p:nvSpPr>
        <p:spPr bwMode="auto">
          <a:xfrm>
            <a:off x="2386013" y="4457700"/>
            <a:ext cx="806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pPr>
            <a:r>
              <a:rPr lang="en-GB">
                <a:solidFill>
                  <a:srgbClr val="0070C0"/>
                </a:solidFill>
              </a:rPr>
              <a:t>BRAS</a:t>
            </a:r>
          </a:p>
        </p:txBody>
      </p:sp>
      <p:sp>
        <p:nvSpPr>
          <p:cNvPr id="8206" name="TextBox 12"/>
          <p:cNvSpPr txBox="1">
            <a:spLocks noChangeArrowheads="1"/>
          </p:cNvSpPr>
          <p:nvPr/>
        </p:nvSpPr>
        <p:spPr bwMode="auto">
          <a:xfrm>
            <a:off x="1503363" y="3333750"/>
            <a:ext cx="9715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pPr>
            <a:r>
              <a:rPr lang="en-GB">
                <a:solidFill>
                  <a:srgbClr val="0070C0"/>
                </a:solidFill>
              </a:rPr>
              <a:t>Firewall</a:t>
            </a:r>
          </a:p>
        </p:txBody>
      </p:sp>
      <p:pic>
        <p:nvPicPr>
          <p:cNvPr id="8207" name="Picture 10" descr="http://www.checkpoint.com/images/products/appliances/graphics/main-320x215.jpg"/>
          <p:cNvPicPr>
            <a:picLocks noChangeAspect="1" noChangeArrowheads="1"/>
          </p:cNvPicPr>
          <p:nvPr/>
        </p:nvPicPr>
        <p:blipFill>
          <a:blip r:embed="rId11">
            <a:extLst>
              <a:ext uri="{28A0092B-C50C-407E-A947-70E740481C1C}">
                <a14:useLocalDpi xmlns:a14="http://schemas.microsoft.com/office/drawing/2010/main" val="0"/>
              </a:ext>
            </a:extLst>
          </a:blip>
          <a:srcRect l="56769" t="13052" r="4462"/>
          <a:stretch>
            <a:fillRect/>
          </a:stretch>
        </p:blipFill>
        <p:spPr bwMode="auto">
          <a:xfrm>
            <a:off x="1511300" y="2525713"/>
            <a:ext cx="6905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1"/>
          <p:cNvPicPr>
            <a:picLocks noChangeAspect="1" noChangeArrowheads="1"/>
          </p:cNvPicPr>
          <p:nvPr/>
        </p:nvPicPr>
        <p:blipFill>
          <a:blip r:embed="rId12">
            <a:extLst>
              <a:ext uri="{28A0092B-C50C-407E-A947-70E740481C1C}">
                <a14:useLocalDpi xmlns:a14="http://schemas.microsoft.com/office/drawing/2010/main" val="0"/>
              </a:ext>
            </a:extLst>
          </a:blip>
          <a:srcRect l="17577" t="40077" r="63269" b="42200"/>
          <a:stretch>
            <a:fillRect/>
          </a:stretch>
        </p:blipFill>
        <p:spPr bwMode="auto">
          <a:xfrm>
            <a:off x="142875" y="2236788"/>
            <a:ext cx="9620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Box 16"/>
          <p:cNvSpPr txBox="1">
            <a:spLocks noChangeArrowheads="1"/>
          </p:cNvSpPr>
          <p:nvPr/>
        </p:nvSpPr>
        <p:spPr bwMode="auto">
          <a:xfrm>
            <a:off x="430213" y="2630488"/>
            <a:ext cx="5651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pPr>
            <a:r>
              <a:rPr lang="en-GB">
                <a:solidFill>
                  <a:srgbClr val="0070C0"/>
                </a:solidFill>
              </a:rPr>
              <a:t>DPI</a:t>
            </a:r>
          </a:p>
        </p:txBody>
      </p:sp>
      <p:pic>
        <p:nvPicPr>
          <p:cNvPr id="8210" name="Picture 13" descr="http://di1.shopping.com/images1/pi/98/4d/f4/20219018-100x100-0-0.jpg"/>
          <p:cNvPicPr>
            <a:picLocks noChangeAspect="1" noChangeArrowheads="1"/>
          </p:cNvPicPr>
          <p:nvPr/>
        </p:nvPicPr>
        <p:blipFill>
          <a:blip r:embed="rId13">
            <a:extLst>
              <a:ext uri="{28A0092B-C50C-407E-A947-70E740481C1C}">
                <a14:useLocalDpi xmlns:a14="http://schemas.microsoft.com/office/drawing/2010/main" val="0"/>
              </a:ext>
            </a:extLst>
          </a:blip>
          <a:srcRect t="17110" b="18085"/>
          <a:stretch>
            <a:fillRect/>
          </a:stretch>
        </p:blipFill>
        <p:spPr bwMode="auto">
          <a:xfrm>
            <a:off x="1439863" y="1517650"/>
            <a:ext cx="11001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Box 19"/>
          <p:cNvSpPr txBox="1">
            <a:spLocks noChangeArrowheads="1"/>
          </p:cNvSpPr>
          <p:nvPr/>
        </p:nvSpPr>
        <p:spPr bwMode="auto">
          <a:xfrm>
            <a:off x="1577975" y="1998663"/>
            <a:ext cx="679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pPr>
            <a:r>
              <a:rPr lang="en-GB">
                <a:solidFill>
                  <a:srgbClr val="0070C0"/>
                </a:solidFill>
              </a:rPr>
              <a:t>CDN</a:t>
            </a:r>
          </a:p>
        </p:txBody>
      </p:sp>
      <p:pic>
        <p:nvPicPr>
          <p:cNvPr id="8212" name="Picture 6" descr="http://www.linuxfordevices.com/images/stories/spirent_testcenter_sm.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7788" y="2525713"/>
            <a:ext cx="8143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Box 24"/>
          <p:cNvSpPr txBox="1">
            <a:spLocks noChangeArrowheads="1"/>
          </p:cNvSpPr>
          <p:nvPr/>
        </p:nvSpPr>
        <p:spPr bwMode="auto">
          <a:xfrm>
            <a:off x="3640138" y="3205163"/>
            <a:ext cx="1352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pPr>
            <a:r>
              <a:rPr lang="en-GB">
                <a:solidFill>
                  <a:srgbClr val="0070C0"/>
                </a:solidFill>
              </a:rPr>
              <a:t>Tester/QoE</a:t>
            </a:r>
          </a:p>
          <a:p>
            <a:pPr algn="ctr">
              <a:lnSpc>
                <a:spcPct val="80000"/>
              </a:lnSpc>
            </a:pPr>
            <a:r>
              <a:rPr lang="en-GB">
                <a:solidFill>
                  <a:srgbClr val="0070C0"/>
                </a:solidFill>
              </a:rPr>
              <a:t>monitor</a:t>
            </a:r>
          </a:p>
        </p:txBody>
      </p:sp>
      <p:pic>
        <p:nvPicPr>
          <p:cNvPr id="8214" name="Picture 8" descr="http://us.teneo.net/Uploads/images/705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0663" y="1157288"/>
            <a:ext cx="936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extBox 27"/>
          <p:cNvSpPr txBox="1">
            <a:spLocks noChangeArrowheads="1"/>
          </p:cNvSpPr>
          <p:nvPr/>
        </p:nvSpPr>
        <p:spPr bwMode="auto">
          <a:xfrm>
            <a:off x="3752850" y="1557338"/>
            <a:ext cx="1441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pPr>
            <a:r>
              <a:rPr lang="en-GB">
                <a:solidFill>
                  <a:srgbClr val="0070C0"/>
                </a:solidFill>
              </a:rPr>
              <a:t>WAN</a:t>
            </a:r>
          </a:p>
          <a:p>
            <a:pPr algn="ctr">
              <a:lnSpc>
                <a:spcPct val="80000"/>
              </a:lnSpc>
            </a:pPr>
            <a:r>
              <a:rPr lang="en-GB">
                <a:solidFill>
                  <a:srgbClr val="0070C0"/>
                </a:solidFill>
              </a:rPr>
              <a:t>Acceleration</a:t>
            </a:r>
          </a:p>
        </p:txBody>
      </p:sp>
      <p:pic>
        <p:nvPicPr>
          <p:cNvPr id="8216" name="Picture 10" descr="http://solacecdn.s3.amazonaws.com/new/wp-content/uploads/2010/02/3260_front_200p-wid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700" y="725488"/>
            <a:ext cx="11064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TextBox 30"/>
          <p:cNvSpPr txBox="1">
            <a:spLocks noChangeArrowheads="1"/>
          </p:cNvSpPr>
          <p:nvPr/>
        </p:nvSpPr>
        <p:spPr bwMode="auto">
          <a:xfrm>
            <a:off x="476250" y="1347788"/>
            <a:ext cx="11112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pPr>
            <a:r>
              <a:rPr lang="en-GB">
                <a:solidFill>
                  <a:srgbClr val="0070C0"/>
                </a:solidFill>
              </a:rPr>
              <a:t>Message</a:t>
            </a:r>
          </a:p>
          <a:p>
            <a:pPr algn="ctr">
              <a:lnSpc>
                <a:spcPct val="80000"/>
              </a:lnSpc>
            </a:pPr>
            <a:r>
              <a:rPr lang="en-GB">
                <a:solidFill>
                  <a:srgbClr val="0070C0"/>
                </a:solidFill>
              </a:rPr>
              <a:t>Router</a:t>
            </a:r>
          </a:p>
        </p:txBody>
      </p:sp>
      <p:pic>
        <p:nvPicPr>
          <p:cNvPr id="8218" name="Picture 12" descr="http://www.nokiasiemensnetworks.com/sites/default/files/image_files/img_multicontroler.jpg"/>
          <p:cNvPicPr>
            <a:picLocks noChangeAspect="1" noChangeArrowheads="1"/>
          </p:cNvPicPr>
          <p:nvPr/>
        </p:nvPicPr>
        <p:blipFill>
          <a:blip r:embed="rId17">
            <a:extLst>
              <a:ext uri="{28A0092B-C50C-407E-A947-70E740481C1C}">
                <a14:useLocalDpi xmlns:a14="http://schemas.microsoft.com/office/drawing/2010/main" val="0"/>
              </a:ext>
            </a:extLst>
          </a:blip>
          <a:srcRect t="9825" r="3642" b="10918"/>
          <a:stretch>
            <a:fillRect/>
          </a:stretch>
        </p:blipFill>
        <p:spPr bwMode="auto">
          <a:xfrm>
            <a:off x="3311525" y="4037013"/>
            <a:ext cx="1008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TextBox 32"/>
          <p:cNvSpPr txBox="1">
            <a:spLocks noChangeArrowheads="1"/>
          </p:cNvSpPr>
          <p:nvPr/>
        </p:nvSpPr>
        <p:spPr bwMode="auto">
          <a:xfrm>
            <a:off x="3036888" y="4751388"/>
            <a:ext cx="1682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pPr>
            <a:r>
              <a:rPr lang="en-GB">
                <a:solidFill>
                  <a:srgbClr val="0070C0"/>
                </a:solidFill>
              </a:rPr>
              <a:t>Radio Network</a:t>
            </a:r>
          </a:p>
          <a:p>
            <a:pPr algn="ctr">
              <a:lnSpc>
                <a:spcPct val="80000"/>
              </a:lnSpc>
            </a:pPr>
            <a:r>
              <a:rPr lang="en-GB">
                <a:solidFill>
                  <a:srgbClr val="0070C0"/>
                </a:solidFill>
              </a:rPr>
              <a:t>Controller</a:t>
            </a:r>
          </a:p>
        </p:txBody>
      </p:sp>
      <p:pic>
        <p:nvPicPr>
          <p:cNvPr id="8220" name="Picture 16" descr="http://farm5.static.flickr.com/4111/4949006335_e8a306f6c2.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3975" y="1878013"/>
            <a:ext cx="950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TextBox 38"/>
          <p:cNvSpPr txBox="1">
            <a:spLocks noChangeArrowheads="1"/>
          </p:cNvSpPr>
          <p:nvPr/>
        </p:nvSpPr>
        <p:spPr bwMode="auto">
          <a:xfrm>
            <a:off x="2447925" y="2525713"/>
            <a:ext cx="13398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pPr>
            <a:r>
              <a:rPr lang="en-GB">
                <a:solidFill>
                  <a:srgbClr val="0070C0"/>
                </a:solidFill>
              </a:rPr>
              <a:t>Carrier</a:t>
            </a:r>
            <a:br>
              <a:rPr lang="en-GB">
                <a:solidFill>
                  <a:srgbClr val="0070C0"/>
                </a:solidFill>
              </a:rPr>
            </a:br>
            <a:r>
              <a:rPr lang="en-GB">
                <a:solidFill>
                  <a:srgbClr val="0070C0"/>
                </a:solidFill>
              </a:rPr>
              <a:t>Grade NAT</a:t>
            </a:r>
          </a:p>
        </p:txBody>
      </p:sp>
      <p:pic>
        <p:nvPicPr>
          <p:cNvPr id="8222" name="Picture 18" descr="http://partners.varphonex.com/images/acme_border_controller.jpg"/>
          <p:cNvPicPr>
            <a:picLocks noChangeAspect="1" noChangeArrowheads="1"/>
          </p:cNvPicPr>
          <p:nvPr/>
        </p:nvPicPr>
        <p:blipFill>
          <a:blip r:embed="rId19">
            <a:extLst>
              <a:ext uri="{28A0092B-C50C-407E-A947-70E740481C1C}">
                <a14:useLocalDpi xmlns:a14="http://schemas.microsoft.com/office/drawing/2010/main" val="0"/>
              </a:ext>
            </a:extLst>
          </a:blip>
          <a:srcRect t="29091"/>
          <a:stretch>
            <a:fillRect/>
          </a:stretch>
        </p:blipFill>
        <p:spPr bwMode="auto">
          <a:xfrm>
            <a:off x="2625725" y="725488"/>
            <a:ext cx="9715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Box 42"/>
          <p:cNvSpPr txBox="1">
            <a:spLocks noChangeArrowheads="1"/>
          </p:cNvSpPr>
          <p:nvPr/>
        </p:nvSpPr>
        <p:spPr bwMode="auto">
          <a:xfrm>
            <a:off x="2395538" y="1301750"/>
            <a:ext cx="17462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pPr>
            <a:r>
              <a:rPr lang="en-GB">
                <a:solidFill>
                  <a:srgbClr val="0070C0"/>
                </a:solidFill>
              </a:rPr>
              <a:t>Session Border</a:t>
            </a:r>
          </a:p>
          <a:p>
            <a:pPr algn="ctr">
              <a:lnSpc>
                <a:spcPct val="80000"/>
              </a:lnSpc>
            </a:pPr>
            <a:r>
              <a:rPr lang="en-GB">
                <a:solidFill>
                  <a:srgbClr val="0070C0"/>
                </a:solidFill>
              </a:rPr>
              <a:t>Controller</a:t>
            </a:r>
          </a:p>
        </p:txBody>
      </p:sp>
      <p:sp>
        <p:nvSpPr>
          <p:cNvPr id="8224" name="TextBox 41"/>
          <p:cNvSpPr txBox="1">
            <a:spLocks noChangeArrowheads="1"/>
          </p:cNvSpPr>
          <p:nvPr/>
        </p:nvSpPr>
        <p:spPr bwMode="auto">
          <a:xfrm>
            <a:off x="887413" y="6021388"/>
            <a:ext cx="3392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GB" sz="2000">
                <a:solidFill>
                  <a:srgbClr val="7030A0"/>
                </a:solidFill>
              </a:rPr>
              <a:t>Classical Network Appliance</a:t>
            </a:r>
            <a:br>
              <a:rPr lang="en-GB" sz="2000">
                <a:solidFill>
                  <a:srgbClr val="7030A0"/>
                </a:solidFill>
              </a:rPr>
            </a:br>
            <a:r>
              <a:rPr lang="en-GB" sz="2000">
                <a:solidFill>
                  <a:srgbClr val="7030A0"/>
                </a:solidFill>
              </a:rPr>
              <a:t>Approach</a:t>
            </a:r>
          </a:p>
        </p:txBody>
      </p:sp>
      <p:pic>
        <p:nvPicPr>
          <p:cNvPr id="8225" name="Picture 4" descr="Large Phot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5400" y="4254500"/>
            <a:ext cx="665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6" name="TextBox 10"/>
          <p:cNvSpPr txBox="1">
            <a:spLocks noChangeArrowheads="1"/>
          </p:cNvSpPr>
          <p:nvPr/>
        </p:nvSpPr>
        <p:spPr bwMode="auto">
          <a:xfrm>
            <a:off x="1187450" y="4968875"/>
            <a:ext cx="12382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pPr>
            <a:r>
              <a:rPr lang="en-GB">
                <a:solidFill>
                  <a:srgbClr val="0070C0"/>
                </a:solidFill>
              </a:rPr>
              <a:t>PE Router</a:t>
            </a:r>
          </a:p>
        </p:txBody>
      </p:sp>
      <p:pic>
        <p:nvPicPr>
          <p:cNvPr id="8227" name="Picture 14" descr="http://2.bp.blogspot.com/_pdKr5yG7P3w/TQm9ZEZTQJI/AAAAAAAAAr8/TISpPJl3gx4/s1600/Untitled.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725" y="3462338"/>
            <a:ext cx="7683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8" name="TextBox 36"/>
          <p:cNvSpPr txBox="1">
            <a:spLocks noChangeArrowheads="1"/>
          </p:cNvSpPr>
          <p:nvPr/>
        </p:nvSpPr>
        <p:spPr bwMode="auto">
          <a:xfrm>
            <a:off x="-36513" y="4311650"/>
            <a:ext cx="1476376"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pPr>
            <a:r>
              <a:rPr lang="en-GB" sz="1600">
                <a:solidFill>
                  <a:srgbClr val="0070C0"/>
                </a:solidFill>
              </a:rPr>
              <a:t>SGSN/GGSN</a:t>
            </a:r>
          </a:p>
        </p:txBody>
      </p:sp>
      <p:grpSp>
        <p:nvGrpSpPr>
          <p:cNvPr id="8229" name="Group 63"/>
          <p:cNvGrpSpPr>
            <a:grpSpLocks/>
          </p:cNvGrpSpPr>
          <p:nvPr/>
        </p:nvGrpSpPr>
        <p:grpSpPr bwMode="auto">
          <a:xfrm>
            <a:off x="5683250" y="3894138"/>
            <a:ext cx="3255963" cy="2903537"/>
            <a:chOff x="5679096" y="2485739"/>
            <a:chExt cx="3255395" cy="3240677"/>
          </a:xfrm>
        </p:grpSpPr>
        <p:sp>
          <p:nvSpPr>
            <p:cNvPr id="8238" name="TextBox 45"/>
            <p:cNvSpPr txBox="1">
              <a:spLocks noChangeArrowheads="1"/>
            </p:cNvSpPr>
            <p:nvPr/>
          </p:nvSpPr>
          <p:spPr bwMode="auto">
            <a:xfrm>
              <a:off x="6144152" y="5085263"/>
              <a:ext cx="2355440" cy="64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GB">
                  <a:solidFill>
                    <a:srgbClr val="0070C0"/>
                  </a:solidFill>
                </a:rPr>
                <a:t>Generic High Volume</a:t>
              </a:r>
            </a:p>
            <a:p>
              <a:pPr algn="ctr"/>
              <a:r>
                <a:rPr lang="en-GB">
                  <a:solidFill>
                    <a:srgbClr val="0070C0"/>
                  </a:solidFill>
                </a:rPr>
                <a:t>Ethernet Switches</a:t>
              </a:r>
            </a:p>
          </p:txBody>
        </p:sp>
        <p:pic>
          <p:nvPicPr>
            <p:cNvPr id="8239" name="Picture 6" descr="http://t1.gstatic.com/images?q=tbn:ANd9GcTUFD7wvOt_9mnoGHjnQK7rpnH3119LecHeYdzsH6mkF4_acWhOh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5808" y="4285964"/>
              <a:ext cx="874044" cy="9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0" name="TextBox 40"/>
            <p:cNvSpPr txBox="1">
              <a:spLocks noChangeArrowheads="1"/>
            </p:cNvSpPr>
            <p:nvPr/>
          </p:nvSpPr>
          <p:spPr bwMode="auto">
            <a:xfrm>
              <a:off x="5728300" y="3277658"/>
              <a:ext cx="3206191" cy="36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GB">
                  <a:solidFill>
                    <a:srgbClr val="0070C0"/>
                  </a:solidFill>
                </a:rPr>
                <a:t>Generic High Volume Servers</a:t>
              </a:r>
            </a:p>
          </p:txBody>
        </p:sp>
        <p:pic>
          <p:nvPicPr>
            <p:cNvPr id="8241"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56176" y="2485739"/>
              <a:ext cx="12969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2" name="Picture 86"/>
            <p:cNvPicPr>
              <a:picLocks noChangeAspect="1" noChangeArrowheads="1"/>
            </p:cNvPicPr>
            <p:nvPr/>
          </p:nvPicPr>
          <p:blipFill>
            <a:blip r:embed="rId24">
              <a:extLst>
                <a:ext uri="{28A0092B-C50C-407E-A947-70E740481C1C}">
                  <a14:useLocalDpi xmlns:a14="http://schemas.microsoft.com/office/drawing/2010/main" val="0"/>
                </a:ext>
              </a:extLst>
            </a:blip>
            <a:srcRect r="1637"/>
            <a:stretch>
              <a:fillRect/>
            </a:stretch>
          </p:blipFill>
          <p:spPr bwMode="auto">
            <a:xfrm>
              <a:off x="6300639" y="3708114"/>
              <a:ext cx="936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3" name="Picture 6" descr="http://t1.gstatic.com/images?q=tbn:ANd9GcTUFD7wvOt_9mnoGHjnQK7rpnH3119LecHeYdzsH6mkF4_acWhOh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50648" y="4293121"/>
              <a:ext cx="874044" cy="9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4"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21016" y="2492896"/>
              <a:ext cx="12969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5" name="Picture 86"/>
            <p:cNvPicPr>
              <a:picLocks noChangeAspect="1" noChangeArrowheads="1"/>
            </p:cNvPicPr>
            <p:nvPr/>
          </p:nvPicPr>
          <p:blipFill>
            <a:blip r:embed="rId24">
              <a:extLst>
                <a:ext uri="{28A0092B-C50C-407E-A947-70E740481C1C}">
                  <a14:useLocalDpi xmlns:a14="http://schemas.microsoft.com/office/drawing/2010/main" val="0"/>
                </a:ext>
              </a:extLst>
            </a:blip>
            <a:srcRect r="1637"/>
            <a:stretch>
              <a:fillRect/>
            </a:stretch>
          </p:blipFill>
          <p:spPr bwMode="auto">
            <a:xfrm>
              <a:off x="7465479" y="3715271"/>
              <a:ext cx="936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6" name="TextBox 45"/>
            <p:cNvSpPr txBox="1">
              <a:spLocks noChangeArrowheads="1"/>
            </p:cNvSpPr>
            <p:nvPr/>
          </p:nvSpPr>
          <p:spPr bwMode="auto">
            <a:xfrm>
              <a:off x="5679096" y="3961659"/>
              <a:ext cx="3218889" cy="36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GB">
                  <a:solidFill>
                    <a:srgbClr val="0070C0"/>
                  </a:solidFill>
                </a:rPr>
                <a:t>Generic High Volume Storage</a:t>
              </a:r>
            </a:p>
          </p:txBody>
        </p:sp>
      </p:grpSp>
      <p:sp>
        <p:nvSpPr>
          <p:cNvPr id="8230" name="TextBox 99"/>
          <p:cNvSpPr txBox="1">
            <a:spLocks noChangeArrowheads="1"/>
          </p:cNvSpPr>
          <p:nvPr/>
        </p:nvSpPr>
        <p:spPr bwMode="auto">
          <a:xfrm>
            <a:off x="7092950" y="2897188"/>
            <a:ext cx="15684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pPr>
            <a:r>
              <a:rPr lang="en-GB">
                <a:solidFill>
                  <a:srgbClr val="0070C0"/>
                </a:solidFill>
              </a:rPr>
              <a:t>Orchestrated,</a:t>
            </a:r>
          </a:p>
          <a:p>
            <a:pPr>
              <a:lnSpc>
                <a:spcPct val="80000"/>
              </a:lnSpc>
            </a:pPr>
            <a:r>
              <a:rPr lang="en-GB">
                <a:solidFill>
                  <a:srgbClr val="0070C0"/>
                </a:solidFill>
              </a:rPr>
              <a:t>automatic </a:t>
            </a:r>
          </a:p>
          <a:p>
            <a:pPr>
              <a:lnSpc>
                <a:spcPct val="80000"/>
              </a:lnSpc>
            </a:pPr>
            <a:r>
              <a:rPr lang="en-GB">
                <a:solidFill>
                  <a:srgbClr val="0070C0"/>
                </a:solidFill>
              </a:rPr>
              <a:t>remote install</a:t>
            </a:r>
          </a:p>
        </p:txBody>
      </p:sp>
      <p:sp>
        <p:nvSpPr>
          <p:cNvPr id="8231" name="Line 50"/>
          <p:cNvSpPr>
            <a:spLocks noChangeShapeType="1"/>
          </p:cNvSpPr>
          <p:nvPr/>
        </p:nvSpPr>
        <p:spPr bwMode="auto">
          <a:xfrm>
            <a:off x="179388" y="5949950"/>
            <a:ext cx="4752975" cy="0"/>
          </a:xfrm>
          <a:prstGeom prst="line">
            <a:avLst/>
          </a:prstGeom>
          <a:noFill/>
          <a:ln w="571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32" name="Line 51"/>
          <p:cNvSpPr>
            <a:spLocks noChangeShapeType="1"/>
          </p:cNvSpPr>
          <p:nvPr/>
        </p:nvSpPr>
        <p:spPr bwMode="auto">
          <a:xfrm>
            <a:off x="5724525" y="836613"/>
            <a:ext cx="3311525" cy="0"/>
          </a:xfrm>
          <a:prstGeom prst="line">
            <a:avLst/>
          </a:prstGeom>
          <a:noFill/>
          <a:ln w="571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33" name="AutoShape 52"/>
          <p:cNvSpPr>
            <a:spLocks noChangeArrowheads="1"/>
          </p:cNvSpPr>
          <p:nvPr/>
        </p:nvSpPr>
        <p:spPr bwMode="auto">
          <a:xfrm rot="16200000" flipH="1">
            <a:off x="996157" y="-1550194"/>
            <a:ext cx="6165850" cy="5976937"/>
          </a:xfrm>
          <a:custGeom>
            <a:avLst/>
            <a:gdLst>
              <a:gd name="T0" fmla="*/ 1737181708 w 21600"/>
              <a:gd name="T1" fmla="*/ 639499607 h 21600"/>
              <a:gd name="T2" fmla="*/ 1525238893 w 21600"/>
              <a:gd name="T3" fmla="*/ 413010221 h 21600"/>
              <a:gd name="T4" fmla="*/ 1544713844 w 21600"/>
              <a:gd name="T5" fmla="*/ 681612386 h 21600"/>
              <a:gd name="T6" fmla="*/ 1969006821 w 21600"/>
              <a:gd name="T7" fmla="*/ 973031785 h 21600"/>
              <a:gd name="T8" fmla="*/ 1608353694 w 21600"/>
              <a:gd name="T9" fmla="*/ 1227239217 h 21600"/>
              <a:gd name="T10" fmla="*/ 1337823029 w 21600"/>
              <a:gd name="T11" fmla="*/ 88834716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90" y="11983"/>
                </a:moveTo>
                <a:cubicBezTo>
                  <a:pt x="19146" y="11591"/>
                  <a:pt x="19175" y="11196"/>
                  <a:pt x="19175" y="10800"/>
                </a:cubicBezTo>
                <a:cubicBezTo>
                  <a:pt x="19175" y="9115"/>
                  <a:pt x="18666" y="7469"/>
                  <a:pt x="17717" y="6078"/>
                </a:cubicBezTo>
                <a:lnTo>
                  <a:pt x="19719" y="4711"/>
                </a:lnTo>
                <a:cubicBezTo>
                  <a:pt x="20944" y="6505"/>
                  <a:pt x="21600" y="8627"/>
                  <a:pt x="21600" y="10800"/>
                </a:cubicBezTo>
                <a:cubicBezTo>
                  <a:pt x="21600" y="11310"/>
                  <a:pt x="21563" y="11821"/>
                  <a:pt x="21491" y="12326"/>
                </a:cubicBezTo>
                <a:lnTo>
                  <a:pt x="24164" y="12708"/>
                </a:lnTo>
                <a:lnTo>
                  <a:pt x="19738" y="16028"/>
                </a:lnTo>
                <a:lnTo>
                  <a:pt x="16418" y="11602"/>
                </a:lnTo>
                <a:lnTo>
                  <a:pt x="19090" y="11983"/>
                </a:lnTo>
                <a:close/>
              </a:path>
            </a:pathLst>
          </a:custGeom>
          <a:solidFill>
            <a:srgbClr val="DCC586">
              <a:alpha val="4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4" name="Freeform 53"/>
          <p:cNvSpPr>
            <a:spLocks/>
          </p:cNvSpPr>
          <p:nvPr/>
        </p:nvSpPr>
        <p:spPr bwMode="auto">
          <a:xfrm>
            <a:off x="-36513" y="-26988"/>
            <a:ext cx="5078413" cy="6911976"/>
          </a:xfrm>
          <a:custGeom>
            <a:avLst/>
            <a:gdLst>
              <a:gd name="T0" fmla="*/ 2147483647 w 3199"/>
              <a:gd name="T1" fmla="*/ 5040313 h 4354"/>
              <a:gd name="T2" fmla="*/ 821571018 w 3199"/>
              <a:gd name="T3" fmla="*/ 2147483647 h 4354"/>
              <a:gd name="T4" fmla="*/ 0 w 3199"/>
              <a:gd name="T5" fmla="*/ 2147483647 h 4354"/>
              <a:gd name="T6" fmla="*/ 0 w 3199"/>
              <a:gd name="T7" fmla="*/ 0 h 4354"/>
              <a:gd name="T8" fmla="*/ 2147483647 w 3199"/>
              <a:gd name="T9" fmla="*/ 5040313 h 4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9" h="4354">
                <a:moveTo>
                  <a:pt x="3199" y="2"/>
                </a:moveTo>
                <a:lnTo>
                  <a:pt x="326" y="4352"/>
                </a:lnTo>
                <a:lnTo>
                  <a:pt x="0" y="4354"/>
                </a:lnTo>
                <a:lnTo>
                  <a:pt x="0" y="0"/>
                </a:lnTo>
                <a:lnTo>
                  <a:pt x="3199" y="2"/>
                </a:lnTo>
                <a:close/>
              </a:path>
            </a:pathLst>
          </a:custGeom>
          <a:solidFill>
            <a:srgbClr val="DCC586">
              <a:alpha val="49019"/>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5" name="TextBox 43"/>
          <p:cNvSpPr txBox="1">
            <a:spLocks noChangeArrowheads="1"/>
          </p:cNvSpPr>
          <p:nvPr/>
        </p:nvSpPr>
        <p:spPr bwMode="auto">
          <a:xfrm>
            <a:off x="5607149" y="44450"/>
            <a:ext cx="3327203" cy="83099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GB" sz="2400" dirty="0">
                <a:solidFill>
                  <a:srgbClr val="000090"/>
                </a:solidFill>
              </a:rPr>
              <a:t>Network Functions </a:t>
            </a:r>
            <a:endParaRPr lang="en-GB" sz="2400" dirty="0" smtClean="0">
              <a:solidFill>
                <a:srgbClr val="000090"/>
              </a:solidFill>
            </a:endParaRPr>
          </a:p>
          <a:p>
            <a:pPr algn="ctr"/>
            <a:r>
              <a:rPr lang="en-GB" sz="2400" dirty="0" smtClean="0">
                <a:solidFill>
                  <a:srgbClr val="000090"/>
                </a:solidFill>
              </a:rPr>
              <a:t>Virtualisation Approach</a:t>
            </a:r>
            <a:endParaRPr lang="en-GB" sz="2400" dirty="0">
              <a:solidFill>
                <a:srgbClr val="000090"/>
              </a:solidFill>
            </a:endParaRPr>
          </a:p>
        </p:txBody>
      </p:sp>
      <p:pic>
        <p:nvPicPr>
          <p:cNvPr id="8236" name="Picture 55" descr="http://www.clker.com/cliparts/u/C/1/7/r/B/cogs-collection-black-md.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27763" y="2687638"/>
            <a:ext cx="9366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7" name="AutoShape 118"/>
          <p:cNvSpPr>
            <a:spLocks noChangeArrowheads="1"/>
          </p:cNvSpPr>
          <p:nvPr/>
        </p:nvSpPr>
        <p:spPr bwMode="auto">
          <a:xfrm>
            <a:off x="6300788" y="3641725"/>
            <a:ext cx="2203450" cy="219075"/>
          </a:xfrm>
          <a:prstGeom prst="roundRect">
            <a:avLst>
              <a:gd name="adj" fmla="val 16667"/>
            </a:avLst>
          </a:prstGeom>
          <a:solidFill>
            <a:srgbClr val="CC0000"/>
          </a:solidFill>
          <a:ln>
            <a:noFill/>
          </a:ln>
          <a:effectLst>
            <a:prstShdw prst="shdw17" dist="17961" dir="2700000">
              <a:srgbClr val="7A0000">
                <a:alpha val="74998"/>
              </a:srgbClr>
            </a:prstShdw>
          </a:effectLst>
          <a:extLst>
            <a:ext uri="{91240B29-F687-4f45-9708-019B960494DF}">
              <a14:hiddenLine xmlns:a14="http://schemas.microsoft.com/office/drawing/2010/main" w="9525">
                <a:solidFill>
                  <a:srgbClr val="000000"/>
                </a:solidFill>
                <a:round/>
                <a:headEnd/>
                <a:tailEnd/>
              </a14:hiddenLine>
            </a:ext>
          </a:extLst>
        </p:spPr>
        <p:txBody>
          <a:bodyPr wrap="none" bIns="82800" anchor="ctr"/>
          <a:lstStyle/>
          <a:p>
            <a:pPr algn="ctr"/>
            <a:r>
              <a:rPr lang="en-GB" sz="1400">
                <a:solidFill>
                  <a:schemeClr val="bg1"/>
                </a:solidFill>
                <a:cs typeface="Arial" charset="0"/>
              </a:rPr>
              <a:t>hypervisors</a:t>
            </a:r>
          </a:p>
        </p:txBody>
      </p:sp>
      <p:sp>
        <p:nvSpPr>
          <p:cNvPr id="2" name="Date Placeholder 1"/>
          <p:cNvSpPr>
            <a:spLocks noGrp="1"/>
          </p:cNvSpPr>
          <p:nvPr>
            <p:ph type="dt" sz="half" idx="10"/>
          </p:nvPr>
        </p:nvSpPr>
        <p:spPr/>
        <p:txBody>
          <a:bodyPr/>
          <a:lstStyle/>
          <a:p>
            <a:r>
              <a:rPr lang="en-US" smtClean="0"/>
              <a:t>3/10/14</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Tree>
    <p:extLst>
      <p:ext uri="{BB962C8B-B14F-4D97-AF65-F5344CB8AC3E}">
        <p14:creationId xmlns:p14="http://schemas.microsoft.com/office/powerpoint/2010/main" val="335965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t>Review of Previous Lecture</a:t>
            </a:r>
          </a:p>
          <a:p>
            <a:r>
              <a:rPr lang="en-US" dirty="0" smtClean="0"/>
              <a:t>Future Direction of Cellular Networks</a:t>
            </a:r>
          </a:p>
          <a:p>
            <a:pPr lvl="1"/>
            <a:r>
              <a:rPr lang="en-US" dirty="0" smtClean="0"/>
              <a:t>Introduction to SDN and NFV</a:t>
            </a:r>
          </a:p>
          <a:p>
            <a:pPr lvl="1"/>
            <a:r>
              <a:rPr lang="en-US" dirty="0" smtClean="0">
                <a:solidFill>
                  <a:srgbClr val="FF0000"/>
                </a:solidFill>
              </a:rPr>
              <a:t>Software Defined Cellular Networks</a:t>
            </a:r>
          </a:p>
          <a:p>
            <a:pPr lvl="2"/>
            <a:r>
              <a:rPr lang="en-US" dirty="0" smtClean="0">
                <a:solidFill>
                  <a:srgbClr val="000000"/>
                </a:solidFill>
              </a:rPr>
              <a:t>Radio Access Networks</a:t>
            </a:r>
          </a:p>
          <a:p>
            <a:pPr lvl="2"/>
            <a:r>
              <a:rPr lang="en-US" dirty="0" smtClean="0">
                <a:solidFill>
                  <a:srgbClr val="000000"/>
                </a:solidFill>
              </a:rPr>
              <a:t>Cellular Core Networks</a:t>
            </a:r>
          </a:p>
          <a:p>
            <a:pPr lvl="2"/>
            <a:r>
              <a:rPr lang="en-US" dirty="0" smtClean="0">
                <a:solidFill>
                  <a:srgbClr val="000000"/>
                </a:solidFill>
              </a:rPr>
              <a:t>Cellular Wide Area Networks</a:t>
            </a:r>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val="7974798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3"/>
          <p:cNvSpPr>
            <a:spLocks noGrp="1"/>
          </p:cNvSpPr>
          <p:nvPr>
            <p:ph type="ctrTitle"/>
          </p:nvPr>
        </p:nvSpPr>
        <p:spPr>
          <a:xfrm>
            <a:off x="685800" y="2130425"/>
            <a:ext cx="7772400" cy="2105025"/>
          </a:xfrm>
        </p:spPr>
        <p:txBody>
          <a:bodyPr/>
          <a:lstStyle/>
          <a:p>
            <a:r>
              <a:rPr lang="en-US">
                <a:latin typeface="Calibri" charset="0"/>
                <a:ea typeface="ＭＳ Ｐゴシック" charset="0"/>
                <a:cs typeface="ＭＳ Ｐゴシック" charset="0"/>
              </a:rPr>
              <a:t>A Clean-Slate Design: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Software-Defined Radio Access Networks</a:t>
            </a:r>
          </a:p>
        </p:txBody>
      </p:sp>
      <p:sp>
        <p:nvSpPr>
          <p:cNvPr id="141314" name="Slide Number Placeholder 3"/>
          <p:cNvSpPr>
            <a:spLocks noGrp="1"/>
          </p:cNvSpPr>
          <p:nvPr>
            <p:ph type="sldNum" sz="quarter" idx="12"/>
          </p:nvPr>
        </p:nvSpPr>
        <p:spPr bwMode="auto">
          <a:xfrm>
            <a:off x="6996113" y="6496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B530372-7363-6C46-8435-68E533ABC9A8}" type="slidenum">
              <a:rPr lang="en-US" sz="1000" b="0">
                <a:solidFill>
                  <a:srgbClr val="BFBFBF"/>
                </a:solidFill>
              </a:rPr>
              <a:pPr eaLnBrk="1" hangingPunct="1"/>
              <a:t>22</a:t>
            </a:fld>
            <a:endParaRPr lang="en-US" sz="1000" b="0">
              <a:solidFill>
                <a:srgbClr val="BFBFBF"/>
              </a:solidFill>
            </a:endParaRPr>
          </a:p>
        </p:txBody>
      </p:sp>
      <p:sp>
        <p:nvSpPr>
          <p:cNvPr id="5" name="Footer Placeholder 4"/>
          <p:cNvSpPr>
            <a:spLocks noGrp="1"/>
          </p:cNvSpPr>
          <p:nvPr>
            <p:ph type="ftr" sz="quarter" idx="11"/>
          </p:nvPr>
        </p:nvSpPr>
        <p:spPr/>
        <p:txBody>
          <a:bodyPr/>
          <a:lstStyle/>
          <a:p>
            <a:pPr>
              <a:defRPr/>
            </a:pPr>
            <a:r>
              <a:rPr lang="en-US" smtClean="0">
                <a:solidFill>
                  <a:srgbClr val="BFBFBF"/>
                </a:solidFill>
              </a:rPr>
              <a:t>Cellular Networks and Mobile Computing (COMS 6998-7)</a:t>
            </a:r>
            <a:endParaRPr lang="en-US">
              <a:solidFill>
                <a:srgbClr val="BFBFBF"/>
              </a:solidFill>
            </a:endParaRPr>
          </a:p>
        </p:txBody>
      </p:sp>
      <p:sp>
        <p:nvSpPr>
          <p:cNvPr id="14131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000" b="0" smtClean="0">
                <a:solidFill>
                  <a:srgbClr val="BFBFBF"/>
                </a:solidFill>
              </a:rPr>
              <a:t>3/10/14</a:t>
            </a:r>
            <a:endParaRPr lang="en-US" sz="1000" b="0">
              <a:solidFill>
                <a:srgbClr val="BFBFBF"/>
              </a:solidFill>
            </a:endParaRPr>
          </a:p>
        </p:txBody>
      </p:sp>
    </p:spTree>
    <p:extLst>
      <p:ext uri="{BB962C8B-B14F-4D97-AF65-F5344CB8AC3E}">
        <p14:creationId xmlns:p14="http://schemas.microsoft.com/office/powerpoint/2010/main" val="41795740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1"/>
          <p:cNvSpPr>
            <a:spLocks noGrp="1"/>
          </p:cNvSpPr>
          <p:nvPr>
            <p:ph type="title"/>
          </p:nvPr>
        </p:nvSpPr>
        <p:spPr/>
        <p:txBody>
          <a:bodyPr/>
          <a:lstStyle/>
          <a:p>
            <a:r>
              <a:rPr lang="en-US">
                <a:latin typeface="Calibri" charset="0"/>
                <a:ea typeface="ＭＳ Ｐゴシック" charset="0"/>
                <a:cs typeface="ＭＳ Ｐゴシック" charset="0"/>
              </a:rPr>
              <a:t>Carrier’s Dilemma</a:t>
            </a:r>
          </a:p>
        </p:txBody>
      </p:sp>
      <p:sp>
        <p:nvSpPr>
          <p:cNvPr id="4" name="Slide Number Placeholder 3"/>
          <p:cNvSpPr>
            <a:spLocks noGrp="1"/>
          </p:cNvSpPr>
          <p:nvPr>
            <p:ph type="sldNum" sz="quarter" idx="12"/>
          </p:nvPr>
        </p:nvSpPr>
        <p:spPr/>
        <p:txBody>
          <a:bodyPr/>
          <a:lstStyle/>
          <a:p>
            <a:pPr>
              <a:defRPr/>
            </a:pPr>
            <a:fld id="{22B8DAE7-65FF-8A4C-83AA-92F87B1445AE}" type="slidenum">
              <a:rPr lang="en-US">
                <a:solidFill>
                  <a:prstClr val="white">
                    <a:lumMod val="75000"/>
                  </a:prstClr>
                </a:solidFill>
              </a:rPr>
              <a:pPr>
                <a:defRPr/>
              </a:pPr>
              <a:t>23</a:t>
            </a:fld>
            <a:endParaRPr lang="en-US" dirty="0">
              <a:solidFill>
                <a:prstClr val="white">
                  <a:lumMod val="75000"/>
                </a:prstClr>
              </a:solidFill>
            </a:endParaRPr>
          </a:p>
        </p:txBody>
      </p:sp>
      <p:graphicFrame>
        <p:nvGraphicFramePr>
          <p:cNvPr id="8" name="Chart 7"/>
          <p:cNvGraphicFramePr>
            <a:graphicFrameLocks/>
          </p:cNvGraphicFramePr>
          <p:nvPr/>
        </p:nvGraphicFramePr>
        <p:xfrm>
          <a:off x="622300" y="2352792"/>
          <a:ext cx="3925409" cy="3231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4927600" y="2352792"/>
          <a:ext cx="3886200" cy="3351661"/>
        </p:xfrm>
        <a:graphic>
          <a:graphicData uri="http://schemas.openxmlformats.org/drawingml/2006/chart">
            <c:chart xmlns:c="http://schemas.openxmlformats.org/drawingml/2006/chart" xmlns:r="http://schemas.openxmlformats.org/officeDocument/2006/relationships" r:id="rId4"/>
          </a:graphicData>
        </a:graphic>
      </p:graphicFrame>
      <p:sp>
        <p:nvSpPr>
          <p:cNvPr id="262149" name="TextBox 5"/>
          <p:cNvSpPr txBox="1">
            <a:spLocks noChangeArrowheads="1"/>
          </p:cNvSpPr>
          <p:nvPr/>
        </p:nvSpPr>
        <p:spPr bwMode="auto">
          <a:xfrm>
            <a:off x="592138" y="1793875"/>
            <a:ext cx="4100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2400" smtClean="0">
                <a:solidFill>
                  <a:srgbClr val="434343"/>
                </a:solidFill>
              </a:rPr>
              <a:t>Exponential Traffic Growth</a:t>
            </a:r>
            <a:endParaRPr lang="en-US" sz="2400" smtClean="0">
              <a:solidFill>
                <a:prstClr val="black"/>
              </a:solidFill>
            </a:endParaRPr>
          </a:p>
        </p:txBody>
      </p:sp>
      <p:sp>
        <p:nvSpPr>
          <p:cNvPr id="262150" name="TextBox 9"/>
          <p:cNvSpPr txBox="1">
            <a:spLocks noChangeArrowheads="1"/>
          </p:cNvSpPr>
          <p:nvPr/>
        </p:nvSpPr>
        <p:spPr bwMode="auto">
          <a:xfrm>
            <a:off x="4816475" y="1851025"/>
            <a:ext cx="341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2400" smtClean="0">
                <a:solidFill>
                  <a:srgbClr val="434343"/>
                </a:solidFill>
              </a:rPr>
              <a:t>Limited Capacity Gain</a:t>
            </a:r>
            <a:endParaRPr lang="en-US" sz="2400" smtClean="0">
              <a:solidFill>
                <a:prstClr val="black"/>
              </a:solidFill>
            </a:endParaRPr>
          </a:p>
        </p:txBody>
      </p:sp>
      <p:sp>
        <p:nvSpPr>
          <p:cNvPr id="262151" name="Content Placeholder 10"/>
          <p:cNvSpPr>
            <a:spLocks noGrp="1"/>
          </p:cNvSpPr>
          <p:nvPr>
            <p:ph idx="1"/>
          </p:nvPr>
        </p:nvSpPr>
        <p:spPr>
          <a:xfrm>
            <a:off x="457200" y="5703888"/>
            <a:ext cx="8229600" cy="901700"/>
          </a:xfrm>
        </p:spPr>
        <p:txBody>
          <a:bodyPr/>
          <a:lstStyle/>
          <a:p>
            <a:pPr marL="457200" indent="-431800">
              <a:lnSpc>
                <a:spcPct val="115000"/>
              </a:lnSpc>
              <a:spcBef>
                <a:spcPts val="800"/>
              </a:spcBef>
              <a:buClr>
                <a:srgbClr val="434343"/>
              </a:buClr>
              <a:buSzPct val="167000"/>
            </a:pPr>
            <a:r>
              <a:rPr lang="en-US" sz="2800">
                <a:solidFill>
                  <a:srgbClr val="434343"/>
                </a:solidFill>
                <a:latin typeface="Calibri" charset="0"/>
                <a:ea typeface="ＭＳ Ｐゴシック" charset="0"/>
                <a:cs typeface="ＭＳ Ｐゴシック" charset="0"/>
              </a:rPr>
              <a:t>Poor wireless connectivity if left unaddressed</a:t>
            </a:r>
            <a:endParaRPr lang="en-US" sz="280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30451042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811463" y="2286000"/>
            <a:ext cx="5468937" cy="3798888"/>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3000" dirty="0">
              <a:solidFill>
                <a:prstClr val="black"/>
              </a:solidFill>
              <a:latin typeface="Calibri"/>
            </a:endParaRPr>
          </a:p>
        </p:txBody>
      </p:sp>
      <p:sp>
        <p:nvSpPr>
          <p:cNvPr id="142338" name="Title 1"/>
          <p:cNvSpPr>
            <a:spLocks noGrp="1"/>
          </p:cNvSpPr>
          <p:nvPr>
            <p:ph type="title"/>
          </p:nvPr>
        </p:nvSpPr>
        <p:spPr>
          <a:xfrm>
            <a:off x="457200" y="274638"/>
            <a:ext cx="8229600" cy="841375"/>
          </a:xfrm>
        </p:spPr>
        <p:txBody>
          <a:bodyPr/>
          <a:lstStyle/>
          <a:p>
            <a:r>
              <a:rPr lang="en-US" sz="3600">
                <a:solidFill>
                  <a:srgbClr val="000090"/>
                </a:solidFill>
                <a:latin typeface="Calibri" charset="0"/>
              </a:rPr>
              <a:t>LTE Radio Access Networks</a:t>
            </a:r>
          </a:p>
        </p:txBody>
      </p:sp>
      <p:sp>
        <p:nvSpPr>
          <p:cNvPr id="5" name="Rectangle 4"/>
          <p:cNvSpPr/>
          <p:nvPr/>
        </p:nvSpPr>
        <p:spPr>
          <a:xfrm>
            <a:off x="2743200" y="6019800"/>
            <a:ext cx="787400" cy="369888"/>
          </a:xfrm>
          <a:prstGeom prst="rect">
            <a:avLst/>
          </a:prstGeom>
        </p:spPr>
        <p:txBody>
          <a:bodyPr wrap="none">
            <a:spAutoFit/>
          </a:bodyPr>
          <a:lstStyle/>
          <a:p>
            <a:pPr defTabSz="457200">
              <a:defRPr/>
            </a:pPr>
            <a:r>
              <a:rPr lang="en-US" dirty="0">
                <a:solidFill>
                  <a:prstClr val="black"/>
                </a:solidFill>
                <a:latin typeface="Calibri"/>
                <a:ea typeface="ＭＳ Ｐゴシック" charset="0"/>
                <a:cs typeface="Lucida Sans"/>
              </a:rPr>
              <a:t>access</a:t>
            </a:r>
          </a:p>
        </p:txBody>
      </p:sp>
      <p:sp>
        <p:nvSpPr>
          <p:cNvPr id="6" name="Rectangle 5"/>
          <p:cNvSpPr/>
          <p:nvPr/>
        </p:nvSpPr>
        <p:spPr>
          <a:xfrm>
            <a:off x="3657600" y="6019800"/>
            <a:ext cx="598488" cy="369888"/>
          </a:xfrm>
          <a:prstGeom prst="rect">
            <a:avLst/>
          </a:prstGeom>
        </p:spPr>
        <p:txBody>
          <a:bodyPr wrap="none">
            <a:spAutoFit/>
          </a:bodyPr>
          <a:lstStyle/>
          <a:p>
            <a:pPr defTabSz="457200">
              <a:defRPr/>
            </a:pPr>
            <a:r>
              <a:rPr lang="en-US" dirty="0">
                <a:solidFill>
                  <a:prstClr val="black"/>
                </a:solidFill>
                <a:latin typeface="Calibri"/>
                <a:ea typeface="ＭＳ Ｐゴシック" charset="0"/>
                <a:cs typeface="Lucida Sans"/>
              </a:rPr>
              <a:t>core</a:t>
            </a:r>
          </a:p>
        </p:txBody>
      </p:sp>
      <p:grpSp>
        <p:nvGrpSpPr>
          <p:cNvPr id="142341" name="Group 6"/>
          <p:cNvGrpSpPr>
            <a:grpSpLocks/>
          </p:cNvGrpSpPr>
          <p:nvPr/>
        </p:nvGrpSpPr>
        <p:grpSpPr bwMode="auto">
          <a:xfrm>
            <a:off x="2249488" y="4733925"/>
            <a:ext cx="536575" cy="1773238"/>
            <a:chOff x="2228036" y="3409610"/>
            <a:chExt cx="536196" cy="1772842"/>
          </a:xfrm>
        </p:grpSpPr>
        <p:graphicFrame>
          <p:nvGraphicFramePr>
            <p:cNvPr id="142388" name="Object 7"/>
            <p:cNvGraphicFramePr>
              <a:graphicFrameLocks noChangeAspect="1"/>
            </p:cNvGraphicFramePr>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112766" name="Visio" r:id="rId4" imgW="635000" imgH="1511300" progId="">
                    <p:embed/>
                  </p:oleObj>
                </mc:Choice>
                <mc:Fallback>
                  <p:oleObj name="Visio" r:id="rId4"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2389" name="Object 8"/>
            <p:cNvGraphicFramePr>
              <a:graphicFrameLocks noChangeAspect="1"/>
            </p:cNvGraphicFramePr>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112767" name="Visio" r:id="rId6" imgW="635000" imgH="1511300" progId="">
                    <p:embed/>
                  </p:oleObj>
                </mc:Choice>
                <mc:Fallback>
                  <p:oleObj name="Visio" r:id="rId6"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2342" name="Group 9"/>
          <p:cNvGrpSpPr>
            <a:grpSpLocks/>
          </p:cNvGrpSpPr>
          <p:nvPr/>
        </p:nvGrpSpPr>
        <p:grpSpPr bwMode="auto">
          <a:xfrm>
            <a:off x="2268538" y="2471738"/>
            <a:ext cx="536575" cy="1771650"/>
            <a:chOff x="2336258" y="1389920"/>
            <a:chExt cx="536196" cy="1772842"/>
          </a:xfrm>
        </p:grpSpPr>
        <p:graphicFrame>
          <p:nvGraphicFramePr>
            <p:cNvPr id="142386" name="Object 10"/>
            <p:cNvGraphicFramePr>
              <a:graphicFrameLocks noChangeAspect="1"/>
            </p:cNvGraphicFramePr>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112768"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2387" name="Object 11"/>
            <p:cNvGraphicFramePr>
              <a:graphicFrameLocks noChangeAspect="1"/>
            </p:cNvGraphicFramePr>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112769"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2343" name="Group 12"/>
          <p:cNvGrpSpPr>
            <a:grpSpLocks/>
          </p:cNvGrpSpPr>
          <p:nvPr/>
        </p:nvGrpSpPr>
        <p:grpSpPr bwMode="auto">
          <a:xfrm>
            <a:off x="730250" y="2430463"/>
            <a:ext cx="833438" cy="1385887"/>
            <a:chOff x="547949" y="1288623"/>
            <a:chExt cx="834268" cy="1385046"/>
          </a:xfrm>
        </p:grpSpPr>
        <p:pic>
          <p:nvPicPr>
            <p:cNvPr id="142383" name="Picture 13"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4" name="Picture 14"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5" name="Picture 15"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344" name="Group 16"/>
          <p:cNvGrpSpPr>
            <a:grpSpLocks/>
          </p:cNvGrpSpPr>
          <p:nvPr/>
        </p:nvGrpSpPr>
        <p:grpSpPr bwMode="auto">
          <a:xfrm>
            <a:off x="730250" y="5057775"/>
            <a:ext cx="833438" cy="1385888"/>
            <a:chOff x="547949" y="4190857"/>
            <a:chExt cx="834268" cy="1385046"/>
          </a:xfrm>
        </p:grpSpPr>
        <p:pic>
          <p:nvPicPr>
            <p:cNvPr id="142380" name="Picture 17"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928672" y="419085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1" name="Picture 18"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701899" y="441060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2" name="Picture 19"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547949" y="4646275"/>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345" name="Group 20"/>
          <p:cNvGrpSpPr>
            <a:grpSpLocks/>
          </p:cNvGrpSpPr>
          <p:nvPr/>
        </p:nvGrpSpPr>
        <p:grpSpPr bwMode="auto">
          <a:xfrm rot="-10076633" flipH="1" flipV="1">
            <a:off x="1649413" y="5526088"/>
            <a:ext cx="400050" cy="449262"/>
            <a:chOff x="5777472" y="4798637"/>
            <a:chExt cx="1366185" cy="1260568"/>
          </a:xfrm>
        </p:grpSpPr>
        <p:sp>
          <p:nvSpPr>
            <p:cNvPr id="22" name="Arc 33"/>
            <p:cNvSpPr>
              <a:spLocks noChangeArrowheads="1"/>
            </p:cNvSpPr>
            <p:nvPr/>
          </p:nvSpPr>
          <p:spPr bwMode="auto">
            <a:xfrm>
              <a:off x="5769761" y="5456006"/>
              <a:ext cx="44997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3" name="Arc 34"/>
            <p:cNvSpPr>
              <a:spLocks noChangeArrowheads="1"/>
            </p:cNvSpPr>
            <p:nvPr/>
          </p:nvSpPr>
          <p:spPr bwMode="auto">
            <a:xfrm>
              <a:off x="5923773" y="5346944"/>
              <a:ext cx="449972" cy="601330"/>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4" name="Arc 35"/>
            <p:cNvSpPr>
              <a:spLocks noChangeArrowheads="1"/>
            </p:cNvSpPr>
            <p:nvPr/>
          </p:nvSpPr>
          <p:spPr bwMode="auto">
            <a:xfrm>
              <a:off x="6078855" y="5237318"/>
              <a:ext cx="45539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5" name="Arc 36"/>
            <p:cNvSpPr>
              <a:spLocks noChangeArrowheads="1"/>
            </p:cNvSpPr>
            <p:nvPr/>
          </p:nvSpPr>
          <p:spPr bwMode="auto">
            <a:xfrm>
              <a:off x="6232867" y="5128256"/>
              <a:ext cx="455395" cy="601330"/>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6" name="Arc 37"/>
            <p:cNvSpPr>
              <a:spLocks noChangeArrowheads="1"/>
            </p:cNvSpPr>
            <p:nvPr/>
          </p:nvSpPr>
          <p:spPr bwMode="auto">
            <a:xfrm>
              <a:off x="6382708" y="5020026"/>
              <a:ext cx="45539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7" name="Arc 38"/>
            <p:cNvSpPr>
              <a:spLocks noChangeArrowheads="1"/>
            </p:cNvSpPr>
            <p:nvPr/>
          </p:nvSpPr>
          <p:spPr bwMode="auto">
            <a:xfrm>
              <a:off x="6530344" y="4908002"/>
              <a:ext cx="449972" cy="601333"/>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8" name="Arc 39"/>
            <p:cNvSpPr>
              <a:spLocks noChangeArrowheads="1"/>
            </p:cNvSpPr>
            <p:nvPr/>
          </p:nvSpPr>
          <p:spPr bwMode="auto">
            <a:xfrm>
              <a:off x="6686618" y="4803199"/>
              <a:ext cx="44997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grpSp>
      <p:grpSp>
        <p:nvGrpSpPr>
          <p:cNvPr id="142346" name="Group 28"/>
          <p:cNvGrpSpPr>
            <a:grpSpLocks/>
          </p:cNvGrpSpPr>
          <p:nvPr/>
        </p:nvGrpSpPr>
        <p:grpSpPr bwMode="auto">
          <a:xfrm rot="10076633" flipH="1">
            <a:off x="1649413" y="2898775"/>
            <a:ext cx="400050" cy="449263"/>
            <a:chOff x="5777472" y="4798637"/>
            <a:chExt cx="1366185" cy="1260568"/>
          </a:xfrm>
        </p:grpSpPr>
        <p:sp>
          <p:nvSpPr>
            <p:cNvPr id="30" name="Arc 33"/>
            <p:cNvSpPr>
              <a:spLocks noChangeArrowheads="1"/>
            </p:cNvSpPr>
            <p:nvPr/>
          </p:nvSpPr>
          <p:spPr bwMode="auto">
            <a:xfrm>
              <a:off x="5768629" y="5451650"/>
              <a:ext cx="44997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1" name="Arc 34"/>
            <p:cNvSpPr>
              <a:spLocks noChangeArrowheads="1"/>
            </p:cNvSpPr>
            <p:nvPr/>
          </p:nvSpPr>
          <p:spPr bwMode="auto">
            <a:xfrm>
              <a:off x="5924906" y="5351300"/>
              <a:ext cx="449972" cy="601329"/>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2" name="Arc 35"/>
            <p:cNvSpPr>
              <a:spLocks noChangeArrowheads="1"/>
            </p:cNvSpPr>
            <p:nvPr/>
          </p:nvSpPr>
          <p:spPr bwMode="auto">
            <a:xfrm>
              <a:off x="6077723" y="5232963"/>
              <a:ext cx="45539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3" name="Arc 36"/>
            <p:cNvSpPr>
              <a:spLocks noChangeArrowheads="1"/>
            </p:cNvSpPr>
            <p:nvPr/>
          </p:nvSpPr>
          <p:spPr bwMode="auto">
            <a:xfrm>
              <a:off x="6232867" y="5128255"/>
              <a:ext cx="455395" cy="601332"/>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4" name="Arc 37"/>
            <p:cNvSpPr>
              <a:spLocks noChangeArrowheads="1"/>
            </p:cNvSpPr>
            <p:nvPr/>
          </p:nvSpPr>
          <p:spPr bwMode="auto">
            <a:xfrm>
              <a:off x="6381576" y="5015671"/>
              <a:ext cx="45539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5" name="Arc 38"/>
            <p:cNvSpPr>
              <a:spLocks noChangeArrowheads="1"/>
            </p:cNvSpPr>
            <p:nvPr/>
          </p:nvSpPr>
          <p:spPr bwMode="auto">
            <a:xfrm>
              <a:off x="6531477" y="4912359"/>
              <a:ext cx="449972" cy="601332"/>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6" name="Arc 39"/>
            <p:cNvSpPr>
              <a:spLocks noChangeArrowheads="1"/>
            </p:cNvSpPr>
            <p:nvPr/>
          </p:nvSpPr>
          <p:spPr bwMode="auto">
            <a:xfrm>
              <a:off x="6685486" y="4798844"/>
              <a:ext cx="44997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grpSp>
      <p:sp>
        <p:nvSpPr>
          <p:cNvPr id="37" name="Rectangle 36"/>
          <p:cNvSpPr>
            <a:spLocks/>
          </p:cNvSpPr>
          <p:nvPr/>
        </p:nvSpPr>
        <p:spPr>
          <a:xfrm>
            <a:off x="6170613" y="3868738"/>
            <a:ext cx="1828800" cy="73025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8" name="Rectangle 37"/>
          <p:cNvSpPr/>
          <p:nvPr/>
        </p:nvSpPr>
        <p:spPr>
          <a:xfrm>
            <a:off x="6105525" y="3906838"/>
            <a:ext cx="1968500" cy="646112"/>
          </a:xfrm>
          <a:prstGeom prst="rect">
            <a:avLst/>
          </a:prstGeom>
        </p:spPr>
        <p:txBody>
          <a:bodyPr>
            <a:spAutoFit/>
          </a:bodyPr>
          <a:lstStyle/>
          <a:p>
            <a:pPr algn="ctr" defTabSz="457200">
              <a:defRPr/>
            </a:pPr>
            <a:r>
              <a:rPr lang="en-US" dirty="0">
                <a:solidFill>
                  <a:prstClr val="black"/>
                </a:solidFill>
                <a:latin typeface="Calibri"/>
                <a:ea typeface="ＭＳ Ｐゴシック" charset="0"/>
                <a:cs typeface="Lucida Sans"/>
              </a:rPr>
              <a:t>Packet Data </a:t>
            </a:r>
            <a:br>
              <a:rPr lang="en-US" dirty="0">
                <a:solidFill>
                  <a:prstClr val="black"/>
                </a:solidFill>
                <a:latin typeface="Calibri"/>
                <a:ea typeface="ＭＳ Ｐゴシック" charset="0"/>
                <a:cs typeface="Lucida Sans"/>
              </a:rPr>
            </a:br>
            <a:r>
              <a:rPr lang="en-US" dirty="0">
                <a:solidFill>
                  <a:prstClr val="black"/>
                </a:solidFill>
                <a:latin typeface="Calibri"/>
                <a:ea typeface="ＭＳ Ｐゴシック" charset="0"/>
                <a:cs typeface="Lucida Sans"/>
              </a:rPr>
              <a:t>Network Gateway</a:t>
            </a:r>
          </a:p>
        </p:txBody>
      </p:sp>
      <p:sp>
        <p:nvSpPr>
          <p:cNvPr id="39" name="Rectangle 38"/>
          <p:cNvSpPr>
            <a:spLocks noChangeAspect="1"/>
          </p:cNvSpPr>
          <p:nvPr/>
        </p:nvSpPr>
        <p:spPr>
          <a:xfrm>
            <a:off x="3692525" y="3381375"/>
            <a:ext cx="1828800" cy="714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40" name="Rectangle 39"/>
          <p:cNvSpPr/>
          <p:nvPr/>
        </p:nvSpPr>
        <p:spPr>
          <a:xfrm>
            <a:off x="3738563" y="3538538"/>
            <a:ext cx="1754187" cy="369887"/>
          </a:xfrm>
          <a:prstGeom prst="rect">
            <a:avLst/>
          </a:prstGeom>
        </p:spPr>
        <p:txBody>
          <a:bodyPr wrap="none">
            <a:spAutoFit/>
          </a:bodyPr>
          <a:lstStyle/>
          <a:p>
            <a:pPr algn="ctr" defTabSz="457200">
              <a:defRPr/>
            </a:pPr>
            <a:r>
              <a:rPr lang="en-US" dirty="0">
                <a:solidFill>
                  <a:prstClr val="black"/>
                </a:solidFill>
                <a:latin typeface="Calibri"/>
                <a:ea typeface="ＭＳ Ｐゴシック" charset="0"/>
                <a:cs typeface="Lucida Sans"/>
              </a:rPr>
              <a:t>Serving Gateway</a:t>
            </a:r>
          </a:p>
        </p:txBody>
      </p:sp>
      <p:sp>
        <p:nvSpPr>
          <p:cNvPr id="41" name="Rectangle 40"/>
          <p:cNvSpPr/>
          <p:nvPr/>
        </p:nvSpPr>
        <p:spPr>
          <a:xfrm>
            <a:off x="8086725" y="4724400"/>
            <a:ext cx="865188" cy="339725"/>
          </a:xfrm>
          <a:prstGeom prst="rect">
            <a:avLst/>
          </a:prstGeom>
        </p:spPr>
        <p:txBody>
          <a:bodyPr wrap="none">
            <a:spAutoFit/>
          </a:bodyPr>
          <a:lstStyle/>
          <a:p>
            <a:pPr defTabSz="457200">
              <a:defRPr/>
            </a:pPr>
            <a:r>
              <a:rPr lang="en-US" sz="1600" dirty="0">
                <a:solidFill>
                  <a:prstClr val="black"/>
                </a:solidFill>
                <a:latin typeface="Calibri"/>
                <a:ea typeface="ＭＳ Ｐゴシック" charset="0"/>
                <a:cs typeface="Lucida Sans"/>
              </a:rPr>
              <a:t>Internet</a:t>
            </a:r>
            <a:endParaRPr lang="en-US" sz="1600" dirty="0">
              <a:solidFill>
                <a:prstClr val="black"/>
              </a:solidFill>
              <a:latin typeface="Calibri"/>
              <a:ea typeface="ＭＳ Ｐゴシック" charset="0"/>
              <a:cs typeface="ＭＳ Ｐゴシック" charset="0"/>
            </a:endParaRPr>
          </a:p>
        </p:txBody>
      </p:sp>
      <p:cxnSp>
        <p:nvCxnSpPr>
          <p:cNvPr id="42" name="Straight Connector 41"/>
          <p:cNvCxnSpPr>
            <a:stCxn id="37" idx="3"/>
          </p:cNvCxnSpPr>
          <p:nvPr/>
        </p:nvCxnSpPr>
        <p:spPr>
          <a:xfrm>
            <a:off x="7999413" y="4233863"/>
            <a:ext cx="687387" cy="952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700463" y="4718050"/>
            <a:ext cx="1828800" cy="712788"/>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44" name="Rectangle 43"/>
          <p:cNvSpPr/>
          <p:nvPr/>
        </p:nvSpPr>
        <p:spPr>
          <a:xfrm>
            <a:off x="3746500" y="4860925"/>
            <a:ext cx="1754188" cy="369888"/>
          </a:xfrm>
          <a:prstGeom prst="rect">
            <a:avLst/>
          </a:prstGeom>
        </p:spPr>
        <p:txBody>
          <a:bodyPr wrap="none">
            <a:spAutoFit/>
          </a:bodyPr>
          <a:lstStyle/>
          <a:p>
            <a:pPr algn="ctr" defTabSz="457200">
              <a:defRPr/>
            </a:pPr>
            <a:r>
              <a:rPr lang="en-US" dirty="0">
                <a:solidFill>
                  <a:prstClr val="black"/>
                </a:solidFill>
                <a:latin typeface="Calibri"/>
                <a:ea typeface="ＭＳ Ｐゴシック" charset="0"/>
                <a:cs typeface="Lucida Sans"/>
              </a:rPr>
              <a:t>Serving Gateway</a:t>
            </a:r>
          </a:p>
        </p:txBody>
      </p:sp>
      <p:cxnSp>
        <p:nvCxnSpPr>
          <p:cNvPr id="45" name="Elbow Connector 44"/>
          <p:cNvCxnSpPr>
            <a:stCxn id="39" idx="3"/>
          </p:cNvCxnSpPr>
          <p:nvPr/>
        </p:nvCxnSpPr>
        <p:spPr>
          <a:xfrm>
            <a:off x="5521325" y="3738563"/>
            <a:ext cx="649288" cy="434975"/>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529263" y="4438650"/>
            <a:ext cx="641350" cy="635000"/>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endCxn id="39" idx="1"/>
          </p:cNvCxnSpPr>
          <p:nvPr/>
        </p:nvCxnSpPr>
        <p:spPr>
          <a:xfrm>
            <a:off x="2786063" y="3036888"/>
            <a:ext cx="906462" cy="701675"/>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V="1">
            <a:off x="2778125" y="5046663"/>
            <a:ext cx="908050" cy="660400"/>
          </a:xfrm>
          <a:prstGeom prst="bentConnector3">
            <a:avLst>
              <a:gd name="adj1" fmla="val 5418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7738" y="1925638"/>
            <a:ext cx="0" cy="4821237"/>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733550" y="1966913"/>
            <a:ext cx="1414463" cy="307975"/>
          </a:xfrm>
          <a:prstGeom prst="rect">
            <a:avLst/>
          </a:prstGeom>
        </p:spPr>
        <p:txBody>
          <a:bodyPr wrap="none">
            <a:spAutoFit/>
          </a:bodyPr>
          <a:lstStyle/>
          <a:p>
            <a:pPr algn="ctr" defTabSz="457200">
              <a:defRPr/>
            </a:pPr>
            <a:r>
              <a:rPr lang="en-US" sz="1400" dirty="0">
                <a:solidFill>
                  <a:prstClr val="black"/>
                </a:solidFill>
                <a:latin typeface="Calibri"/>
                <a:ea typeface="ＭＳ Ｐゴシック" charset="0"/>
                <a:cs typeface="Lucida Sans"/>
              </a:rPr>
              <a:t>Base Station (BS)</a:t>
            </a:r>
            <a:endParaRPr lang="en-US" sz="1400" dirty="0">
              <a:solidFill>
                <a:prstClr val="black"/>
              </a:solidFill>
              <a:latin typeface="Calibri"/>
              <a:ea typeface="ＭＳ Ｐゴシック" charset="0"/>
              <a:cs typeface="ＭＳ Ｐゴシック" charset="0"/>
            </a:endParaRPr>
          </a:p>
        </p:txBody>
      </p:sp>
      <p:cxnSp>
        <p:nvCxnSpPr>
          <p:cNvPr id="51" name="Straight Connector 50"/>
          <p:cNvCxnSpPr/>
          <p:nvPr/>
        </p:nvCxnSpPr>
        <p:spPr>
          <a:xfrm>
            <a:off x="2439988" y="2246313"/>
            <a:ext cx="0" cy="17462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625" y="4181475"/>
            <a:ext cx="1714500" cy="307975"/>
          </a:xfrm>
          <a:prstGeom prst="rect">
            <a:avLst/>
          </a:prstGeom>
        </p:spPr>
        <p:txBody>
          <a:bodyPr wrap="none">
            <a:spAutoFit/>
          </a:bodyPr>
          <a:lstStyle/>
          <a:p>
            <a:pPr algn="ctr" defTabSz="457200">
              <a:defRPr/>
            </a:pPr>
            <a:r>
              <a:rPr lang="en-US" sz="1400" dirty="0">
                <a:solidFill>
                  <a:prstClr val="black"/>
                </a:solidFill>
                <a:latin typeface="Calibri"/>
                <a:ea typeface="ＭＳ Ｐゴシック" charset="0"/>
                <a:cs typeface="Lucida Sans"/>
              </a:rPr>
              <a:t>User Equipment (UE)</a:t>
            </a:r>
            <a:endParaRPr lang="en-US" sz="1400" dirty="0">
              <a:solidFill>
                <a:prstClr val="black"/>
              </a:solidFill>
              <a:latin typeface="Calibri"/>
              <a:ea typeface="ＭＳ Ｐゴシック" charset="0"/>
              <a:cs typeface="ＭＳ Ｐゴシック" charset="0"/>
            </a:endParaRPr>
          </a:p>
        </p:txBody>
      </p:sp>
      <p:cxnSp>
        <p:nvCxnSpPr>
          <p:cNvPr id="53" name="Straight Connector 52"/>
          <p:cNvCxnSpPr/>
          <p:nvPr/>
        </p:nvCxnSpPr>
        <p:spPr>
          <a:xfrm>
            <a:off x="1158875" y="4718050"/>
            <a:ext cx="0" cy="265113"/>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2364" name="Slide Number Placeholder 2"/>
          <p:cNvSpPr>
            <a:spLocks noGrp="1"/>
          </p:cNvSpPr>
          <p:nvPr>
            <p:ph type="sldNum" sz="quarter" idx="12"/>
          </p:nvPr>
        </p:nvSpPr>
        <p:spPr bwMode="auto">
          <a:xfrm>
            <a:off x="65532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64B5B86-D4B6-FE45-92E7-76AEA2E6DFF1}" type="slidenum">
              <a:rPr lang="en-US" sz="1200">
                <a:solidFill>
                  <a:srgbClr val="BFBFBF"/>
                </a:solidFill>
                <a:latin typeface="Calibri" charset="0"/>
              </a:rPr>
              <a:pPr eaLnBrk="1" hangingPunct="1"/>
              <a:t>24</a:t>
            </a:fld>
            <a:endParaRPr lang="en-US" sz="1200" dirty="0">
              <a:solidFill>
                <a:srgbClr val="BFBFBF"/>
              </a:solidFill>
              <a:latin typeface="Calibri" charset="0"/>
            </a:endParaRPr>
          </a:p>
        </p:txBody>
      </p:sp>
      <p:sp>
        <p:nvSpPr>
          <p:cNvPr id="55" name="Content Placeholder 2"/>
          <p:cNvSpPr>
            <a:spLocks noGrp="1"/>
          </p:cNvSpPr>
          <p:nvPr>
            <p:ph idx="1"/>
          </p:nvPr>
        </p:nvSpPr>
        <p:spPr>
          <a:xfrm>
            <a:off x="0" y="1116013"/>
            <a:ext cx="9464675" cy="946150"/>
          </a:xfrm>
        </p:spPr>
        <p:txBody>
          <a:bodyPr/>
          <a:lstStyle/>
          <a:p>
            <a:r>
              <a:rPr lang="en-US" sz="2400">
                <a:solidFill>
                  <a:srgbClr val="800000"/>
                </a:solidFill>
                <a:latin typeface="Calibri" charset="0"/>
              </a:rPr>
              <a:t>Goal: high capacity wide-area wireless network</a:t>
            </a:r>
          </a:p>
          <a:p>
            <a:pPr lvl="1"/>
            <a:r>
              <a:rPr lang="en-US" sz="1800">
                <a:latin typeface="Calibri" charset="0"/>
              </a:rPr>
              <a:t>Dense deployment of small cells</a:t>
            </a: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3" name="Footer Placeholder 2"/>
          <p:cNvSpPr>
            <a:spLocks noGrp="1"/>
          </p:cNvSpPr>
          <p:nvPr>
            <p:ph type="ftr" sz="quarter" idx="11"/>
          </p:nvPr>
        </p:nvSpPr>
        <p:spPr>
          <a:xfrm>
            <a:off x="3124200" y="6477000"/>
            <a:ext cx="2895600" cy="244475"/>
          </a:xfrm>
        </p:spPr>
        <p:txBody>
          <a:bodyPr/>
          <a:lstStyle/>
          <a:p>
            <a:pPr>
              <a:defRPr/>
            </a:pPr>
            <a:r>
              <a:rPr lang="en-US" b="0" dirty="0" smtClean="0"/>
              <a:t>Cellular Networks and Mobile Computing (COMS 6998-7)</a:t>
            </a:r>
            <a:endParaRPr lang="en-US" b="0" dirty="0"/>
          </a:p>
        </p:txBody>
      </p:sp>
    </p:spTree>
    <p:extLst>
      <p:ext uri="{BB962C8B-B14F-4D97-AF65-F5344CB8AC3E}">
        <p14:creationId xmlns:p14="http://schemas.microsoft.com/office/powerpoint/2010/main" val="179265382"/>
      </p:ext>
    </p:extLst>
  </p:cSld>
  <p:clrMapOvr>
    <a:masterClrMapping/>
  </p:clrMapOvr>
  <p:transition xmlns:p14="http://schemas.microsoft.com/office/powerpoint/2010/main" spd="slow" advTm="18591"/>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r>
              <a:rPr lang="en-US">
                <a:latin typeface="Calibri" charset="0"/>
                <a:ea typeface="ＭＳ Ｐゴシック" charset="0"/>
                <a:cs typeface="ＭＳ Ｐゴシック" charset="0"/>
              </a:rPr>
              <a:t>Dense and Chaotic Deployments</a:t>
            </a:r>
          </a:p>
        </p:txBody>
      </p:sp>
      <p:sp>
        <p:nvSpPr>
          <p:cNvPr id="3" name="Content Placeholder 2"/>
          <p:cNvSpPr>
            <a:spLocks noGrp="1"/>
          </p:cNvSpPr>
          <p:nvPr>
            <p:ph idx="1"/>
          </p:nvPr>
        </p:nvSpPr>
        <p:spPr>
          <a:xfrm>
            <a:off x="325438" y="4892675"/>
            <a:ext cx="8686800" cy="1831975"/>
          </a:xfrm>
        </p:spPr>
        <p:txBody>
          <a:bodyPr/>
          <a:lstStyle/>
          <a:p>
            <a:pPr marL="457200" indent="-419100">
              <a:buClr>
                <a:srgbClr val="434343"/>
              </a:buClr>
              <a:buSzPct val="167000"/>
            </a:pPr>
            <a:r>
              <a:rPr lang="en-US">
                <a:solidFill>
                  <a:srgbClr val="434343"/>
                </a:solidFill>
                <a:latin typeface="Calibri" charset="0"/>
                <a:ea typeface="ＭＳ Ｐゴシック" charset="0"/>
                <a:cs typeface="ＭＳ Ｐゴシック" charset="0"/>
              </a:rPr>
              <a:t>Dense: high SNR per user leads to higher capacity</a:t>
            </a:r>
          </a:p>
          <a:p>
            <a:pPr marL="914400" lvl="1" indent="-381000">
              <a:buClr>
                <a:srgbClr val="666666"/>
              </a:buClr>
              <a:buSzPct val="80000"/>
              <a:buFont typeface="Courier New" charset="0"/>
              <a:buChar char="o"/>
            </a:pPr>
            <a:r>
              <a:rPr lang="en-US" sz="2600">
                <a:solidFill>
                  <a:srgbClr val="666666"/>
                </a:solidFill>
                <a:latin typeface="Calibri" charset="0"/>
                <a:ea typeface="ＭＳ Ｐゴシック" charset="0"/>
              </a:rPr>
              <a:t>Small cells, femto cells, repeaters, etc</a:t>
            </a:r>
          </a:p>
        </p:txBody>
      </p:sp>
      <p:sp>
        <p:nvSpPr>
          <p:cNvPr id="4" name="Slide Number Placeholder 3"/>
          <p:cNvSpPr>
            <a:spLocks noGrp="1"/>
          </p:cNvSpPr>
          <p:nvPr>
            <p:ph type="sldNum" sz="quarter" idx="12"/>
          </p:nvPr>
        </p:nvSpPr>
        <p:spPr/>
        <p:txBody>
          <a:bodyPr/>
          <a:lstStyle/>
          <a:p>
            <a:pPr>
              <a:defRPr/>
            </a:pPr>
            <a:fld id="{E129F111-85AA-0F44-966D-C53332AC8F2E}" type="slidenum">
              <a:rPr lang="en-US">
                <a:solidFill>
                  <a:prstClr val="white">
                    <a:lumMod val="75000"/>
                  </a:prstClr>
                </a:solidFill>
              </a:rPr>
              <a:pPr>
                <a:defRPr/>
              </a:pPr>
              <a:t>25</a:t>
            </a:fld>
            <a:endParaRPr lang="en-US">
              <a:solidFill>
                <a:prstClr val="white">
                  <a:lumMod val="75000"/>
                </a:prstClr>
              </a:solidFill>
            </a:endParaRPr>
          </a:p>
        </p:txBody>
      </p:sp>
      <p:pic>
        <p:nvPicPr>
          <p:cNvPr id="5" name="Picture 2" descr="http://www.atributosurbanos.es/images/fotos/sim-city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9487" y="2590801"/>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8251" y="2235710"/>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6800" y="243525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1085" y="2235710"/>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4873" y="3106585"/>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85260" y="3132357"/>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3460" y="2881086"/>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0368" y="387673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1826" y="400362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1887" y="3352801"/>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3344" y="324162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4859" y="362262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4859" y="2235710"/>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86" name="Picture 2" descr="http://www.atributosurbanos.es/images/fotos/sim-city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71688"/>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743201"/>
            <a:ext cx="1160472" cy="117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2040" y="2716845"/>
            <a:ext cx="1006560" cy="10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a:off x="4365625" y="3095625"/>
            <a:ext cx="434975" cy="38576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19" name="Footer Placeholder 18"/>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3945459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hape 33"/>
          <p:cNvSpPr>
            <a:spLocks noGrp="1"/>
          </p:cNvSpPr>
          <p:nvPr>
            <p:ph type="title"/>
          </p:nvPr>
        </p:nvSpPr>
        <p:spPr>
          <a:xfrm>
            <a:off x="457200" y="274638"/>
            <a:ext cx="8229600" cy="1143000"/>
          </a:xfrm>
        </p:spPr>
        <p:txBody>
          <a:bodyPr/>
          <a:lstStyle/>
          <a:p>
            <a:r>
              <a:rPr lang="en-US">
                <a:solidFill>
                  <a:srgbClr val="000090"/>
                </a:solidFill>
                <a:latin typeface="Calibri" charset="0"/>
                <a:ea typeface="ＭＳ Ｐゴシック" charset="0"/>
                <a:cs typeface="ＭＳ Ｐゴシック" charset="0"/>
              </a:rPr>
              <a:t>Problems</a:t>
            </a:r>
          </a:p>
        </p:txBody>
      </p:sp>
      <p:sp>
        <p:nvSpPr>
          <p:cNvPr id="34" name="Shape 34"/>
          <p:cNvSpPr txBox="1">
            <a:spLocks noGrp="1"/>
          </p:cNvSpPr>
          <p:nvPr>
            <p:ph type="body" idx="1"/>
          </p:nvPr>
        </p:nvSpPr>
        <p:spPr>
          <a:xfrm>
            <a:off x="457200" y="1577975"/>
            <a:ext cx="8229600" cy="4968875"/>
          </a:xfrm>
        </p:spPr>
        <p:txBody>
          <a:bodyPr>
            <a:noAutofit/>
          </a:bodyPr>
          <a:lstStyle/>
          <a:p>
            <a:pPr marL="457200" indent="-431800">
              <a:lnSpc>
                <a:spcPct val="115000"/>
              </a:lnSpc>
              <a:spcBef>
                <a:spcPts val="800"/>
              </a:spcBef>
              <a:buSzPct val="166666"/>
              <a:buFont typeface="Arial"/>
              <a:buChar char="•"/>
              <a:defRPr/>
            </a:pPr>
            <a:r>
              <a:rPr lang="en-US" sz="2800" dirty="0">
                <a:solidFill>
                  <a:srgbClr val="800000"/>
                </a:solidFill>
              </a:rPr>
              <a:t>Current LTE distributed control plane is ill-suited</a:t>
            </a:r>
            <a:endParaRPr lang="en" sz="2800" dirty="0">
              <a:solidFill>
                <a:srgbClr val="800000"/>
              </a:solidFill>
            </a:endParaRPr>
          </a:p>
          <a:p>
            <a:pPr marL="914400" lvl="1" indent="-406400">
              <a:lnSpc>
                <a:spcPct val="115000"/>
              </a:lnSpc>
              <a:spcBef>
                <a:spcPts val="700"/>
              </a:spcBef>
              <a:buFont typeface="Courier New"/>
              <a:buChar char="o"/>
              <a:defRPr/>
            </a:pPr>
            <a:r>
              <a:rPr lang="en-US" dirty="0">
                <a:solidFill>
                  <a:schemeClr val="tx1"/>
                </a:solidFill>
              </a:rPr>
              <a:t>Hard to manage inter-cell interference</a:t>
            </a:r>
          </a:p>
          <a:p>
            <a:pPr marL="914400" lvl="1" indent="-406400">
              <a:lnSpc>
                <a:spcPct val="115000"/>
              </a:lnSpc>
              <a:spcBef>
                <a:spcPts val="700"/>
              </a:spcBef>
              <a:buFont typeface="Courier New"/>
              <a:buChar char="o"/>
              <a:defRPr/>
            </a:pPr>
            <a:r>
              <a:rPr lang="en-US" dirty="0">
                <a:solidFill>
                  <a:schemeClr val="tx1"/>
                </a:solidFill>
              </a:rPr>
              <a:t>Hard to </a:t>
            </a:r>
            <a:r>
              <a:rPr lang="en-US" dirty="0" smtClean="0">
                <a:solidFill>
                  <a:schemeClr val="tx1"/>
                </a:solidFill>
              </a:rPr>
              <a:t>optimize </a:t>
            </a:r>
            <a:r>
              <a:rPr lang="en-US" dirty="0">
                <a:solidFill>
                  <a:schemeClr val="tx1"/>
                </a:solidFill>
              </a:rPr>
              <a:t>for variable </a:t>
            </a:r>
            <a:r>
              <a:rPr lang="en-US" dirty="0" smtClean="0">
                <a:solidFill>
                  <a:schemeClr val="tx1"/>
                </a:solidFill>
              </a:rPr>
              <a:t>load of cells</a:t>
            </a:r>
          </a:p>
          <a:p>
            <a:pPr marL="457200" indent="-431800">
              <a:lnSpc>
                <a:spcPct val="115000"/>
              </a:lnSpc>
              <a:spcBef>
                <a:spcPts val="800"/>
              </a:spcBef>
              <a:buSzPct val="166666"/>
              <a:buFont typeface="Arial"/>
              <a:buChar char="•"/>
              <a:defRPr/>
            </a:pPr>
            <a:r>
              <a:rPr lang="en-US" sz="2800" dirty="0" smtClean="0">
                <a:solidFill>
                  <a:srgbClr val="800000"/>
                </a:solidFill>
              </a:rPr>
              <a:t>Dense deployment is costly</a:t>
            </a:r>
          </a:p>
          <a:p>
            <a:pPr marL="914400" lvl="1" indent="-406400">
              <a:lnSpc>
                <a:spcPct val="115000"/>
              </a:lnSpc>
              <a:spcBef>
                <a:spcPts val="700"/>
              </a:spcBef>
              <a:buFont typeface="Courier New"/>
              <a:buChar char="o"/>
              <a:defRPr/>
            </a:pPr>
            <a:r>
              <a:rPr lang="en-US" dirty="0" smtClean="0">
                <a:solidFill>
                  <a:srgbClr val="000000"/>
                </a:solidFill>
              </a:rPr>
              <a:t>Need to share cost among operators</a:t>
            </a:r>
            <a:endParaRPr lang="en-US" dirty="0">
              <a:solidFill>
                <a:srgbClr val="000000"/>
              </a:solidFill>
            </a:endParaRPr>
          </a:p>
          <a:p>
            <a:pPr marL="914400" lvl="1" indent="-406400">
              <a:lnSpc>
                <a:spcPct val="115000"/>
              </a:lnSpc>
              <a:spcBef>
                <a:spcPts val="700"/>
              </a:spcBef>
              <a:buFont typeface="Courier New"/>
              <a:buChar char="o"/>
              <a:defRPr/>
            </a:pPr>
            <a:r>
              <a:rPr lang="en-US" dirty="0" smtClean="0">
                <a:solidFill>
                  <a:srgbClr val="000000"/>
                </a:solidFill>
              </a:rPr>
              <a:t>Maintain direct control of radio resources </a:t>
            </a:r>
          </a:p>
          <a:p>
            <a:pPr marL="1314450" lvl="2" indent="-406400">
              <a:lnSpc>
                <a:spcPct val="115000"/>
              </a:lnSpc>
              <a:spcBef>
                <a:spcPts val="700"/>
              </a:spcBef>
              <a:buFont typeface="Courier New"/>
              <a:buChar char="o"/>
              <a:defRPr/>
            </a:pPr>
            <a:r>
              <a:rPr lang="en-US" dirty="0" smtClean="0"/>
              <a:t>Lacking in current 3gpp RAN sharing standards</a:t>
            </a:r>
          </a:p>
          <a:p>
            <a:pPr marL="908050" lvl="2" indent="0">
              <a:lnSpc>
                <a:spcPct val="115000"/>
              </a:lnSpc>
              <a:spcBef>
                <a:spcPts val="700"/>
              </a:spcBef>
              <a:defRPr/>
            </a:pPr>
            <a:endParaRPr lang="en-US" sz="2800" dirty="0"/>
          </a:p>
        </p:txBody>
      </p:sp>
      <p:sp>
        <p:nvSpPr>
          <p:cNvPr id="264195" name="Slide Number Placeholder 2"/>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eaLnBrk="1" fontAlgn="base" hangingPunct="1">
              <a:spcBef>
                <a:spcPct val="0"/>
              </a:spcBef>
              <a:spcAft>
                <a:spcPct val="0"/>
              </a:spcAft>
            </a:pPr>
            <a:fld id="{8DDCBC34-F65A-5E4A-9908-79A192B0AC9F}" type="slidenum">
              <a:rPr lang="en-US" sz="1400" b="0" smtClean="0">
                <a:solidFill>
                  <a:schemeClr val="bg1">
                    <a:lumMod val="75000"/>
                  </a:schemeClr>
                </a:solidFill>
                <a:latin typeface="Arial" charset="0"/>
                <a:cs typeface="Arial" charset="0"/>
                <a:sym typeface="Arial" charset="0"/>
              </a:rPr>
              <a:pPr algn="r" eaLnBrk="1" fontAlgn="base" hangingPunct="1">
                <a:spcBef>
                  <a:spcPct val="0"/>
                </a:spcBef>
                <a:spcAft>
                  <a:spcPct val="0"/>
                </a:spcAft>
              </a:pPr>
              <a:t>26</a:t>
            </a:fld>
            <a:endParaRPr lang="en-US" sz="1400" b="0" dirty="0" smtClean="0">
              <a:solidFill>
                <a:schemeClr val="bg1">
                  <a:lumMod val="75000"/>
                </a:schemeClr>
              </a:solidFill>
              <a:latin typeface="Arial" charset="0"/>
              <a:cs typeface="Arial" charset="0"/>
              <a:sym typeface="Arial" charset="0"/>
            </a:endParaRPr>
          </a:p>
        </p:txBody>
      </p:sp>
    </p:spTree>
    <p:extLst>
      <p:ext uri="{BB962C8B-B14F-4D97-AF65-F5344CB8AC3E}">
        <p14:creationId xmlns:p14="http://schemas.microsoft.com/office/powerpoint/2010/main" val="12542076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solidFill>
                  <a:srgbClr val="000090"/>
                </a:solidFill>
                <a:ea typeface="+mj-ea"/>
                <a:cs typeface="+mj-cs"/>
              </a:rPr>
              <a:t>SoftRAN</a:t>
            </a:r>
            <a:r>
              <a:rPr lang="en-US" dirty="0" smtClean="0">
                <a:solidFill>
                  <a:srgbClr val="000090"/>
                </a:solidFill>
                <a:ea typeface="+mj-ea"/>
                <a:cs typeface="+mj-cs"/>
              </a:rPr>
              <a:t>: Big Base Station Abstraction</a:t>
            </a:r>
            <a:endParaRPr lang="en-US" dirty="0">
              <a:solidFill>
                <a:srgbClr val="000090"/>
              </a:solidFill>
              <a:ea typeface="+mj-ea"/>
              <a:cs typeface="+mj-cs"/>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927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1" name="Group 270"/>
          <p:cNvGrpSpPr>
            <a:grpSpLocks/>
          </p:cNvGrpSpPr>
          <p:nvPr/>
        </p:nvGrpSpPr>
        <p:grpSpPr bwMode="auto">
          <a:xfrm>
            <a:off x="1752600" y="4724400"/>
            <a:ext cx="914400" cy="914400"/>
            <a:chOff x="1752600" y="4724400"/>
            <a:chExt cx="914400" cy="914400"/>
          </a:xfrm>
        </p:grpSpPr>
        <p:sp>
          <p:nvSpPr>
            <p:cNvPr id="14" name="Frame 13"/>
            <p:cNvSpPr/>
            <p:nvPr/>
          </p:nvSpPr>
          <p:spPr>
            <a:xfrm>
              <a:off x="17526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5" name="Frame 14"/>
            <p:cNvSpPr/>
            <p:nvPr/>
          </p:nvSpPr>
          <p:spPr>
            <a:xfrm>
              <a:off x="19812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6" name="Frame 15"/>
            <p:cNvSpPr/>
            <p:nvPr/>
          </p:nvSpPr>
          <p:spPr>
            <a:xfrm>
              <a:off x="22098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7" name="Frame 16"/>
            <p:cNvSpPr/>
            <p:nvPr/>
          </p:nvSpPr>
          <p:spPr>
            <a:xfrm>
              <a:off x="24384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0" name="Frame 19"/>
            <p:cNvSpPr/>
            <p:nvPr/>
          </p:nvSpPr>
          <p:spPr>
            <a:xfrm>
              <a:off x="17526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1" name="Frame 20"/>
            <p:cNvSpPr/>
            <p:nvPr/>
          </p:nvSpPr>
          <p:spPr>
            <a:xfrm>
              <a:off x="19812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2" name="Frame 21"/>
            <p:cNvSpPr/>
            <p:nvPr/>
          </p:nvSpPr>
          <p:spPr>
            <a:xfrm>
              <a:off x="22098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3" name="Frame 22"/>
            <p:cNvSpPr/>
            <p:nvPr/>
          </p:nvSpPr>
          <p:spPr>
            <a:xfrm>
              <a:off x="24384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4" name="Frame 23"/>
            <p:cNvSpPr/>
            <p:nvPr/>
          </p:nvSpPr>
          <p:spPr>
            <a:xfrm>
              <a:off x="17526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5" name="Frame 24"/>
            <p:cNvSpPr/>
            <p:nvPr/>
          </p:nvSpPr>
          <p:spPr>
            <a:xfrm>
              <a:off x="19812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6" name="Frame 25"/>
            <p:cNvSpPr/>
            <p:nvPr/>
          </p:nvSpPr>
          <p:spPr>
            <a:xfrm>
              <a:off x="22098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7" name="Frame 26"/>
            <p:cNvSpPr/>
            <p:nvPr/>
          </p:nvSpPr>
          <p:spPr>
            <a:xfrm>
              <a:off x="24384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8" name="Frame 27"/>
            <p:cNvSpPr/>
            <p:nvPr/>
          </p:nvSpPr>
          <p:spPr>
            <a:xfrm>
              <a:off x="17526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9" name="Frame 28"/>
            <p:cNvSpPr/>
            <p:nvPr/>
          </p:nvSpPr>
          <p:spPr>
            <a:xfrm>
              <a:off x="19812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30" name="Frame 29"/>
            <p:cNvSpPr/>
            <p:nvPr/>
          </p:nvSpPr>
          <p:spPr>
            <a:xfrm>
              <a:off x="22098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31" name="Frame 30"/>
            <p:cNvSpPr/>
            <p:nvPr/>
          </p:nvSpPr>
          <p:spPr>
            <a:xfrm>
              <a:off x="24384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grpSp>
      <p:sp>
        <p:nvSpPr>
          <p:cNvPr id="32" name="TextBox 31"/>
          <p:cNvSpPr txBox="1"/>
          <p:nvPr/>
        </p:nvSpPr>
        <p:spPr>
          <a:xfrm>
            <a:off x="838200" y="4953000"/>
            <a:ext cx="6127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33" name="TextBox 32"/>
          <p:cNvSpPr txBox="1"/>
          <p:nvPr/>
        </p:nvSpPr>
        <p:spPr>
          <a:xfrm>
            <a:off x="1685925" y="5791200"/>
            <a:ext cx="11334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pic>
        <p:nvPicPr>
          <p:cNvPr id="72" name="Picture 7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927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ame 72"/>
          <p:cNvSpPr/>
          <p:nvPr/>
        </p:nvSpPr>
        <p:spPr>
          <a:xfrm>
            <a:off x="64008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4" name="Frame 73"/>
          <p:cNvSpPr/>
          <p:nvPr/>
        </p:nvSpPr>
        <p:spPr>
          <a:xfrm>
            <a:off x="66294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5" name="Frame 74"/>
          <p:cNvSpPr/>
          <p:nvPr/>
        </p:nvSpPr>
        <p:spPr>
          <a:xfrm>
            <a:off x="68580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6" name="Frame 75"/>
          <p:cNvSpPr/>
          <p:nvPr/>
        </p:nvSpPr>
        <p:spPr>
          <a:xfrm>
            <a:off x="70866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7" name="Frame 76"/>
          <p:cNvSpPr/>
          <p:nvPr/>
        </p:nvSpPr>
        <p:spPr>
          <a:xfrm>
            <a:off x="64008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8" name="Frame 77"/>
          <p:cNvSpPr/>
          <p:nvPr/>
        </p:nvSpPr>
        <p:spPr>
          <a:xfrm>
            <a:off x="66294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9" name="Frame 78"/>
          <p:cNvSpPr/>
          <p:nvPr/>
        </p:nvSpPr>
        <p:spPr>
          <a:xfrm>
            <a:off x="68580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0" name="Frame 79"/>
          <p:cNvSpPr/>
          <p:nvPr/>
        </p:nvSpPr>
        <p:spPr>
          <a:xfrm>
            <a:off x="70866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1" name="Frame 80"/>
          <p:cNvSpPr/>
          <p:nvPr/>
        </p:nvSpPr>
        <p:spPr>
          <a:xfrm>
            <a:off x="64008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2" name="Frame 81"/>
          <p:cNvSpPr/>
          <p:nvPr/>
        </p:nvSpPr>
        <p:spPr>
          <a:xfrm>
            <a:off x="66294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3" name="Frame 82"/>
          <p:cNvSpPr/>
          <p:nvPr/>
        </p:nvSpPr>
        <p:spPr>
          <a:xfrm>
            <a:off x="68580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4" name="Frame 83"/>
          <p:cNvSpPr/>
          <p:nvPr/>
        </p:nvSpPr>
        <p:spPr>
          <a:xfrm>
            <a:off x="70866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5" name="Frame 84"/>
          <p:cNvSpPr/>
          <p:nvPr/>
        </p:nvSpPr>
        <p:spPr>
          <a:xfrm>
            <a:off x="64008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6" name="Frame 85"/>
          <p:cNvSpPr/>
          <p:nvPr/>
        </p:nvSpPr>
        <p:spPr>
          <a:xfrm>
            <a:off x="66294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7" name="Frame 86"/>
          <p:cNvSpPr/>
          <p:nvPr/>
        </p:nvSpPr>
        <p:spPr>
          <a:xfrm>
            <a:off x="68580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8" name="Frame 87"/>
          <p:cNvSpPr/>
          <p:nvPr/>
        </p:nvSpPr>
        <p:spPr>
          <a:xfrm>
            <a:off x="70866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9" name="TextBox 88"/>
          <p:cNvSpPr txBox="1"/>
          <p:nvPr/>
        </p:nvSpPr>
        <p:spPr>
          <a:xfrm>
            <a:off x="5562600" y="5040313"/>
            <a:ext cx="6127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90" name="TextBox 89"/>
          <p:cNvSpPr txBox="1"/>
          <p:nvPr/>
        </p:nvSpPr>
        <p:spPr>
          <a:xfrm>
            <a:off x="6248400" y="5726113"/>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pic>
        <p:nvPicPr>
          <p:cNvPr id="91" name="Picture 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1306513"/>
            <a:ext cx="927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ame 91"/>
          <p:cNvSpPr/>
          <p:nvPr/>
        </p:nvSpPr>
        <p:spPr>
          <a:xfrm>
            <a:off x="39624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3" name="Frame 92"/>
          <p:cNvSpPr/>
          <p:nvPr/>
        </p:nvSpPr>
        <p:spPr>
          <a:xfrm>
            <a:off x="41910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4" name="Frame 93"/>
          <p:cNvSpPr/>
          <p:nvPr/>
        </p:nvSpPr>
        <p:spPr>
          <a:xfrm>
            <a:off x="44196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5" name="Frame 94"/>
          <p:cNvSpPr/>
          <p:nvPr/>
        </p:nvSpPr>
        <p:spPr>
          <a:xfrm>
            <a:off x="46482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6" name="Frame 95"/>
          <p:cNvSpPr/>
          <p:nvPr/>
        </p:nvSpPr>
        <p:spPr>
          <a:xfrm>
            <a:off x="39624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7" name="Frame 96"/>
          <p:cNvSpPr/>
          <p:nvPr/>
        </p:nvSpPr>
        <p:spPr>
          <a:xfrm>
            <a:off x="41910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8" name="Frame 97"/>
          <p:cNvSpPr/>
          <p:nvPr/>
        </p:nvSpPr>
        <p:spPr>
          <a:xfrm>
            <a:off x="44196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9" name="Frame 98"/>
          <p:cNvSpPr/>
          <p:nvPr/>
        </p:nvSpPr>
        <p:spPr>
          <a:xfrm>
            <a:off x="46482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0" name="Frame 99"/>
          <p:cNvSpPr/>
          <p:nvPr/>
        </p:nvSpPr>
        <p:spPr>
          <a:xfrm>
            <a:off x="39624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1" name="Frame 100"/>
          <p:cNvSpPr/>
          <p:nvPr/>
        </p:nvSpPr>
        <p:spPr>
          <a:xfrm>
            <a:off x="41910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2" name="Frame 101"/>
          <p:cNvSpPr/>
          <p:nvPr/>
        </p:nvSpPr>
        <p:spPr>
          <a:xfrm>
            <a:off x="44196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3" name="Frame 102"/>
          <p:cNvSpPr/>
          <p:nvPr/>
        </p:nvSpPr>
        <p:spPr>
          <a:xfrm>
            <a:off x="46482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4" name="Frame 103"/>
          <p:cNvSpPr/>
          <p:nvPr/>
        </p:nvSpPr>
        <p:spPr>
          <a:xfrm>
            <a:off x="39624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5" name="Frame 104"/>
          <p:cNvSpPr/>
          <p:nvPr/>
        </p:nvSpPr>
        <p:spPr>
          <a:xfrm>
            <a:off x="41910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6" name="Frame 105"/>
          <p:cNvSpPr/>
          <p:nvPr/>
        </p:nvSpPr>
        <p:spPr>
          <a:xfrm>
            <a:off x="44196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7" name="Frame 106"/>
          <p:cNvSpPr/>
          <p:nvPr/>
        </p:nvSpPr>
        <p:spPr>
          <a:xfrm>
            <a:off x="46482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8" name="TextBox 107"/>
          <p:cNvSpPr txBox="1"/>
          <p:nvPr/>
        </p:nvSpPr>
        <p:spPr>
          <a:xfrm>
            <a:off x="3200400" y="2982913"/>
            <a:ext cx="6127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109" name="TextBox 108"/>
          <p:cNvSpPr txBox="1"/>
          <p:nvPr/>
        </p:nvSpPr>
        <p:spPr>
          <a:xfrm>
            <a:off x="3895725" y="3668713"/>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sp>
        <p:nvSpPr>
          <p:cNvPr id="113" name="Donut 112"/>
          <p:cNvSpPr/>
          <p:nvPr/>
        </p:nvSpPr>
        <p:spPr>
          <a:xfrm>
            <a:off x="152400" y="1219200"/>
            <a:ext cx="8610600" cy="5562600"/>
          </a:xfrm>
          <a:prstGeom prst="donut">
            <a:avLst>
              <a:gd name="adj" fmla="val 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a:defRPr/>
            </a:pPr>
            <a:endParaRPr lang="en-US">
              <a:solidFill>
                <a:srgbClr val="FF0000"/>
              </a:solidFill>
              <a:latin typeface="Calibri"/>
            </a:endParaRPr>
          </a:p>
        </p:txBody>
      </p:sp>
      <p:grpSp>
        <p:nvGrpSpPr>
          <p:cNvPr id="200" name="Group 199"/>
          <p:cNvGrpSpPr>
            <a:grpSpLocks/>
          </p:cNvGrpSpPr>
          <p:nvPr/>
        </p:nvGrpSpPr>
        <p:grpSpPr bwMode="auto">
          <a:xfrm rot="227444">
            <a:off x="3616325" y="4765675"/>
            <a:ext cx="1295400" cy="1295400"/>
            <a:chOff x="4495800" y="2667000"/>
            <a:chExt cx="1295400" cy="1295400"/>
          </a:xfrm>
        </p:grpSpPr>
        <p:grpSp>
          <p:nvGrpSpPr>
            <p:cNvPr id="201" name="Group 200"/>
            <p:cNvGrpSpPr/>
            <p:nvPr/>
          </p:nvGrpSpPr>
          <p:grpSpPr>
            <a:xfrm>
              <a:off x="4495800" y="2667000"/>
              <a:ext cx="1143000" cy="1143000"/>
              <a:chOff x="4495800" y="2667000"/>
              <a:chExt cx="1143000" cy="1143000"/>
            </a:xfrm>
            <a:scene3d>
              <a:camera prst="perspectiveFront" fov="5400000">
                <a:rot lat="1812000" lon="19056000" rev="126000"/>
              </a:camera>
              <a:lightRig rig="harsh" dir="t">
                <a:rot lat="0" lon="0" rev="1980000"/>
              </a:lightRig>
            </a:scene3d>
          </p:grpSpPr>
          <p:sp>
            <p:nvSpPr>
              <p:cNvPr id="236" name="Rectangle 235"/>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7" name="Rectangle 236"/>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8" name="Rectangle 237"/>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0" name="Rectangle 239"/>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1" name="Rectangle 240"/>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2" name="Rectangle 241"/>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3" name="Rectangle 242"/>
              <p:cNvSpPr/>
              <p:nvPr/>
            </p:nvSpPr>
            <p:spPr>
              <a:xfrm>
                <a:off x="54102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4" name="Rectangle 243"/>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5" name="Rectangle 244"/>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6" name="Rectangle 245"/>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7" name="Rectangle 246"/>
              <p:cNvSpPr/>
              <p:nvPr/>
            </p:nvSpPr>
            <p:spPr>
              <a:xfrm>
                <a:off x="54102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9" name="Rectangle 248"/>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50" name="Rectangle 249"/>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51" name="Rectangle 250"/>
              <p:cNvSpPr/>
              <p:nvPr/>
            </p:nvSpPr>
            <p:spPr>
              <a:xfrm>
                <a:off x="54102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nvGrpSpPr>
            <p:cNvPr id="202" name="Group 201"/>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220" name="Rectangle 219"/>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1" name="Rectangle 220"/>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2" name="Rectangle 221"/>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24" name="Rectangle 223"/>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5" name="Rectangle 224"/>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6" name="Rectangle 225"/>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8" name="Rectangle 227"/>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9" name="Rectangle 228"/>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0" name="Rectangle 229"/>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3" name="Rectangle 232"/>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4" name="Rectangle 233"/>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nvGrpSpPr>
            <p:cNvPr id="203" name="Group 202"/>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04" name="Rectangle 203"/>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05" name="Rectangle 204"/>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6" name="Rectangle 205"/>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8" name="Rectangle 207"/>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9" name="Rectangle 208"/>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10" name="Rectangle 209"/>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12" name="Rectangle 211"/>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13" name="Rectangle 212"/>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14" name="Rectangle 213"/>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sp>
        <p:nvSpPr>
          <p:cNvPr id="253" name="TextBox 252"/>
          <p:cNvSpPr txBox="1"/>
          <p:nvPr/>
        </p:nvSpPr>
        <p:spPr>
          <a:xfrm rot="2076852">
            <a:off x="3433763" y="5970588"/>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sp>
        <p:nvSpPr>
          <p:cNvPr id="254" name="TextBox 253"/>
          <p:cNvSpPr txBox="1"/>
          <p:nvPr/>
        </p:nvSpPr>
        <p:spPr>
          <a:xfrm rot="19998822">
            <a:off x="4332288" y="5784850"/>
            <a:ext cx="1752600" cy="368300"/>
          </a:xfrm>
          <a:prstGeom prst="rect">
            <a:avLst/>
          </a:prstGeom>
          <a:noFill/>
        </p:spPr>
        <p:txBody>
          <a:bodyPr>
            <a:spAutoFit/>
          </a:bodyPr>
          <a:lstStyle/>
          <a:p>
            <a:pPr defTabSz="457200">
              <a:defRPr/>
            </a:pPr>
            <a:r>
              <a:rPr lang="en-US" dirty="0">
                <a:solidFill>
                  <a:prstClr val="black"/>
                </a:solidFill>
                <a:latin typeface="Calibri"/>
                <a:ea typeface="ＭＳ Ｐゴシック" charset="0"/>
                <a:cs typeface="ＭＳ Ｐゴシック" charset="0"/>
              </a:rPr>
              <a:t>radio element</a:t>
            </a:r>
          </a:p>
        </p:txBody>
      </p:sp>
      <p:sp>
        <p:nvSpPr>
          <p:cNvPr id="257" name="TextBox 256"/>
          <p:cNvSpPr txBox="1"/>
          <p:nvPr/>
        </p:nvSpPr>
        <p:spPr>
          <a:xfrm rot="16200000">
            <a:off x="3312319" y="5257007"/>
            <a:ext cx="6127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258" name="Donut 257"/>
          <p:cNvSpPr/>
          <p:nvPr/>
        </p:nvSpPr>
        <p:spPr>
          <a:xfrm>
            <a:off x="3429000" y="3429000"/>
            <a:ext cx="2133600" cy="762000"/>
          </a:xfrm>
          <a:prstGeom prst="donut">
            <a:avLst>
              <a:gd name="adj" fmla="val 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a:defRPr/>
            </a:pPr>
            <a:endParaRPr lang="en-US">
              <a:solidFill>
                <a:prstClr val="black"/>
              </a:solidFill>
              <a:latin typeface="Calibri"/>
            </a:endParaRPr>
          </a:p>
        </p:txBody>
      </p:sp>
      <p:sp>
        <p:nvSpPr>
          <p:cNvPr id="259" name="TextBox 258"/>
          <p:cNvSpPr txBox="1"/>
          <p:nvPr/>
        </p:nvSpPr>
        <p:spPr>
          <a:xfrm>
            <a:off x="3962400" y="3581400"/>
            <a:ext cx="11080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controller</a:t>
            </a:r>
          </a:p>
        </p:txBody>
      </p:sp>
      <p:cxnSp>
        <p:nvCxnSpPr>
          <p:cNvPr id="261" name="Straight Connector 260"/>
          <p:cNvCxnSpPr>
            <a:stCxn id="258" idx="6"/>
            <a:endCxn id="72" idx="1"/>
          </p:cNvCxnSpPr>
          <p:nvPr/>
        </p:nvCxnSpPr>
        <p:spPr>
          <a:xfrm>
            <a:off x="5562600" y="3810000"/>
            <a:ext cx="838200" cy="825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stCxn id="13" idx="3"/>
            <a:endCxn id="258" idx="2"/>
          </p:cNvCxnSpPr>
          <p:nvPr/>
        </p:nvCxnSpPr>
        <p:spPr>
          <a:xfrm flipV="1">
            <a:off x="2679700" y="3810000"/>
            <a:ext cx="749300" cy="825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58" idx="0"/>
          </p:cNvCxnSpPr>
          <p:nvPr/>
        </p:nvCxnSpPr>
        <p:spPr>
          <a:xfrm flipV="1">
            <a:off x="4495800" y="2590800"/>
            <a:ext cx="0" cy="8382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1600200" y="4648200"/>
            <a:ext cx="0" cy="1093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70038" y="5743575"/>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3840163" y="2638425"/>
            <a:ext cx="0" cy="1093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810000" y="3733800"/>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6278563" y="4619625"/>
            <a:ext cx="0" cy="1093788"/>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6248400" y="5715000"/>
            <a:ext cx="121920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4400" y="2057400"/>
            <a:ext cx="1716088"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Radio Element 1</a:t>
            </a:r>
          </a:p>
        </p:txBody>
      </p:sp>
      <p:sp>
        <p:nvSpPr>
          <p:cNvPr id="116" name="TextBox 115"/>
          <p:cNvSpPr txBox="1"/>
          <p:nvPr/>
        </p:nvSpPr>
        <p:spPr>
          <a:xfrm>
            <a:off x="341313" y="4049713"/>
            <a:ext cx="1716087"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Radio Element 2</a:t>
            </a:r>
          </a:p>
        </p:txBody>
      </p:sp>
      <p:sp>
        <p:nvSpPr>
          <p:cNvPr id="117" name="TextBox 116"/>
          <p:cNvSpPr txBox="1"/>
          <p:nvPr/>
        </p:nvSpPr>
        <p:spPr>
          <a:xfrm>
            <a:off x="6970713" y="4049713"/>
            <a:ext cx="1716087"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Radio Element 3</a:t>
            </a:r>
          </a:p>
        </p:txBody>
      </p:sp>
      <p:sp>
        <p:nvSpPr>
          <p:cNvPr id="6" name="TextBox 5"/>
          <p:cNvSpPr txBox="1"/>
          <p:nvPr/>
        </p:nvSpPr>
        <p:spPr>
          <a:xfrm>
            <a:off x="6934200" y="1371600"/>
            <a:ext cx="2173288" cy="461963"/>
          </a:xfrm>
          <a:prstGeom prst="rect">
            <a:avLst/>
          </a:prstGeom>
          <a:noFill/>
        </p:spPr>
        <p:txBody>
          <a:bodyPr wrap="none">
            <a:spAutoFit/>
          </a:bodyPr>
          <a:lstStyle/>
          <a:p>
            <a:pPr defTabSz="457200">
              <a:defRPr/>
            </a:pPr>
            <a:r>
              <a:rPr lang="en-US" sz="2400" dirty="0">
                <a:solidFill>
                  <a:prstClr val="black"/>
                </a:solidFill>
                <a:latin typeface="Calibri"/>
                <a:ea typeface="ＭＳ Ｐゴシック" charset="0"/>
                <a:cs typeface="ＭＳ Ｐゴシック" charset="0"/>
              </a:rPr>
              <a:t>Big Base Station</a:t>
            </a:r>
          </a:p>
        </p:txBody>
      </p:sp>
      <p:sp>
        <p:nvSpPr>
          <p:cNvPr id="124" name="Donut 123"/>
          <p:cNvSpPr/>
          <p:nvPr/>
        </p:nvSpPr>
        <p:spPr>
          <a:xfrm>
            <a:off x="282575" y="1257300"/>
            <a:ext cx="8610600" cy="5562600"/>
          </a:xfrm>
          <a:prstGeom prst="donu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a:defRPr/>
            </a:pPr>
            <a:endParaRPr lang="en-US">
              <a:solidFill>
                <a:prstClr val="white"/>
              </a:solidFill>
              <a:latin typeface="Calibri"/>
            </a:endParaRPr>
          </a:p>
        </p:txBody>
      </p:sp>
      <p:sp>
        <p:nvSpPr>
          <p:cNvPr id="4" name="Date Placeholder 3"/>
          <p:cNvSpPr>
            <a:spLocks noGrp="1"/>
          </p:cNvSpPr>
          <p:nvPr>
            <p:ph type="dt" sz="half" idx="10"/>
          </p:nvPr>
        </p:nvSpPr>
        <p:spPr/>
        <p:txBody>
          <a:bodyPr/>
          <a:lstStyle/>
          <a:p>
            <a:pPr>
              <a:defRPr/>
            </a:pPr>
            <a:r>
              <a:rPr lang="en-US" smtClean="0"/>
              <a:t>3/10/14</a:t>
            </a:r>
            <a:endParaRPr lang="en-US"/>
          </a:p>
        </p:txBody>
      </p:sp>
      <p:sp>
        <p:nvSpPr>
          <p:cNvPr id="7" name="Footer Placeholder 6"/>
          <p:cNvSpPr>
            <a:spLocks noGrp="1"/>
          </p:cNvSpPr>
          <p:nvPr>
            <p:ph type="ftr" sz="quarter" idx="11"/>
          </p:nvPr>
        </p:nvSpPr>
        <p:spPr>
          <a:xfrm>
            <a:off x="3124200" y="6400800"/>
            <a:ext cx="3429000" cy="320675"/>
          </a:xfrm>
        </p:spPr>
        <p:txBody>
          <a:bodyPr/>
          <a:lstStyle/>
          <a:p>
            <a:pPr>
              <a:defRPr/>
            </a:pPr>
            <a:r>
              <a:rPr lang="en-US" b="0" smtClean="0"/>
              <a:t>Cellular Networks and Mobile Computing (COMS 6998-7)</a:t>
            </a:r>
            <a:endParaRPr lang="en-US" b="0" dirty="0"/>
          </a:p>
        </p:txBody>
      </p:sp>
      <p:sp>
        <p:nvSpPr>
          <p:cNvPr id="123" name="Slide Number Placeholder 2"/>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eaLnBrk="1" fontAlgn="base" hangingPunct="1">
              <a:spcBef>
                <a:spcPct val="0"/>
              </a:spcBef>
              <a:spcAft>
                <a:spcPct val="0"/>
              </a:spcAft>
            </a:pPr>
            <a:fld id="{8DDCBC34-F65A-5E4A-9908-79A192B0AC9F}" type="slidenum">
              <a:rPr lang="en-US" sz="1400" b="0" smtClean="0">
                <a:solidFill>
                  <a:schemeClr val="bg1">
                    <a:lumMod val="75000"/>
                  </a:schemeClr>
                </a:solidFill>
                <a:latin typeface="Arial" charset="0"/>
                <a:cs typeface="Arial" charset="0"/>
                <a:sym typeface="Arial" charset="0"/>
              </a:rPr>
              <a:pPr algn="r" eaLnBrk="1" fontAlgn="base" hangingPunct="1">
                <a:spcBef>
                  <a:spcPct val="0"/>
                </a:spcBef>
                <a:spcAft>
                  <a:spcPct val="0"/>
                </a:spcAft>
              </a:pPr>
              <a:t>27</a:t>
            </a:fld>
            <a:endParaRPr lang="en-US" sz="1400" b="0" dirty="0" smtClean="0">
              <a:solidFill>
                <a:schemeClr val="bg1">
                  <a:lumMod val="75000"/>
                </a:schemeClr>
              </a:solidFill>
              <a:latin typeface="Arial" charset="0"/>
              <a:cs typeface="Arial" charset="0"/>
              <a:sym typeface="Arial" charset="0"/>
            </a:endParaRPr>
          </a:p>
        </p:txBody>
      </p:sp>
    </p:spTree>
    <p:extLst>
      <p:ext uri="{BB962C8B-B14F-4D97-AF65-F5344CB8AC3E}">
        <p14:creationId xmlns:p14="http://schemas.microsoft.com/office/powerpoint/2010/main" val="103484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xit" presetSubtype="0" fill="hold" nodeType="clickEffect">
                                  <p:stCondLst>
                                    <p:cond delay="0"/>
                                  </p:stCondLst>
                                  <p:childTnLst>
                                    <p:animEffect transition="out" filter="dissolve">
                                      <p:cBhvr>
                                        <p:cTn id="106" dur="500"/>
                                        <p:tgtEl>
                                          <p:spTgt spid="92"/>
                                        </p:tgtEl>
                                      </p:cBhvr>
                                    </p:animEffect>
                                    <p:set>
                                      <p:cBhvr>
                                        <p:cTn id="107" dur="1" fill="hold">
                                          <p:stCondLst>
                                            <p:cond delay="499"/>
                                          </p:stCondLst>
                                        </p:cTn>
                                        <p:tgtEl>
                                          <p:spTgt spid="92"/>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93"/>
                                        </p:tgtEl>
                                      </p:cBhvr>
                                    </p:animEffect>
                                    <p:set>
                                      <p:cBhvr>
                                        <p:cTn id="110" dur="1" fill="hold">
                                          <p:stCondLst>
                                            <p:cond delay="499"/>
                                          </p:stCondLst>
                                        </p:cTn>
                                        <p:tgtEl>
                                          <p:spTgt spid="93"/>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94"/>
                                        </p:tgtEl>
                                      </p:cBhvr>
                                    </p:animEffect>
                                    <p:set>
                                      <p:cBhvr>
                                        <p:cTn id="113" dur="1" fill="hold">
                                          <p:stCondLst>
                                            <p:cond delay="499"/>
                                          </p:stCondLst>
                                        </p:cTn>
                                        <p:tgtEl>
                                          <p:spTgt spid="94"/>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95"/>
                                        </p:tgtEl>
                                      </p:cBhvr>
                                    </p:animEffect>
                                    <p:set>
                                      <p:cBhvr>
                                        <p:cTn id="116" dur="1" fill="hold">
                                          <p:stCondLst>
                                            <p:cond delay="499"/>
                                          </p:stCondLst>
                                        </p:cTn>
                                        <p:tgtEl>
                                          <p:spTgt spid="95"/>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96"/>
                                        </p:tgtEl>
                                      </p:cBhvr>
                                    </p:animEffect>
                                    <p:set>
                                      <p:cBhvr>
                                        <p:cTn id="119" dur="1" fill="hold">
                                          <p:stCondLst>
                                            <p:cond delay="499"/>
                                          </p:stCondLst>
                                        </p:cTn>
                                        <p:tgtEl>
                                          <p:spTgt spid="96"/>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97"/>
                                        </p:tgtEl>
                                      </p:cBhvr>
                                    </p:animEffect>
                                    <p:set>
                                      <p:cBhvr>
                                        <p:cTn id="122" dur="1" fill="hold">
                                          <p:stCondLst>
                                            <p:cond delay="499"/>
                                          </p:stCondLst>
                                        </p:cTn>
                                        <p:tgtEl>
                                          <p:spTgt spid="97"/>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98"/>
                                        </p:tgtEl>
                                      </p:cBhvr>
                                    </p:animEffect>
                                    <p:set>
                                      <p:cBhvr>
                                        <p:cTn id="125" dur="1" fill="hold">
                                          <p:stCondLst>
                                            <p:cond delay="499"/>
                                          </p:stCondLst>
                                        </p:cTn>
                                        <p:tgtEl>
                                          <p:spTgt spid="98"/>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99"/>
                                        </p:tgtEl>
                                      </p:cBhvr>
                                    </p:animEffect>
                                    <p:set>
                                      <p:cBhvr>
                                        <p:cTn id="128" dur="1" fill="hold">
                                          <p:stCondLst>
                                            <p:cond delay="499"/>
                                          </p:stCondLst>
                                        </p:cTn>
                                        <p:tgtEl>
                                          <p:spTgt spid="99"/>
                                        </p:tgtEl>
                                        <p:attrNameLst>
                                          <p:attrName>style.visibility</p:attrName>
                                        </p:attrNameLst>
                                      </p:cBhvr>
                                      <p:to>
                                        <p:strVal val="hidden"/>
                                      </p:to>
                                    </p:set>
                                  </p:childTnLst>
                                </p:cTn>
                              </p:par>
                              <p:par>
                                <p:cTn id="129" presetID="9" presetClass="exit" presetSubtype="0" fill="hold" nodeType="withEffect">
                                  <p:stCondLst>
                                    <p:cond delay="0"/>
                                  </p:stCondLst>
                                  <p:childTnLst>
                                    <p:animEffect transition="out" filter="dissolve">
                                      <p:cBhvr>
                                        <p:cTn id="130" dur="500"/>
                                        <p:tgtEl>
                                          <p:spTgt spid="100"/>
                                        </p:tgtEl>
                                      </p:cBhvr>
                                    </p:animEffect>
                                    <p:set>
                                      <p:cBhvr>
                                        <p:cTn id="131" dur="1" fill="hold">
                                          <p:stCondLst>
                                            <p:cond delay="499"/>
                                          </p:stCondLst>
                                        </p:cTn>
                                        <p:tgtEl>
                                          <p:spTgt spid="100"/>
                                        </p:tgtEl>
                                        <p:attrNameLst>
                                          <p:attrName>style.visibility</p:attrName>
                                        </p:attrNameLst>
                                      </p:cBhvr>
                                      <p:to>
                                        <p:strVal val="hidden"/>
                                      </p:to>
                                    </p:set>
                                  </p:childTnLst>
                                </p:cTn>
                              </p:par>
                              <p:par>
                                <p:cTn id="132" presetID="9" presetClass="exit" presetSubtype="0" fill="hold" nodeType="withEffect">
                                  <p:stCondLst>
                                    <p:cond delay="0"/>
                                  </p:stCondLst>
                                  <p:childTnLst>
                                    <p:animEffect transition="out" filter="dissolve">
                                      <p:cBhvr>
                                        <p:cTn id="133" dur="500"/>
                                        <p:tgtEl>
                                          <p:spTgt spid="101"/>
                                        </p:tgtEl>
                                      </p:cBhvr>
                                    </p:animEffect>
                                    <p:set>
                                      <p:cBhvr>
                                        <p:cTn id="134" dur="1" fill="hold">
                                          <p:stCondLst>
                                            <p:cond delay="499"/>
                                          </p:stCondLst>
                                        </p:cTn>
                                        <p:tgtEl>
                                          <p:spTgt spid="101"/>
                                        </p:tgtEl>
                                        <p:attrNameLst>
                                          <p:attrName>style.visibility</p:attrName>
                                        </p:attrNameLst>
                                      </p:cBhvr>
                                      <p:to>
                                        <p:strVal val="hidden"/>
                                      </p:to>
                                    </p:set>
                                  </p:childTnLst>
                                </p:cTn>
                              </p:par>
                              <p:par>
                                <p:cTn id="135" presetID="9" presetClass="exit" presetSubtype="0" fill="hold" nodeType="withEffect">
                                  <p:stCondLst>
                                    <p:cond delay="0"/>
                                  </p:stCondLst>
                                  <p:childTnLst>
                                    <p:animEffect transition="out" filter="dissolv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par>
                                <p:cTn id="138" presetID="9" presetClass="exit" presetSubtype="0" fill="hold" nodeType="withEffect">
                                  <p:stCondLst>
                                    <p:cond delay="0"/>
                                  </p:stCondLst>
                                  <p:childTnLst>
                                    <p:animEffect transition="out" filter="dissolve">
                                      <p:cBhvr>
                                        <p:cTn id="139" dur="500"/>
                                        <p:tgtEl>
                                          <p:spTgt spid="103"/>
                                        </p:tgtEl>
                                      </p:cBhvr>
                                    </p:animEffect>
                                    <p:set>
                                      <p:cBhvr>
                                        <p:cTn id="140" dur="1" fill="hold">
                                          <p:stCondLst>
                                            <p:cond delay="499"/>
                                          </p:stCondLst>
                                        </p:cTn>
                                        <p:tgtEl>
                                          <p:spTgt spid="103"/>
                                        </p:tgtEl>
                                        <p:attrNameLst>
                                          <p:attrName>style.visibility</p:attrName>
                                        </p:attrNameLst>
                                      </p:cBhvr>
                                      <p:to>
                                        <p:strVal val="hidden"/>
                                      </p:to>
                                    </p:set>
                                  </p:childTnLst>
                                </p:cTn>
                              </p:par>
                              <p:par>
                                <p:cTn id="141" presetID="9" presetClass="exit" presetSubtype="0" fill="hold" nodeType="withEffect">
                                  <p:stCondLst>
                                    <p:cond delay="0"/>
                                  </p:stCondLst>
                                  <p:childTnLst>
                                    <p:animEffect transition="out" filter="dissolve">
                                      <p:cBhvr>
                                        <p:cTn id="142" dur="500"/>
                                        <p:tgtEl>
                                          <p:spTgt spid="104"/>
                                        </p:tgtEl>
                                      </p:cBhvr>
                                    </p:animEffect>
                                    <p:set>
                                      <p:cBhvr>
                                        <p:cTn id="143" dur="1" fill="hold">
                                          <p:stCondLst>
                                            <p:cond delay="499"/>
                                          </p:stCondLst>
                                        </p:cTn>
                                        <p:tgtEl>
                                          <p:spTgt spid="104"/>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105"/>
                                        </p:tgtEl>
                                      </p:cBhvr>
                                    </p:animEffect>
                                    <p:set>
                                      <p:cBhvr>
                                        <p:cTn id="146" dur="1" fill="hold">
                                          <p:stCondLst>
                                            <p:cond delay="499"/>
                                          </p:stCondLst>
                                        </p:cTn>
                                        <p:tgtEl>
                                          <p:spTgt spid="105"/>
                                        </p:tgtEl>
                                        <p:attrNameLst>
                                          <p:attrName>style.visibility</p:attrName>
                                        </p:attrNameLst>
                                      </p:cBhvr>
                                      <p:to>
                                        <p:strVal val="hidden"/>
                                      </p:to>
                                    </p:set>
                                  </p:childTnLst>
                                </p:cTn>
                              </p:par>
                              <p:par>
                                <p:cTn id="147" presetID="9" presetClass="exit" presetSubtype="0" fill="hold" nodeType="withEffect">
                                  <p:stCondLst>
                                    <p:cond delay="0"/>
                                  </p:stCondLst>
                                  <p:childTnLst>
                                    <p:animEffect transition="out" filter="dissolve">
                                      <p:cBhvr>
                                        <p:cTn id="148" dur="500"/>
                                        <p:tgtEl>
                                          <p:spTgt spid="106"/>
                                        </p:tgtEl>
                                      </p:cBhvr>
                                    </p:animEffect>
                                    <p:set>
                                      <p:cBhvr>
                                        <p:cTn id="149" dur="1" fill="hold">
                                          <p:stCondLst>
                                            <p:cond delay="499"/>
                                          </p:stCondLst>
                                        </p:cTn>
                                        <p:tgtEl>
                                          <p:spTgt spid="106"/>
                                        </p:tgtEl>
                                        <p:attrNameLst>
                                          <p:attrName>style.visibility</p:attrName>
                                        </p:attrNameLst>
                                      </p:cBhvr>
                                      <p:to>
                                        <p:strVal val="hidden"/>
                                      </p:to>
                                    </p:set>
                                  </p:childTnLst>
                                </p:cTn>
                              </p:par>
                              <p:par>
                                <p:cTn id="150" presetID="9" presetClass="exit" presetSubtype="0" fill="hold" nodeType="withEffect">
                                  <p:stCondLst>
                                    <p:cond delay="0"/>
                                  </p:stCondLst>
                                  <p:childTnLst>
                                    <p:animEffect transition="out" filter="dissolve">
                                      <p:cBhvr>
                                        <p:cTn id="151" dur="500"/>
                                        <p:tgtEl>
                                          <p:spTgt spid="107"/>
                                        </p:tgtEl>
                                      </p:cBhvr>
                                    </p:animEffect>
                                    <p:set>
                                      <p:cBhvr>
                                        <p:cTn id="152" dur="1" fill="hold">
                                          <p:stCondLst>
                                            <p:cond delay="499"/>
                                          </p:stCondLst>
                                        </p:cTn>
                                        <p:tgtEl>
                                          <p:spTgt spid="107"/>
                                        </p:tgtEl>
                                        <p:attrNameLst>
                                          <p:attrName>style.visibility</p:attrName>
                                        </p:attrNameLst>
                                      </p:cBhvr>
                                      <p:to>
                                        <p:strVal val="hidden"/>
                                      </p:to>
                                    </p:set>
                                  </p:childTnLst>
                                </p:cTn>
                              </p:par>
                              <p:par>
                                <p:cTn id="153" presetID="9" presetClass="exit" presetSubtype="0" fill="hold" grpId="1" nodeType="withEffect">
                                  <p:stCondLst>
                                    <p:cond delay="0"/>
                                  </p:stCondLst>
                                  <p:childTnLst>
                                    <p:animEffect transition="out" filter="dissolve">
                                      <p:cBhvr>
                                        <p:cTn id="154" dur="500"/>
                                        <p:tgtEl>
                                          <p:spTgt spid="108"/>
                                        </p:tgtEl>
                                      </p:cBhvr>
                                    </p:animEffect>
                                    <p:set>
                                      <p:cBhvr>
                                        <p:cTn id="155" dur="1" fill="hold">
                                          <p:stCondLst>
                                            <p:cond delay="499"/>
                                          </p:stCondLst>
                                        </p:cTn>
                                        <p:tgtEl>
                                          <p:spTgt spid="108"/>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109"/>
                                        </p:tgtEl>
                                      </p:cBhvr>
                                    </p:animEffect>
                                    <p:set>
                                      <p:cBhvr>
                                        <p:cTn id="158" dur="1" fill="hold">
                                          <p:stCondLst>
                                            <p:cond delay="499"/>
                                          </p:stCondLst>
                                        </p:cTn>
                                        <p:tgtEl>
                                          <p:spTgt spid="109"/>
                                        </p:tgtEl>
                                        <p:attrNameLst>
                                          <p:attrName>style.visibility</p:attrName>
                                        </p:attrNameLst>
                                      </p:cBhvr>
                                      <p:to>
                                        <p:strVal val="hidden"/>
                                      </p:to>
                                    </p:set>
                                  </p:childTnLst>
                                </p:cTn>
                              </p:par>
                              <p:par>
                                <p:cTn id="159" presetID="9" presetClass="exit" presetSubtype="0" fill="hold" nodeType="withEffect">
                                  <p:stCondLst>
                                    <p:cond delay="0"/>
                                  </p:stCondLst>
                                  <p:childTnLst>
                                    <p:animEffect transition="out" filter="dissolve">
                                      <p:cBhvr>
                                        <p:cTn id="160" dur="500"/>
                                        <p:tgtEl>
                                          <p:spTgt spid="73"/>
                                        </p:tgtEl>
                                      </p:cBhvr>
                                    </p:animEffect>
                                    <p:set>
                                      <p:cBhvr>
                                        <p:cTn id="161" dur="1" fill="hold">
                                          <p:stCondLst>
                                            <p:cond delay="499"/>
                                          </p:stCondLst>
                                        </p:cTn>
                                        <p:tgtEl>
                                          <p:spTgt spid="73"/>
                                        </p:tgtEl>
                                        <p:attrNameLst>
                                          <p:attrName>style.visibility</p:attrName>
                                        </p:attrNameLst>
                                      </p:cBhvr>
                                      <p:to>
                                        <p:strVal val="hidden"/>
                                      </p:to>
                                    </p:set>
                                  </p:childTnLst>
                                </p:cTn>
                              </p:par>
                              <p:par>
                                <p:cTn id="162" presetID="9" presetClass="exit" presetSubtype="0" fill="hold" nodeType="withEffect">
                                  <p:stCondLst>
                                    <p:cond delay="0"/>
                                  </p:stCondLst>
                                  <p:childTnLst>
                                    <p:animEffect transition="out" filter="dissolve">
                                      <p:cBhvr>
                                        <p:cTn id="163" dur="500"/>
                                        <p:tgtEl>
                                          <p:spTgt spid="74"/>
                                        </p:tgtEl>
                                      </p:cBhvr>
                                    </p:animEffect>
                                    <p:set>
                                      <p:cBhvr>
                                        <p:cTn id="164" dur="1" fill="hold">
                                          <p:stCondLst>
                                            <p:cond delay="499"/>
                                          </p:stCondLst>
                                        </p:cTn>
                                        <p:tgtEl>
                                          <p:spTgt spid="74"/>
                                        </p:tgtEl>
                                        <p:attrNameLst>
                                          <p:attrName>style.visibility</p:attrName>
                                        </p:attrNameLst>
                                      </p:cBhvr>
                                      <p:to>
                                        <p:strVal val="hidden"/>
                                      </p:to>
                                    </p:set>
                                  </p:childTnLst>
                                </p:cTn>
                              </p:par>
                              <p:par>
                                <p:cTn id="165" presetID="9" presetClass="exit" presetSubtype="0" fill="hold" nodeType="withEffect">
                                  <p:stCondLst>
                                    <p:cond delay="0"/>
                                  </p:stCondLst>
                                  <p:childTnLst>
                                    <p:animEffect transition="out" filter="dissolve">
                                      <p:cBhvr>
                                        <p:cTn id="166" dur="500"/>
                                        <p:tgtEl>
                                          <p:spTgt spid="75"/>
                                        </p:tgtEl>
                                      </p:cBhvr>
                                    </p:animEffect>
                                    <p:set>
                                      <p:cBhvr>
                                        <p:cTn id="167" dur="1" fill="hold">
                                          <p:stCondLst>
                                            <p:cond delay="499"/>
                                          </p:stCondLst>
                                        </p:cTn>
                                        <p:tgtEl>
                                          <p:spTgt spid="75"/>
                                        </p:tgtEl>
                                        <p:attrNameLst>
                                          <p:attrName>style.visibility</p:attrName>
                                        </p:attrNameLst>
                                      </p:cBhvr>
                                      <p:to>
                                        <p:strVal val="hidden"/>
                                      </p:to>
                                    </p:set>
                                  </p:childTnLst>
                                </p:cTn>
                              </p:par>
                              <p:par>
                                <p:cTn id="168" presetID="9" presetClass="exit" presetSubtype="0" fill="hold" nodeType="withEffect">
                                  <p:stCondLst>
                                    <p:cond delay="0"/>
                                  </p:stCondLst>
                                  <p:childTnLst>
                                    <p:animEffect transition="out" filter="dissolve">
                                      <p:cBhvr>
                                        <p:cTn id="169" dur="500"/>
                                        <p:tgtEl>
                                          <p:spTgt spid="76"/>
                                        </p:tgtEl>
                                      </p:cBhvr>
                                    </p:animEffect>
                                    <p:set>
                                      <p:cBhvr>
                                        <p:cTn id="170" dur="1" fill="hold">
                                          <p:stCondLst>
                                            <p:cond delay="499"/>
                                          </p:stCondLst>
                                        </p:cTn>
                                        <p:tgtEl>
                                          <p:spTgt spid="76"/>
                                        </p:tgtEl>
                                        <p:attrNameLst>
                                          <p:attrName>style.visibility</p:attrName>
                                        </p:attrNameLst>
                                      </p:cBhvr>
                                      <p:to>
                                        <p:strVal val="hidden"/>
                                      </p:to>
                                    </p:set>
                                  </p:childTnLst>
                                </p:cTn>
                              </p:par>
                              <p:par>
                                <p:cTn id="171" presetID="9" presetClass="exit" presetSubtype="0" fill="hold" nodeType="withEffect">
                                  <p:stCondLst>
                                    <p:cond delay="0"/>
                                  </p:stCondLst>
                                  <p:childTnLst>
                                    <p:animEffect transition="out" filter="dissolve">
                                      <p:cBhvr>
                                        <p:cTn id="172" dur="500"/>
                                        <p:tgtEl>
                                          <p:spTgt spid="77"/>
                                        </p:tgtEl>
                                      </p:cBhvr>
                                    </p:animEffect>
                                    <p:set>
                                      <p:cBhvr>
                                        <p:cTn id="173" dur="1" fill="hold">
                                          <p:stCondLst>
                                            <p:cond delay="499"/>
                                          </p:stCondLst>
                                        </p:cTn>
                                        <p:tgtEl>
                                          <p:spTgt spid="77"/>
                                        </p:tgtEl>
                                        <p:attrNameLst>
                                          <p:attrName>style.visibility</p:attrName>
                                        </p:attrNameLst>
                                      </p:cBhvr>
                                      <p:to>
                                        <p:strVal val="hidden"/>
                                      </p:to>
                                    </p:set>
                                  </p:childTnLst>
                                </p:cTn>
                              </p:par>
                              <p:par>
                                <p:cTn id="174" presetID="9" presetClass="exit" presetSubtype="0" fill="hold" nodeType="withEffect">
                                  <p:stCondLst>
                                    <p:cond delay="0"/>
                                  </p:stCondLst>
                                  <p:childTnLst>
                                    <p:animEffect transition="out" filter="dissolve">
                                      <p:cBhvr>
                                        <p:cTn id="175" dur="500"/>
                                        <p:tgtEl>
                                          <p:spTgt spid="78"/>
                                        </p:tgtEl>
                                      </p:cBhvr>
                                    </p:animEffect>
                                    <p:set>
                                      <p:cBhvr>
                                        <p:cTn id="176" dur="1" fill="hold">
                                          <p:stCondLst>
                                            <p:cond delay="499"/>
                                          </p:stCondLst>
                                        </p:cTn>
                                        <p:tgtEl>
                                          <p:spTgt spid="78"/>
                                        </p:tgtEl>
                                        <p:attrNameLst>
                                          <p:attrName>style.visibility</p:attrName>
                                        </p:attrNameLst>
                                      </p:cBhvr>
                                      <p:to>
                                        <p:strVal val="hidden"/>
                                      </p:to>
                                    </p:set>
                                  </p:childTnLst>
                                </p:cTn>
                              </p:par>
                              <p:par>
                                <p:cTn id="177" presetID="9" presetClass="exit" presetSubtype="0" fill="hold" nodeType="withEffect">
                                  <p:stCondLst>
                                    <p:cond delay="0"/>
                                  </p:stCondLst>
                                  <p:childTnLst>
                                    <p:animEffect transition="out" filter="dissolve">
                                      <p:cBhvr>
                                        <p:cTn id="178" dur="500"/>
                                        <p:tgtEl>
                                          <p:spTgt spid="79"/>
                                        </p:tgtEl>
                                      </p:cBhvr>
                                    </p:animEffect>
                                    <p:set>
                                      <p:cBhvr>
                                        <p:cTn id="179" dur="1" fill="hold">
                                          <p:stCondLst>
                                            <p:cond delay="499"/>
                                          </p:stCondLst>
                                        </p:cTn>
                                        <p:tgtEl>
                                          <p:spTgt spid="79"/>
                                        </p:tgtEl>
                                        <p:attrNameLst>
                                          <p:attrName>style.visibility</p:attrName>
                                        </p:attrNameLst>
                                      </p:cBhvr>
                                      <p:to>
                                        <p:strVal val="hidden"/>
                                      </p:to>
                                    </p:set>
                                  </p:childTnLst>
                                </p:cTn>
                              </p:par>
                              <p:par>
                                <p:cTn id="180" presetID="9" presetClass="exit" presetSubtype="0" fill="hold" nodeType="withEffect">
                                  <p:stCondLst>
                                    <p:cond delay="0"/>
                                  </p:stCondLst>
                                  <p:childTnLst>
                                    <p:animEffect transition="out" filter="dissolve">
                                      <p:cBhvr>
                                        <p:cTn id="181" dur="500"/>
                                        <p:tgtEl>
                                          <p:spTgt spid="80"/>
                                        </p:tgtEl>
                                      </p:cBhvr>
                                    </p:animEffect>
                                    <p:set>
                                      <p:cBhvr>
                                        <p:cTn id="182" dur="1" fill="hold">
                                          <p:stCondLst>
                                            <p:cond delay="499"/>
                                          </p:stCondLst>
                                        </p:cTn>
                                        <p:tgtEl>
                                          <p:spTgt spid="80"/>
                                        </p:tgtEl>
                                        <p:attrNameLst>
                                          <p:attrName>style.visibility</p:attrName>
                                        </p:attrNameLst>
                                      </p:cBhvr>
                                      <p:to>
                                        <p:strVal val="hidden"/>
                                      </p:to>
                                    </p:set>
                                  </p:childTnLst>
                                </p:cTn>
                              </p:par>
                              <p:par>
                                <p:cTn id="183" presetID="9" presetClass="exit" presetSubtype="0" fill="hold" nodeType="withEffect">
                                  <p:stCondLst>
                                    <p:cond delay="0"/>
                                  </p:stCondLst>
                                  <p:childTnLst>
                                    <p:animEffect transition="out" filter="dissolve">
                                      <p:cBhvr>
                                        <p:cTn id="184" dur="500"/>
                                        <p:tgtEl>
                                          <p:spTgt spid="81"/>
                                        </p:tgtEl>
                                      </p:cBhvr>
                                    </p:animEffect>
                                    <p:set>
                                      <p:cBhvr>
                                        <p:cTn id="185" dur="1" fill="hold">
                                          <p:stCondLst>
                                            <p:cond delay="499"/>
                                          </p:stCondLst>
                                        </p:cTn>
                                        <p:tgtEl>
                                          <p:spTgt spid="81"/>
                                        </p:tgtEl>
                                        <p:attrNameLst>
                                          <p:attrName>style.visibility</p:attrName>
                                        </p:attrNameLst>
                                      </p:cBhvr>
                                      <p:to>
                                        <p:strVal val="hidden"/>
                                      </p:to>
                                    </p:set>
                                  </p:childTnLst>
                                </p:cTn>
                              </p:par>
                              <p:par>
                                <p:cTn id="186" presetID="9" presetClass="exit" presetSubtype="0" fill="hold" nodeType="withEffect">
                                  <p:stCondLst>
                                    <p:cond delay="0"/>
                                  </p:stCondLst>
                                  <p:childTnLst>
                                    <p:animEffect transition="out" filter="dissolve">
                                      <p:cBhvr>
                                        <p:cTn id="187" dur="500"/>
                                        <p:tgtEl>
                                          <p:spTgt spid="82"/>
                                        </p:tgtEl>
                                      </p:cBhvr>
                                    </p:animEffect>
                                    <p:set>
                                      <p:cBhvr>
                                        <p:cTn id="188" dur="1" fill="hold">
                                          <p:stCondLst>
                                            <p:cond delay="499"/>
                                          </p:stCondLst>
                                        </p:cTn>
                                        <p:tgtEl>
                                          <p:spTgt spid="82"/>
                                        </p:tgtEl>
                                        <p:attrNameLst>
                                          <p:attrName>style.visibility</p:attrName>
                                        </p:attrNameLst>
                                      </p:cBhvr>
                                      <p:to>
                                        <p:strVal val="hidden"/>
                                      </p:to>
                                    </p:set>
                                  </p:childTnLst>
                                </p:cTn>
                              </p:par>
                              <p:par>
                                <p:cTn id="189" presetID="9" presetClass="exit" presetSubtype="0" fill="hold" nodeType="withEffect">
                                  <p:stCondLst>
                                    <p:cond delay="0"/>
                                  </p:stCondLst>
                                  <p:childTnLst>
                                    <p:animEffect transition="out" filter="dissolve">
                                      <p:cBhvr>
                                        <p:cTn id="190" dur="500"/>
                                        <p:tgtEl>
                                          <p:spTgt spid="83"/>
                                        </p:tgtEl>
                                      </p:cBhvr>
                                    </p:animEffect>
                                    <p:set>
                                      <p:cBhvr>
                                        <p:cTn id="191" dur="1" fill="hold">
                                          <p:stCondLst>
                                            <p:cond delay="499"/>
                                          </p:stCondLst>
                                        </p:cTn>
                                        <p:tgtEl>
                                          <p:spTgt spid="83"/>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84"/>
                                        </p:tgtEl>
                                      </p:cBhvr>
                                    </p:animEffect>
                                    <p:set>
                                      <p:cBhvr>
                                        <p:cTn id="194" dur="1" fill="hold">
                                          <p:stCondLst>
                                            <p:cond delay="499"/>
                                          </p:stCondLst>
                                        </p:cTn>
                                        <p:tgtEl>
                                          <p:spTgt spid="84"/>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85"/>
                                        </p:tgtEl>
                                      </p:cBhvr>
                                    </p:animEffect>
                                    <p:set>
                                      <p:cBhvr>
                                        <p:cTn id="197" dur="1" fill="hold">
                                          <p:stCondLst>
                                            <p:cond delay="499"/>
                                          </p:stCondLst>
                                        </p:cTn>
                                        <p:tgtEl>
                                          <p:spTgt spid="85"/>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86"/>
                                        </p:tgtEl>
                                      </p:cBhvr>
                                    </p:animEffect>
                                    <p:set>
                                      <p:cBhvr>
                                        <p:cTn id="200" dur="1" fill="hold">
                                          <p:stCondLst>
                                            <p:cond delay="499"/>
                                          </p:stCondLst>
                                        </p:cTn>
                                        <p:tgtEl>
                                          <p:spTgt spid="86"/>
                                        </p:tgtEl>
                                        <p:attrNameLst>
                                          <p:attrName>style.visibility</p:attrName>
                                        </p:attrNameLst>
                                      </p:cBhvr>
                                      <p:to>
                                        <p:strVal val="hidden"/>
                                      </p:to>
                                    </p:set>
                                  </p:childTnLst>
                                </p:cTn>
                              </p:par>
                              <p:par>
                                <p:cTn id="201" presetID="9" presetClass="exit" presetSubtype="0" fill="hold" nodeType="withEffect">
                                  <p:stCondLst>
                                    <p:cond delay="0"/>
                                  </p:stCondLst>
                                  <p:childTnLst>
                                    <p:animEffect transition="out" filter="dissolve">
                                      <p:cBhvr>
                                        <p:cTn id="202" dur="500"/>
                                        <p:tgtEl>
                                          <p:spTgt spid="87"/>
                                        </p:tgtEl>
                                      </p:cBhvr>
                                    </p:animEffect>
                                    <p:set>
                                      <p:cBhvr>
                                        <p:cTn id="203" dur="1" fill="hold">
                                          <p:stCondLst>
                                            <p:cond delay="499"/>
                                          </p:stCondLst>
                                        </p:cTn>
                                        <p:tgtEl>
                                          <p:spTgt spid="87"/>
                                        </p:tgtEl>
                                        <p:attrNameLst>
                                          <p:attrName>style.visibility</p:attrName>
                                        </p:attrNameLst>
                                      </p:cBhvr>
                                      <p:to>
                                        <p:strVal val="hidden"/>
                                      </p:to>
                                    </p:set>
                                  </p:childTnLst>
                                </p:cTn>
                              </p:par>
                              <p:par>
                                <p:cTn id="204" presetID="9" presetClass="exit" presetSubtype="0" fill="hold" nodeType="withEffect">
                                  <p:stCondLst>
                                    <p:cond delay="0"/>
                                  </p:stCondLst>
                                  <p:childTnLst>
                                    <p:animEffect transition="out" filter="dissolve">
                                      <p:cBhvr>
                                        <p:cTn id="205" dur="500"/>
                                        <p:tgtEl>
                                          <p:spTgt spid="88"/>
                                        </p:tgtEl>
                                      </p:cBhvr>
                                    </p:animEffect>
                                    <p:set>
                                      <p:cBhvr>
                                        <p:cTn id="206" dur="1" fill="hold">
                                          <p:stCondLst>
                                            <p:cond delay="499"/>
                                          </p:stCondLst>
                                        </p:cTn>
                                        <p:tgtEl>
                                          <p:spTgt spid="88"/>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5"/>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8"/>
                                        </p:tgtEl>
                                        <p:attrNameLst>
                                          <p:attrName>style.visibility</p:attrName>
                                        </p:attrNameLst>
                                      </p:cBhvr>
                                      <p:to>
                                        <p:strVal val="hidden"/>
                                      </p:to>
                                    </p:set>
                                  </p:childTnLst>
                                </p:cTn>
                              </p:par>
                              <p:par>
                                <p:cTn id="211" presetID="9" presetClass="exit" presetSubtype="0" fill="hold" grpId="1" nodeType="withEffect">
                                  <p:stCondLst>
                                    <p:cond delay="0"/>
                                  </p:stCondLst>
                                  <p:childTnLst>
                                    <p:animEffect transition="out" filter="dissolve">
                                      <p:cBhvr>
                                        <p:cTn id="212" dur="500"/>
                                        <p:tgtEl>
                                          <p:spTgt spid="89"/>
                                        </p:tgtEl>
                                      </p:cBhvr>
                                    </p:animEffect>
                                    <p:set>
                                      <p:cBhvr>
                                        <p:cTn id="213" dur="1" fill="hold">
                                          <p:stCondLst>
                                            <p:cond delay="499"/>
                                          </p:stCondLst>
                                        </p:cTn>
                                        <p:tgtEl>
                                          <p:spTgt spid="89"/>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90"/>
                                        </p:tgtEl>
                                      </p:cBhvr>
                                    </p:animEffect>
                                    <p:set>
                                      <p:cBhvr>
                                        <p:cTn id="216" dur="1" fill="hold">
                                          <p:stCondLst>
                                            <p:cond delay="499"/>
                                          </p:stCondLst>
                                        </p:cTn>
                                        <p:tgtEl>
                                          <p:spTgt spid="90"/>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120"/>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119"/>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12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122"/>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32"/>
                                        </p:tgtEl>
                                      </p:cBhvr>
                                    </p:animEffect>
                                    <p:set>
                                      <p:cBhvr>
                                        <p:cTn id="227" dur="1" fill="hold">
                                          <p:stCondLst>
                                            <p:cond delay="499"/>
                                          </p:stCondLst>
                                        </p:cTn>
                                        <p:tgtEl>
                                          <p:spTgt spid="32"/>
                                        </p:tgtEl>
                                        <p:attrNameLst>
                                          <p:attrName>style.visibility</p:attrName>
                                        </p:attrNameLst>
                                      </p:cBhvr>
                                      <p:to>
                                        <p:strVal val="hidden"/>
                                      </p:to>
                                    </p:set>
                                  </p:childTnLst>
                                </p:cTn>
                              </p:par>
                              <p:par>
                                <p:cTn id="228" presetID="9" presetClass="exit" presetSubtype="0" fill="hold" grpId="1" nodeType="withEffect">
                                  <p:stCondLst>
                                    <p:cond delay="0"/>
                                  </p:stCondLst>
                                  <p:childTnLst>
                                    <p:animEffect transition="out" filter="dissolve">
                                      <p:cBhvr>
                                        <p:cTn id="229" dur="500"/>
                                        <p:tgtEl>
                                          <p:spTgt spid="33"/>
                                        </p:tgtEl>
                                      </p:cBhvr>
                                    </p:animEffect>
                                    <p:set>
                                      <p:cBhvr>
                                        <p:cTn id="230" dur="1" fill="hold">
                                          <p:stCondLst>
                                            <p:cond delay="499"/>
                                          </p:stCondLst>
                                        </p:cTn>
                                        <p:tgtEl>
                                          <p:spTgt spid="33"/>
                                        </p:tgtEl>
                                        <p:attrNameLst>
                                          <p:attrName>style.visibility</p:attrName>
                                        </p:attrNameLst>
                                      </p:cBhvr>
                                      <p:to>
                                        <p:strVal val="hidden"/>
                                      </p:to>
                                    </p:set>
                                  </p:childTnLst>
                                </p:cTn>
                              </p:par>
                              <p:par>
                                <p:cTn id="231" presetID="9" presetClass="exit" presetSubtype="0" fill="hold" nodeType="withEffect">
                                  <p:stCondLst>
                                    <p:cond delay="0"/>
                                  </p:stCondLst>
                                  <p:childTnLst>
                                    <p:animEffect transition="out" filter="dissolve">
                                      <p:cBhvr>
                                        <p:cTn id="232" dur="500"/>
                                        <p:tgtEl>
                                          <p:spTgt spid="271"/>
                                        </p:tgtEl>
                                      </p:cBhvr>
                                    </p:animEffect>
                                    <p:set>
                                      <p:cBhvr>
                                        <p:cTn id="233" dur="1" fill="hold">
                                          <p:stCondLst>
                                            <p:cond delay="499"/>
                                          </p:stCondLst>
                                        </p:cTn>
                                        <p:tgtEl>
                                          <p:spTgt spid="271"/>
                                        </p:tgtEl>
                                        <p:attrNameLst>
                                          <p:attrName>style.visibility</p:attrName>
                                        </p:attrNameLst>
                                      </p:cBhvr>
                                      <p:to>
                                        <p:strVal val="hidden"/>
                                      </p:to>
                                    </p:set>
                                  </p:childTnLst>
                                </p:cTn>
                              </p:par>
                            </p:childTnLst>
                          </p:cTn>
                        </p:par>
                        <p:par>
                          <p:cTn id="234" fill="hold" nodeType="afterGroup">
                            <p:stCondLst>
                              <p:cond delay="500"/>
                            </p:stCondLst>
                            <p:childTnLst>
                              <p:par>
                                <p:cTn id="235" presetID="1" presetClass="entr" presetSubtype="0" fill="hold" nodeType="afterEffect">
                                  <p:stCondLst>
                                    <p:cond delay="0"/>
                                  </p:stCondLst>
                                  <p:childTnLst>
                                    <p:set>
                                      <p:cBhvr>
                                        <p:cTn id="236" dur="1" fill="hold">
                                          <p:stCondLst>
                                            <p:cond delay="0"/>
                                          </p:stCondLst>
                                        </p:cTn>
                                        <p:tgtEl>
                                          <p:spTgt spid="20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53"/>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5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57"/>
                                        </p:tgtEl>
                                        <p:attrNameLst>
                                          <p:attrName>style.visibility</p:attrName>
                                        </p:attrNameLst>
                                      </p:cBhvr>
                                      <p:to>
                                        <p:strVal val="visible"/>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259"/>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258"/>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266"/>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61"/>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63"/>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1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16"/>
                                        </p:tgtEl>
                                        <p:attrNameLst>
                                          <p:attrName>style.visibility</p:attrName>
                                        </p:attrNameLst>
                                      </p:cBhvr>
                                      <p:to>
                                        <p:strVal val="visible"/>
                                      </p:to>
                                    </p:set>
                                  </p:childTnLst>
                                </p:cTn>
                              </p:par>
                            </p:childTnLst>
                          </p:cTn>
                        </p:par>
                      </p:childTnLst>
                    </p:cTn>
                  </p:par>
                  <p:par>
                    <p:cTn id="261" fill="hold" nodeType="clickPar">
                      <p:stCondLst>
                        <p:cond delay="indefinite"/>
                      </p:stCondLst>
                      <p:childTnLst>
                        <p:par>
                          <p:cTn id="262" fill="hold" nodeType="withGroup">
                            <p:stCondLst>
                              <p:cond delay="0"/>
                            </p:stCondLst>
                            <p:childTnLst>
                              <p:par>
                                <p:cTn id="263" presetID="1" presetClass="entr" presetSubtype="0" fill="hold" nodeType="clickEffect">
                                  <p:stCondLst>
                                    <p:cond delay="0"/>
                                  </p:stCondLst>
                                  <p:childTnLst>
                                    <p:set>
                                      <p:cBhvr>
                                        <p:cTn id="264" dur="1" fill="hold">
                                          <p:stCondLst>
                                            <p:cond delay="0"/>
                                          </p:stCondLst>
                                        </p:cTn>
                                        <p:tgtEl>
                                          <p:spTgt spid="113"/>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ntr" presetSubtype="0" fill="hold" nodeType="clickEffect">
                                  <p:stCondLst>
                                    <p:cond delay="0"/>
                                  </p:stCondLst>
                                  <p:childTnLst>
                                    <p:set>
                                      <p:cBhvr>
                                        <p:cTn id="268" dur="1" fill="hold">
                                          <p:stCondLst>
                                            <p:cond delay="0"/>
                                          </p:stCondLst>
                                        </p:cTn>
                                        <p:tgtEl>
                                          <p:spTgt spid="124"/>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89" grpId="0"/>
      <p:bldP spid="89" grpId="1"/>
      <p:bldP spid="90" grpId="0"/>
      <p:bldP spid="90" grpId="1"/>
      <p:bldP spid="108" grpId="0"/>
      <p:bldP spid="108" grpId="1"/>
      <p:bldP spid="109" grpId="0"/>
      <p:bldP spid="109" grpId="1"/>
      <p:bldP spid="253" grpId="0"/>
      <p:bldP spid="254" grpId="0"/>
      <p:bldP spid="257" grpId="0"/>
      <p:bldP spid="259" grpId="0"/>
      <p:bldP spid="3" grpId="0"/>
      <p:bldP spid="116" grpId="0"/>
      <p:bldP spid="11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227444">
            <a:off x="540707"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4" name="Rectangle 13"/>
          <p:cNvSpPr/>
          <p:nvPr/>
        </p:nvSpPr>
        <p:spPr>
          <a:xfrm rot="227444">
            <a:off x="1288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6" name="Rectangle 15"/>
          <p:cNvSpPr/>
          <p:nvPr/>
        </p:nvSpPr>
        <p:spPr>
          <a:xfrm rot="227444">
            <a:off x="2050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5" name="Rectangle 4"/>
          <p:cNvSpPr/>
          <p:nvPr/>
        </p:nvSpPr>
        <p:spPr>
          <a:xfrm rot="227444">
            <a:off x="1302706"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29" name="Rectangle 128"/>
          <p:cNvSpPr/>
          <p:nvPr/>
        </p:nvSpPr>
        <p:spPr>
          <a:xfrm rot="227444">
            <a:off x="921706"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0" name="Rectangle 9"/>
          <p:cNvSpPr/>
          <p:nvPr/>
        </p:nvSpPr>
        <p:spPr>
          <a:xfrm rot="227444">
            <a:off x="907093" y="3588706"/>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nvGrpSpPr>
          <p:cNvPr id="21" name="Group 20"/>
          <p:cNvGrpSpPr>
            <a:grpSpLocks/>
          </p:cNvGrpSpPr>
          <p:nvPr/>
        </p:nvGrpSpPr>
        <p:grpSpPr bwMode="auto">
          <a:xfrm rot="227444">
            <a:off x="5689600" y="2986088"/>
            <a:ext cx="1295400" cy="1295400"/>
            <a:chOff x="4495800" y="2667000"/>
            <a:chExt cx="1295400" cy="1295400"/>
          </a:xfrm>
        </p:grpSpPr>
        <p:grpSp>
          <p:nvGrpSpPr>
            <p:cNvPr id="22" name="Group 21"/>
            <p:cNvGrpSpPr/>
            <p:nvPr/>
          </p:nvGrpSpPr>
          <p:grpSpPr>
            <a:xfrm>
              <a:off x="4495800" y="2667000"/>
              <a:ext cx="1143000" cy="1143000"/>
              <a:chOff x="4495800" y="2667003"/>
              <a:chExt cx="1143001" cy="1142998"/>
            </a:xfrm>
            <a:scene3d>
              <a:camera prst="perspectiveFront" fov="5400000">
                <a:rot lat="1812000" lon="19056000" rev="126000"/>
              </a:camera>
              <a:lightRig rig="harsh" dir="t">
                <a:rot lat="0" lon="0" rev="1980000"/>
              </a:lightRig>
            </a:scene3d>
          </p:grpSpPr>
          <p:sp>
            <p:nvSpPr>
              <p:cNvPr id="57" name="Rectangle 56"/>
              <p:cNvSpPr/>
              <p:nvPr/>
            </p:nvSpPr>
            <p:spPr>
              <a:xfrm>
                <a:off x="44958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8" name="Rectangle 57"/>
              <p:cNvSpPr/>
              <p:nvPr/>
            </p:nvSpPr>
            <p:spPr>
              <a:xfrm>
                <a:off x="48006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9" name="Rectangle 58"/>
              <p:cNvSpPr/>
              <p:nvPr/>
            </p:nvSpPr>
            <p:spPr>
              <a:xfrm>
                <a:off x="51054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1" name="Rectangle 60"/>
              <p:cNvSpPr/>
              <p:nvPr/>
            </p:nvSpPr>
            <p:spPr>
              <a:xfrm>
                <a:off x="4495801" y="29718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2" name="Rectangle 61"/>
              <p:cNvSpPr/>
              <p:nvPr/>
            </p:nvSpPr>
            <p:spPr>
              <a:xfrm>
                <a:off x="4800601"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3" name="Rectangle 62"/>
              <p:cNvSpPr/>
              <p:nvPr/>
            </p:nvSpPr>
            <p:spPr>
              <a:xfrm>
                <a:off x="5105400"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4" name="Rectangle 63"/>
              <p:cNvSpPr/>
              <p:nvPr/>
            </p:nvSpPr>
            <p:spPr>
              <a:xfrm>
                <a:off x="5410201" y="29718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5" name="Rectangle 64"/>
              <p:cNvSpPr/>
              <p:nvPr/>
            </p:nvSpPr>
            <p:spPr>
              <a:xfrm>
                <a:off x="4495801" y="3276602"/>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6" name="Rectangle 65"/>
              <p:cNvSpPr/>
              <p:nvPr/>
            </p:nvSpPr>
            <p:spPr>
              <a:xfrm>
                <a:off x="48006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7" name="Rectangle 66"/>
              <p:cNvSpPr/>
              <p:nvPr/>
            </p:nvSpPr>
            <p:spPr>
              <a:xfrm>
                <a:off x="51054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8" name="Rectangle 67"/>
              <p:cNvSpPr/>
              <p:nvPr/>
            </p:nvSpPr>
            <p:spPr>
              <a:xfrm>
                <a:off x="5410201" y="32766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0" name="Rectangle 69"/>
              <p:cNvSpPr/>
              <p:nvPr/>
            </p:nvSpPr>
            <p:spPr>
              <a:xfrm>
                <a:off x="4800601" y="35814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1" name="Rectangle 70"/>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2" name="Rectangle 71"/>
              <p:cNvSpPr/>
              <p:nvPr/>
            </p:nvSpPr>
            <p:spPr>
              <a:xfrm>
                <a:off x="54102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grpSp>
        <p:grpSp>
          <p:nvGrpSpPr>
            <p:cNvPr id="23" name="Group 22"/>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41" name="Rectangle 40"/>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2" name="Rectangle 41"/>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3" name="Rectangle 42"/>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5" name="Rectangle 44"/>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6" name="Rectangle 45"/>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7" name="Rectangle 46"/>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9" name="Rectangle 48"/>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0" name="Rectangle 49"/>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1" name="Rectangle 50"/>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4" name="Rectangle 53"/>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5" name="Rectangle 54"/>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grpSp>
        <p:grpSp>
          <p:nvGrpSpPr>
            <p:cNvPr id="24" name="Group 23"/>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5" name="Rectangle 24"/>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6" name="Rectangle 25"/>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7" name="Rectangle 26"/>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9" name="Rectangle 28"/>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0" name="Rectangle 29"/>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1" name="Rectangle 30"/>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3" name="Rectangle 32"/>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4" name="Rectangle 33"/>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5" name="Rectangle 34"/>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grpSp>
      </p:grpSp>
      <p:sp>
        <p:nvSpPr>
          <p:cNvPr id="266248" name="Title 1"/>
          <p:cNvSpPr>
            <a:spLocks noGrp="1"/>
          </p:cNvSpPr>
          <p:nvPr>
            <p:ph type="title"/>
          </p:nvPr>
        </p:nvSpPr>
        <p:spPr/>
        <p:txBody>
          <a:bodyPr/>
          <a:lstStyle/>
          <a:p>
            <a:r>
              <a:rPr lang="en-US">
                <a:solidFill>
                  <a:srgbClr val="000090"/>
                </a:solidFill>
                <a:latin typeface="Calibri" charset="0"/>
              </a:rPr>
              <a:t>Radio Resource Allocation</a:t>
            </a:r>
          </a:p>
        </p:txBody>
      </p:sp>
      <p:sp>
        <p:nvSpPr>
          <p:cNvPr id="2662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1DE3462-5197-1C42-9D60-A9ABBA023723}" type="slidenum">
              <a:rPr lang="en-US" sz="1200">
                <a:solidFill>
                  <a:srgbClr val="FFFFFF"/>
                </a:solidFill>
                <a:latin typeface="Calibri" charset="0"/>
              </a:rPr>
              <a:pPr eaLnBrk="1" hangingPunct="1"/>
              <a:t>28</a:t>
            </a:fld>
            <a:endParaRPr lang="en-US" sz="1200">
              <a:solidFill>
                <a:srgbClr val="FFFFFF"/>
              </a:solidFill>
              <a:latin typeface="Calibri" charset="0"/>
            </a:endParaRPr>
          </a:p>
        </p:txBody>
      </p:sp>
      <p:sp>
        <p:nvSpPr>
          <p:cNvPr id="8" name="Rectangle 7"/>
          <p:cNvSpPr/>
          <p:nvPr/>
        </p:nvSpPr>
        <p:spPr>
          <a:xfrm rot="227444">
            <a:off x="2431093" y="3131506"/>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9" name="Rectangle 8"/>
          <p:cNvSpPr/>
          <p:nvPr/>
        </p:nvSpPr>
        <p:spPr>
          <a:xfrm rot="227444">
            <a:off x="540707" y="3574092"/>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 name="Rectangle 6"/>
          <p:cNvSpPr/>
          <p:nvPr/>
        </p:nvSpPr>
        <p:spPr>
          <a:xfrm rot="227444">
            <a:off x="2050093" y="3131506"/>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7" name="Rectangle 16"/>
          <p:cNvSpPr/>
          <p:nvPr/>
        </p:nvSpPr>
        <p:spPr>
          <a:xfrm rot="227444">
            <a:off x="540707" y="4488492"/>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9" name="Rectangle 18"/>
          <p:cNvSpPr/>
          <p:nvPr/>
        </p:nvSpPr>
        <p:spPr>
          <a:xfrm rot="227444">
            <a:off x="1288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 name="Rectangle 19"/>
          <p:cNvSpPr/>
          <p:nvPr/>
        </p:nvSpPr>
        <p:spPr>
          <a:xfrm rot="227444">
            <a:off x="1669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25" name="TextBox 124"/>
          <p:cNvSpPr txBox="1"/>
          <p:nvPr/>
        </p:nvSpPr>
        <p:spPr>
          <a:xfrm rot="2076852">
            <a:off x="5567363" y="4217988"/>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sp>
        <p:nvSpPr>
          <p:cNvPr id="18" name="Rectangle 17"/>
          <p:cNvSpPr/>
          <p:nvPr/>
        </p:nvSpPr>
        <p:spPr>
          <a:xfrm rot="227444">
            <a:off x="907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26" name="TextBox 125"/>
          <p:cNvSpPr txBox="1"/>
          <p:nvPr/>
        </p:nvSpPr>
        <p:spPr>
          <a:xfrm rot="19667695">
            <a:off x="6440488" y="4068763"/>
            <a:ext cx="1752600" cy="369887"/>
          </a:xfrm>
          <a:prstGeom prst="rect">
            <a:avLst/>
          </a:prstGeom>
          <a:noFill/>
        </p:spPr>
        <p:txBody>
          <a:bodyPr>
            <a:spAutoFit/>
          </a:bodyPr>
          <a:lstStyle/>
          <a:p>
            <a:pPr defTabSz="457200">
              <a:defRPr/>
            </a:pPr>
            <a:r>
              <a:rPr lang="en-US" dirty="0">
                <a:solidFill>
                  <a:prstClr val="black"/>
                </a:solidFill>
                <a:latin typeface="Calibri"/>
                <a:ea typeface="ＭＳ Ｐゴシック" charset="0"/>
                <a:cs typeface="ＭＳ Ｐゴシック" charset="0"/>
              </a:rPr>
              <a:t>radio element</a:t>
            </a:r>
          </a:p>
        </p:txBody>
      </p:sp>
      <p:sp>
        <p:nvSpPr>
          <p:cNvPr id="127" name="TextBox 126"/>
          <p:cNvSpPr txBox="1"/>
          <p:nvPr/>
        </p:nvSpPr>
        <p:spPr>
          <a:xfrm rot="16200000">
            <a:off x="5364956" y="3474244"/>
            <a:ext cx="6127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128" name="TextBox 127"/>
          <p:cNvSpPr txBox="1"/>
          <p:nvPr/>
        </p:nvSpPr>
        <p:spPr>
          <a:xfrm>
            <a:off x="914400" y="1905000"/>
            <a:ext cx="723900"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Flows</a:t>
            </a:r>
          </a:p>
        </p:txBody>
      </p:sp>
      <p:sp>
        <p:nvSpPr>
          <p:cNvPr id="13" name="Rectangle 12"/>
          <p:cNvSpPr/>
          <p:nvPr/>
        </p:nvSpPr>
        <p:spPr>
          <a:xfrm rot="227444">
            <a:off x="907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30" name="Rectangle 129"/>
          <p:cNvSpPr/>
          <p:nvPr/>
        </p:nvSpPr>
        <p:spPr>
          <a:xfrm rot="227444">
            <a:off x="540707"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 name="Rectangle 5"/>
          <p:cNvSpPr/>
          <p:nvPr/>
        </p:nvSpPr>
        <p:spPr>
          <a:xfrm rot="227444">
            <a:off x="1683707"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5" name="Rectangle 14"/>
          <p:cNvSpPr/>
          <p:nvPr/>
        </p:nvSpPr>
        <p:spPr>
          <a:xfrm rot="227444">
            <a:off x="1669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1" name="Rectangle 10"/>
          <p:cNvSpPr/>
          <p:nvPr/>
        </p:nvSpPr>
        <p:spPr>
          <a:xfrm rot="227444">
            <a:off x="1288093" y="3588706"/>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32" name="TextBox 131"/>
          <p:cNvSpPr txBox="1"/>
          <p:nvPr/>
        </p:nvSpPr>
        <p:spPr>
          <a:xfrm>
            <a:off x="5653088" y="1905000"/>
            <a:ext cx="1814512"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3D Resource Grid</a:t>
            </a: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3" name="Footer Placeholder 2"/>
          <p:cNvSpPr>
            <a:spLocks noGrp="1"/>
          </p:cNvSpPr>
          <p:nvPr>
            <p:ph type="ftr" sz="quarter" idx="11"/>
          </p:nvPr>
        </p:nvSpPr>
        <p:spPr>
          <a:xfrm>
            <a:off x="3124200" y="6400800"/>
            <a:ext cx="3429000" cy="320675"/>
          </a:xfrm>
        </p:spPr>
        <p:txBody>
          <a:bodyPr/>
          <a:lstStyle/>
          <a:p>
            <a:pPr>
              <a:defRPr/>
            </a:pPr>
            <a:r>
              <a:rPr lang="en-US" b="0" smtClean="0"/>
              <a:t>Cellular Networks and Mobile Computing (COMS 6998-7)</a:t>
            </a:r>
            <a:endParaRPr lang="en-US" b="0" dirty="0"/>
          </a:p>
        </p:txBody>
      </p:sp>
      <p:sp>
        <p:nvSpPr>
          <p:cNvPr id="69" name="Slide Number Placeholder 2"/>
          <p:cNvSpPr txBox="1">
            <a:spLocks/>
          </p:cNvSpPr>
          <p:nvPr/>
        </p:nvSpPr>
        <p:spPr bwMode="auto">
          <a:xfrm>
            <a:off x="6705600" y="6508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eaLnBrk="1" fontAlgn="base" hangingPunct="1">
              <a:spcBef>
                <a:spcPct val="0"/>
              </a:spcBef>
              <a:spcAft>
                <a:spcPct val="0"/>
              </a:spcAft>
            </a:pPr>
            <a:fld id="{8DDCBC34-F65A-5E4A-9908-79A192B0AC9F}" type="slidenum">
              <a:rPr lang="en-US" sz="1400" b="0" smtClean="0">
                <a:solidFill>
                  <a:schemeClr val="bg1">
                    <a:lumMod val="75000"/>
                  </a:schemeClr>
                </a:solidFill>
                <a:latin typeface="Arial" charset="0"/>
                <a:cs typeface="Arial" charset="0"/>
                <a:sym typeface="Arial" charset="0"/>
              </a:rPr>
              <a:pPr algn="r" eaLnBrk="1" fontAlgn="base" hangingPunct="1">
                <a:spcBef>
                  <a:spcPct val="0"/>
                </a:spcBef>
                <a:spcAft>
                  <a:spcPct val="0"/>
                </a:spcAft>
              </a:pPr>
              <a:t>28</a:t>
            </a:fld>
            <a:endParaRPr lang="en-US" sz="1400" b="0" dirty="0" smtClean="0">
              <a:solidFill>
                <a:schemeClr val="bg1">
                  <a:lumMod val="75000"/>
                </a:schemeClr>
              </a:solidFill>
              <a:latin typeface="Arial" charset="0"/>
              <a:cs typeface="Arial" charset="0"/>
              <a:sym typeface="Arial" charset="0"/>
            </a:endParaRPr>
          </a:p>
        </p:txBody>
      </p:sp>
    </p:spTree>
    <p:extLst>
      <p:ext uri="{BB962C8B-B14F-4D97-AF65-F5344CB8AC3E}">
        <p14:creationId xmlns:p14="http://schemas.microsoft.com/office/powerpoint/2010/main" val="2271635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1.38889E-6 3.7037E-7 L 0.38837 0.02662 " pathEditMode="relative" rAng="0" ptsTypes="AA">
                                      <p:cBhvr>
                                        <p:cTn id="22" dur="2000" fill="hold"/>
                                        <p:tgtEl>
                                          <p:spTgt spid="8"/>
                                        </p:tgtEl>
                                        <p:attrNameLst>
                                          <p:attrName>ppt_x</p:attrName>
                                          <p:attrName>ppt_y</p:attrName>
                                        </p:attrNameLst>
                                      </p:cBhvr>
                                      <p:rCtr x="19410" y="1319"/>
                                    </p:animMotion>
                                  </p:childTnLst>
                                </p:cTn>
                              </p:par>
                              <p:par>
                                <p:cTn id="23" presetID="0" presetClass="path" presetSubtype="0" accel="50000" decel="50000" fill="hold" nodeType="withEffect">
                                  <p:stCondLst>
                                    <p:cond delay="0"/>
                                  </p:stCondLst>
                                  <p:childTnLst>
                                    <p:animMotion origin="layout" path="M -1.38889E-6 2.96296E-6 L 0.45 0.04444 " pathEditMode="relative" ptsTypes="AA">
                                      <p:cBhvr>
                                        <p:cTn id="24" dur="2000" fill="hold"/>
                                        <p:tgtEl>
                                          <p:spTgt spid="7"/>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2.77556E-17 -3.33333E-6 L 0.55833 -3.33333E-6 " pathEditMode="relative" rAng="0" ptsTypes="AA">
                                      <p:cBhvr>
                                        <p:cTn id="26" dur="2000" fill="hold"/>
                                        <p:tgtEl>
                                          <p:spTgt spid="11"/>
                                        </p:tgtEl>
                                        <p:attrNameLst>
                                          <p:attrName>ppt_x</p:attrName>
                                          <p:attrName>ppt_y</p:attrName>
                                        </p:attrNameLst>
                                      </p:cBhvr>
                                      <p:rCtr x="27917"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1.94444E-6 3.7037E-6 L 0.55504 0.00439 " pathEditMode="relative" rAng="0" ptsTypes="AA">
                                      <p:cBhvr>
                                        <p:cTn id="30" dur="2000" fill="hold"/>
                                        <p:tgtEl>
                                          <p:spTgt spid="10"/>
                                        </p:tgtEl>
                                        <p:attrNameLst>
                                          <p:attrName>ppt_x</p:attrName>
                                          <p:attrName>ppt_y</p:attrName>
                                        </p:attrNameLst>
                                      </p:cBhvr>
                                      <p:rCtr x="27743" y="208"/>
                                    </p:animMotion>
                                  </p:childTnLst>
                                </p:cTn>
                              </p:par>
                              <p:par>
                                <p:cTn id="31" presetID="0" presetClass="path" presetSubtype="0" accel="50000" decel="50000" fill="hold" nodeType="withEffect">
                                  <p:stCondLst>
                                    <p:cond delay="0"/>
                                  </p:stCondLst>
                                  <p:childTnLst>
                                    <p:animMotion origin="layout" path="M 0.0033 0.00671 L 0.61163 0.02894 " pathEditMode="relative" rAng="0" ptsTypes="AA">
                                      <p:cBhvr>
                                        <p:cTn id="32" dur="2000" fill="hold"/>
                                        <p:tgtEl>
                                          <p:spTgt spid="9"/>
                                        </p:tgtEl>
                                        <p:attrNameLst>
                                          <p:attrName>ppt_x</p:attrName>
                                          <p:attrName>ppt_y</p:attrName>
                                        </p:attrNameLst>
                                      </p:cBhvr>
                                      <p:rCtr x="30417" y="1111"/>
                                    </p:animMotion>
                                  </p:childTnLst>
                                </p:cTn>
                              </p:par>
                              <p:par>
                                <p:cTn id="33" presetID="0" presetClass="path" presetSubtype="0" accel="50000" decel="50000" fill="hold" nodeType="withEffect">
                                  <p:stCondLst>
                                    <p:cond delay="0"/>
                                  </p:stCondLst>
                                  <p:childTnLst>
                                    <p:animMotion origin="layout" path="M 1.38889E-6 3.7037E-7 L 0.50503 0.1044 " pathEditMode="relative" rAng="0" ptsTypes="AA">
                                      <p:cBhvr>
                                        <p:cTn id="34" dur="2000" fill="hold"/>
                                        <p:tgtEl>
                                          <p:spTgt spid="6"/>
                                        </p:tgtEl>
                                        <p:attrNameLst>
                                          <p:attrName>ppt_x</p:attrName>
                                          <p:attrName>ppt_y</p:attrName>
                                        </p:attrNameLst>
                                      </p:cBhvr>
                                      <p:rCtr x="25243" y="5208"/>
                                    </p:animMotion>
                                  </p:childTnLst>
                                </p:cTn>
                              </p:par>
                              <p:par>
                                <p:cTn id="35" presetID="0" presetClass="path" presetSubtype="0" accel="50000" decel="50000" fill="hold" nodeType="withEffect">
                                  <p:stCondLst>
                                    <p:cond delay="0"/>
                                  </p:stCondLst>
                                  <p:childTnLst>
                                    <p:animMotion origin="layout" path="M 4.72222E-6 2.96296E-6 L 0.50833 0.11111 " pathEditMode="relative" ptsTypes="AA">
                                      <p:cBhvr>
                                        <p:cTn id="36" dur="2000" fill="hold"/>
                                        <p:tgtEl>
                                          <p:spTgt spid="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5.27778E-6 2.96296E-6 L 0.57499 0.13333 " pathEditMode="relative" ptsTypes="AA">
                                      <p:cBhvr>
                                        <p:cTn id="38" dur="2000" fill="hold"/>
                                        <p:tgtEl>
                                          <p:spTgt spid="12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4.72222E-6 3.7037E-7 L 0.6283 0.14884 " pathEditMode="relative" rAng="0" ptsTypes="AA">
                                      <p:cBhvr>
                                        <p:cTn id="40" dur="2000" fill="hold"/>
                                        <p:tgtEl>
                                          <p:spTgt spid="130"/>
                                        </p:tgtEl>
                                        <p:attrNameLst>
                                          <p:attrName>ppt_x</p:attrName>
                                          <p:attrName>ppt_y</p:attrName>
                                        </p:attrNameLst>
                                      </p:cBhvr>
                                      <p:rCtr x="31406" y="7431"/>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1.38889E-6 -1.85185E-6 L 0.45834 -0.12222 " pathEditMode="relative" ptsTypes="AA">
                                      <p:cBhvr>
                                        <p:cTn id="44" dur="2000" fill="hold"/>
                                        <p:tgtEl>
                                          <p:spTgt spid="16"/>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1.38889E-6 -1.85185E-6 L 0.54166 -0.07778 " pathEditMode="relative" ptsTypes="AA">
                                      <p:cBhvr>
                                        <p:cTn id="46" dur="2000" fill="hold"/>
                                        <p:tgtEl>
                                          <p:spTgt spid="1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1.38889E-6 -2.96296E-6 L 0.55833 -0.05555 " pathEditMode="relative" ptsTypes="AA">
                                      <p:cBhvr>
                                        <p:cTn id="48" dur="2000" fill="hold"/>
                                        <p:tgtEl>
                                          <p:spTgt spid="14"/>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1.94444E-6 1.85185E-6 L 0.6217 0.00671 " pathEditMode="relative" rAng="0" ptsTypes="AA">
                                      <p:cBhvr>
                                        <p:cTn id="50" dur="2000" fill="hold"/>
                                        <p:tgtEl>
                                          <p:spTgt spid="13"/>
                                        </p:tgtEl>
                                        <p:attrNameLst>
                                          <p:attrName>ppt_x</p:attrName>
                                          <p:attrName>ppt_y</p:attrName>
                                        </p:attrNameLst>
                                      </p:cBhvr>
                                      <p:rCtr x="31076" y="324"/>
                                    </p:animMotion>
                                  </p:childTnLst>
                                </p:cTn>
                              </p:par>
                              <p:par>
                                <p:cTn id="51" presetID="0" presetClass="path" presetSubtype="0" accel="50000" decel="50000" fill="hold" nodeType="withEffect">
                                  <p:stCondLst>
                                    <p:cond delay="0"/>
                                  </p:stCondLst>
                                  <p:childTnLst>
                                    <p:animMotion origin="layout" path="M -1.38889E-6 1.85185E-6 L 0.61997 -0.04884 " pathEditMode="relative" rAng="0" ptsTypes="AA">
                                      <p:cBhvr>
                                        <p:cTn id="52" dur="2000" fill="hold"/>
                                        <p:tgtEl>
                                          <p:spTgt spid="12"/>
                                        </p:tgtEl>
                                        <p:attrNameLst>
                                          <p:attrName>ppt_x</p:attrName>
                                          <p:attrName>ppt_y</p:attrName>
                                        </p:attrNameLst>
                                      </p:cBhvr>
                                      <p:rCtr x="30990" y="-2454"/>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nodeType="clickEffect">
                                  <p:stCondLst>
                                    <p:cond delay="0"/>
                                  </p:stCondLst>
                                  <p:childTnLst>
                                    <p:animMotion origin="layout" path="M -1.38889E-6 2.96296E-6 L 0.55 -0.18889 " pathEditMode="relative" ptsTypes="AA">
                                      <p:cBhvr>
                                        <p:cTn id="56" dur="2000" fill="hold"/>
                                        <p:tgtEl>
                                          <p:spTgt spid="2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61667 -0.12223 " pathEditMode="relative" ptsTypes="AA">
                                      <p:cBhvr>
                                        <p:cTn id="58" dur="2000" fill="hold"/>
                                        <p:tgtEl>
                                          <p:spTgt spid="19"/>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1.38889E-6 -4.81481E-6 L 0.69497 -0.08217 " pathEditMode="relative" rAng="0" ptsTypes="AA">
                                      <p:cBhvr>
                                        <p:cTn id="60" dur="2000" fill="hold"/>
                                        <p:tgtEl>
                                          <p:spTgt spid="17"/>
                                        </p:tgtEl>
                                        <p:attrNameLst>
                                          <p:attrName>ppt_x</p:attrName>
                                          <p:attrName>ppt_y</p:attrName>
                                        </p:attrNameLst>
                                      </p:cBhvr>
                                      <p:rCtr x="34740" y="-4120"/>
                                    </p:animMotion>
                                  </p:childTnLst>
                                </p:cTn>
                              </p:par>
                              <p:par>
                                <p:cTn id="61" presetID="0" presetClass="path" presetSubtype="0" accel="50000" decel="50000" fill="hold" nodeType="withEffect">
                                  <p:stCondLst>
                                    <p:cond delay="0"/>
                                  </p:stCondLst>
                                  <p:childTnLst>
                                    <p:animMotion origin="layout" path="M -1.38889E-6 2.96296E-6 L 0.65834 -0.16667 " pathEditMode="relative" ptsTypes="AA">
                                      <p:cBhvr>
                                        <p:cTn id="62"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457200" y="274638"/>
            <a:ext cx="8229600" cy="1143000"/>
          </a:xfrm>
        </p:spPr>
        <p:txBody>
          <a:bodyPr/>
          <a:lstStyle/>
          <a:p>
            <a:r>
              <a:rPr lang="en-US">
                <a:latin typeface="Calibri" charset="0"/>
                <a:ea typeface="ＭＳ Ｐゴシック" charset="0"/>
                <a:cs typeface="ＭＳ Ｐゴシック" charset="0"/>
              </a:rPr>
              <a:t>SoftRAN: SDN Approach to RAN</a:t>
            </a:r>
            <a:endParaRPr lang="en-US" sz="3600">
              <a:latin typeface="Calibri" charset="0"/>
              <a:ea typeface="ＭＳ Ｐゴシック" charset="0"/>
              <a:cs typeface="ＭＳ Ｐゴシック" charset="0"/>
            </a:endParaRPr>
          </a:p>
        </p:txBody>
      </p:sp>
      <p:pic>
        <p:nvPicPr>
          <p:cNvPr id="26726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3763963"/>
            <a:ext cx="620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7"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396557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5654675"/>
            <a:ext cx="619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9" name="TextBox 50"/>
          <p:cNvSpPr txBox="1">
            <a:spLocks noChangeArrowheads="1"/>
          </p:cNvSpPr>
          <p:nvPr/>
        </p:nvSpPr>
        <p:spPr bwMode="auto">
          <a:xfrm>
            <a:off x="763588" y="419417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BS1</a:t>
            </a:r>
          </a:p>
        </p:txBody>
      </p:sp>
      <p:sp>
        <p:nvSpPr>
          <p:cNvPr id="267270" name="TextBox 51"/>
          <p:cNvSpPr txBox="1">
            <a:spLocks noChangeArrowheads="1"/>
          </p:cNvSpPr>
          <p:nvPr/>
        </p:nvSpPr>
        <p:spPr bwMode="auto">
          <a:xfrm>
            <a:off x="1754188" y="612298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BS2</a:t>
            </a:r>
          </a:p>
        </p:txBody>
      </p:sp>
      <p:sp>
        <p:nvSpPr>
          <p:cNvPr id="267271" name="TextBox 52"/>
          <p:cNvSpPr txBox="1">
            <a:spLocks noChangeArrowheads="1"/>
          </p:cNvSpPr>
          <p:nvPr/>
        </p:nvSpPr>
        <p:spPr bwMode="auto">
          <a:xfrm>
            <a:off x="3759200" y="446563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BS3</a:t>
            </a:r>
          </a:p>
        </p:txBody>
      </p:sp>
      <p:pic>
        <p:nvPicPr>
          <p:cNvPr id="267272"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568007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3" name="TextBox 20"/>
          <p:cNvSpPr txBox="1">
            <a:spLocks noChangeArrowheads="1"/>
          </p:cNvSpPr>
          <p:nvPr/>
        </p:nvSpPr>
        <p:spPr bwMode="auto">
          <a:xfrm>
            <a:off x="5029200" y="619918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BS4</a:t>
            </a:r>
          </a:p>
        </p:txBody>
      </p:sp>
      <p:cxnSp>
        <p:nvCxnSpPr>
          <p:cNvPr id="11" name="Straight Arrow Connector 10"/>
          <p:cNvCxnSpPr>
            <a:stCxn id="267266" idx="3"/>
            <a:endCxn id="267267" idx="1"/>
          </p:cNvCxnSpPr>
          <p:nvPr/>
        </p:nvCxnSpPr>
        <p:spPr>
          <a:xfrm>
            <a:off x="1857375" y="4175125"/>
            <a:ext cx="2476500" cy="203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67266" idx="2"/>
            <a:endCxn id="267268" idx="1"/>
          </p:cNvCxnSpPr>
          <p:nvPr/>
        </p:nvCxnSpPr>
        <p:spPr>
          <a:xfrm>
            <a:off x="1547813" y="4586288"/>
            <a:ext cx="812800" cy="147955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6727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42595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7" name="TextBox 29"/>
          <p:cNvSpPr txBox="1">
            <a:spLocks noChangeArrowheads="1"/>
          </p:cNvSpPr>
          <p:nvPr/>
        </p:nvSpPr>
        <p:spPr bwMode="auto">
          <a:xfrm>
            <a:off x="8201025" y="4837113"/>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BS5</a:t>
            </a:r>
          </a:p>
        </p:txBody>
      </p:sp>
      <p:cxnSp>
        <p:nvCxnSpPr>
          <p:cNvPr id="23" name="Straight Arrow Connector 22"/>
          <p:cNvCxnSpPr>
            <a:stCxn id="267268" idx="3"/>
            <a:endCxn id="267272" idx="1"/>
          </p:cNvCxnSpPr>
          <p:nvPr/>
        </p:nvCxnSpPr>
        <p:spPr>
          <a:xfrm>
            <a:off x="2979738" y="6065838"/>
            <a:ext cx="2649537" cy="2540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7267" idx="2"/>
            <a:endCxn id="267272" idx="1"/>
          </p:cNvCxnSpPr>
          <p:nvPr/>
        </p:nvCxnSpPr>
        <p:spPr>
          <a:xfrm>
            <a:off x="4643438" y="4789488"/>
            <a:ext cx="985837" cy="13017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67272" idx="3"/>
            <a:endCxn id="267276" idx="2"/>
          </p:cNvCxnSpPr>
          <p:nvPr/>
        </p:nvCxnSpPr>
        <p:spPr>
          <a:xfrm flipV="1">
            <a:off x="6248400" y="5249863"/>
            <a:ext cx="1757363" cy="84137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7267" idx="3"/>
            <a:endCxn id="267276" idx="1"/>
          </p:cNvCxnSpPr>
          <p:nvPr/>
        </p:nvCxnSpPr>
        <p:spPr>
          <a:xfrm>
            <a:off x="4953000" y="4378325"/>
            <a:ext cx="2743200" cy="4587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57" name="Straight Arrow Connector 2056"/>
          <p:cNvCxnSpPr>
            <a:stCxn id="267268" idx="3"/>
            <a:endCxn id="267267" idx="2"/>
          </p:cNvCxnSpPr>
          <p:nvPr/>
        </p:nvCxnSpPr>
        <p:spPr>
          <a:xfrm flipV="1">
            <a:off x="2979738" y="4789488"/>
            <a:ext cx="1663700" cy="127635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47713" y="3473450"/>
            <a:ext cx="1309687" cy="28416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84" name="TextBox 53"/>
          <p:cNvSpPr txBox="1">
            <a:spLocks noChangeArrowheads="1"/>
          </p:cNvSpPr>
          <p:nvPr/>
        </p:nvSpPr>
        <p:spPr bwMode="auto">
          <a:xfrm>
            <a:off x="631825" y="3392488"/>
            <a:ext cx="1333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60" name="Rounded Rectangle 59"/>
          <p:cNvSpPr/>
          <p:nvPr/>
        </p:nvSpPr>
        <p:spPr>
          <a:xfrm>
            <a:off x="747713" y="3155950"/>
            <a:ext cx="1309687" cy="3317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86" name="TextBox 61"/>
          <p:cNvSpPr txBox="1">
            <a:spLocks noChangeArrowheads="1"/>
          </p:cNvSpPr>
          <p:nvPr/>
        </p:nvSpPr>
        <p:spPr bwMode="auto">
          <a:xfrm>
            <a:off x="690563" y="3087688"/>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cxnSp>
        <p:nvCxnSpPr>
          <p:cNvPr id="87" name="Straight Arrow Connector 86"/>
          <p:cNvCxnSpPr/>
          <p:nvPr/>
        </p:nvCxnSpPr>
        <p:spPr>
          <a:xfrm>
            <a:off x="5883275" y="1752600"/>
            <a:ext cx="750888"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67288" name="TextBox 7"/>
          <p:cNvSpPr txBox="1">
            <a:spLocks noChangeArrowheads="1"/>
          </p:cNvSpPr>
          <p:nvPr/>
        </p:nvSpPr>
        <p:spPr bwMode="auto">
          <a:xfrm>
            <a:off x="6475413" y="1568450"/>
            <a:ext cx="193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Coordination : </a:t>
            </a:r>
          </a:p>
          <a:p>
            <a:pPr algn="ctr" eaLnBrk="1" fontAlgn="base" hangingPunct="1">
              <a:spcBef>
                <a:spcPct val="0"/>
              </a:spcBef>
              <a:spcAft>
                <a:spcPct val="0"/>
              </a:spcAft>
            </a:pPr>
            <a:r>
              <a:rPr lang="en-US" smtClean="0">
                <a:solidFill>
                  <a:prstClr val="black"/>
                </a:solidFill>
              </a:rPr>
              <a:t>X2 Interface</a:t>
            </a:r>
          </a:p>
        </p:txBody>
      </p:sp>
      <p:sp>
        <p:nvSpPr>
          <p:cNvPr id="2672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FB86434-4951-6C40-9984-9253964BDA73}" type="slidenum">
              <a:rPr lang="en-US" sz="1000" b="0">
                <a:solidFill>
                  <a:srgbClr val="BFBFBF"/>
                </a:solidFill>
              </a:rPr>
              <a:pPr eaLnBrk="1" hangingPunct="1"/>
              <a:t>29</a:t>
            </a:fld>
            <a:endParaRPr lang="en-US" sz="1000" b="0" dirty="0">
              <a:solidFill>
                <a:srgbClr val="BFBFBF"/>
              </a:solidFill>
            </a:endParaRPr>
          </a:p>
        </p:txBody>
      </p:sp>
      <p:sp>
        <p:nvSpPr>
          <p:cNvPr id="63" name="Rounded Rectangle 62"/>
          <p:cNvSpPr/>
          <p:nvPr/>
        </p:nvSpPr>
        <p:spPr>
          <a:xfrm>
            <a:off x="4087813" y="3532188"/>
            <a:ext cx="1309687"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1" name="TextBox 63"/>
          <p:cNvSpPr txBox="1">
            <a:spLocks noChangeArrowheads="1"/>
          </p:cNvSpPr>
          <p:nvPr/>
        </p:nvSpPr>
        <p:spPr bwMode="auto">
          <a:xfrm>
            <a:off x="3971925" y="3451225"/>
            <a:ext cx="1333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65" name="Rounded Rectangle 64"/>
          <p:cNvSpPr/>
          <p:nvPr/>
        </p:nvSpPr>
        <p:spPr>
          <a:xfrm>
            <a:off x="4087813" y="3213100"/>
            <a:ext cx="1309687" cy="3333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3" name="TextBox 65"/>
          <p:cNvSpPr txBox="1">
            <a:spLocks noChangeArrowheads="1"/>
          </p:cNvSpPr>
          <p:nvPr/>
        </p:nvSpPr>
        <p:spPr bwMode="auto">
          <a:xfrm>
            <a:off x="4030663" y="3146425"/>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
        <p:nvSpPr>
          <p:cNvPr id="67" name="Rounded Rectangle 66"/>
          <p:cNvSpPr/>
          <p:nvPr/>
        </p:nvSpPr>
        <p:spPr>
          <a:xfrm>
            <a:off x="7423150" y="4030663"/>
            <a:ext cx="1311275"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5" name="TextBox 67"/>
          <p:cNvSpPr txBox="1">
            <a:spLocks noChangeArrowheads="1"/>
          </p:cNvSpPr>
          <p:nvPr/>
        </p:nvSpPr>
        <p:spPr bwMode="auto">
          <a:xfrm>
            <a:off x="7308850" y="3949700"/>
            <a:ext cx="1331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69" name="Rounded Rectangle 68"/>
          <p:cNvSpPr/>
          <p:nvPr/>
        </p:nvSpPr>
        <p:spPr>
          <a:xfrm>
            <a:off x="7423150" y="3713163"/>
            <a:ext cx="1311275" cy="3317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7" name="TextBox 69"/>
          <p:cNvSpPr txBox="1">
            <a:spLocks noChangeArrowheads="1"/>
          </p:cNvSpPr>
          <p:nvPr/>
        </p:nvSpPr>
        <p:spPr bwMode="auto">
          <a:xfrm>
            <a:off x="7366000" y="3644900"/>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
        <p:nvSpPr>
          <p:cNvPr id="71" name="Rounded Rectangle 70"/>
          <p:cNvSpPr/>
          <p:nvPr/>
        </p:nvSpPr>
        <p:spPr>
          <a:xfrm>
            <a:off x="2162175" y="5310188"/>
            <a:ext cx="1311275"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9" name="TextBox 71"/>
          <p:cNvSpPr txBox="1">
            <a:spLocks noChangeArrowheads="1"/>
          </p:cNvSpPr>
          <p:nvPr/>
        </p:nvSpPr>
        <p:spPr bwMode="auto">
          <a:xfrm>
            <a:off x="2047875" y="5229225"/>
            <a:ext cx="1331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73" name="Rounded Rectangle 72"/>
          <p:cNvSpPr/>
          <p:nvPr/>
        </p:nvSpPr>
        <p:spPr>
          <a:xfrm>
            <a:off x="2162175" y="4991100"/>
            <a:ext cx="1311275" cy="3333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301" name="TextBox 73"/>
          <p:cNvSpPr txBox="1">
            <a:spLocks noChangeArrowheads="1"/>
          </p:cNvSpPr>
          <p:nvPr/>
        </p:nvSpPr>
        <p:spPr bwMode="auto">
          <a:xfrm>
            <a:off x="2105025" y="4924425"/>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
        <p:nvSpPr>
          <p:cNvPr id="75" name="Rounded Rectangle 74"/>
          <p:cNvSpPr/>
          <p:nvPr/>
        </p:nvSpPr>
        <p:spPr>
          <a:xfrm>
            <a:off x="5478463" y="5283200"/>
            <a:ext cx="1309687" cy="28416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303" name="TextBox 75"/>
          <p:cNvSpPr txBox="1">
            <a:spLocks noChangeArrowheads="1"/>
          </p:cNvSpPr>
          <p:nvPr/>
        </p:nvSpPr>
        <p:spPr bwMode="auto">
          <a:xfrm>
            <a:off x="5364163" y="5202238"/>
            <a:ext cx="1331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77" name="Rounded Rectangle 76"/>
          <p:cNvSpPr/>
          <p:nvPr/>
        </p:nvSpPr>
        <p:spPr>
          <a:xfrm>
            <a:off x="5478463" y="4965700"/>
            <a:ext cx="1309687" cy="3317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305" name="TextBox 77"/>
          <p:cNvSpPr txBox="1">
            <a:spLocks noChangeArrowheads="1"/>
          </p:cNvSpPr>
          <p:nvPr/>
        </p:nvSpPr>
        <p:spPr bwMode="auto">
          <a:xfrm>
            <a:off x="5421313" y="4897438"/>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a:xfrm>
            <a:off x="2895600" y="6492875"/>
            <a:ext cx="2895600" cy="365125"/>
          </a:xfrm>
        </p:spPr>
        <p:txBody>
          <a:bodyPr/>
          <a:lstStyle/>
          <a:p>
            <a:pPr algn="ctr" fontAlgn="base">
              <a:spcBef>
                <a:spcPct val="0"/>
              </a:spcBef>
              <a:spcAft>
                <a:spcPct val="0"/>
              </a:spcAft>
              <a:defRPr/>
            </a:pPr>
            <a:r>
              <a:rPr lang="en-US" dirty="0" smtClean="0"/>
              <a:t>Cellular Networks and Mobile Computing (COMS 6998-7)</a:t>
            </a:r>
            <a:endParaRPr lang="en-US" dirty="0"/>
          </a:p>
        </p:txBody>
      </p:sp>
    </p:spTree>
    <p:extLst>
      <p:ext uri="{BB962C8B-B14F-4D97-AF65-F5344CB8AC3E}">
        <p14:creationId xmlns:p14="http://schemas.microsoft.com/office/powerpoint/2010/main" val="3438303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Calibri" charset="0"/>
                <a:ea typeface="ＭＳ Ｐゴシック" charset="0"/>
                <a:cs typeface="ＭＳ Ｐゴシック" charset="0"/>
              </a:rPr>
              <a:t>Review of Previous Lecture</a:t>
            </a: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are the physical layer technologies in LTE?</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8022667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457200" y="274638"/>
            <a:ext cx="8229600" cy="1143000"/>
          </a:xfrm>
        </p:spPr>
        <p:txBody>
          <a:bodyPr/>
          <a:lstStyle/>
          <a:p>
            <a:r>
              <a:rPr lang="en-US">
                <a:latin typeface="Calibri" charset="0"/>
                <a:ea typeface="ＭＳ Ｐゴシック" charset="0"/>
                <a:cs typeface="ＭＳ Ｐゴシック" charset="0"/>
              </a:rPr>
              <a:t>SoftRAN: SDN Approach to RAN</a:t>
            </a:r>
            <a:endParaRPr lang="en-US" sz="3600">
              <a:latin typeface="Calibri" charset="0"/>
              <a:ea typeface="ＭＳ Ｐゴシック" charset="0"/>
              <a:cs typeface="ＭＳ Ｐゴシック" charset="0"/>
            </a:endParaRPr>
          </a:p>
        </p:txBody>
      </p:sp>
      <p:pic>
        <p:nvPicPr>
          <p:cNvPr id="268290"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4262438"/>
            <a:ext cx="6207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1"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426720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2"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5864225"/>
            <a:ext cx="620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TextBox 50"/>
          <p:cNvSpPr txBox="1">
            <a:spLocks noChangeArrowheads="1"/>
          </p:cNvSpPr>
          <p:nvPr/>
        </p:nvSpPr>
        <p:spPr bwMode="auto">
          <a:xfrm>
            <a:off x="620713" y="497363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RE1</a:t>
            </a:r>
          </a:p>
        </p:txBody>
      </p:sp>
      <p:sp>
        <p:nvSpPr>
          <p:cNvPr id="268294" name="TextBox 51"/>
          <p:cNvSpPr txBox="1">
            <a:spLocks noChangeArrowheads="1"/>
          </p:cNvSpPr>
          <p:nvPr/>
        </p:nvSpPr>
        <p:spPr bwMode="auto">
          <a:xfrm>
            <a:off x="1738313" y="6332538"/>
            <a:ext cx="684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RE2</a:t>
            </a:r>
          </a:p>
        </p:txBody>
      </p:sp>
      <p:sp>
        <p:nvSpPr>
          <p:cNvPr id="268295" name="TextBox 52"/>
          <p:cNvSpPr txBox="1">
            <a:spLocks noChangeArrowheads="1"/>
          </p:cNvSpPr>
          <p:nvPr/>
        </p:nvSpPr>
        <p:spPr bwMode="auto">
          <a:xfrm>
            <a:off x="3743325" y="4767263"/>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RE3</a:t>
            </a:r>
          </a:p>
        </p:txBody>
      </p:sp>
      <p:pic>
        <p:nvPicPr>
          <p:cNvPr id="26829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588962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7" name="TextBox 20"/>
          <p:cNvSpPr txBox="1">
            <a:spLocks noChangeArrowheads="1"/>
          </p:cNvSpPr>
          <p:nvPr/>
        </p:nvSpPr>
        <p:spPr bwMode="auto">
          <a:xfrm>
            <a:off x="5014913" y="6408738"/>
            <a:ext cx="684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RE4</a:t>
            </a:r>
          </a:p>
        </p:txBody>
      </p:sp>
      <p:pic>
        <p:nvPicPr>
          <p:cNvPr id="26829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4635500"/>
            <a:ext cx="6207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9" name="TextBox 29"/>
          <p:cNvSpPr txBox="1">
            <a:spLocks noChangeArrowheads="1"/>
          </p:cNvSpPr>
          <p:nvPr/>
        </p:nvSpPr>
        <p:spPr bwMode="auto">
          <a:xfrm>
            <a:off x="8185150" y="50466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RE5</a:t>
            </a:r>
          </a:p>
        </p:txBody>
      </p:sp>
      <p:sp>
        <p:nvSpPr>
          <p:cNvPr id="50" name="Rounded Rectangle 49"/>
          <p:cNvSpPr/>
          <p:nvPr/>
        </p:nvSpPr>
        <p:spPr>
          <a:xfrm>
            <a:off x="695325" y="394970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 name="Rounded Rectangle 2"/>
          <p:cNvSpPr/>
          <p:nvPr/>
        </p:nvSpPr>
        <p:spPr>
          <a:xfrm>
            <a:off x="746125" y="2317750"/>
            <a:ext cx="7993063" cy="4191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Network OS</a:t>
            </a:r>
          </a:p>
        </p:txBody>
      </p:sp>
      <p:cxnSp>
        <p:nvCxnSpPr>
          <p:cNvPr id="5" name="Straight Arrow Connector 4"/>
          <p:cNvCxnSpPr>
            <a:endCxn id="268309" idx="0"/>
          </p:cNvCxnSpPr>
          <p:nvPr/>
        </p:nvCxnSpPr>
        <p:spPr>
          <a:xfrm>
            <a:off x="1314450" y="2736850"/>
            <a:ext cx="0" cy="118268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27563" y="2736850"/>
            <a:ext cx="0" cy="1228725"/>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98750" y="2736850"/>
            <a:ext cx="0" cy="277653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75350" y="2736850"/>
            <a:ext cx="0" cy="2830513"/>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020050" y="2736850"/>
            <a:ext cx="0" cy="157003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36725"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Control </a:t>
            </a:r>
            <a:r>
              <a:rPr lang="en-US" sz="2400" b="1" dirty="0" err="1">
                <a:solidFill>
                  <a:srgbClr val="000000"/>
                </a:solidFill>
                <a:latin typeface="Calibri"/>
              </a:rPr>
              <a:t>Algo</a:t>
            </a:r>
            <a:endParaRPr lang="en-US" sz="2400" b="1" dirty="0">
              <a:solidFill>
                <a:srgbClr val="000000"/>
              </a:solidFill>
              <a:latin typeface="Calibri"/>
            </a:endParaRPr>
          </a:p>
        </p:txBody>
      </p:sp>
      <p:sp>
        <p:nvSpPr>
          <p:cNvPr id="93" name="Rounded Rectangle 92"/>
          <p:cNvSpPr/>
          <p:nvPr/>
        </p:nvSpPr>
        <p:spPr>
          <a:xfrm>
            <a:off x="5089525"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Operator Inputs</a:t>
            </a:r>
          </a:p>
        </p:txBody>
      </p:sp>
      <p:sp>
        <p:nvSpPr>
          <p:cNvPr id="268309" name="TextBox 30"/>
          <p:cNvSpPr txBox="1">
            <a:spLocks noChangeArrowheads="1"/>
          </p:cNvSpPr>
          <p:nvPr/>
        </p:nvSpPr>
        <p:spPr bwMode="auto">
          <a:xfrm>
            <a:off x="649288" y="3919538"/>
            <a:ext cx="1331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 name="Slide Number Placeholder 3"/>
          <p:cNvSpPr>
            <a:spLocks noGrp="1"/>
          </p:cNvSpPr>
          <p:nvPr>
            <p:ph type="sldNum" sz="quarter" idx="12"/>
          </p:nvPr>
        </p:nvSpPr>
        <p:spPr/>
        <p:txBody>
          <a:bodyPr/>
          <a:lstStyle/>
          <a:p>
            <a:pPr>
              <a:defRPr/>
            </a:pPr>
            <a:fld id="{694FD690-9D64-EA4D-B5C6-008E6352269E}" type="slidenum">
              <a:rPr lang="en-US">
                <a:solidFill>
                  <a:prstClr val="white">
                    <a:lumMod val="75000"/>
                  </a:prstClr>
                </a:solidFill>
              </a:rPr>
              <a:pPr>
                <a:defRPr/>
              </a:pPr>
              <a:t>30</a:t>
            </a:fld>
            <a:endParaRPr lang="en-US">
              <a:solidFill>
                <a:prstClr val="white">
                  <a:lumMod val="75000"/>
                </a:prstClr>
              </a:solidFill>
            </a:endParaRPr>
          </a:p>
        </p:txBody>
      </p:sp>
      <p:sp>
        <p:nvSpPr>
          <p:cNvPr id="36" name="Rounded Rectangle 35"/>
          <p:cNvSpPr/>
          <p:nvPr/>
        </p:nvSpPr>
        <p:spPr>
          <a:xfrm>
            <a:off x="746125" y="3187700"/>
            <a:ext cx="7993063" cy="330200"/>
          </a:xfrm>
          <a:prstGeom prst="roundRect">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err="1">
                <a:solidFill>
                  <a:srgbClr val="000000"/>
                </a:solidFill>
                <a:latin typeface="Calibri"/>
              </a:rPr>
              <a:t>RadioVisor</a:t>
            </a:r>
            <a:endParaRPr lang="en-US" sz="2400" b="1" dirty="0">
              <a:solidFill>
                <a:srgbClr val="000000"/>
              </a:solidFill>
              <a:latin typeface="Calibri"/>
            </a:endParaRPr>
          </a:p>
        </p:txBody>
      </p:sp>
      <p:sp>
        <p:nvSpPr>
          <p:cNvPr id="37" name="Rounded Rectangle 36"/>
          <p:cNvSpPr/>
          <p:nvPr/>
        </p:nvSpPr>
        <p:spPr>
          <a:xfrm>
            <a:off x="1920875" y="546100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3" name="TextBox 37"/>
          <p:cNvSpPr txBox="1">
            <a:spLocks noChangeArrowheads="1"/>
          </p:cNvSpPr>
          <p:nvPr/>
        </p:nvSpPr>
        <p:spPr bwMode="auto">
          <a:xfrm>
            <a:off x="1806575" y="5411788"/>
            <a:ext cx="1331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39" name="Rounded Rectangle 38"/>
          <p:cNvSpPr/>
          <p:nvPr/>
        </p:nvSpPr>
        <p:spPr>
          <a:xfrm>
            <a:off x="3941763" y="3965575"/>
            <a:ext cx="1309687"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5" name="TextBox 39"/>
          <p:cNvSpPr txBox="1">
            <a:spLocks noChangeArrowheads="1"/>
          </p:cNvSpPr>
          <p:nvPr/>
        </p:nvSpPr>
        <p:spPr bwMode="auto">
          <a:xfrm>
            <a:off x="3827463" y="3919538"/>
            <a:ext cx="1331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1" name="Rounded Rectangle 40"/>
          <p:cNvSpPr/>
          <p:nvPr/>
        </p:nvSpPr>
        <p:spPr>
          <a:xfrm>
            <a:off x="5319713" y="5487988"/>
            <a:ext cx="1311275"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7" name="TextBox 41"/>
          <p:cNvSpPr txBox="1">
            <a:spLocks noChangeArrowheads="1"/>
          </p:cNvSpPr>
          <p:nvPr/>
        </p:nvSpPr>
        <p:spPr bwMode="auto">
          <a:xfrm>
            <a:off x="5207000" y="5438775"/>
            <a:ext cx="1331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3" name="Rounded Rectangle 42"/>
          <p:cNvSpPr/>
          <p:nvPr/>
        </p:nvSpPr>
        <p:spPr>
          <a:xfrm>
            <a:off x="7366000" y="427355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9" name="TextBox 43"/>
          <p:cNvSpPr txBox="1">
            <a:spLocks noChangeArrowheads="1"/>
          </p:cNvSpPr>
          <p:nvPr/>
        </p:nvSpPr>
        <p:spPr bwMode="auto">
          <a:xfrm>
            <a:off x="7251700" y="4224338"/>
            <a:ext cx="1331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268320" name="TextBox 48"/>
          <p:cNvSpPr txBox="1">
            <a:spLocks noChangeArrowheads="1"/>
          </p:cNvSpPr>
          <p:nvPr/>
        </p:nvSpPr>
        <p:spPr bwMode="auto">
          <a:xfrm>
            <a:off x="76200" y="5946775"/>
            <a:ext cx="184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smtClean="0">
                <a:solidFill>
                  <a:prstClr val="black"/>
                </a:solidFill>
              </a:rPr>
              <a:t>Radio Element (RE)</a:t>
            </a: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2976509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3"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sz="3600">
                <a:solidFill>
                  <a:srgbClr val="000090"/>
                </a:solidFill>
                <a:latin typeface="Calibri" charset="0"/>
              </a:rPr>
              <a:t>SoftRAN Architecture Summary</a:t>
            </a:r>
          </a:p>
        </p:txBody>
      </p:sp>
      <p:sp>
        <p:nvSpPr>
          <p:cNvPr id="269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F699430A-BBFC-9D48-9C98-9A45E0D4A929}" type="slidenum">
              <a:rPr lang="en-US" sz="1200">
                <a:solidFill>
                  <a:srgbClr val="FFFFFF"/>
                </a:solidFill>
                <a:latin typeface="Calibri" charset="0"/>
              </a:rPr>
              <a:pPr eaLnBrk="1" hangingPunct="1"/>
              <a:t>31</a:t>
            </a:fld>
            <a:endParaRPr lang="en-US" sz="1200">
              <a:solidFill>
                <a:srgbClr val="FFFFFF"/>
              </a:solidFill>
              <a:latin typeface="Calibri" charset="0"/>
            </a:endParaRPr>
          </a:p>
        </p:txBody>
      </p:sp>
      <p:pic>
        <p:nvPicPr>
          <p:cNvPr id="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5300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0202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202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76200" y="3048000"/>
            <a:ext cx="2286000" cy="32004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9" name="TextBox 8"/>
          <p:cNvSpPr txBox="1"/>
          <p:nvPr/>
        </p:nvSpPr>
        <p:spPr>
          <a:xfrm>
            <a:off x="228600" y="3124200"/>
            <a:ext cx="2070100" cy="400050"/>
          </a:xfrm>
          <a:prstGeom prst="rect">
            <a:avLst/>
          </a:prstGeom>
          <a:noFill/>
        </p:spPr>
        <p:txBody>
          <a:bodyPr wrap="none">
            <a:spAutoFit/>
          </a:bodyPr>
          <a:lstStyle/>
          <a:p>
            <a:pPr defTabSz="457200">
              <a:defRPr/>
            </a:pPr>
            <a:r>
              <a:rPr lang="en-US" sz="2000" b="1" dirty="0">
                <a:solidFill>
                  <a:prstClr val="black"/>
                </a:solidFill>
                <a:latin typeface="Calibri"/>
                <a:ea typeface="ＭＳ Ｐゴシック" charset="0"/>
                <a:cs typeface="ＭＳ Ｐゴシック" charset="0"/>
              </a:rPr>
              <a:t>RADIO ELEMENTS</a:t>
            </a:r>
          </a:p>
        </p:txBody>
      </p:sp>
      <p:sp>
        <p:nvSpPr>
          <p:cNvPr id="10" name="Rounded Rectangle 9"/>
          <p:cNvSpPr/>
          <p:nvPr/>
        </p:nvSpPr>
        <p:spPr>
          <a:xfrm>
            <a:off x="2971800" y="1295400"/>
            <a:ext cx="6019800" cy="5334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1" name="TextBox 10"/>
          <p:cNvSpPr txBox="1"/>
          <p:nvPr/>
        </p:nvSpPr>
        <p:spPr>
          <a:xfrm>
            <a:off x="4953000" y="1295400"/>
            <a:ext cx="1870075" cy="461963"/>
          </a:xfrm>
          <a:prstGeom prst="rect">
            <a:avLst/>
          </a:prstGeom>
          <a:noFill/>
        </p:spPr>
        <p:txBody>
          <a:bodyPr wrap="none">
            <a:spAutoFit/>
          </a:bodyPr>
          <a:lstStyle/>
          <a:p>
            <a:pPr defTabSz="457200">
              <a:defRPr/>
            </a:pPr>
            <a:r>
              <a:rPr lang="en-US" sz="2400" b="1" dirty="0">
                <a:solidFill>
                  <a:prstClr val="black"/>
                </a:solidFill>
                <a:latin typeface="Calibri"/>
                <a:ea typeface="ＭＳ Ｐゴシック" charset="0"/>
                <a:cs typeface="ＭＳ Ｐゴシック" charset="0"/>
              </a:rPr>
              <a:t>CONTROLLER</a:t>
            </a:r>
          </a:p>
        </p:txBody>
      </p:sp>
      <p:sp>
        <p:nvSpPr>
          <p:cNvPr id="12" name="Rectangle 11"/>
          <p:cNvSpPr/>
          <p:nvPr/>
        </p:nvSpPr>
        <p:spPr>
          <a:xfrm>
            <a:off x="1447800" y="4953000"/>
            <a:ext cx="914400" cy="9144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600" b="1" dirty="0">
                <a:solidFill>
                  <a:srgbClr val="000000"/>
                </a:solidFill>
                <a:latin typeface="Calibri"/>
              </a:rPr>
              <a:t>Radio</a:t>
            </a:r>
          </a:p>
          <a:p>
            <a:pPr algn="ctr" defTabSz="457200">
              <a:defRPr/>
            </a:pPr>
            <a:r>
              <a:rPr lang="en-US" sz="1600" b="1" dirty="0">
                <a:solidFill>
                  <a:srgbClr val="000000"/>
                </a:solidFill>
                <a:latin typeface="Calibri"/>
              </a:rPr>
              <a:t>Element API</a:t>
            </a:r>
          </a:p>
        </p:txBody>
      </p:sp>
      <p:sp>
        <p:nvSpPr>
          <p:cNvPr id="13" name="Rectangle 12"/>
          <p:cNvSpPr/>
          <p:nvPr/>
        </p:nvSpPr>
        <p:spPr>
          <a:xfrm>
            <a:off x="2990850" y="2362200"/>
            <a:ext cx="1006475" cy="7366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4" name="TextBox 13"/>
          <p:cNvSpPr txBox="1"/>
          <p:nvPr/>
        </p:nvSpPr>
        <p:spPr>
          <a:xfrm>
            <a:off x="2971800" y="2438400"/>
            <a:ext cx="1041400" cy="584200"/>
          </a:xfrm>
          <a:prstGeom prst="rect">
            <a:avLst/>
          </a:prstGeom>
          <a:noFill/>
        </p:spPr>
        <p:txBody>
          <a:bodyPr wrap="none">
            <a:spAutoFit/>
          </a:bodyPr>
          <a:lstStyle/>
          <a:p>
            <a:pPr algn="ctr" defTabSz="457200">
              <a:defRPr/>
            </a:pPr>
            <a:r>
              <a:rPr lang="en-US" sz="1600" b="1" dirty="0">
                <a:solidFill>
                  <a:prstClr val="black"/>
                </a:solidFill>
                <a:latin typeface="Calibri"/>
                <a:ea typeface="ＭＳ Ｐゴシック" charset="0"/>
                <a:cs typeface="ＭＳ Ｐゴシック" charset="0"/>
              </a:rPr>
              <a:t>Controller</a:t>
            </a:r>
          </a:p>
          <a:p>
            <a:pPr algn="ctr" defTabSz="457200">
              <a:defRPr/>
            </a:pPr>
            <a:r>
              <a:rPr lang="en-US" sz="1600" b="1" dirty="0">
                <a:solidFill>
                  <a:prstClr val="black"/>
                </a:solidFill>
                <a:latin typeface="Calibri"/>
                <a:ea typeface="ＭＳ Ｐゴシック" charset="0"/>
                <a:cs typeface="ＭＳ Ｐゴシック" charset="0"/>
              </a:rPr>
              <a:t>API</a:t>
            </a:r>
          </a:p>
        </p:txBody>
      </p:sp>
      <p:sp>
        <p:nvSpPr>
          <p:cNvPr id="15" name="Rectangle 14"/>
          <p:cNvSpPr/>
          <p:nvPr/>
        </p:nvSpPr>
        <p:spPr>
          <a:xfrm>
            <a:off x="5070475" y="2497138"/>
            <a:ext cx="1147763"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6" name="TextBox 15"/>
          <p:cNvSpPr txBox="1"/>
          <p:nvPr/>
        </p:nvSpPr>
        <p:spPr>
          <a:xfrm>
            <a:off x="5029200" y="3602038"/>
            <a:ext cx="1230313" cy="584200"/>
          </a:xfrm>
          <a:prstGeom prst="rect">
            <a:avLst/>
          </a:prstGeom>
          <a:noFill/>
        </p:spPr>
        <p:txBody>
          <a:bodyPr wrap="none">
            <a:spAutoFit/>
          </a:bodyPr>
          <a:lstStyle/>
          <a:p>
            <a:pPr algn="ctr" defTabSz="457200">
              <a:defRPr/>
            </a:pPr>
            <a:r>
              <a:rPr lang="en-US" sz="1600" b="1" dirty="0">
                <a:solidFill>
                  <a:prstClr val="black"/>
                </a:solidFill>
                <a:latin typeface="Calibri"/>
                <a:ea typeface="ＭＳ Ｐゴシック" charset="0"/>
                <a:cs typeface="ＭＳ Ｐゴシック" charset="0"/>
              </a:rPr>
              <a:t>Interference</a:t>
            </a:r>
          </a:p>
          <a:p>
            <a:pPr algn="ctr" defTabSz="457200">
              <a:defRPr/>
            </a:pPr>
            <a:r>
              <a:rPr lang="en-US" sz="1600" b="1" dirty="0">
                <a:solidFill>
                  <a:prstClr val="black"/>
                </a:solidFill>
                <a:latin typeface="Calibri"/>
                <a:ea typeface="ＭＳ Ｐゴシック" charset="0"/>
                <a:cs typeface="ＭＳ Ｐゴシック" charset="0"/>
              </a:rPr>
              <a:t>Map</a:t>
            </a:r>
          </a:p>
        </p:txBody>
      </p:sp>
      <p:sp>
        <p:nvSpPr>
          <p:cNvPr id="28" name="Oval 27"/>
          <p:cNvSpPr/>
          <p:nvPr/>
        </p:nvSpPr>
        <p:spPr>
          <a:xfrm>
            <a:off x="5299075" y="3246438"/>
            <a:ext cx="762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1" name="Isosceles Triangle 30"/>
          <p:cNvSpPr/>
          <p:nvPr/>
        </p:nvSpPr>
        <p:spPr>
          <a:xfrm>
            <a:off x="5908675" y="2789238"/>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2" name="Oval 31"/>
          <p:cNvSpPr/>
          <p:nvPr/>
        </p:nvSpPr>
        <p:spPr>
          <a:xfrm>
            <a:off x="5603875" y="2878138"/>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3" name="Oval 32"/>
          <p:cNvSpPr/>
          <p:nvPr/>
        </p:nvSpPr>
        <p:spPr>
          <a:xfrm>
            <a:off x="5984875" y="3182938"/>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4" name="Oval 33"/>
          <p:cNvSpPr/>
          <p:nvPr/>
        </p:nvSpPr>
        <p:spPr>
          <a:xfrm>
            <a:off x="5832475" y="2573338"/>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5" name="Isosceles Triangle 34"/>
          <p:cNvSpPr/>
          <p:nvPr/>
        </p:nvSpPr>
        <p:spPr>
          <a:xfrm>
            <a:off x="5222875" y="2776538"/>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6" name="Isosceles Triangle 35"/>
          <p:cNvSpPr/>
          <p:nvPr/>
        </p:nvSpPr>
        <p:spPr>
          <a:xfrm>
            <a:off x="5616575" y="3373438"/>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cxnSp>
        <p:nvCxnSpPr>
          <p:cNvPr id="38" name="Straight Connector 37"/>
          <p:cNvCxnSpPr>
            <a:stCxn id="35" idx="5"/>
            <a:endCxn id="32" idx="2"/>
          </p:cNvCxnSpPr>
          <p:nvPr/>
        </p:nvCxnSpPr>
        <p:spPr>
          <a:xfrm>
            <a:off x="5308600" y="2859088"/>
            <a:ext cx="295275" cy="635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0"/>
            <a:endCxn id="35" idx="3"/>
          </p:cNvCxnSpPr>
          <p:nvPr/>
        </p:nvCxnSpPr>
        <p:spPr>
          <a:xfrm flipH="1" flipV="1">
            <a:off x="5280025" y="2941638"/>
            <a:ext cx="57150" cy="3048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5"/>
            <a:endCxn id="31" idx="2"/>
          </p:cNvCxnSpPr>
          <p:nvPr/>
        </p:nvCxnSpPr>
        <p:spPr>
          <a:xfrm>
            <a:off x="5668963" y="2952750"/>
            <a:ext cx="239712" cy="15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4"/>
            <a:endCxn id="36" idx="0"/>
          </p:cNvCxnSpPr>
          <p:nvPr/>
        </p:nvCxnSpPr>
        <p:spPr>
          <a:xfrm>
            <a:off x="5641975" y="2965450"/>
            <a:ext cx="31750" cy="4079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6" idx="0"/>
            <a:endCxn id="33" idx="3"/>
          </p:cNvCxnSpPr>
          <p:nvPr/>
        </p:nvCxnSpPr>
        <p:spPr>
          <a:xfrm flipV="1">
            <a:off x="5673725" y="3257550"/>
            <a:ext cx="322263" cy="1158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4"/>
            <a:endCxn id="33" idx="7"/>
          </p:cNvCxnSpPr>
          <p:nvPr/>
        </p:nvCxnSpPr>
        <p:spPr>
          <a:xfrm>
            <a:off x="6022975" y="2954338"/>
            <a:ext cx="26988" cy="2413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1" idx="0"/>
            <a:endCxn id="34" idx="4"/>
          </p:cNvCxnSpPr>
          <p:nvPr/>
        </p:nvCxnSpPr>
        <p:spPr>
          <a:xfrm flipH="1" flipV="1">
            <a:off x="5870575" y="2660650"/>
            <a:ext cx="95250" cy="1285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6" idx="1"/>
            <a:endCxn id="28" idx="5"/>
          </p:cNvCxnSpPr>
          <p:nvPr/>
        </p:nvCxnSpPr>
        <p:spPr>
          <a:xfrm flipH="1" flipV="1">
            <a:off x="5364163" y="3321050"/>
            <a:ext cx="280987" cy="13493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289675" y="2497138"/>
            <a:ext cx="990600"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3" name="TextBox 72"/>
          <p:cNvSpPr txBox="1"/>
          <p:nvPr/>
        </p:nvSpPr>
        <p:spPr>
          <a:xfrm>
            <a:off x="6354763" y="3602038"/>
            <a:ext cx="858837" cy="584200"/>
          </a:xfrm>
          <a:prstGeom prst="rect">
            <a:avLst/>
          </a:prstGeom>
          <a:noFill/>
        </p:spPr>
        <p:txBody>
          <a:bodyPr wrap="none">
            <a:spAutoFit/>
          </a:bodyPr>
          <a:lstStyle/>
          <a:p>
            <a:pPr algn="ctr" defTabSz="457200">
              <a:defRPr/>
            </a:pPr>
            <a:r>
              <a:rPr lang="en-US" sz="1600" b="1" dirty="0">
                <a:solidFill>
                  <a:prstClr val="black"/>
                </a:solidFill>
                <a:latin typeface="Calibri"/>
                <a:ea typeface="ＭＳ Ｐゴシック" charset="0"/>
                <a:cs typeface="ＭＳ Ｐゴシック" charset="0"/>
              </a:rPr>
              <a:t>Flow</a:t>
            </a:r>
          </a:p>
          <a:p>
            <a:pPr algn="ctr" defTabSz="457200">
              <a:defRPr/>
            </a:pPr>
            <a:r>
              <a:rPr lang="en-US" sz="1600" b="1" dirty="0">
                <a:solidFill>
                  <a:prstClr val="black"/>
                </a:solidFill>
                <a:latin typeface="Calibri"/>
                <a:ea typeface="ＭＳ Ｐゴシック" charset="0"/>
                <a:cs typeface="ＭＳ Ｐゴシック" charset="0"/>
              </a:rPr>
              <a:t>Records</a:t>
            </a:r>
          </a:p>
        </p:txBody>
      </p:sp>
      <p:sp>
        <p:nvSpPr>
          <p:cNvPr id="74" name="TextBox 73"/>
          <p:cNvSpPr txBox="1"/>
          <p:nvPr/>
        </p:nvSpPr>
        <p:spPr>
          <a:xfrm>
            <a:off x="6289675" y="2497138"/>
            <a:ext cx="1030288" cy="1076325"/>
          </a:xfrm>
          <a:prstGeom prst="rect">
            <a:avLst/>
          </a:prstGeom>
          <a:noFill/>
        </p:spPr>
        <p:txBody>
          <a:bodyPr wrap="none">
            <a:spAutoFit/>
          </a:bodyPr>
          <a:lstStyle/>
          <a:p>
            <a:pPr marL="285750" indent="-285750" defTabSz="457200">
              <a:buFont typeface="Arial" pitchFamily="34" charset="0"/>
              <a:buChar char="•"/>
              <a:defRPr/>
            </a:pPr>
            <a:r>
              <a:rPr lang="en-US" sz="1600" b="1" dirty="0">
                <a:solidFill>
                  <a:prstClr val="black"/>
                </a:solidFill>
                <a:latin typeface="Calibri"/>
                <a:ea typeface="ＭＳ Ｐゴシック" charset="0"/>
                <a:cs typeface="ＭＳ Ｐゴシック" charset="0"/>
              </a:rPr>
              <a:t>Bytes</a:t>
            </a:r>
          </a:p>
          <a:p>
            <a:pPr marL="285750" indent="-285750" defTabSz="457200">
              <a:buFont typeface="Arial" pitchFamily="34" charset="0"/>
              <a:buChar char="•"/>
              <a:defRPr/>
            </a:pPr>
            <a:r>
              <a:rPr lang="en-US" sz="1600" b="1" dirty="0">
                <a:solidFill>
                  <a:prstClr val="black"/>
                </a:solidFill>
                <a:latin typeface="Calibri"/>
                <a:ea typeface="ＭＳ Ｐゴシック" charset="0"/>
                <a:cs typeface="ＭＳ Ｐゴシック" charset="0"/>
              </a:rPr>
              <a:t>Rate</a:t>
            </a:r>
          </a:p>
          <a:p>
            <a:pPr marL="285750" indent="-285750" defTabSz="457200">
              <a:buFont typeface="Arial" pitchFamily="34" charset="0"/>
              <a:buChar char="•"/>
              <a:defRPr/>
            </a:pPr>
            <a:r>
              <a:rPr lang="en-US" sz="1600" b="1" dirty="0">
                <a:solidFill>
                  <a:prstClr val="black"/>
                </a:solidFill>
                <a:latin typeface="Calibri"/>
                <a:ea typeface="ＭＳ Ｐゴシック" charset="0"/>
                <a:cs typeface="ＭＳ Ｐゴシック" charset="0"/>
              </a:rPr>
              <a:t>Queue</a:t>
            </a:r>
          </a:p>
          <a:p>
            <a:pPr defTabSz="457200">
              <a:defRPr/>
            </a:pPr>
            <a:r>
              <a:rPr lang="en-US" sz="1600" b="1" dirty="0">
                <a:solidFill>
                  <a:prstClr val="black"/>
                </a:solidFill>
                <a:latin typeface="Calibri"/>
                <a:ea typeface="ＭＳ Ｐゴシック" charset="0"/>
                <a:cs typeface="ＭＳ Ｐゴシック" charset="0"/>
              </a:rPr>
              <a:t>       Size</a:t>
            </a:r>
          </a:p>
        </p:txBody>
      </p:sp>
      <p:sp>
        <p:nvSpPr>
          <p:cNvPr id="75" name="Rectangle 74"/>
          <p:cNvSpPr/>
          <p:nvPr/>
        </p:nvSpPr>
        <p:spPr>
          <a:xfrm>
            <a:off x="7356475" y="2497138"/>
            <a:ext cx="1077913" cy="89217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6" name="TextBox 75"/>
          <p:cNvSpPr txBox="1"/>
          <p:nvPr/>
        </p:nvSpPr>
        <p:spPr>
          <a:xfrm>
            <a:off x="7381875" y="2497138"/>
            <a:ext cx="1052513" cy="830262"/>
          </a:xfrm>
          <a:prstGeom prst="rect">
            <a:avLst/>
          </a:prstGeom>
          <a:noFill/>
        </p:spPr>
        <p:txBody>
          <a:bodyPr>
            <a:spAutoFit/>
          </a:bodyPr>
          <a:lstStyle/>
          <a:p>
            <a:pPr algn="ctr" defTabSz="457200">
              <a:defRPr/>
            </a:pPr>
            <a:r>
              <a:rPr lang="en-US" sz="1600" b="1" dirty="0">
                <a:solidFill>
                  <a:prstClr val="black"/>
                </a:solidFill>
                <a:latin typeface="Calibri"/>
                <a:ea typeface="ＭＳ Ｐゴシック" charset="0"/>
                <a:cs typeface="ＭＳ Ｐゴシック" charset="0"/>
              </a:rPr>
              <a:t>Network</a:t>
            </a:r>
          </a:p>
          <a:p>
            <a:pPr algn="ctr" defTabSz="457200">
              <a:defRPr/>
            </a:pPr>
            <a:r>
              <a:rPr lang="en-US" sz="1600" b="1" dirty="0">
                <a:solidFill>
                  <a:prstClr val="black"/>
                </a:solidFill>
                <a:latin typeface="Calibri"/>
                <a:ea typeface="ＭＳ Ｐゴシック" charset="0"/>
                <a:cs typeface="ＭＳ Ｐゴシック" charset="0"/>
              </a:rPr>
              <a:t>Operator</a:t>
            </a:r>
          </a:p>
          <a:p>
            <a:pPr algn="ctr" defTabSz="457200">
              <a:defRPr/>
            </a:pPr>
            <a:r>
              <a:rPr lang="en-US" sz="1600" b="1" dirty="0">
                <a:solidFill>
                  <a:prstClr val="black"/>
                </a:solidFill>
                <a:latin typeface="Calibri"/>
                <a:ea typeface="ＭＳ Ｐゴシック" charset="0"/>
                <a:cs typeface="ＭＳ Ｐゴシック" charset="0"/>
              </a:rPr>
              <a:t>Inputs</a:t>
            </a:r>
          </a:p>
        </p:txBody>
      </p:sp>
      <p:sp>
        <p:nvSpPr>
          <p:cNvPr id="77" name="Rectangle 76"/>
          <p:cNvSpPr/>
          <p:nvPr/>
        </p:nvSpPr>
        <p:spPr>
          <a:xfrm>
            <a:off x="7356475" y="3563938"/>
            <a:ext cx="1077913" cy="6223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8" name="TextBox 77"/>
          <p:cNvSpPr txBox="1"/>
          <p:nvPr/>
        </p:nvSpPr>
        <p:spPr>
          <a:xfrm>
            <a:off x="7353300" y="3563938"/>
            <a:ext cx="1146175" cy="584200"/>
          </a:xfrm>
          <a:prstGeom prst="rect">
            <a:avLst/>
          </a:prstGeom>
          <a:noFill/>
        </p:spPr>
        <p:txBody>
          <a:bodyPr wrap="none">
            <a:spAutoFit/>
          </a:bodyPr>
          <a:lstStyle/>
          <a:p>
            <a:pPr algn="ctr" defTabSz="457200">
              <a:defRPr/>
            </a:pPr>
            <a:r>
              <a:rPr lang="en-US" sz="1600" b="1" dirty="0" err="1">
                <a:solidFill>
                  <a:prstClr val="black"/>
                </a:solidFill>
                <a:latin typeface="Calibri"/>
                <a:ea typeface="ＭＳ Ｐゴシック" charset="0"/>
                <a:cs typeface="ＭＳ Ｐゴシック" charset="0"/>
              </a:rPr>
              <a:t>QoS</a:t>
            </a:r>
            <a:endParaRPr lang="en-US" sz="1600" b="1" dirty="0">
              <a:solidFill>
                <a:prstClr val="black"/>
              </a:solidFill>
              <a:latin typeface="Calibri"/>
              <a:ea typeface="ＭＳ Ｐゴシック" charset="0"/>
              <a:cs typeface="ＭＳ Ｐゴシック" charset="0"/>
            </a:endParaRPr>
          </a:p>
          <a:p>
            <a:pPr algn="ctr" defTabSz="457200">
              <a:defRPr/>
            </a:pPr>
            <a:r>
              <a:rPr lang="en-US" sz="1600" b="1" dirty="0">
                <a:solidFill>
                  <a:prstClr val="black"/>
                </a:solidFill>
                <a:latin typeface="Calibri"/>
                <a:ea typeface="ＭＳ Ｐゴシック" charset="0"/>
                <a:cs typeface="ＭＳ Ｐゴシック" charset="0"/>
              </a:rPr>
              <a:t>Constraints</a:t>
            </a:r>
          </a:p>
        </p:txBody>
      </p:sp>
      <p:sp>
        <p:nvSpPr>
          <p:cNvPr id="79" name="Rounded Rectangle 78"/>
          <p:cNvSpPr/>
          <p:nvPr/>
        </p:nvSpPr>
        <p:spPr>
          <a:xfrm>
            <a:off x="4800600" y="1905000"/>
            <a:ext cx="4038600" cy="243363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80" name="TextBox 79"/>
          <p:cNvSpPr txBox="1"/>
          <p:nvPr/>
        </p:nvSpPr>
        <p:spPr>
          <a:xfrm>
            <a:off x="5562600" y="1976438"/>
            <a:ext cx="2543175" cy="400050"/>
          </a:xfrm>
          <a:prstGeom prst="rect">
            <a:avLst/>
          </a:prstGeom>
          <a:noFill/>
        </p:spPr>
        <p:txBody>
          <a:bodyPr wrap="none">
            <a:spAutoFit/>
          </a:bodyPr>
          <a:lstStyle/>
          <a:p>
            <a:pPr defTabSz="457200">
              <a:defRPr/>
            </a:pPr>
            <a:r>
              <a:rPr lang="en-US" sz="2000" b="1" dirty="0">
                <a:solidFill>
                  <a:prstClr val="black"/>
                </a:solidFill>
                <a:latin typeface="Calibri"/>
                <a:ea typeface="ＭＳ Ｐゴシック" charset="0"/>
                <a:cs typeface="ＭＳ Ｐゴシック" charset="0"/>
              </a:rPr>
              <a:t>RAN Information Base</a:t>
            </a:r>
          </a:p>
        </p:txBody>
      </p:sp>
      <p:sp>
        <p:nvSpPr>
          <p:cNvPr id="81" name="Rounded Rectangle 80"/>
          <p:cNvSpPr/>
          <p:nvPr/>
        </p:nvSpPr>
        <p:spPr>
          <a:xfrm>
            <a:off x="6451600" y="4833938"/>
            <a:ext cx="2463800" cy="1143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82" name="TextBox 81"/>
          <p:cNvSpPr txBox="1"/>
          <p:nvPr/>
        </p:nvSpPr>
        <p:spPr>
          <a:xfrm>
            <a:off x="6762750" y="4886325"/>
            <a:ext cx="1882775" cy="1014413"/>
          </a:xfrm>
          <a:prstGeom prst="rect">
            <a:avLst/>
          </a:prstGeom>
          <a:noFill/>
        </p:spPr>
        <p:txBody>
          <a:bodyPr wrap="none">
            <a:spAutoFit/>
          </a:bodyPr>
          <a:lstStyle/>
          <a:p>
            <a:pPr algn="ctr" defTabSz="457200">
              <a:defRPr/>
            </a:pPr>
            <a:r>
              <a:rPr lang="en-US" sz="2000" b="1" dirty="0">
                <a:solidFill>
                  <a:prstClr val="black"/>
                </a:solidFill>
                <a:latin typeface="Calibri"/>
                <a:ea typeface="ＭＳ Ｐゴシック" charset="0"/>
                <a:cs typeface="ＭＳ Ｐゴシック" charset="0"/>
              </a:rPr>
              <a:t>Radio Resource </a:t>
            </a:r>
          </a:p>
          <a:p>
            <a:pPr algn="ctr" defTabSz="457200">
              <a:defRPr/>
            </a:pPr>
            <a:r>
              <a:rPr lang="en-US" sz="2000" b="1" dirty="0">
                <a:solidFill>
                  <a:prstClr val="black"/>
                </a:solidFill>
                <a:latin typeface="Calibri"/>
                <a:ea typeface="ＭＳ Ｐゴシック" charset="0"/>
                <a:cs typeface="ＭＳ Ｐゴシック" charset="0"/>
              </a:rPr>
              <a:t>Management</a:t>
            </a:r>
          </a:p>
          <a:p>
            <a:pPr algn="ctr" defTabSz="457200">
              <a:defRPr/>
            </a:pPr>
            <a:r>
              <a:rPr lang="en-US" sz="2000" b="1" dirty="0">
                <a:solidFill>
                  <a:prstClr val="black"/>
                </a:solidFill>
                <a:latin typeface="Calibri"/>
                <a:ea typeface="ＭＳ Ｐゴシック" charset="0"/>
                <a:cs typeface="ＭＳ Ｐゴシック" charset="0"/>
              </a:rPr>
              <a:t>Algorithm</a:t>
            </a:r>
          </a:p>
        </p:txBody>
      </p:sp>
      <p:cxnSp>
        <p:nvCxnSpPr>
          <p:cNvPr id="125" name="Straight Arrow Connector 124"/>
          <p:cNvCxnSpPr/>
          <p:nvPr/>
        </p:nvCxnSpPr>
        <p:spPr>
          <a:xfrm flipV="1">
            <a:off x="3830638" y="4972050"/>
            <a:ext cx="0" cy="10287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33813" y="5981700"/>
            <a:ext cx="1474787" cy="190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886200" y="5505450"/>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5505450"/>
            <a:ext cx="0" cy="4635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886200" y="54102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876800" y="54102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876800" y="58674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073525" y="5410200"/>
            <a:ext cx="103187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105400" y="5410200"/>
            <a:ext cx="0" cy="48736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4694238" y="5145088"/>
            <a:ext cx="434975" cy="2286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900488" y="5486400"/>
            <a:ext cx="0"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886200" y="5943600"/>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48125" y="5453063"/>
            <a:ext cx="752475" cy="523875"/>
          </a:xfrm>
          <a:prstGeom prst="rect">
            <a:avLst/>
          </a:prstGeom>
          <a:noFill/>
        </p:spPr>
        <p:txBody>
          <a:bodyPr wrap="none">
            <a:spAutoFit/>
          </a:bodyPr>
          <a:lstStyle/>
          <a:p>
            <a:pPr algn="ctr" defTabSz="457200">
              <a:defRPr/>
            </a:pPr>
            <a:r>
              <a:rPr lang="en-US" sz="1400" b="1" dirty="0">
                <a:solidFill>
                  <a:prstClr val="black"/>
                </a:solidFill>
                <a:latin typeface="Calibri"/>
                <a:ea typeface="ＭＳ Ｐゴシック" charset="0"/>
                <a:cs typeface="ＭＳ Ｐゴシック" charset="0"/>
              </a:rPr>
              <a:t>POWER</a:t>
            </a:r>
          </a:p>
          <a:p>
            <a:pPr algn="ctr" defTabSz="457200">
              <a:defRPr/>
            </a:pPr>
            <a:r>
              <a:rPr lang="en-US" sz="1400" b="1" dirty="0">
                <a:solidFill>
                  <a:prstClr val="black"/>
                </a:solidFill>
                <a:latin typeface="Calibri"/>
                <a:ea typeface="ＭＳ Ｐゴシック" charset="0"/>
                <a:cs typeface="ＭＳ Ｐゴシック" charset="0"/>
              </a:rPr>
              <a:t>FLOW</a:t>
            </a:r>
          </a:p>
        </p:txBody>
      </p:sp>
      <p:sp>
        <p:nvSpPr>
          <p:cNvPr id="161" name="TextBox 160"/>
          <p:cNvSpPr txBox="1"/>
          <p:nvPr/>
        </p:nvSpPr>
        <p:spPr>
          <a:xfrm rot="19587746">
            <a:off x="4403725" y="4987925"/>
            <a:ext cx="595313" cy="338138"/>
          </a:xfrm>
          <a:prstGeom prst="rect">
            <a:avLst/>
          </a:prstGeom>
          <a:noFill/>
        </p:spPr>
        <p:txBody>
          <a:bodyPr wrap="none">
            <a:spAutoFit/>
          </a:bodyPr>
          <a:lstStyle/>
          <a:p>
            <a:pPr defTabSz="457200">
              <a:defRPr/>
            </a:pPr>
            <a:r>
              <a:rPr lang="en-US" sz="1600" dirty="0">
                <a:solidFill>
                  <a:prstClr val="black"/>
                </a:solidFill>
                <a:latin typeface="Calibri"/>
                <a:ea typeface="ＭＳ Ｐゴシック" charset="0"/>
                <a:cs typeface="ＭＳ Ｐゴシック" charset="0"/>
              </a:rPr>
              <a:t>Time</a:t>
            </a:r>
          </a:p>
        </p:txBody>
      </p:sp>
      <p:sp>
        <p:nvSpPr>
          <p:cNvPr id="162" name="TextBox 161"/>
          <p:cNvSpPr txBox="1"/>
          <p:nvPr/>
        </p:nvSpPr>
        <p:spPr>
          <a:xfrm>
            <a:off x="4038600" y="5943600"/>
            <a:ext cx="1055688" cy="338138"/>
          </a:xfrm>
          <a:prstGeom prst="rect">
            <a:avLst/>
          </a:prstGeom>
          <a:noFill/>
        </p:spPr>
        <p:txBody>
          <a:bodyPr wrap="none">
            <a:spAutoFit/>
          </a:bodyPr>
          <a:lstStyle/>
          <a:p>
            <a:pPr defTabSz="457200">
              <a:defRPr/>
            </a:pPr>
            <a:r>
              <a:rPr lang="en-US" sz="1600" dirty="0">
                <a:solidFill>
                  <a:prstClr val="black"/>
                </a:solidFill>
                <a:latin typeface="Calibri"/>
                <a:ea typeface="ＭＳ Ｐゴシック" charset="0"/>
                <a:cs typeface="ＭＳ Ｐゴシック" charset="0"/>
              </a:rPr>
              <a:t>Frequency</a:t>
            </a:r>
          </a:p>
        </p:txBody>
      </p:sp>
      <p:sp>
        <p:nvSpPr>
          <p:cNvPr id="164" name="TextBox 163"/>
          <p:cNvSpPr txBox="1"/>
          <p:nvPr/>
        </p:nvSpPr>
        <p:spPr>
          <a:xfrm rot="16200000">
            <a:off x="2917031" y="5328444"/>
            <a:ext cx="1393825" cy="338138"/>
          </a:xfrm>
          <a:prstGeom prst="rect">
            <a:avLst/>
          </a:prstGeom>
          <a:noFill/>
        </p:spPr>
        <p:txBody>
          <a:bodyPr wrap="none">
            <a:spAutoFit/>
          </a:bodyPr>
          <a:lstStyle/>
          <a:p>
            <a:pPr defTabSz="457200">
              <a:defRPr/>
            </a:pPr>
            <a:r>
              <a:rPr lang="en-US" sz="1600" dirty="0">
                <a:solidFill>
                  <a:prstClr val="black"/>
                </a:solidFill>
                <a:latin typeface="Calibri"/>
                <a:ea typeface="ＭＳ Ｐゴシック" charset="0"/>
                <a:cs typeface="ＭＳ Ｐゴシック" charset="0"/>
              </a:rPr>
              <a:t>Radio Element</a:t>
            </a:r>
          </a:p>
        </p:txBody>
      </p:sp>
      <p:sp>
        <p:nvSpPr>
          <p:cNvPr id="171" name="Rounded Rectangle 170"/>
          <p:cNvSpPr/>
          <p:nvPr/>
        </p:nvSpPr>
        <p:spPr>
          <a:xfrm>
            <a:off x="3124200" y="4495800"/>
            <a:ext cx="3005138" cy="18288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72" name="TextBox 171"/>
          <p:cNvSpPr txBox="1"/>
          <p:nvPr/>
        </p:nvSpPr>
        <p:spPr>
          <a:xfrm>
            <a:off x="3654425" y="4546600"/>
            <a:ext cx="2020888" cy="400050"/>
          </a:xfrm>
          <a:prstGeom prst="rect">
            <a:avLst/>
          </a:prstGeom>
          <a:noFill/>
        </p:spPr>
        <p:txBody>
          <a:bodyPr wrap="none">
            <a:spAutoFit/>
          </a:bodyPr>
          <a:lstStyle/>
          <a:p>
            <a:pPr algn="ctr" defTabSz="457200">
              <a:defRPr/>
            </a:pPr>
            <a:r>
              <a:rPr lang="en-US" sz="2000" b="1" dirty="0">
                <a:solidFill>
                  <a:prstClr val="black"/>
                </a:solidFill>
                <a:latin typeface="Calibri"/>
                <a:ea typeface="ＭＳ Ｐゴシック" charset="0"/>
                <a:cs typeface="ＭＳ Ｐゴシック" charset="0"/>
              </a:rPr>
              <a:t>3D Resource Grid</a:t>
            </a:r>
          </a:p>
        </p:txBody>
      </p:sp>
      <p:cxnSp>
        <p:nvCxnSpPr>
          <p:cNvPr id="174" name="Elbow Connector 173"/>
          <p:cNvCxnSpPr>
            <a:stCxn id="3" idx="0"/>
            <a:endCxn id="14" idx="1"/>
          </p:cNvCxnSpPr>
          <p:nvPr/>
        </p:nvCxnSpPr>
        <p:spPr>
          <a:xfrm rot="5400000" flipH="1" flipV="1">
            <a:off x="1936750" y="2012950"/>
            <a:ext cx="317500" cy="1752600"/>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3" idx="3"/>
          </p:cNvCxnSpPr>
          <p:nvPr/>
        </p:nvCxnSpPr>
        <p:spPr>
          <a:xfrm flipV="1">
            <a:off x="3997325" y="2730500"/>
            <a:ext cx="8032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endCxn id="81" idx="0"/>
          </p:cNvCxnSpPr>
          <p:nvPr/>
        </p:nvCxnSpPr>
        <p:spPr>
          <a:xfrm>
            <a:off x="7683500" y="4338638"/>
            <a:ext cx="0" cy="49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81" idx="1"/>
            <a:endCxn id="171" idx="3"/>
          </p:cNvCxnSpPr>
          <p:nvPr/>
        </p:nvCxnSpPr>
        <p:spPr>
          <a:xfrm flipH="1">
            <a:off x="6129338" y="5405438"/>
            <a:ext cx="322262" cy="47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1" idx="1"/>
            <a:endCxn id="12" idx="3"/>
          </p:cNvCxnSpPr>
          <p:nvPr/>
        </p:nvCxnSpPr>
        <p:spPr>
          <a:xfrm flipH="1">
            <a:off x="2362200" y="5410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066800" y="2362200"/>
            <a:ext cx="1803400" cy="369888"/>
          </a:xfrm>
          <a:prstGeom prst="rect">
            <a:avLst/>
          </a:prstGeom>
          <a:noFill/>
        </p:spPr>
        <p:txBody>
          <a:bodyPr wrap="none">
            <a:spAutoFit/>
          </a:bodyPr>
          <a:lstStyle/>
          <a:p>
            <a:pPr defTabSz="457200">
              <a:defRPr/>
            </a:pPr>
            <a:r>
              <a:rPr lang="en-US" b="1" dirty="0">
                <a:solidFill>
                  <a:prstClr val="black"/>
                </a:solidFill>
                <a:latin typeface="Calibri"/>
                <a:ea typeface="ＭＳ Ｐゴシック" charset="0"/>
                <a:cs typeface="ＭＳ Ｐゴシック" charset="0"/>
              </a:rPr>
              <a:t>Periodic Updates</a:t>
            </a: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68"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mtClean="0">
                <a:solidFill>
                  <a:prstClr val="white">
                    <a:lumMod val="75000"/>
                  </a:prstClr>
                </a:solidFill>
              </a:rPr>
              <a:pPr>
                <a:defRPr/>
              </a:pPr>
              <a:t>31</a:t>
            </a:fld>
            <a:endParaRPr lang="en-US">
              <a:solidFill>
                <a:prstClr val="white">
                  <a:lumMod val="75000"/>
                </a:prstClr>
              </a:solidFill>
            </a:endParaRPr>
          </a:p>
        </p:txBody>
      </p:sp>
    </p:spTree>
    <p:extLst>
      <p:ext uri="{BB962C8B-B14F-4D97-AF65-F5344CB8AC3E}">
        <p14:creationId xmlns:p14="http://schemas.microsoft.com/office/powerpoint/2010/main" val="2658409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18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4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5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1"/>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1" grpId="0"/>
      <p:bldP spid="12" grpId="0" animBg="1"/>
      <p:bldP spid="13" grpId="0" animBg="1"/>
      <p:bldP spid="14" grpId="0"/>
      <p:bldP spid="15" grpId="0" animBg="1"/>
      <p:bldP spid="16" grpId="0"/>
      <p:bldP spid="28" grpId="0" animBg="1"/>
      <p:bldP spid="31" grpId="0" animBg="1"/>
      <p:bldP spid="32" grpId="0" animBg="1"/>
      <p:bldP spid="33" grpId="0" animBg="1"/>
      <p:bldP spid="34" grpId="0" animBg="1"/>
      <p:bldP spid="35" grpId="0" animBg="1"/>
      <p:bldP spid="36" grpId="0" animBg="1"/>
      <p:bldP spid="72" grpId="0" animBg="1"/>
      <p:bldP spid="73" grpId="0"/>
      <p:bldP spid="74" grpId="0"/>
      <p:bldP spid="75" grpId="0" animBg="1"/>
      <p:bldP spid="76" grpId="0"/>
      <p:bldP spid="77" grpId="0" animBg="1"/>
      <p:bldP spid="78" grpId="0"/>
      <p:bldP spid="79" grpId="0" animBg="1"/>
      <p:bldP spid="80" grpId="0"/>
      <p:bldP spid="81" grpId="0" animBg="1"/>
      <p:bldP spid="82" grpId="0"/>
      <p:bldP spid="160" grpId="0"/>
      <p:bldP spid="161" grpId="0"/>
      <p:bldP spid="162" grpId="0"/>
      <p:bldP spid="164" grpId="0"/>
      <p:bldP spid="171" grpId="0" animBg="1"/>
      <p:bldP spid="172" grpId="0"/>
      <p:bldP spid="18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7"/>
          <p:cNvSpPr>
            <a:spLocks noGrp="1"/>
          </p:cNvSpPr>
          <p:nvPr>
            <p:ph type="title"/>
          </p:nvPr>
        </p:nvSpPr>
        <p:spPr/>
        <p:txBody>
          <a:bodyPr/>
          <a:lstStyle/>
          <a:p>
            <a:r>
              <a:rPr lang="en-US">
                <a:solidFill>
                  <a:srgbClr val="000090"/>
                </a:solidFill>
                <a:latin typeface="Calibri" charset="0"/>
              </a:rPr>
              <a:t>SoftRAN Architecture: Updates</a:t>
            </a:r>
          </a:p>
        </p:txBody>
      </p:sp>
      <p:sp>
        <p:nvSpPr>
          <p:cNvPr id="9" name="Content Placeholder 8"/>
          <p:cNvSpPr>
            <a:spLocks noGrp="1"/>
          </p:cNvSpPr>
          <p:nvPr>
            <p:ph idx="1"/>
          </p:nvPr>
        </p:nvSpPr>
        <p:spPr>
          <a:xfrm>
            <a:off x="533400" y="1447800"/>
            <a:ext cx="8229600" cy="4876800"/>
          </a:xfrm>
        </p:spPr>
        <p:txBody>
          <a:bodyPr rtlCol="0">
            <a:normAutofit/>
          </a:bodyPr>
          <a:lstStyle/>
          <a:p>
            <a:pPr fontAlgn="auto">
              <a:spcAft>
                <a:spcPts val="0"/>
              </a:spcAft>
              <a:buFont typeface="Arial"/>
              <a:buChar char="•"/>
              <a:defRPr/>
            </a:pPr>
            <a:r>
              <a:rPr lang="en-US" dirty="0" smtClean="0">
                <a:ea typeface="+mn-ea"/>
                <a:cs typeface="+mn-cs"/>
              </a:rPr>
              <a:t>Radio element -&gt; controller (updates)</a:t>
            </a:r>
          </a:p>
          <a:p>
            <a:pPr lvl="1" fontAlgn="auto">
              <a:spcAft>
                <a:spcPts val="0"/>
              </a:spcAft>
              <a:buFont typeface="Arial"/>
              <a:buChar char="–"/>
              <a:defRPr/>
            </a:pPr>
            <a:r>
              <a:rPr lang="en-US" dirty="0" smtClean="0">
                <a:ea typeface="+mn-ea"/>
              </a:rPr>
              <a:t>Flow </a:t>
            </a:r>
            <a:r>
              <a:rPr lang="en-US" dirty="0">
                <a:ea typeface="+mn-ea"/>
              </a:rPr>
              <a:t>i</a:t>
            </a:r>
            <a:r>
              <a:rPr lang="en-US" dirty="0" smtClean="0">
                <a:ea typeface="+mn-ea"/>
              </a:rPr>
              <a:t>nformation (downlink </a:t>
            </a:r>
            <a:r>
              <a:rPr lang="en-US" dirty="0">
                <a:ea typeface="+mn-ea"/>
              </a:rPr>
              <a:t>and u</a:t>
            </a:r>
            <a:r>
              <a:rPr lang="en-US" dirty="0" smtClean="0">
                <a:ea typeface="+mn-ea"/>
              </a:rPr>
              <a:t>plink</a:t>
            </a:r>
            <a:r>
              <a:rPr lang="en-US" dirty="0">
                <a:ea typeface="+mn-ea"/>
              </a:rPr>
              <a:t>)</a:t>
            </a:r>
          </a:p>
          <a:p>
            <a:pPr lvl="1" fontAlgn="auto">
              <a:spcAft>
                <a:spcPts val="0"/>
              </a:spcAft>
              <a:buFont typeface="Arial"/>
              <a:buChar char="–"/>
              <a:defRPr/>
            </a:pPr>
            <a:r>
              <a:rPr lang="en-US" dirty="0">
                <a:ea typeface="+mn-ea"/>
              </a:rPr>
              <a:t>Channel </a:t>
            </a:r>
            <a:r>
              <a:rPr lang="en-US" dirty="0" smtClean="0">
                <a:ea typeface="+mn-ea"/>
              </a:rPr>
              <a:t>states </a:t>
            </a:r>
            <a:r>
              <a:rPr lang="en-US" dirty="0">
                <a:ea typeface="+mn-ea"/>
              </a:rPr>
              <a:t>(observed by clients</a:t>
            </a:r>
            <a:r>
              <a:rPr lang="en-US" dirty="0" smtClean="0">
                <a:ea typeface="+mn-ea"/>
              </a:rPr>
              <a:t>)</a:t>
            </a:r>
          </a:p>
          <a:p>
            <a:pPr marL="0" indent="0" fontAlgn="auto">
              <a:spcAft>
                <a:spcPts val="0"/>
              </a:spcAft>
              <a:buFont typeface="Arial"/>
              <a:buNone/>
              <a:defRPr/>
            </a:pPr>
            <a:endParaRPr lang="en-US" dirty="0" smtClean="0">
              <a:ea typeface="+mn-ea"/>
              <a:cs typeface="+mn-cs"/>
            </a:endParaRPr>
          </a:p>
          <a:p>
            <a:pPr fontAlgn="auto">
              <a:spcAft>
                <a:spcPts val="0"/>
              </a:spcAft>
              <a:buFont typeface="Arial"/>
              <a:buChar char="•"/>
              <a:defRPr/>
            </a:pPr>
            <a:r>
              <a:rPr lang="en-US" dirty="0" smtClean="0">
                <a:ea typeface="+mn-ea"/>
                <a:cs typeface="+mn-cs"/>
              </a:rPr>
              <a:t>Network operator -&gt; </a:t>
            </a:r>
            <a:r>
              <a:rPr lang="en-US" dirty="0">
                <a:ea typeface="+mn-ea"/>
                <a:cs typeface="+mn-cs"/>
              </a:rPr>
              <a:t>c</a:t>
            </a:r>
            <a:r>
              <a:rPr lang="en-US" dirty="0" smtClean="0">
                <a:ea typeface="+mn-ea"/>
                <a:cs typeface="+mn-cs"/>
              </a:rPr>
              <a:t>ontroller (inputs)</a:t>
            </a:r>
          </a:p>
          <a:p>
            <a:pPr lvl="1" fontAlgn="auto">
              <a:spcAft>
                <a:spcPts val="0"/>
              </a:spcAft>
              <a:buFont typeface="Arial"/>
              <a:buChar char="–"/>
              <a:defRPr/>
            </a:pPr>
            <a:r>
              <a:rPr lang="en-US" dirty="0" err="1" smtClean="0">
                <a:ea typeface="+mn-ea"/>
              </a:rPr>
              <a:t>QoS</a:t>
            </a:r>
            <a:r>
              <a:rPr lang="en-US" dirty="0" smtClean="0">
                <a:ea typeface="+mn-ea"/>
              </a:rPr>
              <a:t> requirements</a:t>
            </a:r>
          </a:p>
          <a:p>
            <a:pPr lvl="1" fontAlgn="auto">
              <a:spcAft>
                <a:spcPts val="0"/>
              </a:spcAft>
              <a:buFont typeface="Arial"/>
              <a:buChar char="–"/>
              <a:defRPr/>
            </a:pPr>
            <a:r>
              <a:rPr lang="en-US" dirty="0" smtClean="0">
                <a:ea typeface="+mn-ea"/>
              </a:rPr>
              <a:t>Flow preferences</a:t>
            </a:r>
          </a:p>
        </p:txBody>
      </p:sp>
      <p:sp>
        <p:nvSpPr>
          <p:cNvPr id="27033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6C5F2E38-59B0-3445-9009-8201CF4D6E4D}" type="slidenum">
              <a:rPr lang="en-US" sz="1200">
                <a:solidFill>
                  <a:srgbClr val="FFFFFF"/>
                </a:solidFill>
                <a:latin typeface="Calibri" charset="0"/>
              </a:rPr>
              <a:pPr eaLnBrk="1" hangingPunct="1"/>
              <a:t>32</a:t>
            </a:fld>
            <a:endParaRPr lang="en-US" sz="1200">
              <a:solidFill>
                <a:srgbClr val="FFFFFF"/>
              </a:solidFill>
              <a:latin typeface="Calibri"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7"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32</a:t>
            </a:fld>
            <a:endParaRPr lang="en-US" sz="1000" b="0" dirty="0">
              <a:solidFill>
                <a:srgbClr val="BFBFBF"/>
              </a:solidFill>
            </a:endParaRPr>
          </a:p>
        </p:txBody>
      </p:sp>
      <p:sp>
        <p:nvSpPr>
          <p:cNvPr id="4" name="Footer Placeholder 3"/>
          <p:cNvSpPr>
            <a:spLocks noGrp="1"/>
          </p:cNvSpPr>
          <p:nvPr>
            <p:ph type="ftr" sz="quarter" idx="11"/>
          </p:nvPr>
        </p:nvSpPr>
        <p:spPr/>
        <p:txBody>
          <a:bodyPr/>
          <a:lstStyle/>
          <a:p>
            <a:pPr>
              <a:defRPr/>
            </a:pPr>
            <a:r>
              <a:rPr lang="en-US" smtClean="0"/>
              <a:t>Cellular Networks and Mobile Computing (COMS 6998-7)</a:t>
            </a:r>
            <a:endParaRPr lang="en-US"/>
          </a:p>
        </p:txBody>
      </p:sp>
    </p:spTree>
    <p:extLst>
      <p:ext uri="{BB962C8B-B14F-4D97-AF65-F5344CB8AC3E}">
        <p14:creationId xmlns:p14="http://schemas.microsoft.com/office/powerpoint/2010/main" val="3744921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73162"/>
          </a:xfrm>
        </p:spPr>
        <p:txBody>
          <a:bodyPr rtlCol="0">
            <a:normAutofit fontScale="90000"/>
          </a:bodyPr>
          <a:lstStyle/>
          <a:p>
            <a:pPr fontAlgn="auto">
              <a:spcAft>
                <a:spcPts val="0"/>
              </a:spcAft>
              <a:defRPr/>
            </a:pPr>
            <a:r>
              <a:rPr lang="en-US" dirty="0" err="1" smtClean="0">
                <a:solidFill>
                  <a:srgbClr val="000090"/>
                </a:solidFill>
                <a:ea typeface="+mj-ea"/>
                <a:cs typeface="+mj-cs"/>
              </a:rPr>
              <a:t>SoftRAN</a:t>
            </a:r>
            <a:r>
              <a:rPr lang="en-US" dirty="0" smtClean="0">
                <a:solidFill>
                  <a:srgbClr val="000090"/>
                </a:solidFill>
                <a:ea typeface="+mj-ea"/>
                <a:cs typeface="+mj-cs"/>
              </a:rPr>
              <a:t> Architecture: Controller Design</a:t>
            </a:r>
            <a:endParaRPr lang="en-US" dirty="0">
              <a:solidFill>
                <a:srgbClr val="000090"/>
              </a:solidFill>
              <a:ea typeface="+mj-ea"/>
              <a:cs typeface="+mj-cs"/>
            </a:endParaRPr>
          </a:p>
        </p:txBody>
      </p:sp>
      <p:sp>
        <p:nvSpPr>
          <p:cNvPr id="3" name="Content Placeholder 2"/>
          <p:cNvSpPr>
            <a:spLocks noGrp="1"/>
          </p:cNvSpPr>
          <p:nvPr>
            <p:ph idx="1"/>
          </p:nvPr>
        </p:nvSpPr>
        <p:spPr/>
        <p:txBody>
          <a:bodyPr/>
          <a:lstStyle/>
          <a:p>
            <a:r>
              <a:rPr lang="en-US">
                <a:latin typeface="Calibri" charset="0"/>
              </a:rPr>
              <a:t>RAN information base (RIB)</a:t>
            </a:r>
          </a:p>
          <a:p>
            <a:pPr lvl="1"/>
            <a:r>
              <a:rPr lang="en-US">
                <a:latin typeface="Calibri" charset="0"/>
              </a:rPr>
              <a:t>Update and maintain global network view </a:t>
            </a:r>
          </a:p>
          <a:p>
            <a:pPr lvl="2"/>
            <a:r>
              <a:rPr lang="en-US">
                <a:latin typeface="Calibri" charset="0"/>
              </a:rPr>
              <a:t>Interference map</a:t>
            </a:r>
          </a:p>
          <a:p>
            <a:pPr lvl="2"/>
            <a:r>
              <a:rPr lang="en-US">
                <a:latin typeface="Calibri" charset="0"/>
              </a:rPr>
              <a:t>Flow records</a:t>
            </a:r>
          </a:p>
          <a:p>
            <a:r>
              <a:rPr lang="en-US">
                <a:latin typeface="Calibri" charset="0"/>
              </a:rPr>
              <a:t>Radio resource management</a:t>
            </a:r>
          </a:p>
          <a:p>
            <a:pPr lvl="1"/>
            <a:r>
              <a:rPr lang="en-US">
                <a:latin typeface="Calibri" charset="0"/>
              </a:rPr>
              <a:t>Given global network view: maximize global utility</a:t>
            </a:r>
          </a:p>
          <a:p>
            <a:pPr lvl="1"/>
            <a:r>
              <a:rPr lang="en-US">
                <a:latin typeface="Calibri" charset="0"/>
              </a:rPr>
              <a:t>Determine RRM at each radio element</a:t>
            </a:r>
          </a:p>
        </p:txBody>
      </p:sp>
      <p:sp>
        <p:nvSpPr>
          <p:cNvPr id="271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DD7D05D-2F23-9A47-BE3B-3671FBFFA304}" type="slidenum">
              <a:rPr lang="en-US" sz="1200">
                <a:solidFill>
                  <a:srgbClr val="FFFFFF"/>
                </a:solidFill>
                <a:latin typeface="Calibri" charset="0"/>
              </a:rPr>
              <a:pPr eaLnBrk="1" hangingPunct="1"/>
              <a:t>33</a:t>
            </a:fld>
            <a:endParaRPr lang="en-US" sz="1200">
              <a:solidFill>
                <a:srgbClr val="FFFFFF"/>
              </a:solidFill>
              <a:latin typeface="Calibri" charset="0"/>
            </a:endParaRPr>
          </a:p>
        </p:txBody>
      </p:sp>
      <p:sp>
        <p:nvSpPr>
          <p:cNvPr id="4" name="Date Placeholder 3"/>
          <p:cNvSpPr>
            <a:spLocks noGrp="1"/>
          </p:cNvSpPr>
          <p:nvPr>
            <p:ph type="dt" sz="half" idx="10"/>
          </p:nvPr>
        </p:nvSpPr>
        <p:spPr/>
        <p:txBody>
          <a:bodyPr/>
          <a:lstStyle/>
          <a:p>
            <a:pPr>
              <a:defRPr/>
            </a:pPr>
            <a:r>
              <a:rPr lang="en-US" smtClean="0"/>
              <a:t>3/10/14</a:t>
            </a:r>
            <a:endParaRPr lang="en-US"/>
          </a:p>
        </p:txBody>
      </p:sp>
      <p:sp>
        <p:nvSpPr>
          <p:cNvPr id="5" name="Footer Placeholder 4"/>
          <p:cNvSpPr>
            <a:spLocks noGrp="1"/>
          </p:cNvSpPr>
          <p:nvPr>
            <p:ph type="ftr" sz="quarter" idx="11"/>
          </p:nvPr>
        </p:nvSpPr>
        <p:spPr/>
        <p:txBody>
          <a:bodyPr/>
          <a:lstStyle/>
          <a:p>
            <a:pPr>
              <a:defRPr/>
            </a:pPr>
            <a:r>
              <a:rPr lang="en-US" smtClean="0"/>
              <a:t>Cellular Networks and Mobile Computing (COMS 6998-7)</a:t>
            </a:r>
            <a:endParaRPr lang="en-US"/>
          </a:p>
        </p:txBody>
      </p:sp>
      <p:sp>
        <p:nvSpPr>
          <p:cNvPr id="7"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33</a:t>
            </a:fld>
            <a:endParaRPr lang="en-US" sz="1000" b="0" dirty="0">
              <a:solidFill>
                <a:srgbClr val="BFBFBF"/>
              </a:solidFill>
            </a:endParaRPr>
          </a:p>
        </p:txBody>
      </p:sp>
    </p:spTree>
    <p:extLst>
      <p:ext uri="{BB962C8B-B14F-4D97-AF65-F5344CB8AC3E}">
        <p14:creationId xmlns:p14="http://schemas.microsoft.com/office/powerpoint/2010/main" val="1407553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7"/>
          <p:cNvSpPr>
            <a:spLocks noGrp="1"/>
          </p:cNvSpPr>
          <p:nvPr>
            <p:ph type="title"/>
          </p:nvPr>
        </p:nvSpPr>
        <p:spPr>
          <a:xfrm>
            <a:off x="457200" y="274638"/>
            <a:ext cx="8458200" cy="1143000"/>
          </a:xfrm>
        </p:spPr>
        <p:txBody>
          <a:bodyPr/>
          <a:lstStyle/>
          <a:p>
            <a:r>
              <a:rPr lang="en-US" sz="3600">
                <a:solidFill>
                  <a:srgbClr val="000090"/>
                </a:solidFill>
                <a:latin typeface="Calibri" charset="0"/>
              </a:rPr>
              <a:t>SoftRAN Architecture: Radio Element API</a:t>
            </a:r>
          </a:p>
        </p:txBody>
      </p:sp>
      <p:sp>
        <p:nvSpPr>
          <p:cNvPr id="9" name="Content Placeholder 8"/>
          <p:cNvSpPr>
            <a:spLocks noGrp="1"/>
          </p:cNvSpPr>
          <p:nvPr>
            <p:ph idx="1"/>
          </p:nvPr>
        </p:nvSpPr>
        <p:spPr>
          <a:xfrm>
            <a:off x="533400" y="1676400"/>
            <a:ext cx="8229600" cy="4495800"/>
          </a:xfrm>
        </p:spPr>
        <p:txBody>
          <a:bodyPr/>
          <a:lstStyle/>
          <a:p>
            <a:r>
              <a:rPr lang="en-US">
                <a:latin typeface="Calibri" charset="0"/>
              </a:rPr>
              <a:t>Controller -&gt; radio element</a:t>
            </a:r>
          </a:p>
          <a:p>
            <a:pPr lvl="1"/>
            <a:r>
              <a:rPr lang="en-US">
                <a:latin typeface="Calibri" charset="0"/>
              </a:rPr>
              <a:t>Handovers to be  performed</a:t>
            </a:r>
          </a:p>
          <a:p>
            <a:pPr lvl="1"/>
            <a:r>
              <a:rPr lang="en-US">
                <a:latin typeface="Calibri" charset="0"/>
              </a:rPr>
              <a:t>RF configuration per resource block</a:t>
            </a:r>
          </a:p>
          <a:p>
            <a:pPr lvl="2"/>
            <a:r>
              <a:rPr lang="en-US">
                <a:latin typeface="Calibri" charset="0"/>
              </a:rPr>
              <a:t>Power allocation and flow allocation</a:t>
            </a:r>
          </a:p>
          <a:p>
            <a:pPr lvl="1"/>
            <a:r>
              <a:rPr lang="en-US">
                <a:latin typeface="Calibri" charset="0"/>
              </a:rPr>
              <a:t>Relevant information about neighboring radio elements </a:t>
            </a:r>
          </a:p>
          <a:p>
            <a:pPr lvl="2"/>
            <a:r>
              <a:rPr lang="en-US">
                <a:latin typeface="Calibri" charset="0"/>
              </a:rPr>
              <a:t>Transmit Power being used</a:t>
            </a:r>
          </a:p>
          <a:p>
            <a:pPr lvl="2"/>
            <a:endParaRPr lang="en-US">
              <a:latin typeface="Calibri" charset="0"/>
            </a:endParaRPr>
          </a:p>
          <a:p>
            <a:pPr lvl="1"/>
            <a:endParaRPr lang="en-US">
              <a:latin typeface="Calibri" charset="0"/>
            </a:endParaRPr>
          </a:p>
        </p:txBody>
      </p:sp>
      <p:sp>
        <p:nvSpPr>
          <p:cNvPr id="27238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A54B9D0-72A9-1C4A-A311-75E0EE1735E8}" type="slidenum">
              <a:rPr lang="en-US" sz="1200">
                <a:solidFill>
                  <a:srgbClr val="FFFFFF"/>
                </a:solidFill>
                <a:latin typeface="Calibri" charset="0"/>
              </a:rPr>
              <a:pPr eaLnBrk="1" hangingPunct="1"/>
              <a:t>34</a:t>
            </a:fld>
            <a:endParaRPr lang="en-US" sz="1200">
              <a:solidFill>
                <a:srgbClr val="FFFFFF"/>
              </a:solidFill>
              <a:latin typeface="Calibri"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3" name="Footer Placeholder 2"/>
          <p:cNvSpPr>
            <a:spLocks noGrp="1"/>
          </p:cNvSpPr>
          <p:nvPr>
            <p:ph type="ftr" sz="quarter" idx="11"/>
          </p:nvPr>
        </p:nvSpPr>
        <p:spPr/>
        <p:txBody>
          <a:bodyPr/>
          <a:lstStyle/>
          <a:p>
            <a:pPr>
              <a:defRPr/>
            </a:pPr>
            <a:r>
              <a:rPr lang="en-US" smtClean="0"/>
              <a:t>Cellular Networks and Mobile Computing (COMS 6998-7)</a:t>
            </a:r>
            <a:endParaRPr lang="en-US"/>
          </a:p>
        </p:txBody>
      </p:sp>
      <p:sp>
        <p:nvSpPr>
          <p:cNvPr id="7"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34</a:t>
            </a:fld>
            <a:endParaRPr lang="en-US" sz="1000" b="0" dirty="0">
              <a:solidFill>
                <a:srgbClr val="BFBFBF"/>
              </a:solidFill>
            </a:endParaRPr>
          </a:p>
        </p:txBody>
      </p:sp>
    </p:spTree>
    <p:extLst>
      <p:ext uri="{BB962C8B-B14F-4D97-AF65-F5344CB8AC3E}">
        <p14:creationId xmlns:p14="http://schemas.microsoft.com/office/powerpoint/2010/main" val="1977631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sz="3600">
                <a:solidFill>
                  <a:srgbClr val="000090"/>
                </a:solidFill>
                <a:latin typeface="Calibri" charset="0"/>
              </a:rPr>
              <a:t>Refactoring Control Plane</a:t>
            </a:r>
          </a:p>
        </p:txBody>
      </p:sp>
      <p:sp>
        <p:nvSpPr>
          <p:cNvPr id="27341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9D98690-DD83-CA44-B165-584C51C6CFAF}" type="slidenum">
              <a:rPr lang="en-US" sz="1200">
                <a:solidFill>
                  <a:srgbClr val="FFFFFF"/>
                </a:solidFill>
                <a:latin typeface="Calibri" charset="0"/>
              </a:rPr>
              <a:pPr eaLnBrk="1" hangingPunct="1"/>
              <a:t>35</a:t>
            </a:fld>
            <a:endParaRPr lang="en-US" sz="1200">
              <a:solidFill>
                <a:srgbClr val="FFFFFF"/>
              </a:solidFill>
              <a:latin typeface="Calibri" charset="0"/>
            </a:endParaRPr>
          </a:p>
        </p:txBody>
      </p:sp>
      <p:sp>
        <p:nvSpPr>
          <p:cNvPr id="9" name="TextBox 8"/>
          <p:cNvSpPr txBox="1"/>
          <p:nvPr/>
        </p:nvSpPr>
        <p:spPr>
          <a:xfrm>
            <a:off x="609600" y="1616075"/>
            <a:ext cx="8305800" cy="4338638"/>
          </a:xfrm>
          <a:prstGeom prst="rect">
            <a:avLst/>
          </a:prstGeom>
          <a:noFill/>
        </p:spPr>
        <p:txBody>
          <a:bodyPr>
            <a:spAutoFit/>
          </a:bodyPr>
          <a:lstStyle/>
          <a:p>
            <a:pPr marL="457200" indent="-457200" defTabSz="457200">
              <a:buFont typeface="Arial"/>
              <a:buChar char="•"/>
              <a:defRPr/>
            </a:pPr>
            <a:r>
              <a:rPr lang="en-US" sz="3200" dirty="0">
                <a:solidFill>
                  <a:prstClr val="black"/>
                </a:solidFill>
                <a:latin typeface="Calibri"/>
                <a:ea typeface="ＭＳ Ｐゴシック" charset="0"/>
                <a:cs typeface="ＭＳ Ｐゴシック" charset="0"/>
              </a:rPr>
              <a:t>Controller responsibilities:</a:t>
            </a:r>
          </a:p>
          <a:p>
            <a:pPr marL="914400" lvl="1" indent="-457200" defTabSz="457200">
              <a:buFont typeface="Lucida Grande"/>
              <a:buChar char="-"/>
              <a:defRPr/>
            </a:pPr>
            <a:r>
              <a:rPr lang="en-US" sz="2800" dirty="0">
                <a:solidFill>
                  <a:prstClr val="black"/>
                </a:solidFill>
                <a:latin typeface="Calibri"/>
                <a:ea typeface="ＭＳ Ｐゴシック" charset="0"/>
                <a:cs typeface="ＭＳ Ｐゴシック" charset="0"/>
              </a:rPr>
              <a:t>Decisions influencing global network state</a:t>
            </a:r>
          </a:p>
          <a:p>
            <a:pPr marL="1257300" lvl="2" indent="-342900" defTabSz="457200">
              <a:buFont typeface="Arial" pitchFamily="34" charset="0"/>
              <a:buChar char="•"/>
              <a:defRPr/>
            </a:pPr>
            <a:r>
              <a:rPr lang="en-US" sz="2400" dirty="0">
                <a:solidFill>
                  <a:prstClr val="black"/>
                </a:solidFill>
                <a:latin typeface="Calibri"/>
                <a:ea typeface="ＭＳ Ｐゴシック" charset="0"/>
                <a:cs typeface="ＭＳ Ｐゴシック" charset="0"/>
              </a:rPr>
              <a:t>Load balancing </a:t>
            </a:r>
          </a:p>
          <a:p>
            <a:pPr marL="1257300" lvl="2" indent="-342900" defTabSz="457200">
              <a:buFont typeface="Arial" pitchFamily="34" charset="0"/>
              <a:buChar char="•"/>
              <a:defRPr/>
            </a:pPr>
            <a:r>
              <a:rPr lang="en-US" sz="2400" dirty="0">
                <a:solidFill>
                  <a:prstClr val="black"/>
                </a:solidFill>
                <a:latin typeface="Calibri"/>
                <a:ea typeface="ＭＳ Ｐゴシック" charset="0"/>
                <a:cs typeface="ＭＳ Ｐゴシック" charset="0"/>
              </a:rPr>
              <a:t>Interference management</a:t>
            </a:r>
          </a:p>
          <a:p>
            <a:pPr lvl="2" defTabSz="457200">
              <a:defRPr/>
            </a:pPr>
            <a:endParaRPr lang="en-US" sz="2400" dirty="0">
              <a:solidFill>
                <a:prstClr val="black"/>
              </a:solidFill>
              <a:latin typeface="Calibri"/>
              <a:ea typeface="ＭＳ Ｐゴシック" charset="0"/>
              <a:cs typeface="ＭＳ Ｐゴシック" charset="0"/>
            </a:endParaRPr>
          </a:p>
          <a:p>
            <a:pPr marL="457200" indent="-457200" defTabSz="457200">
              <a:buFont typeface="Arial"/>
              <a:buChar char="•"/>
              <a:defRPr/>
            </a:pPr>
            <a:r>
              <a:rPr lang="en-US" sz="3200" dirty="0">
                <a:solidFill>
                  <a:prstClr val="black"/>
                </a:solidFill>
                <a:latin typeface="Calibri"/>
                <a:ea typeface="ＭＳ Ｐゴシック" charset="0"/>
                <a:cs typeface="ＭＳ Ｐゴシック" charset="0"/>
              </a:rPr>
              <a:t>Radio element responsibilities:</a:t>
            </a:r>
          </a:p>
          <a:p>
            <a:pPr marL="914400" lvl="1" indent="-457200" defTabSz="457200">
              <a:buFont typeface="Lucida Grande"/>
              <a:buChar char="-"/>
              <a:defRPr/>
            </a:pPr>
            <a:r>
              <a:rPr lang="en-US" sz="2800" dirty="0">
                <a:solidFill>
                  <a:prstClr val="black"/>
                </a:solidFill>
                <a:latin typeface="Calibri"/>
                <a:ea typeface="ＭＳ Ｐゴシック" charset="0"/>
                <a:cs typeface="ＭＳ Ｐゴシック" charset="0"/>
              </a:rPr>
              <a:t>Decisions based on frequently varying local network state</a:t>
            </a:r>
          </a:p>
          <a:p>
            <a:pPr marL="1257300" lvl="2" indent="-342900" defTabSz="457200">
              <a:buFont typeface="Arial" pitchFamily="34" charset="0"/>
              <a:buChar char="•"/>
              <a:defRPr/>
            </a:pPr>
            <a:r>
              <a:rPr lang="en-US" sz="2400" dirty="0">
                <a:solidFill>
                  <a:prstClr val="black"/>
                </a:solidFill>
                <a:latin typeface="Calibri"/>
                <a:ea typeface="ＭＳ Ｐゴシック" charset="0"/>
                <a:cs typeface="ＭＳ Ｐゴシック" charset="0"/>
              </a:rPr>
              <a:t>Flow allocation based on channel states</a:t>
            </a:r>
          </a:p>
          <a:p>
            <a:pPr marL="342900" indent="-342900" defTabSz="457200">
              <a:buFont typeface="Arial" pitchFamily="34" charset="0"/>
              <a:buChar char="•"/>
              <a:defRPr/>
            </a:pPr>
            <a:endParaRPr lang="en-US" sz="3200" dirty="0">
              <a:solidFill>
                <a:prstClr val="black"/>
              </a:solidFill>
              <a:latin typeface="Calibri"/>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3" name="Footer Placeholder 2"/>
          <p:cNvSpPr>
            <a:spLocks noGrp="1"/>
          </p:cNvSpPr>
          <p:nvPr>
            <p:ph type="ftr" sz="quarter" idx="11"/>
          </p:nvPr>
        </p:nvSpPr>
        <p:spPr/>
        <p:txBody>
          <a:bodyPr/>
          <a:lstStyle/>
          <a:p>
            <a:pPr>
              <a:defRPr/>
            </a:pPr>
            <a:r>
              <a:rPr lang="en-US" smtClean="0"/>
              <a:t>Cellular Networks and Mobile Computing (COMS 6998-7)</a:t>
            </a:r>
            <a:endParaRPr lang="en-US"/>
          </a:p>
        </p:txBody>
      </p:sp>
      <p:sp>
        <p:nvSpPr>
          <p:cNvPr id="7"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35</a:t>
            </a:fld>
            <a:endParaRPr lang="en-US" sz="1000" b="0" dirty="0">
              <a:solidFill>
                <a:srgbClr val="BFBFBF"/>
              </a:solidFill>
            </a:endParaRPr>
          </a:p>
        </p:txBody>
      </p:sp>
    </p:spTree>
    <p:extLst>
      <p:ext uri="{BB962C8B-B14F-4D97-AF65-F5344CB8AC3E}">
        <p14:creationId xmlns:p14="http://schemas.microsoft.com/office/powerpoint/2010/main" val="2226502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r>
              <a:rPr lang="en-US" sz="3600">
                <a:solidFill>
                  <a:srgbClr val="000090"/>
                </a:solidFill>
                <a:latin typeface="Calibri" charset="0"/>
              </a:rPr>
              <a:t>SoftRAN Advantages</a:t>
            </a:r>
          </a:p>
        </p:txBody>
      </p:sp>
      <p:sp>
        <p:nvSpPr>
          <p:cNvPr id="274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BC5B664C-43B5-8944-BEC7-0EA52BF13119}" type="slidenum">
              <a:rPr lang="en-US" sz="1200">
                <a:solidFill>
                  <a:srgbClr val="FFFFFF"/>
                </a:solidFill>
                <a:latin typeface="Calibri" charset="0"/>
              </a:rPr>
              <a:pPr eaLnBrk="1" hangingPunct="1"/>
              <a:t>36</a:t>
            </a:fld>
            <a:endParaRPr lang="en-US" sz="1200">
              <a:solidFill>
                <a:srgbClr val="FFFFFF"/>
              </a:solidFill>
              <a:latin typeface="Calibri" charset="0"/>
            </a:endParaRPr>
          </a:p>
        </p:txBody>
      </p:sp>
      <p:sp>
        <p:nvSpPr>
          <p:cNvPr id="6" name="TextBox 5"/>
          <p:cNvSpPr txBox="1"/>
          <p:nvPr/>
        </p:nvSpPr>
        <p:spPr>
          <a:xfrm>
            <a:off x="1828800" y="5486400"/>
            <a:ext cx="184150" cy="369888"/>
          </a:xfrm>
          <a:prstGeom prst="rect">
            <a:avLst/>
          </a:prstGeom>
          <a:noFill/>
        </p:spPr>
        <p:txBody>
          <a:bodyPr wrap="none">
            <a:spAutoFit/>
          </a:bodyPr>
          <a:lstStyle/>
          <a:p>
            <a:pPr defTabSz="457200">
              <a:defRPr/>
            </a:pPr>
            <a:endParaRPr lang="en-US" dirty="0">
              <a:solidFill>
                <a:prstClr val="black"/>
              </a:solidFill>
              <a:latin typeface="Calibri"/>
              <a:ea typeface="ＭＳ Ｐゴシック" charset="0"/>
              <a:cs typeface="ＭＳ Ｐゴシック" charset="0"/>
            </a:endParaRPr>
          </a:p>
        </p:txBody>
      </p:sp>
      <p:sp>
        <p:nvSpPr>
          <p:cNvPr id="9" name="Content Placeholder 2"/>
          <p:cNvSpPr txBox="1">
            <a:spLocks/>
          </p:cNvSpPr>
          <p:nvPr/>
        </p:nvSpPr>
        <p:spPr>
          <a:xfrm>
            <a:off x="360363" y="1466850"/>
            <a:ext cx="8763000" cy="4637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defRPr/>
            </a:pPr>
            <a:r>
              <a:rPr lang="en-US" sz="3200" dirty="0">
                <a:solidFill>
                  <a:prstClr val="black"/>
                </a:solidFill>
                <a:latin typeface="Calibri"/>
              </a:rPr>
              <a:t>L</a:t>
            </a:r>
            <a:r>
              <a:rPr lang="en-US" sz="3200" dirty="0" smtClean="0">
                <a:solidFill>
                  <a:prstClr val="black"/>
                </a:solidFill>
                <a:latin typeface="Calibri"/>
              </a:rPr>
              <a:t>ogically </a:t>
            </a:r>
            <a:r>
              <a:rPr lang="en-US" sz="3200" dirty="0">
                <a:solidFill>
                  <a:prstClr val="black"/>
                </a:solidFill>
                <a:latin typeface="Calibri"/>
              </a:rPr>
              <a:t>centralized </a:t>
            </a:r>
            <a:r>
              <a:rPr lang="en-US" sz="3200" dirty="0" smtClean="0">
                <a:solidFill>
                  <a:prstClr val="black"/>
                </a:solidFill>
                <a:latin typeface="Calibri"/>
              </a:rPr>
              <a:t>control plane:</a:t>
            </a:r>
            <a:endParaRPr lang="en-US" dirty="0" smtClean="0">
              <a:solidFill>
                <a:prstClr val="black"/>
              </a:solidFill>
              <a:latin typeface="Calibri"/>
            </a:endParaRPr>
          </a:p>
          <a:p>
            <a:pPr lvl="1">
              <a:defRPr/>
            </a:pPr>
            <a:r>
              <a:rPr lang="en-US" dirty="0" smtClean="0">
                <a:solidFill>
                  <a:prstClr val="black"/>
                </a:solidFill>
                <a:latin typeface="Calibri"/>
              </a:rPr>
              <a:t>Global </a:t>
            </a:r>
            <a:r>
              <a:rPr lang="en-US" dirty="0">
                <a:solidFill>
                  <a:prstClr val="black"/>
                </a:solidFill>
                <a:latin typeface="Calibri"/>
              </a:rPr>
              <a:t>view on interference and </a:t>
            </a:r>
            <a:r>
              <a:rPr lang="en-US" dirty="0" smtClean="0">
                <a:solidFill>
                  <a:prstClr val="black"/>
                </a:solidFill>
                <a:latin typeface="Calibri"/>
              </a:rPr>
              <a:t>load</a:t>
            </a:r>
          </a:p>
          <a:p>
            <a:pPr lvl="2">
              <a:defRPr/>
            </a:pPr>
            <a:r>
              <a:rPr lang="en-US" dirty="0">
                <a:solidFill>
                  <a:prstClr val="black"/>
                </a:solidFill>
                <a:latin typeface="Calibri"/>
              </a:rPr>
              <a:t>Easier coordination of radio resource </a:t>
            </a:r>
            <a:r>
              <a:rPr lang="en-US" dirty="0" smtClean="0">
                <a:solidFill>
                  <a:prstClr val="black"/>
                </a:solidFill>
                <a:latin typeface="Calibri"/>
              </a:rPr>
              <a:t>management</a:t>
            </a:r>
          </a:p>
          <a:p>
            <a:pPr lvl="2">
              <a:defRPr/>
            </a:pPr>
            <a:r>
              <a:rPr lang="en-US" dirty="0" smtClean="0">
                <a:solidFill>
                  <a:prstClr val="black"/>
                </a:solidFill>
                <a:latin typeface="Calibri"/>
              </a:rPr>
              <a:t>Efficient use of wireless resources</a:t>
            </a:r>
          </a:p>
          <a:p>
            <a:pPr lvl="1">
              <a:defRPr/>
            </a:pPr>
            <a:r>
              <a:rPr lang="en-US" dirty="0" smtClean="0">
                <a:solidFill>
                  <a:prstClr val="black"/>
                </a:solidFill>
                <a:latin typeface="Calibri"/>
              </a:rPr>
              <a:t>Plug-and-play control algorithms</a:t>
            </a:r>
          </a:p>
          <a:p>
            <a:pPr lvl="2">
              <a:defRPr/>
            </a:pPr>
            <a:r>
              <a:rPr lang="en-US" dirty="0">
                <a:solidFill>
                  <a:prstClr val="black"/>
                </a:solidFill>
                <a:latin typeface="Calibri"/>
              </a:rPr>
              <a:t>Simplified network </a:t>
            </a:r>
            <a:r>
              <a:rPr lang="en-US" dirty="0" smtClean="0">
                <a:solidFill>
                  <a:prstClr val="black"/>
                </a:solidFill>
                <a:latin typeface="Calibri"/>
              </a:rPr>
              <a:t>management</a:t>
            </a:r>
          </a:p>
          <a:p>
            <a:pPr lvl="1">
              <a:defRPr/>
            </a:pPr>
            <a:r>
              <a:rPr lang="en-US" dirty="0" smtClean="0">
                <a:solidFill>
                  <a:prstClr val="black"/>
                </a:solidFill>
                <a:latin typeface="Calibri"/>
              </a:rPr>
              <a:t>Smoother handovers</a:t>
            </a:r>
          </a:p>
          <a:p>
            <a:pPr lvl="2">
              <a:defRPr/>
            </a:pPr>
            <a:r>
              <a:rPr lang="en-US" dirty="0" smtClean="0">
                <a:solidFill>
                  <a:prstClr val="black"/>
                </a:solidFill>
                <a:latin typeface="Calibri"/>
              </a:rPr>
              <a:t>Better user-experience</a:t>
            </a:r>
            <a:endParaRPr lang="en-US" dirty="0">
              <a:solidFill>
                <a:prstClr val="black"/>
              </a:solidFill>
              <a:latin typeface="Calibri"/>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3" name="Footer Placeholder 2"/>
          <p:cNvSpPr>
            <a:spLocks noGrp="1"/>
          </p:cNvSpPr>
          <p:nvPr>
            <p:ph type="ftr" sz="quarter" idx="11"/>
          </p:nvPr>
        </p:nvSpPr>
        <p:spPr/>
        <p:txBody>
          <a:bodyPr/>
          <a:lstStyle/>
          <a:p>
            <a:pPr>
              <a:defRPr/>
            </a:pPr>
            <a:r>
              <a:rPr lang="en-US" smtClean="0"/>
              <a:t>Cellular Networks and Mobile Computing (COMS 6998-7)</a:t>
            </a:r>
            <a:endParaRPr lang="en-US"/>
          </a:p>
        </p:txBody>
      </p:sp>
      <p:sp>
        <p:nvSpPr>
          <p:cNvPr id="8"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36</a:t>
            </a:fld>
            <a:endParaRPr lang="en-US" sz="1000" b="0" dirty="0">
              <a:solidFill>
                <a:srgbClr val="BFBFBF"/>
              </a:solidFill>
            </a:endParaRPr>
          </a:p>
        </p:txBody>
      </p:sp>
    </p:spTree>
    <p:extLst>
      <p:ext uri="{BB962C8B-B14F-4D97-AF65-F5344CB8AC3E}">
        <p14:creationId xmlns:p14="http://schemas.microsoft.com/office/powerpoint/2010/main" val="3822190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p:txBody>
          <a:bodyPr/>
          <a:lstStyle/>
          <a:p>
            <a:r>
              <a:rPr lang="en-US">
                <a:solidFill>
                  <a:srgbClr val="000090"/>
                </a:solidFill>
                <a:latin typeface="Calibri" charset="0"/>
              </a:rPr>
              <a:t>SoftRAN: Evolving the RAN</a:t>
            </a:r>
          </a:p>
        </p:txBody>
      </p:sp>
      <p:sp>
        <p:nvSpPr>
          <p:cNvPr id="3" name="Content Placeholder 2"/>
          <p:cNvSpPr>
            <a:spLocks noGrp="1"/>
          </p:cNvSpPr>
          <p:nvPr>
            <p:ph idx="1"/>
          </p:nvPr>
        </p:nvSpPr>
        <p:spPr>
          <a:xfrm>
            <a:off x="457200" y="1600200"/>
            <a:ext cx="8382000" cy="4648200"/>
          </a:xfrm>
        </p:spPr>
        <p:txBody>
          <a:bodyPr/>
          <a:lstStyle/>
          <a:p>
            <a:r>
              <a:rPr lang="en-US">
                <a:latin typeface="Calibri" charset="0"/>
              </a:rPr>
              <a:t>Switching off radio elements based on load </a:t>
            </a:r>
          </a:p>
          <a:p>
            <a:pPr lvl="1"/>
            <a:r>
              <a:rPr lang="en-US">
                <a:latin typeface="Calibri" charset="0"/>
              </a:rPr>
              <a:t>Energy savings</a:t>
            </a:r>
          </a:p>
          <a:p>
            <a:r>
              <a:rPr lang="en-US">
                <a:latin typeface="Calibri" charset="0"/>
              </a:rPr>
              <a:t>Dynamically splitting the network into Big-BSs</a:t>
            </a:r>
          </a:p>
          <a:p>
            <a:pPr lvl="1"/>
            <a:r>
              <a:rPr lang="en-US">
                <a:latin typeface="Calibri" charset="0"/>
              </a:rPr>
              <a:t>Handover radio elements between Big-BSs</a:t>
            </a:r>
          </a:p>
        </p:txBody>
      </p:sp>
      <p:sp>
        <p:nvSpPr>
          <p:cNvPr id="275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3E9C8E1-1AFE-7F41-BF2B-58459CBE9BF6}" type="slidenum">
              <a:rPr lang="en-US" sz="1200">
                <a:solidFill>
                  <a:srgbClr val="FFFFFF"/>
                </a:solidFill>
                <a:latin typeface="Calibri" charset="0"/>
              </a:rPr>
              <a:pPr eaLnBrk="1" hangingPunct="1"/>
              <a:t>37</a:t>
            </a:fld>
            <a:endParaRPr lang="en-US" sz="1200">
              <a:solidFill>
                <a:srgbClr val="FFFFFF"/>
              </a:solidFill>
              <a:latin typeface="Calibri"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4" name="Footer Placeholder 3"/>
          <p:cNvSpPr>
            <a:spLocks noGrp="1"/>
          </p:cNvSpPr>
          <p:nvPr>
            <p:ph type="ftr" sz="quarter" idx="11"/>
          </p:nvPr>
        </p:nvSpPr>
        <p:spPr/>
        <p:txBody>
          <a:bodyPr/>
          <a:lstStyle/>
          <a:p>
            <a:pPr>
              <a:defRPr/>
            </a:pPr>
            <a:r>
              <a:rPr lang="en-US" smtClean="0"/>
              <a:t>Cellular Networks and Mobile Computing (COMS 6998-7)</a:t>
            </a:r>
            <a:endParaRPr lang="en-US"/>
          </a:p>
        </p:txBody>
      </p:sp>
      <p:sp>
        <p:nvSpPr>
          <p:cNvPr id="7"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37</a:t>
            </a:fld>
            <a:endParaRPr lang="en-US" sz="1000" b="0" dirty="0">
              <a:solidFill>
                <a:srgbClr val="BFBFBF"/>
              </a:solidFill>
            </a:endParaRPr>
          </a:p>
        </p:txBody>
      </p:sp>
    </p:spTree>
    <p:extLst>
      <p:ext uri="{BB962C8B-B14F-4D97-AF65-F5344CB8AC3E}">
        <p14:creationId xmlns:p14="http://schemas.microsoft.com/office/powerpoint/2010/main" val="3540163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1"/>
          <p:cNvSpPr>
            <a:spLocks noGrp="1"/>
          </p:cNvSpPr>
          <p:nvPr>
            <p:ph type="title"/>
          </p:nvPr>
        </p:nvSpPr>
        <p:spPr/>
        <p:txBody>
          <a:bodyPr/>
          <a:lstStyle/>
          <a:p>
            <a:r>
              <a:rPr lang="en-US">
                <a:latin typeface="Calibri" charset="0"/>
              </a:rPr>
              <a:t>Implementation: Modifications</a:t>
            </a:r>
          </a:p>
        </p:txBody>
      </p:sp>
      <p:sp>
        <p:nvSpPr>
          <p:cNvPr id="3" name="Content Placeholder 2"/>
          <p:cNvSpPr>
            <a:spLocks noGrp="1"/>
          </p:cNvSpPr>
          <p:nvPr>
            <p:ph idx="1"/>
          </p:nvPr>
        </p:nvSpPr>
        <p:spPr/>
        <p:txBody>
          <a:bodyPr/>
          <a:lstStyle/>
          <a:p>
            <a:r>
              <a:rPr lang="en-US">
                <a:latin typeface="Calibri" charset="0"/>
              </a:rPr>
              <a:t>SoftRAN is incrementally deployable with current infrastructure</a:t>
            </a:r>
          </a:p>
          <a:p>
            <a:pPr lvl="1"/>
            <a:r>
              <a:rPr lang="en-US">
                <a:latin typeface="Calibri" charset="0"/>
              </a:rPr>
              <a:t>No modification needed on client-side</a:t>
            </a:r>
          </a:p>
          <a:p>
            <a:pPr lvl="1"/>
            <a:r>
              <a:rPr lang="en-US">
                <a:latin typeface="Calibri" charset="0"/>
              </a:rPr>
              <a:t>API definitions at base station</a:t>
            </a:r>
          </a:p>
          <a:p>
            <a:pPr lvl="2"/>
            <a:r>
              <a:rPr lang="en-US">
                <a:latin typeface="Calibri" charset="0"/>
              </a:rPr>
              <a:t>Femto API : Standardized interface between scheduler and L1 (</a:t>
            </a:r>
            <a:r>
              <a:rPr lang="en-US">
                <a:latin typeface="Calibri" charset="0"/>
                <a:hlinkClick r:id="rId2"/>
              </a:rPr>
              <a:t>http://www.smallcellforum.org/resources-technical-papers</a:t>
            </a:r>
            <a:r>
              <a:rPr lang="en-US">
                <a:latin typeface="Calibri" charset="0"/>
              </a:rPr>
              <a:t>)</a:t>
            </a:r>
          </a:p>
          <a:p>
            <a:pPr lvl="2"/>
            <a:r>
              <a:rPr lang="en-US">
                <a:latin typeface="Calibri" charset="0"/>
              </a:rPr>
              <a:t>Minimal modifications to FemtoAPI required</a:t>
            </a:r>
          </a:p>
        </p:txBody>
      </p:sp>
      <p:sp>
        <p:nvSpPr>
          <p:cNvPr id="276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601F1F4-70CC-B34E-B68F-F824BA6C43BC}" type="slidenum">
              <a:rPr lang="en-US" sz="1200">
                <a:solidFill>
                  <a:srgbClr val="FFFFFF"/>
                </a:solidFill>
                <a:latin typeface="Calibri" charset="0"/>
              </a:rPr>
              <a:pPr eaLnBrk="1" hangingPunct="1"/>
              <a:t>38</a:t>
            </a:fld>
            <a:endParaRPr lang="en-US" sz="1200">
              <a:solidFill>
                <a:srgbClr val="FFFFFF"/>
              </a:solidFill>
              <a:latin typeface="Calibri"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4" name="Footer Placeholder 3"/>
          <p:cNvSpPr>
            <a:spLocks noGrp="1"/>
          </p:cNvSpPr>
          <p:nvPr>
            <p:ph type="ftr" sz="quarter" idx="11"/>
          </p:nvPr>
        </p:nvSpPr>
        <p:spPr/>
        <p:txBody>
          <a:bodyPr/>
          <a:lstStyle/>
          <a:p>
            <a:pPr>
              <a:defRPr/>
            </a:pPr>
            <a:r>
              <a:rPr lang="en-US" smtClean="0"/>
              <a:t>Cellular Networks and Mobile Computing (COMS 6998-7)</a:t>
            </a:r>
            <a:endParaRPr lang="en-US"/>
          </a:p>
        </p:txBody>
      </p:sp>
      <p:sp>
        <p:nvSpPr>
          <p:cNvPr id="7"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38</a:t>
            </a:fld>
            <a:endParaRPr lang="en-US" sz="1000" b="0" dirty="0">
              <a:solidFill>
                <a:srgbClr val="BFBFBF"/>
              </a:solidFill>
            </a:endParaRPr>
          </a:p>
        </p:txBody>
      </p:sp>
    </p:spTree>
    <p:extLst>
      <p:ext uri="{BB962C8B-B14F-4D97-AF65-F5344CB8AC3E}">
        <p14:creationId xmlns:p14="http://schemas.microsoft.com/office/powerpoint/2010/main" val="2487937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p:txBody>
          <a:bodyPr/>
          <a:lstStyle/>
          <a:p>
            <a:r>
              <a:rPr lang="en-US">
                <a:latin typeface="Calibri" charset="0"/>
                <a:ea typeface="ＭＳ Ｐゴシック" charset="0"/>
                <a:cs typeface="ＭＳ Ｐゴシック" charset="0"/>
              </a:rPr>
              <a:t>RadioVisor Design</a:t>
            </a:r>
          </a:p>
        </p:txBody>
      </p:sp>
      <p:sp>
        <p:nvSpPr>
          <p:cNvPr id="277506" name="Content Placeholder 2"/>
          <p:cNvSpPr>
            <a:spLocks noGrp="1"/>
          </p:cNvSpPr>
          <p:nvPr>
            <p:ph idx="1"/>
          </p:nvPr>
        </p:nvSpPr>
        <p:spPr>
          <a:xfrm>
            <a:off x="4241800" y="1509713"/>
            <a:ext cx="4711700" cy="5022850"/>
          </a:xfrm>
        </p:spPr>
        <p:txBody>
          <a:bodyPr/>
          <a:lstStyle/>
          <a:p>
            <a:pPr marL="457200" indent="-419100">
              <a:buClr>
                <a:srgbClr val="434343"/>
              </a:buClr>
              <a:buSzPct val="167000"/>
            </a:pPr>
            <a:r>
              <a:rPr lang="en-US" sz="2000">
                <a:latin typeface="Calibri" charset="0"/>
                <a:ea typeface="ＭＳ Ｐゴシック" charset="0"/>
                <a:cs typeface="ＭＳ Ｐゴシック" charset="0"/>
              </a:rPr>
              <a:t>Slice manager </a:t>
            </a:r>
          </a:p>
          <a:p>
            <a:pPr marL="914400" lvl="1" indent="-381000">
              <a:buClr>
                <a:srgbClr val="666666"/>
              </a:buClr>
              <a:buSzPct val="80000"/>
              <a:buFont typeface="Courier New" charset="0"/>
              <a:buChar char="o"/>
            </a:pPr>
            <a:r>
              <a:rPr lang="en-US" sz="1800">
                <a:latin typeface="Calibri" charset="0"/>
                <a:ea typeface="ＭＳ Ｐゴシック" charset="0"/>
              </a:rPr>
              <a:t>Slice configuration, creation, modification, deletion and multi-slice operations</a:t>
            </a:r>
          </a:p>
          <a:p>
            <a:pPr marL="457200" indent="-419100">
              <a:buClr>
                <a:srgbClr val="434343"/>
              </a:buClr>
              <a:buSzPct val="167000"/>
            </a:pPr>
            <a:r>
              <a:rPr lang="en-US" sz="2000">
                <a:latin typeface="Calibri" charset="0"/>
                <a:ea typeface="ＭＳ Ｐゴシック" charset="0"/>
                <a:cs typeface="ＭＳ Ｐゴシック" charset="0"/>
              </a:rPr>
              <a:t>Traffic to slice mapping at RadioVisor and radio elements</a:t>
            </a:r>
          </a:p>
          <a:p>
            <a:pPr marL="457200" indent="-419100">
              <a:buClr>
                <a:srgbClr val="434343"/>
              </a:buClr>
              <a:buSzPct val="167000"/>
            </a:pPr>
            <a:r>
              <a:rPr lang="en-US" sz="2000">
                <a:latin typeface="Calibri" charset="0"/>
                <a:ea typeface="ＭＳ Ｐゴシック" charset="0"/>
                <a:cs typeface="ＭＳ Ｐゴシック" charset="0"/>
              </a:rPr>
              <a:t>3D resource grid allocation and isolation</a:t>
            </a:r>
          </a:p>
          <a:p>
            <a:pPr marL="914400" lvl="1" indent="-381000">
              <a:buClr>
                <a:srgbClr val="1F497D"/>
              </a:buClr>
              <a:buSzPct val="80000"/>
              <a:buFont typeface="Courier New" charset="0"/>
              <a:buChar char="o"/>
            </a:pPr>
            <a:r>
              <a:rPr lang="en-US" sz="1800">
                <a:solidFill>
                  <a:srgbClr val="000000"/>
                </a:solidFill>
                <a:latin typeface="Calibri" charset="0"/>
                <a:ea typeface="ＭＳ Ｐゴシック" charset="0"/>
              </a:rPr>
              <a:t>Considers traffic demand, interference graph and policy</a:t>
            </a:r>
          </a:p>
        </p:txBody>
      </p:sp>
      <p:sp>
        <p:nvSpPr>
          <p:cNvPr id="4" name="Slide Number Placeholder 3"/>
          <p:cNvSpPr>
            <a:spLocks noGrp="1"/>
          </p:cNvSpPr>
          <p:nvPr>
            <p:ph type="sldNum" sz="quarter" idx="12"/>
          </p:nvPr>
        </p:nvSpPr>
        <p:spPr/>
        <p:txBody>
          <a:bodyPr/>
          <a:lstStyle/>
          <a:p>
            <a:pPr>
              <a:defRPr/>
            </a:pPr>
            <a:fld id="{07A244D8-B395-9D42-9ECE-0222945B21BC}" type="slidenum">
              <a:rPr lang="en-US">
                <a:solidFill>
                  <a:prstClr val="white">
                    <a:lumMod val="75000"/>
                  </a:prstClr>
                </a:solidFill>
              </a:rPr>
              <a:pPr>
                <a:defRPr/>
              </a:pPr>
              <a:t>39</a:t>
            </a:fld>
            <a:endParaRPr lang="en-US" dirty="0">
              <a:solidFill>
                <a:prstClr val="white">
                  <a:lumMod val="75000"/>
                </a:prstClr>
              </a:solidFill>
            </a:endParaRPr>
          </a:p>
        </p:txBody>
      </p:sp>
      <p:sp>
        <p:nvSpPr>
          <p:cNvPr id="5" name="Rounded Rectangle 4"/>
          <p:cNvSpPr/>
          <p:nvPr/>
        </p:nvSpPr>
        <p:spPr>
          <a:xfrm>
            <a:off x="199891" y="2352109"/>
            <a:ext cx="4141679" cy="2392404"/>
          </a:xfrm>
          <a:prstGeom prst="roundRect">
            <a:avLst/>
          </a:prstGeom>
          <a:solidFill>
            <a:srgbClr val="3366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r>
              <a:rPr lang="en-US" sz="2000" b="1" dirty="0" err="1">
                <a:solidFill>
                  <a:srgbClr val="000000"/>
                </a:solidFill>
                <a:latin typeface="Calibri"/>
              </a:rPr>
              <a:t>RadioVisor</a:t>
            </a:r>
            <a:r>
              <a:rPr lang="en-US" sz="2000" b="1" dirty="0">
                <a:solidFill>
                  <a:srgbClr val="000000"/>
                </a:solidFill>
                <a:latin typeface="Calibri"/>
              </a:rPr>
              <a:t> </a:t>
            </a:r>
          </a:p>
        </p:txBody>
      </p:sp>
      <p:sp>
        <p:nvSpPr>
          <p:cNvPr id="6" name="Rectangle 5"/>
          <p:cNvSpPr/>
          <p:nvPr/>
        </p:nvSpPr>
        <p:spPr>
          <a:xfrm>
            <a:off x="3113088" y="2881313"/>
            <a:ext cx="1150937" cy="11303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Slice </a:t>
            </a:r>
          </a:p>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Manager</a:t>
            </a:r>
          </a:p>
        </p:txBody>
      </p:sp>
      <p:sp>
        <p:nvSpPr>
          <p:cNvPr id="7" name="Rectangle 6"/>
          <p:cNvSpPr/>
          <p:nvPr/>
        </p:nvSpPr>
        <p:spPr>
          <a:xfrm>
            <a:off x="1508125" y="2884488"/>
            <a:ext cx="1533525" cy="11271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3D Resource Grid</a:t>
            </a:r>
          </a:p>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Allocation &amp; Isolation</a:t>
            </a:r>
          </a:p>
        </p:txBody>
      </p:sp>
      <p:sp>
        <p:nvSpPr>
          <p:cNvPr id="8" name="Can 7"/>
          <p:cNvSpPr/>
          <p:nvPr/>
        </p:nvSpPr>
        <p:spPr>
          <a:xfrm>
            <a:off x="266700" y="2751138"/>
            <a:ext cx="1152525" cy="1414462"/>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77514" name="Rectangle 8"/>
          <p:cNvSpPr>
            <a:spLocks noChangeArrowheads="1"/>
          </p:cNvSpPr>
          <p:nvPr/>
        </p:nvSpPr>
        <p:spPr bwMode="auto">
          <a:xfrm>
            <a:off x="0" y="3186113"/>
            <a:ext cx="1612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b="1" smtClean="0">
                <a:solidFill>
                  <a:prstClr val="black"/>
                </a:solidFill>
                <a:latin typeface="Helvetica" charset="0"/>
                <a:ea typeface="ＭＳ Ｐゴシック" charset="0"/>
                <a:cs typeface="ＭＳ Ｐゴシック" charset="0"/>
              </a:rPr>
              <a:t> </a:t>
            </a:r>
            <a:r>
              <a:rPr lang="en-US" b="1" smtClean="0">
                <a:solidFill>
                  <a:prstClr val="black"/>
                </a:solidFill>
                <a:latin typeface="Helvetica" charset="0"/>
                <a:ea typeface="ＭＳ Ｐゴシック" charset="0"/>
                <a:cs typeface="ＭＳ Ｐゴシック" charset="0"/>
              </a:rPr>
              <a:t>Traffic to Slice </a:t>
            </a:r>
          </a:p>
          <a:p>
            <a:pPr algn="ctr" fontAlgn="base">
              <a:spcBef>
                <a:spcPct val="0"/>
              </a:spcBef>
              <a:spcAft>
                <a:spcPct val="0"/>
              </a:spcAft>
            </a:pPr>
            <a:r>
              <a:rPr lang="en-US" b="1" smtClean="0">
                <a:solidFill>
                  <a:prstClr val="black"/>
                </a:solidFill>
                <a:latin typeface="Helvetica" charset="0"/>
                <a:ea typeface="ＭＳ Ｐゴシック" charset="0"/>
                <a:cs typeface="ＭＳ Ｐゴシック" charset="0"/>
              </a:rPr>
              <a:t>Mapping </a:t>
            </a:r>
            <a:endParaRPr lang="en-US" sz="1400" b="1" smtClean="0">
              <a:solidFill>
                <a:prstClr val="black"/>
              </a:solidFill>
              <a:latin typeface="Helvetica"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334915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23863" y="7938"/>
            <a:ext cx="7788275" cy="1085850"/>
          </a:xfrm>
        </p:spPr>
        <p:txBody>
          <a:bodyPr/>
          <a:lstStyle/>
          <a:p>
            <a:pPr eaLnBrk="1" hangingPunct="1"/>
            <a:r>
              <a:rPr lang="en-US" dirty="0" smtClean="0">
                <a:latin typeface="Ericsson Capital TT" charset="0"/>
                <a:ea typeface="ＭＳ Ｐゴシック" charset="0"/>
                <a:cs typeface="ＭＳ Ｐゴシック" charset="0"/>
              </a:rPr>
              <a:t>LTE Physical Layer</a:t>
            </a:r>
            <a:endParaRPr lang="en-US" dirty="0">
              <a:latin typeface="Ericsson Capital TT" charset="0"/>
              <a:ea typeface="ＭＳ Ｐゴシック" charset="0"/>
              <a:cs typeface="ＭＳ Ｐゴシック" charset="0"/>
            </a:endParaRPr>
          </a:p>
        </p:txBody>
      </p:sp>
      <p:sp>
        <p:nvSpPr>
          <p:cNvPr id="65538" name="Content Placeholder 2"/>
          <p:cNvSpPr>
            <a:spLocks noGrp="1"/>
          </p:cNvSpPr>
          <p:nvPr>
            <p:ph idx="1"/>
          </p:nvPr>
        </p:nvSpPr>
        <p:spPr>
          <a:xfrm>
            <a:off x="385763" y="1085850"/>
            <a:ext cx="8351837" cy="4241800"/>
          </a:xfrm>
        </p:spPr>
        <p:txBody>
          <a:bodyPr/>
          <a:lstStyle/>
          <a:p>
            <a:pPr eaLnBrk="1" hangingPunct="1"/>
            <a:r>
              <a:rPr lang="en-US" sz="2800" dirty="0">
                <a:latin typeface="Calibri" charset="0"/>
                <a:ea typeface="ＭＳ Ｐゴシック" charset="0"/>
                <a:cs typeface="ＭＳ Ｐゴシック" charset="0"/>
              </a:rPr>
              <a:t>The key improvement in LTE radio is the use of OFDM</a:t>
            </a:r>
          </a:p>
          <a:p>
            <a:pPr eaLnBrk="1" hangingPunct="1"/>
            <a:r>
              <a:rPr lang="en-US" sz="2800" dirty="0">
                <a:latin typeface="Calibri" charset="0"/>
                <a:ea typeface="ＭＳ Ｐゴシック" charset="0"/>
                <a:cs typeface="ＭＳ Ｐゴシック" charset="0"/>
              </a:rPr>
              <a:t>Orthogonal Frequency Division Multiplexing</a:t>
            </a:r>
          </a:p>
          <a:p>
            <a:pPr lvl="1" eaLnBrk="1" hangingPunct="1"/>
            <a:r>
              <a:rPr lang="hu-HU" sz="2400" dirty="0">
                <a:latin typeface="Calibri" charset="0"/>
                <a:ea typeface="ＭＳ Ｐゴシック" charset="0"/>
              </a:rPr>
              <a:t>2D </a:t>
            </a:r>
            <a:r>
              <a:rPr lang="hu-HU" sz="2400" dirty="0" smtClean="0">
                <a:latin typeface="Calibri" charset="0"/>
                <a:ea typeface="ＭＳ Ｐゴシック" charset="0"/>
              </a:rPr>
              <a:t>grid: </a:t>
            </a:r>
            <a:r>
              <a:rPr lang="hu-HU" sz="2400" dirty="0">
                <a:latin typeface="Calibri" charset="0"/>
                <a:ea typeface="ＭＳ Ｐゴシック" charset="0"/>
              </a:rPr>
              <a:t>frequency and time</a:t>
            </a:r>
          </a:p>
          <a:p>
            <a:pPr lvl="1" eaLnBrk="1" hangingPunct="1"/>
            <a:r>
              <a:rPr lang="hu-HU" sz="2400" dirty="0">
                <a:latin typeface="Calibri" charset="0"/>
                <a:ea typeface="ＭＳ Ｐゴシック" charset="0"/>
              </a:rPr>
              <a:t>Narrowband channels: equal fading in a channel</a:t>
            </a:r>
            <a:endParaRPr lang="en-US" sz="2400" dirty="0">
              <a:latin typeface="Calibri" charset="0"/>
              <a:ea typeface="ＭＳ Ｐゴシック" charset="0"/>
            </a:endParaRPr>
          </a:p>
          <a:p>
            <a:pPr lvl="2" eaLnBrk="1" hangingPunct="1"/>
            <a:r>
              <a:rPr lang="en-US" sz="2000" dirty="0">
                <a:latin typeface="Calibri" charset="0"/>
                <a:ea typeface="ＭＳ Ｐゴシック" charset="0"/>
              </a:rPr>
              <a:t>Allows simpler signal processing implementations</a:t>
            </a:r>
          </a:p>
          <a:p>
            <a:pPr lvl="1" eaLnBrk="1" hangingPunct="1"/>
            <a:r>
              <a:rPr lang="en-US" sz="2400" dirty="0">
                <a:latin typeface="Calibri" charset="0"/>
                <a:ea typeface="ＭＳ Ｐゴシック" charset="0"/>
              </a:rPr>
              <a:t>Sub-carriers remain orthogonal under multipath propagation</a:t>
            </a:r>
            <a:endParaRPr lang="hu-HU" sz="2400" dirty="0">
              <a:latin typeface="Calibri" charset="0"/>
              <a:ea typeface="ＭＳ Ｐゴシック" charset="0"/>
            </a:endParaRPr>
          </a:p>
          <a:p>
            <a:pPr lvl="1" eaLnBrk="1" hangingPunct="1"/>
            <a:endParaRPr lang="en-US" dirty="0">
              <a:latin typeface="Calibri" charset="0"/>
              <a:ea typeface="ＭＳ Ｐゴシック" charset="0"/>
            </a:endParaRPr>
          </a:p>
          <a:p>
            <a:pPr lvl="1" eaLnBrk="1" hangingPunct="1"/>
            <a:endParaRPr lang="en-US" dirty="0">
              <a:latin typeface="Calibri" charset="0"/>
              <a:ea typeface="ＭＳ Ｐゴシック" charset="0"/>
            </a:endParaRPr>
          </a:p>
          <a:p>
            <a:pPr lvl="1" eaLnBrk="1" hangingPunct="1"/>
            <a:endParaRPr lang="en-US" dirty="0">
              <a:latin typeface="Calibri" charset="0"/>
              <a:ea typeface="ＭＳ Ｐゴシック" charset="0"/>
            </a:endParaRPr>
          </a:p>
          <a:p>
            <a:pPr eaLnBrk="1" hangingPunct="1"/>
            <a:endParaRPr lang="en-US" dirty="0">
              <a:latin typeface="Calibri" charset="0"/>
              <a:ea typeface="ＭＳ Ｐゴシック" charset="0"/>
              <a:cs typeface="ＭＳ Ｐゴシック" charset="0"/>
            </a:endParaRPr>
          </a:p>
        </p:txBody>
      </p:sp>
      <p:grpSp>
        <p:nvGrpSpPr>
          <p:cNvPr id="65539" name="Group 4"/>
          <p:cNvGrpSpPr>
            <a:grpSpLocks/>
          </p:cNvGrpSpPr>
          <p:nvPr/>
        </p:nvGrpSpPr>
        <p:grpSpPr bwMode="auto">
          <a:xfrm>
            <a:off x="982663" y="3802063"/>
            <a:ext cx="5508625" cy="2571750"/>
            <a:chOff x="1406" y="1855"/>
            <a:chExt cx="3470" cy="1620"/>
          </a:xfrm>
        </p:grpSpPr>
        <p:sp>
          <p:nvSpPr>
            <p:cNvPr id="65567" name="AutoShape 5"/>
            <p:cNvSpPr>
              <a:spLocks noChangeArrowheads="1"/>
            </p:cNvSpPr>
            <p:nvPr/>
          </p:nvSpPr>
          <p:spPr bwMode="auto">
            <a:xfrm>
              <a:off x="1994" y="2525"/>
              <a:ext cx="2195" cy="541"/>
            </a:xfrm>
            <a:prstGeom prst="parallelogram">
              <a:avLst>
                <a:gd name="adj" fmla="val 200179"/>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Line 6"/>
            <p:cNvSpPr>
              <a:spLocks noChangeShapeType="1"/>
            </p:cNvSpPr>
            <p:nvPr/>
          </p:nvSpPr>
          <p:spPr bwMode="auto">
            <a:xfrm flipV="1">
              <a:off x="1565"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69" name="Line 7"/>
            <p:cNvSpPr>
              <a:spLocks noChangeShapeType="1"/>
            </p:cNvSpPr>
            <p:nvPr/>
          </p:nvSpPr>
          <p:spPr bwMode="auto">
            <a:xfrm flipV="1">
              <a:off x="1451" y="2387"/>
              <a:ext cx="1898" cy="952"/>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0" name="Line 8"/>
            <p:cNvSpPr>
              <a:spLocks noChangeShapeType="1"/>
            </p:cNvSpPr>
            <p:nvPr/>
          </p:nvSpPr>
          <p:spPr bwMode="auto">
            <a:xfrm flipV="1">
              <a:off x="1406"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1" name="Line 9"/>
            <p:cNvSpPr>
              <a:spLocks noChangeShapeType="1"/>
            </p:cNvSpPr>
            <p:nvPr/>
          </p:nvSpPr>
          <p:spPr bwMode="auto">
            <a:xfrm flipV="1">
              <a:off x="1882"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2" name="Line 10"/>
            <p:cNvSpPr>
              <a:spLocks noChangeShapeType="1"/>
            </p:cNvSpPr>
            <p:nvPr/>
          </p:nvSpPr>
          <p:spPr bwMode="auto">
            <a:xfrm flipV="1">
              <a:off x="2041"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3" name="Line 11"/>
            <p:cNvSpPr>
              <a:spLocks noChangeShapeType="1"/>
            </p:cNvSpPr>
            <p:nvPr/>
          </p:nvSpPr>
          <p:spPr bwMode="auto">
            <a:xfrm flipV="1">
              <a:off x="2200"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4" name="Line 12"/>
            <p:cNvSpPr>
              <a:spLocks noChangeShapeType="1"/>
            </p:cNvSpPr>
            <p:nvPr/>
          </p:nvSpPr>
          <p:spPr bwMode="auto">
            <a:xfrm flipV="1">
              <a:off x="2358"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5" name="Line 13"/>
            <p:cNvSpPr>
              <a:spLocks noChangeShapeType="1"/>
            </p:cNvSpPr>
            <p:nvPr/>
          </p:nvSpPr>
          <p:spPr bwMode="auto">
            <a:xfrm flipV="1">
              <a:off x="2517"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6" name="Line 14"/>
            <p:cNvSpPr>
              <a:spLocks noChangeShapeType="1"/>
            </p:cNvSpPr>
            <p:nvPr/>
          </p:nvSpPr>
          <p:spPr bwMode="auto">
            <a:xfrm flipV="1">
              <a:off x="2676"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7" name="Line 15"/>
            <p:cNvSpPr>
              <a:spLocks noChangeShapeType="1"/>
            </p:cNvSpPr>
            <p:nvPr/>
          </p:nvSpPr>
          <p:spPr bwMode="auto">
            <a:xfrm flipV="1">
              <a:off x="2562" y="2387"/>
              <a:ext cx="1899" cy="952"/>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8" name="Line 16"/>
            <p:cNvSpPr>
              <a:spLocks noChangeShapeType="1"/>
            </p:cNvSpPr>
            <p:nvPr/>
          </p:nvSpPr>
          <p:spPr bwMode="auto">
            <a:xfrm flipV="1">
              <a:off x="2993"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9" name="Line 17"/>
            <p:cNvSpPr>
              <a:spLocks noChangeShapeType="1"/>
            </p:cNvSpPr>
            <p:nvPr/>
          </p:nvSpPr>
          <p:spPr bwMode="auto">
            <a:xfrm flipV="1">
              <a:off x="3152"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0" name="Text Box 18"/>
            <p:cNvSpPr txBox="1">
              <a:spLocks noChangeArrowheads="1"/>
            </p:cNvSpPr>
            <p:nvPr/>
          </p:nvSpPr>
          <p:spPr bwMode="auto">
            <a:xfrm>
              <a:off x="2531" y="2127"/>
              <a:ext cx="90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a:spcBef>
                  <a:spcPct val="50000"/>
                </a:spcBef>
              </a:pPr>
              <a:r>
                <a:rPr lang="sv-SE" sz="1000">
                  <a:solidFill>
                    <a:srgbClr val="000000"/>
                  </a:solidFill>
                  <a:latin typeface="Arial" charset="0"/>
                </a:rPr>
                <a:t>One resource element</a:t>
              </a:r>
              <a:endParaRPr lang="en-US" sz="1000">
                <a:solidFill>
                  <a:srgbClr val="000000"/>
                </a:solidFill>
                <a:latin typeface="Arial" charset="0"/>
              </a:endParaRPr>
            </a:p>
          </p:txBody>
        </p:sp>
        <p:sp>
          <p:nvSpPr>
            <p:cNvPr id="65581" name="Text Box 19"/>
            <p:cNvSpPr txBox="1">
              <a:spLocks noChangeArrowheads="1"/>
            </p:cNvSpPr>
            <p:nvPr/>
          </p:nvSpPr>
          <p:spPr bwMode="auto">
            <a:xfrm>
              <a:off x="3619" y="1855"/>
              <a:ext cx="1195"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a:spcBef>
                  <a:spcPct val="50000"/>
                </a:spcBef>
              </a:pPr>
              <a:r>
                <a:rPr lang="sv-SE" sz="1000">
                  <a:solidFill>
                    <a:srgbClr val="000000"/>
                  </a:solidFill>
                  <a:latin typeface="Arial" charset="0"/>
                </a:rPr>
                <a:t>One resource block</a:t>
              </a:r>
            </a:p>
            <a:p>
              <a:pPr algn="l">
                <a:spcBef>
                  <a:spcPct val="50000"/>
                </a:spcBef>
              </a:pPr>
              <a:r>
                <a:rPr lang="en-US" sz="1000">
                  <a:solidFill>
                    <a:srgbClr val="000000"/>
                  </a:solidFill>
                  <a:latin typeface="Arial" charset="0"/>
                </a:rPr>
                <a:t>12 subcarriers during one slot </a:t>
              </a:r>
              <a:br>
                <a:rPr lang="en-US" sz="1000">
                  <a:solidFill>
                    <a:srgbClr val="000000"/>
                  </a:solidFill>
                  <a:latin typeface="Arial" charset="0"/>
                </a:rPr>
              </a:br>
              <a:r>
                <a:rPr lang="en-US" sz="1000">
                  <a:solidFill>
                    <a:srgbClr val="000000"/>
                  </a:solidFill>
                  <a:latin typeface="Arial" charset="0"/>
                </a:rPr>
                <a:t>(180 kHz × 0.5 ms)</a:t>
              </a:r>
            </a:p>
            <a:p>
              <a:pPr algn="l">
                <a:spcBef>
                  <a:spcPct val="50000"/>
                </a:spcBef>
              </a:pPr>
              <a:endParaRPr lang="en-US" sz="1000">
                <a:solidFill>
                  <a:srgbClr val="000000"/>
                </a:solidFill>
                <a:latin typeface="Arial" charset="0"/>
              </a:endParaRPr>
            </a:p>
          </p:txBody>
        </p:sp>
        <p:sp>
          <p:nvSpPr>
            <p:cNvPr id="65582" name="Line 20"/>
            <p:cNvSpPr>
              <a:spLocks noChangeShapeType="1"/>
            </p:cNvSpPr>
            <p:nvPr/>
          </p:nvSpPr>
          <p:spPr bwMode="auto">
            <a:xfrm flipH="1">
              <a:off x="3765" y="2205"/>
              <a:ext cx="152" cy="319"/>
            </a:xfrm>
            <a:prstGeom prst="line">
              <a:avLst/>
            </a:prstGeom>
            <a:noFill/>
            <a:ln w="9525">
              <a:solidFill>
                <a:srgbClr val="0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3" name="Line 21"/>
            <p:cNvSpPr>
              <a:spLocks noChangeShapeType="1"/>
            </p:cNvSpPr>
            <p:nvPr/>
          </p:nvSpPr>
          <p:spPr bwMode="auto">
            <a:xfrm flipV="1">
              <a:off x="3516" y="2568"/>
              <a:ext cx="1088" cy="544"/>
            </a:xfrm>
            <a:prstGeom prst="line">
              <a:avLst/>
            </a:prstGeom>
            <a:noFill/>
            <a:ln w="9525">
              <a:solidFill>
                <a:srgbClr val="000000"/>
              </a:solidFill>
              <a:prstDash val="dash"/>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4" name="Line 22"/>
            <p:cNvSpPr>
              <a:spLocks noChangeShapeType="1"/>
            </p:cNvSpPr>
            <p:nvPr/>
          </p:nvSpPr>
          <p:spPr bwMode="auto">
            <a:xfrm>
              <a:off x="1655" y="3022"/>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5" name="Line 23"/>
            <p:cNvSpPr>
              <a:spLocks noChangeShapeType="1"/>
            </p:cNvSpPr>
            <p:nvPr/>
          </p:nvSpPr>
          <p:spPr bwMode="auto">
            <a:xfrm>
              <a:off x="1746" y="2976"/>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6" name="Line 24"/>
            <p:cNvSpPr>
              <a:spLocks noChangeShapeType="1"/>
            </p:cNvSpPr>
            <p:nvPr/>
          </p:nvSpPr>
          <p:spPr bwMode="auto">
            <a:xfrm>
              <a:off x="1859" y="2931"/>
              <a:ext cx="196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7" name="Line 25"/>
            <p:cNvSpPr>
              <a:spLocks noChangeShapeType="1"/>
            </p:cNvSpPr>
            <p:nvPr/>
          </p:nvSpPr>
          <p:spPr bwMode="auto">
            <a:xfrm>
              <a:off x="1927" y="2886"/>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8" name="Line 26"/>
            <p:cNvSpPr>
              <a:spLocks noChangeShapeType="1"/>
            </p:cNvSpPr>
            <p:nvPr/>
          </p:nvSpPr>
          <p:spPr bwMode="auto">
            <a:xfrm>
              <a:off x="2018" y="2840"/>
              <a:ext cx="2003"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9" name="Line 27"/>
            <p:cNvSpPr>
              <a:spLocks noChangeShapeType="1"/>
            </p:cNvSpPr>
            <p:nvPr/>
          </p:nvSpPr>
          <p:spPr bwMode="auto">
            <a:xfrm>
              <a:off x="2109" y="2795"/>
              <a:ext cx="1988"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0" name="Line 28"/>
            <p:cNvSpPr>
              <a:spLocks noChangeShapeType="1"/>
            </p:cNvSpPr>
            <p:nvPr/>
          </p:nvSpPr>
          <p:spPr bwMode="auto">
            <a:xfrm>
              <a:off x="2200" y="2750"/>
              <a:ext cx="1991"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1" name="Line 29"/>
            <p:cNvSpPr>
              <a:spLocks noChangeShapeType="1"/>
            </p:cNvSpPr>
            <p:nvPr/>
          </p:nvSpPr>
          <p:spPr bwMode="auto">
            <a:xfrm>
              <a:off x="2290" y="2704"/>
              <a:ext cx="1988"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2" name="Line 30"/>
            <p:cNvSpPr>
              <a:spLocks noChangeShapeType="1"/>
            </p:cNvSpPr>
            <p:nvPr/>
          </p:nvSpPr>
          <p:spPr bwMode="auto">
            <a:xfrm>
              <a:off x="2381" y="2659"/>
              <a:ext cx="198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3" name="Line 31"/>
            <p:cNvSpPr>
              <a:spLocks noChangeShapeType="1"/>
            </p:cNvSpPr>
            <p:nvPr/>
          </p:nvSpPr>
          <p:spPr bwMode="auto">
            <a:xfrm flipV="1">
              <a:off x="2449" y="2614"/>
              <a:ext cx="2025" cy="5"/>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4" name="Line 32"/>
            <p:cNvSpPr>
              <a:spLocks noChangeShapeType="1"/>
            </p:cNvSpPr>
            <p:nvPr/>
          </p:nvSpPr>
          <p:spPr bwMode="auto">
            <a:xfrm>
              <a:off x="2562" y="2568"/>
              <a:ext cx="2008"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nvGrpSpPr>
            <p:cNvPr id="65595" name="Group 33"/>
            <p:cNvGrpSpPr>
              <a:grpSpLocks/>
            </p:cNvGrpSpPr>
            <p:nvPr/>
          </p:nvGrpSpPr>
          <p:grpSpPr bwMode="auto">
            <a:xfrm>
              <a:off x="3175" y="2704"/>
              <a:ext cx="250" cy="90"/>
              <a:chOff x="1610" y="2614"/>
              <a:chExt cx="250" cy="90"/>
            </a:xfrm>
          </p:grpSpPr>
          <p:sp>
            <p:nvSpPr>
              <p:cNvPr id="65613" name="Freeform 34"/>
              <p:cNvSpPr>
                <a:spLocks/>
              </p:cNvSpPr>
              <p:nvPr/>
            </p:nvSpPr>
            <p:spPr bwMode="auto">
              <a:xfrm>
                <a:off x="1610" y="2614"/>
                <a:ext cx="250" cy="45"/>
              </a:xfrm>
              <a:custGeom>
                <a:avLst/>
                <a:gdLst>
                  <a:gd name="T0" fmla="*/ 0 w 250"/>
                  <a:gd name="T1" fmla="*/ 45 h 45"/>
                  <a:gd name="T2" fmla="*/ 91 w 250"/>
                  <a:gd name="T3" fmla="*/ 0 h 45"/>
                  <a:gd name="T4" fmla="*/ 250 w 250"/>
                  <a:gd name="T5" fmla="*/ 0 h 45"/>
                  <a:gd name="T6" fmla="*/ 159 w 250"/>
                  <a:gd name="T7" fmla="*/ 45 h 45"/>
                  <a:gd name="T8" fmla="*/ 0 w 250"/>
                  <a:gd name="T9" fmla="*/ 4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45">
                    <a:moveTo>
                      <a:pt x="0" y="45"/>
                    </a:moveTo>
                    <a:lnTo>
                      <a:pt x="91" y="0"/>
                    </a:lnTo>
                    <a:lnTo>
                      <a:pt x="250" y="0"/>
                    </a:lnTo>
                    <a:lnTo>
                      <a:pt x="159" y="45"/>
                    </a:lnTo>
                    <a:lnTo>
                      <a:pt x="0" y="45"/>
                    </a:lnTo>
                    <a:close/>
                  </a:path>
                </a:pathLst>
              </a:custGeom>
              <a:solidFill>
                <a:srgbClr val="FF0000"/>
              </a:solidFill>
              <a:ln w="9525" cap="flat" cmpd="sng">
                <a:solidFill>
                  <a:srgbClr val="333333"/>
                </a:solidFill>
                <a:prstDash val="solid"/>
                <a:round/>
                <a:headEnd type="none" w="med"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4" name="Rectangle 35"/>
              <p:cNvSpPr>
                <a:spLocks noChangeArrowheads="1"/>
              </p:cNvSpPr>
              <p:nvPr/>
            </p:nvSpPr>
            <p:spPr bwMode="auto">
              <a:xfrm>
                <a:off x="1610" y="2659"/>
                <a:ext cx="162" cy="45"/>
              </a:xfrm>
              <a:prstGeom prst="rect">
                <a:avLst/>
              </a:prstGeom>
              <a:solidFill>
                <a:srgbClr val="FF0000"/>
              </a:solidFill>
              <a:ln w="9525">
                <a:solidFill>
                  <a:srgbClr val="000000"/>
                </a:solidFill>
                <a:miter lim="800000"/>
                <a:headEn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5615" name="Freeform 36"/>
              <p:cNvSpPr>
                <a:spLocks/>
              </p:cNvSpPr>
              <p:nvPr/>
            </p:nvSpPr>
            <p:spPr bwMode="auto">
              <a:xfrm>
                <a:off x="1769" y="2614"/>
                <a:ext cx="90" cy="90"/>
              </a:xfrm>
              <a:custGeom>
                <a:avLst/>
                <a:gdLst>
                  <a:gd name="T0" fmla="*/ 0 w 90"/>
                  <a:gd name="T1" fmla="*/ 45 h 90"/>
                  <a:gd name="T2" fmla="*/ 90 w 90"/>
                  <a:gd name="T3" fmla="*/ 0 h 90"/>
                  <a:gd name="T4" fmla="*/ 90 w 90"/>
                  <a:gd name="T5" fmla="*/ 45 h 90"/>
                  <a:gd name="T6" fmla="*/ 0 w 90"/>
                  <a:gd name="T7" fmla="*/ 90 h 90"/>
                  <a:gd name="T8" fmla="*/ 0 w 90"/>
                  <a:gd name="T9" fmla="*/ 45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0">
                    <a:moveTo>
                      <a:pt x="0" y="45"/>
                    </a:moveTo>
                    <a:lnTo>
                      <a:pt x="90" y="0"/>
                    </a:lnTo>
                    <a:lnTo>
                      <a:pt x="90" y="45"/>
                    </a:lnTo>
                    <a:lnTo>
                      <a:pt x="0" y="90"/>
                    </a:lnTo>
                    <a:lnTo>
                      <a:pt x="0" y="45"/>
                    </a:lnTo>
                    <a:close/>
                  </a:path>
                </a:pathLst>
              </a:custGeom>
              <a:solidFill>
                <a:srgbClr val="FF0000"/>
              </a:solidFill>
              <a:ln w="9525" cap="flat" cmpd="sng">
                <a:solidFill>
                  <a:srgbClr val="000000"/>
                </a:solidFill>
                <a:prstDash val="solid"/>
                <a:round/>
                <a:headEnd type="none" w="med"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65596" name="Line 37"/>
            <p:cNvSpPr>
              <a:spLocks noChangeShapeType="1"/>
            </p:cNvSpPr>
            <p:nvPr/>
          </p:nvSpPr>
          <p:spPr bwMode="auto">
            <a:xfrm>
              <a:off x="1406" y="3158"/>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7" name="Line 38"/>
            <p:cNvSpPr>
              <a:spLocks noChangeShapeType="1"/>
            </p:cNvSpPr>
            <p:nvPr/>
          </p:nvSpPr>
          <p:spPr bwMode="auto">
            <a:xfrm>
              <a:off x="1519" y="3113"/>
              <a:ext cx="196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8" name="Line 39"/>
            <p:cNvSpPr>
              <a:spLocks noChangeShapeType="1"/>
            </p:cNvSpPr>
            <p:nvPr/>
          </p:nvSpPr>
          <p:spPr bwMode="auto">
            <a:xfrm>
              <a:off x="1587" y="3067"/>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9" name="Line 40"/>
            <p:cNvSpPr>
              <a:spLocks noChangeShapeType="1"/>
            </p:cNvSpPr>
            <p:nvPr/>
          </p:nvSpPr>
          <p:spPr bwMode="auto">
            <a:xfrm>
              <a:off x="2653" y="2523"/>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00" name="Line 41"/>
            <p:cNvSpPr>
              <a:spLocks noChangeShapeType="1"/>
            </p:cNvSpPr>
            <p:nvPr/>
          </p:nvSpPr>
          <p:spPr bwMode="auto">
            <a:xfrm>
              <a:off x="2744" y="2478"/>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01" name="Line 42"/>
            <p:cNvSpPr>
              <a:spLocks noChangeShapeType="1"/>
            </p:cNvSpPr>
            <p:nvPr/>
          </p:nvSpPr>
          <p:spPr bwMode="auto">
            <a:xfrm>
              <a:off x="2857" y="2432"/>
              <a:ext cx="196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nvGrpSpPr>
            <p:cNvPr id="65602" name="Group 43"/>
            <p:cNvGrpSpPr>
              <a:grpSpLocks/>
            </p:cNvGrpSpPr>
            <p:nvPr/>
          </p:nvGrpSpPr>
          <p:grpSpPr bwMode="auto">
            <a:xfrm>
              <a:off x="1995" y="2523"/>
              <a:ext cx="2203" cy="546"/>
              <a:chOff x="1989" y="2525"/>
              <a:chExt cx="2203" cy="546"/>
            </a:xfrm>
          </p:grpSpPr>
          <p:sp>
            <p:nvSpPr>
              <p:cNvPr id="65609" name="Line 44"/>
              <p:cNvSpPr>
                <a:spLocks noChangeShapeType="1"/>
              </p:cNvSpPr>
              <p:nvPr/>
            </p:nvSpPr>
            <p:spPr bwMode="auto">
              <a:xfrm flipV="1">
                <a:off x="1989" y="3070"/>
                <a:ext cx="1111" cy="0"/>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0" name="Line 45"/>
              <p:cNvSpPr>
                <a:spLocks noChangeShapeType="1"/>
              </p:cNvSpPr>
              <p:nvPr/>
            </p:nvSpPr>
            <p:spPr bwMode="auto">
              <a:xfrm flipV="1">
                <a:off x="1992" y="2526"/>
                <a:ext cx="1071" cy="544"/>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1" name="Line 46"/>
              <p:cNvSpPr>
                <a:spLocks noChangeShapeType="1"/>
              </p:cNvSpPr>
              <p:nvPr/>
            </p:nvSpPr>
            <p:spPr bwMode="auto">
              <a:xfrm flipV="1">
                <a:off x="3104" y="2525"/>
                <a:ext cx="1088" cy="546"/>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2" name="Line 47"/>
              <p:cNvSpPr>
                <a:spLocks noChangeShapeType="1"/>
              </p:cNvSpPr>
              <p:nvPr/>
            </p:nvSpPr>
            <p:spPr bwMode="auto">
              <a:xfrm flipV="1">
                <a:off x="3063" y="2525"/>
                <a:ext cx="1129" cy="0"/>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65603" name="Line 48"/>
            <p:cNvSpPr>
              <a:spLocks noChangeShapeType="1"/>
            </p:cNvSpPr>
            <p:nvPr/>
          </p:nvSpPr>
          <p:spPr bwMode="auto">
            <a:xfrm flipV="1">
              <a:off x="1451" y="3339"/>
              <a:ext cx="1101" cy="0"/>
            </a:xfrm>
            <a:prstGeom prst="line">
              <a:avLst/>
            </a:prstGeom>
            <a:noFill/>
            <a:ln w="9525">
              <a:solidFill>
                <a:srgbClr val="000000"/>
              </a:solidFill>
              <a:prstDash val="dash"/>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4" name="Line 49"/>
            <p:cNvSpPr>
              <a:spLocks noChangeShapeType="1"/>
            </p:cNvSpPr>
            <p:nvPr/>
          </p:nvSpPr>
          <p:spPr bwMode="auto">
            <a:xfrm flipH="1">
              <a:off x="2199" y="3203"/>
              <a:ext cx="159" cy="0"/>
            </a:xfrm>
            <a:prstGeom prst="line">
              <a:avLst/>
            </a:prstGeom>
            <a:noFill/>
            <a:ln w="9525">
              <a:solidFill>
                <a:srgbClr val="000000"/>
              </a:solidFill>
              <a:prstDash val="dash"/>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5" name="Text Box 50"/>
            <p:cNvSpPr txBox="1">
              <a:spLocks noChangeArrowheads="1"/>
            </p:cNvSpPr>
            <p:nvPr/>
          </p:nvSpPr>
          <p:spPr bwMode="auto">
            <a:xfrm>
              <a:off x="1837" y="3181"/>
              <a:ext cx="81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spcBef>
                  <a:spcPct val="50000"/>
                </a:spcBef>
              </a:pPr>
              <a:r>
                <a:rPr lang="en-US" sz="1000">
                  <a:solidFill>
                    <a:srgbClr val="000000"/>
                  </a:solidFill>
                  <a:latin typeface="Arial" charset="0"/>
                </a:rPr>
                <a:t>One OFDM symbol</a:t>
              </a:r>
            </a:p>
          </p:txBody>
        </p:sp>
        <p:sp>
          <p:nvSpPr>
            <p:cNvPr id="65606" name="Line 51"/>
            <p:cNvSpPr>
              <a:spLocks noChangeShapeType="1"/>
            </p:cNvSpPr>
            <p:nvPr/>
          </p:nvSpPr>
          <p:spPr bwMode="auto">
            <a:xfrm>
              <a:off x="3084" y="2251"/>
              <a:ext cx="195" cy="474"/>
            </a:xfrm>
            <a:prstGeom prst="line">
              <a:avLst/>
            </a:prstGeom>
            <a:noFill/>
            <a:ln w="9525">
              <a:solidFill>
                <a:srgbClr val="0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07" name="Text Box 52"/>
            <p:cNvSpPr txBox="1">
              <a:spLocks noChangeArrowheads="1"/>
            </p:cNvSpPr>
            <p:nvPr/>
          </p:nvSpPr>
          <p:spPr bwMode="auto">
            <a:xfrm>
              <a:off x="1451" y="3321"/>
              <a:ext cx="108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spcBef>
                  <a:spcPct val="50000"/>
                </a:spcBef>
              </a:pPr>
              <a:r>
                <a:rPr lang="en-US" sz="1000">
                  <a:solidFill>
                    <a:srgbClr val="000000"/>
                  </a:solidFill>
                  <a:latin typeface="Arial" charset="0"/>
                </a:rPr>
                <a:t>One slot</a:t>
              </a:r>
            </a:p>
          </p:txBody>
        </p:sp>
        <p:sp>
          <p:nvSpPr>
            <p:cNvPr id="65608" name="Text Box 53"/>
            <p:cNvSpPr txBox="1">
              <a:spLocks noChangeArrowheads="1"/>
            </p:cNvSpPr>
            <p:nvPr/>
          </p:nvSpPr>
          <p:spPr bwMode="auto">
            <a:xfrm>
              <a:off x="3787" y="2840"/>
              <a:ext cx="108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spcBef>
                  <a:spcPct val="50000"/>
                </a:spcBef>
              </a:pPr>
              <a:r>
                <a:rPr lang="en-US" sz="1000">
                  <a:solidFill>
                    <a:srgbClr val="000000"/>
                  </a:solidFill>
                  <a:latin typeface="Arial" charset="0"/>
                </a:rPr>
                <a:t>12 subcarriers</a:t>
              </a:r>
            </a:p>
          </p:txBody>
        </p:sp>
      </p:grpSp>
      <p:cxnSp>
        <p:nvCxnSpPr>
          <p:cNvPr id="65540" name="Straight Arrow Connector 2"/>
          <p:cNvCxnSpPr>
            <a:cxnSpLocks noChangeShapeType="1"/>
          </p:cNvCxnSpPr>
          <p:nvPr/>
        </p:nvCxnSpPr>
        <p:spPr bwMode="auto">
          <a:xfrm>
            <a:off x="609600" y="6324600"/>
            <a:ext cx="3403600"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5541" name="TextBox 3"/>
          <p:cNvSpPr txBox="1">
            <a:spLocks noChangeArrowheads="1"/>
          </p:cNvSpPr>
          <p:nvPr/>
        </p:nvSpPr>
        <p:spPr bwMode="auto">
          <a:xfrm>
            <a:off x="3505200" y="6096000"/>
            <a:ext cx="5000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200">
                <a:solidFill>
                  <a:srgbClr val="000000"/>
                </a:solidFill>
              </a:rPr>
              <a:t>time</a:t>
            </a:r>
          </a:p>
        </p:txBody>
      </p:sp>
      <p:cxnSp>
        <p:nvCxnSpPr>
          <p:cNvPr id="65542" name="Straight Arrow Connector 57"/>
          <p:cNvCxnSpPr>
            <a:cxnSpLocks noChangeShapeType="1"/>
          </p:cNvCxnSpPr>
          <p:nvPr/>
        </p:nvCxnSpPr>
        <p:spPr bwMode="auto">
          <a:xfrm flipV="1">
            <a:off x="168275" y="4629150"/>
            <a:ext cx="2470150" cy="125888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5543" name="TextBox 63"/>
          <p:cNvSpPr txBox="1">
            <a:spLocks noChangeArrowheads="1"/>
          </p:cNvSpPr>
          <p:nvPr/>
        </p:nvSpPr>
        <p:spPr bwMode="auto">
          <a:xfrm rot="-1642480">
            <a:off x="1687513" y="4597400"/>
            <a:ext cx="917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200">
                <a:solidFill>
                  <a:srgbClr val="000000"/>
                </a:solidFill>
              </a:rPr>
              <a:t>frequency</a:t>
            </a:r>
          </a:p>
        </p:txBody>
      </p:sp>
      <p:grpSp>
        <p:nvGrpSpPr>
          <p:cNvPr id="65544" name="Group 41991"/>
          <p:cNvGrpSpPr>
            <a:grpSpLocks/>
          </p:cNvGrpSpPr>
          <p:nvPr/>
        </p:nvGrpSpPr>
        <p:grpSpPr bwMode="auto">
          <a:xfrm>
            <a:off x="6062663" y="5154613"/>
            <a:ext cx="3025775" cy="1666875"/>
            <a:chOff x="5832474" y="5191641"/>
            <a:chExt cx="3025776" cy="1666359"/>
          </a:xfrm>
        </p:grpSpPr>
        <p:sp>
          <p:nvSpPr>
            <p:cNvPr id="41991" name="Rectangle 41990"/>
            <p:cNvSpPr/>
            <p:nvPr/>
          </p:nvSpPr>
          <p:spPr bwMode="auto">
            <a:xfrm>
              <a:off x="5832474" y="5191641"/>
              <a:ext cx="3025776" cy="1666359"/>
            </a:xfrm>
            <a:prstGeom prst="rect">
              <a:avLst/>
            </a:prstGeom>
            <a:solidFill>
              <a:schemeClr val="tx2">
                <a:lumMod val="10000"/>
                <a:lumOff val="90000"/>
              </a:schemeClr>
            </a:solidFill>
            <a:ln w="12700" cap="flat" cmpd="sng" algn="ctr">
              <a:noFill/>
              <a:prstDash val="solid"/>
              <a:round/>
              <a:headEnd type="none" w="med" len="med"/>
              <a:tailEnd type="none" w="med" len="med"/>
            </a:ln>
            <a:effectLst/>
          </p:spPr>
          <p:txBody>
            <a:bodyPr wrap="none" lIns="72000" rIns="72000"/>
            <a:lstStyle/>
            <a:p>
              <a:pPr algn="l">
                <a:spcBef>
                  <a:spcPct val="50000"/>
                </a:spcBef>
                <a:defRPr/>
              </a:pPr>
              <a:endParaRPr lang="en-US" b="0">
                <a:latin typeface="Arial" charset="0"/>
              </a:endParaRPr>
            </a:p>
          </p:txBody>
        </p:sp>
        <p:cxnSp>
          <p:nvCxnSpPr>
            <p:cNvPr id="65546" name="Straight Arrow Connector 61"/>
            <p:cNvCxnSpPr>
              <a:cxnSpLocks noChangeShapeType="1"/>
            </p:cNvCxnSpPr>
            <p:nvPr/>
          </p:nvCxnSpPr>
          <p:spPr bwMode="auto">
            <a:xfrm>
              <a:off x="6059487" y="6307533"/>
              <a:ext cx="2689226" cy="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5547" name="Straight Connector 65"/>
            <p:cNvCxnSpPr>
              <a:cxnSpLocks noChangeShapeType="1"/>
            </p:cNvCxnSpPr>
            <p:nvPr/>
          </p:nvCxnSpPr>
          <p:spPr bwMode="auto">
            <a:xfrm>
              <a:off x="6121400" y="5871059"/>
              <a:ext cx="0" cy="5451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48" name="Straight Connector 71"/>
            <p:cNvCxnSpPr>
              <a:cxnSpLocks noChangeShapeType="1"/>
            </p:cNvCxnSpPr>
            <p:nvPr/>
          </p:nvCxnSpPr>
          <p:spPr bwMode="auto">
            <a:xfrm>
              <a:off x="6323489"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49" name="Straight Connector 72"/>
            <p:cNvCxnSpPr>
              <a:cxnSpLocks noChangeShapeType="1"/>
            </p:cNvCxnSpPr>
            <p:nvPr/>
          </p:nvCxnSpPr>
          <p:spPr bwMode="auto">
            <a:xfrm>
              <a:off x="6525578"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0" name="Straight Connector 73"/>
            <p:cNvCxnSpPr>
              <a:cxnSpLocks noChangeShapeType="1"/>
            </p:cNvCxnSpPr>
            <p:nvPr/>
          </p:nvCxnSpPr>
          <p:spPr bwMode="auto">
            <a:xfrm>
              <a:off x="6727667"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1" name="Straight Connector 74"/>
            <p:cNvCxnSpPr>
              <a:cxnSpLocks noChangeShapeType="1"/>
            </p:cNvCxnSpPr>
            <p:nvPr/>
          </p:nvCxnSpPr>
          <p:spPr bwMode="auto">
            <a:xfrm>
              <a:off x="6929756"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2" name="Straight Connector 75"/>
            <p:cNvCxnSpPr>
              <a:cxnSpLocks noChangeShapeType="1"/>
            </p:cNvCxnSpPr>
            <p:nvPr/>
          </p:nvCxnSpPr>
          <p:spPr bwMode="auto">
            <a:xfrm>
              <a:off x="7131845"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3" name="Straight Connector 77"/>
            <p:cNvCxnSpPr>
              <a:cxnSpLocks noChangeShapeType="1"/>
            </p:cNvCxnSpPr>
            <p:nvPr/>
          </p:nvCxnSpPr>
          <p:spPr bwMode="auto">
            <a:xfrm>
              <a:off x="7333934"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4" name="Straight Connector 78"/>
            <p:cNvCxnSpPr>
              <a:cxnSpLocks noChangeShapeType="1"/>
            </p:cNvCxnSpPr>
            <p:nvPr/>
          </p:nvCxnSpPr>
          <p:spPr bwMode="auto">
            <a:xfrm>
              <a:off x="7536023"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5" name="Straight Connector 79"/>
            <p:cNvCxnSpPr>
              <a:cxnSpLocks noChangeShapeType="1"/>
            </p:cNvCxnSpPr>
            <p:nvPr/>
          </p:nvCxnSpPr>
          <p:spPr bwMode="auto">
            <a:xfrm>
              <a:off x="7738112"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6" name="Straight Connector 80"/>
            <p:cNvCxnSpPr>
              <a:cxnSpLocks noChangeShapeType="1"/>
            </p:cNvCxnSpPr>
            <p:nvPr/>
          </p:nvCxnSpPr>
          <p:spPr bwMode="auto">
            <a:xfrm>
              <a:off x="7940201"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7" name="Straight Connector 81"/>
            <p:cNvCxnSpPr>
              <a:cxnSpLocks noChangeShapeType="1"/>
            </p:cNvCxnSpPr>
            <p:nvPr/>
          </p:nvCxnSpPr>
          <p:spPr bwMode="auto">
            <a:xfrm>
              <a:off x="8142288" y="5871059"/>
              <a:ext cx="0" cy="5451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8" name="Straight Connector 87"/>
            <p:cNvCxnSpPr>
              <a:cxnSpLocks noChangeShapeType="1"/>
            </p:cNvCxnSpPr>
            <p:nvPr/>
          </p:nvCxnSpPr>
          <p:spPr bwMode="auto">
            <a:xfrm>
              <a:off x="8348190"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9" name="Straight Connector 88"/>
            <p:cNvCxnSpPr>
              <a:cxnSpLocks noChangeShapeType="1"/>
            </p:cNvCxnSpPr>
            <p:nvPr/>
          </p:nvCxnSpPr>
          <p:spPr bwMode="auto">
            <a:xfrm>
              <a:off x="6121400" y="6033379"/>
              <a:ext cx="2020888"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1" name="TextBox 90"/>
            <p:cNvSpPr txBox="1"/>
            <p:nvPr/>
          </p:nvSpPr>
          <p:spPr>
            <a:xfrm>
              <a:off x="6689724" y="5775660"/>
              <a:ext cx="1068387" cy="253921"/>
            </a:xfrm>
            <a:prstGeom prst="rect">
              <a:avLst/>
            </a:prstGeom>
            <a:noFill/>
          </p:spPr>
          <p:txBody>
            <a:bodyPr wrap="none">
              <a:spAutoFit/>
            </a:bodyPr>
            <a:lstStyle/>
            <a:p>
              <a:pPr>
                <a:defRPr/>
              </a:pPr>
              <a:r>
                <a:rPr lang="en-US" sz="1050" dirty="0"/>
                <a:t>Frame (10 </a:t>
              </a:r>
              <a:r>
                <a:rPr lang="en-US" sz="1050" dirty="0" err="1"/>
                <a:t>ms</a:t>
              </a:r>
              <a:r>
                <a:rPr lang="en-US" sz="1050" dirty="0"/>
                <a:t>)</a:t>
              </a:r>
            </a:p>
          </p:txBody>
        </p:sp>
        <p:sp>
          <p:nvSpPr>
            <p:cNvPr id="95" name="TextBox 94"/>
            <p:cNvSpPr txBox="1"/>
            <p:nvPr/>
          </p:nvSpPr>
          <p:spPr>
            <a:xfrm>
              <a:off x="7240586" y="6559642"/>
              <a:ext cx="1189038" cy="253921"/>
            </a:xfrm>
            <a:prstGeom prst="rect">
              <a:avLst/>
            </a:prstGeom>
            <a:noFill/>
          </p:spPr>
          <p:txBody>
            <a:bodyPr wrap="none">
              <a:spAutoFit/>
            </a:bodyPr>
            <a:lstStyle/>
            <a:p>
              <a:pPr>
                <a:defRPr/>
              </a:pPr>
              <a:r>
                <a:rPr lang="en-US" sz="1050" dirty="0" err="1"/>
                <a:t>Subframe</a:t>
              </a:r>
              <a:r>
                <a:rPr lang="en-US" sz="1050" dirty="0"/>
                <a:t> (1 </a:t>
              </a:r>
              <a:r>
                <a:rPr lang="en-US" sz="1050" dirty="0" err="1"/>
                <a:t>ms</a:t>
              </a:r>
              <a:r>
                <a:rPr lang="en-US" sz="1050" dirty="0"/>
                <a:t>)</a:t>
              </a:r>
            </a:p>
          </p:txBody>
        </p:sp>
        <p:cxnSp>
          <p:nvCxnSpPr>
            <p:cNvPr id="65562" name="Straight Arrow Connector 92"/>
            <p:cNvCxnSpPr>
              <a:cxnSpLocks noChangeShapeType="1"/>
            </p:cNvCxnSpPr>
            <p:nvPr/>
          </p:nvCxnSpPr>
          <p:spPr bwMode="auto">
            <a:xfrm flipH="1" flipV="1">
              <a:off x="7432675" y="6354452"/>
              <a:ext cx="131923" cy="3327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5563" name="Straight Connector 97"/>
            <p:cNvCxnSpPr>
              <a:cxnSpLocks noChangeShapeType="1"/>
            </p:cNvCxnSpPr>
            <p:nvPr/>
          </p:nvCxnSpPr>
          <p:spPr bwMode="auto">
            <a:xfrm>
              <a:off x="6423978" y="6291262"/>
              <a:ext cx="0" cy="363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2" name="TextBox 101"/>
            <p:cNvSpPr txBox="1"/>
            <p:nvPr/>
          </p:nvSpPr>
          <p:spPr>
            <a:xfrm>
              <a:off x="5946774" y="6559642"/>
              <a:ext cx="947737" cy="253921"/>
            </a:xfrm>
            <a:prstGeom prst="rect">
              <a:avLst/>
            </a:prstGeom>
            <a:noFill/>
          </p:spPr>
          <p:txBody>
            <a:bodyPr wrap="none">
              <a:spAutoFit/>
            </a:bodyPr>
            <a:lstStyle/>
            <a:p>
              <a:pPr>
                <a:defRPr/>
              </a:pPr>
              <a:r>
                <a:rPr lang="en-US" sz="1050" dirty="0"/>
                <a:t>Slot (0.5 </a:t>
              </a:r>
              <a:r>
                <a:rPr lang="en-US" sz="1050" dirty="0" err="1"/>
                <a:t>ms</a:t>
              </a:r>
              <a:r>
                <a:rPr lang="en-US" sz="1050" dirty="0"/>
                <a:t>)</a:t>
              </a:r>
            </a:p>
          </p:txBody>
        </p:sp>
        <p:cxnSp>
          <p:nvCxnSpPr>
            <p:cNvPr id="65565" name="Straight Arrow Connector 102"/>
            <p:cNvCxnSpPr>
              <a:cxnSpLocks noChangeShapeType="1"/>
            </p:cNvCxnSpPr>
            <p:nvPr/>
          </p:nvCxnSpPr>
          <p:spPr bwMode="auto">
            <a:xfrm flipV="1">
              <a:off x="6265862" y="6350629"/>
              <a:ext cx="93503" cy="20956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5566" name="Rectangle 41989"/>
            <p:cNvSpPr>
              <a:spLocks noChangeArrowheads="1"/>
            </p:cNvSpPr>
            <p:nvPr/>
          </p:nvSpPr>
          <p:spPr bwMode="auto">
            <a:xfrm>
              <a:off x="6331031" y="5390057"/>
              <a:ext cx="2111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a:t>Time domain structure</a:t>
              </a:r>
              <a:endParaRPr lang="en-US" sz="1400"/>
            </a:p>
          </p:txBody>
        </p:sp>
      </p:grpSp>
      <p:sp>
        <p:nvSpPr>
          <p:cNvPr id="2" name="Date Placeholder 1"/>
          <p:cNvSpPr>
            <a:spLocks noGrp="1"/>
          </p:cNvSpPr>
          <p:nvPr>
            <p:ph type="dt" sz="half" idx="10"/>
          </p:nvPr>
        </p:nvSpPr>
        <p:spPr/>
        <p:txBody>
          <a:bodyPr/>
          <a:lstStyle/>
          <a:p>
            <a:r>
              <a:rPr lang="en-US" dirty="0" smtClean="0"/>
              <a:t>3/10/14</a:t>
            </a:r>
            <a:endParaRPr lang="en-US" dirty="0"/>
          </a:p>
        </p:txBody>
      </p:sp>
      <p:sp>
        <p:nvSpPr>
          <p:cNvPr id="3" name="Footer Placeholder 2"/>
          <p:cNvSpPr>
            <a:spLocks noGrp="1"/>
          </p:cNvSpPr>
          <p:nvPr>
            <p:ph type="ftr" sz="quarter" idx="11"/>
          </p:nvPr>
        </p:nvSpPr>
        <p:spPr/>
        <p:txBody>
          <a:bodyPr/>
          <a:lstStyle/>
          <a:p>
            <a:r>
              <a:rPr lang="en-US" dirty="0" smtClean="0"/>
              <a:t>Cellular Networks and Mobile Computing (COMS 6998-7)</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5090305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p:nvPr>
        </p:nvSpPr>
        <p:spPr/>
        <p:txBody>
          <a:bodyPr/>
          <a:lstStyle/>
          <a:p>
            <a:r>
              <a:rPr lang="en-US">
                <a:latin typeface="Calibri" charset="0"/>
                <a:ea typeface="ＭＳ Ｐゴシック" charset="0"/>
                <a:cs typeface="ＭＳ Ｐゴシック" charset="0"/>
              </a:rPr>
              <a:t>Slice Manager</a:t>
            </a:r>
          </a:p>
        </p:txBody>
      </p:sp>
      <p:sp>
        <p:nvSpPr>
          <p:cNvPr id="278530" name="Content Placeholder 2"/>
          <p:cNvSpPr>
            <a:spLocks noGrp="1"/>
          </p:cNvSpPr>
          <p:nvPr>
            <p:ph idx="1"/>
          </p:nvPr>
        </p:nvSpPr>
        <p:spPr>
          <a:xfrm>
            <a:off x="241300" y="1509713"/>
            <a:ext cx="8902700" cy="5022850"/>
          </a:xfrm>
        </p:spPr>
        <p:txBody>
          <a:bodyPr/>
          <a:lstStyle/>
          <a:p>
            <a:pPr marL="457200" indent="-419100">
              <a:buClr>
                <a:srgbClr val="434343"/>
              </a:buClr>
              <a:buSzPct val="167000"/>
            </a:pPr>
            <a:r>
              <a:rPr lang="en-US" sz="2800">
                <a:latin typeface="Calibri" charset="0"/>
                <a:ea typeface="ＭＳ Ｐゴシック" charset="0"/>
                <a:cs typeface="ＭＳ Ｐゴシック" charset="0"/>
              </a:rPr>
              <a:t>Slice definition</a:t>
            </a:r>
          </a:p>
          <a:p>
            <a:pPr marL="914400" lvl="1" indent="-381000">
              <a:buClr>
                <a:srgbClr val="666666"/>
              </a:buClr>
              <a:buSzPct val="80000"/>
              <a:buFont typeface="Courier New" charset="0"/>
              <a:buChar char="o"/>
            </a:pPr>
            <a:r>
              <a:rPr lang="en-US">
                <a:latin typeface="Calibri" charset="0"/>
                <a:ea typeface="ＭＳ Ｐゴシック" charset="0"/>
              </a:rPr>
              <a:t>Predicates on operator, device, subscriber, app attributes</a:t>
            </a:r>
          </a:p>
          <a:p>
            <a:pPr marL="1314450" lvl="2" indent="-381000">
              <a:buClr>
                <a:srgbClr val="666666"/>
              </a:buClr>
              <a:buSzPct val="80000"/>
              <a:buFont typeface="Courier New" charset="0"/>
              <a:buChar char="o"/>
            </a:pPr>
            <a:r>
              <a:rPr lang="en-US">
                <a:latin typeface="Calibri" charset="0"/>
                <a:ea typeface="ＭＳ Ｐゴシック" charset="0"/>
              </a:rPr>
              <a:t>A slice can be all M2M traffic of operator 1</a:t>
            </a:r>
          </a:p>
          <a:p>
            <a:pPr marL="457200" indent="-419100">
              <a:buClr>
                <a:srgbClr val="434343"/>
              </a:buClr>
              <a:buSzPct val="167000"/>
            </a:pPr>
            <a:r>
              <a:rPr lang="en-US" sz="2800">
                <a:latin typeface="Calibri" charset="0"/>
                <a:ea typeface="ＭＳ Ｐゴシック" charset="0"/>
                <a:cs typeface="ＭＳ Ｐゴシック" charset="0"/>
              </a:rPr>
              <a:t>Slice configuration at data plane and control plane</a:t>
            </a:r>
          </a:p>
          <a:p>
            <a:pPr marL="914400" lvl="1" indent="-381000">
              <a:buClr>
                <a:srgbClr val="666666"/>
              </a:buClr>
              <a:buSzPct val="80000"/>
              <a:buFont typeface="Courier New" charset="0"/>
              <a:buChar char="o"/>
            </a:pPr>
            <a:r>
              <a:rPr lang="en-US">
                <a:solidFill>
                  <a:srgbClr val="000000"/>
                </a:solidFill>
                <a:latin typeface="Calibri" charset="0"/>
                <a:ea typeface="ＭＳ Ｐゴシック" charset="0"/>
              </a:rPr>
              <a:t>PHY and scheduler: narrow band PHY for M2M slice</a:t>
            </a:r>
          </a:p>
          <a:p>
            <a:pPr marL="914400" lvl="1" indent="-381000">
              <a:buClr>
                <a:srgbClr val="666666"/>
              </a:buClr>
              <a:buSzPct val="80000"/>
              <a:buFont typeface="Courier New" charset="0"/>
              <a:buChar char="o"/>
            </a:pPr>
            <a:r>
              <a:rPr lang="en-US">
                <a:solidFill>
                  <a:srgbClr val="000000"/>
                </a:solidFill>
                <a:latin typeface="Calibri" charset="0"/>
                <a:ea typeface="ＭＳ Ｐゴシック" charset="0"/>
              </a:rPr>
              <a:t>Interference management algorithm</a:t>
            </a:r>
          </a:p>
          <a:p>
            <a:pPr marL="457200" indent="-419100">
              <a:buClr>
                <a:srgbClr val="434343"/>
              </a:buClr>
              <a:buSzPct val="167000"/>
            </a:pPr>
            <a:r>
              <a:rPr lang="en-US" sz="2800">
                <a:latin typeface="Calibri" charset="0"/>
                <a:ea typeface="ＭＳ Ｐゴシック" charset="0"/>
                <a:cs typeface="ＭＳ Ｐゴシック" charset="0"/>
              </a:rPr>
              <a:t>Slice algebra to support flexible slice operations</a:t>
            </a:r>
          </a:p>
          <a:p>
            <a:pPr marL="914400" lvl="1" indent="-381000">
              <a:buClr>
                <a:srgbClr val="1F497D"/>
              </a:buClr>
              <a:buSzPct val="80000"/>
              <a:buFont typeface="Courier New" charset="0"/>
              <a:buChar char="o"/>
            </a:pPr>
            <a:r>
              <a:rPr lang="en-US">
                <a:solidFill>
                  <a:srgbClr val="000000"/>
                </a:solidFill>
                <a:latin typeface="Calibri" charset="0"/>
                <a:ea typeface="ＭＳ Ｐゴシック" charset="0"/>
              </a:rPr>
              <a:t>Slice merge, split, (un)nest, duplicate </a:t>
            </a:r>
          </a:p>
        </p:txBody>
      </p:sp>
      <p:sp>
        <p:nvSpPr>
          <p:cNvPr id="4" name="Slide Number Placeholder 3"/>
          <p:cNvSpPr>
            <a:spLocks noGrp="1"/>
          </p:cNvSpPr>
          <p:nvPr>
            <p:ph type="sldNum" sz="quarter" idx="12"/>
          </p:nvPr>
        </p:nvSpPr>
        <p:spPr/>
        <p:txBody>
          <a:bodyPr/>
          <a:lstStyle/>
          <a:p>
            <a:pPr>
              <a:defRPr/>
            </a:pPr>
            <a:fld id="{D3DCCA57-7D42-9243-A96B-DB932E02B14C}" type="slidenum">
              <a:rPr lang="en-US">
                <a:solidFill>
                  <a:prstClr val="white">
                    <a:lumMod val="75000"/>
                  </a:prstClr>
                </a:solidFill>
              </a:rPr>
              <a:pPr>
                <a:defRPr/>
              </a:pPr>
              <a:t>40</a:t>
            </a:fld>
            <a:endParaRPr lang="en-US" dirty="0">
              <a:solidFill>
                <a:prstClr val="white">
                  <a:lumMod val="75000"/>
                </a:prstClr>
              </a:solidFill>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91826949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p:cNvSpPr>
            <a:spLocks noGrp="1"/>
          </p:cNvSpPr>
          <p:nvPr>
            <p:ph type="title"/>
          </p:nvPr>
        </p:nvSpPr>
        <p:spPr>
          <a:xfrm>
            <a:off x="457200" y="274638"/>
            <a:ext cx="8407400" cy="1143000"/>
          </a:xfrm>
        </p:spPr>
        <p:txBody>
          <a:bodyPr/>
          <a:lstStyle/>
          <a:p>
            <a:r>
              <a:rPr lang="en-US">
                <a:latin typeface="Calibri" charset="0"/>
                <a:ea typeface="ＭＳ Ｐゴシック" charset="0"/>
                <a:cs typeface="ＭＳ Ｐゴシック" charset="0"/>
              </a:rPr>
              <a:t>Resource Grid Allocation and Isolation</a:t>
            </a:r>
          </a:p>
        </p:txBody>
      </p:sp>
      <p:sp>
        <p:nvSpPr>
          <p:cNvPr id="279554" name="Content Placeholder 2"/>
          <p:cNvSpPr>
            <a:spLocks noGrp="1"/>
          </p:cNvSpPr>
          <p:nvPr>
            <p:ph idx="1"/>
          </p:nvPr>
        </p:nvSpPr>
        <p:spPr>
          <a:xfrm>
            <a:off x="457200" y="1600200"/>
            <a:ext cx="5257800" cy="4967288"/>
          </a:xfrm>
        </p:spPr>
        <p:txBody>
          <a:bodyPr/>
          <a:lstStyle/>
          <a:p>
            <a:pPr marL="457200" indent="-419100">
              <a:buClr>
                <a:srgbClr val="434343"/>
              </a:buClr>
              <a:buSzPct val="167000"/>
            </a:pPr>
            <a:r>
              <a:rPr lang="en-US" sz="2800">
                <a:latin typeface="Calibri" charset="0"/>
                <a:ea typeface="ＭＳ Ｐゴシック" charset="0"/>
                <a:cs typeface="ＭＳ Ｐゴシック" charset="0"/>
              </a:rPr>
              <a:t>Slices present resource demands every time window</a:t>
            </a:r>
          </a:p>
          <a:p>
            <a:pPr marL="457200" indent="-419100">
              <a:buClr>
                <a:srgbClr val="434343"/>
              </a:buClr>
              <a:buSzPct val="167000"/>
            </a:pPr>
            <a:r>
              <a:rPr lang="en-US" sz="2800">
                <a:latin typeface="Calibri" charset="0"/>
                <a:ea typeface="ＭＳ Ｐゴシック" charset="0"/>
                <a:cs typeface="ＭＳ Ｐゴシック" charset="0"/>
              </a:rPr>
              <a:t>Max min fair allocation</a:t>
            </a:r>
          </a:p>
          <a:p>
            <a:pPr marL="457200" indent="-419100">
              <a:buClr>
                <a:srgbClr val="434343"/>
              </a:buClr>
              <a:buSzPct val="167000"/>
            </a:pPr>
            <a:r>
              <a:rPr lang="en-US" sz="2800">
                <a:latin typeface="Calibri" charset="0"/>
                <a:ea typeface="ＭＳ Ｐゴシック" charset="0"/>
                <a:cs typeface="ＭＳ Ｐゴシック" charset="0"/>
              </a:rPr>
              <a:t>Example</a:t>
            </a:r>
          </a:p>
          <a:p>
            <a:pPr marL="914400" lvl="1" indent="-381000">
              <a:buClr>
                <a:srgbClr val="666666"/>
              </a:buClr>
              <a:buSzPct val="80000"/>
              <a:buFont typeface="Courier New" charset="0"/>
              <a:buChar char="o"/>
            </a:pPr>
            <a:r>
              <a:rPr lang="en-US">
                <a:solidFill>
                  <a:srgbClr val="000000"/>
                </a:solidFill>
                <a:latin typeface="Calibri" charset="0"/>
                <a:ea typeface="ＭＳ Ｐゴシック" charset="0"/>
              </a:rPr>
              <a:t>Red slice entitles 2/3 and demands 2/3 RE1 only</a:t>
            </a:r>
          </a:p>
          <a:p>
            <a:pPr marL="914400" lvl="1" indent="-381000">
              <a:buClr>
                <a:srgbClr val="666666"/>
              </a:buClr>
              <a:buSzPct val="80000"/>
              <a:buFont typeface="Courier New" charset="0"/>
              <a:buChar char="o"/>
            </a:pPr>
            <a:r>
              <a:rPr lang="en-US">
                <a:solidFill>
                  <a:srgbClr val="000000"/>
                </a:solidFill>
                <a:latin typeface="Calibri" charset="0"/>
                <a:ea typeface="ＭＳ Ｐゴシック" charset="0"/>
              </a:rPr>
              <a:t>Blue slice entitles 1/3 and demand 1/3 RE2 and 1 RE3</a:t>
            </a:r>
          </a:p>
        </p:txBody>
      </p:sp>
      <p:sp>
        <p:nvSpPr>
          <p:cNvPr id="279555" name="TextBox 6"/>
          <p:cNvSpPr txBox="1">
            <a:spLocks noChangeArrowheads="1"/>
          </p:cNvSpPr>
          <p:nvPr/>
        </p:nvSpPr>
        <p:spPr bwMode="auto">
          <a:xfrm>
            <a:off x="5032375" y="3467100"/>
            <a:ext cx="2065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smtClean="0">
                <a:solidFill>
                  <a:prstClr val="black"/>
                </a:solidFill>
              </a:rPr>
              <a:t>Radio </a:t>
            </a:r>
          </a:p>
          <a:p>
            <a:pPr algn="ctr" eaLnBrk="1" fontAlgn="base" hangingPunct="1">
              <a:spcBef>
                <a:spcPct val="0"/>
              </a:spcBef>
              <a:spcAft>
                <a:spcPct val="0"/>
              </a:spcAft>
            </a:pPr>
            <a:r>
              <a:rPr lang="en-US" sz="1800" smtClean="0">
                <a:solidFill>
                  <a:prstClr val="black"/>
                </a:solidFill>
              </a:rPr>
              <a:t>Element 1</a:t>
            </a:r>
          </a:p>
        </p:txBody>
      </p:sp>
      <p:sp>
        <p:nvSpPr>
          <p:cNvPr id="279556" name="TextBox 7"/>
          <p:cNvSpPr txBox="1">
            <a:spLocks noChangeArrowheads="1"/>
          </p:cNvSpPr>
          <p:nvPr/>
        </p:nvSpPr>
        <p:spPr bwMode="auto">
          <a:xfrm>
            <a:off x="6453188" y="3467100"/>
            <a:ext cx="2065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smtClean="0">
                <a:solidFill>
                  <a:prstClr val="black"/>
                </a:solidFill>
              </a:rPr>
              <a:t>Radio </a:t>
            </a:r>
          </a:p>
          <a:p>
            <a:pPr algn="ctr" eaLnBrk="1" fontAlgn="base" hangingPunct="1">
              <a:spcBef>
                <a:spcPct val="0"/>
              </a:spcBef>
              <a:spcAft>
                <a:spcPct val="0"/>
              </a:spcAft>
            </a:pPr>
            <a:r>
              <a:rPr lang="en-US" sz="1800" smtClean="0">
                <a:solidFill>
                  <a:prstClr val="black"/>
                </a:solidFill>
              </a:rPr>
              <a:t>Element 2</a:t>
            </a:r>
          </a:p>
        </p:txBody>
      </p:sp>
      <p:sp>
        <p:nvSpPr>
          <p:cNvPr id="279557" name="TextBox 8"/>
          <p:cNvSpPr txBox="1">
            <a:spLocks noChangeArrowheads="1"/>
          </p:cNvSpPr>
          <p:nvPr/>
        </p:nvSpPr>
        <p:spPr bwMode="auto">
          <a:xfrm>
            <a:off x="7835900" y="3467100"/>
            <a:ext cx="1617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smtClean="0">
                <a:solidFill>
                  <a:prstClr val="black"/>
                </a:solidFill>
              </a:rPr>
              <a:t>Radio </a:t>
            </a:r>
          </a:p>
          <a:p>
            <a:pPr algn="ctr" eaLnBrk="1" fontAlgn="base" hangingPunct="1">
              <a:spcBef>
                <a:spcPct val="0"/>
              </a:spcBef>
              <a:spcAft>
                <a:spcPct val="0"/>
              </a:spcAft>
            </a:pPr>
            <a:r>
              <a:rPr lang="en-US" sz="1800" smtClean="0">
                <a:solidFill>
                  <a:prstClr val="black"/>
                </a:solidFill>
              </a:rPr>
              <a:t>Element 3</a:t>
            </a:r>
          </a:p>
        </p:txBody>
      </p:sp>
      <p:cxnSp>
        <p:nvCxnSpPr>
          <p:cNvPr id="10" name="Straight Connector 9"/>
          <p:cNvCxnSpPr/>
          <p:nvPr/>
        </p:nvCxnSpPr>
        <p:spPr>
          <a:xfrm flipH="1">
            <a:off x="6270625" y="2717800"/>
            <a:ext cx="1185863" cy="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526213" y="1882775"/>
            <a:ext cx="382587" cy="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79560" name="TextBox 12"/>
          <p:cNvSpPr txBox="1">
            <a:spLocks noChangeArrowheads="1"/>
          </p:cNvSpPr>
          <p:nvPr/>
        </p:nvSpPr>
        <p:spPr bwMode="auto">
          <a:xfrm>
            <a:off x="6962775" y="1600200"/>
            <a:ext cx="2065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smtClean="0">
                <a:solidFill>
                  <a:prstClr val="black"/>
                </a:solidFill>
              </a:rPr>
              <a:t>Interference Edge</a:t>
            </a:r>
          </a:p>
        </p:txBody>
      </p:sp>
      <p:pic>
        <p:nvPicPr>
          <p:cNvPr id="279561"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1050" y="2181225"/>
            <a:ext cx="760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9625" y="2181225"/>
            <a:ext cx="760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rot="227444">
            <a:off x="6786563" y="4500563"/>
            <a:ext cx="1295400" cy="1727200"/>
            <a:chOff x="4495800" y="2667000"/>
            <a:chExt cx="1295400" cy="1295400"/>
          </a:xfrm>
        </p:grpSpPr>
        <p:grpSp>
          <p:nvGrpSpPr>
            <p:cNvPr id="19" name="Group 18"/>
            <p:cNvGrpSpPr/>
            <p:nvPr/>
          </p:nvGrpSpPr>
          <p:grpSpPr>
            <a:xfrm>
              <a:off x="4495800" y="2667000"/>
              <a:ext cx="1143000" cy="1143000"/>
              <a:chOff x="4495800" y="2667000"/>
              <a:chExt cx="1143000" cy="1143000"/>
            </a:xfrm>
            <a:scene3d>
              <a:camera prst="perspectiveFront" fov="5400000">
                <a:rot lat="1812000" lon="19056000" rev="126000"/>
              </a:camera>
              <a:lightRig rig="harsh" dir="t">
                <a:rot lat="0" lon="0" rev="1980000"/>
              </a:lightRig>
            </a:scene3d>
          </p:grpSpPr>
          <p:sp>
            <p:nvSpPr>
              <p:cNvPr id="42" name="Rectangle 41"/>
              <p:cNvSpPr/>
              <p:nvPr/>
            </p:nvSpPr>
            <p:spPr>
              <a:xfrm>
                <a:off x="4495800" y="26670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3" name="Rectangle 42"/>
              <p:cNvSpPr/>
              <p:nvPr/>
            </p:nvSpPr>
            <p:spPr>
              <a:xfrm>
                <a:off x="4800600" y="2667000"/>
                <a:ext cx="228600" cy="228600"/>
              </a:xfrm>
              <a:prstGeom prst="rect">
                <a:avLst/>
              </a:prstGeom>
              <a:solidFill>
                <a:schemeClr val="bg1">
                  <a:lumMod val="75000"/>
                </a:schemeClr>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4" name="Rectangle 43"/>
              <p:cNvSpPr/>
              <p:nvPr/>
            </p:nvSpPr>
            <p:spPr>
              <a:xfrm>
                <a:off x="5105400" y="26670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5" name="Rectangle 44"/>
              <p:cNvSpPr/>
              <p:nvPr/>
            </p:nvSpPr>
            <p:spPr>
              <a:xfrm>
                <a:off x="4495800" y="29718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6" name="Rectangle 45"/>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7" name="Rectangle 46"/>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8" name="Rectangle 47"/>
              <p:cNvSpPr/>
              <p:nvPr/>
            </p:nvSpPr>
            <p:spPr>
              <a:xfrm>
                <a:off x="54102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9" name="Rectangle 48"/>
              <p:cNvSpPr/>
              <p:nvPr/>
            </p:nvSpPr>
            <p:spPr>
              <a:xfrm>
                <a:off x="4495800" y="32766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0" name="Rectangle 49"/>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1" name="Rectangle 50"/>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2" name="Rectangle 51"/>
              <p:cNvSpPr/>
              <p:nvPr/>
            </p:nvSpPr>
            <p:spPr>
              <a:xfrm>
                <a:off x="54102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3" name="Rectangle 52"/>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4" name="Rectangle 53"/>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5" name="Rectangle 54"/>
              <p:cNvSpPr/>
              <p:nvPr/>
            </p:nvSpPr>
            <p:spPr>
              <a:xfrm>
                <a:off x="54102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grpSp>
        <p:grpSp>
          <p:nvGrpSpPr>
            <p:cNvPr id="20" name="Group 19"/>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31" name="Rectangle 30"/>
              <p:cNvSpPr/>
              <p:nvPr/>
            </p:nvSpPr>
            <p:spPr>
              <a:xfrm>
                <a:off x="4495800" y="26670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2" name="Rectangle 31"/>
              <p:cNvSpPr/>
              <p:nvPr/>
            </p:nvSpPr>
            <p:spPr>
              <a:xfrm>
                <a:off x="4800600" y="26670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3" name="Rectangle 32"/>
              <p:cNvSpPr/>
              <p:nvPr/>
            </p:nvSpPr>
            <p:spPr>
              <a:xfrm>
                <a:off x="5105400" y="26670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4" name="Rectangle 33"/>
              <p:cNvSpPr/>
              <p:nvPr/>
            </p:nvSpPr>
            <p:spPr>
              <a:xfrm>
                <a:off x="4495800" y="29718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5" name="Rectangle 34"/>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6" name="Rectangle 35"/>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7" name="Rectangle 36"/>
              <p:cNvSpPr/>
              <p:nvPr/>
            </p:nvSpPr>
            <p:spPr>
              <a:xfrm>
                <a:off x="4495800" y="32766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8" name="Rectangle 37"/>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9" name="Rectangle 38"/>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0" name="Rectangle 39"/>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1" name="Rectangle 40"/>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grpSp>
        <p:grpSp>
          <p:nvGrpSpPr>
            <p:cNvPr id="21" name="Group 20"/>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2" name="Rectangle 21"/>
              <p:cNvSpPr/>
              <p:nvPr/>
            </p:nvSpPr>
            <p:spPr>
              <a:xfrm>
                <a:off x="4495800" y="26670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3" name="Rectangle 22"/>
              <p:cNvSpPr/>
              <p:nvPr/>
            </p:nvSpPr>
            <p:spPr>
              <a:xfrm>
                <a:off x="4800600" y="26670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4" name="Rectangle 23"/>
              <p:cNvSpPr/>
              <p:nvPr/>
            </p:nvSpPr>
            <p:spPr>
              <a:xfrm>
                <a:off x="5105400" y="26670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5" name="Rectangle 24"/>
              <p:cNvSpPr/>
              <p:nvPr/>
            </p:nvSpPr>
            <p:spPr>
              <a:xfrm>
                <a:off x="4495800" y="29718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ln>
                    <a:solidFill>
                      <a:prstClr val="black"/>
                    </a:solidFill>
                  </a:ln>
                  <a:solidFill>
                    <a:prstClr val="white"/>
                  </a:solidFill>
                  <a:latin typeface="Calibri"/>
                </a:endParaRPr>
              </a:p>
            </p:txBody>
          </p:sp>
          <p:sp>
            <p:nvSpPr>
              <p:cNvPr id="26" name="Rectangle 25"/>
              <p:cNvSpPr/>
              <p:nvPr/>
            </p:nvSpPr>
            <p:spPr>
              <a:xfrm>
                <a:off x="4800600" y="29718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7" name="Rectangle 26"/>
              <p:cNvSpPr/>
              <p:nvPr/>
            </p:nvSpPr>
            <p:spPr>
              <a:xfrm>
                <a:off x="5105400" y="29718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8" name="Rectangle 27"/>
              <p:cNvSpPr/>
              <p:nvPr/>
            </p:nvSpPr>
            <p:spPr>
              <a:xfrm>
                <a:off x="4495800" y="32766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9" name="Rectangle 28"/>
              <p:cNvSpPr/>
              <p:nvPr/>
            </p:nvSpPr>
            <p:spPr>
              <a:xfrm>
                <a:off x="4800600" y="32766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0" name="Rectangle 29"/>
              <p:cNvSpPr/>
              <p:nvPr/>
            </p:nvSpPr>
            <p:spPr>
              <a:xfrm>
                <a:off x="5105400" y="32766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grpSp>
      </p:grpSp>
      <p:sp>
        <p:nvSpPr>
          <p:cNvPr id="56" name="TextBox 55"/>
          <p:cNvSpPr txBox="1">
            <a:spLocks noChangeArrowheads="1"/>
          </p:cNvSpPr>
          <p:nvPr/>
        </p:nvSpPr>
        <p:spPr bwMode="auto">
          <a:xfrm rot="1859815">
            <a:off x="6850063" y="6089650"/>
            <a:ext cx="541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200" smtClean="0">
                <a:solidFill>
                  <a:prstClr val="black"/>
                </a:solidFill>
              </a:rPr>
              <a:t>Time</a:t>
            </a:r>
          </a:p>
        </p:txBody>
      </p:sp>
      <p:sp>
        <p:nvSpPr>
          <p:cNvPr id="57" name="TextBox 56"/>
          <p:cNvSpPr txBox="1">
            <a:spLocks noChangeArrowheads="1"/>
          </p:cNvSpPr>
          <p:nvPr/>
        </p:nvSpPr>
        <p:spPr bwMode="auto">
          <a:xfrm rot="-1601178">
            <a:off x="7443788" y="5976938"/>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200" smtClean="0">
                <a:solidFill>
                  <a:prstClr val="black"/>
                </a:solidFill>
              </a:rPr>
              <a:t>Radio Element</a:t>
            </a:r>
          </a:p>
        </p:txBody>
      </p:sp>
      <p:sp>
        <p:nvSpPr>
          <p:cNvPr id="58" name="TextBox 57"/>
          <p:cNvSpPr txBox="1">
            <a:spLocks noChangeArrowheads="1"/>
          </p:cNvSpPr>
          <p:nvPr/>
        </p:nvSpPr>
        <p:spPr bwMode="auto">
          <a:xfrm rot="-5400000">
            <a:off x="6306344" y="5069681"/>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200" smtClean="0">
                <a:solidFill>
                  <a:prstClr val="black"/>
                </a:solidFill>
              </a:rPr>
              <a:t>Frequency</a:t>
            </a:r>
          </a:p>
        </p:txBody>
      </p:sp>
      <p:sp>
        <p:nvSpPr>
          <p:cNvPr id="61" name="Slide Number Placeholder 3"/>
          <p:cNvSpPr>
            <a:spLocks noGrp="1"/>
          </p:cNvSpPr>
          <p:nvPr>
            <p:ph type="sldNum" sz="quarter" idx="12"/>
          </p:nvPr>
        </p:nvSpPr>
        <p:spPr>
          <a:xfrm>
            <a:off x="6553200" y="6356350"/>
            <a:ext cx="2133600" cy="365125"/>
          </a:xfrm>
        </p:spPr>
        <p:txBody>
          <a:bodyPr/>
          <a:lstStyle/>
          <a:p>
            <a:pPr>
              <a:defRPr/>
            </a:pPr>
            <a:fld id="{5E0C006E-9ACD-024A-87E7-211064ECE271}" type="slidenum">
              <a:rPr lang="en-US">
                <a:solidFill>
                  <a:prstClr val="white">
                    <a:lumMod val="75000"/>
                  </a:prstClr>
                </a:solidFill>
              </a:rPr>
              <a:pPr>
                <a:defRPr/>
              </a:pPr>
              <a:t>41</a:t>
            </a:fld>
            <a:endParaRPr lang="en-US" dirty="0">
              <a:solidFill>
                <a:prstClr val="white">
                  <a:lumMod val="75000"/>
                </a:prstClr>
              </a:solidFill>
            </a:endParaRPr>
          </a:p>
        </p:txBody>
      </p:sp>
      <p:cxnSp>
        <p:nvCxnSpPr>
          <p:cNvPr id="11" name="Straight Connector 10"/>
          <p:cNvCxnSpPr/>
          <p:nvPr/>
        </p:nvCxnSpPr>
        <p:spPr>
          <a:xfrm flipH="1">
            <a:off x="7691438" y="2717800"/>
            <a:ext cx="928687" cy="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pic>
        <p:nvPicPr>
          <p:cNvPr id="279569"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2181225"/>
            <a:ext cx="760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4140814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p:nvPr>
        </p:nvSpPr>
        <p:spPr/>
        <p:txBody>
          <a:bodyPr/>
          <a:lstStyle/>
          <a:p>
            <a:r>
              <a:rPr lang="en-US">
                <a:latin typeface="Calibri" charset="0"/>
                <a:ea typeface="ＭＳ Ｐゴシック" charset="0"/>
                <a:cs typeface="ＭＳ Ｐゴシック" charset="0"/>
              </a:rPr>
              <a:t>Conclusion</a:t>
            </a:r>
          </a:p>
        </p:txBody>
      </p:sp>
      <p:sp>
        <p:nvSpPr>
          <p:cNvPr id="3" name="Content Placeholder 2"/>
          <p:cNvSpPr>
            <a:spLocks noGrp="1"/>
          </p:cNvSpPr>
          <p:nvPr>
            <p:ph idx="1"/>
          </p:nvPr>
        </p:nvSpPr>
        <p:spPr/>
        <p:txBody>
          <a:bodyPr/>
          <a:lstStyle/>
          <a:p>
            <a:pPr marL="457200" indent="-419100">
              <a:buClr>
                <a:srgbClr val="434343"/>
              </a:buClr>
              <a:buSzPct val="166666"/>
              <a:buFont typeface="Arial"/>
              <a:buChar char="•"/>
              <a:defRPr/>
            </a:pPr>
            <a:r>
              <a:rPr lang="en-US" sz="2800" dirty="0" smtClean="0"/>
              <a:t>Dense deployment calls for central control of radio resources</a:t>
            </a:r>
          </a:p>
          <a:p>
            <a:pPr marL="457200" indent="-419100">
              <a:buClr>
                <a:srgbClr val="434343"/>
              </a:buClr>
              <a:buSzPct val="166666"/>
              <a:buFont typeface="Arial"/>
              <a:buChar char="•"/>
              <a:defRPr/>
            </a:pPr>
            <a:r>
              <a:rPr lang="en-US" sz="2800" dirty="0" smtClean="0"/>
              <a:t>Deployment costs motivate RAN Sharing</a:t>
            </a:r>
            <a:endParaRPr lang="en" sz="2800" dirty="0"/>
          </a:p>
          <a:p>
            <a:pPr marL="457200" indent="-419100">
              <a:buClr>
                <a:srgbClr val="434343"/>
              </a:buClr>
              <a:buSzPct val="166666"/>
              <a:buFont typeface="Arial"/>
              <a:buChar char="•"/>
              <a:defRPr/>
            </a:pPr>
            <a:r>
              <a:rPr lang="en-US" sz="2800" dirty="0" smtClean="0"/>
              <a:t>We present the design of </a:t>
            </a:r>
            <a:r>
              <a:rPr lang="en-US" sz="2800" dirty="0" err="1" smtClean="0"/>
              <a:t>RadioVisor</a:t>
            </a:r>
            <a:endParaRPr lang="en-US" sz="2800" dirty="0" smtClean="0"/>
          </a:p>
          <a:p>
            <a:pPr marL="914400" lvl="1" indent="-381000">
              <a:buClr>
                <a:srgbClr val="666666"/>
              </a:buClr>
              <a:buSzPct val="80000"/>
              <a:buFont typeface="Courier New"/>
              <a:buChar char="o"/>
              <a:defRPr/>
            </a:pPr>
            <a:r>
              <a:rPr lang="en-US" dirty="0" smtClean="0"/>
              <a:t>Enables direct control of per slice radio resources</a:t>
            </a:r>
          </a:p>
          <a:p>
            <a:pPr marL="914400" lvl="1" indent="-381000">
              <a:buClr>
                <a:srgbClr val="666666"/>
              </a:buClr>
              <a:buSzPct val="80000"/>
              <a:buFont typeface="Courier New"/>
              <a:buChar char="o"/>
              <a:defRPr/>
            </a:pPr>
            <a:r>
              <a:rPr lang="en-US" dirty="0" smtClean="0"/>
              <a:t>Configures per slice PHY and MAC, and interference management algorithm</a:t>
            </a:r>
          </a:p>
          <a:p>
            <a:pPr marL="914400" lvl="1" indent="-381000">
              <a:buClr>
                <a:srgbClr val="666666"/>
              </a:buClr>
              <a:buSzPct val="80000"/>
              <a:buFont typeface="Courier New"/>
              <a:buChar char="o"/>
              <a:defRPr/>
            </a:pPr>
            <a:r>
              <a:rPr lang="en-US" dirty="0" smtClean="0"/>
              <a:t>Supports flexible slice definitions and operations</a:t>
            </a:r>
            <a:endParaRPr lang="en-US" dirty="0"/>
          </a:p>
          <a:p>
            <a:pPr>
              <a:defRPr/>
            </a:pPr>
            <a:endParaRPr lang="en-US" dirty="0"/>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pPr>
              <a:defRPr/>
            </a:pPr>
            <a:fld id="{B45347CE-1D94-0D4D-BA6B-9E3BD1EFDB5C}" type="slidenum">
              <a:rPr lang="en-US" smtClean="0">
                <a:solidFill>
                  <a:prstClr val="white">
                    <a:lumMod val="75000"/>
                  </a:prstClr>
                </a:solidFill>
              </a:rPr>
              <a:pPr>
                <a:defRPr/>
              </a:pPr>
              <a:t>42</a:t>
            </a:fld>
            <a:endParaRPr lang="en-US" dirty="0">
              <a:solidFill>
                <a:prstClr val="white">
                  <a:lumMod val="75000"/>
                </a:prstClr>
              </a:solidFill>
            </a:endParaRPr>
          </a:p>
        </p:txBody>
      </p:sp>
    </p:spTree>
    <p:extLst>
      <p:ext uri="{BB962C8B-B14F-4D97-AF65-F5344CB8AC3E}">
        <p14:creationId xmlns:p14="http://schemas.microsoft.com/office/powerpoint/2010/main" val="30589548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3"/>
          <p:cNvSpPr>
            <a:spLocks noGrp="1"/>
          </p:cNvSpPr>
          <p:nvPr>
            <p:ph type="ctrTitle"/>
          </p:nvPr>
        </p:nvSpPr>
        <p:spPr>
          <a:xfrm>
            <a:off x="685800" y="2130425"/>
            <a:ext cx="7772400" cy="2105025"/>
          </a:xfrm>
        </p:spPr>
        <p:txBody>
          <a:bodyPr/>
          <a:lstStyle/>
          <a:p>
            <a:r>
              <a:rPr lang="en-US">
                <a:latin typeface="Calibri" charset="0"/>
                <a:ea typeface="ＭＳ Ｐゴシック" charset="0"/>
                <a:cs typeface="ＭＳ Ｐゴシック" charset="0"/>
              </a:rPr>
              <a:t>A Clean-Slate Design: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Software-Defined Cellular Core Networks</a:t>
            </a:r>
          </a:p>
        </p:txBody>
      </p:sp>
      <p:sp>
        <p:nvSpPr>
          <p:cNvPr id="143362" name="Slide Number Placeholder 3"/>
          <p:cNvSpPr>
            <a:spLocks noGrp="1"/>
          </p:cNvSpPr>
          <p:nvPr>
            <p:ph type="sldNum" sz="quarter" idx="12"/>
          </p:nvPr>
        </p:nvSpPr>
        <p:spPr bwMode="auto">
          <a:xfrm>
            <a:off x="6996113" y="6496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8C3C287-A7D6-ED46-BBA1-10D426C43B8A}" type="slidenum">
              <a:rPr lang="en-US" sz="1000" b="0">
                <a:solidFill>
                  <a:srgbClr val="BFBFBF"/>
                </a:solidFill>
              </a:rPr>
              <a:pPr eaLnBrk="1" hangingPunct="1"/>
              <a:t>43</a:t>
            </a:fld>
            <a:endParaRPr lang="en-US" sz="1000" b="0">
              <a:solidFill>
                <a:srgbClr val="BFBFBF"/>
              </a:solidFill>
            </a:endParaRPr>
          </a:p>
        </p:txBody>
      </p:sp>
      <p:sp>
        <p:nvSpPr>
          <p:cNvPr id="5" name="Footer Placeholder 4"/>
          <p:cNvSpPr>
            <a:spLocks noGrp="1"/>
          </p:cNvSpPr>
          <p:nvPr>
            <p:ph type="ftr" sz="quarter" idx="11"/>
          </p:nvPr>
        </p:nvSpPr>
        <p:spPr/>
        <p:txBody>
          <a:bodyPr/>
          <a:lstStyle/>
          <a:p>
            <a:pPr>
              <a:defRPr/>
            </a:pPr>
            <a:r>
              <a:rPr lang="en-US" smtClean="0">
                <a:solidFill>
                  <a:srgbClr val="BFBFBF"/>
                </a:solidFill>
              </a:rPr>
              <a:t>Cellular Networks and Mobile Computing (COMS 6998-7)</a:t>
            </a:r>
            <a:endParaRPr lang="en-US">
              <a:solidFill>
                <a:srgbClr val="BFBFBF"/>
              </a:solidFill>
            </a:endParaRPr>
          </a:p>
        </p:txBody>
      </p:sp>
      <p:sp>
        <p:nvSpPr>
          <p:cNvPr id="143364"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000" b="0" smtClean="0">
                <a:solidFill>
                  <a:srgbClr val="BFBFBF"/>
                </a:solidFill>
              </a:rPr>
              <a:t>3/10/14</a:t>
            </a:r>
            <a:endParaRPr lang="en-US" sz="1000" b="0">
              <a:solidFill>
                <a:srgbClr val="BFBFBF"/>
              </a:solidFill>
            </a:endParaRPr>
          </a:p>
        </p:txBody>
      </p:sp>
    </p:spTree>
    <p:extLst>
      <p:ext uri="{BB962C8B-B14F-4D97-AF65-F5344CB8AC3E}">
        <p14:creationId xmlns:p14="http://schemas.microsoft.com/office/powerpoint/2010/main" val="17561396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811463" y="1979613"/>
            <a:ext cx="5468937" cy="3798887"/>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3000" dirty="0">
              <a:solidFill>
                <a:prstClr val="black"/>
              </a:solidFill>
              <a:latin typeface="Calibri"/>
            </a:endParaRPr>
          </a:p>
        </p:txBody>
      </p:sp>
      <p:sp>
        <p:nvSpPr>
          <p:cNvPr id="144386" name="Title 1"/>
          <p:cNvSpPr>
            <a:spLocks noGrp="1"/>
          </p:cNvSpPr>
          <p:nvPr>
            <p:ph type="title"/>
          </p:nvPr>
        </p:nvSpPr>
        <p:spPr/>
        <p:txBody>
          <a:bodyPr/>
          <a:lstStyle/>
          <a:p>
            <a:r>
              <a:rPr lang="en-US" sz="3600">
                <a:solidFill>
                  <a:srgbClr val="000090"/>
                </a:solidFill>
                <a:latin typeface="Calibri" charset="0"/>
              </a:rPr>
              <a:t>Cellular Core Network Architecture</a:t>
            </a:r>
          </a:p>
        </p:txBody>
      </p:sp>
      <p:sp>
        <p:nvSpPr>
          <p:cNvPr id="5" name="Rectangle 4"/>
          <p:cNvSpPr/>
          <p:nvPr/>
        </p:nvSpPr>
        <p:spPr>
          <a:xfrm>
            <a:off x="2667000" y="5943600"/>
            <a:ext cx="787400" cy="369887"/>
          </a:xfrm>
          <a:prstGeom prst="rect">
            <a:avLst/>
          </a:prstGeom>
        </p:spPr>
        <p:txBody>
          <a:bodyPr wrap="none">
            <a:spAutoFit/>
          </a:bodyPr>
          <a:lstStyle/>
          <a:p>
            <a:pPr defTabSz="457200">
              <a:defRPr/>
            </a:pPr>
            <a:r>
              <a:rPr lang="en-US" dirty="0">
                <a:solidFill>
                  <a:prstClr val="black"/>
                </a:solidFill>
                <a:latin typeface="Calibri"/>
                <a:ea typeface="ＭＳ Ｐゴシック" charset="0"/>
                <a:cs typeface="Lucida Sans"/>
              </a:rPr>
              <a:t>access</a:t>
            </a:r>
          </a:p>
        </p:txBody>
      </p:sp>
      <p:sp>
        <p:nvSpPr>
          <p:cNvPr id="6" name="Rectangle 5"/>
          <p:cNvSpPr/>
          <p:nvPr/>
        </p:nvSpPr>
        <p:spPr>
          <a:xfrm>
            <a:off x="3657600" y="5943600"/>
            <a:ext cx="598488" cy="369887"/>
          </a:xfrm>
          <a:prstGeom prst="rect">
            <a:avLst/>
          </a:prstGeom>
        </p:spPr>
        <p:txBody>
          <a:bodyPr wrap="none">
            <a:spAutoFit/>
          </a:bodyPr>
          <a:lstStyle/>
          <a:p>
            <a:pPr defTabSz="457200">
              <a:defRPr/>
            </a:pPr>
            <a:r>
              <a:rPr lang="en-US" dirty="0">
                <a:solidFill>
                  <a:prstClr val="black"/>
                </a:solidFill>
                <a:latin typeface="Calibri"/>
                <a:ea typeface="ＭＳ Ｐゴシック" charset="0"/>
                <a:cs typeface="Lucida Sans"/>
              </a:rPr>
              <a:t>core</a:t>
            </a:r>
          </a:p>
        </p:txBody>
      </p:sp>
      <p:grpSp>
        <p:nvGrpSpPr>
          <p:cNvPr id="144389" name="Group 6"/>
          <p:cNvGrpSpPr>
            <a:grpSpLocks/>
          </p:cNvGrpSpPr>
          <p:nvPr/>
        </p:nvGrpSpPr>
        <p:grpSpPr bwMode="auto">
          <a:xfrm>
            <a:off x="2249488" y="4427538"/>
            <a:ext cx="536575" cy="1773237"/>
            <a:chOff x="2228036" y="3409610"/>
            <a:chExt cx="536196" cy="1772842"/>
          </a:xfrm>
        </p:grpSpPr>
        <p:graphicFrame>
          <p:nvGraphicFramePr>
            <p:cNvPr id="144435" name="Object 7"/>
            <p:cNvGraphicFramePr>
              <a:graphicFrameLocks noChangeAspect="1"/>
            </p:cNvGraphicFramePr>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136318" name="Visio" r:id="rId4" imgW="635000" imgH="1511300" progId="">
                    <p:embed/>
                  </p:oleObj>
                </mc:Choice>
                <mc:Fallback>
                  <p:oleObj name="Visio" r:id="rId4"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436" name="Object 8"/>
            <p:cNvGraphicFramePr>
              <a:graphicFrameLocks noChangeAspect="1"/>
            </p:cNvGraphicFramePr>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136319" name="Visio" r:id="rId6" imgW="635000" imgH="1511300" progId="">
                    <p:embed/>
                  </p:oleObj>
                </mc:Choice>
                <mc:Fallback>
                  <p:oleObj name="Visio" r:id="rId6"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4390" name="Group 9"/>
          <p:cNvGrpSpPr>
            <a:grpSpLocks/>
          </p:cNvGrpSpPr>
          <p:nvPr/>
        </p:nvGrpSpPr>
        <p:grpSpPr bwMode="auto">
          <a:xfrm>
            <a:off x="2268538" y="2163763"/>
            <a:ext cx="536575" cy="1773237"/>
            <a:chOff x="2336258" y="1389920"/>
            <a:chExt cx="536196" cy="1772842"/>
          </a:xfrm>
        </p:grpSpPr>
        <p:graphicFrame>
          <p:nvGraphicFramePr>
            <p:cNvPr id="144433" name="Object 10"/>
            <p:cNvGraphicFramePr>
              <a:graphicFrameLocks noChangeAspect="1"/>
            </p:cNvGraphicFramePr>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136320"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434" name="Object 11"/>
            <p:cNvGraphicFramePr>
              <a:graphicFrameLocks noChangeAspect="1"/>
            </p:cNvGraphicFramePr>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136321"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4391" name="Group 12"/>
          <p:cNvGrpSpPr>
            <a:grpSpLocks/>
          </p:cNvGrpSpPr>
          <p:nvPr/>
        </p:nvGrpSpPr>
        <p:grpSpPr bwMode="auto">
          <a:xfrm>
            <a:off x="730250" y="2124075"/>
            <a:ext cx="833438" cy="1384300"/>
            <a:chOff x="547949" y="1288623"/>
            <a:chExt cx="834268" cy="1385046"/>
          </a:xfrm>
        </p:grpSpPr>
        <p:pic>
          <p:nvPicPr>
            <p:cNvPr id="144430" name="Picture 13"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1" name="Picture 14"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2" name="Picture 15"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4392" name="Group 16"/>
          <p:cNvGrpSpPr>
            <a:grpSpLocks/>
          </p:cNvGrpSpPr>
          <p:nvPr/>
        </p:nvGrpSpPr>
        <p:grpSpPr bwMode="auto">
          <a:xfrm>
            <a:off x="730250" y="4751388"/>
            <a:ext cx="833438" cy="1384300"/>
            <a:chOff x="547949" y="4190857"/>
            <a:chExt cx="834268" cy="1385046"/>
          </a:xfrm>
        </p:grpSpPr>
        <p:pic>
          <p:nvPicPr>
            <p:cNvPr id="144427" name="Picture 17"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928672" y="419085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8" name="Picture 18"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701899" y="441060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9" name="Picture 19"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547949" y="4646275"/>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4393" name="Group 20"/>
          <p:cNvGrpSpPr>
            <a:grpSpLocks/>
          </p:cNvGrpSpPr>
          <p:nvPr/>
        </p:nvGrpSpPr>
        <p:grpSpPr bwMode="auto">
          <a:xfrm rot="-10076633" flipH="1" flipV="1">
            <a:off x="1649413" y="5219700"/>
            <a:ext cx="400050" cy="447675"/>
            <a:chOff x="5777472" y="4798637"/>
            <a:chExt cx="1366185" cy="1260568"/>
          </a:xfrm>
        </p:grpSpPr>
        <p:sp>
          <p:nvSpPr>
            <p:cNvPr id="22" name="Arc 33"/>
            <p:cNvSpPr>
              <a:spLocks noChangeArrowheads="1"/>
            </p:cNvSpPr>
            <p:nvPr/>
          </p:nvSpPr>
          <p:spPr bwMode="auto">
            <a:xfrm>
              <a:off x="5767497" y="5449593"/>
              <a:ext cx="449975" cy="60346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3" name="Arc 34"/>
            <p:cNvSpPr>
              <a:spLocks noChangeArrowheads="1"/>
            </p:cNvSpPr>
            <p:nvPr/>
          </p:nvSpPr>
          <p:spPr bwMode="auto">
            <a:xfrm>
              <a:off x="5923774" y="5344419"/>
              <a:ext cx="449972" cy="607934"/>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4" name="Arc 35"/>
            <p:cNvSpPr>
              <a:spLocks noChangeArrowheads="1"/>
            </p:cNvSpPr>
            <p:nvPr/>
          </p:nvSpPr>
          <p:spPr bwMode="auto">
            <a:xfrm>
              <a:off x="6076590" y="5230130"/>
              <a:ext cx="455395" cy="60346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5" name="Arc 36"/>
            <p:cNvSpPr>
              <a:spLocks noChangeArrowheads="1"/>
            </p:cNvSpPr>
            <p:nvPr/>
          </p:nvSpPr>
          <p:spPr bwMode="auto">
            <a:xfrm>
              <a:off x="6232867" y="5124956"/>
              <a:ext cx="455395" cy="607934"/>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6" name="Arc 37"/>
            <p:cNvSpPr>
              <a:spLocks noChangeArrowheads="1"/>
            </p:cNvSpPr>
            <p:nvPr/>
          </p:nvSpPr>
          <p:spPr bwMode="auto">
            <a:xfrm>
              <a:off x="6380444" y="5012068"/>
              <a:ext cx="455395" cy="60346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7" name="Arc 38"/>
            <p:cNvSpPr>
              <a:spLocks noChangeArrowheads="1"/>
            </p:cNvSpPr>
            <p:nvPr/>
          </p:nvSpPr>
          <p:spPr bwMode="auto">
            <a:xfrm>
              <a:off x="6530344" y="4903921"/>
              <a:ext cx="449972" cy="607934"/>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28" name="Arc 39"/>
            <p:cNvSpPr>
              <a:spLocks noChangeArrowheads="1"/>
            </p:cNvSpPr>
            <p:nvPr/>
          </p:nvSpPr>
          <p:spPr bwMode="auto">
            <a:xfrm>
              <a:off x="6684353" y="4794472"/>
              <a:ext cx="449975" cy="60346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grpSp>
      <p:grpSp>
        <p:nvGrpSpPr>
          <p:cNvPr id="144394" name="Group 28"/>
          <p:cNvGrpSpPr>
            <a:grpSpLocks/>
          </p:cNvGrpSpPr>
          <p:nvPr/>
        </p:nvGrpSpPr>
        <p:grpSpPr bwMode="auto">
          <a:xfrm rot="10076633" flipH="1">
            <a:off x="1649413" y="2592388"/>
            <a:ext cx="400050" cy="449262"/>
            <a:chOff x="5777472" y="4798637"/>
            <a:chExt cx="1366185" cy="1260568"/>
          </a:xfrm>
        </p:grpSpPr>
        <p:sp>
          <p:nvSpPr>
            <p:cNvPr id="30" name="Arc 33"/>
            <p:cNvSpPr>
              <a:spLocks noChangeArrowheads="1"/>
            </p:cNvSpPr>
            <p:nvPr/>
          </p:nvSpPr>
          <p:spPr bwMode="auto">
            <a:xfrm>
              <a:off x="5768629" y="5451649"/>
              <a:ext cx="44997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1" name="Arc 34"/>
            <p:cNvSpPr>
              <a:spLocks noChangeArrowheads="1"/>
            </p:cNvSpPr>
            <p:nvPr/>
          </p:nvSpPr>
          <p:spPr bwMode="auto">
            <a:xfrm>
              <a:off x="5924906" y="5351298"/>
              <a:ext cx="449972" cy="601333"/>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2" name="Arc 35"/>
            <p:cNvSpPr>
              <a:spLocks noChangeArrowheads="1"/>
            </p:cNvSpPr>
            <p:nvPr/>
          </p:nvSpPr>
          <p:spPr bwMode="auto">
            <a:xfrm>
              <a:off x="6077722" y="5232961"/>
              <a:ext cx="45539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3" name="Arc 36"/>
            <p:cNvSpPr>
              <a:spLocks noChangeArrowheads="1"/>
            </p:cNvSpPr>
            <p:nvPr/>
          </p:nvSpPr>
          <p:spPr bwMode="auto">
            <a:xfrm>
              <a:off x="6232867" y="5128256"/>
              <a:ext cx="455395" cy="601330"/>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4" name="Arc 37"/>
            <p:cNvSpPr>
              <a:spLocks noChangeArrowheads="1"/>
            </p:cNvSpPr>
            <p:nvPr/>
          </p:nvSpPr>
          <p:spPr bwMode="auto">
            <a:xfrm>
              <a:off x="6381576" y="5015668"/>
              <a:ext cx="45539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5" name="Arc 38"/>
            <p:cNvSpPr>
              <a:spLocks noChangeArrowheads="1"/>
            </p:cNvSpPr>
            <p:nvPr/>
          </p:nvSpPr>
          <p:spPr bwMode="auto">
            <a:xfrm>
              <a:off x="6531477" y="4912359"/>
              <a:ext cx="449972" cy="601330"/>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sp>
          <p:nvSpPr>
            <p:cNvPr id="36" name="Arc 39"/>
            <p:cNvSpPr>
              <a:spLocks noChangeArrowheads="1"/>
            </p:cNvSpPr>
            <p:nvPr/>
          </p:nvSpPr>
          <p:spPr bwMode="auto">
            <a:xfrm>
              <a:off x="6685485" y="4798841"/>
              <a:ext cx="44997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sz="1700">
                <a:solidFill>
                  <a:prstClr val="black"/>
                </a:solidFill>
                <a:latin typeface="Calibri"/>
                <a:ea typeface="ＭＳ Ｐゴシック" charset="0"/>
                <a:cs typeface="ＭＳ Ｐゴシック" charset="0"/>
              </a:endParaRPr>
            </a:p>
          </p:txBody>
        </p:sp>
      </p:grpSp>
      <p:sp>
        <p:nvSpPr>
          <p:cNvPr id="37" name="Rectangle 36"/>
          <p:cNvSpPr>
            <a:spLocks/>
          </p:cNvSpPr>
          <p:nvPr/>
        </p:nvSpPr>
        <p:spPr>
          <a:xfrm>
            <a:off x="6170613" y="3560763"/>
            <a:ext cx="1828800" cy="731837"/>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8" name="Rectangle 37"/>
          <p:cNvSpPr/>
          <p:nvPr/>
        </p:nvSpPr>
        <p:spPr>
          <a:xfrm>
            <a:off x="6105525" y="3598863"/>
            <a:ext cx="1968500" cy="647700"/>
          </a:xfrm>
          <a:prstGeom prst="rect">
            <a:avLst/>
          </a:prstGeom>
        </p:spPr>
        <p:txBody>
          <a:bodyPr>
            <a:spAutoFit/>
          </a:bodyPr>
          <a:lstStyle/>
          <a:p>
            <a:pPr algn="ctr" defTabSz="457200">
              <a:defRPr/>
            </a:pPr>
            <a:r>
              <a:rPr lang="en-US" dirty="0">
                <a:solidFill>
                  <a:prstClr val="black"/>
                </a:solidFill>
                <a:latin typeface="Calibri"/>
                <a:ea typeface="ＭＳ Ｐゴシック" charset="0"/>
                <a:cs typeface="Lucida Sans"/>
              </a:rPr>
              <a:t>Packet Data </a:t>
            </a:r>
            <a:br>
              <a:rPr lang="en-US" dirty="0">
                <a:solidFill>
                  <a:prstClr val="black"/>
                </a:solidFill>
                <a:latin typeface="Calibri"/>
                <a:ea typeface="ＭＳ Ｐゴシック" charset="0"/>
                <a:cs typeface="Lucida Sans"/>
              </a:rPr>
            </a:br>
            <a:r>
              <a:rPr lang="en-US" dirty="0">
                <a:solidFill>
                  <a:prstClr val="black"/>
                </a:solidFill>
                <a:latin typeface="Calibri"/>
                <a:ea typeface="ＭＳ Ｐゴシック" charset="0"/>
                <a:cs typeface="Lucida Sans"/>
              </a:rPr>
              <a:t>Network Gateway</a:t>
            </a:r>
          </a:p>
        </p:txBody>
      </p:sp>
      <p:sp>
        <p:nvSpPr>
          <p:cNvPr id="39" name="Rectangle 38"/>
          <p:cNvSpPr>
            <a:spLocks noChangeAspect="1"/>
          </p:cNvSpPr>
          <p:nvPr/>
        </p:nvSpPr>
        <p:spPr>
          <a:xfrm>
            <a:off x="3692525" y="3074988"/>
            <a:ext cx="1828800" cy="714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40" name="Rectangle 39"/>
          <p:cNvSpPr/>
          <p:nvPr/>
        </p:nvSpPr>
        <p:spPr>
          <a:xfrm>
            <a:off x="3738563" y="3232150"/>
            <a:ext cx="1754187" cy="369888"/>
          </a:xfrm>
          <a:prstGeom prst="rect">
            <a:avLst/>
          </a:prstGeom>
        </p:spPr>
        <p:txBody>
          <a:bodyPr wrap="none">
            <a:spAutoFit/>
          </a:bodyPr>
          <a:lstStyle/>
          <a:p>
            <a:pPr algn="ctr" defTabSz="457200">
              <a:defRPr/>
            </a:pPr>
            <a:r>
              <a:rPr lang="en-US" dirty="0">
                <a:solidFill>
                  <a:prstClr val="black"/>
                </a:solidFill>
                <a:latin typeface="Calibri"/>
                <a:ea typeface="ＭＳ Ｐゴシック" charset="0"/>
                <a:cs typeface="Lucida Sans"/>
              </a:rPr>
              <a:t>Serving Gateway</a:t>
            </a:r>
          </a:p>
        </p:txBody>
      </p:sp>
      <p:sp>
        <p:nvSpPr>
          <p:cNvPr id="41" name="Rectangle 40"/>
          <p:cNvSpPr/>
          <p:nvPr/>
        </p:nvSpPr>
        <p:spPr>
          <a:xfrm>
            <a:off x="8086725" y="4418013"/>
            <a:ext cx="865188" cy="338137"/>
          </a:xfrm>
          <a:prstGeom prst="rect">
            <a:avLst/>
          </a:prstGeom>
        </p:spPr>
        <p:txBody>
          <a:bodyPr wrap="none">
            <a:spAutoFit/>
          </a:bodyPr>
          <a:lstStyle/>
          <a:p>
            <a:pPr defTabSz="457200">
              <a:defRPr/>
            </a:pPr>
            <a:r>
              <a:rPr lang="en-US" sz="1600" dirty="0">
                <a:solidFill>
                  <a:prstClr val="black"/>
                </a:solidFill>
                <a:latin typeface="Calibri"/>
                <a:ea typeface="ＭＳ Ｐゴシック" charset="0"/>
                <a:cs typeface="Lucida Sans"/>
              </a:rPr>
              <a:t>Internet</a:t>
            </a:r>
            <a:endParaRPr lang="en-US" sz="1600" dirty="0">
              <a:solidFill>
                <a:prstClr val="black"/>
              </a:solidFill>
              <a:latin typeface="Calibri"/>
              <a:ea typeface="ＭＳ Ｐゴシック" charset="0"/>
              <a:cs typeface="ＭＳ Ｐゴシック" charset="0"/>
            </a:endParaRPr>
          </a:p>
        </p:txBody>
      </p:sp>
      <p:cxnSp>
        <p:nvCxnSpPr>
          <p:cNvPr id="42" name="Straight Connector 41"/>
          <p:cNvCxnSpPr>
            <a:stCxn id="37" idx="3"/>
          </p:cNvCxnSpPr>
          <p:nvPr/>
        </p:nvCxnSpPr>
        <p:spPr>
          <a:xfrm>
            <a:off x="7999413" y="3927475"/>
            <a:ext cx="687387" cy="952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700463" y="4410075"/>
            <a:ext cx="1828800" cy="71437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44" name="Rectangle 43"/>
          <p:cNvSpPr/>
          <p:nvPr/>
        </p:nvSpPr>
        <p:spPr>
          <a:xfrm>
            <a:off x="3746500" y="4554538"/>
            <a:ext cx="1754188" cy="369887"/>
          </a:xfrm>
          <a:prstGeom prst="rect">
            <a:avLst/>
          </a:prstGeom>
        </p:spPr>
        <p:txBody>
          <a:bodyPr wrap="none">
            <a:spAutoFit/>
          </a:bodyPr>
          <a:lstStyle/>
          <a:p>
            <a:pPr algn="ctr" defTabSz="457200">
              <a:defRPr/>
            </a:pPr>
            <a:r>
              <a:rPr lang="en-US" dirty="0">
                <a:solidFill>
                  <a:prstClr val="black"/>
                </a:solidFill>
                <a:latin typeface="Calibri"/>
                <a:ea typeface="ＭＳ Ｐゴシック" charset="0"/>
                <a:cs typeface="Lucida Sans"/>
              </a:rPr>
              <a:t>Serving Gateway</a:t>
            </a:r>
          </a:p>
        </p:txBody>
      </p:sp>
      <p:cxnSp>
        <p:nvCxnSpPr>
          <p:cNvPr id="45" name="Elbow Connector 44"/>
          <p:cNvCxnSpPr>
            <a:stCxn id="39" idx="3"/>
          </p:cNvCxnSpPr>
          <p:nvPr/>
        </p:nvCxnSpPr>
        <p:spPr>
          <a:xfrm>
            <a:off x="5521325" y="3432175"/>
            <a:ext cx="649288" cy="434975"/>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529263" y="4130675"/>
            <a:ext cx="641350" cy="63658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endCxn id="39" idx="1"/>
          </p:cNvCxnSpPr>
          <p:nvPr/>
        </p:nvCxnSpPr>
        <p:spPr>
          <a:xfrm>
            <a:off x="2786063" y="2730500"/>
            <a:ext cx="906462" cy="701675"/>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V="1">
            <a:off x="2778125" y="4738688"/>
            <a:ext cx="908050" cy="661987"/>
          </a:xfrm>
          <a:prstGeom prst="bentConnector3">
            <a:avLst>
              <a:gd name="adj1" fmla="val 5418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7738" y="1619250"/>
            <a:ext cx="0" cy="4819650"/>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733550" y="1660525"/>
            <a:ext cx="1414463" cy="307975"/>
          </a:xfrm>
          <a:prstGeom prst="rect">
            <a:avLst/>
          </a:prstGeom>
        </p:spPr>
        <p:txBody>
          <a:bodyPr wrap="none">
            <a:spAutoFit/>
          </a:bodyPr>
          <a:lstStyle/>
          <a:p>
            <a:pPr algn="ctr" defTabSz="457200">
              <a:defRPr/>
            </a:pPr>
            <a:r>
              <a:rPr lang="en-US" sz="1400" dirty="0">
                <a:solidFill>
                  <a:prstClr val="black"/>
                </a:solidFill>
                <a:latin typeface="Calibri"/>
                <a:ea typeface="ＭＳ Ｐゴシック" charset="0"/>
                <a:cs typeface="Lucida Sans"/>
              </a:rPr>
              <a:t>Base Station (BS)</a:t>
            </a:r>
            <a:endParaRPr lang="en-US" sz="1400" dirty="0">
              <a:solidFill>
                <a:prstClr val="black"/>
              </a:solidFill>
              <a:latin typeface="Calibri"/>
              <a:ea typeface="ＭＳ Ｐゴシック" charset="0"/>
              <a:cs typeface="ＭＳ Ｐゴシック" charset="0"/>
            </a:endParaRPr>
          </a:p>
        </p:txBody>
      </p:sp>
      <p:cxnSp>
        <p:nvCxnSpPr>
          <p:cNvPr id="51" name="Straight Connector 50"/>
          <p:cNvCxnSpPr/>
          <p:nvPr/>
        </p:nvCxnSpPr>
        <p:spPr>
          <a:xfrm>
            <a:off x="2439988" y="1939925"/>
            <a:ext cx="0" cy="173038"/>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625" y="3875088"/>
            <a:ext cx="1714500" cy="307975"/>
          </a:xfrm>
          <a:prstGeom prst="rect">
            <a:avLst/>
          </a:prstGeom>
        </p:spPr>
        <p:txBody>
          <a:bodyPr wrap="none">
            <a:spAutoFit/>
          </a:bodyPr>
          <a:lstStyle/>
          <a:p>
            <a:pPr algn="ctr" defTabSz="457200">
              <a:defRPr/>
            </a:pPr>
            <a:r>
              <a:rPr lang="en-US" sz="1400" dirty="0">
                <a:solidFill>
                  <a:prstClr val="black"/>
                </a:solidFill>
                <a:latin typeface="Calibri"/>
                <a:ea typeface="ＭＳ Ｐゴシック" charset="0"/>
                <a:cs typeface="Lucida Sans"/>
              </a:rPr>
              <a:t>User Equipment (UE)</a:t>
            </a:r>
            <a:endParaRPr lang="en-US" sz="1400" dirty="0">
              <a:solidFill>
                <a:prstClr val="black"/>
              </a:solidFill>
              <a:latin typeface="Calibri"/>
              <a:ea typeface="ＭＳ Ｐゴシック" charset="0"/>
              <a:cs typeface="ＭＳ Ｐゴシック" charset="0"/>
            </a:endParaRPr>
          </a:p>
        </p:txBody>
      </p:sp>
      <p:cxnSp>
        <p:nvCxnSpPr>
          <p:cNvPr id="53" name="Straight Connector 52"/>
          <p:cNvCxnSpPr/>
          <p:nvPr/>
        </p:nvCxnSpPr>
        <p:spPr>
          <a:xfrm>
            <a:off x="1158875" y="4410075"/>
            <a:ext cx="0" cy="266700"/>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44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31F36B-3094-AB43-A0B8-7C6D60A5EE35}" type="slidenum">
              <a:rPr lang="en-US" sz="1200">
                <a:solidFill>
                  <a:srgbClr val="000000"/>
                </a:solidFill>
                <a:latin typeface="Calibri" charset="0"/>
              </a:rPr>
              <a:pPr eaLnBrk="1" hangingPunct="1"/>
              <a:t>44</a:t>
            </a:fld>
            <a:endParaRPr lang="en-US" sz="1200">
              <a:solidFill>
                <a:srgbClr val="000000"/>
              </a:solidFill>
              <a:latin typeface="Calibri"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
        <p:nvSpPr>
          <p:cNvPr id="3" name="Footer Placeholder 2"/>
          <p:cNvSpPr>
            <a:spLocks noGrp="1"/>
          </p:cNvSpPr>
          <p:nvPr>
            <p:ph type="ftr" sz="quarter" idx="11"/>
          </p:nvPr>
        </p:nvSpPr>
        <p:spPr/>
        <p:txBody>
          <a:bodyPr/>
          <a:lstStyle/>
          <a:p>
            <a:pPr>
              <a:defRPr/>
            </a:pPr>
            <a:r>
              <a:rPr lang="en-US" smtClean="0"/>
              <a:t>Cellular Networks and Mobile Computing (COMS 6998-7)</a:t>
            </a:r>
            <a:endParaRPr lang="en-US"/>
          </a:p>
        </p:txBody>
      </p:sp>
    </p:spTree>
    <p:extLst>
      <p:ext uri="{BB962C8B-B14F-4D97-AF65-F5344CB8AC3E}">
        <p14:creationId xmlns:p14="http://schemas.microsoft.com/office/powerpoint/2010/main" val="2206012862"/>
      </p:ext>
    </p:extLst>
  </p:cSld>
  <p:clrMapOvr>
    <a:masterClrMapping/>
  </p:clrMapOvr>
  <p:transition xmlns:p14="http://schemas.microsoft.com/office/powerpoint/2010/main" spd="slow" advTm="35938"/>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384425" y="3386138"/>
            <a:ext cx="4591050" cy="3186112"/>
            <a:chOff x="2384541" y="3385910"/>
            <a:chExt cx="4590407" cy="3185842"/>
          </a:xfrm>
        </p:grpSpPr>
        <p:pic>
          <p:nvPicPr>
            <p:cNvPr id="145463" name="Picture 61" descr="Protocol_Transl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463" y="3385910"/>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4541" y="3647394"/>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04511" y="4465438"/>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13104" y="527835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98300" y="636051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648" y="48622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9"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772" y="43687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a:stCxn id="22" idx="3"/>
              <a:endCxn id="145469" idx="1"/>
            </p:cNvCxnSpPr>
            <p:nvPr/>
          </p:nvCxnSpPr>
          <p:spPr>
            <a:xfrm>
              <a:off x="2935327" y="3752591"/>
              <a:ext cx="1599976" cy="7603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6" idx="3"/>
              <a:endCxn id="145469" idx="1"/>
            </p:cNvCxnSpPr>
            <p:nvPr/>
          </p:nvCxnSpPr>
          <p:spPr>
            <a:xfrm flipV="1">
              <a:off x="3055960" y="4512939"/>
              <a:ext cx="1479343" cy="5873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72"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523" y="519011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a:stCxn id="59" idx="3"/>
              <a:endCxn id="145472" idx="1"/>
            </p:cNvCxnSpPr>
            <p:nvPr/>
          </p:nvCxnSpPr>
          <p:spPr>
            <a:xfrm flipV="1">
              <a:off x="3049611" y="5333607"/>
              <a:ext cx="1139665" cy="11317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2" idx="3"/>
              <a:endCxn id="145472" idx="1"/>
            </p:cNvCxnSpPr>
            <p:nvPr/>
          </p:nvCxnSpPr>
          <p:spPr>
            <a:xfrm flipV="1">
              <a:off x="2963898" y="5333607"/>
              <a:ext cx="1225378" cy="507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145472" idx="3"/>
              <a:endCxn id="145468" idx="1"/>
            </p:cNvCxnSpPr>
            <p:nvPr/>
          </p:nvCxnSpPr>
          <p:spPr>
            <a:xfrm flipV="1">
              <a:off x="4938471" y="5006610"/>
              <a:ext cx="1287282" cy="32699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45469" idx="2"/>
              <a:endCxn id="145472" idx="0"/>
            </p:cNvCxnSpPr>
            <p:nvPr/>
          </p:nvCxnSpPr>
          <p:spPr>
            <a:xfrm flipH="1">
              <a:off x="4563874" y="4655802"/>
              <a:ext cx="346027" cy="53494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145469" idx="3"/>
              <a:endCxn id="145468" idx="1"/>
            </p:cNvCxnSpPr>
            <p:nvPr/>
          </p:nvCxnSpPr>
          <p:spPr>
            <a:xfrm>
              <a:off x="5284498" y="4512939"/>
              <a:ext cx="941255" cy="49367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78" name="Picture 11" descr="IOSfire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8070" y="5736505"/>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a:stCxn id="145478" idx="0"/>
              <a:endCxn id="145472" idx="2"/>
            </p:cNvCxnSpPr>
            <p:nvPr/>
          </p:nvCxnSpPr>
          <p:spPr>
            <a:xfrm flipH="1" flipV="1">
              <a:off x="4563874" y="5478058"/>
              <a:ext cx="880939" cy="25874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80"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024" y="5975309"/>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81" name="Picture 68" descr="Network_Mgmt_Applia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8779" y="3515284"/>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Straight Connector 95"/>
            <p:cNvCxnSpPr>
              <a:stCxn id="145480" idx="0"/>
              <a:endCxn id="145472" idx="2"/>
            </p:cNvCxnSpPr>
            <p:nvPr/>
          </p:nvCxnSpPr>
          <p:spPr>
            <a:xfrm flipV="1">
              <a:off x="4389273" y="5478058"/>
              <a:ext cx="174601" cy="49684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45481" idx="2"/>
              <a:endCxn id="145469" idx="0"/>
            </p:cNvCxnSpPr>
            <p:nvPr/>
          </p:nvCxnSpPr>
          <p:spPr>
            <a:xfrm flipH="1">
              <a:off x="4909900" y="4136733"/>
              <a:ext cx="376184" cy="2317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45469" idx="0"/>
            </p:cNvCxnSpPr>
            <p:nvPr/>
          </p:nvCxnSpPr>
          <p:spPr>
            <a:xfrm flipH="1" flipV="1">
              <a:off x="4535303" y="4011332"/>
              <a:ext cx="374598" cy="35715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54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C7B3313-C191-8145-9D68-A4BA9E91924C}" type="slidenum">
              <a:rPr lang="en-US" sz="1200">
                <a:solidFill>
                  <a:srgbClr val="898989"/>
                </a:solidFill>
                <a:latin typeface="Gill Sans Light" charset="0"/>
              </a:rPr>
              <a:pPr eaLnBrk="1" hangingPunct="1"/>
              <a:t>45</a:t>
            </a:fld>
            <a:endParaRPr lang="en-US" sz="1200">
              <a:solidFill>
                <a:srgbClr val="898989"/>
              </a:solidFill>
              <a:latin typeface="Gill Sans Light" charset="0"/>
            </a:endParaRPr>
          </a:p>
        </p:txBody>
      </p:sp>
      <p:grpSp>
        <p:nvGrpSpPr>
          <p:cNvPr id="145411" name="Group 1"/>
          <p:cNvGrpSpPr>
            <a:grpSpLocks/>
          </p:cNvGrpSpPr>
          <p:nvPr/>
        </p:nvGrpSpPr>
        <p:grpSpPr bwMode="auto">
          <a:xfrm>
            <a:off x="730250" y="1181100"/>
            <a:ext cx="7943850" cy="5797550"/>
            <a:chOff x="730132" y="1181644"/>
            <a:chExt cx="7943969" cy="5797304"/>
          </a:xfrm>
        </p:grpSpPr>
        <p:grpSp>
          <p:nvGrpSpPr>
            <p:cNvPr id="145429" name="Group 3"/>
            <p:cNvGrpSpPr>
              <a:grpSpLocks/>
            </p:cNvGrpSpPr>
            <p:nvPr/>
          </p:nvGrpSpPr>
          <p:grpSpPr bwMode="auto">
            <a:xfrm>
              <a:off x="730132" y="1181644"/>
              <a:ext cx="2009477" cy="5797304"/>
              <a:chOff x="730132" y="1181644"/>
              <a:chExt cx="2009477" cy="5797304"/>
            </a:xfrm>
          </p:grpSpPr>
          <p:graphicFrame>
            <p:nvGraphicFramePr>
              <p:cNvPr id="145434" name="Object 9"/>
              <p:cNvGraphicFramePr>
                <a:graphicFrameLocks noChangeAspect="1"/>
              </p:cNvGraphicFramePr>
              <p:nvPr/>
            </p:nvGraphicFramePr>
            <p:xfrm>
              <a:off x="2188749" y="3193477"/>
              <a:ext cx="357464" cy="1072355"/>
            </p:xfrm>
            <a:graphic>
              <a:graphicData uri="http://schemas.openxmlformats.org/presentationml/2006/ole">
                <mc:AlternateContent xmlns:mc="http://schemas.openxmlformats.org/markup-compatibility/2006">
                  <mc:Choice xmlns:v="urn:schemas-microsoft-com:vml" Requires="v">
                    <p:oleObj spid="_x0000_s152702" name="Visio" r:id="rId10" imgW="635000" imgH="1511300" progId="">
                      <p:embed/>
                    </p:oleObj>
                  </mc:Choice>
                  <mc:Fallback>
                    <p:oleObj name="Visio" r:id="rId10"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8749" y="3193477"/>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5" name="Object 34"/>
              <p:cNvGraphicFramePr>
                <a:graphicFrameLocks noChangeAspect="1"/>
              </p:cNvGraphicFramePr>
              <p:nvPr/>
            </p:nvGraphicFramePr>
            <p:xfrm>
              <a:off x="2308719" y="4011521"/>
              <a:ext cx="357464" cy="1072355"/>
            </p:xfrm>
            <a:graphic>
              <a:graphicData uri="http://schemas.openxmlformats.org/presentationml/2006/ole">
                <mc:AlternateContent xmlns:mc="http://schemas.openxmlformats.org/markup-compatibility/2006">
                  <mc:Choice xmlns:v="urn:schemas-microsoft-com:vml" Requires="v">
                    <p:oleObj spid="_x0000_s152703" name="Visio" r:id="rId12" imgW="635000" imgH="1511300" progId="">
                      <p:embed/>
                    </p:oleObj>
                  </mc:Choice>
                  <mc:Fallback>
                    <p:oleObj name="Visio" r:id="rId12"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8719" y="4011521"/>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6" name="Object 40"/>
              <p:cNvGraphicFramePr>
                <a:graphicFrameLocks noChangeAspect="1"/>
              </p:cNvGraphicFramePr>
              <p:nvPr/>
            </p:nvGraphicFramePr>
            <p:xfrm>
              <a:off x="2217312" y="4824433"/>
              <a:ext cx="357464" cy="1072355"/>
            </p:xfrm>
            <a:graphic>
              <a:graphicData uri="http://schemas.openxmlformats.org/presentationml/2006/ole">
                <mc:AlternateContent xmlns:mc="http://schemas.openxmlformats.org/markup-compatibility/2006">
                  <mc:Choice xmlns:v="urn:schemas-microsoft-com:vml" Requires="v">
                    <p:oleObj spid="_x0000_s152704" name="Visio" r:id="rId13" imgW="635000" imgH="1511300" progId="">
                      <p:embed/>
                    </p:oleObj>
                  </mc:Choice>
                  <mc:Fallback>
                    <p:oleObj name="Visio" r:id="rId13"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7312" y="4824433"/>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7" name="Object 57"/>
              <p:cNvGraphicFramePr>
                <a:graphicFrameLocks noChangeAspect="1"/>
              </p:cNvGraphicFramePr>
              <p:nvPr/>
            </p:nvGraphicFramePr>
            <p:xfrm>
              <a:off x="2302508" y="5906593"/>
              <a:ext cx="357464" cy="1072355"/>
            </p:xfrm>
            <a:graphic>
              <a:graphicData uri="http://schemas.openxmlformats.org/presentationml/2006/ole">
                <mc:AlternateContent xmlns:mc="http://schemas.openxmlformats.org/markup-compatibility/2006">
                  <mc:Choice xmlns:v="urn:schemas-microsoft-com:vml" Requires="v">
                    <p:oleObj spid="_x0000_s152705" name="Visio" r:id="rId14" imgW="635000" imgH="1511300" progId="">
                      <p:embed/>
                    </p:oleObj>
                  </mc:Choice>
                  <mc:Fallback>
                    <p:oleObj name="Visio" r:id="rId14"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2508" y="5906593"/>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5438" name="Group 103"/>
              <p:cNvGrpSpPr>
                <a:grpSpLocks/>
              </p:cNvGrpSpPr>
              <p:nvPr/>
            </p:nvGrpSpPr>
            <p:grpSpPr bwMode="auto">
              <a:xfrm>
                <a:off x="730132" y="2797211"/>
                <a:ext cx="834268" cy="1385047"/>
                <a:chOff x="547949" y="1288623"/>
                <a:chExt cx="834268" cy="1385046"/>
              </a:xfrm>
            </p:grpSpPr>
            <p:pic>
              <p:nvPicPr>
                <p:cNvPr id="145460" name="Picture 104"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1" name="Picture 105"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2" name="Picture 106"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39" name="Group 107"/>
              <p:cNvGrpSpPr>
                <a:grpSpLocks/>
              </p:cNvGrpSpPr>
              <p:nvPr/>
            </p:nvGrpSpPr>
            <p:grpSpPr bwMode="auto">
              <a:xfrm>
                <a:off x="730132" y="5246559"/>
                <a:ext cx="834268" cy="1385047"/>
                <a:chOff x="547949" y="4190857"/>
                <a:chExt cx="834268" cy="1385046"/>
              </a:xfrm>
            </p:grpSpPr>
            <p:pic>
              <p:nvPicPr>
                <p:cNvPr id="145457" name="Picture 108"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928672" y="419085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58" name="Picture 109"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701899" y="441060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59" name="Picture 110"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547949" y="4646275"/>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40" name="Group 111"/>
              <p:cNvGrpSpPr>
                <a:grpSpLocks/>
              </p:cNvGrpSpPr>
              <p:nvPr/>
            </p:nvGrpSpPr>
            <p:grpSpPr bwMode="auto">
              <a:xfrm rot="-10076633" flipH="1" flipV="1">
                <a:off x="1650085" y="5714793"/>
                <a:ext cx="399714" cy="448579"/>
                <a:chOff x="5777472" y="4798637"/>
                <a:chExt cx="1366185" cy="1260568"/>
              </a:xfrm>
            </p:grpSpPr>
            <p:sp>
              <p:nvSpPr>
                <p:cNvPr id="14545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grpSp>
          <p:grpSp>
            <p:nvGrpSpPr>
              <p:cNvPr id="145441" name="Group 121"/>
              <p:cNvGrpSpPr>
                <a:grpSpLocks/>
              </p:cNvGrpSpPr>
              <p:nvPr/>
            </p:nvGrpSpPr>
            <p:grpSpPr bwMode="auto">
              <a:xfrm rot="10076633" flipH="1">
                <a:off x="1650085" y="3265445"/>
                <a:ext cx="399714" cy="448579"/>
                <a:chOff x="5777472" y="4798637"/>
                <a:chExt cx="1366185" cy="1260568"/>
              </a:xfrm>
            </p:grpSpPr>
            <p:sp>
              <p:nvSpPr>
                <p:cNvPr id="145443"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4"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5"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6"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7"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8"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9"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grpSp>
          <p:cxnSp>
            <p:nvCxnSpPr>
              <p:cNvPr id="79" name="Straight Connector 78"/>
              <p:cNvCxnSpPr/>
              <p:nvPr/>
            </p:nvCxnSpPr>
            <p:spPr>
              <a:xfrm>
                <a:off x="2739937" y="1181644"/>
                <a:ext cx="0" cy="5316312"/>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45430" name="Group 6"/>
            <p:cNvGrpSpPr>
              <a:grpSpLocks/>
            </p:cNvGrpSpPr>
            <p:nvPr/>
          </p:nvGrpSpPr>
          <p:grpSpPr bwMode="auto">
            <a:xfrm>
              <a:off x="6534958" y="1181644"/>
              <a:ext cx="2139143" cy="5316495"/>
              <a:chOff x="6534958" y="1181644"/>
              <a:chExt cx="2139143" cy="5316495"/>
            </a:xfrm>
          </p:grpSpPr>
          <p:cxnSp>
            <p:nvCxnSpPr>
              <p:cNvPr id="72" name="Straight Connector 71"/>
              <p:cNvCxnSpPr>
                <a:stCxn id="145468" idx="3"/>
              </p:cNvCxnSpPr>
              <p:nvPr/>
            </p:nvCxnSpPr>
            <p:spPr>
              <a:xfrm>
                <a:off x="6975451" y="5005769"/>
                <a:ext cx="39211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5432" name="Rectangle 91"/>
              <p:cNvSpPr>
                <a:spLocks noChangeArrowheads="1"/>
              </p:cNvSpPr>
              <p:nvPr/>
            </p:nvSpPr>
            <p:spPr bwMode="auto">
              <a:xfrm>
                <a:off x="7468427" y="4849494"/>
                <a:ext cx="1205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400" smtClean="0">
                    <a:solidFill>
                      <a:srgbClr val="000000"/>
                    </a:solidFill>
                    <a:latin typeface="Gill Sans Light" charset="0"/>
                    <a:ea typeface="ＭＳ Ｐゴシック" charset="0"/>
                    <a:cs typeface="Gill Sans Light" charset="0"/>
                  </a:rPr>
                  <a:t>Internet</a:t>
                </a:r>
              </a:p>
            </p:txBody>
          </p:sp>
          <p:cxnSp>
            <p:nvCxnSpPr>
              <p:cNvPr id="80" name="Straight Connector 79"/>
              <p:cNvCxnSpPr/>
              <p:nvPr/>
            </p:nvCxnSpPr>
            <p:spPr>
              <a:xfrm>
                <a:off x="6535707" y="1181644"/>
                <a:ext cx="0" cy="5316312"/>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a:grpSpLocks/>
          </p:cNvGrpSpPr>
          <p:nvPr/>
        </p:nvGrpSpPr>
        <p:grpSpPr bwMode="auto">
          <a:xfrm>
            <a:off x="2660650" y="2413000"/>
            <a:ext cx="3565525" cy="3948113"/>
            <a:chOff x="2659972" y="2412723"/>
            <a:chExt cx="3565676" cy="3947787"/>
          </a:xfrm>
        </p:grpSpPr>
        <p:sp>
          <p:nvSpPr>
            <p:cNvPr id="145421" name="Rectangle 76"/>
            <p:cNvSpPr>
              <a:spLocks noChangeArrowheads="1"/>
            </p:cNvSpPr>
            <p:nvPr/>
          </p:nvSpPr>
          <p:spPr bwMode="auto">
            <a:xfrm>
              <a:off x="3324589" y="2412723"/>
              <a:ext cx="1828800" cy="41549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smtClean="0">
                  <a:solidFill>
                    <a:srgbClr val="FF0000"/>
                  </a:solidFill>
                  <a:latin typeface="Gill Sans Light" charset="0"/>
                  <a:ea typeface="ＭＳ Ｐゴシック" charset="0"/>
                  <a:cs typeface="Gill Sans Light" charset="0"/>
                </a:rPr>
                <a:t>Controller</a:t>
              </a:r>
            </a:p>
          </p:txBody>
        </p:sp>
        <p:cxnSp>
          <p:nvCxnSpPr>
            <p:cNvPr id="119" name="Straight Connector 118"/>
            <p:cNvCxnSpPr>
              <a:stCxn id="145469" idx="0"/>
              <a:endCxn id="145421" idx="2"/>
            </p:cNvCxnSpPr>
            <p:nvPr/>
          </p:nvCxnSpPr>
          <p:spPr>
            <a:xfrm flipH="1" flipV="1">
              <a:off x="4239602" y="2828614"/>
              <a:ext cx="669953" cy="1539748"/>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5468" idx="1"/>
              <a:endCxn id="145421" idx="2"/>
            </p:cNvCxnSpPr>
            <p:nvPr/>
          </p:nvCxnSpPr>
          <p:spPr>
            <a:xfrm flipH="1" flipV="1">
              <a:off x="4239602" y="2828614"/>
              <a:ext cx="1986046" cy="2177870"/>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22" idx="0"/>
              <a:endCxn id="145421" idx="2"/>
            </p:cNvCxnSpPr>
            <p:nvPr/>
          </p:nvCxnSpPr>
          <p:spPr>
            <a:xfrm flipV="1">
              <a:off x="2659972" y="2828614"/>
              <a:ext cx="1579630" cy="81908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36" idx="0"/>
              <a:endCxn id="145421" idx="2"/>
            </p:cNvCxnSpPr>
            <p:nvPr/>
          </p:nvCxnSpPr>
          <p:spPr>
            <a:xfrm flipV="1">
              <a:off x="2780627" y="2828614"/>
              <a:ext cx="1458975" cy="1636578"/>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42" idx="0"/>
              <a:endCxn id="145421" idx="2"/>
            </p:cNvCxnSpPr>
            <p:nvPr/>
          </p:nvCxnSpPr>
          <p:spPr>
            <a:xfrm flipV="1">
              <a:off x="2688548" y="2828614"/>
              <a:ext cx="1551054" cy="2449311"/>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9" idx="0"/>
              <a:endCxn id="145421" idx="2"/>
            </p:cNvCxnSpPr>
            <p:nvPr/>
          </p:nvCxnSpPr>
          <p:spPr>
            <a:xfrm flipV="1">
              <a:off x="2774277" y="2828614"/>
              <a:ext cx="1465325" cy="3531896"/>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145472" idx="0"/>
              <a:endCxn id="145421" idx="2"/>
            </p:cNvCxnSpPr>
            <p:nvPr/>
          </p:nvCxnSpPr>
          <p:spPr>
            <a:xfrm flipH="1" flipV="1">
              <a:off x="4239602" y="2828614"/>
              <a:ext cx="323864" cy="2362005"/>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84" name="TextBox 83"/>
          <p:cNvSpPr txBox="1">
            <a:spLocks noChangeArrowheads="1"/>
          </p:cNvSpPr>
          <p:nvPr/>
        </p:nvSpPr>
        <p:spPr bwMode="auto">
          <a:xfrm>
            <a:off x="2979738" y="1295400"/>
            <a:ext cx="32464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600" b="0" smtClean="0">
                <a:solidFill>
                  <a:srgbClr val="000000"/>
                </a:solidFill>
                <a:latin typeface="Gill Sans Light" charset="0"/>
                <a:cs typeface="Gill Sans Light" charset="0"/>
              </a:rPr>
              <a:t>Simple hardware</a:t>
            </a:r>
          </a:p>
        </p:txBody>
      </p:sp>
      <p:sp>
        <p:nvSpPr>
          <p:cNvPr id="145414" name="Title 1"/>
          <p:cNvSpPr>
            <a:spLocks noGrp="1"/>
          </p:cNvSpPr>
          <p:nvPr>
            <p:ph type="title"/>
          </p:nvPr>
        </p:nvSpPr>
        <p:spPr>
          <a:xfrm>
            <a:off x="457200" y="274638"/>
            <a:ext cx="8229600" cy="1143000"/>
          </a:xfrm>
        </p:spPr>
        <p:txBody>
          <a:bodyPr/>
          <a:lstStyle/>
          <a:p>
            <a:r>
              <a:rPr lang="en-US" sz="3600">
                <a:solidFill>
                  <a:srgbClr val="000090"/>
                </a:solidFill>
                <a:latin typeface="Gill Sans Light" charset="0"/>
                <a:ea typeface="ＭＳ Ｐゴシック" charset="0"/>
              </a:rPr>
              <a:t>SoftCell Overview</a:t>
            </a:r>
          </a:p>
        </p:txBody>
      </p:sp>
      <p:sp>
        <p:nvSpPr>
          <p:cNvPr id="85" name="TextBox 84"/>
          <p:cNvSpPr txBox="1">
            <a:spLocks noChangeArrowheads="1"/>
          </p:cNvSpPr>
          <p:nvPr/>
        </p:nvSpPr>
        <p:spPr bwMode="auto">
          <a:xfrm>
            <a:off x="3087688" y="1625600"/>
            <a:ext cx="30210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600" b="0" smtClean="0">
                <a:solidFill>
                  <a:srgbClr val="FF0000"/>
                </a:solidFill>
                <a:latin typeface="Gill Sans Light" charset="0"/>
                <a:cs typeface="Gill Sans Light" charset="0"/>
              </a:rPr>
              <a:t>+</a:t>
            </a:r>
            <a:r>
              <a:rPr lang="en-US" sz="2600" b="0" smtClean="0">
                <a:solidFill>
                  <a:srgbClr val="C0504D"/>
                </a:solidFill>
                <a:latin typeface="Gill Sans Light" charset="0"/>
                <a:cs typeface="Gill Sans Light" charset="0"/>
              </a:rPr>
              <a:t> </a:t>
            </a:r>
            <a:r>
              <a:rPr lang="en-US" altLang="zh-CN" sz="2600" b="0" smtClean="0">
                <a:solidFill>
                  <a:srgbClr val="FF0000"/>
                </a:solidFill>
                <a:latin typeface="Gill Sans Light" charset="0"/>
                <a:cs typeface="Gill Sans Light" charset="0"/>
              </a:rPr>
              <a:t>SoftCell </a:t>
            </a:r>
            <a:r>
              <a:rPr lang="en-US" sz="2600" b="0" smtClean="0">
                <a:solidFill>
                  <a:srgbClr val="FF0000"/>
                </a:solidFill>
                <a:latin typeface="Gill Sans Light" charset="0"/>
                <a:cs typeface="Gill Sans Light" charset="0"/>
              </a:rPr>
              <a:t>software</a:t>
            </a:r>
          </a:p>
        </p:txBody>
      </p:sp>
      <p:grpSp>
        <p:nvGrpSpPr>
          <p:cNvPr id="145416" name="Group 7"/>
          <p:cNvGrpSpPr>
            <a:grpSpLocks/>
          </p:cNvGrpSpPr>
          <p:nvPr/>
        </p:nvGrpSpPr>
        <p:grpSpPr bwMode="auto">
          <a:xfrm>
            <a:off x="2354263" y="3043238"/>
            <a:ext cx="360362" cy="3365500"/>
            <a:chOff x="2354590" y="3042854"/>
            <a:chExt cx="360305" cy="3366135"/>
          </a:xfrm>
        </p:grpSpPr>
        <p:pic>
          <p:nvPicPr>
            <p:cNvPr id="145417" name="Picture 82"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94709" y="3909958"/>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8" name="Picture 85"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4541" y="4676680"/>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9" name="Picture 86"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4590" y="3042854"/>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Picture 87"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8349" y="5752925"/>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a:defRPr/>
            </a:pPr>
            <a:r>
              <a:rPr lang="en-US" smtClean="0"/>
              <a:t>3/10/14</a:t>
            </a:r>
            <a:endParaRPr lang="en-US"/>
          </a:p>
        </p:txBody>
      </p:sp>
      <p:sp>
        <p:nvSpPr>
          <p:cNvPr id="3" name="Footer Placeholder 2"/>
          <p:cNvSpPr>
            <a:spLocks noGrp="1"/>
          </p:cNvSpPr>
          <p:nvPr>
            <p:ph type="ftr" sz="quarter" idx="11"/>
          </p:nvPr>
        </p:nvSpPr>
        <p:spPr/>
        <p:txBody>
          <a:bodyPr/>
          <a:lstStyle/>
          <a:p>
            <a:pPr>
              <a:defRPr/>
            </a:pPr>
            <a:r>
              <a:rPr lang="en-US" smtClean="0"/>
              <a:t>Cellular Networks and Mobile Computing (COMS 6998-7)</a:t>
            </a:r>
            <a:endParaRPr lang="en-US"/>
          </a:p>
        </p:txBody>
      </p:sp>
    </p:spTree>
    <p:custDataLst>
      <p:tags r:id="rId2"/>
    </p:custDataLst>
    <p:extLst>
      <p:ext uri="{BB962C8B-B14F-4D97-AF65-F5344CB8AC3E}">
        <p14:creationId xmlns:p14="http://schemas.microsoft.com/office/powerpoint/2010/main" val="32005820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p:nvPr>
        </p:nvSpPr>
        <p:spPr>
          <a:xfrm>
            <a:off x="457200" y="598488"/>
            <a:ext cx="8229600" cy="1143000"/>
          </a:xfrm>
        </p:spPr>
        <p:txBody>
          <a:bodyPr/>
          <a:lstStyle/>
          <a:p>
            <a:r>
              <a:rPr lang="en-US" sz="3600">
                <a:solidFill>
                  <a:srgbClr val="000090"/>
                </a:solidFill>
                <a:latin typeface="Gill Sans Light" charset="0"/>
                <a:ea typeface="ＭＳ Ｐゴシック" charset="0"/>
              </a:rPr>
              <a:t>SoftCell Design Goal</a:t>
            </a:r>
          </a:p>
        </p:txBody>
      </p:sp>
      <p:sp>
        <p:nvSpPr>
          <p:cNvPr id="3" name="Content Placeholder 2"/>
          <p:cNvSpPr>
            <a:spLocks noGrp="1"/>
          </p:cNvSpPr>
          <p:nvPr>
            <p:ph idx="1"/>
          </p:nvPr>
        </p:nvSpPr>
        <p:spPr>
          <a:xfrm>
            <a:off x="457200" y="1600200"/>
            <a:ext cx="8382000" cy="4927600"/>
          </a:xfrm>
        </p:spPr>
        <p:txBody>
          <a:bodyPr>
            <a:normAutofit/>
          </a:bodyPr>
          <a:lstStyle/>
          <a:p>
            <a:pPr>
              <a:defRPr/>
            </a:pPr>
            <a:r>
              <a:rPr lang="en-US" sz="2800" dirty="0" smtClean="0"/>
              <a:t>Fine-grained service policy for diverse app needs</a:t>
            </a:r>
          </a:p>
          <a:p>
            <a:pPr marL="971550" lvl="1" indent="-514350">
              <a:defRPr/>
            </a:pPr>
            <a:r>
              <a:rPr lang="en-US" sz="2400" dirty="0" smtClean="0"/>
              <a:t>Video transcoder, content filtering, firewall</a:t>
            </a:r>
          </a:p>
          <a:p>
            <a:pPr marL="971550" lvl="1" indent="-514350">
              <a:defRPr/>
            </a:pPr>
            <a:r>
              <a:rPr lang="en-US" sz="2400" dirty="0" smtClean="0"/>
              <a:t>M2M services: fleet tracking, low latency medical device updates</a:t>
            </a:r>
          </a:p>
          <a:p>
            <a:pPr>
              <a:defRPr/>
            </a:pPr>
            <a:endParaRPr lang="en-US" sz="2400" dirty="0">
              <a:solidFill>
                <a:srgbClr val="C0504D"/>
              </a:solidFill>
            </a:endParaRPr>
          </a:p>
          <a:p>
            <a:pPr>
              <a:defRPr/>
            </a:pPr>
            <a:endParaRPr lang="en-US" sz="2400" dirty="0" smtClean="0">
              <a:solidFill>
                <a:srgbClr val="C0504D"/>
              </a:solidFill>
            </a:endParaRPr>
          </a:p>
          <a:p>
            <a:pPr marL="514350" indent="-514350">
              <a:buFont typeface="+mj-lt"/>
              <a:buAutoNum type="arabicPeriod"/>
              <a:defRPr/>
            </a:pPr>
            <a:endParaRPr lang="en-US" sz="2800" dirty="0" smtClean="0"/>
          </a:p>
          <a:p>
            <a:pPr marL="514350" indent="-514350">
              <a:buFont typeface="+mj-lt"/>
              <a:buAutoNum type="arabicPeriod"/>
              <a:defRPr/>
            </a:pPr>
            <a:endParaRPr lang="en-US" sz="2400" dirty="0" smtClean="0"/>
          </a:p>
        </p:txBody>
      </p:sp>
      <p:sp>
        <p:nvSpPr>
          <p:cNvPr id="281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D92A88D-02BB-D84A-880C-A8D1354AD034}" type="slidenum">
              <a:rPr lang="en-US" sz="1200">
                <a:solidFill>
                  <a:srgbClr val="898989"/>
                </a:solidFill>
                <a:latin typeface="Gill Sans Light" charset="0"/>
              </a:rPr>
              <a:pPr eaLnBrk="1" hangingPunct="1"/>
              <a:t>46</a:t>
            </a:fld>
            <a:endParaRPr lang="en-US" sz="1200">
              <a:solidFill>
                <a:srgbClr val="898989"/>
              </a:solidFill>
              <a:latin typeface="Gill Sans Light" charset="0"/>
            </a:endParaRPr>
          </a:p>
        </p:txBody>
      </p:sp>
      <p:pic>
        <p:nvPicPr>
          <p:cNvPr id="281604"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54438"/>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5" name="TextBox 58"/>
          <p:cNvSpPr txBox="1">
            <a:spLocks noChangeArrowheads="1"/>
          </p:cNvSpPr>
          <p:nvPr/>
        </p:nvSpPr>
        <p:spPr bwMode="auto">
          <a:xfrm>
            <a:off x="1752600" y="5038725"/>
            <a:ext cx="2308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200" b="0" smtClean="0">
                <a:solidFill>
                  <a:srgbClr val="000000"/>
                </a:solidFill>
                <a:latin typeface="Gill Sans Light" charset="0"/>
                <a:cs typeface="Gill Sans Light" charset="0"/>
              </a:rPr>
              <a:t>with diverse needs!</a:t>
            </a:r>
          </a:p>
        </p:txBody>
      </p:sp>
      <p:pic>
        <p:nvPicPr>
          <p:cNvPr id="281606" name="Content Placeholder 4" descr="TheInternet.jpg"/>
          <p:cNvPicPr>
            <a:picLocks noChangeAspect="1"/>
          </p:cNvPicPr>
          <p:nvPr/>
        </p:nvPicPr>
        <p:blipFill>
          <a:blip r:embed="rId5">
            <a:extLst>
              <a:ext uri="{28A0092B-C50C-407E-A947-70E740481C1C}">
                <a14:useLocalDpi xmlns:a14="http://schemas.microsoft.com/office/drawing/2010/main" val="0"/>
              </a:ext>
            </a:extLst>
          </a:blip>
          <a:srcRect t="4170" b="4170"/>
          <a:stretch>
            <a:fillRect/>
          </a:stretch>
        </p:blipFill>
        <p:spPr bwMode="auto">
          <a:xfrm>
            <a:off x="4343400" y="3651250"/>
            <a:ext cx="252253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3/10/14</a:t>
            </a:r>
            <a:endParaRPr lang="en-US"/>
          </a:p>
        </p:txBody>
      </p:sp>
      <p:sp>
        <p:nvSpPr>
          <p:cNvPr id="4" name="Footer Placeholder 3"/>
          <p:cNvSpPr>
            <a:spLocks noGrp="1"/>
          </p:cNvSpPr>
          <p:nvPr>
            <p:ph type="ftr" sz="quarter" idx="11"/>
          </p:nvPr>
        </p:nvSpPr>
        <p:spPr/>
        <p:txBody>
          <a:bodyPr/>
          <a:lstStyle/>
          <a:p>
            <a:pPr>
              <a:defRPr/>
            </a:pPr>
            <a:r>
              <a:rPr lang="en-US" smtClean="0"/>
              <a:t>Cellular Networks and Mobile Computing (COMS 6998-7)</a:t>
            </a:r>
            <a:endParaRPr lang="en-US"/>
          </a:p>
        </p:txBody>
      </p:sp>
    </p:spTree>
    <p:custDataLst>
      <p:tags r:id="rId1"/>
    </p:custDataLst>
    <p:extLst>
      <p:ext uri="{BB962C8B-B14F-4D97-AF65-F5344CB8AC3E}">
        <p14:creationId xmlns:p14="http://schemas.microsoft.com/office/powerpoint/2010/main" val="3635175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457200" y="457200"/>
            <a:ext cx="8229600" cy="1143000"/>
          </a:xfrm>
        </p:spPr>
        <p:txBody>
          <a:bodyPr/>
          <a:lstStyle/>
          <a:p>
            <a:r>
              <a:rPr lang="en-US" sz="3600">
                <a:solidFill>
                  <a:srgbClr val="000090"/>
                </a:solidFill>
                <a:latin typeface="Gill Sans Light" charset="0"/>
                <a:ea typeface="ＭＳ Ｐゴシック" charset="0"/>
              </a:rPr>
              <a:t>Characteristics of Cellular Core Networks</a:t>
            </a:r>
          </a:p>
        </p:txBody>
      </p:sp>
      <p:sp>
        <p:nvSpPr>
          <p:cNvPr id="3" name="Content Placeholder 2"/>
          <p:cNvSpPr>
            <a:spLocks noGrp="1"/>
          </p:cNvSpPr>
          <p:nvPr>
            <p:ph idx="1"/>
          </p:nvPr>
        </p:nvSpPr>
        <p:spPr>
          <a:xfrm>
            <a:off x="457200" y="1741488"/>
            <a:ext cx="8229600" cy="1755775"/>
          </a:xfrm>
        </p:spPr>
        <p:txBody>
          <a:bodyPr>
            <a:normAutofit fontScale="77500" lnSpcReduction="20000"/>
          </a:bodyPr>
          <a:lstStyle/>
          <a:p>
            <a:pPr marL="514350" indent="-514350">
              <a:buFont typeface="+mj-lt"/>
              <a:buAutoNum type="arabicPeriod"/>
              <a:defRPr/>
            </a:pPr>
            <a:r>
              <a:rPr lang="en-US" sz="3800" dirty="0" smtClean="0">
                <a:solidFill>
                  <a:srgbClr val="000000"/>
                </a:solidFill>
              </a:rPr>
              <a:t>“North south” traffic pattern</a:t>
            </a:r>
          </a:p>
          <a:p>
            <a:pPr marL="514350" indent="-514350">
              <a:buFont typeface="+mj-lt"/>
              <a:buAutoNum type="arabicPeriod"/>
              <a:defRPr/>
            </a:pPr>
            <a:r>
              <a:rPr lang="en-US" sz="3800" dirty="0">
                <a:solidFill>
                  <a:srgbClr val="000000"/>
                </a:solidFill>
              </a:rPr>
              <a:t>Asymmetric </a:t>
            </a:r>
            <a:r>
              <a:rPr lang="en-US" sz="3800" dirty="0" smtClean="0">
                <a:solidFill>
                  <a:srgbClr val="000000"/>
                </a:solidFill>
              </a:rPr>
              <a:t>edge</a:t>
            </a:r>
          </a:p>
          <a:p>
            <a:pPr marL="514350" indent="-514350">
              <a:buFont typeface="+mj-lt"/>
              <a:buAutoNum type="arabicPeriod"/>
              <a:defRPr/>
            </a:pPr>
            <a:r>
              <a:rPr lang="en-US" sz="3800" dirty="0">
                <a:solidFill>
                  <a:srgbClr val="000000"/>
                </a:solidFill>
              </a:rPr>
              <a:t>Traffic </a:t>
            </a:r>
            <a:r>
              <a:rPr lang="en-US" sz="3800" dirty="0" smtClean="0">
                <a:solidFill>
                  <a:srgbClr val="000000"/>
                </a:solidFill>
              </a:rPr>
              <a:t>initiated </a:t>
            </a:r>
            <a:r>
              <a:rPr lang="en-US" sz="3800" dirty="0">
                <a:solidFill>
                  <a:srgbClr val="000000"/>
                </a:solidFill>
              </a:rPr>
              <a:t>from </a:t>
            </a:r>
            <a:r>
              <a:rPr lang="en-US" sz="3800" dirty="0" smtClean="0">
                <a:solidFill>
                  <a:srgbClr val="000000"/>
                </a:solidFill>
              </a:rPr>
              <a:t>low</a:t>
            </a:r>
            <a:r>
              <a:rPr lang="en-US" sz="3800" dirty="0">
                <a:solidFill>
                  <a:srgbClr val="000000"/>
                </a:solidFill>
              </a:rPr>
              <a:t>-bandwidth access </a:t>
            </a:r>
            <a:r>
              <a:rPr lang="en-US" sz="3800" dirty="0" smtClean="0">
                <a:solidFill>
                  <a:srgbClr val="000000"/>
                </a:solidFill>
              </a:rPr>
              <a:t>edge</a:t>
            </a:r>
          </a:p>
          <a:p>
            <a:pPr marL="514350" indent="-514350">
              <a:buFont typeface="+mj-lt"/>
              <a:buAutoNum type="arabicPeriod"/>
              <a:defRPr/>
            </a:pPr>
            <a:endParaRPr lang="en-US" sz="2400" dirty="0" smtClean="0"/>
          </a:p>
        </p:txBody>
      </p:sp>
      <p:sp>
        <p:nvSpPr>
          <p:cNvPr id="146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317C985-87B5-D744-940C-E70E8EA11C57}" type="slidenum">
              <a:rPr lang="en-US" sz="1200">
                <a:solidFill>
                  <a:srgbClr val="898989"/>
                </a:solidFill>
                <a:latin typeface="Gill Sans Light" charset="0"/>
              </a:rPr>
              <a:pPr eaLnBrk="1" hangingPunct="1"/>
              <a:t>47</a:t>
            </a:fld>
            <a:endParaRPr lang="en-US" sz="1200">
              <a:solidFill>
                <a:srgbClr val="898989"/>
              </a:solidFill>
              <a:latin typeface="Gill Sans Light" charset="0"/>
            </a:endParaRPr>
          </a:p>
        </p:txBody>
      </p:sp>
      <p:grpSp>
        <p:nvGrpSpPr>
          <p:cNvPr id="146436" name="Group 61"/>
          <p:cNvGrpSpPr>
            <a:grpSpLocks/>
          </p:cNvGrpSpPr>
          <p:nvPr/>
        </p:nvGrpSpPr>
        <p:grpSpPr bwMode="auto">
          <a:xfrm>
            <a:off x="219075" y="3454400"/>
            <a:ext cx="2265363" cy="2843213"/>
            <a:chOff x="341845" y="1617798"/>
            <a:chExt cx="2266044" cy="2843283"/>
          </a:xfrm>
        </p:grpSpPr>
        <p:grpSp>
          <p:nvGrpSpPr>
            <p:cNvPr id="146475" name="Group 62"/>
            <p:cNvGrpSpPr>
              <a:grpSpLocks/>
            </p:cNvGrpSpPr>
            <p:nvPr/>
          </p:nvGrpSpPr>
          <p:grpSpPr bwMode="auto">
            <a:xfrm>
              <a:off x="341845" y="1617798"/>
              <a:ext cx="1569937" cy="2669926"/>
              <a:chOff x="341845" y="1503498"/>
              <a:chExt cx="1569937" cy="2669926"/>
            </a:xfrm>
          </p:grpSpPr>
          <p:sp>
            <p:nvSpPr>
              <p:cNvPr id="65" name="Left Arrow 64"/>
              <p:cNvSpPr/>
              <p:nvPr/>
            </p:nvSpPr>
            <p:spPr>
              <a:xfrm rot="10800000" flipV="1">
                <a:off x="1272400" y="1652727"/>
                <a:ext cx="639955" cy="182568"/>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latin typeface="Corbel"/>
                </a:endParaRPr>
              </a:p>
            </p:txBody>
          </p:sp>
          <p:sp>
            <p:nvSpPr>
              <p:cNvPr id="66" name="Left Arrow 65"/>
              <p:cNvSpPr/>
              <p:nvPr/>
            </p:nvSpPr>
            <p:spPr>
              <a:xfrm rot="10800000" flipV="1">
                <a:off x="1272400" y="2967209"/>
                <a:ext cx="639955" cy="182568"/>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latin typeface="Corbel"/>
                </a:endParaRPr>
              </a:p>
            </p:txBody>
          </p:sp>
          <p:sp>
            <p:nvSpPr>
              <p:cNvPr id="67" name="Left Arrow 66"/>
              <p:cNvSpPr/>
              <p:nvPr/>
            </p:nvSpPr>
            <p:spPr>
              <a:xfrm rot="10800000" flipV="1">
                <a:off x="1272400" y="2303618"/>
                <a:ext cx="639955" cy="184155"/>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latin typeface="Corbel"/>
                </a:endParaRPr>
              </a:p>
            </p:txBody>
          </p:sp>
          <p:sp>
            <p:nvSpPr>
              <p:cNvPr id="68" name="Left Arrow 67"/>
              <p:cNvSpPr/>
              <p:nvPr/>
            </p:nvSpPr>
            <p:spPr>
              <a:xfrm rot="10800000" flipV="1">
                <a:off x="1272400" y="3681602"/>
                <a:ext cx="639955" cy="182568"/>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latin typeface="Corbel"/>
                </a:endParaRPr>
              </a:p>
            </p:txBody>
          </p:sp>
          <p:grpSp>
            <p:nvGrpSpPr>
              <p:cNvPr id="146481" name="Group 68"/>
              <p:cNvGrpSpPr>
                <a:grpSpLocks noChangeAspect="1"/>
              </p:cNvGrpSpPr>
              <p:nvPr/>
            </p:nvGrpSpPr>
            <p:grpSpPr bwMode="auto">
              <a:xfrm>
                <a:off x="341845" y="1503498"/>
                <a:ext cx="660935" cy="1097280"/>
                <a:chOff x="547949" y="1288623"/>
                <a:chExt cx="834268" cy="1385046"/>
              </a:xfrm>
            </p:grpSpPr>
            <p:pic>
              <p:nvPicPr>
                <p:cNvPr id="146486" name="Picture 73"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7" name="Picture 74"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8" name="Picture 75"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82" name="Group 69"/>
              <p:cNvGrpSpPr>
                <a:grpSpLocks noChangeAspect="1"/>
              </p:cNvGrpSpPr>
              <p:nvPr/>
            </p:nvGrpSpPr>
            <p:grpSpPr bwMode="auto">
              <a:xfrm>
                <a:off x="370691" y="3076144"/>
                <a:ext cx="660935" cy="1097280"/>
                <a:chOff x="547949" y="1288623"/>
                <a:chExt cx="834268" cy="1385046"/>
              </a:xfrm>
            </p:grpSpPr>
            <p:pic>
              <p:nvPicPr>
                <p:cNvPr id="146483" name="Picture 70"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4" name="Picture 71"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5" name="Picture 72"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6476" name="Rectangle 63"/>
            <p:cNvSpPr>
              <a:spLocks noChangeArrowheads="1"/>
            </p:cNvSpPr>
            <p:nvPr/>
          </p:nvSpPr>
          <p:spPr bwMode="auto">
            <a:xfrm>
              <a:off x="1104714" y="4137916"/>
              <a:ext cx="1503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FF0000"/>
                  </a:solidFill>
                  <a:latin typeface="Gill Sans Light" charset="0"/>
                  <a:ea typeface="ＭＳ Ｐゴシック" charset="0"/>
                  <a:cs typeface="Gill Sans Light" charset="0"/>
                </a:rPr>
                <a:t>Access Edge</a:t>
              </a:r>
            </a:p>
          </p:txBody>
        </p:sp>
      </p:grpSp>
      <p:grpSp>
        <p:nvGrpSpPr>
          <p:cNvPr id="146437" name="Group 76"/>
          <p:cNvGrpSpPr>
            <a:grpSpLocks/>
          </p:cNvGrpSpPr>
          <p:nvPr/>
        </p:nvGrpSpPr>
        <p:grpSpPr bwMode="auto">
          <a:xfrm>
            <a:off x="5861050" y="4154488"/>
            <a:ext cx="2803525" cy="674687"/>
            <a:chOff x="5985005" y="2318472"/>
            <a:chExt cx="2803395" cy="674462"/>
          </a:xfrm>
        </p:grpSpPr>
        <p:sp>
          <p:nvSpPr>
            <p:cNvPr id="146473" name="Rectangle 80"/>
            <p:cNvSpPr>
              <a:spLocks noChangeArrowheads="1"/>
            </p:cNvSpPr>
            <p:nvPr/>
          </p:nvSpPr>
          <p:spPr bwMode="auto">
            <a:xfrm>
              <a:off x="7711666" y="2669769"/>
              <a:ext cx="10767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000000"/>
                  </a:solidFill>
                  <a:latin typeface="Gill Sans Light" charset="0"/>
                  <a:ea typeface="ＭＳ Ｐゴシック" charset="0"/>
                  <a:cs typeface="Gill Sans Light" charset="0"/>
                </a:rPr>
                <a:t>Internet</a:t>
              </a:r>
            </a:p>
          </p:txBody>
        </p:sp>
        <p:sp>
          <p:nvSpPr>
            <p:cNvPr id="146474" name="Rectangle 78"/>
            <p:cNvSpPr>
              <a:spLocks noChangeArrowheads="1"/>
            </p:cNvSpPr>
            <p:nvPr/>
          </p:nvSpPr>
          <p:spPr bwMode="auto">
            <a:xfrm>
              <a:off x="5985005" y="2318472"/>
              <a:ext cx="185566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000000"/>
                  </a:solidFill>
                  <a:latin typeface="Gill Sans Light" charset="0"/>
                  <a:ea typeface="ＭＳ Ｐゴシック" charset="0"/>
                  <a:cs typeface="Gill Sans Light" charset="0"/>
                </a:rPr>
                <a:t>Gateway Edge</a:t>
              </a:r>
            </a:p>
          </p:txBody>
        </p:sp>
      </p:grpSp>
      <p:grpSp>
        <p:nvGrpSpPr>
          <p:cNvPr id="146438" name="Group 81"/>
          <p:cNvGrpSpPr>
            <a:grpSpLocks/>
          </p:cNvGrpSpPr>
          <p:nvPr/>
        </p:nvGrpSpPr>
        <p:grpSpPr bwMode="auto">
          <a:xfrm>
            <a:off x="2060575" y="3208338"/>
            <a:ext cx="4619625" cy="3011487"/>
            <a:chOff x="2155183" y="1257009"/>
            <a:chExt cx="4619830" cy="3011432"/>
          </a:xfrm>
        </p:grpSpPr>
        <p:sp>
          <p:nvSpPr>
            <p:cNvPr id="83" name="Teardrop 82"/>
            <p:cNvSpPr>
              <a:spLocks noChangeAspect="1"/>
            </p:cNvSpPr>
            <p:nvPr/>
          </p:nvSpPr>
          <p:spPr>
            <a:xfrm rot="2711176">
              <a:off x="2839512" y="1414082"/>
              <a:ext cx="2743150" cy="2743322"/>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defRPr/>
              </a:pPr>
              <a:endParaRPr lang="en-US" sz="2400">
                <a:solidFill>
                  <a:prstClr val="black"/>
                </a:solidFill>
                <a:latin typeface="Corbel"/>
              </a:endParaRPr>
            </a:p>
          </p:txBody>
        </p:sp>
        <p:pic>
          <p:nvPicPr>
            <p:cNvPr id="14644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713" y="261847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44" name="Group 84"/>
            <p:cNvGrpSpPr>
              <a:grpSpLocks/>
            </p:cNvGrpSpPr>
            <p:nvPr/>
          </p:nvGrpSpPr>
          <p:grpSpPr bwMode="auto">
            <a:xfrm>
              <a:off x="2684928" y="1257009"/>
              <a:ext cx="746653" cy="1072355"/>
              <a:chOff x="1220243" y="2040952"/>
              <a:chExt cx="746653" cy="1072354"/>
            </a:xfrm>
          </p:grpSpPr>
          <p:graphicFrame>
            <p:nvGraphicFramePr>
              <p:cNvPr id="146471" name="Object 111"/>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56798"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3"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45" name="Group 85"/>
            <p:cNvGrpSpPr>
              <a:grpSpLocks/>
            </p:cNvGrpSpPr>
            <p:nvPr/>
          </p:nvGrpSpPr>
          <p:grpSpPr bwMode="auto">
            <a:xfrm>
              <a:off x="2400208" y="2003789"/>
              <a:ext cx="642184" cy="1072355"/>
              <a:chOff x="1324712" y="2150605"/>
              <a:chExt cx="642184" cy="1072354"/>
            </a:xfrm>
          </p:grpSpPr>
          <p:graphicFrame>
            <p:nvGraphicFramePr>
              <p:cNvPr id="146469" name="Object 109"/>
              <p:cNvGraphicFramePr>
                <a:graphicFrameLocks noChangeAspect="1"/>
              </p:cNvGraphicFramePr>
              <p:nvPr/>
            </p:nvGraphicFramePr>
            <p:xfrm>
              <a:off x="1324712" y="2150605"/>
              <a:ext cx="357464" cy="1072354"/>
            </p:xfrm>
            <a:graphic>
              <a:graphicData uri="http://schemas.openxmlformats.org/presentationml/2006/ole">
                <mc:AlternateContent xmlns:mc="http://schemas.openxmlformats.org/markup-compatibility/2006">
                  <mc:Choice xmlns:v="urn:schemas-microsoft-com:vml" Requires="v">
                    <p:oleObj spid="_x0000_s156799" name="Visio" r:id="rId9" imgW="635000" imgH="1511300" progId="">
                      <p:embed/>
                    </p:oleObj>
                  </mc:Choice>
                  <mc:Fallback>
                    <p:oleObj name="Visio" r:id="rId9"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712" y="2150605"/>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1"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537685"/>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46" name="Group 86"/>
            <p:cNvGrpSpPr>
              <a:grpSpLocks/>
            </p:cNvGrpSpPr>
            <p:nvPr/>
          </p:nvGrpSpPr>
          <p:grpSpPr bwMode="auto">
            <a:xfrm>
              <a:off x="2155183" y="2559295"/>
              <a:ext cx="718585" cy="1072355"/>
              <a:chOff x="1220243" y="2040952"/>
              <a:chExt cx="718585" cy="1072354"/>
            </a:xfrm>
          </p:grpSpPr>
          <p:graphicFrame>
            <p:nvGraphicFramePr>
              <p:cNvPr id="146467" name="Object 107"/>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56800" name="Visio" r:id="rId10" imgW="635000" imgH="1511300" progId="">
                      <p:embed/>
                    </p:oleObj>
                  </mc:Choice>
                  <mc:Fallback>
                    <p:oleObj name="Visio" r:id="rId10"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87967" y="2419786"/>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47" name="Group 87"/>
            <p:cNvGrpSpPr>
              <a:grpSpLocks/>
            </p:cNvGrpSpPr>
            <p:nvPr/>
          </p:nvGrpSpPr>
          <p:grpSpPr bwMode="auto">
            <a:xfrm>
              <a:off x="2468939" y="3196086"/>
              <a:ext cx="746653" cy="1072355"/>
              <a:chOff x="1220243" y="2040952"/>
              <a:chExt cx="746653" cy="1072354"/>
            </a:xfrm>
          </p:grpSpPr>
          <p:graphicFrame>
            <p:nvGraphicFramePr>
              <p:cNvPr id="146465" name="Object 105"/>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56801" name="Visio" r:id="rId11" imgW="635000" imgH="1511300" progId="">
                      <p:embed/>
                    </p:oleObj>
                  </mc:Choice>
                  <mc:Fallback>
                    <p:oleObj name="Visio" r:id="rId11"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6448"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9"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Connector 90"/>
            <p:cNvCxnSpPr>
              <a:stCxn id="113" idx="3"/>
              <a:endCxn id="146449" idx="1"/>
            </p:cNvCxnSpPr>
            <p:nvPr/>
          </p:nvCxnSpPr>
          <p:spPr>
            <a:xfrm>
              <a:off x="3431590" y="1815799"/>
              <a:ext cx="373080" cy="74134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endCxn id="146449" idx="1"/>
            </p:cNvCxnSpPr>
            <p:nvPr/>
          </p:nvCxnSpPr>
          <p:spPr>
            <a:xfrm>
              <a:off x="2901341" y="2526986"/>
              <a:ext cx="903328" cy="3016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6452"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 name="Straight Connector 93"/>
            <p:cNvCxnSpPr>
              <a:stCxn id="107" idx="3"/>
              <a:endCxn id="146452" idx="1"/>
            </p:cNvCxnSpPr>
            <p:nvPr/>
          </p:nvCxnSpPr>
          <p:spPr>
            <a:xfrm flipV="1">
              <a:off x="3215680" y="3049263"/>
              <a:ext cx="588989" cy="7064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109" idx="3"/>
              <a:endCxn id="146452" idx="1"/>
            </p:cNvCxnSpPr>
            <p:nvPr/>
          </p:nvCxnSpPr>
          <p:spPr>
            <a:xfrm>
              <a:off x="2874353" y="3044501"/>
              <a:ext cx="930316" cy="476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endCxn id="146443" idx="1"/>
            </p:cNvCxnSpPr>
            <p:nvPr/>
          </p:nvCxnSpPr>
          <p:spPr>
            <a:xfrm flipV="1">
              <a:off x="4341268" y="2761932"/>
              <a:ext cx="1684412" cy="31431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46449" idx="2"/>
              <a:endCxn id="146452" idx="0"/>
            </p:cNvCxnSpPr>
            <p:nvPr/>
          </p:nvCxnSpPr>
          <p:spPr>
            <a:xfrm>
              <a:off x="4179336" y="2701608"/>
              <a:ext cx="0" cy="2031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endCxn id="146443" idx="1"/>
            </p:cNvCxnSpPr>
            <p:nvPr/>
          </p:nvCxnSpPr>
          <p:spPr>
            <a:xfrm>
              <a:off x="4438109" y="2555560"/>
              <a:ext cx="1587570" cy="20637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6458" name="Picture 11" descr="IOSfirew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 name="Straight Connector 99"/>
            <p:cNvCxnSpPr>
              <a:stCxn id="146458" idx="0"/>
              <a:endCxn id="146452" idx="2"/>
            </p:cNvCxnSpPr>
            <p:nvPr/>
          </p:nvCxnSpPr>
          <p:spPr>
            <a:xfrm flipH="1" flipV="1">
              <a:off x="4179336" y="3192136"/>
              <a:ext cx="681067" cy="155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6460" name="Picture 60" descr="Content_Transformation_En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61" name="Picture 68" descr="Network_Mgmt_Applian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p:cNvCxnSpPr>
              <a:endCxn id="146452" idx="2"/>
            </p:cNvCxnSpPr>
            <p:nvPr/>
          </p:nvCxnSpPr>
          <p:spPr>
            <a:xfrm flipV="1">
              <a:off x="3947551" y="3192136"/>
              <a:ext cx="231785" cy="48894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endCxn id="146449" idx="0"/>
            </p:cNvCxnSpPr>
            <p:nvPr/>
          </p:nvCxnSpPr>
          <p:spPr>
            <a:xfrm flipH="1">
              <a:off x="4179336" y="2204729"/>
              <a:ext cx="487384" cy="2095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46449" idx="0"/>
            </p:cNvCxnSpPr>
            <p:nvPr/>
          </p:nvCxnSpPr>
          <p:spPr>
            <a:xfrm flipV="1">
              <a:off x="4179336" y="2204729"/>
              <a:ext cx="0" cy="2095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6439" name="TextBox 113"/>
          <p:cNvSpPr txBox="1">
            <a:spLocks noChangeArrowheads="1"/>
          </p:cNvSpPr>
          <p:nvPr/>
        </p:nvSpPr>
        <p:spPr bwMode="auto">
          <a:xfrm>
            <a:off x="2400300" y="5811838"/>
            <a:ext cx="2293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~1K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~10K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 – 10 Gbps</a:t>
            </a:r>
          </a:p>
        </p:txBody>
      </p:sp>
      <p:sp>
        <p:nvSpPr>
          <p:cNvPr id="146440" name="TextBox 57"/>
          <p:cNvSpPr txBox="1">
            <a:spLocks noChangeArrowheads="1"/>
          </p:cNvSpPr>
          <p:nvPr/>
        </p:nvSpPr>
        <p:spPr bwMode="auto">
          <a:xfrm>
            <a:off x="5861050" y="4903788"/>
            <a:ext cx="2520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 million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 million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~400 Gbps – 2 Tbps</a:t>
            </a:r>
          </a:p>
        </p:txBody>
      </p:sp>
      <p:cxnSp>
        <p:nvCxnSpPr>
          <p:cNvPr id="60" name="Straight Connector 59"/>
          <p:cNvCxnSpPr>
            <a:endCxn id="146473" idx="1"/>
          </p:cNvCxnSpPr>
          <p:nvPr/>
        </p:nvCxnSpPr>
        <p:spPr>
          <a:xfrm flipV="1">
            <a:off x="6680200" y="4667250"/>
            <a:ext cx="908050" cy="14288"/>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3/10/14</a:t>
            </a:r>
            <a:endParaRPr lang="en-US"/>
          </a:p>
        </p:txBody>
      </p:sp>
      <p:sp>
        <p:nvSpPr>
          <p:cNvPr id="4" name="Footer Placeholder 3"/>
          <p:cNvSpPr>
            <a:spLocks noGrp="1"/>
          </p:cNvSpPr>
          <p:nvPr>
            <p:ph type="ftr" sz="quarter" idx="11"/>
          </p:nvPr>
        </p:nvSpPr>
        <p:spPr/>
        <p:txBody>
          <a:bodyPr/>
          <a:lstStyle/>
          <a:p>
            <a:pPr>
              <a:defRPr/>
            </a:pPr>
            <a:r>
              <a:rPr lang="en-US" smtClean="0"/>
              <a:t>Cellular Networks and Mobile Computing (COMS 6998-7)</a:t>
            </a:r>
            <a:endParaRPr lang="en-US"/>
          </a:p>
        </p:txBody>
      </p:sp>
    </p:spTree>
    <p:custDataLst>
      <p:tags r:id="rId2"/>
    </p:custDataLst>
    <p:extLst>
      <p:ext uri="{BB962C8B-B14F-4D97-AF65-F5344CB8AC3E}">
        <p14:creationId xmlns:p14="http://schemas.microsoft.com/office/powerpoint/2010/main" val="35085531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a:xfrm>
            <a:off x="457200" y="598488"/>
            <a:ext cx="8229600" cy="1143000"/>
          </a:xfrm>
        </p:spPr>
        <p:txBody>
          <a:bodyPr/>
          <a:lstStyle/>
          <a:p>
            <a:r>
              <a:rPr lang="en-US">
                <a:solidFill>
                  <a:srgbClr val="000090"/>
                </a:solidFill>
                <a:latin typeface="Gill Sans Light" charset="0"/>
                <a:ea typeface="ＭＳ Ｐゴシック" charset="0"/>
              </a:rPr>
              <a:t>Challenge: Scalability</a:t>
            </a:r>
          </a:p>
        </p:txBody>
      </p:sp>
      <p:sp>
        <p:nvSpPr>
          <p:cNvPr id="3" name="Content Placeholder 2"/>
          <p:cNvSpPr>
            <a:spLocks noGrp="1"/>
          </p:cNvSpPr>
          <p:nvPr>
            <p:ph idx="1"/>
          </p:nvPr>
        </p:nvSpPr>
        <p:spPr>
          <a:xfrm>
            <a:off x="457200" y="1951038"/>
            <a:ext cx="8229600" cy="4525962"/>
          </a:xfrm>
        </p:spPr>
        <p:txBody>
          <a:bodyPr/>
          <a:lstStyle/>
          <a:p>
            <a:r>
              <a:rPr lang="en-US" sz="2800">
                <a:solidFill>
                  <a:srgbClr val="000000"/>
                </a:solidFill>
                <a:latin typeface="Gill Sans Light" charset="0"/>
                <a:ea typeface="ＭＳ Ｐゴシック" charset="0"/>
              </a:rPr>
              <a:t>Packet classification: decide which service policy to be applied to a flow</a:t>
            </a:r>
          </a:p>
          <a:p>
            <a:pPr lvl="1"/>
            <a:r>
              <a:rPr lang="en-US" sz="2400">
                <a:latin typeface="Gill Sans Light" charset="0"/>
                <a:ea typeface="ＭＳ Ｐゴシック" charset="0"/>
              </a:rPr>
              <a:t>How to classify </a:t>
            </a:r>
            <a:r>
              <a:rPr lang="en-US" sz="2400">
                <a:solidFill>
                  <a:srgbClr val="FF0000"/>
                </a:solidFill>
                <a:latin typeface="Gill Sans Light" charset="0"/>
                <a:ea typeface="ＭＳ Ｐゴシック" charset="0"/>
              </a:rPr>
              <a:t>millions of flows per second</a:t>
            </a:r>
            <a:r>
              <a:rPr lang="en-US" sz="2400">
                <a:latin typeface="Gill Sans Light" charset="0"/>
                <a:ea typeface="ＭＳ Ｐゴシック" charset="0"/>
              </a:rPr>
              <a:t>?</a:t>
            </a:r>
            <a:endParaRPr lang="en-US" sz="2800">
              <a:latin typeface="Gill Sans Light" charset="0"/>
              <a:ea typeface="ＭＳ Ｐゴシック" charset="0"/>
            </a:endParaRPr>
          </a:p>
          <a:p>
            <a:r>
              <a:rPr lang="en-US" sz="2800">
                <a:solidFill>
                  <a:srgbClr val="000000"/>
                </a:solidFill>
                <a:latin typeface="Gill Sans Light" charset="0"/>
                <a:ea typeface="ＭＳ Ｐゴシック" charset="0"/>
              </a:rPr>
              <a:t>Traffic steering: generate switch rules to implement policy paths, e.g. traversing a sequence of middleboxes</a:t>
            </a:r>
          </a:p>
          <a:p>
            <a:pPr lvl="1"/>
            <a:r>
              <a:rPr lang="en-US" sz="2400">
                <a:latin typeface="Gill Sans Light" charset="0"/>
                <a:ea typeface="ＭＳ Ｐゴシック" charset="0"/>
              </a:rPr>
              <a:t>How to implement </a:t>
            </a:r>
            <a:r>
              <a:rPr lang="en-US" sz="2400">
                <a:solidFill>
                  <a:srgbClr val="FF0000"/>
                </a:solidFill>
                <a:latin typeface="Gill Sans Light" charset="0"/>
                <a:ea typeface="ＭＳ Ｐゴシック" charset="0"/>
              </a:rPr>
              <a:t>million of paths</a:t>
            </a:r>
            <a:r>
              <a:rPr lang="en-US" sz="2400">
                <a:latin typeface="Gill Sans Light" charset="0"/>
                <a:ea typeface="ＭＳ Ｐゴシック" charset="0"/>
              </a:rPr>
              <a:t>?</a:t>
            </a:r>
          </a:p>
          <a:p>
            <a:pPr lvl="2"/>
            <a:r>
              <a:rPr lang="en-US" sz="2100">
                <a:solidFill>
                  <a:srgbClr val="000000"/>
                </a:solidFill>
                <a:latin typeface="Gill Sans Light" charset="0"/>
                <a:ea typeface="ＭＳ Ｐゴシック" charset="0"/>
              </a:rPr>
              <a:t>Limited switch flow tables: </a:t>
            </a:r>
            <a:r>
              <a:rPr lang="en-US" sz="2100">
                <a:latin typeface="Gill Sans Light" charset="0"/>
                <a:ea typeface="ＭＳ Ｐゴシック" charset="0"/>
              </a:rPr>
              <a:t>~1K – 4K TCAM, ~16K – 64K L2/Ethernet</a:t>
            </a:r>
          </a:p>
          <a:p>
            <a:r>
              <a:rPr lang="en-US" sz="2800">
                <a:latin typeface="Gill Sans Light" charset="0"/>
                <a:ea typeface="ＭＳ Ｐゴシック" charset="0"/>
              </a:rPr>
              <a:t>Network dynamics: setup policy paths for new users and new flow?</a:t>
            </a:r>
          </a:p>
          <a:p>
            <a:pPr lvl="1"/>
            <a:r>
              <a:rPr lang="en-US" sz="2400">
                <a:latin typeface="Gill Sans Light" charset="0"/>
                <a:ea typeface="ＭＳ Ｐゴシック" charset="0"/>
              </a:rPr>
              <a:t>How to hand </a:t>
            </a:r>
            <a:r>
              <a:rPr lang="en-US" sz="2400">
                <a:solidFill>
                  <a:srgbClr val="FF0000"/>
                </a:solidFill>
                <a:latin typeface="Gill Sans Light" charset="0"/>
                <a:ea typeface="ＭＳ Ｐゴシック" charset="0"/>
              </a:rPr>
              <a:t>million of control plane events per second</a:t>
            </a:r>
            <a:r>
              <a:rPr lang="en-US" sz="2400">
                <a:latin typeface="Gill Sans Light" charset="0"/>
                <a:ea typeface="ＭＳ Ｐゴシック" charset="0"/>
              </a:rPr>
              <a:t>?</a:t>
            </a:r>
          </a:p>
        </p:txBody>
      </p:sp>
      <p:sp>
        <p:nvSpPr>
          <p:cNvPr id="282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54A762E-8C4E-484A-9BC6-0D96B07E3916}" type="slidenum">
              <a:rPr lang="en-US" sz="1200">
                <a:solidFill>
                  <a:srgbClr val="898989"/>
                </a:solidFill>
                <a:latin typeface="Gill Sans Light" charset="0"/>
              </a:rPr>
              <a:pPr eaLnBrk="1" hangingPunct="1"/>
              <a:t>48</a:t>
            </a:fld>
            <a:endParaRPr lang="en-US" sz="1200">
              <a:solidFill>
                <a:srgbClr val="898989"/>
              </a:solidFill>
              <a:latin typeface="Gill Sans Light"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Tree>
    <p:custDataLst>
      <p:tags r:id="rId1"/>
    </p:custDataLst>
    <p:extLst>
      <p:ext uri="{BB962C8B-B14F-4D97-AF65-F5344CB8AC3E}">
        <p14:creationId xmlns:p14="http://schemas.microsoft.com/office/powerpoint/2010/main" val="23216546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7"/>
          <p:cNvSpPr txBox="1">
            <a:spLocks noChangeArrowheads="1"/>
          </p:cNvSpPr>
          <p:nvPr/>
        </p:nvSpPr>
        <p:spPr bwMode="auto">
          <a:xfrm>
            <a:off x="384996" y="1676401"/>
            <a:ext cx="4539917" cy="4800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488" tIns="137160" rIns="90488" bIns="44450"/>
          <a:lstStyle/>
          <a:p>
            <a:pPr marL="231775" algn="ctr" defTabSz="457200" fontAlgn="base">
              <a:spcBef>
                <a:spcPct val="0"/>
              </a:spcBef>
              <a:spcAft>
                <a:spcPct val="0"/>
              </a:spcAft>
              <a:defRPr/>
            </a:pPr>
            <a:endParaRPr lang="en-US" sz="2700" dirty="0">
              <a:solidFill>
                <a:srgbClr val="FFFF00"/>
              </a:solidFill>
              <a:latin typeface="Calibri" pitchFamily="34" charset="0"/>
              <a:ea typeface="Batang" pitchFamily="18" charset="-127"/>
              <a:cs typeface="Calibri" pitchFamily="34" charset="0"/>
            </a:endParaRPr>
          </a:p>
          <a:p>
            <a:pPr marL="231775" algn="ctr"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31775"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31775"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90513" defTabSz="457200" fontAlgn="base">
              <a:spcBef>
                <a:spcPct val="0"/>
              </a:spcBef>
              <a:spcAft>
                <a:spcPct val="0"/>
              </a:spcAft>
              <a:buFont typeface="Arial" pitchFamily="34" charset="0"/>
              <a:buChar char="•"/>
              <a:defRPr/>
            </a:pPr>
            <a:endParaRPr lang="en-US" sz="2800" dirty="0">
              <a:solidFill>
                <a:prstClr val="white"/>
              </a:solidFill>
              <a:latin typeface="Comic Sans MS" pitchFamily="66" charset="0"/>
              <a:ea typeface="Batang" pitchFamily="18" charset="-127"/>
              <a:cs typeface="Batang" pitchFamily="18" charset="-127"/>
            </a:endParaRPr>
          </a:p>
          <a:p>
            <a:pPr marL="290513" defTabSz="457200" fontAlgn="base">
              <a:spcBef>
                <a:spcPct val="0"/>
              </a:spcBef>
              <a:spcAft>
                <a:spcPct val="0"/>
              </a:spcAft>
              <a:buFont typeface="Arial" pitchFamily="34" charset="0"/>
              <a:buChar char="•"/>
              <a:defRPr/>
            </a:pPr>
            <a:endParaRPr lang="en-US" sz="2800" dirty="0">
              <a:solidFill>
                <a:prstClr val="white"/>
              </a:solidFill>
              <a:latin typeface="Comic Sans MS" pitchFamily="-112" charset="0"/>
              <a:ea typeface="Batang" pitchFamily="18" charset="-127"/>
              <a:cs typeface="Batang" pitchFamily="18" charset="-127"/>
            </a:endParaRPr>
          </a:p>
          <a:p>
            <a:pPr lvl="8" algn="ctr" defTabSz="457200">
              <a:spcBef>
                <a:spcPct val="50000"/>
              </a:spcBef>
              <a:defRPr/>
            </a:pPr>
            <a:endParaRPr lang="en-US" sz="3200" dirty="0">
              <a:solidFill>
                <a:prstClr val="white"/>
              </a:solidFill>
              <a:latin typeface="Comic Sans MS" pitchFamily="66" charset="0"/>
            </a:endParaRPr>
          </a:p>
        </p:txBody>
      </p:sp>
      <p:sp>
        <p:nvSpPr>
          <p:cNvPr id="147458" name="Title 1"/>
          <p:cNvSpPr>
            <a:spLocks noGrp="1"/>
          </p:cNvSpPr>
          <p:nvPr>
            <p:ph type="title"/>
          </p:nvPr>
        </p:nvSpPr>
        <p:spPr>
          <a:xfrm>
            <a:off x="12700" y="185738"/>
            <a:ext cx="8229600" cy="1143000"/>
          </a:xfrm>
        </p:spPr>
        <p:txBody>
          <a:bodyPr/>
          <a:lstStyle/>
          <a:p>
            <a:r>
              <a:rPr lang="en-US">
                <a:solidFill>
                  <a:srgbClr val="000090"/>
                </a:solidFill>
                <a:latin typeface="Gill Sans Light" charset="0"/>
                <a:ea typeface="ＭＳ Ｐゴシック" charset="0"/>
              </a:rPr>
              <a:t>SoftCell: Design-in-the-Large</a:t>
            </a:r>
          </a:p>
        </p:txBody>
      </p:sp>
      <p:sp>
        <p:nvSpPr>
          <p:cNvPr id="147459" name="TextBox 7"/>
          <p:cNvSpPr txBox="1">
            <a:spLocks noChangeArrowheads="1"/>
          </p:cNvSpPr>
          <p:nvPr/>
        </p:nvSpPr>
        <p:spPr bwMode="auto">
          <a:xfrm>
            <a:off x="10793413" y="4595813"/>
            <a:ext cx="185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endParaRPr lang="en-US" sz="2400" b="0" smtClean="0">
              <a:solidFill>
                <a:srgbClr val="000000"/>
              </a:solidFill>
              <a:latin typeface="Arial" charset="0"/>
            </a:endParaRPr>
          </a:p>
        </p:txBody>
      </p:sp>
      <p:sp>
        <p:nvSpPr>
          <p:cNvPr id="3" name="Content Placeholder 2"/>
          <p:cNvSpPr>
            <a:spLocks noGrp="1"/>
          </p:cNvSpPr>
          <p:nvPr>
            <p:ph idx="1"/>
          </p:nvPr>
        </p:nvSpPr>
        <p:spPr>
          <a:xfrm>
            <a:off x="315913" y="1600200"/>
            <a:ext cx="4826000" cy="4525963"/>
          </a:xfrm>
        </p:spPr>
        <p:txBody>
          <a:bodyPr/>
          <a:lstStyle/>
          <a:p>
            <a:pPr marL="514350" indent="-514350">
              <a:buFont typeface="Corbel" charset="0"/>
              <a:buAutoNum type="arabicPeriod"/>
            </a:pPr>
            <a:r>
              <a:rPr lang="en-US" sz="2800">
                <a:latin typeface="Gill Sans Light" charset="0"/>
                <a:ea typeface="ＭＳ Ｐゴシック" charset="0"/>
              </a:rPr>
              <a:t>Scalable system design</a:t>
            </a:r>
          </a:p>
          <a:p>
            <a:pPr marL="971550" lvl="1" indent="-514350"/>
            <a:r>
              <a:rPr lang="en-US" sz="2400">
                <a:solidFill>
                  <a:srgbClr val="FF0000"/>
                </a:solidFill>
                <a:latin typeface="Gill Sans Light" charset="0"/>
                <a:ea typeface="ＭＳ Ｐゴシック" charset="0"/>
              </a:rPr>
              <a:t>Classifying flows at access edge</a:t>
            </a:r>
          </a:p>
          <a:p>
            <a:pPr marL="971550" lvl="1" indent="-514350"/>
            <a:r>
              <a:rPr lang="en-US" sz="2400">
                <a:solidFill>
                  <a:srgbClr val="FF0000"/>
                </a:solidFill>
                <a:latin typeface="Gill Sans Light" charset="0"/>
                <a:ea typeface="ＭＳ Ｐゴシック" charset="0"/>
              </a:rPr>
              <a:t>Offloading controller tasks to switch local agent</a:t>
            </a:r>
            <a:endParaRPr lang="en-US" sz="2400" i="1">
              <a:latin typeface="Gill Sans Light" charset="0"/>
              <a:ea typeface="ＭＳ Ｐゴシック" charset="0"/>
            </a:endParaRPr>
          </a:p>
          <a:p>
            <a:pPr marL="514350" indent="-514350">
              <a:buFont typeface="Corbel" charset="0"/>
              <a:buAutoNum type="arabicPeriod"/>
            </a:pPr>
            <a:r>
              <a:rPr lang="en-US" sz="2800">
                <a:latin typeface="Gill Sans Light" charset="0"/>
                <a:ea typeface="ＭＳ Ｐゴシック" charset="0"/>
              </a:rPr>
              <a:t>Intelligent algorithms</a:t>
            </a:r>
            <a:endParaRPr lang="en-US" sz="2400">
              <a:solidFill>
                <a:srgbClr val="FF0000"/>
              </a:solidFill>
              <a:latin typeface="Gill Sans Light" charset="0"/>
              <a:ea typeface="ＭＳ Ｐゴシック" charset="0"/>
            </a:endParaRPr>
          </a:p>
          <a:p>
            <a:pPr marL="971550" lvl="1" indent="-514350"/>
            <a:r>
              <a:rPr lang="en-US" sz="2400">
                <a:solidFill>
                  <a:srgbClr val="FF0000"/>
                </a:solidFill>
                <a:latin typeface="Gill Sans Light" charset="0"/>
                <a:ea typeface="ＭＳ Ｐゴシック" charset="0"/>
              </a:rPr>
              <a:t>Enforcing policy consistency under mobility</a:t>
            </a:r>
          </a:p>
          <a:p>
            <a:pPr marL="971550" lvl="1" indent="-514350"/>
            <a:r>
              <a:rPr lang="en-US" sz="2400">
                <a:solidFill>
                  <a:srgbClr val="FF0000"/>
                </a:solidFill>
                <a:latin typeface="Gill Sans Light" charset="0"/>
                <a:ea typeface="ＭＳ Ｐゴシック" charset="0"/>
              </a:rPr>
              <a:t>Multi-dimension aggregation to reduce switch rule entries</a:t>
            </a:r>
          </a:p>
        </p:txBody>
      </p:sp>
      <p:grpSp>
        <p:nvGrpSpPr>
          <p:cNvPr id="147461" name="Group 5"/>
          <p:cNvGrpSpPr>
            <a:grpSpLocks/>
          </p:cNvGrpSpPr>
          <p:nvPr/>
        </p:nvGrpSpPr>
        <p:grpSpPr bwMode="auto">
          <a:xfrm>
            <a:off x="4924425" y="2322513"/>
            <a:ext cx="3843338" cy="3011487"/>
            <a:chOff x="2155183" y="1257009"/>
            <a:chExt cx="4477061" cy="3011432"/>
          </a:xfrm>
        </p:grpSpPr>
        <p:sp>
          <p:nvSpPr>
            <p:cNvPr id="7" name="Teardrop 6"/>
            <p:cNvSpPr>
              <a:spLocks noChangeAspect="1"/>
            </p:cNvSpPr>
            <p:nvPr/>
          </p:nvSpPr>
          <p:spPr>
            <a:xfrm rot="2711176">
              <a:off x="2782660" y="1290822"/>
              <a:ext cx="2743150" cy="3088266"/>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defRPr/>
              </a:pPr>
              <a:endParaRPr lang="en-US" sz="2400">
                <a:solidFill>
                  <a:prstClr val="black"/>
                </a:solidFill>
                <a:latin typeface="Corbel"/>
              </a:endParaRPr>
            </a:p>
          </p:txBody>
        </p:sp>
        <p:pic>
          <p:nvPicPr>
            <p:cNvPr id="14747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944" y="270140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479" name="Group 9"/>
            <p:cNvGrpSpPr>
              <a:grpSpLocks/>
            </p:cNvGrpSpPr>
            <p:nvPr/>
          </p:nvGrpSpPr>
          <p:grpSpPr bwMode="auto">
            <a:xfrm>
              <a:off x="2684928" y="1257009"/>
              <a:ext cx="746653" cy="1072355"/>
              <a:chOff x="1220243" y="2040952"/>
              <a:chExt cx="746653" cy="1072354"/>
            </a:xfrm>
          </p:grpSpPr>
          <p:graphicFrame>
            <p:nvGraphicFramePr>
              <p:cNvPr id="147506" name="Object 37"/>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0894"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9"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0" name="Group 10"/>
            <p:cNvGrpSpPr>
              <a:grpSpLocks/>
            </p:cNvGrpSpPr>
            <p:nvPr/>
          </p:nvGrpSpPr>
          <p:grpSpPr bwMode="auto">
            <a:xfrm>
              <a:off x="2295739" y="1894136"/>
              <a:ext cx="746653" cy="1072355"/>
              <a:chOff x="1220243" y="2040952"/>
              <a:chExt cx="746653" cy="1072354"/>
            </a:xfrm>
          </p:grpSpPr>
          <p:graphicFrame>
            <p:nvGraphicFramePr>
              <p:cNvPr id="147504" name="Object 35"/>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0895"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1" name="Group 11"/>
            <p:cNvGrpSpPr>
              <a:grpSpLocks/>
            </p:cNvGrpSpPr>
            <p:nvPr/>
          </p:nvGrpSpPr>
          <p:grpSpPr bwMode="auto">
            <a:xfrm>
              <a:off x="2155183" y="2559295"/>
              <a:ext cx="746653" cy="1072355"/>
              <a:chOff x="1220243" y="2040952"/>
              <a:chExt cx="746653" cy="1072354"/>
            </a:xfrm>
          </p:grpSpPr>
          <p:graphicFrame>
            <p:nvGraphicFramePr>
              <p:cNvPr id="147502" name="Object 33"/>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0896"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2" name="Group 12"/>
            <p:cNvGrpSpPr>
              <a:grpSpLocks/>
            </p:cNvGrpSpPr>
            <p:nvPr/>
          </p:nvGrpSpPr>
          <p:grpSpPr bwMode="auto">
            <a:xfrm>
              <a:off x="2468939" y="3196086"/>
              <a:ext cx="746653" cy="1072355"/>
              <a:chOff x="1220243" y="2040952"/>
              <a:chExt cx="746653" cy="1072354"/>
            </a:xfrm>
          </p:grpSpPr>
          <p:graphicFrame>
            <p:nvGraphicFramePr>
              <p:cNvPr id="147500" name="Object 31"/>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0897" name="Visio" r:id="rId9" imgW="635000" imgH="1511300" progId="">
                      <p:embed/>
                    </p:oleObj>
                  </mc:Choice>
                  <mc:Fallback>
                    <p:oleObj name="Visio" r:id="rId9"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7483" name="Picture 61" descr="Protocol_Transla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8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stCxn id="39" idx="3"/>
              <a:endCxn id="147484" idx="1"/>
            </p:cNvCxnSpPr>
            <p:nvPr/>
          </p:nvCxnSpPr>
          <p:spPr>
            <a:xfrm>
              <a:off x="3431173" y="1815799"/>
              <a:ext cx="373551" cy="74134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7" idx="3"/>
              <a:endCxn id="147484" idx="1"/>
            </p:cNvCxnSpPr>
            <p:nvPr/>
          </p:nvCxnSpPr>
          <p:spPr>
            <a:xfrm>
              <a:off x="3042828" y="2453962"/>
              <a:ext cx="761895" cy="10318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87"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stCxn id="33" idx="3"/>
              <a:endCxn id="147487" idx="1"/>
            </p:cNvCxnSpPr>
            <p:nvPr/>
          </p:nvCxnSpPr>
          <p:spPr>
            <a:xfrm flipV="1">
              <a:off x="3214810" y="3049263"/>
              <a:ext cx="589914" cy="7064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5" idx="3"/>
              <a:endCxn id="147487" idx="1"/>
            </p:cNvCxnSpPr>
            <p:nvPr/>
          </p:nvCxnSpPr>
          <p:spPr>
            <a:xfrm flipV="1">
              <a:off x="2902284" y="3049263"/>
              <a:ext cx="902439" cy="69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7487" idx="3"/>
              <a:endCxn id="147478" idx="1"/>
            </p:cNvCxnSpPr>
            <p:nvPr/>
          </p:nvCxnSpPr>
          <p:spPr>
            <a:xfrm flipV="1">
              <a:off x="4553675" y="2844480"/>
              <a:ext cx="1329618" cy="20478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47484" idx="2"/>
              <a:endCxn id="147487" idx="0"/>
            </p:cNvCxnSpPr>
            <p:nvPr/>
          </p:nvCxnSpPr>
          <p:spPr>
            <a:xfrm>
              <a:off x="4180124" y="2701608"/>
              <a:ext cx="0" cy="2031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47484" idx="3"/>
              <a:endCxn id="147478" idx="1"/>
            </p:cNvCxnSpPr>
            <p:nvPr/>
          </p:nvCxnSpPr>
          <p:spPr>
            <a:xfrm>
              <a:off x="4553675" y="2557147"/>
              <a:ext cx="1329618" cy="287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3"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a:stCxn id="147493" idx="0"/>
              <a:endCxn id="147487" idx="2"/>
            </p:cNvCxnSpPr>
            <p:nvPr/>
          </p:nvCxnSpPr>
          <p:spPr>
            <a:xfrm flipH="1" flipV="1">
              <a:off x="4180124" y="3192136"/>
              <a:ext cx="678678" cy="155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5" name="Picture 60" descr="Content_Transformation_En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96" name="Picture 68" descr="Network_Mgmt_Applia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147495" idx="0"/>
              <a:endCxn id="147487" idx="2"/>
            </p:cNvCxnSpPr>
            <p:nvPr/>
          </p:nvCxnSpPr>
          <p:spPr>
            <a:xfrm flipV="1">
              <a:off x="3947117" y="3192136"/>
              <a:ext cx="233007" cy="3936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47496" idx="2"/>
              <a:endCxn id="147484" idx="0"/>
            </p:cNvCxnSpPr>
            <p:nvPr/>
          </p:nvCxnSpPr>
          <p:spPr>
            <a:xfrm flipH="1">
              <a:off x="4180124" y="2276165"/>
              <a:ext cx="608406" cy="13810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47484" idx="0"/>
              <a:endCxn id="147483" idx="2"/>
            </p:cNvCxnSpPr>
            <p:nvPr/>
          </p:nvCxnSpPr>
          <p:spPr>
            <a:xfrm flipH="1" flipV="1">
              <a:off x="4039580" y="2207904"/>
              <a:ext cx="140544" cy="20637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7462" name="TextBox 39"/>
          <p:cNvSpPr txBox="1">
            <a:spLocks noChangeArrowheads="1"/>
          </p:cNvSpPr>
          <p:nvPr/>
        </p:nvSpPr>
        <p:spPr bwMode="auto">
          <a:xfrm>
            <a:off x="5159375" y="5432425"/>
            <a:ext cx="2295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~1K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~10K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 – 10 Gbps</a:t>
            </a:r>
          </a:p>
        </p:txBody>
      </p:sp>
      <p:cxnSp>
        <p:nvCxnSpPr>
          <p:cNvPr id="41" name="Straight Connector 40"/>
          <p:cNvCxnSpPr/>
          <p:nvPr/>
        </p:nvCxnSpPr>
        <p:spPr>
          <a:xfrm flipV="1">
            <a:off x="8739188" y="3833813"/>
            <a:ext cx="328612" cy="0"/>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47464" name="Rectangle 44"/>
          <p:cNvSpPr>
            <a:spLocks noChangeArrowheads="1"/>
          </p:cNvSpPr>
          <p:nvPr/>
        </p:nvSpPr>
        <p:spPr bwMode="auto">
          <a:xfrm>
            <a:off x="7434263" y="3470275"/>
            <a:ext cx="1854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FF0000"/>
                </a:solidFill>
                <a:latin typeface="Gill Sans Light" charset="0"/>
                <a:ea typeface="ＭＳ Ｐゴシック" charset="0"/>
                <a:cs typeface="Gill Sans Light" charset="0"/>
              </a:rPr>
              <a:t>Gateway Edge</a:t>
            </a:r>
          </a:p>
        </p:txBody>
      </p:sp>
      <p:sp>
        <p:nvSpPr>
          <p:cNvPr id="147465" name="TextBox 45"/>
          <p:cNvSpPr txBox="1">
            <a:spLocks noChangeArrowheads="1"/>
          </p:cNvSpPr>
          <p:nvPr/>
        </p:nvSpPr>
        <p:spPr bwMode="auto">
          <a:xfrm>
            <a:off x="7448550" y="4011613"/>
            <a:ext cx="1803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 million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 million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~up to 2 Tbps</a:t>
            </a:r>
          </a:p>
        </p:txBody>
      </p:sp>
      <p:sp>
        <p:nvSpPr>
          <p:cNvPr id="147466" name="Rectangle 46"/>
          <p:cNvSpPr>
            <a:spLocks noChangeArrowheads="1"/>
          </p:cNvSpPr>
          <p:nvPr/>
        </p:nvSpPr>
        <p:spPr bwMode="auto">
          <a:xfrm>
            <a:off x="5092700" y="5160963"/>
            <a:ext cx="15033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FF0000"/>
                </a:solidFill>
                <a:latin typeface="Gill Sans Light" charset="0"/>
                <a:ea typeface="ＭＳ Ｐゴシック" charset="0"/>
                <a:cs typeface="Gill Sans Light" charset="0"/>
              </a:rPr>
              <a:t>Access Edge</a:t>
            </a:r>
          </a:p>
        </p:txBody>
      </p:sp>
      <p:sp>
        <p:nvSpPr>
          <p:cNvPr id="147467" name="Rectangle 47"/>
          <p:cNvSpPr>
            <a:spLocks noChangeArrowheads="1"/>
          </p:cNvSpPr>
          <p:nvPr/>
        </p:nvSpPr>
        <p:spPr bwMode="auto">
          <a:xfrm>
            <a:off x="6478588" y="1600200"/>
            <a:ext cx="1828800" cy="415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smtClean="0">
                <a:solidFill>
                  <a:srgbClr val="FF0000"/>
                </a:solidFill>
                <a:latin typeface="Arial" charset="0"/>
                <a:ea typeface="ＭＳ Ｐゴシック" charset="0"/>
                <a:cs typeface="ＭＳ Ｐゴシック" charset="0"/>
              </a:rPr>
              <a:t>Controller</a:t>
            </a:r>
          </a:p>
        </p:txBody>
      </p:sp>
      <p:grpSp>
        <p:nvGrpSpPr>
          <p:cNvPr id="88" name="Group 87"/>
          <p:cNvGrpSpPr>
            <a:grpSpLocks/>
          </p:cNvGrpSpPr>
          <p:nvPr/>
        </p:nvGrpSpPr>
        <p:grpSpPr bwMode="auto">
          <a:xfrm>
            <a:off x="5116513" y="2544763"/>
            <a:ext cx="806450" cy="2174875"/>
            <a:chOff x="4912493" y="2544089"/>
            <a:chExt cx="806472" cy="2175919"/>
          </a:xfrm>
        </p:grpSpPr>
        <p:sp>
          <p:nvSpPr>
            <p:cNvPr id="147473" name="Rectangle 48"/>
            <p:cNvSpPr>
              <a:spLocks noChangeArrowheads="1"/>
            </p:cNvSpPr>
            <p:nvPr/>
          </p:nvSpPr>
          <p:spPr bwMode="auto">
            <a:xfrm>
              <a:off x="5315729" y="2544089"/>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4" name="Rectangle 49"/>
            <p:cNvSpPr>
              <a:spLocks noChangeArrowheads="1"/>
            </p:cNvSpPr>
            <p:nvPr/>
          </p:nvSpPr>
          <p:spPr bwMode="auto">
            <a:xfrm>
              <a:off x="5079277" y="3192931"/>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5" name="Rectangle 50"/>
            <p:cNvSpPr>
              <a:spLocks noChangeArrowheads="1"/>
            </p:cNvSpPr>
            <p:nvPr/>
          </p:nvSpPr>
          <p:spPr bwMode="auto">
            <a:xfrm>
              <a:off x="4912493" y="3893039"/>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6" name="Rectangle 51"/>
            <p:cNvSpPr>
              <a:spLocks noChangeArrowheads="1"/>
            </p:cNvSpPr>
            <p:nvPr/>
          </p:nvSpPr>
          <p:spPr bwMode="auto">
            <a:xfrm>
              <a:off x="5190751" y="4466092"/>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grpSp>
      <p:cxnSp>
        <p:nvCxnSpPr>
          <p:cNvPr id="53" name="Straight Connector 52"/>
          <p:cNvCxnSpPr>
            <a:stCxn id="147484" idx="0"/>
          </p:cNvCxnSpPr>
          <p:nvPr/>
        </p:nvCxnSpPr>
        <p:spPr>
          <a:xfrm flipV="1">
            <a:off x="6662738" y="2020888"/>
            <a:ext cx="746125" cy="145891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9" idx="0"/>
          </p:cNvCxnSpPr>
          <p:nvPr/>
        </p:nvCxnSpPr>
        <p:spPr>
          <a:xfrm flipV="1">
            <a:off x="5784850" y="2020888"/>
            <a:ext cx="1624013" cy="755650"/>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802438" y="2020888"/>
            <a:ext cx="606425" cy="209391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74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4CE42398-E52F-9C4A-ADB2-87E3A07A8446}" type="slidenum">
              <a:rPr lang="en-US" sz="1200">
                <a:solidFill>
                  <a:srgbClr val="898989"/>
                </a:solidFill>
                <a:latin typeface="Gill Sans Light" charset="0"/>
              </a:rPr>
              <a:pPr eaLnBrk="1" hangingPunct="1"/>
              <a:t>49</a:t>
            </a:fld>
            <a:endParaRPr lang="en-US" sz="1200">
              <a:solidFill>
                <a:srgbClr val="898989"/>
              </a:solidFill>
              <a:latin typeface="Gill Sans Light" charset="0"/>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Tree>
    <p:extLst>
      <p:ext uri="{BB962C8B-B14F-4D97-AF65-F5344CB8AC3E}">
        <p14:creationId xmlns:p14="http://schemas.microsoft.com/office/powerpoint/2010/main" val="292050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are the mobility protocols used in cellular networks?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35084323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le 1"/>
          <p:cNvSpPr>
            <a:spLocks noGrp="1"/>
          </p:cNvSpPr>
          <p:nvPr>
            <p:ph type="title"/>
          </p:nvPr>
        </p:nvSpPr>
        <p:spPr>
          <a:xfrm>
            <a:off x="457200" y="598488"/>
            <a:ext cx="8229600" cy="1143000"/>
          </a:xfrm>
        </p:spPr>
        <p:txBody>
          <a:bodyPr/>
          <a:lstStyle/>
          <a:p>
            <a:r>
              <a:rPr lang="en-US">
                <a:solidFill>
                  <a:srgbClr val="000090"/>
                </a:solidFill>
                <a:latin typeface="Gill Sans Light" charset="0"/>
                <a:ea typeface="ＭＳ Ｐゴシック" charset="0"/>
              </a:rPr>
              <a:t>Multi-Dimensional Aggregation</a:t>
            </a:r>
          </a:p>
        </p:txBody>
      </p:sp>
      <p:sp>
        <p:nvSpPr>
          <p:cNvPr id="3" name="Content Placeholder 2"/>
          <p:cNvSpPr>
            <a:spLocks noGrp="1"/>
          </p:cNvSpPr>
          <p:nvPr>
            <p:ph idx="1"/>
          </p:nvPr>
        </p:nvSpPr>
        <p:spPr>
          <a:xfrm>
            <a:off x="457200" y="1741488"/>
            <a:ext cx="8229600" cy="4811712"/>
          </a:xfrm>
        </p:spPr>
        <p:txBody>
          <a:bodyPr>
            <a:normAutofit fontScale="62500" lnSpcReduction="20000"/>
          </a:bodyPr>
          <a:lstStyle/>
          <a:p>
            <a:pPr>
              <a:defRPr/>
            </a:pPr>
            <a:r>
              <a:rPr lang="en-US" sz="3300" dirty="0" smtClean="0"/>
              <a:t>Use </a:t>
            </a:r>
            <a:r>
              <a:rPr lang="en-US" sz="3300" dirty="0">
                <a:solidFill>
                  <a:srgbClr val="FF0000"/>
                </a:solidFill>
              </a:rPr>
              <a:t>m</a:t>
            </a:r>
            <a:r>
              <a:rPr lang="en-US" sz="3300" dirty="0" smtClean="0">
                <a:solidFill>
                  <a:srgbClr val="FF0000"/>
                </a:solidFill>
              </a:rPr>
              <a:t>ulti-dimensional </a:t>
            </a:r>
            <a:r>
              <a:rPr lang="en-US" sz="3300" dirty="0" smtClean="0"/>
              <a:t>tags rather than flat tags</a:t>
            </a:r>
            <a:endParaRPr lang="en-US" sz="3300" dirty="0"/>
          </a:p>
          <a:p>
            <a:pPr>
              <a:defRPr/>
            </a:pPr>
            <a:endParaRPr lang="en-US" sz="2600" dirty="0" smtClean="0">
              <a:solidFill>
                <a:schemeClr val="accent2"/>
              </a:solidFill>
            </a:endParaRPr>
          </a:p>
          <a:p>
            <a:pPr>
              <a:defRPr/>
            </a:pPr>
            <a:endParaRPr lang="en-US" sz="2600" dirty="0">
              <a:solidFill>
                <a:schemeClr val="accent2"/>
              </a:solidFill>
            </a:endParaRPr>
          </a:p>
          <a:p>
            <a:pPr>
              <a:defRPr/>
            </a:pPr>
            <a:endParaRPr lang="en-US" sz="2600" dirty="0" smtClean="0">
              <a:solidFill>
                <a:schemeClr val="accent2"/>
              </a:solidFill>
            </a:endParaRPr>
          </a:p>
          <a:p>
            <a:pPr>
              <a:defRPr/>
            </a:pPr>
            <a:endParaRPr lang="en-US" sz="2600" dirty="0" smtClean="0">
              <a:solidFill>
                <a:schemeClr val="accent2"/>
              </a:solidFill>
            </a:endParaRPr>
          </a:p>
          <a:p>
            <a:pPr>
              <a:defRPr/>
            </a:pPr>
            <a:endParaRPr lang="en-US" sz="2600" dirty="0">
              <a:solidFill>
                <a:schemeClr val="accent2"/>
              </a:solidFill>
            </a:endParaRPr>
          </a:p>
          <a:p>
            <a:pPr>
              <a:defRPr/>
            </a:pPr>
            <a:endParaRPr lang="en-US" sz="2600" dirty="0" smtClean="0">
              <a:solidFill>
                <a:srgbClr val="000000"/>
              </a:solidFill>
            </a:endParaRPr>
          </a:p>
          <a:p>
            <a:pPr>
              <a:defRPr/>
            </a:pPr>
            <a:endParaRPr lang="en-US" dirty="0" smtClean="0">
              <a:solidFill>
                <a:srgbClr val="000000"/>
              </a:solidFill>
            </a:endParaRPr>
          </a:p>
          <a:p>
            <a:pPr>
              <a:defRPr/>
            </a:pPr>
            <a:r>
              <a:rPr lang="en-US" dirty="0" smtClean="0">
                <a:solidFill>
                  <a:srgbClr val="000000"/>
                </a:solidFill>
              </a:rPr>
              <a:t>Exploit </a:t>
            </a:r>
            <a:r>
              <a:rPr lang="en-US" dirty="0" smtClean="0">
                <a:solidFill>
                  <a:srgbClr val="FF0000"/>
                </a:solidFill>
              </a:rPr>
              <a:t>locality </a:t>
            </a:r>
            <a:r>
              <a:rPr lang="en-US" dirty="0" smtClean="0">
                <a:solidFill>
                  <a:srgbClr val="000000"/>
                </a:solidFill>
              </a:rPr>
              <a:t>in network topology and traffic pattern</a:t>
            </a:r>
          </a:p>
          <a:p>
            <a:pPr>
              <a:defRPr/>
            </a:pPr>
            <a:r>
              <a:rPr lang="en-US" dirty="0" smtClean="0">
                <a:solidFill>
                  <a:srgbClr val="FF0000"/>
                </a:solidFill>
              </a:rPr>
              <a:t>Selectively </a:t>
            </a:r>
            <a:r>
              <a:rPr lang="en-US" dirty="0" smtClean="0"/>
              <a:t>match on one or multiple dimensions</a:t>
            </a:r>
          </a:p>
          <a:p>
            <a:pPr lvl="1">
              <a:defRPr/>
            </a:pPr>
            <a:r>
              <a:rPr lang="en-US" sz="2900" dirty="0" smtClean="0"/>
              <a:t>Supported by the multiple tables in today’s switch chipset</a:t>
            </a:r>
          </a:p>
        </p:txBody>
      </p:sp>
      <p:sp>
        <p:nvSpPr>
          <p:cNvPr id="283651" name="Rectangle 3"/>
          <p:cNvSpPr>
            <a:spLocks noChangeArrowheads="1"/>
          </p:cNvSpPr>
          <p:nvPr/>
        </p:nvSpPr>
        <p:spPr bwMode="auto">
          <a:xfrm>
            <a:off x="985838" y="2292350"/>
            <a:ext cx="2195512" cy="415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smtClean="0">
                <a:solidFill>
                  <a:srgbClr val="4F81BD"/>
                </a:solidFill>
                <a:latin typeface="Gill Sans Light" charset="0"/>
                <a:ea typeface="ＭＳ Ｐゴシック" charset="0"/>
                <a:cs typeface="Gill Sans Light" charset="0"/>
              </a:rPr>
              <a:t>Policy Tag</a:t>
            </a:r>
          </a:p>
        </p:txBody>
      </p:sp>
      <p:sp>
        <p:nvSpPr>
          <p:cNvPr id="283652" name="Rectangle 4"/>
          <p:cNvSpPr>
            <a:spLocks noChangeArrowheads="1"/>
          </p:cNvSpPr>
          <p:nvPr/>
        </p:nvSpPr>
        <p:spPr bwMode="auto">
          <a:xfrm>
            <a:off x="3181350" y="2292350"/>
            <a:ext cx="1919288" cy="415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smtClean="0">
                <a:solidFill>
                  <a:srgbClr val="FF0000"/>
                </a:solidFill>
                <a:latin typeface="Gill Sans Light" charset="0"/>
                <a:ea typeface="ＭＳ Ｐゴシック" charset="0"/>
                <a:cs typeface="Gill Sans Light" charset="0"/>
              </a:rPr>
              <a:t>BS ID</a:t>
            </a:r>
          </a:p>
        </p:txBody>
      </p:sp>
      <p:sp>
        <p:nvSpPr>
          <p:cNvPr id="283653" name="Rectangle 5"/>
          <p:cNvSpPr>
            <a:spLocks noChangeArrowheads="1"/>
          </p:cNvSpPr>
          <p:nvPr/>
        </p:nvSpPr>
        <p:spPr bwMode="auto">
          <a:xfrm>
            <a:off x="5100638" y="2292350"/>
            <a:ext cx="1828800" cy="415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smtClean="0">
                <a:solidFill>
                  <a:srgbClr val="77933C"/>
                </a:solidFill>
                <a:latin typeface="Gill Sans Light" charset="0"/>
                <a:ea typeface="ＭＳ Ｐゴシック" charset="0"/>
                <a:cs typeface="Gill Sans Light" charset="0"/>
              </a:rPr>
              <a:t>User ID</a:t>
            </a:r>
          </a:p>
        </p:txBody>
      </p:sp>
      <p:sp>
        <p:nvSpPr>
          <p:cNvPr id="28365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7EA911F-2304-5648-AD9F-03E296835756}" type="slidenum">
              <a:rPr lang="en-US" sz="1200">
                <a:solidFill>
                  <a:srgbClr val="898989"/>
                </a:solidFill>
                <a:latin typeface="Gill Sans Light" charset="0"/>
              </a:rPr>
              <a:pPr eaLnBrk="1" hangingPunct="1"/>
              <a:t>50</a:t>
            </a:fld>
            <a:endParaRPr lang="en-US" sz="1200">
              <a:solidFill>
                <a:srgbClr val="898989"/>
              </a:solidFill>
              <a:latin typeface="Gill Sans Light" charset="0"/>
            </a:endParaRPr>
          </a:p>
        </p:txBody>
      </p:sp>
      <p:grpSp>
        <p:nvGrpSpPr>
          <p:cNvPr id="17" name="Group 16"/>
          <p:cNvGrpSpPr>
            <a:grpSpLocks/>
          </p:cNvGrpSpPr>
          <p:nvPr/>
        </p:nvGrpSpPr>
        <p:grpSpPr bwMode="auto">
          <a:xfrm>
            <a:off x="5316538" y="2803525"/>
            <a:ext cx="1828800" cy="2300288"/>
            <a:chOff x="5317024" y="3273640"/>
            <a:chExt cx="1828800" cy="2299954"/>
          </a:xfrm>
        </p:grpSpPr>
        <p:sp>
          <p:nvSpPr>
            <p:cNvPr id="283662" name="TextBox 10"/>
            <p:cNvSpPr txBox="1">
              <a:spLocks noChangeArrowheads="1"/>
            </p:cNvSpPr>
            <p:nvPr/>
          </p:nvSpPr>
          <p:spPr bwMode="auto">
            <a:xfrm>
              <a:off x="5317024" y="3634602"/>
              <a:ext cx="1828800" cy="1938992"/>
            </a:xfrm>
            <a:prstGeom prst="rect">
              <a:avLst/>
            </a:prstGeom>
            <a:noFill/>
            <a:ln w="19050">
              <a:solidFill>
                <a:srgbClr val="77933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400" b="0" smtClean="0">
                  <a:solidFill>
                    <a:srgbClr val="000000"/>
                  </a:solidFill>
                  <a:latin typeface="Gill Sans Light" charset="0"/>
                  <a:cs typeface="Gill Sans Light" charset="0"/>
                </a:rPr>
                <a:t>Aggregate flows going to the same Users.</a:t>
              </a:r>
            </a:p>
            <a:p>
              <a:pPr eaLnBrk="1" fontAlgn="base" hangingPunct="1">
                <a:spcBef>
                  <a:spcPct val="0"/>
                </a:spcBef>
                <a:spcAft>
                  <a:spcPct val="0"/>
                </a:spcAft>
              </a:pPr>
              <a:endParaRPr lang="en-US" sz="2400" b="0" smtClean="0">
                <a:solidFill>
                  <a:srgbClr val="000000"/>
                </a:solidFill>
                <a:latin typeface="Arial" charset="0"/>
              </a:endParaRPr>
            </a:p>
          </p:txBody>
        </p:sp>
        <p:sp>
          <p:nvSpPr>
            <p:cNvPr id="12" name="Left Arrow 11"/>
            <p:cNvSpPr/>
            <p:nvPr/>
          </p:nvSpPr>
          <p:spPr>
            <a:xfrm rot="16200000" flipV="1">
              <a:off x="5903625" y="3274414"/>
              <a:ext cx="274598" cy="273050"/>
            </a:xfrm>
            <a:prstGeom prst="lef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latin typeface="Corbel"/>
              </a:endParaRPr>
            </a:p>
          </p:txBody>
        </p:sp>
      </p:grpSp>
      <p:grpSp>
        <p:nvGrpSpPr>
          <p:cNvPr id="16" name="Group 15"/>
          <p:cNvGrpSpPr>
            <a:grpSpLocks/>
          </p:cNvGrpSpPr>
          <p:nvPr/>
        </p:nvGrpSpPr>
        <p:grpSpPr bwMode="auto">
          <a:xfrm>
            <a:off x="3271838" y="2819400"/>
            <a:ext cx="1828800" cy="2284413"/>
            <a:chOff x="3272324" y="3288879"/>
            <a:chExt cx="1828800" cy="2284715"/>
          </a:xfrm>
        </p:grpSpPr>
        <p:sp>
          <p:nvSpPr>
            <p:cNvPr id="283660" name="TextBox 9"/>
            <p:cNvSpPr txBox="1">
              <a:spLocks noChangeArrowheads="1"/>
            </p:cNvSpPr>
            <p:nvPr/>
          </p:nvSpPr>
          <p:spPr bwMode="auto">
            <a:xfrm>
              <a:off x="3272324" y="3634602"/>
              <a:ext cx="1828800" cy="1938992"/>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400" b="0" smtClean="0">
                  <a:solidFill>
                    <a:srgbClr val="000000"/>
                  </a:solidFill>
                  <a:latin typeface="Gill Sans Light" charset="0"/>
                  <a:cs typeface="Gill Sans Light" charset="0"/>
                </a:rPr>
                <a:t>Aggregate flows going to the same (group of) base stations</a:t>
              </a:r>
            </a:p>
          </p:txBody>
        </p:sp>
        <p:sp>
          <p:nvSpPr>
            <p:cNvPr id="13" name="Left Arrow 12"/>
            <p:cNvSpPr/>
            <p:nvPr/>
          </p:nvSpPr>
          <p:spPr>
            <a:xfrm rot="16200000" flipV="1">
              <a:off x="3962868" y="3288897"/>
              <a:ext cx="274674" cy="274638"/>
            </a:xfrm>
            <a:prstGeom prst="leftArrow">
              <a:avLst/>
            </a:prstGeom>
            <a:solidFill>
              <a:srgbClr val="C0504D"/>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latin typeface="Corbel"/>
              </a:endParaRPr>
            </a:p>
          </p:txBody>
        </p:sp>
      </p:grpSp>
      <p:grpSp>
        <p:nvGrpSpPr>
          <p:cNvPr id="15" name="Group 14"/>
          <p:cNvGrpSpPr>
            <a:grpSpLocks/>
          </p:cNvGrpSpPr>
          <p:nvPr/>
        </p:nvGrpSpPr>
        <p:grpSpPr bwMode="auto">
          <a:xfrm>
            <a:off x="884238" y="2825750"/>
            <a:ext cx="2195512" cy="2278063"/>
            <a:chOff x="884724" y="3296079"/>
            <a:chExt cx="2194560" cy="2277515"/>
          </a:xfrm>
        </p:grpSpPr>
        <p:sp>
          <p:nvSpPr>
            <p:cNvPr id="283658" name="TextBox 8"/>
            <p:cNvSpPr txBox="1">
              <a:spLocks noChangeArrowheads="1"/>
            </p:cNvSpPr>
            <p:nvPr/>
          </p:nvSpPr>
          <p:spPr bwMode="auto">
            <a:xfrm>
              <a:off x="884724" y="3634602"/>
              <a:ext cx="2194560" cy="1938992"/>
            </a:xfrm>
            <a:prstGeom prst="rect">
              <a:avLst/>
            </a:prstGeom>
            <a:noFill/>
            <a:ln w="19050">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400" b="0" smtClean="0">
                  <a:solidFill>
                    <a:srgbClr val="000000"/>
                  </a:solidFill>
                  <a:latin typeface="Gill Sans Light" charset="0"/>
                  <a:cs typeface="Gill Sans Light" charset="0"/>
                </a:rPr>
                <a:t>Aggregate flows that share a common policy (even across Users and BSs)</a:t>
              </a:r>
            </a:p>
          </p:txBody>
        </p:sp>
        <p:sp>
          <p:nvSpPr>
            <p:cNvPr id="14" name="Left Arrow 13"/>
            <p:cNvSpPr/>
            <p:nvPr/>
          </p:nvSpPr>
          <p:spPr>
            <a:xfrm rot="16200000" flipV="1">
              <a:off x="1865347" y="3296106"/>
              <a:ext cx="274572" cy="274518"/>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latin typeface="Corbel"/>
              </a:endParaRPr>
            </a:p>
          </p:txBody>
        </p:sp>
      </p:grpSp>
      <p:sp>
        <p:nvSpPr>
          <p:cNvPr id="2" name="Date Placeholder 1"/>
          <p:cNvSpPr>
            <a:spLocks noGrp="1"/>
          </p:cNvSpPr>
          <p:nvPr>
            <p:ph type="dt" sz="half" idx="10"/>
          </p:nvPr>
        </p:nvSpPr>
        <p:spPr/>
        <p:txBody>
          <a:bodyPr/>
          <a:lstStyle/>
          <a:p>
            <a:pPr>
              <a:defRPr/>
            </a:pPr>
            <a:r>
              <a:rPr lang="en-US" smtClean="0"/>
              <a:t>3/10/14</a:t>
            </a:r>
            <a:endParaRPr lang="en-US"/>
          </a:p>
        </p:txBody>
      </p:sp>
    </p:spTree>
    <p:custDataLst>
      <p:tags r:id="rId1"/>
    </p:custDataLst>
    <p:extLst>
      <p:ext uri="{BB962C8B-B14F-4D97-AF65-F5344CB8AC3E}">
        <p14:creationId xmlns:p14="http://schemas.microsoft.com/office/powerpoint/2010/main" val="18646206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1"/>
          <p:cNvSpPr>
            <a:spLocks noGrp="1"/>
          </p:cNvSpPr>
          <p:nvPr>
            <p:ph type="title"/>
          </p:nvPr>
        </p:nvSpPr>
        <p:spPr/>
        <p:txBody>
          <a:bodyPr/>
          <a:lstStyle/>
          <a:p>
            <a:r>
              <a:rPr lang="en-US">
                <a:solidFill>
                  <a:srgbClr val="000090"/>
                </a:solidFill>
                <a:latin typeface="Calibri" charset="0"/>
              </a:rPr>
              <a:t>Conclusion and Future Work</a:t>
            </a:r>
          </a:p>
        </p:txBody>
      </p:sp>
      <p:sp>
        <p:nvSpPr>
          <p:cNvPr id="284674" name="Content Placeholder 2"/>
          <p:cNvSpPr>
            <a:spLocks noGrp="1"/>
          </p:cNvSpPr>
          <p:nvPr>
            <p:ph idx="1"/>
          </p:nvPr>
        </p:nvSpPr>
        <p:spPr>
          <a:xfrm>
            <a:off x="457200" y="1600200"/>
            <a:ext cx="8318500" cy="4324350"/>
          </a:xfrm>
        </p:spPr>
        <p:txBody>
          <a:bodyPr/>
          <a:lstStyle/>
          <a:p>
            <a:r>
              <a:rPr lang="en-US" altLang="zh-CN" sz="2400">
                <a:solidFill>
                  <a:srgbClr val="800000"/>
                </a:solidFill>
                <a:latin typeface="Calibri" charset="0"/>
                <a:ea typeface="宋体" charset="0"/>
                <a:cs typeface="宋体" charset="0"/>
              </a:rPr>
              <a:t>SoftCell </a:t>
            </a:r>
            <a:r>
              <a:rPr lang="en-US" sz="2400">
                <a:solidFill>
                  <a:srgbClr val="800000"/>
                </a:solidFill>
                <a:latin typeface="Calibri" charset="0"/>
              </a:rPr>
              <a:t>uses commodity switches and middelboxes to build flexible and cost-effective cellular core networks</a:t>
            </a:r>
          </a:p>
          <a:p>
            <a:endParaRPr lang="en-US" sz="1400">
              <a:solidFill>
                <a:srgbClr val="800000"/>
              </a:solidFill>
              <a:latin typeface="Calibri" charset="0"/>
            </a:endParaRPr>
          </a:p>
          <a:p>
            <a:r>
              <a:rPr lang="en-US" sz="2400">
                <a:solidFill>
                  <a:srgbClr val="800000"/>
                </a:solidFill>
                <a:latin typeface="Calibri" charset="0"/>
              </a:rPr>
              <a:t>SoftCell cleanly separates fine-grained service policies from traffic management policies</a:t>
            </a:r>
          </a:p>
          <a:p>
            <a:endParaRPr lang="en-US" sz="1400">
              <a:solidFill>
                <a:srgbClr val="800000"/>
              </a:solidFill>
              <a:latin typeface="Calibri" charset="0"/>
            </a:endParaRPr>
          </a:p>
          <a:p>
            <a:r>
              <a:rPr lang="en-US" sz="2400">
                <a:solidFill>
                  <a:srgbClr val="800000"/>
                </a:solidFill>
                <a:latin typeface="Calibri" charset="0"/>
              </a:rPr>
              <a:t>SoftCell achieves scalability with</a:t>
            </a:r>
          </a:p>
        </p:txBody>
      </p:sp>
      <p:sp>
        <p:nvSpPr>
          <p:cNvPr id="284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AFFC77BA-C19D-EC42-A6CC-D65501F1AE37}" type="slidenum">
              <a:rPr lang="en-US" sz="1000" b="0">
                <a:solidFill>
                  <a:srgbClr val="000000"/>
                </a:solidFill>
                <a:latin typeface="Calibri" charset="0"/>
              </a:rPr>
              <a:pPr eaLnBrk="1" hangingPunct="1"/>
              <a:t>51</a:t>
            </a:fld>
            <a:endParaRPr lang="en-US" sz="1000" b="0">
              <a:solidFill>
                <a:srgbClr val="000000"/>
              </a:solidFill>
              <a:latin typeface="Calibri" charset="0"/>
            </a:endParaRPr>
          </a:p>
        </p:txBody>
      </p:sp>
      <p:cxnSp>
        <p:nvCxnSpPr>
          <p:cNvPr id="6" name="Straight Connector 5"/>
          <p:cNvCxnSpPr/>
          <p:nvPr/>
        </p:nvCxnSpPr>
        <p:spPr>
          <a:xfrm>
            <a:off x="2838450" y="4325938"/>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838450" y="4770438"/>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43213" y="4313238"/>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81250" y="4541838"/>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00113" y="4325938"/>
            <a:ext cx="11969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Data Plane</a:t>
            </a:r>
          </a:p>
        </p:txBody>
      </p:sp>
      <p:grpSp>
        <p:nvGrpSpPr>
          <p:cNvPr id="284681" name="Group 10"/>
          <p:cNvGrpSpPr>
            <a:grpSpLocks/>
          </p:cNvGrpSpPr>
          <p:nvPr/>
        </p:nvGrpSpPr>
        <p:grpSpPr bwMode="auto">
          <a:xfrm>
            <a:off x="887413" y="5041900"/>
            <a:ext cx="2584450" cy="369888"/>
            <a:chOff x="6757921" y="2070100"/>
            <a:chExt cx="2584657" cy="369332"/>
          </a:xfrm>
        </p:grpSpPr>
        <p:cxnSp>
          <p:nvCxnSpPr>
            <p:cNvPr id="15" name="Straight Connector 14"/>
            <p:cNvCxnSpPr/>
            <p:nvPr/>
          </p:nvCxnSpPr>
          <p:spPr>
            <a:xfrm>
              <a:off x="8288394" y="2285675"/>
              <a:ext cx="105418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57921" y="2070100"/>
              <a:ext cx="1454266" cy="369332"/>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Control Plane</a:t>
              </a:r>
            </a:p>
          </p:txBody>
        </p:sp>
      </p:grpSp>
      <p:sp>
        <p:nvSpPr>
          <p:cNvPr id="18" name="TextBox 17"/>
          <p:cNvSpPr txBox="1"/>
          <p:nvPr/>
        </p:nvSpPr>
        <p:spPr>
          <a:xfrm>
            <a:off x="3671888" y="4121150"/>
            <a:ext cx="2497137" cy="369888"/>
          </a:xfrm>
          <a:prstGeom prst="rect">
            <a:avLst/>
          </a:prstGeom>
          <a:noFill/>
        </p:spPr>
        <p:txBody>
          <a:bodyPr wrap="none">
            <a:spAutoFit/>
          </a:bodyPr>
          <a:lstStyle/>
          <a:p>
            <a:pPr defTabSz="457200">
              <a:defRPr/>
            </a:pPr>
            <a:r>
              <a:rPr lang="en-US" dirty="0">
                <a:solidFill>
                  <a:srgbClr val="C0504D"/>
                </a:solidFill>
                <a:latin typeface="Calibri"/>
                <a:ea typeface="ＭＳ Ｐゴシック" charset="0"/>
                <a:cs typeface="ＭＳ Ｐゴシック" charset="0"/>
              </a:rPr>
              <a:t>Asymmetric</a:t>
            </a:r>
            <a:r>
              <a:rPr lang="en-US" dirty="0">
                <a:solidFill>
                  <a:prstClr val="black"/>
                </a:solidFill>
                <a:latin typeface="Calibri"/>
                <a:ea typeface="ＭＳ Ｐゴシック" charset="0"/>
                <a:cs typeface="ＭＳ Ｐゴシック" charset="0"/>
              </a:rPr>
              <a:t> Edge Design</a:t>
            </a:r>
          </a:p>
        </p:txBody>
      </p:sp>
      <p:sp>
        <p:nvSpPr>
          <p:cNvPr id="19" name="TextBox 18"/>
          <p:cNvSpPr txBox="1"/>
          <p:nvPr/>
        </p:nvSpPr>
        <p:spPr>
          <a:xfrm>
            <a:off x="3671888" y="4554538"/>
            <a:ext cx="3089275" cy="369887"/>
          </a:xfrm>
          <a:prstGeom prst="rect">
            <a:avLst/>
          </a:prstGeom>
          <a:noFill/>
        </p:spPr>
        <p:txBody>
          <a:bodyPr wrap="none">
            <a:spAutoFit/>
          </a:bodyPr>
          <a:lstStyle/>
          <a:p>
            <a:pPr defTabSz="457200">
              <a:defRPr/>
            </a:pPr>
            <a:r>
              <a:rPr lang="en-US" dirty="0">
                <a:solidFill>
                  <a:srgbClr val="C0504D"/>
                </a:solidFill>
                <a:latin typeface="Calibri"/>
                <a:ea typeface="ＭＳ Ｐゴシック" charset="0"/>
                <a:cs typeface="ＭＳ Ｐゴシック" charset="0"/>
              </a:rPr>
              <a:t>Multi-dimensional </a:t>
            </a:r>
            <a:r>
              <a:rPr lang="en-US" dirty="0">
                <a:solidFill>
                  <a:prstClr val="black"/>
                </a:solidFill>
                <a:latin typeface="Calibri"/>
                <a:ea typeface="ＭＳ Ｐゴシック" charset="0"/>
                <a:cs typeface="ＭＳ Ｐゴシック" charset="0"/>
              </a:rPr>
              <a:t>Aggregation</a:t>
            </a:r>
          </a:p>
        </p:txBody>
      </p:sp>
      <p:sp>
        <p:nvSpPr>
          <p:cNvPr id="20" name="TextBox 19"/>
          <p:cNvSpPr txBox="1"/>
          <p:nvPr/>
        </p:nvSpPr>
        <p:spPr>
          <a:xfrm>
            <a:off x="3671888" y="5054600"/>
            <a:ext cx="2981325" cy="369888"/>
          </a:xfrm>
          <a:prstGeom prst="rect">
            <a:avLst/>
          </a:prstGeom>
          <a:noFill/>
        </p:spPr>
        <p:txBody>
          <a:bodyPr wrap="none">
            <a:spAutoFit/>
          </a:bodyPr>
          <a:lstStyle/>
          <a:p>
            <a:pPr defTabSz="457200">
              <a:defRPr/>
            </a:pPr>
            <a:r>
              <a:rPr lang="en-US" altLang="zh-CN" dirty="0">
                <a:solidFill>
                  <a:srgbClr val="C0504D"/>
                </a:solidFill>
                <a:latin typeface="Calibri"/>
                <a:ea typeface="宋体"/>
                <a:cs typeface="ＭＳ Ｐゴシック" charset="0"/>
              </a:rPr>
              <a:t>Hierarchical</a:t>
            </a:r>
            <a:r>
              <a:rPr lang="en-US" altLang="zh-CN" dirty="0">
                <a:solidFill>
                  <a:prstClr val="black"/>
                </a:solidFill>
                <a:latin typeface="Calibri"/>
                <a:ea typeface="宋体"/>
                <a:cs typeface="ＭＳ Ｐゴシック" charset="0"/>
              </a:rPr>
              <a:t> Controller Design</a:t>
            </a:r>
            <a:endParaRPr lang="en-US" dirty="0">
              <a:solidFill>
                <a:prstClr val="black"/>
              </a:solidFill>
              <a:latin typeface="Calibri"/>
              <a:ea typeface="ＭＳ Ｐゴシック" charset="0"/>
              <a:cs typeface="ＭＳ Ｐゴシック" charset="0"/>
            </a:endParaRPr>
          </a:p>
        </p:txBody>
      </p:sp>
      <p:sp>
        <p:nvSpPr>
          <p:cNvPr id="17" name="Content Placeholder 2"/>
          <p:cNvSpPr txBox="1">
            <a:spLocks/>
          </p:cNvSpPr>
          <p:nvPr/>
        </p:nvSpPr>
        <p:spPr>
          <a:xfrm>
            <a:off x="546100" y="5621338"/>
            <a:ext cx="8229600" cy="1100137"/>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800" dirty="0" smtClean="0">
                <a:solidFill>
                  <a:srgbClr val="800000"/>
                </a:solidFill>
                <a:latin typeface="Calibri"/>
              </a:rPr>
              <a:t>Deploy </a:t>
            </a:r>
            <a:r>
              <a:rPr lang="en-US" sz="2800" dirty="0" err="1" smtClean="0">
                <a:solidFill>
                  <a:srgbClr val="800000"/>
                </a:solidFill>
                <a:latin typeface="Calibri"/>
              </a:rPr>
              <a:t>SoftCell</a:t>
            </a:r>
            <a:r>
              <a:rPr lang="en-US" sz="2800" dirty="0" smtClean="0">
                <a:solidFill>
                  <a:srgbClr val="800000"/>
                </a:solidFill>
                <a:latin typeface="Calibri"/>
              </a:rPr>
              <a:t> in real test bed</a:t>
            </a:r>
          </a:p>
          <a:p>
            <a:pPr>
              <a:defRPr/>
            </a:pPr>
            <a:endParaRPr lang="en-US" sz="1600" dirty="0" smtClean="0">
              <a:solidFill>
                <a:srgbClr val="800000"/>
              </a:solidFill>
              <a:latin typeface="Calibri"/>
            </a:endParaRPr>
          </a:p>
          <a:p>
            <a:pPr>
              <a:defRPr/>
            </a:pPr>
            <a:r>
              <a:rPr lang="en-US" sz="2800" dirty="0" smtClean="0">
                <a:solidFill>
                  <a:srgbClr val="800000"/>
                </a:solidFill>
                <a:latin typeface="Calibri"/>
              </a:rPr>
              <a:t>Exploit multi-stage tables in modern switches</a:t>
            </a:r>
          </a:p>
          <a:p>
            <a:pPr lvl="1">
              <a:defRPr/>
            </a:pPr>
            <a:r>
              <a:rPr lang="en-US" sz="2300" dirty="0" smtClean="0">
                <a:solidFill>
                  <a:prstClr val="black"/>
                </a:solidFill>
                <a:latin typeface="Calibri"/>
              </a:rPr>
              <a:t>Reduce </a:t>
            </a:r>
            <a:r>
              <a:rPr lang="en-US" sz="2300" i="1" dirty="0" err="1">
                <a:solidFill>
                  <a:prstClr val="black"/>
                </a:solidFill>
                <a:latin typeface="Calibri"/>
              </a:rPr>
              <a:t>m×n</a:t>
            </a:r>
            <a:r>
              <a:rPr lang="en-US" sz="2300" dirty="0">
                <a:solidFill>
                  <a:prstClr val="black"/>
                </a:solidFill>
                <a:latin typeface="Calibri"/>
              </a:rPr>
              <a:t> rules to </a:t>
            </a:r>
            <a:r>
              <a:rPr lang="en-US" sz="2300" i="1" dirty="0" err="1">
                <a:solidFill>
                  <a:prstClr val="black"/>
                </a:solidFill>
                <a:latin typeface="Calibri"/>
              </a:rPr>
              <a:t>m+n</a:t>
            </a:r>
            <a:r>
              <a:rPr lang="en-US" sz="2300" dirty="0">
                <a:solidFill>
                  <a:prstClr val="black"/>
                </a:solidFill>
                <a:latin typeface="Calibri"/>
              </a:rPr>
              <a:t> rules</a:t>
            </a:r>
          </a:p>
          <a:p>
            <a:pPr>
              <a:defRPr/>
            </a:pPr>
            <a:endParaRPr lang="en-US" sz="2800" dirty="0" smtClean="0">
              <a:solidFill>
                <a:srgbClr val="C0504D"/>
              </a:solidFill>
              <a:latin typeface="Calibri"/>
            </a:endParaRPr>
          </a:p>
        </p:txBody>
      </p:sp>
      <p:sp>
        <p:nvSpPr>
          <p:cNvPr id="2" name="Date Placeholder 1"/>
          <p:cNvSpPr>
            <a:spLocks noGrp="1"/>
          </p:cNvSpPr>
          <p:nvPr>
            <p:ph type="dt" sz="half" idx="10"/>
          </p:nvPr>
        </p:nvSpPr>
        <p:spPr/>
        <p:txBody>
          <a:bodyPr/>
          <a:lstStyle/>
          <a:p>
            <a:pPr>
              <a:defRPr/>
            </a:pPr>
            <a:r>
              <a:rPr lang="en-US" smtClean="0"/>
              <a:t>3/10/14</a:t>
            </a:r>
            <a:endParaRPr lang="en-US"/>
          </a:p>
        </p:txBody>
      </p:sp>
    </p:spTree>
    <p:extLst>
      <p:ext uri="{BB962C8B-B14F-4D97-AF65-F5344CB8AC3E}">
        <p14:creationId xmlns:p14="http://schemas.microsoft.com/office/powerpoint/2010/main" val="1271828138"/>
      </p:ext>
    </p:extLst>
  </p:cSld>
  <p:clrMapOvr>
    <a:masterClrMapping/>
  </p:clrMapOvr>
  <p:transition xmlns:p14="http://schemas.microsoft.com/office/powerpoint/2010/main" spd="slow" advTm="15244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3"/>
          <p:cNvSpPr>
            <a:spLocks noGrp="1"/>
          </p:cNvSpPr>
          <p:nvPr>
            <p:ph type="ctrTitle"/>
          </p:nvPr>
        </p:nvSpPr>
        <p:spPr>
          <a:xfrm>
            <a:off x="685800" y="2130425"/>
            <a:ext cx="7772400" cy="2105025"/>
          </a:xfrm>
        </p:spPr>
        <p:txBody>
          <a:bodyPr/>
          <a:lstStyle/>
          <a:p>
            <a:r>
              <a:rPr lang="en-US">
                <a:latin typeface="Calibri" charset="0"/>
                <a:ea typeface="ＭＳ Ｐゴシック" charset="0"/>
                <a:cs typeface="ＭＳ Ｐゴシック" charset="0"/>
              </a:rPr>
              <a:t>A Clean-Slate Design: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Software-Defined WAN</a:t>
            </a:r>
          </a:p>
        </p:txBody>
      </p:sp>
      <p:sp>
        <p:nvSpPr>
          <p:cNvPr id="148482" name="Slide Number Placeholder 3"/>
          <p:cNvSpPr>
            <a:spLocks noGrp="1"/>
          </p:cNvSpPr>
          <p:nvPr>
            <p:ph type="sldNum" sz="quarter" idx="12"/>
          </p:nvPr>
        </p:nvSpPr>
        <p:spPr bwMode="auto">
          <a:xfrm>
            <a:off x="6996113" y="6496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4CFA7E2-2674-3842-BB2F-AA69FA33A4BD}" type="slidenum">
              <a:rPr lang="en-US" sz="1000" b="0">
                <a:solidFill>
                  <a:srgbClr val="BFBFBF"/>
                </a:solidFill>
              </a:rPr>
              <a:pPr eaLnBrk="1" hangingPunct="1"/>
              <a:t>52</a:t>
            </a:fld>
            <a:endParaRPr lang="en-US" sz="1000" b="0">
              <a:solidFill>
                <a:srgbClr val="BFBFBF"/>
              </a:solidFill>
            </a:endParaRPr>
          </a:p>
        </p:txBody>
      </p:sp>
      <p:sp>
        <p:nvSpPr>
          <p:cNvPr id="5" name="Footer Placeholder 4"/>
          <p:cNvSpPr>
            <a:spLocks noGrp="1"/>
          </p:cNvSpPr>
          <p:nvPr>
            <p:ph type="ftr" sz="quarter" idx="11"/>
          </p:nvPr>
        </p:nvSpPr>
        <p:spPr/>
        <p:txBody>
          <a:bodyPr/>
          <a:lstStyle/>
          <a:p>
            <a:pPr>
              <a:defRPr/>
            </a:pPr>
            <a:r>
              <a:rPr lang="en-US" smtClean="0">
                <a:solidFill>
                  <a:srgbClr val="BFBFBF"/>
                </a:solidFill>
              </a:rPr>
              <a:t>Cellular Networks and Mobile Computing (COMS 6998-7)</a:t>
            </a:r>
            <a:endParaRPr lang="en-US">
              <a:solidFill>
                <a:srgbClr val="BFBFBF"/>
              </a:solidFill>
            </a:endParaRPr>
          </a:p>
        </p:txBody>
      </p:sp>
      <p:sp>
        <p:nvSpPr>
          <p:cNvPr id="148484"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000" b="0" smtClean="0">
                <a:solidFill>
                  <a:srgbClr val="BFBFBF"/>
                </a:solidFill>
              </a:rPr>
              <a:t>3/10/14</a:t>
            </a:r>
            <a:endParaRPr lang="en-US" sz="1000" b="0">
              <a:solidFill>
                <a:srgbClr val="BFBFBF"/>
              </a:solidFill>
            </a:endParaRPr>
          </a:p>
        </p:txBody>
      </p:sp>
    </p:spTree>
    <p:extLst>
      <p:ext uri="{BB962C8B-B14F-4D97-AF65-F5344CB8AC3E}">
        <p14:creationId xmlns:p14="http://schemas.microsoft.com/office/powerpoint/2010/main" val="15775165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a:xfrm>
            <a:off x="457200" y="117475"/>
            <a:ext cx="8229600" cy="1039813"/>
          </a:xfrm>
        </p:spPr>
        <p:txBody>
          <a:bodyPr/>
          <a:lstStyle/>
          <a:p>
            <a:r>
              <a:rPr lang="en-US">
                <a:latin typeface="Gill Sans Light" charset="0"/>
                <a:ea typeface="ＭＳ Ｐゴシック" charset="0"/>
                <a:cs typeface="Gill Sans Light" charset="0"/>
              </a:rPr>
              <a:t>Current Mobile WANs</a:t>
            </a:r>
          </a:p>
        </p:txBody>
      </p:sp>
      <p:sp>
        <p:nvSpPr>
          <p:cNvPr id="285698" name="Content Placeholder 2"/>
          <p:cNvSpPr>
            <a:spLocks noGrp="1"/>
          </p:cNvSpPr>
          <p:nvPr>
            <p:ph idx="1"/>
          </p:nvPr>
        </p:nvSpPr>
        <p:spPr>
          <a:xfrm>
            <a:off x="457200" y="931863"/>
            <a:ext cx="8229600" cy="4525962"/>
          </a:xfrm>
        </p:spPr>
        <p:txBody>
          <a:bodyPr/>
          <a:lstStyle/>
          <a:p>
            <a:r>
              <a:rPr lang="en-US">
                <a:latin typeface="Gill Sans Light" charset="0"/>
                <a:ea typeface="ＭＳ Ｐゴシック" charset="0"/>
                <a:cs typeface="Gill Sans Light" charset="0"/>
              </a:rPr>
              <a:t>Organized into rigid and very large regions</a:t>
            </a:r>
          </a:p>
          <a:p>
            <a:r>
              <a:rPr lang="en-US">
                <a:latin typeface="Gill Sans Light" charset="0"/>
                <a:ea typeface="ＭＳ Ｐゴシック" charset="0"/>
                <a:cs typeface="Gill Sans Light" charset="0"/>
              </a:rPr>
              <a:t>Minimal interactions among regions </a:t>
            </a:r>
          </a:p>
          <a:p>
            <a:r>
              <a:rPr lang="en-US">
                <a:latin typeface="Gill Sans Light" charset="0"/>
                <a:ea typeface="ＭＳ Ｐゴシック" charset="0"/>
                <a:cs typeface="Gill Sans Light" charset="0"/>
              </a:rPr>
              <a:t>Centralized policy enforcement at PGWs</a:t>
            </a:r>
          </a:p>
          <a:p>
            <a:pPr lvl="1"/>
            <a:endParaRPr lang="en-US">
              <a:latin typeface="Gill Sans Light" charset="0"/>
              <a:ea typeface="ＭＳ Ｐゴシック" charset="0"/>
              <a:cs typeface="Gill Sans Light" charset="0"/>
            </a:endParaRPr>
          </a:p>
          <a:p>
            <a:pPr lvl="1"/>
            <a:endParaRPr lang="en-US">
              <a:latin typeface="Gill Sans Light" charset="0"/>
              <a:ea typeface="ＭＳ Ｐゴシック" charset="0"/>
              <a:cs typeface="Gill Sans Light" charset="0"/>
            </a:endParaRPr>
          </a:p>
        </p:txBody>
      </p:sp>
      <p:sp>
        <p:nvSpPr>
          <p:cNvPr id="5" name="TextBox 4"/>
          <p:cNvSpPr txBox="1"/>
          <p:nvPr/>
        </p:nvSpPr>
        <p:spPr>
          <a:xfrm>
            <a:off x="457200" y="6040438"/>
            <a:ext cx="2068513" cy="400050"/>
          </a:xfrm>
          <a:prstGeom prst="rect">
            <a:avLst/>
          </a:prstGeom>
          <a:noFill/>
        </p:spPr>
        <p:txBody>
          <a:bodyPr>
            <a:spAutoFit/>
          </a:bodyPr>
          <a:lstStyle/>
          <a:p>
            <a:pPr algn="ctr" fontAlgn="base">
              <a:spcBef>
                <a:spcPct val="0"/>
              </a:spcBef>
              <a:spcAft>
                <a:spcPct val="0"/>
              </a:spcAft>
              <a:defRPr/>
            </a:pPr>
            <a:r>
              <a:rPr lang="en-US" sz="2000" b="1" dirty="0">
                <a:solidFill>
                  <a:prstClr val="black"/>
                </a:solidFill>
                <a:latin typeface="Calibri"/>
                <a:ea typeface="ＭＳ Ｐゴシック" charset="0"/>
                <a:cs typeface="ＭＳ Ｐゴシック" charset="0"/>
              </a:rPr>
              <a:t>Two Regions</a:t>
            </a:r>
          </a:p>
        </p:txBody>
      </p:sp>
      <p:pic>
        <p:nvPicPr>
          <p:cNvPr id="15" name="Picture 14"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325938"/>
            <a:ext cx="6794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2728913"/>
            <a:ext cx="474345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5229225"/>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5840413"/>
            <a:ext cx="6794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6180138"/>
            <a:ext cx="6778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936750" y="3460750"/>
            <a:ext cx="2347913" cy="1997075"/>
          </a:xfrm>
          <a:custGeom>
            <a:avLst/>
            <a:gdLst>
              <a:gd name="connsiteX0" fmla="*/ 0 w 2346810"/>
              <a:gd name="connsiteY0" fmla="*/ 931156 h 1497581"/>
              <a:gd name="connsiteX1" fmla="*/ 840618 w 2346810"/>
              <a:gd name="connsiteY1" fmla="*/ 638808 h 1497581"/>
              <a:gd name="connsiteX2" fmla="*/ 2211190 w 2346810"/>
              <a:gd name="connsiteY2" fmla="*/ 8433 h 1497581"/>
              <a:gd name="connsiteX3" fmla="*/ 2165504 w 2346810"/>
              <a:gd name="connsiteY3" fmla="*/ 309917 h 1497581"/>
              <a:gd name="connsiteX4" fmla="*/ 1050772 w 2346810"/>
              <a:gd name="connsiteY4" fmla="*/ 794118 h 1497581"/>
              <a:gd name="connsiteX5" fmla="*/ 511680 w 2346810"/>
              <a:gd name="connsiteY5" fmla="*/ 1497581 h 149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810" h="1497581">
                <a:moveTo>
                  <a:pt x="0" y="931156"/>
                </a:moveTo>
                <a:cubicBezTo>
                  <a:pt x="236043" y="861875"/>
                  <a:pt x="472086" y="792595"/>
                  <a:pt x="840618" y="638808"/>
                </a:cubicBezTo>
                <a:cubicBezTo>
                  <a:pt x="1209150" y="485021"/>
                  <a:pt x="1990376" y="63248"/>
                  <a:pt x="2211190" y="8433"/>
                </a:cubicBezTo>
                <a:cubicBezTo>
                  <a:pt x="2432004" y="-46382"/>
                  <a:pt x="2358907" y="178969"/>
                  <a:pt x="2165504" y="309917"/>
                </a:cubicBezTo>
                <a:cubicBezTo>
                  <a:pt x="1972101" y="440864"/>
                  <a:pt x="1326409" y="596174"/>
                  <a:pt x="1050772" y="794118"/>
                </a:cubicBezTo>
                <a:cubicBezTo>
                  <a:pt x="775135" y="992062"/>
                  <a:pt x="612189" y="1378815"/>
                  <a:pt x="511680" y="1497581"/>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8" name="Freeform 7"/>
          <p:cNvSpPr/>
          <p:nvPr/>
        </p:nvSpPr>
        <p:spPr>
          <a:xfrm>
            <a:off x="3097213" y="3505200"/>
            <a:ext cx="2655887" cy="2779713"/>
          </a:xfrm>
          <a:custGeom>
            <a:avLst/>
            <a:gdLst>
              <a:gd name="connsiteX0" fmla="*/ 0 w 2654935"/>
              <a:gd name="connsiteY0" fmla="*/ 1939595 h 2085769"/>
              <a:gd name="connsiteX1" fmla="*/ 603052 w 2654935"/>
              <a:gd name="connsiteY1" fmla="*/ 1263540 h 2085769"/>
              <a:gd name="connsiteX2" fmla="*/ 1142143 w 2654935"/>
              <a:gd name="connsiteY2" fmla="*/ 286000 h 2085769"/>
              <a:gd name="connsiteX3" fmla="*/ 1736058 w 2654935"/>
              <a:gd name="connsiteY3" fmla="*/ 2788 h 2085769"/>
              <a:gd name="connsiteX4" fmla="*/ 2503578 w 2654935"/>
              <a:gd name="connsiteY4" fmla="*/ 176370 h 2085769"/>
              <a:gd name="connsiteX5" fmla="*/ 2622361 w 2654935"/>
              <a:gd name="connsiteY5" fmla="*/ 715387 h 2085769"/>
              <a:gd name="connsiteX6" fmla="*/ 2092407 w 2654935"/>
              <a:gd name="connsiteY6" fmla="*/ 1464529 h 2085769"/>
              <a:gd name="connsiteX7" fmla="*/ 1133006 w 2654935"/>
              <a:gd name="connsiteY7" fmla="*/ 1893915 h 2085769"/>
              <a:gd name="connsiteX8" fmla="*/ 1032498 w 2654935"/>
              <a:gd name="connsiteY8" fmla="*/ 2085769 h 208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35" h="2085769">
                <a:moveTo>
                  <a:pt x="0" y="1939595"/>
                </a:moveTo>
                <a:cubicBezTo>
                  <a:pt x="206347" y="1739367"/>
                  <a:pt x="412695" y="1539139"/>
                  <a:pt x="603052" y="1263540"/>
                </a:cubicBezTo>
                <a:cubicBezTo>
                  <a:pt x="793409" y="987941"/>
                  <a:pt x="953309" y="496125"/>
                  <a:pt x="1142143" y="286000"/>
                </a:cubicBezTo>
                <a:cubicBezTo>
                  <a:pt x="1330977" y="75875"/>
                  <a:pt x="1509152" y="21060"/>
                  <a:pt x="1736058" y="2788"/>
                </a:cubicBezTo>
                <a:cubicBezTo>
                  <a:pt x="1962964" y="-15484"/>
                  <a:pt x="2355861" y="57604"/>
                  <a:pt x="2503578" y="176370"/>
                </a:cubicBezTo>
                <a:cubicBezTo>
                  <a:pt x="2651295" y="295136"/>
                  <a:pt x="2690889" y="500694"/>
                  <a:pt x="2622361" y="715387"/>
                </a:cubicBezTo>
                <a:cubicBezTo>
                  <a:pt x="2553833" y="930080"/>
                  <a:pt x="2340633" y="1268108"/>
                  <a:pt x="2092407" y="1464529"/>
                </a:cubicBezTo>
                <a:cubicBezTo>
                  <a:pt x="1844181" y="1660950"/>
                  <a:pt x="1309658" y="1790375"/>
                  <a:pt x="1133006" y="1893915"/>
                </a:cubicBezTo>
                <a:cubicBezTo>
                  <a:pt x="956354" y="1997455"/>
                  <a:pt x="1032498" y="2085769"/>
                  <a:pt x="1032498" y="2085769"/>
                </a:cubicBezTo>
              </a:path>
            </a:pathLst>
          </a:custGeom>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txBody>
          <a:bodyPr anchor="ctr">
            <a:scene3d>
              <a:camera prst="orthographicFront"/>
              <a:lightRig rig="threePt" dir="t"/>
            </a:scene3d>
            <a:sp3d extrusionH="57150">
              <a:bevelT w="38100" h="38100" prst="relaxedInset"/>
            </a:sp3d>
          </a:bodyPr>
          <a:lstStyle/>
          <a:p>
            <a:pPr algn="ctr" fontAlgn="base">
              <a:spcBef>
                <a:spcPct val="0"/>
              </a:spcBef>
              <a:spcAft>
                <a:spcPct val="0"/>
              </a:spcAft>
              <a:defRPr/>
            </a:pPr>
            <a:endParaRPr lang="en-US" sz="2000" b="1">
              <a:solidFill>
                <a:prstClr val="black"/>
              </a:solidFill>
              <a:latin typeface="Calibri"/>
            </a:endParaRPr>
          </a:p>
        </p:txBody>
      </p:sp>
      <p:sp>
        <p:nvSpPr>
          <p:cNvPr id="12" name="Freeform 11"/>
          <p:cNvSpPr/>
          <p:nvPr/>
        </p:nvSpPr>
        <p:spPr>
          <a:xfrm>
            <a:off x="1700213" y="3300413"/>
            <a:ext cx="3170237" cy="1169987"/>
          </a:xfrm>
          <a:custGeom>
            <a:avLst/>
            <a:gdLst>
              <a:gd name="connsiteX0" fmla="*/ 0 w 3170590"/>
              <a:gd name="connsiteY0" fmla="*/ 877045 h 877045"/>
              <a:gd name="connsiteX1" fmla="*/ 1069047 w 3170590"/>
              <a:gd name="connsiteY1" fmla="*/ 703463 h 877045"/>
              <a:gd name="connsiteX2" fmla="*/ 2467030 w 3170590"/>
              <a:gd name="connsiteY2" fmla="*/ 36544 h 877045"/>
              <a:gd name="connsiteX3" fmla="*/ 2859927 w 3170590"/>
              <a:gd name="connsiteY3" fmla="*/ 127903 h 877045"/>
              <a:gd name="connsiteX4" fmla="*/ 3170590 w 3170590"/>
              <a:gd name="connsiteY4" fmla="*/ 0 h 87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590" h="877045">
                <a:moveTo>
                  <a:pt x="0" y="877045"/>
                </a:moveTo>
                <a:cubicBezTo>
                  <a:pt x="328937" y="860296"/>
                  <a:pt x="657875" y="843547"/>
                  <a:pt x="1069047" y="703463"/>
                </a:cubicBezTo>
                <a:cubicBezTo>
                  <a:pt x="1480219" y="563379"/>
                  <a:pt x="2168550" y="132471"/>
                  <a:pt x="2467030" y="36544"/>
                </a:cubicBezTo>
                <a:cubicBezTo>
                  <a:pt x="2765510" y="-59383"/>
                  <a:pt x="2742667" y="133994"/>
                  <a:pt x="2859927" y="127903"/>
                </a:cubicBezTo>
                <a:cubicBezTo>
                  <a:pt x="2977187" y="121812"/>
                  <a:pt x="3170590" y="0"/>
                  <a:pt x="3170590" y="0"/>
                </a:cubicBezTo>
              </a:path>
            </a:pathLst>
          </a:custGeom>
          <a:ln w="28575" cmpd="sng"/>
        </p:spPr>
        <p:style>
          <a:lnRef idx="3">
            <a:schemeClr val="accent2"/>
          </a:lnRef>
          <a:fillRef idx="0">
            <a:schemeClr val="accent2"/>
          </a:fillRef>
          <a:effectRef idx="2">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13" name="Slide Number Placeholder 12"/>
          <p:cNvSpPr>
            <a:spLocks noGrp="1"/>
          </p:cNvSpPr>
          <p:nvPr>
            <p:ph type="sldNum" sz="quarter" idx="12"/>
          </p:nvPr>
        </p:nvSpPr>
        <p:spPr/>
        <p:txBody>
          <a:bodyPr/>
          <a:lstStyle/>
          <a:p>
            <a:pPr>
              <a:defRPr/>
            </a:pPr>
            <a:fld id="{9B4CAE07-F9F2-2D4A-A223-E2CDAF50A289}" type="slidenum">
              <a:rPr lang="en-US">
                <a:solidFill>
                  <a:prstClr val="white">
                    <a:lumMod val="75000"/>
                  </a:prstClr>
                </a:solidFill>
              </a:rPr>
              <a:pPr>
                <a:defRPr/>
              </a:pPr>
              <a:t>53</a:t>
            </a:fld>
            <a:endParaRPr lang="en-US">
              <a:solidFill>
                <a:prstClr val="white">
                  <a:lumMod val="75000"/>
                </a:prstClr>
              </a:solidFill>
            </a:endParaRPr>
          </a:p>
        </p:txBody>
      </p:sp>
      <p:pic>
        <p:nvPicPr>
          <p:cNvPr id="6" name="Picture 5"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2693988"/>
            <a:ext cx="4556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2423093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a:xfrm>
            <a:off x="601663" y="307975"/>
            <a:ext cx="8229600" cy="965200"/>
          </a:xfrm>
        </p:spPr>
        <p:txBody>
          <a:bodyPr/>
          <a:lstStyle/>
          <a:p>
            <a:r>
              <a:rPr lang="en-US">
                <a:latin typeface="Gill Sans Light" charset="0"/>
                <a:ea typeface="ＭＳ Ｐゴシック" charset="0"/>
                <a:cs typeface="Gill Sans Light" charset="0"/>
              </a:rPr>
              <a:t>Mobile WANs Problems</a:t>
            </a:r>
          </a:p>
        </p:txBody>
      </p:sp>
      <p:sp>
        <p:nvSpPr>
          <p:cNvPr id="3" name="Content Placeholder 2"/>
          <p:cNvSpPr>
            <a:spLocks noGrp="1"/>
          </p:cNvSpPr>
          <p:nvPr>
            <p:ph idx="1"/>
          </p:nvPr>
        </p:nvSpPr>
        <p:spPr/>
        <p:txBody>
          <a:bodyPr>
            <a:normAutofit fontScale="92500" lnSpcReduction="20000"/>
          </a:bodyPr>
          <a:lstStyle/>
          <a:p>
            <a:pPr>
              <a:defRPr/>
            </a:pPr>
            <a:r>
              <a:rPr lang="en-US" dirty="0" smtClean="0">
                <a:latin typeface="Gill Sans Light"/>
                <a:cs typeface="Gill Sans Light"/>
              </a:rPr>
              <a:t>Suboptimal routing in large carriers</a:t>
            </a:r>
          </a:p>
          <a:p>
            <a:pPr lvl="1">
              <a:defRPr/>
            </a:pPr>
            <a:r>
              <a:rPr lang="en-US" dirty="0">
                <a:solidFill>
                  <a:srgbClr val="000000"/>
                </a:solidFill>
                <a:latin typeface="Gill Sans Light"/>
                <a:cs typeface="Gill Sans Light"/>
              </a:rPr>
              <a:t>L</a:t>
            </a:r>
            <a:r>
              <a:rPr lang="en-US" dirty="0" smtClean="0">
                <a:solidFill>
                  <a:srgbClr val="000000"/>
                </a:solidFill>
                <a:latin typeface="Gill Sans Light"/>
                <a:cs typeface="Gill Sans Light"/>
              </a:rPr>
              <a:t>ack of sufficiently </a:t>
            </a:r>
            <a:r>
              <a:rPr lang="en-US" dirty="0">
                <a:solidFill>
                  <a:srgbClr val="000000"/>
                </a:solidFill>
                <a:latin typeface="Gill Sans Light"/>
                <a:cs typeface="Gill Sans Light"/>
              </a:rPr>
              <a:t>close PGW is a major cause of path </a:t>
            </a:r>
            <a:r>
              <a:rPr lang="en-US" dirty="0" smtClean="0">
                <a:solidFill>
                  <a:srgbClr val="000000"/>
                </a:solidFill>
                <a:latin typeface="Gill Sans Light"/>
                <a:cs typeface="Gill Sans Light"/>
              </a:rPr>
              <a:t>inflation</a:t>
            </a:r>
          </a:p>
          <a:p>
            <a:pPr>
              <a:defRPr/>
            </a:pPr>
            <a:r>
              <a:rPr lang="en-US" dirty="0">
                <a:latin typeface="Gill Sans Light"/>
                <a:cs typeface="Gill Sans Light"/>
              </a:rPr>
              <a:t>L</a:t>
            </a:r>
            <a:r>
              <a:rPr lang="en-US" dirty="0" smtClean="0">
                <a:latin typeface="Gill Sans Light"/>
                <a:cs typeface="Gill Sans Light"/>
              </a:rPr>
              <a:t>ack of support for seamless inter-region mobility</a:t>
            </a:r>
          </a:p>
          <a:p>
            <a:pPr lvl="1">
              <a:defRPr/>
            </a:pPr>
            <a:r>
              <a:rPr lang="en-US" dirty="0">
                <a:solidFill>
                  <a:srgbClr val="000000"/>
                </a:solidFill>
                <a:latin typeface="Gill Sans Light"/>
                <a:cs typeface="Gill Sans Light"/>
              </a:rPr>
              <a:t>U</a:t>
            </a:r>
            <a:r>
              <a:rPr lang="en-US" dirty="0" smtClean="0">
                <a:solidFill>
                  <a:srgbClr val="000000"/>
                </a:solidFill>
                <a:latin typeface="Gill Sans Light"/>
                <a:cs typeface="Gill Sans Light"/>
              </a:rPr>
              <a:t>sers crossing regions experience service interruption</a:t>
            </a:r>
          </a:p>
          <a:p>
            <a:pPr>
              <a:defRPr/>
            </a:pPr>
            <a:r>
              <a:rPr lang="en-US" dirty="0" smtClean="0">
                <a:latin typeface="Gill Sans Light"/>
                <a:cs typeface="Gill Sans Light"/>
              </a:rPr>
              <a:t>Scalability and reliability</a:t>
            </a:r>
          </a:p>
          <a:p>
            <a:pPr lvl="1">
              <a:defRPr/>
            </a:pPr>
            <a:r>
              <a:rPr lang="en-US" dirty="0" smtClean="0">
                <a:solidFill>
                  <a:srgbClr val="000000"/>
                </a:solidFill>
                <a:latin typeface="Gill Sans Light"/>
                <a:cs typeface="Gill Sans Light"/>
              </a:rPr>
              <a:t>The sheer </a:t>
            </a:r>
            <a:r>
              <a:rPr lang="en-US" dirty="0">
                <a:solidFill>
                  <a:srgbClr val="000000"/>
                </a:solidFill>
                <a:latin typeface="Gill Sans Light"/>
                <a:cs typeface="Gill Sans Light"/>
              </a:rPr>
              <a:t>amount of traffic and centralized policy </a:t>
            </a:r>
            <a:r>
              <a:rPr lang="en-US" dirty="0" smtClean="0">
                <a:solidFill>
                  <a:srgbClr val="000000"/>
                </a:solidFill>
                <a:latin typeface="Gill Sans Light"/>
                <a:cs typeface="Gill Sans Light"/>
              </a:rPr>
              <a:t>enforcement</a:t>
            </a:r>
          </a:p>
          <a:p>
            <a:pPr>
              <a:defRPr/>
            </a:pPr>
            <a:r>
              <a:rPr lang="en-US" dirty="0" smtClean="0">
                <a:latin typeface="Gill Sans Light"/>
                <a:cs typeface="Gill Sans Light"/>
              </a:rPr>
              <a:t> </a:t>
            </a:r>
            <a:r>
              <a:rPr lang="en-US" dirty="0">
                <a:latin typeface="Gill Sans Light"/>
                <a:cs typeface="Gill Sans Light"/>
              </a:rPr>
              <a:t>I</a:t>
            </a:r>
            <a:r>
              <a:rPr lang="en-US" dirty="0" smtClean="0">
                <a:latin typeface="Gill Sans Light"/>
                <a:cs typeface="Gill Sans Light"/>
              </a:rPr>
              <a:t>ll</a:t>
            </a:r>
            <a:r>
              <a:rPr lang="en-US" dirty="0">
                <a:latin typeface="Gill Sans Light"/>
                <a:cs typeface="Gill Sans Light"/>
              </a:rPr>
              <a:t>-suited to adapt to the rise of new </a:t>
            </a:r>
            <a:r>
              <a:rPr lang="en-US" dirty="0" smtClean="0">
                <a:latin typeface="Gill Sans Light"/>
                <a:cs typeface="Gill Sans Light"/>
              </a:rPr>
              <a:t>applications</a:t>
            </a:r>
          </a:p>
          <a:p>
            <a:pPr lvl="1">
              <a:defRPr/>
            </a:pPr>
            <a:r>
              <a:rPr lang="en-US" dirty="0" smtClean="0">
                <a:solidFill>
                  <a:srgbClr val="000000"/>
                </a:solidFill>
                <a:latin typeface="Gill Sans Light"/>
                <a:cs typeface="Gill Sans Light"/>
              </a:rPr>
              <a:t>E.g., machine</a:t>
            </a:r>
            <a:r>
              <a:rPr lang="en-US" dirty="0">
                <a:solidFill>
                  <a:srgbClr val="000000"/>
                </a:solidFill>
                <a:latin typeface="Gill Sans Light"/>
                <a:cs typeface="Gill Sans Light"/>
              </a:rPr>
              <a:t>-to-</a:t>
            </a:r>
            <a:r>
              <a:rPr lang="en-US" dirty="0" smtClean="0">
                <a:solidFill>
                  <a:srgbClr val="000000"/>
                </a:solidFill>
                <a:latin typeface="Gill Sans Light"/>
                <a:cs typeface="Gill Sans Light"/>
              </a:rPr>
              <a:t>machine</a:t>
            </a:r>
            <a:endParaRPr lang="en-US" dirty="0">
              <a:solidFill>
                <a:srgbClr val="000000"/>
              </a:solidFill>
              <a:latin typeface="Gill Sans Light"/>
              <a:cs typeface="Gill Sans Light"/>
            </a:endParaRPr>
          </a:p>
          <a:p>
            <a:pPr lvl="1">
              <a:defRPr/>
            </a:pPr>
            <a:r>
              <a:rPr lang="en-US" dirty="0" smtClean="0">
                <a:solidFill>
                  <a:srgbClr val="000000"/>
                </a:solidFill>
                <a:latin typeface="Gill Sans Light"/>
                <a:cs typeface="Gill Sans Light"/>
              </a:rPr>
              <a:t>All </a:t>
            </a:r>
            <a:r>
              <a:rPr lang="en-US" dirty="0">
                <a:solidFill>
                  <a:srgbClr val="000000"/>
                </a:solidFill>
                <a:latin typeface="Gill Sans Light"/>
                <a:cs typeface="Gill Sans Light"/>
              </a:rPr>
              <a:t>u</a:t>
            </a:r>
            <a:r>
              <a:rPr lang="en-US" dirty="0" smtClean="0">
                <a:solidFill>
                  <a:srgbClr val="000000"/>
                </a:solidFill>
                <a:latin typeface="Gill Sans Light"/>
                <a:cs typeface="Gill Sans Light"/>
              </a:rPr>
              <a:t>sers’ outgoing traffic traverses </a:t>
            </a:r>
            <a:r>
              <a:rPr lang="en-US" dirty="0">
                <a:solidFill>
                  <a:srgbClr val="000000"/>
                </a:solidFill>
                <a:latin typeface="Gill Sans Light"/>
                <a:cs typeface="Gill Sans Light"/>
              </a:rPr>
              <a:t>a PGW to the </a:t>
            </a:r>
            <a:r>
              <a:rPr lang="en-US" dirty="0" smtClean="0">
                <a:solidFill>
                  <a:srgbClr val="000000"/>
                </a:solidFill>
                <a:latin typeface="Gill Sans Light"/>
                <a:cs typeface="Gill Sans Light"/>
              </a:rPr>
              <a:t>Internet, even for reaching a user served by a close base station in a neighbor region</a:t>
            </a:r>
            <a:endParaRPr lang="en-US" dirty="0">
              <a:solidFill>
                <a:srgbClr val="000000"/>
              </a:solidFill>
              <a:latin typeface="Gill Sans Light"/>
              <a:cs typeface="Gill Sans Light"/>
            </a:endParaRPr>
          </a:p>
          <a:p>
            <a:pPr lvl="1">
              <a:defRPr/>
            </a:pPr>
            <a:endParaRPr lang="en-US" dirty="0">
              <a:latin typeface="Gill Sans Light"/>
              <a:cs typeface="Gill Sans Light"/>
            </a:endParaRPr>
          </a:p>
          <a:p>
            <a:pPr lvl="1">
              <a:defRPr/>
            </a:pPr>
            <a:endParaRPr lang="en-US" dirty="0">
              <a:latin typeface="Gill Sans Light"/>
              <a:cs typeface="Gill Sans Light"/>
            </a:endParaRPr>
          </a:p>
          <a:p>
            <a:pPr>
              <a:defRPr/>
            </a:pPr>
            <a:endParaRPr lang="en-US" dirty="0">
              <a:latin typeface="Gill Sans Light"/>
              <a:cs typeface="Gill Sans Light"/>
            </a:endParaRPr>
          </a:p>
          <a:p>
            <a:pPr lvl="1">
              <a:defRPr/>
            </a:pPr>
            <a:endParaRPr lang="en-US" dirty="0" smtClean="0">
              <a:latin typeface="Gill Sans Light"/>
              <a:cs typeface="Gill Sans Light"/>
            </a:endParaRPr>
          </a:p>
          <a:p>
            <a:pPr>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a:defRPr/>
            </a:pPr>
            <a:endParaRPr lang="en-US" dirty="0">
              <a:latin typeface="Gill Sans Light"/>
              <a:cs typeface="Gill Sans Light"/>
            </a:endParaRPr>
          </a:p>
        </p:txBody>
      </p:sp>
      <p:sp>
        <p:nvSpPr>
          <p:cNvPr id="4" name="Slide Number Placeholder 3"/>
          <p:cNvSpPr>
            <a:spLocks noGrp="1"/>
          </p:cNvSpPr>
          <p:nvPr>
            <p:ph type="sldNum" sz="quarter" idx="12"/>
          </p:nvPr>
        </p:nvSpPr>
        <p:spPr/>
        <p:txBody>
          <a:bodyPr/>
          <a:lstStyle/>
          <a:p>
            <a:pPr>
              <a:defRPr/>
            </a:pPr>
            <a:fld id="{244E3878-37EB-2744-8058-D97D5AAD9123}" type="slidenum">
              <a:rPr lang="en-US">
                <a:solidFill>
                  <a:prstClr val="white">
                    <a:lumMod val="75000"/>
                  </a:prstClr>
                </a:solidFill>
              </a:rPr>
              <a:pPr>
                <a:defRPr/>
              </a:pPr>
              <a:t>54</a:t>
            </a:fld>
            <a:endParaRPr lang="en-US">
              <a:solidFill>
                <a:prstClr val="white">
                  <a:lumMod val="75000"/>
                </a:prstClr>
              </a:solidFill>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2573908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a:xfrm>
            <a:off x="457200" y="339725"/>
            <a:ext cx="8229600" cy="1041400"/>
          </a:xfrm>
        </p:spPr>
        <p:txBody>
          <a:bodyPr/>
          <a:lstStyle/>
          <a:p>
            <a:r>
              <a:rPr lang="en-US">
                <a:latin typeface="Gill Sans Light" charset="0"/>
                <a:ea typeface="ＭＳ Ｐゴシック" charset="0"/>
                <a:cs typeface="Gill Sans Light" charset="0"/>
              </a:rPr>
              <a:t>SoftMoW Motivation</a:t>
            </a:r>
          </a:p>
        </p:txBody>
      </p:sp>
      <p:sp>
        <p:nvSpPr>
          <p:cNvPr id="3" name="Content Placeholder 2"/>
          <p:cNvSpPr>
            <a:spLocks noGrp="1"/>
          </p:cNvSpPr>
          <p:nvPr>
            <p:ph idx="1"/>
          </p:nvPr>
        </p:nvSpPr>
        <p:spPr>
          <a:xfrm>
            <a:off x="457200" y="1381125"/>
            <a:ext cx="8229600" cy="5197475"/>
          </a:xfrm>
        </p:spPr>
        <p:txBody>
          <a:bodyPr>
            <a:normAutofit fontScale="62500" lnSpcReduction="20000"/>
          </a:bodyPr>
          <a:lstStyle/>
          <a:p>
            <a:pPr marL="0" indent="0">
              <a:buFont typeface="Arial" charset="0"/>
              <a:buNone/>
              <a:defRPr/>
            </a:pPr>
            <a:r>
              <a:rPr lang="en-US" sz="3800" dirty="0" smtClean="0">
                <a:latin typeface="Gill Sans Light"/>
                <a:cs typeface="Gill Sans Light"/>
              </a:rPr>
              <a:t>Question: How to make the packet core scalable, simple, and </a:t>
            </a:r>
            <a:r>
              <a:rPr lang="en-US" sz="3800" dirty="0">
                <a:latin typeface="Gill Sans Light"/>
                <a:cs typeface="Gill Sans Light"/>
              </a:rPr>
              <a:t>flexible for tens of thousands of base stations and millions of mobile </a:t>
            </a:r>
            <a:r>
              <a:rPr lang="en-US" sz="3800" dirty="0" smtClean="0">
                <a:latin typeface="Gill Sans Light"/>
                <a:cs typeface="Gill Sans Light"/>
              </a:rPr>
              <a:t>users? </a:t>
            </a:r>
            <a:endParaRPr lang="en-US" sz="3800" dirty="0">
              <a:latin typeface="Gill Sans Light"/>
              <a:cs typeface="Gill Sans Light"/>
            </a:endParaRPr>
          </a:p>
          <a:p>
            <a:pPr>
              <a:defRPr/>
            </a:pPr>
            <a:r>
              <a:rPr lang="en-US" sz="3800" dirty="0" smtClean="0">
                <a:solidFill>
                  <a:srgbClr val="000000"/>
                </a:solidFill>
                <a:latin typeface="Gill Sans Light"/>
                <a:cs typeface="Gill Sans Light"/>
              </a:rPr>
              <a:t>Mobile networks should have fully </a:t>
            </a:r>
            <a:r>
              <a:rPr lang="en-US" sz="3800" dirty="0">
                <a:solidFill>
                  <a:srgbClr val="000000"/>
                </a:solidFill>
                <a:latin typeface="Gill Sans Light"/>
                <a:cs typeface="Gill Sans Light"/>
              </a:rPr>
              <a:t>connected core </a:t>
            </a:r>
            <a:r>
              <a:rPr lang="en-US" sz="3800" dirty="0" smtClean="0">
                <a:solidFill>
                  <a:srgbClr val="000000"/>
                </a:solidFill>
                <a:latin typeface="Gill Sans Light"/>
                <a:cs typeface="Gill Sans Light"/>
              </a:rPr>
              <a:t>topology, small </a:t>
            </a:r>
            <a:r>
              <a:rPr lang="en-US" sz="3800" dirty="0">
                <a:solidFill>
                  <a:srgbClr val="000000"/>
                </a:solidFill>
                <a:latin typeface="Gill Sans Light"/>
                <a:cs typeface="Gill Sans Light"/>
              </a:rPr>
              <a:t>logical </a:t>
            </a:r>
            <a:r>
              <a:rPr lang="en-US" sz="3800" dirty="0" smtClean="0">
                <a:solidFill>
                  <a:srgbClr val="000000"/>
                </a:solidFill>
                <a:latin typeface="Gill Sans Light"/>
                <a:cs typeface="Gill Sans Light"/>
              </a:rPr>
              <a:t>regions, and more </a:t>
            </a:r>
            <a:r>
              <a:rPr lang="en-US" sz="3800" dirty="0">
                <a:solidFill>
                  <a:srgbClr val="000000"/>
                </a:solidFill>
                <a:latin typeface="Gill Sans Light"/>
                <a:cs typeface="Gill Sans Light"/>
              </a:rPr>
              <a:t>egress points </a:t>
            </a:r>
            <a:endParaRPr lang="en-US" sz="3800" dirty="0" smtClean="0">
              <a:solidFill>
                <a:srgbClr val="000000"/>
              </a:solidFill>
              <a:latin typeface="Gill Sans Light"/>
              <a:cs typeface="Gill Sans Light"/>
            </a:endParaRPr>
          </a:p>
          <a:p>
            <a:pPr>
              <a:defRPr/>
            </a:pPr>
            <a:r>
              <a:rPr lang="en-US" sz="3800" dirty="0">
                <a:solidFill>
                  <a:srgbClr val="000000"/>
                </a:solidFill>
                <a:latin typeface="Gill Sans Light"/>
                <a:cs typeface="Gill Sans Light"/>
              </a:rPr>
              <a:t>O</a:t>
            </a:r>
            <a:r>
              <a:rPr lang="en-US" sz="3800" dirty="0" smtClean="0">
                <a:solidFill>
                  <a:srgbClr val="000000"/>
                </a:solidFill>
                <a:latin typeface="Gill Sans Light"/>
                <a:cs typeface="Gill Sans Light"/>
              </a:rPr>
              <a:t>perators </a:t>
            </a:r>
            <a:r>
              <a:rPr lang="en-US" sz="3800" dirty="0">
                <a:solidFill>
                  <a:srgbClr val="000000"/>
                </a:solidFill>
                <a:latin typeface="Gill Sans Light"/>
                <a:cs typeface="Gill Sans Light"/>
              </a:rPr>
              <a:t>should leverage </a:t>
            </a:r>
            <a:r>
              <a:rPr lang="en-US" sz="3800" dirty="0" smtClean="0">
                <a:solidFill>
                  <a:srgbClr val="000000"/>
                </a:solidFill>
                <a:latin typeface="Gill Sans Light"/>
                <a:cs typeface="Gill Sans Light"/>
              </a:rPr>
              <a:t>SDN </a:t>
            </a:r>
            <a:r>
              <a:rPr lang="en-US" sz="3800" dirty="0">
                <a:solidFill>
                  <a:srgbClr val="000000"/>
                </a:solidFill>
                <a:latin typeface="Gill Sans Light"/>
                <a:cs typeface="Gill Sans Light"/>
              </a:rPr>
              <a:t>to manage the whole network with a logically-centralized </a:t>
            </a:r>
            <a:r>
              <a:rPr lang="en-US" sz="3800" dirty="0" smtClean="0">
                <a:solidFill>
                  <a:srgbClr val="000000"/>
                </a:solidFill>
                <a:latin typeface="Gill Sans Light"/>
                <a:cs typeface="Gill Sans Light"/>
              </a:rPr>
              <a:t>controller:</a:t>
            </a:r>
          </a:p>
          <a:p>
            <a:pPr lvl="1">
              <a:defRPr/>
            </a:pPr>
            <a:r>
              <a:rPr lang="en-US" sz="3800" dirty="0" smtClean="0">
                <a:solidFill>
                  <a:srgbClr val="000000"/>
                </a:solidFill>
                <a:latin typeface="Gill Sans Light"/>
                <a:cs typeface="Gill Sans Light"/>
              </a:rPr>
              <a:t>Directs </a:t>
            </a:r>
            <a:r>
              <a:rPr lang="en-US" sz="3800" dirty="0">
                <a:solidFill>
                  <a:srgbClr val="000000"/>
                </a:solidFill>
                <a:latin typeface="Gill Sans Light"/>
                <a:cs typeface="Gill Sans Light"/>
              </a:rPr>
              <a:t>traffic through efficient network paths that might </a:t>
            </a:r>
            <a:r>
              <a:rPr lang="en-US" sz="3800" dirty="0" smtClean="0">
                <a:solidFill>
                  <a:srgbClr val="000000"/>
                </a:solidFill>
                <a:latin typeface="Gill Sans Light"/>
                <a:cs typeface="Gill Sans Light"/>
              </a:rPr>
              <a:t>cross </a:t>
            </a:r>
            <a:r>
              <a:rPr lang="en-US" sz="3800" dirty="0">
                <a:solidFill>
                  <a:srgbClr val="000000"/>
                </a:solidFill>
                <a:latin typeface="Gill Sans Light"/>
                <a:cs typeface="Gill Sans Light"/>
              </a:rPr>
              <a:t>region </a:t>
            </a:r>
            <a:r>
              <a:rPr lang="en-US" sz="3800" dirty="0" smtClean="0">
                <a:solidFill>
                  <a:srgbClr val="000000"/>
                </a:solidFill>
                <a:latin typeface="Gill Sans Light"/>
                <a:cs typeface="Gill Sans Light"/>
              </a:rPr>
              <a:t>boundaries</a:t>
            </a:r>
          </a:p>
          <a:p>
            <a:pPr lvl="1">
              <a:defRPr/>
            </a:pPr>
            <a:r>
              <a:rPr lang="en-US" sz="3800" dirty="0" smtClean="0">
                <a:solidFill>
                  <a:srgbClr val="000000"/>
                </a:solidFill>
                <a:latin typeface="Gill Sans Light"/>
                <a:cs typeface="Gill Sans Light"/>
              </a:rPr>
              <a:t>Handles </a:t>
            </a:r>
            <a:r>
              <a:rPr lang="en-US" sz="3800" dirty="0">
                <a:solidFill>
                  <a:srgbClr val="000000"/>
                </a:solidFill>
                <a:latin typeface="Gill Sans Light"/>
                <a:cs typeface="Gill Sans Light"/>
              </a:rPr>
              <a:t>high amount of intra-region signaling load from mobile </a:t>
            </a:r>
            <a:r>
              <a:rPr lang="en-US" sz="3800" dirty="0" smtClean="0">
                <a:solidFill>
                  <a:srgbClr val="000000"/>
                </a:solidFill>
                <a:latin typeface="Gill Sans Light"/>
                <a:cs typeface="Gill Sans Light"/>
              </a:rPr>
              <a:t>users</a:t>
            </a:r>
          </a:p>
          <a:p>
            <a:pPr lvl="1">
              <a:defRPr/>
            </a:pPr>
            <a:r>
              <a:rPr lang="en-US" sz="3800" dirty="0" smtClean="0">
                <a:solidFill>
                  <a:srgbClr val="000000"/>
                </a:solidFill>
                <a:latin typeface="Gill Sans Light"/>
                <a:cs typeface="Gill Sans Light"/>
              </a:rPr>
              <a:t>Supports seamless inter</a:t>
            </a:r>
            <a:r>
              <a:rPr lang="en-US" sz="3800" dirty="0">
                <a:solidFill>
                  <a:srgbClr val="000000"/>
                </a:solidFill>
                <a:latin typeface="Gill Sans Light"/>
                <a:cs typeface="Gill Sans Light"/>
              </a:rPr>
              <a:t>-</a:t>
            </a:r>
            <a:r>
              <a:rPr lang="en-US" sz="3800" dirty="0" smtClean="0">
                <a:solidFill>
                  <a:srgbClr val="000000"/>
                </a:solidFill>
                <a:latin typeface="Gill Sans Light"/>
                <a:cs typeface="Gill Sans Light"/>
              </a:rPr>
              <a:t>region mobility and </a:t>
            </a:r>
            <a:r>
              <a:rPr lang="en-US" sz="3800" dirty="0">
                <a:solidFill>
                  <a:srgbClr val="000000"/>
                </a:solidFill>
                <a:latin typeface="Gill Sans Light"/>
                <a:cs typeface="Gill Sans Light"/>
              </a:rPr>
              <a:t>optimizes its </a:t>
            </a:r>
            <a:r>
              <a:rPr lang="en-US" sz="3800" dirty="0" smtClean="0">
                <a:solidFill>
                  <a:srgbClr val="000000"/>
                </a:solidFill>
                <a:latin typeface="Gill Sans Light"/>
                <a:cs typeface="Gill Sans Light"/>
              </a:rPr>
              <a:t>performance</a:t>
            </a:r>
          </a:p>
          <a:p>
            <a:pPr lvl="1">
              <a:defRPr/>
            </a:pPr>
            <a:r>
              <a:rPr lang="en-US" sz="3800" dirty="0" smtClean="0">
                <a:solidFill>
                  <a:srgbClr val="000000"/>
                </a:solidFill>
                <a:latin typeface="Gill Sans Light"/>
                <a:cs typeface="Gill Sans Light"/>
              </a:rPr>
              <a:t>Performs network</a:t>
            </a:r>
            <a:r>
              <a:rPr lang="en-US" sz="3800" dirty="0">
                <a:solidFill>
                  <a:srgbClr val="000000"/>
                </a:solidFill>
                <a:latin typeface="Gill Sans Light"/>
                <a:cs typeface="Gill Sans Light"/>
              </a:rPr>
              <a:t>-wide application-</a:t>
            </a:r>
            <a:r>
              <a:rPr lang="en-US" sz="3800" dirty="0" smtClean="0">
                <a:solidFill>
                  <a:srgbClr val="000000"/>
                </a:solidFill>
                <a:latin typeface="Gill Sans Light"/>
                <a:cs typeface="Gill Sans Light"/>
              </a:rPr>
              <a:t>based such as region optimization</a:t>
            </a:r>
            <a:endParaRPr lang="en-US" sz="3800" dirty="0">
              <a:solidFill>
                <a:srgbClr val="000000"/>
              </a:solidFill>
              <a:latin typeface="Gill Sans Light"/>
              <a:cs typeface="Gill Sans Light"/>
            </a:endParaRPr>
          </a:p>
          <a:p>
            <a:pPr marL="0" indent="0">
              <a:buFont typeface="Arial" charset="0"/>
              <a:buNone/>
              <a:defRPr/>
            </a:pPr>
            <a:endParaRPr lang="en-US" dirty="0">
              <a:solidFill>
                <a:srgbClr val="000000"/>
              </a:solidFill>
              <a:latin typeface="Gill Sans Light"/>
              <a:cs typeface="Gill Sans Light"/>
            </a:endParaRPr>
          </a:p>
          <a:p>
            <a:pPr lvl="1">
              <a:defRPr/>
            </a:pPr>
            <a:endParaRPr lang="en-US" dirty="0">
              <a:solidFill>
                <a:srgbClr val="000000"/>
              </a:solidFill>
              <a:latin typeface="Gill Sans Light"/>
              <a:cs typeface="Gill Sans Light"/>
            </a:endParaRPr>
          </a:p>
          <a:p>
            <a:pPr lvl="1">
              <a:defRPr/>
            </a:pPr>
            <a:endParaRPr lang="en-US" dirty="0">
              <a:solidFill>
                <a:srgbClr val="000000"/>
              </a:solidFill>
              <a:latin typeface="Gill Sans Light"/>
              <a:cs typeface="Gill Sans Light"/>
            </a:endParaRPr>
          </a:p>
          <a:p>
            <a:pPr lvl="1">
              <a:defRPr/>
            </a:pPr>
            <a:endParaRPr lang="en-US" dirty="0" smtClean="0">
              <a:solidFill>
                <a:srgbClr val="000000"/>
              </a:solidFill>
              <a:latin typeface="Gill Sans Light"/>
              <a:cs typeface="Gill Sans Light"/>
            </a:endParaRPr>
          </a:p>
          <a:p>
            <a:pPr marL="457200" lvl="1" indent="0">
              <a:buFont typeface="Arial" charset="0"/>
              <a:buNone/>
              <a:defRPr/>
            </a:pPr>
            <a:endParaRPr lang="en-US" dirty="0" smtClean="0">
              <a:solidFill>
                <a:srgbClr val="000000"/>
              </a:solidFill>
              <a:latin typeface="Gill Sans Light"/>
              <a:cs typeface="Gill Sans Light"/>
            </a:endParaRPr>
          </a:p>
          <a:p>
            <a:pPr>
              <a:defRPr/>
            </a:pPr>
            <a:endParaRPr lang="en-US" dirty="0">
              <a:solidFill>
                <a:srgbClr val="000000"/>
              </a:solidFill>
              <a:latin typeface="Gill Sans Light"/>
              <a:cs typeface="Gill Sans Light"/>
            </a:endParaRPr>
          </a:p>
        </p:txBody>
      </p:sp>
      <p:sp>
        <p:nvSpPr>
          <p:cNvPr id="4" name="Slide Number Placeholder 3"/>
          <p:cNvSpPr>
            <a:spLocks noGrp="1"/>
          </p:cNvSpPr>
          <p:nvPr>
            <p:ph type="sldNum" sz="quarter" idx="12"/>
          </p:nvPr>
        </p:nvSpPr>
        <p:spPr/>
        <p:txBody>
          <a:bodyPr/>
          <a:lstStyle/>
          <a:p>
            <a:pPr>
              <a:defRPr/>
            </a:pPr>
            <a:fld id="{839F92B9-0FCB-694F-9B99-1BE0D8EEAFEE}" type="slidenum">
              <a:rPr lang="en-US">
                <a:solidFill>
                  <a:prstClr val="white">
                    <a:lumMod val="75000"/>
                  </a:prstClr>
                </a:solidFill>
              </a:rPr>
              <a:pPr>
                <a:defRPr/>
              </a:pPr>
              <a:t>55</a:t>
            </a:fld>
            <a:endParaRPr lang="en-US">
              <a:solidFill>
                <a:prstClr val="white">
                  <a:lumMod val="75000"/>
                </a:prstClr>
              </a:solidFill>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2310111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a:xfrm>
            <a:off x="457200" y="107950"/>
            <a:ext cx="8229600" cy="1008063"/>
          </a:xfrm>
        </p:spPr>
        <p:txBody>
          <a:bodyPr/>
          <a:lstStyle/>
          <a:p>
            <a:r>
              <a:rPr lang="en-US">
                <a:latin typeface="Gill Sans Light" charset="0"/>
                <a:ea typeface="ＭＳ Ｐゴシック" charset="0"/>
                <a:cs typeface="Gill Sans Light" charset="0"/>
              </a:rPr>
              <a:t>SoftMoW Solution</a:t>
            </a:r>
          </a:p>
        </p:txBody>
      </p:sp>
      <p:sp>
        <p:nvSpPr>
          <p:cNvPr id="3" name="Content Placeholder 2"/>
          <p:cNvSpPr>
            <a:spLocks noGrp="1"/>
          </p:cNvSpPr>
          <p:nvPr>
            <p:ph idx="1"/>
          </p:nvPr>
        </p:nvSpPr>
        <p:spPr>
          <a:xfrm>
            <a:off x="369888" y="1008063"/>
            <a:ext cx="8529637" cy="2830512"/>
          </a:xfrm>
        </p:spPr>
        <p:txBody>
          <a:bodyPr>
            <a:normAutofit fontScale="85000" lnSpcReduction="20000"/>
          </a:bodyPr>
          <a:lstStyle/>
          <a:p>
            <a:pPr>
              <a:defRPr/>
            </a:pPr>
            <a:r>
              <a:rPr lang="en-US" dirty="0" smtClean="0">
                <a:latin typeface="Gill Sans Light"/>
                <a:cs typeface="Gill Sans Light"/>
              </a:rPr>
              <a:t>Hierarchically </a:t>
            </a:r>
            <a:r>
              <a:rPr lang="en-US" dirty="0">
                <a:latin typeface="Gill Sans Light"/>
                <a:cs typeface="Gill Sans Light"/>
              </a:rPr>
              <a:t>builds up a network-wide control </a:t>
            </a:r>
            <a:r>
              <a:rPr lang="en-US" dirty="0" smtClean="0">
                <a:latin typeface="Gill Sans Light"/>
                <a:cs typeface="Gill Sans Light"/>
              </a:rPr>
              <a:t>plane  </a:t>
            </a:r>
          </a:p>
          <a:p>
            <a:pPr lvl="1">
              <a:defRPr/>
            </a:pPr>
            <a:r>
              <a:rPr lang="en-US" dirty="0">
                <a:solidFill>
                  <a:srgbClr val="000000"/>
                </a:solidFill>
                <a:latin typeface="Gill Sans Light"/>
                <a:cs typeface="Gill Sans Light"/>
              </a:rPr>
              <a:t>Lies in the family of recursive SDN designs (e.g. XBAR, ONS’13</a:t>
            </a:r>
            <a:r>
              <a:rPr lang="en-US" dirty="0" smtClean="0">
                <a:solidFill>
                  <a:srgbClr val="000000"/>
                </a:solidFill>
                <a:latin typeface="Gill Sans Light"/>
                <a:cs typeface="Gill Sans Light"/>
              </a:rPr>
              <a:t>)</a:t>
            </a:r>
          </a:p>
          <a:p>
            <a:pPr>
              <a:defRPr/>
            </a:pPr>
            <a:r>
              <a:rPr lang="en-US" dirty="0" smtClean="0">
                <a:latin typeface="Gill Sans Light"/>
                <a:cs typeface="Gill Sans Light"/>
              </a:rPr>
              <a:t>In each level, abstracts both control and data planes and exposes a set of  “dynamically-defined” logical components to the control plane of the level above.</a:t>
            </a:r>
            <a:endParaRPr lang="ar-IQ" dirty="0" smtClean="0">
              <a:latin typeface="Gill Sans Light"/>
              <a:cs typeface="Gill Sans Light"/>
            </a:endParaRPr>
          </a:p>
          <a:p>
            <a:pPr lvl="1">
              <a:defRPr/>
            </a:pPr>
            <a:r>
              <a:rPr lang="en-US" dirty="0" smtClean="0">
                <a:solidFill>
                  <a:srgbClr val="000000"/>
                </a:solidFill>
                <a:latin typeface="Gill Sans Light"/>
                <a:cs typeface="Gill Sans Light"/>
              </a:rPr>
              <a:t>Virtual Base stations (VBS), Gigantic Switches (GS), and Virtual </a:t>
            </a:r>
            <a:r>
              <a:rPr lang="en-US" dirty="0" err="1" smtClean="0">
                <a:solidFill>
                  <a:srgbClr val="000000"/>
                </a:solidFill>
                <a:latin typeface="Gill Sans Light"/>
                <a:cs typeface="Gill Sans Light"/>
              </a:rPr>
              <a:t>Middleboxes</a:t>
            </a:r>
            <a:r>
              <a:rPr lang="en-US" dirty="0" smtClean="0">
                <a:solidFill>
                  <a:srgbClr val="000000"/>
                </a:solidFill>
                <a:latin typeface="Gill Sans Light"/>
                <a:cs typeface="Gill Sans Light"/>
              </a:rPr>
              <a:t> (VMB)</a:t>
            </a: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a:defRPr/>
            </a:pPr>
            <a:endParaRPr lang="en-US" dirty="0">
              <a:latin typeface="Gill Sans Light"/>
              <a:cs typeface="Gill Sans Light"/>
            </a:endParaRPr>
          </a:p>
          <a:p>
            <a:pPr>
              <a:defRPr/>
            </a:pPr>
            <a:endParaRPr lang="en-US" dirty="0">
              <a:latin typeface="Gill Sans Light"/>
              <a:cs typeface="Gill Sans Light"/>
            </a:endParaRPr>
          </a:p>
        </p:txBody>
      </p:sp>
      <p:sp>
        <p:nvSpPr>
          <p:cNvPr id="5" name="Slide Number Placeholder 4"/>
          <p:cNvSpPr>
            <a:spLocks noGrp="1"/>
          </p:cNvSpPr>
          <p:nvPr>
            <p:ph type="sldNum" sz="quarter" idx="12"/>
          </p:nvPr>
        </p:nvSpPr>
        <p:spPr/>
        <p:txBody>
          <a:bodyPr/>
          <a:lstStyle/>
          <a:p>
            <a:pPr>
              <a:defRPr/>
            </a:pPr>
            <a:fld id="{D4981E72-40C7-194F-8E9E-6040FA961FB8}" type="slidenum">
              <a:rPr lang="en-US">
                <a:solidFill>
                  <a:prstClr val="white">
                    <a:lumMod val="75000"/>
                  </a:prstClr>
                </a:solidFill>
              </a:rPr>
              <a:pPr>
                <a:defRPr/>
              </a:pPr>
              <a:t>56</a:t>
            </a:fld>
            <a:endParaRPr lang="en-US">
              <a:solidFill>
                <a:prstClr val="white">
                  <a:lumMod val="75000"/>
                </a:prstClr>
              </a:solidFill>
            </a:endParaRPr>
          </a:p>
        </p:txBody>
      </p:sp>
      <p:sp>
        <p:nvSpPr>
          <p:cNvPr id="288772" name="TextBox 19"/>
          <p:cNvSpPr txBox="1">
            <a:spLocks noChangeArrowheads="1"/>
          </p:cNvSpPr>
          <p:nvPr/>
        </p:nvSpPr>
        <p:spPr bwMode="auto">
          <a:xfrm>
            <a:off x="2851150" y="5519738"/>
            <a:ext cx="4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endParaRPr lang="en-US" smtClean="0">
              <a:solidFill>
                <a:prstClr val="black"/>
              </a:solidFill>
            </a:endParaRPr>
          </a:p>
        </p:txBody>
      </p:sp>
      <p:grpSp>
        <p:nvGrpSpPr>
          <p:cNvPr id="32" name="Group 31"/>
          <p:cNvGrpSpPr>
            <a:grpSpLocks/>
          </p:cNvGrpSpPr>
          <p:nvPr/>
        </p:nvGrpSpPr>
        <p:grpSpPr bwMode="auto">
          <a:xfrm>
            <a:off x="457200" y="3740150"/>
            <a:ext cx="2892425" cy="2811463"/>
            <a:chOff x="457200" y="2805613"/>
            <a:chExt cx="2891838" cy="2108655"/>
          </a:xfrm>
        </p:grpSpPr>
        <p:grpSp>
          <p:nvGrpSpPr>
            <p:cNvPr id="288788" name="Group 24"/>
            <p:cNvGrpSpPr>
              <a:grpSpLocks/>
            </p:cNvGrpSpPr>
            <p:nvPr/>
          </p:nvGrpSpPr>
          <p:grpSpPr bwMode="auto">
            <a:xfrm>
              <a:off x="457200" y="2805613"/>
              <a:ext cx="2831233" cy="2108655"/>
              <a:chOff x="711200" y="2805613"/>
              <a:chExt cx="2622019" cy="1874943"/>
            </a:xfrm>
          </p:grpSpPr>
          <p:sp>
            <p:nvSpPr>
              <p:cNvPr id="288790" name="TextBox 9"/>
              <p:cNvSpPr txBox="1">
                <a:spLocks noChangeArrowheads="1"/>
              </p:cNvSpPr>
              <p:nvPr/>
            </p:nvSpPr>
            <p:spPr bwMode="auto">
              <a:xfrm>
                <a:off x="1599260" y="4454783"/>
                <a:ext cx="1251186"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Core Net</a:t>
                </a:r>
              </a:p>
            </p:txBody>
          </p:sp>
          <p:grpSp>
            <p:nvGrpSpPr>
              <p:cNvPr id="288791" name="Group 23"/>
              <p:cNvGrpSpPr>
                <a:grpSpLocks/>
              </p:cNvGrpSpPr>
              <p:nvPr/>
            </p:nvGrpSpPr>
            <p:grpSpPr bwMode="auto">
              <a:xfrm>
                <a:off x="711200" y="2805613"/>
                <a:ext cx="2622019" cy="1565825"/>
                <a:chOff x="711200" y="2805613"/>
                <a:chExt cx="2622019" cy="1565825"/>
              </a:xfrm>
            </p:grpSpPr>
            <p:pic>
              <p:nvPicPr>
                <p:cNvPr id="2887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805613"/>
                  <a:ext cx="2622019" cy="15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93" name="TextBox 20"/>
                <p:cNvSpPr txBox="1">
                  <a:spLocks noChangeArrowheads="1"/>
                </p:cNvSpPr>
                <p:nvPr/>
              </p:nvSpPr>
              <p:spPr bwMode="auto">
                <a:xfrm>
                  <a:off x="2726067" y="4029872"/>
                  <a:ext cx="484855"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GS</a:t>
                  </a:r>
                </a:p>
              </p:txBody>
            </p:sp>
          </p:grpSp>
        </p:grpSp>
        <p:sp>
          <p:nvSpPr>
            <p:cNvPr id="29" name="Rounded Rectangular Callout 28"/>
            <p:cNvSpPr/>
            <p:nvPr/>
          </p:nvSpPr>
          <p:spPr>
            <a:xfrm>
              <a:off x="2352290" y="2992547"/>
              <a:ext cx="996748" cy="556037"/>
            </a:xfrm>
            <a:prstGeom prst="wedgeRoundRectCallou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r>
                <a:rPr lang="en-US" sz="1600" b="1" dirty="0">
                  <a:solidFill>
                    <a:prstClr val="white"/>
                  </a:solidFill>
                  <a:latin typeface="Calibri"/>
                </a:rPr>
                <a:t>Latency Matrix</a:t>
              </a:r>
            </a:p>
          </p:txBody>
        </p:sp>
      </p:grpSp>
      <p:grpSp>
        <p:nvGrpSpPr>
          <p:cNvPr id="33" name="Group 32"/>
          <p:cNvGrpSpPr>
            <a:grpSpLocks/>
          </p:cNvGrpSpPr>
          <p:nvPr/>
        </p:nvGrpSpPr>
        <p:grpSpPr bwMode="auto">
          <a:xfrm>
            <a:off x="3394075" y="3740150"/>
            <a:ext cx="2987675" cy="2811463"/>
            <a:chOff x="3394757" y="2805613"/>
            <a:chExt cx="2987356" cy="2108655"/>
          </a:xfrm>
        </p:grpSpPr>
        <p:grpSp>
          <p:nvGrpSpPr>
            <p:cNvPr id="288782" name="Group 25"/>
            <p:cNvGrpSpPr>
              <a:grpSpLocks/>
            </p:cNvGrpSpPr>
            <p:nvPr/>
          </p:nvGrpSpPr>
          <p:grpSpPr bwMode="auto">
            <a:xfrm>
              <a:off x="3394757" y="2805613"/>
              <a:ext cx="2963417" cy="2108655"/>
              <a:chOff x="3542433" y="2805613"/>
              <a:chExt cx="2722900" cy="1874943"/>
            </a:xfrm>
          </p:grpSpPr>
          <p:grpSp>
            <p:nvGrpSpPr>
              <p:cNvPr id="288784" name="Group 17"/>
              <p:cNvGrpSpPr>
                <a:grpSpLocks/>
              </p:cNvGrpSpPr>
              <p:nvPr/>
            </p:nvGrpSpPr>
            <p:grpSpPr bwMode="auto">
              <a:xfrm>
                <a:off x="3542433" y="2805613"/>
                <a:ext cx="2607727" cy="1874943"/>
                <a:chOff x="3542433" y="2805613"/>
                <a:chExt cx="2607727" cy="1874943"/>
              </a:xfrm>
            </p:grpSpPr>
            <p:pic>
              <p:nvPicPr>
                <p:cNvPr id="2887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433" y="2805613"/>
                  <a:ext cx="2607727" cy="1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7" name="TextBox 10"/>
                <p:cNvSpPr txBox="1">
                  <a:spLocks noChangeArrowheads="1"/>
                </p:cNvSpPr>
                <p:nvPr/>
              </p:nvSpPr>
              <p:spPr bwMode="auto">
                <a:xfrm>
                  <a:off x="4235921" y="4454783"/>
                  <a:ext cx="1246954"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Radio Net</a:t>
                  </a:r>
                </a:p>
              </p:txBody>
            </p:sp>
          </p:grpSp>
          <p:sp>
            <p:nvSpPr>
              <p:cNvPr id="288785" name="TextBox 21"/>
              <p:cNvSpPr txBox="1">
                <a:spLocks noChangeArrowheads="1"/>
              </p:cNvSpPr>
              <p:nvPr/>
            </p:nvSpPr>
            <p:spPr bwMode="auto">
              <a:xfrm>
                <a:off x="5665305" y="3969982"/>
                <a:ext cx="600028"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VBS</a:t>
                </a:r>
              </a:p>
            </p:txBody>
          </p:sp>
        </p:grpSp>
        <p:sp>
          <p:nvSpPr>
            <p:cNvPr id="30" name="Rounded Rectangular Callout 29"/>
            <p:cNvSpPr/>
            <p:nvPr/>
          </p:nvSpPr>
          <p:spPr>
            <a:xfrm>
              <a:off x="5323364" y="2963971"/>
              <a:ext cx="1058749" cy="533415"/>
            </a:xfrm>
            <a:prstGeom prst="wedgeRoundRectCallout">
              <a:avLst/>
            </a:prstGeom>
          </p:spPr>
          <p:style>
            <a:lnRef idx="1">
              <a:schemeClr val="accent5"/>
            </a:lnRef>
            <a:fillRef idx="3">
              <a:schemeClr val="accent5"/>
            </a:fillRef>
            <a:effectRef idx="2">
              <a:schemeClr val="accent5"/>
            </a:effectRef>
            <a:fontRef idx="minor">
              <a:schemeClr val="lt1"/>
            </a:fontRef>
          </p:style>
          <p:txBody>
            <a:bodyPr anchor="ctr"/>
            <a:lstStyle/>
            <a:p>
              <a:pPr algn="ctr" fontAlgn="base">
                <a:spcBef>
                  <a:spcPct val="0"/>
                </a:spcBef>
                <a:spcAft>
                  <a:spcPct val="0"/>
                </a:spcAft>
                <a:defRPr/>
              </a:pPr>
              <a:r>
                <a:rPr lang="en-US" sz="1400" b="1" dirty="0">
                  <a:solidFill>
                    <a:prstClr val="white"/>
                  </a:solidFill>
                  <a:latin typeface="Calibri"/>
                </a:rPr>
                <a:t>Union of Coverage</a:t>
              </a:r>
            </a:p>
          </p:txBody>
        </p:sp>
      </p:grpSp>
      <p:grpSp>
        <p:nvGrpSpPr>
          <p:cNvPr id="34" name="Group 33"/>
          <p:cNvGrpSpPr>
            <a:grpSpLocks/>
          </p:cNvGrpSpPr>
          <p:nvPr/>
        </p:nvGrpSpPr>
        <p:grpSpPr bwMode="auto">
          <a:xfrm>
            <a:off x="6505575" y="3838575"/>
            <a:ext cx="2487613" cy="2705100"/>
            <a:chOff x="6505850" y="2878667"/>
            <a:chExt cx="2487631" cy="2028712"/>
          </a:xfrm>
        </p:grpSpPr>
        <p:grpSp>
          <p:nvGrpSpPr>
            <p:cNvPr id="288776" name="Group 27"/>
            <p:cNvGrpSpPr>
              <a:grpSpLocks/>
            </p:cNvGrpSpPr>
            <p:nvPr/>
          </p:nvGrpSpPr>
          <p:grpSpPr bwMode="auto">
            <a:xfrm>
              <a:off x="6505850" y="2878667"/>
              <a:ext cx="2487631" cy="2028712"/>
              <a:chOff x="6505850" y="2878667"/>
              <a:chExt cx="2247769" cy="1771803"/>
            </a:xfrm>
          </p:grpSpPr>
          <p:sp>
            <p:nvSpPr>
              <p:cNvPr id="288778" name="TextBox 11"/>
              <p:cNvSpPr txBox="1">
                <a:spLocks noChangeArrowheads="1"/>
              </p:cNvSpPr>
              <p:nvPr/>
            </p:nvSpPr>
            <p:spPr bwMode="auto">
              <a:xfrm>
                <a:off x="7174605" y="4428709"/>
                <a:ext cx="759182" cy="2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Policy</a:t>
                </a:r>
              </a:p>
            </p:txBody>
          </p:sp>
          <p:grpSp>
            <p:nvGrpSpPr>
              <p:cNvPr id="288779" name="Group 26"/>
              <p:cNvGrpSpPr>
                <a:grpSpLocks/>
              </p:cNvGrpSpPr>
              <p:nvPr/>
            </p:nvGrpSpPr>
            <p:grpSpPr bwMode="auto">
              <a:xfrm>
                <a:off x="6505850" y="2878667"/>
                <a:ext cx="2247769" cy="1506303"/>
                <a:chOff x="6505850" y="2878667"/>
                <a:chExt cx="2247769" cy="1506303"/>
              </a:xfrm>
            </p:grpSpPr>
            <p:pic>
              <p:nvPicPr>
                <p:cNvPr id="28878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850" y="2878667"/>
                  <a:ext cx="2037430" cy="135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1" name="TextBox 22"/>
                <p:cNvSpPr txBox="1">
                  <a:spLocks noChangeArrowheads="1"/>
                </p:cNvSpPr>
                <p:nvPr/>
              </p:nvSpPr>
              <p:spPr bwMode="auto">
                <a:xfrm>
                  <a:off x="8097477" y="4163209"/>
                  <a:ext cx="656142" cy="2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VMB</a:t>
                  </a:r>
                </a:p>
              </p:txBody>
            </p:sp>
          </p:grpSp>
        </p:grpSp>
        <p:sp>
          <p:nvSpPr>
            <p:cNvPr id="31" name="Rounded Rectangular Callout 30"/>
            <p:cNvSpPr/>
            <p:nvPr/>
          </p:nvSpPr>
          <p:spPr>
            <a:xfrm>
              <a:off x="7653621" y="2964387"/>
              <a:ext cx="1106495" cy="533370"/>
            </a:xfrm>
            <a:prstGeom prst="wedgeRoundRectCallou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600" b="1" dirty="0">
                  <a:solidFill>
                    <a:prstClr val="white"/>
                  </a:solidFill>
                  <a:latin typeface="Calibri"/>
                </a:rPr>
                <a:t>Sum of capacities</a:t>
              </a:r>
            </a:p>
          </p:txBody>
        </p:sp>
      </p:gr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4100763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par>
                                <p:cTn id="22" presetID="9"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par>
                                <p:cTn id="25" presetID="9"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Content Placeholder 2"/>
          <p:cNvSpPr>
            <a:spLocks noGrp="1"/>
          </p:cNvSpPr>
          <p:nvPr>
            <p:ph idx="1"/>
          </p:nvPr>
        </p:nvSpPr>
        <p:spPr>
          <a:xfrm>
            <a:off x="457200" y="1028700"/>
            <a:ext cx="8229600" cy="4525963"/>
          </a:xfrm>
        </p:spPr>
        <p:txBody>
          <a:bodyPr/>
          <a:lstStyle/>
          <a:p>
            <a:r>
              <a:rPr lang="en-US" b="1">
                <a:latin typeface="Gill Sans Light" charset="0"/>
                <a:ea typeface="ＭＳ Ｐゴシック" charset="0"/>
                <a:cs typeface="Gill Sans Light" charset="0"/>
              </a:rPr>
              <a:t>New Dynamic Feature: </a:t>
            </a:r>
            <a:r>
              <a:rPr lang="en-US">
                <a:latin typeface="Gill Sans Light" charset="0"/>
                <a:ea typeface="ＭＳ Ｐゴシック" charset="0"/>
                <a:cs typeface="Gill Sans Light" charset="0"/>
              </a:rPr>
              <a:t>In each level, the control logic can modify its logical components  for optimization purposes</a:t>
            </a:r>
          </a:p>
          <a:p>
            <a:pPr lvl="1"/>
            <a:r>
              <a:rPr lang="en-US">
                <a:solidFill>
                  <a:srgbClr val="000000"/>
                </a:solidFill>
                <a:latin typeface="Gill Sans Light" charset="0"/>
                <a:ea typeface="ＭＳ Ｐゴシック" charset="0"/>
                <a:cs typeface="Gill Sans Light" charset="0"/>
              </a:rPr>
              <a:t>E.g., merge/spilt and move operations</a:t>
            </a:r>
          </a:p>
        </p:txBody>
      </p:sp>
      <p:sp>
        <p:nvSpPr>
          <p:cNvPr id="4" name="Slide Number Placeholder 3"/>
          <p:cNvSpPr>
            <a:spLocks noGrp="1"/>
          </p:cNvSpPr>
          <p:nvPr>
            <p:ph type="sldNum" sz="quarter" idx="12"/>
          </p:nvPr>
        </p:nvSpPr>
        <p:spPr/>
        <p:txBody>
          <a:bodyPr/>
          <a:lstStyle/>
          <a:p>
            <a:pPr>
              <a:defRPr/>
            </a:pPr>
            <a:fld id="{111E816C-92A0-DD47-89E3-17BC8384C6C7}" type="slidenum">
              <a:rPr lang="en-US">
                <a:solidFill>
                  <a:prstClr val="white">
                    <a:lumMod val="75000"/>
                  </a:prstClr>
                </a:solidFill>
              </a:rPr>
              <a:pPr>
                <a:defRPr/>
              </a:pPr>
              <a:t>57</a:t>
            </a:fld>
            <a:endParaRPr lang="en-US">
              <a:solidFill>
                <a:prstClr val="white">
                  <a:lumMod val="75000"/>
                </a:prstClr>
              </a:solidFill>
            </a:endParaRPr>
          </a:p>
        </p:txBody>
      </p:sp>
      <p:sp>
        <p:nvSpPr>
          <p:cNvPr id="289795" name="Title 1"/>
          <p:cNvSpPr>
            <a:spLocks noGrp="1"/>
          </p:cNvSpPr>
          <p:nvPr>
            <p:ph type="title"/>
          </p:nvPr>
        </p:nvSpPr>
        <p:spPr/>
        <p:txBody>
          <a:bodyPr/>
          <a:lstStyle/>
          <a:p>
            <a:r>
              <a:rPr lang="en-US">
                <a:latin typeface="Gill Sans Light" charset="0"/>
                <a:ea typeface="ＭＳ Ｐゴシック" charset="0"/>
                <a:cs typeface="Gill Sans Light" charset="0"/>
              </a:rPr>
              <a:t>SoftMoW Solution</a:t>
            </a:r>
          </a:p>
        </p:txBody>
      </p:sp>
      <p:grpSp>
        <p:nvGrpSpPr>
          <p:cNvPr id="289796" name="Group 22"/>
          <p:cNvGrpSpPr>
            <a:grpSpLocks/>
          </p:cNvGrpSpPr>
          <p:nvPr/>
        </p:nvGrpSpPr>
        <p:grpSpPr bwMode="auto">
          <a:xfrm>
            <a:off x="4105275" y="3051175"/>
            <a:ext cx="3975100" cy="3198813"/>
            <a:chOff x="4105393" y="2288849"/>
            <a:chExt cx="3975570" cy="2398306"/>
          </a:xfrm>
        </p:grpSpPr>
        <p:pic>
          <p:nvPicPr>
            <p:cNvPr id="28980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5393" y="2288849"/>
              <a:ext cx="3975570" cy="22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01" name="TextBox 20"/>
            <p:cNvSpPr txBox="1">
              <a:spLocks noChangeArrowheads="1"/>
            </p:cNvSpPr>
            <p:nvPr/>
          </p:nvSpPr>
          <p:spPr bwMode="auto">
            <a:xfrm>
              <a:off x="5390443" y="4433239"/>
              <a:ext cx="16651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Move and Split</a:t>
              </a:r>
            </a:p>
          </p:txBody>
        </p:sp>
      </p:grpSp>
      <p:grpSp>
        <p:nvGrpSpPr>
          <p:cNvPr id="289797" name="Group 23"/>
          <p:cNvGrpSpPr>
            <a:grpSpLocks/>
          </p:cNvGrpSpPr>
          <p:nvPr/>
        </p:nvGrpSpPr>
        <p:grpSpPr bwMode="auto">
          <a:xfrm>
            <a:off x="1030288" y="3311525"/>
            <a:ext cx="2124075" cy="2870200"/>
            <a:chOff x="1031051" y="2483555"/>
            <a:chExt cx="2123715" cy="2152330"/>
          </a:xfrm>
        </p:grpSpPr>
        <p:pic>
          <p:nvPicPr>
            <p:cNvPr id="28979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051" y="2483555"/>
              <a:ext cx="2123715" cy="19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9" name="TextBox 21"/>
            <p:cNvSpPr txBox="1">
              <a:spLocks noChangeArrowheads="1"/>
            </p:cNvSpPr>
            <p:nvPr/>
          </p:nvSpPr>
          <p:spPr bwMode="auto">
            <a:xfrm>
              <a:off x="1591733" y="4381969"/>
              <a:ext cx="12982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Merge/Split</a:t>
              </a:r>
            </a:p>
          </p:txBody>
        </p:sp>
      </p:gr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233099058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57200" y="76200"/>
            <a:ext cx="8229600" cy="811213"/>
          </a:xfrm>
        </p:spPr>
        <p:txBody>
          <a:bodyPr/>
          <a:lstStyle/>
          <a:p>
            <a:r>
              <a:rPr lang="en-US" sz="4000">
                <a:latin typeface="Gill Sans Light" charset="0"/>
                <a:ea typeface="ＭＳ Ｐゴシック" charset="0"/>
                <a:cs typeface="Gill Sans Light" charset="0"/>
              </a:rPr>
              <a:t>First Level-SoftMoW Architecture</a:t>
            </a:r>
          </a:p>
        </p:txBody>
      </p:sp>
      <p:sp>
        <p:nvSpPr>
          <p:cNvPr id="3" name="Content Placeholder 2"/>
          <p:cNvSpPr>
            <a:spLocks noGrp="1"/>
          </p:cNvSpPr>
          <p:nvPr>
            <p:ph idx="1"/>
          </p:nvPr>
        </p:nvSpPr>
        <p:spPr>
          <a:xfrm>
            <a:off x="347663" y="911225"/>
            <a:ext cx="8597900" cy="1898650"/>
          </a:xfrm>
        </p:spPr>
        <p:txBody>
          <a:bodyPr>
            <a:normAutofit fontScale="70000" lnSpcReduction="20000"/>
          </a:bodyPr>
          <a:lstStyle/>
          <a:p>
            <a:pPr>
              <a:defRPr/>
            </a:pPr>
            <a:r>
              <a:rPr lang="en-US" sz="3400" dirty="0" smtClean="0">
                <a:latin typeface="Gill Sans Light"/>
                <a:cs typeface="Gill Sans Light"/>
              </a:rPr>
              <a:t>Replace inflexible and expensive hardware devices (i.e., PGW, SGW) with SDN switches</a:t>
            </a:r>
          </a:p>
          <a:p>
            <a:pPr>
              <a:defRPr/>
            </a:pPr>
            <a:r>
              <a:rPr lang="en-US" sz="3400" dirty="0" smtClean="0">
                <a:latin typeface="Gill Sans Light"/>
                <a:cs typeface="Gill Sans Light"/>
              </a:rPr>
              <a:t>Perform distributed policy enforcement using middle-box instances</a:t>
            </a:r>
          </a:p>
          <a:p>
            <a:pPr>
              <a:defRPr/>
            </a:pPr>
            <a:r>
              <a:rPr lang="en-US" sz="3400" dirty="0" smtClean="0">
                <a:latin typeface="Gill Sans Light"/>
                <a:cs typeface="Gill Sans Light"/>
              </a:rPr>
              <a:t>Partition </a:t>
            </a:r>
            <a:r>
              <a:rPr lang="en-US" sz="3400" dirty="0">
                <a:latin typeface="Gill Sans Light"/>
                <a:cs typeface="Gill Sans Light"/>
              </a:rPr>
              <a:t>the </a:t>
            </a:r>
            <a:r>
              <a:rPr lang="en-US" sz="3400" dirty="0" smtClean="0">
                <a:latin typeface="Gill Sans Light"/>
                <a:cs typeface="Gill Sans Light"/>
              </a:rPr>
              <a:t>network </a:t>
            </a:r>
            <a:r>
              <a:rPr lang="en-US" sz="3400" dirty="0">
                <a:latin typeface="Gill Sans Light"/>
                <a:cs typeface="Gill Sans Light"/>
              </a:rPr>
              <a:t>into </a:t>
            </a:r>
            <a:r>
              <a:rPr lang="en-US" sz="3400" dirty="0" smtClean="0">
                <a:latin typeface="Gill Sans Light"/>
                <a:cs typeface="Gill Sans Light"/>
              </a:rPr>
              <a:t>independent </a:t>
            </a:r>
            <a:r>
              <a:rPr lang="en-US" sz="3400" dirty="0">
                <a:latin typeface="Gill Sans Light"/>
                <a:cs typeface="Gill Sans Light"/>
              </a:rPr>
              <a:t>and dynamic logical </a:t>
            </a:r>
            <a:r>
              <a:rPr lang="en-US" sz="3400" dirty="0" smtClean="0">
                <a:latin typeface="Gill Sans Light"/>
                <a:cs typeface="Gill Sans Light"/>
              </a:rPr>
              <a:t>regions </a:t>
            </a:r>
          </a:p>
          <a:p>
            <a:pPr>
              <a:defRPr/>
            </a:pPr>
            <a:r>
              <a:rPr lang="en-US" sz="3400" dirty="0">
                <a:latin typeface="Gill Sans Light"/>
                <a:cs typeface="Gill Sans Light"/>
              </a:rPr>
              <a:t>A child controller </a:t>
            </a:r>
            <a:r>
              <a:rPr lang="en-US" sz="3400" dirty="0" smtClean="0">
                <a:latin typeface="Gill Sans Light"/>
                <a:cs typeface="Gill Sans Light"/>
              </a:rPr>
              <a:t>manages the data plane of </a:t>
            </a:r>
            <a:r>
              <a:rPr lang="en-US" sz="3400" dirty="0">
                <a:latin typeface="Gill Sans Light"/>
                <a:cs typeface="Gill Sans Light"/>
              </a:rPr>
              <a:t>each </a:t>
            </a:r>
            <a:r>
              <a:rPr lang="en-US" sz="3400" dirty="0" smtClean="0">
                <a:latin typeface="Gill Sans Light"/>
                <a:cs typeface="Gill Sans Light"/>
              </a:rPr>
              <a:t>regions </a:t>
            </a:r>
          </a:p>
          <a:p>
            <a:pPr marL="0" indent="0">
              <a:buFont typeface="Arial" charset="0"/>
              <a:buNone/>
              <a:defRPr/>
            </a:pPr>
            <a:endParaRPr lang="en-US" dirty="0">
              <a:solidFill>
                <a:srgbClr val="000000"/>
              </a:solidFill>
              <a:latin typeface="Gill Sans Light"/>
              <a:cs typeface="Gill Sans Light"/>
            </a:endParaRPr>
          </a:p>
          <a:p>
            <a:pPr>
              <a:defRPr/>
            </a:pPr>
            <a:endParaRPr lang="en-US" dirty="0" smtClean="0">
              <a:latin typeface="Gill Sans Light"/>
              <a:cs typeface="Gill Sans Light"/>
            </a:endParaRPr>
          </a:p>
        </p:txBody>
      </p:sp>
      <p:graphicFrame>
        <p:nvGraphicFramePr>
          <p:cNvPr id="149507" name="Object 3"/>
          <p:cNvGraphicFramePr>
            <a:graphicFrameLocks noChangeAspect="1"/>
          </p:cNvGraphicFramePr>
          <p:nvPr/>
        </p:nvGraphicFramePr>
        <p:xfrm>
          <a:off x="5422900" y="3022600"/>
          <a:ext cx="114300" cy="165100"/>
        </p:xfrm>
        <a:graphic>
          <a:graphicData uri="http://schemas.openxmlformats.org/presentationml/2006/ole">
            <mc:AlternateContent xmlns:mc="http://schemas.openxmlformats.org/markup-compatibility/2006">
              <mc:Choice xmlns:v="urn:schemas-microsoft-com:vml" Requires="v">
                <p:oleObj spid="_x0000_s178209" name="Equation" r:id="rId3" imgW="114300" imgH="165100" progId="Equation.3">
                  <p:embed/>
                </p:oleObj>
              </mc:Choice>
              <mc:Fallback>
                <p:oleObj name="Equation" r:id="rId3" imgW="1143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02260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9508" name="Content Placeholder 3"/>
          <p:cNvPicPr>
            <a:picLocks noChangeAspect="1"/>
          </p:cNvPicPr>
          <p:nvPr/>
        </p:nvPicPr>
        <p:blipFill>
          <a:blip r:embed="rId5">
            <a:extLst>
              <a:ext uri="{28A0092B-C50C-407E-A947-70E740481C1C}">
                <a14:useLocalDpi xmlns:a14="http://schemas.microsoft.com/office/drawing/2010/main" val="0"/>
              </a:ext>
            </a:extLst>
          </a:blip>
          <a:srcRect l="-21930" r="-21930"/>
          <a:stretch>
            <a:fillRect/>
          </a:stretch>
        </p:blipFill>
        <p:spPr bwMode="auto">
          <a:xfrm>
            <a:off x="1425575" y="2667000"/>
            <a:ext cx="638333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a:off x="630238" y="3022600"/>
            <a:ext cx="1825625" cy="1982788"/>
          </a:xfrm>
          <a:prstGeom prst="wedgeRoundRectCallout">
            <a:avLst/>
          </a:prstGeom>
        </p:spPr>
        <p:style>
          <a:lnRef idx="1">
            <a:schemeClr val="accent5"/>
          </a:lnRef>
          <a:fillRef idx="3">
            <a:schemeClr val="accent5"/>
          </a:fillRef>
          <a:effectRef idx="2">
            <a:schemeClr val="accent5"/>
          </a:effectRef>
          <a:fontRef idx="minor">
            <a:schemeClr val="lt1"/>
          </a:fontRef>
        </p:style>
        <p:txBody>
          <a:bodyPr anchor="ctr"/>
          <a:lstStyle/>
          <a:p>
            <a:pPr algn="ctr" fontAlgn="base">
              <a:spcBef>
                <a:spcPct val="0"/>
              </a:spcBef>
              <a:spcAft>
                <a:spcPct val="0"/>
              </a:spcAft>
              <a:defRPr/>
            </a:pPr>
            <a:r>
              <a:rPr lang="en-US" sz="1400" b="1" dirty="0">
                <a:solidFill>
                  <a:prstClr val="white"/>
                </a:solidFill>
                <a:latin typeface="Calibri"/>
              </a:rPr>
              <a:t>Bootstrapping phase:</a:t>
            </a:r>
          </a:p>
          <a:p>
            <a:pPr algn="ctr" fontAlgn="base">
              <a:spcBef>
                <a:spcPct val="0"/>
              </a:spcBef>
              <a:spcAft>
                <a:spcPct val="0"/>
              </a:spcAft>
              <a:defRPr/>
            </a:pPr>
            <a:r>
              <a:rPr lang="en-US" sz="1400" b="1" dirty="0">
                <a:solidFill>
                  <a:prstClr val="white"/>
                </a:solidFill>
                <a:latin typeface="Calibri"/>
              </a:rPr>
              <a:t>  based on location and processing capabilities of child controllers</a:t>
            </a:r>
          </a:p>
        </p:txBody>
      </p:sp>
      <p:sp>
        <p:nvSpPr>
          <p:cNvPr id="5" name="Slide Number Placeholder 4"/>
          <p:cNvSpPr>
            <a:spLocks noGrp="1"/>
          </p:cNvSpPr>
          <p:nvPr>
            <p:ph type="sldNum" sz="quarter" idx="12"/>
          </p:nvPr>
        </p:nvSpPr>
        <p:spPr/>
        <p:txBody>
          <a:bodyPr/>
          <a:lstStyle/>
          <a:p>
            <a:pPr>
              <a:defRPr/>
            </a:pPr>
            <a:fld id="{F914D1E6-0CE9-B34C-B082-E80D3A727E17}" type="slidenum">
              <a:rPr lang="en-US">
                <a:solidFill>
                  <a:prstClr val="white">
                    <a:lumMod val="75000"/>
                  </a:prstClr>
                </a:solidFill>
              </a:rPr>
              <a:pPr>
                <a:defRPr/>
              </a:pPr>
              <a:t>58</a:t>
            </a:fld>
            <a:endParaRPr lang="en-US">
              <a:solidFill>
                <a:prstClr val="white">
                  <a:lumMod val="75000"/>
                </a:prstClr>
              </a:solidFill>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27450799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a:xfrm>
            <a:off x="457200" y="0"/>
            <a:ext cx="8229600" cy="901700"/>
          </a:xfrm>
        </p:spPr>
        <p:txBody>
          <a:bodyPr/>
          <a:lstStyle/>
          <a:p>
            <a:r>
              <a:rPr lang="en-US" sz="3600">
                <a:latin typeface="Gill Sans Light" charset="0"/>
                <a:ea typeface="ＭＳ Ｐゴシック" charset="0"/>
                <a:cs typeface="Gill Sans Light" charset="0"/>
              </a:rPr>
              <a:t>Second Level-SoftMoW Architecture</a:t>
            </a:r>
          </a:p>
        </p:txBody>
      </p:sp>
      <p:sp>
        <p:nvSpPr>
          <p:cNvPr id="3" name="Content Placeholder 2"/>
          <p:cNvSpPr>
            <a:spLocks noGrp="1"/>
          </p:cNvSpPr>
          <p:nvPr>
            <p:ph idx="1"/>
          </p:nvPr>
        </p:nvSpPr>
        <p:spPr>
          <a:xfrm>
            <a:off x="301625" y="876300"/>
            <a:ext cx="8523288" cy="1820863"/>
          </a:xfrm>
        </p:spPr>
        <p:txBody>
          <a:bodyPr>
            <a:normAutofit fontScale="77500" lnSpcReduction="20000"/>
          </a:bodyPr>
          <a:lstStyle/>
          <a:p>
            <a:pPr>
              <a:defRPr/>
            </a:pPr>
            <a:r>
              <a:rPr lang="en-US" dirty="0" smtClean="0">
                <a:latin typeface="Gill Sans Light"/>
                <a:cs typeface="Gill Sans Light"/>
              </a:rPr>
              <a:t>A parent runs </a:t>
            </a:r>
            <a:r>
              <a:rPr lang="en-US" dirty="0">
                <a:latin typeface="Gill Sans Light"/>
                <a:cs typeface="Gill Sans Light"/>
              </a:rPr>
              <a:t>a global link discovery </a:t>
            </a:r>
            <a:r>
              <a:rPr lang="en-US" dirty="0" smtClean="0">
                <a:latin typeface="Gill Sans Light"/>
                <a:cs typeface="Gill Sans Light"/>
              </a:rPr>
              <a:t>protocol</a:t>
            </a:r>
            <a:endParaRPr lang="en-US" dirty="0">
              <a:latin typeface="Gill Sans Light"/>
              <a:cs typeface="Gill Sans Light"/>
            </a:endParaRPr>
          </a:p>
          <a:p>
            <a:pPr lvl="1">
              <a:defRPr/>
            </a:pPr>
            <a:r>
              <a:rPr lang="en-US" dirty="0" smtClean="0">
                <a:solidFill>
                  <a:srgbClr val="000000"/>
                </a:solidFill>
                <a:latin typeface="Gill Sans Light"/>
                <a:cs typeface="Gill Sans Light"/>
              </a:rPr>
              <a:t>Inter-region links are not detected by BDDP </a:t>
            </a:r>
            <a:r>
              <a:rPr lang="en-US" dirty="0">
                <a:solidFill>
                  <a:srgbClr val="000000"/>
                </a:solidFill>
                <a:latin typeface="Gill Sans Light"/>
                <a:cs typeface="Gill Sans Light"/>
              </a:rPr>
              <a:t>and </a:t>
            </a:r>
            <a:r>
              <a:rPr lang="en-US" dirty="0" smtClean="0">
                <a:solidFill>
                  <a:srgbClr val="000000"/>
                </a:solidFill>
                <a:latin typeface="Gill Sans Light"/>
                <a:cs typeface="Gill Sans Light"/>
              </a:rPr>
              <a:t>LLDP</a:t>
            </a:r>
            <a:endParaRPr lang="en-US" dirty="0">
              <a:solidFill>
                <a:srgbClr val="000000"/>
              </a:solidFill>
              <a:latin typeface="Gill Sans Light"/>
              <a:cs typeface="Gill Sans Light"/>
            </a:endParaRPr>
          </a:p>
          <a:p>
            <a:pPr>
              <a:defRPr/>
            </a:pPr>
            <a:r>
              <a:rPr lang="en-US" dirty="0" smtClean="0">
                <a:latin typeface="Gill Sans Light"/>
                <a:cs typeface="Gill Sans Light"/>
              </a:rPr>
              <a:t>A parent participates </a:t>
            </a:r>
            <a:r>
              <a:rPr lang="en-US" dirty="0">
                <a:latin typeface="Gill Sans Light"/>
                <a:cs typeface="Gill Sans Light"/>
              </a:rPr>
              <a:t>in the inter-domain routing protocol </a:t>
            </a:r>
            <a:endParaRPr lang="en-US" dirty="0" smtClean="0">
              <a:latin typeface="Gill Sans Light"/>
              <a:cs typeface="Gill Sans Light"/>
            </a:endParaRPr>
          </a:p>
          <a:p>
            <a:pPr>
              <a:defRPr/>
            </a:pPr>
            <a:r>
              <a:rPr lang="en-US" dirty="0" smtClean="0">
                <a:latin typeface="Gill Sans Light"/>
                <a:cs typeface="Gill Sans Light"/>
              </a:rPr>
              <a:t>A parent builds </a:t>
            </a:r>
            <a:r>
              <a:rPr lang="en-US" b="1" dirty="0" smtClean="0">
                <a:latin typeface="Gill Sans Light"/>
                <a:cs typeface="Gill Sans Light"/>
              </a:rPr>
              <a:t>virtual </a:t>
            </a:r>
            <a:r>
              <a:rPr lang="en-US" b="1" dirty="0" err="1">
                <a:latin typeface="Gill Sans Light"/>
                <a:cs typeface="Gill Sans Light"/>
              </a:rPr>
              <a:t>middlebox</a:t>
            </a:r>
            <a:r>
              <a:rPr lang="en-US" b="1" dirty="0">
                <a:latin typeface="Gill Sans Light"/>
                <a:cs typeface="Gill Sans Light"/>
              </a:rPr>
              <a:t> </a:t>
            </a:r>
            <a:r>
              <a:rPr lang="en-US" b="1" dirty="0" smtClean="0">
                <a:latin typeface="Gill Sans Light"/>
                <a:cs typeface="Gill Sans Light"/>
              </a:rPr>
              <a:t>chains </a:t>
            </a:r>
            <a:r>
              <a:rPr lang="en-US" dirty="0" smtClean="0">
                <a:latin typeface="Gill Sans Light"/>
                <a:cs typeface="Gill Sans Light"/>
              </a:rPr>
              <a:t>and egress-</a:t>
            </a:r>
            <a:r>
              <a:rPr lang="en-US" dirty="0">
                <a:latin typeface="Gill Sans Light"/>
                <a:cs typeface="Gill Sans Light"/>
              </a:rPr>
              <a:t>point </a:t>
            </a:r>
            <a:r>
              <a:rPr lang="en-US" dirty="0" smtClean="0">
                <a:latin typeface="Gill Sans Light"/>
                <a:cs typeface="Gill Sans Light"/>
              </a:rPr>
              <a:t>policies, </a:t>
            </a:r>
            <a:r>
              <a:rPr lang="en-US" dirty="0">
                <a:latin typeface="Gill Sans Light"/>
                <a:cs typeface="Gill Sans Light"/>
              </a:rPr>
              <a:t>and dictates to GSs</a:t>
            </a:r>
          </a:p>
          <a:p>
            <a:pPr>
              <a:defRPr/>
            </a:pPr>
            <a:endParaRPr lang="en-US" dirty="0" smtClean="0">
              <a:solidFill>
                <a:srgbClr val="000000"/>
              </a:solidFill>
              <a:latin typeface="Gill Sans Light"/>
              <a:cs typeface="Gill Sans Light"/>
            </a:endParaRPr>
          </a:p>
          <a:p>
            <a:pPr marL="0" indent="0">
              <a:buFont typeface="Arial" charset="0"/>
              <a:buNone/>
              <a:defRPr/>
            </a:pPr>
            <a:endParaRPr lang="en-US" dirty="0" smtClean="0"/>
          </a:p>
          <a:p>
            <a:pPr>
              <a:defRPr/>
            </a:pPr>
            <a:endParaRPr lang="en-US" dirty="0"/>
          </a:p>
          <a:p>
            <a:pPr marL="0" indent="0">
              <a:buFont typeface="Arial" charset="0"/>
              <a:buNone/>
              <a:defRPr/>
            </a:pPr>
            <a:endParaRPr lang="en-US" dirty="0" smtClean="0"/>
          </a:p>
          <a:p>
            <a:pPr>
              <a:defRPr/>
            </a:pPr>
            <a:endParaRPr lang="en-US" dirty="0"/>
          </a:p>
          <a:p>
            <a:pPr lvl="1">
              <a:defRPr/>
            </a:pPr>
            <a:endParaRPr lang="en-US" dirty="0" smtClean="0"/>
          </a:p>
          <a:p>
            <a:pPr>
              <a:defRPr/>
            </a:pPr>
            <a:endParaRPr lang="en-US" dirty="0"/>
          </a:p>
          <a:p>
            <a:pPr>
              <a:defRPr/>
            </a:pPr>
            <a:endParaRPr lang="en-US" dirty="0"/>
          </a:p>
        </p:txBody>
      </p:sp>
      <p:pic>
        <p:nvPicPr>
          <p:cNvPr id="290819" name="Content Placeholder 3"/>
          <p:cNvPicPr>
            <a:picLocks noChangeAspect="1"/>
          </p:cNvPicPr>
          <p:nvPr/>
        </p:nvPicPr>
        <p:blipFill>
          <a:blip r:embed="rId3">
            <a:extLst>
              <a:ext uri="{28A0092B-C50C-407E-A947-70E740481C1C}">
                <a14:useLocalDpi xmlns:a14="http://schemas.microsoft.com/office/drawing/2010/main" val="0"/>
              </a:ext>
            </a:extLst>
          </a:blip>
          <a:srcRect l="-26559" r="-26559"/>
          <a:stretch>
            <a:fillRect/>
          </a:stretch>
        </p:blipFill>
        <p:spPr bwMode="auto">
          <a:xfrm>
            <a:off x="4478338" y="2944813"/>
            <a:ext cx="49482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0" name="Content Placeholder 3"/>
          <p:cNvPicPr>
            <a:picLocks noChangeAspect="1"/>
          </p:cNvPicPr>
          <p:nvPr/>
        </p:nvPicPr>
        <p:blipFill>
          <a:blip r:embed="rId4">
            <a:extLst>
              <a:ext uri="{28A0092B-C50C-407E-A947-70E740481C1C}">
                <a14:useLocalDpi xmlns:a14="http://schemas.microsoft.com/office/drawing/2010/main" val="0"/>
              </a:ext>
            </a:extLst>
          </a:blip>
          <a:srcRect l="-21930" r="-21930"/>
          <a:stretch>
            <a:fillRect/>
          </a:stretch>
        </p:blipFill>
        <p:spPr bwMode="auto">
          <a:xfrm>
            <a:off x="-103188" y="2697163"/>
            <a:ext cx="5715001"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4654550" y="5046663"/>
            <a:ext cx="825500" cy="5572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 name="Slide Number Placeholder 4"/>
          <p:cNvSpPr>
            <a:spLocks noGrp="1"/>
          </p:cNvSpPr>
          <p:nvPr>
            <p:ph type="sldNum" sz="quarter" idx="12"/>
          </p:nvPr>
        </p:nvSpPr>
        <p:spPr/>
        <p:txBody>
          <a:bodyPr/>
          <a:lstStyle/>
          <a:p>
            <a:pPr>
              <a:defRPr/>
            </a:pPr>
            <a:fld id="{242560E2-4111-CB4D-82AD-BBC8BD2DA7EE}" type="slidenum">
              <a:rPr lang="en-US">
                <a:solidFill>
                  <a:prstClr val="white">
                    <a:lumMod val="75000"/>
                  </a:prstClr>
                </a:solidFill>
              </a:rPr>
              <a:pPr>
                <a:defRPr/>
              </a:pPr>
              <a:t>59</a:t>
            </a:fld>
            <a:endParaRPr lang="en-US">
              <a:solidFill>
                <a:prstClr val="white">
                  <a:lumMod val="75000"/>
                </a:prstClr>
              </a:solidFill>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2240107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normAutofit/>
          </a:bodyPr>
          <a:lstStyle/>
          <a:p>
            <a:pPr eaLnBrk="1" hangingPunct="1"/>
            <a:r>
              <a:rPr lang="en-US" dirty="0" smtClean="0">
                <a:latin typeface="Ericsson Capital TT" charset="0"/>
                <a:ea typeface="ＭＳ Ｐゴシック" charset="0"/>
                <a:cs typeface="ＭＳ Ｐゴシック" charset="0"/>
              </a:rPr>
              <a:t>Mobility Protocol: GTP</a:t>
            </a:r>
            <a:endParaRPr lang="en-US" dirty="0">
              <a:latin typeface="Ericsson Capital TT" charset="0"/>
              <a:ea typeface="ＭＳ Ｐゴシック" charset="0"/>
              <a:cs typeface="ＭＳ Ｐゴシック" charset="0"/>
            </a:endParaRPr>
          </a:p>
        </p:txBody>
      </p:sp>
      <p:cxnSp>
        <p:nvCxnSpPr>
          <p:cNvPr id="95234" name="AutoShape 5"/>
          <p:cNvCxnSpPr>
            <a:cxnSpLocks noChangeShapeType="1"/>
          </p:cNvCxnSpPr>
          <p:nvPr/>
        </p:nvCxnSpPr>
        <p:spPr bwMode="auto">
          <a:xfrm flipH="1">
            <a:off x="4081463" y="3595688"/>
            <a:ext cx="812800" cy="1454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4515" name="Rectangle 6"/>
          <p:cNvSpPr>
            <a:spLocks noChangeArrowheads="1"/>
          </p:cNvSpPr>
          <p:nvPr/>
        </p:nvSpPr>
        <p:spPr bwMode="auto">
          <a:xfrm flipH="1">
            <a:off x="2762250" y="3144838"/>
            <a:ext cx="1079500" cy="450850"/>
          </a:xfrm>
          <a:prstGeom prst="rect">
            <a:avLst/>
          </a:prstGeom>
          <a:solidFill>
            <a:schemeClr val="tx2"/>
          </a:solidFill>
          <a:ln w="9525">
            <a:solidFill>
              <a:schemeClr val="tx1"/>
            </a:solidFill>
            <a:miter lim="800000"/>
            <a:headEnd/>
            <a:tailEnd/>
          </a:ln>
        </p:spPr>
        <p:txBody>
          <a:bodyPr wrap="none" anchor="ctr"/>
          <a:lstStyle/>
          <a:p>
            <a:pPr>
              <a:defRPr/>
            </a:pPr>
            <a:r>
              <a:rPr lang="en-US" sz="2400">
                <a:solidFill>
                  <a:schemeClr val="bg2">
                    <a:lumMod val="60000"/>
                    <a:lumOff val="40000"/>
                  </a:schemeClr>
                </a:solidFill>
              </a:rPr>
              <a:t>SGW</a:t>
            </a:r>
            <a:endParaRPr lang="en-US" sz="1800">
              <a:solidFill>
                <a:schemeClr val="bg2">
                  <a:lumMod val="60000"/>
                  <a:lumOff val="40000"/>
                </a:schemeClr>
              </a:solidFill>
            </a:endParaRPr>
          </a:p>
        </p:txBody>
      </p:sp>
      <p:cxnSp>
        <p:nvCxnSpPr>
          <p:cNvPr id="95236" name="AutoShape 7"/>
          <p:cNvCxnSpPr>
            <a:cxnSpLocks noChangeShapeType="1"/>
          </p:cNvCxnSpPr>
          <p:nvPr/>
        </p:nvCxnSpPr>
        <p:spPr bwMode="auto">
          <a:xfrm>
            <a:off x="3302000" y="3595688"/>
            <a:ext cx="779463" cy="14541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64517" name="Rectangle 8"/>
          <p:cNvSpPr>
            <a:spLocks noChangeArrowheads="1"/>
          </p:cNvSpPr>
          <p:nvPr/>
        </p:nvSpPr>
        <p:spPr bwMode="auto">
          <a:xfrm flipH="1">
            <a:off x="2627313" y="1925638"/>
            <a:ext cx="1349375" cy="450850"/>
          </a:xfrm>
          <a:prstGeom prst="rect">
            <a:avLst/>
          </a:prstGeom>
          <a:solidFill>
            <a:schemeClr val="tx2"/>
          </a:solidFill>
          <a:ln w="9525">
            <a:solidFill>
              <a:schemeClr val="tx1"/>
            </a:solidFill>
            <a:miter lim="800000"/>
            <a:headEnd/>
            <a:tailEnd/>
          </a:ln>
        </p:spPr>
        <p:txBody>
          <a:bodyPr wrap="none" anchor="ctr"/>
          <a:lstStyle/>
          <a:p>
            <a:pPr>
              <a:defRPr/>
            </a:pPr>
            <a:r>
              <a:rPr lang="en-US" sz="2400" dirty="0">
                <a:solidFill>
                  <a:schemeClr val="bg2">
                    <a:lumMod val="60000"/>
                    <a:lumOff val="40000"/>
                  </a:schemeClr>
                </a:solidFill>
              </a:rPr>
              <a:t>PDN GW</a:t>
            </a:r>
            <a:endParaRPr lang="en-US" sz="1800" dirty="0">
              <a:solidFill>
                <a:schemeClr val="bg2">
                  <a:lumMod val="60000"/>
                  <a:lumOff val="40000"/>
                </a:schemeClr>
              </a:solidFill>
            </a:endParaRPr>
          </a:p>
        </p:txBody>
      </p:sp>
      <p:cxnSp>
        <p:nvCxnSpPr>
          <p:cNvPr id="95238" name="AutoShape 9"/>
          <p:cNvCxnSpPr>
            <a:cxnSpLocks noChangeShapeType="1"/>
          </p:cNvCxnSpPr>
          <p:nvPr/>
        </p:nvCxnSpPr>
        <p:spPr bwMode="auto">
          <a:xfrm flipH="1">
            <a:off x="3302000" y="2376488"/>
            <a:ext cx="0" cy="7683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5239" name="AutoShape 10"/>
          <p:cNvSpPr>
            <a:spLocks noChangeArrowheads="1"/>
          </p:cNvSpPr>
          <p:nvPr/>
        </p:nvSpPr>
        <p:spPr bwMode="auto">
          <a:xfrm flipH="1">
            <a:off x="3184525" y="2601913"/>
            <a:ext cx="233363" cy="228600"/>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S5</a:t>
            </a:r>
            <a:endParaRPr lang="en-US" sz="1800"/>
          </a:p>
        </p:txBody>
      </p:sp>
      <p:sp>
        <p:nvSpPr>
          <p:cNvPr id="95240" name="Rectangle 11"/>
          <p:cNvSpPr>
            <a:spLocks noChangeArrowheads="1"/>
          </p:cNvSpPr>
          <p:nvPr/>
        </p:nvSpPr>
        <p:spPr bwMode="auto">
          <a:xfrm flipH="1">
            <a:off x="3449638" y="5049838"/>
            <a:ext cx="1263650" cy="454025"/>
          </a:xfrm>
          <a:prstGeom prst="rect">
            <a:avLst/>
          </a:prstGeom>
          <a:solidFill>
            <a:schemeClr val="hlink"/>
          </a:solidFill>
          <a:ln w="9525">
            <a:solidFill>
              <a:schemeClr val="tx1"/>
            </a:solidFill>
            <a:miter lim="800000"/>
            <a:headEnd/>
            <a:tailEnd/>
          </a:ln>
        </p:spPr>
        <p:txBody>
          <a:bodyPr wrap="none" anchor="ctr"/>
          <a:lstStyle/>
          <a:p>
            <a:r>
              <a:rPr lang="en-US" sz="2400"/>
              <a:t>eNodeB</a:t>
            </a:r>
          </a:p>
        </p:txBody>
      </p:sp>
      <p:sp>
        <p:nvSpPr>
          <p:cNvPr id="95241" name="AutoShape 12"/>
          <p:cNvSpPr>
            <a:spLocks noChangeArrowheads="1"/>
          </p:cNvSpPr>
          <p:nvPr/>
        </p:nvSpPr>
        <p:spPr bwMode="auto">
          <a:xfrm flipH="1">
            <a:off x="4259263" y="4130675"/>
            <a:ext cx="48895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S1-CP</a:t>
            </a:r>
          </a:p>
        </p:txBody>
      </p:sp>
      <p:sp>
        <p:nvSpPr>
          <p:cNvPr id="95242" name="Rectangle 13"/>
          <p:cNvSpPr>
            <a:spLocks noChangeArrowheads="1"/>
          </p:cNvSpPr>
          <p:nvPr/>
        </p:nvSpPr>
        <p:spPr bwMode="auto">
          <a:xfrm flipH="1">
            <a:off x="4354513" y="3144838"/>
            <a:ext cx="1079500" cy="450850"/>
          </a:xfrm>
          <a:prstGeom prst="rect">
            <a:avLst/>
          </a:prstGeom>
          <a:solidFill>
            <a:srgbClr val="92D050"/>
          </a:solidFill>
          <a:ln w="9525">
            <a:solidFill>
              <a:schemeClr val="tx1"/>
            </a:solidFill>
            <a:miter lim="800000"/>
            <a:headEnd/>
            <a:tailEnd/>
          </a:ln>
        </p:spPr>
        <p:txBody>
          <a:bodyPr wrap="none" anchor="ctr"/>
          <a:lstStyle/>
          <a:p>
            <a:r>
              <a:rPr lang="en-US" sz="2400"/>
              <a:t>MME</a:t>
            </a:r>
            <a:endParaRPr lang="en-US" sz="1800"/>
          </a:p>
        </p:txBody>
      </p:sp>
      <p:sp>
        <p:nvSpPr>
          <p:cNvPr id="95243" name="AutoShape 14"/>
          <p:cNvSpPr>
            <a:spLocks noChangeArrowheads="1"/>
          </p:cNvSpPr>
          <p:nvPr/>
        </p:nvSpPr>
        <p:spPr bwMode="auto">
          <a:xfrm flipH="1">
            <a:off x="3516313" y="4129088"/>
            <a:ext cx="393700" cy="228600"/>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S1-U</a:t>
            </a:r>
          </a:p>
        </p:txBody>
      </p:sp>
      <p:cxnSp>
        <p:nvCxnSpPr>
          <p:cNvPr id="95244" name="AutoShape 15"/>
          <p:cNvCxnSpPr>
            <a:cxnSpLocks noChangeShapeType="1"/>
          </p:cNvCxnSpPr>
          <p:nvPr/>
        </p:nvCxnSpPr>
        <p:spPr bwMode="auto">
          <a:xfrm flipH="1">
            <a:off x="3841750" y="3370263"/>
            <a:ext cx="5127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5245" name="AutoShape 16"/>
          <p:cNvSpPr>
            <a:spLocks noChangeArrowheads="1"/>
          </p:cNvSpPr>
          <p:nvPr/>
        </p:nvSpPr>
        <p:spPr bwMode="auto">
          <a:xfrm flipH="1">
            <a:off x="3954463" y="3246438"/>
            <a:ext cx="31750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S11</a:t>
            </a:r>
            <a:endParaRPr lang="en-US" sz="1800"/>
          </a:p>
        </p:txBody>
      </p:sp>
      <p:sp>
        <p:nvSpPr>
          <p:cNvPr id="95246" name="Line 17"/>
          <p:cNvSpPr>
            <a:spLocks noChangeShapeType="1"/>
          </p:cNvSpPr>
          <p:nvPr/>
        </p:nvSpPr>
        <p:spPr bwMode="auto">
          <a:xfrm flipH="1" flipV="1">
            <a:off x="3306763" y="1522413"/>
            <a:ext cx="0" cy="393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7" name="AutoShape 18"/>
          <p:cNvSpPr>
            <a:spLocks noChangeArrowheads="1"/>
          </p:cNvSpPr>
          <p:nvPr/>
        </p:nvSpPr>
        <p:spPr bwMode="auto">
          <a:xfrm flipH="1">
            <a:off x="3160713" y="1652588"/>
            <a:ext cx="31115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SGi</a:t>
            </a:r>
            <a:endParaRPr lang="en-US" sz="1800"/>
          </a:p>
        </p:txBody>
      </p:sp>
      <p:sp>
        <p:nvSpPr>
          <p:cNvPr id="95248" name="Rectangle 19"/>
          <p:cNvSpPr>
            <a:spLocks noChangeArrowheads="1"/>
          </p:cNvSpPr>
          <p:nvPr/>
        </p:nvSpPr>
        <p:spPr bwMode="auto">
          <a:xfrm flipH="1">
            <a:off x="4994275" y="1811338"/>
            <a:ext cx="1079500" cy="450850"/>
          </a:xfrm>
          <a:prstGeom prst="rect">
            <a:avLst/>
          </a:prstGeom>
          <a:solidFill>
            <a:srgbClr val="92D050"/>
          </a:solidFill>
          <a:ln w="9525">
            <a:solidFill>
              <a:schemeClr val="tx1"/>
            </a:solidFill>
            <a:miter lim="800000"/>
            <a:headEnd/>
            <a:tailEnd/>
          </a:ln>
        </p:spPr>
        <p:txBody>
          <a:bodyPr wrap="none" anchor="ctr"/>
          <a:lstStyle/>
          <a:p>
            <a:r>
              <a:rPr lang="en-US" sz="2400"/>
              <a:t>HSS</a:t>
            </a:r>
            <a:endParaRPr lang="en-US" sz="1800"/>
          </a:p>
        </p:txBody>
      </p:sp>
      <p:cxnSp>
        <p:nvCxnSpPr>
          <p:cNvPr id="95249" name="AutoShape 20"/>
          <p:cNvCxnSpPr>
            <a:cxnSpLocks noChangeShapeType="1"/>
          </p:cNvCxnSpPr>
          <p:nvPr/>
        </p:nvCxnSpPr>
        <p:spPr bwMode="auto">
          <a:xfrm flipV="1">
            <a:off x="4894263" y="2262188"/>
            <a:ext cx="639762"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 name="Rectangle 21"/>
          <p:cNvSpPr>
            <a:spLocks noChangeArrowheads="1"/>
          </p:cNvSpPr>
          <p:nvPr/>
        </p:nvSpPr>
        <p:spPr bwMode="auto">
          <a:xfrm flipH="1">
            <a:off x="7364413" y="3144838"/>
            <a:ext cx="1079500"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dirty="0">
                <a:solidFill>
                  <a:schemeClr val="bg1">
                    <a:lumMod val="85000"/>
                  </a:schemeClr>
                </a:solidFill>
                <a:latin typeface="Arial" pitchFamily="34" charset="0"/>
                <a:cs typeface="Arial" pitchFamily="34" charset="0"/>
              </a:rPr>
              <a:t>MSC</a:t>
            </a:r>
            <a:endParaRPr lang="en-US" sz="1800" dirty="0">
              <a:solidFill>
                <a:schemeClr val="bg1">
                  <a:lumMod val="85000"/>
                </a:schemeClr>
              </a:solidFill>
              <a:latin typeface="Arial" pitchFamily="34" charset="0"/>
              <a:cs typeface="Arial" pitchFamily="34" charset="0"/>
            </a:endParaRPr>
          </a:p>
        </p:txBody>
      </p:sp>
      <p:sp>
        <p:nvSpPr>
          <p:cNvPr id="19" name="Rectangle 22"/>
          <p:cNvSpPr>
            <a:spLocks noChangeArrowheads="1"/>
          </p:cNvSpPr>
          <p:nvPr/>
        </p:nvSpPr>
        <p:spPr bwMode="auto">
          <a:xfrm flipH="1">
            <a:off x="6700838" y="3935413"/>
            <a:ext cx="1079500"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a:solidFill>
                  <a:schemeClr val="bg1">
                    <a:lumMod val="85000"/>
                  </a:schemeClr>
                </a:solidFill>
                <a:latin typeface="Arial" pitchFamily="34" charset="0"/>
                <a:cs typeface="Arial" pitchFamily="34" charset="0"/>
              </a:rPr>
              <a:t>RNC</a:t>
            </a:r>
            <a:endParaRPr lang="en-US" sz="1800">
              <a:solidFill>
                <a:schemeClr val="bg1">
                  <a:lumMod val="85000"/>
                </a:schemeClr>
              </a:solidFill>
              <a:latin typeface="Arial" pitchFamily="34" charset="0"/>
              <a:cs typeface="Arial" pitchFamily="34" charset="0"/>
            </a:endParaRPr>
          </a:p>
        </p:txBody>
      </p:sp>
      <p:cxnSp>
        <p:nvCxnSpPr>
          <p:cNvPr id="95252" name="AutoShape 23"/>
          <p:cNvCxnSpPr>
            <a:cxnSpLocks noChangeShapeType="1"/>
          </p:cNvCxnSpPr>
          <p:nvPr/>
        </p:nvCxnSpPr>
        <p:spPr bwMode="auto">
          <a:xfrm flipH="1">
            <a:off x="7240588" y="3595688"/>
            <a:ext cx="663575" cy="339725"/>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20" name="AutoShape 24"/>
          <p:cNvSpPr>
            <a:spLocks noChangeArrowheads="1"/>
          </p:cNvSpPr>
          <p:nvPr/>
        </p:nvSpPr>
        <p:spPr bwMode="auto">
          <a:xfrm flipH="1">
            <a:off x="7375525" y="3643313"/>
            <a:ext cx="395288" cy="228600"/>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a:solidFill>
                  <a:schemeClr val="bg1">
                    <a:lumMod val="85000"/>
                  </a:schemeClr>
                </a:solidFill>
                <a:latin typeface="Arial" pitchFamily="34" charset="0"/>
                <a:cs typeface="Arial" pitchFamily="34" charset="0"/>
              </a:rPr>
              <a:t>IuCS</a:t>
            </a:r>
            <a:endParaRPr lang="en-US" sz="1800">
              <a:solidFill>
                <a:schemeClr val="bg1">
                  <a:lumMod val="85000"/>
                </a:schemeClr>
              </a:solidFill>
              <a:latin typeface="Arial" pitchFamily="34" charset="0"/>
              <a:cs typeface="Arial" pitchFamily="34" charset="0"/>
            </a:endParaRPr>
          </a:p>
        </p:txBody>
      </p:sp>
      <p:sp>
        <p:nvSpPr>
          <p:cNvPr id="21" name="Rectangle 25"/>
          <p:cNvSpPr>
            <a:spLocks noChangeArrowheads="1"/>
          </p:cNvSpPr>
          <p:nvPr/>
        </p:nvSpPr>
        <p:spPr bwMode="auto">
          <a:xfrm flipH="1">
            <a:off x="6718300" y="5075238"/>
            <a:ext cx="1062038"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a:solidFill>
                  <a:schemeClr val="bg1">
                    <a:lumMod val="85000"/>
                  </a:schemeClr>
                </a:solidFill>
                <a:latin typeface="Arial" pitchFamily="34" charset="0"/>
                <a:cs typeface="Arial" pitchFamily="34" charset="0"/>
              </a:rPr>
              <a:t>NodeB</a:t>
            </a:r>
            <a:endParaRPr lang="en-US" sz="1800">
              <a:solidFill>
                <a:schemeClr val="bg1">
                  <a:lumMod val="85000"/>
                </a:schemeClr>
              </a:solidFill>
              <a:latin typeface="Arial" pitchFamily="34" charset="0"/>
              <a:cs typeface="Arial" pitchFamily="34" charset="0"/>
            </a:endParaRPr>
          </a:p>
        </p:txBody>
      </p:sp>
      <p:cxnSp>
        <p:nvCxnSpPr>
          <p:cNvPr id="95255" name="AutoShape 26"/>
          <p:cNvCxnSpPr>
            <a:cxnSpLocks noChangeShapeType="1"/>
          </p:cNvCxnSpPr>
          <p:nvPr/>
        </p:nvCxnSpPr>
        <p:spPr bwMode="auto">
          <a:xfrm>
            <a:off x="7240588" y="4386263"/>
            <a:ext cx="7937" cy="688975"/>
          </a:xfrm>
          <a:prstGeom prst="straightConnector1">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3" name="AutoShape 28"/>
          <p:cNvSpPr>
            <a:spLocks noChangeArrowheads="1"/>
          </p:cNvSpPr>
          <p:nvPr/>
        </p:nvSpPr>
        <p:spPr bwMode="auto">
          <a:xfrm flipH="1">
            <a:off x="7112000" y="4621213"/>
            <a:ext cx="277813" cy="228600"/>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a:solidFill>
                  <a:schemeClr val="bg1">
                    <a:lumMod val="85000"/>
                  </a:schemeClr>
                </a:solidFill>
                <a:latin typeface="Arial" pitchFamily="34" charset="0"/>
                <a:cs typeface="Arial" pitchFamily="34" charset="0"/>
              </a:rPr>
              <a:t>Iub</a:t>
            </a:r>
            <a:endParaRPr lang="en-US" sz="1800">
              <a:solidFill>
                <a:schemeClr val="bg1">
                  <a:lumMod val="85000"/>
                </a:schemeClr>
              </a:solidFill>
              <a:latin typeface="Arial" pitchFamily="34" charset="0"/>
              <a:cs typeface="Arial" pitchFamily="34" charset="0"/>
            </a:endParaRPr>
          </a:p>
        </p:txBody>
      </p:sp>
      <p:sp>
        <p:nvSpPr>
          <p:cNvPr id="24" name="Rectangle 29"/>
          <p:cNvSpPr>
            <a:spLocks noChangeArrowheads="1"/>
          </p:cNvSpPr>
          <p:nvPr/>
        </p:nvSpPr>
        <p:spPr bwMode="auto">
          <a:xfrm flipH="1">
            <a:off x="5688013" y="3144838"/>
            <a:ext cx="1079500"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dirty="0">
                <a:solidFill>
                  <a:schemeClr val="bg1">
                    <a:lumMod val="85000"/>
                  </a:schemeClr>
                </a:solidFill>
                <a:latin typeface="Arial" pitchFamily="34" charset="0"/>
                <a:cs typeface="Arial" pitchFamily="34" charset="0"/>
              </a:rPr>
              <a:t>SGSN</a:t>
            </a:r>
            <a:endParaRPr lang="en-US" sz="1800" dirty="0">
              <a:solidFill>
                <a:schemeClr val="bg1">
                  <a:lumMod val="85000"/>
                </a:schemeClr>
              </a:solidFill>
              <a:latin typeface="Arial" pitchFamily="34" charset="0"/>
              <a:cs typeface="Arial" pitchFamily="34" charset="0"/>
            </a:endParaRPr>
          </a:p>
        </p:txBody>
      </p:sp>
      <p:cxnSp>
        <p:nvCxnSpPr>
          <p:cNvPr id="95258" name="AutoShape 30"/>
          <p:cNvCxnSpPr>
            <a:cxnSpLocks noChangeShapeType="1"/>
          </p:cNvCxnSpPr>
          <p:nvPr/>
        </p:nvCxnSpPr>
        <p:spPr bwMode="auto">
          <a:xfrm flipH="1" flipV="1">
            <a:off x="6227763" y="3595688"/>
            <a:ext cx="1012825" cy="339725"/>
          </a:xfrm>
          <a:prstGeom prst="straightConnector1">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95259" name="AutoShape 31"/>
          <p:cNvCxnSpPr>
            <a:cxnSpLocks noChangeShapeType="1"/>
          </p:cNvCxnSpPr>
          <p:nvPr/>
        </p:nvCxnSpPr>
        <p:spPr bwMode="auto">
          <a:xfrm flipH="1">
            <a:off x="5434013" y="3370263"/>
            <a:ext cx="254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5260" name="AutoShape 32"/>
          <p:cNvCxnSpPr>
            <a:cxnSpLocks noChangeShapeType="1"/>
          </p:cNvCxnSpPr>
          <p:nvPr/>
        </p:nvCxnSpPr>
        <p:spPr bwMode="auto">
          <a:xfrm flipH="1" flipV="1">
            <a:off x="3302000" y="2376488"/>
            <a:ext cx="2925763" cy="7683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5261" name="AutoShape 34"/>
          <p:cNvCxnSpPr>
            <a:cxnSpLocks noChangeShapeType="1"/>
          </p:cNvCxnSpPr>
          <p:nvPr/>
        </p:nvCxnSpPr>
        <p:spPr bwMode="auto">
          <a:xfrm flipH="1" flipV="1">
            <a:off x="5534025" y="2262188"/>
            <a:ext cx="693738"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 name="AutoShape 35"/>
          <p:cNvSpPr>
            <a:spLocks noChangeArrowheads="1"/>
          </p:cNvSpPr>
          <p:nvPr/>
        </p:nvSpPr>
        <p:spPr bwMode="auto">
          <a:xfrm flipH="1">
            <a:off x="6557963" y="3652838"/>
            <a:ext cx="387350" cy="228600"/>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dirty="0" err="1">
                <a:solidFill>
                  <a:schemeClr val="bg1">
                    <a:lumMod val="85000"/>
                  </a:schemeClr>
                </a:solidFill>
                <a:latin typeface="Arial" pitchFamily="34" charset="0"/>
                <a:cs typeface="Arial" pitchFamily="34" charset="0"/>
              </a:rPr>
              <a:t>IuPS</a:t>
            </a:r>
            <a:endParaRPr lang="en-US" sz="1800" dirty="0">
              <a:solidFill>
                <a:schemeClr val="bg1">
                  <a:lumMod val="85000"/>
                </a:schemeClr>
              </a:solidFill>
              <a:latin typeface="Arial" pitchFamily="34" charset="0"/>
              <a:cs typeface="Arial" pitchFamily="34" charset="0"/>
            </a:endParaRPr>
          </a:p>
        </p:txBody>
      </p:sp>
      <p:sp>
        <p:nvSpPr>
          <p:cNvPr id="95263" name="AutoShape 14"/>
          <p:cNvSpPr>
            <a:spLocks noChangeArrowheads="1"/>
          </p:cNvSpPr>
          <p:nvPr/>
        </p:nvSpPr>
        <p:spPr bwMode="auto">
          <a:xfrm flipH="1">
            <a:off x="3579813" y="4381500"/>
            <a:ext cx="35560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GTP</a:t>
            </a:r>
          </a:p>
        </p:txBody>
      </p:sp>
      <p:sp>
        <p:nvSpPr>
          <p:cNvPr id="95264" name="Rectangle 27"/>
          <p:cNvSpPr>
            <a:spLocks noChangeArrowheads="1"/>
          </p:cNvSpPr>
          <p:nvPr/>
        </p:nvSpPr>
        <p:spPr bwMode="auto">
          <a:xfrm flipH="1">
            <a:off x="4338638" y="5795963"/>
            <a:ext cx="555625" cy="450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t>UE</a:t>
            </a:r>
            <a:endParaRPr lang="en-US" sz="1800"/>
          </a:p>
        </p:txBody>
      </p:sp>
      <p:sp>
        <p:nvSpPr>
          <p:cNvPr id="95265" name="AutoShape 10"/>
          <p:cNvSpPr>
            <a:spLocks noChangeArrowheads="1"/>
          </p:cNvSpPr>
          <p:nvPr/>
        </p:nvSpPr>
        <p:spPr bwMode="auto">
          <a:xfrm flipH="1">
            <a:off x="3068638" y="2855913"/>
            <a:ext cx="465137" cy="292100"/>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GTP</a:t>
            </a:r>
            <a:endParaRPr lang="en-US" sz="2400">
              <a:solidFill>
                <a:schemeClr val="bg1"/>
              </a:solidFill>
            </a:endParaRPr>
          </a:p>
        </p:txBody>
      </p:sp>
      <p:sp>
        <p:nvSpPr>
          <p:cNvPr id="95266" name="AutoShape 10"/>
          <p:cNvSpPr>
            <a:spLocks noChangeArrowheads="1"/>
          </p:cNvSpPr>
          <p:nvPr/>
        </p:nvSpPr>
        <p:spPr bwMode="auto">
          <a:xfrm flipH="1">
            <a:off x="4230688" y="2509838"/>
            <a:ext cx="465137" cy="293687"/>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GTP</a:t>
            </a:r>
            <a:endParaRPr lang="en-US" sz="2400">
              <a:solidFill>
                <a:schemeClr val="bg1"/>
              </a:solidFill>
            </a:endParaRPr>
          </a:p>
        </p:txBody>
      </p:sp>
      <p:sp>
        <p:nvSpPr>
          <p:cNvPr id="37" name="AutoShape 28"/>
          <p:cNvSpPr>
            <a:spLocks noChangeArrowheads="1"/>
          </p:cNvSpPr>
          <p:nvPr/>
        </p:nvSpPr>
        <p:spPr bwMode="auto">
          <a:xfrm flipH="1">
            <a:off x="4725988" y="2647950"/>
            <a:ext cx="254000" cy="225425"/>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dirty="0" err="1">
                <a:solidFill>
                  <a:schemeClr val="bg1">
                    <a:lumMod val="85000"/>
                  </a:schemeClr>
                </a:solidFill>
                <a:latin typeface="Arial" pitchFamily="34" charset="0"/>
                <a:cs typeface="Arial" pitchFamily="34" charset="0"/>
              </a:rPr>
              <a:t>Gn</a:t>
            </a:r>
            <a:endParaRPr lang="en-US" sz="1200" dirty="0">
              <a:solidFill>
                <a:schemeClr val="bg1">
                  <a:lumMod val="85000"/>
                </a:schemeClr>
              </a:solidFill>
              <a:latin typeface="Arial" pitchFamily="34" charset="0"/>
              <a:cs typeface="Arial" pitchFamily="34" charset="0"/>
            </a:endParaRPr>
          </a:p>
        </p:txBody>
      </p:sp>
      <p:sp>
        <p:nvSpPr>
          <p:cNvPr id="95268" name="TextBox 33"/>
          <p:cNvSpPr txBox="1">
            <a:spLocks noChangeArrowheads="1"/>
          </p:cNvSpPr>
          <p:nvPr/>
        </p:nvSpPr>
        <p:spPr bwMode="auto">
          <a:xfrm>
            <a:off x="6218238" y="6462713"/>
            <a:ext cx="1441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900" b="0"/>
              <a:t>Courtesy: Zoltán Turányi</a:t>
            </a:r>
          </a:p>
        </p:txBody>
      </p:sp>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311658693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a:xfrm>
            <a:off x="0" y="0"/>
            <a:ext cx="9144000" cy="1003300"/>
          </a:xfrm>
        </p:spPr>
        <p:txBody>
          <a:bodyPr/>
          <a:lstStyle/>
          <a:p>
            <a:r>
              <a:rPr lang="en-US" sz="4800">
                <a:latin typeface="Gill Sans Light" charset="0"/>
                <a:ea typeface="ＭＳ Ｐゴシック" charset="0"/>
                <a:cs typeface="Gill Sans Light" charset="0"/>
              </a:rPr>
              <a:t>Hierarchical Traffic Engineering</a:t>
            </a:r>
          </a:p>
        </p:txBody>
      </p:sp>
      <p:pic>
        <p:nvPicPr>
          <p:cNvPr id="291842" name="Content Placeholder 3"/>
          <p:cNvPicPr>
            <a:picLocks noChangeAspect="1"/>
          </p:cNvPicPr>
          <p:nvPr/>
        </p:nvPicPr>
        <p:blipFill>
          <a:blip r:embed="rId3">
            <a:extLst>
              <a:ext uri="{28A0092B-C50C-407E-A947-70E740481C1C}">
                <a14:useLocalDpi xmlns:a14="http://schemas.microsoft.com/office/drawing/2010/main" val="0"/>
              </a:ext>
            </a:extLst>
          </a:blip>
          <a:srcRect l="-21930" r="-21930"/>
          <a:stretch>
            <a:fillRect/>
          </a:stretch>
        </p:blipFill>
        <p:spPr bwMode="auto">
          <a:xfrm>
            <a:off x="4545013" y="2306638"/>
            <a:ext cx="4973637"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3" name="Content Placeholder 3"/>
          <p:cNvPicPr>
            <a:picLocks noChangeAspect="1"/>
          </p:cNvPicPr>
          <p:nvPr/>
        </p:nvPicPr>
        <p:blipFill>
          <a:blip r:embed="rId4">
            <a:extLst>
              <a:ext uri="{28A0092B-C50C-407E-A947-70E740481C1C}">
                <a14:useLocalDpi xmlns:a14="http://schemas.microsoft.com/office/drawing/2010/main" val="0"/>
              </a:ext>
            </a:extLst>
          </a:blip>
          <a:srcRect l="-26559" r="-26559"/>
          <a:stretch>
            <a:fillRect/>
          </a:stretch>
        </p:blipFill>
        <p:spPr bwMode="auto">
          <a:xfrm>
            <a:off x="638175" y="2757488"/>
            <a:ext cx="4764088"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2455863" y="4005263"/>
            <a:ext cx="1466850" cy="1584325"/>
          </a:xfrm>
          <a:custGeom>
            <a:avLst/>
            <a:gdLst>
              <a:gd name="connsiteX0" fmla="*/ 373740 w 1699523"/>
              <a:gd name="connsiteY0" fmla="*/ 1325648 h 1325648"/>
              <a:gd name="connsiteX1" fmla="*/ 28368 w 1699523"/>
              <a:gd name="connsiteY1" fmla="*/ 523575 h 1325648"/>
              <a:gd name="connsiteX2" fmla="*/ 1031061 w 1699523"/>
              <a:gd name="connsiteY2" fmla="*/ 490156 h 1325648"/>
              <a:gd name="connsiteX3" fmla="*/ 1699523 w 1699523"/>
              <a:gd name="connsiteY3" fmla="*/ 0 h 1325648"/>
            </a:gdLst>
            <a:ahLst/>
            <a:cxnLst>
              <a:cxn ang="0">
                <a:pos x="connsiteX0" y="connsiteY0"/>
              </a:cxn>
              <a:cxn ang="0">
                <a:pos x="connsiteX1" y="connsiteY1"/>
              </a:cxn>
              <a:cxn ang="0">
                <a:pos x="connsiteX2" y="connsiteY2"/>
              </a:cxn>
              <a:cxn ang="0">
                <a:pos x="connsiteX3" y="connsiteY3"/>
              </a:cxn>
            </a:cxnLst>
            <a:rect l="l" t="t" r="r" b="b"/>
            <a:pathLst>
              <a:path w="1699523" h="1325648">
                <a:moveTo>
                  <a:pt x="373740" y="1325648"/>
                </a:moveTo>
                <a:cubicBezTo>
                  <a:pt x="146277" y="994236"/>
                  <a:pt x="-81185" y="662824"/>
                  <a:pt x="28368" y="523575"/>
                </a:cubicBezTo>
                <a:cubicBezTo>
                  <a:pt x="137921" y="384326"/>
                  <a:pt x="752535" y="577418"/>
                  <a:pt x="1031061" y="490156"/>
                </a:cubicBezTo>
                <a:cubicBezTo>
                  <a:pt x="1309587" y="402894"/>
                  <a:pt x="1575115" y="79836"/>
                  <a:pt x="1699523" y="0"/>
                </a:cubicBezTo>
              </a:path>
            </a:pathLst>
          </a:custGeom>
          <a:ln w="38100" cmpd="sng"/>
        </p:spPr>
        <p:style>
          <a:lnRef idx="2">
            <a:schemeClr val="accent2"/>
          </a:lnRef>
          <a:fillRef idx="0">
            <a:schemeClr val="accent2"/>
          </a:fillRef>
          <a:effectRef idx="1">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5" name="Freeform 24"/>
          <p:cNvSpPr/>
          <p:nvPr/>
        </p:nvSpPr>
        <p:spPr>
          <a:xfrm>
            <a:off x="2343150" y="4256088"/>
            <a:ext cx="328613" cy="1238250"/>
          </a:xfrm>
          <a:custGeom>
            <a:avLst/>
            <a:gdLst>
              <a:gd name="connsiteX0" fmla="*/ 323484 w 323484"/>
              <a:gd name="connsiteY0" fmla="*/ 1158550 h 1158550"/>
              <a:gd name="connsiteX1" fmla="*/ 394 w 323484"/>
              <a:gd name="connsiteY1" fmla="*/ 401036 h 1158550"/>
              <a:gd name="connsiteX2" fmla="*/ 256637 w 323484"/>
              <a:gd name="connsiteY2" fmla="*/ 0 h 1158550"/>
            </a:gdLst>
            <a:ahLst/>
            <a:cxnLst>
              <a:cxn ang="0">
                <a:pos x="connsiteX0" y="connsiteY0"/>
              </a:cxn>
              <a:cxn ang="0">
                <a:pos x="connsiteX1" y="connsiteY1"/>
              </a:cxn>
              <a:cxn ang="0">
                <a:pos x="connsiteX2" y="connsiteY2"/>
              </a:cxn>
            </a:cxnLst>
            <a:rect l="l" t="t" r="r" b="b"/>
            <a:pathLst>
              <a:path w="323484" h="1158550">
                <a:moveTo>
                  <a:pt x="323484" y="1158550"/>
                </a:moveTo>
                <a:cubicBezTo>
                  <a:pt x="167509" y="876339"/>
                  <a:pt x="11535" y="594128"/>
                  <a:pt x="394" y="401036"/>
                </a:cubicBezTo>
                <a:cubicBezTo>
                  <a:pt x="-10747" y="207944"/>
                  <a:pt x="217644" y="72409"/>
                  <a:pt x="256637" y="0"/>
                </a:cubicBezTo>
              </a:path>
            </a:pathLst>
          </a:custGeom>
          <a:ln w="28575" cmpd="sng"/>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91846" name="TextBox 26"/>
          <p:cNvSpPr txBox="1">
            <a:spLocks noChangeArrowheads="1"/>
          </p:cNvSpPr>
          <p:nvPr/>
        </p:nvSpPr>
        <p:spPr bwMode="auto">
          <a:xfrm>
            <a:off x="73025" y="5170488"/>
            <a:ext cx="17764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400" smtClean="0">
                <a:solidFill>
                  <a:prstClr val="black"/>
                </a:solidFill>
              </a:rPr>
              <a:t>Latency (P1,E2)=300</a:t>
            </a:r>
          </a:p>
          <a:p>
            <a:pPr algn="ctr" eaLnBrk="1" fontAlgn="base" hangingPunct="1">
              <a:spcBef>
                <a:spcPct val="0"/>
              </a:spcBef>
              <a:spcAft>
                <a:spcPct val="0"/>
              </a:spcAft>
            </a:pPr>
            <a:r>
              <a:rPr lang="en-US" sz="1400" smtClean="0">
                <a:solidFill>
                  <a:prstClr val="black"/>
                </a:solidFill>
              </a:rPr>
              <a:t>Latency (P1,E4)=100</a:t>
            </a:r>
          </a:p>
          <a:p>
            <a:pPr algn="ctr" eaLnBrk="1" fontAlgn="base" hangingPunct="1">
              <a:spcBef>
                <a:spcPct val="0"/>
              </a:spcBef>
              <a:spcAft>
                <a:spcPct val="0"/>
              </a:spcAft>
            </a:pPr>
            <a:endParaRPr lang="en-US" sz="1400" smtClean="0">
              <a:solidFill>
                <a:prstClr val="black"/>
              </a:solidFill>
            </a:endParaRPr>
          </a:p>
        </p:txBody>
      </p:sp>
      <p:grpSp>
        <p:nvGrpSpPr>
          <p:cNvPr id="291847" name="Group 7"/>
          <p:cNvGrpSpPr>
            <a:grpSpLocks/>
          </p:cNvGrpSpPr>
          <p:nvPr/>
        </p:nvGrpSpPr>
        <p:grpSpPr bwMode="auto">
          <a:xfrm>
            <a:off x="73025" y="4451350"/>
            <a:ext cx="1303338" cy="552450"/>
            <a:chOff x="814698" y="2738592"/>
            <a:chExt cx="1302702" cy="414672"/>
          </a:xfrm>
        </p:grpSpPr>
        <p:sp>
          <p:nvSpPr>
            <p:cNvPr id="26" name="Rounded Rectangle 25"/>
            <p:cNvSpPr/>
            <p:nvPr/>
          </p:nvSpPr>
          <p:spPr>
            <a:xfrm>
              <a:off x="1377986" y="2866092"/>
              <a:ext cx="739414" cy="9175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8" name="Rounded Rectangle 27"/>
            <p:cNvSpPr/>
            <p:nvPr/>
          </p:nvSpPr>
          <p:spPr>
            <a:xfrm>
              <a:off x="1377986" y="3061512"/>
              <a:ext cx="739414" cy="9175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91868" name="TextBox 41"/>
            <p:cNvSpPr txBox="1">
              <a:spLocks noChangeArrowheads="1"/>
            </p:cNvSpPr>
            <p:nvPr/>
          </p:nvSpPr>
          <p:spPr bwMode="auto">
            <a:xfrm>
              <a:off x="814698" y="2738592"/>
              <a:ext cx="746449"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400" smtClean="0">
                  <a:solidFill>
                    <a:prstClr val="black"/>
                  </a:solidFill>
                </a:rPr>
                <a:t>Web</a:t>
              </a:r>
            </a:p>
            <a:p>
              <a:pPr algn="ctr" eaLnBrk="1" fontAlgn="base" hangingPunct="1">
                <a:spcBef>
                  <a:spcPct val="0"/>
                </a:spcBef>
                <a:spcAft>
                  <a:spcPct val="0"/>
                </a:spcAft>
              </a:pPr>
              <a:r>
                <a:rPr lang="en-US" sz="1400" smtClean="0">
                  <a:solidFill>
                    <a:prstClr val="black"/>
                  </a:solidFill>
                </a:rPr>
                <a:t>Voice</a:t>
              </a:r>
            </a:p>
          </p:txBody>
        </p:sp>
      </p:grpSp>
      <p:sp>
        <p:nvSpPr>
          <p:cNvPr id="45" name="Down Arrow 44"/>
          <p:cNvSpPr/>
          <p:nvPr/>
        </p:nvSpPr>
        <p:spPr>
          <a:xfrm rot="16200000">
            <a:off x="4475163" y="5062537"/>
            <a:ext cx="876300" cy="7588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7" name="TextBox 46"/>
          <p:cNvSpPr txBox="1">
            <a:spLocks noChangeArrowheads="1"/>
          </p:cNvSpPr>
          <p:nvPr/>
        </p:nvSpPr>
        <p:spPr bwMode="auto">
          <a:xfrm>
            <a:off x="4276725" y="4678363"/>
            <a:ext cx="1230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GS Rules</a:t>
            </a:r>
          </a:p>
        </p:txBody>
      </p:sp>
      <p:sp>
        <p:nvSpPr>
          <p:cNvPr id="3" name="Slide Number Placeholder 2"/>
          <p:cNvSpPr>
            <a:spLocks noGrp="1"/>
          </p:cNvSpPr>
          <p:nvPr>
            <p:ph type="sldNum" sz="quarter" idx="12"/>
          </p:nvPr>
        </p:nvSpPr>
        <p:spPr/>
        <p:txBody>
          <a:bodyPr/>
          <a:lstStyle/>
          <a:p>
            <a:pPr>
              <a:defRPr/>
            </a:pPr>
            <a:fld id="{A7FC5A9C-B391-7C48-A400-3F86EFC55073}" type="slidenum">
              <a:rPr lang="en-US">
                <a:solidFill>
                  <a:prstClr val="white">
                    <a:lumMod val="75000"/>
                  </a:prstClr>
                </a:solidFill>
              </a:rPr>
              <a:pPr>
                <a:defRPr/>
              </a:pPr>
              <a:t>60</a:t>
            </a:fld>
            <a:endParaRPr lang="en-US">
              <a:solidFill>
                <a:prstClr val="white">
                  <a:lumMod val="75000"/>
                </a:prstClr>
              </a:solidFill>
            </a:endParaRPr>
          </a:p>
        </p:txBody>
      </p:sp>
      <p:sp>
        <p:nvSpPr>
          <p:cNvPr id="291851" name="Content Placeholder 2"/>
          <p:cNvSpPr>
            <a:spLocks noGrp="1"/>
          </p:cNvSpPr>
          <p:nvPr>
            <p:ph idx="1"/>
          </p:nvPr>
        </p:nvSpPr>
        <p:spPr>
          <a:xfrm>
            <a:off x="407988" y="852488"/>
            <a:ext cx="8321675" cy="2489200"/>
          </a:xfrm>
        </p:spPr>
        <p:txBody>
          <a:bodyPr/>
          <a:lstStyle/>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291852" name="Content Placeholder 2"/>
          <p:cNvSpPr txBox="1">
            <a:spLocks/>
          </p:cNvSpPr>
          <p:nvPr/>
        </p:nvSpPr>
        <p:spPr bwMode="auto">
          <a:xfrm>
            <a:off x="301625" y="876300"/>
            <a:ext cx="85232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20000"/>
              </a:spcBef>
              <a:spcAft>
                <a:spcPct val="0"/>
              </a:spcAft>
              <a:buFont typeface="Arial" charset="0"/>
              <a:buChar char="•"/>
            </a:pPr>
            <a:r>
              <a:rPr lang="en-US" sz="2400" smtClean="0">
                <a:solidFill>
                  <a:srgbClr val="800000"/>
                </a:solidFill>
                <a:latin typeface="Gill Sans Light" charset="0"/>
                <a:cs typeface="Gill Sans Light" charset="0"/>
              </a:rPr>
              <a:t>A parent pushes a global label into each traffic group</a:t>
            </a:r>
          </a:p>
          <a:p>
            <a:pPr eaLnBrk="1" fontAlgn="base" hangingPunct="1">
              <a:spcBef>
                <a:spcPct val="20000"/>
              </a:spcBef>
              <a:spcAft>
                <a:spcPct val="0"/>
              </a:spcAft>
              <a:buFont typeface="Arial" charset="0"/>
              <a:buChar char="•"/>
            </a:pPr>
            <a:r>
              <a:rPr lang="en-US" sz="2400" smtClean="0">
                <a:solidFill>
                  <a:srgbClr val="800000"/>
                </a:solidFill>
                <a:latin typeface="Gill Sans Light" charset="0"/>
                <a:cs typeface="Gill Sans Light" charset="0"/>
              </a:rPr>
              <a:t>Child controllers perform label swapping</a:t>
            </a:r>
          </a:p>
          <a:p>
            <a:pPr lvl="1" eaLnBrk="1" fontAlgn="base" hangingPunct="1">
              <a:spcBef>
                <a:spcPct val="20000"/>
              </a:spcBef>
              <a:spcAft>
                <a:spcPct val="0"/>
              </a:spcAft>
              <a:buFont typeface="Courier New" charset="0"/>
              <a:buChar char="o"/>
            </a:pPr>
            <a:r>
              <a:rPr lang="en-US" sz="1800" smtClean="0">
                <a:solidFill>
                  <a:srgbClr val="000000"/>
                </a:solidFill>
                <a:latin typeface="Gill Sans Light" charset="0"/>
                <a:cs typeface="Gill Sans Light" charset="0"/>
              </a:rPr>
              <a:t>Ingress point: pop the global label and push some local labels for intra-region paths</a:t>
            </a:r>
          </a:p>
          <a:p>
            <a:pPr lvl="1" eaLnBrk="1" fontAlgn="base" hangingPunct="1">
              <a:spcBef>
                <a:spcPct val="20000"/>
              </a:spcBef>
              <a:spcAft>
                <a:spcPct val="0"/>
              </a:spcAft>
              <a:buFont typeface="Courier New" charset="0"/>
              <a:buChar char="o"/>
            </a:pPr>
            <a:r>
              <a:rPr lang="en-US" sz="1800" smtClean="0">
                <a:solidFill>
                  <a:srgbClr val="000000"/>
                </a:solidFill>
                <a:latin typeface="Gill Sans Light" charset="0"/>
                <a:cs typeface="Gill Sans Light" charset="0"/>
              </a:rPr>
              <a:t>Egress point: pop the local labels and push back the global label</a:t>
            </a:r>
            <a:endParaRPr lang="en-US" sz="1800" smtClean="0">
              <a:solidFill>
                <a:srgbClr val="7F7F7F"/>
              </a:solidFill>
              <a:latin typeface="Calibri" charset="0"/>
              <a:cs typeface="ＭＳ Ｐゴシック" charset="0"/>
            </a:endParaRPr>
          </a:p>
        </p:txBody>
      </p:sp>
      <p:sp>
        <p:nvSpPr>
          <p:cNvPr id="34" name="Rounded Rectangle 33"/>
          <p:cNvSpPr/>
          <p:nvPr/>
        </p:nvSpPr>
        <p:spPr>
          <a:xfrm>
            <a:off x="1849438" y="6048375"/>
            <a:ext cx="739775" cy="42703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Push W</a:t>
            </a:r>
          </a:p>
        </p:txBody>
      </p:sp>
      <p:sp>
        <p:nvSpPr>
          <p:cNvPr id="35" name="Rounded Rectangle 34"/>
          <p:cNvSpPr/>
          <p:nvPr/>
        </p:nvSpPr>
        <p:spPr>
          <a:xfrm>
            <a:off x="4229100" y="6115050"/>
            <a:ext cx="738188" cy="4587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Pop W</a:t>
            </a:r>
          </a:p>
        </p:txBody>
      </p:sp>
      <p:sp>
        <p:nvSpPr>
          <p:cNvPr id="38" name="Rounded Rectangle 37"/>
          <p:cNvSpPr/>
          <p:nvPr/>
        </p:nvSpPr>
        <p:spPr>
          <a:xfrm>
            <a:off x="4533900" y="2670175"/>
            <a:ext cx="771525" cy="42703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Push W</a:t>
            </a:r>
            <a:endParaRPr lang="en-US" sz="1100" b="1" baseline="-25000" dirty="0">
              <a:solidFill>
                <a:prstClr val="white"/>
              </a:solidFill>
              <a:latin typeface="Calibri"/>
            </a:endParaRPr>
          </a:p>
        </p:txBody>
      </p:sp>
      <p:sp>
        <p:nvSpPr>
          <p:cNvPr id="39" name="Rounded Rectangle 38"/>
          <p:cNvSpPr/>
          <p:nvPr/>
        </p:nvSpPr>
        <p:spPr>
          <a:xfrm>
            <a:off x="4545013" y="3651250"/>
            <a:ext cx="792162" cy="42703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Push W</a:t>
            </a:r>
          </a:p>
        </p:txBody>
      </p:sp>
      <p:sp>
        <p:nvSpPr>
          <p:cNvPr id="40" name="Rounded Rectangle 39"/>
          <p:cNvSpPr/>
          <p:nvPr/>
        </p:nvSpPr>
        <p:spPr>
          <a:xfrm>
            <a:off x="6656388" y="6103938"/>
            <a:ext cx="771525" cy="4587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Push W2</a:t>
            </a:r>
            <a:endParaRPr lang="en-US" sz="1100" b="1" baseline="-25000" dirty="0">
              <a:solidFill>
                <a:prstClr val="white"/>
              </a:solidFill>
              <a:latin typeface="Calibri"/>
            </a:endParaRPr>
          </a:p>
        </p:txBody>
      </p:sp>
      <p:sp>
        <p:nvSpPr>
          <p:cNvPr id="10" name="Freeform 9"/>
          <p:cNvSpPr/>
          <p:nvPr/>
        </p:nvSpPr>
        <p:spPr>
          <a:xfrm>
            <a:off x="6418263" y="4064000"/>
            <a:ext cx="2179637" cy="1604963"/>
          </a:xfrm>
          <a:custGeom>
            <a:avLst/>
            <a:gdLst>
              <a:gd name="connsiteX0" fmla="*/ 270407 w 2180110"/>
              <a:gd name="connsiteY0" fmla="*/ 1204148 h 1204148"/>
              <a:gd name="connsiteX1" fmla="*/ 91666 w 2180110"/>
              <a:gd name="connsiteY1" fmla="*/ 752593 h 1204148"/>
              <a:gd name="connsiteX2" fmla="*/ 72851 w 2180110"/>
              <a:gd name="connsiteY2" fmla="*/ 122296 h 1204148"/>
              <a:gd name="connsiteX3" fmla="*/ 1041814 w 2180110"/>
              <a:gd name="connsiteY3" fmla="*/ 159926 h 1204148"/>
              <a:gd name="connsiteX4" fmla="*/ 1211147 w 2180110"/>
              <a:gd name="connsiteY4" fmla="*/ 357481 h 1204148"/>
              <a:gd name="connsiteX5" fmla="*/ 1803814 w 2180110"/>
              <a:gd name="connsiteY5" fmla="*/ 517407 h 1204148"/>
              <a:gd name="connsiteX6" fmla="*/ 1784999 w 2180110"/>
              <a:gd name="connsiteY6" fmla="*/ 197556 h 1204148"/>
              <a:gd name="connsiteX7" fmla="*/ 2180110 w 2180110"/>
              <a:gd name="connsiteY7" fmla="*/ 0 h 120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110" h="1204148">
                <a:moveTo>
                  <a:pt x="270407" y="1204148"/>
                </a:moveTo>
                <a:cubicBezTo>
                  <a:pt x="197499" y="1068525"/>
                  <a:pt x="124592" y="932902"/>
                  <a:pt x="91666" y="752593"/>
                </a:cubicBezTo>
                <a:cubicBezTo>
                  <a:pt x="58740" y="572284"/>
                  <a:pt x="-85507" y="221074"/>
                  <a:pt x="72851" y="122296"/>
                </a:cubicBezTo>
                <a:cubicBezTo>
                  <a:pt x="231209" y="23518"/>
                  <a:pt x="852098" y="120728"/>
                  <a:pt x="1041814" y="159926"/>
                </a:cubicBezTo>
                <a:cubicBezTo>
                  <a:pt x="1231530" y="199124"/>
                  <a:pt x="1084147" y="297901"/>
                  <a:pt x="1211147" y="357481"/>
                </a:cubicBezTo>
                <a:cubicBezTo>
                  <a:pt x="1338147" y="417061"/>
                  <a:pt x="1708172" y="544061"/>
                  <a:pt x="1803814" y="517407"/>
                </a:cubicBezTo>
                <a:cubicBezTo>
                  <a:pt x="1899456" y="490753"/>
                  <a:pt x="1722283" y="283790"/>
                  <a:pt x="1784999" y="197556"/>
                </a:cubicBezTo>
                <a:cubicBezTo>
                  <a:pt x="1847715" y="111321"/>
                  <a:pt x="2111122" y="37630"/>
                  <a:pt x="2180110" y="0"/>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9" name="Rounded Rectangle 28"/>
          <p:cNvSpPr/>
          <p:nvPr/>
        </p:nvSpPr>
        <p:spPr>
          <a:xfrm>
            <a:off x="5016500" y="6126163"/>
            <a:ext cx="771525" cy="46037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Push W1</a:t>
            </a:r>
            <a:endParaRPr lang="en-US" sz="1100" b="1" baseline="-25000" dirty="0">
              <a:solidFill>
                <a:prstClr val="white"/>
              </a:solidFill>
              <a:latin typeface="Calibri"/>
            </a:endParaRPr>
          </a:p>
        </p:txBody>
      </p:sp>
      <p:sp>
        <p:nvSpPr>
          <p:cNvPr id="30" name="Rounded Rectangle 29"/>
          <p:cNvSpPr/>
          <p:nvPr/>
        </p:nvSpPr>
        <p:spPr>
          <a:xfrm>
            <a:off x="4533900" y="3154363"/>
            <a:ext cx="793750" cy="4587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Pop W2</a:t>
            </a:r>
            <a:endParaRPr lang="en-US" sz="1100" b="1" baseline="-25000" dirty="0">
              <a:solidFill>
                <a:prstClr val="white"/>
              </a:solidFill>
              <a:latin typeface="Calibri"/>
            </a:endParaRPr>
          </a:p>
        </p:txBody>
      </p:sp>
      <p:sp>
        <p:nvSpPr>
          <p:cNvPr id="31" name="Rounded Rectangle 30"/>
          <p:cNvSpPr/>
          <p:nvPr/>
        </p:nvSpPr>
        <p:spPr>
          <a:xfrm>
            <a:off x="5854700" y="6115050"/>
            <a:ext cx="738188" cy="4587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Pop W</a:t>
            </a:r>
          </a:p>
        </p:txBody>
      </p:sp>
      <p:sp>
        <p:nvSpPr>
          <p:cNvPr id="32" name="Rounded Rectangle 31"/>
          <p:cNvSpPr/>
          <p:nvPr/>
        </p:nvSpPr>
        <p:spPr>
          <a:xfrm>
            <a:off x="4545013" y="4132263"/>
            <a:ext cx="811212" cy="46037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Pop W1</a:t>
            </a:r>
            <a:endParaRPr lang="en-US" sz="1100" b="1" baseline="-25000" dirty="0">
              <a:solidFill>
                <a:prstClr val="white"/>
              </a:solidFill>
              <a:latin typeface="Calibri"/>
            </a:endParaRPr>
          </a:p>
        </p:txBody>
      </p:sp>
      <p:sp>
        <p:nvSpPr>
          <p:cNvPr id="4" name="Freeform 3"/>
          <p:cNvSpPr/>
          <p:nvPr/>
        </p:nvSpPr>
        <p:spPr>
          <a:xfrm>
            <a:off x="5781675" y="3273425"/>
            <a:ext cx="1028700" cy="2044700"/>
          </a:xfrm>
          <a:custGeom>
            <a:avLst/>
            <a:gdLst>
              <a:gd name="connsiteX0" fmla="*/ 972321 w 1028765"/>
              <a:gd name="connsiteY0" fmla="*/ 1533408 h 1533408"/>
              <a:gd name="connsiteX1" fmla="*/ 897061 w 1028765"/>
              <a:gd name="connsiteY1" fmla="*/ 1194741 h 1533408"/>
              <a:gd name="connsiteX2" fmla="*/ 12765 w 1028765"/>
              <a:gd name="connsiteY2" fmla="*/ 912519 h 1533408"/>
              <a:gd name="connsiteX3" fmla="*/ 417283 w 1028765"/>
              <a:gd name="connsiteY3" fmla="*/ 404519 h 1533408"/>
              <a:gd name="connsiteX4" fmla="*/ 1028765 w 1028765"/>
              <a:gd name="connsiteY4" fmla="*/ 0 h 153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65" h="1533408">
                <a:moveTo>
                  <a:pt x="972321" y="1533408"/>
                </a:moveTo>
                <a:cubicBezTo>
                  <a:pt x="1014654" y="1415815"/>
                  <a:pt x="1056987" y="1298222"/>
                  <a:pt x="897061" y="1194741"/>
                </a:cubicBezTo>
                <a:cubicBezTo>
                  <a:pt x="737135" y="1091259"/>
                  <a:pt x="92728" y="1044223"/>
                  <a:pt x="12765" y="912519"/>
                </a:cubicBezTo>
                <a:cubicBezTo>
                  <a:pt x="-67198" y="780815"/>
                  <a:pt x="247950" y="556605"/>
                  <a:pt x="417283" y="404519"/>
                </a:cubicBezTo>
                <a:cubicBezTo>
                  <a:pt x="586616" y="252433"/>
                  <a:pt x="1028765" y="0"/>
                  <a:pt x="1028765" y="0"/>
                </a:cubicBez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6" name="Freeform 5"/>
          <p:cNvSpPr/>
          <p:nvPr/>
        </p:nvSpPr>
        <p:spPr>
          <a:xfrm>
            <a:off x="6316663" y="3262313"/>
            <a:ext cx="554037" cy="2232025"/>
          </a:xfrm>
          <a:custGeom>
            <a:avLst/>
            <a:gdLst>
              <a:gd name="connsiteX0" fmla="*/ 130520 w 553854"/>
              <a:gd name="connsiteY0" fmla="*/ 1674519 h 1674519"/>
              <a:gd name="connsiteX1" fmla="*/ 356298 w 553854"/>
              <a:gd name="connsiteY1" fmla="*/ 1157111 h 1674519"/>
              <a:gd name="connsiteX2" fmla="*/ 234002 w 553854"/>
              <a:gd name="connsiteY2" fmla="*/ 743185 h 1674519"/>
              <a:gd name="connsiteX3" fmla="*/ 8224 w 553854"/>
              <a:gd name="connsiteY3" fmla="*/ 432741 h 1674519"/>
              <a:gd name="connsiteX4" fmla="*/ 553854 w 553854"/>
              <a:gd name="connsiteY4" fmla="*/ 0 h 167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54" h="1674519">
                <a:moveTo>
                  <a:pt x="130520" y="1674519"/>
                </a:moveTo>
                <a:cubicBezTo>
                  <a:pt x="234785" y="1493426"/>
                  <a:pt x="339051" y="1312333"/>
                  <a:pt x="356298" y="1157111"/>
                </a:cubicBezTo>
                <a:cubicBezTo>
                  <a:pt x="373545" y="1001889"/>
                  <a:pt x="292014" y="863913"/>
                  <a:pt x="234002" y="743185"/>
                </a:cubicBezTo>
                <a:cubicBezTo>
                  <a:pt x="175990" y="622457"/>
                  <a:pt x="-45085" y="556605"/>
                  <a:pt x="8224" y="432741"/>
                </a:cubicBezTo>
                <a:cubicBezTo>
                  <a:pt x="61533" y="308877"/>
                  <a:pt x="553854" y="0"/>
                  <a:pt x="553854" y="0"/>
                </a:cubicBez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7" name="Freeform 6"/>
          <p:cNvSpPr/>
          <p:nvPr/>
        </p:nvSpPr>
        <p:spPr>
          <a:xfrm>
            <a:off x="6407150" y="3736975"/>
            <a:ext cx="2200275" cy="1757363"/>
          </a:xfrm>
          <a:custGeom>
            <a:avLst/>
            <a:gdLst>
              <a:gd name="connsiteX0" fmla="*/ 0 w 2201334"/>
              <a:gd name="connsiteY0" fmla="*/ 1318105 h 1318105"/>
              <a:gd name="connsiteX1" fmla="*/ 169334 w 2201334"/>
              <a:gd name="connsiteY1" fmla="*/ 857142 h 1318105"/>
              <a:gd name="connsiteX2" fmla="*/ 169334 w 2201334"/>
              <a:gd name="connsiteY2" fmla="*/ 339735 h 1318105"/>
              <a:gd name="connsiteX3" fmla="*/ 921926 w 2201334"/>
              <a:gd name="connsiteY3" fmla="*/ 273883 h 1318105"/>
              <a:gd name="connsiteX4" fmla="*/ 1326445 w 2201334"/>
              <a:gd name="connsiteY4" fmla="*/ 1068 h 1318105"/>
              <a:gd name="connsiteX5" fmla="*/ 1749778 w 2201334"/>
              <a:gd name="connsiteY5" fmla="*/ 386772 h 1318105"/>
              <a:gd name="connsiteX6" fmla="*/ 2201334 w 2201334"/>
              <a:gd name="connsiteY6" fmla="*/ 85735 h 13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334" h="1318105">
                <a:moveTo>
                  <a:pt x="0" y="1318105"/>
                </a:moveTo>
                <a:cubicBezTo>
                  <a:pt x="70556" y="1169154"/>
                  <a:pt x="141112" y="1020204"/>
                  <a:pt x="169334" y="857142"/>
                </a:cubicBezTo>
                <a:cubicBezTo>
                  <a:pt x="197556" y="694080"/>
                  <a:pt x="43902" y="436945"/>
                  <a:pt x="169334" y="339735"/>
                </a:cubicBezTo>
                <a:cubicBezTo>
                  <a:pt x="294766" y="242525"/>
                  <a:pt x="729074" y="330327"/>
                  <a:pt x="921926" y="273883"/>
                </a:cubicBezTo>
                <a:cubicBezTo>
                  <a:pt x="1114778" y="217439"/>
                  <a:pt x="1188470" y="-17747"/>
                  <a:pt x="1326445" y="1068"/>
                </a:cubicBezTo>
                <a:cubicBezTo>
                  <a:pt x="1464420" y="19883"/>
                  <a:pt x="1603963" y="372661"/>
                  <a:pt x="1749778" y="386772"/>
                </a:cubicBezTo>
                <a:cubicBezTo>
                  <a:pt x="1895593" y="400883"/>
                  <a:pt x="2201334" y="85735"/>
                  <a:pt x="2201334" y="85735"/>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436165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par>
                                <p:cTn id="61" presetID="2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par>
                                <p:cTn id="69" presetID="2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par>
                                <p:cTn id="72" presetID="22" presetClass="entr" presetSubtype="4"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34" grpId="0" animBg="1"/>
      <p:bldP spid="35" grpId="0" animBg="1"/>
      <p:bldP spid="38" grpId="0" animBg="1"/>
      <p:bldP spid="39" grpId="0" animBg="1"/>
      <p:bldP spid="40" grpId="0" animBg="1"/>
      <p:bldP spid="29" grpId="0" animBg="1"/>
      <p:bldP spid="30" grpId="0" animBg="1"/>
      <p:bldP spid="31"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365125" y="0"/>
            <a:ext cx="8229600" cy="1060450"/>
          </a:xfrm>
        </p:spPr>
        <p:txBody>
          <a:bodyPr/>
          <a:lstStyle/>
          <a:p>
            <a:r>
              <a:rPr lang="en-US" sz="4000">
                <a:latin typeface="Gill Sans Light" charset="0"/>
                <a:ea typeface="ＭＳ Ｐゴシック" charset="0"/>
                <a:cs typeface="Gill Sans Light" charset="0"/>
              </a:rPr>
              <a:t>Time-of-day Handover Optimization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7925" y="1268413"/>
            <a:ext cx="340518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150" y="1514475"/>
            <a:ext cx="38623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154113" y="3036888"/>
            <a:ext cx="2035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Handover graph</a:t>
            </a:r>
          </a:p>
        </p:txBody>
      </p:sp>
      <p:sp>
        <p:nvSpPr>
          <p:cNvPr id="11" name="Right Arrow 10"/>
          <p:cNvSpPr/>
          <p:nvPr/>
        </p:nvSpPr>
        <p:spPr>
          <a:xfrm rot="5400000">
            <a:off x="309562" y="3138488"/>
            <a:ext cx="854075" cy="5207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15" name="Right Arrow 14"/>
          <p:cNvSpPr/>
          <p:nvPr/>
        </p:nvSpPr>
        <p:spPr>
          <a:xfrm rot="10800000" flipH="1">
            <a:off x="3621088" y="5562600"/>
            <a:ext cx="1063625" cy="6953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 name="Slide Number Placeholder 2"/>
          <p:cNvSpPr>
            <a:spLocks noGrp="1"/>
          </p:cNvSpPr>
          <p:nvPr>
            <p:ph type="sldNum" sz="quarter" idx="12"/>
          </p:nvPr>
        </p:nvSpPr>
        <p:spPr/>
        <p:txBody>
          <a:bodyPr/>
          <a:lstStyle/>
          <a:p>
            <a:pPr>
              <a:defRPr/>
            </a:pPr>
            <a:fld id="{9740A019-2EBA-AE47-9FEB-D138A06EF619}" type="slidenum">
              <a:rPr lang="en-US">
                <a:solidFill>
                  <a:prstClr val="white">
                    <a:lumMod val="75000"/>
                  </a:prstClr>
                </a:solidFill>
              </a:rPr>
              <a:pPr>
                <a:defRPr/>
              </a:pPr>
              <a:t>61</a:t>
            </a:fld>
            <a:endParaRPr lang="en-US">
              <a:solidFill>
                <a:prstClr val="white">
                  <a:lumMod val="75000"/>
                </a:prstClr>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3238500"/>
            <a:ext cx="324961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1150" y="3792538"/>
            <a:ext cx="28019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p:cNvSpPr>
            <a:spLocks noGrp="1"/>
          </p:cNvSpPr>
          <p:nvPr>
            <p:ph idx="1"/>
          </p:nvPr>
        </p:nvSpPr>
        <p:spPr>
          <a:xfrm>
            <a:off x="476250" y="877888"/>
            <a:ext cx="8523288" cy="592137"/>
          </a:xfrm>
        </p:spPr>
        <p:txBody>
          <a:bodyPr>
            <a:normAutofit fontScale="92500"/>
          </a:bodyPr>
          <a:lstStyle/>
          <a:p>
            <a:pPr marL="0" indent="0">
              <a:buFont typeface="Arial" charset="0"/>
              <a:buNone/>
              <a:defRPr/>
            </a:pPr>
            <a:r>
              <a:rPr lang="en-US" dirty="0" smtClean="0">
                <a:latin typeface="Gill Sans Light"/>
                <a:cs typeface="Gill Sans Light"/>
              </a:rPr>
              <a:t>Q: </a:t>
            </a:r>
            <a:r>
              <a:rPr lang="en-US" sz="2400" dirty="0" smtClean="0">
                <a:latin typeface="Gill Sans Light"/>
                <a:cs typeface="Gill Sans Light"/>
              </a:rPr>
              <a:t>How can an operator reduce inter-region handovers in peak hours?</a:t>
            </a:r>
          </a:p>
        </p:txBody>
      </p:sp>
      <p:sp>
        <p:nvSpPr>
          <p:cNvPr id="22" name="Right Arrow 21"/>
          <p:cNvSpPr/>
          <p:nvPr/>
        </p:nvSpPr>
        <p:spPr>
          <a:xfrm rot="16200000">
            <a:off x="7898606" y="2640807"/>
            <a:ext cx="855663" cy="5207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3" name="TextBox 22"/>
          <p:cNvSpPr txBox="1">
            <a:spLocks noChangeArrowheads="1"/>
          </p:cNvSpPr>
          <p:nvPr/>
        </p:nvSpPr>
        <p:spPr bwMode="auto">
          <a:xfrm>
            <a:off x="5807075" y="2778125"/>
            <a:ext cx="2268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Abstraction update</a:t>
            </a:r>
          </a:p>
        </p:txBody>
      </p:sp>
      <p:sp>
        <p:nvSpPr>
          <p:cNvPr id="4" name="TextBox 3"/>
          <p:cNvSpPr txBox="1">
            <a:spLocks noChangeArrowheads="1"/>
          </p:cNvSpPr>
          <p:nvPr/>
        </p:nvSpPr>
        <p:spPr bwMode="auto">
          <a:xfrm>
            <a:off x="3189288" y="4981575"/>
            <a:ext cx="1798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400" smtClean="0">
                <a:solidFill>
                  <a:prstClr val="black"/>
                </a:solidFill>
              </a:rPr>
              <a:t>         GS Rule:</a:t>
            </a:r>
          </a:p>
          <a:p>
            <a:pPr algn="ctr" eaLnBrk="1" fontAlgn="base" hangingPunct="1">
              <a:spcBef>
                <a:spcPct val="0"/>
              </a:spcBef>
              <a:spcAft>
                <a:spcPct val="0"/>
              </a:spcAft>
            </a:pPr>
            <a:r>
              <a:rPr lang="en-US" sz="1400" smtClean="0">
                <a:solidFill>
                  <a:prstClr val="black"/>
                </a:solidFill>
              </a:rPr>
              <a:t>Move Border VBS</a:t>
            </a:r>
            <a:r>
              <a:rPr lang="en-US" sz="1100" smtClean="0">
                <a:solidFill>
                  <a:prstClr val="black"/>
                </a:solidFill>
              </a:rPr>
              <a:t>1</a:t>
            </a:r>
            <a:endParaRPr lang="en-US" sz="1400" smtClean="0">
              <a:solidFill>
                <a:prstClr val="black"/>
              </a:solidFill>
            </a:endParaRPr>
          </a:p>
        </p:txBody>
      </p:sp>
      <p:cxnSp>
        <p:nvCxnSpPr>
          <p:cNvPr id="9" name="Straight Arrow Connector 8"/>
          <p:cNvCxnSpPr/>
          <p:nvPr/>
        </p:nvCxnSpPr>
        <p:spPr>
          <a:xfrm>
            <a:off x="6302375" y="3609975"/>
            <a:ext cx="10541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02375" y="3306763"/>
            <a:ext cx="1054100" cy="254000"/>
          </a:xfrm>
          <a:prstGeom prst="rect">
            <a:avLst/>
          </a:prstGeom>
          <a:noFill/>
        </p:spPr>
        <p:txBody>
          <a:bodyPr>
            <a:spAutoFit/>
          </a:bodyPr>
          <a:lstStyle/>
          <a:p>
            <a:pPr algn="ctr" fontAlgn="base">
              <a:spcBef>
                <a:spcPct val="0"/>
              </a:spcBef>
              <a:spcAft>
                <a:spcPct val="0"/>
              </a:spcAft>
              <a:defRPr/>
            </a:pPr>
            <a:r>
              <a:rPr lang="en-US" sz="1050" b="1" dirty="0">
                <a:solidFill>
                  <a:prstClr val="black"/>
                </a:solidFill>
                <a:latin typeface="Helvetica" charset="0"/>
                <a:ea typeface="ＭＳ Ｐゴシック" charset="0"/>
                <a:cs typeface="ＭＳ Ｐゴシック" charset="0"/>
              </a:rPr>
              <a:t>coordination</a:t>
            </a: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a:xfrm>
            <a:off x="2895600" y="6400800"/>
            <a:ext cx="2895600" cy="365125"/>
          </a:xfrm>
        </p:spPr>
        <p:txBody>
          <a:bodyPr/>
          <a:lstStyle/>
          <a:p>
            <a:pPr algn="ctr" fontAlgn="base">
              <a:spcBef>
                <a:spcPct val="0"/>
              </a:spcBef>
              <a:spcAft>
                <a:spcPct val="0"/>
              </a:spcAft>
              <a:defRPr/>
            </a:pPr>
            <a:r>
              <a:rPr lang="en-US" dirty="0" smtClean="0"/>
              <a:t>Cellular Networks and Mobile Computing (COMS 6998-7)</a:t>
            </a:r>
            <a:endParaRPr lang="en-US" dirty="0"/>
          </a:p>
        </p:txBody>
      </p:sp>
    </p:spTree>
    <p:extLst>
      <p:ext uri="{BB962C8B-B14F-4D97-AF65-F5344CB8AC3E}">
        <p14:creationId xmlns:p14="http://schemas.microsoft.com/office/powerpoint/2010/main" val="480464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par>
                                <p:cTn id="38" presetID="5" presetClass="entr" presetSubtype="1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heckerboard(across)">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5" grpId="0" animBg="1"/>
      <p:bldP spid="22" grpId="0" animBg="1"/>
      <p:bldP spid="23" grpId="0"/>
      <p:bldP spid="4"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a:latin typeface="Gill Sans Light" charset="0"/>
                <a:ea typeface="ＭＳ Ｐゴシック" charset="0"/>
                <a:cs typeface="Gill Sans Light" charset="0"/>
              </a:rPr>
              <a:t>Conclusion</a:t>
            </a:r>
            <a:endParaRPr lang="en-US">
              <a:latin typeface="Calibri" charset="0"/>
              <a:ea typeface="ＭＳ Ｐゴシック" charset="0"/>
              <a:cs typeface="ＭＳ Ｐゴシック" charset="0"/>
            </a:endParaRPr>
          </a:p>
        </p:txBody>
      </p:sp>
      <p:sp>
        <p:nvSpPr>
          <p:cNvPr id="3" name="Content Placeholder 2"/>
          <p:cNvSpPr>
            <a:spLocks noGrp="1"/>
          </p:cNvSpPr>
          <p:nvPr>
            <p:ph idx="1"/>
          </p:nvPr>
        </p:nvSpPr>
        <p:spPr/>
        <p:txBody>
          <a:bodyPr>
            <a:normAutofit/>
          </a:bodyPr>
          <a:lstStyle/>
          <a:p>
            <a:pPr marL="0" indent="0">
              <a:buFont typeface="Arial" charset="0"/>
              <a:buNone/>
              <a:defRPr/>
            </a:pPr>
            <a:r>
              <a:rPr lang="en-US" b="1" dirty="0" err="1" smtClean="0"/>
              <a:t>SoftMoW</a:t>
            </a:r>
            <a:r>
              <a:rPr lang="en-US" b="1" dirty="0" smtClean="0"/>
              <a:t>:</a:t>
            </a:r>
          </a:p>
          <a:p>
            <a:pPr>
              <a:defRPr/>
            </a:pPr>
            <a:r>
              <a:rPr lang="en-US" dirty="0" smtClean="0"/>
              <a:t>Brings </a:t>
            </a:r>
            <a:r>
              <a:rPr lang="en-US" dirty="0"/>
              <a:t>both simplicity and scalability to the control plane </a:t>
            </a:r>
            <a:r>
              <a:rPr lang="en-US" dirty="0" smtClean="0"/>
              <a:t>of very </a:t>
            </a:r>
            <a:r>
              <a:rPr lang="en-US" dirty="0"/>
              <a:t>large cellular </a:t>
            </a:r>
            <a:r>
              <a:rPr lang="en-US" dirty="0" smtClean="0"/>
              <a:t>networks</a:t>
            </a:r>
          </a:p>
          <a:p>
            <a:pPr lvl="1">
              <a:defRPr/>
            </a:pPr>
            <a:r>
              <a:rPr lang="en-US" dirty="0"/>
              <a:t>decouples control and data planes at multiple levels </a:t>
            </a:r>
            <a:r>
              <a:rPr lang="en-US" dirty="0" smtClean="0"/>
              <a:t>( focused only on two levels here)</a:t>
            </a:r>
          </a:p>
          <a:p>
            <a:pPr>
              <a:defRPr/>
            </a:pPr>
            <a:r>
              <a:rPr lang="en-US" dirty="0"/>
              <a:t>M</a:t>
            </a:r>
            <a:r>
              <a:rPr lang="en-US" dirty="0" smtClean="0"/>
              <a:t>akes </a:t>
            </a:r>
            <a:r>
              <a:rPr lang="en-US" dirty="0"/>
              <a:t>the deployment and design of network-wide applications </a:t>
            </a:r>
            <a:r>
              <a:rPr lang="en-US" dirty="0" smtClean="0"/>
              <a:t>feasible</a:t>
            </a:r>
          </a:p>
          <a:p>
            <a:pPr lvl="1">
              <a:defRPr/>
            </a:pPr>
            <a:r>
              <a:rPr lang="en-US" dirty="0" smtClean="0"/>
              <a:t>E.g., seamless inter-region mobility, time-of-day handover optimization, region optimization, and traffic engineering</a:t>
            </a:r>
          </a:p>
          <a:p>
            <a:pPr>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424D5F13-9273-574C-9653-97A56979B7C2}" type="slidenum">
              <a:rPr lang="en-US">
                <a:solidFill>
                  <a:prstClr val="white">
                    <a:lumMod val="75000"/>
                  </a:prstClr>
                </a:solidFill>
              </a:rPr>
              <a:pPr>
                <a:defRPr/>
              </a:pPr>
              <a:t>62</a:t>
            </a:fld>
            <a:endParaRPr lang="en-US">
              <a:solidFill>
                <a:prstClr val="white">
                  <a:lumMod val="75000"/>
                </a:prstClr>
              </a:solidFill>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Cellular Networks and Mobile Computing (COMS 6998-7)</a:t>
            </a:r>
            <a:endParaRPr lang="en-US"/>
          </a:p>
        </p:txBody>
      </p:sp>
    </p:spTree>
    <p:extLst>
      <p:ext uri="{BB962C8B-B14F-4D97-AF65-F5344CB8AC3E}">
        <p14:creationId xmlns:p14="http://schemas.microsoft.com/office/powerpoint/2010/main" val="86631245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p:txBody>
          <a:bodyPr/>
          <a:lstStyle/>
          <a:p>
            <a:r>
              <a:rPr lang="en-US">
                <a:latin typeface="Calibri" charset="0"/>
                <a:ea typeface="ＭＳ Ｐゴシック" charset="0"/>
                <a:cs typeface="ＭＳ Ｐゴシック" charset="0"/>
              </a:rPr>
              <a:t>Summary</a:t>
            </a:r>
          </a:p>
        </p:txBody>
      </p:sp>
      <p:sp>
        <p:nvSpPr>
          <p:cNvPr id="294914" name="Content Placeholder 2"/>
          <p:cNvSpPr>
            <a:spLocks noGrp="1"/>
          </p:cNvSpPr>
          <p:nvPr>
            <p:ph idx="1"/>
          </p:nvPr>
        </p:nvSpPr>
        <p:spPr/>
        <p:txBody>
          <a:bodyPr/>
          <a:lstStyle/>
          <a:p>
            <a:r>
              <a:rPr lang="en-US">
                <a:latin typeface="Calibri" charset="0"/>
                <a:ea typeface="ＭＳ Ｐゴシック" charset="0"/>
                <a:cs typeface="ＭＳ Ｐゴシック" charset="0"/>
              </a:rPr>
              <a:t>Mobile computing depends on cellular networks </a:t>
            </a:r>
          </a:p>
          <a:p>
            <a:r>
              <a:rPr lang="en-US">
                <a:latin typeface="Calibri" charset="0"/>
                <a:ea typeface="ＭＳ Ｐゴシック" charset="0"/>
                <a:cs typeface="ＭＳ Ｐゴシック" charset="0"/>
              </a:rPr>
              <a:t>Cellular network performance still far from meeting demands of mobile computing</a:t>
            </a:r>
          </a:p>
          <a:p>
            <a:r>
              <a:rPr lang="en-US">
                <a:latin typeface="Calibri" charset="0"/>
                <a:ea typeface="ＭＳ Ｐゴシック" charset="0"/>
                <a:cs typeface="ＭＳ Ｐゴシック" charset="0"/>
              </a:rPr>
              <a:t>Cellular network architecture is evolving to meet demands of mobile computing</a:t>
            </a:r>
          </a:p>
          <a:p>
            <a:pPr lvl="1"/>
            <a:r>
              <a:rPr lang="en-US">
                <a:latin typeface="Calibri" charset="0"/>
                <a:ea typeface="ＭＳ Ｐゴシック" charset="0"/>
              </a:rPr>
              <a:t>SDN and NFV</a:t>
            </a:r>
          </a:p>
          <a:p>
            <a:pPr lvl="2"/>
            <a:r>
              <a:rPr lang="en-US">
                <a:latin typeface="Calibri" charset="0"/>
                <a:ea typeface="ＭＳ Ｐゴシック" charset="0"/>
              </a:rPr>
              <a:t>AT&amp;T’s domain 2.0</a:t>
            </a:r>
          </a:p>
        </p:txBody>
      </p:sp>
      <p:sp>
        <p:nvSpPr>
          <p:cNvPr id="29491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000" b="0" smtClean="0">
                <a:solidFill>
                  <a:srgbClr val="A6A6A6"/>
                </a:solidFill>
              </a:rPr>
              <a:t>3/10/14</a:t>
            </a:r>
            <a:endParaRPr lang="en-US" sz="1000" b="0">
              <a:solidFill>
                <a:srgbClr val="A6A6A6"/>
              </a:solidFill>
            </a:endParaRPr>
          </a:p>
        </p:txBody>
      </p:sp>
      <p:sp>
        <p:nvSpPr>
          <p:cNvPr id="5" name="Footer Placeholder 4"/>
          <p:cNvSpPr>
            <a:spLocks noGrp="1"/>
          </p:cNvSpPr>
          <p:nvPr>
            <p:ph type="ftr" sz="quarter" idx="11"/>
          </p:nvPr>
        </p:nvSpPr>
        <p:spPr/>
        <p:txBody>
          <a:bodyPr/>
          <a:lstStyle/>
          <a:p>
            <a:pPr algn="ctr">
              <a:defRPr/>
            </a:pPr>
            <a:r>
              <a:rPr lang="en-US" dirty="0" smtClean="0"/>
              <a:t>Cellular Networks and Mobile Computing (COMS 6998-7)</a:t>
            </a:r>
            <a:endParaRPr lang="en-US" dirty="0"/>
          </a:p>
        </p:txBody>
      </p:sp>
      <p:sp>
        <p:nvSpPr>
          <p:cNvPr id="2949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88EEBA2-E6A2-E74D-A0FA-BF47626F4F2D}" type="slidenum">
              <a:rPr lang="en-US" sz="1000" b="0">
                <a:solidFill>
                  <a:srgbClr val="BFBFBF"/>
                </a:solidFill>
              </a:rPr>
              <a:pPr eaLnBrk="1" hangingPunct="1"/>
              <a:t>63</a:t>
            </a:fld>
            <a:endParaRPr lang="en-US" sz="1000" b="0">
              <a:solidFill>
                <a:srgbClr val="BFBFBF"/>
              </a:solidFill>
            </a:endParaRPr>
          </a:p>
        </p:txBody>
      </p:sp>
    </p:spTree>
    <p:extLst>
      <p:ext uri="{BB962C8B-B14F-4D97-AF65-F5344CB8AC3E}">
        <p14:creationId xmlns:p14="http://schemas.microsoft.com/office/powerpoint/2010/main" val="119759102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r>
              <a:rPr lang="en-US" smtClean="0"/>
              <a:t>3/10/14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64</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8" name="Group 75"/>
          <p:cNvGrpSpPr>
            <a:grpSpLocks/>
          </p:cNvGrpSpPr>
          <p:nvPr/>
        </p:nvGrpSpPr>
        <p:grpSpPr bwMode="auto">
          <a:xfrm rot="-8460000" flipH="1" flipV="1">
            <a:off x="1436688" y="5695950"/>
            <a:ext cx="646112" cy="636588"/>
            <a:chOff x="5777472" y="4798637"/>
            <a:chExt cx="1366185" cy="1260568"/>
          </a:xfrm>
        </p:grpSpPr>
        <p:sp>
          <p:nvSpPr>
            <p:cNvPr id="17001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104" name="Rectangle 103"/>
          <p:cNvSpPr/>
          <p:nvPr/>
        </p:nvSpPr>
        <p:spPr>
          <a:xfrm>
            <a:off x="185738" y="5556250"/>
            <a:ext cx="1298575" cy="10001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User Equipment (UE)</a:t>
            </a:r>
          </a:p>
        </p:txBody>
      </p:sp>
      <p:sp>
        <p:nvSpPr>
          <p:cNvPr id="105" name="Rectangle 104"/>
          <p:cNvSpPr/>
          <p:nvPr/>
        </p:nvSpPr>
        <p:spPr>
          <a:xfrm>
            <a:off x="4137025" y="5521325"/>
            <a:ext cx="1208088"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Serving</a:t>
            </a: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Gateway (S-GW)</a:t>
            </a:r>
          </a:p>
        </p:txBody>
      </p:sp>
      <p:sp>
        <p:nvSpPr>
          <p:cNvPr id="106" name="Rectangle 105"/>
          <p:cNvSpPr/>
          <p:nvPr/>
        </p:nvSpPr>
        <p:spPr>
          <a:xfrm>
            <a:off x="1709738" y="3643313"/>
            <a:ext cx="1668462" cy="1138237"/>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Mobility Management Entity (MME)</a:t>
            </a:r>
          </a:p>
        </p:txBody>
      </p:sp>
      <p:sp>
        <p:nvSpPr>
          <p:cNvPr id="107" name="Rectangle 106"/>
          <p:cNvSpPr/>
          <p:nvPr/>
        </p:nvSpPr>
        <p:spPr>
          <a:xfrm>
            <a:off x="6067425" y="5480050"/>
            <a:ext cx="1563688" cy="12700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latin typeface="Times New Roman" pitchFamily="18" charset="0"/>
                <a:cs typeface="Times New Roman" pitchFamily="18" charset="0"/>
              </a:rPr>
              <a:t>Packet Data</a:t>
            </a: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Network Gateway </a:t>
            </a:r>
          </a:p>
          <a:p>
            <a:pPr>
              <a:defRPr/>
            </a:pPr>
            <a:r>
              <a:rPr lang="en-US" dirty="0">
                <a:latin typeface="Times New Roman" pitchFamily="18" charset="0"/>
                <a:cs typeface="Times New Roman" pitchFamily="18" charset="0"/>
              </a:rPr>
              <a:t>(P-GW)</a:t>
            </a:r>
          </a:p>
        </p:txBody>
      </p:sp>
      <p:sp>
        <p:nvSpPr>
          <p:cNvPr id="108" name="Rectangle 107"/>
          <p:cNvSpPr/>
          <p:nvPr/>
        </p:nvSpPr>
        <p:spPr>
          <a:xfrm>
            <a:off x="3690938" y="2271713"/>
            <a:ext cx="1387475" cy="1270000"/>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Home Subscriber Server (HSS)</a:t>
            </a:r>
          </a:p>
        </p:txBody>
      </p:sp>
      <p:sp>
        <p:nvSpPr>
          <p:cNvPr id="109" name="Rectangle 108"/>
          <p:cNvSpPr/>
          <p:nvPr/>
        </p:nvSpPr>
        <p:spPr>
          <a:xfrm>
            <a:off x="4224338" y="3795713"/>
            <a:ext cx="2100262" cy="1127125"/>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Policy Control and Charging Rules Function (</a:t>
            </a:r>
            <a:r>
              <a:rPr lang="en-US" dirty="0">
                <a:latin typeface="Times New Roman" pitchFamily="18" charset="0"/>
                <a:cs typeface="Times New Roman" pitchFamily="18" charset="0"/>
              </a:rPr>
              <a:t>PCRF)</a:t>
            </a:r>
          </a:p>
        </p:txBody>
      </p:sp>
      <p:cxnSp>
        <p:nvCxnSpPr>
          <p:cNvPr id="110" name="Straight Connector 109"/>
          <p:cNvCxnSpPr/>
          <p:nvPr/>
        </p:nvCxnSpPr>
        <p:spPr>
          <a:xfrm>
            <a:off x="3606800" y="6089650"/>
            <a:ext cx="5302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345113" y="6115050"/>
            <a:ext cx="7223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2624138" y="4786313"/>
            <a:ext cx="4762" cy="74136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5" idx="0"/>
          </p:cNvCxnSpPr>
          <p:nvPr/>
        </p:nvCxnSpPr>
        <p:spPr>
          <a:xfrm flipH="1" flipV="1">
            <a:off x="3309938" y="4786313"/>
            <a:ext cx="1431925" cy="73501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7" idx="0"/>
            <a:endCxn id="109" idx="2"/>
          </p:cNvCxnSpPr>
          <p:nvPr/>
        </p:nvCxnSpPr>
        <p:spPr>
          <a:xfrm flipH="1" flipV="1">
            <a:off x="5275263" y="4922838"/>
            <a:ext cx="1573212" cy="55721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endCxn id="106" idx="0"/>
          </p:cNvCxnSpPr>
          <p:nvPr/>
        </p:nvCxnSpPr>
        <p:spPr>
          <a:xfrm flipH="1">
            <a:off x="2544763" y="2957513"/>
            <a:ext cx="1146175"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2211388" y="5521325"/>
            <a:ext cx="1395412"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Base</a:t>
            </a: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Station (</a:t>
            </a:r>
            <a:r>
              <a:rPr lang="en-US" dirty="0" err="1">
                <a:latin typeface="Times New Roman" pitchFamily="18" charset="0"/>
                <a:cs typeface="Times New Roman" pitchFamily="18" charset="0"/>
              </a:rPr>
              <a:t>eNodeB</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42037767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393700" y="239713"/>
            <a:ext cx="7494588" cy="1085850"/>
          </a:xfrm>
        </p:spPr>
        <p:txBody>
          <a:bodyPr>
            <a:normAutofit fontScale="90000"/>
          </a:bodyPr>
          <a:lstStyle/>
          <a:p>
            <a:pPr eaLnBrk="1" hangingPunct="1"/>
            <a:r>
              <a:rPr lang="en-US" dirty="0" smtClean="0">
                <a:latin typeface="Ericsson Capital TT" charset="0"/>
                <a:ea typeface="ＭＳ Ｐゴシック" charset="0"/>
                <a:cs typeface="ＭＳ Ｐゴシック" charset="0"/>
              </a:rPr>
              <a:t>Mobility Protocol: Proxy Mobile IP (PMIP)</a:t>
            </a:r>
            <a:endParaRPr lang="en-US" dirty="0">
              <a:latin typeface="Ericsson Capital TT" charset="0"/>
              <a:ea typeface="ＭＳ Ｐゴシック" charset="0"/>
              <a:cs typeface="ＭＳ Ｐゴシック" charset="0"/>
            </a:endParaRPr>
          </a:p>
        </p:txBody>
      </p:sp>
      <p:cxnSp>
        <p:nvCxnSpPr>
          <p:cNvPr id="97282" name="AutoShape 5"/>
          <p:cNvCxnSpPr>
            <a:cxnSpLocks noChangeShapeType="1"/>
          </p:cNvCxnSpPr>
          <p:nvPr/>
        </p:nvCxnSpPr>
        <p:spPr bwMode="auto">
          <a:xfrm flipH="1">
            <a:off x="4081463" y="3595688"/>
            <a:ext cx="812800" cy="1454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6563" name="Rectangle 6"/>
          <p:cNvSpPr>
            <a:spLocks noChangeArrowheads="1"/>
          </p:cNvSpPr>
          <p:nvPr/>
        </p:nvSpPr>
        <p:spPr bwMode="auto">
          <a:xfrm flipH="1">
            <a:off x="2762250" y="3144838"/>
            <a:ext cx="1079500" cy="450850"/>
          </a:xfrm>
          <a:prstGeom prst="rect">
            <a:avLst/>
          </a:prstGeom>
          <a:solidFill>
            <a:schemeClr val="tx2"/>
          </a:solidFill>
          <a:ln w="9525">
            <a:solidFill>
              <a:schemeClr val="tx1"/>
            </a:solidFill>
            <a:miter lim="800000"/>
            <a:headEnd/>
            <a:tailEnd/>
          </a:ln>
        </p:spPr>
        <p:txBody>
          <a:bodyPr wrap="none" anchor="ctr"/>
          <a:lstStyle/>
          <a:p>
            <a:pPr>
              <a:defRPr/>
            </a:pPr>
            <a:r>
              <a:rPr lang="en-US" sz="2400">
                <a:solidFill>
                  <a:schemeClr val="bg2">
                    <a:lumMod val="60000"/>
                    <a:lumOff val="40000"/>
                  </a:schemeClr>
                </a:solidFill>
              </a:rPr>
              <a:t>SGW</a:t>
            </a:r>
            <a:endParaRPr lang="en-US" sz="1800">
              <a:solidFill>
                <a:schemeClr val="bg2">
                  <a:lumMod val="60000"/>
                  <a:lumOff val="40000"/>
                </a:schemeClr>
              </a:solidFill>
            </a:endParaRPr>
          </a:p>
        </p:txBody>
      </p:sp>
      <p:cxnSp>
        <p:nvCxnSpPr>
          <p:cNvPr id="97284" name="AutoShape 7"/>
          <p:cNvCxnSpPr>
            <a:cxnSpLocks noChangeShapeType="1"/>
          </p:cNvCxnSpPr>
          <p:nvPr/>
        </p:nvCxnSpPr>
        <p:spPr bwMode="auto">
          <a:xfrm>
            <a:off x="3302000" y="3595688"/>
            <a:ext cx="779463" cy="14541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66565" name="Rectangle 8"/>
          <p:cNvSpPr>
            <a:spLocks noChangeArrowheads="1"/>
          </p:cNvSpPr>
          <p:nvPr/>
        </p:nvSpPr>
        <p:spPr bwMode="auto">
          <a:xfrm flipH="1">
            <a:off x="2627313" y="1925638"/>
            <a:ext cx="1349375" cy="450850"/>
          </a:xfrm>
          <a:prstGeom prst="rect">
            <a:avLst/>
          </a:prstGeom>
          <a:solidFill>
            <a:schemeClr val="tx2"/>
          </a:solidFill>
          <a:ln w="9525">
            <a:solidFill>
              <a:schemeClr val="tx1"/>
            </a:solidFill>
            <a:miter lim="800000"/>
            <a:headEnd/>
            <a:tailEnd/>
          </a:ln>
        </p:spPr>
        <p:txBody>
          <a:bodyPr wrap="none" anchor="ctr"/>
          <a:lstStyle/>
          <a:p>
            <a:pPr>
              <a:defRPr/>
            </a:pPr>
            <a:r>
              <a:rPr lang="en-US" sz="2400" dirty="0">
                <a:solidFill>
                  <a:schemeClr val="bg2">
                    <a:lumMod val="60000"/>
                    <a:lumOff val="40000"/>
                  </a:schemeClr>
                </a:solidFill>
              </a:rPr>
              <a:t>PDN GW</a:t>
            </a:r>
            <a:endParaRPr lang="en-US" sz="1800" dirty="0">
              <a:solidFill>
                <a:schemeClr val="bg2">
                  <a:lumMod val="60000"/>
                  <a:lumOff val="40000"/>
                </a:schemeClr>
              </a:solidFill>
            </a:endParaRPr>
          </a:p>
        </p:txBody>
      </p:sp>
      <p:cxnSp>
        <p:nvCxnSpPr>
          <p:cNvPr id="97286" name="AutoShape 9"/>
          <p:cNvCxnSpPr>
            <a:cxnSpLocks noChangeShapeType="1"/>
          </p:cNvCxnSpPr>
          <p:nvPr/>
        </p:nvCxnSpPr>
        <p:spPr bwMode="auto">
          <a:xfrm flipH="1">
            <a:off x="3302000" y="2376488"/>
            <a:ext cx="0" cy="7683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7287" name="AutoShape 10"/>
          <p:cNvSpPr>
            <a:spLocks noChangeArrowheads="1"/>
          </p:cNvSpPr>
          <p:nvPr/>
        </p:nvSpPr>
        <p:spPr bwMode="auto">
          <a:xfrm flipH="1">
            <a:off x="3184525" y="2601913"/>
            <a:ext cx="233363" cy="228600"/>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S5</a:t>
            </a:r>
            <a:endParaRPr lang="en-US" sz="1800"/>
          </a:p>
        </p:txBody>
      </p:sp>
      <p:sp>
        <p:nvSpPr>
          <p:cNvPr id="97288" name="Rectangle 11"/>
          <p:cNvSpPr>
            <a:spLocks noChangeArrowheads="1"/>
          </p:cNvSpPr>
          <p:nvPr/>
        </p:nvSpPr>
        <p:spPr bwMode="auto">
          <a:xfrm flipH="1">
            <a:off x="3449638" y="5049838"/>
            <a:ext cx="1263650" cy="454025"/>
          </a:xfrm>
          <a:prstGeom prst="rect">
            <a:avLst/>
          </a:prstGeom>
          <a:solidFill>
            <a:schemeClr val="hlink"/>
          </a:solidFill>
          <a:ln w="9525">
            <a:solidFill>
              <a:schemeClr val="tx1"/>
            </a:solidFill>
            <a:miter lim="800000"/>
            <a:headEnd/>
            <a:tailEnd/>
          </a:ln>
        </p:spPr>
        <p:txBody>
          <a:bodyPr wrap="none" anchor="ctr"/>
          <a:lstStyle/>
          <a:p>
            <a:r>
              <a:rPr lang="en-US" sz="2400"/>
              <a:t>eNodeB</a:t>
            </a:r>
          </a:p>
        </p:txBody>
      </p:sp>
      <p:sp>
        <p:nvSpPr>
          <p:cNvPr id="97289" name="AutoShape 12"/>
          <p:cNvSpPr>
            <a:spLocks noChangeArrowheads="1"/>
          </p:cNvSpPr>
          <p:nvPr/>
        </p:nvSpPr>
        <p:spPr bwMode="auto">
          <a:xfrm flipH="1">
            <a:off x="4259263" y="4130675"/>
            <a:ext cx="48895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S1-CP</a:t>
            </a:r>
          </a:p>
        </p:txBody>
      </p:sp>
      <p:sp>
        <p:nvSpPr>
          <p:cNvPr id="97290" name="Rectangle 13"/>
          <p:cNvSpPr>
            <a:spLocks noChangeArrowheads="1"/>
          </p:cNvSpPr>
          <p:nvPr/>
        </p:nvSpPr>
        <p:spPr bwMode="auto">
          <a:xfrm flipH="1">
            <a:off x="4354513" y="3144838"/>
            <a:ext cx="1079500" cy="450850"/>
          </a:xfrm>
          <a:prstGeom prst="rect">
            <a:avLst/>
          </a:prstGeom>
          <a:solidFill>
            <a:srgbClr val="92D050"/>
          </a:solidFill>
          <a:ln w="9525">
            <a:solidFill>
              <a:schemeClr val="tx1"/>
            </a:solidFill>
            <a:miter lim="800000"/>
            <a:headEnd/>
            <a:tailEnd/>
          </a:ln>
        </p:spPr>
        <p:txBody>
          <a:bodyPr wrap="none" anchor="ctr"/>
          <a:lstStyle/>
          <a:p>
            <a:r>
              <a:rPr lang="en-US" sz="2400"/>
              <a:t>MME</a:t>
            </a:r>
            <a:endParaRPr lang="en-US" sz="1800"/>
          </a:p>
        </p:txBody>
      </p:sp>
      <p:sp>
        <p:nvSpPr>
          <p:cNvPr id="97291" name="AutoShape 14"/>
          <p:cNvSpPr>
            <a:spLocks noChangeArrowheads="1"/>
          </p:cNvSpPr>
          <p:nvPr/>
        </p:nvSpPr>
        <p:spPr bwMode="auto">
          <a:xfrm flipH="1">
            <a:off x="3516313" y="4129088"/>
            <a:ext cx="393700" cy="228600"/>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S1-U</a:t>
            </a:r>
          </a:p>
        </p:txBody>
      </p:sp>
      <p:cxnSp>
        <p:nvCxnSpPr>
          <p:cNvPr id="97292" name="AutoShape 15"/>
          <p:cNvCxnSpPr>
            <a:cxnSpLocks noChangeShapeType="1"/>
          </p:cNvCxnSpPr>
          <p:nvPr/>
        </p:nvCxnSpPr>
        <p:spPr bwMode="auto">
          <a:xfrm flipH="1">
            <a:off x="3841750" y="3370263"/>
            <a:ext cx="5127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93" name="AutoShape 16"/>
          <p:cNvSpPr>
            <a:spLocks noChangeArrowheads="1"/>
          </p:cNvSpPr>
          <p:nvPr/>
        </p:nvSpPr>
        <p:spPr bwMode="auto">
          <a:xfrm flipH="1">
            <a:off x="3954463" y="3246438"/>
            <a:ext cx="31750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S11</a:t>
            </a:r>
            <a:endParaRPr lang="en-US" sz="1800"/>
          </a:p>
        </p:txBody>
      </p:sp>
      <p:sp>
        <p:nvSpPr>
          <p:cNvPr id="97294" name="Line 17"/>
          <p:cNvSpPr>
            <a:spLocks noChangeShapeType="1"/>
          </p:cNvSpPr>
          <p:nvPr/>
        </p:nvSpPr>
        <p:spPr bwMode="auto">
          <a:xfrm flipH="1" flipV="1">
            <a:off x="3306763" y="1522413"/>
            <a:ext cx="0" cy="393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5" name="AutoShape 18"/>
          <p:cNvSpPr>
            <a:spLocks noChangeArrowheads="1"/>
          </p:cNvSpPr>
          <p:nvPr/>
        </p:nvSpPr>
        <p:spPr bwMode="auto">
          <a:xfrm flipH="1">
            <a:off x="3160713" y="1652588"/>
            <a:ext cx="31115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SGi</a:t>
            </a:r>
            <a:endParaRPr lang="en-US" sz="1800"/>
          </a:p>
        </p:txBody>
      </p:sp>
      <p:sp>
        <p:nvSpPr>
          <p:cNvPr id="97296" name="Rectangle 19"/>
          <p:cNvSpPr>
            <a:spLocks noChangeArrowheads="1"/>
          </p:cNvSpPr>
          <p:nvPr/>
        </p:nvSpPr>
        <p:spPr bwMode="auto">
          <a:xfrm flipH="1">
            <a:off x="4994275" y="1811338"/>
            <a:ext cx="1079500" cy="450850"/>
          </a:xfrm>
          <a:prstGeom prst="rect">
            <a:avLst/>
          </a:prstGeom>
          <a:solidFill>
            <a:srgbClr val="92D050"/>
          </a:solidFill>
          <a:ln w="9525">
            <a:solidFill>
              <a:schemeClr val="tx1"/>
            </a:solidFill>
            <a:miter lim="800000"/>
            <a:headEnd/>
            <a:tailEnd/>
          </a:ln>
        </p:spPr>
        <p:txBody>
          <a:bodyPr wrap="none" anchor="ctr"/>
          <a:lstStyle/>
          <a:p>
            <a:r>
              <a:rPr lang="en-US" sz="2400"/>
              <a:t>HSS</a:t>
            </a:r>
            <a:endParaRPr lang="en-US" sz="1800"/>
          </a:p>
        </p:txBody>
      </p:sp>
      <p:cxnSp>
        <p:nvCxnSpPr>
          <p:cNvPr id="97297" name="AutoShape 20"/>
          <p:cNvCxnSpPr>
            <a:cxnSpLocks noChangeShapeType="1"/>
          </p:cNvCxnSpPr>
          <p:nvPr/>
        </p:nvCxnSpPr>
        <p:spPr bwMode="auto">
          <a:xfrm flipV="1">
            <a:off x="4894263" y="2262188"/>
            <a:ext cx="639762"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98" name="AutoShape 14"/>
          <p:cNvSpPr>
            <a:spLocks noChangeArrowheads="1"/>
          </p:cNvSpPr>
          <p:nvPr/>
        </p:nvSpPr>
        <p:spPr bwMode="auto">
          <a:xfrm flipH="1">
            <a:off x="3579813" y="4381500"/>
            <a:ext cx="35560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GTP</a:t>
            </a:r>
          </a:p>
        </p:txBody>
      </p:sp>
      <p:sp>
        <p:nvSpPr>
          <p:cNvPr id="97299" name="Rectangle 27"/>
          <p:cNvSpPr>
            <a:spLocks noChangeArrowheads="1"/>
          </p:cNvSpPr>
          <p:nvPr/>
        </p:nvSpPr>
        <p:spPr bwMode="auto">
          <a:xfrm flipH="1">
            <a:off x="4338638" y="5795963"/>
            <a:ext cx="555625" cy="450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t>UE</a:t>
            </a:r>
            <a:endParaRPr lang="en-US" sz="1800"/>
          </a:p>
        </p:txBody>
      </p:sp>
      <p:sp>
        <p:nvSpPr>
          <p:cNvPr id="97300" name="AutoShape 10"/>
          <p:cNvSpPr>
            <a:spLocks noChangeArrowheads="1"/>
          </p:cNvSpPr>
          <p:nvPr/>
        </p:nvSpPr>
        <p:spPr bwMode="auto">
          <a:xfrm flipH="1">
            <a:off x="3028950" y="2855913"/>
            <a:ext cx="544513" cy="292100"/>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PMIP</a:t>
            </a:r>
            <a:endParaRPr lang="en-US" sz="2400">
              <a:solidFill>
                <a:schemeClr val="bg1"/>
              </a:solidFill>
            </a:endParaRPr>
          </a:p>
        </p:txBody>
      </p:sp>
      <p:sp>
        <p:nvSpPr>
          <p:cNvPr id="97301" name="TextBox 1033"/>
          <p:cNvSpPr txBox="1">
            <a:spLocks noChangeArrowheads="1"/>
          </p:cNvSpPr>
          <p:nvPr/>
        </p:nvSpPr>
        <p:spPr bwMode="auto">
          <a:xfrm>
            <a:off x="6915150" y="6040438"/>
            <a:ext cx="1949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100"/>
              <a:t>EPC – Evolved Packet Core</a:t>
            </a:r>
            <a:endParaRPr lang="hu-HU" sz="1100"/>
          </a:p>
        </p:txBody>
      </p:sp>
      <p:sp>
        <p:nvSpPr>
          <p:cNvPr id="97302" name="Rounded Rectangle 59"/>
          <p:cNvSpPr>
            <a:spLocks noChangeArrowheads="1"/>
          </p:cNvSpPr>
          <p:nvPr/>
        </p:nvSpPr>
        <p:spPr bwMode="auto">
          <a:xfrm>
            <a:off x="393700" y="3933825"/>
            <a:ext cx="1957388" cy="1766888"/>
          </a:xfrm>
          <a:prstGeom prst="roundRect">
            <a:avLst>
              <a:gd name="adj" fmla="val 16667"/>
            </a:avLst>
          </a:prstGeom>
          <a:solidFill>
            <a:srgbClr val="FF9379"/>
          </a:solidFill>
          <a:ln w="12700">
            <a:solidFill>
              <a:schemeClr val="tx1"/>
            </a:solidFill>
            <a:round/>
            <a:headEnd/>
            <a:tailEnd/>
          </a:ln>
        </p:spPr>
        <p:txBody>
          <a:bodyPr lIns="72000" rIns="72000" anchor="ctr"/>
          <a:lstStyle/>
          <a:p>
            <a:pPr>
              <a:spcBef>
                <a:spcPct val="50000"/>
              </a:spcBef>
            </a:pPr>
            <a:r>
              <a:rPr lang="en-US"/>
              <a:t>Non-3GPP Access</a:t>
            </a:r>
            <a:br>
              <a:rPr lang="en-US"/>
            </a:br>
            <a:endParaRPr lang="en-US" sz="1100"/>
          </a:p>
          <a:p>
            <a:pPr>
              <a:spcBef>
                <a:spcPct val="50000"/>
              </a:spcBef>
            </a:pPr>
            <a:r>
              <a:rPr lang="en-US" sz="1100"/>
              <a:t>(cdma2000, WiMax, WiFi)</a:t>
            </a:r>
          </a:p>
        </p:txBody>
      </p:sp>
      <p:cxnSp>
        <p:nvCxnSpPr>
          <p:cNvPr id="97303" name="AutoShape 32"/>
          <p:cNvCxnSpPr>
            <a:cxnSpLocks noChangeShapeType="1"/>
            <a:stCxn id="97302" idx="0"/>
          </p:cNvCxnSpPr>
          <p:nvPr/>
        </p:nvCxnSpPr>
        <p:spPr bwMode="auto">
          <a:xfrm flipV="1">
            <a:off x="1373188" y="2376488"/>
            <a:ext cx="1928812" cy="155733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7304" name="AutoShape 10"/>
          <p:cNvSpPr>
            <a:spLocks noChangeArrowheads="1"/>
          </p:cNvSpPr>
          <p:nvPr/>
        </p:nvSpPr>
        <p:spPr bwMode="auto">
          <a:xfrm flipH="1">
            <a:off x="2224088" y="3032125"/>
            <a:ext cx="227012" cy="223838"/>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S2</a:t>
            </a:r>
            <a:endParaRPr lang="en-US" sz="1800"/>
          </a:p>
        </p:txBody>
      </p:sp>
      <p:sp>
        <p:nvSpPr>
          <p:cNvPr id="97305" name="AutoShape 10"/>
          <p:cNvSpPr>
            <a:spLocks noChangeArrowheads="1"/>
          </p:cNvSpPr>
          <p:nvPr/>
        </p:nvSpPr>
        <p:spPr bwMode="auto">
          <a:xfrm flipH="1">
            <a:off x="1811338" y="3213100"/>
            <a:ext cx="544512" cy="293688"/>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PMIP</a:t>
            </a:r>
            <a:endParaRPr lang="en-US" sz="2400">
              <a:solidFill>
                <a:schemeClr val="bg1"/>
              </a:solidFill>
            </a:endParaRPr>
          </a:p>
        </p:txBody>
      </p:sp>
      <p:sp>
        <p:nvSpPr>
          <p:cNvPr id="97306" name="TextBox 33"/>
          <p:cNvSpPr txBox="1">
            <a:spLocks noChangeArrowheads="1"/>
          </p:cNvSpPr>
          <p:nvPr/>
        </p:nvSpPr>
        <p:spPr bwMode="auto">
          <a:xfrm>
            <a:off x="6218238" y="6429375"/>
            <a:ext cx="1441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900" b="0"/>
              <a:t>Courtesy: Zoltán Turányi</a:t>
            </a:r>
          </a:p>
        </p:txBody>
      </p:sp>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1425888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Is carrier sensing multiple access (CSMA) used in cellular networks?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3595708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80"/>
          <p:cNvSpPr txBox="1">
            <a:spLocks noChangeArrowheads="1"/>
          </p:cNvSpPr>
          <p:nvPr/>
        </p:nvSpPr>
        <p:spPr bwMode="auto">
          <a:xfrm>
            <a:off x="6184900" y="1547813"/>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buFont typeface="Times New Roman" charset="0"/>
              <a:buNone/>
            </a:pPr>
            <a:r>
              <a:rPr lang="en-US" sz="2400">
                <a:latin typeface="Times New Roman" charset="0"/>
                <a:cs typeface="Times New Roman" charset="0"/>
              </a:rPr>
              <a:t>Base station</a:t>
            </a:r>
          </a:p>
        </p:txBody>
      </p:sp>
      <p:sp>
        <p:nvSpPr>
          <p:cNvPr id="103426" name="Title 1"/>
          <p:cNvSpPr>
            <a:spLocks noGrp="1"/>
          </p:cNvSpPr>
          <p:nvPr>
            <p:ph type="title"/>
          </p:nvPr>
        </p:nvSpPr>
        <p:spPr>
          <a:xfrm>
            <a:off x="457200" y="0"/>
            <a:ext cx="8229600" cy="817563"/>
          </a:xfrm>
        </p:spPr>
        <p:txBody>
          <a:bodyPr/>
          <a:lstStyle/>
          <a:p>
            <a:r>
              <a:rPr lang="en-US" dirty="0">
                <a:latin typeface="Calibri" charset="0"/>
                <a:ea typeface="ＭＳ Ｐゴシック" charset="0"/>
                <a:cs typeface="ＭＳ Ｐゴシック" charset="0"/>
              </a:rPr>
              <a:t>Random </a:t>
            </a:r>
            <a:r>
              <a:rPr lang="en-US" dirty="0" smtClean="0">
                <a:latin typeface="Calibri" charset="0"/>
                <a:ea typeface="ＭＳ Ｐゴシック" charset="0"/>
                <a:cs typeface="ＭＳ Ｐゴシック" charset="0"/>
              </a:rPr>
              <a:t>Access</a:t>
            </a:r>
            <a:endParaRPr lang="en-US" dirty="0">
              <a:latin typeface="Calibri" charset="0"/>
              <a:ea typeface="ＭＳ Ｐゴシック" charset="0"/>
              <a:cs typeface="ＭＳ Ｐゴシック" charset="0"/>
            </a:endParaRPr>
          </a:p>
        </p:txBody>
      </p:sp>
      <p:pic>
        <p:nvPicPr>
          <p:cNvPr id="103427" name="Picture 24" descr="BTS_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2008188"/>
            <a:ext cx="290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28" name="Object 8"/>
          <p:cNvGraphicFramePr>
            <a:graphicFrameLocks noChangeAspect="1"/>
          </p:cNvGraphicFramePr>
          <p:nvPr/>
        </p:nvGraphicFramePr>
        <p:xfrm>
          <a:off x="6761163" y="2122488"/>
          <a:ext cx="571500" cy="1657350"/>
        </p:xfrm>
        <a:graphic>
          <a:graphicData uri="http://schemas.openxmlformats.org/presentationml/2006/ole">
            <mc:AlternateContent xmlns:mc="http://schemas.openxmlformats.org/markup-compatibility/2006">
              <mc:Choice xmlns:v="urn:schemas-microsoft-com:vml" Requires="v">
                <p:oleObj spid="_x0000_s17460"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163" y="2122488"/>
                        <a:ext cx="571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429" name="Picture 30"/>
          <p:cNvPicPr>
            <a:picLocks noChangeAspect="1"/>
          </p:cNvPicPr>
          <p:nvPr/>
        </p:nvPicPr>
        <p:blipFill>
          <a:blip r:embed="rId7">
            <a:extLst>
              <a:ext uri="{28A0092B-C50C-407E-A947-70E740481C1C}">
                <a14:useLocalDpi xmlns:a14="http://schemas.microsoft.com/office/drawing/2010/main" val="0"/>
              </a:ext>
            </a:extLst>
          </a:blip>
          <a:srcRect l="25368" t="4926" r="24500" b="5074"/>
          <a:stretch>
            <a:fillRect/>
          </a:stretch>
        </p:blipFill>
        <p:spPr bwMode="auto">
          <a:xfrm>
            <a:off x="8181975" y="3775075"/>
            <a:ext cx="3889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31" descr="whiteiphone-110424-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32438" y="3851275"/>
            <a:ext cx="4222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Rectangle 32"/>
          <p:cNvSpPr>
            <a:spLocks noChangeArrowheads="1"/>
          </p:cNvSpPr>
          <p:nvPr/>
        </p:nvSpPr>
        <p:spPr bwMode="auto">
          <a:xfrm>
            <a:off x="8083550" y="4383088"/>
            <a:ext cx="614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2</a:t>
            </a:r>
          </a:p>
        </p:txBody>
      </p:sp>
      <p:sp>
        <p:nvSpPr>
          <p:cNvPr id="103432" name="Rectangle 35"/>
          <p:cNvSpPr>
            <a:spLocks noChangeArrowheads="1"/>
          </p:cNvSpPr>
          <p:nvPr/>
        </p:nvSpPr>
        <p:spPr bwMode="auto">
          <a:xfrm>
            <a:off x="5497513" y="4622800"/>
            <a:ext cx="61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1</a:t>
            </a:r>
          </a:p>
        </p:txBody>
      </p:sp>
      <p:grpSp>
        <p:nvGrpSpPr>
          <p:cNvPr id="103433" name="Group 75"/>
          <p:cNvGrpSpPr>
            <a:grpSpLocks/>
          </p:cNvGrpSpPr>
          <p:nvPr/>
        </p:nvGrpSpPr>
        <p:grpSpPr bwMode="auto">
          <a:xfrm rot="-10076633" flipH="1" flipV="1">
            <a:off x="5816600" y="3286125"/>
            <a:ext cx="523875" cy="568325"/>
            <a:chOff x="5777472" y="4798637"/>
            <a:chExt cx="1366185" cy="1260568"/>
          </a:xfrm>
        </p:grpSpPr>
        <p:sp>
          <p:nvSpPr>
            <p:cNvPr id="103444"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5"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6"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7"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8"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9"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50"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103434" name="Group 45"/>
          <p:cNvGrpSpPr>
            <a:grpSpLocks/>
          </p:cNvGrpSpPr>
          <p:nvPr/>
        </p:nvGrpSpPr>
        <p:grpSpPr bwMode="auto">
          <a:xfrm rot="3660000" flipH="1" flipV="1">
            <a:off x="7775575" y="3286125"/>
            <a:ext cx="523875" cy="568325"/>
            <a:chOff x="5777472" y="4798637"/>
            <a:chExt cx="1366185" cy="1260568"/>
          </a:xfrm>
        </p:grpSpPr>
        <p:sp>
          <p:nvSpPr>
            <p:cNvPr id="103437"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38"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39"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0"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1"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2"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3"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54" name="Content Placeholder 2"/>
          <p:cNvSpPr txBox="1">
            <a:spLocks/>
          </p:cNvSpPr>
          <p:nvPr/>
        </p:nvSpPr>
        <p:spPr>
          <a:xfrm>
            <a:off x="457200" y="1295400"/>
            <a:ext cx="4883150" cy="53340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800000"/>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800" dirty="0" smtClean="0">
                <a:latin typeface="Calibri" charset="0"/>
                <a:ea typeface="ＭＳ Ｐゴシック" charset="0"/>
                <a:cs typeface="ＭＳ Ｐゴシック" charset="0"/>
              </a:rPr>
              <a:t>Why not carrier sensing like </a:t>
            </a:r>
            <a:r>
              <a:rPr lang="en-US" sz="2800" dirty="0" err="1" smtClean="0">
                <a:latin typeface="Calibri" charset="0"/>
                <a:ea typeface="ＭＳ Ｐゴシック" charset="0"/>
                <a:cs typeface="ＭＳ Ｐゴシック" charset="0"/>
              </a:rPr>
              <a:t>WiFi</a:t>
            </a:r>
            <a:r>
              <a:rPr lang="en-US" sz="2800" dirty="0" smtClean="0">
                <a:latin typeface="Calibri" charset="0"/>
                <a:ea typeface="ＭＳ Ｐゴシック" charset="0"/>
                <a:cs typeface="ＭＳ Ｐゴシック" charset="0"/>
              </a:rPr>
              <a:t>?</a:t>
            </a:r>
          </a:p>
          <a:p>
            <a:pPr>
              <a:defRPr/>
            </a:pPr>
            <a:r>
              <a:rPr lang="en-US" sz="2800" dirty="0" smtClean="0">
                <a:latin typeface="Calibri" charset="0"/>
                <a:ea typeface="ＭＳ Ｐゴシック" charset="0"/>
                <a:cs typeface="ＭＳ Ｐゴシック" charset="0"/>
              </a:rPr>
              <a:t>Base station coverage is much larger than </a:t>
            </a:r>
            <a:r>
              <a:rPr lang="en-US" sz="2800" dirty="0" err="1" smtClean="0">
                <a:latin typeface="Calibri" charset="0"/>
                <a:ea typeface="ＭＳ Ｐゴシック" charset="0"/>
                <a:cs typeface="ＭＳ Ｐゴシック" charset="0"/>
              </a:rPr>
              <a:t>WiFi</a:t>
            </a:r>
            <a:r>
              <a:rPr lang="en-US" sz="2800" dirty="0" smtClean="0">
                <a:latin typeface="Calibri" charset="0"/>
                <a:ea typeface="ＭＳ Ｐゴシック" charset="0"/>
                <a:cs typeface="ＭＳ Ｐゴシック" charset="0"/>
              </a:rPr>
              <a:t> AP</a:t>
            </a:r>
          </a:p>
          <a:p>
            <a:pPr lvl="1">
              <a:defRPr/>
            </a:pPr>
            <a:r>
              <a:rPr lang="en-US" sz="2400" dirty="0" smtClean="0">
                <a:latin typeface="Calibri" charset="0"/>
                <a:ea typeface="ＭＳ Ｐゴシック" charset="0"/>
                <a:cs typeface="ＭＳ Ｐゴシック" charset="0"/>
              </a:rPr>
              <a:t>UEs most likely cannot hear each other</a:t>
            </a:r>
          </a:p>
          <a:p>
            <a:pPr>
              <a:defRPr/>
            </a:pPr>
            <a:r>
              <a:rPr lang="en-US" sz="2800" dirty="0" smtClean="0">
                <a:latin typeface="Calibri" charset="0"/>
                <a:ea typeface="ＭＳ Ｐゴシック" charset="0"/>
              </a:rPr>
              <a:t>How come base station can hear UEs’ transmissions?</a:t>
            </a:r>
          </a:p>
          <a:p>
            <a:pPr lvl="1">
              <a:defRPr/>
            </a:pPr>
            <a:r>
              <a:rPr lang="en-US" sz="2400" dirty="0" smtClean="0">
                <a:latin typeface="Calibri" charset="0"/>
                <a:ea typeface="ＭＳ Ｐゴシック" charset="0"/>
              </a:rPr>
              <a:t>Base station receivers are much more sensitive and expensive </a:t>
            </a:r>
          </a:p>
          <a:p>
            <a:pPr>
              <a:defRPr/>
            </a:pPr>
            <a:endParaRPr lang="en-US" dirty="0" smtClean="0">
              <a:latin typeface="Calibri" charset="0"/>
              <a:ea typeface="ＭＳ Ｐゴシック" charset="0"/>
              <a:cs typeface="ＭＳ Ｐゴシック" charset="0"/>
            </a:endParaRPr>
          </a:p>
          <a:p>
            <a:pPr>
              <a:defRPr/>
            </a:pPr>
            <a:endParaRPr lang="en-US" dirty="0">
              <a:latin typeface="Calibri" charset="0"/>
              <a:ea typeface="ＭＳ Ｐゴシック" charset="0"/>
              <a:cs typeface="ＭＳ Ｐゴシック" charset="0"/>
            </a:endParaRPr>
          </a:p>
        </p:txBody>
      </p:sp>
      <p:sp>
        <p:nvSpPr>
          <p:cNvPr id="103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E2B4171-AEE0-C544-8FAE-1EC1D04939D2}" type="slidenum">
              <a:rPr lang="en-US" sz="1200">
                <a:solidFill>
                  <a:srgbClr val="898989"/>
                </a:solidFill>
              </a:rPr>
              <a:pPr eaLnBrk="1" hangingPunct="1"/>
              <a:t>9</a:t>
            </a:fld>
            <a:endParaRPr lang="en-US" sz="1200">
              <a:solidFill>
                <a:srgbClr val="898989"/>
              </a:solidFill>
            </a:endParaRPr>
          </a:p>
        </p:txBody>
      </p:sp>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Tree>
    <p:extLst>
      <p:ext uri="{BB962C8B-B14F-4D97-AF65-F5344CB8AC3E}">
        <p14:creationId xmlns:p14="http://schemas.microsoft.com/office/powerpoint/2010/main" val="32692972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5|5.6|81"/>
</p:tagLst>
</file>

<file path=ppt/tags/tag2.xml><?xml version="1.0" encoding="utf-8"?>
<p:tagLst xmlns:a="http://schemas.openxmlformats.org/drawingml/2006/main" xmlns:r="http://schemas.openxmlformats.org/officeDocument/2006/relationships" xmlns:p="http://schemas.openxmlformats.org/presentationml/2006/main">
  <p:tag name="TIMING" val="|15.2|13"/>
</p:tagLst>
</file>

<file path=ppt/tags/tag3.xml><?xml version="1.0" encoding="utf-8"?>
<p:tagLst xmlns:a="http://schemas.openxmlformats.org/drawingml/2006/main" xmlns:r="http://schemas.openxmlformats.org/officeDocument/2006/relationships" xmlns:p="http://schemas.openxmlformats.org/presentationml/2006/main">
  <p:tag name="TIMING" val="|15.2|13"/>
</p:tagLst>
</file>

<file path=ppt/tags/tag4.xml><?xml version="1.0" encoding="utf-8"?>
<p:tagLst xmlns:a="http://schemas.openxmlformats.org/drawingml/2006/main" xmlns:r="http://schemas.openxmlformats.org/officeDocument/2006/relationships" xmlns:p="http://schemas.openxmlformats.org/presentationml/2006/main">
  <p:tag name="TIMING" val="|31.5|63"/>
</p:tagLst>
</file>

<file path=ppt/tags/tag5.xml><?xml version="1.0" encoding="utf-8"?>
<p:tagLst xmlns:a="http://schemas.openxmlformats.org/drawingml/2006/main" xmlns:r="http://schemas.openxmlformats.org/officeDocument/2006/relationships" xmlns:p="http://schemas.openxmlformats.org/presentationml/2006/main">
  <p:tag name="TIMING" val="|15.3|12.6|5.9|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cmpd="sng">
          <a:solidFill>
            <a:schemeClr val="accent2"/>
          </a:solidFill>
          <a:headEnd type="none"/>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Exhibit">
      <a:majorFont>
        <a:latin typeface="Corbel"/>
        <a:ea typeface=""/>
        <a:cs typeface=""/>
        <a:font script="Jpan" typeface="メイリオ"/>
      </a:majorFont>
      <a:minorFont>
        <a:latin typeface="Corbel"/>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headEnd type="none" w="med" len="med"/>
          <a:tailEnd type="none"/>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headEnd type="none" w="med" len="med"/>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800" dirty="0" smtClean="0">
            <a:latin typeface="Gill Sans Light"/>
            <a:cs typeface="Gill Sans Ligh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Segoe UI Light"/>
      <a:ea typeface=""/>
      <a:cs typeface=""/>
    </a:majorFont>
    <a:minorFont>
      <a:latin typeface="Segoe UI Ligh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33927</TotalTime>
  <Words>5076</Words>
  <Application>Microsoft Macintosh PowerPoint</Application>
  <PresentationFormat>On-screen Show (4:3)</PresentationFormat>
  <Paragraphs>1004</Paragraphs>
  <Slides>65</Slides>
  <Notes>32</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65</vt:i4>
      </vt:variant>
    </vt:vector>
  </HeadingPairs>
  <TitlesOfParts>
    <vt:vector size="71" baseType="lpstr">
      <vt:lpstr>Office Theme</vt:lpstr>
      <vt:lpstr>1_Office Theme</vt:lpstr>
      <vt:lpstr>2_Office Theme</vt:lpstr>
      <vt:lpstr>4_Office Theme</vt:lpstr>
      <vt:lpstr>Visio</vt:lpstr>
      <vt:lpstr>Equation</vt:lpstr>
      <vt:lpstr>Cellular Networks and Mobile Computing COMS 6998-7, Spring 2014</vt:lpstr>
      <vt:lpstr>Outline</vt:lpstr>
      <vt:lpstr>Review of Previous Lecture</vt:lpstr>
      <vt:lpstr>LTE Physical Layer</vt:lpstr>
      <vt:lpstr>Review of Previous Lecture (Cont’d)</vt:lpstr>
      <vt:lpstr>Mobility Protocol: GTP</vt:lpstr>
      <vt:lpstr>Mobility Protocol: Proxy Mobile IP (PMIP)</vt:lpstr>
      <vt:lpstr>Review of Previous Lecture (Cont’d)</vt:lpstr>
      <vt:lpstr>Random Access</vt:lpstr>
      <vt:lpstr>Review of Previous Lecture (Cont’d)</vt:lpstr>
      <vt:lpstr>Current LTE Architecture</vt:lpstr>
      <vt:lpstr>Outline</vt:lpstr>
      <vt:lpstr>PowerPoint Presentation</vt:lpstr>
      <vt:lpstr>The network Should Change to</vt:lpstr>
      <vt:lpstr>Software Defined Network (SDN)</vt:lpstr>
      <vt:lpstr>Network OS</vt:lpstr>
      <vt:lpstr>Software Defined Network (SDN)</vt:lpstr>
      <vt:lpstr>Control Program</vt:lpstr>
      <vt:lpstr>Forwarding Abstraction</vt:lpstr>
      <vt:lpstr>PowerPoint Presentation</vt:lpstr>
      <vt:lpstr>Outline</vt:lpstr>
      <vt:lpstr>A Clean-Slate Design:  Software-Defined Radio Access Networks</vt:lpstr>
      <vt:lpstr>Carrier’s Dilemma</vt:lpstr>
      <vt:lpstr>LTE Radio Access Networks</vt:lpstr>
      <vt:lpstr>Dense and Chaotic Deployments</vt:lpstr>
      <vt:lpstr>Problems</vt:lpstr>
      <vt:lpstr>SoftRAN: Big Base Station Abstraction</vt:lpstr>
      <vt:lpstr>Radio Resource Allocation</vt:lpstr>
      <vt:lpstr>SoftRAN: SDN Approach to RAN</vt:lpstr>
      <vt:lpstr>SoftRAN: SDN Approach to RAN</vt:lpstr>
      <vt:lpstr>SoftRAN Architecture Summary</vt:lpstr>
      <vt:lpstr>SoftRAN Architecture: Updates</vt:lpstr>
      <vt:lpstr>SoftRAN Architecture: Controller Design</vt:lpstr>
      <vt:lpstr>SoftRAN Architecture: Radio Element API</vt:lpstr>
      <vt:lpstr>Refactoring Control Plane</vt:lpstr>
      <vt:lpstr>SoftRAN Advantages</vt:lpstr>
      <vt:lpstr>SoftRAN: Evolving the RAN</vt:lpstr>
      <vt:lpstr>Implementation: Modifications</vt:lpstr>
      <vt:lpstr>RadioVisor Design</vt:lpstr>
      <vt:lpstr>Slice Manager</vt:lpstr>
      <vt:lpstr>Resource Grid Allocation and Isolation</vt:lpstr>
      <vt:lpstr>Conclusion</vt:lpstr>
      <vt:lpstr>A Clean-Slate Design:  Software-Defined Cellular Core Networks</vt:lpstr>
      <vt:lpstr>Cellular Core Network Architecture</vt:lpstr>
      <vt:lpstr>SoftCell Overview</vt:lpstr>
      <vt:lpstr>SoftCell Design Goal</vt:lpstr>
      <vt:lpstr>Characteristics of Cellular Core Networks</vt:lpstr>
      <vt:lpstr>Challenge: Scalability</vt:lpstr>
      <vt:lpstr>SoftCell: Design-in-the-Large</vt:lpstr>
      <vt:lpstr>Multi-Dimensional Aggregation</vt:lpstr>
      <vt:lpstr>Conclusion and Future Work</vt:lpstr>
      <vt:lpstr>A Clean-Slate Design:  Software-Defined WAN</vt:lpstr>
      <vt:lpstr>Current Mobile WANs</vt:lpstr>
      <vt:lpstr>Mobile WANs Problems</vt:lpstr>
      <vt:lpstr>SoftMoW Motivation</vt:lpstr>
      <vt:lpstr>SoftMoW Solution</vt:lpstr>
      <vt:lpstr>SoftMoW Solution</vt:lpstr>
      <vt:lpstr>First Level-SoftMoW Architecture</vt:lpstr>
      <vt:lpstr>Second Level-SoftMoW Architecture</vt:lpstr>
      <vt:lpstr>Hierarchical Traffic Engineering</vt:lpstr>
      <vt:lpstr>Time-of-day Handover Optimization</vt:lpstr>
      <vt:lpstr>Conclusion</vt:lpstr>
      <vt:lpstr>Summary</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790</cp:revision>
  <dcterms:created xsi:type="dcterms:W3CDTF">2011-08-08T23:13:16Z</dcterms:created>
  <dcterms:modified xsi:type="dcterms:W3CDTF">2014-03-24T12:12:56Z</dcterms:modified>
</cp:coreProperties>
</file>