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4"/>
  </p:notesMasterIdLst>
  <p:handoutMasterIdLst>
    <p:handoutMasterId r:id="rId75"/>
  </p:handoutMasterIdLst>
  <p:sldIdLst>
    <p:sldId id="647" r:id="rId3"/>
    <p:sldId id="648" r:id="rId4"/>
    <p:sldId id="649" r:id="rId5"/>
    <p:sldId id="637" r:id="rId6"/>
    <p:sldId id="638" r:id="rId7"/>
    <p:sldId id="639" r:id="rId8"/>
    <p:sldId id="640" r:id="rId9"/>
    <p:sldId id="642" r:id="rId10"/>
    <p:sldId id="641" r:id="rId11"/>
    <p:sldId id="643" r:id="rId12"/>
    <p:sldId id="644" r:id="rId13"/>
    <p:sldId id="645" r:id="rId14"/>
    <p:sldId id="646" r:id="rId15"/>
    <p:sldId id="650" r:id="rId16"/>
    <p:sldId id="636" r:id="rId17"/>
    <p:sldId id="669" r:id="rId18"/>
    <p:sldId id="502" r:id="rId19"/>
    <p:sldId id="503" r:id="rId20"/>
    <p:sldId id="504" r:id="rId21"/>
    <p:sldId id="505" r:id="rId22"/>
    <p:sldId id="506" r:id="rId23"/>
    <p:sldId id="507" r:id="rId24"/>
    <p:sldId id="509" r:id="rId25"/>
    <p:sldId id="510" r:id="rId26"/>
    <p:sldId id="511" r:id="rId27"/>
    <p:sldId id="512" r:id="rId28"/>
    <p:sldId id="513" r:id="rId29"/>
    <p:sldId id="595" r:id="rId30"/>
    <p:sldId id="578" r:id="rId31"/>
    <p:sldId id="625" r:id="rId32"/>
    <p:sldId id="579" r:id="rId33"/>
    <p:sldId id="626" r:id="rId34"/>
    <p:sldId id="581" r:id="rId35"/>
    <p:sldId id="582" r:id="rId36"/>
    <p:sldId id="583" r:id="rId37"/>
    <p:sldId id="584" r:id="rId38"/>
    <p:sldId id="585" r:id="rId39"/>
    <p:sldId id="586" r:id="rId40"/>
    <p:sldId id="627" r:id="rId41"/>
    <p:sldId id="588" r:id="rId42"/>
    <p:sldId id="589" r:id="rId43"/>
    <p:sldId id="590" r:id="rId44"/>
    <p:sldId id="591" r:id="rId45"/>
    <p:sldId id="628" r:id="rId46"/>
    <p:sldId id="593" r:id="rId47"/>
    <p:sldId id="594" r:id="rId48"/>
    <p:sldId id="652" r:id="rId49"/>
    <p:sldId id="653" r:id="rId50"/>
    <p:sldId id="654" r:id="rId51"/>
    <p:sldId id="655" r:id="rId52"/>
    <p:sldId id="656" r:id="rId53"/>
    <p:sldId id="658" r:id="rId54"/>
    <p:sldId id="657" r:id="rId55"/>
    <p:sldId id="666" r:id="rId56"/>
    <p:sldId id="667" r:id="rId57"/>
    <p:sldId id="659" r:id="rId58"/>
    <p:sldId id="668" r:id="rId59"/>
    <p:sldId id="660" r:id="rId60"/>
    <p:sldId id="661" r:id="rId61"/>
    <p:sldId id="662" r:id="rId62"/>
    <p:sldId id="670" r:id="rId63"/>
    <p:sldId id="663" r:id="rId64"/>
    <p:sldId id="665" r:id="rId65"/>
    <p:sldId id="672" r:id="rId66"/>
    <p:sldId id="679" r:id="rId67"/>
    <p:sldId id="673" r:id="rId68"/>
    <p:sldId id="674" r:id="rId69"/>
    <p:sldId id="675" r:id="rId70"/>
    <p:sldId id="676" r:id="rId71"/>
    <p:sldId id="677" r:id="rId72"/>
    <p:sldId id="678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3" autoAdjust="0"/>
  </p:normalViewPr>
  <p:slideViewPr>
    <p:cSldViewPr>
      <p:cViewPr>
        <p:scale>
          <a:sx n="100" d="100"/>
          <a:sy n="100" d="100"/>
        </p:scale>
        <p:origin x="-85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'whatif-wb'!$C$11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DD9E3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plus>
            <c:min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'whatif-wb'!$B$12:$B$16</c:f>
              <c:strCache>
                <c:ptCount val="5"/>
                <c:pt idx="0">
                  <c:v>Baseline</c:v>
                </c:pt>
                <c:pt idx="1">
                  <c:v>Cache in RAM</c:v>
                </c:pt>
                <c:pt idx="2">
                  <c:v>DB in RAM</c:v>
                </c:pt>
                <c:pt idx="3">
                  <c:v>All in RAM</c:v>
                </c:pt>
                <c:pt idx="4">
                  <c:v>Disable fsync</c:v>
                </c:pt>
              </c:strCache>
            </c:strRef>
          </c:cat>
          <c:val>
            <c:numRef>
              <c:f>'whatif-wb'!$C$12:$C$16</c:f>
              <c:numCache>
                <c:formatCode>General</c:formatCode>
                <c:ptCount val="5"/>
                <c:pt idx="0">
                  <c:v>490.5</c:v>
                </c:pt>
                <c:pt idx="1">
                  <c:v>468.1</c:v>
                </c:pt>
                <c:pt idx="2">
                  <c:v>179.7</c:v>
                </c:pt>
                <c:pt idx="3">
                  <c:v>139.1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1706856"/>
        <c:axId val="-2032829448"/>
      </c:barChart>
      <c:catAx>
        <c:axId val="-2031706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032829448"/>
        <c:crosses val="autoZero"/>
        <c:auto val="1"/>
        <c:lblAlgn val="ctr"/>
        <c:lblOffset val="100"/>
        <c:noMultiLvlLbl val="0"/>
      </c:catAx>
      <c:valAx>
        <c:axId val="-20328294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031706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2/22/14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2/22/14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880A70E4-1AE7-4085-9194-DBBD09C0AFD7}" type="slidenum">
              <a:rPr lang="en-US" smtClean="0">
                <a:ea typeface="ＭＳ Ｐゴシック" pitchFamily="34" charset="-128"/>
              </a:rPr>
              <a:pPr defTabSz="963273"/>
              <a:t>67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B0A36-A84B-4F84-9F2B-9B6C3221214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CB575E6C-3C5A-4BCA-9D25-860888D6F108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70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482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21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06412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5629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773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7130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418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6288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0218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7982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7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6064374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15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69" y="1928813"/>
            <a:ext cx="7358063" cy="3000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854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hf sldNum="0" hdr="0"/>
  <p:txStyles>
    <p:titleStyle>
      <a:lvl1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+mj-lt"/>
          <a:ea typeface="+mj-ea"/>
          <a:cs typeface="+mj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6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10Spring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adget.com/2012/10/03/sandia-labs-megadroid-project-simulates-300-000-android-phones/" TargetMode="External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://cells.cs.columbia.edu" TargetMode="External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llrox.com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Cellular Networks and Mobile Computing</a:t>
            </a:r>
            <a:br>
              <a:rPr lang="en-US" dirty="0"/>
            </a:br>
            <a:r>
              <a:rPr lang="en-US" dirty="0"/>
              <a:t>COMS 6998-7, Spring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Erran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http://www.cs.columbia.edu/~lierranli/coms6998-7Spring2014/</a:t>
            </a:r>
            <a:endParaRPr lang="en-US" sz="3400" dirty="0">
              <a:solidFill>
                <a:srgbClr val="9F8540"/>
              </a:solidFill>
            </a:endParaRPr>
          </a:p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2</a:t>
            </a:r>
            <a:r>
              <a:rPr lang="en-US" sz="3400" dirty="0" smtClean="0">
                <a:solidFill>
                  <a:schemeClr val="tx1"/>
                </a:solidFill>
              </a:rPr>
              <a:t>/</a:t>
            </a:r>
            <a:r>
              <a:rPr lang="en-US" sz="3400" dirty="0" smtClean="0">
                <a:solidFill>
                  <a:schemeClr val="tx1"/>
                </a:solidFill>
              </a:rPr>
              <a:t>24</a:t>
            </a:r>
            <a:r>
              <a:rPr lang="en-US" sz="3400" dirty="0" smtClean="0">
                <a:solidFill>
                  <a:schemeClr val="tx1"/>
                </a:solidFill>
              </a:rPr>
              <a:t>/</a:t>
            </a:r>
            <a:r>
              <a:rPr lang="en-US" sz="3400" dirty="0" smtClean="0">
                <a:solidFill>
                  <a:schemeClr val="tx1"/>
                </a:solidFill>
              </a:rPr>
              <a:t>2014: </a:t>
            </a:r>
            <a:r>
              <a:rPr lang="en-US" sz="3400" dirty="0">
                <a:solidFill>
                  <a:schemeClr val="tx1"/>
                </a:solidFill>
              </a:rPr>
              <a:t>Smart phone virtualization and storage</a:t>
            </a:r>
          </a:p>
          <a:p>
            <a:pPr lvl="0" algn="r"/>
            <a:endParaRPr 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8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Finite-State-Machine (FSM) </a:t>
            </a:r>
            <a:br>
              <a:rPr lang="en-US" dirty="0" smtClean="0"/>
            </a:br>
            <a:r>
              <a:rPr lang="en-US" dirty="0" smtClean="0"/>
              <a:t>as Power Model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Finite-State-Machine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(FSM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Nodes:</a:t>
            </a:r>
            <a:r>
              <a:rPr lang="en-US" dirty="0" smtClean="0"/>
              <a:t> Power states </a:t>
            </a:r>
          </a:p>
          <a:p>
            <a:pPr lvl="1"/>
            <a:r>
              <a:rPr lang="en-US" dirty="0" smtClean="0"/>
              <a:t>Base State: No activity on phone</a:t>
            </a:r>
          </a:p>
          <a:p>
            <a:pPr lvl="1"/>
            <a:r>
              <a:rPr lang="en-US" dirty="0" smtClean="0"/>
              <a:t>Productive state: Actual utilization</a:t>
            </a:r>
          </a:p>
          <a:p>
            <a:pPr lvl="1"/>
            <a:r>
              <a:rPr lang="en-US" dirty="0" smtClean="0"/>
              <a:t>Tail state: No-useful work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Edges:</a:t>
            </a:r>
            <a:r>
              <a:rPr lang="en-US" dirty="0" smtClean="0"/>
              <a:t> Transition rules</a:t>
            </a:r>
          </a:p>
          <a:p>
            <a:pPr lvl="1"/>
            <a:r>
              <a:rPr lang="en-US" dirty="0" smtClean="0"/>
              <a:t>System calls (start/completion)</a:t>
            </a:r>
          </a:p>
          <a:p>
            <a:pPr lvl="1"/>
            <a:r>
              <a:rPr lang="en-US" dirty="0" smtClean="0"/>
              <a:t>Workload (Ex: 50 </a:t>
            </a:r>
            <a:r>
              <a:rPr lang="en-US" dirty="0" err="1" smtClean="0"/>
              <a:t>pkts</a:t>
            </a:r>
            <a:r>
              <a:rPr lang="en-US" dirty="0" smtClean="0"/>
              <a:t>/sec)</a:t>
            </a:r>
          </a:p>
          <a:p>
            <a:pPr lvl="1"/>
            <a:r>
              <a:rPr lang="en-US" dirty="0" smtClean="0"/>
              <a:t>Timeout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62600" y="3733800"/>
            <a:ext cx="3185160" cy="2209800"/>
            <a:chOff x="5562600" y="3733800"/>
            <a:chExt cx="3185160" cy="2209800"/>
          </a:xfrm>
        </p:grpSpPr>
        <p:grpSp>
          <p:nvGrpSpPr>
            <p:cNvPr id="17" name="Group 16"/>
            <p:cNvGrpSpPr/>
            <p:nvPr/>
          </p:nvGrpSpPr>
          <p:grpSpPr>
            <a:xfrm>
              <a:off x="5562600" y="3733800"/>
              <a:ext cx="3185160" cy="2209800"/>
              <a:chOff x="5562600" y="1676400"/>
              <a:chExt cx="3185160" cy="220980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62600" y="16764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7772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477000" y="29718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7" idx="6"/>
                <a:endCxn id="8" idx="2"/>
              </p:cNvCxnSpPr>
              <p:nvPr/>
            </p:nvCxnSpPr>
            <p:spPr>
              <a:xfrm>
                <a:off x="6537960" y="2133600"/>
                <a:ext cx="123444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8" idx="4"/>
                <a:endCxn id="9" idx="6"/>
              </p:cNvCxnSpPr>
              <p:nvPr/>
            </p:nvCxnSpPr>
            <p:spPr>
              <a:xfrm rot="5400000">
                <a:off x="7551420" y="2720340"/>
                <a:ext cx="609600" cy="8077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1"/>
                <a:endCxn id="7" idx="4"/>
              </p:cNvCxnSpPr>
              <p:nvPr/>
            </p:nvCxnSpPr>
            <p:spPr>
              <a:xfrm rot="16200000" flipV="1">
                <a:off x="6077604" y="2563477"/>
                <a:ext cx="514911" cy="569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629400" y="1828800"/>
                <a:ext cx="1196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Transitions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>
              <a:stCxn id="8" idx="0"/>
              <a:endCxn id="8" idx="6"/>
            </p:cNvCxnSpPr>
            <p:nvPr/>
          </p:nvCxnSpPr>
          <p:spPr>
            <a:xfrm rot="16200000" flipH="1">
              <a:off x="8275320" y="3947160"/>
              <a:ext cx="457200" cy="487680"/>
            </a:xfrm>
            <a:prstGeom prst="curvedConnector4">
              <a:avLst>
                <a:gd name="adj1" fmla="val -60150"/>
                <a:gd name="adj2" fmla="val 1553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1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Power Model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‘Brute Force’ Approach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1 : </a:t>
            </a:r>
            <a:r>
              <a:rPr lang="en-US" sz="2400" dirty="0" smtClean="0">
                <a:solidFill>
                  <a:srgbClr val="0070C0"/>
                </a:solidFill>
              </a:rPr>
              <a:t>Model Single System Call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2 : </a:t>
            </a:r>
            <a:r>
              <a:rPr lang="en-US" sz="2400" dirty="0" smtClean="0">
                <a:solidFill>
                  <a:srgbClr val="0070C0"/>
                </a:solidFill>
              </a:rPr>
              <a:t>Model Multiple System Calls for Same Component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3 : </a:t>
            </a:r>
            <a:r>
              <a:rPr lang="en-US" sz="2400" dirty="0" smtClean="0">
                <a:solidFill>
                  <a:srgbClr val="0070C0"/>
                </a:solidFill>
              </a:rPr>
              <a:t>Model Multiple Components (Entire Phone)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Requires domain knowledge</a:t>
            </a:r>
          </a:p>
          <a:p>
            <a:pPr lvl="1"/>
            <a:r>
              <a:rPr lang="en-US" dirty="0" smtClean="0"/>
              <a:t>Semantics of system calls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an energy profiling tool such as </a:t>
            </a:r>
            <a:r>
              <a:rPr lang="en-US" dirty="0" err="1"/>
              <a:t>E</a:t>
            </a:r>
            <a:r>
              <a:rPr lang="en-US" dirty="0" err="1" smtClean="0"/>
              <a:t>prof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Tracking power activities</a:t>
            </a:r>
          </a:p>
          <a:p>
            <a:pPr lvl="1"/>
            <a:r>
              <a:rPr lang="en-US" dirty="0" smtClean="0"/>
              <a:t>System call based online power model</a:t>
            </a:r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pPr lvl="1"/>
            <a:r>
              <a:rPr lang="en-US" dirty="0" smtClean="0"/>
              <a:t>IO: </a:t>
            </a:r>
            <a:r>
              <a:rPr lang="en-US" dirty="0" err="1" smtClean="0"/>
              <a:t>Backtrace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CPU: 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/>
            <a:r>
              <a:rPr lang="en-US" dirty="0" smtClean="0"/>
              <a:t>Accounting Policy: Lingering Energy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00150" cy="1047750"/>
          </a:xfrm>
          <a:prstGeom prst="rect">
            <a:avLst/>
          </a:prstGeom>
          <a:noFill/>
        </p:spPr>
      </p:pic>
      <p:pic>
        <p:nvPicPr>
          <p:cNvPr id="6" name="Picture 5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200150" cy="10477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Android Virtualization on X86 Servers (TODO)</a:t>
            </a:r>
          </a:p>
          <a:p>
            <a:pPr lvl="1"/>
            <a:r>
              <a:rPr lang="en-US" dirty="0" smtClean="0"/>
              <a:t>Android Virtualization on Mobile Device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err="1" smtClean="0"/>
              <a:t>iOS</a:t>
            </a:r>
            <a:r>
              <a:rPr lang="en-US" dirty="0" smtClean="0"/>
              <a:t> apps on Android Device</a:t>
            </a:r>
          </a:p>
          <a:p>
            <a:pPr lvl="1"/>
            <a:r>
              <a:rPr lang="en-US" dirty="0" smtClean="0"/>
              <a:t>ARM/KVM Virtualization</a:t>
            </a:r>
          </a:p>
          <a:p>
            <a:r>
              <a:rPr lang="en-US" dirty="0" smtClean="0"/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Phone Virtualization: on </a:t>
            </a:r>
            <a:r>
              <a:rPr lang="en-US" dirty="0" smtClean="0"/>
              <a:t>Servers/PCs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Bluestacks</a:t>
            </a:r>
            <a:r>
              <a:rPr lang="en-US" dirty="0" smtClean="0"/>
              <a:t> (Demo)</a:t>
            </a:r>
          </a:p>
          <a:p>
            <a:pPr marL="0" indent="0">
              <a:buNone/>
            </a:pPr>
            <a:r>
              <a:rPr lang="en-US" dirty="0" err="1" smtClean="0"/>
              <a:t>MegaDroid</a:t>
            </a:r>
            <a:endParaRPr lang="en-US" dirty="0" smtClean="0"/>
          </a:p>
          <a:p>
            <a:r>
              <a:rPr lang="en-US" dirty="0" smtClean="0"/>
              <a:t>Off</a:t>
            </a:r>
            <a:r>
              <a:rPr lang="en-US" dirty="0"/>
              <a:t>-the-shelf PCs emulates a town of 300,000 Android phones </a:t>
            </a:r>
            <a:endParaRPr lang="en-US" dirty="0" smtClean="0"/>
          </a:p>
          <a:p>
            <a:pPr lvl="1"/>
            <a:r>
              <a:rPr lang="en-US" dirty="0" smtClean="0"/>
              <a:t>Emulate </a:t>
            </a:r>
            <a:r>
              <a:rPr lang="en-US" dirty="0"/>
              <a:t>cellular and GPS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Usage: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racing </a:t>
            </a:r>
            <a:r>
              <a:rPr lang="en-US" dirty="0"/>
              <a:t>the wider effects of natural </a:t>
            </a:r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Hacking attempts</a:t>
            </a:r>
          </a:p>
          <a:p>
            <a:pPr lvl="1"/>
            <a:r>
              <a:rPr lang="en-US" dirty="0" smtClean="0"/>
              <a:t>Software bugs</a:t>
            </a:r>
          </a:p>
          <a:p>
            <a:pPr lvl="1"/>
            <a:r>
              <a:rPr lang="en-US" dirty="0" smtClean="0"/>
              <a:t>Assist real phone (e.g. offload computation, virus check)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http://www.engadget.com/2012/10/03/sandia-labs-megadroid-project-simulates-300-000-android-phones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6" name="Picture 5" descr="megadroid-sandia-cropped-proto-custom_2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33121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Android Virtualization on X86 Servers (TODO)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Android Virtualization on Mobile Device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err="1" smtClean="0"/>
              <a:t>iOS</a:t>
            </a:r>
            <a:r>
              <a:rPr lang="en-US" dirty="0" smtClean="0"/>
              <a:t> apps on Android Device</a:t>
            </a:r>
          </a:p>
          <a:p>
            <a:pPr lvl="1"/>
            <a:r>
              <a:rPr lang="en-US" dirty="0" smtClean="0"/>
              <a:t>ARM/KVM Virtualization</a:t>
            </a:r>
          </a:p>
          <a:p>
            <a:r>
              <a:rPr lang="en-US" dirty="0" smtClean="0"/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750469" y="991195"/>
            <a:ext cx="1986855" cy="2156520"/>
            <a:chOff x="0" y="120"/>
            <a:chExt cx="1780" cy="193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"/>
              <a:ext cx="976" cy="1708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470" y="120"/>
              <a:ext cx="1310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Personal Phone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78855" y="1526976"/>
            <a:ext cx="2673325" cy="2428875"/>
            <a:chOff x="0" y="120"/>
            <a:chExt cx="2394" cy="217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52"/>
              <a:ext cx="1944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120"/>
              <a:ext cx="1305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ea typeface="ＭＳ Ｐゴシック" charset="0"/>
                  <a:cs typeface="Palatino" charset="0"/>
                </a:rPr>
                <a:t>Business Phone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915918" y="2018109"/>
            <a:ext cx="1967880" cy="2696766"/>
            <a:chOff x="0" y="120"/>
            <a:chExt cx="1763" cy="241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48"/>
              <a:ext cx="1187" cy="208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120"/>
              <a:ext cx="1449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Developer Phone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743200" y="3886200"/>
            <a:ext cx="3099718" cy="2361902"/>
            <a:chOff x="0" y="-60"/>
            <a:chExt cx="2777" cy="2116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2777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603" y="-60"/>
              <a:ext cx="147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Children</a:t>
              </a:r>
              <a:r>
                <a:rPr lang="ja-JP" altLang="en-US" dirty="0">
                  <a:solidFill>
                    <a:srgbClr val="000000"/>
                  </a:solidFill>
                  <a:latin typeface="Arial"/>
                  <a:ea typeface="ＭＳ Ｐゴシック" charset="0"/>
                  <a:cs typeface="Palatino" charset="0"/>
                </a:rPr>
                <a:t>’</a:t>
              </a: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 Phone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089422" cy="190648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/>
          </p:cNvSpPr>
          <p:nvPr/>
        </p:nvSpPr>
        <p:spPr bwMode="auto">
          <a:xfrm>
            <a:off x="457200" y="1219200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Bare-Metal Hypervisor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0" y="1828800"/>
            <a:ext cx="5357812" cy="2741414"/>
            <a:chOff x="1893094" y="2250281"/>
            <a:chExt cx="5357812" cy="2741414"/>
          </a:xfrm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6090047" y="2250281"/>
              <a:ext cx="1160859" cy="2741414"/>
              <a:chOff x="0" y="0"/>
              <a:chExt cx="1040" cy="2456"/>
            </a:xfrm>
          </p:grpSpPr>
          <p:sp>
            <p:nvSpPr>
              <p:cNvPr id="22529" name="AutoShape 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2" name="Group 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0" name="Rectangle 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1" name="Rectangle 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3991571" y="2250281"/>
              <a:ext cx="1160859" cy="2741414"/>
              <a:chOff x="0" y="0"/>
              <a:chExt cx="1040" cy="2456"/>
            </a:xfrm>
          </p:grpSpPr>
          <p:sp>
            <p:nvSpPr>
              <p:cNvPr id="22534" name="AutoShape 6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5" name="Rectangle 7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Rectangle 8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1893094" y="2250281"/>
              <a:ext cx="1160859" cy="2741414"/>
              <a:chOff x="0" y="0"/>
              <a:chExt cx="1040" cy="2456"/>
            </a:xfrm>
          </p:grpSpPr>
          <p:sp>
            <p:nvSpPr>
              <p:cNvPr id="22539" name="AutoShape 1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40" name="Rectangle 1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Rectangle 1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pic>
          <p:nvPicPr>
            <p:cNvPr id="2254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109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45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81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752600" y="4800600"/>
            <a:ext cx="5527477" cy="1410891"/>
            <a:chOff x="1785937" y="5179219"/>
            <a:chExt cx="5527477" cy="1410891"/>
          </a:xfrm>
        </p:grpSpPr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>
              <a:off x="1785937" y="5179219"/>
              <a:ext cx="5527477" cy="696516"/>
              <a:chOff x="0" y="0"/>
              <a:chExt cx="4952" cy="624"/>
            </a:xfrm>
          </p:grpSpPr>
          <p:sp>
            <p:nvSpPr>
              <p:cNvPr id="22545" name="AutoShape 17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89999"/>
                    </a:srgbClr>
                  </a:gs>
                  <a:gs pos="13353">
                    <a:srgbClr val="D28891">
                      <a:alpha val="84658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Hypervisor / VMM</a:t>
                </a: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1785937" y="5893594"/>
              <a:ext cx="5527477" cy="696516"/>
              <a:chOff x="0" y="0"/>
              <a:chExt cx="4952" cy="624"/>
            </a:xfrm>
          </p:grpSpPr>
          <p:sp>
            <p:nvSpPr>
              <p:cNvPr id="22551" name="AutoShape 23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77757E">
                      <a:alpha val="50000"/>
                    </a:srgbClr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Hardware</a:t>
                </a:r>
              </a:p>
            </p:txBody>
          </p:sp>
        </p:grpSp>
      </p:grpSp>
      <p:sp>
        <p:nvSpPr>
          <p:cNvPr id="22554" name="Rectangle 26"/>
          <p:cNvSpPr>
            <a:spLocks/>
          </p:cNvSpPr>
          <p:nvPr/>
        </p:nvSpPr>
        <p:spPr bwMode="auto">
          <a:xfrm>
            <a:off x="464344" y="357188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Server Virtualization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1419820" y="1562695"/>
            <a:ext cx="629543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Palatino" charset="0"/>
              </a:rPr>
              <a:t>poor device support /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4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3: lab session on </a:t>
            </a:r>
            <a:r>
              <a:rPr lang="en-US" dirty="0" err="1" smtClean="0"/>
              <a:t>iOS</a:t>
            </a:r>
            <a:r>
              <a:rPr lang="en-US" dirty="0" smtClean="0"/>
              <a:t> and HW3 by William</a:t>
            </a:r>
          </a:p>
          <a:p>
            <a:r>
              <a:rPr lang="en-US" dirty="0" smtClean="0"/>
              <a:t>March 7: lecture 6</a:t>
            </a:r>
          </a:p>
          <a:p>
            <a:r>
              <a:rPr lang="en-US" dirty="0" smtClean="0"/>
              <a:t>HW2: due on March 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705600" y="1295400"/>
            <a:ext cx="1160859" cy="2428875"/>
            <a:chOff x="0" y="0"/>
            <a:chExt cx="1040" cy="2176"/>
          </a:xfrm>
        </p:grpSpPr>
        <p:sp>
          <p:nvSpPr>
            <p:cNvPr id="23553" name="AutoShape 1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4" name="Rectangle 2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5" name="Rectangle 3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482232" y="1295400"/>
            <a:ext cx="1160859" cy="2428875"/>
            <a:chOff x="0" y="0"/>
            <a:chExt cx="1040" cy="2176"/>
          </a:xfrm>
        </p:grpSpPr>
        <p:sp>
          <p:nvSpPr>
            <p:cNvPr id="23558" name="AutoShape 6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133474" y="4429720"/>
            <a:ext cx="6840141" cy="1160859"/>
            <a:chOff x="0" y="0"/>
            <a:chExt cx="6128" cy="1040"/>
          </a:xfrm>
        </p:grpSpPr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0"/>
              <a:ext cx="6128" cy="104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146" y="360"/>
              <a:ext cx="1255" cy="248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Host OS Kernel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258865" y="1295400"/>
            <a:ext cx="1160859" cy="2428875"/>
            <a:chOff x="0" y="0"/>
            <a:chExt cx="1040" cy="2176"/>
          </a:xfrm>
        </p:grpSpPr>
        <p:sp>
          <p:nvSpPr>
            <p:cNvPr id="23566" name="AutoShape 14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67" name="Rectangle 15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8" name="Rectangle 16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232076" y="3822501"/>
            <a:ext cx="3670102" cy="544711"/>
            <a:chOff x="0" y="0"/>
            <a:chExt cx="3288" cy="488"/>
          </a:xfrm>
        </p:grpSpPr>
        <p:sp>
          <p:nvSpPr>
            <p:cNvPr id="23571" name="AutoShape 19"/>
            <p:cNvSpPr>
              <a:spLocks/>
            </p:cNvSpPr>
            <p:nvPr/>
          </p:nvSpPr>
          <p:spPr bwMode="auto">
            <a:xfrm>
              <a:off x="0" y="0"/>
              <a:ext cx="3288" cy="488"/>
            </a:xfrm>
            <a:prstGeom prst="roundRect">
              <a:avLst>
                <a:gd name="adj" fmla="val 2458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20"/>
            <p:cNvSpPr>
              <a:spLocks/>
            </p:cNvSpPr>
            <p:nvPr/>
          </p:nvSpPr>
          <p:spPr bwMode="auto">
            <a:xfrm>
              <a:off x="574" y="36"/>
              <a:ext cx="213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Hypervisor / VMM</a:t>
              </a:r>
            </a:p>
          </p:txBody>
        </p:sp>
      </p:grp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0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8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4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Rectangle 25"/>
          <p:cNvSpPr>
            <a:spLocks/>
          </p:cNvSpPr>
          <p:nvPr/>
        </p:nvSpPr>
        <p:spPr bwMode="auto">
          <a:xfrm>
            <a:off x="464344" y="1066800"/>
            <a:ext cx="8206383" cy="5137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Hosted Hypervisor</a:t>
            </a:r>
          </a:p>
        </p:txBody>
      </p:sp>
      <p:sp>
        <p:nvSpPr>
          <p:cNvPr id="23578" name="Rectangle 26"/>
          <p:cNvSpPr>
            <a:spLocks/>
          </p:cNvSpPr>
          <p:nvPr/>
        </p:nvSpPr>
        <p:spPr bwMode="auto">
          <a:xfrm>
            <a:off x="330399" y="357188"/>
            <a:ext cx="848320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Desktop Virtualization</a:t>
            </a: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4249935" y="4572595"/>
            <a:ext cx="1169789" cy="884039"/>
            <a:chOff x="0" y="0"/>
            <a:chExt cx="1048" cy="792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0" y="0"/>
              <a:ext cx="1048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28"/>
            <p:cNvSpPr>
              <a:spLocks/>
            </p:cNvSpPr>
            <p:nvPr/>
          </p:nvSpPr>
          <p:spPr bwMode="auto">
            <a:xfrm>
              <a:off x="46" y="20"/>
              <a:ext cx="976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module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1115615" y="5679876"/>
            <a:ext cx="6840141" cy="696516"/>
            <a:chOff x="0" y="0"/>
            <a:chExt cx="6128" cy="624"/>
          </a:xfrm>
        </p:grpSpPr>
        <p:sp>
          <p:nvSpPr>
            <p:cNvPr id="23582" name="AutoShape 30"/>
            <p:cNvSpPr>
              <a:spLocks/>
            </p:cNvSpPr>
            <p:nvPr/>
          </p:nvSpPr>
          <p:spPr bwMode="auto">
            <a:xfrm>
              <a:off x="0" y="0"/>
              <a:ext cx="6128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31"/>
            <p:cNvSpPr>
              <a:spLocks/>
            </p:cNvSpPr>
            <p:nvPr/>
          </p:nvSpPr>
          <p:spPr bwMode="auto">
            <a:xfrm>
              <a:off x="1207" y="60"/>
              <a:ext cx="3723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41" y="2625924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6" name="Rectangle 34"/>
          <p:cNvSpPr>
            <a:spLocks/>
          </p:cNvSpPr>
          <p:nvPr/>
        </p:nvSpPr>
        <p:spPr bwMode="auto">
          <a:xfrm>
            <a:off x="1035248" y="2215158"/>
            <a:ext cx="2330648" cy="49113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Palatino" charset="0"/>
              </a:rPr>
              <a:t>host user space</a:t>
            </a:r>
          </a:p>
        </p:txBody>
      </p:sp>
      <p:sp>
        <p:nvSpPr>
          <p:cNvPr id="23587" name="Rectangle 35"/>
          <p:cNvSpPr>
            <a:spLocks/>
          </p:cNvSpPr>
          <p:nvPr/>
        </p:nvSpPr>
        <p:spPr bwMode="auto">
          <a:xfrm>
            <a:off x="381000" y="1600200"/>
            <a:ext cx="3848695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poor device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 performance</a:t>
            </a:r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6660951" y="4572595"/>
            <a:ext cx="1241227" cy="884039"/>
            <a:chOff x="0" y="0"/>
            <a:chExt cx="1112" cy="792"/>
          </a:xfrm>
        </p:grpSpPr>
        <p:sp>
          <p:nvSpPr>
            <p:cNvPr id="23588" name="AutoShape 36"/>
            <p:cNvSpPr>
              <a:spLocks/>
            </p:cNvSpPr>
            <p:nvPr/>
          </p:nvSpPr>
          <p:spPr bwMode="auto">
            <a:xfrm>
              <a:off x="0" y="0"/>
              <a:ext cx="1112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9" name="Rectangle 37"/>
            <p:cNvSpPr>
              <a:spLocks/>
            </p:cNvSpPr>
            <p:nvPr/>
          </p:nvSpPr>
          <p:spPr bwMode="auto">
            <a:xfrm>
              <a:off x="22" y="36"/>
              <a:ext cx="1064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emulated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devices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67475"/>
            <a:ext cx="2133600" cy="365125"/>
          </a:xfrm>
        </p:spPr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198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696891" y="3080742"/>
            <a:ext cx="1705570" cy="2536031"/>
            <a:chOff x="0" y="0"/>
            <a:chExt cx="1528" cy="2272"/>
          </a:xfrm>
        </p:grpSpPr>
        <p:sp>
          <p:nvSpPr>
            <p:cNvPr id="24577" name="AutoShape 1"/>
            <p:cNvSpPr>
              <a:spLocks/>
            </p:cNvSpPr>
            <p:nvPr/>
          </p:nvSpPr>
          <p:spPr bwMode="auto">
            <a:xfrm>
              <a:off x="0" y="0"/>
              <a:ext cx="1528" cy="2272"/>
            </a:xfrm>
            <a:prstGeom prst="roundRect">
              <a:avLst>
                <a:gd name="adj" fmla="val 7852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52" y="1701"/>
              <a:ext cx="1232" cy="488"/>
              <a:chOff x="0" y="0"/>
              <a:chExt cx="1232" cy="488"/>
            </a:xfrm>
          </p:grpSpPr>
          <p:sp>
            <p:nvSpPr>
              <p:cNvPr id="24578" name="Rectangle 2"/>
              <p:cNvSpPr>
                <a:spLocks/>
              </p:cNvSpPr>
              <p:nvPr/>
            </p:nvSpPr>
            <p:spPr bwMode="auto">
              <a:xfrm>
                <a:off x="0" y="0"/>
                <a:ext cx="1232" cy="4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79" name="Rectangle 3"/>
              <p:cNvSpPr>
                <a:spLocks/>
              </p:cNvSpPr>
              <p:nvPr/>
            </p:nvSpPr>
            <p:spPr bwMode="auto">
              <a:xfrm>
                <a:off x="88" y="25"/>
                <a:ext cx="1064" cy="4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 Kernel</a:t>
                </a:r>
              </a:p>
            </p:txBody>
          </p:sp>
        </p:grpSp>
      </p:grpSp>
      <p:sp>
        <p:nvSpPr>
          <p:cNvPr id="24582" name="Rectangle 6"/>
          <p:cNvSpPr>
            <a:spLocks/>
          </p:cNvSpPr>
          <p:nvPr/>
        </p:nvSpPr>
        <p:spPr bwMode="auto">
          <a:xfrm>
            <a:off x="464344" y="1143000"/>
            <a:ext cx="8206383" cy="4375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User Space SDK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Non-Virtualization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3161110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285750" y="1678781"/>
            <a:ext cx="4670227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no standard apps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secure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018484" y="1759149"/>
            <a:ext cx="2509242" cy="1902023"/>
            <a:chOff x="0" y="0"/>
            <a:chExt cx="2248" cy="1704"/>
          </a:xfrm>
        </p:grpSpPr>
        <p:sp>
          <p:nvSpPr>
            <p:cNvPr id="24586" name="AutoShape 10"/>
            <p:cNvSpPr>
              <a:spLocks/>
            </p:cNvSpPr>
            <p:nvPr/>
          </p:nvSpPr>
          <p:spPr bwMode="auto">
            <a:xfrm>
              <a:off x="0" y="0"/>
              <a:ext cx="2248" cy="1704"/>
            </a:xfrm>
            <a:custGeom>
              <a:avLst/>
              <a:gdLst/>
              <a:ahLst/>
              <a:cxnLst/>
              <a:rect l="0" t="0" r="r" b="b"/>
              <a:pathLst>
                <a:path w="18155" h="19145">
                  <a:moveTo>
                    <a:pt x="5435" y="0"/>
                  </a:moveTo>
                  <a:cubicBezTo>
                    <a:pt x="2433" y="0"/>
                    <a:pt x="0" y="3385"/>
                    <a:pt x="0" y="7561"/>
                  </a:cubicBezTo>
                  <a:lnTo>
                    <a:pt x="0" y="11584"/>
                  </a:lnTo>
                  <a:cubicBezTo>
                    <a:pt x="0" y="12883"/>
                    <a:pt x="236" y="14105"/>
                    <a:pt x="652" y="15173"/>
                  </a:cubicBezTo>
                  <a:lnTo>
                    <a:pt x="-3445" y="21600"/>
                  </a:lnTo>
                  <a:lnTo>
                    <a:pt x="2879" y="18255"/>
                  </a:lnTo>
                  <a:cubicBezTo>
                    <a:pt x="3641" y="18821"/>
                    <a:pt x="4510" y="19145"/>
                    <a:pt x="5435" y="19145"/>
                  </a:cubicBezTo>
                  <a:lnTo>
                    <a:pt x="12720" y="19145"/>
                  </a:lnTo>
                  <a:cubicBezTo>
                    <a:pt x="15722" y="19145"/>
                    <a:pt x="18155" y="15760"/>
                    <a:pt x="18155" y="11584"/>
                  </a:cubicBezTo>
                  <a:lnTo>
                    <a:pt x="18155" y="7561"/>
                  </a:lnTo>
                  <a:cubicBezTo>
                    <a:pt x="18155" y="3385"/>
                    <a:pt x="15722" y="0"/>
                    <a:pt x="12720" y="0"/>
                  </a:cubicBezTo>
                  <a:lnTo>
                    <a:pt x="5435" y="0"/>
                  </a:lnTo>
                  <a:close/>
                  <a:moveTo>
                    <a:pt x="5435" y="0"/>
                  </a:moveTo>
                </a:path>
              </a:pathLst>
            </a:custGeom>
            <a:solidFill>
              <a:srgbClr val="D5D5D5">
                <a:alpha val="5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278" y="180"/>
              <a:ext cx="1728" cy="12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custom user space API for isolated apps</a:t>
              </a:r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3670102" y="5643562"/>
            <a:ext cx="1759148" cy="696516"/>
            <a:chOff x="0" y="0"/>
            <a:chExt cx="1576" cy="624"/>
          </a:xfrm>
        </p:grpSpPr>
        <p:sp>
          <p:nvSpPr>
            <p:cNvPr id="24589" name="AutoShape 13"/>
            <p:cNvSpPr>
              <a:spLocks/>
            </p:cNvSpPr>
            <p:nvPr/>
          </p:nvSpPr>
          <p:spPr bwMode="auto">
            <a:xfrm>
              <a:off x="0" y="0"/>
              <a:ext cx="1576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/>
            </p:cNvSpPr>
            <p:nvPr/>
          </p:nvSpPr>
          <p:spPr bwMode="auto">
            <a:xfrm>
              <a:off x="63" y="60"/>
              <a:ext cx="1488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3348633"/>
            <a:ext cx="1339453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28753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3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0" y="4511725"/>
            <a:ext cx="598289" cy="10470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892969" y="1464469"/>
            <a:ext cx="7358063" cy="4822031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diversity</a:t>
            </a: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mobile usage model</a:t>
            </a:r>
          </a:p>
          <a:p>
            <a:pPr marL="401822" indent="-401822">
              <a:spcBef>
                <a:spcPts val="1266"/>
              </a:spcBef>
              <a:buSzPct val="100000"/>
              <a:buFont typeface="Zapf Dingbats" charset="0"/>
              <a:buChar char="➡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</a:t>
            </a:r>
            <a:r>
              <a:rPr lang="en-US" sz="3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-accelerated UI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10800000" flipH="1">
            <a:off x="5394648" y="5036344"/>
            <a:ext cx="1186532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Challenges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 rot="5400000">
            <a:off x="1848445" y="1857375"/>
            <a:ext cx="401836" cy="1491258"/>
            <a:chOff x="0" y="0"/>
            <a:chExt cx="360" cy="1336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 rot="5400000">
            <a:off x="4991695" y="1857375"/>
            <a:ext cx="401836" cy="1491258"/>
            <a:chOff x="0" y="0"/>
            <a:chExt cx="360" cy="1336"/>
          </a:xfrm>
        </p:grpSpPr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 rot="5400000">
            <a:off x="3430117" y="2328415"/>
            <a:ext cx="392906" cy="1491258"/>
            <a:chOff x="2" y="0"/>
            <a:chExt cx="352" cy="1336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 rot="5400000">
            <a:off x="6563320" y="1857375"/>
            <a:ext cx="401836" cy="1491258"/>
            <a:chOff x="0" y="0"/>
            <a:chExt cx="360" cy="1336"/>
          </a:xfrm>
        </p:grpSpPr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 rot="5400000">
            <a:off x="1852910" y="2326183"/>
            <a:ext cx="392906" cy="1491258"/>
            <a:chOff x="0" y="0"/>
            <a:chExt cx="352" cy="1336"/>
          </a:xfrm>
        </p:grpSpPr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 rot="5400000">
            <a:off x="6567785" y="2326184"/>
            <a:ext cx="392906" cy="1491258"/>
            <a:chOff x="0" y="0"/>
            <a:chExt cx="352" cy="1336"/>
          </a:xfrm>
        </p:grpSpPr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 rot="5400000">
            <a:off x="4991695" y="2330648"/>
            <a:ext cx="401836" cy="1491258"/>
            <a:chOff x="0" y="0"/>
            <a:chExt cx="360" cy="1336"/>
          </a:xfrm>
        </p:grpSpPr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 rot="5400000">
            <a:off x="4991695" y="2786062"/>
            <a:ext cx="401836" cy="1491258"/>
            <a:chOff x="0" y="0"/>
            <a:chExt cx="360" cy="1336"/>
          </a:xfrm>
        </p:grpSpPr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25631" name="Group 31"/>
          <p:cNvGrpSpPr>
            <a:grpSpLocks/>
          </p:cNvGrpSpPr>
          <p:nvPr/>
        </p:nvGrpSpPr>
        <p:grpSpPr bwMode="auto">
          <a:xfrm rot="5400000">
            <a:off x="3424535" y="1852910"/>
            <a:ext cx="392906" cy="1491258"/>
            <a:chOff x="0" y="0"/>
            <a:chExt cx="352" cy="1336"/>
          </a:xfrm>
        </p:grpSpPr>
        <p:sp>
          <p:nvSpPr>
            <p:cNvPr id="25629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0" name="Rectangle 30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 rot="5400000">
            <a:off x="4996160" y="3272730"/>
            <a:ext cx="392906" cy="1491258"/>
            <a:chOff x="0" y="0"/>
            <a:chExt cx="352" cy="1336"/>
          </a:xfrm>
        </p:grpSpPr>
        <p:sp>
          <p:nvSpPr>
            <p:cNvPr id="25632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3" name="Rectangle 33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 rot="5400000">
            <a:off x="6563320" y="2803922"/>
            <a:ext cx="401836" cy="1491258"/>
            <a:chOff x="0" y="0"/>
            <a:chExt cx="360" cy="1336"/>
          </a:xfrm>
        </p:grpSpPr>
        <p:sp>
          <p:nvSpPr>
            <p:cNvPr id="25635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6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 rot="5400000">
            <a:off x="3420070" y="2803922"/>
            <a:ext cx="401836" cy="1491258"/>
            <a:chOff x="0" y="0"/>
            <a:chExt cx="360" cy="1336"/>
          </a:xfrm>
        </p:grpSpPr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9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 rot="5400000">
            <a:off x="4991695" y="1384101"/>
            <a:ext cx="401836" cy="1491258"/>
            <a:chOff x="0" y="0"/>
            <a:chExt cx="360" cy="1336"/>
          </a:xfrm>
        </p:grpSpPr>
        <p:sp>
          <p:nvSpPr>
            <p:cNvPr id="25641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2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 rot="5400000">
            <a:off x="6563320" y="1384101"/>
            <a:ext cx="401836" cy="1491258"/>
            <a:chOff x="0" y="0"/>
            <a:chExt cx="360" cy="1336"/>
          </a:xfrm>
        </p:grpSpPr>
        <p:sp>
          <p:nvSpPr>
            <p:cNvPr id="25644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5" name="Rectangle 4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grpSp>
        <p:nvGrpSpPr>
          <p:cNvPr id="25649" name="Group 49"/>
          <p:cNvGrpSpPr>
            <a:grpSpLocks/>
          </p:cNvGrpSpPr>
          <p:nvPr/>
        </p:nvGrpSpPr>
        <p:grpSpPr bwMode="auto">
          <a:xfrm rot="5400000">
            <a:off x="3420070" y="3277195"/>
            <a:ext cx="401836" cy="1491258"/>
            <a:chOff x="0" y="0"/>
            <a:chExt cx="360" cy="1336"/>
          </a:xfrm>
        </p:grpSpPr>
        <p:sp>
          <p:nvSpPr>
            <p:cNvPr id="25647" name="Rectangle 4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8" name="Rectangle 4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 rot="5400000">
            <a:off x="1848445" y="3277195"/>
            <a:ext cx="401836" cy="1491258"/>
            <a:chOff x="0" y="0"/>
            <a:chExt cx="360" cy="1336"/>
          </a:xfrm>
        </p:grpSpPr>
        <p:sp>
          <p:nvSpPr>
            <p:cNvPr id="25653" name="Rectangle 5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25658" name="Group 58"/>
          <p:cNvGrpSpPr>
            <a:grpSpLocks/>
          </p:cNvGrpSpPr>
          <p:nvPr/>
        </p:nvGrpSpPr>
        <p:grpSpPr bwMode="auto">
          <a:xfrm rot="5400000">
            <a:off x="1848445" y="2803922"/>
            <a:ext cx="401836" cy="1491258"/>
            <a:chOff x="0" y="0"/>
            <a:chExt cx="360" cy="1336"/>
          </a:xfrm>
        </p:grpSpPr>
        <p:sp>
          <p:nvSpPr>
            <p:cNvPr id="25656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h.264 accel.</a:t>
              </a:r>
            </a:p>
          </p:txBody>
        </p:sp>
      </p:grpSp>
      <p:pic>
        <p:nvPicPr>
          <p:cNvPr id="2565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268391"/>
            <a:ext cx="2031504" cy="15359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62" name="Group 62"/>
          <p:cNvGrpSpPr>
            <a:grpSpLocks/>
          </p:cNvGrpSpPr>
          <p:nvPr/>
        </p:nvGrpSpPr>
        <p:grpSpPr bwMode="auto">
          <a:xfrm rot="5400000">
            <a:off x="6567785" y="3272730"/>
            <a:ext cx="392906" cy="1491258"/>
            <a:chOff x="0" y="0"/>
            <a:chExt cx="352" cy="1336"/>
          </a:xfrm>
        </p:grpSpPr>
        <p:sp>
          <p:nvSpPr>
            <p:cNvPr id="25660" name="Rectangle 6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1" name="Rectangle 6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 autoUpdateAnimBg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1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7653" name="Rectangle 5"/>
          <p:cNvSpPr>
            <a:spLocks/>
          </p:cNvSpPr>
          <p:nvPr/>
        </p:nvSpPr>
        <p:spPr bwMode="auto">
          <a:xfrm>
            <a:off x="500063" y="1219200"/>
            <a:ext cx="8134945" cy="457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1714500"/>
            <a:ext cx="5384602" cy="4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45" y="2741414"/>
            <a:ext cx="678656" cy="118764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723305" y="5817691"/>
            <a:ext cx="4589859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large: lots of windows/apps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6029391" y="3352800"/>
            <a:ext cx="3080742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small: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one app at a time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231306"/>
            <a:ext cx="2848570" cy="19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2920008"/>
            <a:ext cx="2004715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34321"/>
            <a:ext cx="1711152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7" y="3125391"/>
            <a:ext cx="75902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0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8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6" grpId="0" autoUpdateAnimBg="0"/>
      <p:bldP spid="2765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5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8677" name="Rectangle 5"/>
          <p:cNvSpPr>
            <a:spLocks/>
          </p:cNvSpPr>
          <p:nvPr/>
        </p:nvSpPr>
        <p:spPr bwMode="auto">
          <a:xfrm>
            <a:off x="500063" y="1098352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1066800" y="2674441"/>
            <a:ext cx="6335911" cy="149125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real-estate is limited, and mobile phone users are accustomed to interacting with 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 Italic" charset="0"/>
                <a:sym typeface="Palatino Italic" charset="0"/>
              </a:rPr>
              <a:t>one thing</a:t>
            </a:r>
            <a:r>
              <a:rPr lang="en-US" sz="3200" i="1" dirty="0">
                <a:solidFill>
                  <a:srgbClr val="FF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at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4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9698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699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9701" name="Rectangle 5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ea typeface="ＭＳ Ｐゴシック" charset="0"/>
                <a:cs typeface="Copperplate" charset="0"/>
                <a:sym typeface="Copperplate" charset="0"/>
              </a:rPr>
              <a:t>Usage Model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1676400" y="3124200"/>
            <a:ext cx="6248400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FBE945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foreground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3733800" y="3124200"/>
            <a:ext cx="3479602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/ </a:t>
            </a:r>
            <a:r>
              <a:rPr lang="en-US" sz="3200" dirty="0">
                <a:solidFill>
                  <a:srgbClr val="6BA83C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background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49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ells</a:t>
            </a:r>
            <a:endParaRPr lang="en-US" sz="4400" dirty="0">
              <a:solidFill>
                <a:srgbClr val="000000"/>
              </a:solidFill>
              <a:latin typeface="+mj-lt"/>
              <a:ea typeface="ＭＳ Ｐゴシック" charset="0"/>
              <a:cs typeface="Copperplate" charset="0"/>
              <a:sym typeface="Copperplate" charset="0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0722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23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0725" name="Rectangle 5"/>
          <p:cNvSpPr>
            <a:spLocks/>
          </p:cNvSpPr>
          <p:nvPr/>
        </p:nvSpPr>
        <p:spPr bwMode="auto">
          <a:xfrm>
            <a:off x="669727" y="1098351"/>
            <a:ext cx="7804547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multiple, isolated virtual phones (VPs) </a:t>
            </a:r>
            <a:b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</a:b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 a single mobile device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100% device support in each VP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unique phone numbers - single SIM!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accelerated 3D graphics!</a:t>
            </a: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Complete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54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31746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47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31749" name="Rectangle 5"/>
          <p:cNvSpPr>
            <a:spLocks/>
          </p:cNvSpPr>
          <p:nvPr/>
        </p:nvSpPr>
        <p:spPr bwMode="auto">
          <a:xfrm>
            <a:off x="500063" y="1098351"/>
            <a:ext cx="8134945" cy="523279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in runtime tests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imperceptible switch time among VPs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500063" y="991195"/>
            <a:ext cx="8134945" cy="410766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Efficient Virtualization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71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3793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794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943"/>
              <a:ext cx="920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6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8" name="Rectangle 16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Multiple VPs</a:t>
            </a:r>
          </a:p>
        </p:txBody>
      </p:sp>
      <p:sp>
        <p:nvSpPr>
          <p:cNvPr id="33809" name="Oval 17"/>
          <p:cNvSpPr>
            <a:spLocks/>
          </p:cNvSpPr>
          <p:nvPr/>
        </p:nvSpPr>
        <p:spPr bwMode="auto">
          <a:xfrm>
            <a:off x="857250" y="3295054"/>
            <a:ext cx="7420570" cy="500063"/>
          </a:xfrm>
          <a:prstGeom prst="ellipse">
            <a:avLst/>
          </a:prstGeom>
          <a:solidFill>
            <a:srgbClr val="5BB830">
              <a:alpha val="39999"/>
            </a:srgbClr>
          </a:solidFill>
          <a:ln w="25400" cap="flat">
            <a:solidFill>
              <a:srgbClr val="5BB8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Rectangle 18"/>
          <p:cNvSpPr>
            <a:spLocks/>
          </p:cNvSpPr>
          <p:nvPr/>
        </p:nvSpPr>
        <p:spPr bwMode="auto">
          <a:xfrm>
            <a:off x="178594" y="2281535"/>
            <a:ext cx="4088606" cy="766465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virtualize at OS interface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10800000">
            <a:off x="2441153" y="2750344"/>
            <a:ext cx="423044" cy="574849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457201" y="1295400"/>
            <a:ext cx="3587948" cy="798612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isolated collection</a:t>
            </a: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rot="10800000">
            <a:off x="3750469" y="1607344"/>
            <a:ext cx="716607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rot="10800000">
            <a:off x="3750469" y="1606228"/>
            <a:ext cx="302716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10800000">
            <a:off x="3750469" y="1607344"/>
            <a:ext cx="189309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808" grpId="0" autoUpdateAnimBg="0"/>
      <p:bldP spid="33809" grpId="0" animBg="1"/>
      <p:bldP spid="33810" grpId="0" autoUpdateAnimBg="0"/>
      <p:bldP spid="33811" grpId="0" animBg="1"/>
      <p:bldP spid="33812" grpId="0" autoUpdateAnimBg="0"/>
      <p:bldP spid="33813" grpId="0" animBg="1"/>
      <p:bldP spid="33814" grpId="0" animBg="1"/>
      <p:bldP spid="338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596878" y="2744391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05808" y="2726531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 rot="5400000">
            <a:off x="1944886" y="1083469"/>
            <a:ext cx="401836" cy="1491258"/>
            <a:chOff x="0" y="0"/>
            <a:chExt cx="360" cy="1336"/>
          </a:xfrm>
        </p:grpSpPr>
        <p:sp>
          <p:nvSpPr>
            <p:cNvPr id="34833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 rot="5400000">
            <a:off x="1949351" y="1552277"/>
            <a:ext cx="392906" cy="1491258"/>
            <a:chOff x="0" y="0"/>
            <a:chExt cx="352" cy="1336"/>
          </a:xfrm>
        </p:grpSpPr>
        <p:sp>
          <p:nvSpPr>
            <p:cNvPr id="34836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7" name="Rectangle 21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5400000">
            <a:off x="5152430" y="2491383"/>
            <a:ext cx="401836" cy="1491258"/>
            <a:chOff x="0" y="0"/>
            <a:chExt cx="360" cy="1336"/>
          </a:xfrm>
        </p:grpSpPr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0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 rot="5400000">
            <a:off x="5156895" y="2960191"/>
            <a:ext cx="392906" cy="1491258"/>
            <a:chOff x="0" y="0"/>
            <a:chExt cx="352" cy="1336"/>
          </a:xfrm>
        </p:grpSpPr>
        <p:sp>
          <p:nvSpPr>
            <p:cNvPr id="34842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3" name="Rectangle 27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 rot="5400000">
            <a:off x="6724055" y="2491383"/>
            <a:ext cx="401836" cy="1491258"/>
            <a:chOff x="0" y="0"/>
            <a:chExt cx="360" cy="1336"/>
          </a:xfrm>
        </p:grpSpPr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6" name="Rectangle 30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 rot="5400000">
            <a:off x="3516511" y="2030016"/>
            <a:ext cx="401836" cy="1491258"/>
            <a:chOff x="0" y="0"/>
            <a:chExt cx="360" cy="1336"/>
          </a:xfrm>
        </p:grpSpPr>
        <p:sp>
          <p:nvSpPr>
            <p:cNvPr id="34848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9" name="Rectangle 3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 rot="5400000">
            <a:off x="3516511" y="2503289"/>
            <a:ext cx="401836" cy="1491258"/>
            <a:chOff x="0" y="0"/>
            <a:chExt cx="360" cy="1336"/>
          </a:xfrm>
        </p:grpSpPr>
        <p:sp>
          <p:nvSpPr>
            <p:cNvPr id="34851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2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 rot="5400000">
            <a:off x="1944886" y="2503289"/>
            <a:ext cx="401836" cy="1491258"/>
            <a:chOff x="0" y="0"/>
            <a:chExt cx="360" cy="1336"/>
          </a:xfrm>
        </p:grpSpPr>
        <p:sp>
          <p:nvSpPr>
            <p:cNvPr id="34854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5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 rot="5400000">
            <a:off x="1944886" y="2030016"/>
            <a:ext cx="401836" cy="1491258"/>
            <a:chOff x="0" y="0"/>
            <a:chExt cx="360" cy="1336"/>
          </a:xfrm>
        </p:grpSpPr>
        <p:sp>
          <p:nvSpPr>
            <p:cNvPr id="34857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8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hw codec</a:t>
              </a:r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 rot="5400000">
            <a:off x="6728520" y="2960191"/>
            <a:ext cx="392906" cy="1491258"/>
            <a:chOff x="0" y="0"/>
            <a:chExt cx="352" cy="1336"/>
          </a:xfrm>
        </p:grpSpPr>
        <p:sp>
          <p:nvSpPr>
            <p:cNvPr id="34860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1" name="Rectangle 45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4" name="Group 58"/>
          <p:cNvGrpSpPr>
            <a:grpSpLocks/>
          </p:cNvGrpSpPr>
          <p:nvPr/>
        </p:nvGrpSpPr>
        <p:grpSpPr bwMode="auto">
          <a:xfrm rot="5400000">
            <a:off x="5152430" y="1544836"/>
            <a:ext cx="401836" cy="1491258"/>
            <a:chOff x="0" y="0"/>
            <a:chExt cx="360" cy="1336"/>
          </a:xfrm>
        </p:grpSpPr>
        <p:sp>
          <p:nvSpPr>
            <p:cNvPr id="34872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3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 rot="5400000">
            <a:off x="3526557" y="1554509"/>
            <a:ext cx="392906" cy="1491258"/>
            <a:chOff x="2" y="0"/>
            <a:chExt cx="352" cy="1336"/>
          </a:xfrm>
        </p:grpSpPr>
        <p:sp>
          <p:nvSpPr>
            <p:cNvPr id="34875" name="Rectangle 59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6" name="Rectangle 60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34880" name="Group 64"/>
          <p:cNvGrpSpPr>
            <a:grpSpLocks/>
          </p:cNvGrpSpPr>
          <p:nvPr/>
        </p:nvGrpSpPr>
        <p:grpSpPr bwMode="auto">
          <a:xfrm rot="5400000">
            <a:off x="6724055" y="1544836"/>
            <a:ext cx="401836" cy="1491258"/>
            <a:chOff x="0" y="0"/>
            <a:chExt cx="360" cy="1336"/>
          </a:xfrm>
        </p:grpSpPr>
        <p:sp>
          <p:nvSpPr>
            <p:cNvPr id="34878" name="Rectangle 6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9" name="Rectangle 6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 rot="5400000">
            <a:off x="6728520" y="2013644"/>
            <a:ext cx="392906" cy="1491258"/>
            <a:chOff x="0" y="0"/>
            <a:chExt cx="352" cy="1336"/>
          </a:xfrm>
        </p:grpSpPr>
        <p:sp>
          <p:nvSpPr>
            <p:cNvPr id="34881" name="Rectangle 6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2" name="Rectangle 66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4886" name="Group 70"/>
          <p:cNvGrpSpPr>
            <a:grpSpLocks/>
          </p:cNvGrpSpPr>
          <p:nvPr/>
        </p:nvGrpSpPr>
        <p:grpSpPr bwMode="auto">
          <a:xfrm rot="5400000">
            <a:off x="5152430" y="2018109"/>
            <a:ext cx="401836" cy="1491258"/>
            <a:chOff x="0" y="0"/>
            <a:chExt cx="360" cy="1336"/>
          </a:xfrm>
        </p:grpSpPr>
        <p:sp>
          <p:nvSpPr>
            <p:cNvPr id="34884" name="Rectangle 6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5" name="Rectangle 6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4889" name="Group 73"/>
          <p:cNvGrpSpPr>
            <a:grpSpLocks/>
          </p:cNvGrpSpPr>
          <p:nvPr/>
        </p:nvGrpSpPr>
        <p:grpSpPr bwMode="auto">
          <a:xfrm rot="5400000">
            <a:off x="3520976" y="1079004"/>
            <a:ext cx="392906" cy="1491258"/>
            <a:chOff x="0" y="0"/>
            <a:chExt cx="352" cy="1336"/>
          </a:xfrm>
        </p:grpSpPr>
        <p:sp>
          <p:nvSpPr>
            <p:cNvPr id="34887" name="Rectangle 7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8" name="Rectangle 72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34892" name="Group 76"/>
          <p:cNvGrpSpPr>
            <a:grpSpLocks/>
          </p:cNvGrpSpPr>
          <p:nvPr/>
        </p:nvGrpSpPr>
        <p:grpSpPr bwMode="auto">
          <a:xfrm rot="5400000">
            <a:off x="5152430" y="1071562"/>
            <a:ext cx="401836" cy="1491258"/>
            <a:chOff x="0" y="0"/>
            <a:chExt cx="360" cy="1336"/>
          </a:xfrm>
        </p:grpSpPr>
        <p:sp>
          <p:nvSpPr>
            <p:cNvPr id="34890" name="Rectangle 7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1" name="Rectangle 7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34895" name="Group 79"/>
          <p:cNvGrpSpPr>
            <a:grpSpLocks/>
          </p:cNvGrpSpPr>
          <p:nvPr/>
        </p:nvGrpSpPr>
        <p:grpSpPr bwMode="auto">
          <a:xfrm rot="5400000">
            <a:off x="6724055" y="1071562"/>
            <a:ext cx="401836" cy="1491258"/>
            <a:chOff x="0" y="0"/>
            <a:chExt cx="360" cy="1336"/>
          </a:xfrm>
        </p:grpSpPr>
        <p:sp>
          <p:nvSpPr>
            <p:cNvPr id="34893" name="Rectangle 7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4" name="Rectangle 7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2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Android Virtualization on X86 Servers (TODO)</a:t>
            </a:r>
          </a:p>
          <a:p>
            <a:pPr lvl="1"/>
            <a:r>
              <a:rPr lang="en-US" dirty="0" smtClean="0"/>
              <a:t>Android Virtualization on Mobile Device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err="1" smtClean="0"/>
              <a:t>iOS</a:t>
            </a:r>
            <a:r>
              <a:rPr lang="en-US" dirty="0" smtClean="0"/>
              <a:t> apps on Android Device</a:t>
            </a:r>
          </a:p>
          <a:p>
            <a:pPr lvl="1"/>
            <a:r>
              <a:rPr lang="en-US" dirty="0" smtClean="0"/>
              <a:t>ARM/KVM Virtualization</a:t>
            </a:r>
          </a:p>
          <a:p>
            <a:r>
              <a:rPr lang="en-US" dirty="0" smtClean="0"/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0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"/>
          <p:cNvSpPr>
            <a:spLocks/>
          </p:cNvSpPr>
          <p:nvPr/>
        </p:nvSpPr>
        <p:spPr bwMode="auto">
          <a:xfrm>
            <a:off x="1151930" y="3518297"/>
            <a:ext cx="6840141" cy="2482453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39700" dist="101600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96" name="Rectangle 19"/>
          <p:cNvSpPr>
            <a:spLocks/>
          </p:cNvSpPr>
          <p:nvPr/>
        </p:nvSpPr>
        <p:spPr bwMode="auto">
          <a:xfrm>
            <a:off x="646063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661172" y="3205758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10800000">
            <a:off x="4567535" y="2768203"/>
            <a:ext cx="0" cy="446484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10800000">
            <a:off x="5702722" y="2768203"/>
            <a:ext cx="0" cy="535781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6836792" y="2768203"/>
            <a:ext cx="0" cy="62507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>
            <a:off x="3652242" y="3293939"/>
            <a:ext cx="2062758" cy="1116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661172" y="3384352"/>
            <a:ext cx="319682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70102" y="3187898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rot="10800000">
            <a:off x="3671218" y="3268266"/>
            <a:ext cx="0" cy="1141884"/>
          </a:xfrm>
          <a:prstGeom prst="line">
            <a:avLst/>
          </a:prstGeom>
          <a:noFill/>
          <a:ln w="508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381000" y="1219200"/>
            <a:ext cx="3886200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all VPs access the same device simultaneously</a:t>
            </a:r>
          </a:p>
        </p:txBody>
      </p:sp>
      <p:sp>
        <p:nvSpPr>
          <p:cNvPr id="34831" name="Oval 15"/>
          <p:cNvSpPr>
            <a:spLocks/>
          </p:cNvSpPr>
          <p:nvPr/>
        </p:nvSpPr>
        <p:spPr bwMode="auto">
          <a:xfrm>
            <a:off x="3446860" y="3027164"/>
            <a:ext cx="446484" cy="767953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10800000">
            <a:off x="3195712" y="2451200"/>
            <a:ext cx="375047" cy="613916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96" name="Rectangle 80"/>
          <p:cNvSpPr>
            <a:spLocks/>
          </p:cNvSpPr>
          <p:nvPr/>
        </p:nvSpPr>
        <p:spPr bwMode="auto">
          <a:xfrm>
            <a:off x="6947297" y="4980533"/>
            <a:ext cx="401836" cy="30360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ea typeface="ＭＳ Ｐゴシック" charset="0"/>
                <a:cs typeface="Palatino" charset="0"/>
              </a:rPr>
              <a:t>•••</a:t>
            </a:r>
          </a:p>
        </p:txBody>
      </p:sp>
      <p:grpSp>
        <p:nvGrpSpPr>
          <p:cNvPr id="34899" name="Group 83"/>
          <p:cNvGrpSpPr>
            <a:grpSpLocks/>
          </p:cNvGrpSpPr>
          <p:nvPr/>
        </p:nvGrpSpPr>
        <p:grpSpPr bwMode="auto">
          <a:xfrm>
            <a:off x="5464969" y="4384476"/>
            <a:ext cx="401836" cy="1491258"/>
            <a:chOff x="0" y="0"/>
            <a:chExt cx="360" cy="1336"/>
          </a:xfrm>
        </p:grpSpPr>
        <p:sp>
          <p:nvSpPr>
            <p:cNvPr id="34897" name="Rectangle 8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8" name="Rectangle 8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Sensors</a:t>
              </a:r>
            </a:p>
          </p:txBody>
        </p:sp>
      </p:grpSp>
      <p:grpSp>
        <p:nvGrpSpPr>
          <p:cNvPr id="34902" name="Group 86"/>
          <p:cNvGrpSpPr>
            <a:grpSpLocks/>
          </p:cNvGrpSpPr>
          <p:nvPr/>
        </p:nvGrpSpPr>
        <p:grpSpPr bwMode="auto">
          <a:xfrm>
            <a:off x="4964906" y="4384476"/>
            <a:ext cx="401836" cy="1491258"/>
            <a:chOff x="0" y="0"/>
            <a:chExt cx="360" cy="1336"/>
          </a:xfrm>
        </p:grpSpPr>
        <p:sp>
          <p:nvSpPr>
            <p:cNvPr id="34900" name="Rectangle 8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1" name="Rectangle 8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Input</a:t>
              </a:r>
            </a:p>
          </p:txBody>
        </p:sp>
      </p:grpSp>
      <p:grpSp>
        <p:nvGrpSpPr>
          <p:cNvPr id="34905" name="Group 89"/>
          <p:cNvGrpSpPr>
            <a:grpSpLocks/>
          </p:cNvGrpSpPr>
          <p:nvPr/>
        </p:nvGrpSpPr>
        <p:grpSpPr bwMode="auto">
          <a:xfrm>
            <a:off x="7456289" y="4384476"/>
            <a:ext cx="401836" cy="1491258"/>
            <a:chOff x="0" y="0"/>
            <a:chExt cx="360" cy="1336"/>
          </a:xfrm>
        </p:grpSpPr>
        <p:sp>
          <p:nvSpPr>
            <p:cNvPr id="34903" name="Rectangle 8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4" name="Rectangle 8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Android...</a:t>
              </a:r>
            </a:p>
          </p:txBody>
        </p:sp>
      </p:grpSp>
      <p:grpSp>
        <p:nvGrpSpPr>
          <p:cNvPr id="34908" name="Group 92"/>
          <p:cNvGrpSpPr>
            <a:grpSpLocks/>
          </p:cNvGrpSpPr>
          <p:nvPr/>
        </p:nvGrpSpPr>
        <p:grpSpPr bwMode="auto">
          <a:xfrm>
            <a:off x="5965031" y="4384476"/>
            <a:ext cx="392906" cy="1491258"/>
            <a:chOff x="0" y="0"/>
            <a:chExt cx="352" cy="1336"/>
          </a:xfrm>
        </p:grpSpPr>
        <p:sp>
          <p:nvSpPr>
            <p:cNvPr id="34906" name="Rectangle 9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7" name="Rectangle 91"/>
            <p:cNvSpPr>
              <a:spLocks/>
            </p:cNvSpPr>
            <p:nvPr/>
          </p:nvSpPr>
          <p:spPr bwMode="auto">
            <a:xfrm rot="-5400000">
              <a:off x="-461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Audio/Video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0"/>
          <p:cNvSpPr>
            <a:spLocks/>
          </p:cNvSpPr>
          <p:nvPr/>
        </p:nvSpPr>
        <p:spPr bwMode="auto">
          <a:xfrm rot="16200000">
            <a:off x="5947173" y="4953745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RTC / Alarms</a:t>
            </a:r>
          </a:p>
        </p:txBody>
      </p:sp>
      <p:sp>
        <p:nvSpPr>
          <p:cNvPr id="97" name="Rectangle 7"/>
          <p:cNvSpPr>
            <a:spLocks/>
          </p:cNvSpPr>
          <p:nvPr/>
        </p:nvSpPr>
        <p:spPr bwMode="auto">
          <a:xfrm>
            <a:off x="2365251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Rectangle 8"/>
          <p:cNvSpPr>
            <a:spLocks/>
          </p:cNvSpPr>
          <p:nvPr/>
        </p:nvSpPr>
        <p:spPr bwMode="auto">
          <a:xfrm rot="16200000">
            <a:off x="2331765" y="4974953"/>
            <a:ext cx="463228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WiFi</a:t>
            </a:r>
            <a:endParaRPr lang="en-US" sz="2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03" name="Rectangle 10"/>
          <p:cNvSpPr>
            <a:spLocks/>
          </p:cNvSpPr>
          <p:nvPr/>
        </p:nvSpPr>
        <p:spPr bwMode="auto">
          <a:xfrm>
            <a:off x="285750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1"/>
          <p:cNvSpPr>
            <a:spLocks/>
          </p:cNvSpPr>
          <p:nvPr/>
        </p:nvSpPr>
        <p:spPr bwMode="auto">
          <a:xfrm rot="16200000">
            <a:off x="2542728" y="4980534"/>
            <a:ext cx="1031379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Cell Radio</a:t>
            </a:r>
          </a:p>
        </p:txBody>
      </p:sp>
      <p:sp>
        <p:nvSpPr>
          <p:cNvPr id="106" name="Rectangle 13"/>
          <p:cNvSpPr>
            <a:spLocks/>
          </p:cNvSpPr>
          <p:nvPr/>
        </p:nvSpPr>
        <p:spPr bwMode="auto">
          <a:xfrm>
            <a:off x="3469184" y="4388941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Rectangle 14"/>
          <p:cNvSpPr>
            <a:spLocks/>
          </p:cNvSpPr>
          <p:nvPr/>
        </p:nvSpPr>
        <p:spPr bwMode="auto">
          <a:xfrm rot="16200000">
            <a:off x="2955727" y="4958209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Framebuffer</a:t>
            </a:r>
            <a:endParaRPr lang="en-US" sz="17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10" name="Rectangle 4"/>
          <p:cNvSpPr>
            <a:spLocks/>
          </p:cNvSpPr>
          <p:nvPr/>
        </p:nvSpPr>
        <p:spPr bwMode="auto">
          <a:xfrm>
            <a:off x="4464844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 rot="16200000">
            <a:off x="3951387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Power</a:t>
            </a:r>
          </a:p>
        </p:txBody>
      </p:sp>
      <p:sp>
        <p:nvSpPr>
          <p:cNvPr id="112" name="Rectangle 16"/>
          <p:cNvSpPr>
            <a:spLocks/>
          </p:cNvSpPr>
          <p:nvPr/>
        </p:nvSpPr>
        <p:spPr bwMode="auto">
          <a:xfrm>
            <a:off x="3964782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" name="Rectangle 17"/>
          <p:cNvSpPr>
            <a:spLocks/>
          </p:cNvSpPr>
          <p:nvPr/>
        </p:nvSpPr>
        <p:spPr bwMode="auto">
          <a:xfrm rot="16200000">
            <a:off x="3451325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GPU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2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utoUpdateAnimBg="0"/>
      <p:bldP spid="34831" grpId="0" animBg="1"/>
      <p:bldP spid="34832" grpId="0" animBg="1"/>
      <p:bldP spid="3489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5841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2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5844" name="Rectangle 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5847" name="Rectangle 7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  <a:endParaRPr lang="en-US" sz="20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5850" name="Rectangle 1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1" name="Rectangle 11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  <a:endParaRPr lang="en-US" sz="17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5856" name="Rectangle 1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5859" name="Rectangle 1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5862" name="Rectangle 22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4" name="Rectangle 24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5866" name="Rectangle 2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7" name="Rectangle 2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5871" name="Group 31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5869" name="Rectangle 2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0" name="Rectangle 30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5874" name="Group 34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5872" name="Rectangle 32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3" name="Rectangle 33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sp>
        <p:nvSpPr>
          <p:cNvPr id="35885" name="Rectangle 45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5887" name="Rectangle 47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Namespaces</a:t>
            </a:r>
          </a:p>
        </p:txBody>
      </p:sp>
      <p:sp>
        <p:nvSpPr>
          <p:cNvPr id="35888" name="Rectangle 48"/>
          <p:cNvSpPr>
            <a:spLocks/>
          </p:cNvSpPr>
          <p:nvPr/>
        </p:nvSpPr>
        <p:spPr bwMode="auto">
          <a:xfrm>
            <a:off x="955476" y="1241227"/>
            <a:ext cx="2839641" cy="162520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C3CFF9"/>
                </a:solidFill>
                <a:ea typeface="ＭＳ Ｐゴシック" charset="0"/>
                <a:cs typeface="Palatino Italic" charset="0"/>
                <a:sym typeface="Palatino Italic" charset="0"/>
              </a:rPr>
              <a:t>safely, correctly multiplex access to devices</a:t>
            </a: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rot="10800000">
            <a:off x="4572000" y="2743200"/>
            <a:ext cx="0" cy="937617"/>
          </a:xfrm>
          <a:prstGeom prst="line">
            <a:avLst/>
          </a:prstGeom>
          <a:noFill/>
          <a:ln w="50800" cap="flat">
            <a:solidFill>
              <a:srgbClr val="F3E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rot="10800000">
            <a:off x="5715000" y="2743200"/>
            <a:ext cx="0" cy="938733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rot="10800000">
            <a:off x="6858000" y="2743200"/>
            <a:ext cx="0" cy="937617"/>
          </a:xfrm>
          <a:prstGeom prst="line">
            <a:avLst/>
          </a:prstGeom>
          <a:noFill/>
          <a:ln w="50800" cap="flat">
            <a:solidFill>
              <a:srgbClr val="66008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9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5905" name="AutoShape 65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6" name="Rectangle 66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5910" name="Group 7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5908" name="Rectangle 6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5909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5911" name="Rectangle 7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5912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6" name="Group 76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5914" name="Rectangle 74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5915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 autoUpdateAnimBg="0"/>
      <p:bldP spid="35888" grpId="0" autoUpdateAnimBg="0"/>
      <p:bldP spid="35889" grpId="0" animBg="1"/>
      <p:bldP spid="35890" grpId="0" animBg="1"/>
      <p:bldP spid="358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Rectangle 63"/>
          <p:cNvSpPr>
            <a:spLocks/>
          </p:cNvSpPr>
          <p:nvPr/>
        </p:nvSpPr>
        <p:spPr bwMode="auto">
          <a:xfrm>
            <a:off x="3657600" y="2438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+</a:t>
            </a:r>
          </a:p>
        </p:txBody>
      </p:sp>
      <p:sp>
        <p:nvSpPr>
          <p:cNvPr id="8" name="Rectangle 64"/>
          <p:cNvSpPr>
            <a:spLocks/>
          </p:cNvSpPr>
          <p:nvPr/>
        </p:nvSpPr>
        <p:spPr bwMode="auto">
          <a:xfrm>
            <a:off x="2209800" y="17526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C3CFF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05000" y="2971800"/>
            <a:ext cx="4804621" cy="589359"/>
            <a:chOff x="0" y="0"/>
            <a:chExt cx="3267" cy="528"/>
          </a:xfrm>
        </p:grpSpPr>
        <p:sp>
          <p:nvSpPr>
            <p:cNvPr id="10" name="Rectangle 65"/>
            <p:cNvSpPr>
              <a:spLocks/>
            </p:cNvSpPr>
            <p:nvPr/>
          </p:nvSpPr>
          <p:spPr bwMode="auto">
            <a:xfrm>
              <a:off x="0" y="0"/>
              <a:ext cx="1672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BE945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foreground</a:t>
              </a:r>
            </a:p>
          </p:txBody>
        </p:sp>
        <p:sp>
          <p:nvSpPr>
            <p:cNvPr id="11" name="Rectangle 66"/>
            <p:cNvSpPr>
              <a:spLocks/>
            </p:cNvSpPr>
            <p:nvPr/>
          </p:nvSpPr>
          <p:spPr bwMode="auto">
            <a:xfrm>
              <a:off x="1347" y="0"/>
              <a:ext cx="1920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333333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/ </a:t>
              </a:r>
              <a:r>
                <a:rPr lang="en-US" sz="3000" dirty="0">
                  <a:solidFill>
                    <a:srgbClr val="66A23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background</a:t>
              </a:r>
            </a:p>
          </p:txBody>
        </p:sp>
      </p:grpSp>
      <p:sp>
        <p:nvSpPr>
          <p:cNvPr id="12" name="Rectangle 72"/>
          <p:cNvSpPr>
            <a:spLocks/>
          </p:cNvSpPr>
          <p:nvPr/>
        </p:nvSpPr>
        <p:spPr bwMode="auto">
          <a:xfrm>
            <a:off x="3657600" y="3581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=</a:t>
            </a:r>
          </a:p>
        </p:txBody>
      </p:sp>
      <p:sp>
        <p:nvSpPr>
          <p:cNvPr id="14" name="Rectangle 71"/>
          <p:cNvSpPr>
            <a:spLocks/>
          </p:cNvSpPr>
          <p:nvPr/>
        </p:nvSpPr>
        <p:spPr bwMode="auto">
          <a:xfrm>
            <a:off x="1600200" y="4572000"/>
            <a:ext cx="8339137" cy="794742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158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utoUpdateAnimBg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7889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0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943"/>
                <a:ext cx="920" cy="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7893" name="Rectangle 5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4" name="Rectangle 6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7896" name="Rectangle 8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7" name="Rectangle 9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</a:p>
            </p:txBody>
          </p:sp>
        </p:grpSp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7899" name="Rectangle 11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0" name="Rectangle 12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7902" name="Rectangle 1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3" name="Rectangle 15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</a:p>
            </p:txBody>
          </p: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7905" name="Rectangle 1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6" name="Rectangle 1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7908" name="Rectangle 2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9" name="Rectangle 21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7912" name="Rectangle 2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3" name="Rectangle 2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7917" name="Group 29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7915" name="Rectangle 2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6" name="Rectangle 2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7918" name="Rectangle 3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9" name="Rectangle 31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7921" name="Rectangle 3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2" name="Rectangle 34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3964781" y="4384476"/>
            <a:ext cx="392906" cy="1491258"/>
            <a:chOff x="0" y="0"/>
            <a:chExt cx="352" cy="1336"/>
          </a:xfrm>
        </p:grpSpPr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 rot="16200000">
              <a:off x="-26" y="534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3464719" y="4384476"/>
            <a:ext cx="392906" cy="1491258"/>
            <a:chOff x="0" y="0"/>
            <a:chExt cx="352" cy="1336"/>
          </a:xfrm>
        </p:grpSpPr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 rot="16200000">
              <a:off x="-315" y="555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7942" name="AutoShape 54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2857500" y="4384476"/>
            <a:ext cx="392906" cy="1491258"/>
            <a:chOff x="0" y="0"/>
            <a:chExt cx="352" cy="1336"/>
          </a:xfrm>
        </p:grpSpPr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64">
                  <a:srgbClr val="C2F89F"/>
                </a:gs>
                <a:gs pos="63211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 rot="16200000">
              <a:off x="-282" y="534"/>
              <a:ext cx="924" cy="27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sp>
        <p:nvSpPr>
          <p:cNvPr id="37948" name="Rectangle 60"/>
          <p:cNvSpPr>
            <a:spLocks/>
          </p:cNvSpPr>
          <p:nvPr/>
        </p:nvSpPr>
        <p:spPr bwMode="auto">
          <a:xfrm>
            <a:off x="1981200" y="1196578"/>
            <a:ext cx="6403777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ea typeface="ＭＳ Ｐゴシック" charset="0"/>
                <a:cs typeface="Palatino" charset="0"/>
              </a:rPr>
              <a:t>efficient basic graphics virtualization</a:t>
            </a:r>
          </a:p>
        </p:txBody>
      </p:sp>
      <p:sp>
        <p:nvSpPr>
          <p:cNvPr id="37949" name="Rectangle 61"/>
          <p:cNvSpPr>
            <a:spLocks/>
          </p:cNvSpPr>
          <p:nvPr/>
        </p:nvSpPr>
        <p:spPr bwMode="auto">
          <a:xfrm>
            <a:off x="1981200" y="19050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hardware accelerated graphics</a:t>
            </a:r>
          </a:p>
        </p:txBody>
      </p:sp>
      <p:sp>
        <p:nvSpPr>
          <p:cNvPr id="37950" name="Rectangle 62"/>
          <p:cNvSpPr>
            <a:spLocks/>
          </p:cNvSpPr>
          <p:nvPr/>
        </p:nvSpPr>
        <p:spPr bwMode="auto">
          <a:xfrm>
            <a:off x="2057400" y="25908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proprietary/closed interface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8" grpId="0" autoUpdateAnimBg="0"/>
      <p:bldP spid="37949" grpId="0" autoUpdateAnimBg="0"/>
      <p:bldP spid="3795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3504909"/>
            <a:ext cx="9135070" cy="683122"/>
            <a:chOff x="0" y="3776"/>
            <a:chExt cx="8184" cy="612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5" name="Rectangle 3"/>
            <p:cNvSpPr>
              <a:spLocks/>
            </p:cNvSpPr>
            <p:nvPr/>
          </p:nvSpPr>
          <p:spPr bwMode="auto">
            <a:xfrm>
              <a:off x="5393" y="3776"/>
              <a:ext cx="2623" cy="2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5393" y="4049"/>
              <a:ext cx="277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25" name="Rectangle 13"/>
          <p:cNvSpPr>
            <a:spLocks/>
          </p:cNvSpPr>
          <p:nvPr/>
        </p:nvSpPr>
        <p:spPr bwMode="auto">
          <a:xfrm>
            <a:off x="533400" y="4038600"/>
            <a:ext cx="2763441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Approach 1: Single Assignment</a:t>
            </a: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4943699" y="2874244"/>
            <a:ext cx="152921" cy="548059"/>
            <a:chOff x="0" y="0"/>
            <a:chExt cx="136" cy="490"/>
          </a:xfrm>
        </p:grpSpPr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rot="10800000">
              <a:off x="67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0" name="Group 18"/>
            <p:cNvGrpSpPr>
              <a:grpSpLocks/>
            </p:cNvGrpSpPr>
            <p:nvPr/>
          </p:nvGrpSpPr>
          <p:grpSpPr bwMode="auto">
            <a:xfrm>
              <a:off x="0" y="353"/>
              <a:ext cx="136" cy="137"/>
              <a:chOff x="0" y="0"/>
              <a:chExt cx="136" cy="136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5" name="Group 23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Group 33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8943" name="Rectangle 3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Rectangle 32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3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5" grpId="0" autoUpdateAnimBg="0"/>
      <p:bldP spid="389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9937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38" name="Line 2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err="1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  <a:endPara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endParaRPr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7054453" y="4268391"/>
            <a:ext cx="1223367" cy="1687711"/>
            <a:chOff x="0" y="0"/>
            <a:chExt cx="1096" cy="1512"/>
          </a:xfrm>
        </p:grpSpPr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0" y="0"/>
              <a:ext cx="1096" cy="1512"/>
            </a:xfrm>
            <a:prstGeom prst="roundRect">
              <a:avLst>
                <a:gd name="adj" fmla="val 10944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106" y="85"/>
              <a:ext cx="863" cy="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virtual state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 rot="-5400000">
            <a:off x="4702039" y="4037893"/>
            <a:ext cx="693167" cy="866180"/>
            <a:chOff x="0" y="0"/>
            <a:chExt cx="620" cy="776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10800000">
              <a:off x="20" y="754"/>
              <a:ext cx="60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rot="10800000">
              <a:off x="28" y="0"/>
              <a:ext cx="0" cy="776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6152555" y="4124400"/>
            <a:ext cx="918642" cy="697631"/>
            <a:chOff x="0" y="0"/>
            <a:chExt cx="823" cy="624"/>
          </a:xfrm>
        </p:grpSpPr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rot="10800000">
              <a:off x="31" y="0"/>
              <a:ext cx="0" cy="62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H="1">
              <a:off x="0" y="609"/>
              <a:ext cx="823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3" name="Line 17"/>
          <p:cNvSpPr>
            <a:spLocks noChangeShapeType="1"/>
          </p:cNvSpPr>
          <p:nvPr/>
        </p:nvSpPr>
        <p:spPr bwMode="auto">
          <a:xfrm rot="10800000">
            <a:off x="6849070" y="2732485"/>
            <a:ext cx="0" cy="829345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5813227" y="4125516"/>
            <a:ext cx="1250156" cy="937617"/>
            <a:chOff x="0" y="0"/>
            <a:chExt cx="1120" cy="839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rot="10800000">
              <a:off x="0" y="826"/>
              <a:ext cx="112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rot="10800000">
              <a:off x="31" y="0"/>
              <a:ext cx="1" cy="839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/>
          </p:cNvSpPr>
          <p:nvPr/>
        </p:nvSpPr>
        <p:spPr bwMode="auto">
          <a:xfrm>
            <a:off x="589358" y="4143375"/>
            <a:ext cx="2763442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>
            <a:off x="5020717" y="2723555"/>
            <a:ext cx="0" cy="848320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Approach 2: Emulated Hardware</a:t>
            </a:r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Line 2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6457281" y="4124400"/>
            <a:ext cx="613916" cy="429741"/>
            <a:chOff x="0" y="0"/>
            <a:chExt cx="550" cy="384"/>
          </a:xfrm>
        </p:grpSpPr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 rot="10800000">
              <a:off x="4" y="0"/>
              <a:ext cx="0" cy="38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 rot="10800000">
              <a:off x="4" y="353"/>
              <a:ext cx="546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70" name="Line 34"/>
          <p:cNvSpPr>
            <a:spLocks noChangeShapeType="1"/>
          </p:cNvSpPr>
          <p:nvPr/>
        </p:nvSpPr>
        <p:spPr bwMode="auto">
          <a:xfrm rot="10800000">
            <a:off x="3124275" y="3848696"/>
            <a:ext cx="1160859" cy="223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4295180" y="3571875"/>
            <a:ext cx="3366492" cy="553641"/>
            <a:chOff x="0" y="0"/>
            <a:chExt cx="3016" cy="496"/>
          </a:xfrm>
        </p:grpSpPr>
        <p:sp>
          <p:nvSpPr>
            <p:cNvPr id="39971" name="AutoShape 35"/>
            <p:cNvSpPr>
              <a:spLocks/>
            </p:cNvSpPr>
            <p:nvPr/>
          </p:nvSpPr>
          <p:spPr bwMode="auto">
            <a:xfrm>
              <a:off x="0" y="0"/>
              <a:ext cx="3016" cy="496"/>
            </a:xfrm>
            <a:prstGeom prst="roundRect">
              <a:avLst>
                <a:gd name="adj" fmla="val 24190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Rectangle 36"/>
            <p:cNvSpPr>
              <a:spLocks/>
            </p:cNvSpPr>
            <p:nvPr/>
          </p:nvSpPr>
          <p:spPr bwMode="auto">
            <a:xfrm>
              <a:off x="292" y="28"/>
              <a:ext cx="23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emulated framebuffer</a:t>
              </a:r>
            </a:p>
          </p:txBody>
        </p:sp>
      </p:grp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3866555" y="3429000"/>
            <a:ext cx="0" cy="40072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75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1" y="4777383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8" y="4268391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2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7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58" grpId="0" animBg="1"/>
      <p:bldP spid="39962" grpId="0" animBg="1"/>
      <p:bldP spid="39962" grpId="1" animBg="1"/>
      <p:bldP spid="39970" grpId="0" animBg="1"/>
      <p:bldP spid="399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277071" y="4973836"/>
            <a:ext cx="1175370" cy="445369"/>
            <a:chOff x="0" y="0"/>
            <a:chExt cx="1053" cy="399"/>
          </a:xfrm>
        </p:grpSpPr>
        <p:sp>
          <p:nvSpPr>
            <p:cNvPr id="40961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99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2" name="Line 2"/>
            <p:cNvSpPr>
              <a:spLocks noChangeShapeType="1"/>
            </p:cNvSpPr>
            <p:nvPr/>
          </p:nvSpPr>
          <p:spPr bwMode="auto">
            <a:xfrm rot="10800000" flipH="1">
              <a:off x="0" y="385"/>
              <a:ext cx="1053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0" y="-709910"/>
            <a:ext cx="9135070" cy="9135070"/>
            <a:chOff x="0" y="0"/>
            <a:chExt cx="8184" cy="8184"/>
          </a:xfrm>
        </p:grpSpPr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6312" y="3748"/>
              <a:ext cx="1704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>
              <a:off x="6160" y="4068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4071938" y="3589734"/>
            <a:ext cx="1884164" cy="508992"/>
            <a:chOff x="0" y="0"/>
            <a:chExt cx="1688" cy="456"/>
          </a:xfrm>
        </p:grpSpPr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1688" cy="4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20171">
                  <a:srgbClr val="99B38D"/>
                </a:gs>
                <a:gs pos="66321">
                  <a:srgbClr val="34671B"/>
                </a:gs>
                <a:gs pos="100000">
                  <a:srgbClr val="34671B"/>
                </a:gs>
              </a:gsLst>
              <a:lin ang="5400000" scaled="1"/>
            </a:gradFill>
            <a:ln w="25400" cap="flat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/>
            </p:cNvSpPr>
            <p:nvPr/>
          </p:nvSpPr>
          <p:spPr bwMode="auto">
            <a:xfrm>
              <a:off x="437" y="19"/>
              <a:ext cx="808" cy="41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FFFFFF"/>
                  </a:solidFill>
                  <a:latin typeface="Monaco" charset="0"/>
                  <a:ea typeface="ＭＳ Ｐゴシック" charset="0"/>
                  <a:cs typeface="Monaco" charset="0"/>
                  <a:sym typeface="Monaco" charset="0"/>
                </a:rPr>
                <a:t>mux_fb</a:t>
              </a:r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 rot="10800000">
            <a:off x="5014020" y="2723555"/>
            <a:ext cx="0" cy="901898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5010672" y="2723554"/>
            <a:ext cx="532432" cy="1384102"/>
            <a:chOff x="0" y="0"/>
            <a:chExt cx="476" cy="1240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6" y="870"/>
              <a:ext cx="448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rot="10800000" flipH="1">
              <a:off x="462" y="856"/>
              <a:ext cx="0" cy="38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rot="10800000">
              <a:off x="8" y="0"/>
              <a:ext cx="0" cy="77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6" y="783"/>
              <a:ext cx="0" cy="10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 rot="10800000" flipH="1">
            <a:off x="4509492" y="4089797"/>
            <a:ext cx="0" cy="48108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rot="10800000" flipH="1">
            <a:off x="4508376" y="4089797"/>
            <a:ext cx="0" cy="48220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4507260" y="3589734"/>
            <a:ext cx="1035844" cy="517922"/>
            <a:chOff x="0" y="0"/>
            <a:chExt cx="927" cy="46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rot="10800000">
              <a:off x="1" y="0"/>
              <a:ext cx="0" cy="112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17" y="63"/>
              <a:ext cx="910" cy="401"/>
              <a:chOff x="0" y="0"/>
              <a:chExt cx="910" cy="400"/>
            </a:xfrm>
          </p:grpSpPr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 flipH="1">
                <a:off x="0" y="32"/>
                <a:ext cx="880" cy="0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 rot="10800000">
                <a:off x="896" y="16"/>
                <a:ext cx="0" cy="384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0990" name="Group 30"/>
          <p:cNvGrpSpPr>
            <a:grpSpLocks/>
          </p:cNvGrpSpPr>
          <p:nvPr/>
        </p:nvGrpSpPr>
        <p:grpSpPr bwMode="auto">
          <a:xfrm>
            <a:off x="3161109" y="2750344"/>
            <a:ext cx="1366242" cy="857250"/>
            <a:chOff x="0" y="0"/>
            <a:chExt cx="1224" cy="767"/>
          </a:xfrm>
        </p:grpSpPr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3161109" y="2750344"/>
            <a:ext cx="1366242" cy="856134"/>
            <a:chOff x="0" y="0"/>
            <a:chExt cx="1224" cy="767"/>
          </a:xfrm>
        </p:grpSpPr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5510734" y="4088682"/>
            <a:ext cx="1873002" cy="1554881"/>
            <a:chOff x="0" y="0"/>
            <a:chExt cx="1678" cy="1392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>
              <a:off x="15" y="1375"/>
              <a:ext cx="1663" cy="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380628" y="4191113"/>
            <a:ext cx="2628677" cy="2425786"/>
            <a:chOff x="-171" y="-412"/>
            <a:chExt cx="2355" cy="2172"/>
          </a:xfrm>
        </p:grpSpPr>
        <p:pic>
          <p:nvPicPr>
            <p:cNvPr id="4099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Rectangle 39"/>
            <p:cNvSpPr>
              <a:spLocks/>
            </p:cNvSpPr>
            <p:nvPr/>
          </p:nvSpPr>
          <p:spPr bwMode="auto">
            <a:xfrm>
              <a:off x="-171" y="-412"/>
              <a:ext cx="2355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2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2" y="5063133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5509617" y="4089797"/>
            <a:ext cx="1865189" cy="1550417"/>
            <a:chOff x="0" y="0"/>
            <a:chExt cx="1671" cy="1389"/>
          </a:xfrm>
        </p:grpSpPr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75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15" y="1377"/>
              <a:ext cx="1656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8" name="Group 48"/>
          <p:cNvGrpSpPr>
            <a:grpSpLocks/>
          </p:cNvGrpSpPr>
          <p:nvPr/>
        </p:nvGrpSpPr>
        <p:grpSpPr bwMode="auto">
          <a:xfrm>
            <a:off x="5616774" y="4089797"/>
            <a:ext cx="2083966" cy="1339453"/>
            <a:chOff x="0" y="0"/>
            <a:chExt cx="1867" cy="1199"/>
          </a:xfrm>
        </p:grpSpPr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10800000" flipH="1">
              <a:off x="9" y="0"/>
              <a:ext cx="0" cy="45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rot="10800000">
              <a:off x="0" y="442"/>
              <a:ext cx="1855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1832" y="448"/>
              <a:ext cx="15" cy="752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5602263" y="2741414"/>
            <a:ext cx="1264667" cy="1455539"/>
            <a:chOff x="0" y="0"/>
            <a:chExt cx="1132" cy="1304"/>
          </a:xfrm>
        </p:grpSpPr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 flipH="1">
              <a:off x="4" y="613"/>
              <a:ext cx="1120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rot="10800000" flipH="1">
              <a:off x="20" y="599"/>
              <a:ext cx="0" cy="17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rot="10800000">
              <a:off x="1125" y="0"/>
              <a:ext cx="0" cy="62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 rot="10800000">
              <a:off x="20" y="759"/>
              <a:ext cx="0" cy="545"/>
            </a:xfrm>
            <a:prstGeom prst="line">
              <a:avLst/>
            </a:prstGeom>
            <a:noFill/>
            <a:ln w="50800" cap="flat">
              <a:solidFill>
                <a:srgbClr val="8500AF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4507260" y="3598665"/>
            <a:ext cx="515689" cy="507876"/>
            <a:chOff x="0" y="0"/>
            <a:chExt cx="461" cy="455"/>
          </a:xfrm>
        </p:grpSpPr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rot="10800000">
              <a:off x="457" y="0"/>
              <a:ext cx="0" cy="375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7" y="359"/>
              <a:ext cx="425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1" y="344"/>
              <a:ext cx="0" cy="11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1018" name="Rectangle 5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101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1" name="Rectangle 61"/>
          <p:cNvSpPr>
            <a:spLocks/>
          </p:cNvSpPr>
          <p:nvPr/>
        </p:nvSpPr>
        <p:spPr bwMode="auto">
          <a:xfrm>
            <a:off x="6143625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22" name="Rectangle 62"/>
          <p:cNvSpPr>
            <a:spLocks/>
          </p:cNvSpPr>
          <p:nvPr/>
        </p:nvSpPr>
        <p:spPr bwMode="auto">
          <a:xfrm>
            <a:off x="214312" y="1647527"/>
            <a:ext cx="2955727" cy="1687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Monaco" charset="0"/>
                <a:sym typeface="Monaco" charset="0"/>
              </a:rPr>
              <a:t>mux_fb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presents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identical device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interface to all VPs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using </a:t>
            </a:r>
            <a:r>
              <a:rPr lang="en-US" sz="22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rot="10800000">
            <a:off x="2626445" y="2866430"/>
            <a:ext cx="1644178" cy="721072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4" name="Rectangle 64"/>
          <p:cNvSpPr>
            <a:spLocks/>
          </p:cNvSpPr>
          <p:nvPr/>
        </p:nvSpPr>
        <p:spPr bwMode="auto">
          <a:xfrm>
            <a:off x="464344" y="3402211"/>
            <a:ext cx="3607594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swap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mappings</a:t>
            </a: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:</a:t>
            </a:r>
          </a:p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point to different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phys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41025" name="Picture 65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Rectangle 66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Device Namespaces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1027" name="Rectangle 6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1028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2" name="Group 72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1030" name="Rectangle 7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1" name="Rectangle 71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033" name="Rectangle 7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034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6" name="Rectangle 76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37" name="Line 77"/>
          <p:cNvSpPr>
            <a:spLocks noChangeShapeType="1"/>
          </p:cNvSpPr>
          <p:nvPr/>
        </p:nvSpPr>
        <p:spPr bwMode="auto">
          <a:xfrm rot="10800000" flipH="1">
            <a:off x="4509492" y="3597548"/>
            <a:ext cx="0" cy="508992"/>
          </a:xfrm>
          <a:prstGeom prst="line">
            <a:avLst/>
          </a:prstGeom>
          <a:noFill/>
          <a:ln w="50800" cap="flat">
            <a:solidFill>
              <a:srgbClr val="FFF2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8" name="Rectangle 78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1039" name="Oval 79"/>
          <p:cNvSpPr>
            <a:spLocks/>
          </p:cNvSpPr>
          <p:nvPr/>
        </p:nvSpPr>
        <p:spPr bwMode="auto">
          <a:xfrm>
            <a:off x="4241602" y="3455789"/>
            <a:ext cx="1571625" cy="285750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5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80" grpId="0" animBg="1"/>
      <p:bldP spid="40981" grpId="0" animBg="1"/>
      <p:bldP spid="40981" grpId="1" animBg="1"/>
      <p:bldP spid="41021" grpId="0" autoUpdateAnimBg="0"/>
      <p:bldP spid="41022" grpId="0" autoUpdateAnimBg="0"/>
      <p:bldP spid="41022" grpId="1" autoUpdateAnimBg="0"/>
      <p:bldP spid="41023" grpId="0" animBg="1"/>
      <p:bldP spid="41023" grpId="1" animBg="1"/>
      <p:bldP spid="41024" grpId="0" autoUpdateAnimBg="0"/>
      <p:bldP spid="41026" grpId="0" autoUpdateAnimBg="0"/>
      <p:bldP spid="41036" grpId="0" autoUpdateAnimBg="0"/>
      <p:bldP spid="41037" grpId="0" animBg="1"/>
      <p:bldP spid="41037" grpId="1" animBg="1"/>
      <p:bldP spid="41038" grpId="0" autoUpdateAnimBg="0"/>
      <p:bldP spid="41039" grpId="0" animBg="1"/>
      <p:bldP spid="4103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3549" y="4191112"/>
            <a:ext cx="2241352" cy="2425787"/>
            <a:chOff x="-34" y="-412"/>
            <a:chExt cx="2008" cy="2172"/>
          </a:xfrm>
        </p:grpSpPr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-34" y="-412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sp>
        <p:nvSpPr>
          <p:cNvPr id="41988" name="Rectangle 4"/>
          <p:cNvSpPr>
            <a:spLocks/>
          </p:cNvSpPr>
          <p:nvPr/>
        </p:nvSpPr>
        <p:spPr bwMode="auto">
          <a:xfrm>
            <a:off x="330399" y="38397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Accelerated Graphics</a:t>
            </a: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8295DA"/>
                </a:gs>
                <a:gs pos="62175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1998" name="AutoShape 1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200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2004" name="AutoShape 2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2007" name="AutoShape 23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2010" name="AutoShape 26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2013" name="AutoShape 2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4" name="Rectangle 3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201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0" y="1101701"/>
            <a:ext cx="9135070" cy="9136186"/>
            <a:chOff x="0" y="0"/>
            <a:chExt cx="8184" cy="8184"/>
          </a:xfrm>
        </p:grpSpPr>
        <p:sp>
          <p:nvSpPr>
            <p:cNvPr id="42019" name="Rectangle 35"/>
            <p:cNvSpPr>
              <a:spLocks/>
            </p:cNvSpPr>
            <p:nvPr/>
          </p:nvSpPr>
          <p:spPr bwMode="auto">
            <a:xfrm>
              <a:off x="5712" y="3748"/>
              <a:ext cx="2232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2020" name="Rectangle 36"/>
            <p:cNvSpPr>
              <a:spLocks/>
            </p:cNvSpPr>
            <p:nvPr/>
          </p:nvSpPr>
          <p:spPr bwMode="auto">
            <a:xfrm>
              <a:off x="5824" y="4076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2268141" y="5829970"/>
            <a:ext cx="1990204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29" name="Group 45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2027" name="Rectangle 4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8" name="Rectangle 44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2030" name="Rectangle 4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31" name="Rectangle 47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sp>
        <p:nvSpPr>
          <p:cNvPr id="42033" name="Line 49"/>
          <p:cNvSpPr>
            <a:spLocks noChangeShapeType="1"/>
          </p:cNvSpPr>
          <p:nvPr/>
        </p:nvSpPr>
        <p:spPr bwMode="auto">
          <a:xfrm rot="10800000">
            <a:off x="5163592" y="4087565"/>
            <a:ext cx="538014" cy="538014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4" name="Rectangle 50"/>
          <p:cNvSpPr>
            <a:spLocks/>
          </p:cNvSpPr>
          <p:nvPr/>
        </p:nvSpPr>
        <p:spPr bwMode="auto">
          <a:xfrm>
            <a:off x="357188" y="1241227"/>
            <a:ext cx="2053828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 just a set</a:t>
            </a:r>
          </a:p>
          <a:p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!</a:t>
            </a: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rot="10800000" flipH="1">
            <a:off x="5287492" y="5017368"/>
            <a:ext cx="444252" cy="445368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8" name="Rectangle 54"/>
          <p:cNvSpPr>
            <a:spLocks/>
          </p:cNvSpPr>
          <p:nvPr/>
        </p:nvSpPr>
        <p:spPr bwMode="auto">
          <a:xfrm>
            <a:off x="5509617" y="4313039"/>
            <a:ext cx="1321594" cy="92868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process isolation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62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6" grpId="0" animBg="1"/>
      <p:bldP spid="42033" grpId="0" animBg="1"/>
      <p:bldP spid="42034" grpId="0" autoUpdateAnimBg="0"/>
      <p:bldP spid="42035" grpId="0" animBg="1"/>
      <p:bldP spid="42036" grpId="0" animBg="1"/>
      <p:bldP spid="42037" grpId="0" animBg="1"/>
      <p:bldP spid="4203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2268141" y="5826621"/>
            <a:ext cx="2000250" cy="0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268141" y="5829970"/>
            <a:ext cx="2044898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10800000">
            <a:off x="5056436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10800000" flipH="1">
            <a:off x="5050855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5490642" y="2794992"/>
            <a:ext cx="1394147" cy="2625328"/>
            <a:chOff x="0" y="0"/>
            <a:chExt cx="1248" cy="2351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rot="10800000">
              <a:off x="1235" y="0"/>
              <a:ext cx="0" cy="1495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0" y="1495"/>
              <a:ext cx="1248" cy="1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rot="10800000">
              <a:off x="10" y="1503"/>
              <a:ext cx="0" cy="848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3155529" y="2786063"/>
            <a:ext cx="1337221" cy="2615283"/>
            <a:chOff x="0" y="0"/>
            <a:chExt cx="1198" cy="2343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rot="10800000">
              <a:off x="10" y="0"/>
              <a:ext cx="0" cy="151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rot="10800000" flipH="1">
              <a:off x="4" y="1511"/>
              <a:ext cx="1184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rot="10800000">
              <a:off x="1192" y="1496"/>
              <a:ext cx="0" cy="84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3161110" y="2777133"/>
            <a:ext cx="1322710" cy="2615283"/>
            <a:chOff x="0" y="0"/>
            <a:chExt cx="1185" cy="2343"/>
          </a:xfrm>
        </p:grpSpPr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152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rot="10800000" flipH="1">
              <a:off x="0" y="1511"/>
              <a:ext cx="1184" cy="1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rot="10800000">
              <a:off x="1179" y="1511"/>
              <a:ext cx="0" cy="832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92" y="5715000"/>
            <a:ext cx="1169789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8" name="Group 20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94">
                  <a:srgbClr val="C2F89F"/>
                </a:gs>
                <a:gs pos="6089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8295DA"/>
                </a:gs>
                <a:gs pos="62694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0" name="AutoShape 22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3035" name="Group 27"/>
          <p:cNvGrpSpPr>
            <a:grpSpLocks/>
          </p:cNvGrpSpPr>
          <p:nvPr/>
        </p:nvGrpSpPr>
        <p:grpSpPr bwMode="auto">
          <a:xfrm>
            <a:off x="0" y="5181954"/>
            <a:ext cx="9144000" cy="827214"/>
            <a:chOff x="0" y="3655"/>
            <a:chExt cx="8192" cy="741"/>
          </a:xfrm>
        </p:grpSpPr>
        <p:sp>
          <p:nvSpPr>
            <p:cNvPr id="43032" name="Rectangle 24"/>
            <p:cNvSpPr>
              <a:spLocks/>
            </p:cNvSpPr>
            <p:nvPr/>
          </p:nvSpPr>
          <p:spPr bwMode="auto">
            <a:xfrm>
              <a:off x="5325" y="3655"/>
              <a:ext cx="2867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5530" y="4132"/>
              <a:ext cx="2302" cy="2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457646" y="4038104"/>
            <a:ext cx="2241352" cy="2578795"/>
            <a:chOff x="-102" y="-549"/>
            <a:chExt cx="2008" cy="2309"/>
          </a:xfrm>
        </p:grpSpPr>
        <p:pic>
          <p:nvPicPr>
            <p:cNvPr id="4303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Rectangle 29"/>
            <p:cNvSpPr>
              <a:spLocks/>
            </p:cNvSpPr>
            <p:nvPr/>
          </p:nvSpPr>
          <p:spPr bwMode="auto">
            <a:xfrm>
              <a:off x="-102" y="-549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4268391" y="5383486"/>
            <a:ext cx="799207" cy="456530"/>
            <a:chOff x="0" y="0"/>
            <a:chExt cx="716" cy="408"/>
          </a:xfrm>
        </p:grpSpPr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rot="10800000">
              <a:off x="711" y="0"/>
              <a:ext cx="0" cy="408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0" y="395"/>
              <a:ext cx="696" cy="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4454799" y="5384602"/>
            <a:ext cx="3197944" cy="1082725"/>
            <a:chOff x="0" y="0"/>
            <a:chExt cx="2864" cy="970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10800000">
              <a:off x="22" y="0"/>
              <a:ext cx="0" cy="599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rot="10800000">
              <a:off x="26" y="608"/>
              <a:ext cx="0" cy="32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8" y="953"/>
              <a:ext cx="2856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46" name="Rectangle 38"/>
          <p:cNvSpPr>
            <a:spLocks/>
          </p:cNvSpPr>
          <p:nvPr/>
        </p:nvSpPr>
        <p:spPr bwMode="auto">
          <a:xfrm>
            <a:off x="330399" y="36611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 + Graphics Context</a:t>
            </a:r>
          </a:p>
        </p:txBody>
      </p:sp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3047" name="AutoShape 3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8" name="Rectangle 4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3050" name="Rectangle 4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305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3053" name="AutoShape 45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3056" name="Rectangle 4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305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3059" name="AutoShape 51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0" name="Rectangle 52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64" name="Group 56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3062" name="AutoShape 5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5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67" name="Group 59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3065" name="AutoShape 57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58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70" name="Group 62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3068" name="AutoShape 6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6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3071" name="Rectangle 6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307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76" name="Group 68"/>
          <p:cNvGrpSpPr>
            <a:grpSpLocks/>
          </p:cNvGrpSpPr>
          <p:nvPr/>
        </p:nvGrpSpPr>
        <p:grpSpPr bwMode="auto">
          <a:xfrm>
            <a:off x="4277320" y="5383486"/>
            <a:ext cx="214313" cy="445368"/>
            <a:chOff x="0" y="0"/>
            <a:chExt cx="192" cy="398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rot="10800000">
              <a:off x="176" y="0"/>
              <a:ext cx="0" cy="376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0" y="395"/>
              <a:ext cx="192" cy="1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79" name="Group 71"/>
          <p:cNvGrpSpPr>
            <a:grpSpLocks/>
          </p:cNvGrpSpPr>
          <p:nvPr/>
        </p:nvGrpSpPr>
        <p:grpSpPr bwMode="auto">
          <a:xfrm>
            <a:off x="5036344" y="6044283"/>
            <a:ext cx="2607469" cy="392906"/>
            <a:chOff x="0" y="0"/>
            <a:chExt cx="2335" cy="351"/>
          </a:xfrm>
        </p:grpSpPr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>
              <a:off x="0" y="336"/>
              <a:ext cx="2335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5500688" y="6045399"/>
            <a:ext cx="2043783" cy="194221"/>
            <a:chOff x="0" y="0"/>
            <a:chExt cx="1831" cy="174"/>
          </a:xfrm>
        </p:grpSpPr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1" cy="16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>
              <a:off x="0" y="162"/>
              <a:ext cx="183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83" name="Rectangle 75"/>
          <p:cNvSpPr>
            <a:spLocks/>
          </p:cNvSpPr>
          <p:nvPr/>
        </p:nvSpPr>
        <p:spPr bwMode="auto">
          <a:xfrm>
            <a:off x="6143625" y="1904404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86" name="Picture 78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87" name="Rectangle 79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3088" name="Rectangle 80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 rot="10800000">
            <a:off x="5049738" y="5393532"/>
            <a:ext cx="0" cy="659681"/>
          </a:xfrm>
          <a:prstGeom prst="line">
            <a:avLst/>
          </a:prstGeom>
          <a:noFill/>
          <a:ln w="50800" cap="flat">
            <a:solidFill>
              <a:srgbClr val="C971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rot="10800000">
            <a:off x="5508501" y="5366742"/>
            <a:ext cx="0" cy="723305"/>
          </a:xfrm>
          <a:prstGeom prst="line">
            <a:avLst/>
          </a:prstGeom>
          <a:noFill/>
          <a:ln w="50800" cap="flat">
            <a:solidFill>
              <a:srgbClr val="8500AF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67400" y="64770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5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xit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0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3" presetID="22" presetClass="exit" presetSubtype="1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7" presetID="18" presetClass="exit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 animBg="1"/>
      <p:bldP spid="43011" grpId="0" animBg="1"/>
      <p:bldP spid="43012" grpId="0" animBg="1"/>
      <p:bldP spid="43012" grpId="1" animBg="1"/>
      <p:bldP spid="43046" grpId="0" autoUpdateAnimBg="0"/>
      <p:bldP spid="43083" grpId="0" autoUpdateAnimBg="0"/>
      <p:bldP spid="43087" grpId="0" autoUpdateAnimBg="0"/>
      <p:bldP spid="43088" grpId="0" autoUpdateAnimBg="0"/>
      <p:bldP spid="43089" grpId="0" animBg="1"/>
      <p:bldP spid="43089" grpId="1" animBg="1"/>
      <p:bldP spid="430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4876800"/>
            <a:ext cx="3991570" cy="1535906"/>
            <a:chOff x="3161110" y="5027414"/>
            <a:chExt cx="3991570" cy="153590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161110" y="5027414"/>
              <a:ext cx="3991570" cy="1535906"/>
              <a:chOff x="0" y="0"/>
              <a:chExt cx="3576" cy="1376"/>
            </a:xfrm>
          </p:grpSpPr>
          <p:sp>
            <p:nvSpPr>
              <p:cNvPr id="16" name="AutoShape 1"/>
              <p:cNvSpPr>
                <a:spLocks/>
              </p:cNvSpPr>
              <p:nvPr/>
            </p:nvSpPr>
            <p:spPr bwMode="auto">
              <a:xfrm>
                <a:off x="0" y="0"/>
                <a:ext cx="3576" cy="1376"/>
              </a:xfrm>
              <a:prstGeom prst="roundRect">
                <a:avLst>
                  <a:gd name="adj" fmla="val 8718"/>
                </a:avLst>
              </a:prstGeom>
              <a:solidFill>
                <a:schemeClr val="accent1"/>
              </a:solidFill>
              <a:ln w="254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2"/>
              <p:cNvSpPr>
                <a:spLocks/>
              </p:cNvSpPr>
              <p:nvPr/>
            </p:nvSpPr>
            <p:spPr bwMode="auto">
              <a:xfrm>
                <a:off x="2770" y="8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071938" y="5125641"/>
              <a:ext cx="1875234" cy="491133"/>
              <a:chOff x="0" y="0"/>
              <a:chExt cx="1680" cy="440"/>
            </a:xfrm>
          </p:grpSpPr>
          <p:sp>
            <p:nvSpPr>
              <p:cNvPr id="14" name="AutoShape 8"/>
              <p:cNvSpPr>
                <a:spLocks/>
              </p:cNvSpPr>
              <p:nvPr/>
            </p:nvSpPr>
            <p:spPr bwMode="auto">
              <a:xfrm>
                <a:off x="0" y="0"/>
                <a:ext cx="1680" cy="440"/>
              </a:xfrm>
              <a:prstGeom prst="roundRect">
                <a:avLst>
                  <a:gd name="adj" fmla="val 27269"/>
                </a:avLst>
              </a:prstGeom>
              <a:gradFill rotWithShape="0">
                <a:gsLst>
                  <a:gs pos="0">
                    <a:srgbClr val="FFFFFF"/>
                  </a:gs>
                  <a:gs pos="10295">
                    <a:srgbClr val="CCF2A7"/>
                  </a:gs>
                  <a:gs pos="48706">
                    <a:srgbClr val="99E64F"/>
                  </a:gs>
                  <a:gs pos="100000">
                    <a:srgbClr val="99E64F"/>
                  </a:gs>
                </a:gsLst>
                <a:lin ang="5400000" scaled="1"/>
              </a:gra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88" y="16"/>
                <a:ext cx="1512" cy="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Drivers</a:t>
                </a:r>
              </a:p>
            </p:txBody>
          </p:sp>
        </p:grp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433340" y="3437929"/>
            <a:ext cx="1651992" cy="1819871"/>
            <a:chOff x="0" y="0"/>
            <a:chExt cx="1480" cy="1752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3" y="1735"/>
              <a:ext cx="1477" cy="1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25" name="AutoShape 18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33" name="AutoShape 25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1414" y="1201043"/>
            <a:ext cx="4536282" cy="1713384"/>
            <a:chOff x="2741414" y="1201043"/>
            <a:chExt cx="4536282" cy="1713384"/>
          </a:xfrm>
        </p:grpSpPr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05" y="1201043"/>
              <a:ext cx="839391" cy="171003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789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414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17922" y="366117"/>
            <a:ext cx="8099227" cy="3679031"/>
            <a:chOff x="517922" y="366117"/>
            <a:chExt cx="8099227" cy="3679031"/>
          </a:xfrm>
        </p:grpSpPr>
        <p:grpSp>
          <p:nvGrpSpPr>
            <p:cNvPr id="27" name="Group 26"/>
            <p:cNvGrpSpPr/>
            <p:nvPr/>
          </p:nvGrpSpPr>
          <p:grpSpPr>
            <a:xfrm>
              <a:off x="4402336" y="2687836"/>
              <a:ext cx="3071813" cy="1357312"/>
              <a:chOff x="4402336" y="2687836"/>
              <a:chExt cx="3071813" cy="1357312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6855768" y="2750344"/>
                <a:ext cx="0" cy="928688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5012904" y="2687836"/>
                <a:ext cx="0" cy="986730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/>
              </p:cNvSpPr>
              <p:nvPr/>
            </p:nvSpPr>
            <p:spPr bwMode="auto">
              <a:xfrm>
                <a:off x="4402336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  <p:sp>
            <p:nvSpPr>
              <p:cNvPr id="31" name="Rectangle 24"/>
              <p:cNvSpPr>
                <a:spLocks/>
              </p:cNvSpPr>
              <p:nvPr/>
            </p:nvSpPr>
            <p:spPr bwMode="auto">
              <a:xfrm>
                <a:off x="6241852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</p:grpSp>
        <p:sp>
          <p:nvSpPr>
            <p:cNvPr id="39" name="Rectangle 21"/>
            <p:cNvSpPr>
              <a:spLocks/>
            </p:cNvSpPr>
            <p:nvPr/>
          </p:nvSpPr>
          <p:spPr bwMode="auto">
            <a:xfrm>
              <a:off x="517922" y="366117"/>
              <a:ext cx="8099227" cy="71437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400" dirty="0">
                  <a:solidFill>
                    <a:srgbClr val="000000"/>
                  </a:solidFill>
                  <a:ea typeface="ＭＳ Ｐゴシック" charset="0"/>
                  <a:cs typeface="Copperplate" charset="0"/>
                  <a:sym typeface="Copperplate" charset="0"/>
                </a:rPr>
                <a:t>VoIP?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1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</a:t>
            </a:r>
            <a:r>
              <a:rPr lang="en-US" dirty="0" err="1" smtClean="0"/>
              <a:t>akelock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mutual-exclusion lock!</a:t>
            </a:r>
          </a:p>
          <a:p>
            <a:r>
              <a:rPr lang="en-US" dirty="0" smtClean="0"/>
              <a:t>Non-reference counted (similar to conditional variable)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cquire() wakes up the component</a:t>
            </a:r>
          </a:p>
          <a:p>
            <a:pPr lvl="1"/>
            <a:r>
              <a:rPr lang="en-US" dirty="0" smtClean="0"/>
              <a:t>release() sets component free to sleep irrespective of number of acquire()</a:t>
            </a:r>
          </a:p>
          <a:p>
            <a:r>
              <a:rPr lang="en-US" dirty="0" smtClean="0"/>
              <a:t>Reference counted (similar to semaphore)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cquire() increments internal counter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elease() decrements the counter</a:t>
            </a:r>
          </a:p>
          <a:p>
            <a:pPr lvl="1"/>
            <a:r>
              <a:rPr lang="en-US" dirty="0" smtClean="0"/>
              <a:t>Component can sleep if internal counter reaches </a:t>
            </a:r>
            <a:r>
              <a:rPr lang="en-US" dirty="0" smtClean="0"/>
              <a:t>zero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402336" y="2000250"/>
            <a:ext cx="438671" cy="986730"/>
            <a:chOff x="0" y="0"/>
            <a:chExt cx="393" cy="884"/>
          </a:xfrm>
        </p:grpSpPr>
        <p:sp>
          <p:nvSpPr>
            <p:cNvPr id="45057" name="Line 1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58" name="Line 2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45061" name="Line 5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2" name="Line 6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200400" y="4800600"/>
            <a:ext cx="4438055" cy="1535906"/>
            <a:chOff x="0" y="0"/>
            <a:chExt cx="3976" cy="1376"/>
          </a:xfrm>
        </p:grpSpPr>
        <p:sp>
          <p:nvSpPr>
            <p:cNvPr id="45065" name="AutoShape 9"/>
            <p:cNvSpPr>
              <a:spLocks/>
            </p:cNvSpPr>
            <p:nvPr/>
          </p:nvSpPr>
          <p:spPr bwMode="auto">
            <a:xfrm>
              <a:off x="0" y="0"/>
              <a:ext cx="39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3080" y="28"/>
              <a:ext cx="799" cy="656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45068" name="Line 12"/>
          <p:cNvSpPr>
            <a:spLocks noChangeShapeType="1"/>
          </p:cNvSpPr>
          <p:nvPr/>
        </p:nvSpPr>
        <p:spPr bwMode="auto">
          <a:xfrm rot="10800000">
            <a:off x="4009654" y="5398889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3334346" y="5729287"/>
            <a:ext cx="1964531" cy="491133"/>
            <a:chOff x="0" y="0"/>
            <a:chExt cx="1760" cy="440"/>
          </a:xfrm>
        </p:grpSpPr>
        <p:sp>
          <p:nvSpPr>
            <p:cNvPr id="45072" name="AutoShape 16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GSM/CDMA</a:t>
              </a:r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2433340" y="3437930"/>
            <a:ext cx="942082" cy="1952253"/>
            <a:chOff x="0" y="0"/>
            <a:chExt cx="843" cy="1749"/>
          </a:xfrm>
        </p:grpSpPr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>
              <a:off x="3" y="1737"/>
              <a:ext cx="840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5078" name="AutoShape 2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9" name="Rectangle 2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sp>
        <p:nvSpPr>
          <p:cNvPr id="45081" name="Rectangle 25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Dual-SIM?</a:t>
            </a:r>
          </a:p>
        </p:txBody>
      </p: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5082" name="AutoShape 2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3" name="Rectangle 27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01043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0" name="Group 34"/>
          <p:cNvGrpSpPr>
            <a:grpSpLocks/>
          </p:cNvGrpSpPr>
          <p:nvPr/>
        </p:nvGrpSpPr>
        <p:grpSpPr bwMode="auto">
          <a:xfrm>
            <a:off x="5414963" y="5729287"/>
            <a:ext cx="1964531" cy="491133"/>
            <a:chOff x="0" y="0"/>
            <a:chExt cx="1760" cy="440"/>
          </a:xfrm>
        </p:grpSpPr>
        <p:sp>
          <p:nvSpPr>
            <p:cNvPr id="45088" name="AutoShape 32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9" name="Rectangle 33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 / CDMA</a:t>
              </a:r>
            </a:p>
          </p:txBody>
        </p:sp>
      </p:grpSp>
      <p:sp>
        <p:nvSpPr>
          <p:cNvPr id="45091" name="Line 35"/>
          <p:cNvSpPr>
            <a:spLocks noChangeShapeType="1"/>
          </p:cNvSpPr>
          <p:nvPr/>
        </p:nvSpPr>
        <p:spPr bwMode="auto">
          <a:xfrm rot="10800000">
            <a:off x="5945163" y="5398889"/>
            <a:ext cx="0" cy="32928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94" name="Group 38"/>
          <p:cNvGrpSpPr>
            <a:grpSpLocks/>
          </p:cNvGrpSpPr>
          <p:nvPr/>
        </p:nvGrpSpPr>
        <p:grpSpPr bwMode="auto">
          <a:xfrm>
            <a:off x="3414713" y="4898827"/>
            <a:ext cx="1178719" cy="491133"/>
            <a:chOff x="0" y="0"/>
            <a:chExt cx="1056" cy="440"/>
          </a:xfrm>
        </p:grpSpPr>
        <p:sp>
          <p:nvSpPr>
            <p:cNvPr id="45092" name="AutoShape 36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861">
                  <a:srgbClr val="CCF2A7"/>
                </a:gs>
                <a:gs pos="51814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3" name="Rectangle 37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097" name="Group 41"/>
          <p:cNvGrpSpPr>
            <a:grpSpLocks/>
          </p:cNvGrpSpPr>
          <p:nvPr/>
        </p:nvGrpSpPr>
        <p:grpSpPr bwMode="auto">
          <a:xfrm>
            <a:off x="5352455" y="4880967"/>
            <a:ext cx="1178719" cy="491133"/>
            <a:chOff x="0" y="0"/>
            <a:chExt cx="1056" cy="440"/>
          </a:xfrm>
        </p:grpSpPr>
        <p:sp>
          <p:nvSpPr>
            <p:cNvPr id="45095" name="AutoShape 39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9601">
                  <a:srgbClr val="CCF2A7"/>
                </a:gs>
                <a:gs pos="50259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4361036" y="3186783"/>
            <a:ext cx="1549301" cy="1920999"/>
            <a:chOff x="0" y="0"/>
            <a:chExt cx="1387" cy="1720"/>
          </a:xfrm>
        </p:grpSpPr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 rot="10800000" flipH="1">
              <a:off x="18" y="0"/>
              <a:ext cx="0" cy="1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4" y="1371"/>
              <a:ext cx="1376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rot="10800000">
              <a:off x="1383" y="1352"/>
              <a:ext cx="0" cy="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104" name="Group 48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5102" name="AutoShape 4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3" name="Rectangle 47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5107" name="Group 51"/>
          <p:cNvGrpSpPr>
            <a:grpSpLocks/>
          </p:cNvGrpSpPr>
          <p:nvPr/>
        </p:nvGrpSpPr>
        <p:grpSpPr bwMode="auto">
          <a:xfrm>
            <a:off x="4116586" y="3652242"/>
            <a:ext cx="1785938" cy="491133"/>
            <a:chOff x="0" y="0"/>
            <a:chExt cx="1600" cy="440"/>
          </a:xfrm>
        </p:grpSpPr>
        <p:sp>
          <p:nvSpPr>
            <p:cNvPr id="45105" name="AutoShape 4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6" name="Rectangle 50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0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42875" y="4330899"/>
            <a:ext cx="2160984" cy="1732359"/>
            <a:chOff x="0" y="0"/>
            <a:chExt cx="1936" cy="1552"/>
          </a:xfrm>
        </p:grpSpPr>
        <p:sp>
          <p:nvSpPr>
            <p:cNvPr id="46081" name="AutoShape 1"/>
            <p:cNvSpPr>
              <a:spLocks/>
            </p:cNvSpPr>
            <p:nvPr/>
          </p:nvSpPr>
          <p:spPr bwMode="auto">
            <a:xfrm>
              <a:off x="0" y="0"/>
              <a:ext cx="1936" cy="1552"/>
            </a:xfrm>
            <a:prstGeom prst="roundRect">
              <a:avLst>
                <a:gd name="adj" fmla="val 7731"/>
              </a:avLst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97" y="1192"/>
              <a:ext cx="1736" cy="360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Root Namespace</a:t>
              </a:r>
            </a:p>
          </p:txBody>
        </p:sp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3161110" y="5027414"/>
            <a:ext cx="3991570" cy="1535906"/>
            <a:chOff x="0" y="0"/>
            <a:chExt cx="3576" cy="1376"/>
          </a:xfrm>
        </p:grpSpPr>
        <p:sp>
          <p:nvSpPr>
            <p:cNvPr id="46084" name="AutoShape 4"/>
            <p:cNvSpPr>
              <a:spLocks/>
            </p:cNvSpPr>
            <p:nvPr/>
          </p:nvSpPr>
          <p:spPr bwMode="auto">
            <a:xfrm>
              <a:off x="0" y="0"/>
              <a:ext cx="35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2770" y="8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1455539" y="4830961"/>
            <a:ext cx="2625328" cy="484436"/>
            <a:chOff x="0" y="0"/>
            <a:chExt cx="2351" cy="434"/>
          </a:xfrm>
        </p:grpSpPr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1080493" y="4848821"/>
            <a:ext cx="2999259" cy="631775"/>
            <a:chOff x="0" y="0"/>
            <a:chExt cx="2687" cy="566"/>
          </a:xfrm>
        </p:grpSpPr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535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H="1">
              <a:off x="0" y="536"/>
              <a:ext cx="2687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0" y="-986730"/>
            <a:ext cx="9135070" cy="9135070"/>
            <a:chOff x="0" y="0"/>
            <a:chExt cx="8184" cy="8184"/>
          </a:xfrm>
        </p:grpSpPr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424" y="3788"/>
              <a:ext cx="117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API</a:t>
              </a: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4071938" y="5125641"/>
            <a:ext cx="1875234" cy="491133"/>
            <a:chOff x="0" y="0"/>
            <a:chExt cx="1680" cy="440"/>
          </a:xfrm>
        </p:grpSpPr>
        <p:sp>
          <p:nvSpPr>
            <p:cNvPr id="46100" name="AutoShape 20"/>
            <p:cNvSpPr>
              <a:spLocks/>
            </p:cNvSpPr>
            <p:nvPr/>
          </p:nvSpPr>
          <p:spPr bwMode="auto">
            <a:xfrm>
              <a:off x="0" y="0"/>
              <a:ext cx="168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406">
                  <a:srgbClr val="CCF2A7"/>
                </a:gs>
                <a:gs pos="49742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/>
            </p:cNvSpPr>
            <p:nvPr/>
          </p:nvSpPr>
          <p:spPr bwMode="auto">
            <a:xfrm>
              <a:off x="88" y="16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46103" name="AutoShape 23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82391" y="3455790"/>
            <a:ext cx="4884539" cy="1466701"/>
            <a:chOff x="0" y="0"/>
            <a:chExt cx="4376" cy="1314"/>
          </a:xfrm>
        </p:grpSpPr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10800000">
              <a:off x="4359" y="0"/>
              <a:ext cx="1" cy="126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H="1">
              <a:off x="0" y="1264"/>
              <a:ext cx="4376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6179344" y="3670101"/>
            <a:ext cx="1785938" cy="491133"/>
            <a:chOff x="0" y="0"/>
            <a:chExt cx="1600" cy="440"/>
          </a:xfrm>
        </p:grpSpPr>
        <p:sp>
          <p:nvSpPr>
            <p:cNvPr id="46109" name="AutoShape 2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0" name="Rectangle 3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6179344" y="3000375"/>
            <a:ext cx="1785938" cy="491133"/>
            <a:chOff x="0" y="0"/>
            <a:chExt cx="1600" cy="440"/>
          </a:xfrm>
        </p:grpSpPr>
        <p:sp>
          <p:nvSpPr>
            <p:cNvPr id="46112" name="AutoShape 3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4402336" y="2009180"/>
            <a:ext cx="438671" cy="986730"/>
            <a:chOff x="0" y="0"/>
            <a:chExt cx="393" cy="884"/>
          </a:xfrm>
        </p:grpSpPr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0" name="Group 40"/>
          <p:cNvGrpSpPr>
            <a:grpSpLocks/>
          </p:cNvGrpSpPr>
          <p:nvPr/>
        </p:nvGrpSpPr>
        <p:grpSpPr bwMode="auto">
          <a:xfrm flipH="1">
            <a:off x="7169424" y="2018110"/>
            <a:ext cx="439787" cy="986730"/>
            <a:chOff x="0" y="0"/>
            <a:chExt cx="393" cy="884"/>
          </a:xfrm>
        </p:grpSpPr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4572000" y="1011287"/>
            <a:ext cx="892969" cy="1801564"/>
            <a:chOff x="0" y="42"/>
            <a:chExt cx="800" cy="1614"/>
          </a:xfrm>
        </p:grpSpPr>
        <p:sp>
          <p:nvSpPr>
            <p:cNvPr id="46121" name="Rectangle 4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612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1982391" y="3464719"/>
            <a:ext cx="2821781" cy="1291456"/>
            <a:chOff x="0" y="0"/>
            <a:chExt cx="2528" cy="1157"/>
          </a:xfrm>
        </p:grpSpPr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rot="10800000">
              <a:off x="2512" y="0"/>
              <a:ext cx="0" cy="112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flipH="1">
              <a:off x="0" y="1128"/>
              <a:ext cx="2528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4116586" y="3670101"/>
            <a:ext cx="1785938" cy="491133"/>
            <a:chOff x="0" y="0"/>
            <a:chExt cx="1600" cy="440"/>
          </a:xfrm>
        </p:grpSpPr>
        <p:sp>
          <p:nvSpPr>
            <p:cNvPr id="46127" name="AutoShape 47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8" name="Rectangle 48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6130" name="AutoShape 50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/>
            </p:cNvSpPr>
            <p:nvPr/>
          </p:nvSpPr>
          <p:spPr bwMode="auto">
            <a:xfrm>
              <a:off x="281" y="24"/>
              <a:ext cx="105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2732484" y="1011287"/>
            <a:ext cx="892969" cy="1801564"/>
            <a:chOff x="0" y="42"/>
            <a:chExt cx="800" cy="1614"/>
          </a:xfrm>
        </p:grpSpPr>
        <p:sp>
          <p:nvSpPr>
            <p:cNvPr id="46133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613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1982391" y="3472533"/>
            <a:ext cx="491133" cy="1113979"/>
            <a:chOff x="0" y="0"/>
            <a:chExt cx="440" cy="997"/>
          </a:xfrm>
        </p:grpSpPr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rot="10800000">
              <a:off x="424" y="0"/>
              <a:ext cx="0" cy="9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H="1">
              <a:off x="0" y="992"/>
              <a:ext cx="440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41" name="Group 61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6139" name="AutoShape 5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44" name="Group 6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42" name="AutoShape 6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47" name="Group 67"/>
          <p:cNvGrpSpPr>
            <a:grpSpLocks/>
          </p:cNvGrpSpPr>
          <p:nvPr/>
        </p:nvGrpSpPr>
        <p:grpSpPr bwMode="auto">
          <a:xfrm>
            <a:off x="6411516" y="1011287"/>
            <a:ext cx="892969" cy="1801564"/>
            <a:chOff x="0" y="42"/>
            <a:chExt cx="800" cy="1614"/>
          </a:xfrm>
        </p:grpSpPr>
        <p:sp>
          <p:nvSpPr>
            <p:cNvPr id="46145" name="Rectangle 65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6146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8" name="Rectangle 68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User-Level Namespace Proxy</a:t>
            </a:r>
          </a:p>
        </p:txBody>
      </p:sp>
      <p:sp>
        <p:nvSpPr>
          <p:cNvPr id="46149" name="Rectangle 69"/>
          <p:cNvSpPr>
            <a:spLocks/>
          </p:cNvSpPr>
          <p:nvPr/>
        </p:nvSpPr>
        <p:spPr bwMode="auto">
          <a:xfrm>
            <a:off x="6116836" y="1734740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0" name="Rectangle 70"/>
          <p:cNvSpPr>
            <a:spLocks/>
          </p:cNvSpPr>
          <p:nvPr/>
        </p:nvSpPr>
        <p:spPr bwMode="auto">
          <a:xfrm>
            <a:off x="4279553" y="1716881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1" name="Rectangle 71"/>
          <p:cNvSpPr>
            <a:spLocks/>
          </p:cNvSpPr>
          <p:nvPr/>
        </p:nvSpPr>
        <p:spPr bwMode="auto">
          <a:xfrm>
            <a:off x="2479105" y="1725810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BE945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grpSp>
        <p:nvGrpSpPr>
          <p:cNvPr id="46154" name="Group 7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52" name="AutoShape 7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3" name="Rectangle 73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46155" name="Rectangle 75"/>
          <p:cNvSpPr>
            <a:spLocks/>
          </p:cNvSpPr>
          <p:nvPr/>
        </p:nvSpPr>
        <p:spPr bwMode="auto">
          <a:xfrm>
            <a:off x="4343400" y="3200400"/>
            <a:ext cx="4125516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 hardware/software requires a well-defined interface.</a:t>
            </a:r>
          </a:p>
        </p:txBody>
      </p: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1463353" y="4839891"/>
            <a:ext cx="2625328" cy="484436"/>
            <a:chOff x="0" y="0"/>
            <a:chExt cx="2351" cy="434"/>
          </a:xfrm>
        </p:grpSpPr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303609" y="4455914"/>
            <a:ext cx="1785938" cy="491133"/>
            <a:chOff x="0" y="0"/>
            <a:chExt cx="1600" cy="440"/>
          </a:xfrm>
        </p:grpSpPr>
        <p:sp>
          <p:nvSpPr>
            <p:cNvPr id="46159" name="AutoShape 7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0" name="Rectangle 8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553200"/>
            <a:ext cx="4114800" cy="304800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172200" y="65810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5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8" grpId="0" autoUpdateAnimBg="0"/>
      <p:bldP spid="46149" grpId="0" autoUpdateAnimBg="0"/>
      <p:bldP spid="46150" grpId="0" autoUpdateAnimBg="0"/>
      <p:bldP spid="46151" grpId="0" autoUpdateAnimBg="0"/>
      <p:bldP spid="46155" grpId="0" autoUpdateAnimBg="0"/>
      <p:bldP spid="46155" grpId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7106" name="Rectangle 2"/>
          <p:cNvSpPr>
            <a:spLocks/>
          </p:cNvSpPr>
          <p:nvPr/>
        </p:nvSpPr>
        <p:spPr bwMode="auto">
          <a:xfrm>
            <a:off x="533400" y="15240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Nexus 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five</a:t>
            </a: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virtual phones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overhead vs. stock 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〈Android 2.3〉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94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06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1910953"/>
            <a:ext cx="892969" cy="1562695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4453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253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autoUpdateAnimBg="0"/>
      <p:bldP spid="47106" grpId="0" autoUpdateAnimBg="0"/>
      <p:bldP spid="471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Experimental Results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533400" y="1219200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Setup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732234" y="1526977"/>
            <a:ext cx="7670602" cy="3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CPU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Linpack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Neocore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storage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〈Quadrant〉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web browsing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〈Sun Spider〉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networking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〈Custom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WiFi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Symbol" charset="0"/>
                <a:sym typeface="Palatino Italic" charset="0"/>
              </a:rPr>
              <a:t> Test〉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31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/>
          </p:cNvSpPr>
          <p:nvPr/>
        </p:nvSpPr>
        <p:spPr bwMode="auto">
          <a:xfrm>
            <a:off x="500063" y="928688"/>
            <a:ext cx="8134945" cy="42862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Runtime Overhead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1" y="1625204"/>
            <a:ext cx="7985373" cy="48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1367360" y="1616274"/>
            <a:ext cx="2883173" cy="1768078"/>
            <a:chOff x="0" y="0"/>
            <a:chExt cx="2582" cy="1584"/>
          </a:xfrm>
        </p:grpSpPr>
        <p:sp>
          <p:nvSpPr>
            <p:cNvPr id="49155" name="Oval 3"/>
            <p:cNvSpPr>
              <a:spLocks/>
            </p:cNvSpPr>
            <p:nvPr/>
          </p:nvSpPr>
          <p:spPr bwMode="auto">
            <a:xfrm>
              <a:off x="1110" y="896"/>
              <a:ext cx="1472" cy="688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29999"/>
                  </a:srgbClr>
                </a:gs>
                <a:gs pos="70581">
                  <a:srgbClr val="FFFD96">
                    <a:alpha val="29999"/>
                  </a:srgbClr>
                </a:gs>
                <a:gs pos="99939">
                  <a:srgbClr val="FFFC2D">
                    <a:alpha val="29999"/>
                  </a:srgbClr>
                </a:gs>
                <a:gs pos="100000">
                  <a:srgbClr val="FFFC2D">
                    <a:alpha val="29999"/>
                  </a:srgbClr>
                </a:gs>
              </a:gsLst>
              <a:path path="rect">
                <a:fillToRect l="50000" t="50000" r="50000" b="50000"/>
              </a:path>
            </a:gradFill>
            <a:ln w="25400" cap="flat">
              <a:solidFill>
                <a:srgbClr val="FFF6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F3F3F"/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9156" name="Rectangle 4"/>
            <p:cNvSpPr>
              <a:spLocks/>
            </p:cNvSpPr>
            <p:nvPr/>
          </p:nvSpPr>
          <p:spPr bwMode="auto">
            <a:xfrm>
              <a:off x="0" y="0"/>
              <a:ext cx="2008" cy="952"/>
            </a:xfrm>
            <a:prstGeom prst="rect">
              <a:avLst/>
            </a:prstGeom>
            <a:noFill/>
            <a:ln>
              <a:noFill/>
            </a:ln>
            <a:effectLst>
              <a:outerShdw blurRad="762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33"/>
                  </a:solidFill>
                  <a:latin typeface="Palatino" charset="0"/>
                  <a:ea typeface="ＭＳ Ｐゴシック" charset="0"/>
                  <a:cs typeface="Palatino" charset="0"/>
                  <a:sym typeface="Palatino" charset="0"/>
                </a:rPr>
                <a:t>Negligible Overhead In 3D Measurements!</a:t>
              </a:r>
            </a:p>
          </p:txBody>
        </p:sp>
      </p:grpSp>
      <p:sp>
        <p:nvSpPr>
          <p:cNvPr id="49158" name="Rectangle 6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DFDFDF"/>
                </a:solidFill>
                <a:latin typeface="Calibri"/>
                <a:ea typeface="ＭＳ Ｐゴシック" charset="0"/>
                <a:cs typeface="Calibri"/>
                <a:sym typeface="Copperplate" charset="0"/>
              </a:rPr>
              <a:t>Experimental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91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Courtesy: Jason </a:t>
            </a:r>
            <a:r>
              <a:rPr lang="en-US" sz="1200" dirty="0" err="1" smtClean="0">
                <a:latin typeface="Calibri"/>
                <a:cs typeface="Calibri"/>
              </a:rPr>
              <a:t>Nieh</a:t>
            </a:r>
            <a:r>
              <a:rPr lang="en-US" sz="1200" dirty="0" smtClean="0">
                <a:latin typeface="Calibri"/>
                <a:cs typeface="Calibri"/>
              </a:rPr>
              <a:t> et</a:t>
            </a:r>
            <a:r>
              <a:rPr lang="en-US" sz="1200" dirty="0" smtClean="0"/>
              <a:t>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82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/>
          </p:cNvSpPr>
          <p:nvPr/>
        </p:nvSpPr>
        <p:spPr bwMode="auto">
          <a:xfrm>
            <a:off x="794742" y="1705570"/>
            <a:ext cx="7554516" cy="462557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namespaces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safely and efficiently share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foreground / background</a:t>
            </a:r>
          </a:p>
          <a:p>
            <a:pPr marL="401822" indent="-401822">
              <a:spcBef>
                <a:spcPts val="1266"/>
              </a:spcBef>
              <a:buSzPct val="100000"/>
              <a:buFont typeface="Lucida Grande" charset="0"/>
              <a:buChar char="‣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designed specifically for mobile devices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implemented on Android</a:t>
            </a: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0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than 2% overhead on Nexus S</a:t>
            </a:r>
          </a:p>
        </p:txBody>
      </p:sp>
      <p:sp>
        <p:nvSpPr>
          <p:cNvPr id="50178" name="Rectangle 2"/>
          <p:cNvSpPr>
            <a:spLocks/>
          </p:cNvSpPr>
          <p:nvPr/>
        </p:nvSpPr>
        <p:spPr bwMode="auto">
          <a:xfrm>
            <a:off x="553641" y="357188"/>
            <a:ext cx="8027789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533400" y="1219200"/>
            <a:ext cx="8134945" cy="785813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06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053703"/>
            <a:ext cx="7358063" cy="901898"/>
          </a:xfrm>
          <a:ln/>
        </p:spPr>
        <p:txBody>
          <a:bodyPr/>
          <a:lstStyle/>
          <a:p>
            <a:r>
              <a:rPr lang="en-US"/>
              <a:t>More Info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6027539" y="4129980"/>
            <a:ext cx="1946672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2"/>
              </a:rPr>
              <a:t>cellrox.com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6063258" y="2277070"/>
            <a:ext cx="1768078" cy="1964531"/>
            <a:chOff x="0" y="0"/>
            <a:chExt cx="1584" cy="1760"/>
          </a:xfrm>
        </p:grpSpPr>
        <p:pic>
          <p:nvPicPr>
            <p:cNvPr id="512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24"/>
              <a:ext cx="163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92"/>
              <a:ext cx="1072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Rectangle 6"/>
          <p:cNvSpPr>
            <a:spLocks/>
          </p:cNvSpPr>
          <p:nvPr/>
        </p:nvSpPr>
        <p:spPr bwMode="auto">
          <a:xfrm>
            <a:off x="928688" y="4129980"/>
            <a:ext cx="342900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5"/>
              </a:rPr>
              <a:t>cells.cs.columbia.edu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3" y="2857500"/>
            <a:ext cx="3839766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Android Virtualization on X86 Servers (TODO)</a:t>
            </a:r>
          </a:p>
          <a:p>
            <a:pPr lvl="1"/>
            <a:r>
              <a:rPr lang="en-US" dirty="0" smtClean="0"/>
              <a:t>Android Virtualization on Mobile Device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Running </a:t>
            </a:r>
            <a:r>
              <a:rPr lang="en-US" dirty="0" err="1" smtClean="0">
                <a:solidFill>
                  <a:srgbClr val="FF0000"/>
                </a:solidFill>
              </a:rPr>
              <a:t>iOS</a:t>
            </a:r>
            <a:r>
              <a:rPr lang="en-US" dirty="0" smtClean="0">
                <a:solidFill>
                  <a:srgbClr val="FF0000"/>
                </a:solidFill>
              </a:rPr>
              <a:t> apps on Android Device</a:t>
            </a:r>
          </a:p>
          <a:p>
            <a:pPr lvl="1"/>
            <a:r>
              <a:rPr lang="en-US" dirty="0" smtClean="0"/>
              <a:t>ARM/KVM Virtualization</a:t>
            </a:r>
          </a:p>
          <a:p>
            <a:r>
              <a:rPr lang="en-US" dirty="0" smtClean="0"/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3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iOS</a:t>
            </a:r>
            <a:r>
              <a:rPr lang="en-US" dirty="0" smtClean="0"/>
              <a:t> and Android</a:t>
            </a:r>
            <a:endParaRPr lang="en-US" dirty="0"/>
          </a:p>
        </p:txBody>
      </p:sp>
      <p:pic>
        <p:nvPicPr>
          <p:cNvPr id="6" name="Content Placeholder 5" descr="Screen Shot 2014-02-23 at 4.34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85" r="-19985"/>
          <a:stretch>
            <a:fillRect/>
          </a:stretch>
        </p:blipFill>
        <p:spPr>
          <a:xfrm>
            <a:off x="3962400" y="1600200"/>
            <a:ext cx="6096000" cy="33525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600200"/>
            <a:ext cx="480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Android framework</a:t>
            </a:r>
          </a:p>
          <a:p>
            <a:pPr lvl="1"/>
            <a:r>
              <a:rPr lang="en-US" dirty="0" err="1" smtClean="0"/>
              <a:t>SystemServer</a:t>
            </a:r>
            <a:r>
              <a:rPr lang="en-US" dirty="0" smtClean="0"/>
              <a:t>: starts Launcher, home screen app</a:t>
            </a:r>
          </a:p>
          <a:p>
            <a:pPr lvl="1"/>
            <a:r>
              <a:rPr lang="en-US" dirty="0" err="1" smtClean="0"/>
              <a:t>SurfaceFlinger</a:t>
            </a:r>
            <a:r>
              <a:rPr lang="en-US" dirty="0" smtClean="0"/>
              <a:t>: the rendering engine using GPU to compose graphics surfaces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err="1" smtClean="0"/>
              <a:t>launchd</a:t>
            </a:r>
            <a:r>
              <a:rPr lang="en-US" dirty="0" smtClean="0"/>
              <a:t>: boot system, start/stop services and apps</a:t>
            </a:r>
          </a:p>
          <a:p>
            <a:pPr lvl="1"/>
            <a:r>
              <a:rPr lang="en-US" dirty="0" err="1" smtClean="0"/>
              <a:t>Configd</a:t>
            </a:r>
            <a:r>
              <a:rPr lang="en-US" dirty="0" smtClean="0"/>
              <a:t>: sys </a:t>
            </a:r>
            <a:r>
              <a:rPr lang="en-US" dirty="0" err="1" smtClean="0"/>
              <a:t>config</a:t>
            </a:r>
            <a:r>
              <a:rPr lang="en-US" dirty="0" smtClean="0"/>
              <a:t> daemon</a:t>
            </a:r>
          </a:p>
          <a:p>
            <a:pPr lvl="1"/>
            <a:r>
              <a:rPr lang="en-US" dirty="0" err="1" smtClean="0"/>
              <a:t>Notifyd</a:t>
            </a:r>
            <a:r>
              <a:rPr lang="en-US" dirty="0" smtClean="0"/>
              <a:t>: </a:t>
            </a:r>
            <a:r>
              <a:rPr lang="en-US" dirty="0" err="1" smtClean="0"/>
              <a:t>async</a:t>
            </a:r>
            <a:r>
              <a:rPr lang="en-US" dirty="0" smtClean="0"/>
              <a:t> notification server</a:t>
            </a:r>
          </a:p>
          <a:p>
            <a:pPr lvl="1"/>
            <a:r>
              <a:rPr lang="en-US" dirty="0" err="1" smtClean="0"/>
              <a:t>Mediaserverd</a:t>
            </a:r>
            <a:r>
              <a:rPr lang="en-US" dirty="0" smtClean="0"/>
              <a:t>: audio/video server</a:t>
            </a:r>
          </a:p>
          <a:p>
            <a:pPr lvl="1"/>
            <a:r>
              <a:rPr lang="en-US" dirty="0" err="1" smtClean="0"/>
              <a:t>SpringBoard</a:t>
            </a:r>
            <a:r>
              <a:rPr lang="en-US" dirty="0" smtClean="0"/>
              <a:t>: displays </a:t>
            </a:r>
            <a:r>
              <a:rPr lang="en-US" dirty="0" err="1" smtClean="0"/>
              <a:t>iOS</a:t>
            </a:r>
            <a:r>
              <a:rPr lang="en-US" dirty="0" smtClean="0"/>
              <a:t> home screen, handles and routes user input to apps, use GPU to compose app display surfaces to screen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04624" y="5029200"/>
            <a:ext cx="33393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iOS</a:t>
            </a:r>
            <a:r>
              <a:rPr lang="en-US" dirty="0"/>
              <a:t> built on XNU </a:t>
            </a:r>
            <a:r>
              <a:rPr lang="en-US" dirty="0" smtClean="0"/>
              <a:t>kernel: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BSD </a:t>
            </a:r>
            <a:r>
              <a:rPr lang="en-US" dirty="0"/>
              <a:t>socket and VFS </a:t>
            </a:r>
            <a:r>
              <a:rPr lang="en-US" dirty="0" smtClean="0"/>
              <a:t>subsystem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VMM </a:t>
            </a:r>
            <a:r>
              <a:rPr lang="en-US" dirty="0"/>
              <a:t>and IPC from </a:t>
            </a:r>
            <a:r>
              <a:rPr lang="en-US" dirty="0" smtClean="0"/>
              <a:t>Mach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</a:t>
            </a:r>
            <a:endParaRPr lang="en-US" dirty="0"/>
          </a:p>
        </p:txBody>
      </p:sp>
      <p:pic>
        <p:nvPicPr>
          <p:cNvPr id="7" name="Content Placeholder 6" descr="Screen Shot 2014-02-23 at 4.34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96" b="-30396"/>
          <a:stretch>
            <a:fillRect/>
          </a:stretch>
        </p:blipFill>
        <p:spPr>
          <a:xfrm>
            <a:off x="5105400" y="1524000"/>
            <a:ext cx="403860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480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iOS</a:t>
            </a:r>
            <a:r>
              <a:rPr lang="en-US" dirty="0" smtClean="0"/>
              <a:t> app on Cider needs access to </a:t>
            </a:r>
            <a:r>
              <a:rPr lang="en-US" dirty="0" err="1" smtClean="0"/>
              <a:t>iOS</a:t>
            </a:r>
            <a:r>
              <a:rPr lang="en-US" dirty="0" smtClean="0"/>
              <a:t> libraries and user-level Mach IPC</a:t>
            </a:r>
          </a:p>
          <a:p>
            <a:pPr lvl="1"/>
            <a:r>
              <a:rPr lang="en-US" dirty="0" smtClean="0"/>
              <a:t>Copy binaries from </a:t>
            </a:r>
            <a:r>
              <a:rPr lang="en-US" dirty="0" err="1" smtClean="0"/>
              <a:t>iOS</a:t>
            </a:r>
            <a:r>
              <a:rPr lang="en-US" dirty="0" smtClean="0"/>
              <a:t> and run on Android</a:t>
            </a:r>
          </a:p>
          <a:p>
            <a:pPr lvl="2"/>
            <a:r>
              <a:rPr lang="en-US" dirty="0" err="1"/>
              <a:t>l</a:t>
            </a:r>
            <a:r>
              <a:rPr lang="en-US" dirty="0" err="1" smtClean="0"/>
              <a:t>aunchd</a:t>
            </a:r>
            <a:r>
              <a:rPr lang="en-US" dirty="0" smtClean="0"/>
              <a:t>, </a:t>
            </a:r>
            <a:r>
              <a:rPr lang="en-US" dirty="0" err="1" smtClean="0"/>
              <a:t>configd</a:t>
            </a:r>
            <a:r>
              <a:rPr lang="en-US" dirty="0" smtClean="0"/>
              <a:t>, </a:t>
            </a:r>
            <a:r>
              <a:rPr lang="en-US" dirty="0" err="1" smtClean="0"/>
              <a:t>notifyd</a:t>
            </a:r>
            <a:r>
              <a:rPr lang="en-US" dirty="0" smtClean="0"/>
              <a:t>, core framework libraries</a:t>
            </a:r>
          </a:p>
          <a:p>
            <a:r>
              <a:rPr lang="en-US" dirty="0" err="1" smtClean="0"/>
              <a:t>CiderPress</a:t>
            </a:r>
            <a:r>
              <a:rPr lang="en-US" dirty="0" smtClean="0"/>
              <a:t> proxy is a standard Android app</a:t>
            </a:r>
          </a:p>
          <a:p>
            <a:pPr lvl="1"/>
            <a:r>
              <a:rPr lang="en-US" dirty="0" smtClean="0"/>
              <a:t>Launch and execute </a:t>
            </a:r>
            <a:r>
              <a:rPr lang="en-US" dirty="0" err="1" smtClean="0"/>
              <a:t>iOS</a:t>
            </a:r>
            <a:r>
              <a:rPr lang="en-US" dirty="0" smtClean="0"/>
              <a:t> app with Android’s Launcher and system services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2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categories of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8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600200"/>
            <a:ext cx="480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Interaction between app and OS is defined by kernel app binary interface (ABI)</a:t>
            </a:r>
          </a:p>
          <a:p>
            <a:pPr lvl="1"/>
            <a:r>
              <a:rPr lang="en-US" dirty="0" smtClean="0"/>
              <a:t>ABI includes: binary loader, </a:t>
            </a:r>
            <a:r>
              <a:rPr lang="en-US" dirty="0" err="1" smtClean="0"/>
              <a:t>async</a:t>
            </a:r>
            <a:r>
              <a:rPr lang="en-US" dirty="0" smtClean="0"/>
              <a:t> signal delivery, and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Mach-O binary loader built into Linux kernel</a:t>
            </a:r>
          </a:p>
          <a:p>
            <a:pPr lvl="1"/>
            <a:r>
              <a:rPr lang="en-US" dirty="0" smtClean="0"/>
              <a:t>Kernel tags current thread with </a:t>
            </a:r>
            <a:r>
              <a:rPr lang="en-US" dirty="0" err="1" smtClean="0"/>
              <a:t>iOS</a:t>
            </a:r>
            <a:r>
              <a:rPr lang="en-US" dirty="0" smtClean="0"/>
              <a:t> persona</a:t>
            </a:r>
          </a:p>
          <a:p>
            <a:pPr lvl="2"/>
            <a:r>
              <a:rPr lang="en-US" dirty="0" smtClean="0"/>
              <a:t>Persona is an execution mode (exec foreign or domestic code) assigned to each thread </a:t>
            </a:r>
          </a:p>
          <a:p>
            <a:r>
              <a:rPr lang="en-US" dirty="0" smtClean="0"/>
              <a:t>Translation layer for </a:t>
            </a:r>
            <a:r>
              <a:rPr lang="en-US" dirty="0" err="1" smtClean="0"/>
              <a:t>async</a:t>
            </a:r>
            <a:r>
              <a:rPr lang="en-US" dirty="0" smtClean="0"/>
              <a:t> signal (illegal instruction, segmentation fault) delivery 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syscall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Wrapper mapping arguments from XNU structures to Linux ones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Content Placeholder 5" descr="Screen Shot 2014-02-23 at 4.35.0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50" b="-18450"/>
          <a:stretch>
            <a:fillRect/>
          </a:stretch>
        </p:blipFill>
        <p:spPr>
          <a:xfrm>
            <a:off x="5257800" y="1600200"/>
            <a:ext cx="3657600" cy="3810000"/>
          </a:xfrm>
        </p:spPr>
      </p:pic>
    </p:spTree>
    <p:extLst>
      <p:ext uri="{BB962C8B-B14F-4D97-AF65-F5344CB8AC3E}">
        <p14:creationId xmlns:p14="http://schemas.microsoft.com/office/powerpoint/2010/main" val="397251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Mach IPC missing in Linux</a:t>
            </a:r>
          </a:p>
          <a:p>
            <a:r>
              <a:rPr lang="en-US" dirty="0" smtClean="0"/>
              <a:t>Duct tape to the rescue</a:t>
            </a:r>
          </a:p>
          <a:p>
            <a:pPr lvl="1"/>
            <a:r>
              <a:rPr lang="en-US" dirty="0" smtClean="0"/>
              <a:t>Direct compilation of unmodified foreign kernel source code into domestic kernel</a:t>
            </a:r>
          </a:p>
          <a:p>
            <a:pPr lvl="1"/>
            <a:r>
              <a:rPr lang="en-US" dirty="0" smtClean="0"/>
              <a:t>Direct translates foreign Kernel API such as sync, memory allocation, processing control into domestic kernel API</a:t>
            </a:r>
          </a:p>
          <a:p>
            <a:r>
              <a:rPr lang="en-US" dirty="0" smtClean="0"/>
              <a:t>Duct tape has three steps:</a:t>
            </a:r>
          </a:p>
          <a:p>
            <a:pPr lvl="1"/>
            <a:r>
              <a:rPr lang="en-US" dirty="0" smtClean="0"/>
              <a:t>Create three distinct coding zones: foreign, domestic, duct tape</a:t>
            </a:r>
          </a:p>
          <a:p>
            <a:pPr lvl="2"/>
            <a:r>
              <a:rPr lang="en-US" dirty="0" smtClean="0"/>
              <a:t>No cross access between foreign and domestic</a:t>
            </a:r>
          </a:p>
          <a:p>
            <a:pPr lvl="2"/>
            <a:r>
              <a:rPr lang="en-US" dirty="0" smtClean="0"/>
              <a:t>Cross access between foreign (domestic) and duct tape</a:t>
            </a:r>
          </a:p>
          <a:p>
            <a:pPr lvl="1"/>
            <a:r>
              <a:rPr lang="en-US" dirty="0" smtClean="0"/>
              <a:t>Identify foreign symbols conflicting with domestic code</a:t>
            </a:r>
          </a:p>
          <a:p>
            <a:pPr lvl="1"/>
            <a:r>
              <a:rPr lang="en-US" dirty="0" smtClean="0"/>
              <a:t>Remap conflicting symbols to unique domestic ones</a:t>
            </a:r>
          </a:p>
          <a:p>
            <a:r>
              <a:rPr lang="en-US" dirty="0" smtClean="0"/>
              <a:t>Duct tape advantages: easy to maintain and reusable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Duct Tape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Cider uses duct tape to add three subsystems</a:t>
            </a:r>
          </a:p>
          <a:p>
            <a:pPr lvl="1"/>
            <a:r>
              <a:rPr lang="en-US" dirty="0" err="1" smtClean="0"/>
              <a:t>pthread</a:t>
            </a:r>
            <a:r>
              <a:rPr lang="en-US" dirty="0" smtClean="0"/>
              <a:t>: differ from Linux, use kernel-level support for </a:t>
            </a:r>
            <a:r>
              <a:rPr lang="en-US" dirty="0" err="1" smtClean="0"/>
              <a:t>mutexes</a:t>
            </a:r>
            <a:r>
              <a:rPr lang="en-US" dirty="0" smtClean="0"/>
              <a:t>, semaphores and condition variables</a:t>
            </a:r>
          </a:p>
          <a:p>
            <a:pPr lvl="1"/>
            <a:r>
              <a:rPr lang="en-US" dirty="0" smtClean="0"/>
              <a:t>Mach IPC: direct compilation; rewrite recursive queuing structures </a:t>
            </a:r>
          </a:p>
          <a:p>
            <a:pPr lvl="1"/>
            <a:r>
              <a:rPr lang="en-US" dirty="0" smtClean="0"/>
              <a:t>Apple’s I/O Kit device driver framework </a:t>
            </a:r>
          </a:p>
          <a:p>
            <a:pPr lvl="2"/>
            <a:r>
              <a:rPr lang="en-US" dirty="0"/>
              <a:t>Source code at: http://</a:t>
            </a:r>
            <a:r>
              <a:rPr lang="en-US" dirty="0" err="1"/>
              <a:t>www.opensource.apple.com</a:t>
            </a:r>
            <a:r>
              <a:rPr lang="en-US" dirty="0"/>
              <a:t>/source/</a:t>
            </a:r>
            <a:r>
              <a:rPr lang="en-US" dirty="0" err="1"/>
              <a:t>xnu</a:t>
            </a:r>
            <a:r>
              <a:rPr lang="en-US" dirty="0"/>
              <a:t>/xnu-2050.18.24/</a:t>
            </a:r>
            <a:r>
              <a:rPr lang="en-US" dirty="0" err="1"/>
              <a:t>iokit</a:t>
            </a:r>
            <a:r>
              <a:rPr lang="en-US" dirty="0"/>
              <a:t>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Diplomatic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Mobile apps often use closed proprietary hardware and software stacks</a:t>
            </a:r>
          </a:p>
          <a:p>
            <a:pPr lvl="1"/>
            <a:r>
              <a:rPr lang="en-US" dirty="0" smtClean="0"/>
              <a:t>OpenGL ES libraries directly communicate with GPU through proprietary software and hardware interfaces using device-specific </a:t>
            </a:r>
            <a:r>
              <a:rPr lang="en-US" dirty="0" err="1" smtClean="0"/>
              <a:t>ioctls</a:t>
            </a:r>
            <a:r>
              <a:rPr lang="en-US" dirty="0" smtClean="0"/>
              <a:t> (Android) or opaque IPC messages (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to direct access to proprietary hardware?</a:t>
            </a:r>
          </a:p>
          <a:p>
            <a:r>
              <a:rPr lang="en-US" dirty="0" smtClean="0"/>
              <a:t>Diplomatic function temporarily switches the persona of a calling thread to exec domestic functions from within foreign app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7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Subsystems on Android: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SpringBoard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Communicates with </a:t>
            </a:r>
            <a:r>
              <a:rPr lang="en-US" dirty="0" err="1" smtClean="0"/>
              <a:t>iOS</a:t>
            </a:r>
            <a:r>
              <a:rPr lang="en-US" dirty="0" smtClean="0"/>
              <a:t> input system</a:t>
            </a:r>
          </a:p>
          <a:p>
            <a:pPr lvl="1"/>
            <a:r>
              <a:rPr lang="en-US" dirty="0" smtClean="0"/>
              <a:t>Determines which app receives input</a:t>
            </a:r>
          </a:p>
          <a:p>
            <a:pPr lvl="1"/>
            <a:r>
              <a:rPr lang="en-US" dirty="0" smtClean="0"/>
              <a:t>Send input events to app via Mach IPC</a:t>
            </a:r>
          </a:p>
          <a:p>
            <a:r>
              <a:rPr lang="en-US" dirty="0" smtClean="0"/>
              <a:t>Cider creates a new thread (</a:t>
            </a:r>
            <a:r>
              <a:rPr lang="en-US" dirty="0" err="1" smtClean="0"/>
              <a:t>eventpump</a:t>
            </a:r>
            <a:r>
              <a:rPr lang="en-US" dirty="0" smtClean="0"/>
              <a:t>) in each </a:t>
            </a:r>
            <a:r>
              <a:rPr lang="en-US" dirty="0" err="1" smtClean="0"/>
              <a:t>iOS</a:t>
            </a:r>
            <a:r>
              <a:rPr lang="en-US" dirty="0" smtClean="0"/>
              <a:t> app</a:t>
            </a:r>
          </a:p>
          <a:p>
            <a:pPr lvl="1"/>
            <a:r>
              <a:rPr lang="en-US" dirty="0" smtClean="0"/>
              <a:t>Listens for events from </a:t>
            </a:r>
            <a:r>
              <a:rPr lang="en-US" dirty="0" err="1" smtClean="0"/>
              <a:t>CiderPress</a:t>
            </a:r>
            <a:r>
              <a:rPr lang="en-US" dirty="0" smtClean="0"/>
              <a:t> app on a BSD socket</a:t>
            </a:r>
          </a:p>
          <a:p>
            <a:pPr lvl="1"/>
            <a:r>
              <a:rPr lang="en-US" dirty="0" smtClean="0"/>
              <a:t>Pumps events into </a:t>
            </a:r>
            <a:r>
              <a:rPr lang="en-US" dirty="0" err="1" smtClean="0"/>
              <a:t>iOS</a:t>
            </a:r>
            <a:r>
              <a:rPr lang="en-US" dirty="0" smtClean="0"/>
              <a:t> app via Mach IPC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77000" y="2057400"/>
            <a:ext cx="11430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iOS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248400" y="3733800"/>
            <a:ext cx="838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 IPC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724400" y="2057400"/>
            <a:ext cx="1447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SpringBoard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29200" y="3733800"/>
            <a:ext cx="838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cxnSp>
        <p:nvCxnSpPr>
          <p:cNvPr id="18" name="Straight Connector 17"/>
          <p:cNvCxnSpPr>
            <a:stCxn id="11" idx="2"/>
            <a:endCxn id="12" idx="0"/>
          </p:cNvCxnSpPr>
          <p:nvPr/>
        </p:nvCxnSpPr>
        <p:spPr>
          <a:xfrm>
            <a:off x="5448300" y="2743200"/>
            <a:ext cx="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892800" y="2730500"/>
            <a:ext cx="889000" cy="990603"/>
          </a:xfrm>
          <a:custGeom>
            <a:avLst/>
            <a:gdLst>
              <a:gd name="connsiteX0" fmla="*/ 0 w 889000"/>
              <a:gd name="connsiteY0" fmla="*/ 0 h 990603"/>
              <a:gd name="connsiteX1" fmla="*/ 495300 w 889000"/>
              <a:gd name="connsiteY1" fmla="*/ 990600 h 990603"/>
              <a:gd name="connsiteX2" fmla="*/ 889000 w 889000"/>
              <a:gd name="connsiteY2" fmla="*/ 12700 h 990603"/>
              <a:gd name="connsiteX3" fmla="*/ 889000 w 889000"/>
              <a:gd name="connsiteY3" fmla="*/ 12700 h 99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000" h="990603">
                <a:moveTo>
                  <a:pt x="0" y="0"/>
                </a:moveTo>
                <a:cubicBezTo>
                  <a:pt x="173566" y="494241"/>
                  <a:pt x="347133" y="988483"/>
                  <a:pt x="495300" y="990600"/>
                </a:cubicBezTo>
                <a:cubicBezTo>
                  <a:pt x="643467" y="992717"/>
                  <a:pt x="889000" y="12700"/>
                  <a:pt x="889000" y="12700"/>
                </a:cubicBezTo>
                <a:lnTo>
                  <a:pt x="889000" y="127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44160" y="3048000"/>
            <a:ext cx="259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Events: touch, button,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2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Subsystems on Android: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Open GL ES called into proprietary closed source</a:t>
            </a:r>
          </a:p>
          <a:p>
            <a:r>
              <a:rPr lang="en-US" dirty="0" smtClean="0"/>
              <a:t>Closed source use opaque Mach IPC to closed source kernel driver</a:t>
            </a:r>
          </a:p>
          <a:p>
            <a:r>
              <a:rPr lang="en-US" dirty="0" smtClean="0"/>
              <a:t>Cider:</a:t>
            </a:r>
          </a:p>
          <a:p>
            <a:pPr lvl="1"/>
            <a:r>
              <a:rPr lang="en-US" dirty="0" smtClean="0"/>
              <a:t>Interposes diplomatic functions on key </a:t>
            </a:r>
            <a:r>
              <a:rPr lang="en-US" dirty="0" err="1" smtClean="0"/>
              <a:t>IOSurface</a:t>
            </a:r>
            <a:r>
              <a:rPr lang="en-US" dirty="0" smtClean="0"/>
              <a:t> (zero-copy abstraction for graphics memory) API that called into Android graphics memory allocation libraries</a:t>
            </a:r>
          </a:p>
          <a:p>
            <a:pPr lvl="1"/>
            <a:r>
              <a:rPr lang="en-US" dirty="0" smtClean="0"/>
              <a:t>Replaces entire </a:t>
            </a:r>
            <a:r>
              <a:rPr lang="en-US" dirty="0" err="1" smtClean="0"/>
              <a:t>iOS</a:t>
            </a:r>
            <a:r>
              <a:rPr lang="en-US" dirty="0" smtClean="0"/>
              <a:t> OpenGL ES libraries with diplomats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248400" y="1600200"/>
            <a:ext cx="16002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WebKit</a:t>
            </a:r>
            <a:r>
              <a:rPr lang="en-US" dirty="0" smtClean="0"/>
              <a:t>, </a:t>
            </a:r>
            <a:r>
              <a:rPr lang="en-US" dirty="0" err="1" smtClean="0"/>
              <a:t>UIKit</a:t>
            </a:r>
            <a:r>
              <a:rPr lang="en-US" dirty="0" smtClean="0"/>
              <a:t>, Core Anim.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86400" y="4343400"/>
            <a:ext cx="838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 IPC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81600" y="2743200"/>
            <a:ext cx="1447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OpenGL 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467600" y="2819400"/>
            <a:ext cx="12954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IOSurface</a:t>
            </a:r>
            <a:endParaRPr lang="en-US" dirty="0"/>
          </a:p>
        </p:txBody>
      </p:sp>
      <p:cxnSp>
        <p:nvCxnSpPr>
          <p:cNvPr id="18" name="Straight Connector 17"/>
          <p:cNvCxnSpPr>
            <a:stCxn id="11" idx="0"/>
          </p:cNvCxnSpPr>
          <p:nvPr/>
        </p:nvCxnSpPr>
        <p:spPr>
          <a:xfrm flipV="1">
            <a:off x="5905500" y="2286000"/>
            <a:ext cx="11811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0"/>
          </p:cNvCxnSpPr>
          <p:nvPr/>
        </p:nvCxnSpPr>
        <p:spPr>
          <a:xfrm>
            <a:off x="7010400" y="2286000"/>
            <a:ext cx="11049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3962400"/>
            <a:ext cx="36576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05800" y="4191000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cxnSp>
        <p:nvCxnSpPr>
          <p:cNvPr id="25" name="Straight Connector 24"/>
          <p:cNvCxnSpPr>
            <a:stCxn id="10" idx="0"/>
            <a:endCxn id="11" idx="2"/>
          </p:cNvCxnSpPr>
          <p:nvPr/>
        </p:nvCxnSpPr>
        <p:spPr>
          <a:xfrm flipV="1">
            <a:off x="5905500" y="34290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0"/>
          </p:cNvCxnSpPr>
          <p:nvPr/>
        </p:nvCxnSpPr>
        <p:spPr>
          <a:xfrm flipV="1">
            <a:off x="5905500" y="3429000"/>
            <a:ext cx="23241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477000" y="4953000"/>
            <a:ext cx="1295400" cy="8382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Closed Source</a:t>
            </a:r>
          </a:p>
          <a:p>
            <a:pPr algn="ctr"/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6705600" y="6096000"/>
            <a:ext cx="838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</a:t>
            </a:r>
            <a:endParaRPr lang="en-US" dirty="0"/>
          </a:p>
        </p:txBody>
      </p:sp>
      <p:cxnSp>
        <p:nvCxnSpPr>
          <p:cNvPr id="34" name="Straight Connector 33"/>
          <p:cNvCxnSpPr>
            <a:stCxn id="32" idx="0"/>
            <a:endCxn id="10" idx="3"/>
          </p:cNvCxnSpPr>
          <p:nvPr/>
        </p:nvCxnSpPr>
        <p:spPr>
          <a:xfrm flipH="1" flipV="1">
            <a:off x="6324600" y="4648200"/>
            <a:ext cx="8001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0"/>
            <a:endCxn id="32" idx="2"/>
          </p:cNvCxnSpPr>
          <p:nvPr/>
        </p:nvCxnSpPr>
        <p:spPr>
          <a:xfrm flipV="1">
            <a:off x="7124700" y="5791200"/>
            <a:ext cx="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9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Cider Screen Shot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pic>
        <p:nvPicPr>
          <p:cNvPr id="8" name="Content Placeholder 7" descr="Screen Shot 2014-02-23 at 4.35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48" b="-16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77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Cider is first system that can run unmodified </a:t>
            </a:r>
            <a:r>
              <a:rPr lang="en-US" dirty="0" err="1" smtClean="0"/>
              <a:t>iOS</a:t>
            </a:r>
            <a:r>
              <a:rPr lang="en-US" dirty="0" smtClean="0"/>
              <a:t> apps on non-Apple devices</a:t>
            </a:r>
          </a:p>
          <a:p>
            <a:r>
              <a:rPr lang="en-US" dirty="0" smtClean="0"/>
              <a:t>Cider has two novel mechanisms: duct tape and diplomatic functions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Android Virtualization on X86 Servers (TODO)</a:t>
            </a:r>
          </a:p>
          <a:p>
            <a:pPr lvl="1"/>
            <a:r>
              <a:rPr lang="en-US" dirty="0" smtClean="0"/>
              <a:t>Android Virtualization on Mobile Device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err="1" smtClean="0"/>
              <a:t>iOS</a:t>
            </a:r>
            <a:r>
              <a:rPr lang="en-US" dirty="0" smtClean="0"/>
              <a:t> apps on Android Device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ARM/KVM Virtualization</a:t>
            </a:r>
          </a:p>
          <a:p>
            <a:r>
              <a:rPr lang="en-US" dirty="0" smtClean="0"/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8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ARM based on micro-servers and upward push of ARM CPUs into traditional server systems</a:t>
            </a:r>
          </a:p>
          <a:p>
            <a:pPr lvl="1"/>
            <a:r>
              <a:rPr lang="en-US" dirty="0" smtClean="0"/>
              <a:t>X86 hypervisor designs not directly amenable to ARM due to different virtualization support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23%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12%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Unknown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30%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No Sleep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9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on ARM Virtualization Extension</a:t>
            </a:r>
            <a:endParaRPr lang="en-US" dirty="0"/>
          </a:p>
        </p:txBody>
      </p:sp>
      <p:pic>
        <p:nvPicPr>
          <p:cNvPr id="6" name="Content Placeholder 5" descr="Screen Shot 2014-02-24 at 12.00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2" r="-2592"/>
          <a:stretch>
            <a:fillRect/>
          </a:stretch>
        </p:blipFill>
        <p:spPr>
          <a:xfrm>
            <a:off x="5105400" y="2400270"/>
            <a:ext cx="4142276" cy="22780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371600"/>
            <a:ext cx="502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TrustZone</a:t>
            </a:r>
            <a:r>
              <a:rPr lang="en-US" dirty="0" smtClean="0"/>
              <a:t> (security </a:t>
            </a:r>
            <a:r>
              <a:rPr lang="en-US" dirty="0" err="1" smtClean="0"/>
              <a:t>ext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not support trap-and-emulate</a:t>
            </a:r>
          </a:p>
          <a:p>
            <a:pPr lvl="2"/>
            <a:r>
              <a:rPr lang="en-US" dirty="0" smtClean="0"/>
              <a:t>Not useful for virtualization</a:t>
            </a:r>
          </a:p>
          <a:p>
            <a:pPr lvl="1"/>
            <a:r>
              <a:rPr lang="en-US" dirty="0" smtClean="0"/>
              <a:t>ARM CPU powers up in secure world</a:t>
            </a:r>
          </a:p>
          <a:p>
            <a:pPr lvl="1"/>
            <a:r>
              <a:rPr lang="en-US" dirty="0" err="1" smtClean="0"/>
              <a:t>Bootloader</a:t>
            </a:r>
            <a:r>
              <a:rPr lang="en-US" dirty="0" smtClean="0"/>
              <a:t> transitions to non-secure world early</a:t>
            </a:r>
          </a:p>
          <a:p>
            <a:pPr lvl="1"/>
            <a:r>
              <a:rPr lang="en-US" dirty="0" smtClean="0"/>
              <a:t>Secure world only used for special cases such as digital rights management</a:t>
            </a:r>
          </a:p>
          <a:p>
            <a:r>
              <a:rPr lang="en-US" dirty="0"/>
              <a:t>ARMv7, v8-A have a new </a:t>
            </a:r>
            <a:r>
              <a:rPr lang="en-US" dirty="0" err="1"/>
              <a:t>Hyp</a:t>
            </a:r>
            <a:r>
              <a:rPr lang="en-US" dirty="0"/>
              <a:t> mode</a:t>
            </a:r>
          </a:p>
          <a:p>
            <a:pPr lvl="1"/>
            <a:r>
              <a:rPr lang="en-US" dirty="0" err="1"/>
              <a:t>Hyp</a:t>
            </a:r>
            <a:r>
              <a:rPr lang="en-US" dirty="0"/>
              <a:t> model has trap-and-</a:t>
            </a:r>
            <a:r>
              <a:rPr lang="en-US" dirty="0" smtClean="0"/>
              <a:t>emulate</a:t>
            </a:r>
          </a:p>
          <a:p>
            <a:pPr lvl="1"/>
            <a:r>
              <a:rPr lang="en-US" dirty="0" smtClean="0"/>
              <a:t>Traps into </a:t>
            </a:r>
            <a:r>
              <a:rPr lang="en-US" dirty="0" err="1" smtClean="0"/>
              <a:t>Hyp</a:t>
            </a:r>
            <a:r>
              <a:rPr lang="en-US" dirty="0" smtClean="0"/>
              <a:t> mode on various sensitive instructions and hardware </a:t>
            </a:r>
            <a:r>
              <a:rPr lang="en-US" dirty="0" err="1" smtClean="0"/>
              <a:t>interupts</a:t>
            </a:r>
            <a:endParaRPr lang="en-US" dirty="0" smtClean="0"/>
          </a:p>
          <a:p>
            <a:pPr lvl="1"/>
            <a:r>
              <a:rPr lang="en-US" dirty="0" smtClean="0"/>
              <a:t>ARM allows many traps to be configured which reduces virtualization overhead</a:t>
            </a:r>
          </a:p>
          <a:p>
            <a:pPr lvl="1"/>
            <a:r>
              <a:rPr lang="en-US" dirty="0" smtClean="0"/>
              <a:t>Virtual interrupts trap to kernel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</a:t>
            </a:r>
            <a:r>
              <a:rPr lang="en-US" dirty="0" err="1" smtClean="0"/>
              <a:t>vs</a:t>
            </a:r>
            <a:r>
              <a:rPr lang="en-US" dirty="0" smtClean="0"/>
              <a:t>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X86: root and non-root orthogonal to user, kernel modes</a:t>
            </a:r>
          </a:p>
          <a:p>
            <a:r>
              <a:rPr lang="en-US" dirty="0" smtClean="0"/>
              <a:t>Both root and non-root supports user and kernel modes</a:t>
            </a:r>
          </a:p>
          <a:p>
            <a:r>
              <a:rPr lang="en-US" dirty="0" smtClean="0"/>
              <a:t>Trap can happen from non-root to root</a:t>
            </a:r>
          </a:p>
          <a:p>
            <a:r>
              <a:rPr lang="en-US" dirty="0" smtClean="0"/>
              <a:t>Intel has hardware support: a single instruction to save and restore when switching to and from root mode</a:t>
            </a:r>
          </a:p>
          <a:p>
            <a:r>
              <a:rPr lang="en-US" dirty="0" smtClean="0"/>
              <a:t>X86 has not virtual interrupts or timers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Virtualization</a:t>
            </a:r>
            <a:endParaRPr lang="en-US" dirty="0"/>
          </a:p>
        </p:txBody>
      </p:sp>
      <p:pic>
        <p:nvPicPr>
          <p:cNvPr id="6" name="Content Placeholder 5" descr="Screen Shot 2014-02-24 at 12.00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1" r="-12251"/>
          <a:stretch>
            <a:fillRect/>
          </a:stretch>
        </p:blipFill>
        <p:spPr>
          <a:xfrm>
            <a:off x="3352800" y="2133600"/>
            <a:ext cx="6289828" cy="34591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5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Nested page tables</a:t>
            </a:r>
          </a:p>
          <a:p>
            <a:pPr lvl="1"/>
            <a:r>
              <a:rPr lang="en-US" dirty="0" smtClean="0"/>
              <a:t>Virtual address first translated into guest physical address</a:t>
            </a:r>
          </a:p>
          <a:p>
            <a:pPr lvl="1"/>
            <a:r>
              <a:rPr lang="en-US" dirty="0" smtClean="0"/>
              <a:t>Finally translated into home physical address</a:t>
            </a:r>
          </a:p>
          <a:p>
            <a:r>
              <a:rPr lang="en-US" dirty="0" smtClean="0"/>
              <a:t>VTTBR: virtualization translation table base register</a:t>
            </a:r>
          </a:p>
          <a:p>
            <a:r>
              <a:rPr lang="en-US" dirty="0" smtClean="0"/>
              <a:t>TTBR: translation table base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KVM/ARM</a:t>
            </a:r>
            <a:endParaRPr lang="en-US" dirty="0"/>
          </a:p>
        </p:txBody>
      </p:sp>
      <p:pic>
        <p:nvPicPr>
          <p:cNvPr id="6" name="Content Placeholder 5" descr="Screen Shot 2014-02-24 at 12.0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" b="-1709"/>
          <a:stretch>
            <a:fillRect/>
          </a:stretch>
        </p:blipFill>
        <p:spPr>
          <a:xfrm>
            <a:off x="4191000" y="2689842"/>
            <a:ext cx="4800599" cy="26401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657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Running KVM/ARM entirely in </a:t>
            </a:r>
            <a:r>
              <a:rPr lang="en-US" dirty="0" err="1" smtClean="0"/>
              <a:t>Hyp</a:t>
            </a:r>
            <a:r>
              <a:rPr lang="en-US" dirty="0" smtClean="0"/>
              <a:t> mode is problematic</a:t>
            </a:r>
          </a:p>
          <a:p>
            <a:pPr lvl="1"/>
            <a:r>
              <a:rPr lang="en-US" dirty="0" smtClean="0"/>
              <a:t>Low-level architecture dependent code is written for kernel mode; would not run in </a:t>
            </a:r>
            <a:r>
              <a:rPr lang="en-US" dirty="0" err="1" smtClean="0"/>
              <a:t>Hyp</a:t>
            </a:r>
            <a:r>
              <a:rPr lang="en-US" dirty="0" smtClean="0"/>
              <a:t> mode unmodified</a:t>
            </a:r>
          </a:p>
          <a:p>
            <a:pPr lvl="1"/>
            <a:r>
              <a:rPr lang="en-US" dirty="0" smtClean="0"/>
              <a:t>Adversely impact native performance</a:t>
            </a:r>
          </a:p>
          <a:p>
            <a:pPr lvl="2"/>
            <a:r>
              <a:rPr lang="en-US" dirty="0" err="1" smtClean="0"/>
              <a:t>Hyp</a:t>
            </a:r>
            <a:r>
              <a:rPr lang="en-US" dirty="0" smtClean="0"/>
              <a:t> mode has no direct access to user address space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4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KVM/ARM (Cont’d)</a:t>
            </a:r>
            <a:endParaRPr lang="en-US" dirty="0"/>
          </a:p>
        </p:txBody>
      </p:sp>
      <p:pic>
        <p:nvPicPr>
          <p:cNvPr id="6" name="Content Placeholder 5" descr="Screen Shot 2014-02-24 at 12.01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" b="-1709"/>
          <a:stretch>
            <a:fillRect/>
          </a:stretch>
        </p:blipFill>
        <p:spPr>
          <a:xfrm>
            <a:off x="4191000" y="2689842"/>
            <a:ext cx="4800599" cy="26401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3657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Highvisor</a:t>
            </a:r>
            <a:r>
              <a:rPr lang="en-US" dirty="0" smtClean="0"/>
              <a:t>: leverages existing Linux functionalities such as scheduler</a:t>
            </a:r>
          </a:p>
          <a:p>
            <a:r>
              <a:rPr lang="en-US" dirty="0" err="1" smtClean="0"/>
              <a:t>Lowvisor</a:t>
            </a:r>
            <a:r>
              <a:rPr lang="en-US" dirty="0" smtClean="0"/>
              <a:t>: take advantage of the hardware virtualization support available in </a:t>
            </a:r>
            <a:r>
              <a:rPr lang="en-US" dirty="0" err="1" smtClean="0"/>
              <a:t>Hyp</a:t>
            </a:r>
            <a:r>
              <a:rPr lang="en-US" dirty="0" smtClean="0"/>
              <a:t> mode</a:t>
            </a:r>
          </a:p>
          <a:p>
            <a:r>
              <a:rPr lang="en-US" dirty="0" smtClean="0"/>
              <a:t>Memory mapped interface is used to share data between </a:t>
            </a:r>
            <a:r>
              <a:rPr lang="en-US" dirty="0" err="1" smtClean="0"/>
              <a:t>highvisor</a:t>
            </a:r>
            <a:r>
              <a:rPr lang="en-US" dirty="0" smtClean="0"/>
              <a:t> and </a:t>
            </a:r>
            <a:r>
              <a:rPr lang="en-US" dirty="0" err="1" smtClean="0"/>
              <a:t>lowvisor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First full system virtualization solution</a:t>
            </a:r>
          </a:p>
          <a:p>
            <a:pPr lvl="1"/>
            <a:r>
              <a:rPr lang="en-US" dirty="0" smtClean="0"/>
              <a:t>Runs unmodified guest OS on ARM multicore hardware</a:t>
            </a:r>
          </a:p>
          <a:p>
            <a:r>
              <a:rPr lang="en-US" dirty="0" smtClean="0"/>
              <a:t>Split-mode virtualization</a:t>
            </a:r>
          </a:p>
          <a:p>
            <a:pPr lvl="1"/>
            <a:r>
              <a:rPr lang="en-US" dirty="0" smtClean="0"/>
              <a:t>Leverages ARM virtualization support</a:t>
            </a:r>
          </a:p>
          <a:p>
            <a:pPr lvl="1"/>
            <a:r>
              <a:rPr lang="en-US" dirty="0" smtClean="0"/>
              <a:t>Leverages Linux kernel mechanisms</a:t>
            </a:r>
          </a:p>
          <a:p>
            <a:r>
              <a:rPr lang="en-US" dirty="0" smtClean="0"/>
              <a:t>KVM/ARM has minimal performance impact and virtualization overhead</a:t>
            </a:r>
          </a:p>
          <a:p>
            <a:r>
              <a:rPr lang="en-US" dirty="0" smtClean="0"/>
              <a:t>Integrated KVM/ARM into mainline Linux kernel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0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Android Virtualization on X86 Servers (TODO)</a:t>
            </a:r>
          </a:p>
          <a:p>
            <a:pPr lvl="1"/>
            <a:r>
              <a:rPr lang="en-US" dirty="0" smtClean="0"/>
              <a:t>Android Virtualization on Mobile Device</a:t>
            </a:r>
          </a:p>
          <a:p>
            <a:pPr lvl="1"/>
            <a:r>
              <a:rPr lang="en-US" dirty="0" smtClean="0"/>
              <a:t>Running </a:t>
            </a:r>
            <a:r>
              <a:rPr lang="en-US" dirty="0" err="1" smtClean="0"/>
              <a:t>iOS</a:t>
            </a:r>
            <a:r>
              <a:rPr lang="en-US" dirty="0" smtClean="0"/>
              <a:t> apps on Android Device</a:t>
            </a:r>
          </a:p>
          <a:p>
            <a:pPr lvl="1"/>
            <a:r>
              <a:rPr lang="en-US" dirty="0" smtClean="0"/>
              <a:t>ARM/KVM Virtualization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Storage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6" descr="webbench_seq_vs_ran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811"/>
          <a:stretch>
            <a:fillRect/>
          </a:stretch>
        </p:blipFill>
        <p:spPr>
          <a:xfrm>
            <a:off x="152400" y="990599"/>
            <a:ext cx="5791200" cy="3619501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WebBench: Sequential versus Random I/O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4572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Few reads, mostly at the start; significantly more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About 2X more sequential writes than random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Since rand is worse than </a:t>
            </a:r>
            <a:r>
              <a:rPr lang="en-US" sz="2400" dirty="0" err="1" smtClean="0">
                <a:latin typeface="+mj-lt"/>
              </a:rPr>
              <a:t>seq</a:t>
            </a:r>
            <a:r>
              <a:rPr lang="en-US" sz="2400" dirty="0" smtClean="0">
                <a:latin typeface="+mj-lt"/>
              </a:rPr>
              <a:t> by &gt;&gt; 2X, random dominates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Apps write enough randomly to cause severe performance drop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2192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I/O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Breakdown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1" y="1021080"/>
          <a:ext cx="3047999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3297"/>
                <a:gridCol w="1153297"/>
                <a:gridCol w="74140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Seq:Rand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perf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Rand IOPS</a:t>
                      </a:r>
                      <a:endParaRPr lang="en-US" sz="1800" b="1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395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1080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1050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37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990600"/>
          </a:xfrm>
        </p:spPr>
        <p:txBody>
          <a:bodyPr/>
          <a:lstStyle/>
          <a:p>
            <a:r>
              <a:rPr lang="en-US" dirty="0" smtClean="0"/>
              <a:t>How Apps Use Storage?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Exactly what makes web browsing slow on Android?</a:t>
            </a:r>
          </a:p>
          <a:p>
            <a:pPr lvl="1"/>
            <a:r>
              <a:rPr lang="en-US" sz="2400" dirty="0" smtClean="0"/>
              <a:t>Key lies in understanding how 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and FS interface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05001" y="2133600"/>
            <a:ext cx="5714999" cy="2590800"/>
            <a:chOff x="280407" y="1371600"/>
            <a:chExt cx="9703357" cy="5141058"/>
          </a:xfrm>
        </p:grpSpPr>
        <p:sp>
          <p:nvSpPr>
            <p:cNvPr id="7" name="Rectangle 6"/>
            <p:cNvSpPr/>
            <p:nvPr/>
          </p:nvSpPr>
          <p:spPr>
            <a:xfrm>
              <a:off x="1056674" y="1371600"/>
              <a:ext cx="4916367" cy="682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/>
                <a:t>/data/data/</a:t>
              </a:r>
              <a:r>
                <a:rPr lang="en-US" sz="1600" b="1" dirty="0" err="1"/>
                <a:t>com.necla.webview</a:t>
              </a:r>
              <a:endParaRPr lang="en-US" sz="1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350" y="2259013"/>
              <a:ext cx="1916113" cy="376237"/>
            </a:xfrm>
            <a:prstGeom prst="rect">
              <a:avLst/>
            </a:prstGeom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lib (empty)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3350" y="2801938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cache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7801" y="3337299"/>
              <a:ext cx="2243999" cy="3933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4849" y="3898900"/>
              <a:ext cx="3293269" cy="11017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6aaa3f00, </a:t>
              </a:r>
              <a:r>
                <a:rPr lang="en-US" sz="1400" b="1" dirty="0" smtClean="0"/>
                <a:t>03051d8d, </a:t>
              </a:r>
              <a:r>
                <a:rPr lang="en-US" sz="1400" b="1" dirty="0"/>
                <a:t>…</a:t>
              </a:r>
            </a:p>
            <a:p>
              <a:pPr>
                <a:defRPr/>
              </a:pPr>
              <a:r>
                <a:rPr lang="en-US" sz="1400" b="1" dirty="0"/>
                <a:t>many files (5.5MB)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3350" y="4811713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databases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799" y="5454204"/>
              <a:ext cx="3796537" cy="359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webview.db</a:t>
              </a:r>
              <a:r>
                <a:rPr lang="en-US" sz="1400" b="1" dirty="0"/>
                <a:t> (14KB)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7799" y="6029097"/>
              <a:ext cx="3796537" cy="360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webviewCache.db</a:t>
              </a:r>
              <a:r>
                <a:rPr lang="en-US" sz="1400" b="1" dirty="0"/>
                <a:t> (129KB)</a:t>
              </a:r>
            </a:p>
          </p:txBody>
        </p:sp>
        <p:cxnSp>
          <p:nvCxnSpPr>
            <p:cNvPr id="15" name="Elbow Connector 13"/>
            <p:cNvCxnSpPr>
              <a:endCxn id="8" idx="1"/>
            </p:cNvCxnSpPr>
            <p:nvPr/>
          </p:nvCxnSpPr>
          <p:spPr>
            <a:xfrm>
              <a:off x="1777652" y="2340142"/>
              <a:ext cx="895699" cy="1069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3"/>
            <p:cNvCxnSpPr>
              <a:endCxn id="9" idx="1"/>
            </p:cNvCxnSpPr>
            <p:nvPr/>
          </p:nvCxnSpPr>
          <p:spPr>
            <a:xfrm>
              <a:off x="1777652" y="2893595"/>
              <a:ext cx="895699" cy="972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3"/>
            <p:cNvCxnSpPr>
              <a:endCxn id="12" idx="1"/>
            </p:cNvCxnSpPr>
            <p:nvPr/>
          </p:nvCxnSpPr>
          <p:spPr>
            <a:xfrm rot="16200000" flipH="1">
              <a:off x="756896" y="3084171"/>
              <a:ext cx="2937210" cy="89569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9" idx="2"/>
              <a:endCxn id="10" idx="1"/>
            </p:cNvCxnSpPr>
            <p:nvPr/>
          </p:nvCxnSpPr>
          <p:spPr>
            <a:xfrm rot="16200000" flipH="1">
              <a:off x="3632504" y="3178665"/>
              <a:ext cx="354199" cy="3563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3"/>
            <p:cNvCxnSpPr>
              <a:stCxn id="10" idx="2"/>
              <a:endCxn id="11" idx="1"/>
            </p:cNvCxnSpPr>
            <p:nvPr/>
          </p:nvCxnSpPr>
          <p:spPr>
            <a:xfrm rot="16200000" flipH="1">
              <a:off x="5087756" y="3752669"/>
              <a:ext cx="719139" cy="67504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3"/>
            <p:cNvCxnSpPr>
              <a:stCxn id="12" idx="2"/>
              <a:endCxn id="13" idx="1"/>
            </p:cNvCxnSpPr>
            <p:nvPr/>
          </p:nvCxnSpPr>
          <p:spPr>
            <a:xfrm rot="16200000" flipH="1">
              <a:off x="3587464" y="5233479"/>
              <a:ext cx="444278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3"/>
            <p:cNvCxnSpPr>
              <a:stCxn id="12" idx="2"/>
              <a:endCxn id="14" idx="1"/>
            </p:cNvCxnSpPr>
            <p:nvPr/>
          </p:nvCxnSpPr>
          <p:spPr>
            <a:xfrm rot="16200000" flipH="1">
              <a:off x="3299675" y="5521267"/>
              <a:ext cx="1019855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lternate Process 22"/>
            <p:cNvSpPr/>
            <p:nvPr/>
          </p:nvSpPr>
          <p:spPr>
            <a:xfrm>
              <a:off x="3871889" y="5907828"/>
              <a:ext cx="4171205" cy="604830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3" name="Alternate Process 22"/>
            <p:cNvSpPr/>
            <p:nvPr/>
          </p:nvSpPr>
          <p:spPr>
            <a:xfrm>
              <a:off x="5704868" y="3810001"/>
              <a:ext cx="3502630" cy="1295401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280407" y="5323198"/>
              <a:ext cx="2975695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SQLite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in sync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6361177" y="2601461"/>
              <a:ext cx="3622587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FS in  write-behind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685800" y="2438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WebBench Storage Schema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47244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typically store some data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 (e.g., cache files) and some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a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SQLite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database (e.g., cache map)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All data through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is written synchronously 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 slow!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Apps often use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 oblivious to performance effects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363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71434697"/>
              </p:ext>
            </p:extLst>
          </p:nvPr>
        </p:nvGraphicFramePr>
        <p:xfrm>
          <a:off x="609600" y="24384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What-If Analysis for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5532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What is the potential for improvements?</a:t>
            </a:r>
          </a:p>
          <a:p>
            <a:pPr marL="347663" lvl="1" indent="-179388"/>
            <a:r>
              <a:rPr lang="en-US" sz="2400" dirty="0" smtClean="0"/>
              <a:t>E.g., if all data </a:t>
            </a:r>
            <a:r>
              <a:rPr lang="en-US" sz="2400" i="1" dirty="0" smtClean="0"/>
              <a:t>could</a:t>
            </a:r>
            <a:r>
              <a:rPr lang="en-US" sz="2400" dirty="0" smtClean="0"/>
              <a:t> be kept in RAM?</a:t>
            </a:r>
          </a:p>
          <a:p>
            <a:pPr marL="347663" lvl="1" indent="-179388"/>
            <a:r>
              <a:rPr lang="en-US" sz="2400" dirty="0" smtClean="0"/>
              <a:t>Analysis to answer hypothetical questions</a:t>
            </a:r>
            <a:endParaRPr lang="en-US" sz="2400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62200" y="22860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Placing Cache on </a:t>
            </a:r>
            <a:r>
              <a:rPr lang="en-US" dirty="0" err="1">
                <a:latin typeface="+mj-lt"/>
              </a:rPr>
              <a:t>Ramdisk</a:t>
            </a:r>
            <a:r>
              <a:rPr lang="en-US" dirty="0">
                <a:latin typeface="+mj-lt"/>
              </a:rPr>
              <a:t> does not improve </a:t>
            </a:r>
            <a:r>
              <a:rPr lang="en-US" dirty="0" err="1" smtClean="0">
                <a:latin typeface="+mj-lt"/>
              </a:rPr>
              <a:t>perf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much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3200400"/>
            <a:ext cx="1981200" cy="1600197"/>
            <a:chOff x="3908415" y="3362048"/>
            <a:chExt cx="1485900" cy="2328848"/>
          </a:xfrm>
        </p:grpSpPr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4323701" y="5310671"/>
              <a:ext cx="7604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908415" y="3362048"/>
              <a:ext cx="1485900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DB on </a:t>
              </a:r>
              <a:r>
                <a:rPr lang="en-US" dirty="0" err="1" smtClean="0">
                  <a:latin typeface="+mj-lt"/>
                </a:rPr>
                <a:t>Ramdisk</a:t>
              </a:r>
              <a:r>
                <a:rPr lang="en-US" dirty="0" smtClean="0">
                  <a:latin typeface="+mj-lt"/>
                </a:rPr>
                <a:t> alone improves </a:t>
              </a:r>
              <a:r>
                <a:rPr lang="en-US" dirty="0" err="1" smtClean="0">
                  <a:latin typeface="+mj-lt"/>
                </a:rPr>
                <a:t>perf</a:t>
              </a:r>
              <a:r>
                <a:rPr lang="en-US" dirty="0" smtClean="0">
                  <a:latin typeface="+mj-lt"/>
                </a:rPr>
                <a:t>. significantly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257800" y="41148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Both </a:t>
            </a:r>
            <a:r>
              <a:rPr lang="en-US" dirty="0">
                <a:latin typeface="+mj-lt"/>
              </a:rPr>
              <a:t>Cache and DB </a:t>
            </a:r>
            <a:r>
              <a:rPr lang="en-US" dirty="0" smtClean="0">
                <a:latin typeface="+mj-lt"/>
              </a:rPr>
              <a:t>in RAM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</a:rPr>
              <a:t>no extra benefit</a:t>
            </a:r>
            <a:endParaRPr lang="en-US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236" y="3124200"/>
            <a:ext cx="2427564" cy="1609418"/>
            <a:chOff x="6335436" y="3429000"/>
            <a:chExt cx="2427564" cy="1609418"/>
          </a:xfrm>
        </p:grpSpPr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flipV="1">
              <a:off x="7543800" y="4343400"/>
              <a:ext cx="0" cy="6950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335436" y="3429000"/>
              <a:ext cx="242756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Both </a:t>
              </a:r>
              <a:r>
                <a:rPr lang="en-US" dirty="0">
                  <a:latin typeface="+mj-lt"/>
                </a:rPr>
                <a:t>Cache and DB on SD without sync recoups most </a:t>
              </a:r>
              <a:r>
                <a:rPr lang="en-US" dirty="0" err="1" smtClean="0">
                  <a:latin typeface="+mj-lt"/>
                </a:rPr>
                <a:t>perf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48400" y="838200"/>
            <a:ext cx="2819400" cy="1524000"/>
          </a:xfrm>
          <a:prstGeom prst="rect">
            <a:avLst/>
          </a:prstGeom>
          <a:solidFill>
            <a:srgbClr val="FFF2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A. Web Cache in RAM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(</a:t>
            </a:r>
            <a:r>
              <a:rPr lang="en-US" b="1" kern="0" dirty="0" err="1" smtClean="0">
                <a:solidFill>
                  <a:srgbClr val="002060"/>
                </a:solidFill>
                <a:latin typeface="+mj-lt"/>
              </a:rPr>
              <a:t>SQLite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C. All</a:t>
            </a:r>
            <a:r>
              <a:rPr lang="en-US" b="1" kern="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in 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All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SD w/ no-sync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2433935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WebBench on </a:t>
            </a:r>
            <a:r>
              <a:rPr lang="en-US" sz="2400" b="1" dirty="0" err="1" smtClean="0">
                <a:solidFill>
                  <a:srgbClr val="002060"/>
                </a:solidFill>
              </a:rPr>
              <a:t>RiData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80175"/>
            <a:ext cx="2133600" cy="365125"/>
          </a:xfrm>
        </p:spPr>
        <p:txBody>
          <a:bodyPr/>
          <a:lstStyle/>
          <a:p>
            <a:r>
              <a:rPr lang="en-US" smtClean="0"/>
              <a:t>2/19/13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80175"/>
            <a:ext cx="2895600" cy="365125"/>
          </a:xfrm>
        </p:spPr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5429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561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7" grpId="0"/>
      <p:bldP spid="11" grpId="0"/>
      <p:bldP spid="14" grpId="0" build="allAtOnce" animBg="1"/>
      <p:bldP spid="18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types of no-sleep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to detect no-sleep </a:t>
            </a:r>
            <a:r>
              <a:rPr lang="en-US" dirty="0" err="1" smtClean="0"/>
              <a:t>ebugs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Experimental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r>
              <a:rPr lang="en-US" sz="2800" dirty="0" smtClean="0"/>
              <a:t>Storage stack affects mobile application performance</a:t>
            </a:r>
          </a:p>
          <a:p>
            <a:pPr lvl="1"/>
            <a:r>
              <a:rPr lang="en-US" sz="2400" dirty="0" smtClean="0"/>
              <a:t>Depends on random v/s sequential I/O performance</a:t>
            </a:r>
          </a:p>
          <a:p>
            <a:r>
              <a:rPr lang="en-US" sz="2800" dirty="0" smtClean="0"/>
              <a:t>Key bottleneck is ``wimpy’’ storage on mobile devices</a:t>
            </a:r>
          </a:p>
          <a:p>
            <a:pPr lvl="1"/>
            <a:r>
              <a:rPr lang="en-US" sz="2400" dirty="0" smtClean="0"/>
              <a:t>Performance can be much worse than laptops, desktops</a:t>
            </a:r>
          </a:p>
          <a:p>
            <a:pPr lvl="1"/>
            <a:r>
              <a:rPr lang="en-US" sz="2400" dirty="0" smtClean="0"/>
              <a:t>Storage on mobile  being used for desktop-like workloads</a:t>
            </a:r>
          </a:p>
          <a:p>
            <a:r>
              <a:rPr lang="en-US" sz="2800" dirty="0" smtClean="0"/>
              <a:t>Android exacerbates poor storage performance through synchronous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interface</a:t>
            </a:r>
          </a:p>
          <a:p>
            <a:pPr lvl="1"/>
            <a:r>
              <a:rPr lang="en-US" sz="2400" dirty="0" smtClean="0"/>
              <a:t>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for functionality, not always needing reliability</a:t>
            </a:r>
          </a:p>
          <a:p>
            <a:pPr lvl="1"/>
            <a:r>
              <a:rPr lang="en-US" sz="2400" dirty="0" err="1" smtClean="0"/>
              <a:t>SQLite</a:t>
            </a:r>
            <a:r>
              <a:rPr lang="en-US" sz="2400" dirty="0" smtClean="0"/>
              <a:t> write traffic is quite random  </a:t>
            </a:r>
            <a:r>
              <a:rPr lang="en-US" sz="2400" dirty="0" smtClean="0">
                <a:sym typeface="Wingdings" pitchFamily="2" charset="2"/>
              </a:rPr>
              <a:t> further slowdown!</a:t>
            </a:r>
            <a:endParaRPr lang="en-US" sz="2400" dirty="0" smtClean="0"/>
          </a:p>
          <a:p>
            <a:r>
              <a:rPr lang="en-US" sz="2800" dirty="0" smtClean="0"/>
              <a:t>Apps use Android interfaces oblivious to performance</a:t>
            </a:r>
          </a:p>
          <a:p>
            <a:pPr lvl="1"/>
            <a:r>
              <a:rPr lang="en-US" sz="2400" dirty="0" smtClean="0"/>
              <a:t>Browser writes </a:t>
            </a:r>
            <a:r>
              <a:rPr lang="en-US" sz="2400" i="1" dirty="0" smtClean="0"/>
              <a:t>cache map</a:t>
            </a:r>
            <a:r>
              <a:rPr lang="en-US" sz="2400" dirty="0" smtClean="0"/>
              <a:t> to </a:t>
            </a:r>
            <a:r>
              <a:rPr lang="en-US" sz="2400" dirty="0" err="1" smtClean="0"/>
              <a:t>SQLite</a:t>
            </a:r>
            <a:r>
              <a:rPr lang="en-US" sz="2400" dirty="0" smtClean="0"/>
              <a:t>; slows cache writes a lot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462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</a:t>
            </a:r>
            <a:r>
              <a:rPr lang="en-US" dirty="0" err="1" smtClean="0"/>
              <a:t>NoSleep</a:t>
            </a:r>
            <a:r>
              <a:rPr lang="en-US" dirty="0" smtClean="0"/>
              <a:t> Bugs and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2004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Race Conditions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9812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Code Paths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419600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Dilations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2/12/13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5146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Static Data Flow </a:t>
            </a:r>
            <a:r>
              <a:rPr lang="en-US" sz="2000" dirty="0" smtClean="0">
                <a:solidFill>
                  <a:srgbClr val="FF0000"/>
                </a:solidFill>
              </a:rPr>
              <a:t>Analysis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Reaching </a:t>
            </a:r>
            <a:r>
              <a:rPr lang="en-US" sz="2000" dirty="0">
                <a:solidFill>
                  <a:srgbClr val="FF0000"/>
                </a:solidFill>
              </a:rPr>
              <a:t>Definitions Data Flow Problem</a:t>
            </a:r>
          </a:p>
        </p:txBody>
      </p:sp>
    </p:spTree>
    <p:extLst>
      <p:ext uri="{BB962C8B-B14F-4D97-AF65-F5344CB8AC3E}">
        <p14:creationId xmlns:p14="http://schemas.microsoft.com/office/powerpoint/2010/main" val="17723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fine-grained power models?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CEC7D5"/>
      </a:accent1>
      <a:accent2>
        <a:srgbClr val="333399"/>
      </a:accent2>
      <a:accent3>
        <a:srgbClr val="AAAAAA"/>
      </a:accent3>
      <a:accent4>
        <a:srgbClr val="A3A3A3"/>
      </a:accent4>
      <a:accent5>
        <a:srgbClr val="E3E0E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28816</TotalTime>
  <Words>4151</Words>
  <Application>Microsoft Macintosh PowerPoint</Application>
  <PresentationFormat>On-screen Show (4:3)</PresentationFormat>
  <Paragraphs>885</Paragraphs>
  <Slides>71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Title - Center</vt:lpstr>
      <vt:lpstr>Cellular Networks and Mobile Computing COMS 6998-7, Spring 2014</vt:lpstr>
      <vt:lpstr>Announcements</vt:lpstr>
      <vt:lpstr>Outline</vt:lpstr>
      <vt:lpstr>Wakelock</vt:lpstr>
      <vt:lpstr>Review of Previous Lecture</vt:lpstr>
      <vt:lpstr>Ebug Taxonomy</vt:lpstr>
      <vt:lpstr>Review of Previous Lecture (Cont’d)</vt:lpstr>
      <vt:lpstr>Types of NoSleep Bugs and Detection</vt:lpstr>
      <vt:lpstr>Review of Previous Lecture (Cont’d)</vt:lpstr>
      <vt:lpstr>Finite-State-Machine (FSM)  as Power Model Representation</vt:lpstr>
      <vt:lpstr>FSM Power Model Construction</vt:lpstr>
      <vt:lpstr>Review of Previous Lecture (Cont’d)</vt:lpstr>
      <vt:lpstr>Energy Profiling</vt:lpstr>
      <vt:lpstr>Outline</vt:lpstr>
      <vt:lpstr>Smart Phone Virtualization: on Servers/PCs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</vt:lpstr>
      <vt:lpstr>Outline</vt:lpstr>
      <vt:lpstr>Overview of iOS and Android</vt:lpstr>
      <vt:lpstr>System Integration</vt:lpstr>
      <vt:lpstr>Cider Architecture</vt:lpstr>
      <vt:lpstr>Duct Tape</vt:lpstr>
      <vt:lpstr>Duct Tape (Cont’d)</vt:lpstr>
      <vt:lpstr>Diplomatic Functions</vt:lpstr>
      <vt:lpstr>iOS Subsystems on Android: Input</vt:lpstr>
      <vt:lpstr>iOS Subsystems on Android: Graphics</vt:lpstr>
      <vt:lpstr>Cider Screen Shot</vt:lpstr>
      <vt:lpstr>Summary</vt:lpstr>
      <vt:lpstr>Outline</vt:lpstr>
      <vt:lpstr>KVM/ARM</vt:lpstr>
      <vt:lpstr>Background on ARM Virtualization Extension</vt:lpstr>
      <vt:lpstr>ARM vs X86</vt:lpstr>
      <vt:lpstr>Memory Virtualization</vt:lpstr>
      <vt:lpstr>KVM/ARM</vt:lpstr>
      <vt:lpstr>KVM/ARM (Cont’d)</vt:lpstr>
      <vt:lpstr>Summary</vt:lpstr>
      <vt:lpstr>Outline</vt:lpstr>
      <vt:lpstr>WebBench: Sequential versus Random I/O</vt:lpstr>
      <vt:lpstr>How Apps Use Storage?</vt:lpstr>
      <vt:lpstr>What-If Analysis for Solutions</vt:lpstr>
      <vt:lpstr>Implications of Experimental Analysis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966</cp:revision>
  <dcterms:created xsi:type="dcterms:W3CDTF">2011-08-08T23:13:16Z</dcterms:created>
  <dcterms:modified xsi:type="dcterms:W3CDTF">2014-02-25T02:16:51Z</dcterms:modified>
</cp:coreProperties>
</file>