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5"/>
  </p:notesMasterIdLst>
  <p:handoutMasterIdLst>
    <p:handoutMasterId r:id="rId56"/>
  </p:handoutMasterIdLst>
  <p:sldIdLst>
    <p:sldId id="256" r:id="rId2"/>
    <p:sldId id="437" r:id="rId3"/>
    <p:sldId id="440" r:id="rId4"/>
    <p:sldId id="441" r:id="rId5"/>
    <p:sldId id="438" r:id="rId6"/>
    <p:sldId id="439" r:id="rId7"/>
    <p:sldId id="433" r:id="rId8"/>
    <p:sldId id="434" r:id="rId9"/>
    <p:sldId id="435" r:id="rId10"/>
    <p:sldId id="436" r:id="rId11"/>
    <p:sldId id="322" r:id="rId12"/>
    <p:sldId id="355" r:id="rId13"/>
    <p:sldId id="387" r:id="rId14"/>
    <p:sldId id="363" r:id="rId15"/>
    <p:sldId id="388" r:id="rId16"/>
    <p:sldId id="389" r:id="rId17"/>
    <p:sldId id="390" r:id="rId18"/>
    <p:sldId id="391" r:id="rId19"/>
    <p:sldId id="432" r:id="rId20"/>
    <p:sldId id="426" r:id="rId21"/>
    <p:sldId id="427" r:id="rId22"/>
    <p:sldId id="428" r:id="rId23"/>
    <p:sldId id="375" r:id="rId24"/>
    <p:sldId id="425" r:id="rId25"/>
    <p:sldId id="392" r:id="rId26"/>
    <p:sldId id="396" r:id="rId27"/>
    <p:sldId id="429" r:id="rId28"/>
    <p:sldId id="430" r:id="rId29"/>
    <p:sldId id="397" r:id="rId30"/>
    <p:sldId id="417" r:id="rId31"/>
    <p:sldId id="398" r:id="rId32"/>
    <p:sldId id="399" r:id="rId33"/>
    <p:sldId id="401" r:id="rId34"/>
    <p:sldId id="400" r:id="rId35"/>
    <p:sldId id="410" r:id="rId36"/>
    <p:sldId id="402" r:id="rId37"/>
    <p:sldId id="412" r:id="rId38"/>
    <p:sldId id="403" r:id="rId39"/>
    <p:sldId id="431" r:id="rId40"/>
    <p:sldId id="411" r:id="rId41"/>
    <p:sldId id="419" r:id="rId42"/>
    <p:sldId id="420" r:id="rId43"/>
    <p:sldId id="421" r:id="rId44"/>
    <p:sldId id="378" r:id="rId45"/>
    <p:sldId id="379" r:id="rId46"/>
    <p:sldId id="405" r:id="rId47"/>
    <p:sldId id="406" r:id="rId48"/>
    <p:sldId id="407" r:id="rId49"/>
    <p:sldId id="382" r:id="rId50"/>
    <p:sldId id="408" r:id="rId51"/>
    <p:sldId id="409" r:id="rId52"/>
    <p:sldId id="343" r:id="rId53"/>
    <p:sldId id="341" r:id="rId5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8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52" autoAdjust="0"/>
  </p:normalViewPr>
  <p:slideViewPr>
    <p:cSldViewPr>
      <p:cViewPr>
        <p:scale>
          <a:sx n="75" d="100"/>
          <a:sy n="75" d="100"/>
        </p:scale>
        <p:origin x="-1760" y="-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handoutMaster" Target="handoutMasters/handoutMaster1.xml"/><Relationship Id="rId57" Type="http://schemas.openxmlformats.org/officeDocument/2006/relationships/printerSettings" Target="printerSettings/printerSettings1.bin"/><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96F1A38B-AAA8-A944-A884-EEBD82AA1B5D}" type="datetimeFigureOut">
              <a:rPr lang="en-US" smtClean="0"/>
              <a:t>2/9/14</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08B524C3-3E27-C642-B4E6-222BE69A466D}" type="slidenum">
              <a:rPr lang="en-US" smtClean="0"/>
              <a:t>‹#›</a:t>
            </a:fld>
            <a:endParaRPr lang="en-US"/>
          </a:p>
        </p:txBody>
      </p:sp>
    </p:spTree>
    <p:extLst>
      <p:ext uri="{BB962C8B-B14F-4D97-AF65-F5344CB8AC3E}">
        <p14:creationId xmlns:p14="http://schemas.microsoft.com/office/powerpoint/2010/main" val="20476296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7BF67613-CD18-49DC-BB9F-05F5EB8BAF87}" type="datetimeFigureOut">
              <a:rPr lang="en-US" smtClean="0"/>
              <a:pPr/>
              <a:t>2/9/14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0466C13E-F135-469B-BBAE-2F60FB69471C}" type="slidenum">
              <a:rPr lang="en-US" smtClean="0"/>
              <a:pPr/>
              <a:t>‹#›</a:t>
            </a:fld>
            <a:endParaRPr lang="en-US"/>
          </a:p>
        </p:txBody>
      </p:sp>
    </p:spTree>
    <p:extLst>
      <p:ext uri="{BB962C8B-B14F-4D97-AF65-F5344CB8AC3E}">
        <p14:creationId xmlns:p14="http://schemas.microsoft.com/office/powerpoint/2010/main" val="104541355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37</a:t>
            </a:fld>
            <a:endParaRPr lang="en-US"/>
          </a:p>
        </p:txBody>
      </p:sp>
    </p:spTree>
    <p:extLst>
      <p:ext uri="{BB962C8B-B14F-4D97-AF65-F5344CB8AC3E}">
        <p14:creationId xmlns:p14="http://schemas.microsoft.com/office/powerpoint/2010/main" val="42446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86362D5D-5690-BA4A-AD35-0288ACC86B6D}" type="slidenum">
              <a:rPr lang="en-US" sz="1300"/>
              <a:pPr>
                <a:defRPr/>
              </a:pPr>
              <a:t>39</a:t>
            </a:fld>
            <a:endParaRPr lang="en-US" sz="13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50</a:t>
            </a:fld>
            <a:endParaRPr lang="en-US"/>
          </a:p>
        </p:txBody>
      </p:sp>
    </p:spTree>
    <p:extLst>
      <p:ext uri="{BB962C8B-B14F-4D97-AF65-F5344CB8AC3E}">
        <p14:creationId xmlns:p14="http://schemas.microsoft.com/office/powerpoint/2010/main" val="2729031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13</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Class</a:t>
            </a:r>
            <a:r>
              <a:rPr lang="en-US" sz="1200" b="0" kern="1200" dirty="0" smtClean="0">
                <a:solidFill>
                  <a:schemeClr val="tx1"/>
                </a:solidFill>
                <a:latin typeface="+mn-lt"/>
                <a:ea typeface="+mn-ea"/>
                <a:cs typeface="+mn-cs"/>
              </a:rPr>
              <a:t>: defines the grouping of data and code, the “type” of an object</a:t>
            </a:r>
          </a:p>
          <a:p>
            <a:r>
              <a:rPr lang="en-US" sz="1200" b="1" kern="1200" dirty="0" smtClean="0">
                <a:solidFill>
                  <a:schemeClr val="tx1"/>
                </a:solidFill>
                <a:latin typeface="+mn-lt"/>
                <a:ea typeface="+mn-ea"/>
                <a:cs typeface="+mn-cs"/>
              </a:rPr>
              <a:t>Instance</a:t>
            </a:r>
            <a:r>
              <a:rPr lang="en-US" sz="1200" b="0" kern="1200" dirty="0" smtClean="0">
                <a:solidFill>
                  <a:schemeClr val="tx1"/>
                </a:solidFill>
                <a:latin typeface="+mn-lt"/>
                <a:ea typeface="+mn-ea"/>
                <a:cs typeface="+mn-cs"/>
              </a:rPr>
              <a:t>: a specific allocation of a class</a:t>
            </a:r>
          </a:p>
          <a:p>
            <a:r>
              <a:rPr lang="en-US" sz="1200" b="1" kern="1200" dirty="0" smtClean="0">
                <a:solidFill>
                  <a:schemeClr val="tx1"/>
                </a:solidFill>
                <a:latin typeface="+mn-lt"/>
                <a:ea typeface="+mn-ea"/>
                <a:cs typeface="+mn-cs"/>
              </a:rPr>
              <a:t>Method</a:t>
            </a:r>
            <a:r>
              <a:rPr lang="en-US" sz="1200" b="0" kern="1200" dirty="0" smtClean="0">
                <a:solidFill>
                  <a:schemeClr val="tx1"/>
                </a:solidFill>
                <a:latin typeface="+mn-lt"/>
                <a:ea typeface="+mn-ea"/>
                <a:cs typeface="+mn-cs"/>
              </a:rPr>
              <a:t>: a “function” that an object knows how to perform</a:t>
            </a:r>
          </a:p>
          <a:p>
            <a:r>
              <a:rPr lang="en-US" sz="1200" b="1" kern="1200" dirty="0" smtClean="0">
                <a:solidFill>
                  <a:schemeClr val="tx1"/>
                </a:solidFill>
                <a:latin typeface="+mn-lt"/>
                <a:ea typeface="+mn-ea"/>
                <a:cs typeface="+mn-cs"/>
              </a:rPr>
              <a:t>Selector</a:t>
            </a:r>
            <a:r>
              <a:rPr lang="en-US" sz="1200" b="0" kern="1200" dirty="0" smtClean="0">
                <a:solidFill>
                  <a:schemeClr val="tx1"/>
                </a:solidFill>
                <a:latin typeface="+mn-lt"/>
                <a:ea typeface="+mn-ea"/>
                <a:cs typeface="+mn-cs"/>
              </a:rPr>
              <a:t>: a message and arguments that will (at some point) trigger the execution of a method</a:t>
            </a:r>
          </a:p>
          <a:p>
            <a:r>
              <a:rPr lang="en-US" sz="1200" b="0" kern="1200" dirty="0" smtClean="0">
                <a:solidFill>
                  <a:schemeClr val="tx1"/>
                </a:solidFill>
                <a:latin typeface="+mn-lt"/>
                <a:ea typeface="+mn-ea"/>
                <a:cs typeface="+mn-cs"/>
              </a:rPr>
              <a:t>• Design Patterns</a:t>
            </a:r>
          </a:p>
          <a:p>
            <a:r>
              <a:rPr lang="en-US" sz="1200" b="1" kern="1200" dirty="0" smtClean="0">
                <a:solidFill>
                  <a:schemeClr val="tx1"/>
                </a:solidFill>
                <a:latin typeface="+mn-lt"/>
                <a:ea typeface="+mn-ea"/>
                <a:cs typeface="+mn-cs"/>
              </a:rPr>
              <a:t>Instance Variable (or “</a:t>
            </a:r>
            <a:r>
              <a:rPr lang="en-US" sz="1200" b="1" kern="1200" dirty="0" err="1" smtClean="0">
                <a:solidFill>
                  <a:schemeClr val="tx1"/>
                </a:solidFill>
                <a:latin typeface="+mn-lt"/>
                <a:ea typeface="+mn-ea"/>
                <a:cs typeface="+mn-cs"/>
              </a:rPr>
              <a:t>ivar</a:t>
            </a:r>
            <a:r>
              <a:rPr lang="en-US" sz="1200" b="1" kern="1200" dirty="0" smtClean="0">
                <a:solidFill>
                  <a:schemeClr val="tx1"/>
                </a:solidFill>
                <a:latin typeface="+mn-lt"/>
                <a:ea typeface="+mn-ea"/>
                <a:cs typeface="+mn-cs"/>
              </a:rPr>
              <a:t>”)</a:t>
            </a:r>
            <a:r>
              <a:rPr lang="en-US" sz="1200" b="0" kern="1200" dirty="0" smtClean="0">
                <a:solidFill>
                  <a:schemeClr val="tx1"/>
                </a:solidFill>
                <a:latin typeface="+mn-lt"/>
                <a:ea typeface="+mn-ea"/>
                <a:cs typeface="+mn-cs"/>
              </a:rPr>
              <a:t>: a specific piece of data belonging to an object</a:t>
            </a:r>
            <a:endParaRPr lang="en-US" dirty="0" smtClean="0"/>
          </a:p>
          <a:p>
            <a:r>
              <a:rPr lang="en-US" dirty="0" smtClean="0"/>
              <a:t>Static typing means that the legality of a member function invocation is checked at the earliest possible moment: by the compiler at compile time. The compiler uses the static type of the pointer to determine whether the member function invocation is legal. If the type of the pointer can handle the member function, certainly the pointed-to object can handle it as well. E.g., if Vehicle has a certain member function, certainly Car also has that member function since Car is a kind-of Vehicle.</a:t>
            </a:r>
          </a:p>
          <a:p>
            <a:endParaRPr lang="en-US" dirty="0" smtClean="0"/>
          </a:p>
          <a:p>
            <a:r>
              <a:rPr lang="en-US" dirty="0" smtClean="0"/>
              <a:t>Dynamic binding means that the address of the code in a member function invocation is determined at the last possible moment: based on the dynamic type of the object at run time. It is called "dynamic binding" because the binding to the code that actually gets called is accomplished dynamically (at run time). Dynamic binding is a result of virtual functions.</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14</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15</a:t>
            </a:fld>
            <a:endParaRPr lang="en-US"/>
          </a:p>
        </p:txBody>
      </p:sp>
    </p:spTree>
    <p:extLst>
      <p:ext uri="{BB962C8B-B14F-4D97-AF65-F5344CB8AC3E}">
        <p14:creationId xmlns:p14="http://schemas.microsoft.com/office/powerpoint/2010/main" val="1344672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Android Asset Packaging Tool (</a:t>
            </a:r>
            <a:r>
              <a:rPr lang="en-US" dirty="0" err="1" smtClean="0"/>
              <a:t>aapt</a:t>
            </a:r>
            <a:r>
              <a:rPr lang="en-US" dirty="0" smtClean="0"/>
              <a:t>)</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pPr/>
              <a:t>18</a:t>
            </a:fld>
            <a:endParaRPr lang="en-US"/>
          </a:p>
        </p:txBody>
      </p:sp>
    </p:spTree>
    <p:extLst>
      <p:ext uri="{BB962C8B-B14F-4D97-AF65-F5344CB8AC3E}">
        <p14:creationId xmlns:p14="http://schemas.microsoft.com/office/powerpoint/2010/main" val="2197276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a:ln/>
        </p:spPr>
      </p:sp>
      <p:sp>
        <p:nvSpPr>
          <p:cNvPr id="798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71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735A582D-8D87-E84A-9C88-754D95E2C19E}" type="slidenum">
              <a:rPr lang="en-US" sz="1300"/>
              <a:pPr>
                <a:defRPr/>
              </a:pPr>
              <a:t>22</a:t>
            </a:fld>
            <a:endParaRPr lang="en-US" sz="13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a:ln/>
        </p:spPr>
      </p:sp>
      <p:sp>
        <p:nvSpPr>
          <p:cNvPr id="737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8132"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372238EC-D0EC-3740-BEC7-143EDE8AE319}" type="slidenum">
              <a:rPr lang="en-US" sz="1300"/>
              <a:pPr>
                <a:defRPr/>
              </a:pPr>
              <a:t>24</a:t>
            </a:fld>
            <a:endParaRPr 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a:ln/>
        </p:spPr>
      </p:sp>
      <p:sp>
        <p:nvSpPr>
          <p:cNvPr id="614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222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9B4594AE-2CF8-E842-BBE8-65464DFB0014}" type="slidenum">
              <a:rPr lang="en-US" sz="1300"/>
              <a:pPr>
                <a:defRPr/>
              </a:pPr>
              <a:t>27</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a:ln/>
        </p:spPr>
      </p:sp>
      <p:sp>
        <p:nvSpPr>
          <p:cNvPr id="880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409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defRPr sz="2400">
                <a:solidFill>
                  <a:schemeClr val="tx1"/>
                </a:solidFill>
                <a:latin typeface="Times New Roman" charset="0"/>
                <a:ea typeface="ＭＳ Ｐゴシック" charset="0"/>
              </a:defRPr>
            </a:lvl1pPr>
            <a:lvl2pPr marL="742950" indent="-285750" defTabSz="966788">
              <a:defRPr sz="2400">
                <a:solidFill>
                  <a:schemeClr val="tx1"/>
                </a:solidFill>
                <a:latin typeface="Times New Roman" charset="0"/>
                <a:ea typeface="ＭＳ Ｐゴシック" charset="0"/>
              </a:defRPr>
            </a:lvl2pPr>
            <a:lvl3pPr marL="1143000" indent="-228600" defTabSz="966788">
              <a:defRPr sz="2400">
                <a:solidFill>
                  <a:schemeClr val="tx1"/>
                </a:solidFill>
                <a:latin typeface="Times New Roman" charset="0"/>
                <a:ea typeface="ＭＳ Ｐゴシック" charset="0"/>
              </a:defRPr>
            </a:lvl3pPr>
            <a:lvl4pPr marL="1600200" indent="-228600" defTabSz="966788">
              <a:defRPr sz="2400">
                <a:solidFill>
                  <a:schemeClr val="tx1"/>
                </a:solidFill>
                <a:latin typeface="Times New Roman" charset="0"/>
                <a:ea typeface="ＭＳ Ｐゴシック" charset="0"/>
              </a:defRPr>
            </a:lvl4pPr>
            <a:lvl5pPr marL="2057400" indent="-228600" defTabSz="966788">
              <a:defRPr sz="2400">
                <a:solidFill>
                  <a:schemeClr val="tx1"/>
                </a:solidFill>
                <a:latin typeface="Times New Roman" charset="0"/>
                <a:ea typeface="ＭＳ Ｐゴシック" charset="0"/>
              </a:defRPr>
            </a:lvl5pPr>
            <a:lvl6pPr marL="25146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defTabSz="966788"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7B896509-0805-4C4B-B273-580B6EAB833A}" type="slidenum">
              <a:rPr lang="en-US" sz="1300"/>
              <a:pPr>
                <a:defRPr/>
              </a:pPr>
              <a:t>30</a:t>
            </a:fld>
            <a:endParaRPr 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2/10/14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2/10/14</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2/10/14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2/10/14</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2/10/14</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2/10/14</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2/10/14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2/10/14</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6998-7)</a:t>
            </a:r>
            <a:endParaRPr lang="en-US"/>
          </a:p>
        </p:txBody>
      </p:sp>
      <p:sp>
        <p:nvSpPr>
          <p:cNvPr id="7" name="Slide Number Placeholder 6"/>
          <p:cNvSpPr>
            <a:spLocks noGrp="1"/>
          </p:cNvSpPr>
          <p:nvPr>
            <p:ph type="sldNum" sz="quarter" idx="12"/>
          </p:nvPr>
        </p:nvSpPr>
        <p:spPr/>
        <p:txBody>
          <a:bodyPr/>
          <a:lstStyle/>
          <a:p>
            <a:fld id="{20342B77-D34C-443A-9BA4-2E8748A6D93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2/10/14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6998-7)</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342B77-D34C-443A-9BA4-2E8748A6D9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3" Type="http://schemas.openxmlformats.org/officeDocument/2006/relationships/hyperlink" Target="http://developer.android.com/sdk/installing/installing-adt.html" TargetMode="External"/><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gif"/><Relationship Id="rId3" Type="http://schemas.openxmlformats.org/officeDocument/2006/relationships/image" Target="../media/image2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ode.google.com/apis/console/%23project:908058729336" TargetMode="External"/><Relationship Id="rId3"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developer.android.com/guide/components/index.html" TargetMode="External"/><Relationship Id="rId4" Type="http://schemas.openxmlformats.org/officeDocument/2006/relationships/hyperlink" Target="http://developer.android.com/guide/google/gcm/index.html" TargetMode="External"/><Relationship Id="rId1" Type="http://schemas.openxmlformats.org/officeDocument/2006/relationships/slideLayout" Target="../slideLayouts/slideLayout2.xml"/><Relationship Id="rId2" Type="http://schemas.openxmlformats.org/officeDocument/2006/relationships/hyperlink" Target="http://developer.android.com/reference/packages.html"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686800" cy="1695450"/>
          </a:xfrm>
        </p:spPr>
        <p:txBody>
          <a:bodyPr>
            <a:normAutofit fontScale="90000"/>
          </a:bodyPr>
          <a:lstStyle/>
          <a:p>
            <a:pPr algn="l"/>
            <a:r>
              <a:rPr lang="en-US" dirty="0" smtClean="0"/>
              <a:t>Cellular Networks and Mobile Computing</a:t>
            </a:r>
            <a:br>
              <a:rPr lang="en-US" dirty="0" smtClean="0"/>
            </a:br>
            <a:r>
              <a:rPr lang="en-US" dirty="0" smtClean="0"/>
              <a:t>COMS 6998</a:t>
            </a:r>
            <a:r>
              <a:rPr lang="en-US" dirty="0" smtClean="0"/>
              <a:t>-</a:t>
            </a:r>
            <a:r>
              <a:rPr lang="en-US" dirty="0"/>
              <a:t>7</a:t>
            </a:r>
            <a:r>
              <a:rPr lang="en-US" dirty="0" smtClean="0"/>
              <a:t>, </a:t>
            </a:r>
            <a:r>
              <a:rPr lang="en-US" dirty="0" smtClean="0"/>
              <a:t>Spring </a:t>
            </a:r>
            <a:r>
              <a:rPr lang="en-US" dirty="0" smtClean="0"/>
              <a:t>2014</a:t>
            </a:r>
            <a:endParaRPr lang="en-US" dirty="0"/>
          </a:p>
        </p:txBody>
      </p:sp>
      <p:sp>
        <p:nvSpPr>
          <p:cNvPr id="3" name="Subtitle 2"/>
          <p:cNvSpPr>
            <a:spLocks noGrp="1"/>
          </p:cNvSpPr>
          <p:nvPr>
            <p:ph type="subTitle" idx="1"/>
          </p:nvPr>
        </p:nvSpPr>
        <p:spPr>
          <a:xfrm>
            <a:off x="609600" y="3657600"/>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err="1" smtClean="0">
                <a:solidFill>
                  <a:srgbClr val="9F8540"/>
                </a:solidFill>
              </a:rPr>
              <a:t>lierranli@cs.columbia.edu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a:t>
            </a:r>
            <a:r>
              <a:rPr lang="en-US" sz="3400" dirty="0" smtClean="0">
                <a:solidFill>
                  <a:srgbClr val="9F8540"/>
                </a:solidFill>
                <a:hlinkClick r:id="rId3"/>
              </a:rPr>
              <a:t>-</a:t>
            </a:r>
            <a:r>
              <a:rPr lang="en-US" sz="3400" dirty="0" smtClean="0">
                <a:solidFill>
                  <a:srgbClr val="9F8540"/>
                </a:solidFill>
                <a:hlinkClick r:id="rId3"/>
              </a:rPr>
              <a:t>7</a:t>
            </a:r>
            <a:r>
              <a:rPr lang="en-US" sz="3400" dirty="0" smtClean="0">
                <a:solidFill>
                  <a:srgbClr val="9F8540"/>
                </a:solidFill>
                <a:hlinkClick r:id="rId3"/>
              </a:rPr>
              <a:t>Spring2014/</a:t>
            </a:r>
            <a:endParaRPr lang="en-US" sz="3400" dirty="0" smtClean="0">
              <a:solidFill>
                <a:srgbClr val="9F8540"/>
              </a:solidFill>
            </a:endParaRPr>
          </a:p>
          <a:p>
            <a:pPr lvl="0" algn="r"/>
            <a:r>
              <a:rPr lang="en-US" sz="3400" dirty="0">
                <a:solidFill>
                  <a:schemeClr val="tx1"/>
                </a:solidFill>
              </a:rPr>
              <a:t>2</a:t>
            </a:r>
            <a:r>
              <a:rPr lang="en-US" sz="3400" dirty="0" smtClean="0">
                <a:solidFill>
                  <a:schemeClr val="tx1"/>
                </a:solidFill>
              </a:rPr>
              <a:t>/10/2014: </a:t>
            </a:r>
            <a:r>
              <a:rPr lang="en-US" sz="3400" dirty="0" smtClean="0">
                <a:solidFill>
                  <a:schemeClr val="tx1"/>
                </a:solidFill>
              </a:rPr>
              <a:t>Introduction to Android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Singletons</a:t>
            </a:r>
            <a:endParaRPr lang="en-US" dirty="0"/>
          </a:p>
        </p:txBody>
      </p:sp>
      <p:sp>
        <p:nvSpPr>
          <p:cNvPr id="3" name="Content Placeholder 2"/>
          <p:cNvSpPr>
            <a:spLocks noGrp="1"/>
          </p:cNvSpPr>
          <p:nvPr>
            <p:ph idx="1"/>
          </p:nvPr>
        </p:nvSpPr>
        <p:spPr>
          <a:xfrm>
            <a:off x="457200" y="1600201"/>
            <a:ext cx="8229600" cy="1600199"/>
          </a:xfrm>
        </p:spPr>
        <p:txBody>
          <a:bodyPr>
            <a:normAutofit fontScale="92500" lnSpcReduction="20000"/>
          </a:bodyPr>
          <a:lstStyle/>
          <a:p>
            <a:r>
              <a:rPr lang="en-US" dirty="0" smtClean="0"/>
              <a:t>Sole </a:t>
            </a:r>
            <a:r>
              <a:rPr lang="en-US" dirty="0"/>
              <a:t>instances </a:t>
            </a:r>
            <a:r>
              <a:rPr lang="en-US" dirty="0" smtClean="0"/>
              <a:t>of classes</a:t>
            </a:r>
          </a:p>
          <a:p>
            <a:pPr lvl="1"/>
            <a:r>
              <a:rPr lang="en-US" dirty="0" err="1" smtClean="0"/>
              <a:t>UIApplication</a:t>
            </a:r>
            <a:r>
              <a:rPr lang="en-US" dirty="0" smtClean="0"/>
              <a:t> </a:t>
            </a:r>
            <a:r>
              <a:rPr lang="en-US" dirty="0"/>
              <a:t>and </a:t>
            </a:r>
            <a:r>
              <a:rPr lang="en-US" dirty="0" err="1"/>
              <a:t>UIDevice</a:t>
            </a:r>
            <a:r>
              <a:rPr lang="en-US" dirty="0"/>
              <a:t> </a:t>
            </a:r>
            <a:r>
              <a:rPr lang="en-US" dirty="0" smtClean="0"/>
              <a:t>classes uses singletons</a:t>
            </a:r>
          </a:p>
          <a:p>
            <a:pPr lvl="1"/>
            <a:r>
              <a:rPr lang="en-US" dirty="0"/>
              <a:t>L</a:t>
            </a:r>
            <a:r>
              <a:rPr lang="en-US" dirty="0" smtClean="0"/>
              <a:t>et </a:t>
            </a:r>
            <a:r>
              <a:rPr lang="en-US" dirty="0"/>
              <a:t>you access information about the </a:t>
            </a:r>
            <a:r>
              <a:rPr lang="en-US" dirty="0" smtClean="0"/>
              <a:t>currently </a:t>
            </a:r>
            <a:r>
              <a:rPr lang="en-US" dirty="0"/>
              <a:t>running application and the device </a:t>
            </a:r>
            <a:r>
              <a:rPr lang="en-US" dirty="0" smtClean="0"/>
              <a:t>hardware</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10</a:t>
            </a:fld>
            <a:endParaRPr lang="en-US"/>
          </a:p>
        </p:txBody>
      </p:sp>
      <p:sp>
        <p:nvSpPr>
          <p:cNvPr id="7" name="Content Placeholder 2"/>
          <p:cNvSpPr txBox="1">
            <a:spLocks/>
          </p:cNvSpPr>
          <p:nvPr/>
        </p:nvSpPr>
        <p:spPr>
          <a:xfrm>
            <a:off x="152400" y="3505200"/>
            <a:ext cx="3886200" cy="2819400"/>
          </a:xfrm>
          <a:prstGeom prst="rect">
            <a:avLst/>
          </a:prstGeom>
        </p:spPr>
        <p:txBody>
          <a:bodyPr vert="horz" lIns="91440" tIns="45720" rIns="91440" bIns="45720" rtlCol="0">
            <a:normAutofit/>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rgbClr val="B40062"/>
                </a:solidFill>
                <a:latin typeface="Menlo-Regular"/>
              </a:rPr>
              <a:t>@interface</a:t>
            </a:r>
            <a:r>
              <a:rPr lang="en-US" sz="1600" dirty="0">
                <a:solidFill>
                  <a:srgbClr val="000000"/>
                </a:solidFill>
                <a:latin typeface="Menlo-Regular"/>
              </a:rPr>
              <a:t> </a:t>
            </a:r>
            <a:r>
              <a:rPr lang="en-US" sz="1600" dirty="0" err="1">
                <a:solidFill>
                  <a:srgbClr val="000000"/>
                </a:solidFill>
                <a:latin typeface="Menlo-Regular"/>
              </a:rPr>
              <a:t>MyClass</a:t>
            </a:r>
            <a:r>
              <a:rPr lang="en-US" sz="1600" dirty="0">
                <a:solidFill>
                  <a:srgbClr val="000000"/>
                </a:solidFill>
                <a:latin typeface="Menlo-Regular"/>
              </a:rPr>
              <a:t>: </a:t>
            </a:r>
            <a:r>
              <a:rPr lang="en-US" sz="1600" dirty="0" err="1">
                <a:solidFill>
                  <a:srgbClr val="4D009E"/>
                </a:solidFill>
                <a:latin typeface="Menlo-Regular"/>
              </a:rPr>
              <a:t>NSObject</a:t>
            </a:r>
            <a:endParaRPr lang="en-US" sz="1600" dirty="0">
              <a:solidFill>
                <a:srgbClr val="000000"/>
              </a:solidFill>
              <a:latin typeface="Menlo-Regular"/>
            </a:endParaRPr>
          </a:p>
          <a:p>
            <a:pPr marL="0" indent="0">
              <a:buNone/>
            </a:pPr>
            <a:r>
              <a:rPr lang="en-US" sz="1600" dirty="0">
                <a:solidFill>
                  <a:srgbClr val="000000"/>
                </a:solidFill>
                <a:latin typeface="Menlo-Regular"/>
              </a:rPr>
              <a:t>+( </a:t>
            </a:r>
            <a:r>
              <a:rPr lang="en-US" sz="1600" dirty="0" err="1">
                <a:solidFill>
                  <a:srgbClr val="306F79"/>
                </a:solidFill>
                <a:latin typeface="Menlo-Regular"/>
              </a:rPr>
              <a:t>MyClass</a:t>
            </a:r>
            <a:r>
              <a:rPr lang="en-US" sz="1600" dirty="0">
                <a:solidFill>
                  <a:srgbClr val="000000"/>
                </a:solidFill>
                <a:latin typeface="Menlo-Regular"/>
              </a:rPr>
              <a:t> *) </a:t>
            </a:r>
            <a:r>
              <a:rPr lang="en-US" sz="1600" dirty="0" err="1">
                <a:solidFill>
                  <a:srgbClr val="000000"/>
                </a:solidFill>
                <a:latin typeface="Menlo-Regular"/>
              </a:rPr>
              <a:t>sharedInstance</a:t>
            </a:r>
            <a:r>
              <a:rPr lang="en-US" sz="1600" dirty="0">
                <a:solidFill>
                  <a:srgbClr val="000000"/>
                </a:solidFill>
                <a:latin typeface="Menlo-Regular"/>
              </a:rPr>
              <a:t>;</a:t>
            </a:r>
          </a:p>
          <a:p>
            <a:pPr marL="0" indent="0">
              <a:buNone/>
            </a:pPr>
            <a:r>
              <a:rPr lang="en-US" sz="1600" dirty="0">
                <a:solidFill>
                  <a:srgbClr val="B40062"/>
                </a:solidFill>
                <a:latin typeface="Menlo-Regular"/>
              </a:rPr>
              <a:t>@end</a:t>
            </a:r>
            <a:endParaRPr lang="en-US" dirty="0"/>
          </a:p>
        </p:txBody>
      </p:sp>
      <p:sp>
        <p:nvSpPr>
          <p:cNvPr id="8" name="Content Placeholder 2"/>
          <p:cNvSpPr txBox="1">
            <a:spLocks/>
          </p:cNvSpPr>
          <p:nvPr/>
        </p:nvSpPr>
        <p:spPr>
          <a:xfrm>
            <a:off x="4114800" y="3505200"/>
            <a:ext cx="5181600" cy="2819400"/>
          </a:xfrm>
          <a:prstGeom prst="rect">
            <a:avLst/>
          </a:prstGeom>
        </p:spPr>
        <p:txBody>
          <a:bodyPr vert="horz" lIns="91440" tIns="45720" rIns="91440" bIns="45720" rtlCol="0">
            <a:normAutofit/>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dirty="0" smtClean="0">
                <a:solidFill>
                  <a:srgbClr val="000000"/>
                </a:solidFill>
                <a:latin typeface="Menlo-Regular"/>
              </a:rPr>
              <a:t>@</a:t>
            </a:r>
            <a:r>
              <a:rPr lang="en-US" sz="1400" dirty="0">
                <a:solidFill>
                  <a:srgbClr val="B40062"/>
                </a:solidFill>
                <a:latin typeface="Menlo-Regular"/>
              </a:rPr>
              <a:t>@implementation</a:t>
            </a:r>
            <a:r>
              <a:rPr lang="en-US" sz="1400" dirty="0" smtClean="0">
                <a:solidFill>
                  <a:srgbClr val="000000"/>
                </a:solidFill>
                <a:latin typeface="Menlo-Regular"/>
              </a:rPr>
              <a:t> </a:t>
            </a:r>
            <a:r>
              <a:rPr lang="en-US" sz="1400" dirty="0" err="1" smtClean="0">
                <a:solidFill>
                  <a:srgbClr val="000000"/>
                </a:solidFill>
                <a:latin typeface="Menlo-Regular"/>
              </a:rPr>
              <a:t>MyClass</a:t>
            </a:r>
            <a:endParaRPr lang="en-US" sz="1400" dirty="0">
              <a:solidFill>
                <a:srgbClr val="000000"/>
              </a:solidFill>
              <a:latin typeface="Menlo-Regular"/>
            </a:endParaRPr>
          </a:p>
          <a:p>
            <a:pPr marL="0" indent="0">
              <a:buNone/>
            </a:pPr>
            <a:r>
              <a:rPr lang="en-US" sz="1400" dirty="0">
                <a:solidFill>
                  <a:srgbClr val="B40062"/>
                </a:solidFill>
                <a:latin typeface="Menlo-Regular"/>
              </a:rPr>
              <a:t>static</a:t>
            </a:r>
            <a:r>
              <a:rPr lang="en-US" sz="1400" dirty="0">
                <a:solidFill>
                  <a:srgbClr val="000000"/>
                </a:solidFill>
                <a:latin typeface="Menlo-Regular"/>
              </a:rPr>
              <a:t> </a:t>
            </a:r>
            <a:r>
              <a:rPr lang="en-US" sz="1400" dirty="0" err="1">
                <a:solidFill>
                  <a:srgbClr val="306F79"/>
                </a:solidFill>
                <a:latin typeface="Menlo-Regular"/>
              </a:rPr>
              <a:t>MyClass</a:t>
            </a:r>
            <a:r>
              <a:rPr lang="en-US" sz="1400" dirty="0">
                <a:solidFill>
                  <a:srgbClr val="000000"/>
                </a:solidFill>
                <a:latin typeface="Menlo-Regular"/>
              </a:rPr>
              <a:t> </a:t>
            </a:r>
            <a:r>
              <a:rPr lang="en-US" sz="1400" dirty="0">
                <a:solidFill>
                  <a:srgbClr val="643820"/>
                </a:solidFill>
                <a:latin typeface="Menlo-Regular"/>
              </a:rPr>
              <a:t>__strong</a:t>
            </a:r>
            <a:r>
              <a:rPr lang="en-US" sz="1400" dirty="0">
                <a:solidFill>
                  <a:srgbClr val="000000"/>
                </a:solidFill>
                <a:latin typeface="Menlo-Regular"/>
              </a:rPr>
              <a:t> *</a:t>
            </a:r>
            <a:r>
              <a:rPr lang="en-US" sz="1400" dirty="0" err="1">
                <a:solidFill>
                  <a:srgbClr val="000000"/>
                </a:solidFill>
                <a:latin typeface="Menlo-Regular"/>
              </a:rPr>
              <a:t>sharedInstance</a:t>
            </a:r>
            <a:r>
              <a:rPr lang="en-US" sz="1400" dirty="0">
                <a:solidFill>
                  <a:srgbClr val="000000"/>
                </a:solidFill>
                <a:latin typeface="Menlo-Regular"/>
              </a:rPr>
              <a:t> = </a:t>
            </a:r>
            <a:r>
              <a:rPr lang="en-US" sz="1400" dirty="0">
                <a:solidFill>
                  <a:srgbClr val="643820"/>
                </a:solidFill>
                <a:latin typeface="Menlo-Regular"/>
              </a:rPr>
              <a:t>nil</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err="1">
                <a:solidFill>
                  <a:srgbClr val="306F79"/>
                </a:solidFill>
                <a:latin typeface="Menlo-Regular"/>
              </a:rPr>
              <a:t>MyClass</a:t>
            </a:r>
            <a:r>
              <a:rPr lang="en-US" sz="1400" dirty="0">
                <a:solidFill>
                  <a:srgbClr val="000000"/>
                </a:solidFill>
                <a:latin typeface="Menlo-Regular"/>
              </a:rPr>
              <a:t> *) </a:t>
            </a:r>
            <a:r>
              <a:rPr lang="en-US" sz="1400" dirty="0" err="1">
                <a:solidFill>
                  <a:srgbClr val="000000"/>
                </a:solidFill>
                <a:latin typeface="Menlo-Regular"/>
              </a:rPr>
              <a:t>sharedInstance</a:t>
            </a:r>
            <a:r>
              <a:rPr lang="en-US" sz="1400" dirty="0">
                <a:solidFill>
                  <a:srgbClr val="000000"/>
                </a:solidFill>
                <a:latin typeface="Menlo-Regular"/>
              </a:rPr>
              <a:t> {</a:t>
            </a:r>
          </a:p>
          <a:p>
            <a:pPr marL="0" indent="0">
              <a:buNone/>
            </a:pPr>
            <a:r>
              <a:rPr lang="en-US" sz="1400" dirty="0">
                <a:solidFill>
                  <a:srgbClr val="000000"/>
                </a:solidFill>
                <a:latin typeface="Menlo-Regular"/>
              </a:rPr>
              <a:t>    </a:t>
            </a:r>
            <a:r>
              <a:rPr lang="en-US" sz="1400" dirty="0">
                <a:solidFill>
                  <a:srgbClr val="B40062"/>
                </a:solidFill>
                <a:latin typeface="Menlo-Regular"/>
              </a:rPr>
              <a:t>if</a:t>
            </a:r>
            <a:r>
              <a:rPr lang="en-US" sz="1400" dirty="0">
                <a:solidFill>
                  <a:srgbClr val="000000"/>
                </a:solidFill>
                <a:latin typeface="Menlo-Regular"/>
              </a:rPr>
              <a:t>(!</a:t>
            </a:r>
            <a:r>
              <a:rPr lang="en-US" sz="1400" dirty="0" err="1">
                <a:solidFill>
                  <a:srgbClr val="448993"/>
                </a:solidFill>
                <a:latin typeface="Menlo-Regular"/>
              </a:rPr>
              <a:t>sharedInstance</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err="1">
                <a:solidFill>
                  <a:srgbClr val="448993"/>
                </a:solidFill>
                <a:latin typeface="Menlo-Regular"/>
              </a:rPr>
              <a:t>sharedInstance</a:t>
            </a:r>
            <a:r>
              <a:rPr lang="en-US" sz="1400" dirty="0">
                <a:solidFill>
                  <a:srgbClr val="000000"/>
                </a:solidFill>
                <a:latin typeface="Menlo-Regular"/>
              </a:rPr>
              <a:t> = [[self </a:t>
            </a:r>
            <a:r>
              <a:rPr lang="en-US" sz="1400" dirty="0" err="1">
                <a:solidFill>
                  <a:srgbClr val="2E0D6E"/>
                </a:solidFill>
                <a:latin typeface="Menlo-Regular"/>
              </a:rPr>
              <a:t>alloc</a:t>
            </a:r>
            <a:r>
              <a:rPr lang="en-US" sz="1400" dirty="0">
                <a:solidFill>
                  <a:srgbClr val="000000"/>
                </a:solidFill>
                <a:latin typeface="Menlo-Regular"/>
              </a:rPr>
              <a:t>] </a:t>
            </a:r>
            <a:r>
              <a:rPr lang="en-US" sz="1400" dirty="0" err="1">
                <a:solidFill>
                  <a:srgbClr val="2E0D6E"/>
                </a:solidFill>
                <a:latin typeface="Menlo-Regular"/>
              </a:rPr>
              <a:t>init</a:t>
            </a:r>
            <a:r>
              <a:rPr lang="en-US" sz="1400" dirty="0">
                <a:solidFill>
                  <a:srgbClr val="000000"/>
                </a:solidFill>
                <a:latin typeface="Menlo-Regular"/>
              </a:rPr>
              <a:t>];</a:t>
            </a:r>
          </a:p>
          <a:p>
            <a:pPr marL="0" indent="0">
              <a:buNone/>
            </a:pPr>
            <a:r>
              <a:rPr lang="en-US" sz="1400" dirty="0">
                <a:solidFill>
                  <a:srgbClr val="000000"/>
                </a:solidFill>
                <a:latin typeface="Menlo-Regular"/>
              </a:rPr>
              <a:t>    </a:t>
            </a:r>
            <a:r>
              <a:rPr lang="en-US" sz="1400" dirty="0">
                <a:solidFill>
                  <a:srgbClr val="B40062"/>
                </a:solidFill>
                <a:latin typeface="Menlo-Regular"/>
              </a:rPr>
              <a:t>return</a:t>
            </a:r>
            <a:r>
              <a:rPr lang="en-US" sz="1400" dirty="0">
                <a:solidFill>
                  <a:srgbClr val="000000"/>
                </a:solidFill>
                <a:latin typeface="Menlo-Regular"/>
              </a:rPr>
              <a:t> </a:t>
            </a:r>
            <a:r>
              <a:rPr lang="en-US" sz="1400" dirty="0" err="1">
                <a:solidFill>
                  <a:srgbClr val="448993"/>
                </a:solidFill>
                <a:latin typeface="Menlo-Regular"/>
              </a:rPr>
              <a:t>sharedInstance</a:t>
            </a:r>
            <a:r>
              <a:rPr lang="en-US" sz="1400" dirty="0">
                <a:solidFill>
                  <a:srgbClr val="000000"/>
                </a:solidFill>
                <a:latin typeface="Menlo-Regular"/>
              </a:rPr>
              <a:t>;</a:t>
            </a:r>
          </a:p>
          <a:p>
            <a:pPr marL="0" indent="0">
              <a:buNone/>
            </a:pPr>
            <a:r>
              <a:rPr lang="en-US" sz="1400" dirty="0">
                <a:solidFill>
                  <a:srgbClr val="000000"/>
                </a:solidFill>
                <a:latin typeface="Menlo-Regular"/>
              </a:rPr>
              <a:t>}</a:t>
            </a:r>
          </a:p>
          <a:p>
            <a:pPr marL="0" indent="0">
              <a:buNone/>
            </a:pPr>
            <a:r>
              <a:rPr lang="en-US" sz="1400" dirty="0">
                <a:solidFill>
                  <a:srgbClr val="1D8519"/>
                </a:solidFill>
                <a:latin typeface="Menlo-Regular"/>
              </a:rPr>
              <a:t>// Class behavior defined here</a:t>
            </a:r>
            <a:endParaRPr lang="en-US" sz="1400" dirty="0">
              <a:solidFill>
                <a:srgbClr val="000000"/>
              </a:solidFill>
              <a:latin typeface="Menlo-Regular"/>
            </a:endParaRPr>
          </a:p>
          <a:p>
            <a:pPr marL="0" indent="0">
              <a:buNone/>
            </a:pPr>
            <a:r>
              <a:rPr lang="en-US" sz="1400" dirty="0">
                <a:solidFill>
                  <a:srgbClr val="B40062"/>
                </a:solidFill>
                <a:latin typeface="Menlo-Regular"/>
              </a:rPr>
              <a:t>@end</a:t>
            </a:r>
            <a:endParaRPr lang="en-US" sz="1400" dirty="0"/>
          </a:p>
        </p:txBody>
      </p:sp>
    </p:spTree>
    <p:extLst>
      <p:ext uri="{BB962C8B-B14F-4D97-AF65-F5344CB8AC3E}">
        <p14:creationId xmlns:p14="http://schemas.microsoft.com/office/powerpoint/2010/main" val="5336477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normAutofit fontScale="92500"/>
          </a:bodyPr>
          <a:lstStyle/>
          <a:p>
            <a:r>
              <a:rPr lang="en-US" dirty="0" smtClean="0"/>
              <a:t>Android OS Overview</a:t>
            </a:r>
          </a:p>
          <a:p>
            <a:r>
              <a:rPr lang="en-US" dirty="0" smtClean="0"/>
              <a:t>Android Development Process</a:t>
            </a:r>
          </a:p>
          <a:p>
            <a:r>
              <a:rPr lang="en-US" dirty="0" smtClean="0"/>
              <a:t>Eclipse and Android SDK Demo</a:t>
            </a:r>
          </a:p>
          <a:p>
            <a:r>
              <a:rPr lang="en-US" dirty="0" smtClean="0"/>
              <a:t>Application Framework</a:t>
            </a:r>
          </a:p>
          <a:p>
            <a:pPr lvl="1"/>
            <a:r>
              <a:rPr lang="en-US" dirty="0" smtClean="0"/>
              <a:t>Activity, content provider, broadcast receiver, intent</a:t>
            </a:r>
          </a:p>
          <a:p>
            <a:r>
              <a:rPr lang="en-US" dirty="0" smtClean="0"/>
              <a:t>Android App Framework Demo</a:t>
            </a:r>
          </a:p>
          <a:p>
            <a:r>
              <a:rPr lang="en-US" dirty="0" smtClean="0"/>
              <a:t>Networking</a:t>
            </a:r>
          </a:p>
          <a:p>
            <a:r>
              <a:rPr lang="en-US" dirty="0" smtClean="0"/>
              <a:t>Google Cloud Messaging (GCM)</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11</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4046106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ystem-architecture.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371600"/>
            <a:ext cx="6658595" cy="4781487"/>
          </a:xfrm>
          <a:prstGeom prst="rect">
            <a:avLst/>
          </a:prstGeom>
        </p:spPr>
      </p:pic>
      <p:sp>
        <p:nvSpPr>
          <p:cNvPr id="10" name="Title 9"/>
          <p:cNvSpPr>
            <a:spLocks noGrp="1"/>
          </p:cNvSpPr>
          <p:nvPr>
            <p:ph type="title"/>
          </p:nvPr>
        </p:nvSpPr>
        <p:spPr/>
        <p:txBody>
          <a:bodyPr/>
          <a:lstStyle/>
          <a:p>
            <a:r>
              <a:rPr lang="en-US" dirty="0" smtClean="0"/>
              <a:t>Android Architecture</a:t>
            </a:r>
            <a:endParaRPr lang="en-US" dirty="0"/>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6" name="TextBox 5"/>
          <p:cNvSpPr txBox="1"/>
          <p:nvPr/>
        </p:nvSpPr>
        <p:spPr>
          <a:xfrm>
            <a:off x="7529981" y="3657600"/>
            <a:ext cx="1601195" cy="1200328"/>
          </a:xfrm>
          <a:prstGeom prst="rect">
            <a:avLst/>
          </a:prstGeom>
          <a:noFill/>
        </p:spPr>
        <p:txBody>
          <a:bodyPr wrap="none" rtlCol="0">
            <a:spAutoFit/>
          </a:bodyPr>
          <a:lstStyle/>
          <a:p>
            <a:r>
              <a:rPr lang="en-US" sz="2000" b="1" u="sng" dirty="0" smtClean="0">
                <a:solidFill>
                  <a:srgbClr val="008000"/>
                </a:solidFill>
              </a:rPr>
              <a:t>Media</a:t>
            </a:r>
          </a:p>
          <a:p>
            <a:r>
              <a:rPr lang="en-US" sz="2000" b="1" u="sng" dirty="0" smtClean="0">
                <a:solidFill>
                  <a:srgbClr val="008000"/>
                </a:solidFill>
              </a:rPr>
              <a:t>Core Services</a:t>
            </a:r>
          </a:p>
          <a:p>
            <a:r>
              <a:rPr lang="en-US" sz="1600" dirty="0" smtClean="0">
                <a:solidFill>
                  <a:srgbClr val="008000"/>
                </a:solidFill>
              </a:rPr>
              <a:t> (SQLite, </a:t>
            </a:r>
          </a:p>
          <a:p>
            <a:r>
              <a:rPr lang="en-US" sz="1600" b="1" u="dotDotDashHeavy" dirty="0" smtClean="0">
                <a:solidFill>
                  <a:srgbClr val="0000FF"/>
                </a:solidFill>
                <a:uFill>
                  <a:solidFill>
                    <a:schemeClr val="tx1"/>
                  </a:solidFill>
                </a:uFill>
              </a:rPr>
              <a:t> Core Location</a:t>
            </a:r>
            <a:r>
              <a:rPr lang="en-US" sz="1600" dirty="0" smtClean="0">
                <a:solidFill>
                  <a:srgbClr val="008000"/>
                </a:solidFill>
              </a:rPr>
              <a:t>) </a:t>
            </a:r>
          </a:p>
        </p:txBody>
      </p:sp>
      <p:sp>
        <p:nvSpPr>
          <p:cNvPr id="11" name="TextBox 10"/>
          <p:cNvSpPr txBox="1"/>
          <p:nvPr/>
        </p:nvSpPr>
        <p:spPr>
          <a:xfrm>
            <a:off x="7543800" y="5181600"/>
            <a:ext cx="1031252" cy="400110"/>
          </a:xfrm>
          <a:prstGeom prst="rect">
            <a:avLst/>
          </a:prstGeom>
          <a:noFill/>
        </p:spPr>
        <p:txBody>
          <a:bodyPr wrap="none" rtlCol="0">
            <a:spAutoFit/>
          </a:bodyPr>
          <a:lstStyle/>
          <a:p>
            <a:r>
              <a:rPr lang="en-US" sz="2000" b="1" u="sng" dirty="0" smtClean="0">
                <a:solidFill>
                  <a:srgbClr val="FF0000"/>
                </a:solidFill>
              </a:rPr>
              <a:t>Core OS</a:t>
            </a:r>
          </a:p>
        </p:txBody>
      </p:sp>
      <p:sp>
        <p:nvSpPr>
          <p:cNvPr id="12" name="TextBox 11"/>
          <p:cNvSpPr txBox="1"/>
          <p:nvPr/>
        </p:nvSpPr>
        <p:spPr>
          <a:xfrm>
            <a:off x="7435380" y="2362200"/>
            <a:ext cx="1818326" cy="892552"/>
          </a:xfrm>
          <a:prstGeom prst="rect">
            <a:avLst/>
          </a:prstGeom>
          <a:noFill/>
        </p:spPr>
        <p:txBody>
          <a:bodyPr wrap="none" rtlCol="0">
            <a:spAutoFit/>
          </a:bodyPr>
          <a:lstStyle/>
          <a:p>
            <a:r>
              <a:rPr lang="en-US" sz="2000" b="1" u="sng" dirty="0" smtClean="0">
                <a:solidFill>
                  <a:srgbClr val="0000FF"/>
                </a:solidFill>
              </a:rPr>
              <a:t>Cocoa Touch</a:t>
            </a:r>
          </a:p>
          <a:p>
            <a:r>
              <a:rPr lang="en-US" sz="1600" b="1" dirty="0" smtClean="0">
                <a:solidFill>
                  <a:srgbClr val="0000FF"/>
                </a:solidFill>
              </a:rPr>
              <a:t> (storyboard,</a:t>
            </a:r>
          </a:p>
          <a:p>
            <a:r>
              <a:rPr lang="en-US" sz="1600" b="1" dirty="0" smtClean="0">
                <a:solidFill>
                  <a:srgbClr val="0000FF"/>
                </a:solidFill>
              </a:rPr>
              <a:t> </a:t>
            </a:r>
            <a:r>
              <a:rPr lang="en-US" sz="1600" b="1" dirty="0" err="1" smtClean="0">
                <a:solidFill>
                  <a:srgbClr val="0000FF"/>
                </a:solidFill>
              </a:rPr>
              <a:t>UIViewController</a:t>
            </a:r>
            <a:r>
              <a:rPr lang="en-US" sz="1600" b="1" dirty="0" smtClean="0">
                <a:solidFill>
                  <a:srgbClr val="0000FF"/>
                </a:solidFill>
              </a:rPr>
              <a:t>)</a:t>
            </a:r>
            <a:endParaRPr lang="en-US" sz="1600" b="1" dirty="0">
              <a:solidFill>
                <a:srgbClr val="0000FF"/>
              </a:solidFill>
            </a:endParaRPr>
          </a:p>
        </p:txBody>
      </p:sp>
      <p:sp>
        <p:nvSpPr>
          <p:cNvPr id="13" name="TextBox 12"/>
          <p:cNvSpPr txBox="1"/>
          <p:nvPr/>
        </p:nvSpPr>
        <p:spPr>
          <a:xfrm>
            <a:off x="7556928" y="6096000"/>
            <a:ext cx="1553205" cy="369332"/>
          </a:xfrm>
          <a:prstGeom prst="rect">
            <a:avLst/>
          </a:prstGeom>
          <a:noFill/>
        </p:spPr>
        <p:txBody>
          <a:bodyPr wrap="none" rtlCol="0">
            <a:spAutoFit/>
          </a:bodyPr>
          <a:lstStyle/>
          <a:p>
            <a:r>
              <a:rPr lang="en-US" dirty="0" smtClean="0"/>
              <a:t>Analogy to </a:t>
            </a:r>
            <a:r>
              <a:rPr lang="en-US" dirty="0" err="1" smtClean="0"/>
              <a:t>iOS</a:t>
            </a:r>
            <a:endParaRPr lang="en-US" dirty="0"/>
          </a:p>
        </p:txBody>
      </p:sp>
      <p:sp>
        <p:nvSpPr>
          <p:cNvPr id="16" name="Slide Number Placeholder 15"/>
          <p:cNvSpPr>
            <a:spLocks noGrp="1"/>
          </p:cNvSpPr>
          <p:nvPr>
            <p:ph type="sldNum" sz="quarter" idx="12"/>
          </p:nvPr>
        </p:nvSpPr>
        <p:spPr/>
        <p:txBody>
          <a:bodyPr/>
          <a:lstStyle/>
          <a:p>
            <a:fld id="{20342B77-D34C-443A-9BA4-2E8748A6D936}" type="slidenum">
              <a:rPr lang="en-US" smtClean="0"/>
              <a:pPr/>
              <a:t>12</a:t>
            </a:fld>
            <a:endParaRPr lang="en-US"/>
          </a:p>
        </p:txBody>
      </p:sp>
      <p:sp>
        <p:nvSpPr>
          <p:cNvPr id="3" name="Date Placeholder 2"/>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6460100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Development Process</a:t>
            </a:r>
            <a:endParaRPr lang="en-US" dirty="0"/>
          </a:p>
        </p:txBody>
      </p:sp>
      <p:sp>
        <p:nvSpPr>
          <p:cNvPr id="3" name="Content Placeholder 2"/>
          <p:cNvSpPr>
            <a:spLocks noGrp="1"/>
          </p:cNvSpPr>
          <p:nvPr>
            <p:ph idx="1"/>
          </p:nvPr>
        </p:nvSpPr>
        <p:spPr>
          <a:xfrm>
            <a:off x="457200" y="1646237"/>
            <a:ext cx="8229600" cy="4525963"/>
          </a:xfrm>
        </p:spPr>
        <p:txBody>
          <a:bodyPr>
            <a:normAutofit fontScale="85000" lnSpcReduction="20000"/>
          </a:bodyPr>
          <a:lstStyle/>
          <a:p>
            <a:r>
              <a:rPr lang="en-US" dirty="0" smtClean="0"/>
              <a:t>Setup develop environment (SDK, Eclipse)</a:t>
            </a:r>
          </a:p>
          <a:p>
            <a:pPr lvl="1"/>
            <a:r>
              <a:rPr lang="en-US" dirty="0"/>
              <a:t>SDK: compiler, debugger, device emulator</a:t>
            </a:r>
          </a:p>
          <a:p>
            <a:pPr lvl="2"/>
            <a:r>
              <a:rPr lang="en-US" dirty="0"/>
              <a:t>Multiplatform support: Windows, Mac, Linux</a:t>
            </a:r>
          </a:p>
          <a:p>
            <a:pPr lvl="1"/>
            <a:r>
              <a:rPr lang="en-US" dirty="0"/>
              <a:t>Java programming: has its own Java Virtual Machine and special byte </a:t>
            </a:r>
            <a:r>
              <a:rPr lang="en-US" dirty="0" smtClean="0"/>
              <a:t>code</a:t>
            </a:r>
          </a:p>
          <a:p>
            <a:r>
              <a:rPr lang="en-US" dirty="0" smtClean="0"/>
              <a:t>Create app</a:t>
            </a:r>
          </a:p>
          <a:p>
            <a:pPr lvl="1"/>
            <a:r>
              <a:rPr lang="en-US" dirty="0" smtClean="0"/>
              <a:t>Android project containing java files and resource files</a:t>
            </a:r>
          </a:p>
          <a:p>
            <a:r>
              <a:rPr lang="en-US" dirty="0" smtClean="0"/>
              <a:t>Test app</a:t>
            </a:r>
          </a:p>
          <a:p>
            <a:pPr lvl="1"/>
            <a:r>
              <a:rPr lang="en-US" dirty="0" smtClean="0"/>
              <a:t>Pack project into </a:t>
            </a:r>
            <a:r>
              <a:rPr lang="en-US" dirty="0" err="1" smtClean="0"/>
              <a:t>debuggable</a:t>
            </a:r>
            <a:r>
              <a:rPr lang="en-US" dirty="0" smtClean="0"/>
              <a:t> *.</a:t>
            </a:r>
            <a:r>
              <a:rPr lang="en-US" dirty="0" err="1" smtClean="0"/>
              <a:t>apk</a:t>
            </a:r>
            <a:r>
              <a:rPr lang="en-US" dirty="0" smtClean="0"/>
              <a:t> </a:t>
            </a:r>
          </a:p>
          <a:p>
            <a:pPr lvl="1"/>
            <a:r>
              <a:rPr lang="en-US" dirty="0" smtClean="0"/>
              <a:t>Install, run and debug on emulator or device</a:t>
            </a:r>
          </a:p>
          <a:p>
            <a:r>
              <a:rPr lang="en-US" dirty="0" smtClean="0"/>
              <a:t>Publish app in Android market</a:t>
            </a:r>
          </a:p>
          <a:p>
            <a:r>
              <a:rPr lang="en-US" dirty="0" smtClean="0"/>
              <a:t>Get rich!</a:t>
            </a:r>
          </a:p>
          <a:p>
            <a:endParaRPr lang="en-US" dirty="0" smtClean="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13</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8108837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SDK with Eclipse</a:t>
            </a:r>
            <a:endParaRPr lang="en-US" dirty="0"/>
          </a:p>
        </p:txBody>
      </p:sp>
      <p:sp>
        <p:nvSpPr>
          <p:cNvPr id="7" name="Content Placeholder 6"/>
          <p:cNvSpPr>
            <a:spLocks noGrp="1"/>
          </p:cNvSpPr>
          <p:nvPr>
            <p:ph idx="1"/>
          </p:nvPr>
        </p:nvSpPr>
        <p:spPr>
          <a:xfrm>
            <a:off x="457200" y="1447800"/>
            <a:ext cx="5638800" cy="4800599"/>
          </a:xfrm>
        </p:spPr>
        <p:txBody>
          <a:bodyPr>
            <a:normAutofit fontScale="85000" lnSpcReduction="20000"/>
          </a:bodyPr>
          <a:lstStyle/>
          <a:p>
            <a:r>
              <a:rPr lang="en-US" dirty="0" smtClean="0"/>
              <a:t>Download and install</a:t>
            </a:r>
          </a:p>
          <a:p>
            <a:pPr lvl="1"/>
            <a:r>
              <a:rPr lang="en-US" dirty="0" smtClean="0"/>
              <a:t>Java Development Kit (JDK)</a:t>
            </a:r>
          </a:p>
          <a:p>
            <a:pPr lvl="1"/>
            <a:r>
              <a:rPr lang="en-US" dirty="0" smtClean="0"/>
              <a:t>Eclipse</a:t>
            </a:r>
          </a:p>
          <a:p>
            <a:r>
              <a:rPr lang="en-US" dirty="0" smtClean="0"/>
              <a:t>Install and configure Android SDK plugin in Eclipse </a:t>
            </a:r>
          </a:p>
          <a:p>
            <a:pPr lvl="1"/>
            <a:r>
              <a:rPr lang="en-US" dirty="0" smtClean="0"/>
              <a:t>Install Android Development Tools (ADT) </a:t>
            </a:r>
            <a:r>
              <a:rPr lang="en-US" dirty="0"/>
              <a:t>plugin </a:t>
            </a:r>
            <a:endParaRPr lang="en-US" dirty="0" smtClean="0"/>
          </a:p>
          <a:p>
            <a:pPr lvl="2"/>
            <a:r>
              <a:rPr lang="en-US" dirty="0" smtClean="0"/>
              <a:t>Follow instructions on </a:t>
            </a:r>
            <a:r>
              <a:rPr lang="en-US" dirty="0" smtClean="0">
                <a:hlinkClick r:id="rId3"/>
              </a:rPr>
              <a:t>http</a:t>
            </a:r>
            <a:r>
              <a:rPr lang="en-US" dirty="0">
                <a:hlinkClick r:id="rId3"/>
              </a:rPr>
              <a:t>://developer.android.com/sdk/installing/installing-</a:t>
            </a:r>
            <a:r>
              <a:rPr lang="en-US" dirty="0" smtClean="0">
                <a:hlinkClick r:id="rId3"/>
              </a:rPr>
              <a:t>adt.html</a:t>
            </a:r>
            <a:endParaRPr lang="en-US" dirty="0" smtClean="0"/>
          </a:p>
          <a:p>
            <a:pPr lvl="1"/>
            <a:r>
              <a:rPr lang="en-US" dirty="0" smtClean="0"/>
              <a:t>Eclipse will prompt you to specify Android SDK directory</a:t>
            </a:r>
          </a:p>
          <a:p>
            <a:pPr lvl="1"/>
            <a:r>
              <a:rPr lang="en-US" dirty="0" smtClean="0"/>
              <a:t>Use Android SDK manager to install specific versions of Android</a:t>
            </a:r>
          </a:p>
          <a:p>
            <a:pPr lvl="1"/>
            <a:endParaRPr lang="en-US" dirty="0" smtClean="0"/>
          </a:p>
          <a:p>
            <a:pPr lvl="1"/>
            <a:endParaRPr lang="en-US" dirty="0" smtClean="0"/>
          </a:p>
          <a:p>
            <a:pPr marL="457200" lvl="1" indent="0">
              <a:buNone/>
            </a:pPr>
            <a:endParaRPr lang="en-US" dirty="0"/>
          </a:p>
        </p:txBody>
      </p:sp>
      <p:pic>
        <p:nvPicPr>
          <p:cNvPr id="15" name="Picture 14"/>
          <p:cNvPicPr>
            <a:picLocks noChangeAspect="1"/>
          </p:cNvPicPr>
          <p:nvPr/>
        </p:nvPicPr>
        <p:blipFill>
          <a:blip r:embed="rId4"/>
          <a:stretch>
            <a:fillRect/>
          </a:stretch>
        </p:blipFill>
        <p:spPr>
          <a:xfrm>
            <a:off x="6019800" y="1219200"/>
            <a:ext cx="2120900" cy="381000"/>
          </a:xfrm>
          <a:prstGeom prst="rect">
            <a:avLst/>
          </a:prstGeom>
        </p:spPr>
      </p:pic>
      <p:pic>
        <p:nvPicPr>
          <p:cNvPr id="16" name="Picture 15"/>
          <p:cNvPicPr>
            <a:picLocks noChangeAspect="1"/>
          </p:cNvPicPr>
          <p:nvPr/>
        </p:nvPicPr>
        <p:blipFill>
          <a:blip r:embed="rId5"/>
          <a:stretch>
            <a:fillRect/>
          </a:stretch>
        </p:blipFill>
        <p:spPr>
          <a:xfrm>
            <a:off x="5791200" y="1524000"/>
            <a:ext cx="3352800" cy="5080000"/>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14</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03529524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SDK Manager</a:t>
            </a:r>
            <a:endParaRPr lang="en-US" dirty="0"/>
          </a:p>
        </p:txBody>
      </p:sp>
      <p:pic>
        <p:nvPicPr>
          <p:cNvPr id="7" name="Picture 6"/>
          <p:cNvPicPr>
            <a:picLocks noChangeAspect="1"/>
          </p:cNvPicPr>
          <p:nvPr/>
        </p:nvPicPr>
        <p:blipFill>
          <a:blip r:embed="rId3"/>
          <a:stretch>
            <a:fillRect/>
          </a:stretch>
        </p:blipFill>
        <p:spPr>
          <a:xfrm>
            <a:off x="1219200" y="1233616"/>
            <a:ext cx="7213600" cy="5263979"/>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15</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4859664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1: Use an Emulator</a:t>
            </a:r>
            <a:endParaRPr lang="en-US" dirty="0"/>
          </a:p>
        </p:txBody>
      </p:sp>
      <p:sp>
        <p:nvSpPr>
          <p:cNvPr id="3" name="Content Placeholder 2"/>
          <p:cNvSpPr>
            <a:spLocks noGrp="1"/>
          </p:cNvSpPr>
          <p:nvPr>
            <p:ph idx="1"/>
          </p:nvPr>
        </p:nvSpPr>
        <p:spPr>
          <a:xfrm>
            <a:off x="457200" y="1646237"/>
            <a:ext cx="8229600" cy="4525963"/>
          </a:xfrm>
        </p:spPr>
        <p:txBody>
          <a:bodyPr/>
          <a:lstStyle/>
          <a:p>
            <a:r>
              <a:rPr lang="en-US" dirty="0" smtClean="0"/>
              <a:t>Create an Android Virtual Device (AVD)</a:t>
            </a:r>
          </a:p>
          <a:p>
            <a:pPr lvl="1"/>
            <a:r>
              <a:rPr lang="en-US" dirty="0" smtClean="0"/>
              <a:t>Lets you specify the configuration of a device to be emulated by the Android Emulator</a:t>
            </a:r>
          </a:p>
          <a:p>
            <a:pPr lvl="1"/>
            <a:r>
              <a:rPr lang="en-US" dirty="0" smtClean="0"/>
              <a:t>Create AVD in Eclipse by selecting Window&gt;AVD Manager</a:t>
            </a:r>
            <a:endParaRPr lang="en-US" dirty="0"/>
          </a:p>
        </p:txBody>
      </p:sp>
      <p:pic>
        <p:nvPicPr>
          <p:cNvPr id="7" name="Picture 6"/>
          <p:cNvPicPr>
            <a:picLocks noChangeAspect="1"/>
          </p:cNvPicPr>
          <p:nvPr/>
        </p:nvPicPr>
        <p:blipFill>
          <a:blip r:embed="rId2"/>
          <a:stretch>
            <a:fillRect/>
          </a:stretch>
        </p:blipFill>
        <p:spPr>
          <a:xfrm>
            <a:off x="2971800" y="3581400"/>
            <a:ext cx="4191000" cy="2914847"/>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16</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27944074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 2: Use a Device</a:t>
            </a:r>
            <a:endParaRPr lang="en-US" dirty="0"/>
          </a:p>
        </p:txBody>
      </p:sp>
      <p:sp>
        <p:nvSpPr>
          <p:cNvPr id="3" name="Content Placeholder 2"/>
          <p:cNvSpPr>
            <a:spLocks noGrp="1"/>
          </p:cNvSpPr>
          <p:nvPr>
            <p:ph idx="1"/>
          </p:nvPr>
        </p:nvSpPr>
        <p:spPr>
          <a:xfrm>
            <a:off x="457200" y="1646237"/>
            <a:ext cx="8229600" cy="4525963"/>
          </a:xfrm>
        </p:spPr>
        <p:txBody>
          <a:bodyPr/>
          <a:lstStyle/>
          <a:p>
            <a:r>
              <a:rPr lang="en-US" dirty="0" smtClean="0"/>
              <a:t>Install drivers for device</a:t>
            </a:r>
          </a:p>
          <a:p>
            <a:r>
              <a:rPr lang="en-US" dirty="0" smtClean="0"/>
              <a:t>Connect device to a computer via USB cable</a:t>
            </a:r>
          </a:p>
          <a:p>
            <a:pPr lvl="1"/>
            <a:r>
              <a:rPr lang="en-US" dirty="0" smtClean="0"/>
              <a:t>Make sure turned on USB debugging on device (Settings -&gt; Application -&gt; Development -&gt; USB debugging)</a:t>
            </a:r>
          </a:p>
          <a:p>
            <a:r>
              <a:rPr lang="en-US" dirty="0" smtClean="0"/>
              <a:t>Device will be recognized within Eclipse (DDMS view)</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17</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77307371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Application Framework</a:t>
            </a:r>
            <a:endParaRPr lang="en-US" dirty="0"/>
          </a:p>
        </p:txBody>
      </p:sp>
      <p:sp>
        <p:nvSpPr>
          <p:cNvPr id="8" name="Content Placeholder 2"/>
          <p:cNvSpPr txBox="1">
            <a:spLocks/>
          </p:cNvSpPr>
          <p:nvPr/>
        </p:nvSpPr>
        <p:spPr>
          <a:xfrm>
            <a:off x="457200" y="1646237"/>
            <a:ext cx="4648200"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Runs in its own virtual machine &amp; process</a:t>
            </a:r>
          </a:p>
          <a:p>
            <a:pPr lvl="1"/>
            <a:r>
              <a:rPr lang="en-US" dirty="0" smtClean="0"/>
              <a:t>Isolation among apps</a:t>
            </a:r>
          </a:p>
          <a:p>
            <a:r>
              <a:rPr lang="en-US" dirty="0" smtClean="0"/>
              <a:t>Is composed of basic components</a:t>
            </a:r>
          </a:p>
          <a:p>
            <a:r>
              <a:rPr lang="en-US" dirty="0" smtClean="0"/>
              <a:t>App components can be activated when any of its components needs to be executed</a:t>
            </a:r>
            <a:endParaRPr lang="en-US" dirty="0"/>
          </a:p>
        </p:txBody>
      </p:sp>
      <p:pic>
        <p:nvPicPr>
          <p:cNvPr id="15" name="Content Placeholder 14"/>
          <p:cNvPicPr>
            <a:picLocks noGrp="1" noChangeAspect="1"/>
          </p:cNvPicPr>
          <p:nvPr>
            <p:ph idx="1"/>
          </p:nvPr>
        </p:nvPicPr>
        <p:blipFill>
          <a:blip r:embed="rId3"/>
          <a:srcRect t="12898" b="12898"/>
          <a:stretch>
            <a:fillRect/>
          </a:stretch>
        </p:blipFill>
        <p:spPr>
          <a:xfrm>
            <a:off x="5105400" y="2057400"/>
            <a:ext cx="3934390" cy="2163763"/>
          </a:xfrm>
        </p:spPr>
      </p:pic>
      <p:pic>
        <p:nvPicPr>
          <p:cNvPr id="16" name="Picture 15"/>
          <p:cNvPicPr>
            <a:picLocks noChangeAspect="1"/>
          </p:cNvPicPr>
          <p:nvPr/>
        </p:nvPicPr>
        <p:blipFill>
          <a:blip r:embed="rId4"/>
          <a:stretch>
            <a:fillRect/>
          </a:stretch>
        </p:blipFill>
        <p:spPr>
          <a:xfrm>
            <a:off x="5486400" y="4267200"/>
            <a:ext cx="2222500" cy="314904"/>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18</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0685955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Android Application Framework (Cont’d)</a:t>
            </a:r>
            <a:endParaRPr lang="en-US" dirty="0"/>
          </a:p>
        </p:txBody>
      </p:sp>
      <p:sp>
        <p:nvSpPr>
          <p:cNvPr id="5" name="Slide Number Placeholder 4"/>
          <p:cNvSpPr>
            <a:spLocks noGrp="1"/>
          </p:cNvSpPr>
          <p:nvPr>
            <p:ph type="sldNum" sz="quarter" idx="12"/>
          </p:nvPr>
        </p:nvSpPr>
        <p:spPr/>
        <p:txBody>
          <a:bodyPr/>
          <a:lstStyle/>
          <a:p>
            <a:fld id="{20342B77-D34C-443A-9BA4-2E8748A6D936}" type="slidenum">
              <a:rPr lang="en-US" smtClean="0"/>
              <a:pPr/>
              <a:t>19</a:t>
            </a:fld>
            <a:endParaRPr lang="en-US"/>
          </a:p>
        </p:txBody>
      </p:sp>
      <p:pic>
        <p:nvPicPr>
          <p:cNvPr id="6" name="Picture 5" descr="buil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1371600"/>
            <a:ext cx="3334139" cy="5486400"/>
          </a:xfrm>
          <a:prstGeom prst="rect">
            <a:avLst/>
          </a:prstGeom>
        </p:spPr>
      </p:pic>
      <p:sp>
        <p:nvSpPr>
          <p:cNvPr id="3" name="Date Placeholder 2"/>
          <p:cNvSpPr>
            <a:spLocks noGrp="1"/>
          </p:cNvSpPr>
          <p:nvPr>
            <p:ph type="dt" sz="half" idx="10"/>
          </p:nvPr>
        </p:nvSpPr>
        <p:spPr/>
        <p:txBody>
          <a:bodyPr/>
          <a:lstStyle/>
          <a:p>
            <a:r>
              <a:rPr lang="en-US" smtClean="0"/>
              <a:t>2/10/14</a:t>
            </a:r>
            <a:endParaRPr lang="en-US"/>
          </a:p>
        </p:txBody>
      </p:sp>
      <p:sp>
        <p:nvSpPr>
          <p:cNvPr id="4" name="Footer Placeholder 3"/>
          <p:cNvSpPr>
            <a:spLocks noGrp="1"/>
          </p:cNvSpPr>
          <p:nvPr>
            <p:ph type="ftr" sz="quarter" idx="11"/>
          </p:nvPr>
        </p:nvSpPr>
        <p:spPr>
          <a:xfrm>
            <a:off x="5105400" y="6475942"/>
            <a:ext cx="2895600" cy="365125"/>
          </a:xfrm>
        </p:spPr>
        <p:txBody>
          <a:bodyPr/>
          <a:lstStyle/>
          <a:p>
            <a:r>
              <a:rPr lang="en-US" dirty="0" smtClean="0"/>
              <a:t>Cellular Networks and Mobile Computing (COMS 6998-7)</a:t>
            </a:r>
            <a:endParaRPr lang="en-US" dirty="0"/>
          </a:p>
        </p:txBody>
      </p:sp>
    </p:spTree>
    <p:extLst>
      <p:ext uri="{BB962C8B-B14F-4D97-AF65-F5344CB8AC3E}">
        <p14:creationId xmlns:p14="http://schemas.microsoft.com/office/powerpoint/2010/main" val="21600063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Lecture</a:t>
            </a:r>
            <a:endParaRPr lang="en-US" dirty="0"/>
          </a:p>
        </p:txBody>
      </p:sp>
      <p:sp>
        <p:nvSpPr>
          <p:cNvPr id="3" name="Content Placeholder 2"/>
          <p:cNvSpPr>
            <a:spLocks noGrp="1"/>
          </p:cNvSpPr>
          <p:nvPr>
            <p:ph idx="1"/>
          </p:nvPr>
        </p:nvSpPr>
        <p:spPr/>
        <p:txBody>
          <a:bodyPr/>
          <a:lstStyle/>
          <a:p>
            <a:r>
              <a:rPr lang="en-US" dirty="0" smtClean="0"/>
              <a:t>How does Objective-C manage memory allocation?</a:t>
            </a:r>
          </a:p>
          <a:p>
            <a:r>
              <a:rPr lang="en-US" dirty="0" smtClean="0"/>
              <a:t>What is class categories and extensions?</a:t>
            </a:r>
          </a:p>
          <a:p>
            <a:r>
              <a:rPr lang="en-US" dirty="0" smtClean="0"/>
              <a:t>What is a protocol?</a:t>
            </a:r>
          </a:p>
          <a:p>
            <a:r>
              <a:rPr lang="en-US" dirty="0" smtClean="0"/>
              <a:t>Is the association of an object and its methods done in compile time or runtime? </a:t>
            </a:r>
          </a:p>
          <a:p>
            <a:r>
              <a:rPr lang="en-US" dirty="0" smtClean="0"/>
              <a:t>What is the programming model?</a:t>
            </a:r>
            <a:endParaRPr lang="en-US" dirty="0" smtClean="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43825625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Inter-Process Communications (IPC)</a:t>
            </a:r>
          </a:p>
        </p:txBody>
      </p:sp>
      <p:sp>
        <p:nvSpPr>
          <p:cNvPr id="3" name="Content Placeholder 2"/>
          <p:cNvSpPr>
            <a:spLocks noGrp="1"/>
          </p:cNvSpPr>
          <p:nvPr>
            <p:ph idx="1"/>
          </p:nvPr>
        </p:nvSpPr>
        <p:spPr/>
        <p:txBody>
          <a:bodyPr>
            <a:normAutofit/>
          </a:bodyPr>
          <a:lstStyle/>
          <a:p>
            <a:r>
              <a:rPr lang="en-US" dirty="0" smtClean="0"/>
              <a:t>Inter</a:t>
            </a:r>
            <a:r>
              <a:rPr lang="en-US" dirty="0"/>
              <a:t>-process communication is designed to promote the development of complex applications, by allowing developers </a:t>
            </a:r>
            <a:r>
              <a:rPr lang="en-US" dirty="0">
                <a:solidFill>
                  <a:srgbClr val="FF0000"/>
                </a:solidFill>
              </a:rPr>
              <a:t>to reuse existing data and services from other applications.</a:t>
            </a:r>
          </a:p>
          <a:p>
            <a:r>
              <a:rPr lang="en-US" dirty="0"/>
              <a:t>One may also use IPC for intra-app communications (e.g., between Activities of the same app)</a:t>
            </a:r>
          </a:p>
          <a:p>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20</a:t>
            </a:fld>
            <a:endParaRPr lang="en-US"/>
          </a:p>
        </p:txBody>
      </p:sp>
      <p:sp>
        <p:nvSpPr>
          <p:cNvPr id="6" name="Date Placeholder 5"/>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5616965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IPC Use Cases</a:t>
            </a:r>
            <a:endParaRPr lang="en-US" dirty="0"/>
          </a:p>
        </p:txBody>
      </p:sp>
      <p:sp>
        <p:nvSpPr>
          <p:cNvPr id="3" name="Content Placeholder 2"/>
          <p:cNvSpPr>
            <a:spLocks noGrp="1"/>
          </p:cNvSpPr>
          <p:nvPr>
            <p:ph idx="1"/>
          </p:nvPr>
        </p:nvSpPr>
        <p:spPr/>
        <p:txBody>
          <a:bodyPr/>
          <a:lstStyle/>
          <a:p>
            <a:r>
              <a:rPr lang="en-US" dirty="0"/>
              <a:t>One component of Android sends messages to another component of Android</a:t>
            </a:r>
          </a:p>
          <a:p>
            <a:r>
              <a:rPr lang="en-US" dirty="0"/>
              <a:t>An IPC message in Android is called </a:t>
            </a:r>
            <a:r>
              <a:rPr lang="en-US" dirty="0">
                <a:solidFill>
                  <a:srgbClr val="FF0000"/>
                </a:solidFill>
              </a:rPr>
              <a:t>Intent</a:t>
            </a:r>
          </a:p>
          <a:p>
            <a:endParaRPr lang="en-US" dirty="0"/>
          </a:p>
        </p:txBody>
      </p:sp>
      <p:sp>
        <p:nvSpPr>
          <p:cNvPr id="4" name="Footer Placeholder 3"/>
          <p:cNvSpPr>
            <a:spLocks noGrp="1"/>
          </p:cNvSpPr>
          <p:nvPr>
            <p:ph type="ftr" sz="quarter" idx="11"/>
          </p:nvPr>
        </p:nvSpPr>
        <p:spPr/>
        <p:txBody>
          <a:bodyPr/>
          <a:lstStyle/>
          <a:p>
            <a:r>
              <a:rPr lang="en-US" smtClean="0"/>
              <a:t>Cellular Networks and Mobile Computing (COMS 6998-7)</a:t>
            </a:r>
            <a:endParaRPr lang="en-US"/>
          </a:p>
        </p:txBody>
      </p:sp>
      <p:sp>
        <p:nvSpPr>
          <p:cNvPr id="5" name="Rectangle 4"/>
          <p:cNvSpPr/>
          <p:nvPr/>
        </p:nvSpPr>
        <p:spPr>
          <a:xfrm>
            <a:off x="1124986" y="3940188"/>
            <a:ext cx="2369108" cy="979893"/>
          </a:xfrm>
          <a:prstGeom prst="rect">
            <a:avLst/>
          </a:prstGeom>
          <a:solidFill>
            <a:srgbClr val="EEECE1">
              <a:lumMod val="90000"/>
            </a:srgb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 anchor="ctr"/>
          <a:lstStyle/>
          <a:p>
            <a:pPr algn="ctr">
              <a:defRPr/>
            </a:pPr>
            <a:r>
              <a:rPr lang="en-US" sz="3200" kern="0" dirty="0">
                <a:solidFill>
                  <a:srgbClr val="000000"/>
                </a:solidFill>
                <a:latin typeface="Calibri"/>
                <a:ea typeface="ＭＳ Ｐゴシック" charset="0"/>
                <a:cs typeface="ＭＳ Ｐゴシック" charset="0"/>
              </a:rPr>
              <a:t>Component</a:t>
            </a:r>
            <a:endParaRPr lang="en-US" sz="2400" kern="0" dirty="0">
              <a:solidFill>
                <a:srgbClr val="000000"/>
              </a:solidFill>
              <a:latin typeface="Calibri"/>
              <a:ea typeface="ＭＳ Ｐゴシック" charset="0"/>
              <a:cs typeface="ＭＳ Ｐゴシック" charset="0"/>
            </a:endParaRPr>
          </a:p>
        </p:txBody>
      </p:sp>
      <p:sp>
        <p:nvSpPr>
          <p:cNvPr id="6" name="Rectangle 5"/>
          <p:cNvSpPr/>
          <p:nvPr/>
        </p:nvSpPr>
        <p:spPr>
          <a:xfrm>
            <a:off x="5505024" y="3948725"/>
            <a:ext cx="2487203" cy="971357"/>
          </a:xfrm>
          <a:prstGeom prst="rect">
            <a:avLst/>
          </a:prstGeom>
          <a:solidFill>
            <a:srgbClr val="F79646"/>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tIns="18288" anchor="ctr"/>
          <a:lstStyle/>
          <a:p>
            <a:pPr algn="ctr">
              <a:defRPr/>
            </a:pPr>
            <a:r>
              <a:rPr lang="en-US" sz="3200" kern="0" dirty="0">
                <a:solidFill>
                  <a:srgbClr val="000000"/>
                </a:solidFill>
                <a:latin typeface="Calibri"/>
                <a:ea typeface="ＭＳ Ｐゴシック" charset="0"/>
                <a:cs typeface="ＭＳ Ｐゴシック" charset="0"/>
              </a:rPr>
              <a:t>Component</a:t>
            </a:r>
          </a:p>
        </p:txBody>
      </p:sp>
      <p:cxnSp>
        <p:nvCxnSpPr>
          <p:cNvPr id="7" name="Straight Arrow Connector 10"/>
          <p:cNvCxnSpPr>
            <a:cxnSpLocks noChangeShapeType="1"/>
          </p:cNvCxnSpPr>
          <p:nvPr/>
        </p:nvCxnSpPr>
        <p:spPr bwMode="auto">
          <a:xfrm>
            <a:off x="3494088" y="4429125"/>
            <a:ext cx="2011362" cy="4763"/>
          </a:xfrm>
          <a:prstGeom prst="straightConnector1">
            <a:avLst/>
          </a:prstGeom>
          <a:noFill/>
          <a:ln w="57150">
            <a:solidFill>
              <a:srgbClr val="800000"/>
            </a:solidFill>
            <a:round/>
            <a:headEnd type="arrow" w="med" len="med"/>
            <a:tailEnd type="arrow" w="med" len="med"/>
          </a:ln>
          <a:extLst>
            <a:ext uri="{909E8E84-426E-40dd-AFC4-6F175D3DCCD1}">
              <a14:hiddenFill xmlns:a14="http://schemas.microsoft.com/office/drawing/2010/main">
                <a:noFill/>
              </a14:hiddenFill>
            </a:ext>
          </a:extLst>
        </p:spPr>
      </p:cxnSp>
      <p:pic>
        <p:nvPicPr>
          <p:cNvPr id="8" name="Picture 3" descr="mail.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49650" y="2814638"/>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2"/>
          </p:nvPr>
        </p:nvSpPr>
        <p:spPr/>
        <p:txBody>
          <a:bodyPr/>
          <a:lstStyle/>
          <a:p>
            <a:fld id="{20342B77-D34C-443A-9BA4-2E8748A6D936}" type="slidenum">
              <a:rPr lang="en-US" smtClean="0"/>
              <a:pPr/>
              <a:t>21</a:t>
            </a:fld>
            <a:endParaRPr lang="en-US"/>
          </a:p>
        </p:txBody>
      </p:sp>
      <p:sp>
        <p:nvSpPr>
          <p:cNvPr id="10" name="Date Placeholder 9"/>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7227699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US" dirty="0"/>
              <a:t>Intent Data Structure</a:t>
            </a:r>
          </a:p>
        </p:txBody>
      </p:sp>
      <p:sp>
        <p:nvSpPr>
          <p:cNvPr id="78850" name="Content Placeholder 2"/>
          <p:cNvSpPr>
            <a:spLocks noGrp="1"/>
          </p:cNvSpPr>
          <p:nvPr>
            <p:ph idx="1"/>
          </p:nvPr>
        </p:nvSpPr>
        <p:spPr>
          <a:xfrm>
            <a:off x="517525" y="1341438"/>
            <a:ext cx="8077200" cy="5135562"/>
          </a:xfrm>
        </p:spPr>
        <p:txBody>
          <a:bodyPr>
            <a:normAutofit fontScale="92500" lnSpcReduction="10000"/>
          </a:bodyPr>
          <a:lstStyle/>
          <a:p>
            <a:r>
              <a:rPr lang="en-US" sz="2800" dirty="0"/>
              <a:t>Primary pieces of info in an Intent</a:t>
            </a:r>
          </a:p>
          <a:p>
            <a:pPr lvl="1"/>
            <a:r>
              <a:rPr lang="en-US" sz="2400" dirty="0"/>
              <a:t>Action: The general action to be performed</a:t>
            </a:r>
          </a:p>
          <a:p>
            <a:pPr lvl="2"/>
            <a:r>
              <a:rPr lang="en-US" sz="2000" dirty="0">
                <a:cs typeface="Courier New" charset="0"/>
              </a:rPr>
              <a:t>ACTION_VIEW, ACTION_DIAL, ACTION_EDIT, …</a:t>
            </a:r>
          </a:p>
          <a:p>
            <a:pPr lvl="2"/>
            <a:r>
              <a:rPr lang="en-US" sz="2000" dirty="0"/>
              <a:t>Your own definition of strings</a:t>
            </a:r>
          </a:p>
          <a:p>
            <a:pPr lvl="1"/>
            <a:r>
              <a:rPr lang="en-US" sz="2400" dirty="0"/>
              <a:t>Data: a URI</a:t>
            </a:r>
          </a:p>
          <a:p>
            <a:pPr lvl="2"/>
            <a:r>
              <a:rPr lang="en-US" sz="2000" dirty="0"/>
              <a:t>tel:123</a:t>
            </a:r>
          </a:p>
          <a:p>
            <a:pPr lvl="2"/>
            <a:r>
              <a:rPr lang="en-US" sz="2000" dirty="0"/>
              <a:t>content://contacts/people/1</a:t>
            </a:r>
          </a:p>
          <a:p>
            <a:pPr lvl="2"/>
            <a:r>
              <a:rPr lang="en-US" sz="2000" dirty="0"/>
              <a:t>http:/</a:t>
            </a:r>
            <a:r>
              <a:rPr lang="en-US" sz="2000" dirty="0" smtClean="0"/>
              <a:t>/www.cs.columbia.edu/~lierranli/coms6998</a:t>
            </a:r>
            <a:r>
              <a:rPr lang="en-US" sz="2000" dirty="0" smtClean="0"/>
              <a:t>-</a:t>
            </a:r>
            <a:r>
              <a:rPr lang="en-US" sz="2000" dirty="0" smtClean="0"/>
              <a:t>7</a:t>
            </a:r>
            <a:r>
              <a:rPr lang="en-US" sz="2000" dirty="0" smtClean="0"/>
              <a:t>Spring2014</a:t>
            </a:r>
            <a:endParaRPr lang="en-US" sz="2000" dirty="0"/>
          </a:p>
          <a:p>
            <a:pPr lvl="2"/>
            <a:endParaRPr lang="en-US" sz="2000" dirty="0"/>
          </a:p>
          <a:p>
            <a:r>
              <a:rPr lang="en-US" sz="2800" dirty="0"/>
              <a:t>Other attributes</a:t>
            </a:r>
          </a:p>
          <a:p>
            <a:pPr lvl="1"/>
            <a:r>
              <a:rPr lang="en-US" sz="2400" dirty="0"/>
              <a:t>Category</a:t>
            </a:r>
          </a:p>
          <a:p>
            <a:pPr lvl="1"/>
            <a:r>
              <a:rPr lang="en-US" sz="2400" dirty="0"/>
              <a:t>Type (MIME type)</a:t>
            </a:r>
          </a:p>
          <a:p>
            <a:pPr lvl="1"/>
            <a:r>
              <a:rPr lang="en-US" sz="2400" dirty="0"/>
              <a:t>Component (class name)</a:t>
            </a:r>
          </a:p>
          <a:p>
            <a:pPr lvl="1"/>
            <a:r>
              <a:rPr lang="en-US" sz="2400" dirty="0"/>
              <a:t>Extras (key-value store</a:t>
            </a:r>
            <a:r>
              <a:rPr lang="en-US" sz="2400" dirty="0" smtClean="0"/>
              <a:t>)</a:t>
            </a:r>
            <a:endParaRPr lang="en-US" sz="2400" dirty="0"/>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9" name="Slide Number Placeholder 8"/>
          <p:cNvSpPr>
            <a:spLocks noGrp="1"/>
          </p:cNvSpPr>
          <p:nvPr>
            <p:ph type="sldNum" sz="quarter" idx="12"/>
          </p:nvPr>
        </p:nvSpPr>
        <p:spPr>
          <a:xfrm>
            <a:off x="6553200" y="6356350"/>
            <a:ext cx="2133600" cy="365125"/>
          </a:xfrm>
        </p:spPr>
        <p:txBody>
          <a:bodyPr/>
          <a:lstStyle/>
          <a:p>
            <a:fld id="{20342B77-D34C-443A-9BA4-2E8748A6D936}" type="slidenum">
              <a:rPr lang="en-US" smtClean="0"/>
              <a:pPr/>
              <a:t>22</a:t>
            </a:fld>
            <a:endParaRPr lang="en-US"/>
          </a:p>
        </p:txBody>
      </p:sp>
      <p:sp>
        <p:nvSpPr>
          <p:cNvPr id="3" name="Date Placeholder 2"/>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19059573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App Components</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43479195"/>
              </p:ext>
            </p:extLst>
          </p:nvPr>
        </p:nvGraphicFramePr>
        <p:xfrm>
          <a:off x="838200" y="1828800"/>
          <a:ext cx="7467600" cy="4391179"/>
        </p:xfrm>
        <a:graphic>
          <a:graphicData uri="http://schemas.openxmlformats.org/drawingml/2006/table">
            <a:tbl>
              <a:tblPr firstRow="1" bandRow="1">
                <a:tableStyleId>{5C22544A-7EE6-4342-B048-85BDC9FD1C3A}</a:tableStyleId>
              </a:tblPr>
              <a:tblGrid>
                <a:gridCol w="3733800"/>
                <a:gridCol w="3733800"/>
              </a:tblGrid>
              <a:tr h="386689">
                <a:tc>
                  <a:txBody>
                    <a:bodyPr/>
                    <a:lstStyle/>
                    <a:p>
                      <a:r>
                        <a:rPr lang="en-US" dirty="0" smtClean="0"/>
                        <a:t>Basic Components</a:t>
                      </a:r>
                      <a:endParaRPr lang="en-US" dirty="0"/>
                    </a:p>
                  </a:txBody>
                  <a:tcPr/>
                </a:tc>
                <a:tc>
                  <a:txBody>
                    <a:bodyPr/>
                    <a:lstStyle/>
                    <a:p>
                      <a:r>
                        <a:rPr lang="en-US" dirty="0" smtClean="0"/>
                        <a:t>Description</a:t>
                      </a:r>
                      <a:endParaRPr lang="en-US" dirty="0"/>
                    </a:p>
                  </a:txBody>
                  <a:tcPr/>
                </a:tc>
              </a:tr>
              <a:tr h="966725">
                <a:tc>
                  <a:txBody>
                    <a:bodyPr/>
                    <a:lstStyle/>
                    <a:p>
                      <a:r>
                        <a:rPr lang="en-US" dirty="0" smtClean="0"/>
                        <a:t>Activity</a:t>
                      </a:r>
                      <a:endParaRPr lang="en-US" dirty="0"/>
                    </a:p>
                  </a:txBody>
                  <a:tcPr/>
                </a:tc>
                <a:tc>
                  <a:txBody>
                    <a:bodyPr/>
                    <a:lstStyle/>
                    <a:p>
                      <a:r>
                        <a:rPr lang="en-US" dirty="0" smtClean="0"/>
                        <a:t>Deals with UI aspects. Typically corresponds to a single screen</a:t>
                      </a:r>
                      <a:endParaRPr lang="en-US" dirty="0"/>
                    </a:p>
                  </a:txBody>
                  <a:tcPr/>
                </a:tc>
              </a:tr>
              <a:tr h="1256742">
                <a:tc>
                  <a:txBody>
                    <a:bodyPr/>
                    <a:lstStyle/>
                    <a:p>
                      <a:r>
                        <a:rPr lang="en-US" dirty="0" smtClean="0"/>
                        <a:t>Service</a:t>
                      </a:r>
                      <a:endParaRPr lang="en-US" dirty="0"/>
                    </a:p>
                  </a:txBody>
                  <a:tcPr/>
                </a:tc>
                <a:tc>
                  <a:txBody>
                    <a:bodyPr/>
                    <a:lstStyle/>
                    <a:p>
                      <a:r>
                        <a:rPr lang="en-US" dirty="0" smtClean="0"/>
                        <a:t>Background tasks (e.g. play music</a:t>
                      </a:r>
                      <a:r>
                        <a:rPr lang="en-US" baseline="0" dirty="0" smtClean="0"/>
                        <a:t> in background while user is web surfing) that typically have no UI</a:t>
                      </a:r>
                      <a:endParaRPr lang="en-US" dirty="0"/>
                    </a:p>
                  </a:txBody>
                  <a:tcPr/>
                </a:tc>
              </a:tr>
              <a:tr h="866624">
                <a:tc>
                  <a:txBody>
                    <a:bodyPr/>
                    <a:lstStyle/>
                    <a:p>
                      <a:r>
                        <a:rPr lang="en-US" dirty="0" err="1" smtClean="0"/>
                        <a:t>BroadCastReceiver</a:t>
                      </a:r>
                      <a:endParaRPr lang="en-US" dirty="0"/>
                    </a:p>
                  </a:txBody>
                  <a:tcPr/>
                </a:tc>
                <a:tc>
                  <a:txBody>
                    <a:bodyPr/>
                    <a:lstStyle/>
                    <a:p>
                      <a:r>
                        <a:rPr lang="en-US" dirty="0" smtClean="0"/>
                        <a:t>Can receive messages (e.g. “low battery”) from system/apps and act upon them</a:t>
                      </a:r>
                      <a:endParaRPr lang="en-US" dirty="0"/>
                    </a:p>
                  </a:txBody>
                  <a:tcPr/>
                </a:tc>
              </a:tr>
              <a:tr h="866624">
                <a:tc>
                  <a:txBody>
                    <a:bodyPr/>
                    <a:lstStyle/>
                    <a:p>
                      <a:r>
                        <a:rPr lang="en-US" dirty="0" err="1" smtClean="0"/>
                        <a:t>ContentProvider</a:t>
                      </a:r>
                      <a:endParaRPr lang="en-US" dirty="0"/>
                    </a:p>
                  </a:txBody>
                  <a:tcPr/>
                </a:tc>
                <a:tc>
                  <a:txBody>
                    <a:bodyPr/>
                    <a:lstStyle/>
                    <a:p>
                      <a:r>
                        <a:rPr lang="en-US" dirty="0" smtClean="0"/>
                        <a:t>Provide</a:t>
                      </a:r>
                      <a:r>
                        <a:rPr lang="en-US" baseline="0" dirty="0" smtClean="0"/>
                        <a:t> an interface to app data. Lets apps share data with each other.</a:t>
                      </a:r>
                      <a:endParaRPr lang="en-US" dirty="0"/>
                    </a:p>
                  </a:txBody>
                  <a:tcPr/>
                </a:tc>
              </a:tr>
            </a:tbl>
          </a:graphicData>
        </a:graphic>
      </p:graphicFrame>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23</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38775766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533400" y="76200"/>
            <a:ext cx="8020050" cy="1143000"/>
          </a:xfrm>
        </p:spPr>
        <p:txBody>
          <a:bodyPr>
            <a:noAutofit/>
          </a:bodyPr>
          <a:lstStyle/>
          <a:p>
            <a:r>
              <a:rPr lang="en-US" dirty="0"/>
              <a:t>Android Application Component: </a:t>
            </a:r>
            <a:br>
              <a:rPr lang="en-US" dirty="0"/>
            </a:br>
            <a:r>
              <a:rPr lang="en-US" dirty="0" smtClean="0"/>
              <a:t>Class View</a:t>
            </a:r>
            <a:endParaRPr lang="en-US" dirty="0"/>
          </a:p>
        </p:txBody>
      </p:sp>
      <p:sp>
        <p:nvSpPr>
          <p:cNvPr id="2150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0FF50968-A372-BC47-954C-F284ED1F2F4E}" type="slidenum">
              <a:rPr lang="en-US" sz="1400"/>
              <a:pPr>
                <a:defRPr/>
              </a:pPr>
              <a:t>24</a:t>
            </a:fld>
            <a:endParaRPr lang="en-US" sz="1400"/>
          </a:p>
        </p:txBody>
      </p:sp>
      <p:pic>
        <p:nvPicPr>
          <p:cNvPr id="7270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813" y="1311275"/>
            <a:ext cx="7383462" cy="550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a:xfrm>
            <a:off x="4800600" y="6324600"/>
            <a:ext cx="2895600" cy="365125"/>
          </a:xfrm>
        </p:spPr>
        <p:txBody>
          <a:bodyPr/>
          <a:lstStyle/>
          <a:p>
            <a:r>
              <a:rPr lang="en-US" dirty="0" smtClean="0"/>
              <a:t>Cellular Networks and Mobile Computing (COMS 6998-7)</a:t>
            </a:r>
            <a:endParaRPr lang="en-US" dirty="0"/>
          </a:p>
        </p:txBody>
      </p:sp>
      <p:sp>
        <p:nvSpPr>
          <p:cNvPr id="3" name="Date Placeholder 2"/>
          <p:cNvSpPr>
            <a:spLocks noGrp="1"/>
          </p:cNvSpPr>
          <p:nvPr>
            <p:ph type="dt" sz="half" idx="10"/>
          </p:nvPr>
        </p:nvSpPr>
        <p:spPr>
          <a:xfrm>
            <a:off x="152400" y="6492875"/>
            <a:ext cx="2133600" cy="365125"/>
          </a:xfrm>
        </p:spPr>
        <p:txBody>
          <a:bodyPr/>
          <a:lstStyle/>
          <a:p>
            <a:r>
              <a:rPr lang="en-US" dirty="0" smtClean="0"/>
              <a:t>2/10/14</a:t>
            </a:r>
            <a:endParaRPr lang="en-US" dirty="0"/>
          </a:p>
        </p:txBody>
      </p:sp>
    </p:spTree>
    <p:extLst>
      <p:ext uri="{BB962C8B-B14F-4D97-AF65-F5344CB8AC3E}">
        <p14:creationId xmlns:p14="http://schemas.microsoft.com/office/powerpoint/2010/main" val="3505959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a:t>
            </a:r>
            <a:endParaRPr lang="en-US" dirty="0"/>
          </a:p>
        </p:txBody>
      </p:sp>
      <p:sp>
        <p:nvSpPr>
          <p:cNvPr id="8" name="Content Placeholder 2"/>
          <p:cNvSpPr txBox="1">
            <a:spLocks/>
          </p:cNvSpPr>
          <p:nvPr/>
        </p:nvSpPr>
        <p:spPr>
          <a:xfrm>
            <a:off x="457200" y="1646237"/>
            <a:ext cx="4648200" cy="4525963"/>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UI portion of an app</a:t>
            </a:r>
          </a:p>
          <a:p>
            <a:r>
              <a:rPr lang="en-US" dirty="0" smtClean="0"/>
              <a:t>One activity typically corresponds to a single screen of an app</a:t>
            </a:r>
          </a:p>
          <a:p>
            <a:r>
              <a:rPr lang="en-US" dirty="0" smtClean="0"/>
              <a:t>Conceptually laid out as a stack</a:t>
            </a:r>
          </a:p>
          <a:p>
            <a:pPr lvl="1"/>
            <a:r>
              <a:rPr lang="en-US" dirty="0" smtClean="0"/>
              <a:t>Activity on top of stack visible in foreground</a:t>
            </a:r>
          </a:p>
          <a:p>
            <a:pPr lvl="1"/>
            <a:r>
              <a:rPr lang="en-US" dirty="0" smtClean="0"/>
              <a:t>Background activities are stopped but state is retained</a:t>
            </a:r>
          </a:p>
          <a:p>
            <a:pPr lvl="1"/>
            <a:r>
              <a:rPr lang="en-US" dirty="0" smtClean="0"/>
              <a:t>Back button resumes previous Activity in stack</a:t>
            </a:r>
          </a:p>
          <a:p>
            <a:pPr lvl="1"/>
            <a:r>
              <a:rPr lang="en-US" dirty="0" smtClean="0"/>
              <a:t>HOME button moves app and its activity in background</a:t>
            </a:r>
          </a:p>
        </p:txBody>
      </p:sp>
      <p:pic>
        <p:nvPicPr>
          <p:cNvPr id="7" name="Content Placeholder 6" descr="activity_lifecycle.png"/>
          <p:cNvPicPr>
            <a:picLocks noGrp="1" noChangeAspect="1"/>
          </p:cNvPicPr>
          <p:nvPr>
            <p:ph idx="1"/>
          </p:nvPr>
        </p:nvPicPr>
        <p:blipFill>
          <a:blip r:embed="rId2">
            <a:extLst>
              <a:ext uri="{28A0092B-C50C-407E-A947-70E740481C1C}">
                <a14:useLocalDpi xmlns:a14="http://schemas.microsoft.com/office/drawing/2010/main" val="0"/>
              </a:ext>
            </a:extLst>
          </a:blip>
          <a:srcRect t="10136" b="10136"/>
          <a:stretch>
            <a:fillRect/>
          </a:stretch>
        </p:blipFill>
        <p:spPr>
          <a:xfrm>
            <a:off x="4987345" y="1752600"/>
            <a:ext cx="4156655" cy="4114800"/>
          </a:xfrm>
        </p:spPr>
      </p:pic>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25</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88354619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Example</a:t>
            </a:r>
            <a:endParaRPr lang="en-US" dirty="0"/>
          </a:p>
        </p:txBody>
      </p:sp>
      <p:sp>
        <p:nvSpPr>
          <p:cNvPr id="8" name="Content Placeholder 2"/>
          <p:cNvSpPr txBox="1">
            <a:spLocks/>
          </p:cNvSpPr>
          <p:nvPr/>
        </p:nvSpPr>
        <p:spPr>
          <a:xfrm>
            <a:off x="457200" y="1295401"/>
            <a:ext cx="8229600" cy="23622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smtClean="0">
                <a:solidFill>
                  <a:srgbClr val="000000"/>
                </a:solidFill>
                <a:latin typeface="Monaco"/>
              </a:rPr>
              <a:t>R.layout.</a:t>
            </a:r>
            <a:r>
              <a:rPr lang="en-US" i="1" dirty="0" err="1" smtClean="0">
                <a:solidFill>
                  <a:srgbClr val="0000C0"/>
                </a:solidFill>
                <a:latin typeface="Monaco"/>
              </a:rPr>
              <a:t>main</a:t>
            </a:r>
            <a:r>
              <a:rPr lang="en-US" i="1" dirty="0">
                <a:solidFill>
                  <a:srgbClr val="000000"/>
                </a:solidFill>
                <a:latin typeface="Monaco"/>
              </a:rPr>
              <a:t>);</a:t>
            </a:r>
          </a:p>
          <a:p>
            <a:pPr marL="0" indent="0">
              <a:buNone/>
            </a:pPr>
            <a:r>
              <a:rPr lang="en-US" dirty="0" smtClean="0">
                <a:solidFill>
                  <a:srgbClr val="000000"/>
                </a:solidFill>
                <a:latin typeface="Monaco"/>
              </a:rPr>
              <a:t>}</a:t>
            </a:r>
            <a:endParaRPr lang="en-US" dirty="0" smtClean="0"/>
          </a:p>
        </p:txBody>
      </p:sp>
      <p:sp>
        <p:nvSpPr>
          <p:cNvPr id="9" name="Rectangle 8"/>
          <p:cNvSpPr/>
          <p:nvPr/>
        </p:nvSpPr>
        <p:spPr>
          <a:xfrm>
            <a:off x="381000" y="1295400"/>
            <a:ext cx="8382000" cy="23622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457200" y="1981200"/>
            <a:ext cx="8229600" cy="426719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dirty="0" smtClean="0"/>
          </a:p>
        </p:txBody>
      </p:sp>
      <p:sp>
        <p:nvSpPr>
          <p:cNvPr id="12" name="Rectangle 11"/>
          <p:cNvSpPr/>
          <p:nvPr/>
        </p:nvSpPr>
        <p:spPr>
          <a:xfrm>
            <a:off x="457200" y="3810000"/>
            <a:ext cx="8382000" cy="2514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457200" y="3810000"/>
            <a:ext cx="8229600" cy="25146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AndroidManifest.xml</a:t>
            </a:r>
            <a:endParaRPr lang="en-US" b="1" dirty="0" smtClean="0">
              <a:solidFill>
                <a:srgbClr val="7F0055"/>
              </a:solidFill>
              <a:latin typeface="Monaco"/>
            </a:endParaRPr>
          </a:p>
          <a:p>
            <a:pPr marL="0" indent="0">
              <a:buNone/>
            </a:pPr>
            <a:r>
              <a:rPr lang="en-US" sz="4800" dirty="0" smtClean="0"/>
              <a:t>&lt;manifest </a:t>
            </a:r>
            <a:r>
              <a:rPr lang="en-US" sz="4800" dirty="0" err="1" smtClean="0"/>
              <a:t>xmlns:android</a:t>
            </a:r>
            <a:r>
              <a:rPr lang="en-US" sz="4800" dirty="0" smtClean="0"/>
              <a:t>=</a:t>
            </a:r>
            <a:r>
              <a:rPr lang="en-US" sz="4800" i="1" dirty="0" smtClean="0"/>
              <a:t>"http://</a:t>
            </a:r>
            <a:r>
              <a:rPr lang="en-US" sz="4800" i="1" dirty="0" err="1" smtClean="0"/>
              <a:t>schemas.android.com</a:t>
            </a:r>
            <a:r>
              <a:rPr lang="en-US" sz="4800" i="1" dirty="0" smtClean="0"/>
              <a:t>/</a:t>
            </a:r>
            <a:r>
              <a:rPr lang="en-US" sz="4800" i="1" dirty="0" err="1" smtClean="0"/>
              <a:t>apk</a:t>
            </a:r>
            <a:r>
              <a:rPr lang="en-US" sz="4800" i="1" dirty="0" smtClean="0"/>
              <a:t>/res/android”</a:t>
            </a:r>
            <a:r>
              <a:rPr lang="en-US" sz="4800" dirty="0" smtClean="0"/>
              <a:t>   package=</a:t>
            </a:r>
            <a:r>
              <a:rPr lang="en-US" sz="4800" i="1" dirty="0" smtClean="0"/>
              <a:t>"</a:t>
            </a:r>
            <a:r>
              <a:rPr lang="en-US" sz="4800" i="1" dirty="0" err="1" smtClean="0"/>
              <a:t>com.example.hellotest</a:t>
            </a:r>
            <a:r>
              <a:rPr lang="en-US" sz="4800" i="1" dirty="0" smtClean="0"/>
              <a:t>” &gt;</a:t>
            </a:r>
            <a:endParaRPr lang="en-US" sz="4800" dirty="0" smtClean="0"/>
          </a:p>
          <a:p>
            <a:pPr marL="0" indent="0">
              <a:buNone/>
            </a:pPr>
            <a:r>
              <a:rPr lang="en-US" sz="4800" dirty="0" smtClean="0"/>
              <a:t>    &lt;application</a:t>
            </a:r>
          </a:p>
          <a:p>
            <a:pPr marL="0" indent="0">
              <a:buNone/>
            </a:pPr>
            <a:r>
              <a:rPr lang="en-US" sz="4800" dirty="0" smtClean="0"/>
              <a:t>        </a:t>
            </a:r>
            <a:r>
              <a:rPr lang="en-US" sz="4800" dirty="0" err="1" smtClean="0"/>
              <a:t>android:label</a:t>
            </a:r>
            <a:r>
              <a:rPr lang="en-US" sz="4800" dirty="0" smtClean="0"/>
              <a:t>=</a:t>
            </a:r>
            <a:r>
              <a:rPr lang="en-US" sz="4800" i="1" dirty="0" smtClean="0"/>
              <a:t>"@string/</a:t>
            </a:r>
            <a:r>
              <a:rPr lang="en-US" sz="4800" i="1" dirty="0" err="1" smtClean="0"/>
              <a:t>app_name</a:t>
            </a:r>
            <a:r>
              <a:rPr lang="en-US" sz="4800" i="1" dirty="0" smtClean="0"/>
              <a:t>” &gt;</a:t>
            </a:r>
          </a:p>
          <a:p>
            <a:pPr marL="0" indent="0">
              <a:buNone/>
            </a:pPr>
            <a:r>
              <a:rPr lang="en-US" sz="4800" dirty="0" smtClean="0"/>
              <a:t>        &lt;activity</a:t>
            </a:r>
          </a:p>
          <a:p>
            <a:pPr marL="0" indent="0">
              <a:buNone/>
            </a:pPr>
            <a:r>
              <a:rPr lang="en-US" sz="4800" dirty="0" smtClean="0"/>
              <a:t>            </a:t>
            </a:r>
            <a:r>
              <a:rPr lang="en-US" sz="4800" dirty="0" err="1" smtClean="0"/>
              <a:t>android:name</a:t>
            </a:r>
            <a:r>
              <a:rPr lang="en-US" sz="4800" dirty="0" smtClean="0"/>
              <a:t>=</a:t>
            </a:r>
            <a:r>
              <a:rPr lang="en-US" sz="4800" i="1" dirty="0" smtClean="0"/>
              <a:t>".</a:t>
            </a:r>
            <a:r>
              <a:rPr lang="en-US" sz="4800" i="1" dirty="0" err="1" smtClean="0"/>
              <a:t>MainActivity</a:t>
            </a:r>
            <a:r>
              <a:rPr lang="en-US" sz="4800" i="1" dirty="0" smtClean="0"/>
              <a:t>” &gt;</a:t>
            </a:r>
          </a:p>
          <a:p>
            <a:pPr marL="0" indent="0">
              <a:buNone/>
            </a:pPr>
            <a:r>
              <a:rPr lang="en-US" sz="4800" dirty="0" smtClean="0"/>
              <a:t>            &lt;intent-filter&gt;</a:t>
            </a:r>
          </a:p>
          <a:p>
            <a:pPr marL="0" indent="0">
              <a:buNone/>
            </a:pPr>
            <a:r>
              <a:rPr lang="en-US" sz="4800" dirty="0" smtClean="0"/>
              <a:t>                &lt;action </a:t>
            </a:r>
            <a:r>
              <a:rPr lang="en-US" sz="4800" dirty="0" err="1" smtClean="0"/>
              <a:t>android:name</a:t>
            </a:r>
            <a:r>
              <a:rPr lang="en-US" sz="4800" dirty="0" smtClean="0"/>
              <a:t>=</a:t>
            </a:r>
            <a:r>
              <a:rPr lang="en-US" sz="4800" i="1" dirty="0" smtClean="0"/>
              <a:t>"</a:t>
            </a:r>
            <a:r>
              <a:rPr lang="en-US" sz="4800" i="1" dirty="0" err="1" smtClean="0"/>
              <a:t>android.intent.action.MAIN</a:t>
            </a:r>
            <a:r>
              <a:rPr lang="en-US" sz="4800" i="1" dirty="0" smtClean="0"/>
              <a:t>" /&gt;</a:t>
            </a:r>
            <a:endParaRPr lang="en-US" sz="4800" dirty="0" smtClean="0"/>
          </a:p>
          <a:p>
            <a:pPr marL="0" indent="0">
              <a:buNone/>
            </a:pPr>
            <a:r>
              <a:rPr lang="en-US" sz="4800" dirty="0" smtClean="0"/>
              <a:t>                &lt;category </a:t>
            </a:r>
            <a:r>
              <a:rPr lang="en-US" sz="4800" dirty="0" err="1" smtClean="0"/>
              <a:t>android:name</a:t>
            </a:r>
            <a:r>
              <a:rPr lang="en-US" sz="4800" dirty="0" smtClean="0"/>
              <a:t>=</a:t>
            </a:r>
            <a:r>
              <a:rPr lang="en-US" sz="4800" i="1" dirty="0" smtClean="0"/>
              <a:t>"</a:t>
            </a:r>
            <a:r>
              <a:rPr lang="en-US" sz="4800" i="1" dirty="0" err="1" smtClean="0"/>
              <a:t>android.intent.category.LAUNCHER</a:t>
            </a:r>
            <a:r>
              <a:rPr lang="en-US" sz="4800" i="1" dirty="0" smtClean="0"/>
              <a:t>" /&gt;</a:t>
            </a:r>
          </a:p>
          <a:p>
            <a:pPr marL="0" indent="0">
              <a:buNone/>
            </a:pPr>
            <a:r>
              <a:rPr lang="en-US" sz="4800" dirty="0" smtClean="0"/>
              <a:t>            &lt;/intent-filter&gt;</a:t>
            </a:r>
          </a:p>
          <a:p>
            <a:pPr marL="0" indent="0">
              <a:buNone/>
            </a:pPr>
            <a:r>
              <a:rPr lang="en-US" sz="4800" dirty="0" smtClean="0"/>
              <a:t>        &lt;/activity&gt;</a:t>
            </a:r>
          </a:p>
          <a:p>
            <a:pPr marL="0" indent="0">
              <a:buNone/>
            </a:pPr>
            <a:r>
              <a:rPr lang="en-US" sz="4800" dirty="0" smtClean="0"/>
              <a:t>    &lt;/application&gt;</a:t>
            </a:r>
          </a:p>
          <a:p>
            <a:pPr marL="0" indent="0">
              <a:buNone/>
            </a:pPr>
            <a:r>
              <a:rPr lang="en-US" sz="4800" dirty="0" smtClean="0"/>
              <a:t>&lt;/manifest&gt;</a:t>
            </a:r>
            <a:endParaRPr lang="en-US" sz="4800" b="1" dirty="0" smtClean="0">
              <a:solidFill>
                <a:srgbClr val="7F0055"/>
              </a:solidFill>
              <a:latin typeface="Monaco"/>
            </a:endParaRPr>
          </a:p>
          <a:p>
            <a:pPr marL="0" indent="0">
              <a:buNone/>
            </a:pPr>
            <a:endParaRPr lang="en-US" b="1" dirty="0" smtClean="0">
              <a:solidFill>
                <a:srgbClr val="7F0055"/>
              </a:solidFill>
              <a:latin typeface="Monaco"/>
            </a:endParaRPr>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26</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13530180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143000"/>
          </a:xfrm>
        </p:spPr>
        <p:txBody>
          <a:bodyPr/>
          <a:lstStyle/>
          <a:p>
            <a:r>
              <a:rPr lang="en-US" dirty="0"/>
              <a:t>Intent Filter</a:t>
            </a:r>
          </a:p>
        </p:txBody>
      </p:sp>
      <p:sp>
        <p:nvSpPr>
          <p:cNvPr id="60418" name="Content Placeholder 4"/>
          <p:cNvSpPr>
            <a:spLocks noGrp="1"/>
          </p:cNvSpPr>
          <p:nvPr>
            <p:ph idx="1"/>
          </p:nvPr>
        </p:nvSpPr>
        <p:spPr>
          <a:xfrm>
            <a:off x="533400" y="990600"/>
            <a:ext cx="8077200" cy="4781550"/>
          </a:xfrm>
        </p:spPr>
        <p:txBody>
          <a:bodyPr>
            <a:normAutofit/>
          </a:bodyPr>
          <a:lstStyle/>
          <a:p>
            <a:r>
              <a:rPr lang="en-US" sz="2400" dirty="0"/>
              <a:t>Problem: how to know what an Activity/Service can handle?</a:t>
            </a:r>
          </a:p>
          <a:p>
            <a:r>
              <a:rPr lang="en-US" sz="2400" dirty="0"/>
              <a:t>Solution: Activities/Services/Receivers declare what they can/want to receive in Intent filter</a:t>
            </a:r>
          </a:p>
        </p:txBody>
      </p:sp>
      <p:sp>
        <p:nvSpPr>
          <p:cNvPr id="25603"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F2FC42CE-76EB-CB43-9B5A-4A4B3E0F9319}" type="slidenum">
              <a:rPr lang="en-US" sz="1400"/>
              <a:pPr>
                <a:defRPr/>
              </a:pPr>
              <a:t>27</a:t>
            </a:fld>
            <a:endParaRPr lang="en-US" sz="1400"/>
          </a:p>
        </p:txBody>
      </p:sp>
      <p:grpSp>
        <p:nvGrpSpPr>
          <p:cNvPr id="2" name="Group 1"/>
          <p:cNvGrpSpPr>
            <a:grpSpLocks/>
          </p:cNvGrpSpPr>
          <p:nvPr/>
        </p:nvGrpSpPr>
        <p:grpSpPr bwMode="auto">
          <a:xfrm>
            <a:off x="0" y="2308225"/>
            <a:ext cx="8828088" cy="4295775"/>
            <a:chOff x="0" y="2308225"/>
            <a:chExt cx="8828088" cy="4295775"/>
          </a:xfrm>
        </p:grpSpPr>
        <p:grpSp>
          <p:nvGrpSpPr>
            <p:cNvPr id="60422" name="Group 1"/>
            <p:cNvGrpSpPr>
              <a:grpSpLocks/>
            </p:cNvGrpSpPr>
            <p:nvPr/>
          </p:nvGrpSpPr>
          <p:grpSpPr bwMode="auto">
            <a:xfrm>
              <a:off x="0" y="2308225"/>
              <a:ext cx="7402513" cy="1325563"/>
              <a:chOff x="0" y="1389063"/>
              <a:chExt cx="7402513" cy="1325562"/>
            </a:xfrm>
          </p:grpSpPr>
          <p:pic>
            <p:nvPicPr>
              <p:cNvPr id="6042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9213" y="1389063"/>
                <a:ext cx="6083300" cy="132556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0430" name="Rectangle 7"/>
              <p:cNvSpPr>
                <a:spLocks noChangeArrowheads="1"/>
              </p:cNvSpPr>
              <p:nvPr/>
            </p:nvSpPr>
            <p:spPr bwMode="auto">
              <a:xfrm>
                <a:off x="0" y="1773238"/>
                <a:ext cx="9350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action</a:t>
                </a:r>
              </a:p>
            </p:txBody>
          </p:sp>
        </p:grpSp>
        <p:grpSp>
          <p:nvGrpSpPr>
            <p:cNvPr id="60423" name="Group 2"/>
            <p:cNvGrpSpPr>
              <a:grpSpLocks/>
            </p:cNvGrpSpPr>
            <p:nvPr/>
          </p:nvGrpSpPr>
          <p:grpSpPr bwMode="auto">
            <a:xfrm>
              <a:off x="0" y="3856038"/>
              <a:ext cx="8828088" cy="1354137"/>
              <a:chOff x="0" y="3287713"/>
              <a:chExt cx="8828088" cy="1354137"/>
            </a:xfrm>
          </p:grpSpPr>
          <p:pic>
            <p:nvPicPr>
              <p:cNvPr id="6042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3287713"/>
                <a:ext cx="7512050" cy="135413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0428" name="Rectangle 9"/>
              <p:cNvSpPr>
                <a:spLocks noChangeArrowheads="1"/>
              </p:cNvSpPr>
              <p:nvPr/>
            </p:nvSpPr>
            <p:spPr bwMode="auto">
              <a:xfrm>
                <a:off x="0" y="3736975"/>
                <a:ext cx="1243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category</a:t>
                </a:r>
              </a:p>
            </p:txBody>
          </p:sp>
        </p:grpSp>
        <p:grpSp>
          <p:nvGrpSpPr>
            <p:cNvPr id="60424" name="Group 3"/>
            <p:cNvGrpSpPr>
              <a:grpSpLocks/>
            </p:cNvGrpSpPr>
            <p:nvPr/>
          </p:nvGrpSpPr>
          <p:grpSpPr bwMode="auto">
            <a:xfrm>
              <a:off x="0" y="5391150"/>
              <a:ext cx="8461375" cy="1212850"/>
              <a:chOff x="0" y="5240338"/>
              <a:chExt cx="8461375" cy="1212850"/>
            </a:xfrm>
          </p:grpSpPr>
          <p:pic>
            <p:nvPicPr>
              <p:cNvPr id="604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675" y="5240338"/>
                <a:ext cx="7124700" cy="121285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0426" name="Rectangle 11"/>
              <p:cNvSpPr>
                <a:spLocks noChangeArrowheads="1"/>
              </p:cNvSpPr>
              <p:nvPr/>
            </p:nvSpPr>
            <p:spPr bwMode="auto">
              <a:xfrm>
                <a:off x="0" y="5402263"/>
                <a:ext cx="6953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data</a:t>
                </a:r>
              </a:p>
            </p:txBody>
          </p:sp>
        </p:grpSp>
      </p:gr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3852641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8">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dirty="0"/>
              <a:t>Intent Filter: Example</a:t>
            </a:r>
          </a:p>
        </p:txBody>
      </p:sp>
      <p:sp>
        <p:nvSpPr>
          <p:cNvPr id="62466" name="Content Placeholder 2"/>
          <p:cNvSpPr>
            <a:spLocks noGrp="1"/>
          </p:cNvSpPr>
          <p:nvPr>
            <p:ph idx="1"/>
          </p:nvPr>
        </p:nvSpPr>
        <p:spPr>
          <a:xfrm>
            <a:off x="385763" y="1463675"/>
            <a:ext cx="8321675" cy="2266950"/>
          </a:xfrm>
        </p:spPr>
        <p:txBody>
          <a:bodyPr/>
          <a:lstStyle/>
          <a:p>
            <a:r>
              <a:rPr lang="en-US" sz="2400" dirty="0" err="1"/>
              <a:t>AndroidManifest.xml</a:t>
            </a:r>
            <a:r>
              <a:rPr lang="en-US" sz="2400" dirty="0"/>
              <a:t> file for </a:t>
            </a:r>
            <a:r>
              <a:rPr lang="en-US" sz="2400" dirty="0" err="1"/>
              <a:t>com.android.browser</a:t>
            </a:r>
            <a:endParaRPr lang="en-US" sz="2400" dirty="0"/>
          </a:p>
        </p:txBody>
      </p:sp>
      <p:sp>
        <p:nvSpPr>
          <p:cNvPr id="26628"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4A1C1F55-960C-094D-BDCB-ED6D9FD8BE93}" type="slidenum">
              <a:rPr lang="en-US" sz="1400"/>
              <a:pPr>
                <a:defRPr/>
              </a:pPr>
              <a:t>28</a:t>
            </a:fld>
            <a:endParaRPr lang="en-US" sz="1400"/>
          </a:p>
        </p:txBody>
      </p:sp>
      <p:sp>
        <p:nvSpPr>
          <p:cNvPr id="62468" name="Rectangle 4"/>
          <p:cNvSpPr>
            <a:spLocks noChangeArrowheads="1"/>
          </p:cNvSpPr>
          <p:nvPr/>
        </p:nvSpPr>
        <p:spPr bwMode="auto">
          <a:xfrm>
            <a:off x="750888" y="4833938"/>
            <a:ext cx="7802562" cy="10772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r>
              <a:rPr lang="en-US" sz="1600" dirty="0">
                <a:latin typeface="Monaco"/>
                <a:cs typeface="Monaco"/>
              </a:rPr>
              <a:t>String action = "</a:t>
            </a:r>
            <a:r>
              <a:rPr lang="en-US" sz="1600" dirty="0" err="1">
                <a:latin typeface="Monaco"/>
                <a:cs typeface="Monaco"/>
              </a:rPr>
              <a:t>android.intent.action.VIEW</a:t>
            </a:r>
            <a:r>
              <a:rPr lang="en-US" sz="1600" dirty="0">
                <a:latin typeface="Monaco"/>
                <a:cs typeface="Monaco"/>
              </a:rPr>
              <a:t>";</a:t>
            </a:r>
          </a:p>
          <a:p>
            <a:pPr algn="l"/>
            <a:r>
              <a:rPr lang="it-IT" sz="1600" dirty="0">
                <a:latin typeface="Monaco"/>
                <a:cs typeface="Monaco"/>
              </a:rPr>
              <a:t>Uri data = </a:t>
            </a:r>
            <a:r>
              <a:rPr lang="it-IT" sz="1600" dirty="0" err="1">
                <a:latin typeface="Monaco"/>
                <a:cs typeface="Monaco"/>
              </a:rPr>
              <a:t>Uri.</a:t>
            </a:r>
            <a:r>
              <a:rPr lang="it-IT" sz="1600" i="1" dirty="0" err="1">
                <a:latin typeface="Monaco"/>
                <a:cs typeface="Monaco"/>
              </a:rPr>
              <a:t>parse</a:t>
            </a:r>
            <a:r>
              <a:rPr lang="it-IT" sz="1600" i="1" dirty="0">
                <a:latin typeface="Monaco"/>
                <a:cs typeface="Monaco"/>
              </a:rPr>
              <a:t>("http://</a:t>
            </a:r>
            <a:r>
              <a:rPr lang="it-IT" sz="1600" i="1" dirty="0" err="1">
                <a:latin typeface="Monaco"/>
                <a:cs typeface="Monaco"/>
              </a:rPr>
              <a:t>www.google.com</a:t>
            </a:r>
            <a:r>
              <a:rPr lang="it-IT" sz="1600" i="1" dirty="0">
                <a:latin typeface="Monaco"/>
                <a:cs typeface="Monaco"/>
              </a:rPr>
              <a:t>");</a:t>
            </a:r>
          </a:p>
          <a:p>
            <a:pPr algn="l"/>
            <a:r>
              <a:rPr lang="en-US" sz="1600" dirty="0">
                <a:latin typeface="Monaco"/>
                <a:cs typeface="Monaco"/>
              </a:rPr>
              <a:t>Intent </a:t>
            </a:r>
            <a:r>
              <a:rPr lang="en-US" sz="1600" dirty="0" err="1">
                <a:latin typeface="Monaco"/>
                <a:cs typeface="Monaco"/>
              </a:rPr>
              <a:t>myIntent</a:t>
            </a:r>
            <a:r>
              <a:rPr lang="en-US" sz="1600" dirty="0">
                <a:latin typeface="Monaco"/>
                <a:cs typeface="Monaco"/>
              </a:rPr>
              <a:t> = </a:t>
            </a:r>
            <a:r>
              <a:rPr lang="en-US" sz="1600" b="1" dirty="0">
                <a:solidFill>
                  <a:srgbClr val="FF0000"/>
                </a:solidFill>
                <a:latin typeface="Monaco"/>
                <a:cs typeface="Monaco"/>
              </a:rPr>
              <a:t>new Intent(action, data);</a:t>
            </a:r>
          </a:p>
          <a:p>
            <a:pPr algn="l"/>
            <a:r>
              <a:rPr lang="en-US" sz="1600" dirty="0" err="1">
                <a:solidFill>
                  <a:srgbClr val="FF0000"/>
                </a:solidFill>
                <a:latin typeface="Monaco"/>
                <a:cs typeface="Monaco"/>
              </a:rPr>
              <a:t>startActivity</a:t>
            </a:r>
            <a:r>
              <a:rPr lang="en-US" sz="1600" dirty="0">
                <a:solidFill>
                  <a:srgbClr val="FF0000"/>
                </a:solidFill>
                <a:latin typeface="Monaco"/>
                <a:cs typeface="Monaco"/>
              </a:rPr>
              <a:t>(</a:t>
            </a:r>
            <a:r>
              <a:rPr lang="en-US" sz="1600" dirty="0" err="1">
                <a:solidFill>
                  <a:srgbClr val="FF0000"/>
                </a:solidFill>
                <a:latin typeface="Monaco"/>
                <a:cs typeface="Monaco"/>
              </a:rPr>
              <a:t>myIntent</a:t>
            </a:r>
            <a:r>
              <a:rPr lang="en-US" sz="1600" dirty="0">
                <a:solidFill>
                  <a:srgbClr val="FF0000"/>
                </a:solidFill>
                <a:latin typeface="Monaco"/>
                <a:cs typeface="Monaco"/>
              </a:rPr>
              <a:t>); </a:t>
            </a:r>
          </a:p>
        </p:txBody>
      </p:sp>
      <p:sp>
        <p:nvSpPr>
          <p:cNvPr id="62469" name="Rectangle 8"/>
          <p:cNvSpPr>
            <a:spLocks noChangeArrowheads="1"/>
          </p:cNvSpPr>
          <p:nvPr/>
        </p:nvSpPr>
        <p:spPr bwMode="auto">
          <a:xfrm>
            <a:off x="966788" y="2155825"/>
            <a:ext cx="7488237" cy="206210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l"/>
            <a:r>
              <a:rPr lang="en-US" sz="1600" dirty="0">
                <a:latin typeface="Monaco"/>
                <a:cs typeface="Monaco"/>
              </a:rPr>
              <a:t>&lt;intent-filter&gt;</a:t>
            </a:r>
            <a:br>
              <a:rPr lang="en-US" sz="1600" dirty="0">
                <a:latin typeface="Monaco"/>
                <a:cs typeface="Monaco"/>
              </a:rPr>
            </a:br>
            <a:r>
              <a:rPr lang="en-US" sz="1600" dirty="0">
                <a:latin typeface="Monaco"/>
                <a:cs typeface="Monaco"/>
              </a:rPr>
              <a:t>    &lt;action </a:t>
            </a:r>
            <a:r>
              <a:rPr lang="en-US" sz="1600" dirty="0" err="1">
                <a:latin typeface="Monaco"/>
                <a:cs typeface="Monaco"/>
              </a:rPr>
              <a:t>android:name</a:t>
            </a:r>
            <a:r>
              <a:rPr lang="en-US" sz="1600" dirty="0">
                <a:latin typeface="Monaco"/>
                <a:cs typeface="Monaco"/>
              </a:rPr>
              <a:t>="</a:t>
            </a:r>
            <a:r>
              <a:rPr lang="en-US" sz="1600" dirty="0" err="1">
                <a:latin typeface="Monaco"/>
                <a:cs typeface="Monaco"/>
              </a:rPr>
              <a:t>android.intent.action.VIEW</a:t>
            </a:r>
            <a:r>
              <a:rPr lang="en-US" sz="1600" dirty="0">
                <a:latin typeface="Monaco"/>
                <a:cs typeface="Monaco"/>
              </a:rPr>
              <a:t>" /&gt;</a:t>
            </a:r>
            <a:br>
              <a:rPr lang="en-US" sz="1600" dirty="0">
                <a:latin typeface="Monaco"/>
                <a:cs typeface="Monaco"/>
              </a:rPr>
            </a:br>
            <a:r>
              <a:rPr lang="en-US" sz="1600" dirty="0">
                <a:latin typeface="Monaco"/>
                <a:cs typeface="Monaco"/>
              </a:rPr>
              <a:t>    &lt;category </a:t>
            </a:r>
            <a:r>
              <a:rPr lang="en-US" sz="1600" dirty="0" err="1">
                <a:latin typeface="Monaco"/>
                <a:cs typeface="Monaco"/>
              </a:rPr>
              <a:t>android:name</a:t>
            </a:r>
            <a:r>
              <a:rPr lang="en-US" sz="1600" dirty="0">
                <a:latin typeface="Monaco"/>
                <a:cs typeface="Monaco"/>
              </a:rPr>
              <a:t>="</a:t>
            </a:r>
            <a:r>
              <a:rPr lang="en-US" sz="1600" dirty="0" err="1">
                <a:latin typeface="Monaco"/>
                <a:cs typeface="Monaco"/>
              </a:rPr>
              <a:t>android.intent.category.DEFAULT</a:t>
            </a:r>
            <a:r>
              <a:rPr lang="en-US" sz="1600" dirty="0">
                <a:latin typeface="Monaco"/>
                <a:cs typeface="Monaco"/>
              </a:rPr>
              <a:t>" /&gt;</a:t>
            </a:r>
            <a:br>
              <a:rPr lang="en-US" sz="1600" dirty="0">
                <a:latin typeface="Monaco"/>
                <a:cs typeface="Monaco"/>
              </a:rPr>
            </a:br>
            <a:r>
              <a:rPr lang="en-US" sz="1600" dirty="0">
                <a:latin typeface="Monaco"/>
                <a:cs typeface="Monaco"/>
              </a:rPr>
              <a:t>    &lt;scheme </a:t>
            </a:r>
            <a:r>
              <a:rPr lang="en-US" sz="1600" dirty="0" err="1">
                <a:latin typeface="Monaco"/>
                <a:cs typeface="Monaco"/>
              </a:rPr>
              <a:t>android:name</a:t>
            </a:r>
            <a:r>
              <a:rPr lang="en-US" sz="1600" dirty="0">
                <a:latin typeface="Monaco"/>
                <a:cs typeface="Monaco"/>
              </a:rPr>
              <a:t>="http" /&gt;</a:t>
            </a:r>
            <a:br>
              <a:rPr lang="en-US" sz="1600" dirty="0">
                <a:latin typeface="Monaco"/>
                <a:cs typeface="Monaco"/>
              </a:rPr>
            </a:br>
            <a:r>
              <a:rPr lang="en-US" sz="1600" dirty="0">
                <a:latin typeface="Monaco"/>
                <a:cs typeface="Monaco"/>
              </a:rPr>
              <a:t>    &lt;scheme </a:t>
            </a:r>
            <a:r>
              <a:rPr lang="en-US" sz="1600" dirty="0" err="1">
                <a:latin typeface="Monaco"/>
                <a:cs typeface="Monaco"/>
              </a:rPr>
              <a:t>android:name</a:t>
            </a:r>
            <a:r>
              <a:rPr lang="en-US" sz="1600" dirty="0">
                <a:latin typeface="Monaco"/>
                <a:cs typeface="Monaco"/>
              </a:rPr>
              <a:t>="https" /&gt;</a:t>
            </a:r>
            <a:br>
              <a:rPr lang="en-US" sz="1600" dirty="0">
                <a:latin typeface="Monaco"/>
                <a:cs typeface="Monaco"/>
              </a:rPr>
            </a:br>
            <a:r>
              <a:rPr lang="en-US" sz="1600" dirty="0">
                <a:latin typeface="Monaco"/>
                <a:cs typeface="Monaco"/>
              </a:rPr>
              <a:t>    &lt;scheme </a:t>
            </a:r>
            <a:r>
              <a:rPr lang="en-US" sz="1600" dirty="0" err="1">
                <a:latin typeface="Monaco"/>
                <a:cs typeface="Monaco"/>
              </a:rPr>
              <a:t>android:name</a:t>
            </a:r>
            <a:r>
              <a:rPr lang="en-US" sz="1600" dirty="0">
                <a:latin typeface="Monaco"/>
                <a:cs typeface="Monaco"/>
              </a:rPr>
              <a:t>="file" /&gt;</a:t>
            </a:r>
            <a:br>
              <a:rPr lang="en-US" sz="1600" dirty="0">
                <a:latin typeface="Monaco"/>
                <a:cs typeface="Monaco"/>
              </a:rPr>
            </a:br>
            <a:r>
              <a:rPr lang="en-US" sz="1600" dirty="0">
                <a:latin typeface="Monaco"/>
                <a:cs typeface="Monaco"/>
              </a:rPr>
              <a:t>&lt;/intent-filter&gt; </a:t>
            </a:r>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3" name="Date Placeholder 2"/>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66032150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92162"/>
          </a:xfrm>
        </p:spPr>
        <p:txBody>
          <a:bodyPr/>
          <a:lstStyle/>
          <a:p>
            <a:r>
              <a:rPr lang="en-US" dirty="0" smtClean="0"/>
              <a:t>Views</a:t>
            </a:r>
            <a:endParaRPr lang="en-US" dirty="0"/>
          </a:p>
        </p:txBody>
      </p:sp>
      <p:sp>
        <p:nvSpPr>
          <p:cNvPr id="3" name="Content Placeholder 2"/>
          <p:cNvSpPr>
            <a:spLocks noGrp="1"/>
          </p:cNvSpPr>
          <p:nvPr>
            <p:ph idx="1"/>
          </p:nvPr>
        </p:nvSpPr>
        <p:spPr>
          <a:xfrm>
            <a:off x="457200" y="1295400"/>
            <a:ext cx="8229600" cy="1295401"/>
          </a:xfrm>
        </p:spPr>
        <p:txBody>
          <a:bodyPr>
            <a:normAutofit fontScale="77500" lnSpcReduction="20000"/>
          </a:bodyPr>
          <a:lstStyle/>
          <a:p>
            <a:r>
              <a:rPr lang="en-US" dirty="0" smtClean="0"/>
              <a:t>Views are building blocks of UI; Two </a:t>
            </a:r>
            <a:r>
              <a:rPr lang="en-US" dirty="0"/>
              <a:t>types of </a:t>
            </a:r>
            <a:r>
              <a:rPr lang="en-US" dirty="0" smtClean="0"/>
              <a:t>views:</a:t>
            </a:r>
            <a:endParaRPr lang="en-US" dirty="0"/>
          </a:p>
          <a:p>
            <a:pPr lvl="1"/>
            <a:r>
              <a:rPr lang="en-US" dirty="0"/>
              <a:t>Leaf: </a:t>
            </a:r>
            <a:r>
              <a:rPr lang="en-US" dirty="0" err="1"/>
              <a:t>TextView</a:t>
            </a:r>
            <a:r>
              <a:rPr lang="en-US" dirty="0"/>
              <a:t>, </a:t>
            </a:r>
            <a:r>
              <a:rPr lang="en-US" dirty="0" err="1"/>
              <a:t>EditText</a:t>
            </a:r>
            <a:r>
              <a:rPr lang="en-US" dirty="0"/>
              <a:t>, Button, Form, </a:t>
            </a:r>
            <a:r>
              <a:rPr lang="en-US" dirty="0" err="1" smtClean="0"/>
              <a:t>TimePicker,ListView</a:t>
            </a:r>
            <a:endParaRPr lang="en-US" dirty="0"/>
          </a:p>
          <a:p>
            <a:pPr lvl="1"/>
            <a:r>
              <a:rPr lang="en-US" dirty="0"/>
              <a:t>Composite (</a:t>
            </a:r>
            <a:r>
              <a:rPr lang="en-US" dirty="0" err="1"/>
              <a:t>ViewGroup</a:t>
            </a:r>
            <a:r>
              <a:rPr lang="en-US" dirty="0"/>
              <a:t>): </a:t>
            </a:r>
            <a:r>
              <a:rPr lang="en-US" dirty="0" err="1"/>
              <a:t>LinearLayout</a:t>
            </a:r>
            <a:r>
              <a:rPr lang="en-US" dirty="0"/>
              <a:t>, </a:t>
            </a:r>
            <a:r>
              <a:rPr lang="en-US" dirty="0" err="1"/>
              <a:t>Relativelayout</a:t>
            </a:r>
            <a:r>
              <a:rPr lang="en-US" dirty="0"/>
              <a:t>, …</a:t>
            </a:r>
          </a:p>
          <a:p>
            <a:endParaRPr lang="en-US" dirty="0" smtClean="0"/>
          </a:p>
        </p:txBody>
      </p:sp>
      <p:sp>
        <p:nvSpPr>
          <p:cNvPr id="10" name="Content Placeholder 2"/>
          <p:cNvSpPr txBox="1">
            <a:spLocks/>
          </p:cNvSpPr>
          <p:nvPr/>
        </p:nvSpPr>
        <p:spPr>
          <a:xfrm>
            <a:off x="228600" y="2590800"/>
            <a:ext cx="6172200" cy="1981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Main.xml</a:t>
            </a:r>
            <a:endParaRPr lang="en-US" b="1" dirty="0" smtClean="0">
              <a:solidFill>
                <a:srgbClr val="7F0055"/>
              </a:solidFill>
              <a:latin typeface="Monaco"/>
            </a:endParaRPr>
          </a:p>
          <a:p>
            <a:pPr marL="0" indent="0">
              <a:buNone/>
            </a:pPr>
            <a:r>
              <a:rPr lang="en-US" sz="3700" dirty="0">
                <a:solidFill>
                  <a:srgbClr val="008080"/>
                </a:solidFill>
                <a:latin typeface="Monaco"/>
              </a:rPr>
              <a:t>&lt;?</a:t>
            </a:r>
            <a:r>
              <a:rPr lang="en-US" sz="3700" dirty="0">
                <a:solidFill>
                  <a:srgbClr val="3F7F7F"/>
                </a:solidFill>
                <a:latin typeface="Monaco"/>
              </a:rPr>
              <a:t>xml </a:t>
            </a:r>
            <a:r>
              <a:rPr lang="en-US" sz="3700" dirty="0">
                <a:solidFill>
                  <a:srgbClr val="7F007F"/>
                </a:solidFill>
                <a:latin typeface="Monaco"/>
              </a:rPr>
              <a:t>version</a:t>
            </a:r>
            <a:r>
              <a:rPr lang="en-US" sz="3700" dirty="0">
                <a:solidFill>
                  <a:srgbClr val="000000"/>
                </a:solidFill>
                <a:latin typeface="Monaco"/>
              </a:rPr>
              <a:t>=</a:t>
            </a:r>
            <a:r>
              <a:rPr lang="en-US" sz="3700" i="1" dirty="0">
                <a:solidFill>
                  <a:srgbClr val="2A00FF"/>
                </a:solidFill>
                <a:latin typeface="Monaco"/>
              </a:rPr>
              <a:t>"1.0" </a:t>
            </a:r>
            <a:r>
              <a:rPr lang="en-US" sz="3700" i="1" dirty="0">
                <a:solidFill>
                  <a:srgbClr val="7F007F"/>
                </a:solidFill>
                <a:latin typeface="Monaco"/>
              </a:rPr>
              <a:t>encoding</a:t>
            </a:r>
            <a:r>
              <a:rPr lang="en-US" sz="3700" i="1" dirty="0">
                <a:solidFill>
                  <a:srgbClr val="000000"/>
                </a:solidFill>
                <a:latin typeface="Monaco"/>
              </a:rPr>
              <a:t>=</a:t>
            </a:r>
            <a:r>
              <a:rPr lang="en-US" sz="3700" i="1" dirty="0">
                <a:solidFill>
                  <a:srgbClr val="2A00FF"/>
                </a:solidFill>
                <a:latin typeface="Monaco"/>
              </a:rPr>
              <a:t>"utf-8"</a:t>
            </a:r>
            <a:r>
              <a:rPr lang="en-US" sz="3700" i="1" dirty="0">
                <a:solidFill>
                  <a:srgbClr val="008080"/>
                </a:solidFill>
                <a:latin typeface="Monaco"/>
              </a:rPr>
              <a:t>?&gt;</a:t>
            </a:r>
          </a:p>
          <a:p>
            <a:pPr marL="0" indent="0">
              <a:buNone/>
            </a:pPr>
            <a:r>
              <a:rPr lang="en-US" sz="3700" dirty="0">
                <a:solidFill>
                  <a:srgbClr val="008080"/>
                </a:solidFill>
                <a:latin typeface="Monaco"/>
              </a:rPr>
              <a:t>&lt;</a:t>
            </a:r>
            <a:r>
              <a:rPr lang="en-US" sz="3700" dirty="0" err="1">
                <a:solidFill>
                  <a:srgbClr val="3F7F7F"/>
                </a:solidFill>
                <a:latin typeface="Monaco"/>
              </a:rPr>
              <a:t>LinearLayout</a:t>
            </a:r>
            <a:r>
              <a:rPr lang="en-US" sz="3700" dirty="0">
                <a:solidFill>
                  <a:srgbClr val="3F7F7F"/>
                </a:solidFill>
                <a:latin typeface="Monaco"/>
              </a:rPr>
              <a:t> </a:t>
            </a:r>
            <a:r>
              <a:rPr lang="en-US" sz="3700" dirty="0" err="1">
                <a:solidFill>
                  <a:srgbClr val="7F007F"/>
                </a:solidFill>
                <a:latin typeface="Monaco"/>
              </a:rPr>
              <a:t>xmlns:android</a:t>
            </a:r>
            <a:r>
              <a:rPr lang="en-US" sz="3700" dirty="0">
                <a:solidFill>
                  <a:srgbClr val="000000"/>
                </a:solidFill>
                <a:latin typeface="Monaco"/>
              </a:rPr>
              <a:t>=</a:t>
            </a:r>
            <a:r>
              <a:rPr lang="en-US" sz="3700" i="1" dirty="0">
                <a:solidFill>
                  <a:srgbClr val="2A00FF"/>
                </a:solidFill>
                <a:latin typeface="Monaco"/>
              </a:rPr>
              <a:t>"http://</a:t>
            </a:r>
            <a:r>
              <a:rPr lang="en-US" sz="3700" i="1" dirty="0" err="1">
                <a:solidFill>
                  <a:srgbClr val="2A00FF"/>
                </a:solidFill>
                <a:latin typeface="Monaco"/>
              </a:rPr>
              <a:t>schemas.android.com</a:t>
            </a:r>
            <a:r>
              <a:rPr lang="en-US" sz="3700" i="1" dirty="0">
                <a:solidFill>
                  <a:srgbClr val="2A00FF"/>
                </a:solidFill>
                <a:latin typeface="Monaco"/>
              </a:rPr>
              <a:t>/</a:t>
            </a:r>
            <a:r>
              <a:rPr lang="en-US" sz="3700" i="1" dirty="0" err="1">
                <a:solidFill>
                  <a:srgbClr val="2A00FF"/>
                </a:solidFill>
                <a:latin typeface="Monaco"/>
              </a:rPr>
              <a:t>apk</a:t>
            </a:r>
            <a:r>
              <a:rPr lang="en-US" sz="3700" i="1" dirty="0">
                <a:solidFill>
                  <a:srgbClr val="2A00FF"/>
                </a:solidFill>
                <a:latin typeface="Monaco"/>
              </a:rPr>
              <a:t>/res/android"</a:t>
            </a: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android:orientation</a:t>
            </a:r>
            <a:r>
              <a:rPr lang="en-US" sz="3700" dirty="0">
                <a:solidFill>
                  <a:srgbClr val="000000"/>
                </a:solidFill>
                <a:latin typeface="Monaco"/>
              </a:rPr>
              <a:t>=</a:t>
            </a:r>
            <a:r>
              <a:rPr lang="en-US" sz="3700" i="1" dirty="0">
                <a:solidFill>
                  <a:srgbClr val="2A00FF"/>
                </a:solidFill>
                <a:latin typeface="Monaco"/>
              </a:rPr>
              <a:t>"vertical" </a:t>
            </a:r>
            <a:r>
              <a:rPr lang="en-US" sz="3700" i="1" dirty="0">
                <a:solidFill>
                  <a:srgbClr val="008080"/>
                </a:solidFill>
                <a:latin typeface="Monaco"/>
              </a:rPr>
              <a:t>&gt;</a:t>
            </a:r>
          </a:p>
          <a:p>
            <a:pPr marL="0" indent="0">
              <a:buNone/>
            </a:pPr>
            <a:r>
              <a:rPr lang="en-US" sz="3700" dirty="0">
                <a:solidFill>
                  <a:srgbClr val="000000"/>
                </a:solidFill>
                <a:latin typeface="Monaco"/>
              </a:rPr>
              <a:t> </a:t>
            </a:r>
            <a:r>
              <a:rPr lang="en-US" sz="3700" dirty="0">
                <a:solidFill>
                  <a:srgbClr val="008080"/>
                </a:solidFill>
                <a:latin typeface="Monaco"/>
              </a:rPr>
              <a:t>&lt;</a:t>
            </a:r>
            <a:r>
              <a:rPr lang="en-US" sz="3700" dirty="0" err="1">
                <a:solidFill>
                  <a:srgbClr val="3F7F7F"/>
                </a:solidFill>
                <a:latin typeface="Monaco"/>
              </a:rPr>
              <a:t>TextView</a:t>
            </a:r>
            <a:endParaRPr lang="en-US" sz="3700" dirty="0">
              <a:solidFill>
                <a:srgbClr val="3F7F7F"/>
              </a:solidFill>
              <a:latin typeface="Monaco"/>
            </a:endParaRP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wrap_content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android:text</a:t>
            </a:r>
            <a:r>
              <a:rPr lang="en-US" sz="3700" dirty="0">
                <a:solidFill>
                  <a:srgbClr val="000000"/>
                </a:solidFill>
                <a:latin typeface="Monaco"/>
              </a:rPr>
              <a:t>=</a:t>
            </a:r>
            <a:r>
              <a:rPr lang="en-US" sz="3700" i="1" dirty="0">
                <a:solidFill>
                  <a:srgbClr val="2A00FF"/>
                </a:solidFill>
                <a:latin typeface="Monaco"/>
              </a:rPr>
              <a:t>"@string/</a:t>
            </a:r>
            <a:r>
              <a:rPr lang="en-US" sz="3700" i="1" dirty="0" err="1" smtClean="0">
                <a:solidFill>
                  <a:srgbClr val="2A00FF"/>
                </a:solidFill>
                <a:latin typeface="Monaco"/>
              </a:rPr>
              <a:t>hello_world</a:t>
            </a:r>
            <a:r>
              <a:rPr lang="en-US" sz="3700" i="1" dirty="0" smtClean="0">
                <a:solidFill>
                  <a:srgbClr val="2A00FF"/>
                </a:solidFill>
                <a:latin typeface="Monaco"/>
              </a:rPr>
              <a:t>" </a:t>
            </a:r>
            <a:r>
              <a:rPr lang="en-US" sz="3700" i="1" dirty="0">
                <a:solidFill>
                  <a:srgbClr val="008080"/>
                </a:solidFill>
                <a:latin typeface="Monaco"/>
              </a:rPr>
              <a:t>/</a:t>
            </a:r>
            <a:r>
              <a:rPr lang="en-US" sz="3700" i="1" dirty="0" smtClean="0">
                <a:solidFill>
                  <a:srgbClr val="008080"/>
                </a:solidFill>
                <a:latin typeface="Monaco"/>
              </a:rPr>
              <a:t>&gt;</a:t>
            </a:r>
          </a:p>
          <a:p>
            <a:pPr marL="0" indent="0">
              <a:buNone/>
            </a:pPr>
            <a:r>
              <a:rPr lang="it-IT" sz="3700" dirty="0" smtClean="0">
                <a:solidFill>
                  <a:srgbClr val="008080"/>
                </a:solidFill>
                <a:latin typeface="Monaco"/>
              </a:rPr>
              <a:t>&lt;</a:t>
            </a:r>
            <a:r>
              <a:rPr lang="it-IT" sz="3700" dirty="0">
                <a:solidFill>
                  <a:srgbClr val="008080"/>
                </a:solidFill>
                <a:latin typeface="Monaco"/>
              </a:rPr>
              <a:t>/</a:t>
            </a:r>
            <a:r>
              <a:rPr lang="it-IT" sz="3700" dirty="0" err="1">
                <a:solidFill>
                  <a:srgbClr val="3F7F7F"/>
                </a:solidFill>
                <a:latin typeface="Monaco"/>
              </a:rPr>
              <a:t>LinearLayout</a:t>
            </a:r>
            <a:r>
              <a:rPr lang="it-IT" sz="3700" dirty="0">
                <a:solidFill>
                  <a:srgbClr val="008080"/>
                </a:solidFill>
                <a:latin typeface="Monaco"/>
              </a:rPr>
              <a:t>&gt;</a:t>
            </a:r>
            <a:endParaRPr lang="en-US" sz="3700" dirty="0" smtClean="0"/>
          </a:p>
        </p:txBody>
      </p:sp>
      <p:sp>
        <p:nvSpPr>
          <p:cNvPr id="11" name="Rectangle 10"/>
          <p:cNvSpPr/>
          <p:nvPr/>
        </p:nvSpPr>
        <p:spPr>
          <a:xfrm>
            <a:off x="228600" y="2514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228600" y="4495800"/>
            <a:ext cx="6324600" cy="20574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smtClean="0">
                <a:solidFill>
                  <a:srgbClr val="000000"/>
                </a:solidFill>
                <a:latin typeface="Monaco"/>
              </a:rPr>
              <a:t>R.layout.</a:t>
            </a:r>
            <a:r>
              <a:rPr lang="en-US" i="1" dirty="0" err="1" smtClean="0">
                <a:solidFill>
                  <a:srgbClr val="0000C0"/>
                </a:solidFill>
                <a:latin typeface="Monaco"/>
              </a:rPr>
              <a:t>main</a:t>
            </a:r>
            <a:r>
              <a:rPr lang="en-US" i="1" dirty="0">
                <a:solidFill>
                  <a:srgbClr val="000000"/>
                </a:solidFill>
                <a:latin typeface="Monaco"/>
              </a:rPr>
              <a:t>);</a:t>
            </a:r>
          </a:p>
          <a:p>
            <a:pPr marL="0" indent="0">
              <a:buNone/>
            </a:pPr>
            <a:r>
              <a:rPr lang="en-US" dirty="0" smtClean="0">
                <a:solidFill>
                  <a:srgbClr val="000000"/>
                </a:solidFill>
                <a:latin typeface="Monaco"/>
              </a:rPr>
              <a:t>}</a:t>
            </a:r>
            <a:endParaRPr lang="en-US" dirty="0" smtClean="0"/>
          </a:p>
        </p:txBody>
      </p:sp>
      <p:sp>
        <p:nvSpPr>
          <p:cNvPr id="14" name="Rectangle 13"/>
          <p:cNvSpPr/>
          <p:nvPr/>
        </p:nvSpPr>
        <p:spPr>
          <a:xfrm>
            <a:off x="228600" y="4419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2"/>
          <a:stretch>
            <a:fillRect/>
          </a:stretch>
        </p:blipFill>
        <p:spPr>
          <a:xfrm>
            <a:off x="6477000" y="2590800"/>
            <a:ext cx="2506132" cy="38862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29</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13920293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from Last Lecture (Cont’d)</a:t>
            </a:r>
            <a:endParaRPr lang="en-US" dirty="0"/>
          </a:p>
        </p:txBody>
      </p:sp>
      <p:sp>
        <p:nvSpPr>
          <p:cNvPr id="3" name="Content Placeholder 2"/>
          <p:cNvSpPr>
            <a:spLocks noGrp="1"/>
          </p:cNvSpPr>
          <p:nvPr>
            <p:ph idx="1"/>
          </p:nvPr>
        </p:nvSpPr>
        <p:spPr/>
        <p:txBody>
          <a:bodyPr>
            <a:normAutofit fontScale="92500" lnSpcReduction="20000"/>
          </a:bodyPr>
          <a:lstStyle/>
          <a:p>
            <a:r>
              <a:rPr lang="en-US" dirty="0"/>
              <a:t>How does Objective-C manage memory allocation</a:t>
            </a:r>
            <a:r>
              <a:rPr lang="en-US" dirty="0" smtClean="0"/>
              <a:t>?</a:t>
            </a:r>
          </a:p>
          <a:p>
            <a:pPr lvl="1"/>
            <a:r>
              <a:rPr lang="en-US" dirty="0" smtClean="0"/>
              <a:t>Automatic </a:t>
            </a:r>
            <a:r>
              <a:rPr lang="en-US" dirty="0"/>
              <a:t>Reference Counting (ARC</a:t>
            </a:r>
            <a:r>
              <a:rPr lang="en-US" dirty="0" smtClean="0"/>
              <a:t>)</a:t>
            </a:r>
            <a:endParaRPr lang="en-US" dirty="0" smtClean="0"/>
          </a:p>
          <a:p>
            <a:r>
              <a:rPr lang="en-US" dirty="0" smtClean="0"/>
              <a:t>Compiler </a:t>
            </a:r>
            <a:r>
              <a:rPr lang="en-US" dirty="0"/>
              <a:t>adds retain/release/</a:t>
            </a:r>
            <a:r>
              <a:rPr lang="en-US" dirty="0" err="1"/>
              <a:t>autorelease</a:t>
            </a:r>
            <a:r>
              <a:rPr lang="en-US" dirty="0"/>
              <a:t> for you </a:t>
            </a:r>
            <a:endParaRPr lang="en-US" dirty="0" smtClean="0"/>
          </a:p>
          <a:p>
            <a:pPr lvl="1"/>
            <a:r>
              <a:rPr lang="en-US" dirty="0" smtClean="0"/>
              <a:t>No GC overhead</a:t>
            </a:r>
          </a:p>
          <a:p>
            <a:pPr lvl="1"/>
            <a:r>
              <a:rPr lang="en-US" dirty="0" smtClean="0"/>
              <a:t>No delayed </a:t>
            </a:r>
            <a:r>
              <a:rPr lang="en-US" dirty="0" smtClean="0"/>
              <a:t>de-allocation</a:t>
            </a:r>
            <a:endParaRPr lang="en-US" dirty="0"/>
          </a:p>
          <a:p>
            <a:r>
              <a:rPr lang="en-US" dirty="0"/>
              <a:t>No garbage collector </a:t>
            </a:r>
          </a:p>
          <a:p>
            <a:pPr lvl="1"/>
            <a:r>
              <a:rPr lang="en-US" dirty="0" smtClean="0"/>
              <a:t>No </a:t>
            </a:r>
            <a:r>
              <a:rPr lang="en-US" dirty="0"/>
              <a:t>heap </a:t>
            </a:r>
            <a:r>
              <a:rPr lang="en-US" dirty="0" smtClean="0"/>
              <a:t>scans</a:t>
            </a:r>
            <a:endParaRPr lang="en-US" dirty="0"/>
          </a:p>
          <a:p>
            <a:pPr lvl="1"/>
            <a:r>
              <a:rPr lang="en-US" dirty="0" smtClean="0"/>
              <a:t>No </a:t>
            </a:r>
            <a:r>
              <a:rPr lang="en-US" dirty="0"/>
              <a:t>whole app </a:t>
            </a:r>
            <a:r>
              <a:rPr lang="en-US" dirty="0" smtClean="0"/>
              <a:t>pauses</a:t>
            </a:r>
            <a:endParaRPr lang="en-US" dirty="0"/>
          </a:p>
          <a:p>
            <a:pPr lvl="1"/>
            <a:r>
              <a:rPr lang="en-US" dirty="0" smtClean="0"/>
              <a:t>No </a:t>
            </a:r>
            <a:r>
              <a:rPr lang="en-US" dirty="0"/>
              <a:t>non-deterministic releases </a:t>
            </a:r>
            <a:endParaRPr lang="en-US" dirty="0" smtClean="0"/>
          </a:p>
          <a:p>
            <a:pPr lvl="1"/>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36113894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r>
              <a:rPr lang="en-US" dirty="0">
                <a:latin typeface="Calibri"/>
                <a:cs typeface="Calibri"/>
              </a:rPr>
              <a:t>Access View Defined by XML</a:t>
            </a:r>
          </a:p>
        </p:txBody>
      </p:sp>
      <p:sp>
        <p:nvSpPr>
          <p:cNvPr id="3" name="Content Placeholder 2"/>
          <p:cNvSpPr>
            <a:spLocks noGrp="1"/>
          </p:cNvSpPr>
          <p:nvPr>
            <p:ph sz="quarter" idx="1"/>
          </p:nvPr>
        </p:nvSpPr>
        <p:spPr>
          <a:xfrm>
            <a:off x="152400" y="2286000"/>
            <a:ext cx="4803775" cy="4707467"/>
          </a:xfrm>
        </p:spPr>
        <p:txBody>
          <a:bodyPr/>
          <a:lstStyle/>
          <a:p>
            <a:pPr marL="0" indent="0">
              <a:spcBef>
                <a:spcPct val="0"/>
              </a:spcBef>
              <a:buClrTx/>
              <a:buSzTx/>
              <a:buFont typeface="ZapfDingbats" charset="0"/>
              <a:buNone/>
              <a:defRPr/>
            </a:pPr>
            <a:r>
              <a:rPr lang="en-US" sz="2000" kern="1200" dirty="0">
                <a:solidFill>
                  <a:srgbClr val="002060"/>
                </a:solidFill>
                <a:latin typeface="Gill Sans MT" charset="0"/>
              </a:rPr>
              <a:t>@Override</a:t>
            </a:r>
          </a:p>
          <a:p>
            <a:pPr marL="0" indent="0">
              <a:spcBef>
                <a:spcPct val="0"/>
              </a:spcBef>
              <a:buClrTx/>
              <a:buSzTx/>
              <a:buFont typeface="ZapfDingbats" charset="0"/>
              <a:buNone/>
              <a:defRPr/>
            </a:pPr>
            <a:r>
              <a:rPr lang="en-US" sz="1600" kern="1200" dirty="0" smtClean="0">
                <a:solidFill>
                  <a:srgbClr val="002060"/>
                </a:solidFill>
                <a:latin typeface="Monaco"/>
                <a:cs typeface="Monaco"/>
              </a:rPr>
              <a:t>public void </a:t>
            </a:r>
            <a:r>
              <a:rPr lang="en-US" sz="1600" kern="1200" dirty="0" err="1" smtClean="0">
                <a:solidFill>
                  <a:srgbClr val="002060"/>
                </a:solidFill>
                <a:latin typeface="Monaco"/>
                <a:cs typeface="Monaco"/>
              </a:rPr>
              <a:t>onCreate</a:t>
            </a:r>
            <a:r>
              <a:rPr lang="en-US" sz="1600" kern="1200" dirty="0" smtClean="0">
                <a:solidFill>
                  <a:srgbClr val="002060"/>
                </a:solidFill>
                <a:latin typeface="Monaco"/>
                <a:cs typeface="Monaco"/>
              </a:rPr>
              <a:t>(Bundle icicle) {</a:t>
            </a:r>
          </a:p>
          <a:p>
            <a:pPr marL="0" indent="0">
              <a:spcBef>
                <a:spcPct val="0"/>
              </a:spcBef>
              <a:buClrTx/>
              <a:buSzTx/>
              <a:buFont typeface="ZapfDingbats" charset="0"/>
              <a:buNone/>
              <a:defRPr/>
            </a:pPr>
            <a:r>
              <a:rPr lang="en-US" sz="1600" kern="1200" dirty="0" smtClean="0">
                <a:solidFill>
                  <a:srgbClr val="002060"/>
                </a:solidFill>
                <a:latin typeface="Monaco"/>
                <a:cs typeface="Monaco"/>
              </a:rPr>
              <a:t>  </a:t>
            </a:r>
            <a:r>
              <a:rPr lang="en-US" sz="1600" kern="1200" dirty="0" err="1" smtClean="0">
                <a:solidFill>
                  <a:srgbClr val="002060"/>
                </a:solidFill>
                <a:latin typeface="Monaco"/>
                <a:cs typeface="Monaco"/>
              </a:rPr>
              <a:t>super.onCreate</a:t>
            </a:r>
            <a:r>
              <a:rPr lang="en-US" sz="1600" kern="1200" dirty="0" smtClean="0">
                <a:solidFill>
                  <a:srgbClr val="002060"/>
                </a:solidFill>
                <a:latin typeface="Monaco"/>
                <a:cs typeface="Monaco"/>
              </a:rPr>
              <a:t>(icicle);</a:t>
            </a:r>
          </a:p>
          <a:p>
            <a:pPr marL="0" indent="0">
              <a:spcBef>
                <a:spcPct val="0"/>
              </a:spcBef>
              <a:buClrTx/>
              <a:buSzTx/>
              <a:buFont typeface="ZapfDingbats" charset="0"/>
              <a:buNone/>
              <a:defRPr/>
            </a:pPr>
            <a:r>
              <a:rPr lang="en-US" sz="1600" kern="1200" dirty="0" smtClean="0">
                <a:solidFill>
                  <a:srgbClr val="002060"/>
                </a:solidFill>
                <a:latin typeface="Monaco"/>
                <a:cs typeface="Monaco"/>
              </a:rPr>
              <a:t>  </a:t>
            </a:r>
            <a:r>
              <a:rPr lang="en-US" sz="1600" kern="1200" dirty="0" err="1" smtClean="0">
                <a:solidFill>
                  <a:srgbClr val="002060"/>
                </a:solidFill>
                <a:latin typeface="Monaco"/>
                <a:cs typeface="Monaco"/>
              </a:rPr>
              <a:t>setContentView</a:t>
            </a:r>
            <a:r>
              <a:rPr lang="en-US" sz="1600" kern="1200" dirty="0" smtClean="0">
                <a:solidFill>
                  <a:srgbClr val="002060"/>
                </a:solidFill>
                <a:latin typeface="Monaco"/>
                <a:cs typeface="Monaco"/>
              </a:rPr>
              <a:t>(</a:t>
            </a:r>
            <a:r>
              <a:rPr lang="en-US" sz="1600" kern="1200" dirty="0" err="1" smtClean="0">
                <a:solidFill>
                  <a:srgbClr val="002060"/>
                </a:solidFill>
                <a:latin typeface="Monaco"/>
                <a:cs typeface="Monaco"/>
              </a:rPr>
              <a:t>R.layout.main</a:t>
            </a:r>
            <a:r>
              <a:rPr lang="en-US" sz="1600" kern="1200" dirty="0" smtClean="0">
                <a:solidFill>
                  <a:srgbClr val="002060"/>
                </a:solidFill>
                <a:latin typeface="Monaco"/>
                <a:cs typeface="Monaco"/>
              </a:rPr>
              <a:t>);</a:t>
            </a:r>
          </a:p>
          <a:p>
            <a:pPr marL="0" indent="0">
              <a:spcBef>
                <a:spcPct val="0"/>
              </a:spcBef>
              <a:buClrTx/>
              <a:buSzTx/>
              <a:buFont typeface="ZapfDingbats" charset="0"/>
              <a:buNone/>
              <a:defRPr/>
            </a:pPr>
            <a:r>
              <a:rPr lang="en-US" sz="1600" kern="1200" dirty="0" smtClean="0">
                <a:solidFill>
                  <a:srgbClr val="002060"/>
                </a:solidFill>
                <a:latin typeface="Monaco"/>
                <a:cs typeface="Monaco"/>
              </a:rPr>
              <a:t>}</a:t>
            </a:r>
          </a:p>
          <a:p>
            <a:pPr marL="0" indent="0">
              <a:buFont typeface="ZapfDingbats" charset="0"/>
              <a:buNone/>
              <a:defRPr/>
            </a:pPr>
            <a:endParaRPr lang="en-US" sz="1400" dirty="0" smtClean="0">
              <a:solidFill>
                <a:srgbClr val="002060"/>
              </a:solidFill>
              <a:latin typeface="Monaco"/>
              <a:cs typeface="Monaco"/>
            </a:endParaRPr>
          </a:p>
          <a:p>
            <a:pPr marL="0" indent="0">
              <a:buFont typeface="ZapfDingbats" charset="0"/>
              <a:buNone/>
              <a:defRPr/>
            </a:pPr>
            <a:r>
              <a:rPr lang="en-US" sz="1400" dirty="0" smtClean="0">
                <a:solidFill>
                  <a:srgbClr val="002060"/>
                </a:solidFill>
                <a:latin typeface="Monaco"/>
                <a:cs typeface="Monaco"/>
              </a:rPr>
              <a:t>…</a:t>
            </a:r>
          </a:p>
          <a:p>
            <a:pPr marL="0" indent="0">
              <a:buFont typeface="ZapfDingbats" charset="0"/>
              <a:buNone/>
              <a:defRPr/>
            </a:pPr>
            <a:r>
              <a:rPr lang="en-US" sz="1400" dirty="0" smtClean="0">
                <a:solidFill>
                  <a:srgbClr val="002060"/>
                </a:solidFill>
                <a:latin typeface="Monaco"/>
                <a:cs typeface="Monaco"/>
              </a:rPr>
              <a:t>   </a:t>
            </a:r>
            <a:r>
              <a:rPr lang="en-US" sz="1400" dirty="0" err="1" smtClean="0">
                <a:solidFill>
                  <a:srgbClr val="002060"/>
                </a:solidFill>
                <a:latin typeface="Monaco"/>
                <a:cs typeface="Monaco"/>
              </a:rPr>
              <a:t>TextView</a:t>
            </a:r>
            <a:r>
              <a:rPr lang="en-US" sz="1400" dirty="0" smtClean="0">
                <a:solidFill>
                  <a:srgbClr val="002060"/>
                </a:solidFill>
                <a:latin typeface="Monaco"/>
                <a:cs typeface="Monaco"/>
              </a:rPr>
              <a:t> </a:t>
            </a:r>
            <a:r>
              <a:rPr lang="en-US" sz="1400" dirty="0" err="1">
                <a:solidFill>
                  <a:srgbClr val="002060"/>
                </a:solidFill>
                <a:latin typeface="Monaco"/>
                <a:cs typeface="Monaco"/>
              </a:rPr>
              <a:t>myTextView</a:t>
            </a:r>
            <a:r>
              <a:rPr lang="en-US" sz="1400" dirty="0">
                <a:solidFill>
                  <a:srgbClr val="002060"/>
                </a:solidFill>
                <a:latin typeface="Monaco"/>
                <a:cs typeface="Monaco"/>
              </a:rPr>
              <a:t> =        </a:t>
            </a:r>
            <a:r>
              <a:rPr lang="en-US" sz="1400" dirty="0" smtClean="0">
                <a:solidFill>
                  <a:srgbClr val="002060"/>
                </a:solidFill>
                <a:latin typeface="Monaco"/>
                <a:cs typeface="Monaco"/>
              </a:rPr>
              <a:t>  </a:t>
            </a:r>
            <a:br>
              <a:rPr lang="en-US" sz="1400" dirty="0" smtClean="0">
                <a:solidFill>
                  <a:srgbClr val="002060"/>
                </a:solidFill>
                <a:latin typeface="Monaco"/>
                <a:cs typeface="Monaco"/>
              </a:rPr>
            </a:br>
            <a:r>
              <a:rPr lang="en-US" sz="1400" dirty="0" smtClean="0">
                <a:solidFill>
                  <a:srgbClr val="002060"/>
                </a:solidFill>
                <a:latin typeface="Monaco"/>
                <a:cs typeface="Monaco"/>
              </a:rPr>
              <a:t>    (</a:t>
            </a:r>
            <a:r>
              <a:rPr lang="en-US" sz="1400" dirty="0" err="1">
                <a:solidFill>
                  <a:srgbClr val="002060"/>
                </a:solidFill>
                <a:latin typeface="Monaco"/>
                <a:cs typeface="Monaco"/>
              </a:rPr>
              <a:t>TextView</a:t>
            </a:r>
            <a:r>
              <a:rPr lang="en-US" sz="1400" dirty="0">
                <a:solidFill>
                  <a:srgbClr val="002060"/>
                </a:solidFill>
                <a:latin typeface="Monaco"/>
                <a:cs typeface="Monaco"/>
              </a:rPr>
              <a:t>)</a:t>
            </a:r>
            <a:r>
              <a:rPr lang="en-US" sz="1400" dirty="0" err="1">
                <a:solidFill>
                  <a:srgbClr val="002060"/>
                </a:solidFill>
                <a:latin typeface="Monaco"/>
                <a:cs typeface="Monaco"/>
              </a:rPr>
              <a:t>findViewById</a:t>
            </a:r>
            <a:r>
              <a:rPr lang="en-US" sz="1400" dirty="0">
                <a:solidFill>
                  <a:srgbClr val="002060"/>
                </a:solidFill>
                <a:latin typeface="Monaco"/>
                <a:cs typeface="Monaco"/>
              </a:rPr>
              <a:t>(</a:t>
            </a:r>
            <a:r>
              <a:rPr lang="en-US" sz="1400" dirty="0" err="1">
                <a:solidFill>
                  <a:srgbClr val="002060"/>
                </a:solidFill>
                <a:latin typeface="Monaco"/>
                <a:cs typeface="Monaco"/>
              </a:rPr>
              <a:t>R.id.myTextView</a:t>
            </a:r>
            <a:r>
              <a:rPr lang="en-US" sz="1400" dirty="0">
                <a:solidFill>
                  <a:srgbClr val="002060"/>
                </a:solidFill>
                <a:latin typeface="Monaco"/>
                <a:cs typeface="Monaco"/>
              </a:rPr>
              <a:t>);</a:t>
            </a:r>
          </a:p>
        </p:txBody>
      </p:sp>
      <p:sp>
        <p:nvSpPr>
          <p:cNvPr id="87043" name="TextBox 4"/>
          <p:cNvSpPr txBox="1">
            <a:spLocks noChangeArrowheads="1"/>
          </p:cNvSpPr>
          <p:nvPr/>
        </p:nvSpPr>
        <p:spPr bwMode="auto">
          <a:xfrm>
            <a:off x="4737100" y="2137304"/>
            <a:ext cx="4267200" cy="338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l"/>
            <a:r>
              <a:rPr lang="en-US" sz="1800" dirty="0">
                <a:solidFill>
                  <a:srgbClr val="002060"/>
                </a:solidFill>
                <a:latin typeface="Gill Sans MT" charset="0"/>
              </a:rPr>
              <a:t>&lt;</a:t>
            </a:r>
            <a:r>
              <a:rPr lang="en-US" sz="1400" dirty="0">
                <a:solidFill>
                  <a:srgbClr val="002060"/>
                </a:solidFill>
                <a:latin typeface="Monaco"/>
                <a:cs typeface="Monaco"/>
              </a:rPr>
              <a:t>?xml version=</a:t>
            </a:r>
            <a:r>
              <a:rPr lang="ja-JP" altLang="en-US" sz="1400" dirty="0">
                <a:solidFill>
                  <a:srgbClr val="002060"/>
                </a:solidFill>
                <a:latin typeface="Monaco"/>
                <a:cs typeface="Monaco"/>
              </a:rPr>
              <a:t>”</a:t>
            </a:r>
            <a:r>
              <a:rPr lang="en-US" altLang="ja-JP" sz="1400" dirty="0">
                <a:solidFill>
                  <a:srgbClr val="002060"/>
                </a:solidFill>
                <a:latin typeface="Monaco"/>
                <a:cs typeface="Monaco"/>
              </a:rPr>
              <a:t>1.0</a:t>
            </a:r>
            <a:r>
              <a:rPr lang="ja-JP" altLang="en-US" sz="1400" dirty="0">
                <a:solidFill>
                  <a:srgbClr val="002060"/>
                </a:solidFill>
                <a:latin typeface="Monaco"/>
                <a:cs typeface="Monaco"/>
              </a:rPr>
              <a:t>”</a:t>
            </a:r>
            <a:r>
              <a:rPr lang="en-US" altLang="ja-JP" sz="1400" dirty="0">
                <a:solidFill>
                  <a:srgbClr val="002060"/>
                </a:solidFill>
                <a:latin typeface="Monaco"/>
                <a:cs typeface="Monaco"/>
              </a:rPr>
              <a:t> encoding=</a:t>
            </a:r>
            <a:r>
              <a:rPr lang="ja-JP" altLang="en-US" sz="1400" dirty="0">
                <a:solidFill>
                  <a:srgbClr val="002060"/>
                </a:solidFill>
                <a:latin typeface="Monaco"/>
                <a:cs typeface="Monaco"/>
              </a:rPr>
              <a:t>”</a:t>
            </a:r>
            <a:r>
              <a:rPr lang="en-US" altLang="ja-JP" sz="1400" dirty="0">
                <a:solidFill>
                  <a:srgbClr val="002060"/>
                </a:solidFill>
                <a:latin typeface="Monaco"/>
                <a:cs typeface="Monaco"/>
              </a:rPr>
              <a:t>utf-8</a:t>
            </a:r>
            <a:r>
              <a:rPr lang="ja-JP" altLang="en-US" sz="1400" dirty="0">
                <a:solidFill>
                  <a:srgbClr val="002060"/>
                </a:solidFill>
                <a:latin typeface="Monaco"/>
                <a:cs typeface="Monaco"/>
              </a:rPr>
              <a:t>”</a:t>
            </a:r>
            <a:r>
              <a:rPr lang="en-US" altLang="ja-JP" sz="1400" dirty="0">
                <a:solidFill>
                  <a:srgbClr val="002060"/>
                </a:solidFill>
                <a:latin typeface="Monaco"/>
                <a:cs typeface="Monaco"/>
              </a:rPr>
              <a:t>?&gt;</a:t>
            </a:r>
          </a:p>
          <a:p>
            <a:pPr algn="l"/>
            <a:r>
              <a:rPr lang="en-US" sz="1400" dirty="0">
                <a:solidFill>
                  <a:srgbClr val="002060"/>
                </a:solidFill>
                <a:latin typeface="Monaco"/>
                <a:cs typeface="Monaco"/>
              </a:rPr>
              <a:t>&lt;</a:t>
            </a:r>
            <a:r>
              <a:rPr lang="en-US" sz="1400" dirty="0" err="1">
                <a:solidFill>
                  <a:srgbClr val="002060"/>
                </a:solidFill>
                <a:latin typeface="Monaco"/>
                <a:cs typeface="Monaco"/>
              </a:rPr>
              <a:t>LinearLayout</a:t>
            </a:r>
            <a:r>
              <a:rPr lang="en-US" sz="1400" dirty="0">
                <a:solidFill>
                  <a:srgbClr val="002060"/>
                </a:solidFill>
                <a:latin typeface="Monaco"/>
                <a:cs typeface="Monaco"/>
              </a:rPr>
              <a:t>     </a:t>
            </a:r>
            <a:r>
              <a:rPr lang="en-US" sz="1400" dirty="0" err="1">
                <a:solidFill>
                  <a:srgbClr val="002060"/>
                </a:solidFill>
                <a:latin typeface="Monaco"/>
                <a:cs typeface="Monaco"/>
              </a:rPr>
              <a:t>xmlns:android</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http://</a:t>
            </a:r>
            <a:r>
              <a:rPr lang="en-US" altLang="ja-JP" sz="1400" dirty="0" err="1">
                <a:solidFill>
                  <a:srgbClr val="002060"/>
                </a:solidFill>
                <a:latin typeface="Monaco"/>
                <a:cs typeface="Monaco"/>
              </a:rPr>
              <a:t>schemas.android.com</a:t>
            </a:r>
            <a:r>
              <a:rPr lang="en-US" altLang="ja-JP" sz="1400" dirty="0">
                <a:solidFill>
                  <a:srgbClr val="002060"/>
                </a:solidFill>
                <a:latin typeface="Monaco"/>
                <a:cs typeface="Monaco"/>
              </a:rPr>
              <a:t>/</a:t>
            </a:r>
            <a:r>
              <a:rPr lang="en-US" altLang="ja-JP" sz="1400" dirty="0" err="1">
                <a:solidFill>
                  <a:srgbClr val="002060"/>
                </a:solidFill>
                <a:latin typeface="Monaco"/>
                <a:cs typeface="Monaco"/>
              </a:rPr>
              <a:t>apk</a:t>
            </a:r>
            <a:r>
              <a:rPr lang="en-US" altLang="ja-JP" sz="1400" dirty="0">
                <a:solidFill>
                  <a:srgbClr val="002060"/>
                </a:solidFill>
                <a:latin typeface="Monaco"/>
                <a:cs typeface="Monaco"/>
              </a:rPr>
              <a:t>/res/android</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android:orientation</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vertical</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android:layout_width</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fill_parent</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android:layout_height</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fill_parent</a:t>
            </a:r>
            <a:r>
              <a:rPr lang="ja-JP" altLang="en-US" sz="1400" dirty="0">
                <a:solidFill>
                  <a:srgbClr val="002060"/>
                </a:solidFill>
                <a:latin typeface="Monaco"/>
                <a:cs typeface="Monaco"/>
              </a:rPr>
              <a:t>”</a:t>
            </a:r>
            <a:r>
              <a:rPr lang="en-US" altLang="ja-JP" sz="1400" dirty="0">
                <a:solidFill>
                  <a:srgbClr val="002060"/>
                </a:solidFill>
                <a:latin typeface="Monaco"/>
                <a:cs typeface="Monaco"/>
              </a:rPr>
              <a:t>&gt;</a:t>
            </a:r>
          </a:p>
          <a:p>
            <a:pPr algn="l"/>
            <a:r>
              <a:rPr lang="en-US" sz="1400" dirty="0">
                <a:solidFill>
                  <a:srgbClr val="002060"/>
                </a:solidFill>
                <a:latin typeface="Monaco"/>
                <a:cs typeface="Monaco"/>
              </a:rPr>
              <a:t>&lt;</a:t>
            </a:r>
            <a:r>
              <a:rPr lang="en-US" sz="1400" dirty="0" err="1">
                <a:solidFill>
                  <a:srgbClr val="002060"/>
                </a:solidFill>
                <a:latin typeface="Monaco"/>
                <a:cs typeface="Monaco"/>
              </a:rPr>
              <a:t>TextView</a:t>
            </a:r>
            <a:endParaRPr lang="en-US"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android:id</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@+id/</a:t>
            </a:r>
            <a:r>
              <a:rPr lang="en-US" altLang="ja-JP" sz="1400" dirty="0" err="1">
                <a:solidFill>
                  <a:srgbClr val="002060"/>
                </a:solidFill>
                <a:latin typeface="Monaco"/>
                <a:cs typeface="Monaco"/>
              </a:rPr>
              <a:t>myTextView</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android:layout_width</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fill_parent</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android:layout_height</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err="1">
                <a:solidFill>
                  <a:srgbClr val="002060"/>
                </a:solidFill>
                <a:latin typeface="Monaco"/>
                <a:cs typeface="Monaco"/>
              </a:rPr>
              <a:t>wrap_content</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  </a:t>
            </a:r>
            <a:r>
              <a:rPr lang="en-US" sz="1400" dirty="0" err="1">
                <a:solidFill>
                  <a:srgbClr val="002060"/>
                </a:solidFill>
                <a:latin typeface="Monaco"/>
                <a:cs typeface="Monaco"/>
              </a:rPr>
              <a:t>android:text</a:t>
            </a:r>
            <a:r>
              <a:rPr lang="en-US" sz="1400" dirty="0">
                <a:solidFill>
                  <a:srgbClr val="002060"/>
                </a:solidFill>
                <a:latin typeface="Monaco"/>
                <a:cs typeface="Monaco"/>
              </a:rPr>
              <a:t>=</a:t>
            </a:r>
            <a:r>
              <a:rPr lang="ja-JP" altLang="en-US" sz="1400" dirty="0">
                <a:solidFill>
                  <a:srgbClr val="002060"/>
                </a:solidFill>
                <a:latin typeface="Monaco"/>
                <a:cs typeface="Monaco"/>
              </a:rPr>
              <a:t>”</a:t>
            </a:r>
            <a:r>
              <a:rPr lang="en-US" altLang="ja-JP" sz="1400" dirty="0">
                <a:solidFill>
                  <a:srgbClr val="002060"/>
                </a:solidFill>
                <a:latin typeface="Monaco"/>
                <a:cs typeface="Monaco"/>
              </a:rPr>
              <a:t>Hello World, </a:t>
            </a:r>
            <a:r>
              <a:rPr lang="en-US" altLang="ja-JP" sz="1400" dirty="0" err="1">
                <a:solidFill>
                  <a:srgbClr val="002060"/>
                </a:solidFill>
                <a:latin typeface="Monaco"/>
                <a:cs typeface="Monaco"/>
              </a:rPr>
              <a:t>HelloWorld</a:t>
            </a:r>
            <a:r>
              <a:rPr lang="ja-JP" altLang="en-US" sz="1400" dirty="0">
                <a:solidFill>
                  <a:srgbClr val="002060"/>
                </a:solidFill>
                <a:latin typeface="Monaco"/>
                <a:cs typeface="Monaco"/>
              </a:rPr>
              <a:t>”</a:t>
            </a:r>
            <a:endParaRPr lang="en-US" altLang="ja-JP" sz="1400" dirty="0">
              <a:solidFill>
                <a:srgbClr val="002060"/>
              </a:solidFill>
              <a:latin typeface="Monaco"/>
              <a:cs typeface="Monaco"/>
            </a:endParaRPr>
          </a:p>
          <a:p>
            <a:pPr algn="l"/>
            <a:r>
              <a:rPr lang="en-US" sz="1400" dirty="0">
                <a:solidFill>
                  <a:srgbClr val="002060"/>
                </a:solidFill>
                <a:latin typeface="Monaco"/>
                <a:cs typeface="Monaco"/>
              </a:rPr>
              <a:t>/&gt;</a:t>
            </a:r>
          </a:p>
          <a:p>
            <a:pPr algn="l"/>
            <a:r>
              <a:rPr lang="en-US" sz="1400" dirty="0">
                <a:solidFill>
                  <a:srgbClr val="002060"/>
                </a:solidFill>
                <a:latin typeface="Monaco"/>
                <a:cs typeface="Monaco"/>
              </a:rPr>
              <a:t>&lt;/</a:t>
            </a:r>
            <a:r>
              <a:rPr lang="en-US" sz="1400" dirty="0" err="1">
                <a:solidFill>
                  <a:srgbClr val="002060"/>
                </a:solidFill>
                <a:latin typeface="Monaco"/>
                <a:cs typeface="Monaco"/>
              </a:rPr>
              <a:t>LinearLayout</a:t>
            </a:r>
            <a:r>
              <a:rPr lang="en-US" sz="1400" dirty="0">
                <a:solidFill>
                  <a:srgbClr val="002060"/>
                </a:solidFill>
                <a:latin typeface="Monaco"/>
                <a:cs typeface="Monaco"/>
              </a:rPr>
              <a:t>&gt;</a:t>
            </a:r>
            <a:endParaRPr lang="en-US" sz="1200" dirty="0">
              <a:solidFill>
                <a:srgbClr val="002060"/>
              </a:solidFill>
              <a:latin typeface="Monaco"/>
              <a:cs typeface="Monaco"/>
            </a:endParaRPr>
          </a:p>
        </p:txBody>
      </p:sp>
      <p:sp>
        <p:nvSpPr>
          <p:cNvPr id="87044" name="Rectangle 9"/>
          <p:cNvSpPr>
            <a:spLocks noChangeArrowheads="1"/>
          </p:cNvSpPr>
          <p:nvPr/>
        </p:nvSpPr>
        <p:spPr bwMode="auto">
          <a:xfrm>
            <a:off x="5032375" y="1762654"/>
            <a:ext cx="13525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main.xml</a:t>
            </a:r>
          </a:p>
        </p:txBody>
      </p:sp>
      <p:sp>
        <p:nvSpPr>
          <p:cNvPr id="87045" name="Oval 3"/>
          <p:cNvSpPr>
            <a:spLocks noChangeArrowheads="1"/>
          </p:cNvSpPr>
          <p:nvPr/>
        </p:nvSpPr>
        <p:spPr bwMode="auto">
          <a:xfrm>
            <a:off x="6096000" y="3886200"/>
            <a:ext cx="1863725"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46" name="Oval 11"/>
          <p:cNvSpPr>
            <a:spLocks noChangeArrowheads="1"/>
          </p:cNvSpPr>
          <p:nvPr/>
        </p:nvSpPr>
        <p:spPr bwMode="auto">
          <a:xfrm>
            <a:off x="2667000" y="4572000"/>
            <a:ext cx="1863725" cy="30268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47" name="Oval 12"/>
          <p:cNvSpPr>
            <a:spLocks noChangeArrowheads="1"/>
          </p:cNvSpPr>
          <p:nvPr/>
        </p:nvSpPr>
        <p:spPr bwMode="auto">
          <a:xfrm>
            <a:off x="4806950" y="1883304"/>
            <a:ext cx="1863725"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87048" name="Oval 13"/>
          <p:cNvSpPr>
            <a:spLocks noChangeArrowheads="1"/>
          </p:cNvSpPr>
          <p:nvPr/>
        </p:nvSpPr>
        <p:spPr bwMode="auto">
          <a:xfrm>
            <a:off x="2008188" y="3102504"/>
            <a:ext cx="1865312" cy="3476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7049" name="Straight Arrow Connector 5"/>
          <p:cNvCxnSpPr>
            <a:cxnSpLocks noChangeShapeType="1"/>
            <a:stCxn id="87048" idx="7"/>
          </p:cNvCxnSpPr>
          <p:nvPr/>
        </p:nvCxnSpPr>
        <p:spPr bwMode="auto">
          <a:xfrm flipV="1">
            <a:off x="3600450" y="2202392"/>
            <a:ext cx="1463675" cy="950912"/>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87050" name="Straight Arrow Connector 16"/>
          <p:cNvCxnSpPr>
            <a:cxnSpLocks noChangeShapeType="1"/>
            <a:stCxn id="87046" idx="6"/>
            <a:endCxn id="87045" idx="3"/>
          </p:cNvCxnSpPr>
          <p:nvPr/>
        </p:nvCxnSpPr>
        <p:spPr bwMode="auto">
          <a:xfrm flipV="1">
            <a:off x="4530725" y="4184304"/>
            <a:ext cx="1838211" cy="53903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4" name="Slide Number Placeholder 3"/>
          <p:cNvSpPr>
            <a:spLocks noGrp="1"/>
          </p:cNvSpPr>
          <p:nvPr>
            <p:ph type="sldNum" sz="quarter" idx="12"/>
          </p:nvPr>
        </p:nvSpPr>
        <p:spPr/>
        <p:txBody>
          <a:bodyPr/>
          <a:lstStyle/>
          <a:p>
            <a:fld id="{20342B77-D34C-443A-9BA4-2E8748A6D936}" type="slidenum">
              <a:rPr lang="en-US" smtClean="0"/>
              <a:pPr/>
              <a:t>30</a:t>
            </a:fld>
            <a:endParaRPr lang="en-US"/>
          </a:p>
        </p:txBody>
      </p:sp>
      <p:sp>
        <p:nvSpPr>
          <p:cNvPr id="5" name="Date Placeholder 4"/>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8855982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Views (Cont’d)</a:t>
            </a:r>
            <a:endParaRPr lang="en-US" dirty="0"/>
          </a:p>
        </p:txBody>
      </p:sp>
      <p:sp>
        <p:nvSpPr>
          <p:cNvPr id="3" name="Content Placeholder 2"/>
          <p:cNvSpPr>
            <a:spLocks noGrp="1"/>
          </p:cNvSpPr>
          <p:nvPr>
            <p:ph idx="1"/>
          </p:nvPr>
        </p:nvSpPr>
        <p:spPr>
          <a:xfrm>
            <a:off x="457200" y="1600201"/>
            <a:ext cx="8229600" cy="990600"/>
          </a:xfrm>
        </p:spPr>
        <p:txBody>
          <a:bodyPr>
            <a:normAutofit/>
          </a:bodyPr>
          <a:lstStyle/>
          <a:p>
            <a:r>
              <a:rPr lang="en-US" dirty="0" smtClean="0"/>
              <a:t>Views can also be created programmatically</a:t>
            </a:r>
            <a:endParaRPr lang="en-US" dirty="0"/>
          </a:p>
        </p:txBody>
      </p:sp>
      <p:sp>
        <p:nvSpPr>
          <p:cNvPr id="13" name="Content Placeholder 2"/>
          <p:cNvSpPr txBox="1">
            <a:spLocks/>
          </p:cNvSpPr>
          <p:nvPr/>
        </p:nvSpPr>
        <p:spPr>
          <a:xfrm>
            <a:off x="152400" y="2819400"/>
            <a:ext cx="6324600" cy="30480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a:solidFill>
                  <a:srgbClr val="3F7F5F"/>
                </a:solidFill>
                <a:latin typeface="Monaco"/>
              </a:rPr>
              <a:t>//</a:t>
            </a:r>
            <a:r>
              <a:rPr lang="en-US" dirty="0" err="1">
                <a:solidFill>
                  <a:srgbClr val="3F7F5F"/>
                </a:solidFill>
                <a:latin typeface="Monaco"/>
              </a:rPr>
              <a:t>setContentView</a:t>
            </a:r>
            <a:r>
              <a:rPr lang="en-US" dirty="0">
                <a:solidFill>
                  <a:srgbClr val="3F7F5F"/>
                </a:solidFill>
                <a:latin typeface="Monaco"/>
              </a:rPr>
              <a:t>(</a:t>
            </a:r>
            <a:r>
              <a:rPr lang="en-US" dirty="0" err="1">
                <a:solidFill>
                  <a:srgbClr val="3F7F5F"/>
                </a:solidFill>
                <a:latin typeface="Monaco"/>
              </a:rPr>
              <a:t>R.layout.main</a:t>
            </a:r>
            <a:r>
              <a:rPr lang="en-US" dirty="0">
                <a:solidFill>
                  <a:srgbClr val="3F7F5F"/>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TextView</a:t>
            </a:r>
            <a:r>
              <a:rPr lang="en-US" dirty="0">
                <a:solidFill>
                  <a:srgbClr val="000000"/>
                </a:solidFill>
                <a:latin typeface="Monaco"/>
              </a:rPr>
              <a:t> </a:t>
            </a:r>
            <a:r>
              <a:rPr lang="en-US" dirty="0" err="1">
                <a:solidFill>
                  <a:srgbClr val="000000"/>
                </a:solidFill>
                <a:latin typeface="Monaco"/>
              </a:rPr>
              <a:t>tv</a:t>
            </a:r>
            <a:r>
              <a:rPr lang="en-US" dirty="0">
                <a:solidFill>
                  <a:srgbClr val="000000"/>
                </a:solidFill>
                <a:latin typeface="Monaco"/>
              </a:rPr>
              <a:t> = </a:t>
            </a:r>
            <a:r>
              <a:rPr lang="en-US" b="1" dirty="0">
                <a:solidFill>
                  <a:srgbClr val="7F0055"/>
                </a:solidFill>
                <a:latin typeface="Monaco"/>
              </a:rPr>
              <a:t>new</a:t>
            </a:r>
            <a:r>
              <a:rPr lang="en-US" b="1" dirty="0">
                <a:solidFill>
                  <a:srgbClr val="000000"/>
                </a:solidFill>
                <a:latin typeface="Monaco"/>
              </a:rPr>
              <a:t> </a:t>
            </a:r>
            <a:r>
              <a:rPr lang="en-US" b="1" dirty="0" err="1">
                <a:solidFill>
                  <a:srgbClr val="000000"/>
                </a:solidFill>
                <a:latin typeface="Monaco"/>
              </a:rPr>
              <a:t>TextView</a:t>
            </a:r>
            <a:r>
              <a:rPr lang="en-US" b="1" dirty="0">
                <a:solidFill>
                  <a:srgbClr val="000000"/>
                </a:solidFill>
                <a:latin typeface="Monaco"/>
              </a:rPr>
              <a:t>(</a:t>
            </a:r>
            <a:r>
              <a:rPr lang="en-US" b="1" dirty="0">
                <a:solidFill>
                  <a:srgbClr val="7F0055"/>
                </a:solidFill>
                <a:latin typeface="Monaco"/>
              </a:rPr>
              <a:t>this</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tv.setText</a:t>
            </a:r>
            <a:r>
              <a:rPr lang="en-US" dirty="0">
                <a:solidFill>
                  <a:srgbClr val="000000"/>
                </a:solidFill>
                <a:latin typeface="Monaco"/>
              </a:rPr>
              <a:t>(</a:t>
            </a:r>
            <a:r>
              <a:rPr lang="en-US" dirty="0">
                <a:solidFill>
                  <a:srgbClr val="2A00FF"/>
                </a:solidFill>
                <a:latin typeface="Monaco"/>
              </a:rPr>
              <a:t>"Hello, Android"</a:t>
            </a:r>
            <a:r>
              <a:rPr lang="en-US"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a:solidFill>
                  <a:srgbClr val="000000"/>
                </a:solidFill>
                <a:latin typeface="Monaco"/>
              </a:rPr>
              <a:t>tv</a:t>
            </a:r>
            <a:r>
              <a:rPr lang="en-US" dirty="0">
                <a:solidFill>
                  <a:srgbClr val="000000"/>
                </a:solidFill>
                <a:latin typeface="Monaco"/>
              </a:rPr>
              <a:t>);</a:t>
            </a:r>
            <a:endParaRPr lang="en-US" i="1" dirty="0">
              <a:solidFill>
                <a:srgbClr val="000000"/>
              </a:solidFill>
              <a:latin typeface="Monaco"/>
            </a:endParaRPr>
          </a:p>
          <a:p>
            <a:pPr marL="0" indent="0">
              <a:buNone/>
            </a:pPr>
            <a:r>
              <a:rPr lang="en-US" dirty="0" smtClean="0">
                <a:solidFill>
                  <a:srgbClr val="000000"/>
                </a:solidFill>
                <a:latin typeface="Monaco"/>
              </a:rPr>
              <a:t>}</a:t>
            </a:r>
            <a:endParaRPr lang="en-US" dirty="0" smtClean="0"/>
          </a:p>
        </p:txBody>
      </p:sp>
      <p:sp>
        <p:nvSpPr>
          <p:cNvPr id="14" name="Rectangle 13"/>
          <p:cNvSpPr/>
          <p:nvPr/>
        </p:nvSpPr>
        <p:spPr>
          <a:xfrm>
            <a:off x="152400" y="2743200"/>
            <a:ext cx="6019800" cy="2514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324600" y="2133600"/>
            <a:ext cx="2690043" cy="42672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31</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82344406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Layouts</a:t>
            </a:r>
            <a:endParaRPr lang="en-US" dirty="0"/>
          </a:p>
        </p:txBody>
      </p:sp>
      <p:sp>
        <p:nvSpPr>
          <p:cNvPr id="3" name="Content Placeholder 2"/>
          <p:cNvSpPr>
            <a:spLocks noGrp="1"/>
          </p:cNvSpPr>
          <p:nvPr>
            <p:ph idx="1"/>
          </p:nvPr>
        </p:nvSpPr>
        <p:spPr>
          <a:xfrm>
            <a:off x="457200" y="1600201"/>
            <a:ext cx="8229600" cy="990600"/>
          </a:xfrm>
        </p:spPr>
        <p:txBody>
          <a:bodyPr>
            <a:normAutofit lnSpcReduction="10000"/>
          </a:bodyPr>
          <a:lstStyle/>
          <a:p>
            <a:r>
              <a:rPr lang="en-US" dirty="0" smtClean="0"/>
              <a:t>Controls how Views are laid out: </a:t>
            </a:r>
            <a:r>
              <a:rPr lang="en-US" dirty="0" err="1" smtClean="0"/>
              <a:t>LinearLayout</a:t>
            </a:r>
            <a:r>
              <a:rPr lang="en-US" dirty="0" smtClean="0"/>
              <a:t>, </a:t>
            </a:r>
            <a:r>
              <a:rPr lang="en-US" dirty="0" err="1" smtClean="0"/>
              <a:t>TableLayout</a:t>
            </a:r>
            <a:r>
              <a:rPr lang="en-US" dirty="0" smtClean="0"/>
              <a:t>, </a:t>
            </a:r>
            <a:r>
              <a:rPr lang="en-US" dirty="0" err="1" smtClean="0"/>
              <a:t>RelativeLayout</a:t>
            </a:r>
            <a:endParaRPr lang="en-US" dirty="0"/>
          </a:p>
        </p:txBody>
      </p:sp>
      <p:sp>
        <p:nvSpPr>
          <p:cNvPr id="10" name="Content Placeholder 2"/>
          <p:cNvSpPr txBox="1">
            <a:spLocks/>
          </p:cNvSpPr>
          <p:nvPr/>
        </p:nvSpPr>
        <p:spPr>
          <a:xfrm>
            <a:off x="228600" y="2590800"/>
            <a:ext cx="6172200" cy="1981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Main.xml</a:t>
            </a:r>
            <a:endParaRPr lang="en-US" b="1" dirty="0" smtClean="0">
              <a:solidFill>
                <a:srgbClr val="7F0055"/>
              </a:solidFill>
              <a:latin typeface="Monaco"/>
            </a:endParaRPr>
          </a:p>
          <a:p>
            <a:pPr marL="0" indent="0">
              <a:buNone/>
            </a:pPr>
            <a:r>
              <a:rPr lang="en-US" sz="3700" dirty="0">
                <a:solidFill>
                  <a:srgbClr val="008080"/>
                </a:solidFill>
                <a:latin typeface="Monaco"/>
              </a:rPr>
              <a:t>&lt;?</a:t>
            </a:r>
            <a:r>
              <a:rPr lang="en-US" sz="3700" dirty="0">
                <a:solidFill>
                  <a:srgbClr val="3F7F7F"/>
                </a:solidFill>
                <a:latin typeface="Monaco"/>
              </a:rPr>
              <a:t>xml </a:t>
            </a:r>
            <a:r>
              <a:rPr lang="en-US" sz="3700" dirty="0">
                <a:solidFill>
                  <a:srgbClr val="7F007F"/>
                </a:solidFill>
                <a:latin typeface="Monaco"/>
              </a:rPr>
              <a:t>version</a:t>
            </a:r>
            <a:r>
              <a:rPr lang="en-US" sz="3700" dirty="0">
                <a:solidFill>
                  <a:srgbClr val="000000"/>
                </a:solidFill>
                <a:latin typeface="Monaco"/>
              </a:rPr>
              <a:t>=</a:t>
            </a:r>
            <a:r>
              <a:rPr lang="en-US" sz="3700" i="1" dirty="0">
                <a:solidFill>
                  <a:srgbClr val="2A00FF"/>
                </a:solidFill>
                <a:latin typeface="Monaco"/>
              </a:rPr>
              <a:t>"1.0" </a:t>
            </a:r>
            <a:r>
              <a:rPr lang="en-US" sz="3700" i="1" dirty="0">
                <a:solidFill>
                  <a:srgbClr val="7F007F"/>
                </a:solidFill>
                <a:latin typeface="Monaco"/>
              </a:rPr>
              <a:t>encoding</a:t>
            </a:r>
            <a:r>
              <a:rPr lang="en-US" sz="3700" i="1" dirty="0">
                <a:solidFill>
                  <a:srgbClr val="000000"/>
                </a:solidFill>
                <a:latin typeface="Monaco"/>
              </a:rPr>
              <a:t>=</a:t>
            </a:r>
            <a:r>
              <a:rPr lang="en-US" sz="3700" i="1" dirty="0">
                <a:solidFill>
                  <a:srgbClr val="2A00FF"/>
                </a:solidFill>
                <a:latin typeface="Monaco"/>
              </a:rPr>
              <a:t>"utf-8"</a:t>
            </a:r>
            <a:r>
              <a:rPr lang="en-US" sz="3700" i="1" dirty="0">
                <a:solidFill>
                  <a:srgbClr val="008080"/>
                </a:solidFill>
                <a:latin typeface="Monaco"/>
              </a:rPr>
              <a:t>?&gt;</a:t>
            </a:r>
          </a:p>
          <a:p>
            <a:pPr marL="0" indent="0">
              <a:buNone/>
            </a:pPr>
            <a:r>
              <a:rPr lang="en-US" sz="3700" dirty="0">
                <a:solidFill>
                  <a:srgbClr val="008080"/>
                </a:solidFill>
                <a:latin typeface="Monaco"/>
              </a:rPr>
              <a:t>&lt;</a:t>
            </a:r>
            <a:r>
              <a:rPr lang="en-US" sz="3700" dirty="0" err="1">
                <a:solidFill>
                  <a:srgbClr val="3F7F7F"/>
                </a:solidFill>
                <a:latin typeface="Monaco"/>
              </a:rPr>
              <a:t>LinearLayout</a:t>
            </a:r>
            <a:r>
              <a:rPr lang="en-US" sz="3700" dirty="0">
                <a:solidFill>
                  <a:srgbClr val="3F7F7F"/>
                </a:solidFill>
                <a:latin typeface="Monaco"/>
              </a:rPr>
              <a:t> </a:t>
            </a:r>
            <a:r>
              <a:rPr lang="en-US" sz="3700" dirty="0" err="1">
                <a:solidFill>
                  <a:srgbClr val="7F007F"/>
                </a:solidFill>
                <a:latin typeface="Monaco"/>
              </a:rPr>
              <a:t>xmlns:android</a:t>
            </a:r>
            <a:r>
              <a:rPr lang="en-US" sz="3700" dirty="0">
                <a:solidFill>
                  <a:srgbClr val="000000"/>
                </a:solidFill>
                <a:latin typeface="Monaco"/>
              </a:rPr>
              <a:t>=</a:t>
            </a:r>
            <a:r>
              <a:rPr lang="en-US" sz="3700" i="1" dirty="0">
                <a:solidFill>
                  <a:srgbClr val="2A00FF"/>
                </a:solidFill>
                <a:latin typeface="Monaco"/>
              </a:rPr>
              <a:t>"http://</a:t>
            </a:r>
            <a:r>
              <a:rPr lang="en-US" sz="3700" i="1" dirty="0" err="1">
                <a:solidFill>
                  <a:srgbClr val="2A00FF"/>
                </a:solidFill>
                <a:latin typeface="Monaco"/>
              </a:rPr>
              <a:t>schemas.android.com</a:t>
            </a:r>
            <a:r>
              <a:rPr lang="en-US" sz="3700" i="1" dirty="0">
                <a:solidFill>
                  <a:srgbClr val="2A00FF"/>
                </a:solidFill>
                <a:latin typeface="Monaco"/>
              </a:rPr>
              <a:t>/</a:t>
            </a:r>
            <a:r>
              <a:rPr lang="en-US" sz="3700" i="1" dirty="0" err="1">
                <a:solidFill>
                  <a:srgbClr val="2A00FF"/>
                </a:solidFill>
                <a:latin typeface="Monaco"/>
              </a:rPr>
              <a:t>apk</a:t>
            </a:r>
            <a:r>
              <a:rPr lang="en-US" sz="3700" i="1" dirty="0">
                <a:solidFill>
                  <a:srgbClr val="2A00FF"/>
                </a:solidFill>
                <a:latin typeface="Monaco"/>
              </a:rPr>
              <a:t>/res/android"</a:t>
            </a: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android:orientation</a:t>
            </a:r>
            <a:r>
              <a:rPr lang="en-US" sz="3700" dirty="0">
                <a:solidFill>
                  <a:srgbClr val="000000"/>
                </a:solidFill>
                <a:latin typeface="Monaco"/>
              </a:rPr>
              <a:t>=</a:t>
            </a:r>
            <a:r>
              <a:rPr lang="en-US" sz="3700" i="1" dirty="0">
                <a:solidFill>
                  <a:srgbClr val="2A00FF"/>
                </a:solidFill>
                <a:latin typeface="Monaco"/>
              </a:rPr>
              <a:t>"vertical" </a:t>
            </a:r>
            <a:r>
              <a:rPr lang="en-US" sz="3700" i="1" dirty="0">
                <a:solidFill>
                  <a:srgbClr val="008080"/>
                </a:solidFill>
                <a:latin typeface="Monaco"/>
              </a:rPr>
              <a:t>&gt;</a:t>
            </a:r>
          </a:p>
          <a:p>
            <a:pPr marL="0" indent="0">
              <a:buNone/>
            </a:pPr>
            <a:r>
              <a:rPr lang="en-US" sz="3700" dirty="0">
                <a:solidFill>
                  <a:srgbClr val="000000"/>
                </a:solidFill>
                <a:latin typeface="Monaco"/>
              </a:rPr>
              <a:t> </a:t>
            </a:r>
            <a:r>
              <a:rPr lang="en-US" sz="3700" dirty="0">
                <a:solidFill>
                  <a:srgbClr val="008080"/>
                </a:solidFill>
                <a:latin typeface="Monaco"/>
              </a:rPr>
              <a:t>&lt;</a:t>
            </a:r>
            <a:r>
              <a:rPr lang="en-US" sz="3700" dirty="0" err="1">
                <a:solidFill>
                  <a:srgbClr val="3F7F7F"/>
                </a:solidFill>
                <a:latin typeface="Monaco"/>
              </a:rPr>
              <a:t>TextView</a:t>
            </a:r>
            <a:endParaRPr lang="en-US" sz="3700" dirty="0">
              <a:solidFill>
                <a:srgbClr val="3F7F7F"/>
              </a:solidFill>
              <a:latin typeface="Monaco"/>
            </a:endParaRPr>
          </a:p>
          <a:p>
            <a:pPr marL="0" indent="0">
              <a:buNone/>
            </a:pPr>
            <a:r>
              <a:rPr lang="en-US" sz="3700" dirty="0">
                <a:latin typeface="Monaco"/>
              </a:rPr>
              <a:t>        </a:t>
            </a:r>
            <a:r>
              <a:rPr lang="en-US" sz="3700" dirty="0" err="1">
                <a:solidFill>
                  <a:srgbClr val="7F007F"/>
                </a:solidFill>
                <a:latin typeface="Monaco"/>
              </a:rPr>
              <a:t>android:layout_width</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fill_parent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android:layout_height</a:t>
            </a:r>
            <a:r>
              <a:rPr lang="en-US" sz="3700" dirty="0">
                <a:solidFill>
                  <a:srgbClr val="000000"/>
                </a:solidFill>
                <a:latin typeface="Monaco"/>
              </a:rPr>
              <a:t>=</a:t>
            </a:r>
            <a:r>
              <a:rPr lang="en-US" sz="3700" i="1" dirty="0">
                <a:solidFill>
                  <a:srgbClr val="2A00FF"/>
                </a:solidFill>
                <a:latin typeface="Monaco"/>
              </a:rPr>
              <a:t>"</a:t>
            </a:r>
            <a:r>
              <a:rPr lang="en-US" sz="3700" i="1" dirty="0" err="1">
                <a:solidFill>
                  <a:srgbClr val="2A00FF"/>
                </a:solidFill>
                <a:latin typeface="Monaco"/>
              </a:rPr>
              <a:t>wrap_content</a:t>
            </a:r>
            <a:r>
              <a:rPr lang="en-US" sz="3700" i="1" dirty="0">
                <a:solidFill>
                  <a:srgbClr val="2A00FF"/>
                </a:solidFill>
                <a:latin typeface="Monaco"/>
              </a:rPr>
              <a:t>"</a:t>
            </a:r>
          </a:p>
          <a:p>
            <a:pPr marL="0" indent="0">
              <a:buNone/>
            </a:pPr>
            <a:r>
              <a:rPr lang="en-US" sz="3700" dirty="0">
                <a:latin typeface="Monaco"/>
              </a:rPr>
              <a:t>        </a:t>
            </a:r>
            <a:r>
              <a:rPr lang="en-US" sz="3700" dirty="0" err="1">
                <a:solidFill>
                  <a:srgbClr val="7F007F"/>
                </a:solidFill>
                <a:latin typeface="Monaco"/>
              </a:rPr>
              <a:t>android:text</a:t>
            </a:r>
            <a:r>
              <a:rPr lang="en-US" sz="3700" dirty="0">
                <a:solidFill>
                  <a:srgbClr val="000000"/>
                </a:solidFill>
                <a:latin typeface="Monaco"/>
              </a:rPr>
              <a:t>=</a:t>
            </a:r>
            <a:r>
              <a:rPr lang="en-US" sz="3700" i="1" dirty="0">
                <a:solidFill>
                  <a:srgbClr val="2A00FF"/>
                </a:solidFill>
                <a:latin typeface="Monaco"/>
              </a:rPr>
              <a:t>"@string/</a:t>
            </a:r>
            <a:r>
              <a:rPr lang="en-US" sz="3700" i="1" dirty="0" err="1" smtClean="0">
                <a:solidFill>
                  <a:srgbClr val="2A00FF"/>
                </a:solidFill>
                <a:latin typeface="Monaco"/>
              </a:rPr>
              <a:t>hello_world</a:t>
            </a:r>
            <a:r>
              <a:rPr lang="en-US" sz="3700" i="1" dirty="0" smtClean="0">
                <a:solidFill>
                  <a:srgbClr val="2A00FF"/>
                </a:solidFill>
                <a:latin typeface="Monaco"/>
              </a:rPr>
              <a:t>" </a:t>
            </a:r>
            <a:r>
              <a:rPr lang="en-US" sz="3700" i="1" dirty="0">
                <a:solidFill>
                  <a:srgbClr val="008080"/>
                </a:solidFill>
                <a:latin typeface="Monaco"/>
              </a:rPr>
              <a:t>/</a:t>
            </a:r>
            <a:r>
              <a:rPr lang="en-US" sz="3700" i="1" dirty="0" smtClean="0">
                <a:solidFill>
                  <a:srgbClr val="008080"/>
                </a:solidFill>
                <a:latin typeface="Monaco"/>
              </a:rPr>
              <a:t>&gt;</a:t>
            </a:r>
          </a:p>
          <a:p>
            <a:pPr marL="0" indent="0">
              <a:buNone/>
            </a:pPr>
            <a:r>
              <a:rPr lang="it-IT" sz="3700" dirty="0" smtClean="0">
                <a:solidFill>
                  <a:srgbClr val="008080"/>
                </a:solidFill>
                <a:latin typeface="Monaco"/>
              </a:rPr>
              <a:t>&lt;</a:t>
            </a:r>
            <a:r>
              <a:rPr lang="it-IT" sz="3700" dirty="0">
                <a:solidFill>
                  <a:srgbClr val="008080"/>
                </a:solidFill>
                <a:latin typeface="Monaco"/>
              </a:rPr>
              <a:t>/</a:t>
            </a:r>
            <a:r>
              <a:rPr lang="it-IT" sz="3700" dirty="0" err="1">
                <a:solidFill>
                  <a:srgbClr val="3F7F7F"/>
                </a:solidFill>
                <a:latin typeface="Monaco"/>
              </a:rPr>
              <a:t>LinearLayout</a:t>
            </a:r>
            <a:r>
              <a:rPr lang="it-IT" sz="3700" dirty="0">
                <a:solidFill>
                  <a:srgbClr val="008080"/>
                </a:solidFill>
                <a:latin typeface="Monaco"/>
              </a:rPr>
              <a:t>&gt;</a:t>
            </a:r>
            <a:endParaRPr lang="en-US" sz="3700" dirty="0" smtClean="0"/>
          </a:p>
        </p:txBody>
      </p:sp>
      <p:sp>
        <p:nvSpPr>
          <p:cNvPr id="11" name="Rectangle 10"/>
          <p:cNvSpPr/>
          <p:nvPr/>
        </p:nvSpPr>
        <p:spPr>
          <a:xfrm>
            <a:off x="228600" y="2514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2"/>
          <p:cNvSpPr txBox="1">
            <a:spLocks/>
          </p:cNvSpPr>
          <p:nvPr/>
        </p:nvSpPr>
        <p:spPr>
          <a:xfrm>
            <a:off x="228600" y="4495800"/>
            <a:ext cx="6324600" cy="20574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err="1" smtClean="0">
                <a:solidFill>
                  <a:srgbClr val="7F0055"/>
                </a:solidFill>
                <a:latin typeface="Monaco"/>
              </a:rPr>
              <a:t>MainActivity.java</a:t>
            </a:r>
            <a:endParaRPr lang="en-US" b="1" dirty="0" smtClean="0">
              <a:solidFill>
                <a:srgbClr val="7F0055"/>
              </a:solidFill>
              <a:latin typeface="Monaco"/>
            </a:endParaRPr>
          </a:p>
          <a:p>
            <a:pPr marL="0" indent="0">
              <a:buNone/>
            </a:pPr>
            <a:r>
              <a:rPr lang="en-US" b="1" dirty="0" smtClean="0">
                <a:solidFill>
                  <a:srgbClr val="7F0055"/>
                </a:solidFill>
                <a:latin typeface="Monaco"/>
              </a:rPr>
              <a:t>public</a:t>
            </a:r>
            <a:r>
              <a:rPr lang="en-US" b="1" dirty="0" smtClean="0">
                <a:solidFill>
                  <a:srgbClr val="000000"/>
                </a:solidFill>
                <a:latin typeface="Monaco"/>
              </a:rPr>
              <a:t> </a:t>
            </a:r>
            <a:r>
              <a:rPr lang="en-US" b="1" dirty="0">
                <a:solidFill>
                  <a:srgbClr val="7F0055"/>
                </a:solidFill>
                <a:latin typeface="Monaco"/>
              </a:rPr>
              <a:t>class</a:t>
            </a:r>
            <a:r>
              <a:rPr lang="en-US" b="1" dirty="0">
                <a:solidFill>
                  <a:srgbClr val="000000"/>
                </a:solidFill>
                <a:latin typeface="Monaco"/>
              </a:rPr>
              <a:t> </a:t>
            </a:r>
            <a:r>
              <a:rPr lang="en-US" b="1" dirty="0" err="1">
                <a:solidFill>
                  <a:srgbClr val="000000"/>
                </a:solidFill>
                <a:latin typeface="Monaco"/>
              </a:rPr>
              <a:t>MainActivity</a:t>
            </a:r>
            <a:r>
              <a:rPr lang="en-US" b="1" dirty="0">
                <a:solidFill>
                  <a:srgbClr val="000000"/>
                </a:solidFill>
                <a:latin typeface="Monaco"/>
              </a:rPr>
              <a:t> </a:t>
            </a:r>
            <a:r>
              <a:rPr lang="en-US" b="1" dirty="0">
                <a:solidFill>
                  <a:srgbClr val="7F0055"/>
                </a:solidFill>
                <a:latin typeface="Monaco"/>
              </a:rPr>
              <a:t>extends</a:t>
            </a:r>
            <a:r>
              <a:rPr lang="en-US" b="1" dirty="0">
                <a:solidFill>
                  <a:srgbClr val="000000"/>
                </a:solidFill>
                <a:latin typeface="Monaco"/>
              </a:rPr>
              <a:t> Activity {</a:t>
            </a:r>
          </a:p>
          <a:p>
            <a:pPr marL="0" indent="0">
              <a:buNone/>
            </a:pPr>
            <a:r>
              <a:rPr lang="en-US" dirty="0">
                <a:solidFill>
                  <a:srgbClr val="000000"/>
                </a:solidFill>
                <a:latin typeface="Monaco"/>
              </a:rPr>
              <a:t>    </a:t>
            </a:r>
            <a:r>
              <a:rPr lang="en-US" dirty="0">
                <a:solidFill>
                  <a:srgbClr val="646464"/>
                </a:solidFill>
                <a:latin typeface="Monaco"/>
              </a:rPr>
              <a:t>@Override</a:t>
            </a:r>
          </a:p>
          <a:p>
            <a:pPr marL="0" indent="0">
              <a:buNone/>
            </a:pPr>
            <a:r>
              <a:rPr lang="en-US" dirty="0">
                <a:solidFill>
                  <a:srgbClr val="000000"/>
                </a:solidFill>
                <a:latin typeface="Monaco"/>
              </a:rPr>
              <a:t>    </a:t>
            </a:r>
            <a:r>
              <a:rPr lang="en-US" b="1" dirty="0">
                <a:solidFill>
                  <a:srgbClr val="7F0055"/>
                </a:solidFill>
                <a:latin typeface="Monaco"/>
              </a:rPr>
              <a:t>public</a:t>
            </a:r>
            <a:r>
              <a:rPr lang="en-US" b="1" dirty="0">
                <a:solidFill>
                  <a:srgbClr val="000000"/>
                </a:solidFill>
                <a:latin typeface="Monaco"/>
              </a:rPr>
              <a:t> </a:t>
            </a:r>
            <a:r>
              <a:rPr lang="en-US" b="1" dirty="0">
                <a:solidFill>
                  <a:srgbClr val="7F0055"/>
                </a:solidFill>
                <a:latin typeface="Monaco"/>
              </a:rPr>
              <a:t>void</a:t>
            </a:r>
            <a:r>
              <a:rPr lang="en-US" b="1" dirty="0">
                <a:solidFill>
                  <a:srgbClr val="000000"/>
                </a:solidFill>
                <a:latin typeface="Monaco"/>
              </a:rPr>
              <a:t> </a:t>
            </a:r>
            <a:r>
              <a:rPr lang="en-US" b="1" dirty="0" err="1">
                <a:solidFill>
                  <a:srgbClr val="000000"/>
                </a:solidFill>
                <a:latin typeface="Monaco"/>
              </a:rPr>
              <a:t>onCreate</a:t>
            </a:r>
            <a:r>
              <a:rPr lang="en-US" b="1" dirty="0">
                <a:solidFill>
                  <a:srgbClr val="000000"/>
                </a:solidFill>
                <a:latin typeface="Monaco"/>
              </a:rPr>
              <a:t>(Bundle </a:t>
            </a:r>
            <a:r>
              <a:rPr lang="en-US" b="1" dirty="0" err="1">
                <a:solidFill>
                  <a:srgbClr val="000000"/>
                </a:solidFill>
                <a:latin typeface="Monaco"/>
              </a:rPr>
              <a:t>savedInstanceState</a:t>
            </a:r>
            <a:r>
              <a:rPr lang="en-US" b="1" dirty="0">
                <a:solidFill>
                  <a:srgbClr val="000000"/>
                </a:solidFill>
                <a:latin typeface="Monaco"/>
              </a:rPr>
              <a:t>) </a:t>
            </a:r>
            <a:r>
              <a:rPr lang="en-US" b="1" dirty="0" smtClean="0">
                <a:solidFill>
                  <a:srgbClr val="000000"/>
                </a:solidFill>
                <a:latin typeface="Monaco"/>
              </a:rPr>
              <a:t>{</a:t>
            </a:r>
          </a:p>
          <a:p>
            <a:pPr marL="0" indent="0">
              <a:buNone/>
            </a:pPr>
            <a:r>
              <a:rPr lang="en-US" b="1" dirty="0">
                <a:solidFill>
                  <a:srgbClr val="000000"/>
                </a:solidFill>
                <a:latin typeface="Monaco"/>
              </a:rPr>
              <a:t>	</a:t>
            </a:r>
            <a:r>
              <a:rPr lang="en-US" b="1" dirty="0" smtClean="0">
                <a:solidFill>
                  <a:srgbClr val="000000"/>
                </a:solidFill>
                <a:latin typeface="Monaco"/>
              </a:rPr>
              <a:t>// </a:t>
            </a:r>
            <a:r>
              <a:rPr lang="en-US" b="1" dirty="0" err="1" smtClean="0">
                <a:solidFill>
                  <a:srgbClr val="000000"/>
                </a:solidFill>
                <a:latin typeface="Monaco"/>
              </a:rPr>
              <a:t>savedInstanceState</a:t>
            </a:r>
            <a:r>
              <a:rPr lang="en-US" b="1" dirty="0" smtClean="0">
                <a:solidFill>
                  <a:srgbClr val="000000"/>
                </a:solidFill>
                <a:latin typeface="Monaco"/>
              </a:rPr>
              <a:t> holds any data that may have been saved</a:t>
            </a:r>
          </a:p>
          <a:p>
            <a:pPr marL="0" indent="0">
              <a:buNone/>
            </a:pPr>
            <a:r>
              <a:rPr lang="en-US" b="1" dirty="0" smtClean="0">
                <a:solidFill>
                  <a:srgbClr val="000000"/>
                </a:solidFill>
                <a:latin typeface="Monaco"/>
              </a:rPr>
              <a:t> 	// for the activity before it got killed by the system (e.g.</a:t>
            </a:r>
          </a:p>
          <a:p>
            <a:pPr marL="0" indent="0">
              <a:buNone/>
            </a:pPr>
            <a:r>
              <a:rPr lang="en-US" b="1" dirty="0" smtClean="0">
                <a:solidFill>
                  <a:srgbClr val="000000"/>
                </a:solidFill>
                <a:latin typeface="Monaco"/>
              </a:rPr>
              <a:t> 	// to save memory) the last time</a:t>
            </a:r>
          </a:p>
          <a:p>
            <a:pPr marL="0" indent="0">
              <a:buNone/>
            </a:pPr>
            <a:endParaRPr lang="en-US" b="1" dirty="0">
              <a:solidFill>
                <a:srgbClr val="000000"/>
              </a:solidFill>
              <a:latin typeface="Monaco"/>
            </a:endParaRPr>
          </a:p>
          <a:p>
            <a:pPr marL="0" indent="0">
              <a:buNone/>
            </a:pPr>
            <a:r>
              <a:rPr lang="en-US" dirty="0">
                <a:solidFill>
                  <a:srgbClr val="000000"/>
                </a:solidFill>
                <a:latin typeface="Monaco"/>
              </a:rPr>
              <a:t>        </a:t>
            </a:r>
            <a:r>
              <a:rPr lang="en-US" b="1" dirty="0" err="1">
                <a:solidFill>
                  <a:srgbClr val="7F0055"/>
                </a:solidFill>
                <a:latin typeface="Monaco"/>
              </a:rPr>
              <a:t>super</a:t>
            </a:r>
            <a:r>
              <a:rPr lang="en-US" b="1" dirty="0" err="1">
                <a:solidFill>
                  <a:srgbClr val="000000"/>
                </a:solidFill>
                <a:latin typeface="Monaco"/>
              </a:rPr>
              <a:t>.onCreate</a:t>
            </a:r>
            <a:r>
              <a:rPr lang="en-US" b="1" dirty="0">
                <a:solidFill>
                  <a:srgbClr val="000000"/>
                </a:solidFill>
                <a:latin typeface="Monaco"/>
              </a:rPr>
              <a:t>(</a:t>
            </a:r>
            <a:r>
              <a:rPr lang="en-US" b="1" dirty="0" err="1">
                <a:solidFill>
                  <a:srgbClr val="000000"/>
                </a:solidFill>
                <a:latin typeface="Monaco"/>
              </a:rPr>
              <a:t>savedInstanceState</a:t>
            </a:r>
            <a:r>
              <a:rPr lang="en-US" b="1" dirty="0">
                <a:solidFill>
                  <a:srgbClr val="000000"/>
                </a:solidFill>
                <a:latin typeface="Monaco"/>
              </a:rPr>
              <a:t>);</a:t>
            </a:r>
          </a:p>
          <a:p>
            <a:pPr marL="0" indent="0">
              <a:buNone/>
            </a:pPr>
            <a:r>
              <a:rPr lang="en-US" dirty="0">
                <a:solidFill>
                  <a:srgbClr val="000000"/>
                </a:solidFill>
                <a:latin typeface="Monaco"/>
              </a:rPr>
              <a:t>        </a:t>
            </a:r>
            <a:r>
              <a:rPr lang="en-US" dirty="0" err="1">
                <a:solidFill>
                  <a:srgbClr val="000000"/>
                </a:solidFill>
                <a:latin typeface="Monaco"/>
              </a:rPr>
              <a:t>setContentView</a:t>
            </a:r>
            <a:r>
              <a:rPr lang="en-US" dirty="0">
                <a:solidFill>
                  <a:srgbClr val="000000"/>
                </a:solidFill>
                <a:latin typeface="Monaco"/>
              </a:rPr>
              <a:t>(</a:t>
            </a:r>
            <a:r>
              <a:rPr lang="en-US" dirty="0" err="1" smtClean="0">
                <a:solidFill>
                  <a:srgbClr val="000000"/>
                </a:solidFill>
                <a:latin typeface="Monaco"/>
              </a:rPr>
              <a:t>R.layout.</a:t>
            </a:r>
            <a:r>
              <a:rPr lang="en-US" i="1" dirty="0" err="1" smtClean="0">
                <a:solidFill>
                  <a:srgbClr val="0000C0"/>
                </a:solidFill>
                <a:latin typeface="Monaco"/>
              </a:rPr>
              <a:t>main</a:t>
            </a:r>
            <a:r>
              <a:rPr lang="en-US" i="1" dirty="0">
                <a:solidFill>
                  <a:srgbClr val="000000"/>
                </a:solidFill>
                <a:latin typeface="Monaco"/>
              </a:rPr>
              <a:t>);</a:t>
            </a:r>
          </a:p>
          <a:p>
            <a:pPr marL="0" indent="0">
              <a:buNone/>
            </a:pPr>
            <a:r>
              <a:rPr lang="en-US" dirty="0" smtClean="0">
                <a:solidFill>
                  <a:srgbClr val="000000"/>
                </a:solidFill>
                <a:latin typeface="Monaco"/>
              </a:rPr>
              <a:t>}</a:t>
            </a:r>
            <a:endParaRPr lang="en-US" dirty="0" smtClean="0"/>
          </a:p>
        </p:txBody>
      </p:sp>
      <p:sp>
        <p:nvSpPr>
          <p:cNvPr id="14" name="Rectangle 13"/>
          <p:cNvSpPr/>
          <p:nvPr/>
        </p:nvSpPr>
        <p:spPr>
          <a:xfrm>
            <a:off x="228600" y="4419600"/>
            <a:ext cx="6019800" cy="1752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6629400" y="2514600"/>
            <a:ext cx="1917700" cy="26289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32</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191593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dirty="0" smtClean="0"/>
              <a:t>Reference included content via </a:t>
            </a:r>
            <a:r>
              <a:rPr lang="en-US" dirty="0" err="1" smtClean="0"/>
              <a:t>R.java</a:t>
            </a:r>
            <a:endParaRPr lang="en-US" dirty="0"/>
          </a:p>
        </p:txBody>
      </p:sp>
      <p:pic>
        <p:nvPicPr>
          <p:cNvPr id="7" name="Picture 6"/>
          <p:cNvPicPr>
            <a:picLocks noChangeAspect="1"/>
          </p:cNvPicPr>
          <p:nvPr/>
        </p:nvPicPr>
        <p:blipFill>
          <a:blip r:embed="rId2"/>
          <a:stretch>
            <a:fillRect/>
          </a:stretch>
        </p:blipFill>
        <p:spPr>
          <a:xfrm>
            <a:off x="457200" y="2514600"/>
            <a:ext cx="8534400" cy="3749795"/>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33</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11181898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a:t>
            </a:r>
            <a:endParaRPr lang="en-US"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dirty="0" smtClean="0"/>
              <a:t>Faceless components that typically run in the background</a:t>
            </a:r>
          </a:p>
          <a:p>
            <a:pPr lvl="1"/>
            <a:r>
              <a:rPr lang="en-US" dirty="0" smtClean="0"/>
              <a:t>Music player, network download, </a:t>
            </a:r>
            <a:r>
              <a:rPr lang="en-US" dirty="0" err="1" smtClean="0"/>
              <a:t>etc</a:t>
            </a:r>
            <a:endParaRPr lang="en-US" dirty="0" smtClean="0"/>
          </a:p>
          <a:p>
            <a:r>
              <a:rPr lang="en-US" dirty="0" smtClean="0"/>
              <a:t>Services can be started in two ways</a:t>
            </a:r>
          </a:p>
          <a:p>
            <a:pPr lvl="1"/>
            <a:r>
              <a:rPr lang="en-US" dirty="0" smtClean="0"/>
              <a:t>A component can start the service by calling </a:t>
            </a:r>
            <a:r>
              <a:rPr lang="en-US" dirty="0" err="1" smtClean="0"/>
              <a:t>startService</a:t>
            </a:r>
            <a:r>
              <a:rPr lang="en-US" dirty="0" smtClean="0"/>
              <a:t>()</a:t>
            </a:r>
          </a:p>
          <a:p>
            <a:pPr lvl="1"/>
            <a:r>
              <a:rPr lang="en-US" dirty="0" smtClean="0"/>
              <a:t>A component can call </a:t>
            </a:r>
            <a:r>
              <a:rPr lang="en-US" dirty="0" err="1" smtClean="0"/>
              <a:t>bindService</a:t>
            </a:r>
            <a:r>
              <a:rPr lang="en-US" dirty="0" smtClean="0"/>
              <a:t>() to create the service</a:t>
            </a:r>
          </a:p>
          <a:p>
            <a:r>
              <a:rPr lang="en-US" dirty="0" smtClean="0"/>
              <a:t>Service started using </a:t>
            </a:r>
            <a:r>
              <a:rPr lang="en-US" dirty="0" err="1" smtClean="0"/>
              <a:t>startService</a:t>
            </a:r>
            <a:r>
              <a:rPr lang="en-US" dirty="0" smtClean="0"/>
              <a:t>() remains running until explicitly killed</a:t>
            </a:r>
          </a:p>
          <a:p>
            <a:r>
              <a:rPr lang="en-US" dirty="0" smtClean="0"/>
              <a:t>Service started using </a:t>
            </a:r>
            <a:r>
              <a:rPr lang="en-US" dirty="0" err="1" smtClean="0"/>
              <a:t>bindService</a:t>
            </a:r>
            <a:r>
              <a:rPr lang="en-US" dirty="0" smtClean="0"/>
              <a:t>() runs as long as the component that created it is still “bound” to it.</a:t>
            </a:r>
          </a:p>
          <a:p>
            <a:r>
              <a:rPr lang="en-US" dirty="0" smtClean="0"/>
              <a:t>The Android system can force-stop a service when memory is low</a:t>
            </a:r>
          </a:p>
          <a:p>
            <a:pPr lvl="1"/>
            <a:r>
              <a:rPr lang="en-US" dirty="0" smtClean="0"/>
              <a:t>However “foreground” services are almost never killed</a:t>
            </a:r>
          </a:p>
          <a:p>
            <a:pPr lvl="1"/>
            <a:r>
              <a:rPr lang="en-US" dirty="0" smtClean="0"/>
              <a:t>If the system kills a service, it will restart the service as soon as resource is available </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34</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51946425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Services Example</a:t>
            </a:r>
            <a:endParaRPr lang="en-US" dirty="0"/>
          </a:p>
        </p:txBody>
      </p:sp>
      <p:sp>
        <p:nvSpPr>
          <p:cNvPr id="8" name="Content Placeholder 2"/>
          <p:cNvSpPr txBox="1">
            <a:spLocks/>
          </p:cNvSpPr>
          <p:nvPr/>
        </p:nvSpPr>
        <p:spPr>
          <a:xfrm>
            <a:off x="1066800" y="1371600"/>
            <a:ext cx="6326505" cy="19812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err="1" smtClean="0">
                <a:solidFill>
                  <a:srgbClr val="7F0055"/>
                </a:solidFill>
                <a:latin typeface="Monaco"/>
              </a:rPr>
              <a:t>BackgroundSoundServie.java</a:t>
            </a:r>
            <a:endParaRPr lang="en-US" sz="4800" b="1" dirty="0" smtClean="0">
              <a:solidFill>
                <a:srgbClr val="7F0055"/>
              </a:solidFill>
              <a:latin typeface="Monaco"/>
            </a:endParaRPr>
          </a:p>
          <a:p>
            <a:pPr marL="0" indent="0">
              <a:buNone/>
            </a:pPr>
            <a:r>
              <a:rPr lang="en-US" sz="4000" b="1" dirty="0">
                <a:solidFill>
                  <a:srgbClr val="7F0055"/>
                </a:solidFill>
                <a:latin typeface="Monaco"/>
              </a:rPr>
              <a:t>public</a:t>
            </a:r>
            <a:r>
              <a:rPr lang="en-US" sz="4000" b="1" dirty="0">
                <a:solidFill>
                  <a:srgbClr val="000000"/>
                </a:solidFill>
                <a:latin typeface="Monaco"/>
              </a:rPr>
              <a:t> </a:t>
            </a:r>
            <a:r>
              <a:rPr lang="en-US" sz="4000" b="1" dirty="0">
                <a:solidFill>
                  <a:srgbClr val="7F0055"/>
                </a:solidFill>
                <a:latin typeface="Monaco"/>
              </a:rPr>
              <a:t>class</a:t>
            </a:r>
            <a:r>
              <a:rPr lang="en-US" sz="4000" b="1" dirty="0">
                <a:solidFill>
                  <a:srgbClr val="000000"/>
                </a:solidFill>
                <a:latin typeface="Monaco"/>
              </a:rPr>
              <a:t> </a:t>
            </a:r>
            <a:r>
              <a:rPr lang="en-US" sz="4000" b="1" dirty="0" err="1">
                <a:solidFill>
                  <a:srgbClr val="000000"/>
                </a:solidFill>
                <a:latin typeface="Monaco"/>
              </a:rPr>
              <a:t>BackgroundSoundService</a:t>
            </a:r>
            <a:r>
              <a:rPr lang="en-US" sz="4000" b="1" dirty="0">
                <a:solidFill>
                  <a:srgbClr val="000000"/>
                </a:solidFill>
                <a:latin typeface="Monaco"/>
              </a:rPr>
              <a:t> </a:t>
            </a:r>
            <a:r>
              <a:rPr lang="en-US" sz="4000" b="1" dirty="0">
                <a:solidFill>
                  <a:srgbClr val="7F0055"/>
                </a:solidFill>
                <a:latin typeface="Monaco"/>
              </a:rPr>
              <a:t>extends</a:t>
            </a:r>
            <a:r>
              <a:rPr lang="en-US" sz="4000" b="1" dirty="0">
                <a:solidFill>
                  <a:srgbClr val="000000"/>
                </a:solidFill>
                <a:latin typeface="Monaco"/>
              </a:rPr>
              <a:t> Service {</a:t>
            </a:r>
          </a:p>
          <a:p>
            <a:pPr marL="0" indent="0">
              <a:buNone/>
            </a:pPr>
            <a:r>
              <a:rPr lang="en-US" sz="4000" dirty="0">
                <a:solidFill>
                  <a:srgbClr val="000000"/>
                </a:solidFill>
                <a:latin typeface="Monaco"/>
              </a:rPr>
              <a:t>	</a:t>
            </a:r>
            <a:r>
              <a:rPr lang="en-US" sz="4000" dirty="0" err="1">
                <a:solidFill>
                  <a:srgbClr val="000000"/>
                </a:solidFill>
                <a:latin typeface="Monaco"/>
              </a:rPr>
              <a:t>MediaPlayer</a:t>
            </a:r>
            <a:r>
              <a:rPr lang="en-US" sz="4000" dirty="0">
                <a:solidFill>
                  <a:srgbClr val="000000"/>
                </a:solidFill>
                <a:latin typeface="Monaco"/>
              </a:rPr>
              <a:t> </a:t>
            </a:r>
            <a:r>
              <a:rPr lang="en-US" sz="4000" dirty="0">
                <a:solidFill>
                  <a:srgbClr val="0000C0"/>
                </a:solidFill>
                <a:latin typeface="Monaco"/>
              </a:rPr>
              <a:t>player</a:t>
            </a:r>
            <a:r>
              <a:rPr lang="en-US" sz="4000" dirty="0" smtClean="0">
                <a:solidFill>
                  <a:srgbClr val="000000"/>
                </a:solidFill>
                <a:latin typeface="Monaco"/>
              </a:rPr>
              <a:t>;</a:t>
            </a:r>
            <a:r>
              <a:rPr lang="en-US" sz="4000" dirty="0">
                <a:solidFill>
                  <a:srgbClr val="000000"/>
                </a:solidFill>
                <a:latin typeface="Monaco"/>
              </a:rPr>
              <a:t>		</a:t>
            </a:r>
          </a:p>
          <a:p>
            <a:pPr marL="0" indent="0">
              <a:buNone/>
            </a:pPr>
            <a:r>
              <a:rPr lang="en-US" sz="4000" dirty="0">
                <a:solidFill>
                  <a:srgbClr val="000000"/>
                </a:solidFill>
                <a:latin typeface="Monaco"/>
              </a:rPr>
              <a:t>	</a:t>
            </a:r>
            <a:r>
              <a:rPr lang="en-US" sz="4000" b="1" dirty="0">
                <a:solidFill>
                  <a:srgbClr val="7F0055"/>
                </a:solidFill>
                <a:latin typeface="Monaco"/>
              </a:rPr>
              <a:t>public</a:t>
            </a:r>
            <a:r>
              <a:rPr lang="en-US" sz="4000" b="1" dirty="0">
                <a:solidFill>
                  <a:srgbClr val="000000"/>
                </a:solidFill>
                <a:latin typeface="Monaco"/>
              </a:rPr>
              <a:t> </a:t>
            </a:r>
            <a:r>
              <a:rPr lang="en-US" sz="4000" b="1" dirty="0">
                <a:solidFill>
                  <a:srgbClr val="7F0055"/>
                </a:solidFill>
                <a:latin typeface="Monaco"/>
              </a:rPr>
              <a:t>void</a:t>
            </a:r>
            <a:r>
              <a:rPr lang="en-US" sz="4000" b="1" dirty="0">
                <a:solidFill>
                  <a:srgbClr val="000000"/>
                </a:solidFill>
                <a:latin typeface="Monaco"/>
              </a:rPr>
              <a:t> </a:t>
            </a:r>
            <a:r>
              <a:rPr lang="en-US" sz="4000" b="1" dirty="0" err="1">
                <a:solidFill>
                  <a:srgbClr val="000000"/>
                </a:solidFill>
                <a:latin typeface="Monaco"/>
              </a:rPr>
              <a:t>onCreate</a:t>
            </a:r>
            <a:r>
              <a:rPr lang="en-US" sz="4000" b="1" dirty="0">
                <a:solidFill>
                  <a:srgbClr val="000000"/>
                </a:solidFill>
                <a:latin typeface="Monaco"/>
              </a:rPr>
              <a:t>() {</a:t>
            </a:r>
          </a:p>
          <a:p>
            <a:pPr marL="0" indent="0">
              <a:buNone/>
            </a:pPr>
            <a:r>
              <a:rPr lang="en-US" sz="4000" dirty="0">
                <a:solidFill>
                  <a:srgbClr val="000000"/>
                </a:solidFill>
                <a:latin typeface="Monaco"/>
              </a:rPr>
              <a:t>		</a:t>
            </a:r>
            <a:r>
              <a:rPr lang="en-US" sz="4000" b="1" dirty="0" err="1">
                <a:solidFill>
                  <a:srgbClr val="7F0055"/>
                </a:solidFill>
                <a:latin typeface="Monaco"/>
              </a:rPr>
              <a:t>super</a:t>
            </a:r>
            <a:r>
              <a:rPr lang="en-US" sz="4000" b="1" dirty="0" err="1">
                <a:solidFill>
                  <a:srgbClr val="000000"/>
                </a:solidFill>
                <a:latin typeface="Monaco"/>
              </a:rPr>
              <a:t>.onCreate</a:t>
            </a:r>
            <a:r>
              <a:rPr lang="en-US" sz="4000" b="1" dirty="0">
                <a:solidFill>
                  <a:srgbClr val="000000"/>
                </a:solidFill>
                <a:latin typeface="Monaco"/>
              </a:rPr>
              <a:t>();</a:t>
            </a:r>
          </a:p>
          <a:p>
            <a:pPr marL="0" indent="0">
              <a:buNone/>
            </a:pPr>
            <a:r>
              <a:rPr lang="en-US" sz="4000" dirty="0">
                <a:solidFill>
                  <a:srgbClr val="000000"/>
                </a:solidFill>
                <a:latin typeface="Monaco"/>
              </a:rPr>
              <a:t>		</a:t>
            </a:r>
            <a:r>
              <a:rPr lang="en-US" sz="4000" dirty="0">
                <a:solidFill>
                  <a:srgbClr val="0000C0"/>
                </a:solidFill>
                <a:latin typeface="Monaco"/>
              </a:rPr>
              <a:t>player</a:t>
            </a:r>
            <a:r>
              <a:rPr lang="en-US" sz="4000" dirty="0">
                <a:solidFill>
                  <a:srgbClr val="000000"/>
                </a:solidFill>
                <a:latin typeface="Monaco"/>
              </a:rPr>
              <a:t> = </a:t>
            </a:r>
            <a:r>
              <a:rPr lang="en-US" sz="4000" dirty="0" err="1">
                <a:solidFill>
                  <a:srgbClr val="000000"/>
                </a:solidFill>
                <a:latin typeface="Monaco"/>
              </a:rPr>
              <a:t>MediaPlayer.</a:t>
            </a:r>
            <a:r>
              <a:rPr lang="en-US" sz="4000" i="1" dirty="0" err="1">
                <a:solidFill>
                  <a:srgbClr val="000000"/>
                </a:solidFill>
                <a:latin typeface="Monaco"/>
              </a:rPr>
              <a:t>create</a:t>
            </a:r>
            <a:r>
              <a:rPr lang="en-US" sz="4000" i="1" dirty="0">
                <a:solidFill>
                  <a:srgbClr val="000000"/>
                </a:solidFill>
                <a:latin typeface="Monaco"/>
              </a:rPr>
              <a:t>(</a:t>
            </a:r>
            <a:r>
              <a:rPr lang="en-US" sz="4000" b="1" i="1" dirty="0">
                <a:solidFill>
                  <a:srgbClr val="7F0055"/>
                </a:solidFill>
                <a:latin typeface="Monaco"/>
              </a:rPr>
              <a:t>this</a:t>
            </a:r>
            <a:r>
              <a:rPr lang="en-US" sz="4000" b="1" i="1" dirty="0">
                <a:solidFill>
                  <a:srgbClr val="000000"/>
                </a:solidFill>
                <a:latin typeface="Monaco"/>
              </a:rPr>
              <a:t>, </a:t>
            </a:r>
            <a:r>
              <a:rPr lang="en-US" sz="4000" b="1" i="1" dirty="0" err="1">
                <a:solidFill>
                  <a:srgbClr val="000000"/>
                </a:solidFill>
                <a:latin typeface="Monaco"/>
              </a:rPr>
              <a:t>R.raw.</a:t>
            </a:r>
            <a:r>
              <a:rPr lang="en-US" sz="4000" b="1" i="1" dirty="0" err="1">
                <a:solidFill>
                  <a:srgbClr val="0000C0"/>
                </a:solidFill>
                <a:latin typeface="Monaco"/>
              </a:rPr>
              <a:t>waltz</a:t>
            </a:r>
            <a:r>
              <a:rPr lang="en-US" sz="4000" b="1" i="1" dirty="0">
                <a:solidFill>
                  <a:srgbClr val="000000"/>
                </a:solidFill>
                <a:latin typeface="Monaco"/>
              </a:rPr>
              <a:t>);</a:t>
            </a:r>
          </a:p>
          <a:p>
            <a:pPr marL="0" indent="0">
              <a:buNone/>
            </a:pPr>
            <a:r>
              <a:rPr lang="en-US" sz="4000" dirty="0">
                <a:solidFill>
                  <a:srgbClr val="000000"/>
                </a:solidFill>
                <a:latin typeface="Monaco"/>
              </a:rPr>
              <a:t>		</a:t>
            </a:r>
            <a:r>
              <a:rPr lang="en-US" sz="4000" dirty="0" err="1">
                <a:solidFill>
                  <a:srgbClr val="0000C0"/>
                </a:solidFill>
                <a:latin typeface="Monaco"/>
              </a:rPr>
              <a:t>player</a:t>
            </a:r>
            <a:r>
              <a:rPr lang="en-US" sz="4000" dirty="0" err="1">
                <a:solidFill>
                  <a:srgbClr val="000000"/>
                </a:solidFill>
                <a:latin typeface="Monaco"/>
              </a:rPr>
              <a:t>.setLooping</a:t>
            </a:r>
            <a:r>
              <a:rPr lang="en-US" sz="4000" dirty="0">
                <a:solidFill>
                  <a:srgbClr val="000000"/>
                </a:solidFill>
                <a:latin typeface="Monaco"/>
              </a:rPr>
              <a:t>(</a:t>
            </a:r>
            <a:r>
              <a:rPr lang="en-US" sz="4000" b="1" dirty="0">
                <a:solidFill>
                  <a:srgbClr val="7F0055"/>
                </a:solidFill>
                <a:latin typeface="Monaco"/>
              </a:rPr>
              <a:t>false</a:t>
            </a:r>
            <a:r>
              <a:rPr lang="en-US" sz="4000" b="1" dirty="0">
                <a:solidFill>
                  <a:srgbClr val="000000"/>
                </a:solidFill>
                <a:latin typeface="Monaco"/>
              </a:rPr>
              <a:t>);</a:t>
            </a:r>
          </a:p>
          <a:p>
            <a:pPr marL="0" indent="0">
              <a:buNone/>
            </a:pPr>
            <a:r>
              <a:rPr lang="en-US" sz="4000" dirty="0">
                <a:solidFill>
                  <a:srgbClr val="000000"/>
                </a:solidFill>
                <a:latin typeface="Monaco"/>
              </a:rPr>
              <a:t>		</a:t>
            </a:r>
            <a:r>
              <a:rPr lang="en-US" sz="4000" dirty="0" err="1">
                <a:solidFill>
                  <a:srgbClr val="0000C0"/>
                </a:solidFill>
                <a:latin typeface="Monaco"/>
              </a:rPr>
              <a:t>player</a:t>
            </a:r>
            <a:r>
              <a:rPr lang="en-US" sz="4000" dirty="0" err="1">
                <a:solidFill>
                  <a:srgbClr val="000000"/>
                </a:solidFill>
                <a:latin typeface="Monaco"/>
              </a:rPr>
              <a:t>.setVolume</a:t>
            </a:r>
            <a:r>
              <a:rPr lang="en-US" sz="4000" dirty="0">
                <a:solidFill>
                  <a:srgbClr val="000000"/>
                </a:solidFill>
                <a:latin typeface="Monaco"/>
              </a:rPr>
              <a:t>(100,100);</a:t>
            </a:r>
          </a:p>
          <a:p>
            <a:pPr marL="0" indent="0">
              <a:buNone/>
            </a:pPr>
            <a:r>
              <a:rPr lang="en-US" sz="4000" dirty="0">
                <a:solidFill>
                  <a:srgbClr val="000000"/>
                </a:solidFill>
                <a:latin typeface="Monaco"/>
              </a:rPr>
              <a:t>	}</a:t>
            </a:r>
          </a:p>
          <a:p>
            <a:pPr marL="0" indent="0">
              <a:buNone/>
            </a:pPr>
            <a:r>
              <a:rPr lang="en-US" sz="4000" dirty="0">
                <a:solidFill>
                  <a:srgbClr val="000000"/>
                </a:solidFill>
                <a:latin typeface="Monaco"/>
              </a:rPr>
              <a:t>	</a:t>
            </a:r>
            <a:r>
              <a:rPr lang="en-US" sz="4000" b="1" dirty="0">
                <a:solidFill>
                  <a:srgbClr val="7F0055"/>
                </a:solidFill>
                <a:latin typeface="Monaco"/>
              </a:rPr>
              <a:t>public</a:t>
            </a:r>
            <a:r>
              <a:rPr lang="en-US" sz="4000" b="1" dirty="0">
                <a:solidFill>
                  <a:srgbClr val="000000"/>
                </a:solidFill>
                <a:latin typeface="Monaco"/>
              </a:rPr>
              <a:t> </a:t>
            </a:r>
            <a:r>
              <a:rPr lang="en-US" sz="4000" b="1" dirty="0" err="1">
                <a:solidFill>
                  <a:srgbClr val="7F0055"/>
                </a:solidFill>
                <a:latin typeface="Monaco"/>
              </a:rPr>
              <a:t>int</a:t>
            </a:r>
            <a:r>
              <a:rPr lang="en-US" sz="4000" b="1" dirty="0">
                <a:solidFill>
                  <a:srgbClr val="000000"/>
                </a:solidFill>
                <a:latin typeface="Monaco"/>
              </a:rPr>
              <a:t> </a:t>
            </a:r>
            <a:r>
              <a:rPr lang="en-US" sz="4000" b="1" dirty="0" err="1">
                <a:solidFill>
                  <a:srgbClr val="000000"/>
                </a:solidFill>
                <a:latin typeface="Monaco"/>
              </a:rPr>
              <a:t>onStartCommand</a:t>
            </a:r>
            <a:r>
              <a:rPr lang="en-US" sz="4000" b="1" dirty="0">
                <a:solidFill>
                  <a:srgbClr val="000000"/>
                </a:solidFill>
                <a:latin typeface="Monaco"/>
              </a:rPr>
              <a:t>(Intent intent, </a:t>
            </a:r>
            <a:r>
              <a:rPr lang="en-US" sz="4000" b="1" dirty="0" err="1">
                <a:solidFill>
                  <a:srgbClr val="7F0055"/>
                </a:solidFill>
                <a:latin typeface="Monaco"/>
              </a:rPr>
              <a:t>int</a:t>
            </a:r>
            <a:r>
              <a:rPr lang="en-US" sz="4000" b="1" dirty="0">
                <a:solidFill>
                  <a:srgbClr val="000000"/>
                </a:solidFill>
                <a:latin typeface="Monaco"/>
              </a:rPr>
              <a:t> flags, </a:t>
            </a:r>
            <a:r>
              <a:rPr lang="en-US" sz="4000" b="1" dirty="0" err="1">
                <a:solidFill>
                  <a:srgbClr val="7F0055"/>
                </a:solidFill>
                <a:latin typeface="Monaco"/>
              </a:rPr>
              <a:t>int</a:t>
            </a:r>
            <a:r>
              <a:rPr lang="en-US" sz="4000" b="1" dirty="0">
                <a:solidFill>
                  <a:srgbClr val="000000"/>
                </a:solidFill>
                <a:latin typeface="Monaco"/>
              </a:rPr>
              <a:t> </a:t>
            </a:r>
            <a:r>
              <a:rPr lang="en-US" sz="4000" b="1" dirty="0" err="1">
                <a:solidFill>
                  <a:srgbClr val="000000"/>
                </a:solidFill>
                <a:latin typeface="Monaco"/>
              </a:rPr>
              <a:t>startId</a:t>
            </a:r>
            <a:r>
              <a:rPr lang="en-US" sz="4000" b="1" dirty="0">
                <a:solidFill>
                  <a:srgbClr val="000000"/>
                </a:solidFill>
                <a:latin typeface="Monaco"/>
              </a:rPr>
              <a:t>) {</a:t>
            </a:r>
          </a:p>
          <a:p>
            <a:pPr marL="0" indent="0">
              <a:buNone/>
            </a:pPr>
            <a:r>
              <a:rPr lang="en-US" sz="4000" dirty="0">
                <a:solidFill>
                  <a:srgbClr val="000000"/>
                </a:solidFill>
                <a:latin typeface="Monaco"/>
              </a:rPr>
              <a:t>        </a:t>
            </a:r>
            <a:r>
              <a:rPr lang="en-US" sz="4000" dirty="0" smtClean="0">
                <a:solidFill>
                  <a:srgbClr val="000000"/>
                </a:solidFill>
                <a:latin typeface="Monaco"/>
              </a:rPr>
              <a:t>		</a:t>
            </a:r>
            <a:r>
              <a:rPr lang="en-US" sz="4000" dirty="0" err="1" smtClean="0">
                <a:solidFill>
                  <a:srgbClr val="0000C0"/>
                </a:solidFill>
                <a:latin typeface="Monaco"/>
              </a:rPr>
              <a:t>player</a:t>
            </a:r>
            <a:r>
              <a:rPr lang="en-US" sz="4000" dirty="0" err="1" smtClean="0">
                <a:solidFill>
                  <a:srgbClr val="000000"/>
                </a:solidFill>
                <a:latin typeface="Monaco"/>
              </a:rPr>
              <a:t>.start</a:t>
            </a:r>
            <a:r>
              <a:rPr lang="en-US" sz="4000" dirty="0">
                <a:solidFill>
                  <a:srgbClr val="000000"/>
                </a:solidFill>
                <a:latin typeface="Monaco"/>
              </a:rPr>
              <a:t>();</a:t>
            </a:r>
          </a:p>
          <a:p>
            <a:pPr marL="0" indent="0">
              <a:buNone/>
            </a:pPr>
            <a:r>
              <a:rPr lang="en-US" sz="4000" dirty="0">
                <a:solidFill>
                  <a:srgbClr val="000000"/>
                </a:solidFill>
                <a:latin typeface="Monaco"/>
              </a:rPr>
              <a:t>       </a:t>
            </a:r>
            <a:r>
              <a:rPr lang="en-US" sz="4000" dirty="0" smtClean="0">
                <a:solidFill>
                  <a:srgbClr val="000000"/>
                </a:solidFill>
                <a:latin typeface="Monaco"/>
              </a:rPr>
              <a:t>		 </a:t>
            </a:r>
            <a:r>
              <a:rPr lang="en-US" sz="4000" b="1" dirty="0">
                <a:solidFill>
                  <a:srgbClr val="7F0055"/>
                </a:solidFill>
                <a:latin typeface="Monaco"/>
              </a:rPr>
              <a:t>return</a:t>
            </a:r>
            <a:r>
              <a:rPr lang="en-US" sz="4000" b="1" dirty="0">
                <a:solidFill>
                  <a:srgbClr val="000000"/>
                </a:solidFill>
                <a:latin typeface="Monaco"/>
              </a:rPr>
              <a:t> 1;</a:t>
            </a:r>
          </a:p>
          <a:p>
            <a:pPr marL="0" indent="0">
              <a:buNone/>
            </a:pPr>
            <a:r>
              <a:rPr lang="en-US" sz="4000" dirty="0">
                <a:solidFill>
                  <a:srgbClr val="000000"/>
                </a:solidFill>
                <a:latin typeface="Monaco"/>
              </a:rPr>
              <a:t>    }</a:t>
            </a:r>
          </a:p>
          <a:p>
            <a:pPr marL="0" indent="0">
              <a:buNone/>
            </a:pPr>
            <a:r>
              <a:rPr lang="en-US" sz="4000" dirty="0" smtClean="0">
                <a:solidFill>
                  <a:srgbClr val="000000"/>
                </a:solidFill>
                <a:latin typeface="Monaco"/>
              </a:rPr>
              <a:t>}</a:t>
            </a:r>
            <a:endParaRPr lang="en-US" sz="3700" dirty="0" smtClean="0"/>
          </a:p>
        </p:txBody>
      </p:sp>
      <p:sp>
        <p:nvSpPr>
          <p:cNvPr id="9" name="Rectangle 8"/>
          <p:cNvSpPr/>
          <p:nvPr/>
        </p:nvSpPr>
        <p:spPr>
          <a:xfrm>
            <a:off x="1066800" y="1371600"/>
            <a:ext cx="6248400"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1066800" y="3581400"/>
            <a:ext cx="6248400" cy="990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txBox="1">
            <a:spLocks/>
          </p:cNvSpPr>
          <p:nvPr/>
        </p:nvSpPr>
        <p:spPr>
          <a:xfrm>
            <a:off x="1143000" y="3657600"/>
            <a:ext cx="6172200" cy="914400"/>
          </a:xfrm>
          <a:prstGeom prst="rect">
            <a:avLst/>
          </a:prstGeom>
        </p:spPr>
        <p:txBody>
          <a:bodyPr vert="horz" lIns="91440" tIns="45720" rIns="91440" bIns="45720" rtlCol="0">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b="1" dirty="0" err="1" smtClean="0">
                <a:solidFill>
                  <a:srgbClr val="7F0055"/>
                </a:solidFill>
                <a:latin typeface="Monaco"/>
              </a:rPr>
              <a:t>AndroidManifest.xml</a:t>
            </a:r>
            <a:endParaRPr lang="en-US" sz="3700" b="1" dirty="0" smtClean="0">
              <a:solidFill>
                <a:srgbClr val="7F0055"/>
              </a:solidFill>
              <a:latin typeface="Monaco"/>
            </a:endParaRPr>
          </a:p>
          <a:p>
            <a:pPr marL="0" indent="0">
              <a:buNone/>
            </a:pPr>
            <a:r>
              <a:rPr lang="en-US" sz="4000" dirty="0">
                <a:solidFill>
                  <a:srgbClr val="000000"/>
                </a:solidFill>
                <a:latin typeface="Monaco"/>
              </a:rPr>
              <a:t> </a:t>
            </a:r>
            <a:r>
              <a:rPr lang="en-US" sz="4000" dirty="0">
                <a:solidFill>
                  <a:srgbClr val="008080"/>
                </a:solidFill>
                <a:latin typeface="Monaco"/>
              </a:rPr>
              <a:t>&lt;</a:t>
            </a:r>
            <a:r>
              <a:rPr lang="en-US" sz="4000" dirty="0">
                <a:solidFill>
                  <a:srgbClr val="3F7F7F"/>
                </a:solidFill>
                <a:latin typeface="Monaco"/>
              </a:rPr>
              <a:t>service</a:t>
            </a:r>
          </a:p>
          <a:p>
            <a:pPr marL="0" indent="0">
              <a:buNone/>
            </a:pPr>
            <a:r>
              <a:rPr lang="en-US" sz="4000" dirty="0">
                <a:latin typeface="Monaco"/>
              </a:rPr>
              <a:t>   </a:t>
            </a:r>
            <a:r>
              <a:rPr lang="en-US" sz="4000" dirty="0" smtClean="0">
                <a:latin typeface="Monaco"/>
              </a:rPr>
              <a:t>	</a:t>
            </a:r>
            <a:r>
              <a:rPr lang="en-US" sz="4000" dirty="0" err="1" smtClean="0">
                <a:solidFill>
                  <a:srgbClr val="7F007F"/>
                </a:solidFill>
                <a:latin typeface="Monaco"/>
              </a:rPr>
              <a:t>android:enabled</a:t>
            </a:r>
            <a:r>
              <a:rPr lang="en-US" sz="4000" dirty="0">
                <a:solidFill>
                  <a:srgbClr val="000000"/>
                </a:solidFill>
                <a:latin typeface="Monaco"/>
              </a:rPr>
              <a:t>=</a:t>
            </a:r>
            <a:r>
              <a:rPr lang="en-US" sz="4000" i="1" dirty="0">
                <a:solidFill>
                  <a:srgbClr val="2A00FF"/>
                </a:solidFill>
                <a:latin typeface="Monaco"/>
              </a:rPr>
              <a:t>"true" </a:t>
            </a:r>
            <a:r>
              <a:rPr lang="en-US" sz="4000" i="1" dirty="0" smtClean="0">
                <a:solidFill>
                  <a:srgbClr val="2A00FF"/>
                </a:solidFill>
                <a:latin typeface="Monaco"/>
              </a:rPr>
              <a:t>	</a:t>
            </a:r>
            <a:r>
              <a:rPr lang="en-US" sz="4000" i="1" dirty="0" err="1" smtClean="0">
                <a:solidFill>
                  <a:srgbClr val="7F007F"/>
                </a:solidFill>
                <a:latin typeface="Monaco"/>
              </a:rPr>
              <a:t>android:name</a:t>
            </a:r>
            <a:r>
              <a:rPr lang="en-US" sz="4000" i="1" dirty="0">
                <a:solidFill>
                  <a:srgbClr val="000000"/>
                </a:solidFill>
                <a:latin typeface="Monaco"/>
              </a:rPr>
              <a:t>=</a:t>
            </a:r>
            <a:r>
              <a:rPr lang="en-US" sz="4000" i="1" dirty="0">
                <a:solidFill>
                  <a:srgbClr val="2A00FF"/>
                </a:solidFill>
                <a:latin typeface="Monaco"/>
              </a:rPr>
              <a:t>".</a:t>
            </a:r>
            <a:r>
              <a:rPr lang="en-US" sz="4000" i="1" dirty="0" err="1">
                <a:solidFill>
                  <a:srgbClr val="2A00FF"/>
                </a:solidFill>
                <a:latin typeface="Monaco"/>
              </a:rPr>
              <a:t>BackgroundSoundService</a:t>
            </a:r>
            <a:r>
              <a:rPr lang="en-US" sz="4000" i="1" dirty="0">
                <a:solidFill>
                  <a:srgbClr val="2A00FF"/>
                </a:solidFill>
                <a:latin typeface="Monaco"/>
              </a:rPr>
              <a:t>" </a:t>
            </a:r>
            <a:r>
              <a:rPr lang="en-US" sz="4000" i="1" dirty="0">
                <a:solidFill>
                  <a:srgbClr val="008080"/>
                </a:solidFill>
                <a:latin typeface="Monaco"/>
              </a:rPr>
              <a:t>/&gt;</a:t>
            </a:r>
            <a:endParaRPr lang="en-US" sz="3700" dirty="0" smtClean="0"/>
          </a:p>
        </p:txBody>
      </p:sp>
      <p:sp>
        <p:nvSpPr>
          <p:cNvPr id="13" name="Rectangle 12"/>
          <p:cNvSpPr/>
          <p:nvPr/>
        </p:nvSpPr>
        <p:spPr>
          <a:xfrm>
            <a:off x="1066800" y="4648200"/>
            <a:ext cx="6248400" cy="1676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ontent Placeholder 2"/>
          <p:cNvSpPr txBox="1">
            <a:spLocks/>
          </p:cNvSpPr>
          <p:nvPr/>
        </p:nvSpPr>
        <p:spPr>
          <a:xfrm>
            <a:off x="1143000" y="4648200"/>
            <a:ext cx="6705600" cy="14478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err="1" smtClean="0">
                <a:solidFill>
                  <a:srgbClr val="7F0055"/>
                </a:solidFill>
                <a:latin typeface="Monaco"/>
              </a:rPr>
              <a:t>MainActivity.java</a:t>
            </a:r>
            <a:endParaRPr lang="en-US" sz="4800" b="1" dirty="0" smtClean="0">
              <a:solidFill>
                <a:srgbClr val="7F0055"/>
              </a:solidFill>
              <a:latin typeface="Monaco"/>
            </a:endParaRPr>
          </a:p>
          <a:p>
            <a:pPr marL="0" indent="0">
              <a:buNone/>
            </a:pPr>
            <a:r>
              <a:rPr lang="en-US" sz="40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class</a:t>
            </a:r>
            <a:r>
              <a:rPr lang="en-US" sz="4800" b="1" dirty="0">
                <a:solidFill>
                  <a:srgbClr val="000000"/>
                </a:solidFill>
                <a:latin typeface="Monaco"/>
              </a:rPr>
              <a:t> </a:t>
            </a:r>
            <a:r>
              <a:rPr lang="en-US" sz="4800" b="1" dirty="0" err="1">
                <a:solidFill>
                  <a:srgbClr val="000000"/>
                </a:solidFill>
                <a:latin typeface="Monaco"/>
              </a:rPr>
              <a:t>MainActivity</a:t>
            </a:r>
            <a:r>
              <a:rPr lang="en-US" sz="4800" b="1" dirty="0">
                <a:solidFill>
                  <a:srgbClr val="000000"/>
                </a:solidFill>
                <a:latin typeface="Monaco"/>
              </a:rPr>
              <a:t> </a:t>
            </a:r>
            <a:r>
              <a:rPr lang="en-US" sz="4800" b="1" dirty="0">
                <a:solidFill>
                  <a:srgbClr val="7F0055"/>
                </a:solidFill>
                <a:latin typeface="Monaco"/>
              </a:rPr>
              <a:t>extends</a:t>
            </a:r>
            <a:r>
              <a:rPr lang="en-US" sz="4800" b="1" dirty="0">
                <a:solidFill>
                  <a:srgbClr val="000000"/>
                </a:solidFill>
                <a:latin typeface="Monaco"/>
              </a:rPr>
              <a:t> Activity {</a:t>
            </a:r>
          </a:p>
          <a:p>
            <a:pPr marL="0" indent="0">
              <a:buNone/>
            </a:pPr>
            <a:r>
              <a:rPr lang="en-US" sz="4800" dirty="0">
                <a:solidFill>
                  <a:srgbClr val="000000"/>
                </a:solidFill>
                <a:latin typeface="Monaco"/>
              </a:rPr>
              <a:t>    </a:t>
            </a:r>
            <a:r>
              <a:rPr lang="en-US" sz="4800" dirty="0">
                <a:solidFill>
                  <a:srgbClr val="646464"/>
                </a:solidFill>
                <a:latin typeface="Monaco"/>
              </a:rPr>
              <a:t>@Override</a:t>
            </a:r>
          </a:p>
          <a:p>
            <a:pPr marL="0" indent="0">
              <a:buNone/>
            </a:pPr>
            <a:r>
              <a:rPr lang="en-US" sz="48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void</a:t>
            </a:r>
            <a:r>
              <a:rPr lang="en-US" sz="4800" b="1" dirty="0">
                <a:solidFill>
                  <a:srgbClr val="000000"/>
                </a:solidFill>
                <a:latin typeface="Monaco"/>
              </a:rPr>
              <a:t> </a:t>
            </a:r>
            <a:r>
              <a:rPr lang="en-US" sz="4800" b="1" dirty="0" err="1">
                <a:solidFill>
                  <a:srgbClr val="000000"/>
                </a:solidFill>
                <a:latin typeface="Monaco"/>
              </a:rPr>
              <a:t>onCreate</a:t>
            </a:r>
            <a:r>
              <a:rPr lang="en-US" sz="4800" b="1" dirty="0">
                <a:solidFill>
                  <a:srgbClr val="000000"/>
                </a:solidFill>
                <a:latin typeface="Monaco"/>
              </a:rPr>
              <a:t>(Bundle </a:t>
            </a:r>
            <a:r>
              <a:rPr lang="en-US" sz="4800" b="1" dirty="0" err="1">
                <a:solidFill>
                  <a:srgbClr val="000000"/>
                </a:solidFill>
                <a:latin typeface="Monaco"/>
              </a:rPr>
              <a:t>savedInstanceState</a:t>
            </a:r>
            <a:r>
              <a:rPr lang="en-US" sz="4800" b="1" dirty="0">
                <a:solidFill>
                  <a:srgbClr val="000000"/>
                </a:solidFill>
                <a:latin typeface="Monaco"/>
              </a:rPr>
              <a:t>) {</a:t>
            </a:r>
          </a:p>
          <a:p>
            <a:pPr marL="0" indent="0">
              <a:buNone/>
            </a:pPr>
            <a:r>
              <a:rPr lang="en-US" sz="4800" dirty="0">
                <a:solidFill>
                  <a:srgbClr val="000000"/>
                </a:solidFill>
                <a:latin typeface="Monaco"/>
              </a:rPr>
              <a:t>        </a:t>
            </a:r>
            <a:r>
              <a:rPr lang="en-US" sz="4800" dirty="0" smtClean="0">
                <a:solidFill>
                  <a:srgbClr val="000000"/>
                </a:solidFill>
                <a:latin typeface="Monaco"/>
              </a:rPr>
              <a:t>…        </a:t>
            </a:r>
            <a:endParaRPr lang="en-US" sz="4800" dirty="0">
              <a:solidFill>
                <a:srgbClr val="000000"/>
              </a:solidFill>
              <a:latin typeface="Monaco"/>
            </a:endParaRPr>
          </a:p>
          <a:p>
            <a:pPr marL="0" indent="0">
              <a:buNone/>
            </a:pPr>
            <a:r>
              <a:rPr lang="en-US" sz="4800" dirty="0">
                <a:solidFill>
                  <a:srgbClr val="000000"/>
                </a:solidFill>
                <a:latin typeface="Monaco"/>
              </a:rPr>
              <a:t>        Intent svc=</a:t>
            </a:r>
            <a:r>
              <a:rPr lang="en-US" sz="4800" b="1" dirty="0">
                <a:solidFill>
                  <a:srgbClr val="7F0055"/>
                </a:solidFill>
                <a:latin typeface="Monaco"/>
              </a:rPr>
              <a:t>new</a:t>
            </a:r>
            <a:r>
              <a:rPr lang="en-US" sz="4800" b="1" dirty="0">
                <a:solidFill>
                  <a:srgbClr val="000000"/>
                </a:solidFill>
                <a:latin typeface="Monaco"/>
              </a:rPr>
              <a:t> Intent(</a:t>
            </a:r>
            <a:r>
              <a:rPr lang="en-US" sz="4800" b="1" dirty="0">
                <a:solidFill>
                  <a:srgbClr val="7F0055"/>
                </a:solidFill>
                <a:latin typeface="Monaco"/>
              </a:rPr>
              <a:t>this</a:t>
            </a:r>
            <a:r>
              <a:rPr lang="en-US" sz="4800" b="1" dirty="0">
                <a:solidFill>
                  <a:srgbClr val="000000"/>
                </a:solidFill>
                <a:latin typeface="Monaco"/>
              </a:rPr>
              <a:t>, </a:t>
            </a:r>
            <a:r>
              <a:rPr lang="en-US" sz="4800" b="1" dirty="0" err="1">
                <a:solidFill>
                  <a:srgbClr val="000000"/>
                </a:solidFill>
                <a:latin typeface="Monaco"/>
              </a:rPr>
              <a:t>BackgroundSoundService.</a:t>
            </a:r>
            <a:r>
              <a:rPr lang="en-US" sz="4800" b="1" dirty="0" err="1">
                <a:solidFill>
                  <a:srgbClr val="7F0055"/>
                </a:solidFill>
                <a:latin typeface="Monaco"/>
              </a:rPr>
              <a:t>class</a:t>
            </a:r>
            <a:r>
              <a:rPr lang="en-US" sz="4800" b="1" dirty="0">
                <a:solidFill>
                  <a:srgbClr val="000000"/>
                </a:solidFill>
                <a:latin typeface="Monaco"/>
              </a:rPr>
              <a:t>);</a:t>
            </a:r>
          </a:p>
          <a:p>
            <a:pPr marL="0" indent="0">
              <a:buNone/>
            </a:pPr>
            <a:r>
              <a:rPr lang="en-US" sz="4800" dirty="0">
                <a:solidFill>
                  <a:srgbClr val="000000"/>
                </a:solidFill>
                <a:latin typeface="Monaco"/>
              </a:rPr>
              <a:t>        </a:t>
            </a:r>
            <a:r>
              <a:rPr lang="en-US" sz="4800" dirty="0" err="1">
                <a:solidFill>
                  <a:srgbClr val="000000"/>
                </a:solidFill>
                <a:latin typeface="Monaco"/>
              </a:rPr>
              <a:t>startService</a:t>
            </a:r>
            <a:r>
              <a:rPr lang="en-US" sz="4800" dirty="0">
                <a:solidFill>
                  <a:srgbClr val="000000"/>
                </a:solidFill>
                <a:latin typeface="Monaco"/>
              </a:rPr>
              <a:t>(svc);</a:t>
            </a:r>
          </a:p>
          <a:p>
            <a:pPr marL="0" indent="0">
              <a:buNone/>
            </a:pPr>
            <a:r>
              <a:rPr lang="en-US" sz="4800" dirty="0">
                <a:solidFill>
                  <a:srgbClr val="000000"/>
                </a:solidFill>
                <a:latin typeface="Monaco"/>
              </a:rPr>
              <a:t>    </a:t>
            </a:r>
            <a:r>
              <a:rPr lang="en-US" sz="4800" dirty="0" smtClean="0">
                <a:solidFill>
                  <a:srgbClr val="000000"/>
                </a:solidFill>
                <a:latin typeface="Monaco"/>
              </a:rPr>
              <a:t>}</a:t>
            </a:r>
          </a:p>
          <a:p>
            <a:pPr marL="0" indent="0">
              <a:buNone/>
            </a:pPr>
            <a:r>
              <a:rPr lang="en-US" sz="4800" dirty="0">
                <a:solidFill>
                  <a:srgbClr val="000000"/>
                </a:solidFill>
                <a:latin typeface="Monaco"/>
              </a:rPr>
              <a:t>}</a:t>
            </a:r>
            <a:endParaRPr lang="en-US" sz="4400" dirty="0" smtClean="0"/>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35</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33161870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Broadcast Receivers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Components designed to respond to broadcast messages (called Intents)</a:t>
            </a:r>
          </a:p>
          <a:p>
            <a:r>
              <a:rPr lang="en-US" dirty="0" smtClean="0"/>
              <a:t>Can receive broadcast messages from the system. For example when:</a:t>
            </a:r>
          </a:p>
          <a:p>
            <a:pPr lvl="1"/>
            <a:r>
              <a:rPr lang="en-US" dirty="0" smtClean="0"/>
              <a:t>A new phone call comes in</a:t>
            </a:r>
          </a:p>
          <a:p>
            <a:pPr lvl="1"/>
            <a:r>
              <a:rPr lang="en-US" dirty="0" smtClean="0"/>
              <a:t>There is a change in the battery level or cell ID</a:t>
            </a:r>
          </a:p>
          <a:p>
            <a:r>
              <a:rPr lang="en-US" dirty="0" smtClean="0"/>
              <a:t>Can receive messages broadcast by apps</a:t>
            </a:r>
          </a:p>
          <a:p>
            <a:pPr lvl="1"/>
            <a:r>
              <a:rPr lang="en-US" dirty="0" smtClean="0"/>
              <a:t>Apps can also define new broadcast messages</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36</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30092340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Broadcast </a:t>
            </a:r>
            <a:r>
              <a:rPr lang="en-US" dirty="0" smtClean="0"/>
              <a:t>Receivers Example</a:t>
            </a:r>
            <a:endParaRPr lang="en-US" dirty="0"/>
          </a:p>
        </p:txBody>
      </p:sp>
      <p:sp>
        <p:nvSpPr>
          <p:cNvPr id="3" name="Content Placeholder 2"/>
          <p:cNvSpPr>
            <a:spLocks noGrp="1"/>
          </p:cNvSpPr>
          <p:nvPr>
            <p:ph idx="1"/>
          </p:nvPr>
        </p:nvSpPr>
        <p:spPr>
          <a:xfrm>
            <a:off x="457200" y="1447801"/>
            <a:ext cx="8229600" cy="685800"/>
          </a:xfrm>
        </p:spPr>
        <p:txBody>
          <a:bodyPr/>
          <a:lstStyle/>
          <a:p>
            <a:r>
              <a:rPr lang="en-US" dirty="0"/>
              <a:t> </a:t>
            </a:r>
            <a:r>
              <a:rPr lang="en-US" dirty="0" smtClean="0"/>
              <a:t>Listen to phone state changes</a:t>
            </a:r>
            <a:endParaRPr lang="en-US" dirty="0"/>
          </a:p>
        </p:txBody>
      </p:sp>
      <p:sp>
        <p:nvSpPr>
          <p:cNvPr id="7" name="Rectangle 6"/>
          <p:cNvSpPr/>
          <p:nvPr/>
        </p:nvSpPr>
        <p:spPr>
          <a:xfrm>
            <a:off x="990600" y="1981200"/>
            <a:ext cx="7010400" cy="2133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1143000" y="1981200"/>
            <a:ext cx="6172200" cy="2438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err="1" smtClean="0">
                <a:solidFill>
                  <a:srgbClr val="7F0055"/>
                </a:solidFill>
                <a:latin typeface="Monaco"/>
              </a:rPr>
              <a:t>AndroidManifest.xml</a:t>
            </a:r>
            <a:endParaRPr lang="en-US" sz="1400" b="1" dirty="0" smtClean="0">
              <a:solidFill>
                <a:srgbClr val="7F0055"/>
              </a:solidFill>
              <a:latin typeface="Monaco"/>
            </a:endParaRPr>
          </a:p>
          <a:p>
            <a:pPr marL="0" lvl="0" indent="0">
              <a:buNone/>
            </a:pPr>
            <a:r>
              <a:rPr lang="en-US" sz="1400" dirty="0">
                <a:solidFill>
                  <a:prstClr val="black"/>
                </a:solidFill>
              </a:rPr>
              <a:t>&lt;uses-permission </a:t>
            </a:r>
            <a:r>
              <a:rPr lang="en-US" sz="1400" dirty="0" err="1">
                <a:solidFill>
                  <a:prstClr val="black"/>
                </a:solidFill>
              </a:rPr>
              <a:t>android:name</a:t>
            </a:r>
            <a:r>
              <a:rPr lang="en-US" sz="1400" dirty="0">
                <a:solidFill>
                  <a:prstClr val="black"/>
                </a:solidFill>
              </a:rPr>
              <a:t>="</a:t>
            </a:r>
            <a:r>
              <a:rPr lang="en-US" sz="1400" dirty="0" err="1">
                <a:solidFill>
                  <a:prstClr val="black"/>
                </a:solidFill>
              </a:rPr>
              <a:t>android.permission.READ_PHONE_STATE</a:t>
            </a:r>
            <a:r>
              <a:rPr lang="en-US" sz="1400" dirty="0">
                <a:solidFill>
                  <a:prstClr val="black"/>
                </a:solidFill>
              </a:rPr>
              <a:t>" </a:t>
            </a:r>
            <a:r>
              <a:rPr lang="en-US" sz="1400" dirty="0" smtClean="0">
                <a:solidFill>
                  <a:prstClr val="black"/>
                </a:solidFill>
              </a:rPr>
              <a:t>&gt;</a:t>
            </a:r>
          </a:p>
          <a:p>
            <a:pPr marL="0" lvl="0" indent="0">
              <a:buNone/>
            </a:pPr>
            <a:r>
              <a:rPr lang="en-US" sz="1400" dirty="0">
                <a:solidFill>
                  <a:prstClr val="black"/>
                </a:solidFill>
              </a:rPr>
              <a:t>&lt;receiver </a:t>
            </a:r>
            <a:r>
              <a:rPr lang="en-US" sz="1400" dirty="0" err="1">
                <a:solidFill>
                  <a:prstClr val="black"/>
                </a:solidFill>
              </a:rPr>
              <a:t>android:name</a:t>
            </a:r>
            <a:r>
              <a:rPr lang="en-US" sz="1400" dirty="0">
                <a:solidFill>
                  <a:prstClr val="black"/>
                </a:solidFill>
              </a:rPr>
              <a:t>="</a:t>
            </a:r>
            <a:r>
              <a:rPr lang="en-US" sz="1400" dirty="0" err="1">
                <a:solidFill>
                  <a:prstClr val="black"/>
                </a:solidFill>
              </a:rPr>
              <a:t>MyPhoneReceiver</a:t>
            </a:r>
            <a:r>
              <a:rPr lang="en-US" sz="1400" dirty="0">
                <a:solidFill>
                  <a:prstClr val="black"/>
                </a:solidFill>
              </a:rPr>
              <a:t>" &gt;</a:t>
            </a:r>
          </a:p>
          <a:p>
            <a:pPr marL="0" lvl="0" indent="0">
              <a:buNone/>
            </a:pPr>
            <a:r>
              <a:rPr lang="en-US" sz="1400" dirty="0">
                <a:solidFill>
                  <a:prstClr val="black"/>
                </a:solidFill>
              </a:rPr>
              <a:t>            &lt;intent-filter&gt;</a:t>
            </a:r>
          </a:p>
          <a:p>
            <a:pPr marL="0" lvl="0" indent="0">
              <a:buNone/>
            </a:pPr>
            <a:r>
              <a:rPr lang="en-US" sz="1400" dirty="0">
                <a:solidFill>
                  <a:prstClr val="black"/>
                </a:solidFill>
              </a:rPr>
              <a:t>                &lt;action </a:t>
            </a:r>
            <a:r>
              <a:rPr lang="en-US" sz="1400" dirty="0" err="1">
                <a:solidFill>
                  <a:prstClr val="black"/>
                </a:solidFill>
              </a:rPr>
              <a:t>android:name</a:t>
            </a:r>
            <a:r>
              <a:rPr lang="en-US" sz="1400" dirty="0">
                <a:solidFill>
                  <a:prstClr val="black"/>
                </a:solidFill>
              </a:rPr>
              <a:t>="</a:t>
            </a:r>
            <a:r>
              <a:rPr lang="en-US" sz="1400" dirty="0" err="1">
                <a:solidFill>
                  <a:prstClr val="black"/>
                </a:solidFill>
              </a:rPr>
              <a:t>android.intent.action.PHONE_STATE</a:t>
            </a:r>
            <a:r>
              <a:rPr lang="en-US" sz="1400" dirty="0">
                <a:solidFill>
                  <a:prstClr val="black"/>
                </a:solidFill>
              </a:rPr>
              <a:t>" &gt;</a:t>
            </a:r>
          </a:p>
          <a:p>
            <a:pPr marL="0" lvl="0" indent="0">
              <a:buNone/>
            </a:pPr>
            <a:r>
              <a:rPr lang="en-US" sz="1400" dirty="0">
                <a:solidFill>
                  <a:prstClr val="black"/>
                </a:solidFill>
              </a:rPr>
              <a:t>                &lt;/action&gt;</a:t>
            </a:r>
          </a:p>
          <a:p>
            <a:pPr marL="0" lvl="0" indent="0">
              <a:buNone/>
            </a:pPr>
            <a:r>
              <a:rPr lang="en-US" sz="1400" dirty="0">
                <a:solidFill>
                  <a:prstClr val="black"/>
                </a:solidFill>
              </a:rPr>
              <a:t>            &lt;/intent-filter&gt;</a:t>
            </a:r>
          </a:p>
          <a:p>
            <a:pPr marL="0" lvl="0" indent="0">
              <a:buNone/>
            </a:pPr>
            <a:r>
              <a:rPr lang="en-US" sz="1400" dirty="0">
                <a:solidFill>
                  <a:prstClr val="black"/>
                </a:solidFill>
              </a:rPr>
              <a:t>        &lt;/receiver&gt;</a:t>
            </a:r>
          </a:p>
          <a:p>
            <a:pPr marL="0" indent="0">
              <a:buNone/>
            </a:pPr>
            <a:endParaRPr lang="en-US" sz="1400" b="1" dirty="0" smtClean="0">
              <a:solidFill>
                <a:srgbClr val="7F0055"/>
              </a:solidFill>
              <a:latin typeface="Monaco"/>
            </a:endParaRPr>
          </a:p>
        </p:txBody>
      </p:sp>
      <p:sp>
        <p:nvSpPr>
          <p:cNvPr id="9" name="Content Placeholder 2"/>
          <p:cNvSpPr txBox="1">
            <a:spLocks/>
          </p:cNvSpPr>
          <p:nvPr/>
        </p:nvSpPr>
        <p:spPr>
          <a:xfrm>
            <a:off x="1066800" y="4267200"/>
            <a:ext cx="7162800" cy="198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public class </a:t>
            </a:r>
            <a:r>
              <a:rPr lang="en-US" sz="1000" b="1" dirty="0" err="1"/>
              <a:t>MyPhoneReceiver</a:t>
            </a:r>
            <a:r>
              <a:rPr lang="en-US" sz="1000" b="1" dirty="0"/>
              <a:t> extends </a:t>
            </a:r>
            <a:r>
              <a:rPr lang="en-US" sz="1000" b="1" dirty="0" err="1"/>
              <a:t>BroadcastReceiver</a:t>
            </a:r>
            <a:r>
              <a:rPr lang="en-US" sz="1000" b="1" dirty="0"/>
              <a:t> {</a:t>
            </a:r>
          </a:p>
          <a:p>
            <a:pPr marL="0" indent="0">
              <a:buNone/>
            </a:pPr>
            <a:r>
              <a:rPr lang="en-US" sz="1000" dirty="0"/>
              <a:t>	</a:t>
            </a:r>
            <a:r>
              <a:rPr lang="en-US" sz="1000" b="1" dirty="0"/>
              <a:t>public void </a:t>
            </a:r>
            <a:r>
              <a:rPr lang="en-US" sz="1000" b="1" dirty="0" err="1"/>
              <a:t>onReceive</a:t>
            </a:r>
            <a:r>
              <a:rPr lang="en-US" sz="1000" b="1" dirty="0"/>
              <a:t>(Context context, Intent intent) {</a:t>
            </a:r>
          </a:p>
          <a:p>
            <a:pPr marL="0" indent="0">
              <a:buNone/>
            </a:pPr>
            <a:r>
              <a:rPr lang="en-US" sz="1000" dirty="0"/>
              <a:t>	</a:t>
            </a:r>
            <a:r>
              <a:rPr lang="en-US" sz="1000" dirty="0" smtClean="0"/>
              <a:t>Bundle </a:t>
            </a:r>
            <a:r>
              <a:rPr lang="en-US" sz="1000" dirty="0"/>
              <a:t>extras = </a:t>
            </a:r>
            <a:r>
              <a:rPr lang="en-US" sz="1000" dirty="0" err="1"/>
              <a:t>intent.getExtras</a:t>
            </a:r>
            <a:r>
              <a:rPr lang="en-US" sz="1000" dirty="0"/>
              <a:t>();</a:t>
            </a:r>
          </a:p>
          <a:p>
            <a:pPr marL="0" indent="0">
              <a:buNone/>
            </a:pPr>
            <a:r>
              <a:rPr lang="en-US" sz="1000" dirty="0"/>
              <a:t>	    </a:t>
            </a:r>
            <a:r>
              <a:rPr lang="en-US" sz="1000" b="1" dirty="0"/>
              <a:t>if (extras != null) {</a:t>
            </a:r>
          </a:p>
          <a:p>
            <a:pPr marL="0" indent="0">
              <a:buNone/>
            </a:pPr>
            <a:r>
              <a:rPr lang="en-US" sz="1000" dirty="0"/>
              <a:t>	      String state = </a:t>
            </a:r>
            <a:r>
              <a:rPr lang="en-US" sz="1000" dirty="0" err="1"/>
              <a:t>extras.getString</a:t>
            </a:r>
            <a:r>
              <a:rPr lang="en-US" sz="1000" dirty="0"/>
              <a:t>(</a:t>
            </a:r>
            <a:r>
              <a:rPr lang="en-US" sz="1000" dirty="0" err="1"/>
              <a:t>TelephonyManager.</a:t>
            </a:r>
            <a:r>
              <a:rPr lang="en-US" sz="1000" i="1" dirty="0" err="1"/>
              <a:t>EXTRA_STATE</a:t>
            </a:r>
            <a:r>
              <a:rPr lang="en-US" sz="1000" i="1" dirty="0"/>
              <a:t>);</a:t>
            </a:r>
          </a:p>
          <a:p>
            <a:pPr marL="0" indent="0">
              <a:buNone/>
            </a:pPr>
            <a:r>
              <a:rPr lang="pl-PL" sz="1000" dirty="0"/>
              <a:t>	      </a:t>
            </a:r>
            <a:r>
              <a:rPr lang="pl-PL" sz="1000" b="1" dirty="0" err="1"/>
              <a:t>if</a:t>
            </a:r>
            <a:r>
              <a:rPr lang="pl-PL" sz="1000" b="1" dirty="0"/>
              <a:t> (</a:t>
            </a:r>
            <a:r>
              <a:rPr lang="pl-PL" sz="1000" b="1" dirty="0" err="1"/>
              <a:t>state.equals</a:t>
            </a:r>
            <a:r>
              <a:rPr lang="pl-PL" sz="1000" b="1" dirty="0"/>
              <a:t>(</a:t>
            </a:r>
            <a:r>
              <a:rPr lang="pl-PL" sz="1000" b="1" dirty="0" err="1"/>
              <a:t>TelephonyManager.</a:t>
            </a:r>
            <a:r>
              <a:rPr lang="pl-PL" sz="1000" b="1" i="1" dirty="0" err="1"/>
              <a:t>EXTRA_STATE_RINGING</a:t>
            </a:r>
            <a:r>
              <a:rPr lang="pl-PL" sz="1000" b="1" i="1" dirty="0"/>
              <a:t>)) {</a:t>
            </a:r>
          </a:p>
          <a:p>
            <a:pPr marL="0" indent="0">
              <a:buNone/>
            </a:pPr>
            <a:r>
              <a:rPr lang="pl-PL" sz="1000" dirty="0"/>
              <a:t>	        String </a:t>
            </a:r>
            <a:r>
              <a:rPr lang="pl-PL" sz="1000" dirty="0" err="1"/>
              <a:t>phoneNumber</a:t>
            </a:r>
            <a:r>
              <a:rPr lang="pl-PL" sz="1000" dirty="0"/>
              <a:t> = </a:t>
            </a:r>
            <a:r>
              <a:rPr lang="pl-PL" sz="1000" dirty="0" err="1"/>
              <a:t>extras.getString</a:t>
            </a:r>
            <a:r>
              <a:rPr lang="pl-PL" sz="1000" dirty="0"/>
              <a:t>(</a:t>
            </a:r>
            <a:r>
              <a:rPr lang="pl-PL" sz="1000" dirty="0" err="1"/>
              <a:t>TelephonyManager.</a:t>
            </a:r>
            <a:r>
              <a:rPr lang="pl-PL" sz="1000" i="1" dirty="0" err="1"/>
              <a:t>EXTRA_INCOMING_NUMBER</a:t>
            </a:r>
            <a:r>
              <a:rPr lang="pl-PL" sz="1000" i="1" dirty="0"/>
              <a:t>)</a:t>
            </a:r>
            <a:r>
              <a:rPr lang="pl-PL" sz="1000" i="1" dirty="0" smtClean="0"/>
              <a:t>;</a:t>
            </a:r>
            <a:endParaRPr lang="pl-PL" sz="1000" dirty="0"/>
          </a:p>
          <a:p>
            <a:pPr marL="0" indent="0">
              <a:buNone/>
            </a:pPr>
            <a:r>
              <a:rPr lang="pl-PL" sz="1000" dirty="0"/>
              <a:t>	        </a:t>
            </a:r>
            <a:r>
              <a:rPr lang="pl-PL" sz="1000" dirty="0" err="1"/>
              <a:t>Toast.</a:t>
            </a:r>
            <a:r>
              <a:rPr lang="pl-PL" sz="1000" i="1" dirty="0" err="1"/>
              <a:t>makeText</a:t>
            </a:r>
            <a:r>
              <a:rPr lang="pl-PL" sz="1000" i="1" dirty="0"/>
              <a:t>(</a:t>
            </a:r>
            <a:r>
              <a:rPr lang="pl-PL" sz="1000" i="1" dirty="0" err="1"/>
              <a:t>context</a:t>
            </a:r>
            <a:r>
              <a:rPr lang="pl-PL" sz="1000" i="1" dirty="0"/>
              <a:t>, "</a:t>
            </a:r>
            <a:r>
              <a:rPr lang="pl-PL" sz="1000" i="1" dirty="0" err="1"/>
              <a:t>Incoming</a:t>
            </a:r>
            <a:r>
              <a:rPr lang="pl-PL" sz="1000" i="1" dirty="0"/>
              <a:t> </a:t>
            </a:r>
            <a:r>
              <a:rPr lang="pl-PL" sz="1000" i="1" dirty="0" err="1"/>
              <a:t>number</a:t>
            </a:r>
            <a:r>
              <a:rPr lang="pl-PL" sz="1000" i="1" dirty="0"/>
              <a:t>: "+</a:t>
            </a:r>
            <a:r>
              <a:rPr lang="pl-PL" sz="1000" i="1" dirty="0" err="1"/>
              <a:t>phoneNumber</a:t>
            </a:r>
            <a:r>
              <a:rPr lang="pl-PL" sz="1000" i="1" dirty="0"/>
              <a:t>,</a:t>
            </a:r>
          </a:p>
          <a:p>
            <a:pPr marL="0" indent="0">
              <a:buNone/>
            </a:pPr>
            <a:r>
              <a:rPr lang="en-US" sz="1000" dirty="0"/>
              <a:t>	                </a:t>
            </a:r>
            <a:r>
              <a:rPr lang="en-US" sz="1000" dirty="0" err="1"/>
              <a:t>Toast.</a:t>
            </a:r>
            <a:r>
              <a:rPr lang="en-US" sz="1000" i="1" dirty="0" err="1"/>
              <a:t>LENGTH_LONG</a:t>
            </a:r>
            <a:r>
              <a:rPr lang="en-US" sz="1000" i="1" dirty="0"/>
              <a:t>).show();</a:t>
            </a:r>
          </a:p>
          <a:p>
            <a:pPr marL="0" indent="0">
              <a:buNone/>
            </a:pPr>
            <a:r>
              <a:rPr lang="en-US" sz="1000" dirty="0"/>
              <a:t>	      }</a:t>
            </a:r>
          </a:p>
          <a:p>
            <a:pPr marL="0" indent="0">
              <a:buNone/>
            </a:pPr>
            <a:r>
              <a:rPr lang="en-US" sz="1000" dirty="0"/>
              <a:t>	   </a:t>
            </a:r>
            <a:r>
              <a:rPr lang="en-US" sz="1000" dirty="0" smtClean="0"/>
              <a:t>}</a:t>
            </a:r>
            <a:endParaRPr lang="en-US" sz="1000" dirty="0"/>
          </a:p>
          <a:p>
            <a:pPr marL="0" indent="0">
              <a:buNone/>
            </a:pPr>
            <a:r>
              <a:rPr lang="en-US" sz="1000" dirty="0"/>
              <a:t>	</a:t>
            </a:r>
            <a:r>
              <a:rPr lang="en-US" sz="1000" dirty="0" smtClean="0"/>
              <a:t>}</a:t>
            </a:r>
            <a:endParaRPr lang="en-US" sz="1000" dirty="0"/>
          </a:p>
          <a:p>
            <a:pPr marL="0" indent="0">
              <a:buNone/>
            </a:pPr>
            <a:r>
              <a:rPr lang="en-US" sz="1000" dirty="0"/>
              <a:t>} </a:t>
            </a:r>
            <a:endParaRPr lang="en-US" sz="600" dirty="0" smtClean="0"/>
          </a:p>
        </p:txBody>
      </p:sp>
      <p:sp>
        <p:nvSpPr>
          <p:cNvPr id="10" name="Rectangle 9"/>
          <p:cNvSpPr/>
          <p:nvPr/>
        </p:nvSpPr>
        <p:spPr>
          <a:xfrm>
            <a:off x="1066800" y="4191000"/>
            <a:ext cx="6934200" cy="22098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37</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531443421"/>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Providers</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r>
              <a:rPr lang="en-US" dirty="0" smtClean="0"/>
              <a:t>Enable sharing of data across apps</a:t>
            </a:r>
          </a:p>
          <a:p>
            <a:pPr lvl="1"/>
            <a:r>
              <a:rPr lang="en-US" dirty="0" smtClean="0"/>
              <a:t>Address book, photo gallery, etc.</a:t>
            </a:r>
          </a:p>
          <a:p>
            <a:r>
              <a:rPr lang="en-US" dirty="0" smtClean="0"/>
              <a:t>Provides uniform APIs for</a:t>
            </a:r>
          </a:p>
          <a:p>
            <a:pPr lvl="1"/>
            <a:r>
              <a:rPr lang="en-US" dirty="0" smtClean="0"/>
              <a:t>Query, delete, update, and insert rows</a:t>
            </a:r>
          </a:p>
          <a:p>
            <a:pPr lvl="1"/>
            <a:r>
              <a:rPr lang="en-US" dirty="0" smtClean="0"/>
              <a:t>Content is represented by URI and MIME type</a:t>
            </a:r>
          </a:p>
          <a:p>
            <a:r>
              <a:rPr lang="en-US" dirty="0" smtClean="0"/>
              <a:t>API: extends </a:t>
            </a:r>
            <a:r>
              <a:rPr lang="en-US" dirty="0" err="1" smtClean="0"/>
              <a:t>ContentProvider</a:t>
            </a:r>
            <a:r>
              <a:rPr lang="en-US" dirty="0" smtClean="0"/>
              <a:t> implement methods such as insert, delete, query, update, </a:t>
            </a:r>
            <a:r>
              <a:rPr lang="en-US" dirty="0" err="1" smtClean="0"/>
              <a:t>oncreate</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38</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30092340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r>
              <a:rPr lang="en-US" dirty="0"/>
              <a:t>Content </a:t>
            </a:r>
            <a:r>
              <a:rPr lang="en-US" dirty="0" smtClean="0"/>
              <a:t>Provider (Cont’d)</a:t>
            </a:r>
            <a:endParaRPr lang="en-US" dirty="0">
              <a:latin typeface="Comic Sans MS" charset="0"/>
            </a:endParaRPr>
          </a:p>
        </p:txBody>
      </p:sp>
      <p:sp>
        <p:nvSpPr>
          <p:cNvPr id="72706" name="Content Placeholder 2"/>
          <p:cNvSpPr>
            <a:spLocks noGrp="1"/>
          </p:cNvSpPr>
          <p:nvPr>
            <p:ph idx="1"/>
          </p:nvPr>
        </p:nvSpPr>
        <p:spPr>
          <a:xfrm>
            <a:off x="533400" y="1600200"/>
            <a:ext cx="8305800" cy="4781550"/>
          </a:xfrm>
        </p:spPr>
        <p:txBody>
          <a:bodyPr/>
          <a:lstStyle/>
          <a:p>
            <a:r>
              <a:rPr lang="en-US" sz="3200" dirty="0"/>
              <a:t>Each content provider exposes a public URI that uniquely identifies its data set:</a:t>
            </a:r>
          </a:p>
          <a:p>
            <a:pPr lvl="1"/>
            <a:r>
              <a:rPr lang="en-US" sz="1800" dirty="0" err="1">
                <a:latin typeface="Courier New" charset="0"/>
                <a:cs typeface="Courier New" charset="0"/>
              </a:rPr>
              <a:t>android.provider.Contacts.Phones.CONTENT_URI</a:t>
            </a:r>
            <a:r>
              <a:rPr lang="en-US" sz="1800" dirty="0">
                <a:latin typeface="Courier New" charset="0"/>
                <a:cs typeface="Courier New" charset="0"/>
              </a:rPr>
              <a:t> </a:t>
            </a:r>
            <a:br>
              <a:rPr lang="en-US" sz="1800" dirty="0">
                <a:latin typeface="Courier New" charset="0"/>
                <a:cs typeface="Courier New" charset="0"/>
              </a:rPr>
            </a:br>
            <a:r>
              <a:rPr lang="en-US" sz="1800" dirty="0" err="1">
                <a:latin typeface="Courier New" charset="0"/>
                <a:cs typeface="Courier New" charset="0"/>
              </a:rPr>
              <a:t>android.provider.Contacts.Photos.CONTENT_URI</a:t>
            </a:r>
            <a:r>
              <a:rPr lang="en-US" sz="1800" dirty="0">
                <a:latin typeface="Courier New" charset="0"/>
                <a:cs typeface="Courier New" charset="0"/>
              </a:rPr>
              <a:t> </a:t>
            </a:r>
            <a:br>
              <a:rPr lang="en-US" sz="1800" dirty="0">
                <a:latin typeface="Courier New" charset="0"/>
                <a:cs typeface="Courier New" charset="0"/>
              </a:rPr>
            </a:br>
            <a:r>
              <a:rPr lang="en-US" sz="1800" dirty="0" err="1">
                <a:latin typeface="Courier New" charset="0"/>
                <a:cs typeface="Courier New" charset="0"/>
              </a:rPr>
              <a:t>android.provider.CallLog.Calls.CONTENT_URI</a:t>
            </a:r>
            <a:r>
              <a:rPr lang="en-US" sz="1800" dirty="0">
                <a:latin typeface="Courier New" charset="0"/>
                <a:cs typeface="Courier New" charset="0"/>
              </a:rPr>
              <a:t> </a:t>
            </a:r>
            <a:br>
              <a:rPr lang="en-US" sz="1800" dirty="0">
                <a:latin typeface="Courier New" charset="0"/>
                <a:cs typeface="Courier New" charset="0"/>
              </a:rPr>
            </a:br>
            <a:r>
              <a:rPr lang="en-US" sz="1800" dirty="0" err="1">
                <a:latin typeface="Courier New" charset="0"/>
                <a:cs typeface="Courier New" charset="0"/>
              </a:rPr>
              <a:t>android.provider.Calendar.CONTENT_URI</a:t>
            </a:r>
            <a:r>
              <a:rPr lang="en-US" sz="1800" dirty="0">
                <a:latin typeface="Courier New" charset="0"/>
                <a:cs typeface="Courier New" charset="0"/>
              </a:rPr>
              <a:t> </a:t>
            </a:r>
          </a:p>
          <a:p>
            <a:pPr lvl="1"/>
            <a:endParaRPr lang="en-US" sz="1800" dirty="0">
              <a:latin typeface="Courier New" charset="0"/>
              <a:cs typeface="Courier New" charset="0"/>
            </a:endParaRPr>
          </a:p>
          <a:p>
            <a:r>
              <a:rPr lang="en-US" sz="3200" dirty="0"/>
              <a:t>A content consumer declares access requirement</a:t>
            </a:r>
          </a:p>
          <a:p>
            <a:pPr lvl="1"/>
            <a:r>
              <a:rPr lang="en-US" sz="1600" b="1" dirty="0">
                <a:solidFill>
                  <a:srgbClr val="008181"/>
                </a:solidFill>
                <a:latin typeface="Comic Sans MS" charset="0"/>
              </a:rPr>
              <a:t>&lt;</a:t>
            </a:r>
            <a:r>
              <a:rPr lang="en-US" sz="1600" b="1" dirty="0">
                <a:solidFill>
                  <a:srgbClr val="3F7F7F"/>
                </a:solidFill>
                <a:latin typeface="Comic Sans MS" charset="0"/>
              </a:rPr>
              <a:t>uses-permission </a:t>
            </a:r>
            <a:r>
              <a:rPr lang="en-US" sz="1600" b="1" dirty="0" err="1">
                <a:solidFill>
                  <a:srgbClr val="7F007F"/>
                </a:solidFill>
                <a:latin typeface="Comic Sans MS" charset="0"/>
              </a:rPr>
              <a:t>android:name</a:t>
            </a:r>
            <a:r>
              <a:rPr lang="en-US" sz="1600" b="1" dirty="0">
                <a:solidFill>
                  <a:srgbClr val="000000"/>
                </a:solidFill>
                <a:latin typeface="Comic Sans MS" charset="0"/>
              </a:rPr>
              <a:t>=</a:t>
            </a:r>
            <a:r>
              <a:rPr lang="en-US" sz="1600" b="1" dirty="0">
                <a:solidFill>
                  <a:srgbClr val="2A00FF"/>
                </a:solidFill>
                <a:latin typeface="Comic Sans MS" charset="0"/>
              </a:rPr>
              <a:t>"</a:t>
            </a:r>
            <a:r>
              <a:rPr lang="en-US" sz="1600" b="1" dirty="0" err="1">
                <a:solidFill>
                  <a:srgbClr val="2A00FF"/>
                </a:solidFill>
                <a:latin typeface="Comic Sans MS" charset="0"/>
              </a:rPr>
              <a:t>android.permission.READ_CONTACTS</a:t>
            </a:r>
            <a:r>
              <a:rPr lang="en-US" sz="1600" b="1" dirty="0">
                <a:solidFill>
                  <a:srgbClr val="2A00FF"/>
                </a:solidFill>
                <a:latin typeface="Comic Sans MS" charset="0"/>
              </a:rPr>
              <a:t>"</a:t>
            </a:r>
            <a:r>
              <a:rPr lang="en-US" sz="1600" b="1" dirty="0">
                <a:solidFill>
                  <a:srgbClr val="008181"/>
                </a:solidFill>
                <a:latin typeface="Comic Sans MS" charset="0"/>
              </a:rPr>
              <a:t>/&gt;</a:t>
            </a:r>
            <a:endParaRPr lang="en-US" sz="1600" dirty="0">
              <a:latin typeface="Comic Sans MS" charset="0"/>
            </a:endParaRPr>
          </a:p>
        </p:txBody>
      </p:sp>
      <p:sp>
        <p:nvSpPr>
          <p:cNvPr id="30724" name="Slide Number Placeholder 3"/>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defRPr/>
            </a:pPr>
            <a:fld id="{C516DDAC-EFC6-F041-8AE2-586DF543D9E0}" type="slidenum">
              <a:rPr lang="en-US" sz="1400"/>
              <a:pPr>
                <a:defRPr/>
              </a:pPr>
              <a:t>39</a:t>
            </a:fld>
            <a:endParaRPr lang="en-US" sz="1400"/>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3" name="Date Placeholder 2"/>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20127919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Review from Last Lecture (Cont’d)</a:t>
            </a:r>
            <a:endParaRPr lang="en-US" dirty="0"/>
          </a:p>
        </p:txBody>
      </p:sp>
      <p:sp>
        <p:nvSpPr>
          <p:cNvPr id="3" name="Content Placeholder 2"/>
          <p:cNvSpPr>
            <a:spLocks noGrp="1"/>
          </p:cNvSpPr>
          <p:nvPr>
            <p:ph idx="1"/>
          </p:nvPr>
        </p:nvSpPr>
        <p:spPr>
          <a:xfrm>
            <a:off x="304800" y="1600201"/>
            <a:ext cx="8610600" cy="990600"/>
          </a:xfrm>
        </p:spPr>
        <p:txBody>
          <a:bodyPr>
            <a:normAutofit lnSpcReduction="10000"/>
          </a:bodyPr>
          <a:lstStyle/>
          <a:p>
            <a:r>
              <a:rPr lang="en-US" dirty="0" smtClean="0"/>
              <a:t>ARC problems</a:t>
            </a:r>
            <a:r>
              <a:rPr lang="en-US" dirty="0" smtClean="0"/>
              <a:t>:</a:t>
            </a:r>
            <a:r>
              <a:rPr lang="en-US" dirty="0"/>
              <a:t> </a:t>
            </a:r>
            <a:r>
              <a:rPr lang="en-US" dirty="0" smtClean="0"/>
              <a:t>strong reference cycles in object reference graph</a:t>
            </a:r>
          </a:p>
          <a:p>
            <a:pPr lvl="1"/>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a:t>
            </a:fld>
            <a:endParaRPr lang="en-US"/>
          </a:p>
        </p:txBody>
      </p:sp>
      <p:sp>
        <p:nvSpPr>
          <p:cNvPr id="7" name="Content Placeholder 2"/>
          <p:cNvSpPr txBox="1">
            <a:spLocks/>
          </p:cNvSpPr>
          <p:nvPr/>
        </p:nvSpPr>
        <p:spPr>
          <a:xfrm>
            <a:off x="152400" y="2590800"/>
            <a:ext cx="4419600" cy="3581400"/>
          </a:xfrm>
          <a:prstGeom prst="rect">
            <a:avLst/>
          </a:prstGeom>
        </p:spPr>
        <p:txBody>
          <a:bodyPr vert="horz" lIns="91440" tIns="45720" rIns="91440" bIns="45720" rtlCol="0">
            <a:normAutofit fontScale="92500"/>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solidFill>
                  <a:srgbClr val="BB2CA2"/>
                </a:solidFill>
                <a:latin typeface="Menlo"/>
                <a:ea typeface="Menlo"/>
                <a:cs typeface="Menlo"/>
              </a:rPr>
              <a:t>@interface</a:t>
            </a:r>
            <a:r>
              <a:rPr lang="en-US" sz="1600" dirty="0">
                <a:solidFill>
                  <a:srgbClr val="000000"/>
                </a:solidFill>
                <a:latin typeface="Menlo"/>
                <a:ea typeface="Menlo"/>
                <a:cs typeface="Menlo"/>
              </a:rPr>
              <a:t> </a:t>
            </a:r>
            <a:r>
              <a:rPr lang="en-US" sz="1600" dirty="0" err="1" smtClean="0">
                <a:solidFill>
                  <a:srgbClr val="000000"/>
                </a:solidFill>
                <a:latin typeface="Menlo"/>
                <a:ea typeface="Menlo"/>
                <a:cs typeface="Menlo"/>
              </a:rPr>
              <a:t>LinkedListNode</a:t>
            </a:r>
            <a:r>
              <a:rPr lang="en-US" sz="1600" dirty="0" smtClean="0">
                <a:solidFill>
                  <a:srgbClr val="000000"/>
                </a:solidFill>
                <a:latin typeface="Menlo"/>
                <a:ea typeface="Menlo"/>
                <a:cs typeface="Menlo"/>
              </a:rPr>
              <a:t>: </a:t>
            </a:r>
            <a:r>
              <a:rPr lang="en-US" sz="1600" dirty="0" err="1">
                <a:solidFill>
                  <a:srgbClr val="703DAA"/>
                </a:solidFill>
                <a:latin typeface="Menlo"/>
                <a:ea typeface="Menlo"/>
                <a:cs typeface="Menlo"/>
              </a:rPr>
              <a:t>NSObject</a:t>
            </a:r>
            <a:r>
              <a:rPr lang="en-US" sz="1600" dirty="0">
                <a:solidFill>
                  <a:srgbClr val="000000"/>
                </a:solidFill>
                <a:latin typeface="Menlo"/>
                <a:ea typeface="Menlo"/>
                <a:cs typeface="Menlo"/>
              </a:rPr>
              <a:t> {</a:t>
            </a:r>
          </a:p>
          <a:p>
            <a:pPr marL="0" indent="0">
              <a:buNone/>
            </a:pP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*parent;</a:t>
            </a:r>
          </a:p>
          <a:p>
            <a:pPr marL="0" indent="0">
              <a:buNone/>
            </a:pP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*child;</a:t>
            </a:r>
          </a:p>
          <a:p>
            <a:pPr marL="0" indent="0">
              <a:buNone/>
            </a:pPr>
            <a:r>
              <a:rPr lang="en-US" sz="1600" dirty="0">
                <a:solidFill>
                  <a:srgbClr val="000000"/>
                </a:solidFill>
                <a:latin typeface="Menlo"/>
                <a:ea typeface="Menlo"/>
                <a:cs typeface="Menlo"/>
              </a:rPr>
              <a:t>    </a:t>
            </a:r>
            <a:r>
              <a:rPr lang="en-US" sz="1600" dirty="0" err="1">
                <a:solidFill>
                  <a:srgbClr val="703DAA"/>
                </a:solidFill>
                <a:latin typeface="Menlo"/>
                <a:ea typeface="Menlo"/>
                <a:cs typeface="Menlo"/>
              </a:rPr>
              <a:t>NSString</a:t>
            </a:r>
            <a:r>
              <a:rPr lang="en-US" sz="1600" dirty="0">
                <a:solidFill>
                  <a:srgbClr val="000000"/>
                </a:solidFill>
                <a:latin typeface="Menlo"/>
                <a:ea typeface="Menlo"/>
                <a:cs typeface="Menlo"/>
              </a:rPr>
              <a:t> *value;</a:t>
            </a:r>
          </a:p>
          <a:p>
            <a:pPr marL="0" indent="0">
              <a:buNone/>
            </a:pPr>
            <a:r>
              <a:rPr lang="en-US" sz="1600" dirty="0">
                <a:solidFill>
                  <a:srgbClr val="000000"/>
                </a:solidFill>
                <a:latin typeface="Menlo"/>
                <a:ea typeface="Menlo"/>
                <a:cs typeface="Menlo"/>
              </a:rPr>
              <a:t>}</a:t>
            </a:r>
          </a:p>
          <a:p>
            <a:pPr marL="0" indent="0">
              <a:buNone/>
            </a:pPr>
            <a:endParaRPr lang="en-US" sz="1600" dirty="0">
              <a:solidFill>
                <a:srgbClr val="000000"/>
              </a:solidFill>
              <a:latin typeface="Menlo"/>
              <a:ea typeface="Menlo"/>
              <a:cs typeface="Menlo"/>
            </a:endParaRPr>
          </a:p>
          <a:p>
            <a:pPr marL="0" indent="0">
              <a:buNone/>
            </a:pPr>
            <a:r>
              <a:rPr lang="en-US" sz="1600" dirty="0">
                <a:solidFill>
                  <a:srgbClr val="BB2CA2"/>
                </a:solidFill>
                <a:latin typeface="Menlo"/>
                <a:ea typeface="Menlo"/>
                <a:cs typeface="Menlo"/>
              </a:rPr>
              <a:t>@property</a:t>
            </a:r>
            <a:r>
              <a:rPr lang="en-US" sz="1600" dirty="0">
                <a:solidFill>
                  <a:srgbClr val="000000"/>
                </a:solidFill>
                <a:latin typeface="Menlo"/>
                <a:ea typeface="Menlo"/>
                <a:cs typeface="Menlo"/>
              </a:rPr>
              <a:t> (</a:t>
            </a:r>
            <a:r>
              <a:rPr lang="en-US" sz="1600" dirty="0">
                <a:solidFill>
                  <a:srgbClr val="BB2CA2"/>
                </a:solidFill>
                <a:latin typeface="Menlo"/>
                <a:ea typeface="Menlo"/>
                <a:cs typeface="Menlo"/>
              </a:rPr>
              <a:t>strong</a:t>
            </a: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*parent;</a:t>
            </a:r>
          </a:p>
          <a:p>
            <a:pPr marL="0" indent="0">
              <a:buNone/>
            </a:pPr>
            <a:r>
              <a:rPr lang="en-US" sz="1600" dirty="0">
                <a:solidFill>
                  <a:srgbClr val="BB2CA2"/>
                </a:solidFill>
                <a:latin typeface="Menlo"/>
                <a:ea typeface="Menlo"/>
                <a:cs typeface="Menlo"/>
              </a:rPr>
              <a:t>@property</a:t>
            </a:r>
            <a:r>
              <a:rPr lang="en-US" sz="1600" dirty="0">
                <a:solidFill>
                  <a:srgbClr val="000000"/>
                </a:solidFill>
                <a:latin typeface="Menlo"/>
                <a:ea typeface="Menlo"/>
                <a:cs typeface="Menlo"/>
              </a:rPr>
              <a:t> (</a:t>
            </a:r>
            <a:r>
              <a:rPr lang="en-US" sz="1600" dirty="0">
                <a:solidFill>
                  <a:srgbClr val="BB2CA2"/>
                </a:solidFill>
                <a:latin typeface="Menlo"/>
                <a:ea typeface="Menlo"/>
                <a:cs typeface="Menlo"/>
              </a:rPr>
              <a:t>strong</a:t>
            </a:r>
            <a:r>
              <a:rPr lang="en-US" sz="1600" dirty="0">
                <a:solidFill>
                  <a:srgbClr val="000000"/>
                </a:solidFill>
                <a:latin typeface="Menlo"/>
                <a:ea typeface="Menlo"/>
                <a:cs typeface="Menlo"/>
              </a:rPr>
              <a:t>) </a:t>
            </a:r>
            <a:r>
              <a:rPr lang="en-US" sz="1600" dirty="0" err="1">
                <a:solidFill>
                  <a:srgbClr val="4E8187"/>
                </a:solidFill>
                <a:latin typeface="Menlo"/>
                <a:ea typeface="Menlo"/>
                <a:cs typeface="Menlo"/>
              </a:rPr>
              <a:t>LinkedListNode</a:t>
            </a:r>
            <a:r>
              <a:rPr lang="en-US" sz="1600" dirty="0">
                <a:solidFill>
                  <a:srgbClr val="000000"/>
                </a:solidFill>
                <a:latin typeface="Menlo"/>
                <a:ea typeface="Menlo"/>
                <a:cs typeface="Menlo"/>
              </a:rPr>
              <a:t> *child;</a:t>
            </a:r>
          </a:p>
          <a:p>
            <a:pPr marL="0" indent="0">
              <a:buNone/>
            </a:pPr>
            <a:r>
              <a:rPr lang="en-US" sz="1600" dirty="0">
                <a:solidFill>
                  <a:srgbClr val="BB2CA2"/>
                </a:solidFill>
                <a:latin typeface="Menlo"/>
                <a:ea typeface="Menlo"/>
                <a:cs typeface="Menlo"/>
              </a:rPr>
              <a:t>@property</a:t>
            </a:r>
            <a:r>
              <a:rPr lang="en-US" sz="1600" dirty="0">
                <a:solidFill>
                  <a:srgbClr val="000000"/>
                </a:solidFill>
                <a:latin typeface="Menlo"/>
                <a:ea typeface="Menlo"/>
                <a:cs typeface="Menlo"/>
              </a:rPr>
              <a:t> (</a:t>
            </a:r>
            <a:r>
              <a:rPr lang="en-US" sz="1600" dirty="0">
                <a:solidFill>
                  <a:srgbClr val="BB2CA2"/>
                </a:solidFill>
                <a:latin typeface="Menlo"/>
                <a:ea typeface="Menlo"/>
                <a:cs typeface="Menlo"/>
              </a:rPr>
              <a:t>strong</a:t>
            </a:r>
            <a:r>
              <a:rPr lang="en-US" sz="1600" dirty="0">
                <a:solidFill>
                  <a:srgbClr val="000000"/>
                </a:solidFill>
                <a:latin typeface="Menlo"/>
                <a:ea typeface="Menlo"/>
                <a:cs typeface="Menlo"/>
              </a:rPr>
              <a:t>) </a:t>
            </a:r>
            <a:r>
              <a:rPr lang="en-US" sz="1600" dirty="0" err="1">
                <a:solidFill>
                  <a:srgbClr val="000000"/>
                </a:solidFill>
                <a:latin typeface="Menlo"/>
                <a:ea typeface="Menlo"/>
                <a:cs typeface="Menlo"/>
              </a:rPr>
              <a:t>NSString</a:t>
            </a:r>
            <a:r>
              <a:rPr lang="en-US" sz="1600" dirty="0">
                <a:solidFill>
                  <a:srgbClr val="000000"/>
                </a:solidFill>
                <a:latin typeface="Menlo"/>
                <a:ea typeface="Menlo"/>
                <a:cs typeface="Menlo"/>
              </a:rPr>
              <a:t> *value;</a:t>
            </a:r>
          </a:p>
          <a:p>
            <a:pPr marL="0" indent="0">
              <a:buNone/>
            </a:pPr>
            <a:r>
              <a:rPr lang="en-US" sz="1600" dirty="0">
                <a:solidFill>
                  <a:srgbClr val="BB2CA2"/>
                </a:solidFill>
                <a:latin typeface="Menlo"/>
                <a:ea typeface="Menlo"/>
                <a:cs typeface="Menlo"/>
              </a:rPr>
              <a:t>@end</a:t>
            </a:r>
            <a:endParaRPr lang="en-US" sz="1600" dirty="0" smtClean="0"/>
          </a:p>
          <a:p>
            <a:pPr marL="0" indent="0">
              <a:buFont typeface="Arial" pitchFamily="34" charset="0"/>
              <a:buNone/>
            </a:pPr>
            <a:endParaRPr lang="en-US" dirty="0"/>
          </a:p>
        </p:txBody>
      </p:sp>
      <p:sp>
        <p:nvSpPr>
          <p:cNvPr id="8" name="Content Placeholder 2"/>
          <p:cNvSpPr txBox="1">
            <a:spLocks/>
          </p:cNvSpPr>
          <p:nvPr/>
        </p:nvSpPr>
        <p:spPr>
          <a:xfrm>
            <a:off x="4495800" y="2667000"/>
            <a:ext cx="4495800" cy="3733800"/>
          </a:xfrm>
          <a:prstGeom prst="rect">
            <a:avLst/>
          </a:prstGeom>
        </p:spPr>
        <p:txBody>
          <a:bodyPr vert="horz" lIns="91440" tIns="45720" rIns="91440" bIns="45720" rtlCol="0">
            <a:normAutofit fontScale="47500" lnSpcReduction="20000"/>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dirty="0">
                <a:solidFill>
                  <a:srgbClr val="BB2CA2"/>
                </a:solidFill>
                <a:latin typeface="Menlo"/>
                <a:ea typeface="Menlo"/>
                <a:cs typeface="Menlo"/>
              </a:rPr>
              <a:t>@interface</a:t>
            </a:r>
            <a:r>
              <a:rPr lang="en-US" dirty="0">
                <a:solidFill>
                  <a:srgbClr val="000000"/>
                </a:solidFill>
                <a:latin typeface="Menlo"/>
                <a:ea typeface="Menlo"/>
                <a:cs typeface="Menlo"/>
              </a:rPr>
              <a:t> </a:t>
            </a:r>
            <a:r>
              <a:rPr lang="en-US" dirty="0" err="1">
                <a:solidFill>
                  <a:srgbClr val="78492A"/>
                </a:solidFill>
                <a:latin typeface="Menlo"/>
                <a:ea typeface="Menlo"/>
                <a:cs typeface="Menlo"/>
              </a:rPr>
              <a:t>LinkedListNode</a:t>
            </a:r>
            <a:r>
              <a:rPr lang="en-US" dirty="0">
                <a:solidFill>
                  <a:srgbClr val="000000"/>
                </a:solidFill>
                <a:latin typeface="Menlo"/>
                <a:ea typeface="Menlo"/>
                <a:cs typeface="Menlo"/>
              </a:rPr>
              <a:t> : </a:t>
            </a:r>
            <a:r>
              <a:rPr lang="en-US" dirty="0" err="1">
                <a:solidFill>
                  <a:srgbClr val="000000"/>
                </a:solidFill>
                <a:latin typeface="Menlo"/>
                <a:ea typeface="Menlo"/>
                <a:cs typeface="Menlo"/>
              </a:rPr>
              <a:t>NSObject</a:t>
            </a:r>
            <a:r>
              <a:rPr lang="en-US" dirty="0">
                <a:solidFill>
                  <a:srgbClr val="000000"/>
                </a:solidFill>
                <a:latin typeface="Menlo"/>
                <a:ea typeface="Menlo"/>
                <a:cs typeface="Menlo"/>
              </a:rPr>
              <a:t> {</a:t>
            </a:r>
          </a:p>
          <a:p>
            <a:pPr marL="0" indent="0">
              <a:buNone/>
            </a:pP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a:solidFill>
                  <a:srgbClr val="BB2CA2"/>
                </a:solidFill>
                <a:latin typeface="Menlo"/>
                <a:ea typeface="Menlo"/>
                <a:cs typeface="Menlo"/>
              </a:rPr>
              <a:t>__weak</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  </a:t>
            </a:r>
          </a:p>
          <a:p>
            <a:pPr marL="0" indent="0">
              <a:buNone/>
            </a:pPr>
            <a:r>
              <a:rPr lang="en-US" dirty="0">
                <a:solidFill>
                  <a:srgbClr val="000000"/>
                </a:solidFill>
                <a:latin typeface="Menlo"/>
                <a:ea typeface="Menlo"/>
                <a:cs typeface="Menlo"/>
              </a:rPr>
              <a:t> </a:t>
            </a:r>
            <a:r>
              <a:rPr lang="en-US" dirty="0" smtClean="0">
                <a:solidFill>
                  <a:srgbClr val="000000"/>
                </a:solidFill>
                <a:latin typeface="Menlo"/>
                <a:ea typeface="Menlo"/>
                <a:cs typeface="Menlo"/>
              </a:rPr>
              <a:t>                    *</a:t>
            </a:r>
            <a:r>
              <a:rPr lang="en-US" dirty="0">
                <a:solidFill>
                  <a:srgbClr val="000000"/>
                </a:solidFill>
                <a:latin typeface="Menlo"/>
                <a:ea typeface="Menlo"/>
                <a:cs typeface="Menlo"/>
              </a:rPr>
              <a:t>parent;</a:t>
            </a:r>
          </a:p>
          <a:p>
            <a:pPr marL="0" indent="0">
              <a:buNone/>
            </a:pP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a:t>
            </a:r>
            <a:r>
              <a:rPr lang="en-US" dirty="0">
                <a:solidFill>
                  <a:srgbClr val="000000"/>
                </a:solidFill>
                <a:latin typeface="Menlo"/>
                <a:ea typeface="Menlo"/>
                <a:cs typeface="Menlo"/>
              </a:rPr>
              <a:t>child;</a:t>
            </a:r>
          </a:p>
          <a:p>
            <a:pPr marL="0" indent="0">
              <a:buNone/>
            </a:pPr>
            <a:r>
              <a:rPr lang="en-US" dirty="0">
                <a:solidFill>
                  <a:srgbClr val="000000"/>
                </a:solidFill>
                <a:latin typeface="Menlo"/>
                <a:ea typeface="Menlo"/>
                <a:cs typeface="Menlo"/>
              </a:rPr>
              <a:t>    </a:t>
            </a:r>
            <a:r>
              <a:rPr lang="en-US" dirty="0" err="1">
                <a:solidFill>
                  <a:srgbClr val="000000"/>
                </a:solidFill>
                <a:latin typeface="Menlo"/>
                <a:ea typeface="Menlo"/>
                <a:cs typeface="Menlo"/>
              </a:rPr>
              <a:t>NSString</a:t>
            </a:r>
            <a:r>
              <a:rPr lang="en-US" dirty="0">
                <a:solidFill>
                  <a:srgbClr val="000000"/>
                </a:solidFill>
                <a:latin typeface="Menlo"/>
                <a:ea typeface="Menlo"/>
                <a:cs typeface="Menlo"/>
              </a:rPr>
              <a:t> *value;</a:t>
            </a:r>
          </a:p>
          <a:p>
            <a:pPr marL="0" indent="0">
              <a:buNone/>
            </a:pPr>
            <a:r>
              <a:rPr lang="en-US" dirty="0">
                <a:solidFill>
                  <a:srgbClr val="000000"/>
                </a:solidFill>
                <a:latin typeface="Menlo"/>
                <a:ea typeface="Menlo"/>
                <a:cs typeface="Menlo"/>
              </a:rPr>
              <a:t>}</a:t>
            </a:r>
          </a:p>
          <a:p>
            <a:pPr marL="0" indent="0">
              <a:buNone/>
            </a:pPr>
            <a:endParaRPr lang="en-US" dirty="0">
              <a:solidFill>
                <a:srgbClr val="000000"/>
              </a:solidFill>
              <a:latin typeface="Menlo"/>
              <a:ea typeface="Menlo"/>
              <a:cs typeface="Menlo"/>
            </a:endParaRPr>
          </a:p>
          <a:p>
            <a:pPr marL="0" indent="0">
              <a:buNone/>
            </a:pPr>
            <a:r>
              <a:rPr lang="en-US" dirty="0">
                <a:solidFill>
                  <a:srgbClr val="BB2CA2"/>
                </a:solidFill>
                <a:latin typeface="Menlo"/>
                <a:ea typeface="Menlo"/>
                <a:cs typeface="Menlo"/>
              </a:rPr>
              <a:t>@property</a:t>
            </a:r>
            <a:r>
              <a:rPr lang="en-US" dirty="0">
                <a:solidFill>
                  <a:srgbClr val="000000"/>
                </a:solidFill>
                <a:latin typeface="Menlo"/>
                <a:ea typeface="Menlo"/>
                <a:cs typeface="Menlo"/>
              </a:rPr>
              <a:t> (</a:t>
            </a:r>
            <a:r>
              <a:rPr lang="en-US" dirty="0">
                <a:solidFill>
                  <a:srgbClr val="BB2CA2"/>
                </a:solidFill>
                <a:latin typeface="Menlo"/>
                <a:ea typeface="Menlo"/>
                <a:cs typeface="Menlo"/>
              </a:rPr>
              <a:t>weak</a:t>
            </a: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a:t>
            </a:r>
            <a:r>
              <a:rPr lang="en-US" dirty="0">
                <a:solidFill>
                  <a:srgbClr val="000000"/>
                </a:solidFill>
                <a:latin typeface="Menlo"/>
                <a:ea typeface="Menlo"/>
                <a:cs typeface="Menlo"/>
              </a:rPr>
              <a:t>parent;</a:t>
            </a:r>
          </a:p>
          <a:p>
            <a:pPr marL="0" indent="0">
              <a:buNone/>
            </a:pPr>
            <a:r>
              <a:rPr lang="en-US" dirty="0">
                <a:solidFill>
                  <a:srgbClr val="BB2CA2"/>
                </a:solidFill>
                <a:latin typeface="Menlo"/>
                <a:ea typeface="Menlo"/>
                <a:cs typeface="Menlo"/>
              </a:rPr>
              <a:t>@property</a:t>
            </a:r>
            <a:r>
              <a:rPr lang="en-US" dirty="0">
                <a:solidFill>
                  <a:srgbClr val="000000"/>
                </a:solidFill>
                <a:latin typeface="Menlo"/>
                <a:ea typeface="Menlo"/>
                <a:cs typeface="Menlo"/>
              </a:rPr>
              <a:t> (</a:t>
            </a:r>
            <a:r>
              <a:rPr lang="en-US" dirty="0">
                <a:solidFill>
                  <a:srgbClr val="BB2CA2"/>
                </a:solidFill>
                <a:latin typeface="Menlo"/>
                <a:ea typeface="Menlo"/>
                <a:cs typeface="Menlo"/>
              </a:rPr>
              <a:t>strong</a:t>
            </a:r>
            <a:r>
              <a:rPr lang="en-US" dirty="0">
                <a:solidFill>
                  <a:srgbClr val="000000"/>
                </a:solidFill>
                <a:latin typeface="Menlo"/>
                <a:ea typeface="Menlo"/>
                <a:cs typeface="Menlo"/>
              </a:rPr>
              <a:t>) </a:t>
            </a:r>
            <a:r>
              <a:rPr lang="en-US" dirty="0" err="1">
                <a:solidFill>
                  <a:srgbClr val="4E8187"/>
                </a:solidFill>
                <a:latin typeface="Menlo"/>
                <a:ea typeface="Menlo"/>
                <a:cs typeface="Menlo"/>
              </a:rPr>
              <a:t>LinkedListNode</a:t>
            </a:r>
            <a:r>
              <a:rPr lang="en-US" dirty="0">
                <a:solidFill>
                  <a:srgbClr val="000000"/>
                </a:solidFill>
                <a:latin typeface="Menlo"/>
                <a:ea typeface="Menlo"/>
                <a:cs typeface="Menlo"/>
              </a:rPr>
              <a:t> </a:t>
            </a:r>
            <a:r>
              <a:rPr lang="en-US" dirty="0" smtClean="0">
                <a:solidFill>
                  <a:srgbClr val="000000"/>
                </a:solidFill>
                <a:latin typeface="Menlo"/>
                <a:ea typeface="Menlo"/>
                <a:cs typeface="Menlo"/>
              </a:rPr>
              <a:t>*</a:t>
            </a:r>
            <a:r>
              <a:rPr lang="en-US" dirty="0">
                <a:solidFill>
                  <a:srgbClr val="000000"/>
                </a:solidFill>
                <a:latin typeface="Menlo"/>
                <a:ea typeface="Menlo"/>
                <a:cs typeface="Menlo"/>
              </a:rPr>
              <a:t>child;</a:t>
            </a:r>
          </a:p>
          <a:p>
            <a:pPr marL="0" indent="0">
              <a:buNone/>
            </a:pPr>
            <a:r>
              <a:rPr lang="en-US" dirty="0">
                <a:solidFill>
                  <a:srgbClr val="BB2CA2"/>
                </a:solidFill>
                <a:latin typeface="Menlo"/>
                <a:ea typeface="Menlo"/>
                <a:cs typeface="Menlo"/>
              </a:rPr>
              <a:t>@property</a:t>
            </a:r>
            <a:r>
              <a:rPr lang="en-US" dirty="0">
                <a:solidFill>
                  <a:srgbClr val="000000"/>
                </a:solidFill>
                <a:latin typeface="Menlo"/>
                <a:ea typeface="Menlo"/>
                <a:cs typeface="Menlo"/>
              </a:rPr>
              <a:t> (</a:t>
            </a:r>
            <a:r>
              <a:rPr lang="en-US" dirty="0">
                <a:solidFill>
                  <a:srgbClr val="BB2CA2"/>
                </a:solidFill>
                <a:latin typeface="Menlo"/>
                <a:ea typeface="Menlo"/>
                <a:cs typeface="Menlo"/>
              </a:rPr>
              <a:t>strong</a:t>
            </a:r>
            <a:r>
              <a:rPr lang="en-US" dirty="0">
                <a:solidFill>
                  <a:srgbClr val="000000"/>
                </a:solidFill>
                <a:latin typeface="Menlo"/>
                <a:ea typeface="Menlo"/>
                <a:cs typeface="Menlo"/>
              </a:rPr>
              <a:t>) </a:t>
            </a:r>
            <a:r>
              <a:rPr lang="en-US" dirty="0" err="1">
                <a:solidFill>
                  <a:srgbClr val="000000"/>
                </a:solidFill>
                <a:latin typeface="Menlo"/>
                <a:ea typeface="Menlo"/>
                <a:cs typeface="Menlo"/>
              </a:rPr>
              <a:t>NSString</a:t>
            </a:r>
            <a:r>
              <a:rPr lang="en-US" dirty="0">
                <a:solidFill>
                  <a:srgbClr val="000000"/>
                </a:solidFill>
                <a:latin typeface="Menlo"/>
                <a:ea typeface="Menlo"/>
                <a:cs typeface="Menlo"/>
              </a:rPr>
              <a:t> *value;</a:t>
            </a:r>
          </a:p>
          <a:p>
            <a:pPr marL="0" indent="0">
              <a:buNone/>
            </a:pPr>
            <a:r>
              <a:rPr lang="en-US" dirty="0">
                <a:solidFill>
                  <a:srgbClr val="BB2CA2"/>
                </a:solidFill>
                <a:latin typeface="Menlo"/>
                <a:ea typeface="Menlo"/>
                <a:cs typeface="Menlo"/>
              </a:rPr>
              <a:t>@end</a:t>
            </a:r>
            <a:endParaRPr lang="en-US" dirty="0"/>
          </a:p>
        </p:txBody>
      </p:sp>
    </p:spTree>
    <p:extLst>
      <p:ext uri="{BB962C8B-B14F-4D97-AF65-F5344CB8AC3E}">
        <p14:creationId xmlns:p14="http://schemas.microsoft.com/office/powerpoint/2010/main" val="36631698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Providers Example</a:t>
            </a:r>
            <a:endParaRPr lang="en-US" dirty="0"/>
          </a:p>
        </p:txBody>
      </p:sp>
      <p:sp>
        <p:nvSpPr>
          <p:cNvPr id="9" name="Rectangle 8"/>
          <p:cNvSpPr/>
          <p:nvPr/>
        </p:nvSpPr>
        <p:spPr>
          <a:xfrm>
            <a:off x="1066800" y="1524000"/>
            <a:ext cx="7467600" cy="9906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1066800" y="1600200"/>
            <a:ext cx="6172200" cy="914400"/>
          </a:xfrm>
          <a:prstGeom prst="rect">
            <a:avLst/>
          </a:prstGeom>
        </p:spPr>
        <p:txBody>
          <a:bodyPr vert="horz" lIns="91440" tIns="45720" rIns="91440" bIns="45720" rtlCol="0">
            <a:normAutofit fontScale="4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3700" b="1" dirty="0" err="1" smtClean="0">
                <a:solidFill>
                  <a:srgbClr val="7F0055"/>
                </a:solidFill>
                <a:latin typeface="Monaco"/>
              </a:rPr>
              <a:t>AndroidManifest.xml</a:t>
            </a:r>
            <a:endParaRPr lang="en-US" sz="3700" b="1" dirty="0" smtClean="0">
              <a:solidFill>
                <a:srgbClr val="7F0055"/>
              </a:solidFill>
              <a:latin typeface="Monaco"/>
            </a:endParaRPr>
          </a:p>
          <a:p>
            <a:pPr marL="0" indent="0">
              <a:buNone/>
            </a:pPr>
            <a:r>
              <a:rPr lang="en-US" sz="4000" dirty="0">
                <a:solidFill>
                  <a:srgbClr val="008080"/>
                </a:solidFill>
                <a:highlight>
                  <a:srgbClr val="E8F2FE"/>
                </a:highlight>
                <a:latin typeface="Monaco"/>
              </a:rPr>
              <a:t>&lt;</a:t>
            </a:r>
            <a:r>
              <a:rPr lang="en-US" sz="4000" dirty="0">
                <a:solidFill>
                  <a:srgbClr val="3F7F7F"/>
                </a:solidFill>
                <a:highlight>
                  <a:srgbClr val="E8F2FE"/>
                </a:highlight>
                <a:latin typeface="Monaco"/>
              </a:rPr>
              <a:t>uses-permission </a:t>
            </a:r>
            <a:r>
              <a:rPr lang="en-US" sz="4000" dirty="0" err="1">
                <a:solidFill>
                  <a:srgbClr val="7F007F"/>
                </a:solidFill>
                <a:highlight>
                  <a:srgbClr val="E8F2FE"/>
                </a:highlight>
                <a:latin typeface="Monaco"/>
              </a:rPr>
              <a:t>android:name</a:t>
            </a:r>
            <a:r>
              <a:rPr lang="en-US" sz="4000" dirty="0">
                <a:solidFill>
                  <a:srgbClr val="000000"/>
                </a:solidFill>
                <a:highlight>
                  <a:srgbClr val="E8F2FE"/>
                </a:highlight>
                <a:latin typeface="Monaco"/>
              </a:rPr>
              <a:t>=</a:t>
            </a:r>
            <a:r>
              <a:rPr lang="en-US" sz="4000" i="1" dirty="0">
                <a:solidFill>
                  <a:srgbClr val="2A00FF"/>
                </a:solidFill>
                <a:highlight>
                  <a:srgbClr val="E8F2FE"/>
                </a:highlight>
                <a:latin typeface="Monaco"/>
              </a:rPr>
              <a:t>"</a:t>
            </a:r>
            <a:r>
              <a:rPr lang="en-US" sz="4000" i="1" dirty="0" err="1">
                <a:solidFill>
                  <a:srgbClr val="2A00FF"/>
                </a:solidFill>
                <a:highlight>
                  <a:srgbClr val="E8F2FE"/>
                </a:highlight>
                <a:latin typeface="Monaco"/>
              </a:rPr>
              <a:t>android.permission.READ_CONTACTS</a:t>
            </a:r>
            <a:r>
              <a:rPr lang="en-US" sz="4000" i="1" dirty="0">
                <a:solidFill>
                  <a:srgbClr val="2A00FF"/>
                </a:solidFill>
                <a:highlight>
                  <a:srgbClr val="E8F2FE"/>
                </a:highlight>
                <a:latin typeface="Monaco"/>
              </a:rPr>
              <a:t>"</a:t>
            </a:r>
            <a:r>
              <a:rPr lang="en-US" sz="4000" i="1" dirty="0">
                <a:solidFill>
                  <a:srgbClr val="008080"/>
                </a:solidFill>
                <a:highlight>
                  <a:srgbClr val="E8F2FE"/>
                </a:highlight>
                <a:latin typeface="Monaco"/>
              </a:rPr>
              <a:t>/&gt;</a:t>
            </a:r>
            <a:endParaRPr lang="en-US" sz="3700" dirty="0" smtClean="0"/>
          </a:p>
        </p:txBody>
      </p:sp>
      <p:sp>
        <p:nvSpPr>
          <p:cNvPr id="11" name="Rectangle 10"/>
          <p:cNvSpPr/>
          <p:nvPr/>
        </p:nvSpPr>
        <p:spPr>
          <a:xfrm>
            <a:off x="1066800" y="2667000"/>
            <a:ext cx="7467600" cy="3581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a:xfrm>
            <a:off x="1066800" y="2743200"/>
            <a:ext cx="7467600" cy="34290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4800" b="1" dirty="0" err="1" smtClean="0">
                <a:solidFill>
                  <a:srgbClr val="7F0055"/>
                </a:solidFill>
                <a:latin typeface="Monaco"/>
              </a:rPr>
              <a:t>MainActivity.java</a:t>
            </a:r>
            <a:endParaRPr lang="en-US" sz="4800" b="1" dirty="0" smtClean="0">
              <a:solidFill>
                <a:srgbClr val="7F0055"/>
              </a:solidFill>
              <a:latin typeface="Monaco"/>
            </a:endParaRPr>
          </a:p>
          <a:p>
            <a:pPr marL="0" indent="0">
              <a:buNone/>
            </a:pPr>
            <a:r>
              <a:rPr lang="en-US" sz="40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class</a:t>
            </a:r>
            <a:r>
              <a:rPr lang="en-US" sz="4800" b="1" dirty="0">
                <a:solidFill>
                  <a:srgbClr val="000000"/>
                </a:solidFill>
                <a:latin typeface="Monaco"/>
              </a:rPr>
              <a:t> </a:t>
            </a:r>
            <a:r>
              <a:rPr lang="en-US" sz="4800" b="1" dirty="0" err="1">
                <a:solidFill>
                  <a:srgbClr val="000000"/>
                </a:solidFill>
                <a:latin typeface="Monaco"/>
              </a:rPr>
              <a:t>MainActivity</a:t>
            </a:r>
            <a:r>
              <a:rPr lang="en-US" sz="4800" b="1" dirty="0">
                <a:solidFill>
                  <a:srgbClr val="000000"/>
                </a:solidFill>
                <a:latin typeface="Monaco"/>
              </a:rPr>
              <a:t> </a:t>
            </a:r>
            <a:r>
              <a:rPr lang="en-US" sz="4800" b="1" dirty="0">
                <a:solidFill>
                  <a:srgbClr val="7F0055"/>
                </a:solidFill>
                <a:latin typeface="Monaco"/>
              </a:rPr>
              <a:t>extends</a:t>
            </a:r>
            <a:r>
              <a:rPr lang="en-US" sz="4800" b="1" dirty="0">
                <a:solidFill>
                  <a:srgbClr val="000000"/>
                </a:solidFill>
                <a:latin typeface="Monaco"/>
              </a:rPr>
              <a:t> Activity {</a:t>
            </a:r>
          </a:p>
          <a:p>
            <a:pPr marL="0" indent="0">
              <a:buNone/>
            </a:pPr>
            <a:r>
              <a:rPr lang="en-US" sz="4800" dirty="0">
                <a:solidFill>
                  <a:srgbClr val="000000"/>
                </a:solidFill>
                <a:latin typeface="Monaco"/>
              </a:rPr>
              <a:t>    </a:t>
            </a:r>
            <a:r>
              <a:rPr lang="en-US" sz="4800" dirty="0">
                <a:solidFill>
                  <a:srgbClr val="646464"/>
                </a:solidFill>
                <a:latin typeface="Monaco"/>
              </a:rPr>
              <a:t>@Override</a:t>
            </a:r>
          </a:p>
          <a:p>
            <a:pPr marL="0" indent="0">
              <a:buNone/>
            </a:pPr>
            <a:r>
              <a:rPr lang="en-US" sz="4800" dirty="0">
                <a:solidFill>
                  <a:srgbClr val="000000"/>
                </a:solidFill>
                <a:latin typeface="Monaco"/>
              </a:rPr>
              <a:t>    </a:t>
            </a:r>
            <a:r>
              <a:rPr lang="en-US" sz="4800" b="1" dirty="0">
                <a:solidFill>
                  <a:srgbClr val="7F0055"/>
                </a:solidFill>
                <a:latin typeface="Monaco"/>
              </a:rPr>
              <a:t>public</a:t>
            </a:r>
            <a:r>
              <a:rPr lang="en-US" sz="4800" b="1" dirty="0">
                <a:solidFill>
                  <a:srgbClr val="000000"/>
                </a:solidFill>
                <a:latin typeface="Monaco"/>
              </a:rPr>
              <a:t> </a:t>
            </a:r>
            <a:r>
              <a:rPr lang="en-US" sz="4800" b="1" dirty="0">
                <a:solidFill>
                  <a:srgbClr val="7F0055"/>
                </a:solidFill>
                <a:latin typeface="Monaco"/>
              </a:rPr>
              <a:t>void</a:t>
            </a:r>
            <a:r>
              <a:rPr lang="en-US" sz="4800" b="1" dirty="0">
                <a:solidFill>
                  <a:srgbClr val="000000"/>
                </a:solidFill>
                <a:latin typeface="Monaco"/>
              </a:rPr>
              <a:t> </a:t>
            </a:r>
            <a:r>
              <a:rPr lang="en-US" sz="4800" b="1" dirty="0" err="1">
                <a:solidFill>
                  <a:srgbClr val="000000"/>
                </a:solidFill>
                <a:latin typeface="Monaco"/>
              </a:rPr>
              <a:t>onCreate</a:t>
            </a:r>
            <a:r>
              <a:rPr lang="en-US" sz="4800" b="1" dirty="0">
                <a:solidFill>
                  <a:srgbClr val="000000"/>
                </a:solidFill>
                <a:latin typeface="Monaco"/>
              </a:rPr>
              <a:t>(Bundle </a:t>
            </a:r>
            <a:r>
              <a:rPr lang="en-US" sz="4800" b="1" dirty="0" err="1">
                <a:solidFill>
                  <a:srgbClr val="000000"/>
                </a:solidFill>
                <a:latin typeface="Monaco"/>
              </a:rPr>
              <a:t>savedInstanceState</a:t>
            </a:r>
            <a:r>
              <a:rPr lang="en-US" sz="4800" b="1" dirty="0">
                <a:solidFill>
                  <a:srgbClr val="000000"/>
                </a:solidFill>
                <a:latin typeface="Monaco"/>
              </a:rPr>
              <a:t>) {</a:t>
            </a:r>
          </a:p>
          <a:p>
            <a:pPr marL="0" indent="0">
              <a:buNone/>
            </a:pPr>
            <a:r>
              <a:rPr lang="en-US" sz="4800" dirty="0">
                <a:solidFill>
                  <a:srgbClr val="000000"/>
                </a:solidFill>
                <a:latin typeface="Monaco"/>
              </a:rPr>
              <a:t>        </a:t>
            </a:r>
            <a:r>
              <a:rPr lang="en-US" sz="4800" dirty="0" smtClean="0">
                <a:solidFill>
                  <a:srgbClr val="000000"/>
                </a:solidFill>
                <a:latin typeface="Monaco"/>
              </a:rPr>
              <a:t>…        </a:t>
            </a:r>
            <a:endParaRPr lang="en-US" sz="4800" dirty="0">
              <a:solidFill>
                <a:srgbClr val="000000"/>
              </a:solidFill>
              <a:latin typeface="Monaco"/>
            </a:endParaRPr>
          </a:p>
          <a:p>
            <a:pPr marL="0" indent="0">
              <a:buNone/>
            </a:pPr>
            <a:r>
              <a:rPr lang="en-US" sz="4800" dirty="0">
                <a:solidFill>
                  <a:srgbClr val="000000"/>
                </a:solidFill>
                <a:latin typeface="Monaco"/>
              </a:rPr>
              <a:t>        Cursor people = </a:t>
            </a:r>
            <a:r>
              <a:rPr lang="en-US" sz="4800" dirty="0" err="1">
                <a:solidFill>
                  <a:srgbClr val="000000"/>
                </a:solidFill>
                <a:latin typeface="Monaco"/>
              </a:rPr>
              <a:t>getContentResolver</a:t>
            </a:r>
            <a:r>
              <a:rPr lang="en-US" sz="4800" dirty="0">
                <a:solidFill>
                  <a:srgbClr val="000000"/>
                </a:solidFill>
                <a:latin typeface="Monaco"/>
              </a:rPr>
              <a:t>().query(</a:t>
            </a:r>
            <a:r>
              <a:rPr lang="en-US" sz="4800" dirty="0" err="1">
                <a:solidFill>
                  <a:srgbClr val="000000"/>
                </a:solidFill>
                <a:latin typeface="Monaco"/>
              </a:rPr>
              <a:t>ContactsContract.Contacts</a:t>
            </a:r>
            <a:r>
              <a:rPr lang="en-US" sz="4800" dirty="0" smtClean="0">
                <a:solidFill>
                  <a:srgbClr val="000000"/>
                </a:solidFill>
                <a:latin typeface="Monaco"/>
              </a:rPr>
              <a:t>.</a:t>
            </a:r>
          </a:p>
          <a:p>
            <a:pPr marL="0" indent="0">
              <a:buNone/>
            </a:pPr>
            <a:r>
              <a:rPr lang="en-US" sz="4800" i="1" dirty="0">
                <a:solidFill>
                  <a:srgbClr val="000000"/>
                </a:solidFill>
                <a:latin typeface="Monaco"/>
              </a:rPr>
              <a:t> </a:t>
            </a:r>
            <a:r>
              <a:rPr lang="en-US" sz="4800" i="1" dirty="0" smtClean="0">
                <a:solidFill>
                  <a:srgbClr val="000000"/>
                </a:solidFill>
                <a:latin typeface="Monaco"/>
              </a:rPr>
              <a:t> 			</a:t>
            </a:r>
            <a:r>
              <a:rPr lang="en-US" sz="4800" i="1" dirty="0" smtClean="0">
                <a:solidFill>
                  <a:srgbClr val="0000C0"/>
                </a:solidFill>
                <a:latin typeface="Monaco"/>
              </a:rPr>
              <a:t>CONTENT_URI</a:t>
            </a:r>
            <a:r>
              <a:rPr lang="en-US" sz="4800"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 </a:t>
            </a:r>
            <a:r>
              <a:rPr lang="en-US" sz="4800" b="1" i="1" dirty="0">
                <a:solidFill>
                  <a:srgbClr val="7F0055"/>
                </a:solidFill>
                <a:latin typeface="Monaco"/>
              </a:rPr>
              <a:t>null</a:t>
            </a:r>
            <a:r>
              <a:rPr lang="en-US" sz="4800" b="1" i="1" dirty="0">
                <a:solidFill>
                  <a:srgbClr val="000000"/>
                </a:solidFill>
                <a:latin typeface="Monaco"/>
              </a:rPr>
              <a:t>);</a:t>
            </a:r>
          </a:p>
          <a:p>
            <a:pPr marL="0" indent="0">
              <a:buNone/>
            </a:pPr>
            <a:endParaRPr lang="en-US" sz="4800" dirty="0">
              <a:latin typeface="Monaco"/>
            </a:endParaRPr>
          </a:p>
          <a:p>
            <a:pPr marL="0" indent="0">
              <a:buNone/>
            </a:pPr>
            <a:r>
              <a:rPr lang="en-US" sz="4800" dirty="0">
                <a:solidFill>
                  <a:srgbClr val="000000"/>
                </a:solidFill>
                <a:latin typeface="Monaco"/>
              </a:rPr>
              <a:t>        </a:t>
            </a:r>
            <a:r>
              <a:rPr lang="en-US" sz="4800" b="1" dirty="0">
                <a:solidFill>
                  <a:srgbClr val="7F0055"/>
                </a:solidFill>
                <a:latin typeface="Monaco"/>
              </a:rPr>
              <a:t>while</a:t>
            </a:r>
            <a:r>
              <a:rPr lang="en-US" sz="4800" b="1" dirty="0">
                <a:solidFill>
                  <a:srgbClr val="000000"/>
                </a:solidFill>
                <a:latin typeface="Monaco"/>
              </a:rPr>
              <a:t>(</a:t>
            </a:r>
            <a:r>
              <a:rPr lang="en-US" sz="4800" b="1" dirty="0" err="1">
                <a:solidFill>
                  <a:srgbClr val="000000"/>
                </a:solidFill>
                <a:latin typeface="Monaco"/>
              </a:rPr>
              <a:t>people.moveToNext</a:t>
            </a:r>
            <a:r>
              <a:rPr lang="en-US" sz="4800" b="1" dirty="0">
                <a:solidFill>
                  <a:srgbClr val="000000"/>
                </a:solidFill>
                <a:latin typeface="Monaco"/>
              </a:rPr>
              <a:t>()) {</a:t>
            </a:r>
          </a:p>
          <a:p>
            <a:pPr marL="0" indent="0">
              <a:buNone/>
            </a:pPr>
            <a:r>
              <a:rPr lang="en-US" sz="4800" dirty="0">
                <a:solidFill>
                  <a:srgbClr val="000000"/>
                </a:solidFill>
                <a:latin typeface="Monaco"/>
              </a:rPr>
              <a:t>           </a:t>
            </a:r>
            <a:r>
              <a:rPr lang="en-US" sz="4800" b="1" dirty="0" err="1">
                <a:solidFill>
                  <a:srgbClr val="7F0055"/>
                </a:solidFill>
                <a:latin typeface="Monaco"/>
              </a:rPr>
              <a:t>int</a:t>
            </a:r>
            <a:r>
              <a:rPr lang="en-US" sz="4800" b="1" dirty="0">
                <a:solidFill>
                  <a:srgbClr val="000000"/>
                </a:solidFill>
                <a:latin typeface="Monaco"/>
              </a:rPr>
              <a:t> </a:t>
            </a:r>
            <a:r>
              <a:rPr lang="en-US" sz="4800" b="1" dirty="0" err="1">
                <a:solidFill>
                  <a:srgbClr val="000000"/>
                </a:solidFill>
                <a:latin typeface="Monaco"/>
              </a:rPr>
              <a:t>nameFieldColumnIndex</a:t>
            </a:r>
            <a:r>
              <a:rPr lang="en-US" sz="4800" b="1" dirty="0">
                <a:solidFill>
                  <a:srgbClr val="000000"/>
                </a:solidFill>
                <a:latin typeface="Monaco"/>
              </a:rPr>
              <a:t> = </a:t>
            </a:r>
            <a:r>
              <a:rPr lang="en-US" sz="4800" b="1" dirty="0" err="1" smtClean="0">
                <a:solidFill>
                  <a:srgbClr val="000000"/>
                </a:solidFill>
                <a:latin typeface="Monaco"/>
              </a:rPr>
              <a:t>people.getColumnIndex</a:t>
            </a:r>
            <a:r>
              <a:rPr lang="en-US" sz="4800" b="1" dirty="0" smtClean="0">
                <a:solidFill>
                  <a:srgbClr val="000000"/>
                </a:solidFill>
                <a:latin typeface="Monaco"/>
              </a:rPr>
              <a:t> 		 	(</a:t>
            </a:r>
            <a:r>
              <a:rPr lang="en-US" sz="4800" b="1" dirty="0" err="1">
                <a:solidFill>
                  <a:srgbClr val="000000"/>
                </a:solidFill>
                <a:latin typeface="Monaco"/>
              </a:rPr>
              <a:t>PhoneLookup.</a:t>
            </a:r>
            <a:r>
              <a:rPr lang="en-US" sz="4800" b="1" i="1" dirty="0" err="1">
                <a:solidFill>
                  <a:srgbClr val="0000C0"/>
                </a:solidFill>
                <a:latin typeface="Monaco"/>
              </a:rPr>
              <a:t>DISPLAY_NAME</a:t>
            </a:r>
            <a:r>
              <a:rPr lang="en-US" sz="4800" b="1" i="1" dirty="0">
                <a:solidFill>
                  <a:srgbClr val="000000"/>
                </a:solidFill>
                <a:latin typeface="Monaco"/>
              </a:rPr>
              <a:t>);</a:t>
            </a:r>
          </a:p>
          <a:p>
            <a:pPr marL="0" indent="0">
              <a:buNone/>
            </a:pPr>
            <a:r>
              <a:rPr lang="en-US" sz="4800" dirty="0">
                <a:solidFill>
                  <a:srgbClr val="000000"/>
                </a:solidFill>
                <a:latin typeface="Monaco"/>
              </a:rPr>
              <a:t>           String contact = </a:t>
            </a:r>
            <a:r>
              <a:rPr lang="en-US" sz="4800" dirty="0" err="1">
                <a:solidFill>
                  <a:srgbClr val="000000"/>
                </a:solidFill>
                <a:latin typeface="Monaco"/>
              </a:rPr>
              <a:t>people.getString</a:t>
            </a:r>
            <a:r>
              <a:rPr lang="en-US" sz="4800" dirty="0">
                <a:solidFill>
                  <a:srgbClr val="000000"/>
                </a:solidFill>
                <a:latin typeface="Monaco"/>
              </a:rPr>
              <a:t>(</a:t>
            </a:r>
            <a:r>
              <a:rPr lang="en-US" sz="4800" dirty="0" err="1">
                <a:solidFill>
                  <a:srgbClr val="000000"/>
                </a:solidFill>
                <a:latin typeface="Monaco"/>
              </a:rPr>
              <a:t>nameFieldColumnIndex</a:t>
            </a:r>
            <a:r>
              <a:rPr lang="en-US" sz="4800" dirty="0">
                <a:solidFill>
                  <a:srgbClr val="000000"/>
                </a:solidFill>
                <a:latin typeface="Monaco"/>
              </a:rPr>
              <a:t>);</a:t>
            </a:r>
          </a:p>
          <a:p>
            <a:pPr marL="0" indent="0">
              <a:buNone/>
            </a:pPr>
            <a:r>
              <a:rPr lang="en-US" sz="4800" dirty="0">
                <a:solidFill>
                  <a:srgbClr val="000000"/>
                </a:solidFill>
                <a:latin typeface="Monaco"/>
              </a:rPr>
              <a:t>           </a:t>
            </a:r>
            <a:r>
              <a:rPr lang="en-US" sz="4800" dirty="0" err="1">
                <a:solidFill>
                  <a:srgbClr val="000000"/>
                </a:solidFill>
                <a:latin typeface="Monaco"/>
              </a:rPr>
              <a:t>contactView.append</a:t>
            </a:r>
            <a:r>
              <a:rPr lang="en-US" sz="4800" dirty="0">
                <a:solidFill>
                  <a:srgbClr val="000000"/>
                </a:solidFill>
                <a:latin typeface="Monaco"/>
              </a:rPr>
              <a:t>(</a:t>
            </a:r>
            <a:r>
              <a:rPr lang="en-US" sz="4800" dirty="0">
                <a:solidFill>
                  <a:srgbClr val="2A00FF"/>
                </a:solidFill>
                <a:latin typeface="Monaco"/>
              </a:rPr>
              <a:t>"Name: "</a:t>
            </a:r>
            <a:r>
              <a:rPr lang="en-US" sz="4800" dirty="0">
                <a:solidFill>
                  <a:srgbClr val="000000"/>
                </a:solidFill>
                <a:latin typeface="Monaco"/>
              </a:rPr>
              <a:t>);</a:t>
            </a:r>
          </a:p>
          <a:p>
            <a:pPr marL="0" indent="0">
              <a:buNone/>
            </a:pPr>
            <a:r>
              <a:rPr lang="en-US" sz="4800" dirty="0">
                <a:solidFill>
                  <a:srgbClr val="000000"/>
                </a:solidFill>
                <a:latin typeface="Monaco"/>
              </a:rPr>
              <a:t>           </a:t>
            </a:r>
            <a:r>
              <a:rPr lang="en-US" sz="4800" dirty="0" err="1">
                <a:solidFill>
                  <a:srgbClr val="000000"/>
                </a:solidFill>
                <a:latin typeface="Monaco"/>
              </a:rPr>
              <a:t>contactView.append</a:t>
            </a:r>
            <a:r>
              <a:rPr lang="en-US" sz="4800" dirty="0">
                <a:solidFill>
                  <a:srgbClr val="000000"/>
                </a:solidFill>
                <a:latin typeface="Monaco"/>
              </a:rPr>
              <a:t>(contact);</a:t>
            </a:r>
          </a:p>
          <a:p>
            <a:pPr marL="0" indent="0">
              <a:buNone/>
            </a:pPr>
            <a:r>
              <a:rPr lang="pl-PL" sz="4800" dirty="0">
                <a:solidFill>
                  <a:srgbClr val="000000"/>
                </a:solidFill>
                <a:latin typeface="Monaco"/>
              </a:rPr>
              <a:t>           </a:t>
            </a:r>
            <a:r>
              <a:rPr lang="pl-PL" sz="4800" dirty="0" err="1">
                <a:solidFill>
                  <a:srgbClr val="000000"/>
                </a:solidFill>
                <a:latin typeface="Monaco"/>
              </a:rPr>
              <a:t>contactView.append</a:t>
            </a:r>
            <a:r>
              <a:rPr lang="pl-PL" sz="4800" dirty="0">
                <a:solidFill>
                  <a:srgbClr val="000000"/>
                </a:solidFill>
                <a:latin typeface="Monaco"/>
              </a:rPr>
              <a:t>(</a:t>
            </a:r>
            <a:r>
              <a:rPr lang="pl-PL" sz="4800" dirty="0">
                <a:solidFill>
                  <a:srgbClr val="2A00FF"/>
                </a:solidFill>
                <a:latin typeface="Monaco"/>
              </a:rPr>
              <a:t>"\n"</a:t>
            </a:r>
            <a:r>
              <a:rPr lang="pl-PL" sz="4800" dirty="0">
                <a:solidFill>
                  <a:srgbClr val="000000"/>
                </a:solidFill>
                <a:latin typeface="Monaco"/>
              </a:rPr>
              <a:t>);</a:t>
            </a:r>
          </a:p>
          <a:p>
            <a:pPr marL="0" indent="0">
              <a:buNone/>
            </a:pPr>
            <a:r>
              <a:rPr lang="pl-PL" sz="4800" dirty="0">
                <a:solidFill>
                  <a:srgbClr val="000000"/>
                </a:solidFill>
                <a:latin typeface="Monaco"/>
              </a:rPr>
              <a:t>        </a:t>
            </a:r>
            <a:r>
              <a:rPr lang="pl-PL" sz="4800" dirty="0" smtClean="0">
                <a:solidFill>
                  <a:srgbClr val="000000"/>
                </a:solidFill>
                <a:latin typeface="Monaco"/>
              </a:rPr>
              <a:t>}</a:t>
            </a:r>
            <a:endParaRPr lang="pl-PL" sz="4800" dirty="0">
              <a:latin typeface="Monaco"/>
            </a:endParaRPr>
          </a:p>
          <a:p>
            <a:pPr marL="0" indent="0">
              <a:buNone/>
            </a:pPr>
            <a:r>
              <a:rPr lang="en-US" sz="4800" dirty="0">
                <a:solidFill>
                  <a:srgbClr val="000000"/>
                </a:solidFill>
                <a:latin typeface="Monaco"/>
              </a:rPr>
              <a:t>        </a:t>
            </a:r>
            <a:r>
              <a:rPr lang="en-US" sz="4800" dirty="0" err="1">
                <a:solidFill>
                  <a:srgbClr val="000000"/>
                </a:solidFill>
                <a:latin typeface="Monaco"/>
              </a:rPr>
              <a:t>people.close</a:t>
            </a:r>
            <a:r>
              <a:rPr lang="en-US" sz="4800" dirty="0">
                <a:solidFill>
                  <a:srgbClr val="000000"/>
                </a:solidFill>
                <a:latin typeface="Monaco"/>
              </a:rPr>
              <a:t>();    </a:t>
            </a:r>
            <a:endParaRPr lang="en-US" sz="4800" dirty="0" smtClean="0">
              <a:solidFill>
                <a:srgbClr val="000000"/>
              </a:solidFill>
              <a:latin typeface="Monaco"/>
            </a:endParaRPr>
          </a:p>
          <a:p>
            <a:pPr marL="0" indent="0">
              <a:buNone/>
            </a:pPr>
            <a:r>
              <a:rPr lang="en-US" sz="4800" dirty="0" smtClean="0">
                <a:solidFill>
                  <a:srgbClr val="000000"/>
                </a:solidFill>
                <a:latin typeface="Monaco"/>
              </a:rPr>
              <a:t>     }</a:t>
            </a:r>
          </a:p>
          <a:p>
            <a:pPr marL="0" indent="0">
              <a:buNone/>
            </a:pPr>
            <a:r>
              <a:rPr lang="en-US" sz="4800" dirty="0">
                <a:solidFill>
                  <a:srgbClr val="000000"/>
                </a:solidFill>
                <a:latin typeface="Monaco"/>
              </a:rPr>
              <a:t>}</a:t>
            </a:r>
            <a:endParaRPr lang="en-US" sz="4400" dirty="0" smtClean="0"/>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40</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61161363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normAutofit/>
          </a:bodyPr>
          <a:lstStyle/>
          <a:p>
            <a:r>
              <a:rPr lang="en-US" dirty="0"/>
              <a:t>Event Handler and Responsiveness</a:t>
            </a:r>
          </a:p>
        </p:txBody>
      </p:sp>
      <p:sp>
        <p:nvSpPr>
          <p:cNvPr id="12292" name="Slide Number Placeholder 3"/>
          <p:cNvSpPr>
            <a:spLocks noGrp="1"/>
          </p:cNvSpPr>
          <p:nvPr>
            <p:ph type="sldNum" sz="quarter" idx="10"/>
          </p:nvPr>
        </p:nvSpPr>
        <p:spPr>
          <a:xfrm>
            <a:off x="7543800" y="65182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fld id="{8AADC4F8-F474-3B4E-B8E2-C7F5797A9035}" type="slidenum">
              <a:rPr lang="en-US" sz="1400"/>
              <a:pPr algn="ctr">
                <a:defRPr/>
              </a:pPr>
              <a:t>41</a:t>
            </a:fld>
            <a:endParaRPr lang="en-US" sz="1400"/>
          </a:p>
        </p:txBody>
      </p:sp>
      <p:sp>
        <p:nvSpPr>
          <p:cNvPr id="30724" name="Rectangle 1"/>
          <p:cNvSpPr>
            <a:spLocks noChangeArrowheads="1"/>
          </p:cNvSpPr>
          <p:nvPr/>
        </p:nvSpPr>
        <p:spPr bwMode="auto">
          <a:xfrm>
            <a:off x="381000" y="5867400"/>
            <a:ext cx="82470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http://</a:t>
            </a:r>
            <a:r>
              <a:rPr lang="en-US" dirty="0" err="1"/>
              <a:t>developer.android.com</a:t>
            </a:r>
            <a:r>
              <a:rPr lang="en-US" dirty="0"/>
              <a:t>/guide/practices/</a:t>
            </a:r>
            <a:r>
              <a:rPr lang="en-US" dirty="0" err="1"/>
              <a:t>responsiveness.html</a:t>
            </a:r>
            <a:endParaRPr lang="en-US" dirty="0"/>
          </a:p>
        </p:txBody>
      </p:sp>
      <p:grpSp>
        <p:nvGrpSpPr>
          <p:cNvPr id="30725" name="Group 10"/>
          <p:cNvGrpSpPr>
            <a:grpSpLocks/>
          </p:cNvGrpSpPr>
          <p:nvPr/>
        </p:nvGrpSpPr>
        <p:grpSpPr bwMode="auto">
          <a:xfrm>
            <a:off x="3300412" y="1524000"/>
            <a:ext cx="5843588" cy="4100513"/>
            <a:chOff x="3124382" y="1527068"/>
            <a:chExt cx="5843221" cy="4100461"/>
          </a:xfrm>
        </p:grpSpPr>
        <p:sp>
          <p:nvSpPr>
            <p:cNvPr id="30726" name="Rectangle 1"/>
            <p:cNvSpPr>
              <a:spLocks noChangeArrowheads="1"/>
            </p:cNvSpPr>
            <p:nvPr/>
          </p:nvSpPr>
          <p:spPr bwMode="auto">
            <a:xfrm>
              <a:off x="3650623" y="1673225"/>
              <a:ext cx="625089" cy="625182"/>
            </a:xfrm>
            <a:prstGeom prst="rect">
              <a:avLst/>
            </a:prstGeom>
            <a:solidFill>
              <a:schemeClr val="bg1"/>
            </a:solidFill>
            <a:ln w="9525">
              <a:solidFill>
                <a:schemeClr val="bg1"/>
              </a:solidFill>
              <a:round/>
              <a:headEnd/>
              <a:tailEnd/>
            </a:ln>
          </p:spPr>
          <p:txBody>
            <a:bodyPr/>
            <a:lstStyle/>
            <a:p>
              <a:endParaRPr lang="en-US"/>
            </a:p>
          </p:txBody>
        </p:sp>
        <p:sp>
          <p:nvSpPr>
            <p:cNvPr id="30727" name="Rectangle 5"/>
            <p:cNvSpPr>
              <a:spLocks noChangeArrowheads="1"/>
            </p:cNvSpPr>
            <p:nvPr/>
          </p:nvSpPr>
          <p:spPr bwMode="auto">
            <a:xfrm>
              <a:off x="3124382" y="1535191"/>
              <a:ext cx="992329" cy="625182"/>
            </a:xfrm>
            <a:prstGeom prst="rect">
              <a:avLst/>
            </a:prstGeom>
            <a:solidFill>
              <a:schemeClr val="bg1"/>
            </a:solidFill>
            <a:ln w="9525">
              <a:solidFill>
                <a:schemeClr val="bg1"/>
              </a:solidFill>
              <a:round/>
              <a:headEnd/>
              <a:tailEnd/>
            </a:ln>
          </p:spPr>
          <p:txBody>
            <a:bodyPr/>
            <a:lstStyle/>
            <a:p>
              <a:r>
                <a:rPr lang="en-US" sz="1800"/>
                <a:t>UI events</a:t>
              </a:r>
            </a:p>
          </p:txBody>
        </p:sp>
        <p:sp>
          <p:nvSpPr>
            <p:cNvPr id="30728" name="Rectangle 6"/>
            <p:cNvSpPr>
              <a:spLocks noChangeArrowheads="1"/>
            </p:cNvSpPr>
            <p:nvPr/>
          </p:nvSpPr>
          <p:spPr bwMode="auto">
            <a:xfrm>
              <a:off x="4972651" y="1527068"/>
              <a:ext cx="992329" cy="625182"/>
            </a:xfrm>
            <a:prstGeom prst="rect">
              <a:avLst/>
            </a:prstGeom>
            <a:solidFill>
              <a:schemeClr val="bg1"/>
            </a:solidFill>
            <a:ln w="9525">
              <a:solidFill>
                <a:schemeClr val="bg1"/>
              </a:solidFill>
              <a:round/>
              <a:headEnd/>
              <a:tailEnd/>
            </a:ln>
          </p:spPr>
          <p:txBody>
            <a:bodyPr/>
            <a:lstStyle/>
            <a:p>
              <a:r>
                <a:rPr lang="en-US" sz="1800"/>
                <a:t>system</a:t>
              </a:r>
              <a:br>
                <a:rPr lang="en-US" sz="1800"/>
              </a:br>
              <a:r>
                <a:rPr lang="en-US" sz="1800"/>
                <a:t>events</a:t>
              </a:r>
            </a:p>
          </p:txBody>
        </p:sp>
        <p:sp>
          <p:nvSpPr>
            <p:cNvPr id="15" name="Rectangle 14"/>
            <p:cNvSpPr/>
            <p:nvPr/>
          </p:nvSpPr>
          <p:spPr bwMode="auto">
            <a:xfrm>
              <a:off x="3845062" y="2504956"/>
              <a:ext cx="1904880" cy="3122573"/>
            </a:xfrm>
            <a:prstGeom prst="rect">
              <a:avLst/>
            </a:prstGeom>
            <a:solidFill>
              <a:schemeClr val="accent6">
                <a:lumMod val="20000"/>
                <a:lumOff val="80000"/>
              </a:schemeClr>
            </a:solidFill>
            <a:ln w="9525" cap="flat" cmpd="sng" algn="ctr">
              <a:solidFill>
                <a:srgbClr val="660066"/>
              </a:solidFill>
              <a:prstDash val="dash"/>
              <a:round/>
              <a:headEnd type="none" w="med" len="med"/>
              <a:tailEnd type="none" w="med" len="med"/>
            </a:ln>
            <a:effectLst/>
          </p:spPr>
          <p:txBody>
            <a:bodyPr/>
            <a:lstStyle/>
            <a:p>
              <a:pPr>
                <a:defRPr/>
              </a:pPr>
              <a:endParaRPr lang="en-US">
                <a:latin typeface="Times New Roman" pitchFamily="18" charset="0"/>
              </a:endParaRPr>
            </a:p>
          </p:txBody>
        </p:sp>
        <p:sp>
          <p:nvSpPr>
            <p:cNvPr id="16" name="Rectangle 15"/>
            <p:cNvSpPr/>
            <p:nvPr/>
          </p:nvSpPr>
          <p:spPr bwMode="auto">
            <a:xfrm>
              <a:off x="4127619" y="3439982"/>
              <a:ext cx="1341354" cy="54768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latin typeface="Times New Roman" pitchFamily="18" charset="0"/>
                </a:rPr>
                <a:t>message</a:t>
              </a:r>
            </a:p>
          </p:txBody>
        </p:sp>
        <p:sp>
          <p:nvSpPr>
            <p:cNvPr id="17" name="Rectangle 16"/>
            <p:cNvSpPr/>
            <p:nvPr/>
          </p:nvSpPr>
          <p:spPr bwMode="auto">
            <a:xfrm>
              <a:off x="4121269" y="4140060"/>
              <a:ext cx="1341354" cy="546093"/>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latin typeface="Times New Roman" pitchFamily="18" charset="0"/>
                </a:rPr>
                <a:t>message</a:t>
              </a:r>
            </a:p>
          </p:txBody>
        </p:sp>
        <p:sp>
          <p:nvSpPr>
            <p:cNvPr id="18" name="Rectangle 17"/>
            <p:cNvSpPr/>
            <p:nvPr/>
          </p:nvSpPr>
          <p:spPr bwMode="auto">
            <a:xfrm>
              <a:off x="4114920" y="4856014"/>
              <a:ext cx="1341354" cy="547680"/>
            </a:xfrm>
            <a:prstGeom prst="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a:lstStyle/>
            <a:p>
              <a:pPr>
                <a:defRPr/>
              </a:pPr>
              <a:r>
                <a:rPr lang="en-US" dirty="0">
                  <a:latin typeface="Times New Roman" pitchFamily="18" charset="0"/>
                </a:rPr>
                <a:t>message</a:t>
              </a:r>
            </a:p>
          </p:txBody>
        </p:sp>
        <p:cxnSp>
          <p:nvCxnSpPr>
            <p:cNvPr id="30733" name="Straight Arrow Connector 18"/>
            <p:cNvCxnSpPr>
              <a:cxnSpLocks noChangeShapeType="1"/>
            </p:cNvCxnSpPr>
            <p:nvPr/>
          </p:nvCxnSpPr>
          <p:spPr bwMode="auto">
            <a:xfrm>
              <a:off x="3968933" y="2116939"/>
              <a:ext cx="458633" cy="776211"/>
            </a:xfrm>
            <a:prstGeom prst="straightConnector1">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30734" name="Straight Arrow Connector 19"/>
            <p:cNvCxnSpPr>
              <a:cxnSpLocks noChangeShapeType="1"/>
            </p:cNvCxnSpPr>
            <p:nvPr/>
          </p:nvCxnSpPr>
          <p:spPr bwMode="auto">
            <a:xfrm flipH="1">
              <a:off x="4956758" y="2110568"/>
              <a:ext cx="311158" cy="800223"/>
            </a:xfrm>
            <a:prstGeom prst="straightConnector1">
              <a:avLst/>
            </a:prstGeom>
            <a:noFill/>
            <a:ln w="31750">
              <a:solidFill>
                <a:schemeClr val="tx1"/>
              </a:solidFill>
              <a:round/>
              <a:headEnd/>
              <a:tailEnd type="triangle" w="lg" len="lg"/>
            </a:ln>
            <a:extLst>
              <a:ext uri="{909E8E84-426E-40dd-AFC4-6F175D3DCCD1}">
                <a14:hiddenFill xmlns:a14="http://schemas.microsoft.com/office/drawing/2010/main">
                  <a:noFill/>
                </a14:hiddenFill>
              </a:ext>
            </a:extLst>
          </p:spPr>
        </p:cxnSp>
        <p:sp>
          <p:nvSpPr>
            <p:cNvPr id="21" name="Rounded Rectangle 20"/>
            <p:cNvSpPr/>
            <p:nvPr/>
          </p:nvSpPr>
          <p:spPr bwMode="auto">
            <a:xfrm>
              <a:off x="6403951" y="3439982"/>
              <a:ext cx="1215949" cy="687378"/>
            </a:xfrm>
            <a:prstGeom prst="round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r>
                <a:rPr lang="en-US" dirty="0" err="1">
                  <a:latin typeface="Times New Roman" pitchFamily="18" charset="0"/>
                </a:rPr>
                <a:t>Looper</a:t>
              </a:r>
              <a:endParaRPr lang="en-US" dirty="0">
                <a:latin typeface="Times New Roman" pitchFamily="18" charset="0"/>
              </a:endParaRPr>
            </a:p>
          </p:txBody>
        </p:sp>
        <p:sp>
          <p:nvSpPr>
            <p:cNvPr id="30736" name="Rectangle 21"/>
            <p:cNvSpPr>
              <a:spLocks noChangeArrowheads="1"/>
            </p:cNvSpPr>
            <p:nvPr/>
          </p:nvSpPr>
          <p:spPr bwMode="auto">
            <a:xfrm>
              <a:off x="7955523" y="3193050"/>
              <a:ext cx="1012080" cy="1534781"/>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nchor="ctr"/>
            <a:lstStyle/>
            <a:p>
              <a:r>
                <a:rPr lang="en-US" sz="2000"/>
                <a:t>UI (main) thread</a:t>
              </a:r>
            </a:p>
          </p:txBody>
        </p:sp>
        <p:sp>
          <p:nvSpPr>
            <p:cNvPr id="23" name="Left Arrow 22"/>
            <p:cNvSpPr/>
            <p:nvPr/>
          </p:nvSpPr>
          <p:spPr bwMode="auto">
            <a:xfrm>
              <a:off x="7637362" y="3705090"/>
              <a:ext cx="300018" cy="211135"/>
            </a:xfrm>
            <a:prstGeom prst="leftArrow">
              <a:avLst/>
            </a:prstGeom>
            <a:solidFill>
              <a:schemeClr val="accent3"/>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New Roman" pitchFamily="18" charset="0"/>
              </a:endParaRPr>
            </a:p>
          </p:txBody>
        </p:sp>
        <p:sp>
          <p:nvSpPr>
            <p:cNvPr id="30738" name="Curved Up Arrow 23"/>
            <p:cNvSpPr>
              <a:spLocks noChangeArrowheads="1"/>
            </p:cNvSpPr>
            <p:nvPr/>
          </p:nvSpPr>
          <p:spPr bwMode="auto">
            <a:xfrm rot="-1979314">
              <a:off x="5628293" y="4672268"/>
              <a:ext cx="1868691" cy="872519"/>
            </a:xfrm>
            <a:prstGeom prst="curvedUpArrow">
              <a:avLst>
                <a:gd name="adj1" fmla="val 24997"/>
                <a:gd name="adj2" fmla="val 50003"/>
                <a:gd name="adj3" fmla="val 25000"/>
              </a:avLst>
            </a:prstGeom>
            <a:solidFill>
              <a:schemeClr val="accent1"/>
            </a:solidFill>
            <a:ln w="9525">
              <a:solidFill>
                <a:schemeClr val="tx1"/>
              </a:solidFill>
              <a:round/>
              <a:headEnd/>
              <a:tailEnd/>
            </a:ln>
          </p:spPr>
          <p:txBody>
            <a:bodyPr/>
            <a:lstStyle/>
            <a:p>
              <a:endParaRPr lang="en-US"/>
            </a:p>
          </p:txBody>
        </p:sp>
      </p:gr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3" name="Date Placeholder 2"/>
          <p:cNvSpPr>
            <a:spLocks noGrp="1"/>
          </p:cNvSpPr>
          <p:nvPr>
            <p:ph type="dt" sz="half" idx="10"/>
          </p:nvPr>
        </p:nvSpPr>
        <p:spPr/>
        <p:txBody>
          <a:bodyPr/>
          <a:lstStyle/>
          <a:p>
            <a:r>
              <a:rPr lang="en-US" smtClean="0"/>
              <a:t>2/10/14</a:t>
            </a:r>
            <a:endParaRPr lang="en-US"/>
          </a:p>
        </p:txBody>
      </p:sp>
      <p:sp>
        <p:nvSpPr>
          <p:cNvPr id="31747" name="Content Placeholder 2"/>
          <p:cNvSpPr>
            <a:spLocks noGrp="1"/>
          </p:cNvSpPr>
          <p:nvPr>
            <p:ph idx="1"/>
          </p:nvPr>
        </p:nvSpPr>
        <p:spPr>
          <a:xfrm>
            <a:off x="228600" y="1295400"/>
            <a:ext cx="3316288" cy="4832350"/>
          </a:xfrm>
        </p:spPr>
        <p:txBody>
          <a:bodyPr/>
          <a:lstStyle/>
          <a:p>
            <a:endParaRPr lang="en-US" sz="2400" dirty="0">
              <a:latin typeface="Comic Sans MS" charset="0"/>
            </a:endParaRPr>
          </a:p>
          <a:p>
            <a:r>
              <a:rPr lang="en-US" altLang="ja-JP" sz="2400" dirty="0"/>
              <a:t>Event handler blocks events in the </a:t>
            </a:r>
            <a:r>
              <a:rPr lang="en-US" altLang="ja-JP" sz="2400" dirty="0" err="1"/>
              <a:t>msg</a:t>
            </a:r>
            <a:r>
              <a:rPr lang="en-US" altLang="ja-JP" sz="2400" dirty="0"/>
              <a:t> queue from being processed</a:t>
            </a:r>
            <a:br>
              <a:rPr lang="en-US" altLang="ja-JP" sz="2400" dirty="0"/>
            </a:br>
            <a:r>
              <a:rPr lang="en-US" altLang="ja-JP" sz="2400" dirty="0"/>
              <a:t>=&gt;</a:t>
            </a:r>
            <a:br>
              <a:rPr lang="en-US" altLang="ja-JP" sz="2400" dirty="0"/>
            </a:br>
            <a:r>
              <a:rPr lang="en-US" altLang="ja-JP" sz="2400" dirty="0"/>
              <a:t>slow running handler leads to no UI response</a:t>
            </a:r>
            <a:endParaRPr lang="en-US" altLang="ja-JP" sz="2000" dirty="0"/>
          </a:p>
        </p:txBody>
      </p:sp>
    </p:spTree>
    <p:extLst>
      <p:ext uri="{BB962C8B-B14F-4D97-AF65-F5344CB8AC3E}">
        <p14:creationId xmlns:p14="http://schemas.microsoft.com/office/powerpoint/2010/main" val="27048270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274638"/>
            <a:ext cx="8686800" cy="1143000"/>
          </a:xfrm>
        </p:spPr>
        <p:txBody>
          <a:bodyPr>
            <a:noAutofit/>
          </a:bodyPr>
          <a:lstStyle/>
          <a:p>
            <a:r>
              <a:rPr lang="en-US" dirty="0"/>
              <a:t>Responsiveness: </a:t>
            </a:r>
            <a:r>
              <a:rPr lang="en-US" dirty="0" smtClean="0"/>
              <a:t>Numbers</a:t>
            </a:r>
            <a:endParaRPr lang="en-US" dirty="0"/>
          </a:p>
        </p:txBody>
      </p:sp>
      <p:sp>
        <p:nvSpPr>
          <p:cNvPr id="32770" name="Content Placeholder 2"/>
          <p:cNvSpPr>
            <a:spLocks noGrp="1"/>
          </p:cNvSpPr>
          <p:nvPr>
            <p:ph idx="1"/>
          </p:nvPr>
        </p:nvSpPr>
        <p:spPr>
          <a:xfrm>
            <a:off x="533400" y="1435100"/>
            <a:ext cx="8077200" cy="4781550"/>
          </a:xfrm>
        </p:spPr>
        <p:txBody>
          <a:bodyPr>
            <a:normAutofit/>
          </a:bodyPr>
          <a:lstStyle/>
          <a:p>
            <a:pPr marL="0" indent="0">
              <a:buNone/>
            </a:pPr>
            <a:r>
              <a:rPr lang="en-US" dirty="0" smtClean="0"/>
              <a:t>Nexus One:</a:t>
            </a:r>
          </a:p>
          <a:p>
            <a:r>
              <a:rPr lang="en-US" dirty="0" smtClean="0"/>
              <a:t>~</a:t>
            </a:r>
            <a:r>
              <a:rPr lang="en-US" dirty="0"/>
              <a:t>5-25 </a:t>
            </a:r>
            <a:r>
              <a:rPr lang="en-US" dirty="0" err="1"/>
              <a:t>ms</a:t>
            </a:r>
            <a:r>
              <a:rPr lang="en-US" dirty="0"/>
              <a:t> – </a:t>
            </a:r>
            <a:r>
              <a:rPr lang="en-US" dirty="0" err="1"/>
              <a:t>uncached</a:t>
            </a:r>
            <a:r>
              <a:rPr lang="en-US" dirty="0"/>
              <a:t> flash reading a byte</a:t>
            </a:r>
          </a:p>
          <a:p>
            <a:r>
              <a:rPr lang="en-US" dirty="0"/>
              <a:t>~5-200+(!) </a:t>
            </a:r>
            <a:r>
              <a:rPr lang="en-US" dirty="0" err="1"/>
              <a:t>ms</a:t>
            </a:r>
            <a:r>
              <a:rPr lang="en-US" dirty="0"/>
              <a:t> – </a:t>
            </a:r>
            <a:r>
              <a:rPr lang="en-US" dirty="0" err="1"/>
              <a:t>uncached</a:t>
            </a:r>
            <a:r>
              <a:rPr lang="en-US" dirty="0"/>
              <a:t> flash </a:t>
            </a:r>
            <a:r>
              <a:rPr lang="en-US" i="1" dirty="0"/>
              <a:t>writing tiny amount</a:t>
            </a:r>
          </a:p>
          <a:p>
            <a:r>
              <a:rPr lang="en-US" dirty="0">
                <a:solidFill>
                  <a:srgbClr val="C00000"/>
                </a:solidFill>
              </a:rPr>
              <a:t>100-200 </a:t>
            </a:r>
            <a:r>
              <a:rPr lang="en-US" dirty="0" err="1">
                <a:solidFill>
                  <a:srgbClr val="C00000"/>
                </a:solidFill>
              </a:rPr>
              <a:t>ms</a:t>
            </a:r>
            <a:r>
              <a:rPr lang="en-US" dirty="0">
                <a:solidFill>
                  <a:srgbClr val="C00000"/>
                </a:solidFill>
              </a:rPr>
              <a:t> – human perception of </a:t>
            </a:r>
            <a:r>
              <a:rPr lang="en-US">
                <a:solidFill>
                  <a:srgbClr val="C00000"/>
                </a:solidFill>
              </a:rPr>
              <a:t>slow </a:t>
            </a:r>
            <a:r>
              <a:rPr lang="en-US" smtClean="0">
                <a:solidFill>
                  <a:srgbClr val="C00000"/>
                </a:solidFill>
              </a:rPr>
              <a:t>action</a:t>
            </a:r>
            <a:endParaRPr lang="en-US" dirty="0">
              <a:solidFill>
                <a:srgbClr val="C00000"/>
              </a:solidFill>
            </a:endParaRPr>
          </a:p>
        </p:txBody>
      </p:sp>
      <p:sp>
        <p:nvSpPr>
          <p:cNvPr id="10244" name="Slide Number Placeholder 3"/>
          <p:cNvSpPr>
            <a:spLocks noGrp="1"/>
          </p:cNvSpPr>
          <p:nvPr>
            <p:ph type="sldNum" sz="quarter" idx="10"/>
          </p:nvPr>
        </p:nvSpPr>
        <p:spPr>
          <a:xfrm>
            <a:off x="7239000" y="64928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ctr">
              <a:defRPr/>
            </a:pPr>
            <a:fld id="{BB5C4604-3647-0549-AA19-A5D5589656A7}" type="slidenum">
              <a:rPr lang="en-US" sz="1400"/>
              <a:pPr algn="ctr">
                <a:defRPr/>
              </a:pPr>
              <a:t>42</a:t>
            </a:fld>
            <a:endParaRPr lang="en-US" sz="1400"/>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3" name="Date Placeholder 2"/>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4018929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noAutofit/>
          </a:bodyPr>
          <a:lstStyle/>
          <a:p>
            <a:r>
              <a:rPr lang="en-US" dirty="0"/>
              <a:t>Event Handler and </a:t>
            </a:r>
            <a:r>
              <a:rPr lang="en-US" dirty="0" smtClean="0"/>
              <a:t>Android Not Responding</a:t>
            </a:r>
            <a:endParaRPr lang="en-US" dirty="0"/>
          </a:p>
        </p:txBody>
      </p:sp>
      <p:sp>
        <p:nvSpPr>
          <p:cNvPr id="9219" name="Slide Number Placeholder 3"/>
          <p:cNvSpPr>
            <a:spLocks noGrp="1"/>
          </p:cNvSpPr>
          <p:nvPr>
            <p:ph type="sldNum" sz="quarter" idx="10"/>
          </p:nvPr>
        </p:nvSpPr>
        <p:spPr>
          <a:xfrm>
            <a:off x="6705600" y="6467475"/>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algn="ctr"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algn="ctr"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algn="ctr"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algn="ctr" eaLnBrk="0" fontAlgn="base" hangingPunct="0">
              <a:spcBef>
                <a:spcPct val="0"/>
              </a:spcBef>
              <a:spcAft>
                <a:spcPct val="0"/>
              </a:spcAft>
              <a:defRPr sz="2400">
                <a:solidFill>
                  <a:schemeClr val="tx1"/>
                </a:solidFill>
                <a:latin typeface="Times New Roman" charset="0"/>
                <a:ea typeface="ＭＳ Ｐゴシック" charset="0"/>
              </a:defRPr>
            </a:lvl9pPr>
          </a:lstStyle>
          <a:p>
            <a:pPr algn="r">
              <a:defRPr/>
            </a:pPr>
            <a:fld id="{E559DC1E-AA81-0443-A0D2-0CBD1083CEBA}" type="slidenum">
              <a:rPr lang="en-US" sz="1400"/>
              <a:pPr algn="r">
                <a:defRPr/>
              </a:pPr>
              <a:t>43</a:t>
            </a:fld>
            <a:endParaRPr lang="en-US" sz="1400"/>
          </a:p>
        </p:txBody>
      </p:sp>
      <p:pic>
        <p:nvPicPr>
          <p:cNvPr id="327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4924" y="1752599"/>
            <a:ext cx="3309476"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Content Placeholder 2"/>
          <p:cNvSpPr>
            <a:spLocks noGrp="1"/>
          </p:cNvSpPr>
          <p:nvPr>
            <p:ph idx="1"/>
          </p:nvPr>
        </p:nvSpPr>
        <p:spPr>
          <a:xfrm>
            <a:off x="549275" y="1981199"/>
            <a:ext cx="3316288" cy="4162425"/>
          </a:xfrm>
        </p:spPr>
        <p:txBody>
          <a:bodyPr/>
          <a:lstStyle/>
          <a:p>
            <a:r>
              <a:rPr lang="en-US" sz="2400" dirty="0">
                <a:latin typeface="Calibri(body)"/>
                <a:cs typeface="Calibri(body)"/>
              </a:rPr>
              <a:t>Android system detects no response </a:t>
            </a:r>
          </a:p>
          <a:p>
            <a:pPr lvl="1"/>
            <a:r>
              <a:rPr lang="en-US" sz="2000" dirty="0">
                <a:latin typeface="Calibri(body)"/>
                <a:cs typeface="Calibri(body)"/>
              </a:rPr>
              <a:t>Main thread (</a:t>
            </a:r>
            <a:r>
              <a:rPr lang="ja-JP" altLang="en-US" sz="2000" dirty="0">
                <a:latin typeface="Calibri(body)"/>
                <a:cs typeface="Calibri(body)"/>
              </a:rPr>
              <a:t>“</a:t>
            </a:r>
            <a:r>
              <a:rPr lang="en-US" altLang="ja-JP" sz="2000" dirty="0">
                <a:latin typeface="Calibri(body)"/>
                <a:cs typeface="Calibri(body)"/>
              </a:rPr>
              <a:t>event</a:t>
            </a:r>
            <a:r>
              <a:rPr lang="ja-JP" altLang="en-US" sz="2000" dirty="0">
                <a:latin typeface="Calibri(body)"/>
                <a:cs typeface="Calibri(body)"/>
              </a:rPr>
              <a:t>”</a:t>
            </a:r>
            <a:r>
              <a:rPr lang="en-US" altLang="ja-JP" sz="2000" dirty="0">
                <a:latin typeface="Calibri(body)"/>
                <a:cs typeface="Calibri(body)"/>
              </a:rPr>
              <a:t>/UI) does not respond to input in 5 sec</a:t>
            </a:r>
          </a:p>
        </p:txBody>
      </p:sp>
      <p:sp>
        <p:nvSpPr>
          <p:cNvPr id="2" name="Footer Placeholder 1"/>
          <p:cNvSpPr>
            <a:spLocks noGrp="1"/>
          </p:cNvSpPr>
          <p:nvPr>
            <p:ph type="ftr" sz="quarter" idx="11"/>
          </p:nvPr>
        </p:nvSpPr>
        <p:spPr/>
        <p:txBody>
          <a:bodyPr/>
          <a:lstStyle/>
          <a:p>
            <a:r>
              <a:rPr lang="en-US" smtClean="0"/>
              <a:t>Cellular Networks and Mobile Computing (COMS 6998-7)</a:t>
            </a:r>
            <a:endParaRPr lang="en-US"/>
          </a:p>
        </p:txBody>
      </p:sp>
      <p:sp>
        <p:nvSpPr>
          <p:cNvPr id="3" name="Date Placeholder 2"/>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400660308"/>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r>
              <a:rPr lang="en-US" dirty="0" smtClean="0"/>
              <a:t>Net APIs</a:t>
            </a:r>
          </a:p>
          <a:p>
            <a:pPr lvl="1"/>
            <a:r>
              <a:rPr lang="en-US" dirty="0" smtClean="0"/>
              <a:t>Standard java networking APIs</a:t>
            </a:r>
          </a:p>
          <a:p>
            <a:pPr lvl="1"/>
            <a:r>
              <a:rPr lang="en-US" dirty="0" smtClean="0"/>
              <a:t>Two Http clients: </a:t>
            </a:r>
            <a:r>
              <a:rPr lang="en-US" dirty="0" err="1" smtClean="0"/>
              <a:t>HttpURLConnection</a:t>
            </a:r>
            <a:r>
              <a:rPr lang="en-US" dirty="0" smtClean="0"/>
              <a:t> and Apache Http client</a:t>
            </a:r>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44</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142975118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Telephony APIs (</a:t>
            </a:r>
            <a:r>
              <a:rPr lang="en-US" dirty="0" err="1" smtClean="0"/>
              <a:t>android.telephony</a:t>
            </a:r>
            <a:r>
              <a:rPr lang="en-US" dirty="0" smtClean="0"/>
              <a: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Send and receive SMS</a:t>
            </a:r>
          </a:p>
          <a:p>
            <a:r>
              <a:rPr lang="en-US" dirty="0" smtClean="0"/>
              <a:t>Get mobile network info (network type, operator,…)</a:t>
            </a:r>
          </a:p>
          <a:p>
            <a:r>
              <a:rPr lang="en-US" dirty="0" smtClean="0"/>
              <a:t>Get current value of network parameters (</a:t>
            </a:r>
            <a:r>
              <a:rPr lang="en-US" dirty="0" err="1" smtClean="0"/>
              <a:t>cellID</a:t>
            </a:r>
            <a:r>
              <a:rPr lang="en-US" dirty="0" smtClean="0"/>
              <a:t>, signal strength, SNR, roaming state …)</a:t>
            </a:r>
          </a:p>
          <a:p>
            <a:r>
              <a:rPr lang="en-US" dirty="0" smtClean="0"/>
              <a:t>Monitor state changes (</a:t>
            </a:r>
            <a:r>
              <a:rPr lang="en-US" dirty="0" err="1" smtClean="0"/>
              <a:t>cellID</a:t>
            </a:r>
            <a:r>
              <a:rPr lang="en-US" dirty="0" smtClean="0"/>
              <a:t>, call state, connectivity …)</a:t>
            </a:r>
          </a:p>
          <a:p>
            <a:r>
              <a:rPr lang="en-US" dirty="0" smtClean="0"/>
              <a:t>Get current device state (connected, idle, active)</a:t>
            </a:r>
          </a:p>
          <a:p>
            <a:r>
              <a:rPr lang="en-US" dirty="0" smtClean="0"/>
              <a:t>Get device </a:t>
            </a:r>
            <a:r>
              <a:rPr lang="en-US" dirty="0" err="1" smtClean="0"/>
              <a:t>paramesters</a:t>
            </a:r>
            <a:r>
              <a:rPr lang="en-US" dirty="0" smtClean="0"/>
              <a:t> (IMSI, IMEI, device type)</a:t>
            </a:r>
          </a:p>
          <a:p>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45</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874363516"/>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Android Telephony Deep Dive</a:t>
            </a:r>
            <a:endParaRPr lang="en-US" dirty="0"/>
          </a:p>
        </p:txBody>
      </p:sp>
      <p:pic>
        <p:nvPicPr>
          <p:cNvPr id="8" name="Picture 7" descr="telephony.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600200"/>
            <a:ext cx="5009225" cy="4648200"/>
          </a:xfrm>
          <a:prstGeom prst="rect">
            <a:avLst/>
          </a:prstGeom>
        </p:spPr>
      </p:pic>
      <p:pic>
        <p:nvPicPr>
          <p:cNvPr id="10" name="Picture 9"/>
          <p:cNvPicPr>
            <a:picLocks noChangeAspect="1"/>
          </p:cNvPicPr>
          <p:nvPr/>
        </p:nvPicPr>
        <p:blipFill>
          <a:blip r:embed="rId3"/>
          <a:stretch>
            <a:fillRect/>
          </a:stretch>
        </p:blipFill>
        <p:spPr>
          <a:xfrm>
            <a:off x="5434335" y="1676400"/>
            <a:ext cx="3709665" cy="2297406"/>
          </a:xfrm>
          <a:prstGeom prst="rect">
            <a:avLst/>
          </a:prstGeom>
        </p:spPr>
      </p:pic>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46</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199959566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(GCM)</a:t>
            </a:r>
            <a:endParaRPr lang="en-US" dirty="0"/>
          </a:p>
        </p:txBody>
      </p:sp>
      <p:sp>
        <p:nvSpPr>
          <p:cNvPr id="3" name="Content Placeholder 2"/>
          <p:cNvSpPr>
            <a:spLocks noGrp="1"/>
          </p:cNvSpPr>
          <p:nvPr>
            <p:ph idx="1"/>
          </p:nvPr>
        </p:nvSpPr>
        <p:spPr>
          <a:xfrm>
            <a:off x="457200" y="1600200"/>
            <a:ext cx="8153400" cy="4525963"/>
          </a:xfrm>
        </p:spPr>
        <p:txBody>
          <a:bodyPr>
            <a:normAutofit fontScale="85000" lnSpcReduction="20000"/>
          </a:bodyPr>
          <a:lstStyle/>
          <a:p>
            <a:r>
              <a:rPr lang="en-US" dirty="0" smtClean="0"/>
              <a:t>Various mechanisms to keep an app in synch with changes in the server (e.g. twitter, </a:t>
            </a:r>
            <a:r>
              <a:rPr lang="en-US" dirty="0" err="1" smtClean="0"/>
              <a:t>facebook</a:t>
            </a:r>
            <a:r>
              <a:rPr lang="en-US" dirty="0" smtClean="0"/>
              <a:t>)</a:t>
            </a:r>
          </a:p>
          <a:p>
            <a:pPr lvl="1"/>
            <a:r>
              <a:rPr lang="en-US" dirty="0" smtClean="0"/>
              <a:t>Polling: app periodically polls the servers for changes</a:t>
            </a:r>
          </a:p>
          <a:p>
            <a:pPr lvl="1"/>
            <a:r>
              <a:rPr lang="en-US" dirty="0" smtClean="0"/>
              <a:t>Push: servers push changes to app</a:t>
            </a:r>
          </a:p>
          <a:p>
            <a:r>
              <a:rPr lang="en-US" dirty="0" smtClean="0"/>
              <a:t>Polling can be inefficient if server data changes infrequently</a:t>
            </a:r>
          </a:p>
          <a:p>
            <a:pPr lvl="1"/>
            <a:r>
              <a:rPr lang="en-US" dirty="0" smtClean="0"/>
              <a:t>Unnecessary battery drain and network overhead (signaling and data)</a:t>
            </a:r>
          </a:p>
          <a:p>
            <a:r>
              <a:rPr lang="en-US" dirty="0" smtClean="0"/>
              <a:t>Several apps polling independently without coordination can also be inefficient</a:t>
            </a:r>
          </a:p>
          <a:p>
            <a:pPr lvl="1"/>
            <a:r>
              <a:rPr lang="en-US" dirty="0" smtClean="0"/>
              <a:t>High battery drain and radio signaling every time the devices moves from IDLE to CONNECTED state</a:t>
            </a:r>
          </a:p>
          <a:p>
            <a:pPr lvl="1"/>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47</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41729652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981199" y="1295400"/>
            <a:ext cx="4357927" cy="1905000"/>
          </a:xfrm>
          <a:prstGeom prst="rect">
            <a:avLst/>
          </a:prstGeom>
        </p:spPr>
      </p:pic>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3276600"/>
            <a:ext cx="7620000" cy="3001963"/>
          </a:xfrm>
        </p:spPr>
        <p:txBody>
          <a:bodyPr>
            <a:normAutofit fontScale="70000" lnSpcReduction="20000"/>
          </a:bodyPr>
          <a:lstStyle/>
          <a:p>
            <a:r>
              <a:rPr lang="en-US" dirty="0" smtClean="0"/>
              <a:t>Push notification problems</a:t>
            </a:r>
          </a:p>
          <a:p>
            <a:pPr lvl="1"/>
            <a:r>
              <a:rPr lang="en-US" dirty="0" smtClean="0"/>
              <a:t>Network firewalls prevent servers from directly sending messages to mobile devices</a:t>
            </a:r>
          </a:p>
          <a:p>
            <a:r>
              <a:rPr lang="en-US" dirty="0" smtClean="0"/>
              <a:t>GCM solution</a:t>
            </a:r>
          </a:p>
          <a:p>
            <a:pPr lvl="1"/>
            <a:r>
              <a:rPr lang="en-US" dirty="0" smtClean="0"/>
              <a:t>Maintain a connection between device and Google GCM server</a:t>
            </a:r>
          </a:p>
          <a:p>
            <a:pPr lvl="1"/>
            <a:r>
              <a:rPr lang="en-US" dirty="0" smtClean="0"/>
              <a:t>Push server updates to apps on the device via this connection</a:t>
            </a:r>
          </a:p>
          <a:p>
            <a:pPr lvl="1"/>
            <a:r>
              <a:rPr lang="en-US" dirty="0" smtClean="0"/>
              <a:t>Optimize this connection to minimize bandwidth and battery consumption (e.g. adjusting the frequency of keep alive messages)</a:t>
            </a:r>
          </a:p>
          <a:p>
            <a:pPr lvl="1"/>
            <a:endParaRPr lang="en-US" dirty="0" smtClean="0"/>
          </a:p>
          <a:p>
            <a:pPr lvl="1"/>
            <a:endParaRPr lang="en-US" dirty="0" smtClean="0"/>
          </a:p>
          <a:p>
            <a:pPr lvl="1"/>
            <a:endParaRPr lang="en-US" dirty="0"/>
          </a:p>
        </p:txBody>
      </p:sp>
      <p:sp>
        <p:nvSpPr>
          <p:cNvPr id="9" name="Rectangle 8"/>
          <p:cNvSpPr/>
          <p:nvPr/>
        </p:nvSpPr>
        <p:spPr>
          <a:xfrm>
            <a:off x="3962400" y="1828800"/>
            <a:ext cx="1219200" cy="228600"/>
          </a:xfrm>
          <a:prstGeom prst="rect">
            <a:avLst/>
          </a:prstGeom>
          <a:solidFill>
            <a:schemeClr val="bg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3962400" y="1752600"/>
            <a:ext cx="1415772" cy="369332"/>
          </a:xfrm>
          <a:prstGeom prst="rect">
            <a:avLst/>
          </a:prstGeom>
          <a:noFill/>
        </p:spPr>
        <p:txBody>
          <a:bodyPr wrap="none" rtlCol="0">
            <a:spAutoFit/>
          </a:bodyPr>
          <a:lstStyle/>
          <a:p>
            <a:r>
              <a:rPr lang="en-US" b="1" dirty="0" smtClean="0"/>
              <a:t>GCM Servers</a:t>
            </a:r>
            <a:endParaRPr lang="en-US" b="1"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48</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332592136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724400" cy="4525963"/>
          </a:xfrm>
        </p:spPr>
        <p:txBody>
          <a:bodyPr>
            <a:normAutofit fontScale="77500" lnSpcReduction="20000"/>
          </a:bodyPr>
          <a:lstStyle/>
          <a:p>
            <a:pPr marL="0" indent="0">
              <a:buNone/>
            </a:pPr>
            <a:r>
              <a:rPr lang="en-US" dirty="0" smtClean="0"/>
              <a:t>C2DM is deprecated, accepts no new users</a:t>
            </a:r>
          </a:p>
          <a:p>
            <a:pPr marL="0" indent="0">
              <a:buNone/>
            </a:pPr>
            <a:r>
              <a:rPr lang="en-US" dirty="0" smtClean="0"/>
              <a:t>Step 1</a:t>
            </a:r>
          </a:p>
          <a:p>
            <a:r>
              <a:rPr lang="en-US" dirty="0" smtClean="0"/>
              <a:t>Create a Google API project from Google APIs console </a:t>
            </a:r>
            <a:r>
              <a:rPr lang="en-US" dirty="0" err="1" smtClean="0"/>
              <a:t>page</a:t>
            </a:r>
            <a:r>
              <a:rPr lang="en-US" dirty="0" err="1" smtClean="0">
                <a:hlinkClick r:id="rId2"/>
              </a:rPr>
              <a:t>https</a:t>
            </a:r>
            <a:r>
              <a:rPr lang="en-US" dirty="0">
                <a:hlinkClick r:id="rId2"/>
              </a:rPr>
              <a:t>://code.google.com/apis/console/#project:</a:t>
            </a:r>
            <a:r>
              <a:rPr lang="en-US" dirty="0" smtClean="0">
                <a:hlinkClick r:id="rId2"/>
              </a:rPr>
              <a:t>908058729336</a:t>
            </a:r>
            <a:endParaRPr lang="en-US" dirty="0" smtClean="0"/>
          </a:p>
          <a:p>
            <a:pPr lvl="1"/>
            <a:r>
              <a:rPr lang="en-US" dirty="0" smtClean="0"/>
              <a:t>Enable GCM service</a:t>
            </a:r>
          </a:p>
          <a:p>
            <a:pPr lvl="1"/>
            <a:r>
              <a:rPr lang="en-US" dirty="0" smtClean="0"/>
              <a:t>Obtain an API key</a:t>
            </a:r>
          </a:p>
          <a:p>
            <a:pPr lvl="1"/>
            <a:r>
              <a:rPr lang="en-US" dirty="0" smtClean="0"/>
              <a:t>Create new server key</a:t>
            </a:r>
          </a:p>
          <a:p>
            <a:pPr lvl="1"/>
            <a:r>
              <a:rPr lang="en-US" dirty="0" smtClean="0"/>
              <a:t>Install helper libraries</a:t>
            </a:r>
          </a:p>
          <a:p>
            <a:endParaRPr lang="en-US" dirty="0" smtClean="0"/>
          </a:p>
          <a:p>
            <a:pPr marL="914400" lvl="2" indent="0">
              <a:buNone/>
            </a:pPr>
            <a:endParaRPr lang="en-US" dirty="0" smtClean="0"/>
          </a:p>
          <a:p>
            <a:pPr marL="571500" indent="-514350">
              <a:buFont typeface="+mj-lt"/>
              <a:buAutoNum type="arabicPeriod"/>
            </a:pPr>
            <a:endParaRPr lang="en-US" dirty="0"/>
          </a:p>
        </p:txBody>
      </p:sp>
      <p:pic>
        <p:nvPicPr>
          <p:cNvPr id="8" name="Picture 7"/>
          <p:cNvPicPr>
            <a:picLocks noChangeAspect="1"/>
          </p:cNvPicPr>
          <p:nvPr/>
        </p:nvPicPr>
        <p:blipFill>
          <a:blip r:embed="rId3"/>
          <a:stretch>
            <a:fillRect/>
          </a:stretch>
        </p:blipFill>
        <p:spPr>
          <a:xfrm>
            <a:off x="5062608" y="2057400"/>
            <a:ext cx="4098325" cy="2032000"/>
          </a:xfrm>
          <a:prstGeom prst="rect">
            <a:avLst/>
          </a:prstGeom>
        </p:spPr>
      </p:pic>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49</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34811540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a:t>
            </a:r>
            <a:r>
              <a:rPr lang="en-US" dirty="0" smtClean="0"/>
              <a:t>Lecture (Cont’d)</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What is class categories and extensions?</a:t>
            </a:r>
          </a:p>
          <a:p>
            <a:pPr lvl="1"/>
            <a:r>
              <a:rPr lang="en-US" dirty="0"/>
              <a:t>Categories allows new methods to be added to existing class without using subclass</a:t>
            </a:r>
          </a:p>
          <a:p>
            <a:pPr lvl="1"/>
            <a:r>
              <a:rPr lang="en-US" dirty="0"/>
              <a:t>Class extensions are like anonymous </a:t>
            </a:r>
            <a:r>
              <a:rPr lang="en-US" dirty="0" smtClean="0"/>
              <a:t>categories</a:t>
            </a:r>
          </a:p>
          <a:p>
            <a:r>
              <a:rPr lang="en-US" dirty="0" smtClean="0"/>
              <a:t>What is a protocol?</a:t>
            </a:r>
          </a:p>
          <a:p>
            <a:pPr lvl="1"/>
            <a:r>
              <a:rPr lang="en-US" sz="2000" dirty="0"/>
              <a:t>protocols declare methods that are independent of any specific class</a:t>
            </a:r>
          </a:p>
          <a:p>
            <a:pPr lvl="1"/>
            <a:r>
              <a:rPr lang="en-US" sz="2000" dirty="0"/>
              <a:t>Protocols declare methods that can be implemented by any class. </a:t>
            </a:r>
            <a:endParaRPr lang="en-US" sz="2000" dirty="0" smtClean="0"/>
          </a:p>
          <a:p>
            <a:pPr lvl="1"/>
            <a:r>
              <a:rPr lang="en-US" sz="2000" dirty="0" smtClean="0"/>
              <a:t>Protocols </a:t>
            </a:r>
            <a:r>
              <a:rPr lang="en-US" sz="2000" dirty="0"/>
              <a:t>are useful in at least three situations</a:t>
            </a:r>
            <a:r>
              <a:rPr lang="en-US" sz="2000" dirty="0" smtClean="0"/>
              <a:t>:</a:t>
            </a:r>
            <a:endParaRPr lang="en-US" sz="2000" dirty="0"/>
          </a:p>
          <a:p>
            <a:pPr lvl="2"/>
            <a:r>
              <a:rPr lang="en-US" sz="1700" dirty="0"/>
              <a:t>To declare methods that others are expected to implement</a:t>
            </a:r>
          </a:p>
          <a:p>
            <a:pPr lvl="2"/>
            <a:r>
              <a:rPr lang="en-US" sz="1700" dirty="0"/>
              <a:t>To declare the interface to an object while concealing its class</a:t>
            </a:r>
          </a:p>
          <a:p>
            <a:pPr lvl="2"/>
            <a:r>
              <a:rPr lang="en-US" sz="1700" dirty="0"/>
              <a:t>To capture similarities among classes that are not hierarchically related (</a:t>
            </a:r>
            <a:r>
              <a:rPr lang="en-US" sz="1700" dirty="0">
                <a:solidFill>
                  <a:srgbClr val="FF0000"/>
                </a:solidFill>
              </a:rPr>
              <a:t>pseudo</a:t>
            </a:r>
            <a:r>
              <a:rPr lang="en-US" sz="1700" dirty="0"/>
              <a:t> </a:t>
            </a:r>
            <a:r>
              <a:rPr lang="en-US" sz="1700" dirty="0">
                <a:solidFill>
                  <a:srgbClr val="FF0000"/>
                </a:solidFill>
              </a:rPr>
              <a:t>multi-inheritance</a:t>
            </a:r>
            <a:r>
              <a:rPr lang="en-US" sz="1700" dirty="0" smtClean="0"/>
              <a:t>)</a:t>
            </a:r>
            <a:endParaRPr lang="en-US" sz="1700"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a:t>
            </a:fld>
            <a:endParaRPr lang="en-US"/>
          </a:p>
        </p:txBody>
      </p:sp>
    </p:spTree>
    <p:extLst>
      <p:ext uri="{BB962C8B-B14F-4D97-AF65-F5344CB8AC3E}">
        <p14:creationId xmlns:p14="http://schemas.microsoft.com/office/powerpoint/2010/main" val="86926527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85000" lnSpcReduction="20000"/>
          </a:bodyPr>
          <a:lstStyle/>
          <a:p>
            <a:pPr marL="0" indent="0">
              <a:buNone/>
            </a:pPr>
            <a:r>
              <a:rPr lang="en-US" dirty="0" smtClean="0"/>
              <a:t>Step 2</a:t>
            </a:r>
          </a:p>
          <a:p>
            <a:r>
              <a:rPr lang="en-US" dirty="0" smtClean="0"/>
              <a:t>Write the Android app</a:t>
            </a:r>
          </a:p>
          <a:p>
            <a:pPr lvl="1"/>
            <a:r>
              <a:rPr lang="en-US" dirty="0" smtClean="0"/>
              <a:t>Copy </a:t>
            </a:r>
            <a:r>
              <a:rPr lang="en-US" dirty="0" err="1" smtClean="0"/>
              <a:t>gcm.jar</a:t>
            </a:r>
            <a:r>
              <a:rPr lang="en-US" dirty="0" smtClean="0"/>
              <a:t> file into your app </a:t>
            </a:r>
            <a:r>
              <a:rPr lang="en-US" dirty="0" err="1" smtClean="0"/>
              <a:t>classpath</a:t>
            </a:r>
            <a:endParaRPr lang="en-US" dirty="0" smtClean="0"/>
          </a:p>
          <a:p>
            <a:pPr lvl="1"/>
            <a:r>
              <a:rPr lang="en-US" dirty="0" smtClean="0"/>
              <a:t>Configure manifest file for SDK version, permission</a:t>
            </a:r>
          </a:p>
          <a:p>
            <a:pPr lvl="1"/>
            <a:r>
              <a:rPr lang="en-US" dirty="0" smtClean="0"/>
              <a:t>Add broadcast receiver</a:t>
            </a:r>
          </a:p>
          <a:p>
            <a:pPr lvl="1"/>
            <a:r>
              <a:rPr lang="en-US" dirty="0" smtClean="0"/>
              <a:t>Add intent service</a:t>
            </a:r>
          </a:p>
          <a:p>
            <a:pPr lvl="1"/>
            <a:r>
              <a:rPr lang="en-US" dirty="0" smtClean="0"/>
              <a:t>Write </a:t>
            </a:r>
            <a:r>
              <a:rPr lang="en-US" dirty="0" err="1" smtClean="0"/>
              <a:t>my_app_package.GCMIntentService</a:t>
            </a:r>
            <a:r>
              <a:rPr lang="en-US" dirty="0" smtClean="0"/>
              <a:t> class</a:t>
            </a:r>
          </a:p>
          <a:p>
            <a:pPr lvl="1"/>
            <a:r>
              <a:rPr lang="en-US" dirty="0" smtClean="0"/>
              <a:t>Write main activity</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10" name="Rectangle 9"/>
          <p:cNvSpPr/>
          <p:nvPr/>
        </p:nvSpPr>
        <p:spPr>
          <a:xfrm>
            <a:off x="5029200" y="2743200"/>
            <a:ext cx="4106333" cy="923330"/>
          </a:xfrm>
          <a:prstGeom prst="rect">
            <a:avLst/>
          </a:prstGeom>
        </p:spPr>
        <p:txBody>
          <a:bodyPr wrap="square">
            <a:spAutoFit/>
          </a:bodyPr>
          <a:lstStyle/>
          <a:p>
            <a:endParaRPr lang="en-US" dirty="0" smtClean="0"/>
          </a:p>
          <a:p>
            <a:endParaRPr lang="en-US" dirty="0"/>
          </a:p>
          <a:p>
            <a:endParaRPr lang="en-US" dirty="0"/>
          </a:p>
        </p:txBody>
      </p:sp>
      <p:sp>
        <p:nvSpPr>
          <p:cNvPr id="11" name="Rectangle 10"/>
          <p:cNvSpPr/>
          <p:nvPr/>
        </p:nvSpPr>
        <p:spPr>
          <a:xfrm>
            <a:off x="5029200" y="2590800"/>
            <a:ext cx="4114800" cy="34290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5181600" y="2743200"/>
            <a:ext cx="3733800" cy="3231653"/>
          </a:xfrm>
          <a:prstGeom prst="rect">
            <a:avLst/>
          </a:prstGeom>
        </p:spPr>
        <p:txBody>
          <a:bodyPr wrap="square">
            <a:spAutoFit/>
          </a:bodyPr>
          <a:lstStyle/>
          <a:p>
            <a:r>
              <a:rPr lang="en-US" b="1" dirty="0">
                <a:solidFill>
                  <a:srgbClr val="7F0055"/>
                </a:solidFill>
                <a:highlight>
                  <a:srgbClr val="E8F2FE"/>
                </a:highlight>
                <a:latin typeface="Monaco"/>
              </a:rPr>
              <a:t>import</a:t>
            </a:r>
            <a:r>
              <a:rPr lang="en-US" b="1" dirty="0">
                <a:solidFill>
                  <a:srgbClr val="000000"/>
                </a:solidFill>
                <a:highlight>
                  <a:srgbClr val="E8F2FE"/>
                </a:highlight>
                <a:latin typeface="Monaco"/>
              </a:rPr>
              <a:t> </a:t>
            </a:r>
            <a:r>
              <a:rPr lang="en-US" b="1" dirty="0" err="1">
                <a:solidFill>
                  <a:srgbClr val="000000"/>
                </a:solidFill>
                <a:highlight>
                  <a:srgbClr val="E8F2FE"/>
                </a:highlight>
                <a:latin typeface="Monaco"/>
              </a:rPr>
              <a:t>com.google.android.gcm.GCMRegistrar</a:t>
            </a:r>
            <a:r>
              <a:rPr lang="en-US" b="1" dirty="0" smtClean="0">
                <a:solidFill>
                  <a:srgbClr val="000000"/>
                </a:solidFill>
                <a:highlight>
                  <a:srgbClr val="E8F2FE"/>
                </a:highlight>
                <a:latin typeface="Monaco"/>
              </a:rPr>
              <a:t>;</a:t>
            </a:r>
          </a:p>
          <a:p>
            <a:r>
              <a:rPr lang="en-US" b="1" u="sng" dirty="0" smtClean="0">
                <a:solidFill>
                  <a:srgbClr val="000000"/>
                </a:solidFill>
                <a:highlight>
                  <a:srgbClr val="E8F2FE"/>
                </a:highlight>
                <a:latin typeface="Monaco"/>
              </a:rPr>
              <a:t>…</a:t>
            </a:r>
            <a:r>
              <a:rPr lang="en-US" dirty="0" smtClean="0">
                <a:solidFill>
                  <a:srgbClr val="000000"/>
                </a:solidFill>
                <a:latin typeface="Monaco"/>
              </a:rPr>
              <a:t> </a:t>
            </a:r>
          </a:p>
          <a:p>
            <a:r>
              <a:rPr lang="en-US" sz="1200" dirty="0" err="1" smtClean="0">
                <a:solidFill>
                  <a:srgbClr val="000000"/>
                </a:solidFill>
                <a:latin typeface="Monaco"/>
              </a:rPr>
              <a:t>GCMRegistrar.checkDevice</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dirty="0" err="1">
                <a:solidFill>
                  <a:srgbClr val="000000"/>
                </a:solidFill>
                <a:latin typeface="Monaco"/>
              </a:rPr>
              <a:t>GCMRegistrar.checkManifest</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final</a:t>
            </a:r>
            <a:r>
              <a:rPr lang="en-US" sz="1200" b="1" dirty="0">
                <a:solidFill>
                  <a:srgbClr val="000000"/>
                </a:solidFill>
                <a:latin typeface="Monaco"/>
              </a:rPr>
              <a:t> String </a:t>
            </a:r>
            <a:r>
              <a:rPr lang="en-US" sz="1200" b="1" dirty="0" err="1">
                <a:solidFill>
                  <a:srgbClr val="000000"/>
                </a:solidFill>
                <a:latin typeface="Monaco"/>
              </a:rPr>
              <a:t>regId</a:t>
            </a:r>
            <a:r>
              <a:rPr lang="en-US" sz="1200" b="1" dirty="0">
                <a:solidFill>
                  <a:srgbClr val="000000"/>
                </a:solidFill>
                <a:latin typeface="Monaco"/>
              </a:rPr>
              <a:t> = </a:t>
            </a:r>
            <a:r>
              <a:rPr lang="en-US" sz="1200" b="1" dirty="0" err="1">
                <a:solidFill>
                  <a:srgbClr val="000000"/>
                </a:solidFill>
                <a:latin typeface="Monaco"/>
              </a:rPr>
              <a:t>GCMRegistrar.getRegistrationId</a:t>
            </a:r>
            <a:r>
              <a:rPr lang="en-US" sz="1200" b="1"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a:t>
            </a:r>
          </a:p>
          <a:p>
            <a:r>
              <a:rPr lang="en-US" sz="1200" dirty="0">
                <a:solidFill>
                  <a:srgbClr val="000000"/>
                </a:solidFill>
                <a:latin typeface="Monaco"/>
              </a:rPr>
              <a:t>    </a:t>
            </a:r>
            <a:r>
              <a:rPr lang="en-US" sz="1200" b="1" dirty="0">
                <a:solidFill>
                  <a:srgbClr val="7F0055"/>
                </a:solidFill>
                <a:latin typeface="Monaco"/>
              </a:rPr>
              <a:t>if</a:t>
            </a:r>
            <a:r>
              <a:rPr lang="en-US" sz="1200" b="1" dirty="0">
                <a:solidFill>
                  <a:srgbClr val="000000"/>
                </a:solidFill>
                <a:latin typeface="Monaco"/>
              </a:rPr>
              <a:t> (</a:t>
            </a:r>
            <a:r>
              <a:rPr lang="en-US" sz="1200" b="1" dirty="0" err="1">
                <a:solidFill>
                  <a:srgbClr val="000000"/>
                </a:solidFill>
                <a:latin typeface="Monaco"/>
              </a:rPr>
              <a:t>regId.equals</a:t>
            </a:r>
            <a:r>
              <a:rPr lang="en-US" sz="1200" b="1" dirty="0">
                <a:solidFill>
                  <a:srgbClr val="000000"/>
                </a:solidFill>
                <a:latin typeface="Monaco"/>
              </a:rPr>
              <a:t>(</a:t>
            </a:r>
            <a:r>
              <a:rPr lang="en-US" sz="1200" b="1" dirty="0">
                <a:solidFill>
                  <a:srgbClr val="2A00FF"/>
                </a:solidFill>
                <a:latin typeface="Monaco"/>
              </a:rPr>
              <a:t>""</a:t>
            </a:r>
            <a:r>
              <a:rPr lang="en-US" sz="1200" b="1" dirty="0">
                <a:solidFill>
                  <a:srgbClr val="000000"/>
                </a:solidFill>
                <a:latin typeface="Monaco"/>
              </a:rPr>
              <a:t>)) {</a:t>
            </a:r>
          </a:p>
          <a:p>
            <a:r>
              <a:rPr lang="en-US" sz="1200" dirty="0">
                <a:solidFill>
                  <a:srgbClr val="000000"/>
                </a:solidFill>
                <a:latin typeface="Monaco"/>
              </a:rPr>
              <a:t>      </a:t>
            </a:r>
            <a:r>
              <a:rPr lang="en-US" sz="1200" dirty="0" err="1">
                <a:solidFill>
                  <a:srgbClr val="000000"/>
                </a:solidFill>
                <a:latin typeface="Monaco"/>
              </a:rPr>
              <a:t>GCMRegistrar.register</a:t>
            </a:r>
            <a:r>
              <a:rPr lang="en-US" sz="1200" dirty="0">
                <a:solidFill>
                  <a:srgbClr val="000000"/>
                </a:solidFill>
                <a:latin typeface="Monaco"/>
              </a:rPr>
              <a:t>(</a:t>
            </a:r>
            <a:r>
              <a:rPr lang="en-US" sz="1200" b="1" dirty="0">
                <a:solidFill>
                  <a:srgbClr val="7F0055"/>
                </a:solidFill>
                <a:latin typeface="Monaco"/>
              </a:rPr>
              <a:t>this</a:t>
            </a:r>
            <a:r>
              <a:rPr lang="en-US" sz="1200" b="1" dirty="0">
                <a:solidFill>
                  <a:srgbClr val="000000"/>
                </a:solidFill>
                <a:latin typeface="Monaco"/>
              </a:rPr>
              <a:t>, SENDER_ID);</a:t>
            </a:r>
          </a:p>
          <a:p>
            <a:r>
              <a:rPr lang="da-DK" sz="1200" dirty="0">
                <a:solidFill>
                  <a:srgbClr val="000000"/>
                </a:solidFill>
                <a:latin typeface="Monaco"/>
              </a:rPr>
              <a:t>    } </a:t>
            </a:r>
            <a:r>
              <a:rPr lang="da-DK" sz="1200" b="1" dirty="0" err="1">
                <a:solidFill>
                  <a:srgbClr val="7F0055"/>
                </a:solidFill>
                <a:latin typeface="Monaco"/>
              </a:rPr>
              <a:t>else</a:t>
            </a:r>
            <a:r>
              <a:rPr lang="da-DK" sz="1200" b="1" dirty="0">
                <a:solidFill>
                  <a:srgbClr val="000000"/>
                </a:solidFill>
                <a:latin typeface="Monaco"/>
              </a:rPr>
              <a:t> {</a:t>
            </a:r>
          </a:p>
          <a:p>
            <a:r>
              <a:rPr lang="da-DK" sz="1200" dirty="0">
                <a:solidFill>
                  <a:srgbClr val="000000"/>
                </a:solidFill>
                <a:latin typeface="Monaco"/>
              </a:rPr>
              <a:t>      </a:t>
            </a:r>
            <a:r>
              <a:rPr lang="da-DK" sz="1200" dirty="0" err="1">
                <a:solidFill>
                  <a:srgbClr val="000000"/>
                </a:solidFill>
                <a:latin typeface="Monaco"/>
              </a:rPr>
              <a:t>Log.v</a:t>
            </a:r>
            <a:r>
              <a:rPr lang="da-DK" sz="1200" dirty="0">
                <a:solidFill>
                  <a:srgbClr val="000000"/>
                </a:solidFill>
                <a:latin typeface="Monaco"/>
              </a:rPr>
              <a:t>(TAG, </a:t>
            </a:r>
            <a:r>
              <a:rPr lang="da-DK" sz="1200" dirty="0">
                <a:solidFill>
                  <a:srgbClr val="2A00FF"/>
                </a:solidFill>
                <a:latin typeface="Monaco"/>
              </a:rPr>
              <a:t>"</a:t>
            </a:r>
            <a:r>
              <a:rPr lang="da-DK" sz="1200" dirty="0" err="1">
                <a:solidFill>
                  <a:srgbClr val="2A00FF"/>
                </a:solidFill>
                <a:latin typeface="Monaco"/>
              </a:rPr>
              <a:t>Already</a:t>
            </a:r>
            <a:r>
              <a:rPr lang="da-DK" sz="1200" dirty="0">
                <a:solidFill>
                  <a:srgbClr val="2A00FF"/>
                </a:solidFill>
                <a:latin typeface="Monaco"/>
              </a:rPr>
              <a:t> </a:t>
            </a:r>
            <a:r>
              <a:rPr lang="da-DK" sz="1200" dirty="0" err="1">
                <a:solidFill>
                  <a:srgbClr val="2A00FF"/>
                </a:solidFill>
                <a:latin typeface="Monaco"/>
              </a:rPr>
              <a:t>registered</a:t>
            </a:r>
            <a:r>
              <a:rPr lang="da-DK" sz="1200" dirty="0">
                <a:solidFill>
                  <a:srgbClr val="2A00FF"/>
                </a:solidFill>
                <a:latin typeface="Monaco"/>
              </a:rPr>
              <a:t>"</a:t>
            </a:r>
            <a:r>
              <a:rPr lang="da-DK" sz="1200" dirty="0">
                <a:solidFill>
                  <a:srgbClr val="000000"/>
                </a:solidFill>
                <a:latin typeface="Monaco"/>
              </a:rPr>
              <a:t>);</a:t>
            </a:r>
          </a:p>
          <a:p>
            <a:r>
              <a:rPr lang="da-DK" sz="1200" dirty="0">
                <a:solidFill>
                  <a:srgbClr val="000000"/>
                </a:solidFill>
                <a:latin typeface="Monaco"/>
              </a:rPr>
              <a:t>    }</a:t>
            </a:r>
            <a:endParaRPr lang="en-US" sz="1200"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50</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21773288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Cloud Messaging (Cont’d)</a:t>
            </a:r>
            <a:endParaRPr lang="en-US" dirty="0"/>
          </a:p>
        </p:txBody>
      </p:sp>
      <p:sp>
        <p:nvSpPr>
          <p:cNvPr id="3" name="Content Placeholder 2"/>
          <p:cNvSpPr>
            <a:spLocks noGrp="1"/>
          </p:cNvSpPr>
          <p:nvPr>
            <p:ph idx="1"/>
          </p:nvPr>
        </p:nvSpPr>
        <p:spPr>
          <a:xfrm>
            <a:off x="457200" y="1600200"/>
            <a:ext cx="4572000" cy="4525963"/>
          </a:xfrm>
        </p:spPr>
        <p:txBody>
          <a:bodyPr>
            <a:normAutofit fontScale="70000" lnSpcReduction="20000"/>
          </a:bodyPr>
          <a:lstStyle/>
          <a:p>
            <a:pPr marL="0" indent="0">
              <a:buNone/>
            </a:pPr>
            <a:r>
              <a:rPr lang="en-US" dirty="0" smtClean="0"/>
              <a:t>Step 3</a:t>
            </a:r>
          </a:p>
          <a:p>
            <a:r>
              <a:rPr lang="en-US" dirty="0" smtClean="0"/>
              <a:t>Write server-side app</a:t>
            </a:r>
          </a:p>
          <a:p>
            <a:pPr lvl="1"/>
            <a:r>
              <a:rPr lang="en-US" dirty="0" smtClean="0"/>
              <a:t>Copy </a:t>
            </a:r>
            <a:r>
              <a:rPr lang="en-US" dirty="0" err="1" smtClean="0"/>
              <a:t>gcm-server.jar</a:t>
            </a:r>
            <a:r>
              <a:rPr lang="en-US" dirty="0" smtClean="0"/>
              <a:t> file from the SDK’s </a:t>
            </a:r>
            <a:r>
              <a:rPr lang="en-US" dirty="0" err="1" smtClean="0"/>
              <a:t>gcm</a:t>
            </a:r>
            <a:r>
              <a:rPr lang="en-US" dirty="0" smtClean="0"/>
              <a:t>-server/</a:t>
            </a:r>
            <a:r>
              <a:rPr lang="en-US" dirty="0" err="1" smtClean="0"/>
              <a:t>dist</a:t>
            </a:r>
            <a:r>
              <a:rPr lang="en-US" dirty="0" smtClean="0"/>
              <a:t> directory to your server class path</a:t>
            </a:r>
          </a:p>
          <a:p>
            <a:pPr lvl="1"/>
            <a:r>
              <a:rPr lang="en-US" dirty="0" smtClean="0"/>
              <a:t>Create a servlet that can be used to receive client’s GCM registration ID</a:t>
            </a:r>
          </a:p>
          <a:p>
            <a:pPr lvl="1"/>
            <a:r>
              <a:rPr lang="en-US" dirty="0" smtClean="0"/>
              <a:t>Create a servlet to unregister registration ID</a:t>
            </a:r>
          </a:p>
          <a:p>
            <a:pPr lvl="1"/>
            <a:r>
              <a:rPr lang="en-US" dirty="0" smtClean="0"/>
              <a:t>Use </a:t>
            </a:r>
            <a:r>
              <a:rPr lang="en-US" dirty="0" err="1" smtClean="0"/>
              <a:t>com.google.android.gcm.server.Sender</a:t>
            </a:r>
            <a:r>
              <a:rPr lang="en-US" dirty="0" smtClean="0"/>
              <a:t> helper class from GCM library to send a message to client</a:t>
            </a:r>
          </a:p>
          <a:p>
            <a:endParaRPr lang="en-US" dirty="0" smtClean="0"/>
          </a:p>
          <a:p>
            <a:pPr marL="914400" lvl="2" indent="0">
              <a:buNone/>
            </a:pPr>
            <a:endParaRPr lang="en-US" dirty="0" smtClean="0"/>
          </a:p>
          <a:p>
            <a:pPr marL="571500" indent="-514350">
              <a:buFont typeface="+mj-lt"/>
              <a:buAutoNum type="arabicPeriod"/>
            </a:pPr>
            <a:endParaRPr lang="en-US" dirty="0"/>
          </a:p>
        </p:txBody>
      </p:sp>
      <p:sp>
        <p:nvSpPr>
          <p:cNvPr id="7" name="Rectangle 6"/>
          <p:cNvSpPr/>
          <p:nvPr/>
        </p:nvSpPr>
        <p:spPr>
          <a:xfrm>
            <a:off x="5029200" y="2743200"/>
            <a:ext cx="4106333" cy="2031325"/>
          </a:xfrm>
          <a:prstGeom prst="rect">
            <a:avLst/>
          </a:prstGeom>
        </p:spPr>
        <p:txBody>
          <a:bodyPr wrap="square">
            <a:spAutoFit/>
          </a:bodyPr>
          <a:lstStyle/>
          <a:p>
            <a:r>
              <a:rPr lang="en-US" dirty="0"/>
              <a:t>import </a:t>
            </a:r>
            <a:r>
              <a:rPr lang="en-US" dirty="0" err="1"/>
              <a:t>com.google.android.gcm.server</a:t>
            </a:r>
            <a:r>
              <a:rPr lang="en-US" dirty="0"/>
              <a:t>.*;</a:t>
            </a:r>
          </a:p>
          <a:p>
            <a:endParaRPr lang="en-US" dirty="0"/>
          </a:p>
          <a:p>
            <a:r>
              <a:rPr lang="en-US" dirty="0"/>
              <a:t>Sender sender = new Sender(</a:t>
            </a:r>
            <a:r>
              <a:rPr lang="en-US" dirty="0" err="1"/>
              <a:t>myApiKey</a:t>
            </a:r>
            <a:r>
              <a:rPr lang="en-US" dirty="0"/>
              <a:t>);</a:t>
            </a:r>
          </a:p>
          <a:p>
            <a:r>
              <a:rPr lang="en-US" dirty="0"/>
              <a:t>Message message = new </a:t>
            </a:r>
            <a:r>
              <a:rPr lang="en-US" dirty="0" err="1"/>
              <a:t>Message.Builder</a:t>
            </a:r>
            <a:r>
              <a:rPr lang="en-US" dirty="0"/>
              <a:t>().build();</a:t>
            </a:r>
          </a:p>
          <a:p>
            <a:r>
              <a:rPr lang="en-US" dirty="0" err="1"/>
              <a:t>MulticastResult</a:t>
            </a:r>
            <a:r>
              <a:rPr lang="en-US" dirty="0"/>
              <a:t> result = </a:t>
            </a:r>
            <a:r>
              <a:rPr lang="en-US" dirty="0" err="1"/>
              <a:t>sender.send</a:t>
            </a:r>
            <a:r>
              <a:rPr lang="en-US" dirty="0"/>
              <a:t>(message, devices, 5);</a:t>
            </a:r>
          </a:p>
        </p:txBody>
      </p:sp>
      <p:sp>
        <p:nvSpPr>
          <p:cNvPr id="8" name="Rectangle 7"/>
          <p:cNvSpPr/>
          <p:nvPr/>
        </p:nvSpPr>
        <p:spPr>
          <a:xfrm>
            <a:off x="5029200" y="2590800"/>
            <a:ext cx="4114800" cy="2438400"/>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51</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1589590419"/>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Resources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Android API: </a:t>
            </a:r>
            <a:r>
              <a:rPr lang="en-US" dirty="0" smtClean="0">
                <a:hlinkClick r:id="rId2"/>
              </a:rPr>
              <a:t>http</a:t>
            </a:r>
            <a:r>
              <a:rPr lang="en-US" dirty="0">
                <a:hlinkClick r:id="rId2"/>
              </a:rPr>
              <a:t>://developer.android.com/reference/</a:t>
            </a:r>
            <a:r>
              <a:rPr lang="en-US" dirty="0" smtClean="0">
                <a:hlinkClick r:id="rId2"/>
              </a:rPr>
              <a:t>packages.html</a:t>
            </a:r>
            <a:endParaRPr lang="en-US" dirty="0" smtClean="0"/>
          </a:p>
          <a:p>
            <a:endParaRPr lang="en-US" dirty="0" smtClean="0"/>
          </a:p>
          <a:p>
            <a:r>
              <a:rPr lang="en-US" dirty="0" smtClean="0"/>
              <a:t>Basics </a:t>
            </a:r>
            <a:r>
              <a:rPr lang="en-US" dirty="0" smtClean="0">
                <a:hlinkClick r:id="rId3"/>
              </a:rPr>
              <a:t>http</a:t>
            </a:r>
            <a:r>
              <a:rPr lang="en-US" dirty="0">
                <a:hlinkClick r:id="rId3"/>
              </a:rPr>
              <a:t>://developer.android.com/guide/components/</a:t>
            </a:r>
            <a:r>
              <a:rPr lang="en-US" dirty="0" smtClean="0">
                <a:hlinkClick r:id="rId3"/>
              </a:rPr>
              <a:t>index.html</a:t>
            </a:r>
            <a:endParaRPr lang="en-US" dirty="0" smtClean="0"/>
          </a:p>
          <a:p>
            <a:endParaRPr lang="en-US" dirty="0" smtClean="0"/>
          </a:p>
          <a:p>
            <a:r>
              <a:rPr lang="en-US" dirty="0"/>
              <a:t>GCM: </a:t>
            </a:r>
            <a:r>
              <a:rPr lang="en-US" dirty="0">
                <a:hlinkClick r:id="rId4"/>
              </a:rPr>
              <a:t>http://developer.android.com/guide/google/gcm/</a:t>
            </a:r>
            <a:r>
              <a:rPr lang="en-US" dirty="0" smtClean="0">
                <a:hlinkClick r:id="rId4"/>
              </a:rPr>
              <a:t>index.html</a:t>
            </a:r>
            <a:endParaRPr lang="en-US" dirty="0" smtClean="0"/>
          </a:p>
          <a:p>
            <a:endParaRPr lang="en-US" dirty="0" smtClean="0"/>
          </a:p>
          <a:p>
            <a:pPr lvl="1"/>
            <a:endParaRPr lang="en-US" dirty="0" smtClean="0"/>
          </a:p>
          <a:p>
            <a:pPr lvl="1"/>
            <a:endParaRPr lang="en-US" dirty="0"/>
          </a:p>
          <a:p>
            <a:pPr lvl="1"/>
            <a:endParaRPr lang="en-US" dirty="0"/>
          </a:p>
          <a:p>
            <a:pPr lvl="1"/>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52</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198007249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6998-7)</a:t>
            </a:r>
            <a:endParaRPr lang="en-US"/>
          </a:p>
        </p:txBody>
      </p:sp>
      <p:sp>
        <p:nvSpPr>
          <p:cNvPr id="5" name="Slide Number Placeholder 4"/>
          <p:cNvSpPr>
            <a:spLocks noGrp="1"/>
          </p:cNvSpPr>
          <p:nvPr>
            <p:ph type="sldNum" sz="quarter" idx="12"/>
          </p:nvPr>
        </p:nvSpPr>
        <p:spPr/>
        <p:txBody>
          <a:bodyPr/>
          <a:lstStyle/>
          <a:p>
            <a:fld id="{20342B77-D34C-443A-9BA4-2E8748A6D936}" type="slidenum">
              <a:rPr lang="en-US" smtClean="0"/>
              <a:pPr/>
              <a:t>53</a:t>
            </a:fld>
            <a:endParaRPr lang="en-US"/>
          </a:p>
        </p:txBody>
      </p:sp>
      <p:sp>
        <p:nvSpPr>
          <p:cNvPr id="4" name="Date Placeholder 3"/>
          <p:cNvSpPr>
            <a:spLocks noGrp="1"/>
          </p:cNvSpPr>
          <p:nvPr>
            <p:ph type="dt" sz="half" idx="10"/>
          </p:nvPr>
        </p:nvSpPr>
        <p:spPr/>
        <p:txBody>
          <a:bodyPr/>
          <a:lstStyle/>
          <a:p>
            <a:r>
              <a:rPr lang="en-US" smtClean="0"/>
              <a:t>2/10/14</a:t>
            </a:r>
            <a:endParaRPr lang="en-US"/>
          </a:p>
        </p:txBody>
      </p:sp>
    </p:spTree>
    <p:extLst>
      <p:ext uri="{BB962C8B-B14F-4D97-AF65-F5344CB8AC3E}">
        <p14:creationId xmlns:p14="http://schemas.microsoft.com/office/powerpoint/2010/main" val="403361188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from Last </a:t>
            </a:r>
            <a:r>
              <a:rPr lang="en-US" dirty="0" smtClean="0"/>
              <a:t>Lecture (Cont’d)</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Is the association of an object and its methods done in compile time or runtime? </a:t>
            </a:r>
          </a:p>
          <a:p>
            <a:pPr lvl="1"/>
            <a:r>
              <a:rPr lang="en-US" dirty="0" smtClean="0"/>
              <a:t>Object and methods are input parameters to dynamic </a:t>
            </a:r>
            <a:r>
              <a:rPr lang="en-US" dirty="0" smtClean="0"/>
              <a:t>dispatcher: </a:t>
            </a:r>
            <a:r>
              <a:rPr lang="en-US" dirty="0" err="1" smtClean="0">
                <a:solidFill>
                  <a:srgbClr val="FF0000"/>
                </a:solidFill>
              </a:rPr>
              <a:t>objc_msgSend</a:t>
            </a:r>
            <a:r>
              <a:rPr lang="en-US" dirty="0" smtClean="0">
                <a:solidFill>
                  <a:srgbClr val="FF0000"/>
                </a:solidFill>
              </a:rPr>
              <a:t>(id Self, SEL op, …) </a:t>
            </a:r>
            <a:r>
              <a:rPr lang="en-US" dirty="0" smtClean="0"/>
              <a:t>and the dynamic dispatcher performs a lookup at runtime.</a:t>
            </a:r>
          </a:p>
          <a:p>
            <a:r>
              <a:rPr lang="en-US" dirty="0" smtClean="0"/>
              <a:t>What is the programming model?</a:t>
            </a:r>
          </a:p>
          <a:p>
            <a:pPr lvl="1"/>
            <a:r>
              <a:rPr lang="en-US" dirty="0" smtClean="0"/>
              <a:t>Model-View-Controller (MVC)</a:t>
            </a:r>
          </a:p>
          <a:p>
            <a:r>
              <a:rPr lang="en-US" dirty="0" smtClean="0"/>
              <a:t>What are the communication mechanisms between controller and view? </a:t>
            </a:r>
          </a:p>
          <a:p>
            <a:pPr lvl="1"/>
            <a:r>
              <a:rPr lang="en-US" dirty="0" smtClean="0"/>
              <a:t>Outlet, Target-Action, Delegate, Data Source</a:t>
            </a:r>
          </a:p>
          <a:p>
            <a:r>
              <a:rPr lang="en-US" dirty="0" smtClean="0"/>
              <a:t>How does the model notify the controller?</a:t>
            </a:r>
          </a:p>
          <a:p>
            <a:pPr lvl="1"/>
            <a:r>
              <a:rPr lang="en-US" dirty="0" smtClean="0"/>
              <a:t>Key Value Observing (KVO)</a:t>
            </a:r>
            <a:endParaRPr lang="en-US" dirty="0" smtClean="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6</a:t>
            </a:fld>
            <a:endParaRPr lang="en-US"/>
          </a:p>
        </p:txBody>
      </p:sp>
    </p:spTree>
    <p:extLst>
      <p:ext uri="{BB962C8B-B14F-4D97-AF65-F5344CB8AC3E}">
        <p14:creationId xmlns:p14="http://schemas.microsoft.com/office/powerpoint/2010/main" val="4045019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 Object Types </a:t>
            </a:r>
            <a:endParaRPr lang="en-US" dirty="0"/>
          </a:p>
        </p:txBody>
      </p:sp>
      <p:sp>
        <p:nvSpPr>
          <p:cNvPr id="3" name="Content Placeholder 2"/>
          <p:cNvSpPr>
            <a:spLocks noGrp="1"/>
          </p:cNvSpPr>
          <p:nvPr>
            <p:ph idx="1"/>
          </p:nvPr>
        </p:nvSpPr>
        <p:spPr/>
        <p:txBody>
          <a:bodyPr>
            <a:normAutofit/>
          </a:bodyPr>
          <a:lstStyle/>
          <a:p>
            <a:r>
              <a:rPr lang="en-US" dirty="0" err="1" smtClean="0">
                <a:solidFill>
                  <a:srgbClr val="5C2699"/>
                </a:solidFill>
                <a:latin typeface="Menlo-Regular"/>
              </a:rPr>
              <a:t>NSMutableArray</a:t>
            </a:r>
            <a:r>
              <a:rPr lang="en-US" dirty="0" smtClean="0">
                <a:solidFill>
                  <a:srgbClr val="000000"/>
                </a:solidFill>
                <a:latin typeface="Menlo-Regular"/>
              </a:rPr>
              <a:t>: </a:t>
            </a:r>
            <a:r>
              <a:rPr lang="en-US" i="1" dirty="0" smtClean="0">
                <a:solidFill>
                  <a:srgbClr val="FF0000"/>
                </a:solidFill>
                <a:latin typeface="Menlo-Regular"/>
              </a:rPr>
              <a:t>any</a:t>
            </a:r>
            <a:r>
              <a:rPr lang="en-US" dirty="0" smtClean="0">
                <a:solidFill>
                  <a:srgbClr val="000000"/>
                </a:solidFill>
                <a:latin typeface="Menlo-Regular"/>
              </a:rPr>
              <a:t> objects of type </a:t>
            </a:r>
            <a:r>
              <a:rPr lang="en-US" dirty="0" smtClean="0">
                <a:solidFill>
                  <a:srgbClr val="5C2699"/>
                </a:solidFill>
                <a:latin typeface="Menlo-Regular"/>
              </a:rPr>
              <a:t>id </a:t>
            </a:r>
            <a:r>
              <a:rPr lang="en-US" dirty="0" smtClean="0">
                <a:solidFill>
                  <a:srgbClr val="000000"/>
                </a:solidFill>
                <a:latin typeface="Menlo-Regular"/>
              </a:rPr>
              <a:t>can be stored in the same array</a:t>
            </a:r>
          </a:p>
          <a:p>
            <a:pPr lvl="1"/>
            <a:r>
              <a:rPr lang="en-US" dirty="0" smtClean="0">
                <a:solidFill>
                  <a:srgbClr val="000000"/>
                </a:solidFill>
                <a:latin typeface="Menlo-Regular"/>
              </a:rPr>
              <a:t>Similar to </a:t>
            </a:r>
            <a:r>
              <a:rPr lang="en-US" dirty="0" err="1" smtClean="0">
                <a:solidFill>
                  <a:srgbClr val="5C2699"/>
                </a:solidFill>
                <a:latin typeface="Menlo-Regular"/>
              </a:rPr>
              <a:t>NSDictionary</a:t>
            </a:r>
            <a:r>
              <a:rPr lang="en-US" dirty="0" smtClean="0">
                <a:solidFill>
                  <a:srgbClr val="5C2699"/>
                </a:solidFill>
                <a:latin typeface="Menlo-Regular"/>
              </a:rPr>
              <a:t>, </a:t>
            </a:r>
            <a:r>
              <a:rPr lang="en-US" dirty="0" err="1" smtClean="0">
                <a:solidFill>
                  <a:srgbClr val="5C2699"/>
                </a:solidFill>
                <a:latin typeface="Menlo-Regular"/>
              </a:rPr>
              <a:t>NSSet</a:t>
            </a:r>
            <a:endParaRPr lang="en-US" dirty="0" smtClean="0">
              <a:solidFill>
                <a:srgbClr val="5C2699"/>
              </a:solidFill>
              <a:latin typeface="Menlo-Regular"/>
            </a:endParaRPr>
          </a:p>
          <a:p>
            <a:r>
              <a:rPr lang="en-US" dirty="0" smtClean="0">
                <a:latin typeface="Menlo-Regular"/>
              </a:rPr>
              <a:t>A variable of type </a:t>
            </a:r>
            <a:r>
              <a:rPr lang="en-US" dirty="0" smtClean="0">
                <a:solidFill>
                  <a:srgbClr val="5C2699"/>
                </a:solidFill>
                <a:latin typeface="Menlo-Regular"/>
              </a:rPr>
              <a:t>id </a:t>
            </a:r>
            <a:r>
              <a:rPr lang="en-US" dirty="0" smtClean="0">
                <a:solidFill>
                  <a:srgbClr val="000000"/>
                </a:solidFill>
                <a:latin typeface="Menlo-Regular"/>
              </a:rPr>
              <a:t>can be </a:t>
            </a:r>
            <a:r>
              <a:rPr lang="en-US" i="1" dirty="0" smtClean="0">
                <a:solidFill>
                  <a:srgbClr val="FF0000"/>
                </a:solidFill>
                <a:latin typeface="Menlo-Regular"/>
              </a:rPr>
              <a:t>any class</a:t>
            </a:r>
          </a:p>
          <a:p>
            <a:pPr marL="0" indent="0">
              <a:buNone/>
            </a:pPr>
            <a:r>
              <a:rPr lang="en-US" dirty="0" smtClean="0">
                <a:solidFill>
                  <a:srgbClr val="000000"/>
                </a:solidFill>
                <a:latin typeface="Menlo-Regular"/>
              </a:rPr>
              <a:t> </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99304545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Objective-C Pointers</a:t>
            </a:r>
            <a:endParaRPr lang="en-US" dirty="0"/>
          </a:p>
        </p:txBody>
      </p:sp>
      <p:sp>
        <p:nvSpPr>
          <p:cNvPr id="3" name="Content Placeholder 2"/>
          <p:cNvSpPr>
            <a:spLocks noGrp="1"/>
          </p:cNvSpPr>
          <p:nvPr>
            <p:ph idx="1"/>
          </p:nvPr>
        </p:nvSpPr>
        <p:spPr/>
        <p:txBody>
          <a:bodyPr>
            <a:normAutofit/>
          </a:bodyPr>
          <a:lstStyle/>
          <a:p>
            <a:r>
              <a:rPr lang="en-US" dirty="0" smtClean="0">
                <a:solidFill>
                  <a:srgbClr val="000000"/>
                </a:solidFill>
                <a:latin typeface="Menlo-Regular"/>
              </a:rPr>
              <a:t>Objective-C does not permit a variable to contain the contents of objects, only a pointer to an object</a:t>
            </a:r>
          </a:p>
          <a:p>
            <a:pPr marL="0" indent="0">
              <a:buNone/>
            </a:pPr>
            <a:r>
              <a:rPr lang="en-US" dirty="0" smtClean="0">
                <a:solidFill>
                  <a:srgbClr val="000000"/>
                </a:solidFill>
                <a:latin typeface="Menlo-Regular"/>
              </a:rPr>
              <a:t> </a:t>
            </a:r>
            <a:endParaRPr lang="en-US"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8</a:t>
            </a:fld>
            <a:endParaRPr lang="en-US"/>
          </a:p>
        </p:txBody>
      </p:sp>
    </p:spTree>
    <p:extLst>
      <p:ext uri="{BB962C8B-B14F-4D97-AF65-F5344CB8AC3E}">
        <p14:creationId xmlns:p14="http://schemas.microsoft.com/office/powerpoint/2010/main" val="13522526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 Class Variable and Mixing with C++</a:t>
            </a:r>
            <a:endParaRPr lang="en-US" dirty="0"/>
          </a:p>
        </p:txBody>
      </p:sp>
      <p:sp>
        <p:nvSpPr>
          <p:cNvPr id="3" name="Content Placeholder 2"/>
          <p:cNvSpPr>
            <a:spLocks noGrp="1"/>
          </p:cNvSpPr>
          <p:nvPr>
            <p:ph idx="1"/>
          </p:nvPr>
        </p:nvSpPr>
        <p:spPr>
          <a:xfrm>
            <a:off x="457200" y="1600201"/>
            <a:ext cx="3810000" cy="4525963"/>
          </a:xfrm>
        </p:spPr>
        <p:txBody>
          <a:bodyPr>
            <a:normAutofit lnSpcReduction="10000"/>
          </a:bodyPr>
          <a:lstStyle/>
          <a:p>
            <a:r>
              <a:rPr lang="en-US" sz="2800" dirty="0" smtClean="0">
                <a:solidFill>
                  <a:srgbClr val="000000"/>
                </a:solidFill>
                <a:latin typeface="Menlo-Regular"/>
              </a:rPr>
              <a:t>Objective-C does not support class variables</a:t>
            </a:r>
          </a:p>
          <a:p>
            <a:r>
              <a:rPr lang="en-US" sz="2800" dirty="0">
                <a:solidFill>
                  <a:srgbClr val="000000"/>
                </a:solidFill>
                <a:latin typeface="Menlo-Regular"/>
              </a:rPr>
              <a:t>C</a:t>
            </a:r>
            <a:r>
              <a:rPr lang="en-US" sz="2800" dirty="0" smtClean="0">
                <a:solidFill>
                  <a:srgbClr val="000000"/>
                </a:solidFill>
                <a:latin typeface="Menlo-Regular"/>
              </a:rPr>
              <a:t>lass variables can be emulated</a:t>
            </a:r>
          </a:p>
          <a:p>
            <a:endParaRPr lang="en-US" sz="2800" dirty="0">
              <a:solidFill>
                <a:srgbClr val="000000"/>
              </a:solidFill>
              <a:latin typeface="Menlo-Regular"/>
            </a:endParaRPr>
          </a:p>
          <a:p>
            <a:r>
              <a:rPr lang="en-US" sz="2800" dirty="0" smtClean="0">
                <a:solidFill>
                  <a:srgbClr val="000000"/>
                </a:solidFill>
                <a:latin typeface="Menlo-Regular"/>
              </a:rPr>
              <a:t>If mixing with C++, use .mm file extension</a:t>
            </a:r>
            <a:endParaRPr lang="en-US" sz="2800" dirty="0"/>
          </a:p>
        </p:txBody>
      </p:sp>
      <p:sp>
        <p:nvSpPr>
          <p:cNvPr id="4" name="Date Placeholder 3"/>
          <p:cNvSpPr>
            <a:spLocks noGrp="1"/>
          </p:cNvSpPr>
          <p:nvPr>
            <p:ph type="dt" sz="half" idx="10"/>
          </p:nvPr>
        </p:nvSpPr>
        <p:spPr/>
        <p:txBody>
          <a:bodyPr/>
          <a:lstStyle/>
          <a:p>
            <a:r>
              <a:rPr lang="en-US" smtClean="0"/>
              <a:t>2/3/14</a:t>
            </a:r>
            <a:endParaRPr lang="en-US"/>
          </a:p>
        </p:txBody>
      </p:sp>
      <p:sp>
        <p:nvSpPr>
          <p:cNvPr id="5" name="Footer Placeholder 4"/>
          <p:cNvSpPr>
            <a:spLocks noGrp="1"/>
          </p:cNvSpPr>
          <p:nvPr>
            <p:ph type="ftr" sz="quarter" idx="11"/>
          </p:nvPr>
        </p:nvSpPr>
        <p:spPr/>
        <p:txBody>
          <a:bodyPr/>
          <a:lstStyle/>
          <a:p>
            <a:r>
              <a:rPr lang="tr-TR" smtClean="0"/>
              <a:t>Cellular Networks and Mobile Computing (COMS 6998-7)</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9</a:t>
            </a:fld>
            <a:endParaRPr lang="en-US"/>
          </a:p>
        </p:txBody>
      </p:sp>
      <p:sp>
        <p:nvSpPr>
          <p:cNvPr id="7" name="Content Placeholder 2"/>
          <p:cNvSpPr txBox="1">
            <a:spLocks/>
          </p:cNvSpPr>
          <p:nvPr/>
        </p:nvSpPr>
        <p:spPr>
          <a:xfrm>
            <a:off x="4572000" y="1676400"/>
            <a:ext cx="4419600" cy="4525963"/>
          </a:xfrm>
          <a:prstGeom prst="rect">
            <a:avLst/>
          </a:prstGeom>
        </p:spPr>
        <p:txBody>
          <a:bodyPr vert="horz" lIns="91440" tIns="45720" rIns="91440" bIns="45720" rtlCol="0">
            <a:normAutofit fontScale="92500" lnSpcReduction="20000"/>
          </a:bodyPr>
          <a:lstStyle>
            <a:lvl1pPr marL="342900" indent="-342900" algn="l" defTabSz="914399"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399"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99" indent="-228600" algn="l" defTabSz="914399"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98"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97"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96" indent="-228600" algn="l" defTabSz="914399"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solidFill>
                  <a:srgbClr val="B40062"/>
                </a:solidFill>
                <a:latin typeface="Menlo-Regular"/>
              </a:rPr>
              <a:t>@interface</a:t>
            </a:r>
            <a:r>
              <a:rPr lang="en-US" sz="2000" dirty="0">
                <a:solidFill>
                  <a:srgbClr val="000000"/>
                </a:solidFill>
                <a:latin typeface="Menlo-Regular"/>
              </a:rPr>
              <a:t> </a:t>
            </a:r>
            <a:r>
              <a:rPr lang="en-US" sz="2000" dirty="0" err="1" smtClean="0">
                <a:solidFill>
                  <a:srgbClr val="000000"/>
                </a:solidFill>
                <a:latin typeface="Menlo-Regular"/>
              </a:rPr>
              <a:t>myClass</a:t>
            </a:r>
            <a:r>
              <a:rPr lang="en-US" sz="2000" dirty="0" smtClean="0">
                <a:solidFill>
                  <a:srgbClr val="000000"/>
                </a:solidFill>
                <a:latin typeface="Menlo-Regular"/>
              </a:rPr>
              <a:t>: </a:t>
            </a:r>
            <a:r>
              <a:rPr lang="en-US" sz="2000" dirty="0" err="1">
                <a:solidFill>
                  <a:srgbClr val="4D009E"/>
                </a:solidFill>
                <a:latin typeface="Menlo-Regular"/>
              </a:rPr>
              <a:t>NSObject</a:t>
            </a:r>
            <a:endParaRPr lang="en-US" sz="2000" dirty="0">
              <a:solidFill>
                <a:srgbClr val="000000"/>
              </a:solidFill>
              <a:latin typeface="Menlo-Regular"/>
            </a:endParaRPr>
          </a:p>
          <a:p>
            <a:pPr marL="0" indent="0">
              <a:buNone/>
            </a:pPr>
            <a:r>
              <a:rPr lang="en-US" sz="2000" dirty="0" smtClean="0">
                <a:solidFill>
                  <a:srgbClr val="000000"/>
                </a:solidFill>
                <a:latin typeface="Menlo-Regular"/>
              </a:rPr>
              <a:t>+</a:t>
            </a:r>
            <a:r>
              <a:rPr lang="en-US" sz="2000" dirty="0">
                <a:solidFill>
                  <a:srgbClr val="000000"/>
                </a:solidFill>
                <a:latin typeface="Menlo-Regular"/>
              </a:rPr>
              <a:t>(</a:t>
            </a:r>
            <a:r>
              <a:rPr lang="en-US" sz="2000" dirty="0" err="1">
                <a:solidFill>
                  <a:srgbClr val="B40062"/>
                </a:solidFill>
                <a:latin typeface="Menlo-Regular"/>
              </a:rPr>
              <a:t>int</a:t>
            </a:r>
            <a:r>
              <a:rPr lang="en-US" sz="2000" dirty="0">
                <a:solidFill>
                  <a:srgbClr val="000000"/>
                </a:solidFill>
                <a:latin typeface="Menlo-Regular"/>
              </a:rPr>
              <a:t>) </a:t>
            </a:r>
            <a:r>
              <a:rPr lang="en-US" sz="2000" dirty="0" err="1">
                <a:solidFill>
                  <a:srgbClr val="000000"/>
                </a:solidFill>
                <a:latin typeface="Menlo-Regular"/>
              </a:rPr>
              <a:t>myval</a:t>
            </a:r>
            <a:r>
              <a:rPr lang="en-US" sz="2000" dirty="0" smtClean="0">
                <a:solidFill>
                  <a:srgbClr val="000000"/>
                </a:solidFill>
                <a:latin typeface="Menlo-Regular"/>
              </a:rPr>
              <a:t>;//class method</a:t>
            </a:r>
            <a:endParaRPr lang="en-US" sz="2000" dirty="0">
              <a:solidFill>
                <a:srgbClr val="000000"/>
              </a:solidFill>
              <a:latin typeface="Menlo-Regular"/>
            </a:endParaRPr>
          </a:p>
          <a:p>
            <a:pPr marL="0" indent="0">
              <a:buNone/>
            </a:pPr>
            <a:r>
              <a:rPr lang="en-US" sz="2000" dirty="0" smtClean="0">
                <a:solidFill>
                  <a:srgbClr val="B40062"/>
                </a:solidFill>
                <a:latin typeface="Menlo-Regular"/>
              </a:rPr>
              <a:t>@end</a:t>
            </a:r>
          </a:p>
          <a:p>
            <a:pPr marL="0" indent="0">
              <a:buNone/>
            </a:pPr>
            <a:endParaRPr lang="en-US" sz="2000" dirty="0" smtClean="0">
              <a:solidFill>
                <a:srgbClr val="B40062"/>
              </a:solidFill>
              <a:latin typeface="Menlo-Regular"/>
            </a:endParaRPr>
          </a:p>
          <a:p>
            <a:pPr marL="0" indent="0">
              <a:buNone/>
            </a:pPr>
            <a:r>
              <a:rPr lang="en-US" sz="2000" dirty="0">
                <a:solidFill>
                  <a:srgbClr val="B40062"/>
                </a:solidFill>
                <a:latin typeface="Menlo-Regular"/>
              </a:rPr>
              <a:t>@implementation</a:t>
            </a:r>
            <a:r>
              <a:rPr lang="en-US" sz="2000" dirty="0">
                <a:solidFill>
                  <a:srgbClr val="000000"/>
                </a:solidFill>
                <a:latin typeface="Menlo-Regular"/>
              </a:rPr>
              <a:t> </a:t>
            </a:r>
            <a:r>
              <a:rPr lang="en-US" sz="2000" dirty="0" err="1" smtClean="0">
                <a:solidFill>
                  <a:srgbClr val="000000"/>
                </a:solidFill>
                <a:latin typeface="Menlo-Regular"/>
              </a:rPr>
              <a:t>myClass</a:t>
            </a:r>
            <a:endParaRPr lang="en-US" sz="2000" dirty="0">
              <a:solidFill>
                <a:srgbClr val="000000"/>
              </a:solidFill>
              <a:latin typeface="Menlo-Regular"/>
            </a:endParaRPr>
          </a:p>
          <a:p>
            <a:pPr marL="0" indent="0">
              <a:buNone/>
            </a:pPr>
            <a:r>
              <a:rPr lang="en-US" sz="2000" dirty="0">
                <a:solidFill>
                  <a:srgbClr val="B40062"/>
                </a:solidFill>
                <a:latin typeface="Menlo-Regular"/>
              </a:rPr>
              <a:t>static</a:t>
            </a:r>
            <a:r>
              <a:rPr lang="en-US" sz="2000" dirty="0">
                <a:solidFill>
                  <a:srgbClr val="000000"/>
                </a:solidFill>
                <a:latin typeface="Menlo-Regular"/>
              </a:rPr>
              <a:t> </a:t>
            </a:r>
            <a:r>
              <a:rPr lang="en-US" sz="2000" dirty="0" err="1">
                <a:solidFill>
                  <a:srgbClr val="B40062"/>
                </a:solidFill>
                <a:latin typeface="Menlo-Regular"/>
              </a:rPr>
              <a:t>int</a:t>
            </a:r>
            <a:r>
              <a:rPr lang="en-US" sz="2000" dirty="0">
                <a:solidFill>
                  <a:srgbClr val="000000"/>
                </a:solidFill>
                <a:latin typeface="Menlo-Regular"/>
              </a:rPr>
              <a:t> </a:t>
            </a:r>
            <a:r>
              <a:rPr lang="en-US" sz="2000" dirty="0" err="1">
                <a:solidFill>
                  <a:srgbClr val="000000"/>
                </a:solidFill>
                <a:latin typeface="Menlo-Regular"/>
              </a:rPr>
              <a:t>myval</a:t>
            </a:r>
            <a:r>
              <a:rPr lang="en-US" sz="2000" dirty="0">
                <a:solidFill>
                  <a:srgbClr val="000000"/>
                </a:solidFill>
                <a:latin typeface="Menlo-Regular"/>
              </a:rPr>
              <a:t> = </a:t>
            </a:r>
            <a:r>
              <a:rPr lang="en-US" sz="2000" dirty="0" smtClean="0">
                <a:solidFill>
                  <a:srgbClr val="000BFF"/>
                </a:solidFill>
                <a:latin typeface="Menlo-Regular"/>
              </a:rPr>
              <a:t>200</a:t>
            </a:r>
            <a:r>
              <a:rPr lang="en-US" sz="2000" dirty="0" smtClean="0">
                <a:solidFill>
                  <a:srgbClr val="000000"/>
                </a:solidFill>
                <a:latin typeface="Menlo-Regular"/>
              </a:rPr>
              <a:t>;</a:t>
            </a:r>
            <a:endParaRPr lang="en-US" sz="2000" dirty="0">
              <a:solidFill>
                <a:srgbClr val="000000"/>
              </a:solidFill>
              <a:latin typeface="Menlo-Regular"/>
            </a:endParaRPr>
          </a:p>
          <a:p>
            <a:pPr marL="0" indent="0">
              <a:buNone/>
            </a:pPr>
            <a:r>
              <a:rPr lang="en-US" sz="2000" dirty="0">
                <a:solidFill>
                  <a:srgbClr val="000000"/>
                </a:solidFill>
                <a:latin typeface="Menlo-Regular"/>
              </a:rPr>
              <a:t>+(</a:t>
            </a:r>
            <a:r>
              <a:rPr lang="en-US" sz="2000" dirty="0" err="1">
                <a:solidFill>
                  <a:srgbClr val="B40062"/>
                </a:solidFill>
                <a:latin typeface="Menlo-Regular"/>
              </a:rPr>
              <a:t>int</a:t>
            </a:r>
            <a:r>
              <a:rPr lang="en-US" sz="2000" dirty="0">
                <a:solidFill>
                  <a:srgbClr val="000000"/>
                </a:solidFill>
                <a:latin typeface="Menlo-Regular"/>
              </a:rPr>
              <a:t>)</a:t>
            </a:r>
            <a:r>
              <a:rPr lang="en-US" sz="2000" dirty="0" err="1">
                <a:solidFill>
                  <a:srgbClr val="000000"/>
                </a:solidFill>
                <a:latin typeface="Menlo-Regular"/>
              </a:rPr>
              <a:t>myval</a:t>
            </a:r>
            <a:r>
              <a:rPr lang="en-US" sz="2000" dirty="0">
                <a:solidFill>
                  <a:srgbClr val="000000"/>
                </a:solidFill>
                <a:latin typeface="Menlo-Regular"/>
              </a:rPr>
              <a:t> </a:t>
            </a:r>
            <a:r>
              <a:rPr lang="en-US" sz="2000" dirty="0" smtClean="0">
                <a:solidFill>
                  <a:srgbClr val="000000"/>
                </a:solidFill>
                <a:latin typeface="Menlo-Regular"/>
              </a:rPr>
              <a:t>{</a:t>
            </a:r>
          </a:p>
          <a:p>
            <a:pPr marL="0" indent="0">
              <a:buNone/>
            </a:pPr>
            <a:r>
              <a:rPr lang="en-US" sz="2000" dirty="0" smtClean="0">
                <a:solidFill>
                  <a:srgbClr val="B40062"/>
                </a:solidFill>
                <a:latin typeface="Menlo-Regular"/>
              </a:rPr>
              <a:t>return</a:t>
            </a:r>
            <a:r>
              <a:rPr lang="en-US" sz="2000" dirty="0" smtClean="0">
                <a:solidFill>
                  <a:srgbClr val="000000"/>
                </a:solidFill>
                <a:latin typeface="Menlo-Regular"/>
              </a:rPr>
              <a:t> </a:t>
            </a:r>
            <a:r>
              <a:rPr lang="en-US" sz="2000" dirty="0" err="1">
                <a:solidFill>
                  <a:srgbClr val="448993"/>
                </a:solidFill>
                <a:latin typeface="Menlo-Regular"/>
              </a:rPr>
              <a:t>myval</a:t>
            </a:r>
            <a:r>
              <a:rPr lang="en-US" sz="2000" dirty="0" smtClean="0">
                <a:solidFill>
                  <a:srgbClr val="000000"/>
                </a:solidFill>
                <a:latin typeface="Menlo-Regular"/>
              </a:rPr>
              <a:t>;</a:t>
            </a:r>
          </a:p>
          <a:p>
            <a:pPr marL="0" indent="0">
              <a:buNone/>
            </a:pPr>
            <a:r>
              <a:rPr lang="en-US" sz="2000" dirty="0" smtClean="0">
                <a:solidFill>
                  <a:srgbClr val="000000"/>
                </a:solidFill>
                <a:latin typeface="Menlo-Regular"/>
              </a:rPr>
              <a:t>}</a:t>
            </a:r>
          </a:p>
          <a:p>
            <a:pPr marL="0" indent="0">
              <a:buNone/>
            </a:pPr>
            <a:r>
              <a:rPr lang="en-US" sz="2000" dirty="0" smtClean="0">
                <a:solidFill>
                  <a:srgbClr val="B40062"/>
                </a:solidFill>
                <a:latin typeface="Menlo-Regular"/>
              </a:rPr>
              <a:t>@end</a:t>
            </a:r>
          </a:p>
          <a:p>
            <a:pPr marL="0" indent="0">
              <a:buNone/>
            </a:pPr>
            <a:endParaRPr lang="en-US" sz="2000" dirty="0">
              <a:solidFill>
                <a:srgbClr val="000000"/>
              </a:solidFill>
              <a:latin typeface="Menlo-Regular"/>
            </a:endParaRPr>
          </a:p>
          <a:p>
            <a:pPr marL="0" indent="0">
              <a:buNone/>
            </a:pPr>
            <a:r>
              <a:rPr lang="en-US" sz="2400" dirty="0" smtClean="0"/>
              <a:t>Usage:</a:t>
            </a:r>
          </a:p>
          <a:p>
            <a:pPr marL="0" indent="0">
              <a:buNone/>
            </a:pPr>
            <a:r>
              <a:rPr lang="en-US" sz="2400" dirty="0">
                <a:solidFill>
                  <a:srgbClr val="B40062"/>
                </a:solidFill>
                <a:latin typeface="Menlo-Regular"/>
              </a:rPr>
              <a:t>if</a:t>
            </a:r>
            <a:r>
              <a:rPr lang="en-US" sz="2400" dirty="0">
                <a:solidFill>
                  <a:srgbClr val="000000"/>
                </a:solidFill>
                <a:latin typeface="Menlo-Regular"/>
              </a:rPr>
              <a:t>(</a:t>
            </a:r>
            <a:r>
              <a:rPr lang="en-US" sz="2400" dirty="0" smtClean="0">
                <a:solidFill>
                  <a:srgbClr val="000000"/>
                </a:solidFill>
                <a:latin typeface="Menlo-Regular"/>
              </a:rPr>
              <a:t>[</a:t>
            </a:r>
            <a:r>
              <a:rPr lang="en-US" sz="2400" dirty="0" err="1" smtClean="0">
                <a:solidFill>
                  <a:srgbClr val="306F79"/>
                </a:solidFill>
                <a:latin typeface="Menlo-Regular"/>
              </a:rPr>
              <a:t>myClass</a:t>
            </a:r>
            <a:r>
              <a:rPr lang="en-US" sz="2400" dirty="0" smtClean="0">
                <a:solidFill>
                  <a:srgbClr val="000000"/>
                </a:solidFill>
                <a:latin typeface="Menlo-Regular"/>
              </a:rPr>
              <a:t> </a:t>
            </a:r>
            <a:r>
              <a:rPr lang="en-US" sz="2400" dirty="0" err="1">
                <a:solidFill>
                  <a:srgbClr val="203C3F"/>
                </a:solidFill>
                <a:latin typeface="Menlo-Regular"/>
              </a:rPr>
              <a:t>myval</a:t>
            </a:r>
            <a:r>
              <a:rPr lang="en-US" sz="2400" dirty="0">
                <a:solidFill>
                  <a:srgbClr val="000000"/>
                </a:solidFill>
                <a:latin typeface="Menlo-Regular"/>
              </a:rPr>
              <a:t>]&gt;</a:t>
            </a:r>
            <a:r>
              <a:rPr lang="en-US" sz="2400" dirty="0">
                <a:solidFill>
                  <a:srgbClr val="000BFF"/>
                </a:solidFill>
                <a:latin typeface="Menlo-Regular"/>
              </a:rPr>
              <a:t>100</a:t>
            </a:r>
            <a:r>
              <a:rPr lang="en-US" sz="2400" dirty="0" smtClean="0">
                <a:solidFill>
                  <a:srgbClr val="000000"/>
                </a:solidFill>
                <a:latin typeface="Menlo-Regular"/>
              </a:rPr>
              <a:t>)</a:t>
            </a:r>
          </a:p>
          <a:p>
            <a:pPr marL="0" indent="0">
              <a:buNone/>
            </a:pPr>
            <a:r>
              <a:rPr lang="en-US" sz="2400" dirty="0" smtClean="0">
                <a:solidFill>
                  <a:srgbClr val="000000"/>
                </a:solidFill>
                <a:latin typeface="Menlo-Regular"/>
              </a:rPr>
              <a:t>…</a:t>
            </a:r>
            <a:endParaRPr lang="en-US" sz="2400" dirty="0" smtClean="0"/>
          </a:p>
          <a:p>
            <a:pPr marL="0" indent="0">
              <a:buNone/>
            </a:pPr>
            <a:endParaRPr lang="en-US" sz="2400" dirty="0"/>
          </a:p>
        </p:txBody>
      </p:sp>
    </p:spTree>
    <p:extLst>
      <p:ext uri="{BB962C8B-B14F-4D97-AF65-F5344CB8AC3E}">
        <p14:creationId xmlns:p14="http://schemas.microsoft.com/office/powerpoint/2010/main" val="311094635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25771</TotalTime>
  <Words>4153</Words>
  <Application>Microsoft Macintosh PowerPoint</Application>
  <PresentationFormat>On-screen Show (4:3)</PresentationFormat>
  <Paragraphs>715</Paragraphs>
  <Slides>53</Slides>
  <Notes>12</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Cellular Networks and Mobile Computing COMS 6998-7, Spring 2014</vt:lpstr>
      <vt:lpstr>Review from Last Lecture</vt:lpstr>
      <vt:lpstr>Review from Last Lecture (Cont’d)</vt:lpstr>
      <vt:lpstr>Review from Last Lecture (Cont’d)</vt:lpstr>
      <vt:lpstr>Review from Last Lecture (Cont’d)</vt:lpstr>
      <vt:lpstr>Review from Last Lecture (Cont’d)</vt:lpstr>
      <vt:lpstr>Collection Object Types </vt:lpstr>
      <vt:lpstr>Objective-C Pointers</vt:lpstr>
      <vt:lpstr>No Class Variable and Mixing with C++</vt:lpstr>
      <vt:lpstr>Creating Singletons</vt:lpstr>
      <vt:lpstr>Outline</vt:lpstr>
      <vt:lpstr>Android Architecture</vt:lpstr>
      <vt:lpstr>Android Development Process</vt:lpstr>
      <vt:lpstr>Setup SDK with Eclipse</vt:lpstr>
      <vt:lpstr>Android SDK Manager</vt:lpstr>
      <vt:lpstr>Option 1: Use an Emulator</vt:lpstr>
      <vt:lpstr>Option 2: Use a Device</vt:lpstr>
      <vt:lpstr>Android Application Framework</vt:lpstr>
      <vt:lpstr>Android Application Framework (Cont’d)</vt:lpstr>
      <vt:lpstr>Inter-Process Communications (IPC)</vt:lpstr>
      <vt:lpstr>IPC Use Cases</vt:lpstr>
      <vt:lpstr>Intent Data Structure</vt:lpstr>
      <vt:lpstr>Android App Components</vt:lpstr>
      <vt:lpstr>Android Application Component:  Class View</vt:lpstr>
      <vt:lpstr>Activity</vt:lpstr>
      <vt:lpstr>Activity Example</vt:lpstr>
      <vt:lpstr>Intent Filter</vt:lpstr>
      <vt:lpstr>Intent Filter: Example</vt:lpstr>
      <vt:lpstr>Views</vt:lpstr>
      <vt:lpstr>Access View Defined by XML</vt:lpstr>
      <vt:lpstr>Views (Cont’d)</vt:lpstr>
      <vt:lpstr>Layouts</vt:lpstr>
      <vt:lpstr>Resources</vt:lpstr>
      <vt:lpstr>Services</vt:lpstr>
      <vt:lpstr>Services Example</vt:lpstr>
      <vt:lpstr>Broadcast Receivers</vt:lpstr>
      <vt:lpstr>Broadcast Receivers Example</vt:lpstr>
      <vt:lpstr>Content Providers</vt:lpstr>
      <vt:lpstr>Content Provider (Cont’d)</vt:lpstr>
      <vt:lpstr>Content Providers Example</vt:lpstr>
      <vt:lpstr>Event Handler and Responsiveness</vt:lpstr>
      <vt:lpstr>Responsiveness: Numbers</vt:lpstr>
      <vt:lpstr>Event Handler and Android Not Responding</vt:lpstr>
      <vt:lpstr>Networking </vt:lpstr>
      <vt:lpstr>Telephony APIs (android.telephony)</vt:lpstr>
      <vt:lpstr>Android Telephony Deep Dive</vt:lpstr>
      <vt:lpstr>Google Cloud Messaging (GCM)</vt:lpstr>
      <vt:lpstr>Google Cloud Messaging (Cont’d)</vt:lpstr>
      <vt:lpstr>Google Cloud Messaging (Cont’d)</vt:lpstr>
      <vt:lpstr>Google Cloud Messaging (Cont’d)</vt:lpstr>
      <vt:lpstr>Google Cloud Messaging (Cont’d)</vt:lpstr>
      <vt:lpstr>Online Resources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Narrowing the Beam: Lowering Complexity in Cellular Networks by Scaling Up</dc:title>
  <dc:creator>OrbitMicrowave</dc:creator>
  <cp:lastModifiedBy>Li  Li</cp:lastModifiedBy>
  <cp:revision>743</cp:revision>
  <dcterms:created xsi:type="dcterms:W3CDTF">2011-08-08T23:13:16Z</dcterms:created>
  <dcterms:modified xsi:type="dcterms:W3CDTF">2014-02-10T23:05:19Z</dcterms:modified>
</cp:coreProperties>
</file>