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rts/chart2.xml" ContentType="application/vnd.openxmlformats-officedocument.drawingml.chart+xml"/>
  <Override PartName="/ppt/notesSlides/notesSlide82.xml" ContentType="application/vnd.openxmlformats-officedocument.presentationml.notesSlide+xml"/>
  <Override PartName="/ppt/charts/chart3.xml" ContentType="application/vnd.openxmlformats-officedocument.drawingml.chart+xml"/>
  <Override PartName="/ppt/notesSlides/notesSlide83.xml" ContentType="application/vnd.openxmlformats-officedocument.presentationml.notesSlide+xml"/>
  <Override PartName="/ppt/charts/chart4.xml" ContentType="application/vnd.openxmlformats-officedocument.drawingml.chart+xml"/>
  <Override PartName="/ppt/notesSlides/notesSlide84.xml" ContentType="application/vnd.openxmlformats-officedocument.presentationml.notesSlide+xml"/>
  <Override PartName="/ppt/charts/chart5.xml" ContentType="application/vnd.openxmlformats-officedocument.drawingml.chart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77" r:id="rId2"/>
    <p:sldId id="501" r:id="rId3"/>
    <p:sldId id="502" r:id="rId4"/>
    <p:sldId id="383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478" r:id="rId31"/>
    <p:sldId id="479" r:id="rId32"/>
    <p:sldId id="480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88" r:id="rId41"/>
    <p:sldId id="489" r:id="rId42"/>
    <p:sldId id="490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402" r:id="rId63"/>
    <p:sldId id="403" r:id="rId64"/>
    <p:sldId id="404" r:id="rId65"/>
    <p:sldId id="405" r:id="rId66"/>
    <p:sldId id="406" r:id="rId67"/>
    <p:sldId id="407" r:id="rId68"/>
    <p:sldId id="408" r:id="rId69"/>
    <p:sldId id="409" r:id="rId70"/>
    <p:sldId id="410" r:id="rId71"/>
    <p:sldId id="411" r:id="rId72"/>
    <p:sldId id="412" r:id="rId73"/>
    <p:sldId id="413" r:id="rId74"/>
    <p:sldId id="414" r:id="rId75"/>
    <p:sldId id="415" r:id="rId76"/>
    <p:sldId id="416" r:id="rId77"/>
    <p:sldId id="417" r:id="rId78"/>
    <p:sldId id="418" r:id="rId79"/>
    <p:sldId id="419" r:id="rId80"/>
    <p:sldId id="420" r:id="rId81"/>
    <p:sldId id="421" r:id="rId82"/>
    <p:sldId id="422" r:id="rId83"/>
    <p:sldId id="423" r:id="rId84"/>
    <p:sldId id="424" r:id="rId85"/>
    <p:sldId id="425" r:id="rId86"/>
    <p:sldId id="426" r:id="rId87"/>
    <p:sldId id="427" r:id="rId88"/>
    <p:sldId id="428" r:id="rId89"/>
    <p:sldId id="429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39" autoAdjust="0"/>
  </p:normalViewPr>
  <p:slideViewPr>
    <p:cSldViewPr snapToGrid="0" snapToObjects="1">
      <p:cViewPr>
        <p:scale>
          <a:sx n="100" d="100"/>
          <a:sy n="100" d="100"/>
        </p:scale>
        <p:origin x="-17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handoutMaster" Target="handoutMasters/handout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yeon%20Jung\Documents\cse590s\microbenchmar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64767067516"/>
          <c:y val="0.0978571647415673"/>
          <c:w val="0.673429571303593"/>
          <c:h val="0.792460067491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Android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Sheet1!$D$2:$D$8</c:f>
                <c:numCache>
                  <c:formatCode>General</c:formatCode>
                  <c:ptCount val="7"/>
                  <c:pt idx="0">
                    <c:v>34.84041</c:v>
                  </c:pt>
                  <c:pt idx="1">
                    <c:v>25.69771</c:v>
                  </c:pt>
                  <c:pt idx="2">
                    <c:v>22.6570700000001</c:v>
                  </c:pt>
                  <c:pt idx="3">
                    <c:v>31.74233999999971</c:v>
                  </c:pt>
                  <c:pt idx="4">
                    <c:v>17.08456999999999</c:v>
                  </c:pt>
                  <c:pt idx="5">
                    <c:v>27.15499000000011</c:v>
                  </c:pt>
                  <c:pt idx="6">
                    <c:v>10.80255000000004</c:v>
                  </c:pt>
                </c:numCache>
              </c:numRef>
            </c:plus>
            <c:minus>
              <c:numRef>
                <c:f>Sheet1!$D$2:$D$8</c:f>
                <c:numCache>
                  <c:formatCode>General</c:formatCode>
                  <c:ptCount val="7"/>
                  <c:pt idx="0">
                    <c:v>34.84041</c:v>
                  </c:pt>
                  <c:pt idx="1">
                    <c:v>25.69771</c:v>
                  </c:pt>
                  <c:pt idx="2">
                    <c:v>22.6570700000001</c:v>
                  </c:pt>
                  <c:pt idx="3">
                    <c:v>31.74233999999971</c:v>
                  </c:pt>
                  <c:pt idx="4">
                    <c:v>17.08456999999999</c:v>
                  </c:pt>
                  <c:pt idx="5">
                    <c:v>27.15499000000011</c:v>
                  </c:pt>
                  <c:pt idx="6">
                    <c:v>10.80255000000004</c:v>
                  </c:pt>
                </c:numCache>
              </c:numRef>
            </c:minus>
          </c:errBars>
          <c:cat>
            <c:strRef>
              <c:f>Sheet1!$A$2:$A$8</c:f>
              <c:strCache>
                <c:ptCount val="7"/>
                <c:pt idx="0">
                  <c:v>sieve</c:v>
                </c:pt>
                <c:pt idx="1">
                  <c:v>loop</c:v>
                </c:pt>
                <c:pt idx="2">
                  <c:v>logic</c:v>
                </c:pt>
                <c:pt idx="3">
                  <c:v>string</c:v>
                </c:pt>
                <c:pt idx="4">
                  <c:v>float</c:v>
                </c:pt>
                <c:pt idx="5">
                  <c:v>method</c:v>
                </c:pt>
                <c:pt idx="6">
                  <c:v>total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1035.1</c:v>
                </c:pt>
                <c:pt idx="1">
                  <c:v>1223.2</c:v>
                </c:pt>
                <c:pt idx="2">
                  <c:v>879.1</c:v>
                </c:pt>
                <c:pt idx="3">
                  <c:v>1906.7</c:v>
                </c:pt>
                <c:pt idx="4">
                  <c:v>919.6</c:v>
                </c:pt>
                <c:pt idx="5">
                  <c:v>1023.3</c:v>
                </c:pt>
                <c:pt idx="6">
                  <c:v>1121.0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TaintDroid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Sheet1!$E$2:$E$8</c:f>
                <c:numCache>
                  <c:formatCode>General</c:formatCode>
                  <c:ptCount val="7"/>
                  <c:pt idx="0">
                    <c:v>29.68129</c:v>
                  </c:pt>
                  <c:pt idx="1">
                    <c:v>11.02643000000002</c:v>
                  </c:pt>
                  <c:pt idx="2">
                    <c:v>14.78139</c:v>
                  </c:pt>
                  <c:pt idx="3">
                    <c:v>31.18992</c:v>
                  </c:pt>
                  <c:pt idx="4">
                    <c:v>18.66591</c:v>
                  </c:pt>
                  <c:pt idx="5">
                    <c:v>19.83774</c:v>
                  </c:pt>
                  <c:pt idx="6">
                    <c:v>9.529538</c:v>
                  </c:pt>
                </c:numCache>
              </c:numRef>
            </c:plus>
            <c:minus>
              <c:numRef>
                <c:f>Sheet1!$E$2:$E$8</c:f>
                <c:numCache>
                  <c:formatCode>General</c:formatCode>
                  <c:ptCount val="7"/>
                  <c:pt idx="0">
                    <c:v>29.68129</c:v>
                  </c:pt>
                  <c:pt idx="1">
                    <c:v>11.02643000000002</c:v>
                  </c:pt>
                  <c:pt idx="2">
                    <c:v>14.78139</c:v>
                  </c:pt>
                  <c:pt idx="3">
                    <c:v>31.18992</c:v>
                  </c:pt>
                  <c:pt idx="4">
                    <c:v>18.66591</c:v>
                  </c:pt>
                  <c:pt idx="5">
                    <c:v>19.83774</c:v>
                  </c:pt>
                  <c:pt idx="6">
                    <c:v>9.529538</c:v>
                  </c:pt>
                </c:numCache>
              </c:numRef>
            </c:minus>
          </c:errBars>
          <c:cat>
            <c:strRef>
              <c:f>Sheet1!$A$2:$A$8</c:f>
              <c:strCache>
                <c:ptCount val="7"/>
                <c:pt idx="0">
                  <c:v>sieve</c:v>
                </c:pt>
                <c:pt idx="1">
                  <c:v>loop</c:v>
                </c:pt>
                <c:pt idx="2">
                  <c:v>logic</c:v>
                </c:pt>
                <c:pt idx="3">
                  <c:v>string</c:v>
                </c:pt>
                <c:pt idx="4">
                  <c:v>float</c:v>
                </c:pt>
                <c:pt idx="5">
                  <c:v>method</c:v>
                </c:pt>
                <c:pt idx="6">
                  <c:v>total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905.7</c:v>
                </c:pt>
                <c:pt idx="1">
                  <c:v>1097.5</c:v>
                </c:pt>
                <c:pt idx="2">
                  <c:v>842.1</c:v>
                </c:pt>
                <c:pt idx="3">
                  <c:v>1537.2</c:v>
                </c:pt>
                <c:pt idx="4">
                  <c:v>814.1</c:v>
                </c:pt>
                <c:pt idx="5">
                  <c:v>784.0</c:v>
                </c:pt>
                <c:pt idx="6">
                  <c:v>967.2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2018760"/>
        <c:axId val="1760287576"/>
      </c:barChart>
      <c:catAx>
        <c:axId val="-2022018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60287576"/>
        <c:crosses val="autoZero"/>
        <c:auto val="1"/>
        <c:lblAlgn val="ctr"/>
        <c:lblOffset val="100"/>
        <c:noMultiLvlLbl val="0"/>
      </c:catAx>
      <c:valAx>
        <c:axId val="1760287576"/>
        <c:scaling>
          <c:orientation val="minMax"/>
          <c:max val="2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22018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5902366779316"/>
          <c:y val="0.109518061215111"/>
          <c:w val="0.159705994834479"/>
          <c:h val="0.13849586895023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Email Password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default SDOs</c:v>
                </c:pt>
                <c:pt idx="1">
                  <c:v>app SDOs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95.12</c:v>
                </c:pt>
                <c:pt idx="1">
                  <c:v>95.12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Email Contents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default SDOs</c:v>
                </c:pt>
                <c:pt idx="1">
                  <c:v>app SDOs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2.0</c:v>
                </c:pt>
                <c:pt idx="1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1673752"/>
        <c:axId val="1763715672"/>
      </c:barChart>
      <c:catAx>
        <c:axId val="-2021673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763715672"/>
        <c:crosses val="autoZero"/>
        <c:auto val="1"/>
        <c:lblAlgn val="ctr"/>
        <c:lblOffset val="100"/>
        <c:noMultiLvlLbl val="0"/>
      </c:catAx>
      <c:valAx>
        <c:axId val="1763715672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21673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670351302241"/>
          <c:y val="0.145878878839701"/>
          <c:w val="0.247906571774682"/>
          <c:h val="0.586512432974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Android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Email launch</c:v>
                </c:pt>
                <c:pt idx="1">
                  <c:v>Email read message</c:v>
                </c:pt>
                <c:pt idx="2">
                  <c:v>KeePass launch</c:v>
                </c:pt>
                <c:pt idx="3">
                  <c:v>KeePass read entry</c:v>
                </c:pt>
                <c:pt idx="4">
                  <c:v>Browser launch</c:v>
                </c:pt>
                <c:pt idx="5">
                  <c:v>Browser load GNews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197.0</c:v>
                </c:pt>
                <c:pt idx="1">
                  <c:v>212.0</c:v>
                </c:pt>
                <c:pt idx="2">
                  <c:v>173.0</c:v>
                </c:pt>
                <c:pt idx="3">
                  <c:v>125.0</c:v>
                </c:pt>
                <c:pt idx="4">
                  <c:v>130.0</c:v>
                </c:pt>
                <c:pt idx="5">
                  <c:v>1072.0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CleanOS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Email launch</c:v>
                </c:pt>
                <c:pt idx="1">
                  <c:v>Email read message</c:v>
                </c:pt>
                <c:pt idx="2">
                  <c:v>KeePass launch</c:v>
                </c:pt>
                <c:pt idx="3">
                  <c:v>KeePass read entry</c:v>
                </c:pt>
                <c:pt idx="4">
                  <c:v>Browser launch</c:v>
                </c:pt>
                <c:pt idx="5">
                  <c:v>Browser load GNews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312.0</c:v>
                </c:pt>
                <c:pt idx="1">
                  <c:v>501.0</c:v>
                </c:pt>
                <c:pt idx="2">
                  <c:v>221.0</c:v>
                </c:pt>
                <c:pt idx="3">
                  <c:v>155.0</c:v>
                </c:pt>
                <c:pt idx="4">
                  <c:v>144.0</c:v>
                </c:pt>
                <c:pt idx="5">
                  <c:v>1160.0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Optimized CleanOS (evicted)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Email launch</c:v>
                </c:pt>
                <c:pt idx="1">
                  <c:v>Email read message</c:v>
                </c:pt>
                <c:pt idx="2">
                  <c:v>KeePass launch</c:v>
                </c:pt>
                <c:pt idx="3">
                  <c:v>KeePass read entry</c:v>
                </c:pt>
                <c:pt idx="4">
                  <c:v>Browser launch</c:v>
                </c:pt>
                <c:pt idx="5">
                  <c:v>Browser load GNews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1993240"/>
        <c:axId val="1762015432"/>
      </c:barChart>
      <c:catAx>
        <c:axId val="1761993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762015432"/>
        <c:crosses val="autoZero"/>
        <c:auto val="1"/>
        <c:lblAlgn val="ctr"/>
        <c:lblOffset val="100"/>
        <c:noMultiLvlLbl val="0"/>
      </c:catAx>
      <c:valAx>
        <c:axId val="1762015432"/>
        <c:scaling>
          <c:logBase val="10.0"/>
          <c:orientation val="minMax"/>
          <c:max val="120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Time (s)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61993240"/>
        <c:crosses val="autoZero"/>
        <c:crossBetween val="between"/>
        <c:majorUnit val="10.0"/>
        <c:dispUnits>
          <c:builtInUnit val="thousands"/>
        </c:dispUnits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28157107047379"/>
          <c:y val="0.203904759422082"/>
          <c:w val="0.264126842632308"/>
          <c:h val="0.1633817083570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Android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Email launch</c:v>
                </c:pt>
                <c:pt idx="1">
                  <c:v>Email read message</c:v>
                </c:pt>
                <c:pt idx="2">
                  <c:v>KeePass launch</c:v>
                </c:pt>
                <c:pt idx="3">
                  <c:v>KeePass read entry</c:v>
                </c:pt>
                <c:pt idx="4">
                  <c:v>Browser launch</c:v>
                </c:pt>
                <c:pt idx="5">
                  <c:v>Browser load GNews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197.0</c:v>
                </c:pt>
                <c:pt idx="1">
                  <c:v>212.0</c:v>
                </c:pt>
                <c:pt idx="2">
                  <c:v>173.0</c:v>
                </c:pt>
                <c:pt idx="3">
                  <c:v>125.0</c:v>
                </c:pt>
                <c:pt idx="4">
                  <c:v>130.0</c:v>
                </c:pt>
                <c:pt idx="5">
                  <c:v>1717.0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CleanOS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Email launch</c:v>
                </c:pt>
                <c:pt idx="1">
                  <c:v>Email read message</c:v>
                </c:pt>
                <c:pt idx="2">
                  <c:v>KeePass launch</c:v>
                </c:pt>
                <c:pt idx="3">
                  <c:v>KeePass read entry</c:v>
                </c:pt>
                <c:pt idx="4">
                  <c:v>Browser launch</c:v>
                </c:pt>
                <c:pt idx="5">
                  <c:v>Browser load GNews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919.0</c:v>
                </c:pt>
                <c:pt idx="1">
                  <c:v>1165.0</c:v>
                </c:pt>
                <c:pt idx="2">
                  <c:v>527.0</c:v>
                </c:pt>
                <c:pt idx="3">
                  <c:v>479.0</c:v>
                </c:pt>
                <c:pt idx="4">
                  <c:v>222.0</c:v>
                </c:pt>
                <c:pt idx="5">
                  <c:v>3536.0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Optimized CleanOS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Email launch</c:v>
                </c:pt>
                <c:pt idx="1">
                  <c:v>Email read message</c:v>
                </c:pt>
                <c:pt idx="2">
                  <c:v>KeePass launch</c:v>
                </c:pt>
                <c:pt idx="3">
                  <c:v>KeePass read entry</c:v>
                </c:pt>
                <c:pt idx="4">
                  <c:v>Browser launch</c:v>
                </c:pt>
                <c:pt idx="5">
                  <c:v>Browser load GNews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3763400"/>
        <c:axId val="1763766376"/>
      </c:barChart>
      <c:catAx>
        <c:axId val="1763763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63766376"/>
        <c:crosses val="autoZero"/>
        <c:auto val="1"/>
        <c:lblAlgn val="ctr"/>
        <c:lblOffset val="100"/>
        <c:noMultiLvlLbl val="0"/>
      </c:catAx>
      <c:valAx>
        <c:axId val="1763766376"/>
        <c:scaling>
          <c:logBase val="10.0"/>
          <c:orientation val="minMax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Time (s)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63763400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717346981304921"/>
          <c:y val="0.068900085776601"/>
          <c:w val="0.166912263890379"/>
          <c:h val="0.4333910556480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Android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Email launch</c:v>
                </c:pt>
                <c:pt idx="1">
                  <c:v>Email read message</c:v>
                </c:pt>
                <c:pt idx="2">
                  <c:v>KeePass launch</c:v>
                </c:pt>
                <c:pt idx="3">
                  <c:v>KeePass read entry</c:v>
                </c:pt>
                <c:pt idx="4">
                  <c:v>Browser launch</c:v>
                </c:pt>
                <c:pt idx="5">
                  <c:v>Browser load GNews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197.0</c:v>
                </c:pt>
                <c:pt idx="1">
                  <c:v>212.0</c:v>
                </c:pt>
                <c:pt idx="2">
                  <c:v>173.0</c:v>
                </c:pt>
                <c:pt idx="3">
                  <c:v>125.0</c:v>
                </c:pt>
                <c:pt idx="4">
                  <c:v>130.0</c:v>
                </c:pt>
                <c:pt idx="5">
                  <c:v>1717.0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CleanOS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Email launch</c:v>
                </c:pt>
                <c:pt idx="1">
                  <c:v>Email read message</c:v>
                </c:pt>
                <c:pt idx="2">
                  <c:v>KeePass launch</c:v>
                </c:pt>
                <c:pt idx="3">
                  <c:v>KeePass read entry</c:v>
                </c:pt>
                <c:pt idx="4">
                  <c:v>Browser launch</c:v>
                </c:pt>
                <c:pt idx="5">
                  <c:v>Browser load GNews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919.0</c:v>
                </c:pt>
                <c:pt idx="1">
                  <c:v>1165.0</c:v>
                </c:pt>
                <c:pt idx="2">
                  <c:v>527.0</c:v>
                </c:pt>
                <c:pt idx="3">
                  <c:v>479.0</c:v>
                </c:pt>
                <c:pt idx="4">
                  <c:v>222.0</c:v>
                </c:pt>
                <c:pt idx="5">
                  <c:v>3536.0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Optimized CleanOS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Email launch</c:v>
                </c:pt>
                <c:pt idx="1">
                  <c:v>Email read message</c:v>
                </c:pt>
                <c:pt idx="2">
                  <c:v>KeePass launch</c:v>
                </c:pt>
                <c:pt idx="3">
                  <c:v>KeePass read entry</c:v>
                </c:pt>
                <c:pt idx="4">
                  <c:v>Browser launch</c:v>
                </c:pt>
                <c:pt idx="5">
                  <c:v>Browser load GNews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589.0</c:v>
                </c:pt>
                <c:pt idx="1">
                  <c:v>379.0</c:v>
                </c:pt>
                <c:pt idx="2">
                  <c:v>672.0</c:v>
                </c:pt>
                <c:pt idx="3">
                  <c:v>135.0</c:v>
                </c:pt>
                <c:pt idx="4">
                  <c:v>138.0</c:v>
                </c:pt>
                <c:pt idx="5">
                  <c:v>2942.0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3778456"/>
        <c:axId val="1763781432"/>
      </c:barChart>
      <c:catAx>
        <c:axId val="1763778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763781432"/>
        <c:crosses val="autoZero"/>
        <c:auto val="1"/>
        <c:lblAlgn val="ctr"/>
        <c:lblOffset val="100"/>
        <c:noMultiLvlLbl val="0"/>
      </c:catAx>
      <c:valAx>
        <c:axId val="1763781432"/>
        <c:scaling>
          <c:logBase val="10.0"/>
          <c:orientation val="minMax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Time (s)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63778456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717346981304921"/>
          <c:y val="0.068900085776601"/>
          <c:w val="0.166912263890379"/>
          <c:h val="0.4333910556480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C790E-396E-EC44-A177-4729AFD87B10}" type="datetimeFigureOut">
              <a:rPr lang="en-US" smtClean="0"/>
              <a:t>4/27/14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D964-746F-514A-9191-F6C5291D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4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AB1AE-6AF6-154C-97BE-116B49CC9AA8}" type="datetimeFigureOut">
              <a:rPr lang="en-US" smtClean="0"/>
              <a:t>4/27/14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23641-5B1A-5648-A445-C58122B9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9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B21A86-F581-714B-95FE-426E27788F77}" type="slidenum">
              <a:rPr lang="en-US"/>
              <a:pPr/>
              <a:t>12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E9D0E1-BC04-BB4A-9348-38EF5BF90A5B}" type="slidenum">
              <a:rPr lang="en-US"/>
              <a:pPr/>
              <a:t>13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8C930F-7C6A-1F44-A308-7AD97015D5DF}" type="slidenum">
              <a:rPr lang="en-US"/>
              <a:pPr/>
              <a:t>14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CB6DDB-2365-F54C-B609-CBFF926DC2F4}" type="slidenum">
              <a:rPr lang="en-US"/>
              <a:pPr/>
              <a:t>15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59436C-C82A-F742-87B6-7DA46CDA595D}" type="slidenum">
              <a:rPr lang="en-US"/>
              <a:pPr/>
              <a:t>16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EE7D5D-5060-2942-AD19-1F91C25A0DA4}" type="slidenum">
              <a:rPr lang="en-US"/>
              <a:pPr/>
              <a:t>17</a:t>
            </a:fld>
            <a:endParaRPr lang="en-US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0584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</a:pPr>
            <a:r>
              <a:rPr lang="en-US">
                <a:cs typeface="DejaVu Sans" charset="0"/>
              </a:rPr>
              <a:t>First alloc 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</a:pPr>
            <a:r>
              <a:rPr lang="en-US">
                <a:cs typeface="DejaVu Sans" charset="0"/>
              </a:rPr>
              <a:t>Then init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7FF490-6E29-F641-BB6A-69ADD9129F9F}" type="slidenum">
              <a:rPr lang="en-US"/>
              <a:pPr/>
              <a:t>18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52229E-6490-904B-BD08-09CF4F8CBC72}" type="slidenum">
              <a:rPr lang="en-US"/>
              <a:pPr/>
              <a:t>19</a:t>
            </a:fld>
            <a:endParaRPr lang="en-US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A1F1A1-C4B8-4548-9EFE-2B2134BA3C21}" type="slidenum">
              <a:rPr lang="en-US"/>
              <a:pPr/>
              <a:t>20</a:t>
            </a:fld>
            <a:endParaRPr lang="en-US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D2A87D-596B-4E4C-9313-D26E27962413}" type="slidenum">
              <a:rPr lang="en-US"/>
              <a:pPr/>
              <a:t>21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DroidRanger</a:t>
            </a:r>
            <a:r>
              <a:rPr lang="en-US" dirty="0" smtClean="0"/>
              <a:t>: Non-virtualization-based malware detection</a:t>
            </a:r>
          </a:p>
          <a:p>
            <a:r>
              <a:rPr lang="en-US" dirty="0" smtClean="0"/>
              <a:t>Behavioral footprint matching for known malware</a:t>
            </a:r>
          </a:p>
          <a:p>
            <a:r>
              <a:rPr lang="en-US" dirty="0" smtClean="0"/>
              <a:t>Dynamic execution monitoring for unknown malware</a:t>
            </a:r>
          </a:p>
          <a:p>
            <a:r>
              <a:rPr lang="en-US" dirty="0" err="1" smtClean="0"/>
              <a:t>DroidScope</a:t>
            </a:r>
            <a:r>
              <a:rPr lang="en-US" dirty="0" smtClean="0"/>
              <a:t>: Virtualization-based malware detection</a:t>
            </a:r>
          </a:p>
          <a:p>
            <a:r>
              <a:rPr lang="en-US" dirty="0" smtClean="0"/>
              <a:t>Reconstruct OS, </a:t>
            </a:r>
            <a:r>
              <a:rPr lang="en-US" dirty="0" err="1" smtClean="0"/>
              <a:t>Dalvik</a:t>
            </a:r>
            <a:r>
              <a:rPr lang="en-US" dirty="0" smtClean="0"/>
              <a:t> VM and native 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3641-5B1A-5648-A445-C58122B94C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9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35A8B2-9161-F24A-A053-67B8F0502635}" type="slidenum">
              <a:rPr lang="en-US"/>
              <a:pPr/>
              <a:t>22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D1809-D5BE-584B-BE59-5A2461DABD33}" type="slidenum">
              <a:rPr lang="en-US"/>
              <a:pPr/>
              <a:t>23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FDBF9D-58BA-414B-92CC-3BC974B3D26C}" type="slidenum">
              <a:rPr lang="en-US"/>
              <a:pPr/>
              <a:t>24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F894B7-86AE-E844-9140-1D5E9CFCFEF1}" type="slidenum">
              <a:rPr lang="en-US"/>
              <a:pPr/>
              <a:t>25</a:t>
            </a:fld>
            <a:endParaRPr lang="en-US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1E0420-069D-6746-BDD4-13A1F2A4C613}" type="slidenum">
              <a:rPr lang="en-US"/>
              <a:pPr/>
              <a:t>26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26488E-867E-7A44-829D-F051A21BD494}" type="slidenum">
              <a:rPr lang="en-US"/>
              <a:pPr/>
              <a:t>27</a:t>
            </a:fld>
            <a:endParaRPr 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96DA40-9FEB-FC4D-B1BB-75AC3236D259}" type="slidenum">
              <a:rPr lang="en-US"/>
              <a:pPr/>
              <a:t>28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750EB2-D40F-D548-8478-78CE6B7B69A2}" type="slidenum">
              <a:rPr lang="en-US"/>
              <a:pPr/>
              <a:t>5</a:t>
            </a:fld>
            <a:endParaRPr lang="en-US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ABD0E-F3F6-4973-9447-6AB61F30BEB4}" type="slidenum">
              <a:rPr lang="en-US"/>
              <a:pPr/>
              <a:t>32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3" y="4342465"/>
            <a:ext cx="5028579" cy="41160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8C254E-7042-794E-8FA2-FFC0B6959359}" type="slidenum">
              <a:rPr lang="en-US"/>
              <a:pPr/>
              <a:t>6</a:t>
            </a:fld>
            <a:endParaRPr lang="en-US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95DF4-1B80-476A-88EC-DDFAC9CDEAE7}" type="slidenum">
              <a:rPr lang="en-US"/>
              <a:pPr/>
              <a:t>45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3" y="4342465"/>
            <a:ext cx="5028579" cy="41160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CA53C-154B-4841-90E8-DAA41683CA49}" type="slidenum">
              <a:rPr lang="en-US"/>
              <a:pPr/>
              <a:t>48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3" y="4342465"/>
            <a:ext cx="5028579" cy="41160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4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3F92C5-5F56-C143-9275-98967EBFEE56}" type="slidenum">
              <a:rPr lang="en-US"/>
              <a:pPr/>
              <a:t>7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653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454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27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962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962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680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963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99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76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52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1057F7-4054-8349-AE5B-11AB1F255188}" type="slidenum">
              <a:rPr lang="en-US"/>
              <a:pPr/>
              <a:t>8</a:t>
            </a:fld>
            <a:endParaRPr lang="en-US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082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785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8786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935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3653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144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14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14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14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B02BF6-ACBC-E24F-B58C-D0F4B1F11665}" type="slidenum">
              <a:rPr lang="en-US"/>
              <a:pPr/>
              <a:t>9</a:t>
            </a:fld>
            <a:endParaRPr lang="en-US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14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935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786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3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1174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026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9975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637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3981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B678BE-1184-7244-86A8-663B8342676E}" type="slidenum">
              <a:rPr lang="en-US"/>
              <a:pPr/>
              <a:t>10</a:t>
            </a:fld>
            <a:endParaRPr lang="en-US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0532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42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8056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8056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8056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67DA8-9A62-5645-BBFD-50425EAC4D9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6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003002-6C79-2A4B-9D0A-28484E335A84}" type="slidenum">
              <a:rPr lang="en-US"/>
              <a:pPr/>
              <a:t>11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3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coms6998-8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chart" Target="../charts/char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5" Type="http://schemas.openxmlformats.org/officeDocument/2006/relationships/image" Target="../media/image11.wm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1.wdp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8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0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chart" Target="../charts/char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chart" Target="../charts/char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chart" Target="../charts/char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chart" Target="../charts/char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00" y="533400"/>
            <a:ext cx="8724900" cy="1695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Cellular Networks and Mobile Computing</a:t>
            </a:r>
            <a:br>
              <a:rPr lang="en-US" dirty="0" smtClean="0"/>
            </a:br>
            <a:r>
              <a:rPr lang="en-US" dirty="0" smtClean="0"/>
              <a:t>COMS 6998-10, Spring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" y="3307690"/>
            <a:ext cx="8153400" cy="19812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smtClean="0">
                <a:solidFill>
                  <a:srgbClr val="9F8540"/>
                </a:solidFill>
              </a:rPr>
              <a:t>lel2139@columbia.edu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-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7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Spring2014/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 smtClean="0">
                <a:solidFill>
                  <a:schemeClr val="tx1"/>
                </a:solidFill>
              </a:rPr>
              <a:t>Lecture </a:t>
            </a:r>
            <a:r>
              <a:rPr lang="en-US" sz="3400" dirty="0" smtClean="0">
                <a:solidFill>
                  <a:schemeClr val="tx1"/>
                </a:solidFill>
              </a:rPr>
              <a:t>13: </a:t>
            </a:r>
            <a:r>
              <a:rPr lang="en-US" sz="3400" dirty="0" smtClean="0">
                <a:solidFill>
                  <a:schemeClr val="tx1"/>
                </a:solidFill>
              </a:rPr>
              <a:t>Mobile Privacy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7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ln/>
        </p:spPr>
        <p:txBody>
          <a:bodyPr lIns="90000" tIns="78552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Goals &amp; Challenges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8313738" cy="4419600"/>
          </a:xfrm>
          <a:ln/>
        </p:spPr>
        <p:txBody>
          <a:bodyPr lIns="90000" tIns="46800" rIns="90000" bIns="46800">
            <a:normAutofit fontScale="77500" lnSpcReduction="20000"/>
          </a:bodyPr>
          <a:lstStyle/>
          <a:p>
            <a:pPr marL="341313" indent="-341313">
              <a:spcAft>
                <a:spcPts val="85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Goals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Identify Apps that access privacy sensitive information and transmit this information over the Internet without user intervention or consent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Perform this analysis on a large body of Apps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Gain insight in how Apps handle privacy sensitive data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Challenges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Apps are only available as binary executable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App Store Apps are encrypted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53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Approach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4335463"/>
            <a:ext cx="8640763" cy="1958975"/>
          </a:xfrm>
          <a:ln/>
        </p:spPr>
        <p:txBody>
          <a:bodyPr>
            <a:normAutofit fontScale="85000" lnSpcReduction="20000"/>
          </a:bodyPr>
          <a:lstStyle/>
          <a:p>
            <a:pPr marL="341313" indent="-341313">
              <a:buFont typeface="Times New Roman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Extract control flow graph (CFG)</a:t>
            </a:r>
          </a:p>
          <a:p>
            <a:pPr marL="341313" indent="-341313">
              <a:buFont typeface="Times New Roman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Identify sources of sensitive information and network communication sinks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Perform reachability analysis between sources and sinks</a:t>
            </a:r>
          </a:p>
          <a:p>
            <a:pPr marL="341313" indent="-341313">
              <a:buFont typeface="StarSymbo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Data flow analysis on detected paths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868488"/>
            <a:ext cx="4619625" cy="245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46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Background (iOS &amp; DRM)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890713"/>
            <a:ext cx="8604250" cy="4329112"/>
          </a:xfrm>
          <a:ln/>
        </p:spPr>
        <p:txBody>
          <a:bodyPr tIns="0">
            <a:normAutofit fontScale="85000" lnSpcReduction="20000"/>
          </a:bodyPr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App Store apps are encrypted and digitally signed by Apple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Loader verifies signature and performs decryption in memory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Decrypting App Store apps: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Attach with debugger while app is running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Dump decrypted memory regions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Reassemble binary, toggle encrypted flag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Cydia Apps are not encrypted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24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Analysis (CFG)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19600"/>
          </a:xfrm>
          <a:ln/>
        </p:spPr>
        <p:txBody>
          <a:bodyPr/>
          <a:lstStyle/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/>
              <a:t>IDA Pro generated CFG for “Bomberman“			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/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114800"/>
            <a:ext cx="7705725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343400" y="5486400"/>
            <a:ext cx="2374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Courier 10 Pitch" charset="0"/>
              </a:rPr>
              <a:t>objc_msgSend</a:t>
            </a:r>
            <a:endParaRPr lang="en-US" b="1" dirty="0">
              <a:solidFill>
                <a:srgbClr val="FF0000"/>
              </a:solidFill>
              <a:latin typeface="Courier 10 Pitch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17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Analysis (CFG)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34350" cy="4419600"/>
          </a:xfrm>
          <a:ln/>
        </p:spPr>
        <p:txBody>
          <a:bodyPr tIns="0">
            <a:normAutofit fontScale="85000" lnSpcReduction="10000"/>
          </a:bodyPr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Most iOS apps are written in Objective-C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Cornerstone: </a:t>
            </a:r>
            <a:r>
              <a:rPr lang="en-US">
                <a:latin typeface="Courier 10 Pitch" charset="0"/>
              </a:rPr>
              <a:t>objc_msgSend </a:t>
            </a:r>
            <a:r>
              <a:rPr lang="en-US"/>
              <a:t>dispatch function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B3B3B3"/>
                </a:solidFill>
              </a:rPr>
              <a:t>Task: Resolve type of receiver and value of selector for </a:t>
            </a:r>
            <a:r>
              <a:rPr lang="en-US">
                <a:solidFill>
                  <a:srgbClr val="B3B3B3"/>
                </a:solidFill>
                <a:latin typeface="Courier 10 Pitch" charset="0"/>
              </a:rPr>
              <a:t>objc_msgSend</a:t>
            </a:r>
            <a:r>
              <a:rPr lang="en-US">
                <a:solidFill>
                  <a:srgbClr val="B3B3B3"/>
                </a:solidFill>
              </a:rPr>
              <a:t> calls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B3B3B3"/>
                </a:solidFill>
              </a:rPr>
              <a:t>Backwards slicing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B3B3B3"/>
                </a:solidFill>
              </a:rPr>
              <a:t>Forward propagation of constants and types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B3B3B3"/>
                </a:solidFill>
              </a:rPr>
              <a:t>Result: Inter and intra procedural CFG is constructed from successfully resolved </a:t>
            </a:r>
            <a:r>
              <a:rPr lang="en-US">
                <a:solidFill>
                  <a:srgbClr val="B3B3B3"/>
                </a:solidFill>
                <a:latin typeface="Courier 10 Pitch" charset="0"/>
              </a:rPr>
              <a:t>objc_msgSend</a:t>
            </a:r>
            <a:r>
              <a:rPr lang="en-US">
                <a:solidFill>
                  <a:srgbClr val="B3B3B3"/>
                </a:solidFill>
              </a:rPr>
              <a:t> calls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59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Background (objc_msgSend)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19600"/>
          </a:xfrm>
          <a:ln/>
        </p:spPr>
        <p:txBody>
          <a:bodyPr tIns="0"/>
          <a:lstStyle/>
          <a:p>
            <a:pPr marL="341313" indent="-341313">
              <a:lnSpc>
                <a:spcPct val="97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latin typeface="Courier 10 Pitch" charset="0"/>
              </a:rPr>
              <a:t>objc_msgSend</a:t>
            </a:r>
            <a:r>
              <a:rPr lang="en-US" dirty="0"/>
              <a:t> dynamic dispatch function 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Arguments: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Receiver (Object)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Selector (Name of method, string)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Arguments (</a:t>
            </a:r>
            <a:r>
              <a:rPr lang="en-US" sz="2400" dirty="0" err="1"/>
              <a:t>vararg</a:t>
            </a:r>
            <a:r>
              <a:rPr lang="en-US" sz="2400" dirty="0"/>
              <a:t>)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Method look-up: 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Dynamically traverses class hierarchy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Calls the method denoted by selector</a:t>
            </a:r>
          </a:p>
          <a:p>
            <a:pPr marL="341313" indent="-341313">
              <a:lnSpc>
                <a:spcPct val="81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Non</a:t>
            </a:r>
            <a:r>
              <a:rPr lang="en-US" dirty="0"/>
              <a:t>-trivial to do statically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97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Analysis (CFG)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34350" cy="4419600"/>
          </a:xfrm>
          <a:ln/>
        </p:spPr>
        <p:txBody>
          <a:bodyPr tIns="0">
            <a:normAutofit fontScale="85000" lnSpcReduction="10000"/>
          </a:bodyPr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Most iOS apps are written in Objective-C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Cornerstone: </a:t>
            </a:r>
            <a:r>
              <a:rPr lang="en-US">
                <a:latin typeface="Courier 10 Pitch" charset="0"/>
              </a:rPr>
              <a:t>objc_msgSend </a:t>
            </a:r>
            <a:r>
              <a:rPr lang="en-US"/>
              <a:t>dispatch function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Task: Resolve type of receiver and value of selector for </a:t>
            </a:r>
            <a:r>
              <a:rPr lang="en-US">
                <a:latin typeface="Courier 10 Pitch" charset="0"/>
              </a:rPr>
              <a:t>objc_msgSend</a:t>
            </a:r>
            <a:r>
              <a:rPr lang="en-US"/>
              <a:t> calls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Backwards slicing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Forward propagation of constants and types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Result: Inter and intra procedural CFG is constructed from successfully resolved </a:t>
            </a:r>
            <a:r>
              <a:rPr lang="en-US">
                <a:latin typeface="Courier 10 Pitch" charset="0"/>
              </a:rPr>
              <a:t>objc_msgSend</a:t>
            </a:r>
            <a:r>
              <a:rPr lang="en-US"/>
              <a:t> calls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89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Example ObjC to ASM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388" y="1693863"/>
            <a:ext cx="8228012" cy="3357562"/>
          </a:xfrm>
          <a:ln/>
        </p:spPr>
        <p:txBody>
          <a:bodyPr tIns="6048"/>
          <a:lstStyle/>
          <a:p>
            <a:pPr>
              <a:lnSpc>
                <a:spcPct val="97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dirty="0">
                <a:latin typeface="Courier 10 Pitch" charset="0"/>
              </a:rPr>
              <a:t>1  LDR     R0, =off_24C58</a:t>
            </a:r>
          </a:p>
          <a:p>
            <a:pPr>
              <a:lnSpc>
                <a:spcPct val="97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dirty="0">
                <a:latin typeface="Courier 10 Pitch" charset="0"/>
              </a:rPr>
              <a:t>2  LDR     R1, =off_247F4</a:t>
            </a:r>
          </a:p>
          <a:p>
            <a:pPr>
              <a:lnSpc>
                <a:spcPct val="97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dirty="0">
                <a:latin typeface="Courier 10 Pitch" charset="0"/>
              </a:rPr>
              <a:t>3  LDR     R0, [R0]</a:t>
            </a:r>
          </a:p>
          <a:p>
            <a:pPr>
              <a:lnSpc>
                <a:spcPct val="97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dirty="0">
                <a:latin typeface="Courier 10 Pitch" charset="0"/>
              </a:rPr>
              <a:t>4  LDR     R1, [R1]</a:t>
            </a:r>
          </a:p>
          <a:p>
            <a:pPr>
              <a:lnSpc>
                <a:spcPct val="97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dirty="0">
                <a:latin typeface="Courier 10 Pitch" charset="0"/>
              </a:rPr>
              <a:t>5  BLX     _</a:t>
            </a:r>
            <a:r>
              <a:rPr lang="en-US" sz="1600" dirty="0" err="1">
                <a:latin typeface="Courier 10 Pitch" charset="0"/>
              </a:rPr>
              <a:t>objc_msgSend</a:t>
            </a:r>
            <a:r>
              <a:rPr lang="en-US" sz="1600" dirty="0">
                <a:latin typeface="Courier 10 Pitch" charset="0"/>
              </a:rPr>
              <a:t>   </a:t>
            </a:r>
          </a:p>
          <a:p>
            <a:pPr>
              <a:lnSpc>
                <a:spcPct val="97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dirty="0">
                <a:latin typeface="Courier 10 Pitch" charset="0"/>
              </a:rPr>
              <a:t>6  LDR     R1, =off_247F0</a:t>
            </a:r>
          </a:p>
          <a:p>
            <a:pPr>
              <a:lnSpc>
                <a:spcPct val="97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dirty="0">
                <a:latin typeface="Courier 10 Pitch" charset="0"/>
              </a:rPr>
              <a:t>7  LDR     R1, [R1]</a:t>
            </a:r>
          </a:p>
          <a:p>
            <a:pPr>
              <a:lnSpc>
                <a:spcPct val="97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dirty="0">
                <a:latin typeface="Courier 10 Pitch" charset="0"/>
              </a:rPr>
              <a:t>8  BLX     _</a:t>
            </a:r>
            <a:r>
              <a:rPr lang="en-US" sz="1600" dirty="0" err="1">
                <a:latin typeface="Courier 10 Pitch" charset="0"/>
              </a:rPr>
              <a:t>objc_msgSend</a:t>
            </a:r>
            <a:endParaRPr lang="en-US" sz="1600" dirty="0">
              <a:latin typeface="Courier 10 Pitch" charset="0"/>
            </a:endParaRPr>
          </a:p>
          <a:p>
            <a:pPr>
              <a:lnSpc>
                <a:spcPct val="97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dirty="0">
                <a:latin typeface="Courier 10 Pitch" charset="0"/>
              </a:rPr>
              <a:t>…</a:t>
            </a:r>
          </a:p>
          <a:p>
            <a:pPr>
              <a:lnSpc>
                <a:spcPct val="97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600" dirty="0">
              <a:latin typeface="Courier 10 Pitch" charset="0"/>
            </a:endParaRPr>
          </a:p>
          <a:p>
            <a:pPr>
              <a:lnSpc>
                <a:spcPct val="97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600" dirty="0">
              <a:latin typeface="Courier 10 Pitch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657600" y="2714625"/>
            <a:ext cx="685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>
                <a:solidFill>
                  <a:srgbClr val="FF0000"/>
                </a:solidFill>
                <a:latin typeface="Courier 10 Pitch" charset="0"/>
              </a:rPr>
              <a:t>r0?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16500" y="2730500"/>
            <a:ext cx="685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 dirty="0">
                <a:solidFill>
                  <a:srgbClr val="008000"/>
                </a:solidFill>
                <a:latin typeface="Courier 10 Pitch" charset="0"/>
              </a:rPr>
              <a:t>r1?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1828800" y="1600200"/>
            <a:ext cx="2057400" cy="338138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886200" y="1709738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1865313" y="2235200"/>
            <a:ext cx="2057400" cy="327025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572000" y="1662113"/>
            <a:ext cx="13716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>
                <a:solidFill>
                  <a:srgbClr val="FF0000"/>
                </a:solidFill>
                <a:latin typeface="Courier 10 Pitch" charset="0"/>
              </a:rPr>
              <a:t>UIDevice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657600" y="2897187"/>
            <a:ext cx="1600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 dirty="0" err="1">
                <a:solidFill>
                  <a:srgbClr val="FF0000"/>
                </a:solidFill>
                <a:latin typeface="Courier 10 Pitch" charset="0"/>
              </a:rPr>
              <a:t>UIDevice</a:t>
            </a:r>
            <a:endParaRPr lang="en-US" sz="1800" b="1" dirty="0">
              <a:solidFill>
                <a:srgbClr val="FF0000"/>
              </a:solidFill>
              <a:latin typeface="Courier 10 Pitch" charset="0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1828800" y="2514600"/>
            <a:ext cx="2057400" cy="322263"/>
          </a:xfrm>
          <a:prstGeom prst="ellipse">
            <a:avLst/>
          </a:prstGeom>
          <a:noFill/>
          <a:ln w="3672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1828800" y="1938338"/>
            <a:ext cx="2057400" cy="347662"/>
          </a:xfrm>
          <a:prstGeom prst="ellipse">
            <a:avLst/>
          </a:prstGeom>
          <a:noFill/>
          <a:ln w="3672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886200" y="2057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noFill/>
          <a:ln w="3672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572000" y="1938338"/>
            <a:ext cx="22860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>
                <a:solidFill>
                  <a:srgbClr val="008000"/>
                </a:solidFill>
                <a:latin typeface="Courier 10 Pitch" charset="0"/>
              </a:rPr>
              <a:t>currentDevice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965700" y="2897187"/>
            <a:ext cx="2514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 dirty="0">
                <a:solidFill>
                  <a:srgbClr val="008000"/>
                </a:solidFill>
                <a:latin typeface="Courier 10 Pitch" charset="0"/>
              </a:rPr>
              <a:t>::</a:t>
            </a:r>
            <a:r>
              <a:rPr lang="en-US" sz="1800" b="1" dirty="0" err="1">
                <a:solidFill>
                  <a:srgbClr val="008000"/>
                </a:solidFill>
                <a:latin typeface="Courier 10 Pitch" charset="0"/>
              </a:rPr>
              <a:t>currentDevice</a:t>
            </a:r>
            <a:endParaRPr lang="en-US" sz="1800" b="1" dirty="0">
              <a:solidFill>
                <a:srgbClr val="008000"/>
              </a:solidFill>
              <a:latin typeface="Courier 10 Pitch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657600" y="3684588"/>
            <a:ext cx="1600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>
                <a:solidFill>
                  <a:srgbClr val="FF0000"/>
                </a:solidFill>
                <a:latin typeface="Courier 10 Pitch" charset="0"/>
              </a:rPr>
              <a:t>UIDevice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029200" y="3567112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 dirty="0">
                <a:solidFill>
                  <a:srgbClr val="000080"/>
                </a:solidFill>
                <a:latin typeface="Courier 10 Pitch" charset="0"/>
              </a:rPr>
              <a:t>r1?</a:t>
            </a: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1778000" y="3063875"/>
            <a:ext cx="2057400" cy="685800"/>
          </a:xfrm>
          <a:prstGeom prst="ellipse">
            <a:avLst/>
          </a:prstGeom>
          <a:noFill/>
          <a:ln w="3672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3886200" y="3400425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noFill/>
          <a:ln w="3672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498975" y="3290888"/>
            <a:ext cx="25876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>
                <a:solidFill>
                  <a:srgbClr val="000080"/>
                </a:solidFill>
                <a:latin typeface="Courier 10 Pitch" charset="0"/>
              </a:rPr>
              <a:t>uniqueIdentifier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874866" y="3759200"/>
            <a:ext cx="29718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 dirty="0">
                <a:solidFill>
                  <a:srgbClr val="000080"/>
                </a:solidFill>
                <a:latin typeface="Courier 10 Pitch" charset="0"/>
              </a:rPr>
              <a:t>::</a:t>
            </a:r>
            <a:r>
              <a:rPr lang="en-US" sz="1800" b="1" dirty="0" err="1">
                <a:solidFill>
                  <a:srgbClr val="000080"/>
                </a:solidFill>
                <a:latin typeface="Courier 10 Pitch" charset="0"/>
              </a:rPr>
              <a:t>uniqueIdentifier</a:t>
            </a:r>
            <a:endParaRPr lang="en-US" sz="1800" b="1" dirty="0">
              <a:solidFill>
                <a:srgbClr val="000080"/>
              </a:solidFill>
              <a:latin typeface="Courier 10 Pitch" charset="0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79438" y="4251325"/>
            <a:ext cx="7999412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600" dirty="0">
                <a:latin typeface="Courier 10 Pitch" charset="0"/>
              </a:rPr>
              <a:t>9  STR     R0, [SP,#0x60+var_34] </a:t>
            </a:r>
          </a:p>
          <a:p>
            <a:r>
              <a:rPr lang="en-US" sz="1600" dirty="0">
                <a:latin typeface="Courier 10 Pitch" charset="0"/>
              </a:rPr>
              <a:t>10 LDR     R3, [SP,#0x60+var_34]</a:t>
            </a:r>
          </a:p>
          <a:p>
            <a:r>
              <a:rPr lang="en-US" sz="1600" dirty="0">
                <a:latin typeface="Courier 10 Pitch" charset="0"/>
              </a:rPr>
              <a:t>…</a:t>
            </a:r>
          </a:p>
          <a:p>
            <a:r>
              <a:rPr lang="en-US" sz="1600" dirty="0">
                <a:latin typeface="Courier 10 Pitch" charset="0"/>
              </a:rPr>
              <a:t>11 BLX     _</a:t>
            </a:r>
            <a:r>
              <a:rPr lang="en-US" sz="1600" dirty="0" err="1">
                <a:latin typeface="Courier 10 Pitch" charset="0"/>
              </a:rPr>
              <a:t>objc_msgSend</a:t>
            </a:r>
            <a:r>
              <a:rPr lang="en-US" sz="1600" dirty="0">
                <a:latin typeface="Courier 10 Pitch" charset="0"/>
              </a:rPr>
              <a:t>   </a:t>
            </a:r>
            <a:r>
              <a:rPr lang="en-US" sz="1600" b="1" dirty="0" err="1">
                <a:solidFill>
                  <a:srgbClr val="FF0000"/>
                </a:solidFill>
                <a:latin typeface="Courier 10 Pitch" charset="0"/>
              </a:rPr>
              <a:t>NSString</a:t>
            </a:r>
            <a:r>
              <a:rPr lang="en-US" sz="1600" dirty="0">
                <a:latin typeface="Courier 10 Pitch" charset="0"/>
              </a:rPr>
              <a:t>  ::</a:t>
            </a:r>
            <a:r>
              <a:rPr lang="en-US" sz="1600" dirty="0" err="1">
                <a:solidFill>
                  <a:srgbClr val="000080"/>
                </a:solidFill>
                <a:latin typeface="Courier 10 Pitch" charset="0"/>
              </a:rPr>
              <a:t>initWithFormat</a:t>
            </a:r>
            <a:r>
              <a:rPr lang="en-US" sz="1600" dirty="0">
                <a:solidFill>
                  <a:srgbClr val="000080"/>
                </a:solidFill>
                <a:latin typeface="Courier 10 Pitch" charset="0"/>
              </a:rPr>
              <a:t>:</a:t>
            </a:r>
            <a:r>
              <a:rPr lang="en-US" sz="1600" dirty="0">
                <a:latin typeface="Courier 10 Pitch" charset="0"/>
              </a:rPr>
              <a:t>(</a:t>
            </a:r>
            <a:r>
              <a:rPr lang="en-US" sz="1600" dirty="0" err="1">
                <a:latin typeface="Courier 10 Pitch" charset="0"/>
              </a:rPr>
              <a:t>fmt</a:t>
            </a:r>
            <a:r>
              <a:rPr lang="en-US" sz="1600" dirty="0">
                <a:latin typeface="Courier 10 Pitch" charset="0"/>
              </a:rPr>
              <a:t>: "</a:t>
            </a:r>
            <a:r>
              <a:rPr lang="en-US" sz="1600" b="1" dirty="0" err="1">
                <a:solidFill>
                  <a:srgbClr val="008000"/>
                </a:solidFill>
                <a:latin typeface="Courier 10 Pitch" charset="0"/>
              </a:rPr>
              <a:t>uniqueid</a:t>
            </a:r>
            <a:r>
              <a:rPr lang="en-US" sz="1600" b="1" dirty="0">
                <a:solidFill>
                  <a:srgbClr val="008000"/>
                </a:solidFill>
                <a:latin typeface="Courier 10 Pitch" charset="0"/>
              </a:rPr>
              <a:t>=%@&amp;username=%@&amp;country=%@&amp;email=%@</a:t>
            </a:r>
            <a:r>
              <a:rPr lang="en-US" sz="1600" dirty="0">
                <a:latin typeface="Courier 10 Pitch" charset="0"/>
              </a:rPr>
              <a:t>")</a:t>
            </a:r>
          </a:p>
          <a:p>
            <a:r>
              <a:rPr lang="en-US" sz="1600" dirty="0">
                <a:latin typeface="Courier 10 Pitch" charset="0"/>
              </a:rPr>
              <a:t>… </a:t>
            </a:r>
          </a:p>
          <a:p>
            <a:r>
              <a:rPr lang="en-US" sz="1600" dirty="0">
                <a:latin typeface="Courier 10 Pitch" charset="0"/>
              </a:rPr>
              <a:t>12 BLX     _</a:t>
            </a:r>
            <a:r>
              <a:rPr lang="en-US" sz="1600" dirty="0" err="1">
                <a:latin typeface="Courier 10 Pitch" charset="0"/>
              </a:rPr>
              <a:t>objc_msgSend</a:t>
            </a:r>
            <a:r>
              <a:rPr lang="en-US" sz="1600" dirty="0">
                <a:latin typeface="Courier 10 Pitch" charset="0"/>
              </a:rPr>
              <a:t>   </a:t>
            </a:r>
            <a:r>
              <a:rPr lang="en-US" sz="1600" b="1" dirty="0" err="1">
                <a:solidFill>
                  <a:srgbClr val="FF0000"/>
                </a:solidFill>
                <a:latin typeface="Courier 10 Pitch" charset="0"/>
              </a:rPr>
              <a:t>POSTScore</a:t>
            </a:r>
            <a:r>
              <a:rPr lang="en-US" sz="1600" dirty="0">
                <a:latin typeface="Courier 10 Pitch" charset="0"/>
              </a:rPr>
              <a:t>  ::</a:t>
            </a:r>
            <a:r>
              <a:rPr lang="en-US" sz="1600" dirty="0" err="1">
                <a:solidFill>
                  <a:srgbClr val="000080"/>
                </a:solidFill>
                <a:latin typeface="Courier 10 Pitch" charset="0"/>
              </a:rPr>
              <a:t>startPostingData:toURL</a:t>
            </a:r>
            <a:r>
              <a:rPr lang="en-US" sz="1600" dirty="0">
                <a:solidFill>
                  <a:srgbClr val="000080"/>
                </a:solidFill>
                <a:latin typeface="Courier 10 Pitch" charset="0"/>
              </a:rPr>
              <a:t>:</a:t>
            </a:r>
            <a:r>
              <a:rPr lang="en-US" sz="1600" dirty="0">
                <a:latin typeface="Courier 10 Pitch" charset="0"/>
              </a:rPr>
              <a:t> (0x1b478)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15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3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3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4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4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4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7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4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7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7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8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8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4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14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8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20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23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2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5" grpId="1" animBg="1"/>
      <p:bldP spid="15366" grpId="0" animBg="1"/>
      <p:bldP spid="15366" grpId="1" animBg="1"/>
      <p:bldP spid="15367" grpId="0" animBg="1"/>
      <p:bldP spid="15367" grpId="1" animBg="1"/>
      <p:bldP spid="15370" grpId="0" animBg="1"/>
      <p:bldP spid="15370" grpId="1" animBg="1"/>
      <p:bldP spid="15371" grpId="0" animBg="1"/>
      <p:bldP spid="15371" grpId="1" animBg="1"/>
      <p:bldP spid="15372" grpId="0" animBg="1"/>
      <p:bldP spid="15372" grpId="1" animBg="1"/>
      <p:bldP spid="15377" grpId="0" animBg="1"/>
      <p:bldP spid="15377" grpId="1" animBg="1"/>
      <p:bldP spid="15378" grpId="0" animBg="1"/>
      <p:bldP spid="1537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Finding Privacy Leaks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2052638"/>
            <a:ext cx="7772400" cy="4419600"/>
          </a:xfrm>
          <a:ln/>
        </p:spPr>
        <p:txBody>
          <a:bodyPr tIns="0">
            <a:normAutofit fontScale="92500" lnSpcReduction="20000"/>
          </a:bodyPr>
          <a:lstStyle/>
          <a:p>
            <a:pPr marL="679450" indent="-660400">
              <a:spcBef>
                <a:spcPts val="2163"/>
              </a:spcBef>
              <a:buFont typeface="Arial" charset="0"/>
              <a:buChar char="•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en-US"/>
              <a:t>Inter and intra procedural Control Flow Graph</a:t>
            </a:r>
          </a:p>
          <a:p>
            <a:pPr marL="679450" indent="-660400">
              <a:lnSpc>
                <a:spcPct val="140000"/>
              </a:lnSpc>
              <a:spcBef>
                <a:spcPts val="2163"/>
              </a:spcBef>
              <a:buFont typeface="Arial" charset="0"/>
              <a:buChar char="•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en-US"/>
              <a:t>Reachability Analysis (find paths)</a:t>
            </a:r>
          </a:p>
          <a:p>
            <a:pPr marL="741363" lvl="1" indent="-284163">
              <a:buFont typeface="Arial" charset="0"/>
              <a:buChar char="–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en-US"/>
              <a:t>From interesting </a:t>
            </a:r>
            <a:r>
              <a:rPr lang="en-US" i="1"/>
              <a:t>sources</a:t>
            </a:r>
          </a:p>
          <a:p>
            <a:pPr marL="741363" lvl="1" indent="-284163">
              <a:buFont typeface="Arial" charset="0"/>
              <a:buChar char="–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en-US"/>
              <a:t>To network</a:t>
            </a:r>
            <a:r>
              <a:rPr lang="en-US" i="1"/>
              <a:t> sinks</a:t>
            </a:r>
          </a:p>
          <a:p>
            <a:pPr marL="679450" indent="-660400">
              <a:spcBef>
                <a:spcPts val="2163"/>
              </a:spcBef>
              <a:buFont typeface="Arial" charset="0"/>
              <a:buChar char="•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en-US"/>
              <a:t>Implicit interruption of CFG for user-input (e.g., dialog boxes, etc.)</a:t>
            </a:r>
          </a:p>
          <a:p>
            <a:pPr marL="741363" lvl="1" indent="-284163">
              <a:buFont typeface="Arial" charset="0"/>
              <a:buChar char="–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en-US"/>
              <a:t>Touch events are generated by the OS not in the developer's code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93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Sources and Sinks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7750" y="1619250"/>
            <a:ext cx="7772400" cy="4751388"/>
          </a:xfrm>
          <a:ln/>
        </p:spPr>
        <p:txBody>
          <a:bodyPr tIns="0">
            <a:normAutofit fontScale="77500" lnSpcReduction="20000"/>
          </a:bodyPr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Sources:</a:t>
            </a:r>
          </a:p>
          <a:p>
            <a:pPr marL="741363" lvl="1" indent="-284163"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Address book</a:t>
            </a:r>
          </a:p>
          <a:p>
            <a:pPr marL="741363" lvl="1" indent="-284163"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GPS coordinates</a:t>
            </a:r>
          </a:p>
          <a:p>
            <a:pPr marL="741363" lvl="1" indent="-284163"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Unique device ID</a:t>
            </a:r>
          </a:p>
          <a:p>
            <a:pPr marL="741363" lvl="1" indent="-284163"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Photos</a:t>
            </a:r>
          </a:p>
          <a:p>
            <a:pPr marL="741363" lvl="1" indent="-284163"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Email account settings</a:t>
            </a:r>
          </a:p>
          <a:p>
            <a:pPr marL="741363" lvl="1" indent="-284163"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WiFi connection information</a:t>
            </a:r>
          </a:p>
          <a:p>
            <a:pPr marL="741363" lvl="1" indent="-284163"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Phone information (phone #, call lists, etc.)</a:t>
            </a:r>
          </a:p>
          <a:p>
            <a:pPr marL="741363" lvl="1" indent="-284163"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YouTube application Settings</a:t>
            </a:r>
          </a:p>
          <a:p>
            <a:pPr marL="741363" lvl="1" indent="-284163"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MobileSafari settings and history</a:t>
            </a:r>
          </a:p>
          <a:p>
            <a:pPr marL="741363" lvl="1" indent="-284163"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Keyboard Cache (every word typed w/o passwords)</a:t>
            </a:r>
          </a:p>
          <a:p>
            <a:pPr>
              <a:lnSpc>
                <a:spcPct val="140000"/>
              </a:lnSpc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Sinks:</a:t>
            </a:r>
          </a:p>
          <a:p>
            <a:pPr marL="741363" lvl="1" indent="-284163">
              <a:lnSpc>
                <a:spcPct val="97000"/>
              </a:lnSpc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700">
                <a:latin typeface="Courier 10 Pitch" charset="0"/>
              </a:rPr>
              <a:t>NSUrlConnection</a:t>
            </a:r>
            <a:r>
              <a:rPr lang="en-US" sz="1700"/>
              <a:t>, </a:t>
            </a:r>
            <a:r>
              <a:rPr lang="en-US" sz="1700">
                <a:latin typeface="Courier 10 Pitch" charset="0"/>
              </a:rPr>
              <a:t>NSString::initWithContentsOfURL</a:t>
            </a:r>
            <a:r>
              <a:rPr lang="en-US" sz="1700"/>
              <a:t>,</a:t>
            </a:r>
            <a:r>
              <a:rPr lang="en-US"/>
              <a:t> etc.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76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Previous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Malware characterization</a:t>
            </a:r>
            <a:endParaRPr lang="en-US" dirty="0"/>
          </a:p>
          <a:p>
            <a:pPr lvl="1"/>
            <a:r>
              <a:rPr lang="en-US" dirty="0"/>
              <a:t>Installation</a:t>
            </a:r>
          </a:p>
          <a:p>
            <a:pPr lvl="1"/>
            <a:r>
              <a:rPr lang="en-US" dirty="0"/>
              <a:t>Activation</a:t>
            </a:r>
          </a:p>
          <a:p>
            <a:pPr lvl="1"/>
            <a:r>
              <a:rPr lang="en-US" dirty="0"/>
              <a:t>Malicious payloads</a:t>
            </a:r>
          </a:p>
          <a:p>
            <a:pPr lvl="1"/>
            <a:r>
              <a:rPr lang="en-US" dirty="0" smtClean="0"/>
              <a:t>Evolution</a:t>
            </a:r>
          </a:p>
          <a:p>
            <a:endParaRPr lang="en-US" dirty="0" smtClean="0"/>
          </a:p>
          <a:p>
            <a:r>
              <a:rPr lang="en-US" dirty="0" err="1" smtClean="0"/>
              <a:t>DroidRanger</a:t>
            </a:r>
            <a:r>
              <a:rPr lang="en-US" dirty="0" smtClean="0"/>
              <a:t>: Non-virtualization-based malware detection</a:t>
            </a:r>
          </a:p>
          <a:p>
            <a:pPr lvl="1"/>
            <a:r>
              <a:rPr lang="en-US" dirty="0" smtClean="0"/>
              <a:t>Behavioral footprint matching for known malware</a:t>
            </a:r>
          </a:p>
          <a:p>
            <a:pPr lvl="1"/>
            <a:r>
              <a:rPr lang="en-US" dirty="0" smtClean="0"/>
              <a:t>Dynamic execution monitoring for unknown malware</a:t>
            </a:r>
          </a:p>
          <a:p>
            <a:r>
              <a:rPr lang="en-US" dirty="0" err="1" smtClean="0"/>
              <a:t>DroidScope</a:t>
            </a:r>
            <a:r>
              <a:rPr lang="en-US" dirty="0" smtClean="0"/>
              <a:t>: Virtualization-based malware detection</a:t>
            </a:r>
          </a:p>
          <a:p>
            <a:pPr lvl="1"/>
            <a:r>
              <a:rPr lang="en-US" dirty="0" smtClean="0"/>
              <a:t>Reconstruct OS, </a:t>
            </a:r>
            <a:r>
              <a:rPr lang="en-US" dirty="0" err="1" smtClean="0"/>
              <a:t>Dalvik</a:t>
            </a:r>
            <a:r>
              <a:rPr lang="en-US" dirty="0" smtClean="0"/>
              <a:t> VM and native 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Data Flow Analysis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60575"/>
            <a:ext cx="8134350" cy="4419600"/>
          </a:xfrm>
          <a:ln/>
        </p:spPr>
        <p:txBody>
          <a:bodyPr>
            <a:normAutofit fontScale="85000" lnSpcReduction="10000"/>
          </a:bodyPr>
          <a:lstStyle/>
          <a:p>
            <a:pPr marL="684213" indent="-682625">
              <a:spcBef>
                <a:spcPts val="288"/>
              </a:spcBef>
              <a:buFont typeface="Arial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/>
              <a:t>For each source/sink pair perform reachability analysis</a:t>
            </a:r>
          </a:p>
          <a:p>
            <a:pPr marL="741363" lvl="1" indent="-284163">
              <a:lnSpc>
                <a:spcPct val="140000"/>
              </a:lnSpc>
              <a:spcBef>
                <a:spcPts val="288"/>
              </a:spcBef>
              <a:buFont typeface="Arial" charset="0"/>
              <a:buChar char="–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/>
              <a:t>Is there a path in the CFG that connects the source to the sink?</a:t>
            </a:r>
          </a:p>
          <a:p>
            <a:pPr marL="684213" indent="-682625">
              <a:lnSpc>
                <a:spcPct val="140000"/>
              </a:lnSpc>
              <a:spcBef>
                <a:spcPts val="3600"/>
              </a:spcBef>
              <a:buFont typeface="Arial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/>
              <a:t>Along paths that result from reachability analysis</a:t>
            </a:r>
          </a:p>
          <a:p>
            <a:pPr marL="741363" lvl="1" indent="-284163">
              <a:lnSpc>
                <a:spcPct val="140000"/>
              </a:lnSpc>
              <a:spcBef>
                <a:spcPts val="288"/>
              </a:spcBef>
              <a:buFont typeface="Arial" charset="0"/>
              <a:buChar char="–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/>
              <a:t>Taint flow analysis</a:t>
            </a:r>
          </a:p>
          <a:p>
            <a:pPr marL="741363" lvl="1" indent="-284163">
              <a:lnSpc>
                <a:spcPct val="140000"/>
              </a:lnSpc>
              <a:spcBef>
                <a:spcPts val="288"/>
              </a:spcBef>
              <a:buFont typeface="Arial" charset="0"/>
              <a:buChar char="–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/>
              <a:t>Conservatively taint results of methods without implementation if at least one input parameter is tainted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1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Evaluation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313738" cy="4651375"/>
          </a:xfrm>
          <a:ln/>
        </p:spPr>
        <p:txBody>
          <a:bodyPr>
            <a:normAutofit fontScale="92500" lnSpcReduction="10000"/>
          </a:bodyPr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1,407 Applications (825 from App Store, 582 from Cydia)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Resolving calls to </a:t>
            </a:r>
            <a:r>
              <a:rPr lang="en-US" sz="2200">
                <a:latin typeface="Courier 10 Pitch" charset="0"/>
              </a:rPr>
              <a:t>objc_msgSend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4,156,612 calls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3,408,421 identified (82%) </a:t>
            </a:r>
            <a:br>
              <a:rPr lang="en-US" sz="2400"/>
            </a:br>
            <a:r>
              <a:rPr lang="en-US" sz="2400"/>
              <a:t>i.e., class and selector exist and match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Pervasive ad and statistic libraries: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772 Apps (55%) contain at least one such library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Leak UDIDs, GPS coordinates, etc. </a:t>
            </a:r>
          </a:p>
          <a:p>
            <a:pPr marL="341313" indent="-341313">
              <a:lnSpc>
                <a:spcPct val="14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54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471488"/>
            <a:ext cx="882015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Ad and Statistic Libraries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1813" y="1695450"/>
            <a:ext cx="8134350" cy="4419600"/>
          </a:xfrm>
          <a:ln/>
        </p:spPr>
        <p:txBody>
          <a:bodyPr tIns="0">
            <a:normAutofit fontScale="85000" lnSpcReduction="10000"/>
          </a:bodyPr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82% use </a:t>
            </a:r>
            <a:r>
              <a:rPr lang="en-US" dirty="0" err="1"/>
              <a:t>AdMob</a:t>
            </a:r>
            <a:r>
              <a:rPr lang="en-US" dirty="0"/>
              <a:t> (Google)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Transmit UDID and </a:t>
            </a:r>
            <a:r>
              <a:rPr lang="en-US" dirty="0" err="1"/>
              <a:t>AppID</a:t>
            </a:r>
            <a:r>
              <a:rPr lang="en-US" dirty="0"/>
              <a:t> on start-up and ad request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Ad company can build detailed usage profiles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Gets info from all Apps using the ad library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UDIDs cannot be linked to a person directly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Problem: Location based Apps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Access </a:t>
            </a:r>
            <a:r>
              <a:rPr lang="en-US" sz="2400" dirty="0"/>
              <a:t>to GPS is granted per App libraries linked into location based apps have access to GPS too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51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471488"/>
            <a:ext cx="882015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Is Leaking UDIDs a Problem?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76438"/>
            <a:ext cx="8134350" cy="4419600"/>
          </a:xfrm>
          <a:ln/>
        </p:spPr>
        <p:txBody>
          <a:bodyPr tIns="0"/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UDIDs cannot be linked to a person directly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But: Combine UDID with additional information e.g.,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Google App can link UDID to a Google account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Social networking app get user's profile (often name)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Linking ICC-ID with UDID is trivial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114,000 iPad 3G users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81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Evaluation Data Flow Analysis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388" y="1800225"/>
            <a:ext cx="7951787" cy="4329113"/>
          </a:xfrm>
          <a:ln/>
        </p:spPr>
        <p:txBody>
          <a:bodyPr>
            <a:normAutofit fontScale="77500" lnSpcReduction="20000"/>
          </a:bodyPr>
          <a:lstStyle/>
          <a:p>
            <a:pPr marL="341313" indent="-341313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/>
          </a:p>
          <a:p>
            <a:pPr marL="341313" indent="-341313"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/>
              <a:t>Reachability analysis: 205 apps</a:t>
            </a:r>
          </a:p>
          <a:p>
            <a:pPr marL="341313" indent="-341313"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/>
              <a:t>Enumerate all paths from source to sink with length &lt; 100 basic blocks</a:t>
            </a:r>
          </a:p>
          <a:p>
            <a:pPr marL="341313" indent="-341313"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/>
          </a:p>
          <a:p>
            <a:pPr marL="341313" indent="-341313"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/>
              <a:t>Perform data flow analysis along these paths</a:t>
            </a:r>
          </a:p>
          <a:p>
            <a:pPr marL="341313" indent="-341313"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/>
              <a:t>PiOS detected flows of sensitive data for 172 apps (TP)</a:t>
            </a:r>
          </a:p>
          <a:p>
            <a:pPr marL="341313" indent="-341313"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/>
              <a:t>6 true negatives, 27 false negatives</a:t>
            </a:r>
          </a:p>
          <a:p>
            <a:pPr marL="741363" lvl="1" indent="-284163">
              <a:buFont typeface="Arial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/>
              <a:t>FN e.g., aliased pointers, format string from config file, JSON library (i.e., invoking JSONRepresentation on each object in a dictionary, PiOS does not track types in aggregates)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4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Evaluation: Leaked Data</a:t>
            </a:r>
          </a:p>
        </p:txBody>
      </p:sp>
      <p:graphicFrame>
        <p:nvGraphicFramePr>
          <p:cNvPr id="24578" name="Group 2"/>
          <p:cNvGraphicFramePr>
            <a:graphicFrameLocks noGrp="1"/>
          </p:cNvGraphicFramePr>
          <p:nvPr/>
        </p:nvGraphicFramePr>
        <p:xfrm>
          <a:off x="1131888" y="2408238"/>
          <a:ext cx="7086600" cy="2849563"/>
        </p:xfrm>
        <a:graphic>
          <a:graphicData uri="http://schemas.openxmlformats.org/drawingml/2006/table">
            <a:tbl>
              <a:tblPr/>
              <a:tblGrid>
                <a:gridCol w="1770062"/>
                <a:gridCol w="2073275"/>
                <a:gridCol w="1470025"/>
                <a:gridCol w="1773238"/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Source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#App Store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825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#Cydia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582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Total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1407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DeviceID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170 (21%)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25(4%)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195(14%)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Location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35(4%)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1(0.2%)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36(3%)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Address book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4(0.5%)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1(0.2%)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5(0.4%)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Phone number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1(0.1%)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0(0%)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1(0.1%)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Safari history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0(0%)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1(0.2%)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1(0.1%)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Photos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0(0%)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1(0.2%)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1(0.1%)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17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Evaluation: Case Studies (1)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313738" cy="4419600"/>
          </a:xfrm>
          <a:ln/>
        </p:spPr>
        <p:txBody>
          <a:bodyPr>
            <a:normAutofit fontScale="77500" lnSpcReduction="20000"/>
          </a:bodyPr>
          <a:lstStyle/>
          <a:p>
            <a:pPr>
              <a:spcBef>
                <a:spcPts val="1425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Address book contents: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Apps have unrestricted access to the address book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Facebook and </a:t>
            </a:r>
            <a:r>
              <a:rPr lang="en-US" dirty="0" err="1"/>
              <a:t>Gowalla</a:t>
            </a:r>
            <a:r>
              <a:rPr lang="en-US" dirty="0"/>
              <a:t> transmit the complete AB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Facebook: detailed warning that data will be sent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err="1"/>
              <a:t>Gowalla</a:t>
            </a:r>
            <a:r>
              <a:rPr lang="en-US" dirty="0"/>
              <a:t> (Social networking app): </a:t>
            </a:r>
          </a:p>
          <a:p>
            <a:pPr lvl="2">
              <a:lnSpc>
                <a:spcPct val="140000"/>
              </a:lnSpc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User can send Invitations to contacts</a:t>
            </a:r>
          </a:p>
          <a:p>
            <a:pPr lvl="2">
              <a:lnSpc>
                <a:spcPct val="140000"/>
              </a:lnSpc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Complete AB is sent on load (i.e., before the user chooses a contact)</a:t>
            </a:r>
          </a:p>
          <a:p>
            <a:pPr lvl="2">
              <a:lnSpc>
                <a:spcPct val="140000"/>
              </a:lnSpc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→ </a:t>
            </a:r>
            <a:r>
              <a:rPr lang="en-US" dirty="0" smtClean="0"/>
              <a:t>“We </a:t>
            </a:r>
            <a:r>
              <a:rPr lang="en-US" dirty="0"/>
              <a:t>couldn’t find any friends from your Address Book who use </a:t>
            </a:r>
            <a:r>
              <a:rPr lang="en-US" dirty="0" err="1"/>
              <a:t>Gowalla</a:t>
            </a:r>
            <a:r>
              <a:rPr lang="en-US" dirty="0"/>
              <a:t>. Why don’t you invite some below?”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33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Evaluation: Case Studies (2)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29600" cy="4419600"/>
          </a:xfrm>
          <a:ln/>
        </p:spPr>
        <p:txBody>
          <a:bodyPr tIns="0">
            <a:normAutofit fontScale="77500" lnSpcReduction="20000"/>
          </a:bodyPr>
          <a:lstStyle/>
          <a:p>
            <a:pPr marL="341313" indent="-341313">
              <a:spcBef>
                <a:spcPts val="1425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Phone number</a:t>
            </a:r>
          </a:p>
          <a:p>
            <a:pPr marL="341313" indent="-341313">
              <a:lnSpc>
                <a:spcPct val="140000"/>
              </a:lnSpc>
              <a:spcBef>
                <a:spcPts val="1425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Nov. 2009 Apple removed all Storm8 titles (social games) from App Store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because </a:t>
            </a:r>
            <a:r>
              <a:rPr lang="en-US" dirty="0"/>
              <a:t>apps transmitted phone numbers (</a:t>
            </a:r>
            <a:r>
              <a:rPr lang="en-US" sz="1800" dirty="0" err="1">
                <a:latin typeface="Courier 10 Pitch" charset="0"/>
              </a:rPr>
              <a:t>SBFormattedPhoneNumber</a:t>
            </a:r>
            <a:r>
              <a:rPr lang="en-US" dirty="0"/>
              <a:t>)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New versions don't have that code anymore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Old version of “Vampires“ </a:t>
            </a:r>
            <a:r>
              <a:rPr lang="en-US" dirty="0" err="1"/>
              <a:t>PiOS</a:t>
            </a:r>
            <a:r>
              <a:rPr lang="en-US" dirty="0"/>
              <a:t> detected the privacy leak</a:t>
            </a:r>
          </a:p>
          <a:p>
            <a:pPr marL="341313" indent="-341313">
              <a:lnSpc>
                <a:spcPct val="14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→ Improvement over Apple vetting process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44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Summary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34350" cy="4329113"/>
          </a:xfrm>
          <a:ln/>
        </p:spPr>
        <p:txBody>
          <a:bodyPr tIns="0">
            <a:normAutofit fontScale="85000" lnSpcReduction="10000"/>
          </a:bodyPr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PiOS is able to create a CFG from ObjC binaries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82% of the calls to objc_msgSend could be resolved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Data flow analysis is used to identify privacy leaks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PiOS showed how pervasive ad and statistics libraries are used in apps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PiOS identified unknown and known privacy leaks that lead to App Store removal in the past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13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533525"/>
            <a:ext cx="8153400" cy="1362075"/>
          </a:xfrm>
        </p:spPr>
        <p:txBody>
          <a:bodyPr>
            <a:noAutofit/>
          </a:bodyPr>
          <a:lstStyle/>
          <a:p>
            <a:r>
              <a:rPr lang="en-US" sz="3200" b="0" dirty="0" smtClean="0"/>
              <a:t>Detecting Privacy Leaks in Smartphone Applications </a:t>
            </a:r>
            <a:br>
              <a:rPr lang="en-US" sz="3200" b="0" dirty="0" smtClean="0"/>
            </a:br>
            <a:r>
              <a:rPr lang="en-US" sz="3200" b="0" dirty="0" smtClean="0"/>
              <a:t>at Run Time</a:t>
            </a:r>
            <a:br>
              <a:rPr lang="en-US" sz="3200" b="0" dirty="0" smtClean="0"/>
            </a:br>
            <a:endParaRPr lang="en-US" sz="3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2438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Byung-Gon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Chun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Yahoo! Research</a:t>
            </a:r>
          </a:p>
          <a:p>
            <a:pPr algn="ctr"/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Joint work with William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Peter Gilbert,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Landon P. Cox,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Jaeyeon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Jung,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Patrick McDaniel,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Anmol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N.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Sheth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Previous </a:t>
            </a:r>
            <a:r>
              <a:rPr lang="en-US" dirty="0" smtClean="0"/>
              <a:t>Lectures </a:t>
            </a:r>
            <a:r>
              <a:rPr lang="en-US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 application communication related attacks</a:t>
            </a:r>
            <a:endParaRPr lang="en-US" i="1" dirty="0" smtClean="0"/>
          </a:p>
          <a:p>
            <a:pPr lvl="1"/>
            <a:r>
              <a:rPr lang="en-US" dirty="0" smtClean="0"/>
              <a:t>Permission re-delegation (confused deputy attacks)</a:t>
            </a:r>
          </a:p>
          <a:p>
            <a:pPr lvl="1"/>
            <a:r>
              <a:rPr lang="en-US" dirty="0" smtClean="0"/>
              <a:t> Collusion attacks</a:t>
            </a:r>
          </a:p>
          <a:p>
            <a:r>
              <a:rPr lang="en-US" dirty="0" smtClean="0"/>
              <a:t>System vulnerability based attacks</a:t>
            </a:r>
            <a:endParaRPr lang="en-US" i="1" dirty="0" smtClean="0"/>
          </a:p>
          <a:p>
            <a:pPr lvl="1"/>
            <a:r>
              <a:rPr lang="en-US" dirty="0" smtClean="0"/>
              <a:t>Control flow attacks (code injection attacks)</a:t>
            </a:r>
          </a:p>
          <a:p>
            <a:pPr lvl="1"/>
            <a:r>
              <a:rPr lang="en-US" dirty="0" smtClean="0"/>
              <a:t>Root exploits (e.g. </a:t>
            </a:r>
            <a:r>
              <a:rPr lang="en-US" dirty="0" err="1" smtClean="0"/>
              <a:t>adbd</a:t>
            </a:r>
            <a:r>
              <a:rPr lang="en-US" dirty="0" smtClean="0"/>
              <a:t> bug used by </a:t>
            </a:r>
            <a:r>
              <a:rPr lang="en-US" dirty="0" err="1" smtClean="0"/>
              <a:t>DroidKungfu</a:t>
            </a:r>
            <a:r>
              <a:rPr lang="en-US" dirty="0" smtClean="0"/>
              <a:t> malware)</a:t>
            </a:r>
          </a:p>
          <a:p>
            <a:r>
              <a:rPr lang="en-US" dirty="0" smtClean="0"/>
              <a:t>Application specific attacks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3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pproach</a:t>
            </a:r>
          </a:p>
          <a:p>
            <a:r>
              <a:rPr lang="en-US" dirty="0" err="1" smtClean="0"/>
              <a:t>TaintDroid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Performance study</a:t>
            </a:r>
          </a:p>
          <a:p>
            <a:r>
              <a:rPr lang="en-US" dirty="0" smtClean="0"/>
              <a:t>Application study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902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TaintDroid</a:t>
            </a:r>
            <a:r>
              <a:rPr lang="en-US" dirty="0" smtClean="0"/>
              <a:t>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Monitor app behavior to determine when privacy sensitive information leaves the phone </a:t>
            </a:r>
            <a:r>
              <a:rPr lang="en-US" i="1" u="sng" dirty="0" smtClean="0"/>
              <a:t>in real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urrent “Best</a:t>
            </a:r>
            <a:r>
              <a:rPr lang="en-US" dirty="0"/>
              <a:t>” </a:t>
            </a:r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5" name="Picture 14" descr="coupon-inst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2464" y="1447800"/>
            <a:ext cx="2743200" cy="4572000"/>
          </a:xfrm>
          <a:prstGeom prst="rect">
            <a:avLst/>
          </a:prstGeom>
        </p:spPr>
      </p:pic>
      <p:pic>
        <p:nvPicPr>
          <p:cNvPr id="17" name="Picture 16" descr="coupon-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447800"/>
            <a:ext cx="2743200" cy="4572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371600" y="2286000"/>
            <a:ext cx="6172200" cy="19050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400" indent="-2794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Neo Sans Intel"/>
              </a:rPr>
              <a:t>Trust-or-cancel</a:t>
            </a:r>
          </a:p>
          <a:p>
            <a:pPr marL="279400" indent="-2794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Neo Sans Intel"/>
              </a:rPr>
              <a:t>Coarse-grained access control</a:t>
            </a:r>
          </a:p>
          <a:p>
            <a:pPr marL="279400" indent="-2794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Neo Sans Intel"/>
              </a:rPr>
              <a:t>No visibility into the actual behavior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16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TaintDroid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inside of applications to watch how they use privacy sensitive data</a:t>
            </a:r>
          </a:p>
          <a:p>
            <a:endParaRPr lang="en-US" dirty="0" smtClean="0"/>
          </a:p>
          <a:p>
            <a:r>
              <a:rPr lang="en-US" dirty="0" smtClean="0"/>
              <a:t>Trust-or-cancel             Trust-but-verify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644900" y="3429000"/>
            <a:ext cx="9022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4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Smartphones</a:t>
            </a:r>
            <a:r>
              <a:rPr lang="en-US" dirty="0" smtClean="0"/>
              <a:t> are resource constrained</a:t>
            </a:r>
          </a:p>
          <a:p>
            <a:r>
              <a:rPr lang="en-US" dirty="0" smtClean="0"/>
              <a:t>Third-party applications are entrusted with several types of privacy sensitive information</a:t>
            </a:r>
          </a:p>
          <a:p>
            <a:r>
              <a:rPr lang="en-US" dirty="0" smtClean="0"/>
              <a:t>Context-based privacy information is dynamic and can be difficult to identify when sent</a:t>
            </a:r>
          </a:p>
          <a:p>
            <a:r>
              <a:rPr lang="en-US" dirty="0" smtClean="0"/>
              <a:t>Applications can share 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5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Taint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technique that tracks information dependencies from an origin</a:t>
            </a:r>
          </a:p>
          <a:p>
            <a:r>
              <a:rPr lang="en-US" dirty="0" smtClean="0"/>
              <a:t>Taint</a:t>
            </a:r>
          </a:p>
          <a:p>
            <a:pPr lvl="1"/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Propagation</a:t>
            </a:r>
          </a:p>
          <a:p>
            <a:pPr lvl="1"/>
            <a:r>
              <a:rPr lang="en-US" dirty="0" smtClean="0"/>
              <a:t>Sink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2819400"/>
            <a:ext cx="2895600" cy="2286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 = </a:t>
            </a:r>
            <a:r>
              <a:rPr lang="en-US" sz="2400" b="1" dirty="0" err="1" smtClean="0">
                <a:solidFill>
                  <a:schemeClr val="tx1"/>
                </a:solidFill>
              </a:rPr>
              <a:t>Taint_source</a:t>
            </a:r>
            <a:r>
              <a:rPr lang="en-US" sz="2400" b="1" dirty="0" smtClean="0">
                <a:solidFill>
                  <a:schemeClr val="tx1"/>
                </a:solidFill>
              </a:rPr>
              <a:t>()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 = B + C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Network_send</a:t>
            </a:r>
            <a:r>
              <a:rPr lang="en-US" sz="2400" b="1" dirty="0" smtClean="0">
                <a:solidFill>
                  <a:schemeClr val="tx1"/>
                </a:solidFill>
              </a:rPr>
              <a:t>(A)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4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51"/>
          <p:cNvSpPr>
            <a:spLocks noChangeArrowheads="1"/>
          </p:cNvSpPr>
          <p:nvPr/>
        </p:nvSpPr>
        <p:spPr bwMode="auto">
          <a:xfrm>
            <a:off x="6737599" y="2220130"/>
            <a:ext cx="1743305" cy="2789238"/>
          </a:xfrm>
          <a:prstGeom prst="rect">
            <a:avLst/>
          </a:prstGeom>
          <a:solidFill>
            <a:schemeClr val="accent3"/>
          </a:solidFill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Taint Analysis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599297" y="2218448"/>
            <a:ext cx="6021658" cy="2789238"/>
          </a:xfrm>
          <a:prstGeom prst="rect">
            <a:avLst/>
          </a:prstGeom>
          <a:solidFill>
            <a:schemeClr val="bg2"/>
          </a:solidFill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3400" y="4536168"/>
            <a:ext cx="3674403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+mn-lt"/>
              </a:rPr>
              <a:t>code snippet from </a:t>
            </a:r>
            <a:r>
              <a:rPr lang="en-US" sz="2000" dirty="0" smtClean="0">
                <a:latin typeface="+mn-lt"/>
              </a:rPr>
              <a:t>iexplore.exe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775661" y="2512134"/>
            <a:ext cx="1547813" cy="307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775661" y="2821696"/>
            <a:ext cx="1547813" cy="3079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775661" y="3651959"/>
            <a:ext cx="1547813" cy="307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775661" y="3966284"/>
            <a:ext cx="1547813" cy="3079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775661" y="3121734"/>
            <a:ext cx="1547813" cy="527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392322" y="2785154"/>
            <a:ext cx="312906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 smtClean="0">
                <a:latin typeface="+mn-lt"/>
              </a:rPr>
              <a:t>k</a:t>
            </a:r>
            <a:endParaRPr lang="en-US" sz="2000" dirty="0">
              <a:latin typeface="+mn-lt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392322" y="3896404"/>
            <a:ext cx="312906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 smtClean="0">
                <a:latin typeface="+mn-lt"/>
              </a:rPr>
              <a:t>k</a:t>
            </a:r>
            <a:endParaRPr lang="en-US" sz="2000" dirty="0">
              <a:latin typeface="+mn-lt"/>
            </a:endParaRP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5020398" y="4242252"/>
            <a:ext cx="1109599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 smtClean="0">
                <a:latin typeface="+mn-lt"/>
              </a:rPr>
              <a:t>memory</a:t>
            </a:r>
            <a:endParaRPr lang="en-US" sz="2000" dirty="0">
              <a:latin typeface="+mn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79912" y="2288701"/>
            <a:ext cx="3476624" cy="216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 smtClean="0">
                <a:latin typeface="+mn-lt"/>
              </a:rPr>
              <a:t>…</a:t>
            </a:r>
          </a:p>
          <a:p>
            <a:pPr algn="l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</a:rPr>
              <a:t>ret</a:t>
            </a:r>
          </a:p>
          <a:p>
            <a:pPr algn="l"/>
            <a:r>
              <a:rPr lang="en-US" dirty="0" err="1" smtClean="0">
                <a:latin typeface="Courier"/>
              </a:rPr>
              <a:t>mov</a:t>
            </a:r>
            <a:r>
              <a:rPr lang="en-US" dirty="0" smtClean="0">
                <a:latin typeface="Courier"/>
              </a:rPr>
              <a:t> al, byte </a:t>
            </a:r>
            <a:r>
              <a:rPr lang="en-US" dirty="0" err="1" smtClean="0">
                <a:latin typeface="Courier"/>
              </a:rPr>
              <a:t>ptr</a:t>
            </a:r>
            <a:r>
              <a:rPr lang="en-US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ds</a:t>
            </a:r>
            <a:r>
              <a:rPr lang="en-US" dirty="0" smtClean="0">
                <a:latin typeface="Courier"/>
              </a:rPr>
              <a:t>[</a:t>
            </a:r>
            <a:r>
              <a:rPr lang="en-US" dirty="0" err="1" smtClean="0">
                <a:latin typeface="Courier"/>
              </a:rPr>
              <a:t>esi</a:t>
            </a:r>
            <a:r>
              <a:rPr lang="en-US" dirty="0" smtClean="0">
                <a:latin typeface="Courier"/>
              </a:rPr>
              <a:t>]</a:t>
            </a:r>
          </a:p>
          <a:p>
            <a:pPr algn="l"/>
            <a:r>
              <a:rPr lang="en-US" dirty="0" err="1" smtClean="0">
                <a:latin typeface="Courier"/>
              </a:rPr>
              <a:t>mov</a:t>
            </a:r>
            <a:r>
              <a:rPr lang="en-US" dirty="0" smtClean="0">
                <a:latin typeface="Courier"/>
              </a:rPr>
              <a:t> byte </a:t>
            </a:r>
            <a:r>
              <a:rPr lang="en-US" dirty="0" err="1" smtClean="0">
                <a:latin typeface="Courier"/>
              </a:rPr>
              <a:t>ptr</a:t>
            </a:r>
            <a:r>
              <a:rPr lang="en-US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ds</a:t>
            </a:r>
            <a:r>
              <a:rPr lang="en-US" dirty="0" smtClean="0">
                <a:latin typeface="Courier"/>
              </a:rPr>
              <a:t>[</a:t>
            </a:r>
            <a:r>
              <a:rPr lang="en-US" dirty="0" err="1" smtClean="0">
                <a:latin typeface="Courier"/>
              </a:rPr>
              <a:t>edi</a:t>
            </a:r>
            <a:r>
              <a:rPr lang="en-US" dirty="0" smtClean="0">
                <a:latin typeface="Courier"/>
              </a:rPr>
              <a:t>], al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Courier"/>
              </a:rPr>
              <a:t>pop </a:t>
            </a:r>
            <a:r>
              <a:rPr lang="en-US" dirty="0" err="1" smtClean="0">
                <a:solidFill>
                  <a:schemeClr val="tx1"/>
                </a:solidFill>
                <a:latin typeface="Courier"/>
              </a:rPr>
              <a:t>esi</a:t>
            </a:r>
            <a:endParaRPr lang="en-US" dirty="0" smtClean="0">
              <a:solidFill>
                <a:schemeClr val="tx1"/>
              </a:solidFill>
              <a:latin typeface="Courier"/>
            </a:endParaRPr>
          </a:p>
          <a:p>
            <a:pPr algn="l"/>
            <a:r>
              <a:rPr lang="en-US" dirty="0" smtClean="0">
                <a:latin typeface="+mn-lt"/>
              </a:rPr>
              <a:t>…</a:t>
            </a:r>
            <a:endParaRPr lang="en-US" dirty="0">
              <a:latin typeface="+mn-lt"/>
            </a:endParaRPr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4775661" y="3966284"/>
            <a:ext cx="1547813" cy="307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6990332" y="4561568"/>
            <a:ext cx="1237839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taint map</a:t>
            </a:r>
          </a:p>
        </p:txBody>
      </p:sp>
      <p:grpSp>
        <p:nvGrpSpPr>
          <p:cNvPr id="20" name="Group 58"/>
          <p:cNvGrpSpPr/>
          <p:nvPr/>
        </p:nvGrpSpPr>
        <p:grpSpPr>
          <a:xfrm>
            <a:off x="7022153" y="2474034"/>
            <a:ext cx="336550" cy="396875"/>
            <a:chOff x="6747485" y="4131860"/>
            <a:chExt cx="336550" cy="396875"/>
          </a:xfrm>
        </p:grpSpPr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6760979" y="4183454"/>
              <a:ext cx="309563" cy="2936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6747485" y="4131860"/>
              <a:ext cx="336550" cy="3968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latin typeface="Courier" pitchFamily="1" charset="0"/>
                </a:rPr>
                <a:t>0</a:t>
              </a:r>
            </a:p>
          </p:txBody>
        </p:sp>
      </p:grpSp>
      <p:grpSp>
        <p:nvGrpSpPr>
          <p:cNvPr id="21" name="Group 59"/>
          <p:cNvGrpSpPr/>
          <p:nvPr/>
        </p:nvGrpSpPr>
        <p:grpSpPr>
          <a:xfrm>
            <a:off x="7022153" y="2769309"/>
            <a:ext cx="336550" cy="396875"/>
            <a:chOff x="6356960" y="4427135"/>
            <a:chExt cx="336550" cy="396875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6370454" y="4478728"/>
              <a:ext cx="309563" cy="2936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6356960" y="4427135"/>
              <a:ext cx="3365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latin typeface="Courier" pitchFamily="1" charset="0"/>
                </a:rPr>
                <a:t>1</a:t>
              </a:r>
            </a:p>
          </p:txBody>
        </p:sp>
      </p:grpSp>
      <p:sp>
        <p:nvSpPr>
          <p:cNvPr id="40" name="Text Box 61"/>
          <p:cNvSpPr txBox="1">
            <a:spLocks noChangeArrowheads="1"/>
          </p:cNvSpPr>
          <p:nvPr/>
        </p:nvSpPr>
        <p:spPr bwMode="auto">
          <a:xfrm>
            <a:off x="6675317" y="4244067"/>
            <a:ext cx="1109599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memory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1" name="Text Box 62"/>
          <p:cNvSpPr txBox="1">
            <a:spLocks noChangeArrowheads="1"/>
          </p:cNvSpPr>
          <p:nvPr/>
        </p:nvSpPr>
        <p:spPr bwMode="auto">
          <a:xfrm>
            <a:off x="7506151" y="2133600"/>
            <a:ext cx="1039067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register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2" name="Line 63"/>
          <p:cNvSpPr>
            <a:spLocks noChangeShapeType="1"/>
          </p:cNvSpPr>
          <p:nvPr/>
        </p:nvSpPr>
        <p:spPr bwMode="auto">
          <a:xfrm flipV="1">
            <a:off x="7364260" y="2961799"/>
            <a:ext cx="501833" cy="9122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ot"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66"/>
          <p:cNvGrpSpPr/>
          <p:nvPr/>
        </p:nvGrpSpPr>
        <p:grpSpPr>
          <a:xfrm>
            <a:off x="7022153" y="3064584"/>
            <a:ext cx="336550" cy="396875"/>
            <a:chOff x="6747485" y="4131860"/>
            <a:chExt cx="336550" cy="396875"/>
          </a:xfrm>
        </p:grpSpPr>
        <p:sp>
          <p:nvSpPr>
            <p:cNvPr id="68" name="Rectangle 29"/>
            <p:cNvSpPr>
              <a:spLocks noChangeArrowheads="1"/>
            </p:cNvSpPr>
            <p:nvPr/>
          </p:nvSpPr>
          <p:spPr bwMode="auto">
            <a:xfrm>
              <a:off x="6760979" y="4183454"/>
              <a:ext cx="309563" cy="2936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43"/>
            <p:cNvSpPr txBox="1">
              <a:spLocks noChangeArrowheads="1"/>
            </p:cNvSpPr>
            <p:nvPr/>
          </p:nvSpPr>
          <p:spPr bwMode="auto">
            <a:xfrm>
              <a:off x="6747485" y="4131860"/>
              <a:ext cx="336550" cy="3968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latin typeface="Courier" pitchFamily="1" charset="0"/>
                </a:rPr>
                <a:t>0</a:t>
              </a:r>
            </a:p>
          </p:txBody>
        </p:sp>
      </p:grpSp>
      <p:grpSp>
        <p:nvGrpSpPr>
          <p:cNvPr id="23" name="Group 69"/>
          <p:cNvGrpSpPr/>
          <p:nvPr/>
        </p:nvGrpSpPr>
        <p:grpSpPr>
          <a:xfrm>
            <a:off x="7022153" y="3359859"/>
            <a:ext cx="336550" cy="396875"/>
            <a:chOff x="6747485" y="4131860"/>
            <a:chExt cx="336550" cy="396875"/>
          </a:xfrm>
        </p:grpSpPr>
        <p:sp>
          <p:nvSpPr>
            <p:cNvPr id="71" name="Rectangle 29"/>
            <p:cNvSpPr>
              <a:spLocks noChangeArrowheads="1"/>
            </p:cNvSpPr>
            <p:nvPr/>
          </p:nvSpPr>
          <p:spPr bwMode="auto">
            <a:xfrm>
              <a:off x="6760979" y="4183454"/>
              <a:ext cx="309563" cy="2936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43"/>
            <p:cNvSpPr txBox="1">
              <a:spLocks noChangeArrowheads="1"/>
            </p:cNvSpPr>
            <p:nvPr/>
          </p:nvSpPr>
          <p:spPr bwMode="auto">
            <a:xfrm>
              <a:off x="6747485" y="4131860"/>
              <a:ext cx="336550" cy="3968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latin typeface="Courier" pitchFamily="1" charset="0"/>
                </a:rPr>
                <a:t>0</a:t>
              </a:r>
            </a:p>
          </p:txBody>
        </p:sp>
      </p:grpSp>
      <p:grpSp>
        <p:nvGrpSpPr>
          <p:cNvPr id="25" name="Group 72"/>
          <p:cNvGrpSpPr/>
          <p:nvPr/>
        </p:nvGrpSpPr>
        <p:grpSpPr>
          <a:xfrm>
            <a:off x="7022153" y="3655134"/>
            <a:ext cx="336550" cy="396875"/>
            <a:chOff x="6747485" y="4131860"/>
            <a:chExt cx="336550" cy="396875"/>
          </a:xfrm>
        </p:grpSpPr>
        <p:sp>
          <p:nvSpPr>
            <p:cNvPr id="74" name="Rectangle 29"/>
            <p:cNvSpPr>
              <a:spLocks noChangeArrowheads="1"/>
            </p:cNvSpPr>
            <p:nvPr/>
          </p:nvSpPr>
          <p:spPr bwMode="auto">
            <a:xfrm>
              <a:off x="6760979" y="4183454"/>
              <a:ext cx="309563" cy="2936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Text Box 43"/>
            <p:cNvSpPr txBox="1">
              <a:spLocks noChangeArrowheads="1"/>
            </p:cNvSpPr>
            <p:nvPr/>
          </p:nvSpPr>
          <p:spPr bwMode="auto">
            <a:xfrm>
              <a:off x="6747485" y="4131860"/>
              <a:ext cx="336550" cy="3968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latin typeface="Courier" pitchFamily="1" charset="0"/>
                </a:rPr>
                <a:t>0</a:t>
              </a:r>
            </a:p>
          </p:txBody>
        </p:sp>
      </p:grpSp>
      <p:grpSp>
        <p:nvGrpSpPr>
          <p:cNvPr id="26" name="Group 78"/>
          <p:cNvGrpSpPr/>
          <p:nvPr/>
        </p:nvGrpSpPr>
        <p:grpSpPr>
          <a:xfrm>
            <a:off x="7850828" y="2474034"/>
            <a:ext cx="336550" cy="396875"/>
            <a:chOff x="6747485" y="4131860"/>
            <a:chExt cx="336550" cy="396875"/>
          </a:xfrm>
        </p:grpSpPr>
        <p:sp>
          <p:nvSpPr>
            <p:cNvPr id="80" name="Rectangle 29"/>
            <p:cNvSpPr>
              <a:spLocks noChangeArrowheads="1"/>
            </p:cNvSpPr>
            <p:nvPr/>
          </p:nvSpPr>
          <p:spPr bwMode="auto">
            <a:xfrm>
              <a:off x="6760979" y="4183454"/>
              <a:ext cx="309563" cy="2936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43"/>
            <p:cNvSpPr txBox="1">
              <a:spLocks noChangeArrowheads="1"/>
            </p:cNvSpPr>
            <p:nvPr/>
          </p:nvSpPr>
          <p:spPr bwMode="auto">
            <a:xfrm>
              <a:off x="6747485" y="4131860"/>
              <a:ext cx="336550" cy="3968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latin typeface="Courier" pitchFamily="1" charset="0"/>
                </a:rPr>
                <a:t>0</a:t>
              </a:r>
            </a:p>
          </p:txBody>
        </p:sp>
      </p:grpSp>
      <p:grpSp>
        <p:nvGrpSpPr>
          <p:cNvPr id="27" name="Group 84"/>
          <p:cNvGrpSpPr/>
          <p:nvPr/>
        </p:nvGrpSpPr>
        <p:grpSpPr>
          <a:xfrm>
            <a:off x="7850828" y="3064584"/>
            <a:ext cx="336550" cy="396875"/>
            <a:chOff x="6747485" y="4131860"/>
            <a:chExt cx="336550" cy="396875"/>
          </a:xfrm>
        </p:grpSpPr>
        <p:sp>
          <p:nvSpPr>
            <p:cNvPr id="86" name="Rectangle 29"/>
            <p:cNvSpPr>
              <a:spLocks noChangeArrowheads="1"/>
            </p:cNvSpPr>
            <p:nvPr/>
          </p:nvSpPr>
          <p:spPr bwMode="auto">
            <a:xfrm>
              <a:off x="6760979" y="4183454"/>
              <a:ext cx="309563" cy="2936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 Box 43"/>
            <p:cNvSpPr txBox="1">
              <a:spLocks noChangeArrowheads="1"/>
            </p:cNvSpPr>
            <p:nvPr/>
          </p:nvSpPr>
          <p:spPr bwMode="auto">
            <a:xfrm>
              <a:off x="6747485" y="4131860"/>
              <a:ext cx="336550" cy="3968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latin typeface="Courier" pitchFamily="1" charset="0"/>
                </a:rPr>
                <a:t>0</a:t>
              </a:r>
            </a:p>
          </p:txBody>
        </p:sp>
      </p:grpSp>
      <p:grpSp>
        <p:nvGrpSpPr>
          <p:cNvPr id="28" name="Group 88"/>
          <p:cNvGrpSpPr/>
          <p:nvPr/>
        </p:nvGrpSpPr>
        <p:grpSpPr>
          <a:xfrm>
            <a:off x="7022153" y="3950409"/>
            <a:ext cx="336550" cy="396875"/>
            <a:chOff x="6747485" y="4131860"/>
            <a:chExt cx="336550" cy="396875"/>
          </a:xfrm>
        </p:grpSpPr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6760979" y="4183454"/>
              <a:ext cx="309563" cy="2936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43"/>
            <p:cNvSpPr txBox="1">
              <a:spLocks noChangeArrowheads="1"/>
            </p:cNvSpPr>
            <p:nvPr/>
          </p:nvSpPr>
          <p:spPr bwMode="auto">
            <a:xfrm>
              <a:off x="6747485" y="4131860"/>
              <a:ext cx="336550" cy="3968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latin typeface="Courier" pitchFamily="1" charset="0"/>
                </a:rPr>
                <a:t>0</a:t>
              </a:r>
            </a:p>
          </p:txBody>
        </p:sp>
      </p:grpSp>
      <p:grpSp>
        <p:nvGrpSpPr>
          <p:cNvPr id="34" name="Group 92"/>
          <p:cNvGrpSpPr/>
          <p:nvPr/>
        </p:nvGrpSpPr>
        <p:grpSpPr>
          <a:xfrm>
            <a:off x="7850828" y="2769309"/>
            <a:ext cx="336550" cy="396875"/>
            <a:chOff x="6747485" y="4131860"/>
            <a:chExt cx="336550" cy="396875"/>
          </a:xfrm>
        </p:grpSpPr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6760979" y="4183454"/>
              <a:ext cx="309563" cy="2936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Text Box 43"/>
            <p:cNvSpPr txBox="1">
              <a:spLocks noChangeArrowheads="1"/>
            </p:cNvSpPr>
            <p:nvPr/>
          </p:nvSpPr>
          <p:spPr bwMode="auto">
            <a:xfrm>
              <a:off x="6747485" y="4131860"/>
              <a:ext cx="336550" cy="3968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latin typeface="Courier" pitchFamily="1" charset="0"/>
                </a:rPr>
                <a:t>0</a:t>
              </a:r>
            </a:p>
          </p:txBody>
        </p:sp>
      </p:grpSp>
      <p:grpSp>
        <p:nvGrpSpPr>
          <p:cNvPr id="35" name="Group 63"/>
          <p:cNvGrpSpPr/>
          <p:nvPr/>
        </p:nvGrpSpPr>
        <p:grpSpPr>
          <a:xfrm>
            <a:off x="7022153" y="3950409"/>
            <a:ext cx="336550" cy="396875"/>
            <a:chOff x="6356960" y="4427135"/>
            <a:chExt cx="336550" cy="396875"/>
          </a:xfrm>
        </p:grpSpPr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6370454" y="4478728"/>
              <a:ext cx="309563" cy="2936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48"/>
            <p:cNvSpPr txBox="1">
              <a:spLocks noChangeArrowheads="1"/>
            </p:cNvSpPr>
            <p:nvPr/>
          </p:nvSpPr>
          <p:spPr bwMode="auto">
            <a:xfrm>
              <a:off x="6356960" y="4427135"/>
              <a:ext cx="3365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latin typeface="Courier" pitchFamily="1" charset="0"/>
                </a:rPr>
                <a:t>1</a:t>
              </a:r>
            </a:p>
          </p:txBody>
        </p:sp>
      </p:grpSp>
      <p:sp>
        <p:nvSpPr>
          <p:cNvPr id="100" name="Line 63"/>
          <p:cNvSpPr>
            <a:spLocks noChangeShapeType="1"/>
          </p:cNvSpPr>
          <p:nvPr/>
        </p:nvSpPr>
        <p:spPr bwMode="auto">
          <a:xfrm flipV="1">
            <a:off x="7342219" y="3047523"/>
            <a:ext cx="514350" cy="1104899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ot"/>
            <a:round/>
            <a:headEnd type="arrow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679912" y="2288701"/>
            <a:ext cx="3476624" cy="216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 smtClean="0">
                <a:latin typeface="+mn-lt"/>
              </a:rPr>
              <a:t>…</a:t>
            </a:r>
          </a:p>
          <a:p>
            <a:pPr algn="l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</a:rPr>
              <a:t>ret</a:t>
            </a:r>
          </a:p>
          <a:p>
            <a:pPr algn="l"/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</a:rPr>
              <a:t>mov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</a:rPr>
              <a:t> al, byte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</a:rPr>
              <a:t>ptr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</a:rPr>
              <a:t>ds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</a:rPr>
              <a:t>[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</a:rPr>
              <a:t>esi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"/>
              </a:rPr>
              <a:t>]</a:t>
            </a:r>
          </a:p>
          <a:p>
            <a:pPr algn="l"/>
            <a:r>
              <a:rPr lang="en-US" dirty="0" err="1" smtClean="0">
                <a:latin typeface="Courier"/>
              </a:rPr>
              <a:t>mov</a:t>
            </a:r>
            <a:r>
              <a:rPr lang="en-US" dirty="0" smtClean="0">
                <a:latin typeface="Courier"/>
              </a:rPr>
              <a:t> byte </a:t>
            </a:r>
            <a:r>
              <a:rPr lang="en-US" dirty="0" err="1" smtClean="0">
                <a:latin typeface="Courier"/>
              </a:rPr>
              <a:t>ptr</a:t>
            </a:r>
            <a:r>
              <a:rPr lang="en-US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ds</a:t>
            </a:r>
            <a:r>
              <a:rPr lang="en-US" dirty="0" smtClean="0">
                <a:latin typeface="Courier"/>
              </a:rPr>
              <a:t>[</a:t>
            </a:r>
            <a:r>
              <a:rPr lang="en-US" dirty="0" err="1" smtClean="0">
                <a:latin typeface="Courier"/>
              </a:rPr>
              <a:t>edi</a:t>
            </a:r>
            <a:r>
              <a:rPr lang="en-US" dirty="0" smtClean="0">
                <a:latin typeface="Courier"/>
              </a:rPr>
              <a:t>], al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Courier"/>
              </a:rPr>
              <a:t>pop </a:t>
            </a:r>
            <a:r>
              <a:rPr lang="en-US" dirty="0" err="1" smtClean="0">
                <a:solidFill>
                  <a:schemeClr val="tx1"/>
                </a:solidFill>
                <a:latin typeface="Courier"/>
              </a:rPr>
              <a:t>esi</a:t>
            </a:r>
            <a:endParaRPr lang="en-US" dirty="0" smtClean="0">
              <a:solidFill>
                <a:schemeClr val="tx1"/>
              </a:solidFill>
              <a:latin typeface="Courier"/>
            </a:endParaRPr>
          </a:p>
          <a:p>
            <a:pPr algn="l"/>
            <a:r>
              <a:rPr lang="en-US" dirty="0" smtClean="0">
                <a:latin typeface="+mn-lt"/>
              </a:rPr>
              <a:t>…</a:t>
            </a:r>
            <a:endParaRPr lang="en-US" dirty="0">
              <a:latin typeface="+mn-lt"/>
            </a:endParaRPr>
          </a:p>
        </p:txBody>
      </p:sp>
      <p:grpSp>
        <p:nvGrpSpPr>
          <p:cNvPr id="36" name="Group 101"/>
          <p:cNvGrpSpPr/>
          <p:nvPr/>
        </p:nvGrpSpPr>
        <p:grpSpPr>
          <a:xfrm>
            <a:off x="7850828" y="2769309"/>
            <a:ext cx="336550" cy="396875"/>
            <a:chOff x="6747485" y="4131860"/>
            <a:chExt cx="336550" cy="396875"/>
          </a:xfrm>
        </p:grpSpPr>
        <p:sp>
          <p:nvSpPr>
            <p:cNvPr id="103" name="Rectangle 29"/>
            <p:cNvSpPr>
              <a:spLocks noChangeArrowheads="1"/>
            </p:cNvSpPr>
            <p:nvPr/>
          </p:nvSpPr>
          <p:spPr bwMode="auto">
            <a:xfrm>
              <a:off x="6760979" y="4183454"/>
              <a:ext cx="309563" cy="2936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43"/>
            <p:cNvSpPr txBox="1">
              <a:spLocks noChangeArrowheads="1"/>
            </p:cNvSpPr>
            <p:nvPr/>
          </p:nvSpPr>
          <p:spPr bwMode="auto">
            <a:xfrm>
              <a:off x="6747485" y="4131860"/>
              <a:ext cx="336550" cy="3968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 smtClean="0">
                  <a:latin typeface="Courier" pitchFamily="1" charset="0"/>
                </a:rPr>
                <a:t>1</a:t>
              </a:r>
              <a:endParaRPr lang="en-US" sz="2000" dirty="0">
                <a:latin typeface="Courier" pitchFamily="1" charset="0"/>
              </a:endParaRPr>
            </a:p>
          </p:txBody>
        </p:sp>
      </p:grpSp>
      <p:sp>
        <p:nvSpPr>
          <p:cNvPr id="32" name="Freeform 52"/>
          <p:cNvSpPr>
            <a:spLocks/>
          </p:cNvSpPr>
          <p:nvPr/>
        </p:nvSpPr>
        <p:spPr bwMode="auto">
          <a:xfrm rot="21089213">
            <a:off x="1603310" y="2438230"/>
            <a:ext cx="3215019" cy="692330"/>
          </a:xfrm>
          <a:custGeom>
            <a:avLst/>
            <a:gdLst/>
            <a:ahLst/>
            <a:cxnLst>
              <a:cxn ang="0">
                <a:pos x="2214" y="250"/>
              </a:cxn>
              <a:cxn ang="0">
                <a:pos x="410" y="16"/>
              </a:cxn>
              <a:cxn ang="0">
                <a:pos x="0" y="152"/>
              </a:cxn>
            </a:cxnLst>
            <a:rect l="0" t="0" r="r" b="b"/>
            <a:pathLst>
              <a:path w="2214" h="250">
                <a:moveTo>
                  <a:pt x="2214" y="250"/>
                </a:moveTo>
                <a:cubicBezTo>
                  <a:pt x="1496" y="141"/>
                  <a:pt x="779" y="32"/>
                  <a:pt x="410" y="16"/>
                </a:cubicBezTo>
                <a:cubicBezTo>
                  <a:pt x="41" y="0"/>
                  <a:pt x="20" y="76"/>
                  <a:pt x="0" y="15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53"/>
          <p:cNvSpPr>
            <a:spLocks/>
          </p:cNvSpPr>
          <p:nvPr/>
        </p:nvSpPr>
        <p:spPr bwMode="auto">
          <a:xfrm>
            <a:off x="2319837" y="3627313"/>
            <a:ext cx="2446300" cy="50923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8" y="449"/>
              </a:cxn>
              <a:cxn ang="0">
                <a:pos x="840" y="566"/>
              </a:cxn>
            </a:cxnLst>
            <a:rect l="0" t="0" r="r" b="b"/>
            <a:pathLst>
              <a:path w="840" h="566">
                <a:moveTo>
                  <a:pt x="11" y="0"/>
                </a:moveTo>
                <a:cubicBezTo>
                  <a:pt x="5" y="177"/>
                  <a:pt x="0" y="355"/>
                  <a:pt x="138" y="449"/>
                </a:cubicBezTo>
                <a:cubicBezTo>
                  <a:pt x="276" y="543"/>
                  <a:pt x="558" y="554"/>
                  <a:pt x="840" y="56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838200" y="2494768"/>
            <a:ext cx="7010400" cy="17526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Neo Sans Intel" pitchFamily="34" charset="0"/>
              </a:rPr>
              <a:t>Expensive! 2-20x slowdown.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Neo Sans Intel" pitchFamily="34" charset="0"/>
              </a:rPr>
              <a:t>Whole-system tracking!</a:t>
            </a:r>
          </a:p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2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2" grpId="0" animBg="1"/>
      <p:bldP spid="100" grpId="0" animBg="1"/>
      <p:bldP spid="105" grpId="0" animBg="1"/>
      <p:bldP spid="32" grpId="0" animBg="1"/>
      <p:bldP spid="33" grpId="0" animBg="1"/>
      <p:bldP spid="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TaintDroid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Leverage Android Platform Virtualization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89827" y="3971698"/>
            <a:ext cx="5486401" cy="959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eo Sans Intel"/>
              </a:rPr>
              <a:t>native system libraries</a:t>
            </a:r>
            <a:endParaRPr lang="en-US" sz="2000" dirty="0">
              <a:solidFill>
                <a:schemeClr val="tx1"/>
              </a:solidFill>
              <a:latin typeface="Neo Sans Int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5532" y="3003385"/>
            <a:ext cx="1858535" cy="9590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eo Sans Intel"/>
              </a:rPr>
              <a:t>Virtual machine</a:t>
            </a:r>
            <a:endParaRPr lang="en-US" sz="2000" dirty="0">
              <a:solidFill>
                <a:schemeClr val="tx1"/>
              </a:solidFill>
              <a:latin typeface="Neo Sans Int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5532" y="2051836"/>
            <a:ext cx="1858535" cy="959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eo Sans Intel"/>
              </a:rPr>
              <a:t>Application code</a:t>
            </a:r>
            <a:endParaRPr lang="en-US" sz="2000" dirty="0">
              <a:latin typeface="Neo Sans Int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3271" y="3003385"/>
            <a:ext cx="1858535" cy="9590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eo Sans Intel"/>
              </a:rPr>
              <a:t>Virtual machine</a:t>
            </a:r>
            <a:endParaRPr lang="en-US" sz="2000" dirty="0">
              <a:solidFill>
                <a:schemeClr val="tx1"/>
              </a:solidFill>
              <a:latin typeface="Neo Sans Int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23271" y="2051836"/>
            <a:ext cx="1858535" cy="959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eo Sans Intel"/>
              </a:rPr>
              <a:t>Application code</a:t>
            </a:r>
            <a:endParaRPr lang="en-US" sz="2000" dirty="0">
              <a:latin typeface="Neo Sans Inte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1769" y="3067389"/>
            <a:ext cx="1792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3"/>
                </a:solidFill>
                <a:latin typeface="Neo Sans Intel"/>
              </a:rPr>
              <a:t>Variable-level </a:t>
            </a:r>
          </a:p>
          <a:p>
            <a:pPr algn="l"/>
            <a:r>
              <a:rPr lang="en-US" sz="2000" dirty="0" smtClean="0">
                <a:solidFill>
                  <a:schemeClr val="accent3"/>
                </a:solidFill>
                <a:latin typeface="Neo Sans Intel"/>
              </a:rPr>
              <a:t>tracking</a:t>
            </a:r>
            <a:endParaRPr lang="en-US" sz="2000" dirty="0">
              <a:solidFill>
                <a:schemeClr val="accent3"/>
              </a:solidFill>
              <a:latin typeface="Neo Sans Inte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1769" y="403570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3"/>
                </a:solidFill>
                <a:latin typeface="Neo Sans Intel"/>
              </a:rPr>
              <a:t>Method-level </a:t>
            </a:r>
          </a:p>
          <a:p>
            <a:pPr algn="l"/>
            <a:r>
              <a:rPr lang="en-US" sz="2000" dirty="0" smtClean="0">
                <a:solidFill>
                  <a:schemeClr val="accent3"/>
                </a:solidFill>
                <a:latin typeface="Neo Sans Intel"/>
              </a:rPr>
              <a:t>tracking</a:t>
            </a:r>
            <a:endParaRPr lang="en-US" sz="2000" dirty="0">
              <a:solidFill>
                <a:schemeClr val="accent3"/>
              </a:solidFill>
              <a:latin typeface="Neo Sans Inte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1203" y="1447800"/>
            <a:ext cx="3771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3"/>
                </a:solidFill>
                <a:latin typeface="Neo Sans Intel"/>
              </a:rPr>
              <a:t>Message-level tracking</a:t>
            </a:r>
            <a:endParaRPr lang="en-US" sz="2000" dirty="0">
              <a:solidFill>
                <a:schemeClr val="accent3"/>
              </a:solidFill>
              <a:latin typeface="Neo Sans Intel"/>
            </a:endParaRPr>
          </a:p>
        </p:txBody>
      </p:sp>
      <p:sp>
        <p:nvSpPr>
          <p:cNvPr id="23" name="Folded Corner 22"/>
          <p:cNvSpPr/>
          <p:nvPr/>
        </p:nvSpPr>
        <p:spPr>
          <a:xfrm>
            <a:off x="3089383" y="2241406"/>
            <a:ext cx="1115122" cy="579864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eo Sans Intel"/>
              </a:rPr>
              <a:t>msg</a:t>
            </a:r>
            <a:endParaRPr lang="en-US" sz="2000" dirty="0">
              <a:solidFill>
                <a:schemeClr val="tx1"/>
              </a:solidFill>
              <a:latin typeface="Neo Sans Intel"/>
            </a:endParaRPr>
          </a:p>
        </p:txBody>
      </p:sp>
      <p:cxnSp>
        <p:nvCxnSpPr>
          <p:cNvPr id="33" name="Straight Arrow Connector 32"/>
          <p:cNvCxnSpPr>
            <a:stCxn id="13" idx="3"/>
            <a:endCxn id="23" idx="1"/>
          </p:cNvCxnSpPr>
          <p:nvPr/>
        </p:nvCxnSpPr>
        <p:spPr>
          <a:xfrm flipV="1">
            <a:off x="2744067" y="2531338"/>
            <a:ext cx="345316" cy="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3"/>
            <a:endCxn id="18" idx="1"/>
          </p:cNvCxnSpPr>
          <p:nvPr/>
        </p:nvCxnSpPr>
        <p:spPr>
          <a:xfrm>
            <a:off x="4204505" y="2531338"/>
            <a:ext cx="318766" cy="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824203" y="3622547"/>
            <a:ext cx="1247775" cy="9525"/>
          </a:xfrm>
          <a:prstGeom prst="straightConnector1">
            <a:avLst/>
          </a:prstGeom>
          <a:ln w="34925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167353" y="3651122"/>
            <a:ext cx="1247775" cy="9525"/>
          </a:xfrm>
          <a:prstGeom prst="straightConnector1">
            <a:avLst/>
          </a:prstGeom>
          <a:ln w="34925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0" idx="1"/>
            <a:endCxn id="15" idx="3"/>
          </p:cNvCxnSpPr>
          <p:nvPr/>
        </p:nvCxnSpPr>
        <p:spPr>
          <a:xfrm rot="10800000" flipV="1">
            <a:off x="6381807" y="3421332"/>
            <a:ext cx="369963" cy="6155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1" idx="1"/>
            <a:endCxn id="7" idx="3"/>
          </p:cNvCxnSpPr>
          <p:nvPr/>
        </p:nvCxnSpPr>
        <p:spPr>
          <a:xfrm rot="10800000" flipV="1">
            <a:off x="6376229" y="4389645"/>
            <a:ext cx="375541" cy="6155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23" idx="0"/>
          </p:cNvCxnSpPr>
          <p:nvPr/>
        </p:nvCxnSpPr>
        <p:spPr>
          <a:xfrm rot="5400000">
            <a:off x="3450197" y="2044658"/>
            <a:ext cx="393496" cy="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87103" y="4876800"/>
            <a:ext cx="2756849" cy="9590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eo Sans Intel"/>
              </a:rPr>
              <a:t>Network interface</a:t>
            </a:r>
            <a:endParaRPr lang="en-US" sz="2000" dirty="0">
              <a:solidFill>
                <a:schemeClr val="tx1"/>
              </a:solidFill>
              <a:latin typeface="Neo Sans Inte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71248" y="4876800"/>
            <a:ext cx="2702257" cy="9590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eo Sans Intel"/>
              </a:rPr>
              <a:t>Secondary storage</a:t>
            </a:r>
            <a:endParaRPr lang="en-US" sz="2000" dirty="0">
              <a:solidFill>
                <a:schemeClr val="tx1"/>
              </a:solidFill>
              <a:latin typeface="Neo Sans Inte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0141" y="4930914"/>
            <a:ext cx="1284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3"/>
                </a:solidFill>
                <a:latin typeface="Neo Sans Intel"/>
              </a:rPr>
              <a:t>File-level </a:t>
            </a:r>
          </a:p>
          <a:p>
            <a:pPr algn="l"/>
            <a:r>
              <a:rPr lang="en-US" sz="2000" dirty="0" smtClean="0">
                <a:solidFill>
                  <a:schemeClr val="accent3"/>
                </a:solidFill>
                <a:latin typeface="Neo Sans Intel"/>
              </a:rPr>
              <a:t>tracking</a:t>
            </a:r>
            <a:endParaRPr lang="en-US" sz="2000" dirty="0">
              <a:solidFill>
                <a:schemeClr val="accent3"/>
              </a:solidFill>
              <a:latin typeface="Neo Sans Intel"/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rot="10800000" flipV="1">
            <a:off x="6324607" y="5284857"/>
            <a:ext cx="375535" cy="6155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23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TaintDroid</a:t>
            </a:r>
            <a:r>
              <a:rPr lang="en-US" dirty="0" smtClean="0"/>
              <a:t> Android Architecture in Detail</a:t>
            </a:r>
            <a:endParaRPr lang="en-US" dirty="0"/>
          </a:p>
        </p:txBody>
      </p:sp>
      <p:pic>
        <p:nvPicPr>
          <p:cNvPr id="7" name="Content Placeholder 6" descr="Screen shot 2012-04-23 at 10.44.2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7" r="-783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5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Variable-level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odified the </a:t>
            </a:r>
            <a:r>
              <a:rPr lang="en-US" dirty="0" err="1" smtClean="0"/>
              <a:t>Dalvik</a:t>
            </a:r>
            <a:r>
              <a:rPr lang="en-US" dirty="0" smtClean="0"/>
              <a:t> VM interpreter to store and propagate taint tags (a taint </a:t>
            </a:r>
            <a:r>
              <a:rPr lang="en-US" dirty="0" err="1" smtClean="0"/>
              <a:t>bitvector</a:t>
            </a:r>
            <a:r>
              <a:rPr lang="en-US" dirty="0" smtClean="0"/>
              <a:t>) on variables</a:t>
            </a:r>
          </a:p>
          <a:p>
            <a:pPr lvl="1"/>
            <a:r>
              <a:rPr lang="en-US" dirty="0" smtClean="0"/>
              <a:t>Local variables and method </a:t>
            </a:r>
            <a:r>
              <a:rPr lang="en-US" dirty="0" err="1" smtClean="0"/>
              <a:t>args</a:t>
            </a:r>
            <a:r>
              <a:rPr lang="en-US" dirty="0" smtClean="0"/>
              <a:t>: taint tags stored adjacent to variables on the internal execution stack.</a:t>
            </a:r>
          </a:p>
          <a:p>
            <a:pPr lvl="1"/>
            <a:r>
              <a:rPr lang="en-US" dirty="0" smtClean="0"/>
              <a:t>Class fields: similar to locals, but inside static field heap objects</a:t>
            </a:r>
          </a:p>
          <a:p>
            <a:pPr lvl="1"/>
            <a:r>
              <a:rPr lang="en-US" dirty="0" smtClean="0"/>
              <a:t>Arrays: one taint tag per array to minimize overhead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2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0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Data privacy</a:t>
            </a:r>
            <a:endParaRPr lang="en-US" dirty="0" smtClean="0"/>
          </a:p>
          <a:p>
            <a:r>
              <a:rPr lang="en-US" dirty="0" smtClean="0"/>
              <a:t>Detecting and preventing privacy leaks</a:t>
            </a:r>
          </a:p>
          <a:p>
            <a:pPr lvl="1"/>
            <a:r>
              <a:rPr lang="en-US" dirty="0" err="1" smtClean="0"/>
              <a:t>PiOS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iOS</a:t>
            </a:r>
            <a:endParaRPr lang="en-US" i="1" dirty="0" smtClean="0"/>
          </a:p>
          <a:p>
            <a:pPr lvl="1"/>
            <a:r>
              <a:rPr lang="en-US" dirty="0" err="1" smtClean="0"/>
              <a:t>TaintDroid</a:t>
            </a:r>
            <a:r>
              <a:rPr lang="en-US" dirty="0" smtClean="0"/>
              <a:t> for </a:t>
            </a:r>
            <a:r>
              <a:rPr lang="en-US" dirty="0" smtClean="0"/>
              <a:t>Android</a:t>
            </a:r>
            <a:endParaRPr lang="en-US" dirty="0" smtClean="0"/>
          </a:p>
          <a:p>
            <a:r>
              <a:rPr lang="en-US" dirty="0"/>
              <a:t>Limiting mobile data exposure with idle </a:t>
            </a:r>
            <a:r>
              <a:rPr lang="en-US" dirty="0" smtClean="0"/>
              <a:t>eviction [assume device prone to loss]</a:t>
            </a:r>
            <a:endParaRPr lang="en-US" dirty="0"/>
          </a:p>
          <a:p>
            <a:pPr lvl="1"/>
            <a:r>
              <a:rPr lang="en-US" dirty="0" err="1" smtClean="0"/>
              <a:t>CleanOS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Location privacy [after-class reading] </a:t>
            </a:r>
          </a:p>
          <a:p>
            <a:pPr lvl="1"/>
            <a:r>
              <a:rPr lang="en-US" dirty="0" smtClean="0"/>
              <a:t>Quantifying location privacy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4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Stack Format Example</a:t>
            </a:r>
            <a:endParaRPr lang="en-US" dirty="0"/>
          </a:p>
        </p:txBody>
      </p:sp>
      <p:pic>
        <p:nvPicPr>
          <p:cNvPr id="7" name="Content Placeholder 6" descr="Screen shot 2012-04-23 at 10.46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62" r="-3636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 Taint Propagation Logic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468120"/>
          <a:ext cx="8763000" cy="44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76400"/>
                <a:gridCol w="22098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 Format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 Semantics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Taint Propagation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const-op 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baseline="0" dirty="0" smtClean="0"/>
                        <a:t>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←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T(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) ← 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Clear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taint</a:t>
                      </a:r>
                      <a:endParaRPr lang="en-US" sz="16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move-op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←  </a:t>
                      </a:r>
                      <a:r>
                        <a:rPr lang="en-US" sz="1600" dirty="0" err="1" smtClean="0"/>
                        <a:t>vB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T(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) ← T(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Set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taint to 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 taint</a:t>
                      </a:r>
                      <a:endParaRPr 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move-op-R </a:t>
                      </a:r>
                      <a:r>
                        <a:rPr lang="en-US" sz="1600" dirty="0" err="1" smtClean="0"/>
                        <a:t>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← 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T(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) ← T(R)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Set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taint to return taint</a:t>
                      </a:r>
                      <a:endParaRPr lang="en-US" sz="1600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return-op </a:t>
                      </a:r>
                      <a:r>
                        <a:rPr lang="en-US" sz="1600" dirty="0" err="1" smtClean="0"/>
                        <a:t>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 ←  </a:t>
                      </a:r>
                      <a:r>
                        <a:rPr lang="en-US" sz="1600" dirty="0" err="1" smtClean="0"/>
                        <a:t>vA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T(R) ← T(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Set return taint (0 if void)</a:t>
                      </a:r>
                      <a:endParaRPr lang="en-US" sz="16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move-op-E </a:t>
                      </a:r>
                      <a:r>
                        <a:rPr lang="en-US" sz="1600" dirty="0" err="1" smtClean="0"/>
                        <a:t>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← 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T(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) ← T(E)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Set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taint to exception taint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throw-op </a:t>
                      </a:r>
                      <a:r>
                        <a:rPr lang="en-US" sz="1600" dirty="0" err="1" smtClean="0"/>
                        <a:t>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 ←  </a:t>
                      </a:r>
                      <a:r>
                        <a:rPr lang="en-US" sz="1600" dirty="0" err="1" smtClean="0"/>
                        <a:t>vA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T(E) ← T(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Set exception</a:t>
                      </a:r>
                      <a:r>
                        <a:rPr lang="en-US" sz="1600" baseline="0" dirty="0" smtClean="0"/>
                        <a:t> taint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unary-op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← op </a:t>
                      </a:r>
                      <a:r>
                        <a:rPr lang="en-US" sz="1600" dirty="0" err="1" smtClean="0"/>
                        <a:t>vB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T(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) ← T(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Set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taint to 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 taint</a:t>
                      </a:r>
                      <a:endParaRPr lang="en-US" sz="16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binary-op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← 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 op </a:t>
                      </a:r>
                      <a:r>
                        <a:rPr lang="en-US" sz="1600" dirty="0" err="1" smtClean="0"/>
                        <a:t>vC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T(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) ← T(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)UT(</a:t>
                      </a:r>
                      <a:r>
                        <a:rPr lang="en-US" sz="1600" dirty="0" err="1" smtClean="0"/>
                        <a:t>vC</a:t>
                      </a:r>
                      <a:r>
                        <a:rPr lang="en-US" sz="1600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Set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taint to 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 taint</a:t>
                      </a:r>
                      <a:r>
                        <a:rPr lang="en-US" sz="1600" baseline="0" dirty="0" smtClean="0"/>
                        <a:t> U </a:t>
                      </a:r>
                      <a:r>
                        <a:rPr lang="en-US" sz="1600" baseline="0" dirty="0" err="1" smtClean="0"/>
                        <a:t>vC</a:t>
                      </a:r>
                      <a:r>
                        <a:rPr lang="en-US" sz="1600" baseline="0" dirty="0" smtClean="0"/>
                        <a:t> taint</a:t>
                      </a:r>
                      <a:endParaRPr lang="en-US" sz="1600" dirty="0" smtClean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binary-op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←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op </a:t>
                      </a:r>
                      <a:r>
                        <a:rPr lang="en-US" sz="1600" dirty="0" err="1" smtClean="0"/>
                        <a:t>vB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T(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) ← T(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)UT(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Set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taint to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taint</a:t>
                      </a:r>
                      <a:r>
                        <a:rPr lang="en-US" sz="1600" baseline="0" dirty="0" smtClean="0"/>
                        <a:t> U </a:t>
                      </a:r>
                      <a:r>
                        <a:rPr lang="en-US" sz="1600" baseline="0" dirty="0" err="1" smtClean="0"/>
                        <a:t>vB</a:t>
                      </a:r>
                      <a:r>
                        <a:rPr lang="en-US" sz="1600" baseline="0" dirty="0" smtClean="0"/>
                        <a:t> taint</a:t>
                      </a:r>
                      <a:endParaRPr lang="en-US" sz="1600" dirty="0" smtClean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binary-op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← 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 op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T(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) ← T(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Set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taint to 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 taint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aput</a:t>
                      </a:r>
                      <a:r>
                        <a:rPr lang="en-US" sz="1600" dirty="0" smtClean="0"/>
                        <a:t>-op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[</a:t>
                      </a:r>
                      <a:r>
                        <a:rPr lang="en-US" sz="1600" dirty="0" err="1" smtClean="0"/>
                        <a:t>vC</a:t>
                      </a:r>
                      <a:r>
                        <a:rPr lang="en-US" sz="1600" dirty="0" smtClean="0"/>
                        <a:t>] ← </a:t>
                      </a:r>
                      <a:r>
                        <a:rPr lang="en-US" sz="1600" dirty="0" err="1" smtClean="0"/>
                        <a:t>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T(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[]) ← T(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[]) UT(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Update array </a:t>
                      </a:r>
                      <a:r>
                        <a:rPr lang="en-US" sz="1600" dirty="0" err="1" smtClean="0"/>
                        <a:t>vB</a:t>
                      </a:r>
                      <a:r>
                        <a:rPr lang="en-US" sz="1600" dirty="0" smtClean="0"/>
                        <a:t> taint with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taint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110335"/>
            <a:ext cx="8534400" cy="461665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binary-op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vB</a:t>
            </a:r>
            <a:r>
              <a:rPr lang="en-US" sz="2400" dirty="0" smtClean="0"/>
              <a:t> </a:t>
            </a:r>
            <a:r>
              <a:rPr lang="en-US" sz="2400" dirty="0" err="1" smtClean="0"/>
              <a:t>vC</a:t>
            </a:r>
            <a:r>
              <a:rPr lang="en-US" sz="2400" dirty="0" smtClean="0"/>
              <a:t>          </a:t>
            </a:r>
            <a:r>
              <a:rPr lang="en-US" sz="2400" dirty="0" err="1" smtClean="0"/>
              <a:t>vA</a:t>
            </a:r>
            <a:r>
              <a:rPr lang="en-US" sz="2400" dirty="0" smtClean="0"/>
              <a:t> ← </a:t>
            </a:r>
            <a:r>
              <a:rPr lang="en-US" sz="2400" dirty="0" err="1" smtClean="0"/>
              <a:t>vB</a:t>
            </a:r>
            <a:r>
              <a:rPr lang="en-US" sz="2400" dirty="0" smtClean="0"/>
              <a:t> op </a:t>
            </a:r>
            <a:r>
              <a:rPr lang="en-US" sz="2400" dirty="0" err="1" smtClean="0"/>
              <a:t>vC</a:t>
            </a:r>
            <a:r>
              <a:rPr lang="en-US" sz="2400" dirty="0" smtClean="0"/>
              <a:t>            T(</a:t>
            </a:r>
            <a:r>
              <a:rPr lang="en-US" sz="2400" dirty="0" err="1" smtClean="0"/>
              <a:t>vA</a:t>
            </a:r>
            <a:r>
              <a:rPr lang="en-US" sz="2400" dirty="0" smtClean="0"/>
              <a:t>) ← T(</a:t>
            </a:r>
            <a:r>
              <a:rPr lang="en-US" sz="2400" dirty="0" err="1" smtClean="0"/>
              <a:t>vB</a:t>
            </a:r>
            <a:r>
              <a:rPr lang="en-US" sz="2400" dirty="0" smtClean="0"/>
              <a:t>) U T(</a:t>
            </a:r>
            <a:r>
              <a:rPr lang="en-US" sz="2400" dirty="0" err="1" smtClean="0"/>
              <a:t>vC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5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Native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execute native methods through the Java Native Interface (JNI)</a:t>
            </a:r>
          </a:p>
          <a:p>
            <a:endParaRPr lang="en-US" dirty="0" smtClean="0"/>
          </a:p>
          <a:p>
            <a:r>
              <a:rPr lang="en-US" dirty="0" err="1" smtClean="0"/>
              <a:t>TaintDroid</a:t>
            </a:r>
            <a:r>
              <a:rPr lang="en-US" dirty="0" smtClean="0"/>
              <a:t> uses a combination of heuristics and method profiles to patch VM tracking state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4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IPC and File Taint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Message-level tracking for IPC</a:t>
            </a:r>
          </a:p>
          <a:p>
            <a:pPr lvl="1"/>
            <a:r>
              <a:rPr lang="en-US" dirty="0" smtClean="0"/>
              <a:t>Marshall data items</a:t>
            </a:r>
          </a:p>
          <a:p>
            <a:pPr lvl="1"/>
            <a:r>
              <a:rPr lang="en-US" dirty="0" err="1" smtClean="0"/>
              <a:t>Unmarshall</a:t>
            </a:r>
            <a:r>
              <a:rPr lang="en-US" dirty="0" smtClean="0"/>
              <a:t> data items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Persistent storage tracked at the file level</a:t>
            </a:r>
          </a:p>
          <a:p>
            <a:pPr lvl="1"/>
            <a:r>
              <a:rPr lang="en-US" dirty="0" smtClean="0"/>
              <a:t>Single taint tag stored in the file system XATTR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1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TaintDroid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design</a:t>
            </a:r>
          </a:p>
          <a:p>
            <a:r>
              <a:rPr lang="en-US" dirty="0" smtClean="0"/>
              <a:t>Performance study</a:t>
            </a:r>
          </a:p>
          <a:p>
            <a:r>
              <a:rPr lang="en-US" dirty="0" smtClean="0"/>
              <a:t>Application study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4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Study: </a:t>
            </a:r>
            <a:r>
              <a:rPr lang="en-US" dirty="0" err="1" smtClean="0"/>
              <a:t>Microbenchmark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28650" y="1143000"/>
          <a:ext cx="874395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1771650" y="1717675"/>
            <a:ext cx="2362200" cy="873125"/>
          </a:xfrm>
          <a:solidFill>
            <a:schemeClr val="bg1"/>
          </a:solidFill>
          <a:ln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err="1" smtClean="0"/>
              <a:t>CaffeineMark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3.0 benchmark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6419850" y="2921000"/>
            <a:ext cx="1320800" cy="9652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51826" y="2438400"/>
            <a:ext cx="153962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14% overhead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58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overhead: 4.4%</a:t>
            </a:r>
          </a:p>
          <a:p>
            <a:r>
              <a:rPr lang="en-US" dirty="0" smtClean="0"/>
              <a:t>IPC overhead: 27%</a:t>
            </a:r>
          </a:p>
          <a:p>
            <a:r>
              <a:rPr lang="en-US" dirty="0" smtClean="0"/>
              <a:t>Macro-benchmark</a:t>
            </a:r>
          </a:p>
          <a:p>
            <a:pPr lvl="1"/>
            <a:r>
              <a:rPr lang="en-US" dirty="0" smtClean="0"/>
              <a:t>App load: 3% (2ms)</a:t>
            </a:r>
          </a:p>
          <a:p>
            <a:pPr lvl="1"/>
            <a:r>
              <a:rPr lang="en-US" dirty="0" smtClean="0"/>
              <a:t>Address book: (&lt;20ms) 5.5% create, 18% read</a:t>
            </a:r>
          </a:p>
          <a:p>
            <a:pPr lvl="1"/>
            <a:r>
              <a:rPr lang="en-US" dirty="0" smtClean="0"/>
              <a:t>Phone call: 10% (10ms)</a:t>
            </a:r>
          </a:p>
          <a:p>
            <a:pPr lvl="1"/>
            <a:r>
              <a:rPr lang="en-US" dirty="0" smtClean="0"/>
              <a:t>Take picture: 29% (0.5s)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7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 Adaptors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Low-bandwidth sensors: location, accelerometer</a:t>
            </a:r>
          </a:p>
          <a:p>
            <a:pPr lvl="1"/>
            <a:r>
              <a:rPr lang="en-US" dirty="0" smtClean="0"/>
              <a:t>High-bandwidth sensors: microphone, camera</a:t>
            </a:r>
          </a:p>
          <a:p>
            <a:pPr lvl="1"/>
            <a:r>
              <a:rPr lang="en-US" dirty="0" smtClean="0"/>
              <a:t>Information databases: address book, SMS storage</a:t>
            </a:r>
          </a:p>
          <a:p>
            <a:pPr lvl="1"/>
            <a:r>
              <a:rPr lang="en-US" dirty="0" smtClean="0"/>
              <a:t>Device identifiers: IMEI, IMSI, ICC-ID, Phone number</a:t>
            </a:r>
          </a:p>
          <a:p>
            <a:r>
              <a:rPr lang="en-US" dirty="0" smtClean="0"/>
              <a:t>Sink: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1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Study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203200" y="1324167"/>
          <a:ext cx="8712200" cy="44927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22720"/>
                <a:gridCol w="939551"/>
                <a:gridCol w="2049929"/>
              </a:tblGrid>
              <a:tr h="5049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Applications (with</a:t>
                      </a:r>
                      <a:r>
                        <a:rPr lang="en-US" sz="2000" baseline="0" dirty="0" smtClean="0"/>
                        <a:t> the Internet permission)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Permissions</a:t>
                      </a:r>
                      <a:endParaRPr lang="en-US" sz="2000" dirty="0"/>
                    </a:p>
                  </a:txBody>
                  <a:tcPr/>
                </a:tc>
              </a:tr>
              <a:tr h="76502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Weather</a:t>
                      </a:r>
                      <a:r>
                        <a:rPr lang="en-US" sz="2000" baseline="0" dirty="0" smtClean="0"/>
                        <a:t> Channel, </a:t>
                      </a:r>
                      <a:r>
                        <a:rPr lang="en-US" sz="2000" baseline="0" dirty="0" err="1" smtClean="0"/>
                        <a:t>Cetos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Solitarie</a:t>
                      </a:r>
                      <a:r>
                        <a:rPr lang="en-US" sz="2000" baseline="0" dirty="0" smtClean="0"/>
                        <a:t>, Movies, Babble, </a:t>
                      </a:r>
                      <a:r>
                        <a:rPr lang="en-US" sz="2000" baseline="0" dirty="0" err="1" smtClean="0"/>
                        <a:t>Manga</a:t>
                      </a:r>
                      <a:r>
                        <a:rPr lang="en-US" sz="2000" baseline="0" dirty="0" smtClean="0"/>
                        <a:t> Browser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12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Bump, </a:t>
                      </a:r>
                      <a:r>
                        <a:rPr lang="en-US" sz="2000" dirty="0" err="1" smtClean="0"/>
                        <a:t>Wertago</a:t>
                      </a:r>
                      <a:r>
                        <a:rPr lang="en-US" sz="2000" dirty="0" smtClean="0"/>
                        <a:t>, Antivirus, ABC</a:t>
                      </a:r>
                      <a:r>
                        <a:rPr lang="en-US" sz="2000" baseline="0" dirty="0" smtClean="0"/>
                        <a:t> --- Animals, Traffic Jam, Hearts, Blackjack, Horoscope, 3001 Wisdom Quotes </a:t>
                      </a:r>
                      <a:r>
                        <a:rPr lang="en-US" sz="2000" baseline="0" dirty="0" err="1" smtClean="0"/>
                        <a:t>Lite</a:t>
                      </a:r>
                      <a:r>
                        <a:rPr lang="en-US" sz="2000" baseline="0" dirty="0" smtClean="0"/>
                        <a:t>, Yellow Pages, </a:t>
                      </a:r>
                      <a:r>
                        <a:rPr lang="en-US" sz="2000" baseline="0" dirty="0" err="1" smtClean="0"/>
                        <a:t>Datelefonbuch</a:t>
                      </a:r>
                      <a:r>
                        <a:rPr lang="en-US" sz="2000" baseline="0" dirty="0" smtClean="0"/>
                        <a:t>, Astrid, BBC News Live Stream, Ringtones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159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Layar</a:t>
                      </a:r>
                      <a:r>
                        <a:rPr lang="en-US" sz="2000" dirty="0" smtClean="0"/>
                        <a:t>, Knocking, Coupons,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Trapster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Spongebot</a:t>
                      </a:r>
                      <a:r>
                        <a:rPr lang="en-US" sz="2000" baseline="0" dirty="0" smtClean="0"/>
                        <a:t> Slide, </a:t>
                      </a:r>
                      <a:r>
                        <a:rPr lang="en-US" sz="2000" baseline="0" dirty="0" err="1" smtClean="0"/>
                        <a:t>ProBasketBall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497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MySpace, </a:t>
                      </a:r>
                      <a:r>
                        <a:rPr lang="en-US" sz="2000" dirty="0" err="1" smtClean="0"/>
                        <a:t>ixMAT</a:t>
                      </a:r>
                      <a:r>
                        <a:rPr lang="en-US" sz="2000" dirty="0" smtClean="0"/>
                        <a:t>, Barcode Scanner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497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Evernote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5" descr="C:\Users\Jaeyeon Jung\AppData\Local\Microsoft\Windows\Temporary Internet Files\Content.IE5\673LRJOT\MCj043381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754" y="5336545"/>
            <a:ext cx="462646" cy="53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GPS-Logo-1.gif"/>
          <p:cNvPicPr>
            <a:picLocks noChangeAspect="1"/>
          </p:cNvPicPr>
          <p:nvPr/>
        </p:nvPicPr>
        <p:blipFill>
          <a:blip r:embed="rId4" cstate="print"/>
          <a:srcRect l="20364" t="15534" r="18545" b="30097"/>
          <a:stretch>
            <a:fillRect/>
          </a:stretch>
        </p:blipFill>
        <p:spPr>
          <a:xfrm rot="10800000" flipH="1">
            <a:off x="7084412" y="1942585"/>
            <a:ext cx="459388" cy="473781"/>
          </a:xfrm>
          <a:prstGeom prst="roundRect">
            <a:avLst/>
          </a:prstGeom>
        </p:spPr>
      </p:pic>
      <p:pic>
        <p:nvPicPr>
          <p:cNvPr id="12" name="Picture 17" descr="C:\Users\Jaeyeon Jung\AppData\Local\Microsoft\Windows\Temporary Internet Files\Content.IE5\A0E0NOIP\MCj039706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923" y="5386398"/>
            <a:ext cx="545152" cy="43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GPS-Logo-1.gif"/>
          <p:cNvPicPr>
            <a:picLocks noChangeAspect="1"/>
          </p:cNvPicPr>
          <p:nvPr/>
        </p:nvPicPr>
        <p:blipFill>
          <a:blip r:embed="rId4" cstate="print"/>
          <a:srcRect l="20364" t="15534" r="18545" b="30097"/>
          <a:stretch>
            <a:fillRect/>
          </a:stretch>
        </p:blipFill>
        <p:spPr>
          <a:xfrm rot="10800000" flipH="1">
            <a:off x="7010401" y="5377489"/>
            <a:ext cx="459388" cy="473781"/>
          </a:xfrm>
          <a:prstGeom prst="roundRect">
            <a:avLst/>
          </a:prstGeom>
        </p:spPr>
      </p:pic>
      <p:pic>
        <p:nvPicPr>
          <p:cNvPr id="14" name="Picture 2" descr="C:\Users\Jaeyeon Jung\AppData\Local\Microsoft\Windows\Temporary Internet Files\Content.IE5\FIKRLOL4\MCj0441332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9653" y="2971800"/>
            <a:ext cx="602574" cy="563241"/>
          </a:xfrm>
          <a:prstGeom prst="rect">
            <a:avLst/>
          </a:prstGeom>
          <a:noFill/>
        </p:spPr>
      </p:pic>
      <p:pic>
        <p:nvPicPr>
          <p:cNvPr id="15" name="Picture 14" descr="GPS-Logo-1.gif"/>
          <p:cNvPicPr>
            <a:picLocks noChangeAspect="1"/>
          </p:cNvPicPr>
          <p:nvPr/>
        </p:nvPicPr>
        <p:blipFill>
          <a:blip r:embed="rId4" cstate="print"/>
          <a:srcRect l="20364" t="15534" r="18545" b="30097"/>
          <a:stretch>
            <a:fillRect/>
          </a:stretch>
        </p:blipFill>
        <p:spPr>
          <a:xfrm rot="10800000" flipH="1">
            <a:off x="7084412" y="3016530"/>
            <a:ext cx="459388" cy="473781"/>
          </a:xfrm>
          <a:prstGeom prst="roundRect">
            <a:avLst/>
          </a:prstGeom>
        </p:spPr>
      </p:pic>
      <p:pic>
        <p:nvPicPr>
          <p:cNvPr id="16" name="Picture 15" descr="GPS-Logo-1.gif"/>
          <p:cNvPicPr>
            <a:picLocks noChangeAspect="1"/>
          </p:cNvPicPr>
          <p:nvPr/>
        </p:nvPicPr>
        <p:blipFill>
          <a:blip r:embed="rId4" cstate="print"/>
          <a:srcRect l="20364" t="15534" r="18545" b="30097"/>
          <a:stretch>
            <a:fillRect/>
          </a:stretch>
        </p:blipFill>
        <p:spPr>
          <a:xfrm rot="10800000" flipH="1">
            <a:off x="7061201" y="4159529"/>
            <a:ext cx="459388" cy="473781"/>
          </a:xfrm>
          <a:prstGeom prst="roundRect">
            <a:avLst/>
          </a:prstGeom>
        </p:spPr>
      </p:pic>
      <p:pic>
        <p:nvPicPr>
          <p:cNvPr id="17" name="Picture 15" descr="C:\Users\Jaeyeon Jung\AppData\Local\Microsoft\Windows\Temporary Internet Files\Content.IE5\673LRJOT\MCj043381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754" y="4126491"/>
            <a:ext cx="462646" cy="53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Jaeyeon Jung\AppData\Local\Microsoft\Windows\Temporary Internet Files\Content.IE5\FIKRLOL4\MCj0441332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2826" y="4114800"/>
            <a:ext cx="602574" cy="563241"/>
          </a:xfrm>
          <a:prstGeom prst="rect">
            <a:avLst/>
          </a:prstGeom>
          <a:noFill/>
        </p:spPr>
      </p:pic>
      <p:pic>
        <p:nvPicPr>
          <p:cNvPr id="19" name="Picture 15" descr="C:\Users\Jaeyeon Jung\AppData\Local\Microsoft\Windows\Temporary Internet Files\Content.IE5\673LRJOT\MCj043381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754" y="4823982"/>
            <a:ext cx="462646" cy="53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873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86400" y="3000376"/>
            <a:ext cx="1752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4143376"/>
            <a:ext cx="54102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3762376"/>
            <a:ext cx="39624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652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15 of the 30 apps shared physical location with at least an ad server (</a:t>
            </a:r>
            <a:r>
              <a:rPr lang="en-US" sz="2800" dirty="0" smtClean="0"/>
              <a:t>admob.com, ad.qwapi.com, </a:t>
            </a:r>
            <a:br>
              <a:rPr lang="en-US" sz="2800" dirty="0" smtClean="0"/>
            </a:br>
            <a:r>
              <a:rPr lang="en-US" sz="2800" dirty="0" smtClean="0"/>
              <a:t>ads.mobclix.com, data.flurry.com</a:t>
            </a:r>
            <a:r>
              <a:rPr lang="en-US" sz="3000" dirty="0" smtClean="0"/>
              <a:t>)</a:t>
            </a:r>
          </a:p>
          <a:p>
            <a:pPr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e.g., received data with tag 0x411 data=[GET /servernameA1?hello=1&amp;time=1&amp;bumpid=354957030504982&amp;locale=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en_US&amp;gpslong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=-122.316&amp;gpslat=47.662&amp;gpsaccuracy=32.000&amp;timezone=0…</a:t>
            </a:r>
          </a:p>
          <a:p>
            <a:r>
              <a:rPr lang="en-US" sz="2800" dirty="0" smtClean="0"/>
              <a:t>In no case was sharing obvious to user or in EULA</a:t>
            </a:r>
          </a:p>
          <a:p>
            <a:pPr lvl="1"/>
            <a:r>
              <a:rPr lang="en-US" sz="2400" dirty="0" smtClean="0"/>
              <a:t>In some cases, periodic and occurred without app use</a:t>
            </a:r>
            <a:endParaRPr lang="en-US" sz="22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4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79388" y="2282825"/>
            <a:ext cx="882015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US" sz="3600">
                <a:solidFill>
                  <a:srgbClr val="330099"/>
                </a:solidFill>
                <a:latin typeface="Arial" charset="0"/>
              </a:rPr>
              <a:t>PiOS: </a:t>
            </a:r>
            <a:br>
              <a:rPr lang="en-US" sz="3600">
                <a:solidFill>
                  <a:srgbClr val="330099"/>
                </a:solidFill>
                <a:latin typeface="Arial" charset="0"/>
              </a:rPr>
            </a:br>
            <a:r>
              <a:rPr lang="en-US" sz="3600">
                <a:solidFill>
                  <a:srgbClr val="330099"/>
                </a:solidFill>
                <a:latin typeface="Arial" charset="0"/>
              </a:rPr>
              <a:t>Detecting Privacy Leaks </a:t>
            </a:r>
            <a:br>
              <a:rPr lang="en-US" sz="3600">
                <a:solidFill>
                  <a:srgbClr val="330099"/>
                </a:solidFill>
                <a:latin typeface="Arial" charset="0"/>
              </a:rPr>
            </a:br>
            <a:r>
              <a:rPr lang="en-US" sz="3600">
                <a:solidFill>
                  <a:srgbClr val="330099"/>
                </a:solidFill>
                <a:latin typeface="Arial" charset="0"/>
              </a:rPr>
              <a:t>in iOS Applications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4800600"/>
            <a:ext cx="914400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 i="1" dirty="0">
                <a:latin typeface="Arial" charset="0"/>
              </a:rPr>
              <a:t>Manuel EGELE</a:t>
            </a:r>
            <a:r>
              <a:rPr lang="en-US" sz="2000" dirty="0">
                <a:latin typeface="Arial" charset="0"/>
              </a:rPr>
              <a:t>, Christopher KRUEGEL, </a:t>
            </a:r>
            <a:r>
              <a:rPr lang="en-US" sz="2000" dirty="0" err="1">
                <a:latin typeface="Arial" charset="0"/>
              </a:rPr>
              <a:t>Engin</a:t>
            </a:r>
            <a:r>
              <a:rPr lang="en-US" sz="2000" dirty="0">
                <a:latin typeface="Arial" charset="0"/>
              </a:rPr>
              <a:t> KIRDA, Giovanni VIGNA</a:t>
            </a:r>
          </a:p>
          <a:p>
            <a:pPr algn="ctr" eaLnBrk="1" hangingPunct="1">
              <a:lnSpc>
                <a:spcPct val="93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{</a:t>
            </a:r>
            <a:r>
              <a:rPr lang="en-US" sz="2000" dirty="0" err="1">
                <a:latin typeface="Arial" charset="0"/>
              </a:rPr>
              <a:t>maeg,chris,vigna</a:t>
            </a:r>
            <a:r>
              <a:rPr lang="en-US" sz="2000" dirty="0">
                <a:latin typeface="Arial" charset="0"/>
              </a:rPr>
              <a:t>}@</a:t>
            </a:r>
            <a:r>
              <a:rPr lang="en-US" sz="2000" dirty="0" err="1">
                <a:latin typeface="Arial" charset="0"/>
              </a:rPr>
              <a:t>cs.ucsb.edu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ek@ccs.neu.edu</a:t>
            </a:r>
            <a:endParaRPr lang="en-US" sz="2000" dirty="0">
              <a:latin typeface="Arial" charset="0"/>
            </a:endParaRPr>
          </a:p>
          <a:p>
            <a:pPr algn="ctr" eaLnBrk="1" hangingPunct="1">
              <a:lnSpc>
                <a:spcPct val="93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Int. Secure Systems Lab, UCSB &amp; TU Vienna &amp; Northeastern University</a:t>
            </a:r>
          </a:p>
          <a:p>
            <a:pPr algn="ctr" eaLnBrk="1" hangingPunct="1">
              <a:lnSpc>
                <a:spcPct val="93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SAP Security Info Session, Wed. April 20</a:t>
            </a:r>
            <a:r>
              <a:rPr lang="en-US" sz="2000" baseline="33000" dirty="0">
                <a:latin typeface="Arial" charset="0"/>
              </a:rPr>
              <a:t>th</a:t>
            </a:r>
            <a:r>
              <a:rPr lang="en-US" sz="2000" dirty="0">
                <a:latin typeface="Arial" charset="0"/>
              </a:rPr>
              <a:t> 2011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17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Phone 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7 apps sent IMEI and 2 apps sent phone #, IMSI, ICC-ID to remote servers without informing the user</a:t>
            </a:r>
          </a:p>
          <a:p>
            <a:r>
              <a:rPr lang="en-US" sz="3000" dirty="0" smtClean="0"/>
              <a:t>Frequency was app-specific, e.g., one app sent phone information every time the phone booted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3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appanalysis.org</a:t>
            </a:r>
            <a:r>
              <a:rPr lang="en-US" dirty="0"/>
              <a:t>/demo/</a:t>
            </a:r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5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Efficient, system-wide, dynamic taint tracking for mobile platforms.</a:t>
            </a:r>
          </a:p>
          <a:p>
            <a:pPr lvl="1"/>
            <a:r>
              <a:rPr lang="en-US" dirty="0" smtClean="0"/>
              <a:t>14% overhead for computing-intensive 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Private data leak is prevalent</a:t>
            </a:r>
          </a:p>
          <a:p>
            <a:pPr lvl="1"/>
            <a:r>
              <a:rPr lang="en-US" dirty="0" smtClean="0"/>
              <a:t>20 of the 30 studied applications share information in a way that was not expected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33600" y="5638800"/>
            <a:ext cx="45704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www.appanalysis.org</a:t>
            </a:r>
            <a:endParaRPr lang="en-US" sz="30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Byung-Gon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8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cap="none" dirty="0" err="1" smtClean="0"/>
              <a:t>CleanOS</a:t>
            </a:r>
            <a:r>
              <a:rPr lang="en-US" sz="4400" cap="none" dirty="0" smtClean="0"/>
              <a:t>: Limiting Mobile Data Exposure with Idle Eviction</a:t>
            </a:r>
            <a:endParaRPr lang="en-US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65036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Yang Tang</a:t>
            </a:r>
            <a:r>
              <a:rPr lang="en-US" dirty="0" smtClean="0"/>
              <a:t>, Phillip Ames, </a:t>
            </a:r>
            <a:r>
              <a:rPr lang="en-US" dirty="0" err="1" smtClean="0"/>
              <a:t>Sravan</a:t>
            </a:r>
            <a:r>
              <a:rPr lang="en-US" dirty="0"/>
              <a:t> </a:t>
            </a:r>
            <a:r>
              <a:rPr lang="en-US" dirty="0" err="1" smtClean="0"/>
              <a:t>Bhamidipati</a:t>
            </a:r>
            <a:r>
              <a:rPr lang="en-US" dirty="0" smtClean="0"/>
              <a:t>, </a:t>
            </a:r>
            <a:r>
              <a:rPr lang="en-US" dirty="0" err="1" smtClean="0"/>
              <a:t>Ashish</a:t>
            </a:r>
            <a:r>
              <a:rPr lang="en-US" dirty="0" smtClean="0"/>
              <a:t> </a:t>
            </a:r>
            <a:r>
              <a:rPr lang="en-US" dirty="0" err="1" smtClean="0"/>
              <a:t>Bijlani</a:t>
            </a:r>
            <a:r>
              <a:rPr lang="en-US" dirty="0" smtClean="0"/>
              <a:t>, Roxana </a:t>
            </a:r>
            <a:r>
              <a:rPr lang="en-US" dirty="0" err="1" smtClean="0"/>
              <a:t>Geambasu</a:t>
            </a:r>
            <a:r>
              <a:rPr lang="en-US" dirty="0" smtClean="0"/>
              <a:t>, Nikhil </a:t>
            </a:r>
            <a:r>
              <a:rPr lang="en-US" dirty="0" err="1" smtClean="0"/>
              <a:t>Sarda</a:t>
            </a:r>
            <a:endParaRPr lang="en-US" dirty="0" smtClean="0"/>
          </a:p>
          <a:p>
            <a:r>
              <a:rPr lang="en-US" dirty="0" smtClean="0"/>
              <a:t>Columbia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3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07974" y="1627236"/>
            <a:ext cx="8836025" cy="5334000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obiles are replacing desktops as primary computing platform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Transition to Mobile Devices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computr1"/>
          <p:cNvSpPr>
            <a:spLocks noEditPoints="1" noChangeArrowheads="1"/>
          </p:cNvSpPr>
          <p:nvPr/>
        </p:nvSpPr>
        <p:spPr bwMode="auto">
          <a:xfrm>
            <a:off x="1368851" y="3274996"/>
            <a:ext cx="1102406" cy="1122135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404378" y="3627874"/>
            <a:ext cx="754743" cy="42091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t3.gstatic.com/images?q=tbn:ANd9GcRRZO-_dRhKa38qM2XNFp-tarCGBfMWaXy-6U_IniCMFKu79jK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67" y="3316948"/>
            <a:ext cx="639058" cy="11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data:image/jpeg;base64,/9j/4AAQSkZJRgABAQAAAQABAAD/2wCEAAkGBhQSEBQUEhQVFRUWFBcUFxQWFBcWFRQVFBYVFxQUFBcXHSYeGRkjGRQUHy8gIycpLCwsFR8xNTAqNSYrLCkBCQoKDgwOFw8PFywkHBwsLCkpLCkpLCkpKSwtKSwsKSwsKSkpKSwpLSwpKSwsLCwsLCksLSwpKSwsKSw1LSwpKf/AABEIAOAAsAMBIgACEQEDEQH/xAAcAAABBAMBAAAAAAAAAAAAAAAHAAMEBQECBgj/xABMEAABAwEEAwkKDQMDBAMAAAABAAIRAwQSITEFQVEHCBMiYXFy0fAGMlOBkZOhsbLSFBUXGCNCQ1JUkqKzwTM1YiTD8SWCg+Fzo8T/xAAYAQEBAQEBAAAAAAAAAAAAAAAAAQIDBP/EACwRAQACAQMCBAQHAQAAAAAAAAABEQIDEjETIQRBUfBhgZGxFCJCcaHB0QX/2gAMAwEAAhEDEQA/ADdUqAAkkADEk4AAZkri9Nbrdhszyx1QOcMwDiPEASPHCjbsvdA+zWA8GSHPIaCNRcQ0HnEk84B1LzQ4+X17Sg9GfLxYf8v1e6s/LxYf8vI73V5vSRHpD5eLDy/q91L5d7Dy/q91eb5SQekPl2sO0/q91Z+Xaw7T+r3V5uSQekfl2sO0/q9xL5drDtP6vcXm5JB6R+XWw7T+r3Evl1sO0/q9xebkkHpD5d7DtP6vdS+Xaw7T+r3F5vSVHpA7u9h2n9XuJDd2sO0/q9xecFhQej/l3sPL+r3Evl4sPL+r3F5xSlB6Kfu8WPVHjNT+KRSZu82KONM/43yPSwLzolKD0/ofdhsNoeGB8OcYAOZ5gQJPIJK7az12vaHNIc0iQRiCF4rXo3cR7oH17IW1HFzmziTmWG6SeUgsJ5ZOtFQt8Ef9HT/+RvrK8/o/b4I/6Sn02etyAKiMFJWXc/ZBVtVJhDXAvxa+brgAXEOu8aDEYbV2x7igcRTs7ZY4fbuF50fSNkiLsGAJGPJjYiZc89THCakN0l37dzx5gB9HEx3jvTj2hYbufOI7+jtm46RyYH0QtbZY6+Hq4EJLvjueOH2lKccODd4hyz4soSO584fXpc9x4GvbzZptk6+Hq4JYRB+Tp336X5HpfJ2779L8j02SdfD1D+EoRIsvcGGh19tnfjILuFbgREcXDAm9jEwAsVu4O8xrWtszHMuhzxwl6oLoBJa4wDMnCM8oCbZOvh6husogfJ2779L8jkw/uIAcWGtQDgCXcV8NgTDnRdaeQkHm13bJ18HDLCIJ3On/AH6X5HY7E3V3P3gDjUjLg0cRwxO0/wAazhrU2ydfD1cGlC7xu5/UvXS6kDdvA3HRAcGkc8ub5eRO1e4ttKk4VDQvOcLjy2peEZta1olxMekzqTbJ18PUPoShEWl3O0S+82hZ3huJol9paSHSATeh12S3Efd5VxndFYhStVVga1oBENbJa0EAgAuxMTrUmJhvHUxymoVqOO96PEq9Kr/+dA6Ebd75WAbUBIBLqsDbAs5MeIEqOifvgz/pqfTZ63oBo9b4M/6el02euogMoLzuGZOkbOMO/OeA7x2coxCzZktkmIMFt0zhHl5oOSC/cpUc22USw3Tei9E3A8XC/wD7Q69swxRmsfc+ym8OaagIPGc+q9wcB33DB7rpbrPe5alvGaeXXxuW4s2wE8gGEayVpWs5ukAgE4TgDnjEkxhMFTtHaRDGU3VGgOfTaS0yQ0kAmL2OvXirW1aQawPvMpgNeGZsdmHYOAJgwMjGtcNTxeOnlMTHHP3ddL/nZ6uOOUfq4+tOapWQDii+MMnGRjiTiS68J26xyJ9tn6pOw7Y1QdiVepVDHVWcHda19Q0y08YNDjxakgtcWBoEgiSAQcxZCgBq8vq5CBAXqjK+7xzp1NK80O3btgkKHbNTrFbWte9r7oDAwnAS41MGgEiI4pPi2lSdMW6m0C4WnjsYcAf6jnNa5pIBzY4eLNbrL0dY8NM42p30BrjHaMCk2xgfVzOcY4metWbaHjz9K24COf8AnDtCzucNiubZ8ctYOr+c1F0do65TaxwMgAPIhwe49+8knG8bzsROMFXWgbQxzcGgwXN+qDdpuDC+o52JJcY7Qm7ZbGms1gABLHOExLbrrr2uLcCMJG2RsK6Tp5RfwZ/LKF8FAwbi0YAkNBujASBgIAA8S0dYwc4iILSGkHGeNM7MtqtmWedXNGsakn2Y5CA4kNBIwDnGGzrzIXLc307lWPp4CQTgGiBkGCBO0AE5486j17Dx2vAmA5hAzuvLDebzGmMNYJzgTZaSbaLLcFRtN4cWsvso1XNc6o+41ph4N6YwAOGKkWjR1WkSKzqTnOxZcDgM4DTezMrljqzM1T1anhMccZyjOJ+U/wCKStYZc12oNJEghwL8HB0gQAAMNcycYgQd3TY0hX52+w1HK0sDRJB5miTjsAz7ZoJbobY0naB/k39ti1lLGhjWUucRq3vpbx5ib9a7z3bNejxSgqUad75Tm+fuurHysso/lZetYb4U/wCnpdNn+4gMEeN8N/Qo9Nv+4gOEHSbnbZ0nZwRILnyIkH6J+BBzzPlRxo2biBpbxZDgLxcNXFk4wIm7lO1BHc2ZOlbMJuy52OofRvzlHYNJaAdkc2Gqchms255xastTGseXvaTejEReERAM/V1561vW05TqYGz1mXnB3GpkCReN0XnYd+50f5FWL7KCIjWfFezA5OtatsDMMJ14ucRhsk7HY68V5dXwunqZTlN9+ft7p20/E6mnjGOM8cItiowwsc1zmucDxiCGGb1wHAluXfXhqywEio+CZBIAkujBs+OSYxUmkyMJ1DZy+jrKxQDjN4ASBtGBk3Hg6wY555wvXHaKeeYvupuENGu511zi4AQ0SSGGRk4EEEA3gcFra7SKxa0MqMhwdxwZcWYNvEmTAwAGU8qu6tlBxOB2gwfQkywgZyeck57F0jVmIp0jUyiKa06eCw9kiQZEZR6Z8voT7HtIkEEY5HPUcs88k4WzsOrk58DsWLctrmqNxjbj6T6jS8uADJAc443SDkY72NWWtO0GCpWa8Mcy60sAcwtDWjMNkkk4nGdeKmaVsN51NrnvZSN4uuvc0OfLeCY5ze9GL3arxgc8uz2ANmmXmpdIHGffc3/BziSXGWzLtRDT3sntOvnMVbzR4XTxy3GLfYy8sa69wfGL7hcCTxbgeGwTTgvJj6zWThKdfZuCADRIpubHGLpuEEiXE4cUQedSgRHF5boJP8iSIIx5oWX0hiTqG2AAJnPVkZOxcLemkW3afp1bTQqOZaQKHCPazgQWVKlRrWMeHXs2NdUga75OoLNo0k201Rda4BgDYe2DLiSCPVOaTGNcRdNSDk4EtYc8ALwdJAkGII15J5tG7iQRrk7NpM+lRqZtUhj38cPInvG4XLoJADxGZiScxOGUEJbojp0naDiJ4MwcxNJhg8uK9AFl0EDIgiIEQc4EYZnDVigBukOB0paYM8ZokbQxoPpBVtcIqXNFGbe/1IcRtfWH/wBdmP8ACDJRs3vGVbnqeqyquiXvhv6FHpt/3ECQEdd8MfoaHTb/ALqBQUHUbmX91s3O/wDbejvTpgfyduMyeXVzIE7mI/6rZ/8AyftvR4aVGcj9notcZLw0AcmM7EzVr075beqEB4Zfa1ty86AJcH4wT2wWvDOiqGEB9wFhc29iHCYa7PDDxqcylTLmVH0mB4GZaDHM6NhC5YzPUmMp7VFVzbVVjExV+d3/AFXv5I7zjAIzzgxHJGU6lkNMmcBqgY4ZTMzPiyjlWLO+ZOok48l4wnl0c0WrbQ14ZBLi28AMSYmYAzyMrFXSF17GFpBc6IdnBJEtGREjHkBXNd05queTRLHFtP6SjLhVqUg573cE5oG1sgOBNzI5GBoR1ofcqkcFRDmFlF94OmlxHvpNc0mm2CBi4BxbhjnVoQf5SDPSQMOfkSYeXGMpGW2M1isYHLB1j0Ijirbunsp1XsbZ3uuPcy/eLS664tOAYYBM69indzHdoLbUdR4N1Jwaal5vekAgOHGGDpLTOuCu60baL1JjgcCxhz2tbPpnxpvS9XisE5vynkMry4a+7KqdssYiOEIk4ARyg6wNgBw24qCbcS4t4IupcLwJqXxJqBwbPBxJYHgCZnXdhWMYbPT5e2taiZ4pF0kOdgDf5ZnA5bZXqcWDWJwIMXi2cJmC4k8nWmrRQcYhxYJMlufemBkcjBITvCXWkvLRB1XoiYbhmTjGGZyzTVGiwu4QEkuOeOLcrpByAOqBEZAqBpwwGOMRI5O+jPCdqAG6SwDSloAyBYPFwbNqPbaTwLz3udg+83OSMWXAAMLsiNcDXJQE3SnTpS0mCJLMDBI+jZraSD4jrVjlrFzBRs3vBwq89T1WVBIo2b3j7Xnq+qyrTSVvh/6NDpt9VVAsI5b4g/RUOm31VUDQoOq3Mf7rZ/8AyftvR2YfX6UCdzD+60Oap+25HZhUlnIxb7AKg1du3pUQaDbMhl3Ge/c8cg4wnZnKuWrYBRGtCmAI/iMsE7CwtkFZa9Gh5JLZMRmWxrwc3XEeXkWtl0O1pENIxJ78uAjpePy6lbNdPiwWWt5zrxQJpAgZE4xhOHNsHqTNpquuwxzMXXXOdxgwQTxgwjGQ1urvp5C+12vHDkx24eT0LWnQAHFF3ixIzA4xGI1guKIqn6HDuM5gJOJh7gAfrQQMecgFaWfQbuFAD30m3QG3HQXOl18OeWzgAyBh3zjiRhdwBhqnWZieU4mFs07ObZkimLOx1yHEuIJhxADnNa7ivcGgAOjYADnAmBijTeHbG33NuQ0NDIcWvY6LziTdnEgTk2FJSH/tBqSCYOYh3Njg7kxC1xjERnlynt5U6TCbqjA8xy60DNQdusLz5unf3a1dJn7bF6DeMNnpj04rz5un/wB2tXSZ+2xI5WHKlGze8fa89X1WVBMo2b3j7XnqeqyrbR/fEf06HTb6qyBwRv3xR+js/THqrIHhFdXuYf3ShzVP23I5sPV/KBm5j/dKPNU/bcjmwrE8sSktWzXc3VzptidCI2bnsx5D40mEwJGOsA5DnMZZQsXc8TmdfqkYLLIyGrDM4a8taBwnt1JROEnxZgcix5e3L/C2jr/5QJsxjE+ie3bFbNGGJnliJ8WorUc/8YbDjJWWjt1ygw0AE4mSci4xjkANWGwLcLVp8naedICdXbMINgUpWFlBkhNmYxg82X8reVo5QNVCvPu6f/drV0mftsXoGoe3/tefd07+7WrpM/bYrHKw5Uo273j7bnqeqzIJEo2b3g/1eep6rKttnd8X/Ts/THqrIHhHDfFd5Z+m32ayB4UHV7mJ/wCp0ejV/bcjex/KgbubGNJUujV/bcjSyoszyzKyY9OCooNOonRURlLa7tIOG1ZFTCRjsyUYVFltRBLDkm1FFFRbcIglB6zfUU1VnhEEhr9kRqhK/Ix9aYD+bxCAkHoJN9K+o3CLPCKCQXptz0yav/CbdV8SDeq9ADdMM6VtPOz9tiOtWsgPujunSlp52ftsVx5WHMlGze8nGrz1fVZUEyjXvec6nPV9myrbZ/fFd5Z+mPZrIHhHDfE95Z+mPZrIHhQdNudOjSFPo1P23IwU6yDncC6LfT6NT2HIq06yzLMrZlVOiqq1tZOisjKeKq3FVV/DrYVkE8VlkVVA4ZZFdBYcMlwnL6seedSg8Ms8OgnColwqg8NHJ2yCzw6CbwqXCqDw3bBI11BNNVNurKI6utH1kDlWsglugmdJWjnb7DEYKtXtn21IOd3bp0hX52+w1XFYc+UbN7znU56vs2VBMo2b3nOrz1PZsy22f3xPeWfpj2ayBwRw3xHeUOm32ayCAUF93EGLazo1PYKJTK6GPck6LWzov9krvW11JZlctrp0VlUMrp1toURafCFtw/bqVWLQsi09pQWgtCyK6rPhErIroLQV0vhKrfhCQtPL22oLMV47HZCXDqt+ELPwhEWPD9pSNft1qt+EJG0ILA2hNurqAbQm3WlBKq10Ke7N026seVvshESraEN+6p02uqeUeyFYWFOjZvevtOlU9mzIKI1b3v7TpVPYs602f3xHeUOmPZrIIBG/fEd5Q6bfYrIIBQWvc26LS0/4v9krsGWlcToV0Vh0XepdCLQiSu22pOC0qlbaE4LSjK4FpWwtKqBaVsLQrQtxae3Us/CVU/CVkWlShbfCVn4Uqyi9zyGtBcSQ0Aa3GYA5TBWnD+kSNeG3DmShbfCVkWlVPwlL4UlC2NpWptKq/hS1NqShaG0pt9pVcbV2/lNOtSUJ77UuF7oXTaX/APb7IXSvtK5bTLprO8XqRYQUat739p0qnsWdBVGve+fadKp7FnVU5viO9odNvsVkEUbt8P3tDpt9isgiFFS9GmKg5j6lbcKqWxHj+I+pWbGE4j1oiWyqnRUKu+4a0cC6tUdTD8KbYhru/qRk7DMALtbVp9tQCnwAF/izwbBmDOWOUlc51Ji+3C1Hb4hgKy2FZaUtGVSBgMh9ZuznTrdD1vuj87etdWT1ns9SpJp06j4wJYxzoPLA5VtWs1Vgl9KowTF59N7ROySI9SI25/pB1KyMouN116o6Gk6zevOcBdAiOMcrpUjurttepY7QH5VWOZTpkknvsC4kQDAvYxAA1yu3Snt8Yt5vxEXMek18/fvgKuFS4dPfENf7o/O3rWr9AV4PEGR+u3Zzrk9J6lY6rmhzaVVzTk5tJ5B5iBBy1Ju0U304D2PZMxfY5sxnF4CUXdL901eyWKhwNJznXaLC0NLrrCxoLw1p4wwGW1U26NbKlrsNnu0+NwrXmXDiONN4cwE5nE5bF5sfEY5anT/ePpy3OnlGEZ+U1/PAa8OsGv29S3Oh6w+qPzN61vYtDVnVabYAvPaJJBglwAMTjjGC9LmQs1U3YpVDfm5DHG/GZZhx45JhRalQgwQQRqOB5udd3V0BWpUadIwW07QbU4y9jjUmQ2lDos7ccbgk7Vxmnnvq2ipVcAHVHl5gFreQNDiScM3Ey4mVds1bnjrYZTUShOrKi0kZqnxK0qtIzVRbjxz4lHUwjXvfPtOlU9izoKI1b3z7TpVPYs6inN8R3tHpN9msgjKNm+IdhQHK0/prIJSoqRYxL/EVdU6jR2CoKdYtMtJadrSQfKE78Z1fC1POP60Hc9zek3Me4U3UwH3A8VTDHhjw9rXGe9JEHKRrC6S1aaqBl5nwFhaTjRP0kFrmlt1zjebDjlrAxhCMaTq+Fqecf1rYaTq+Fq+cf1rE4RM2tu9o6RpCMT5B1qWzStL/AC/KPeQ5+Nq3hqvnX9ayNL1vDVfOv61qmaGPQ2nGFtwNYZkjhH3NhgkG7niJT+l+6P6O5comS53Fql545BcRqvHlM5oLfHFfw1bztT3ln46r+Hreeqe8uu/Kqt558Nhu3V3El2mDqaweMlM1NKuIzaOYD+ZQ8+Oq/h63nanvJfHNfw9bztT3lzp6KG6z6cD2MLmWQ1BwQc41HMcWUgIBvYBsXcG4TOCp+6fTr3sbTmGteXf1C/Egw1rhAuCdcuwGMBCk6Zr+Hreeqe8sfHFfw1bztT3liMKy3eZ5VbsH1z94+U9axZbY5lWm9pF5r2ObeJLZa4EXsctRXIfG9bw1bzr/AHlj43reGq+df1raUOdq7sHVmY07LzfCSwgkxk+OVDvuk0nw1WQ1jAAWgMcXfWJJJOZk+RcedK1vDVfOv61j4zq+Fq+cf1rUTNU5xo4xlurutqpkQqS1jjlbnSVXwtTzj+tMVHlxlxJJzJJJPjKjrTRGve+Zv6dX2LOgojXvfPr9Kr+3Z0VYb4LQ7n0KdZoJFOC6NTQXAnxcI0+VANe0NKaMZXpmnUEg8gMSCMjgcCQQcCDCFOlNwCi95NNz6YJyplrmjmbUxbzXilIAqSN3zeGeHrebo+8sje7s8PW83S95KLBELIRuG93Z+Irebpe8thvd6f4iv5ul7yUWB6yjiN7vT/E1/N0veWfm70vxNfzdL3kosDVlHH5u9L8TX83S61n5u9L8TX83S95CwPovAdjsOoGDqMHA+NKq+XEjAYagOcwMAjgN7tS/FV/N0veS+btS/E1/N0veVANSRy+bvS/E1/N0utL5u1L8TX83S60osDUkc/m7UvxNfzdLrWRvdqP4qv5ul1qFgWkjmN7vR/E1/N0utIb3ej+Jr/ko9aAFlYR2+btR/E1/yUetY+brR/E2j8lHrQAlHzcD0O9lE1HCA688cz+Dazyii88zmnWpWi9wOyU3B1R1WtGMVC0M8bKYl3MXQiXo7R7KLLjBA2wBJ24YZACBgAABgF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90" y="3188080"/>
            <a:ext cx="946539" cy="120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http://swappa.s3.amazonaws.com/images/dynamic/samsung-epic-touch-4g-sprint-tall_150x27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22" y="3301151"/>
            <a:ext cx="539638" cy="9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6202" y="2660214"/>
            <a:ext cx="174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Desktops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49840" y="2635638"/>
            <a:ext cx="2769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Mobile Devices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3850" y="4483421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dirty="0" smtClean="0"/>
              <a:t>Linux, OS X, Windows</a:t>
            </a:r>
          </a:p>
          <a:p>
            <a:pPr marL="285750" indent="-28575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dirty="0" smtClean="0"/>
              <a:t>Emails, Web browsers, Office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2741" y="4490092"/>
            <a:ext cx="4181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dirty="0" smtClean="0"/>
              <a:t>Android, </a:t>
            </a:r>
            <a:r>
              <a:rPr lang="en-US" dirty="0" err="1" smtClean="0"/>
              <a:t>iOS</a:t>
            </a:r>
            <a:r>
              <a:rPr lang="en-US" dirty="0" smtClean="0"/>
              <a:t>, Windows Phone</a:t>
            </a:r>
          </a:p>
          <a:p>
            <a:pPr marL="285750" indent="-28575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dirty="0" smtClean="0"/>
              <a:t>Emails, Web browsers, G Docs</a:t>
            </a:r>
          </a:p>
          <a:p>
            <a:pPr marL="285750" indent="-28575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endParaRPr lang="en-US" dirty="0" smtClean="0"/>
          </a:p>
          <a:p>
            <a:pPr marL="285750" indent="-285750">
              <a:buClr>
                <a:srgbClr val="FF0000"/>
              </a:buClr>
              <a:buSzPct val="150000"/>
              <a:buFont typeface="Arial" pitchFamily="34" charset="0"/>
              <a:buChar char="+"/>
            </a:pPr>
            <a:r>
              <a:rPr lang="en-US" dirty="0" smtClean="0"/>
              <a:t>New, fun, mobile apps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itchFamily="34" charset="0"/>
              <a:buChar char="+"/>
            </a:pPr>
            <a:r>
              <a:rPr lang="en-US" dirty="0" smtClean="0"/>
              <a:t>Increased productivity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itchFamily="34" charset="0"/>
              <a:buChar char="+"/>
            </a:pPr>
            <a:r>
              <a:rPr lang="en-US" dirty="0" smtClean="0"/>
              <a:t>Pervasive 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7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ttp://t1.gstatic.com/images?q=tbn:ANd9GcQh7sTMWgDu2XAmbZ52OK5qRQuQ0jPXo6jNViFDl3BpEQa0q5mjr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30" y="2797810"/>
            <a:ext cx="4229297" cy="17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Mobiles Bring New 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34818" y="3460898"/>
            <a:ext cx="754743" cy="42091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7146" y="2331010"/>
            <a:ext cx="1740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Desktops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4736" y="2335930"/>
            <a:ext cx="2769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Mobile Devices</a:t>
            </a:r>
            <a:endParaRPr lang="en-US" sz="2000" dirty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395796" y="4649008"/>
            <a:ext cx="2900506" cy="79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Physical security, firewalled networks</a:t>
            </a: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4044684" y="4639180"/>
            <a:ext cx="4649544" cy="806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Unprotected outdoors, mobiles can be easily stolen, seized, or lost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80004" y="3004067"/>
            <a:ext cx="149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data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4840" y="2783062"/>
            <a:ext cx="1968500" cy="174299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9972" y="2964958"/>
            <a:ext cx="1389709" cy="13809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mputr1"/>
          <p:cNvSpPr>
            <a:spLocks noEditPoints="1" noChangeArrowheads="1"/>
          </p:cNvSpPr>
          <p:nvPr/>
        </p:nvSpPr>
        <p:spPr bwMode="auto">
          <a:xfrm>
            <a:off x="1199291" y="3108020"/>
            <a:ext cx="1102406" cy="1122135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70" y="3050600"/>
            <a:ext cx="946539" cy="120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 descr="http://swappa.s3.amazonaws.com/images/dynamic/samsung-epic-touch-4g-sprint-tall_150x27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514" y="3134175"/>
            <a:ext cx="539638" cy="9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36" y="3232111"/>
            <a:ext cx="5143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4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91832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OSes</a:t>
            </a:r>
            <a:r>
              <a:rPr lang="en-US" dirty="0" smtClean="0"/>
              <a:t> Not Designed for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Despite threats, mobile </a:t>
            </a:r>
            <a:r>
              <a:rPr lang="en-US" dirty="0" err="1" smtClean="0"/>
              <a:t>OSes</a:t>
            </a:r>
            <a:r>
              <a:rPr lang="en-US" dirty="0" smtClean="0"/>
              <a:t> have not evolved to protect sensitive data</a:t>
            </a:r>
          </a:p>
          <a:p>
            <a:endParaRPr lang="en-US" dirty="0" smtClean="0"/>
          </a:p>
          <a:p>
            <a:r>
              <a:rPr lang="en-US" dirty="0" smtClean="0"/>
              <a:t>Like desktop </a:t>
            </a:r>
            <a:r>
              <a:rPr lang="en-US" dirty="0" err="1" smtClean="0"/>
              <a:t>OSes</a:t>
            </a:r>
            <a:r>
              <a:rPr lang="en-US" dirty="0" smtClean="0"/>
              <a:t>, mobile </a:t>
            </a:r>
            <a:r>
              <a:rPr lang="en-US" dirty="0" err="1" smtClean="0"/>
              <a:t>OSes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accumulate enormous sensitive data</a:t>
            </a:r>
          </a:p>
          <a:p>
            <a:pPr lvl="1"/>
            <a:r>
              <a:rPr lang="en-US" dirty="0" smtClean="0"/>
              <a:t>OS doesn’t securely erase </a:t>
            </a:r>
            <a:r>
              <a:rPr lang="en-US" dirty="0" err="1" smtClean="0"/>
              <a:t>deallocated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FS doesn’t securely erase deleted files</a:t>
            </a:r>
          </a:p>
          <a:p>
            <a:pPr lvl="1"/>
            <a:r>
              <a:rPr lang="en-US" dirty="0" smtClean="0"/>
              <a:t>Applications </a:t>
            </a:r>
            <a:r>
              <a:rPr lang="en-US" dirty="0" smtClean="0">
                <a:solidFill>
                  <a:srgbClr val="0070C0"/>
                </a:solidFill>
              </a:rPr>
              <a:t>hoard sensitive data </a:t>
            </a:r>
            <a:r>
              <a:rPr lang="en-US" dirty="0" smtClean="0"/>
              <a:t>for performance or convenience</a:t>
            </a:r>
          </a:p>
          <a:p>
            <a:endParaRPr lang="en-US" dirty="0" smtClean="0"/>
          </a:p>
          <a:p>
            <a:r>
              <a:rPr lang="en-US" dirty="0" smtClean="0"/>
              <a:t>This data is placed at risk if device is stolen or lost</a:t>
            </a:r>
          </a:p>
          <a:p>
            <a:pPr lvl="1"/>
            <a:r>
              <a:rPr lang="en-US" dirty="0" smtClean="0"/>
              <a:t>Thief can dump RAM, flash memory contents</a:t>
            </a:r>
          </a:p>
          <a:p>
            <a:pPr lvl="1"/>
            <a:r>
              <a:rPr lang="en-US" dirty="0" smtClean="0"/>
              <a:t>Thief can break passwords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0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Examples of Exposed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4096364" cy="5067300"/>
          </a:xfrm>
        </p:spPr>
        <p:txBody>
          <a:bodyPr>
            <a:normAutofit/>
          </a:bodyPr>
          <a:lstStyle/>
          <a:p>
            <a:r>
              <a:rPr lang="en-US" dirty="0" smtClean="0"/>
              <a:t>We dumped memory and SQLite DB for 14 popular Android apps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169670"/>
              </p:ext>
            </p:extLst>
          </p:nvPr>
        </p:nvGraphicFramePr>
        <p:xfrm>
          <a:off x="342900" y="1466850"/>
          <a:ext cx="408305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263650"/>
                <a:gridCol w="1333500"/>
              </a:tblGrid>
              <a:tr h="3161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Password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Contents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Gmail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Y! Mail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Google Docs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OI Notepad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Dropbox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KeePass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Keeper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Amazon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Pageonce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Mint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Google+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Facebook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LinkedIn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5/14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13/14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27114"/>
              </p:ext>
            </p:extLst>
          </p:nvPr>
        </p:nvGraphicFramePr>
        <p:xfrm>
          <a:off x="57151" y="1844040"/>
          <a:ext cx="4552949" cy="51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679"/>
                <a:gridCol w="1396051"/>
                <a:gridCol w="1473219"/>
              </a:tblGrid>
              <a:tr h="31618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✔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ounded Rectangular Callout 18"/>
          <p:cNvSpPr/>
          <p:nvPr/>
        </p:nvSpPr>
        <p:spPr>
          <a:xfrm>
            <a:off x="4895850" y="3371850"/>
            <a:ext cx="3867150" cy="2941320"/>
          </a:xfrm>
          <a:prstGeom prst="wedgeRoundRectCallout">
            <a:avLst>
              <a:gd name="adj1" fmla="val -56652"/>
              <a:gd name="adj2" fmla="val -8638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Default Email App:</a:t>
            </a: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Password and email snippets are kept in </a:t>
            </a:r>
            <a:r>
              <a:rPr lang="en-US" sz="2400" dirty="0" err="1" smtClean="0">
                <a:solidFill>
                  <a:schemeClr val="tx1"/>
                </a:solidFill>
              </a:rPr>
              <a:t>cleartext</a:t>
            </a:r>
            <a:r>
              <a:rPr lang="en-US" sz="2400" dirty="0" smtClean="0">
                <a:solidFill>
                  <a:schemeClr val="tx1"/>
                </a:solidFill>
              </a:rPr>
              <a:t> RAM at all times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Everything is present in </a:t>
            </a:r>
            <a:r>
              <a:rPr lang="en-US" sz="2400" dirty="0" err="1" smtClean="0">
                <a:solidFill>
                  <a:schemeClr val="tx1"/>
                </a:solidFill>
              </a:rPr>
              <a:t>cleartext</a:t>
            </a:r>
            <a:r>
              <a:rPr lang="en-US" sz="2400" dirty="0" smtClean="0">
                <a:solidFill>
                  <a:schemeClr val="tx1"/>
                </a:solidFill>
              </a:rPr>
              <a:t> SQLite 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8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Examples of Exposed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371600"/>
            <a:ext cx="4096364" cy="5067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dumped memory and SQLite DB for 14 popular Android apps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31473"/>
              </p:ext>
            </p:extLst>
          </p:nvPr>
        </p:nvGraphicFramePr>
        <p:xfrm>
          <a:off x="342900" y="1466850"/>
          <a:ext cx="408305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263650"/>
                <a:gridCol w="1333500"/>
              </a:tblGrid>
              <a:tr h="3161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Password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Contents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Gmail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Y! Mail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Google Docs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OI Notepad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Dropbox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KeePass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Keeper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Amazon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Pageonce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Mint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Google+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Facebook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LinkedIn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5/14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13/14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49288"/>
              </p:ext>
            </p:extLst>
          </p:nvPr>
        </p:nvGraphicFramePr>
        <p:xfrm>
          <a:off x="76201" y="6256020"/>
          <a:ext cx="4514849" cy="51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590"/>
                <a:gridCol w="1384368"/>
                <a:gridCol w="1460891"/>
              </a:tblGrid>
              <a:tr h="31618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5/14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13/14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ounded Rectangular Callout 18"/>
          <p:cNvSpPr/>
          <p:nvPr/>
        </p:nvSpPr>
        <p:spPr>
          <a:xfrm>
            <a:off x="4819036" y="2763520"/>
            <a:ext cx="4324964" cy="3821430"/>
          </a:xfrm>
          <a:prstGeom prst="wedgeRoundRectCallout">
            <a:avLst>
              <a:gd name="adj1" fmla="val -55219"/>
              <a:gd name="adj2" fmla="val 475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Overall: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Captured some sensitive data from 13/14 apps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All 13/14 apps</a:t>
            </a:r>
            <a:r>
              <a:rPr lang="en-US" sz="2400" dirty="0" smtClean="0">
                <a:solidFill>
                  <a:srgbClr val="0070C0"/>
                </a:solidFill>
              </a:rPr>
              <a:t> hoard </a:t>
            </a:r>
            <a:r>
              <a:rPr lang="en-US" sz="2400" dirty="0" smtClean="0">
                <a:solidFill>
                  <a:schemeClr val="tx1"/>
                </a:solidFill>
              </a:rPr>
              <a:t>some sensitive data in </a:t>
            </a:r>
            <a:r>
              <a:rPr lang="en-US" sz="2400" dirty="0" err="1" smtClean="0">
                <a:solidFill>
                  <a:schemeClr val="tx1"/>
                </a:solidFill>
              </a:rPr>
              <a:t>cleartext</a:t>
            </a:r>
            <a:r>
              <a:rPr lang="en-US" sz="2400" dirty="0" smtClean="0">
                <a:solidFill>
                  <a:schemeClr val="tx1"/>
                </a:solidFill>
              </a:rPr>
              <a:t> DB/RAM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9/14 apps</a:t>
            </a:r>
            <a:r>
              <a:rPr lang="en-US" sz="2400" dirty="0" smtClean="0">
                <a:solidFill>
                  <a:srgbClr val="0070C0"/>
                </a:solidFill>
              </a:rPr>
              <a:t> hoard </a:t>
            </a:r>
            <a:r>
              <a:rPr lang="en-US" sz="2400" dirty="0" smtClean="0">
                <a:solidFill>
                  <a:schemeClr val="tx1"/>
                </a:solidFill>
              </a:rPr>
              <a:t>sensitive data in </a:t>
            </a:r>
            <a:r>
              <a:rPr lang="en-US" sz="2400" dirty="0" err="1" smtClean="0">
                <a:solidFill>
                  <a:schemeClr val="tx1"/>
                </a:solidFill>
              </a:rPr>
              <a:t>cleartext</a:t>
            </a:r>
            <a:r>
              <a:rPr lang="en-US" sz="2400" dirty="0" smtClean="0">
                <a:solidFill>
                  <a:schemeClr val="tx1"/>
                </a:solidFill>
              </a:rPr>
              <a:t> RAM at all times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0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Data Is Darn Hard!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Example protection systems:</a:t>
            </a:r>
          </a:p>
          <a:p>
            <a:pPr lvl="1"/>
            <a:r>
              <a:rPr lang="en-US" dirty="0" smtClean="0"/>
              <a:t>Encrypted file systems</a:t>
            </a:r>
          </a:p>
          <a:p>
            <a:pPr lvl="1"/>
            <a:r>
              <a:rPr lang="en-US" dirty="0" smtClean="0"/>
              <a:t>Encrypted RAM</a:t>
            </a:r>
          </a:p>
          <a:p>
            <a:pPr lvl="1"/>
            <a:r>
              <a:rPr lang="en-US" dirty="0" smtClean="0"/>
              <a:t>Remote wipe-out systems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Challenges / limitations:</a:t>
            </a:r>
          </a:p>
          <a:p>
            <a:pPr lvl="1"/>
            <a:r>
              <a:rPr lang="en-US" dirty="0" smtClean="0"/>
              <a:t>Users don’t lock their devices (57%) or configure poor passwords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Physical attacks </a:t>
            </a:r>
            <a:r>
              <a:rPr lang="en-US" dirty="0" smtClean="0"/>
              <a:t>are notoriously difficult to protect against</a:t>
            </a:r>
          </a:p>
          <a:p>
            <a:pPr lvl="2"/>
            <a:r>
              <a:rPr lang="en-US" dirty="0" smtClean="0"/>
              <a:t>E.g., memory dumps, cold boot attacks, breaking trusted</a:t>
            </a:r>
            <a:r>
              <a:rPr lang="en-US" smtClean="0"/>
              <a:t>-hardware </a:t>
            </a:r>
            <a:r>
              <a:rPr lang="en-US" dirty="0" smtClean="0"/>
              <a:t>seals can reveal data or decryption keys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 general, these are imperfect stop-gaps on top </a:t>
            </a:r>
            <a:r>
              <a:rPr lang="en-US" dirty="0" err="1" smtClean="0">
                <a:solidFill>
                  <a:srgbClr val="FF0000"/>
                </a:solidFill>
              </a:rPr>
              <a:t>OSes</a:t>
            </a:r>
            <a:r>
              <a:rPr lang="en-US" dirty="0" smtClean="0">
                <a:solidFill>
                  <a:srgbClr val="FF0000"/>
                </a:solidFill>
              </a:rPr>
              <a:t> that were never designed with </a:t>
            </a:r>
            <a:r>
              <a:rPr lang="en-US" dirty="0" smtClean="0">
                <a:solidFill>
                  <a:srgbClr val="0070C0"/>
                </a:solidFill>
              </a:rPr>
              <a:t>physical insecurity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 mind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8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Motivation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820150" cy="4364038"/>
          </a:xfrm>
          <a:ln/>
        </p:spPr>
        <p:txBody>
          <a:bodyPr tIns="0">
            <a:normAutofit fontScale="85000" lnSpcReduction="20000"/>
          </a:bodyPr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App Store: 300k apps available, 10 billion apps downloaded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/>
              <a:t>iOS</a:t>
            </a:r>
            <a:r>
              <a:rPr lang="en-US" dirty="0"/>
              <a:t> apps are created by third party developers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“iPhone </a:t>
            </a:r>
            <a:r>
              <a:rPr lang="en-US" dirty="0"/>
              <a:t>Developer License Agreement“ 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States guidelines (e.g., user's privacy)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Submitted binaries are scrutinized by Apple </a:t>
            </a:r>
            <a:br>
              <a:rPr lang="en-US" dirty="0"/>
            </a:br>
            <a:r>
              <a:rPr lang="en-US" dirty="0"/>
              <a:t>through a secret vetting process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Apps passing the vetting process → App Store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/>
              <a:t>Cydia</a:t>
            </a:r>
            <a:r>
              <a:rPr lang="en-US" dirty="0"/>
              <a:t>: repository for </a:t>
            </a:r>
            <a:r>
              <a:rPr lang="en-US" dirty="0" err="1"/>
              <a:t>jailbroken</a:t>
            </a:r>
            <a:r>
              <a:rPr lang="en-US" dirty="0"/>
              <a:t> devices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24" y="2844800"/>
            <a:ext cx="1808276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Egele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51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New OS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8539316" cy="487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Mobile </a:t>
            </a:r>
            <a:r>
              <a:rPr lang="en-US" dirty="0" err="1" smtClean="0">
                <a:solidFill>
                  <a:srgbClr val="FF0000"/>
                </a:solidFill>
              </a:rPr>
              <a:t>OSes</a:t>
            </a:r>
            <a:r>
              <a:rPr lang="en-US" dirty="0" smtClean="0">
                <a:solidFill>
                  <a:srgbClr val="FF0000"/>
                </a:solidFill>
              </a:rPr>
              <a:t> should manage sensitive data rigorously, so as to maintain the device </a:t>
            </a:r>
            <a:r>
              <a:rPr lang="en-US" dirty="0">
                <a:solidFill>
                  <a:srgbClr val="0070C0"/>
                </a:solidFill>
              </a:rPr>
              <a:t>“clean” </a:t>
            </a:r>
            <a:r>
              <a:rPr lang="en-US" dirty="0">
                <a:solidFill>
                  <a:srgbClr val="FF0000"/>
                </a:solidFill>
              </a:rPr>
              <a:t>at </a:t>
            </a:r>
            <a:r>
              <a:rPr lang="en-US" dirty="0" smtClean="0">
                <a:solidFill>
                  <a:srgbClr val="FF0000"/>
                </a:solidFill>
              </a:rPr>
              <a:t>any point in </a:t>
            </a:r>
            <a:r>
              <a:rPr lang="en-US" dirty="0">
                <a:solidFill>
                  <a:srgbClr val="FF0000"/>
                </a:solidFill>
              </a:rPr>
              <a:t>time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anticipation of device </a:t>
            </a:r>
            <a:r>
              <a:rPr lang="en-US" dirty="0" smtClean="0">
                <a:solidFill>
                  <a:srgbClr val="0070C0"/>
                </a:solidFill>
              </a:rPr>
              <a:t>theft/loss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If device is stolen or lost: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70C0"/>
                </a:solidFill>
              </a:rPr>
              <a:t>minimal </a:t>
            </a:r>
            <a:r>
              <a:rPr lang="en-US" sz="2400" dirty="0"/>
              <a:t>amount of sensitive data </a:t>
            </a:r>
            <a:r>
              <a:rPr lang="en-US" sz="2400" dirty="0" smtClean="0"/>
              <a:t>is exposed</a:t>
            </a:r>
            <a:endParaRPr lang="en-US" sz="2400" dirty="0"/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User retains </a:t>
            </a:r>
            <a:r>
              <a:rPr lang="en-US" sz="2400" dirty="0" smtClean="0">
                <a:solidFill>
                  <a:srgbClr val="0070C0"/>
                </a:solidFill>
              </a:rPr>
              <a:t>post-theft control </a:t>
            </a:r>
            <a:r>
              <a:rPr lang="en-US" sz="2400" dirty="0" smtClean="0"/>
              <a:t>over unexposed data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600" dirty="0"/>
          </a:p>
          <a:p>
            <a:endParaRPr lang="en-US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CleanOS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931" y="1631454"/>
            <a:ext cx="8731045" cy="507414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Android-based OS that minimizes sensitive data exposure by </a:t>
            </a:r>
            <a:r>
              <a:rPr lang="en-US" dirty="0" smtClean="0">
                <a:solidFill>
                  <a:srgbClr val="FF0000"/>
                </a:solidFill>
              </a:rPr>
              <a:t>evicting it to a trusted cloud whenever not under active use</a:t>
            </a:r>
          </a:p>
          <a:p>
            <a:endParaRPr lang="en-US" sz="2000" dirty="0"/>
          </a:p>
          <a:p>
            <a:r>
              <a:rPr lang="en-US" dirty="0" smtClean="0"/>
              <a:t>Implements </a:t>
            </a:r>
            <a:r>
              <a:rPr lang="en-US" dirty="0" smtClean="0">
                <a:solidFill>
                  <a:srgbClr val="0070C0"/>
                </a:solidFill>
              </a:rPr>
              <a:t>sensitive data objects (SDOs)</a:t>
            </a:r>
          </a:p>
          <a:p>
            <a:pPr lvl="1"/>
            <a:r>
              <a:rPr lang="en-US" dirty="0" smtClean="0"/>
              <a:t>Identifies locations of sensitive data in RAM and stable storage</a:t>
            </a:r>
          </a:p>
          <a:p>
            <a:pPr lvl="1"/>
            <a:r>
              <a:rPr lang="en-US" dirty="0" smtClean="0"/>
              <a:t>Monitors its use by applications</a:t>
            </a:r>
          </a:p>
          <a:p>
            <a:pPr lvl="1"/>
            <a:r>
              <a:rPr lang="en-US" dirty="0" smtClean="0"/>
              <a:t>“Evicts” sensitive data to the cloud whenever it is not under active use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The cloud intermediates all accesses to unused SDOs and can offer a lot of </a:t>
            </a:r>
            <a:r>
              <a:rPr lang="en-US" dirty="0" smtClean="0">
                <a:solidFill>
                  <a:srgbClr val="0070C0"/>
                </a:solidFill>
              </a:rPr>
              <a:t>useful post-loss functions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Disable</a:t>
            </a:r>
            <a:r>
              <a:rPr lang="en-US" dirty="0" smtClean="0"/>
              <a:t> SDO access after theft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Audit</a:t>
            </a:r>
            <a:r>
              <a:rPr lang="en-US" dirty="0" smtClean="0"/>
              <a:t> SDO exposure and access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Rate-limit</a:t>
            </a:r>
            <a:r>
              <a:rPr lang="en-US" dirty="0" smtClean="0"/>
              <a:t> SDO accesses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3037"/>
            <a:ext cx="2895600" cy="365125"/>
          </a:xfrm>
        </p:spPr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1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CleanOS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48" y="1417638"/>
            <a:ext cx="8495682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layers of current </a:t>
            </a:r>
            <a:r>
              <a:rPr lang="en-US" sz="2800" dirty="0" err="1" smtClean="0"/>
              <a:t>OSes</a:t>
            </a:r>
            <a:r>
              <a:rPr lang="en-US" sz="2800" dirty="0" smtClean="0"/>
              <a:t> require cleanup</a:t>
            </a:r>
          </a:p>
          <a:p>
            <a:r>
              <a:rPr lang="en-US" sz="2800" dirty="0" smtClean="0"/>
              <a:t>As first step, we focus on cleaning up the </a:t>
            </a:r>
            <a:r>
              <a:rPr lang="en-US" sz="2800" dirty="0" smtClean="0">
                <a:solidFill>
                  <a:srgbClr val="0070C0"/>
                </a:solidFill>
              </a:rPr>
              <a:t>application layer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imit </a:t>
            </a:r>
            <a:r>
              <a:rPr lang="en-US" sz="2800" dirty="0" smtClean="0"/>
              <a:t>exposure of sensitive data </a:t>
            </a:r>
            <a:r>
              <a:rPr lang="en-US" sz="2800" dirty="0" smtClean="0">
                <a:solidFill>
                  <a:srgbClr val="0070C0"/>
                </a:solidFill>
              </a:rPr>
              <a:t>hoarded by apps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03106" y="3337707"/>
            <a:ext cx="3901295" cy="3098315"/>
            <a:chOff x="2985912" y="3470659"/>
            <a:chExt cx="4021440" cy="32562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5912" y="3470659"/>
              <a:ext cx="4021440" cy="3256227"/>
            </a:xfrm>
            <a:prstGeom prst="rect">
              <a:avLst/>
            </a:prstGeom>
          </p:spPr>
        </p:pic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221856" y="6369000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111495" y="6010660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6509932" y="6315000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583931" y="5902660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5895889" y="5956660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3764472" y="5578900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004794" y="5127021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4896794" y="5470900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6112132" y="5127021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482432" y="5470900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3409584" y="4406476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3764472" y="3891972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762732" y="4514476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6455932" y="3998232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033372" y="3818232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518432" y="4354400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147994" y="4487440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803106" y="3484000"/>
            <a:ext cx="3901295" cy="140286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</a:pPr>
            <a:r>
              <a:rPr lang="en-US" dirty="0" smtClean="0"/>
              <a:t>Motivation</a:t>
            </a:r>
          </a:p>
          <a:p>
            <a:pPr>
              <a:spcBef>
                <a:spcPts val="1176"/>
              </a:spcBef>
            </a:pPr>
            <a:r>
              <a:rPr lang="en-US" dirty="0" smtClean="0">
                <a:solidFill>
                  <a:srgbClr val="C00000"/>
                </a:solidFill>
              </a:rPr>
              <a:t>Architecture and Prototype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Evaluation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1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OS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30" y="1600200"/>
            <a:ext cx="8686800" cy="4876800"/>
          </a:xfrm>
        </p:spPr>
        <p:txBody>
          <a:bodyPr>
            <a:normAutofit lnSpcReduction="10000"/>
          </a:bodyPr>
          <a:lstStyle/>
          <a:p>
            <a:pPr marL="347663" indent="-347663">
              <a:buFont typeface="+mj-lt"/>
              <a:buAutoNum type="arabicPeriod"/>
            </a:pPr>
            <a:r>
              <a:rPr lang="en-US" dirty="0" smtClean="0"/>
              <a:t>Although </a:t>
            </a:r>
            <a:r>
              <a:rPr lang="en-US" dirty="0" smtClean="0">
                <a:solidFill>
                  <a:srgbClr val="FF0000"/>
                </a:solidFill>
              </a:rPr>
              <a:t>exposed permanently</a:t>
            </a:r>
            <a:r>
              <a:rPr lang="en-US" dirty="0" smtClean="0"/>
              <a:t>, much sensitive data is only actually </a:t>
            </a:r>
            <a:r>
              <a:rPr lang="en-US" dirty="0" smtClean="0">
                <a:solidFill>
                  <a:srgbClr val="0070C0"/>
                </a:solidFill>
              </a:rPr>
              <a:t>used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very rarely</a:t>
            </a:r>
            <a:endParaRPr lang="en-US" dirty="0" smtClean="0"/>
          </a:p>
          <a:p>
            <a:pPr lvl="2"/>
            <a:r>
              <a:rPr lang="en-US" sz="2000" dirty="0" smtClean="0"/>
              <a:t>Email password is constantly </a:t>
            </a:r>
            <a:r>
              <a:rPr lang="en-US" sz="2000" dirty="0" smtClean="0">
                <a:solidFill>
                  <a:srgbClr val="FF0000"/>
                </a:solidFill>
              </a:rPr>
              <a:t>exposed</a:t>
            </a:r>
            <a:r>
              <a:rPr lang="en-US" sz="2000" dirty="0" smtClean="0"/>
              <a:t>, but only </a:t>
            </a:r>
            <a:r>
              <a:rPr lang="en-US" sz="2000" dirty="0" smtClean="0">
                <a:solidFill>
                  <a:srgbClr val="0070C0"/>
                </a:solidFill>
              </a:rPr>
              <a:t>used </a:t>
            </a:r>
            <a:r>
              <a:rPr lang="en-US" sz="2000" dirty="0" smtClean="0"/>
              <a:t>upon refresh</a:t>
            </a:r>
          </a:p>
          <a:p>
            <a:pPr lvl="2"/>
            <a:r>
              <a:rPr lang="en-US" sz="2000" dirty="0" smtClean="0"/>
              <a:t>Subjects are constantly </a:t>
            </a:r>
            <a:r>
              <a:rPr lang="en-US" sz="2000" dirty="0" smtClean="0">
                <a:solidFill>
                  <a:srgbClr val="FF0000"/>
                </a:solidFill>
              </a:rPr>
              <a:t>exposed</a:t>
            </a:r>
            <a:r>
              <a:rPr lang="en-US" sz="2000" dirty="0" smtClean="0"/>
              <a:t>, but only </a:t>
            </a:r>
            <a:r>
              <a:rPr lang="en-US" sz="2000" dirty="0" smtClean="0">
                <a:solidFill>
                  <a:srgbClr val="0070C0"/>
                </a:solidFill>
              </a:rPr>
              <a:t>used</a:t>
            </a:r>
            <a:r>
              <a:rPr lang="en-US" sz="2000" dirty="0" smtClean="0"/>
              <a:t> upon inbox listing</a:t>
            </a:r>
          </a:p>
          <a:p>
            <a:pPr lvl="2"/>
            <a:r>
              <a:rPr lang="en-US" sz="2000" dirty="0" smtClean="0"/>
              <a:t>Contents are often </a:t>
            </a:r>
            <a:r>
              <a:rPr lang="en-US" sz="2000" dirty="0" smtClean="0">
                <a:solidFill>
                  <a:srgbClr val="FF0000"/>
                </a:solidFill>
              </a:rPr>
              <a:t>exposed</a:t>
            </a:r>
            <a:r>
              <a:rPr lang="en-US" sz="2000" dirty="0" smtClean="0"/>
              <a:t>, but only </a:t>
            </a:r>
            <a:r>
              <a:rPr lang="en-US" sz="2000" dirty="0" smtClean="0">
                <a:solidFill>
                  <a:srgbClr val="0070C0"/>
                </a:solidFill>
              </a:rPr>
              <a:t>used</a:t>
            </a:r>
            <a:r>
              <a:rPr lang="en-US" sz="2000" dirty="0" smtClean="0"/>
              <a:t> when user reads email</a:t>
            </a:r>
          </a:p>
          <a:p>
            <a:pPr lvl="1"/>
            <a:endParaRPr lang="en-US" dirty="0"/>
          </a:p>
          <a:p>
            <a:pPr marL="347663" indent="-347663">
              <a:buFont typeface="+mj-lt"/>
              <a:buAutoNum type="arabicPeriod"/>
            </a:pPr>
            <a:r>
              <a:rPr lang="en-US" dirty="0" smtClean="0"/>
              <a:t>Most mobile apps have a </a:t>
            </a:r>
            <a:r>
              <a:rPr lang="en-US" dirty="0" smtClean="0">
                <a:solidFill>
                  <a:srgbClr val="0070C0"/>
                </a:solidFill>
              </a:rPr>
              <a:t>cloud component</a:t>
            </a:r>
            <a:r>
              <a:rPr lang="en-US" dirty="0" smtClean="0"/>
              <a:t>, which already stores the data</a:t>
            </a:r>
          </a:p>
          <a:p>
            <a:pPr marL="347663" indent="-347663">
              <a:buFont typeface="+mj-lt"/>
              <a:buAutoNum type="arabicPeriod"/>
            </a:pPr>
            <a:endParaRPr lang="en-US" sz="2000" dirty="0"/>
          </a:p>
          <a:p>
            <a:pPr marL="347663" indent="-347663">
              <a:buFont typeface="+mj-lt"/>
              <a:buAutoNum type="arabicPeriod"/>
            </a:pPr>
            <a:r>
              <a:rPr lang="en-US" dirty="0" smtClean="0"/>
              <a:t>Mobiles are (becoming) </a:t>
            </a:r>
            <a:r>
              <a:rPr lang="en-US" dirty="0" smtClean="0">
                <a:solidFill>
                  <a:srgbClr val="0070C0"/>
                </a:solidFill>
              </a:rPr>
              <a:t>mostly connected</a:t>
            </a:r>
          </a:p>
          <a:p>
            <a:pPr lvl="1"/>
            <a:r>
              <a:rPr lang="en-US" dirty="0" smtClean="0"/>
              <a:t>Wi-Fi / cellular coverage is becoming pervasive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5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CleanOS</a:t>
            </a:r>
            <a:r>
              <a:rPr lang="en-US" dirty="0" smtClean="0"/>
              <a:t> Basic 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01516"/>
            <a:ext cx="8454573" cy="4876800"/>
          </a:xfrm>
        </p:spPr>
        <p:txBody>
          <a:bodyPr/>
          <a:lstStyle/>
          <a:p>
            <a:r>
              <a:rPr lang="en-US" sz="2800" dirty="0" smtClean="0"/>
              <a:t>Applications </a:t>
            </a:r>
            <a:r>
              <a:rPr lang="en-US" sz="2800" dirty="0" smtClean="0">
                <a:solidFill>
                  <a:srgbClr val="0070C0"/>
                </a:solidFill>
              </a:rPr>
              <a:t>create SDOs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70C0"/>
                </a:solidFill>
              </a:rPr>
              <a:t>add sensitive data </a:t>
            </a:r>
            <a:r>
              <a:rPr lang="en-US" sz="2800" dirty="0" smtClean="0"/>
              <a:t>to them</a:t>
            </a:r>
            <a:endParaRPr lang="en-US" sz="400" dirty="0" smtClean="0"/>
          </a:p>
          <a:p>
            <a:r>
              <a:rPr lang="en-US" sz="2800" dirty="0" err="1" smtClean="0"/>
              <a:t>CleanOS</a:t>
            </a:r>
            <a:r>
              <a:rPr lang="en-US" sz="2800" dirty="0" smtClean="0"/>
              <a:t> implements three </a:t>
            </a:r>
            <a:r>
              <a:rPr lang="en-US" sz="2800" dirty="0" smtClean="0">
                <a:solidFill>
                  <a:srgbClr val="0070C0"/>
                </a:solidFill>
              </a:rPr>
              <a:t>functions</a:t>
            </a:r>
            <a:r>
              <a:rPr lang="en-US" sz="2800" dirty="0" smtClean="0"/>
              <a:t> for SDOs: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Tracks </a:t>
            </a:r>
            <a:r>
              <a:rPr lang="en-US" sz="2400" dirty="0" smtClean="0"/>
              <a:t>data in SDOs using taint tracking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Evicts </a:t>
            </a:r>
            <a:r>
              <a:rPr lang="en-US" sz="2400" dirty="0" smtClean="0"/>
              <a:t>SDOs to a trusted cloud whenever </a:t>
            </a:r>
            <a:r>
              <a:rPr lang="en-US" sz="2400" dirty="0" smtClean="0">
                <a:solidFill>
                  <a:srgbClr val="FF0000"/>
                </a:solidFill>
              </a:rPr>
              <a:t>idle</a:t>
            </a:r>
            <a:endParaRPr lang="en-US" sz="24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Decrypts</a:t>
            </a:r>
            <a:r>
              <a:rPr lang="en-US" sz="2400" dirty="0" smtClean="0"/>
              <a:t> SDO data when it is accessed again</a:t>
            </a:r>
            <a:endParaRPr lang="en-US" sz="2400" dirty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823260" y="4169233"/>
            <a:ext cx="2826415" cy="2090033"/>
            <a:chOff x="926778" y="4719859"/>
            <a:chExt cx="2826415" cy="2090033"/>
          </a:xfrm>
        </p:grpSpPr>
        <p:sp>
          <p:nvSpPr>
            <p:cNvPr id="9" name="Oval 8"/>
            <p:cNvSpPr/>
            <p:nvPr/>
          </p:nvSpPr>
          <p:spPr>
            <a:xfrm>
              <a:off x="2512256" y="5710836"/>
              <a:ext cx="561940" cy="56194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mpd="sng">
              <a:prstDash val="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00856" y="5710836"/>
              <a:ext cx="561940" cy="56194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Shape 90"/>
            <p:cNvSpPr txBox="1"/>
            <p:nvPr/>
          </p:nvSpPr>
          <p:spPr>
            <a:xfrm>
              <a:off x="1320754" y="5118948"/>
              <a:ext cx="958386" cy="597091"/>
            </a:xfrm>
            <a:prstGeom prst="rect">
              <a:avLst/>
            </a:prstGeom>
          </p:spPr>
          <p:txBody>
            <a:bodyPr wrap="square" lIns="90000" tIns="45000" rIns="90000" bIns="45000"/>
            <a:lstStyle/>
            <a:p>
              <a:pPr algn="ctr"/>
              <a:r>
                <a:rPr lang="en-US" sz="1600" i="1" dirty="0" smtClean="0"/>
                <a:t>Content SDO</a:t>
              </a:r>
              <a:endParaRPr sz="2000" dirty="0"/>
            </a:p>
          </p:txBody>
        </p:sp>
        <p:sp>
          <p:nvSpPr>
            <p:cNvPr id="12" name="TextShape 101"/>
            <p:cNvSpPr txBox="1"/>
            <p:nvPr/>
          </p:nvSpPr>
          <p:spPr>
            <a:xfrm>
              <a:off x="2279140" y="5105269"/>
              <a:ext cx="1073660" cy="588080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pPr algn="ctr"/>
              <a:r>
                <a:rPr lang="en-US" sz="1600" i="1" dirty="0" smtClean="0"/>
                <a:t>Password</a:t>
              </a:r>
            </a:p>
            <a:p>
              <a:pPr algn="ctr"/>
              <a:r>
                <a:rPr lang="en-US" sz="1600" i="1" dirty="0" smtClean="0"/>
                <a:t>SDO</a:t>
              </a:r>
              <a:endParaRPr sz="2000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601459" y="5874001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853626" y="5861115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712126" y="6063361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725876" y="5808421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573236" y="5983681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930396" y="5918581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758096" y="6035721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76016" y="4719859"/>
              <a:ext cx="2269958" cy="167314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31792" y="4719859"/>
              <a:ext cx="122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Email App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76016" y="5089191"/>
              <a:ext cx="226995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26778" y="6440560"/>
              <a:ext cx="282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when user reads an email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67589" y="4169233"/>
            <a:ext cx="4060439" cy="2061005"/>
            <a:chOff x="4277806" y="4719859"/>
            <a:chExt cx="4060439" cy="2061005"/>
          </a:xfrm>
        </p:grpSpPr>
        <p:sp>
          <p:nvSpPr>
            <p:cNvPr id="8" name="Oval 7"/>
            <p:cNvSpPr/>
            <p:nvPr/>
          </p:nvSpPr>
          <p:spPr>
            <a:xfrm>
              <a:off x="5529742" y="5725350"/>
              <a:ext cx="561940" cy="56194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mpd="sng">
              <a:prstDash val="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541142" y="5710836"/>
              <a:ext cx="561940" cy="56194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mpd="sng">
              <a:prstDash val="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Shape 90"/>
            <p:cNvSpPr txBox="1"/>
            <p:nvPr/>
          </p:nvSpPr>
          <p:spPr>
            <a:xfrm>
              <a:off x="5349640" y="5118948"/>
              <a:ext cx="828000" cy="437481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pPr algn="ctr"/>
              <a:r>
                <a:rPr lang="en-US" sz="1600" i="1" dirty="0" smtClean="0"/>
                <a:t>Content</a:t>
              </a:r>
            </a:p>
            <a:p>
              <a:pPr algn="ctr"/>
              <a:r>
                <a:rPr lang="en-US" sz="1600" i="1" dirty="0" smtClean="0"/>
                <a:t>SDO</a:t>
              </a:r>
              <a:endParaRPr sz="2000" dirty="0"/>
            </a:p>
          </p:txBody>
        </p:sp>
        <p:sp>
          <p:nvSpPr>
            <p:cNvPr id="25" name="TextShape 101"/>
            <p:cNvSpPr txBox="1"/>
            <p:nvPr/>
          </p:nvSpPr>
          <p:spPr>
            <a:xfrm>
              <a:off x="6308026" y="5105268"/>
              <a:ext cx="1021688" cy="451161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pPr algn="ctr"/>
              <a:r>
                <a:rPr lang="en-US" sz="1600" i="1" dirty="0" smtClean="0"/>
                <a:t>Password</a:t>
              </a:r>
            </a:p>
            <a:p>
              <a:pPr algn="ctr"/>
              <a:r>
                <a:rPr lang="en-US" sz="1600" i="1" dirty="0" smtClean="0"/>
                <a:t>SDO</a:t>
              </a:r>
              <a:endParaRPr sz="2000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630345" y="5888515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882512" y="5875629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41012" y="6077875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754762" y="5808421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602122" y="5983681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959282" y="5918581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786982" y="6035721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204902" y="4719859"/>
              <a:ext cx="2269958" cy="167314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75192" y="4719859"/>
              <a:ext cx="122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Email App</a:t>
              </a: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204902" y="5089191"/>
              <a:ext cx="226995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7806" y="6411532"/>
              <a:ext cx="4060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when the app goes to the background</a:t>
              </a:r>
              <a:endParaRPr lang="en-US" dirty="0"/>
            </a:p>
          </p:txBody>
        </p:sp>
      </p:grpSp>
      <p:cxnSp>
        <p:nvCxnSpPr>
          <p:cNvPr id="40" name="Straight Connector 39"/>
          <p:cNvCxnSpPr>
            <a:stCxn id="9" idx="6"/>
          </p:cNvCxnSpPr>
          <p:nvPr/>
        </p:nvCxnSpPr>
        <p:spPr>
          <a:xfrm flipV="1">
            <a:off x="2970678" y="5257795"/>
            <a:ext cx="678997" cy="183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11575" y="5040645"/>
            <a:ext cx="108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4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17251" y="2964578"/>
            <a:ext cx="9092243" cy="1676433"/>
            <a:chOff x="17251" y="2964578"/>
            <a:chExt cx="9092243" cy="1676433"/>
          </a:xfrm>
        </p:grpSpPr>
        <p:sp>
          <p:nvSpPr>
            <p:cNvPr id="74" name="Rectangle 73"/>
            <p:cNvSpPr/>
            <p:nvPr/>
          </p:nvSpPr>
          <p:spPr>
            <a:xfrm>
              <a:off x="17251" y="2964578"/>
              <a:ext cx="9092243" cy="1676433"/>
            </a:xfrm>
            <a:prstGeom prst="rect">
              <a:avLst/>
            </a:prstGeom>
            <a:solidFill>
              <a:srgbClr val="FF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251" y="3502312"/>
              <a:ext cx="1207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Attacker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4" y="533400"/>
            <a:ext cx="8497019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CleanOS</a:t>
            </a:r>
            <a:r>
              <a:rPr lang="en-US" dirty="0" smtClean="0"/>
              <a:t> Increases Post-Loss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66</a:t>
            </a:fld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-20132" y="4911290"/>
            <a:ext cx="9161255" cy="1676433"/>
            <a:chOff x="-20132" y="4911290"/>
            <a:chExt cx="9161255" cy="1676433"/>
          </a:xfrm>
        </p:grpSpPr>
        <p:sp>
          <p:nvSpPr>
            <p:cNvPr id="75" name="Rectangle 74"/>
            <p:cNvSpPr/>
            <p:nvPr/>
          </p:nvSpPr>
          <p:spPr>
            <a:xfrm>
              <a:off x="31627" y="4911290"/>
              <a:ext cx="9109496" cy="1676433"/>
            </a:xfrm>
            <a:prstGeom prst="rect">
              <a:avLst/>
            </a:prstGeom>
            <a:solidFill>
              <a:srgbClr val="E7FF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0132" y="5431771"/>
              <a:ext cx="1245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</a:rPr>
                <a:t>CleanOS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293960" y="5014808"/>
            <a:ext cx="1817298" cy="1225590"/>
            <a:chOff x="1293960" y="5014808"/>
            <a:chExt cx="1817298" cy="1225590"/>
          </a:xfrm>
        </p:grpSpPr>
        <p:sp>
          <p:nvSpPr>
            <p:cNvPr id="41" name="TextBox 40"/>
            <p:cNvSpPr txBox="1"/>
            <p:nvPr/>
          </p:nvSpPr>
          <p:spPr>
            <a:xfrm>
              <a:off x="1293960" y="5224735"/>
              <a:ext cx="18172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Minimize data on the device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1410658" y="5014808"/>
              <a:ext cx="164021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413535" y="3050843"/>
            <a:ext cx="1640216" cy="1467133"/>
            <a:chOff x="1413535" y="2999084"/>
            <a:chExt cx="1640216" cy="1467133"/>
          </a:xfrm>
        </p:grpSpPr>
        <p:sp>
          <p:nvSpPr>
            <p:cNvPr id="35" name="TextBox 34"/>
            <p:cNvSpPr txBox="1"/>
            <p:nvPr/>
          </p:nvSpPr>
          <p:spPr>
            <a:xfrm>
              <a:off x="1431985" y="3450554"/>
              <a:ext cx="1621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No access to device or cloud keys</a:t>
              </a:r>
              <a:endParaRPr lang="en-US" sz="20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413535" y="2999084"/>
              <a:ext cx="164021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2012829" y="3105493"/>
              <a:ext cx="379560" cy="362298"/>
              <a:chOff x="241540" y="1846053"/>
              <a:chExt cx="379560" cy="362298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41540" y="1846053"/>
                <a:ext cx="379560" cy="362298"/>
              </a:xfrm>
              <a:prstGeom prst="ellipse">
                <a:avLst/>
              </a:prstGeom>
              <a:noFill/>
              <a:ln w="889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>
                <a:stCxn id="56" idx="3"/>
                <a:endCxn id="56" idx="7"/>
              </p:cNvCxnSpPr>
              <p:nvPr/>
            </p:nvCxnSpPr>
            <p:spPr>
              <a:xfrm flipV="1">
                <a:off x="297125" y="1899110"/>
                <a:ext cx="268390" cy="256184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up 95"/>
          <p:cNvGrpSpPr/>
          <p:nvPr/>
        </p:nvGrpSpPr>
        <p:grpSpPr>
          <a:xfrm>
            <a:off x="1431986" y="1549859"/>
            <a:ext cx="7677508" cy="5036013"/>
            <a:chOff x="1431986" y="1549859"/>
            <a:chExt cx="7677508" cy="503601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904805" y="2494772"/>
              <a:ext cx="38802" cy="409110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431986" y="2518895"/>
              <a:ext cx="767750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333127" y="1984062"/>
              <a:ext cx="741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time</a:t>
              </a:r>
              <a:endParaRPr lang="en-US" sz="2000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29133" y="1569989"/>
              <a:ext cx="1483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Device lost/stolen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48711" y="1549859"/>
              <a:ext cx="20041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User notices loss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863972" y="2272246"/>
              <a:ext cx="379558" cy="416301"/>
              <a:chOff x="2605177" y="4066558"/>
              <a:chExt cx="379558" cy="41630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605177" y="4066558"/>
                <a:ext cx="379558" cy="416301"/>
              </a:xfrm>
              <a:prstGeom prst="line">
                <a:avLst/>
              </a:prstGeom>
              <a:ln w="63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619549" y="4066558"/>
                <a:ext cx="365186" cy="416301"/>
              </a:xfrm>
              <a:prstGeom prst="line">
                <a:avLst/>
              </a:prstGeom>
              <a:ln w="63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5690587" y="2286622"/>
              <a:ext cx="379558" cy="416301"/>
              <a:chOff x="2605177" y="4066558"/>
              <a:chExt cx="379558" cy="416301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605177" y="4066558"/>
                <a:ext cx="379558" cy="416301"/>
              </a:xfrm>
              <a:prstGeom prst="line">
                <a:avLst/>
              </a:prstGeom>
              <a:ln w="63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2619549" y="4066558"/>
                <a:ext cx="365186" cy="416301"/>
              </a:xfrm>
              <a:prstGeom prst="line">
                <a:avLst/>
              </a:prstGeom>
              <a:ln w="63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H="1">
              <a:off x="3053751" y="2543177"/>
              <a:ext cx="17254" cy="401004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071005" y="3060215"/>
            <a:ext cx="6107500" cy="1670664"/>
            <a:chOff x="3071005" y="3008456"/>
            <a:chExt cx="6107500" cy="1670664"/>
          </a:xfrm>
        </p:grpSpPr>
        <p:sp>
          <p:nvSpPr>
            <p:cNvPr id="88" name="Rectangle 87"/>
            <p:cNvSpPr/>
            <p:nvPr/>
          </p:nvSpPr>
          <p:spPr>
            <a:xfrm>
              <a:off x="3163016" y="3008456"/>
              <a:ext cx="5825708" cy="1670664"/>
            </a:xfrm>
            <a:prstGeom prst="rect">
              <a:avLst/>
            </a:prstGeom>
            <a:solidFill>
              <a:srgbClr val="FF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74514" y="3105493"/>
              <a:ext cx="5814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Tamper with device physically or in software: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67880" y="3506035"/>
              <a:ext cx="301062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/>
                <a:t>break user password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/>
                <a:t>decrypt all </a:t>
              </a:r>
              <a:r>
                <a:rPr lang="en-US" sz="2000" dirty="0" smtClean="0"/>
                <a:t>SDOs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/>
                <a:t>…</a:t>
              </a:r>
              <a:endParaRPr lang="en-US" sz="2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188912" y="3500999"/>
              <a:ext cx="269864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/>
                <a:t>dump RAM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/>
                <a:t>cold boot attacks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/>
                <a:t>disable connectivity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071005" y="3019229"/>
              <a:ext cx="600399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3071005" y="4997555"/>
            <a:ext cx="6055742" cy="1653600"/>
            <a:chOff x="3071005" y="4997555"/>
            <a:chExt cx="6055742" cy="16536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071005" y="4997555"/>
              <a:ext cx="603848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950802" y="5519262"/>
              <a:ext cx="317594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206165" y="5066581"/>
              <a:ext cx="5782558" cy="400110"/>
            </a:xfrm>
            <a:prstGeom prst="rect">
              <a:avLst/>
            </a:prstGeom>
            <a:solidFill>
              <a:srgbClr val="E7FFF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Control data accesses: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163016" y="5604715"/>
              <a:ext cx="2953105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3838" indent="-223838">
                <a:buFont typeface="Arial" pitchFamily="34" charset="0"/>
                <a:buChar char="•"/>
              </a:pPr>
              <a:r>
                <a:rPr lang="en-US" sz="2000" dirty="0" smtClean="0"/>
                <a:t>audit accesses</a:t>
              </a:r>
            </a:p>
            <a:p>
              <a:pPr marL="223838" indent="-223838">
                <a:buFont typeface="Arial" pitchFamily="34" charset="0"/>
                <a:buChar char="•"/>
              </a:pPr>
              <a:endParaRPr lang="en-US" sz="200" dirty="0" smtClean="0"/>
            </a:p>
            <a:p>
              <a:pPr marL="223838" indent="-223838">
                <a:buFont typeface="Arial" pitchFamily="34" charset="0"/>
                <a:buChar char="•"/>
              </a:pPr>
              <a:r>
                <a:rPr lang="en-US" sz="2000" dirty="0"/>
                <a:t>d</a:t>
              </a:r>
              <a:r>
                <a:rPr lang="en-US" sz="2000" dirty="0" smtClean="0"/>
                <a:t>isable or rate-limit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suspicious accesses</a:t>
              </a:r>
              <a:endParaRPr lang="en-US" sz="2000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3071005" y="5519262"/>
              <a:ext cx="28797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024095" y="5653596"/>
              <a:ext cx="29646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3838" indent="-223838">
                <a:buFont typeface="Arial" pitchFamily="34" charset="0"/>
                <a:buChar char="•"/>
              </a:pPr>
              <a:r>
                <a:rPr lang="en-US" sz="2000" dirty="0"/>
                <a:t>d</a:t>
              </a:r>
              <a:r>
                <a:rPr lang="en-US" sz="2000" dirty="0" smtClean="0"/>
                <a:t>isable all accesses</a:t>
              </a:r>
              <a:endParaRPr lang="en-US" sz="2000" dirty="0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3352800" y="5601837"/>
            <a:ext cx="2064589" cy="40011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6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SDO Abstraction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200"/>
            <a:ext cx="8556171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An SDO is a logical collection of Java objects that contain sensitive data and that are related somehow</a:t>
            </a:r>
          </a:p>
          <a:p>
            <a:pPr lvl="1"/>
            <a:r>
              <a:rPr lang="en-US" dirty="0" smtClean="0"/>
              <a:t>Email-password SDO: password string + all objects computed from it</a:t>
            </a:r>
          </a:p>
          <a:p>
            <a:pPr lvl="1"/>
            <a:r>
              <a:rPr lang="en-US" dirty="0" smtClean="0"/>
              <a:t>Email-contents SDO: all emails in a thread</a:t>
            </a:r>
          </a:p>
          <a:p>
            <a:pPr lvl="1"/>
            <a:r>
              <a:rPr lang="en-US" dirty="0" smtClean="0"/>
              <a:t>Bank-account SDO: all transactions in an account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57199" y="4095326"/>
            <a:ext cx="8229601" cy="2031325"/>
          </a:xfrm>
          <a:prstGeom prst="rect">
            <a:avLst/>
          </a:prstGeom>
          <a:solidFill>
            <a:srgbClr val="DFFDD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nonymous Pro"/>
                <a:cs typeface="Anonymous Pro"/>
              </a:rPr>
              <a:t>c</a:t>
            </a:r>
            <a:r>
              <a:rPr lang="en-US" dirty="0" smtClean="0">
                <a:latin typeface="Anonymous Pro"/>
                <a:cs typeface="Anonymous Pro"/>
              </a:rPr>
              <a:t>lass SDO {</a:t>
            </a:r>
          </a:p>
          <a:p>
            <a:r>
              <a:rPr lang="en-US" dirty="0">
                <a:latin typeface="Anonymous Pro"/>
                <a:cs typeface="Anonymous Pro"/>
              </a:rPr>
              <a:t> </a:t>
            </a:r>
            <a:r>
              <a:rPr lang="en-US" dirty="0" smtClean="0">
                <a:latin typeface="Anonymous Pro"/>
                <a:cs typeface="Anonymous Pro"/>
              </a:rPr>
              <a:t>   SDO(String </a:t>
            </a:r>
            <a:r>
              <a:rPr lang="en-US" b="1" dirty="0" smtClean="0">
                <a:solidFill>
                  <a:srgbClr val="FF0000"/>
                </a:solidFill>
                <a:latin typeface="Anonymous Pro"/>
                <a:cs typeface="Anonymous Pro"/>
              </a:rPr>
              <a:t>description</a:t>
            </a:r>
            <a:r>
              <a:rPr lang="en-US" dirty="0" smtClean="0">
                <a:latin typeface="Anonymous Pro"/>
                <a:cs typeface="Anonymous Pro"/>
              </a:rPr>
              <a:t>, ...);    // create SDO</a:t>
            </a:r>
          </a:p>
          <a:p>
            <a:r>
              <a:rPr lang="en-US" dirty="0">
                <a:latin typeface="Anonymous Pro"/>
                <a:cs typeface="Anonymous Pro"/>
              </a:rPr>
              <a:t> </a:t>
            </a:r>
            <a:r>
              <a:rPr lang="en-US" dirty="0" smtClean="0">
                <a:latin typeface="Anonymous Pro"/>
                <a:cs typeface="Anonymous Pro"/>
              </a:rPr>
              <a:t>   void add(Object o);</a:t>
            </a:r>
            <a:r>
              <a:rPr lang="en-US" dirty="0">
                <a:latin typeface="Anonymous Pro"/>
                <a:cs typeface="Anonymous Pro"/>
              </a:rPr>
              <a:t> </a:t>
            </a:r>
            <a:r>
              <a:rPr lang="en-US" dirty="0" smtClean="0">
                <a:latin typeface="Anonymous Pro"/>
                <a:cs typeface="Anonymous Pro"/>
              </a:rPr>
              <a:t>             // adds object to SDO</a:t>
            </a:r>
          </a:p>
          <a:p>
            <a:r>
              <a:rPr lang="en-US" dirty="0">
                <a:latin typeface="Anonymous Pro"/>
                <a:cs typeface="Anonymous Pro"/>
              </a:rPr>
              <a:t> </a:t>
            </a:r>
            <a:r>
              <a:rPr lang="en-US" dirty="0" smtClean="0">
                <a:latin typeface="Anonymous Pro"/>
                <a:cs typeface="Anonymous Pro"/>
              </a:rPr>
              <a:t>   void remove(Object o);           // removes object from SDO</a:t>
            </a:r>
          </a:p>
          <a:p>
            <a:r>
              <a:rPr lang="en-US" dirty="0" smtClean="0">
                <a:latin typeface="Anonymous Pro"/>
                <a:cs typeface="Anonymous Pro"/>
              </a:rPr>
              <a:t>    …</a:t>
            </a:r>
            <a:endParaRPr lang="en-US" dirty="0">
              <a:latin typeface="Anonymous Pro"/>
              <a:cs typeface="Anonymous Pro"/>
            </a:endParaRPr>
          </a:p>
          <a:p>
            <a:r>
              <a:rPr lang="en-US" dirty="0" smtClean="0">
                <a:latin typeface="Anonymous Pro"/>
                <a:cs typeface="Anonymous Pro"/>
              </a:rPr>
              <a:t>    private </a:t>
            </a:r>
            <a:r>
              <a:rPr lang="en-US" dirty="0" err="1" smtClean="0">
                <a:latin typeface="Anonymous Pro"/>
                <a:cs typeface="Anonymous Pro"/>
              </a:rPr>
              <a:t>int</a:t>
            </a:r>
            <a:r>
              <a:rPr lang="en-US" dirty="0" smtClean="0">
                <a:latin typeface="Anonymous Pro"/>
                <a:cs typeface="Anonymous Pro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nonymous Pro"/>
                <a:cs typeface="Anonymous Pro"/>
              </a:rPr>
              <a:t>sdoID</a:t>
            </a:r>
            <a:r>
              <a:rPr lang="en-US" dirty="0" smtClean="0">
                <a:latin typeface="Anonymous Pro"/>
                <a:cs typeface="Anonymous Pro"/>
              </a:rPr>
              <a:t>;               // unique ID for SDO</a:t>
            </a:r>
          </a:p>
          <a:p>
            <a:r>
              <a:rPr lang="en-US" dirty="0" smtClean="0">
                <a:latin typeface="Anonymous Pro"/>
                <a:cs typeface="Anonymous Pro"/>
              </a:rPr>
              <a:t>}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850558" y="3894799"/>
            <a:ext cx="877939" cy="589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185343" y="3525467"/>
            <a:ext cx="41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uman-readable and used for auditing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3048000" y="5803062"/>
            <a:ext cx="1241527" cy="676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870734" y="6109840"/>
            <a:ext cx="536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 smtClean="0">
                <a:solidFill>
                  <a:srgbClr val="0070C0"/>
                </a:solidFill>
              </a:rPr>
              <a:t>sed for identifying SDOs locally and remotely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2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 txBox="1">
            <a:spLocks/>
          </p:cNvSpPr>
          <p:nvPr/>
        </p:nvSpPr>
        <p:spPr>
          <a:xfrm>
            <a:off x="457199" y="1600200"/>
            <a:ext cx="8556171" cy="31242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76"/>
              </a:spcBef>
            </a:pPr>
            <a:r>
              <a:rPr lang="en-US" dirty="0" smtClean="0"/>
              <a:t>Default Email app hoards passwords and subjects</a:t>
            </a:r>
            <a:endParaRPr lang="en-US" sz="1000" dirty="0"/>
          </a:p>
          <a:p>
            <a:pPr>
              <a:spcBef>
                <a:spcPts val="1176"/>
              </a:spcBef>
            </a:pPr>
            <a:r>
              <a:rPr lang="en-US" dirty="0" smtClean="0"/>
              <a:t>Hard for apps to manage sensitive on their own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With </a:t>
            </a:r>
            <a:r>
              <a:rPr lang="en-US" dirty="0" err="1" smtClean="0"/>
              <a:t>CleanOS</a:t>
            </a:r>
            <a:r>
              <a:rPr lang="en-US" dirty="0" smtClean="0"/>
              <a:t>, developers simply create SDOs and place their sensitive data in them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Clean Email App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3858" y="3710006"/>
            <a:ext cx="5819942" cy="2585323"/>
          </a:xfrm>
          <a:prstGeom prst="rect">
            <a:avLst/>
          </a:prstGeom>
          <a:solidFill>
            <a:srgbClr val="DFFDD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nonymous Pro"/>
                <a:cs typeface="Anonymous Pro"/>
              </a:rPr>
              <a:t>SDO </a:t>
            </a:r>
            <a:r>
              <a:rPr lang="en-US" dirty="0" err="1" smtClean="0">
                <a:solidFill>
                  <a:srgbClr val="FF0000"/>
                </a:solidFill>
                <a:latin typeface="Anonymous Pro"/>
                <a:cs typeface="Anonymous Pro"/>
              </a:rPr>
              <a:t>pwSDO</a:t>
            </a:r>
            <a:r>
              <a:rPr lang="en-US" dirty="0" smtClean="0">
                <a:latin typeface="Anonymous Pro"/>
                <a:cs typeface="Anonymous Pro"/>
              </a:rPr>
              <a:t> = new SDO(“Password of ” + user);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Anonymous Pro"/>
                <a:cs typeface="Anonymous Pro"/>
              </a:rPr>
              <a:t>pwSDO</a:t>
            </a:r>
            <a:r>
              <a:rPr lang="en-US" dirty="0" err="1" smtClean="0">
                <a:latin typeface="Anonymous Pro"/>
                <a:cs typeface="Anonymous Pro"/>
              </a:rPr>
              <a:t>.add</a:t>
            </a:r>
            <a:r>
              <a:rPr lang="en-US" dirty="0" smtClean="0">
                <a:latin typeface="Anonymous Pro"/>
                <a:cs typeface="Anonymous Pro"/>
              </a:rPr>
              <a:t>(password);</a:t>
            </a:r>
          </a:p>
          <a:p>
            <a:r>
              <a:rPr lang="en-US" dirty="0" smtClean="0">
                <a:latin typeface="Anonymous Pro"/>
                <a:cs typeface="Anonymous Pro"/>
              </a:rPr>
              <a:t>...</a:t>
            </a:r>
          </a:p>
          <a:p>
            <a:r>
              <a:rPr lang="en-US" dirty="0" smtClean="0">
                <a:latin typeface="Anonymous Pro"/>
                <a:cs typeface="Anonymous Pro"/>
              </a:rPr>
              <a:t>SDO </a:t>
            </a:r>
            <a:r>
              <a:rPr lang="en-US" dirty="0" err="1" smtClean="0">
                <a:solidFill>
                  <a:srgbClr val="0070C0"/>
                </a:solidFill>
                <a:latin typeface="Anonymous Pro"/>
                <a:cs typeface="Anonymous Pro"/>
              </a:rPr>
              <a:t>emailSDO</a:t>
            </a:r>
            <a:r>
              <a:rPr lang="en-US" dirty="0" smtClean="0">
                <a:latin typeface="Anonymous Pro"/>
                <a:cs typeface="Anonymous Pro"/>
              </a:rPr>
              <a:t> </a:t>
            </a:r>
            <a:r>
              <a:rPr lang="en-US" dirty="0">
                <a:latin typeface="Anonymous Pro"/>
                <a:cs typeface="Anonymous Pro"/>
              </a:rPr>
              <a:t>= new SDO(</a:t>
            </a:r>
            <a:r>
              <a:rPr lang="en-US" dirty="0" smtClean="0">
                <a:latin typeface="Anonymous Pro"/>
                <a:cs typeface="Anonymous Pro"/>
              </a:rPr>
              <a:t>“Email: ” + </a:t>
            </a:r>
            <a:r>
              <a:rPr lang="en-US" dirty="0" err="1" smtClean="0">
                <a:latin typeface="Anonymous Pro"/>
                <a:cs typeface="Anonymous Pro"/>
              </a:rPr>
              <a:t>mSubject</a:t>
            </a:r>
            <a:r>
              <a:rPr lang="en-US" dirty="0" smtClean="0">
                <a:latin typeface="Anonymous Pro"/>
                <a:cs typeface="Anonymous Pro"/>
              </a:rPr>
              <a:t>)</a:t>
            </a:r>
            <a:r>
              <a:rPr lang="en-US" dirty="0">
                <a:latin typeface="Anonymous Pro"/>
                <a:cs typeface="Anonymous Pro"/>
              </a:rPr>
              <a:t>;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Anonymous Pro"/>
                <a:cs typeface="Anonymous Pro"/>
              </a:rPr>
              <a:t>emailSDO</a:t>
            </a:r>
            <a:r>
              <a:rPr lang="en-US" dirty="0" err="1" smtClean="0">
                <a:latin typeface="Anonymous Pro"/>
                <a:cs typeface="Anonymous Pro"/>
              </a:rPr>
              <a:t>.add</a:t>
            </a:r>
            <a:r>
              <a:rPr lang="en-US" dirty="0">
                <a:latin typeface="Anonymous Pro"/>
                <a:cs typeface="Anonymous Pro"/>
              </a:rPr>
              <a:t>(</a:t>
            </a:r>
            <a:r>
              <a:rPr lang="en-US" dirty="0" err="1">
                <a:latin typeface="Anonymous Pro"/>
                <a:cs typeface="Anonymous Pro"/>
              </a:rPr>
              <a:t>mSubject</a:t>
            </a:r>
            <a:r>
              <a:rPr lang="en-US" dirty="0">
                <a:latin typeface="Anonymous Pro"/>
                <a:cs typeface="Anonymous Pro"/>
              </a:rPr>
              <a:t>);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Anonymous Pro"/>
                <a:cs typeface="Anonymous Pro"/>
              </a:rPr>
              <a:t>emailSDO</a:t>
            </a:r>
            <a:r>
              <a:rPr lang="en-US" dirty="0" err="1" smtClean="0">
                <a:latin typeface="Anonymous Pro"/>
                <a:cs typeface="Anonymous Pro"/>
              </a:rPr>
              <a:t>.add</a:t>
            </a:r>
            <a:r>
              <a:rPr lang="en-US" dirty="0">
                <a:latin typeface="Anonymous Pro"/>
                <a:cs typeface="Anonymous Pro"/>
              </a:rPr>
              <a:t>(</a:t>
            </a:r>
            <a:r>
              <a:rPr lang="en-US" dirty="0" err="1">
                <a:latin typeface="Anonymous Pro"/>
                <a:cs typeface="Anonymous Pro"/>
              </a:rPr>
              <a:t>mTextContent</a:t>
            </a:r>
            <a:r>
              <a:rPr lang="en-US" dirty="0">
                <a:latin typeface="Anonymous Pro"/>
                <a:cs typeface="Anonymous Pro"/>
              </a:rPr>
              <a:t>);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Anonymous Pro"/>
                <a:cs typeface="Anonymous Pro"/>
              </a:rPr>
              <a:t>emailSDO</a:t>
            </a:r>
            <a:r>
              <a:rPr lang="en-US" dirty="0" err="1" smtClean="0">
                <a:latin typeface="Anonymous Pro"/>
                <a:cs typeface="Anonymous Pro"/>
              </a:rPr>
              <a:t>.add</a:t>
            </a:r>
            <a:r>
              <a:rPr lang="en-US" dirty="0">
                <a:latin typeface="Anonymous Pro"/>
                <a:cs typeface="Anonymous Pro"/>
              </a:rPr>
              <a:t>(</a:t>
            </a:r>
            <a:r>
              <a:rPr lang="en-US" dirty="0" err="1">
                <a:latin typeface="Anonymous Pro"/>
                <a:cs typeface="Anonymous Pro"/>
              </a:rPr>
              <a:t>mHtmlContent</a:t>
            </a:r>
            <a:r>
              <a:rPr lang="en-US" dirty="0">
                <a:latin typeface="Anonymous Pro"/>
                <a:cs typeface="Anonymous Pro"/>
              </a:rPr>
              <a:t>);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Anonymous Pro"/>
                <a:cs typeface="Anonymous Pro"/>
              </a:rPr>
              <a:t>emailSDO</a:t>
            </a:r>
            <a:r>
              <a:rPr lang="en-US" dirty="0" err="1" smtClean="0">
                <a:latin typeface="Anonymous Pro"/>
                <a:cs typeface="Anonymous Pro"/>
              </a:rPr>
              <a:t>.add</a:t>
            </a:r>
            <a:r>
              <a:rPr lang="en-US" dirty="0">
                <a:latin typeface="Anonymous Pro"/>
                <a:cs typeface="Anonymous Pro"/>
              </a:rPr>
              <a:t>(</a:t>
            </a:r>
            <a:r>
              <a:rPr lang="en-US" dirty="0" err="1">
                <a:latin typeface="Anonymous Pro"/>
                <a:cs typeface="Anonymous Pro"/>
              </a:rPr>
              <a:t>mTextReply</a:t>
            </a:r>
            <a:r>
              <a:rPr lang="en-US" dirty="0">
                <a:latin typeface="Anonymous Pro"/>
                <a:cs typeface="Anonymous Pro"/>
              </a:rPr>
              <a:t>);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Anonymous Pro"/>
                <a:cs typeface="Anonymous Pro"/>
              </a:rPr>
              <a:t>emailSDO</a:t>
            </a:r>
            <a:r>
              <a:rPr lang="en-US" dirty="0" err="1" smtClean="0">
                <a:latin typeface="Anonymous Pro"/>
                <a:cs typeface="Anonymous Pro"/>
              </a:rPr>
              <a:t>.add</a:t>
            </a:r>
            <a:r>
              <a:rPr lang="en-US" dirty="0">
                <a:latin typeface="Anonymous Pro"/>
                <a:cs typeface="Anonymous Pro"/>
              </a:rPr>
              <a:t>(</a:t>
            </a:r>
            <a:r>
              <a:rPr lang="en-US" dirty="0" err="1">
                <a:latin typeface="Anonymous Pro"/>
                <a:cs typeface="Anonymous Pro"/>
              </a:rPr>
              <a:t>mHtmlReply</a:t>
            </a:r>
            <a:r>
              <a:rPr lang="en-US" dirty="0" smtClean="0">
                <a:latin typeface="Anonymous Pro"/>
                <a:cs typeface="Anonymous Pro"/>
              </a:rPr>
              <a:t>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2377" y="6550223"/>
            <a:ext cx="2162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(code adapted for clarity)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7166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262" y="2050088"/>
            <a:ext cx="4331155" cy="2255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Application (Java)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CleanOS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5479" y="161995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Device</a:t>
            </a:r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09784" y="3620540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999138" y="2573022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369638" y="3988732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438543" y="274120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49805" y="312551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440098" y="321778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089571" y="321263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04458" y="311224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635478" y="3791644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041676" y="2403440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1263" y="4303232"/>
            <a:ext cx="4331154" cy="1722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Dalvik</a:t>
            </a:r>
            <a:r>
              <a:rPr lang="en-US" sz="2000" dirty="0" smtClean="0">
                <a:solidFill>
                  <a:schemeClr val="tx1"/>
                </a:solidFill>
              </a:rPr>
              <a:t> VM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262" y="6025448"/>
            <a:ext cx="4331155" cy="484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5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Motivation (cont.)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905000"/>
            <a:ext cx="8640762" cy="4329113"/>
          </a:xfrm>
          <a:ln/>
        </p:spPr>
        <p:txBody>
          <a:bodyPr tIns="0">
            <a:normAutofit fontScale="77500" lnSpcReduction="20000"/>
          </a:bodyPr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Vetting process is not flawless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”Bad apps” </a:t>
            </a:r>
            <a:r>
              <a:rPr lang="en-US" dirty="0"/>
              <a:t>make it to the App Store</a:t>
            </a:r>
          </a:p>
          <a:p>
            <a:pPr marL="341313" indent="-341313">
              <a:lnSpc>
                <a:spcPct val="14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Apple removed several apps after they were available e.g.,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Flashlight (enables tethering w/o the network operator's consent)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Storm8 games harvested device phone numbers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/>
              <a:t>MogoRoad</a:t>
            </a:r>
            <a:r>
              <a:rPr lang="en-US" dirty="0"/>
              <a:t> collect phone numbers of free app users </a:t>
            </a:r>
          </a:p>
          <a:p>
            <a:pPr marL="741363" lvl="1" indent="-284163">
              <a:lnSpc>
                <a:spcPct val="14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→ Telemarketers called and offered the paid full version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i="1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32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262" y="2050088"/>
            <a:ext cx="4331155" cy="2255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Application (Java)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1263" y="4303232"/>
            <a:ext cx="4331154" cy="1722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CleanOS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Dalvik</a:t>
            </a:r>
            <a:r>
              <a:rPr lang="en-US" sz="2000" b="1" dirty="0" smtClean="0">
                <a:solidFill>
                  <a:srgbClr val="0070C0"/>
                </a:solidFill>
              </a:rPr>
              <a:t> VM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985770" y="3098704"/>
            <a:ext cx="561940" cy="5619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98014" y="2723000"/>
            <a:ext cx="103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pwSDO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CleanOS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5479" y="161995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Device</a:t>
            </a:r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09784" y="3620540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999138" y="2573022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369638" y="3988732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438543" y="274120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49805" y="312551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440098" y="321778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089571" y="321263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04458" y="311224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635478" y="3791644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041676" y="2403440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29958" y="4752202"/>
            <a:ext cx="1301031" cy="8298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Tracking</a:t>
            </a:r>
          </a:p>
          <a:p>
            <a:pPr algn="ctr"/>
            <a:r>
              <a:rPr lang="en-US" dirty="0" smtClean="0"/>
              <a:t>(modified </a:t>
            </a:r>
            <a:r>
              <a:rPr lang="en-US" dirty="0" err="1" smtClean="0"/>
              <a:t>TaintDroid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38560" y="2403440"/>
            <a:ext cx="23408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Anonymous Pro"/>
                <a:cs typeface="Anonymous Pro"/>
              </a:rPr>
              <a:t>registerSDO</a:t>
            </a:r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(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  123,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  “</a:t>
            </a:r>
            <a:r>
              <a:rPr lang="en-US" sz="1400" dirty="0" err="1" smtClean="0">
                <a:solidFill>
                  <a:srgbClr val="FF0000"/>
                </a:solidFill>
                <a:latin typeface="Anonymous Pro"/>
                <a:cs typeface="Anonymous Pro"/>
              </a:rPr>
              <a:t>com.android.email</a:t>
            </a:r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”,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  “Password of Yang”,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  0x1a2b…)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20890" y="3599646"/>
            <a:ext cx="20981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21262" y="6025448"/>
            <a:ext cx="4331155" cy="484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655456" y="4752202"/>
            <a:ext cx="1240060" cy="8298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Eviction</a:t>
            </a:r>
            <a:endParaRPr lang="en-US" dirty="0"/>
          </a:p>
          <a:p>
            <a:pPr algn="ctr"/>
            <a:r>
              <a:rPr lang="en-US" dirty="0" smtClean="0"/>
              <a:t>(evict-idle GC)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22732" y="4752202"/>
            <a:ext cx="1319248" cy="8298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Decryption</a:t>
            </a:r>
            <a:endParaRPr lang="en-US" dirty="0"/>
          </a:p>
          <a:p>
            <a:pPr algn="ctr"/>
            <a:r>
              <a:rPr lang="en-US" dirty="0" smtClean="0"/>
              <a:t>(modified interpreter)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958" y="4338251"/>
            <a:ext cx="334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(SDO ID: 123, Key: 0x1a2b…)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82144" y="2050087"/>
            <a:ext cx="2363489" cy="4460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916360" y="1610253"/>
            <a:ext cx="189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Trusted Cloud(s)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976788" y="2163508"/>
            <a:ext cx="17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SDO Database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796045" y="2746550"/>
            <a:ext cx="215053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ID: 123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App: </a:t>
            </a:r>
            <a:r>
              <a:rPr lang="en-US" sz="1400" dirty="0" err="1" smtClean="0">
                <a:solidFill>
                  <a:srgbClr val="FF0000"/>
                </a:solidFill>
              </a:rPr>
              <a:t>com.android.email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err="1" smtClean="0">
                <a:solidFill>
                  <a:srgbClr val="FF0000"/>
                </a:solidFill>
              </a:rPr>
              <a:t>Desc</a:t>
            </a:r>
            <a:r>
              <a:rPr lang="en-US" sz="1400" dirty="0" smtClean="0">
                <a:solidFill>
                  <a:srgbClr val="FF0000"/>
                </a:solidFill>
              </a:rPr>
              <a:t>: Password of Yang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Key: 0x1a2b…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96045" y="3700657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47" name="TextBox 46"/>
          <p:cNvSpPr txBox="1"/>
          <p:nvPr/>
        </p:nvSpPr>
        <p:spPr>
          <a:xfrm>
            <a:off x="7258917" y="4202730"/>
            <a:ext cx="117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Audit Log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796045" y="4606858"/>
            <a:ext cx="21505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Create SDO 123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App: …	</a:t>
            </a:r>
            <a:r>
              <a:rPr lang="en-US" sz="1400" dirty="0" err="1" smtClean="0">
                <a:solidFill>
                  <a:srgbClr val="FF0000"/>
                </a:solidFill>
              </a:rPr>
              <a:t>Desc</a:t>
            </a:r>
            <a:r>
              <a:rPr lang="en-US" sz="1400" dirty="0" smtClean="0">
                <a:solidFill>
                  <a:srgbClr val="FF0000"/>
                </a:solidFill>
              </a:rPr>
              <a:t>: …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96045" y="3808379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61" name="TextBox 60"/>
          <p:cNvSpPr txBox="1"/>
          <p:nvPr/>
        </p:nvSpPr>
        <p:spPr>
          <a:xfrm>
            <a:off x="6796045" y="2532840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62" name="TextBox 61"/>
          <p:cNvSpPr txBox="1"/>
          <p:nvPr/>
        </p:nvSpPr>
        <p:spPr>
          <a:xfrm>
            <a:off x="6796045" y="2640562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132951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49" grpId="1"/>
      <p:bldP spid="17" grpId="0"/>
      <p:bldP spid="7" grpId="0"/>
      <p:bldP spid="7" grpId="1"/>
      <p:bldP spid="45" grpId="0" animBg="1"/>
      <p:bldP spid="46" grpId="0" animBg="1"/>
      <p:bldP spid="54" grpId="0" animBg="1"/>
      <p:bldP spid="60" grpId="0" animBg="1"/>
      <p:bldP spid="61" grpId="0" animBg="1"/>
      <p:bldP spid="6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262" y="1610253"/>
            <a:ext cx="8924371" cy="4900168"/>
            <a:chOff x="121262" y="1610253"/>
            <a:chExt cx="8924371" cy="4900168"/>
          </a:xfrm>
        </p:grpSpPr>
        <p:sp>
          <p:nvSpPr>
            <p:cNvPr id="86" name="Rectangle 85"/>
            <p:cNvSpPr/>
            <p:nvPr/>
          </p:nvSpPr>
          <p:spPr>
            <a:xfrm>
              <a:off x="121262" y="2050088"/>
              <a:ext cx="4331155" cy="22555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Application (Java)</a:t>
              </a:r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21263" y="4303232"/>
              <a:ext cx="4331154" cy="172221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b="1" dirty="0" err="1" smtClean="0">
                  <a:solidFill>
                    <a:srgbClr val="0070C0"/>
                  </a:solidFill>
                </a:rPr>
                <a:t>CleanOS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Dalvik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VM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475479" y="1619958"/>
              <a:ext cx="1634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Mobile Device</a:t>
              </a:r>
              <a:endParaRPr lang="en-US" dirty="0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09784" y="3620540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999138" y="2573022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1369638" y="3988732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2438543" y="2741208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2049805" y="3125515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3440098" y="3217788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2804458" y="3112248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2635478" y="3791644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4041676" y="2403440"/>
              <a:ext cx="108000" cy="10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9958" y="4752202"/>
              <a:ext cx="1301031" cy="8298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Tracking</a:t>
              </a:r>
            </a:p>
            <a:p>
              <a:pPr algn="ctr"/>
              <a:r>
                <a:rPr lang="en-US" dirty="0" smtClean="0"/>
                <a:t>(modified </a:t>
              </a:r>
              <a:r>
                <a:rPr lang="en-US" dirty="0" err="1" smtClean="0"/>
                <a:t>TaintDroid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438560" y="2403440"/>
              <a:ext cx="234085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nonymous Pro"/>
                  <a:cs typeface="Anonymous Pro"/>
                </a:rPr>
                <a:t>registerSDO</a:t>
              </a:r>
              <a:r>
                <a:rPr lang="en-US" sz="1400" dirty="0" smtClean="0">
                  <a:latin typeface="Anonymous Pro"/>
                  <a:cs typeface="Anonymous Pro"/>
                </a:rPr>
                <a:t>(</a:t>
              </a:r>
            </a:p>
            <a:p>
              <a:r>
                <a:rPr lang="en-US" sz="1400" dirty="0" smtClean="0">
                  <a:latin typeface="Anonymous Pro"/>
                  <a:cs typeface="Anonymous Pro"/>
                </a:rPr>
                <a:t>  123,</a:t>
              </a:r>
            </a:p>
            <a:p>
              <a:r>
                <a:rPr lang="en-US" sz="1400" dirty="0" smtClean="0">
                  <a:latin typeface="Anonymous Pro"/>
                  <a:cs typeface="Anonymous Pro"/>
                </a:rPr>
                <a:t>  “</a:t>
              </a:r>
              <a:r>
                <a:rPr lang="en-US" sz="1400" dirty="0" err="1" smtClean="0">
                  <a:latin typeface="Anonymous Pro"/>
                  <a:cs typeface="Anonymous Pro"/>
                </a:rPr>
                <a:t>com.android.email</a:t>
              </a:r>
              <a:r>
                <a:rPr lang="en-US" sz="1400" dirty="0" smtClean="0">
                  <a:latin typeface="Anonymous Pro"/>
                  <a:cs typeface="Anonymous Pro"/>
                </a:rPr>
                <a:t>”,</a:t>
              </a:r>
            </a:p>
            <a:p>
              <a:r>
                <a:rPr lang="en-US" sz="1400" dirty="0" smtClean="0">
                  <a:latin typeface="Anonymous Pro"/>
                  <a:cs typeface="Anonymous Pro"/>
                </a:rPr>
                <a:t>  “Password of Yang”,</a:t>
              </a:r>
            </a:p>
            <a:p>
              <a:r>
                <a:rPr lang="en-US" sz="1400" dirty="0" smtClean="0">
                  <a:latin typeface="Anonymous Pro"/>
                  <a:cs typeface="Anonymous Pro"/>
                </a:rPr>
                <a:t>  0x1a2b…)</a:t>
              </a: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4520890" y="3599646"/>
              <a:ext cx="2098109" cy="0"/>
            </a:xfrm>
            <a:prstGeom prst="straightConnector1">
              <a:avLst/>
            </a:prstGeom>
            <a:ln>
              <a:solidFill>
                <a:srgbClr val="29293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121262" y="6025448"/>
              <a:ext cx="4331155" cy="4849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Linux</a:t>
              </a:r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655456" y="4752202"/>
              <a:ext cx="1240060" cy="8298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Eviction</a:t>
              </a:r>
              <a:endParaRPr lang="en-US" dirty="0"/>
            </a:p>
            <a:p>
              <a:pPr algn="ctr"/>
              <a:r>
                <a:rPr lang="en-US" dirty="0" smtClean="0"/>
                <a:t>(evict-idle GC)</a:t>
              </a:r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022732" y="4752202"/>
              <a:ext cx="1319248" cy="8298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Decryption</a:t>
              </a:r>
              <a:endParaRPr lang="en-US" dirty="0"/>
            </a:p>
            <a:p>
              <a:pPr algn="ctr"/>
              <a:r>
                <a:rPr lang="en-US" dirty="0" smtClean="0"/>
                <a:t>(modified interpreter)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29958" y="4338251"/>
              <a:ext cx="3343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(SDO ID: 123, Key: 0x1a2b…)</a:t>
              </a:r>
              <a:endParaRPr lang="en-US" i="1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682144" y="2050087"/>
              <a:ext cx="2363489" cy="446033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916360" y="1610253"/>
              <a:ext cx="1895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Trusted Cloud(s)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976788" y="2163508"/>
              <a:ext cx="173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SDO Database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96045" y="2746550"/>
              <a:ext cx="2150536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ID: 123</a:t>
              </a:r>
            </a:p>
            <a:p>
              <a:r>
                <a:rPr lang="en-US" sz="1400" dirty="0" smtClean="0"/>
                <a:t>App: </a:t>
              </a:r>
              <a:r>
                <a:rPr lang="en-US" sz="1400" dirty="0" err="1" smtClean="0"/>
                <a:t>com.android.email</a:t>
              </a:r>
              <a:endParaRPr lang="en-US" sz="1400" dirty="0" smtClean="0"/>
            </a:p>
            <a:p>
              <a:r>
                <a:rPr lang="en-US" sz="1400" dirty="0" err="1" smtClean="0"/>
                <a:t>Desc</a:t>
              </a:r>
              <a:r>
                <a:rPr lang="en-US" sz="1400" dirty="0" smtClean="0"/>
                <a:t>: Password of Yang</a:t>
              </a:r>
            </a:p>
            <a:p>
              <a:r>
                <a:rPr lang="en-US" sz="1400" dirty="0" smtClean="0"/>
                <a:t>Key: 0x1a2b…</a:t>
              </a:r>
              <a:endParaRPr lang="en-US" sz="1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796045" y="3700657"/>
              <a:ext cx="2150536" cy="1077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258917" y="4202730"/>
              <a:ext cx="1172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Audit Log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796045" y="4606858"/>
              <a:ext cx="215053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Create SDO 123</a:t>
              </a:r>
            </a:p>
            <a:p>
              <a:r>
                <a:rPr lang="en-US" sz="1400" dirty="0" smtClean="0"/>
                <a:t>App: …	</a:t>
              </a:r>
              <a:r>
                <a:rPr lang="en-US" sz="1400" dirty="0" err="1" smtClean="0"/>
                <a:t>Desc</a:t>
              </a:r>
              <a:r>
                <a:rPr lang="en-US" sz="1400" dirty="0" smtClean="0"/>
                <a:t>: …</a:t>
              </a:r>
              <a:endParaRPr lang="en-US" sz="1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796045" y="3808379"/>
              <a:ext cx="2150536" cy="1077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96045" y="2532840"/>
              <a:ext cx="2150536" cy="1077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796045" y="2640562"/>
              <a:ext cx="2150536" cy="1077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00" dirty="0"/>
            </a:p>
          </p:txBody>
        </p:sp>
      </p:grpSp>
      <p:sp>
        <p:nvSpPr>
          <p:cNvPr id="48" name="Oval 47"/>
          <p:cNvSpPr/>
          <p:nvPr/>
        </p:nvSpPr>
        <p:spPr>
          <a:xfrm>
            <a:off x="985770" y="3098704"/>
            <a:ext cx="561940" cy="5619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98014" y="2723000"/>
            <a:ext cx="103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pwSDO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CleanOS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089571" y="321263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1964126" y="2380835"/>
            <a:ext cx="5649163" cy="187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368189" y="2625903"/>
            <a:ext cx="1440000" cy="3705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password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2368189" y="3143603"/>
            <a:ext cx="4968000" cy="3705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imap</a:t>
            </a:r>
            <a:r>
              <a:rPr lang="en-US" dirty="0" smtClean="0"/>
              <a:t>://user:password@imap.server.com:143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357163" y="3664303"/>
            <a:ext cx="4824000" cy="3705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smtp</a:t>
            </a:r>
            <a:r>
              <a:rPr lang="en-US" dirty="0" smtClean="0"/>
              <a:t>://user:password@smtp.server.com:25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041676" y="2388356"/>
            <a:ext cx="301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pwSDO</a:t>
            </a:r>
            <a:r>
              <a:rPr lang="en-US" i="1" dirty="0" smtClean="0"/>
              <a:t>: Password of Yang</a:t>
            </a:r>
            <a:endParaRPr lang="en-US" i="1" dirty="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1353172" y="328312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211672" y="3485371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7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51" grpId="0" animBg="1"/>
      <p:bldP spid="5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262" y="2050088"/>
            <a:ext cx="4331155" cy="2255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Application (Java)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985770" y="3098704"/>
            <a:ext cx="561940" cy="5619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98014" y="2723000"/>
            <a:ext cx="103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pwSDO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CleanOS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0421"/>
            <a:ext cx="2895600" cy="365125"/>
          </a:xfrm>
        </p:spPr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5479" y="161995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Device</a:t>
            </a:r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09784" y="3620540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999138" y="2573022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369638" y="3988732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438543" y="274120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49805" y="312551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440098" y="321778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089571" y="321263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04458" y="311224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635478" y="3791644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041676" y="2403440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353172" y="328312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211672" y="3485371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21263" y="4303232"/>
            <a:ext cx="4331154" cy="1722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CleanOS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Dalvik</a:t>
            </a:r>
            <a:r>
              <a:rPr lang="en-US" sz="2000" b="1" dirty="0" smtClean="0">
                <a:solidFill>
                  <a:srgbClr val="0070C0"/>
                </a:solidFill>
              </a:rPr>
              <a:t> VM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9958" y="4752202"/>
            <a:ext cx="1301031" cy="8298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Tracking</a:t>
            </a:r>
          </a:p>
          <a:p>
            <a:pPr algn="ctr"/>
            <a:r>
              <a:rPr lang="en-US" dirty="0" smtClean="0"/>
              <a:t>(modified </a:t>
            </a:r>
            <a:r>
              <a:rPr lang="en-US" dirty="0" err="1" smtClean="0"/>
              <a:t>TaintDroid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21262" y="6025448"/>
            <a:ext cx="4331155" cy="484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655456" y="4752202"/>
            <a:ext cx="1240060" cy="8298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Eviction</a:t>
            </a:r>
            <a:endParaRPr lang="en-US" dirty="0"/>
          </a:p>
          <a:p>
            <a:pPr algn="ctr"/>
            <a:r>
              <a:rPr lang="en-US" dirty="0" smtClean="0"/>
              <a:t>(evict-idle GC)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22732" y="4752202"/>
            <a:ext cx="1319248" cy="8298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Decryption</a:t>
            </a:r>
            <a:endParaRPr lang="en-US" dirty="0"/>
          </a:p>
          <a:p>
            <a:pPr algn="ctr"/>
            <a:r>
              <a:rPr lang="en-US" dirty="0" smtClean="0"/>
              <a:t>(modified interpreter)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9958" y="4338251"/>
            <a:ext cx="334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(SDO ID: 123, Key: 0x1a2b…)</a:t>
            </a:r>
            <a:endParaRPr lang="en-US" i="1" dirty="0"/>
          </a:p>
        </p:txBody>
      </p:sp>
      <p:sp>
        <p:nvSpPr>
          <p:cNvPr id="45" name="Rectangle 44"/>
          <p:cNvSpPr/>
          <p:nvPr/>
        </p:nvSpPr>
        <p:spPr>
          <a:xfrm>
            <a:off x="6682144" y="2050087"/>
            <a:ext cx="2363489" cy="4460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16360" y="1610253"/>
            <a:ext cx="189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Trusted Cloud(s)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976788" y="2163508"/>
            <a:ext cx="17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SDO Database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796045" y="2746550"/>
            <a:ext cx="215053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ID: 123</a:t>
            </a:r>
          </a:p>
          <a:p>
            <a:r>
              <a:rPr lang="en-US" sz="1400" dirty="0" smtClean="0"/>
              <a:t>App: </a:t>
            </a:r>
            <a:r>
              <a:rPr lang="en-US" sz="1400" dirty="0" err="1" smtClean="0"/>
              <a:t>com.android.email</a:t>
            </a:r>
            <a:endParaRPr lang="en-US" sz="1400" dirty="0" smtClean="0"/>
          </a:p>
          <a:p>
            <a:r>
              <a:rPr lang="en-US" sz="1400" dirty="0" err="1" smtClean="0"/>
              <a:t>Desc</a:t>
            </a:r>
            <a:r>
              <a:rPr lang="en-US" sz="1400" dirty="0" smtClean="0"/>
              <a:t>: Password of Yang</a:t>
            </a:r>
          </a:p>
          <a:p>
            <a:r>
              <a:rPr lang="en-US" sz="1400" dirty="0" smtClean="0"/>
              <a:t>Key: 0x1a2b…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6796045" y="3700657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61" name="TextBox 60"/>
          <p:cNvSpPr txBox="1"/>
          <p:nvPr/>
        </p:nvSpPr>
        <p:spPr>
          <a:xfrm>
            <a:off x="7258917" y="4202730"/>
            <a:ext cx="117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Audit Log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796045" y="4606858"/>
            <a:ext cx="21505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Create SDO 123</a:t>
            </a:r>
          </a:p>
          <a:p>
            <a:r>
              <a:rPr lang="en-US" sz="1400" dirty="0" smtClean="0"/>
              <a:t>App: …	</a:t>
            </a:r>
            <a:r>
              <a:rPr lang="en-US" sz="1400" dirty="0" err="1" smtClean="0"/>
              <a:t>Desc</a:t>
            </a:r>
            <a:r>
              <a:rPr lang="en-US" sz="1400" dirty="0" smtClean="0"/>
              <a:t>: …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6796045" y="3808379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66" name="TextBox 65"/>
          <p:cNvSpPr txBox="1"/>
          <p:nvPr/>
        </p:nvSpPr>
        <p:spPr>
          <a:xfrm>
            <a:off x="6796045" y="2532840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67" name="TextBox 66"/>
          <p:cNvSpPr txBox="1"/>
          <p:nvPr/>
        </p:nvSpPr>
        <p:spPr>
          <a:xfrm>
            <a:off x="6796045" y="2640562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2421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262" y="2050088"/>
            <a:ext cx="4331155" cy="2255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Application (Java)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985770" y="3098704"/>
            <a:ext cx="561940" cy="56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98014" y="2723000"/>
            <a:ext cx="103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pwSDO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CleanOS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5479" y="161995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Device</a:t>
            </a:r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09784" y="3620540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999138" y="2573022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369638" y="3988732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438543" y="274120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49805" y="312551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440098" y="321778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089571" y="321263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04458" y="311224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635478" y="3791644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041676" y="2403440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353172" y="328312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211672" y="3485371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21263" y="4303232"/>
            <a:ext cx="4331154" cy="1722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CleanOS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Dalvik</a:t>
            </a:r>
            <a:r>
              <a:rPr lang="en-US" sz="2000" b="1" dirty="0" smtClean="0">
                <a:solidFill>
                  <a:srgbClr val="0070C0"/>
                </a:solidFill>
              </a:rPr>
              <a:t> VM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9958" y="4752202"/>
            <a:ext cx="1301031" cy="8298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Tracking</a:t>
            </a:r>
          </a:p>
          <a:p>
            <a:pPr algn="ctr"/>
            <a:r>
              <a:rPr lang="en-US" dirty="0" smtClean="0"/>
              <a:t>(modified </a:t>
            </a:r>
            <a:r>
              <a:rPr lang="en-US" dirty="0" err="1" smtClean="0"/>
              <a:t>TaintDroid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21262" y="6025448"/>
            <a:ext cx="4331155" cy="484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655456" y="4752202"/>
            <a:ext cx="1240060" cy="8298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Eviction</a:t>
            </a:r>
            <a:endParaRPr lang="en-US" dirty="0"/>
          </a:p>
          <a:p>
            <a:pPr algn="ctr"/>
            <a:r>
              <a:rPr lang="en-US" dirty="0" smtClean="0"/>
              <a:t>(evict-idle GC)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022732" y="4752202"/>
            <a:ext cx="1319248" cy="8298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Decryption</a:t>
            </a:r>
            <a:endParaRPr lang="en-US" dirty="0"/>
          </a:p>
          <a:p>
            <a:pPr algn="ctr"/>
            <a:r>
              <a:rPr lang="en-US" dirty="0" smtClean="0"/>
              <a:t>(modified interpreter)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520890" y="4357728"/>
            <a:ext cx="20981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38560" y="3595285"/>
            <a:ext cx="23408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Anonymous Pro"/>
                <a:cs typeface="Anonymous Pro"/>
              </a:rPr>
              <a:t>sdoEvicted</a:t>
            </a:r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(</a:t>
            </a:r>
          </a:p>
          <a:p>
            <a:r>
              <a:rPr lang="en-US" sz="1400" dirty="0">
                <a:solidFill>
                  <a:srgbClr val="FF0000"/>
                </a:solidFill>
                <a:latin typeface="Anonymous Pro"/>
                <a:cs typeface="Anonymous Pro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 “</a:t>
            </a:r>
            <a:r>
              <a:rPr lang="en-US" sz="1400" dirty="0" err="1" smtClean="0">
                <a:solidFill>
                  <a:srgbClr val="FF0000"/>
                </a:solidFill>
                <a:latin typeface="Anonymous Pro"/>
                <a:cs typeface="Anonymous Pro"/>
              </a:rPr>
              <a:t>com.android.email</a:t>
            </a:r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”,</a:t>
            </a:r>
          </a:p>
          <a:p>
            <a:r>
              <a:rPr lang="en-US" sz="1400" dirty="0">
                <a:solidFill>
                  <a:srgbClr val="FF0000"/>
                </a:solidFill>
                <a:latin typeface="Anonymous Pro"/>
                <a:cs typeface="Anonymous Pro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 123)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9958" y="4338251"/>
            <a:ext cx="338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(SDO ID: 123, Key:                )</a:t>
            </a:r>
            <a:endParaRPr lang="en-US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2313018" y="4338038"/>
            <a:ext cx="93599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Evicted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82144" y="2050087"/>
            <a:ext cx="2363489" cy="4460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916360" y="1610253"/>
            <a:ext cx="189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Trusted Cloud(s)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976788" y="2163508"/>
            <a:ext cx="17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SDO Database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796045" y="2746550"/>
            <a:ext cx="215053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ID: 123</a:t>
            </a:r>
          </a:p>
          <a:p>
            <a:r>
              <a:rPr lang="en-US" sz="1400" dirty="0" smtClean="0"/>
              <a:t>App: </a:t>
            </a:r>
            <a:r>
              <a:rPr lang="en-US" sz="1400" dirty="0" err="1" smtClean="0"/>
              <a:t>com.android.email</a:t>
            </a:r>
            <a:endParaRPr lang="en-US" sz="1400" dirty="0" smtClean="0"/>
          </a:p>
          <a:p>
            <a:r>
              <a:rPr lang="en-US" sz="1400" dirty="0" err="1" smtClean="0"/>
              <a:t>Desc</a:t>
            </a:r>
            <a:r>
              <a:rPr lang="en-US" sz="1400" dirty="0" smtClean="0"/>
              <a:t>: Password of Yang</a:t>
            </a:r>
          </a:p>
          <a:p>
            <a:r>
              <a:rPr lang="en-US" sz="1400" dirty="0" smtClean="0"/>
              <a:t>Key: 0x1a2b…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6796045" y="3700657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71" name="TextBox 70"/>
          <p:cNvSpPr txBox="1"/>
          <p:nvPr/>
        </p:nvSpPr>
        <p:spPr>
          <a:xfrm>
            <a:off x="7258917" y="4202730"/>
            <a:ext cx="117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Audit Log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796045" y="4606858"/>
            <a:ext cx="21505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Create SDO 123</a:t>
            </a:r>
          </a:p>
          <a:p>
            <a:r>
              <a:rPr lang="en-US" sz="1400" dirty="0" smtClean="0"/>
              <a:t>App: …	</a:t>
            </a:r>
            <a:r>
              <a:rPr lang="en-US" sz="1400" dirty="0" err="1" smtClean="0"/>
              <a:t>Desc</a:t>
            </a:r>
            <a:r>
              <a:rPr lang="en-US" sz="1400" dirty="0" smtClean="0"/>
              <a:t>: …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6796045" y="5130078"/>
            <a:ext cx="21505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SDO 123 Evicted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App: …</a:t>
            </a: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</a:rPr>
              <a:t>Desc</a:t>
            </a:r>
            <a:r>
              <a:rPr lang="en-US" sz="1400" dirty="0" smtClean="0">
                <a:solidFill>
                  <a:srgbClr val="FF0000"/>
                </a:solidFill>
              </a:rPr>
              <a:t>: …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96045" y="3808379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76" name="TextBox 75"/>
          <p:cNvSpPr txBox="1"/>
          <p:nvPr/>
        </p:nvSpPr>
        <p:spPr>
          <a:xfrm>
            <a:off x="6796045" y="2532840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77" name="TextBox 76"/>
          <p:cNvSpPr txBox="1"/>
          <p:nvPr/>
        </p:nvSpPr>
        <p:spPr>
          <a:xfrm>
            <a:off x="6796045" y="2640562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80526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262" y="2050088"/>
            <a:ext cx="4331155" cy="2255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Application (Java)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98014" y="2723000"/>
            <a:ext cx="103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pwSDO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CleanOS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5479" y="161995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Device</a:t>
            </a:r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09784" y="3620540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999138" y="2573022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369638" y="3988732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49805" y="312551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440098" y="321778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04458" y="311224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635478" y="3791644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041676" y="2403440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682144" y="2050087"/>
            <a:ext cx="2363489" cy="4460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916360" y="1610253"/>
            <a:ext cx="189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Trusted Cloud(s)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76788" y="2163508"/>
            <a:ext cx="17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SDO Database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96045" y="2746550"/>
            <a:ext cx="215053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ID: 123</a:t>
            </a:r>
          </a:p>
          <a:p>
            <a:r>
              <a:rPr lang="en-US" sz="1400" dirty="0" smtClean="0"/>
              <a:t>App: </a:t>
            </a:r>
            <a:r>
              <a:rPr lang="en-US" sz="1400" dirty="0" err="1" smtClean="0"/>
              <a:t>com.android.email</a:t>
            </a:r>
            <a:endParaRPr lang="en-US" sz="1400" dirty="0" smtClean="0"/>
          </a:p>
          <a:p>
            <a:r>
              <a:rPr lang="en-US" sz="1400" dirty="0" err="1" smtClean="0"/>
              <a:t>Desc</a:t>
            </a:r>
            <a:r>
              <a:rPr lang="en-US" sz="1400" dirty="0" smtClean="0"/>
              <a:t>: Password of Yang</a:t>
            </a:r>
          </a:p>
          <a:p>
            <a:r>
              <a:rPr lang="en-US" sz="1400" dirty="0" smtClean="0"/>
              <a:t>Key: 0x1a2b…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796045" y="3700657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46" name="TextBox 45"/>
          <p:cNvSpPr txBox="1"/>
          <p:nvPr/>
        </p:nvSpPr>
        <p:spPr>
          <a:xfrm>
            <a:off x="7258917" y="4202730"/>
            <a:ext cx="117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Audit Log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96045" y="4606858"/>
            <a:ext cx="21505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Create SDO 123</a:t>
            </a:r>
          </a:p>
          <a:p>
            <a:r>
              <a:rPr lang="en-US" sz="1400" dirty="0" smtClean="0"/>
              <a:t>App: …	</a:t>
            </a:r>
            <a:r>
              <a:rPr lang="en-US" sz="1400" dirty="0" err="1" smtClean="0"/>
              <a:t>Desc</a:t>
            </a:r>
            <a:r>
              <a:rPr lang="en-US" sz="1400" dirty="0" smtClean="0"/>
              <a:t>: …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438560" y="4338038"/>
            <a:ext cx="23408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Anonymous Pro"/>
                <a:cs typeface="Anonymous Pro"/>
              </a:rPr>
              <a:t>fetchKey</a:t>
            </a:r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(</a:t>
            </a:r>
          </a:p>
          <a:p>
            <a:r>
              <a:rPr lang="en-US" sz="1400" dirty="0">
                <a:solidFill>
                  <a:srgbClr val="FF0000"/>
                </a:solidFill>
                <a:latin typeface="Anonymous Pro"/>
                <a:cs typeface="Anonymous Pro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 “</a:t>
            </a:r>
            <a:r>
              <a:rPr lang="en-US" sz="1400" dirty="0" err="1" smtClean="0">
                <a:solidFill>
                  <a:srgbClr val="FF0000"/>
                </a:solidFill>
                <a:latin typeface="Anonymous Pro"/>
                <a:cs typeface="Anonymous Pro"/>
              </a:rPr>
              <a:t>com.android.email</a:t>
            </a:r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”,</a:t>
            </a:r>
          </a:p>
          <a:p>
            <a:r>
              <a:rPr lang="en-US" sz="1400" dirty="0">
                <a:solidFill>
                  <a:srgbClr val="FF0000"/>
                </a:solidFill>
                <a:latin typeface="Anonymous Pro"/>
                <a:cs typeface="Anonymous Pro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 123)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96045" y="5130078"/>
            <a:ext cx="21505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SDO 123 Evicted</a:t>
            </a:r>
          </a:p>
          <a:p>
            <a:r>
              <a:rPr lang="en-US" sz="1400" dirty="0" smtClean="0"/>
              <a:t>App: …</a:t>
            </a:r>
            <a:r>
              <a:rPr lang="en-US" sz="1400" dirty="0"/>
              <a:t>	</a:t>
            </a:r>
            <a:r>
              <a:rPr lang="en-US" sz="1400" dirty="0" err="1" smtClean="0"/>
              <a:t>Desc</a:t>
            </a:r>
            <a:r>
              <a:rPr lang="en-US" sz="1400" dirty="0" smtClean="0"/>
              <a:t>: …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6796045" y="5653298"/>
            <a:ext cx="21505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Fetch Key for SDO 123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App: …	</a:t>
            </a:r>
            <a:r>
              <a:rPr lang="en-US" sz="1400" dirty="0" err="1" smtClean="0">
                <a:solidFill>
                  <a:srgbClr val="FF0000"/>
                </a:solidFill>
              </a:rPr>
              <a:t>Desc</a:t>
            </a:r>
            <a:r>
              <a:rPr lang="en-US" sz="1400" dirty="0" smtClean="0">
                <a:solidFill>
                  <a:srgbClr val="FF0000"/>
                </a:solidFill>
              </a:rPr>
              <a:t>: …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96045" y="3808379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53" name="TextBox 52"/>
          <p:cNvSpPr txBox="1"/>
          <p:nvPr/>
        </p:nvSpPr>
        <p:spPr>
          <a:xfrm>
            <a:off x="6796045" y="2532840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54" name="TextBox 53"/>
          <p:cNvSpPr txBox="1"/>
          <p:nvPr/>
        </p:nvSpPr>
        <p:spPr>
          <a:xfrm>
            <a:off x="6796045" y="2640562"/>
            <a:ext cx="2150536" cy="10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2438543" y="2741208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985770" y="3098704"/>
            <a:ext cx="561940" cy="5619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1089571" y="321263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1353172" y="3283125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1211672" y="3485371"/>
            <a:ext cx="108000" cy="1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4520890" y="5587599"/>
            <a:ext cx="20981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74312" y="5250184"/>
            <a:ext cx="870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nonymous Pro"/>
                <a:cs typeface="Anonymous Pro"/>
              </a:rPr>
              <a:t>0x1a2b…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1263" y="4303232"/>
            <a:ext cx="4331154" cy="1722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CleanOS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Dalvik</a:t>
            </a:r>
            <a:r>
              <a:rPr lang="en-US" sz="2000" b="1" dirty="0" smtClean="0">
                <a:solidFill>
                  <a:srgbClr val="0070C0"/>
                </a:solidFill>
              </a:rPr>
              <a:t> VM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9958" y="4752202"/>
            <a:ext cx="1301031" cy="8298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Tracking</a:t>
            </a:r>
          </a:p>
          <a:p>
            <a:pPr algn="ctr"/>
            <a:r>
              <a:rPr lang="en-US" dirty="0" smtClean="0"/>
              <a:t>(modified </a:t>
            </a:r>
            <a:r>
              <a:rPr lang="en-US" dirty="0" err="1" smtClean="0"/>
              <a:t>TaintDroid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21262" y="6025448"/>
            <a:ext cx="4331155" cy="484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655456" y="4752202"/>
            <a:ext cx="1240060" cy="8298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Eviction</a:t>
            </a:r>
            <a:endParaRPr lang="en-US" dirty="0"/>
          </a:p>
          <a:p>
            <a:pPr algn="ctr"/>
            <a:r>
              <a:rPr lang="en-US" dirty="0" smtClean="0"/>
              <a:t>(evict-idle GC)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022732" y="4752202"/>
            <a:ext cx="1319248" cy="8298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Decryption</a:t>
            </a:r>
            <a:endParaRPr lang="en-US" dirty="0"/>
          </a:p>
          <a:p>
            <a:pPr algn="ctr"/>
            <a:r>
              <a:rPr lang="en-US" dirty="0" smtClean="0"/>
              <a:t>(modified interpreter)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29958" y="4338251"/>
            <a:ext cx="334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(SDO ID: 123, Key: </a:t>
            </a:r>
            <a:r>
              <a:rPr lang="en-US" i="1" dirty="0" smtClean="0">
                <a:solidFill>
                  <a:srgbClr val="FF0000"/>
                </a:solidFill>
              </a:rPr>
              <a:t>0x1a2b…</a:t>
            </a:r>
            <a:r>
              <a:rPr lang="en-US" i="1" dirty="0" smtClean="0"/>
              <a:t>)</a:t>
            </a:r>
            <a:endParaRPr lang="en-US" i="1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520890" y="5100481"/>
            <a:ext cx="20981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21263" y="4338251"/>
            <a:ext cx="4317297" cy="16871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 animBg="1"/>
      <p:bldP spid="61" grpId="0"/>
      <p:bldP spid="64" grpId="0"/>
      <p:bldP spid="6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200"/>
            <a:ext cx="8556171" cy="5257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CleanOS</a:t>
            </a:r>
            <a:r>
              <a:rPr lang="en-US" sz="2800" dirty="0" smtClean="0"/>
              <a:t> uses a modified </a:t>
            </a:r>
            <a:r>
              <a:rPr lang="en-US" sz="2800" dirty="0" err="1" smtClean="0"/>
              <a:t>TaintDroid</a:t>
            </a:r>
            <a:r>
              <a:rPr lang="en-US" sz="2800" dirty="0" smtClean="0"/>
              <a:t> version to track SDOs</a:t>
            </a:r>
          </a:p>
          <a:p>
            <a:endParaRPr lang="en-US" sz="900" dirty="0"/>
          </a:p>
          <a:p>
            <a:r>
              <a:rPr lang="en-US" sz="2800" dirty="0" err="1" smtClean="0"/>
              <a:t>TaintDroid</a:t>
            </a:r>
            <a:r>
              <a:rPr lang="en-US" sz="2800" dirty="0"/>
              <a:t> </a:t>
            </a:r>
            <a:r>
              <a:rPr lang="en-US" sz="2800" dirty="0" smtClean="0"/>
              <a:t>uses 32-bit shadow taint tags to mark objects/primitives with one or more taints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sz="1100" dirty="0" smtClean="0"/>
          </a:p>
          <a:p>
            <a:r>
              <a:rPr lang="en-US" sz="2800" dirty="0" err="1" smtClean="0"/>
              <a:t>CleanOS</a:t>
            </a:r>
            <a:r>
              <a:rPr lang="en-US" sz="2800" dirty="0" smtClean="0"/>
              <a:t> imposes a </a:t>
            </a:r>
            <a:r>
              <a:rPr lang="en-US" sz="2800" dirty="0" smtClean="0">
                <a:solidFill>
                  <a:srgbClr val="0070C0"/>
                </a:solidFill>
              </a:rPr>
              <a:t>specific structure on taint tags</a:t>
            </a:r>
          </a:p>
          <a:p>
            <a:pPr lvl="1"/>
            <a:r>
              <a:rPr lang="en-US" sz="2400" dirty="0" smtClean="0"/>
              <a:t>Includes new tainting scheme to propagate one SDO ID (see paper)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sz="1000" dirty="0" smtClean="0"/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SDO Tracking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75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126975" y="3562931"/>
            <a:ext cx="6595096" cy="801332"/>
            <a:chOff x="1126975" y="3177655"/>
            <a:chExt cx="6595096" cy="801332"/>
          </a:xfrm>
        </p:grpSpPr>
        <p:sp>
          <p:nvSpPr>
            <p:cNvPr id="8" name="Rectangle 7"/>
            <p:cNvSpPr/>
            <p:nvPr/>
          </p:nvSpPr>
          <p:spPr>
            <a:xfrm>
              <a:off x="4322924" y="3546987"/>
              <a:ext cx="3399147" cy="432000"/>
            </a:xfrm>
            <a:prstGeom prst="rect">
              <a:avLst/>
            </a:prstGeom>
            <a:solidFill>
              <a:srgbClr val="FFFF9F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0000000000000010000010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26975" y="3546987"/>
              <a:ext cx="3195949" cy="432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Java object / primitive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70927" y="3191133"/>
              <a:ext cx="19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88302" y="3204372"/>
              <a:ext cx="645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64226" y="3177655"/>
              <a:ext cx="10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i="1" dirty="0" smtClean="0"/>
                <a:t>aint tag</a:t>
              </a:r>
              <a:endParaRPr lang="en-US" i="1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396438" y="3992778"/>
            <a:ext cx="19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295829" y="4019495"/>
            <a:ext cx="64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22990" y="5797210"/>
            <a:ext cx="3195949" cy="43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Java object / primitive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308442" y="5797210"/>
            <a:ext cx="3399147" cy="432000"/>
          </a:xfrm>
          <a:prstGeom prst="rect">
            <a:avLst/>
          </a:prstGeom>
          <a:solidFill>
            <a:srgbClr val="FFFF9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4803998" y="5830712"/>
            <a:ext cx="2783944" cy="34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SDO ID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4308442" y="5797210"/>
            <a:ext cx="364272" cy="432000"/>
          </a:xfrm>
          <a:prstGeom prst="rect">
            <a:avLst/>
          </a:prstGeom>
          <a:solidFill>
            <a:srgbClr val="FFFF9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376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Evict-Idle Garbage Collection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1549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evict SDOs, we introduce a new type of Java garbage collector: the </a:t>
            </a:r>
            <a:r>
              <a:rPr lang="en-US" dirty="0" smtClean="0">
                <a:solidFill>
                  <a:srgbClr val="0070C0"/>
                </a:solidFill>
              </a:rPr>
              <a:t>evict-idle garbage collector (</a:t>
            </a:r>
            <a:r>
              <a:rPr lang="en-US" dirty="0" err="1" smtClean="0">
                <a:solidFill>
                  <a:srgbClr val="0070C0"/>
                </a:solidFill>
              </a:rPr>
              <a:t>eiGC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 smtClean="0"/>
          </a:p>
          <a:p>
            <a:pPr marL="0" indent="0">
              <a:buNone/>
            </a:pPr>
            <a:endParaRPr lang="en-US" sz="1100" dirty="0"/>
          </a:p>
          <a:p>
            <a:r>
              <a:rPr lang="en-US" dirty="0" smtClean="0">
                <a:solidFill>
                  <a:srgbClr val="FF0000"/>
                </a:solidFill>
              </a:rPr>
              <a:t>A traditional GC: </a:t>
            </a:r>
            <a:r>
              <a:rPr lang="en-US" dirty="0" err="1" smtClean="0"/>
              <a:t>deallocates</a:t>
            </a:r>
            <a:r>
              <a:rPr lang="en-US" dirty="0" smtClean="0"/>
              <a:t> only objects guaranteed to never be used in the future</a:t>
            </a:r>
          </a:p>
          <a:p>
            <a:pPr>
              <a:spcBef>
                <a:spcPts val="1776"/>
              </a:spcBef>
            </a:pP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 err="1" smtClean="0">
                <a:solidFill>
                  <a:srgbClr val="0070C0"/>
                </a:solidFill>
              </a:rPr>
              <a:t>eiGC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/>
              <a:t>evicts objects that have not been used for a period of time, </a:t>
            </a:r>
            <a:r>
              <a:rPr lang="en-US" i="1" dirty="0" smtClean="0"/>
              <a:t>even if</a:t>
            </a:r>
            <a:r>
              <a:rPr lang="en-US" dirty="0" smtClean="0"/>
              <a:t> they might be used again in the future</a:t>
            </a:r>
          </a:p>
          <a:p>
            <a:pPr marL="274320" lvl="1" indent="0">
              <a:buNone/>
            </a:pPr>
            <a:endParaRPr lang="en-US" sz="1100" dirty="0"/>
          </a:p>
          <a:p>
            <a:r>
              <a:rPr lang="en-US" dirty="0" smtClean="0"/>
              <a:t>We run the </a:t>
            </a:r>
            <a:r>
              <a:rPr lang="en-US" dirty="0" err="1" smtClean="0"/>
              <a:t>eiGC</a:t>
            </a:r>
            <a:r>
              <a:rPr lang="en-US" dirty="0" smtClean="0"/>
              <a:t> periodically to evict idle SDOs</a:t>
            </a:r>
          </a:p>
          <a:p>
            <a:pPr lvl="1"/>
            <a:r>
              <a:rPr lang="en-US" dirty="0" smtClean="0"/>
              <a:t>For any Java object that is tainted with an idle-SDO’s ID, the </a:t>
            </a:r>
            <a:r>
              <a:rPr lang="en-US" dirty="0" err="1" smtClean="0"/>
              <a:t>eiGC</a:t>
            </a:r>
            <a:r>
              <a:rPr lang="en-US" dirty="0" smtClean="0"/>
              <a:t> “evicts” that object, setting its E bit in the tag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Sensitive Data Encryption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34826" y="3156660"/>
            <a:ext cx="1800000" cy="456173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34827" y="4069005"/>
            <a:ext cx="1799999" cy="715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AES</a:t>
            </a:r>
            <a:br>
              <a:rPr lang="en-US" dirty="0" smtClean="0"/>
            </a:br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135282" y="4204624"/>
            <a:ext cx="1352067" cy="456173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SDO key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2"/>
            <a:endCxn id="15" idx="0"/>
          </p:cNvCxnSpPr>
          <p:nvPr/>
        </p:nvCxnSpPr>
        <p:spPr>
          <a:xfrm>
            <a:off x="7734826" y="3612833"/>
            <a:ext cx="1" cy="45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  <a:endCxn id="15" idx="1"/>
          </p:cNvCxnSpPr>
          <p:nvPr/>
        </p:nvCxnSpPr>
        <p:spPr>
          <a:xfrm flipV="1">
            <a:off x="6487349" y="4426546"/>
            <a:ext cx="347478" cy="6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  <a:endCxn id="22" idx="0"/>
          </p:cNvCxnSpPr>
          <p:nvPr/>
        </p:nvCxnSpPr>
        <p:spPr>
          <a:xfrm>
            <a:off x="7734827" y="4784086"/>
            <a:ext cx="5967" cy="45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506794" y="5240258"/>
            <a:ext cx="467999" cy="467999"/>
            <a:chOff x="3890015" y="4315145"/>
            <a:chExt cx="467999" cy="467999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890015" y="4315145"/>
              <a:ext cx="467999" cy="46799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lus 23"/>
            <p:cNvSpPr/>
            <p:nvPr/>
          </p:nvSpPr>
          <p:spPr>
            <a:xfrm>
              <a:off x="3890015" y="4315145"/>
              <a:ext cx="467999" cy="467999"/>
            </a:xfrm>
            <a:prstGeom prst="mathPlus">
              <a:avLst>
                <a:gd name="adj1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135282" y="5252084"/>
            <a:ext cx="1352067" cy="456173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field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6" idx="3"/>
            <a:endCxn id="22" idx="2"/>
          </p:cNvCxnSpPr>
          <p:nvPr/>
        </p:nvCxnSpPr>
        <p:spPr>
          <a:xfrm flipV="1">
            <a:off x="6487349" y="5474258"/>
            <a:ext cx="1019445" cy="5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4"/>
            <a:endCxn id="32" idx="0"/>
          </p:cNvCxnSpPr>
          <p:nvPr/>
        </p:nvCxnSpPr>
        <p:spPr>
          <a:xfrm flipH="1">
            <a:off x="7734827" y="5708257"/>
            <a:ext cx="5967" cy="45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834827" y="6164429"/>
            <a:ext cx="1800000" cy="456173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29350" y="2859969"/>
            <a:ext cx="160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Primitives: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12279" y="3384747"/>
            <a:ext cx="1042215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0x1234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4862813" y="2810621"/>
            <a:ext cx="0" cy="4010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101549" y="3392132"/>
            <a:ext cx="148361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101549" y="3753270"/>
            <a:ext cx="148361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counter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101549" y="4113270"/>
            <a:ext cx="148361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954497" y="3014416"/>
            <a:ext cx="177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Metadata </a:t>
            </a:r>
            <a:r>
              <a:rPr lang="en-US" dirty="0" err="1" smtClean="0"/>
              <a:t>struct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29350" y="4508979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Arrays of primitives: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12280" y="3390618"/>
            <a:ext cx="1037818" cy="354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pointer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65" idx="3"/>
            <a:endCxn id="60" idx="1"/>
          </p:cNvCxnSpPr>
          <p:nvPr/>
        </p:nvCxnSpPr>
        <p:spPr>
          <a:xfrm>
            <a:off x="2150098" y="3567683"/>
            <a:ext cx="951451" cy="44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Content Placeholder 5"/>
          <p:cNvSpPr txBox="1">
            <a:spLocks/>
          </p:cNvSpPr>
          <p:nvPr/>
        </p:nvSpPr>
        <p:spPr>
          <a:xfrm>
            <a:off x="166920" y="1571172"/>
            <a:ext cx="8229600" cy="48768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“evict” a Java object, </a:t>
            </a:r>
            <a:r>
              <a:rPr lang="en-US" dirty="0" err="1" smtClean="0"/>
              <a:t>eiGC</a:t>
            </a:r>
            <a:r>
              <a:rPr lang="en-US" dirty="0" smtClean="0"/>
              <a:t> traverses it down to the </a:t>
            </a:r>
            <a:r>
              <a:rPr lang="en-US" dirty="0" smtClean="0">
                <a:solidFill>
                  <a:srgbClr val="FF0000"/>
                </a:solidFill>
              </a:rPr>
              <a:t>data-bearing fields</a:t>
            </a:r>
            <a:r>
              <a:rPr lang="en-US" dirty="0" smtClean="0"/>
              <a:t> (primitives &amp; arrays of primitives) and encrypt those with a key generated from the SDO’s key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4891245"/>
            <a:ext cx="2704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nonymous Pro"/>
                <a:cs typeface="Anonymous Pro"/>
              </a:rPr>
              <a:t>struct</a:t>
            </a:r>
            <a:r>
              <a:rPr lang="en-US" dirty="0" smtClean="0">
                <a:latin typeface="Anonymous Pro"/>
                <a:cs typeface="Anonymous Pro"/>
              </a:rPr>
              <a:t> </a:t>
            </a:r>
            <a:r>
              <a:rPr lang="en-US" dirty="0" err="1" smtClean="0">
                <a:latin typeface="Anonymous Pro"/>
                <a:cs typeface="Anonymous Pro"/>
              </a:rPr>
              <a:t>ArrayObject</a:t>
            </a:r>
            <a:r>
              <a:rPr lang="en-US" dirty="0" smtClean="0">
                <a:latin typeface="Anonymous Pro"/>
                <a:cs typeface="Anonymous Pro"/>
              </a:rPr>
              <a:t> {</a:t>
            </a:r>
          </a:p>
          <a:p>
            <a:pPr lvl="1"/>
            <a:r>
              <a:rPr lang="en-US" dirty="0" smtClean="0">
                <a:latin typeface="Anonymous Pro"/>
                <a:cs typeface="Anonymous Pro"/>
              </a:rPr>
              <a:t>contents[];</a:t>
            </a:r>
          </a:p>
          <a:p>
            <a:pPr lvl="1"/>
            <a:r>
              <a:rPr lang="en-US" dirty="0" smtClean="0">
                <a:latin typeface="Anonymous Pro"/>
                <a:cs typeface="Anonymous Pro"/>
              </a:rPr>
              <a:t>...;</a:t>
            </a:r>
          </a:p>
          <a:p>
            <a:r>
              <a:rPr lang="en-US" dirty="0" smtClean="0">
                <a:latin typeface="Anonymous Pro"/>
                <a:cs typeface="Anonymous Pro"/>
              </a:rPr>
              <a:t>}</a:t>
            </a:r>
            <a:endParaRPr lang="en-US" dirty="0">
              <a:latin typeface="Anonymous Pro"/>
              <a:cs typeface="Anonymous Pr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" y="4891245"/>
            <a:ext cx="442666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nonymous Pro"/>
                <a:cs typeface="Anonymous Pro"/>
              </a:rPr>
              <a:t>struct</a:t>
            </a:r>
            <a:r>
              <a:rPr lang="en-US" dirty="0" smtClean="0">
                <a:latin typeface="Anonymous Pro"/>
                <a:cs typeface="Anonymous Pro"/>
              </a:rPr>
              <a:t> </a:t>
            </a:r>
            <a:r>
              <a:rPr lang="en-US" dirty="0" err="1" smtClean="0">
                <a:latin typeface="Anonymous Pro"/>
                <a:cs typeface="Anonymous Pro"/>
              </a:rPr>
              <a:t>ArrayObject</a:t>
            </a:r>
            <a:r>
              <a:rPr lang="en-US" dirty="0" smtClean="0">
                <a:latin typeface="Anonymous Pro"/>
                <a:cs typeface="Anonymous Pro"/>
              </a:rPr>
              <a:t> {</a:t>
            </a:r>
          </a:p>
          <a:p>
            <a:pPr lvl="1"/>
            <a:r>
              <a:rPr lang="en-US" dirty="0" smtClean="0">
                <a:latin typeface="Anonymous Pro"/>
                <a:cs typeface="Anonymous Pro"/>
              </a:rPr>
              <a:t>contents[];  // evict in place</a:t>
            </a:r>
          </a:p>
          <a:p>
            <a:pPr lvl="1"/>
            <a:r>
              <a:rPr lang="en-US" dirty="0" smtClean="0">
                <a:latin typeface="Anonymous Pro"/>
                <a:cs typeface="Anonymous Pro"/>
              </a:rPr>
              <a:t>counter;</a:t>
            </a:r>
          </a:p>
          <a:p>
            <a:pPr lvl="1"/>
            <a:r>
              <a:rPr lang="en-US" dirty="0" err="1" smtClean="0">
                <a:latin typeface="Anonymous Pro"/>
                <a:cs typeface="Anonymous Pro"/>
              </a:rPr>
              <a:t>evicted_lock</a:t>
            </a:r>
            <a:r>
              <a:rPr lang="en-US" dirty="0" smtClean="0">
                <a:latin typeface="Anonymous Pro"/>
                <a:cs typeface="Anonymous Pro"/>
              </a:rPr>
              <a:t>;</a:t>
            </a:r>
          </a:p>
          <a:p>
            <a:pPr lvl="1"/>
            <a:r>
              <a:rPr lang="en-US" dirty="0" smtClean="0">
                <a:latin typeface="Anonymous Pro"/>
                <a:cs typeface="Anonymous Pro"/>
              </a:rPr>
              <a:t>...;</a:t>
            </a:r>
          </a:p>
          <a:p>
            <a:r>
              <a:rPr lang="en-US" dirty="0" smtClean="0">
                <a:latin typeface="Anonymous Pro"/>
                <a:cs typeface="Anonymous Pro"/>
              </a:rPr>
              <a:t>}</a:t>
            </a:r>
            <a:endParaRPr lang="en-US" dirty="0">
              <a:latin typeface="Anonymous Pro"/>
              <a:cs typeface="Anonymous Pro"/>
            </a:endParaRPr>
          </a:p>
        </p:txBody>
      </p:sp>
    </p:spTree>
    <p:extLst>
      <p:ext uri="{BB962C8B-B14F-4D97-AF65-F5344CB8AC3E}">
        <p14:creationId xmlns:p14="http://schemas.microsoft.com/office/powerpoint/2010/main" val="273382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animBg="1"/>
      <p:bldP spid="60" grpId="0" animBg="1"/>
      <p:bldP spid="61" grpId="0" animBg="1"/>
      <p:bldP spid="62" grpId="0" animBg="1"/>
      <p:bldP spid="63" grpId="0"/>
      <p:bldP spid="64" grpId="0"/>
      <p:bldP spid="65" grpId="0" animBg="1"/>
      <p:bldP spid="37" grpId="0"/>
      <p:bldP spid="37" grpId="1"/>
      <p:bldP spid="3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CleanOS</a:t>
            </a:r>
            <a:r>
              <a:rPr lang="en-US" dirty="0" smtClean="0"/>
              <a:t> Defaults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7650" y="1638300"/>
            <a:ext cx="8229600" cy="51610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hope for, but don’t rely upon app modifications</a:t>
            </a:r>
          </a:p>
          <a:p>
            <a:endParaRPr lang="en-US" sz="800" dirty="0" smtClean="0"/>
          </a:p>
          <a:p>
            <a:r>
              <a:rPr lang="en-US" sz="2400" dirty="0" smtClean="0"/>
              <a:t>Hence, we provide a set of </a:t>
            </a:r>
            <a:r>
              <a:rPr lang="en-US" sz="2400" dirty="0" smtClean="0">
                <a:solidFill>
                  <a:srgbClr val="0070C0"/>
                </a:solidFill>
              </a:rPr>
              <a:t>solid defaults</a:t>
            </a:r>
            <a:r>
              <a:rPr lang="en-US" sz="2400" dirty="0" smtClean="0"/>
              <a:t>: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“SSL” SDO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“User Input” SDO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“Password” SDO</a:t>
            </a:r>
          </a:p>
          <a:p>
            <a:endParaRPr lang="en-US" sz="1000" dirty="0"/>
          </a:p>
          <a:p>
            <a:r>
              <a:rPr lang="en-US" sz="2400" dirty="0" smtClean="0"/>
              <a:t>Although coarse-grained,</a:t>
            </a:r>
            <a:br>
              <a:rPr lang="en-US" sz="2400" dirty="0" smtClean="0"/>
            </a:br>
            <a:r>
              <a:rPr lang="en-US" sz="2400" dirty="0" smtClean="0"/>
              <a:t>default SDOs limit</a:t>
            </a:r>
            <a:br>
              <a:rPr lang="en-US" sz="2400" dirty="0" smtClean="0"/>
            </a:br>
            <a:r>
              <a:rPr lang="en-US" sz="2400" dirty="0" smtClean="0"/>
              <a:t>exposure of sensitive data</a:t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0070C0"/>
                </a:solidFill>
              </a:rPr>
              <a:t>unmodified apps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29139" y="2858859"/>
            <a:ext cx="4806765" cy="1077218"/>
          </a:xfrm>
          <a:prstGeom prst="rect">
            <a:avLst/>
          </a:prstGeom>
          <a:solidFill>
            <a:srgbClr val="DFFDD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nonymous Pro"/>
                <a:cs typeface="Anonymous Pro"/>
              </a:rPr>
              <a:t>In SSL library (Java SDK)</a:t>
            </a:r>
            <a:r>
              <a:rPr lang="en-US" dirty="0" smtClean="0">
                <a:latin typeface="Anonymous Pro"/>
                <a:cs typeface="Anonymous Pro"/>
              </a:rPr>
              <a:t>:</a:t>
            </a:r>
          </a:p>
          <a:p>
            <a:pPr algn="ctr"/>
            <a:endParaRPr lang="en-US" sz="1000" dirty="0">
              <a:latin typeface="Anonymous Pro"/>
              <a:cs typeface="Anonymous Pro"/>
            </a:endParaRPr>
          </a:p>
          <a:p>
            <a:r>
              <a:rPr lang="en-US" dirty="0">
                <a:latin typeface="Anonymous Pro"/>
                <a:cs typeface="Anonymous Pro"/>
              </a:rPr>
              <a:t>SDO </a:t>
            </a:r>
            <a:r>
              <a:rPr lang="en-US" b="1" dirty="0" err="1" smtClean="0">
                <a:solidFill>
                  <a:srgbClr val="00B050"/>
                </a:solidFill>
                <a:latin typeface="Anonymous Pro"/>
                <a:cs typeface="Anonymous Pro"/>
              </a:rPr>
              <a:t>sslSDO</a:t>
            </a:r>
            <a:r>
              <a:rPr lang="en-US" dirty="0" smtClean="0">
                <a:latin typeface="Anonymous Pro"/>
                <a:cs typeface="Anonymous Pro"/>
              </a:rPr>
              <a:t> = </a:t>
            </a:r>
            <a:r>
              <a:rPr lang="en-US" dirty="0">
                <a:latin typeface="Anonymous Pro"/>
                <a:cs typeface="Anonymous Pro"/>
              </a:rPr>
              <a:t>new SDO(“</a:t>
            </a:r>
            <a:r>
              <a:rPr lang="en-US" dirty="0" err="1">
                <a:latin typeface="Anonymous Pro"/>
                <a:cs typeface="Anonymous Pro"/>
              </a:rPr>
              <a:t>ssl</a:t>
            </a:r>
            <a:r>
              <a:rPr lang="en-US" dirty="0" smtClean="0">
                <a:latin typeface="Anonymous Pro"/>
                <a:cs typeface="Anonymous Pro"/>
              </a:rPr>
              <a:t>”);</a:t>
            </a:r>
            <a:endParaRPr lang="en-US" dirty="0">
              <a:latin typeface="Anonymous Pro"/>
              <a:cs typeface="Anonymous Pro"/>
            </a:endParaRPr>
          </a:p>
          <a:p>
            <a:r>
              <a:rPr lang="en-US" b="1" dirty="0" err="1" smtClean="0">
                <a:solidFill>
                  <a:srgbClr val="00B050"/>
                </a:solidFill>
                <a:latin typeface="Anonymous Pro"/>
                <a:cs typeface="Anonymous Pro"/>
              </a:rPr>
              <a:t>sslSDO</a:t>
            </a:r>
            <a:r>
              <a:rPr lang="en-US" dirty="0" err="1" smtClean="0">
                <a:latin typeface="Anonymous Pro"/>
                <a:cs typeface="Anonymous Pro"/>
              </a:rPr>
              <a:t>.add</a:t>
            </a:r>
            <a:r>
              <a:rPr lang="en-US" dirty="0" smtClean="0">
                <a:latin typeface="Anonymous Pro"/>
                <a:cs typeface="Anonymous Pro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Anonymous Pro"/>
                <a:cs typeface="Anonymous Pro"/>
              </a:rPr>
              <a:t>cleartextDataBuffer</a:t>
            </a:r>
            <a:r>
              <a:rPr lang="en-US" dirty="0" smtClean="0">
                <a:latin typeface="Anonymous Pro"/>
                <a:cs typeface="Anonymous Pro"/>
              </a:rPr>
              <a:t>);</a:t>
            </a:r>
            <a:endParaRPr lang="en-US" dirty="0">
              <a:latin typeface="Anonymous Pro"/>
              <a:cs typeface="Anonymou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9139" y="4221255"/>
            <a:ext cx="4806765" cy="2185214"/>
          </a:xfrm>
          <a:prstGeom prst="rect">
            <a:avLst/>
          </a:prstGeom>
          <a:solidFill>
            <a:srgbClr val="DFFDD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nonymous Pro"/>
                <a:cs typeface="Anonymous Pro"/>
              </a:rPr>
              <a:t>In </a:t>
            </a:r>
            <a:r>
              <a:rPr lang="en-US" b="1" dirty="0" err="1" smtClean="0">
                <a:latin typeface="Anonymous Pro"/>
                <a:cs typeface="Anonymous Pro"/>
              </a:rPr>
              <a:t>InputMethod</a:t>
            </a:r>
            <a:r>
              <a:rPr lang="en-US" b="1" dirty="0" smtClean="0">
                <a:latin typeface="Anonymous Pro"/>
                <a:cs typeface="Anonymous Pro"/>
              </a:rPr>
              <a:t> (Android SDK):</a:t>
            </a:r>
          </a:p>
          <a:p>
            <a:pPr algn="ctr"/>
            <a:endParaRPr lang="en-US" sz="1000" b="1" dirty="0">
              <a:latin typeface="Anonymous Pro"/>
              <a:cs typeface="Anonymous Pro"/>
            </a:endParaRPr>
          </a:p>
          <a:p>
            <a:r>
              <a:rPr lang="en-US" dirty="0">
                <a:latin typeface="Anonymous Pro"/>
                <a:cs typeface="Anonymous Pro"/>
              </a:rPr>
              <a:t>SDO</a:t>
            </a:r>
            <a:r>
              <a:rPr lang="en-US" b="1" dirty="0">
                <a:solidFill>
                  <a:srgbClr val="FF0000"/>
                </a:solidFill>
                <a:latin typeface="Anonymous Pro"/>
                <a:cs typeface="Anonymous Pro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nonymous Pro"/>
                <a:cs typeface="Anonymous Pro"/>
              </a:rPr>
              <a:t>inputSDO</a:t>
            </a:r>
            <a:r>
              <a:rPr lang="en-US" b="1" dirty="0" smtClean="0">
                <a:solidFill>
                  <a:srgbClr val="FF0000"/>
                </a:solidFill>
                <a:latin typeface="Anonymous Pro"/>
                <a:cs typeface="Anonymous Pro"/>
              </a:rPr>
              <a:t> </a:t>
            </a:r>
            <a:r>
              <a:rPr lang="en-US" dirty="0">
                <a:latin typeface="Anonymous Pro"/>
                <a:cs typeface="Anonymous Pro"/>
              </a:rPr>
              <a:t>= new SDO(</a:t>
            </a:r>
            <a:r>
              <a:rPr lang="en-US" dirty="0" smtClean="0">
                <a:latin typeface="Anonymous Pro"/>
                <a:cs typeface="Anonymous Pro"/>
              </a:rPr>
              <a:t>“user input</a:t>
            </a:r>
            <a:r>
              <a:rPr lang="en-US" dirty="0">
                <a:latin typeface="Anonymous Pro"/>
                <a:cs typeface="Anonymous Pro"/>
              </a:rPr>
              <a:t>”);</a:t>
            </a:r>
          </a:p>
          <a:p>
            <a:r>
              <a:rPr lang="en-US" dirty="0">
                <a:latin typeface="Anonymous Pro"/>
                <a:cs typeface="Anonymous Pro"/>
              </a:rPr>
              <a:t>SDO </a:t>
            </a:r>
            <a:r>
              <a:rPr lang="en-US" b="1" dirty="0" err="1">
                <a:solidFill>
                  <a:srgbClr val="7030A0"/>
                </a:solidFill>
                <a:latin typeface="Anonymous Pro"/>
                <a:cs typeface="Anonymous Pro"/>
              </a:rPr>
              <a:t>pwSDO</a:t>
            </a:r>
            <a:r>
              <a:rPr lang="en-US" dirty="0">
                <a:solidFill>
                  <a:srgbClr val="7030A0"/>
                </a:solidFill>
                <a:latin typeface="Anonymous Pro"/>
                <a:cs typeface="Anonymous Pro"/>
              </a:rPr>
              <a:t> </a:t>
            </a:r>
            <a:r>
              <a:rPr lang="en-US" dirty="0">
                <a:latin typeface="Anonymous Pro"/>
                <a:cs typeface="Anonymous Pro"/>
              </a:rPr>
              <a:t>= new SDO(“password</a:t>
            </a:r>
            <a:r>
              <a:rPr lang="en-US" dirty="0" smtClean="0">
                <a:latin typeface="Anonymous Pro"/>
                <a:cs typeface="Anonymous Pro"/>
              </a:rPr>
              <a:t>”);</a:t>
            </a:r>
            <a:endParaRPr lang="en-US" dirty="0">
              <a:latin typeface="Anonymous Pro"/>
              <a:cs typeface="Anonymous Pro"/>
            </a:endParaRPr>
          </a:p>
          <a:p>
            <a:r>
              <a:rPr lang="en-US" dirty="0">
                <a:latin typeface="Anonymous Pro"/>
                <a:cs typeface="Anonymous Pro"/>
              </a:rPr>
              <a:t>if </a:t>
            </a:r>
            <a:r>
              <a:rPr lang="en-US" dirty="0" smtClean="0">
                <a:latin typeface="Anonymous Pro"/>
                <a:cs typeface="Anonymous Pro"/>
              </a:rPr>
              <a:t>(type </a:t>
            </a:r>
            <a:r>
              <a:rPr lang="en-US" dirty="0">
                <a:latin typeface="Anonymous Pro"/>
                <a:cs typeface="Anonymous Pro"/>
              </a:rPr>
              <a:t>== </a:t>
            </a:r>
            <a:r>
              <a:rPr lang="en-US" dirty="0" err="1">
                <a:latin typeface="Anonymous Pro"/>
                <a:cs typeface="Anonymous Pro"/>
              </a:rPr>
              <a:t>InputType.TEXT_PASSWORD</a:t>
            </a:r>
            <a:r>
              <a:rPr lang="en-US" dirty="0">
                <a:latin typeface="Anonymous Pro"/>
                <a:cs typeface="Anonymous Pro"/>
              </a:rPr>
              <a:t>)</a:t>
            </a:r>
          </a:p>
          <a:p>
            <a:pPr lvl="1"/>
            <a:r>
              <a:rPr lang="en-US" b="1" dirty="0" err="1" smtClean="0">
                <a:solidFill>
                  <a:srgbClr val="7030A0"/>
                </a:solidFill>
                <a:latin typeface="Anonymous Pro"/>
                <a:cs typeface="Anonymous Pro"/>
              </a:rPr>
              <a:t>pwSDO</a:t>
            </a:r>
            <a:r>
              <a:rPr lang="en-US" dirty="0" err="1" smtClean="0">
                <a:latin typeface="Anonymous Pro"/>
                <a:cs typeface="Anonymous Pro"/>
              </a:rPr>
              <a:t>.add</a:t>
            </a:r>
            <a:r>
              <a:rPr lang="en-US" dirty="0" smtClean="0">
                <a:latin typeface="Anonymous Pro"/>
                <a:cs typeface="Anonymous Pro"/>
              </a:rPr>
              <a:t>(text);</a:t>
            </a:r>
            <a:endParaRPr lang="en-US" dirty="0">
              <a:latin typeface="Anonymous Pro"/>
              <a:cs typeface="Anonymous Pro"/>
            </a:endParaRPr>
          </a:p>
          <a:p>
            <a:pPr marL="0" lvl="1"/>
            <a:r>
              <a:rPr lang="en-US" dirty="0" smtClean="0">
                <a:latin typeface="Anonymous Pro"/>
                <a:cs typeface="Anonymous Pro"/>
              </a:rPr>
              <a:t>else</a:t>
            </a:r>
            <a:endParaRPr lang="en-US" dirty="0">
              <a:latin typeface="Anonymous Pro"/>
              <a:cs typeface="Anonymous Pro"/>
            </a:endParaRPr>
          </a:p>
          <a:p>
            <a:pPr marL="457200" lvl="2"/>
            <a:r>
              <a:rPr lang="en-US" b="1" dirty="0" err="1" smtClean="0">
                <a:solidFill>
                  <a:srgbClr val="FF0000"/>
                </a:solidFill>
                <a:latin typeface="Anonymous Pro"/>
                <a:cs typeface="Anonymous Pro"/>
              </a:rPr>
              <a:t>inputSDO</a:t>
            </a:r>
            <a:r>
              <a:rPr lang="en-US" dirty="0" err="1" smtClean="0">
                <a:latin typeface="Anonymous Pro"/>
                <a:cs typeface="Anonymous Pro"/>
              </a:rPr>
              <a:t>.add</a:t>
            </a:r>
            <a:r>
              <a:rPr lang="en-US" dirty="0" smtClean="0">
                <a:latin typeface="Anonymous Pro"/>
                <a:cs typeface="Anonymous Pro"/>
              </a:rPr>
              <a:t>(text);</a:t>
            </a:r>
            <a:endParaRPr lang="en-US" dirty="0">
              <a:latin typeface="Anonymous Pro"/>
              <a:cs typeface="Anonymous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2377" y="6550223"/>
            <a:ext cx="2162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(code adapted for clarity)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6416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CleanOS</a:t>
            </a:r>
            <a:r>
              <a:rPr lang="en-US" dirty="0" smtClean="0"/>
              <a:t> includes a number of optimizations, which help with both performance and energy consumption</a:t>
            </a:r>
          </a:p>
          <a:p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Pausing the </a:t>
            </a:r>
            <a:r>
              <a:rPr lang="en-US" dirty="0" err="1" smtClean="0">
                <a:solidFill>
                  <a:srgbClr val="0070C0"/>
                </a:solidFill>
              </a:rPr>
              <a:t>eiGC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After the app becomes idle, we stop running </a:t>
            </a:r>
            <a:r>
              <a:rPr lang="en-US" dirty="0" err="1" smtClean="0"/>
              <a:t>eiGC</a:t>
            </a:r>
            <a:r>
              <a:rPr lang="en-US" dirty="0" smtClean="0"/>
              <a:t>, until the app is active again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Bulk eviction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eiGC</a:t>
            </a:r>
            <a:r>
              <a:rPr lang="en-US" dirty="0"/>
              <a:t> </a:t>
            </a:r>
            <a:r>
              <a:rPr lang="en-US" dirty="0" smtClean="0"/>
              <a:t>evicts all SDOs at once soon after the app becomes idle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Bulk prefetching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eiGC</a:t>
            </a:r>
            <a:r>
              <a:rPr lang="en-US" dirty="0" smtClean="0"/>
              <a:t> remembers which SDO keys were used recently and fetches all those keys at once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6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003425"/>
            <a:ext cx="3267075" cy="436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1192212"/>
          </a:xfrm>
          <a:ln/>
        </p:spPr>
        <p:txBody>
          <a:bodyPr tIns="31752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Motivation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619250"/>
            <a:ext cx="8640762" cy="2154238"/>
          </a:xfrm>
          <a:ln/>
        </p:spPr>
        <p:txBody>
          <a:bodyPr tIns="0"/>
          <a:lstStyle/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800"/>
              <a:t>How big is the problem?</a:t>
            </a:r>
          </a:p>
          <a:p>
            <a:pPr>
              <a:lnSpc>
                <a:spcPct val="140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/>
          </a:p>
          <a:p>
            <a:pPr>
              <a:lnSpc>
                <a:spcPct val="140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/>
          </a:p>
          <a:p>
            <a:pPr>
              <a:lnSpc>
                <a:spcPct val="140000"/>
              </a:lnSpc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03750" y="5486400"/>
            <a:ext cx="25146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PiOS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i="1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75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444"/>
            <a:ext cx="8515350" cy="50484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Modified Android and </a:t>
            </a:r>
            <a:r>
              <a:rPr lang="en-US" dirty="0" err="1" smtClean="0"/>
              <a:t>TaintDroid</a:t>
            </a:r>
            <a:r>
              <a:rPr lang="en-US" dirty="0" smtClean="0"/>
              <a:t> in significant ways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Modified </a:t>
            </a:r>
            <a:r>
              <a:rPr lang="en-US" sz="2800" dirty="0"/>
              <a:t>two “dirty” apps to use SDOs: </a:t>
            </a:r>
            <a:r>
              <a:rPr lang="en-US" sz="2800" dirty="0">
                <a:solidFill>
                  <a:srgbClr val="0070C0"/>
                </a:solidFill>
              </a:rPr>
              <a:t>Email and </a:t>
            </a:r>
            <a:r>
              <a:rPr lang="en-US" sz="2800" dirty="0" err="1">
                <a:solidFill>
                  <a:srgbClr val="0070C0"/>
                </a:solidFill>
              </a:rPr>
              <a:t>KeePass</a:t>
            </a:r>
            <a:endParaRPr lang="en-US" sz="2800" dirty="0">
              <a:solidFill>
                <a:srgbClr val="0070C0"/>
              </a:solidFill>
            </a:endParaRPr>
          </a:p>
          <a:p>
            <a:pPr lvl="1"/>
            <a:r>
              <a:rPr lang="en-US" sz="2400" dirty="0"/>
              <a:t>Modifications are trivial: 7 </a:t>
            </a:r>
            <a:r>
              <a:rPr lang="en-US" sz="2400" dirty="0" err="1"/>
              <a:t>LoC</a:t>
            </a:r>
            <a:r>
              <a:rPr lang="en-US" sz="2400" dirty="0"/>
              <a:t> for each application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32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27" y="2002146"/>
            <a:ext cx="4770173" cy="315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67814" y="2553415"/>
            <a:ext cx="3950898" cy="23291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67814" y="3326917"/>
            <a:ext cx="3950898" cy="46870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Post-Loss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84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Built a </a:t>
            </a:r>
            <a:r>
              <a:rPr lang="en-US" dirty="0" err="1"/>
              <a:t>CleanOS</a:t>
            </a:r>
            <a:r>
              <a:rPr lang="en-US" dirty="0"/>
              <a:t> service on </a:t>
            </a:r>
            <a:r>
              <a:rPr lang="en-US" dirty="0">
                <a:solidFill>
                  <a:srgbClr val="0070C0"/>
                </a:solidFill>
              </a:rPr>
              <a:t>Google App Engine </a:t>
            </a:r>
            <a:r>
              <a:rPr lang="en-US" dirty="0"/>
              <a:t>that supports </a:t>
            </a:r>
            <a:r>
              <a:rPr lang="en-US" dirty="0" smtClean="0">
                <a:solidFill>
                  <a:srgbClr val="0070C0"/>
                </a:solidFill>
              </a:rPr>
              <a:t>post-loss auditing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3600" dirty="0" smtClean="0"/>
          </a:p>
          <a:p>
            <a:r>
              <a:rPr lang="en-US" dirty="0" smtClean="0"/>
              <a:t>Other services could be supported: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Disable </a:t>
            </a:r>
            <a:r>
              <a:rPr lang="en-US" dirty="0" smtClean="0"/>
              <a:t>keys after user notices theft</a:t>
            </a:r>
          </a:p>
          <a:p>
            <a:pPr lvl="1"/>
            <a:r>
              <a:rPr lang="en-US" dirty="0" smtClean="0"/>
              <a:t>Monitor key accesses, detect anomalies, and </a:t>
            </a:r>
            <a:r>
              <a:rPr lang="en-US" dirty="0" smtClean="0">
                <a:solidFill>
                  <a:srgbClr val="0070C0"/>
                </a:solidFill>
              </a:rPr>
              <a:t>rate-limit/disable access</a:t>
            </a:r>
          </a:p>
          <a:p>
            <a:pPr lvl="1"/>
            <a:r>
              <a:rPr lang="en-US" dirty="0" smtClean="0"/>
              <a:t>Disable accesses to certain SDOs while </a:t>
            </a:r>
            <a:r>
              <a:rPr lang="en-US" dirty="0" smtClean="0">
                <a:solidFill>
                  <a:srgbClr val="0070C0"/>
                </a:solidFill>
              </a:rPr>
              <a:t>outside a trusted network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7" name="Picture 6" descr="log_entri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09" y="2715230"/>
            <a:ext cx="6680200" cy="157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93854" y="4290030"/>
            <a:ext cx="398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Screenshot of the </a:t>
            </a:r>
            <a:r>
              <a:rPr lang="en-US" i="1" dirty="0" err="1" smtClean="0"/>
              <a:t>CleanOS</a:t>
            </a:r>
            <a:r>
              <a:rPr lang="en-US" i="1" dirty="0" smtClean="0"/>
              <a:t> audit log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3578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</a:pPr>
            <a:r>
              <a:rPr lang="en-US" dirty="0" smtClean="0"/>
              <a:t>Motivation and Goals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Architecture and Prototype</a:t>
            </a:r>
          </a:p>
          <a:p>
            <a:pPr>
              <a:spcBef>
                <a:spcPts val="1176"/>
              </a:spcBef>
            </a:pPr>
            <a:r>
              <a:rPr lang="en-US" dirty="0" smtClean="0">
                <a:solidFill>
                  <a:schemeClr val="tx2"/>
                </a:solidFill>
              </a:rPr>
              <a:t>Evaluation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602" y="1600200"/>
            <a:ext cx="6582229" cy="1288143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</a:t>
            </a:r>
            <a:r>
              <a:rPr lang="en-US" dirty="0" err="1" smtClean="0"/>
              <a:t>CleanOS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limit data exposure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Does </a:t>
            </a:r>
            <a:r>
              <a:rPr lang="en-US" dirty="0" err="1" smtClean="0"/>
              <a:t>CleanOS</a:t>
            </a:r>
            <a:r>
              <a:rPr lang="en-US" dirty="0" smtClean="0"/>
              <a:t> support effective </a:t>
            </a:r>
            <a:r>
              <a:rPr lang="en-US" dirty="0" smtClean="0">
                <a:solidFill>
                  <a:srgbClr val="0070C0"/>
                </a:solidFill>
              </a:rPr>
              <a:t>auditing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Is </a:t>
            </a:r>
            <a:r>
              <a:rPr lang="en-US" dirty="0" err="1" smtClean="0"/>
              <a:t>CleanOS</a:t>
            </a:r>
            <a:r>
              <a:rPr lang="en-US" dirty="0" smtClean="0"/>
              <a:t>’ </a:t>
            </a:r>
            <a:r>
              <a:rPr lang="en-US" dirty="0" smtClean="0">
                <a:solidFill>
                  <a:srgbClr val="0070C0"/>
                </a:solidFill>
              </a:rPr>
              <a:t>performance</a:t>
            </a:r>
            <a:r>
              <a:rPr lang="en-US" dirty="0" smtClean="0"/>
              <a:t> practical?</a:t>
            </a:r>
          </a:p>
          <a:p>
            <a:r>
              <a:rPr lang="en-US" dirty="0" smtClean="0"/>
              <a:t>Is </a:t>
            </a:r>
            <a:r>
              <a:rPr lang="en-US" dirty="0" err="1" smtClean="0"/>
              <a:t>CleanOS</a:t>
            </a:r>
            <a:r>
              <a:rPr lang="en-US" dirty="0" smtClean="0"/>
              <a:t>’ </a:t>
            </a:r>
            <a:r>
              <a:rPr lang="en-US" dirty="0" smtClean="0">
                <a:solidFill>
                  <a:srgbClr val="0070C0"/>
                </a:solidFill>
              </a:rPr>
              <a:t>energy</a:t>
            </a:r>
            <a:r>
              <a:rPr lang="en-US" dirty="0" smtClean="0"/>
              <a:t> consumption practical?</a:t>
            </a:r>
          </a:p>
          <a:p>
            <a:r>
              <a:rPr lang="en-US" dirty="0" smtClean="0"/>
              <a:t>Is </a:t>
            </a:r>
            <a:r>
              <a:rPr lang="en-US" dirty="0" err="1" smtClean="0"/>
              <a:t>CleanOS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network </a:t>
            </a:r>
            <a:r>
              <a:rPr lang="en-US" dirty="0" smtClean="0"/>
              <a:t>consumption practical?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4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</a:t>
            </a:r>
            <a:r>
              <a:rPr lang="en-US" dirty="0" err="1" smtClean="0"/>
              <a:t>CleanOS</a:t>
            </a:r>
            <a:r>
              <a:rPr lang="en-US" dirty="0" smtClean="0"/>
              <a:t> Limit Data Exposure?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600200"/>
            <a:ext cx="8556171" cy="5105400"/>
          </a:xfrm>
        </p:spPr>
        <p:txBody>
          <a:bodyPr>
            <a:normAutofit fontScale="92500" lnSpcReduction="20000"/>
          </a:bodyPr>
          <a:lstStyle/>
          <a:p>
            <a:pPr lvl="2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800" dirty="0"/>
          </a:p>
          <a:p>
            <a:r>
              <a:rPr lang="en-US" dirty="0"/>
              <a:t>D</a:t>
            </a:r>
            <a:r>
              <a:rPr lang="en-US" dirty="0" smtClean="0"/>
              <a:t>efault SDOs reduce exposure by 89.6-93.5%</a:t>
            </a:r>
          </a:p>
          <a:p>
            <a:r>
              <a:rPr lang="en-US" dirty="0" smtClean="0"/>
              <a:t>App SDOs further reduce content exposure to 0.3%</a:t>
            </a:r>
          </a:p>
          <a:p>
            <a:r>
              <a:rPr lang="en-US" dirty="0" smtClean="0"/>
              <a:t>Similar results in Facebook and Mint apps</a:t>
            </a:r>
          </a:p>
          <a:p>
            <a:pPr marL="0" indent="0" algn="ctr">
              <a:buNone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Thus, default SDOs drastically curb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sensitive-data exposure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81671"/>
              </p:ext>
            </p:extLst>
          </p:nvPr>
        </p:nvGraphicFramePr>
        <p:xfrm>
          <a:off x="1403881" y="1715168"/>
          <a:ext cx="649189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833"/>
                <a:gridCol w="1538515"/>
                <a:gridCol w="15675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 App</a:t>
                      </a:r>
                      <a:r>
                        <a:rPr lang="en-US" baseline="0" dirty="0" smtClean="0"/>
                        <a:t> 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Password SDO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Contents SDO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 without </a:t>
                      </a:r>
                      <a:r>
                        <a:rPr lang="en-US" dirty="0" err="1" smtClean="0"/>
                        <a:t>CleanOS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7202" y="3491364"/>
            <a:ext cx="561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Fraction of time in which sensitive data was exposed</a:t>
            </a:r>
            <a:endParaRPr lang="en-US" i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782131"/>
              </p:ext>
            </p:extLst>
          </p:nvPr>
        </p:nvGraphicFramePr>
        <p:xfrm>
          <a:off x="1403881" y="1715168"/>
          <a:ext cx="649189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833"/>
                <a:gridCol w="1538515"/>
                <a:gridCol w="15675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 App</a:t>
                      </a:r>
                      <a:r>
                        <a:rPr lang="en-US" baseline="0" dirty="0" smtClean="0"/>
                        <a:t> 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Password SDO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Contents SDO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 without </a:t>
                      </a:r>
                      <a:r>
                        <a:rPr lang="en-US" dirty="0" err="1" smtClean="0"/>
                        <a:t>CleanOS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 with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default SDOs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42575"/>
              </p:ext>
            </p:extLst>
          </p:nvPr>
        </p:nvGraphicFramePr>
        <p:xfrm>
          <a:off x="1403881" y="1715168"/>
          <a:ext cx="649189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833"/>
                <a:gridCol w="1538515"/>
                <a:gridCol w="15675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 App</a:t>
                      </a:r>
                      <a:r>
                        <a:rPr lang="en-US" baseline="0" dirty="0" smtClean="0"/>
                        <a:t> 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Password SDO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Contents SDO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 without </a:t>
                      </a:r>
                      <a:r>
                        <a:rPr lang="en-US" dirty="0" err="1" smtClean="0"/>
                        <a:t>CleanOS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 with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default SDOs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Cleaned Email with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app SDOs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Auditing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31" y="1600200"/>
            <a:ext cx="8759370" cy="475615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2600" dirty="0" smtClean="0"/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Thus</a:t>
            </a:r>
            <a:r>
              <a:rPr lang="en-US" sz="3000" dirty="0">
                <a:solidFill>
                  <a:srgbClr val="C00000"/>
                </a:solidFill>
              </a:rPr>
              <a:t>, </a:t>
            </a:r>
            <a:r>
              <a:rPr lang="en-US" sz="3000" dirty="0" smtClean="0">
                <a:solidFill>
                  <a:srgbClr val="C00000"/>
                </a:solidFill>
              </a:rPr>
              <a:t>for best auditing properties,</a:t>
            </a:r>
            <a:endParaRPr lang="en-US" sz="3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C00000"/>
                </a:solidFill>
              </a:rPr>
              <a:t>a</a:t>
            </a:r>
            <a:r>
              <a:rPr lang="en-US" sz="3000" dirty="0" smtClean="0">
                <a:solidFill>
                  <a:srgbClr val="C00000"/>
                </a:solidFill>
              </a:rPr>
              <a:t>pplications should define their own SDOs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85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77959915"/>
              </p:ext>
            </p:extLst>
          </p:nvPr>
        </p:nvGraphicFramePr>
        <p:xfrm>
          <a:off x="1207789" y="1789106"/>
          <a:ext cx="7114237" cy="337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59352" y="3162416"/>
            <a:ext cx="223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Audit Precision (%)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4340" y="1652544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95.1%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62272" y="4239823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8103" y="1619733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95.1% 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5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/>
          <p:cNvSpPr txBox="1">
            <a:spLocks/>
          </p:cNvSpPr>
          <p:nvPr/>
        </p:nvSpPr>
        <p:spPr>
          <a:xfrm>
            <a:off x="457200" y="1600200"/>
            <a:ext cx="78105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 algn="ctr">
              <a:buNone/>
            </a:pPr>
            <a:endParaRPr lang="en-US" sz="33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300" dirty="0" smtClean="0">
                <a:solidFill>
                  <a:srgbClr val="C00000"/>
                </a:solidFill>
              </a:rPr>
              <a:t>Thus, overheads are largely </a:t>
            </a:r>
          </a:p>
          <a:p>
            <a:pPr marL="0" indent="0" algn="ctr">
              <a:buNone/>
            </a:pPr>
            <a:r>
              <a:rPr lang="en-US" sz="3300" dirty="0" smtClean="0">
                <a:solidFill>
                  <a:srgbClr val="C00000"/>
                </a:solidFill>
              </a:rPr>
              <a:t>unnoticeable over Wi-Fi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CleanOS</a:t>
            </a:r>
            <a:r>
              <a:rPr lang="en-US" dirty="0" smtClean="0"/>
              <a:t> Practical (Wi-Fi)?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453729"/>
              </p:ext>
            </p:extLst>
          </p:nvPr>
        </p:nvGraphicFramePr>
        <p:xfrm>
          <a:off x="1309915" y="1343252"/>
          <a:ext cx="7162798" cy="419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3821" y="2085036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115ms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8259" y="1883622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289ms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70277" y="2204166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4965" y="2349468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56843" y="2426054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8177" y="1496594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88ms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504578" y="2389998"/>
            <a:ext cx="499930" cy="445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50195" y="2180548"/>
            <a:ext cx="499930" cy="592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96581" y="2535428"/>
            <a:ext cx="49993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43139" y="2678917"/>
            <a:ext cx="49993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87827" y="2732446"/>
            <a:ext cx="49993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43217" y="1825476"/>
            <a:ext cx="49993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2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6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CleanOS</a:t>
            </a:r>
            <a:r>
              <a:rPr lang="en-US" dirty="0" smtClean="0"/>
              <a:t> Practical (3G)?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872045"/>
              </p:ext>
            </p:extLst>
          </p:nvPr>
        </p:nvGraphicFramePr>
        <p:xfrm>
          <a:off x="703943" y="1600199"/>
          <a:ext cx="8229599" cy="402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09844" y="2017486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722ms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9471" y="1976956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953ms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6124" y="2125566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354ms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12240" y="2193116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354ms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90518" y="2418339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44471" y="1720205"/>
            <a:ext cx="100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1819ms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05141" y="2328216"/>
            <a:ext cx="499930" cy="806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59959" y="2294499"/>
            <a:ext cx="499930" cy="806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93336" y="2499399"/>
            <a:ext cx="499930" cy="601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28450" y="2494898"/>
            <a:ext cx="499930" cy="701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71590" y="2758401"/>
            <a:ext cx="499930" cy="389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14730" y="2019853"/>
            <a:ext cx="499930" cy="389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9" grpId="0"/>
      <p:bldP spid="10" grpId="0"/>
      <p:bldP spid="11" grpId="0"/>
      <p:bldP spid="12" grpId="0"/>
      <p:bldP spid="13" grpId="0"/>
      <p:bldP spid="14" grpId="0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470952"/>
              </p:ext>
            </p:extLst>
          </p:nvPr>
        </p:nvGraphicFramePr>
        <p:xfrm>
          <a:off x="703943" y="1600199"/>
          <a:ext cx="8229599" cy="402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9"/>
          <p:cNvSpPr txBox="1">
            <a:spLocks/>
          </p:cNvSpPr>
          <p:nvPr/>
        </p:nvSpPr>
        <p:spPr>
          <a:xfrm>
            <a:off x="457200" y="1600199"/>
            <a:ext cx="7950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Optimizations improve 3G performance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significantly, making </a:t>
            </a:r>
            <a:r>
              <a:rPr lang="en-US" sz="2800" dirty="0" err="1" smtClean="0">
                <a:solidFill>
                  <a:srgbClr val="C00000"/>
                </a:solidFill>
              </a:rPr>
              <a:t>CleanOS</a:t>
            </a:r>
            <a:r>
              <a:rPr lang="en-US" sz="2800" dirty="0" smtClean="0">
                <a:solidFill>
                  <a:srgbClr val="C00000"/>
                </a:solidFill>
              </a:rPr>
              <a:t> practical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CleanOS</a:t>
            </a:r>
            <a:r>
              <a:rPr lang="en-US" dirty="0" smtClean="0"/>
              <a:t> Practical (3G)?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09844" y="2098546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392ms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9471" y="2058016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167ms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6124" y="2085036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499ms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6288" y="2328216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98614" y="2526419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44471" y="1720205"/>
            <a:ext cx="100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1225ms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91629" y="2521919"/>
            <a:ext cx="684000" cy="450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79824" y="2404828"/>
            <a:ext cx="684000" cy="729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71590" y="2918155"/>
            <a:ext cx="684000" cy="184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28241" y="2085036"/>
            <a:ext cx="668181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25636" y="2602979"/>
            <a:ext cx="684000" cy="369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06518" y="2877625"/>
            <a:ext cx="684000" cy="256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6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9" grpId="0"/>
      <p:bldP spid="10" grpId="0"/>
      <p:bldP spid="11" grpId="0"/>
      <p:bldP spid="12" grpId="0"/>
      <p:bldP spid="13" grpId="0"/>
      <p:bldP spid="14" grpId="0"/>
      <p:bldP spid="6" grpId="0" animBg="1"/>
      <p:bldP spid="16" grpId="0" animBg="1"/>
      <p:bldP spid="22" grpId="0" animBg="1"/>
      <p:bldP spid="19" grpId="0" animBg="1"/>
      <p:bldP spid="20" grpId="0" animBg="1"/>
      <p:bldP spid="2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31525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Mobile </a:t>
            </a:r>
            <a:r>
              <a:rPr lang="en-US" dirty="0" err="1" smtClean="0"/>
              <a:t>OSes</a:t>
            </a:r>
            <a:r>
              <a:rPr lang="en-US" dirty="0" smtClean="0"/>
              <a:t> and apps </a:t>
            </a:r>
            <a:r>
              <a:rPr lang="en-US" dirty="0" smtClean="0">
                <a:solidFill>
                  <a:srgbClr val="0070C0"/>
                </a:solidFill>
              </a:rPr>
              <a:t>accumulate</a:t>
            </a:r>
            <a:r>
              <a:rPr lang="en-US" dirty="0" smtClean="0"/>
              <a:t> a lot of sensitive data, exposing it to attacks if device is stolen or lost</a:t>
            </a:r>
          </a:p>
          <a:p>
            <a:endParaRPr lang="en-US" sz="2000" dirty="0"/>
          </a:p>
          <a:p>
            <a:r>
              <a:rPr lang="en-US" dirty="0" err="1" smtClean="0">
                <a:solidFill>
                  <a:srgbClr val="0070C0"/>
                </a:solidFill>
              </a:rPr>
              <a:t>CleanOS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is a new Android-based OS design that </a:t>
            </a:r>
            <a:r>
              <a:rPr lang="en-US" dirty="0" smtClean="0">
                <a:solidFill>
                  <a:srgbClr val="0070C0"/>
                </a:solidFill>
              </a:rPr>
              <a:t>minimizes</a:t>
            </a:r>
            <a:r>
              <a:rPr lang="en-US" dirty="0" smtClean="0"/>
              <a:t> amount of sensitive data exposed on device at any 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SDO</a:t>
            </a:r>
            <a:r>
              <a:rPr lang="en-US" dirty="0" smtClean="0"/>
              <a:t>: new OS abstraction for managing sensitive data</a:t>
            </a:r>
            <a:endParaRPr lang="en-US" dirty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eiGC</a:t>
            </a:r>
            <a:r>
              <a:rPr lang="en-US" dirty="0" smtClean="0"/>
              <a:t>: garbage-collector that evicts unused SDO data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err="1" smtClean="0"/>
              <a:t>CleanOS</a:t>
            </a:r>
            <a:r>
              <a:rPr lang="en-US" dirty="0" smtClean="0"/>
              <a:t> brings new view on data security: </a:t>
            </a:r>
            <a:r>
              <a:rPr lang="en-US" dirty="0" smtClean="0">
                <a:solidFill>
                  <a:srgbClr val="0070C0"/>
                </a:solidFill>
              </a:rPr>
              <a:t>minimize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audit</a:t>
            </a:r>
            <a:r>
              <a:rPr lang="en-US" dirty="0" smtClean="0"/>
              <a:t> exposure of sensitive data to attack</a:t>
            </a:r>
          </a:p>
          <a:p>
            <a:pPr lvl="1"/>
            <a:r>
              <a:rPr lang="en-US" dirty="0" smtClean="0"/>
              <a:t>We believe that this view is applicable more broadly to other domains, such as datacenter and Web data security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8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ln/>
        </p:spPr>
        <p:txBody>
          <a:bodyPr lIns="90000" tIns="78552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Overview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41513"/>
            <a:ext cx="8313738" cy="4419600"/>
          </a:xfrm>
          <a:ln/>
        </p:spPr>
        <p:txBody>
          <a:bodyPr lIns="90000" tIns="67968" rIns="90000" bIns="46800">
            <a:normAutofit fontScale="92500" lnSpcReduction="10000"/>
          </a:bodyPr>
          <a:lstStyle/>
          <a:p>
            <a:pPr marL="341313" indent="-341313">
              <a:spcAft>
                <a:spcPts val="85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999999"/>
                </a:solidFill>
              </a:rPr>
              <a:t>Motivation</a:t>
            </a:r>
          </a:p>
          <a:p>
            <a:pPr marL="341313" indent="-341313">
              <a:spcAft>
                <a:spcPts val="85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Goals &amp; Challenges</a:t>
            </a:r>
          </a:p>
          <a:p>
            <a:pPr marL="341313" indent="-341313">
              <a:spcAft>
                <a:spcPts val="85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PiOS Analysis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Extract CFG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Reach ability analysis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Data Flow analysis</a:t>
            </a:r>
          </a:p>
          <a:p>
            <a:pPr marL="341313" indent="-341313">
              <a:spcAft>
                <a:spcPts val="85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Evaluation</a:t>
            </a:r>
          </a:p>
          <a:p>
            <a:pPr marL="341313" indent="-341313">
              <a:spcAft>
                <a:spcPts val="85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Summary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Courtesy: </a:t>
            </a:r>
            <a:r>
              <a:rPr lang="en-US" sz="1100" i="1" dirty="0" err="1" smtClean="0">
                <a:solidFill>
                  <a:srgbClr val="BFBFBF"/>
                </a:solidFill>
                <a:latin typeface="Arial" charset="0"/>
              </a:rPr>
              <a:t>Egele</a:t>
            </a:r>
            <a:r>
              <a:rPr lang="en-US" sz="1100" i="1" dirty="0" smtClean="0">
                <a:solidFill>
                  <a:srgbClr val="BFBFBF"/>
                </a:solidFill>
                <a:latin typeface="Arial" charset="0"/>
              </a:rPr>
              <a:t> et. al</a:t>
            </a:r>
            <a:endParaRPr lang="en-US" sz="11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03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13421</TotalTime>
  <Words>6972</Words>
  <Application>Microsoft Macintosh PowerPoint</Application>
  <PresentationFormat>On-screen Show (4:3)</PresentationFormat>
  <Paragraphs>1516</Paragraphs>
  <Slides>89</Slides>
  <Notes>85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Office Theme</vt:lpstr>
      <vt:lpstr>Cellular Networks and Mobile Computing COMS 6998-10, Spring 2013</vt:lpstr>
      <vt:lpstr>Review of Previous Lectures</vt:lpstr>
      <vt:lpstr>Review of Previous Lectures (Cont’d)</vt:lpstr>
      <vt:lpstr>Mobile Privacy</vt:lpstr>
      <vt:lpstr>PowerPoint Presentation</vt:lpstr>
      <vt:lpstr>Motivation</vt:lpstr>
      <vt:lpstr>Motivation (cont.)</vt:lpstr>
      <vt:lpstr>Motivation (cont.)</vt:lpstr>
      <vt:lpstr>Overview</vt:lpstr>
      <vt:lpstr>Goals &amp; Challenges</vt:lpstr>
      <vt:lpstr>Approach</vt:lpstr>
      <vt:lpstr>Background (iOS &amp; DRM)</vt:lpstr>
      <vt:lpstr>Analysis (CFG)</vt:lpstr>
      <vt:lpstr>Analysis (CFG)</vt:lpstr>
      <vt:lpstr>Background (objc_msgSend)</vt:lpstr>
      <vt:lpstr>Analysis (CFG)</vt:lpstr>
      <vt:lpstr>Example ObjC to ASM</vt:lpstr>
      <vt:lpstr>Finding Privacy Leaks</vt:lpstr>
      <vt:lpstr>Sources and Sinks</vt:lpstr>
      <vt:lpstr>Data Flow Analysis</vt:lpstr>
      <vt:lpstr>Evaluation</vt:lpstr>
      <vt:lpstr>Ad and Statistic Libraries</vt:lpstr>
      <vt:lpstr>Is Leaking UDIDs a Problem?</vt:lpstr>
      <vt:lpstr>Evaluation Data Flow Analysis</vt:lpstr>
      <vt:lpstr>Evaluation: Leaked Data</vt:lpstr>
      <vt:lpstr>Evaluation: Case Studies (1)</vt:lpstr>
      <vt:lpstr>Evaluation: Case Studies (2)</vt:lpstr>
      <vt:lpstr>Summary</vt:lpstr>
      <vt:lpstr>Detecting Privacy Leaks in Smartphone Applications  at Run Time </vt:lpstr>
      <vt:lpstr>Roadmap</vt:lpstr>
      <vt:lpstr>TaintDroid Goal</vt:lpstr>
      <vt:lpstr>Current “Best” Practice</vt:lpstr>
      <vt:lpstr>TaintDroid Approach</vt:lpstr>
      <vt:lpstr>Challenges</vt:lpstr>
      <vt:lpstr>Dynamic Taint Analysis</vt:lpstr>
      <vt:lpstr>Dynamic Taint Analysis in Action</vt:lpstr>
      <vt:lpstr>TaintDroid Leverage Android Platform Virtualization</vt:lpstr>
      <vt:lpstr>TaintDroid Android Architecture in Detail</vt:lpstr>
      <vt:lpstr>VM Variable-level Tracking</vt:lpstr>
      <vt:lpstr>Modified Stack Format Example</vt:lpstr>
      <vt:lpstr>DEX Taint Propagation Logic</vt:lpstr>
      <vt:lpstr>Native Methods</vt:lpstr>
      <vt:lpstr>IPC and File Taint Propagation</vt:lpstr>
      <vt:lpstr>Roadmap</vt:lpstr>
      <vt:lpstr>Performance Study: Microbenchmark</vt:lpstr>
      <vt:lpstr>Performance Study</vt:lpstr>
      <vt:lpstr>Taint Adaptors</vt:lpstr>
      <vt:lpstr>Application Study</vt:lpstr>
      <vt:lpstr>Findings: Location</vt:lpstr>
      <vt:lpstr>Findings: Phone Identifiers</vt:lpstr>
      <vt:lpstr>Demo</vt:lpstr>
      <vt:lpstr>Conclusion</vt:lpstr>
      <vt:lpstr>CleanOS: Limiting Mobile Data Exposure with Idle Eviction</vt:lpstr>
      <vt:lpstr>The Transition to Mobile Devices</vt:lpstr>
      <vt:lpstr>Mobiles Bring New Challenges</vt:lpstr>
      <vt:lpstr>OSes Not Designed for Challenges</vt:lpstr>
      <vt:lpstr>Examples of Exposed Data</vt:lpstr>
      <vt:lpstr>Examples of Exposed Data</vt:lpstr>
      <vt:lpstr>Securing Data Is Darn Hard!</vt:lpstr>
      <vt:lpstr>Time for New OS Abstractions</vt:lpstr>
      <vt:lpstr>CleanOS</vt:lpstr>
      <vt:lpstr>CleanOS</vt:lpstr>
      <vt:lpstr>Outline</vt:lpstr>
      <vt:lpstr>Mobile OS Insights</vt:lpstr>
      <vt:lpstr>CleanOS Basic Functioning</vt:lpstr>
      <vt:lpstr>CleanOS Increases Post-Loss Control</vt:lpstr>
      <vt:lpstr>The SDO Abstraction</vt:lpstr>
      <vt:lpstr>Example: A Clean Email App</vt:lpstr>
      <vt:lpstr>The CleanOS Architecture</vt:lpstr>
      <vt:lpstr>The CleanOS Architecture</vt:lpstr>
      <vt:lpstr>The CleanOS Architecture</vt:lpstr>
      <vt:lpstr>The CleanOS Architecture</vt:lpstr>
      <vt:lpstr>The CleanOS Architecture</vt:lpstr>
      <vt:lpstr>The CleanOS Architecture</vt:lpstr>
      <vt:lpstr>SDO Tracking</vt:lpstr>
      <vt:lpstr>Evict-Idle Garbage Collection</vt:lpstr>
      <vt:lpstr>Sensitive Data Encryption</vt:lpstr>
      <vt:lpstr>CleanOS Defaults</vt:lpstr>
      <vt:lpstr>Optimizations</vt:lpstr>
      <vt:lpstr>Prototype</vt:lpstr>
      <vt:lpstr>Post-Loss Services</vt:lpstr>
      <vt:lpstr>Outline</vt:lpstr>
      <vt:lpstr>Questions</vt:lpstr>
      <vt:lpstr>Does CleanOS Limit Data Exposure?</vt:lpstr>
      <vt:lpstr>Is Auditing Effective?</vt:lpstr>
      <vt:lpstr>Is CleanOS Practical (Wi-Fi)?</vt:lpstr>
      <vt:lpstr>Is CleanOS Practical (3G)?</vt:lpstr>
      <vt:lpstr>Is CleanOS Practical (3G)?</vt:lpstr>
      <vt:lpstr>Conclusions</vt:lpstr>
    </vt:vector>
  </TitlesOfParts>
  <Company>SaraLee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Networks and Mobile Computing COMS 6998-8, Spring 2012</dc:title>
  <dc:creator>Robert Lee</dc:creator>
  <cp:lastModifiedBy>Li  Li</cp:lastModifiedBy>
  <cp:revision>175</cp:revision>
  <dcterms:created xsi:type="dcterms:W3CDTF">2012-01-02T06:16:13Z</dcterms:created>
  <dcterms:modified xsi:type="dcterms:W3CDTF">2014-04-29T03:01:25Z</dcterms:modified>
</cp:coreProperties>
</file>