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77" r:id="rId2"/>
    <p:sldId id="477" r:id="rId3"/>
    <p:sldId id="478" r:id="rId4"/>
    <p:sldId id="474" r:id="rId5"/>
    <p:sldId id="475" r:id="rId6"/>
    <p:sldId id="476" r:id="rId7"/>
    <p:sldId id="372" r:id="rId8"/>
    <p:sldId id="522" r:id="rId9"/>
    <p:sldId id="523" r:id="rId10"/>
    <p:sldId id="524" r:id="rId11"/>
    <p:sldId id="525" r:id="rId12"/>
    <p:sldId id="526" r:id="rId13"/>
    <p:sldId id="527" r:id="rId14"/>
    <p:sldId id="528" r:id="rId15"/>
    <p:sldId id="529" r:id="rId16"/>
    <p:sldId id="530" r:id="rId17"/>
    <p:sldId id="531" r:id="rId18"/>
    <p:sldId id="532" r:id="rId19"/>
    <p:sldId id="533" r:id="rId20"/>
    <p:sldId id="534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2" r:id="rId29"/>
    <p:sldId id="543" r:id="rId30"/>
    <p:sldId id="544" r:id="rId31"/>
    <p:sldId id="545" r:id="rId32"/>
    <p:sldId id="546" r:id="rId33"/>
    <p:sldId id="547" r:id="rId34"/>
    <p:sldId id="549" r:id="rId35"/>
    <p:sldId id="504" r:id="rId36"/>
    <p:sldId id="505" r:id="rId37"/>
    <p:sldId id="506" r:id="rId38"/>
    <p:sldId id="507" r:id="rId39"/>
    <p:sldId id="508" r:id="rId40"/>
    <p:sldId id="509" r:id="rId41"/>
    <p:sldId id="510" r:id="rId42"/>
    <p:sldId id="511" r:id="rId43"/>
    <p:sldId id="512" r:id="rId44"/>
    <p:sldId id="513" r:id="rId45"/>
    <p:sldId id="514" r:id="rId46"/>
    <p:sldId id="515" r:id="rId47"/>
    <p:sldId id="516" r:id="rId48"/>
    <p:sldId id="517" r:id="rId49"/>
    <p:sldId id="518" r:id="rId50"/>
    <p:sldId id="519" r:id="rId51"/>
    <p:sldId id="520" r:id="rId52"/>
    <p:sldId id="521" r:id="rId53"/>
    <p:sldId id="373" r:id="rId54"/>
    <p:sldId id="374" r:id="rId55"/>
    <p:sldId id="375" r:id="rId56"/>
    <p:sldId id="376" r:id="rId57"/>
    <p:sldId id="377" r:id="rId58"/>
    <p:sldId id="378" r:id="rId59"/>
    <p:sldId id="379" r:id="rId60"/>
    <p:sldId id="381" r:id="rId61"/>
    <p:sldId id="382" r:id="rId62"/>
    <p:sldId id="383" r:id="rId63"/>
    <p:sldId id="384" r:id="rId64"/>
    <p:sldId id="385" r:id="rId65"/>
    <p:sldId id="386" r:id="rId66"/>
    <p:sldId id="387" r:id="rId67"/>
    <p:sldId id="388" r:id="rId68"/>
    <p:sldId id="389" r:id="rId69"/>
    <p:sldId id="390" r:id="rId70"/>
    <p:sldId id="391" r:id="rId71"/>
    <p:sldId id="550" r:id="rId7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32" autoAdjust="0"/>
  </p:normalViewPr>
  <p:slideViewPr>
    <p:cSldViewPr snapToGrid="0" snapToObjects="1">
      <p:cViewPr>
        <p:scale>
          <a:sx n="100" d="100"/>
          <a:sy n="100" d="100"/>
        </p:scale>
        <p:origin x="-1040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notesMaster" Target="notesMasters/notesMaster1.xml"/><Relationship Id="rId74" Type="http://schemas.openxmlformats.org/officeDocument/2006/relationships/handoutMaster" Target="handoutMasters/handoutMaster1.xml"/><Relationship Id="rId75" Type="http://schemas.openxmlformats.org/officeDocument/2006/relationships/printerSettings" Target="printerSettings/printerSettings1.bin"/><Relationship Id="rId76" Type="http://schemas.openxmlformats.org/officeDocument/2006/relationships/presProps" Target="presProps.xml"/><Relationship Id="rId77" Type="http://schemas.openxmlformats.org/officeDocument/2006/relationships/viewProps" Target="viewProps.xml"/><Relationship Id="rId78" Type="http://schemas.openxmlformats.org/officeDocument/2006/relationships/theme" Target="theme/theme1.xml"/><Relationship Id="rId79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C790E-396E-EC44-A177-4729AFD87B10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2D964-746F-514A-9191-F6C5291D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246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AB1AE-6AF6-154C-97BE-116B49CC9AA8}" type="datetimeFigureOut">
              <a:rPr lang="en-US" smtClean="0"/>
              <a:t>4/21/14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23641-5B1A-5648-A445-C58122B94C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896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6C13E-F135-469B-BBAE-2F60FB6947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not stealthy, lots of network communication, looks anomalous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too much data for the malware master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separate permissions into two inconspicuous sets of permissions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Soundcomber: phone state, contacts, record audio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Deliverer: network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state machine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DTMF numbers picked up through side-channel (aural feedback of pressed numbers)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file locks are specific to Linux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performance enhancements: DTMF detection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exclusive mode (audio blocked) and non-exclusive mode (audio available)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audio is blocked before command reaches baseband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small overhead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Zsone</a:t>
            </a:r>
            <a:r>
              <a:rPr lang="en-US" dirty="0" smtClean="0"/>
              <a:t> is an SMS </a:t>
            </a:r>
            <a:r>
              <a:rPr lang="en-US" dirty="0" err="1" smtClean="0"/>
              <a:t>trojan</a:t>
            </a:r>
            <a:r>
              <a:rPr lang="en-US" dirty="0" smtClean="0"/>
              <a:t>.</a:t>
            </a:r>
            <a:r>
              <a:rPr lang="en-US" baseline="0" dirty="0" smtClean="0"/>
              <a:t> It sends short message to premium numbers and removes billing related notifications messages from service providers.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9F521-CDF6-4F14-A4BB-BCBE1D39DE09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Like a computer, *but*, unlike a computer, with different sensors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Also other information, not from sensors, such as address book, dialed numbers, etc.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Sensory Malware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Different sensors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Different sensors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sensory malware can do much more, other people have shown etc.</a:t>
            </a:r>
            <a:r>
              <a:rPr lang="ja-JP" altLang="en-US" sz="2200">
                <a:latin typeface="Arial"/>
                <a:cs typeface="Lucida Grande" charset="0"/>
                <a:sym typeface="Lucida Grande" charset="0"/>
              </a:rPr>
              <a:t>”</a:t>
            </a:r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What can be picked up through the microphone?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Confidential information, trade secrets, negotiations?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Voice, DTMF tones (side-channel)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not stealthy, lots of network communication, looks anomalous</a:t>
            </a:r>
          </a:p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too much data for the malware master</a:t>
            </a:r>
          </a:p>
          <a:p>
            <a:endParaRPr lang="en-US" sz="2200"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sz="2200">
                <a:latin typeface="Lucida Grande" charset="0"/>
                <a:cs typeface="Lucida Grande" charset="0"/>
                <a:sym typeface="Lucida Grande" charset="0"/>
              </a:rPr>
              <a:t>- refer to paper (Kirin) which prevents the installation of applications with certain combinations of permissions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35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5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7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9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8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7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5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CB8B-565C-7D45-8433-495436787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4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cs.columbia.edu/~coms6998-8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nakedsecurity.sophos.com/2010/07/29/android-malware-steals-info-million-phone-owners/" TargetMode="External"/><Relationship Id="rId4" Type="http://schemas.openxmlformats.org/officeDocument/2006/relationships/hyperlink" Target="http://news.cnet.com/8301-27080_3-20013222-245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4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7.png"/><Relationship Id="rId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Relationship Id="rId4" Type="http://schemas.openxmlformats.org/officeDocument/2006/relationships/image" Target="../media/image13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7.png"/><Relationship Id="rId8" Type="http://schemas.openxmlformats.org/officeDocument/2006/relationships/image" Target="../media/image43.png"/><Relationship Id="rId9" Type="http://schemas.openxmlformats.org/officeDocument/2006/relationships/image" Target="../media/image33.png"/><Relationship Id="rId10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33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7" Type="http://schemas.openxmlformats.org/officeDocument/2006/relationships/image" Target="../media/image57.png"/><Relationship Id="rId8" Type="http://schemas.openxmlformats.org/officeDocument/2006/relationships/image" Target="../media/image58.png"/><Relationship Id="rId9" Type="http://schemas.openxmlformats.org/officeDocument/2006/relationships/image" Target="../media/image45.png"/><Relationship Id="rId10" Type="http://schemas.openxmlformats.org/officeDocument/2006/relationships/image" Target="../media/image44.png"/><Relationship Id="rId11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4" Type="http://schemas.openxmlformats.org/officeDocument/2006/relationships/image" Target="../media/image63.png"/><Relationship Id="rId5" Type="http://schemas.openxmlformats.org/officeDocument/2006/relationships/image" Target="../media/image64.png"/><Relationship Id="rId6" Type="http://schemas.openxmlformats.org/officeDocument/2006/relationships/image" Target="../media/image65.png"/><Relationship Id="rId7" Type="http://schemas.openxmlformats.org/officeDocument/2006/relationships/image" Target="../media/image66.png"/><Relationship Id="rId8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Relationship Id="rId3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13.png"/><Relationship Id="rId5" Type="http://schemas.openxmlformats.org/officeDocument/2006/relationships/image" Target="../media/image70.png"/><Relationship Id="rId6" Type="http://schemas.openxmlformats.org/officeDocument/2006/relationships/image" Target="../media/image55.png"/><Relationship Id="rId7" Type="http://schemas.openxmlformats.org/officeDocument/2006/relationships/image" Target="../media/image6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6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8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9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1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2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6" Type="http://schemas.openxmlformats.org/officeDocument/2006/relationships/image" Target="../media/image87.jpeg"/><Relationship Id="rId7" Type="http://schemas.openxmlformats.org/officeDocument/2006/relationships/image" Target="../media/image88.jpeg"/><Relationship Id="rId8" Type="http://schemas.openxmlformats.org/officeDocument/2006/relationships/image" Target="../media/image8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3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0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1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2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4.jpe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" y="533400"/>
            <a:ext cx="8801100" cy="169545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Cellular Networks and Mobile Computing</a:t>
            </a:r>
            <a:br>
              <a:rPr lang="en-US" dirty="0" smtClean="0"/>
            </a:br>
            <a:r>
              <a:rPr lang="en-US" dirty="0" smtClean="0"/>
              <a:t>COMS 6998</a:t>
            </a:r>
            <a:r>
              <a:rPr lang="en-US" dirty="0" smtClean="0"/>
              <a:t>-</a:t>
            </a:r>
            <a:r>
              <a:rPr lang="en-US" dirty="0"/>
              <a:t>7</a:t>
            </a:r>
            <a:r>
              <a:rPr lang="en-US" dirty="0" smtClean="0"/>
              <a:t>, </a:t>
            </a:r>
            <a:r>
              <a:rPr lang="en-US" dirty="0" smtClean="0"/>
              <a:t>Spring </a:t>
            </a:r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942895"/>
            <a:ext cx="8153400" cy="1981200"/>
          </a:xfrm>
        </p:spPr>
        <p:txBody>
          <a:bodyPr>
            <a:noAutofit/>
          </a:bodyPr>
          <a:lstStyle/>
          <a:p>
            <a:pPr algn="r"/>
            <a:r>
              <a:rPr lang="en-US" sz="3400" dirty="0" smtClean="0">
                <a:solidFill>
                  <a:schemeClr val="tx1"/>
                </a:solidFill>
              </a:rPr>
              <a:t>Instructor: Li </a:t>
            </a:r>
            <a:r>
              <a:rPr lang="en-US" sz="3400" dirty="0" err="1" smtClean="0">
                <a:solidFill>
                  <a:schemeClr val="tx1"/>
                </a:solidFill>
              </a:rPr>
              <a:t>Erran</a:t>
            </a:r>
            <a:r>
              <a:rPr lang="en-US" sz="3400" dirty="0" smtClean="0">
                <a:solidFill>
                  <a:schemeClr val="tx1"/>
                </a:solidFill>
              </a:rPr>
              <a:t> Li (</a:t>
            </a:r>
            <a:r>
              <a:rPr lang="en-US" sz="3400" dirty="0" smtClean="0">
                <a:solidFill>
                  <a:srgbClr val="9F8540"/>
                </a:solidFill>
              </a:rPr>
              <a:t>lel2139@columbia.edu</a:t>
            </a:r>
            <a:r>
              <a:rPr lang="en-US" sz="3400" dirty="0" smtClean="0">
                <a:solidFill>
                  <a:schemeClr val="tx1"/>
                </a:solidFill>
              </a:rPr>
              <a:t>)</a:t>
            </a:r>
          </a:p>
          <a:p>
            <a:pPr lvl="0" algn="r"/>
            <a:r>
              <a:rPr lang="en-US" sz="3400" dirty="0">
                <a:solidFill>
                  <a:srgbClr val="9F8540"/>
                </a:solidFill>
                <a:hlinkClick r:id="rId3"/>
              </a:rPr>
              <a:t>http://www.cs.columbia.edu/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~lierranli/coms6998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-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7</a:t>
            </a:r>
            <a:r>
              <a:rPr lang="en-US" sz="3400" dirty="0" smtClean="0">
                <a:solidFill>
                  <a:srgbClr val="9F8540"/>
                </a:solidFill>
                <a:hlinkClick r:id="rId3"/>
              </a:rPr>
              <a:t>Spring2014/</a:t>
            </a:r>
            <a:endParaRPr lang="en-US" sz="3400" dirty="0" smtClean="0">
              <a:solidFill>
                <a:srgbClr val="9F8540"/>
              </a:solidFill>
            </a:endParaRPr>
          </a:p>
          <a:p>
            <a:pPr lvl="0" algn="r"/>
            <a:r>
              <a:rPr lang="en-US" sz="3400" dirty="0" smtClean="0">
                <a:solidFill>
                  <a:schemeClr val="tx1"/>
                </a:solidFill>
              </a:rPr>
              <a:t>Lecture 12: Mobile Platform Security: Attacks and Defenses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7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No surprise malware targets smartphones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9695" y="1946672"/>
            <a:ext cx="8295680" cy="2794992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700"/>
              <a:t>Android malware steals info from 1</a:t>
            </a:r>
            <a:r>
              <a:rPr lang="ja-JP" altLang="en-US" sz="2700">
                <a:latin typeface="Arial"/>
              </a:rPr>
              <a:t>’</a:t>
            </a:r>
            <a:r>
              <a:rPr lang="en-US" sz="2700"/>
              <a:t>000</a:t>
            </a:r>
            <a:r>
              <a:rPr lang="ja-JP" altLang="en-US" sz="2700">
                <a:latin typeface="Arial"/>
              </a:rPr>
              <a:t>’</a:t>
            </a:r>
            <a:r>
              <a:rPr lang="en-US" sz="2700"/>
              <a:t>000 users¹</a:t>
            </a:r>
          </a:p>
          <a:p>
            <a:pPr>
              <a:lnSpc>
                <a:spcPct val="80000"/>
              </a:lnSpc>
            </a:pPr>
            <a:r>
              <a:rPr lang="en-US" sz="2700"/>
              <a:t>Trojan sends premium-rate text messages²</a:t>
            </a:r>
          </a:p>
          <a:p>
            <a:pPr>
              <a:lnSpc>
                <a:spcPct val="80000"/>
              </a:lnSpc>
            </a:pPr>
            <a:r>
              <a:rPr lang="en-US" sz="2700"/>
              <a:t>Security experts release Android root-kit³</a:t>
            </a:r>
          </a:p>
        </p:txBody>
      </p:sp>
      <p:sp>
        <p:nvSpPr>
          <p:cNvPr id="20483" name="Rectangle 3"/>
          <p:cNvSpPr>
            <a:spLocks/>
          </p:cNvSpPr>
          <p:nvPr/>
        </p:nvSpPr>
        <p:spPr bwMode="auto">
          <a:xfrm>
            <a:off x="1160859" y="4795242"/>
            <a:ext cx="7358063" cy="1303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60000"/>
              </a:lnSpc>
              <a:spcBef>
                <a:spcPts val="1687"/>
              </a:spcBef>
            </a:pPr>
            <a:r>
              <a:rPr lang="en-US" sz="1300">
                <a:ea typeface="ＭＳ Ｐゴシック" charset="0"/>
                <a:cs typeface="Gill Sans" charset="0"/>
              </a:rPr>
              <a:t>1. </a:t>
            </a:r>
            <a:r>
              <a:rPr lang="en-US" sz="1300" u="sng">
                <a:ea typeface="ＭＳ Ｐゴシック" charset="0"/>
                <a:cs typeface="Gill Sans" charset="0"/>
                <a:hlinkClick r:id="rId3"/>
              </a:rPr>
              <a:t>http://nakedsecurity.sophos.com/2010/07/29/android-malware-steals-info-million-phone-owners/</a:t>
            </a:r>
            <a:endParaRPr lang="en-US" sz="1300">
              <a:ea typeface="ＭＳ Ｐゴシック" charset="0"/>
              <a:cs typeface="Gill Sans" charset="0"/>
            </a:endParaRPr>
          </a:p>
          <a:p>
            <a:pPr>
              <a:lnSpc>
                <a:spcPct val="60000"/>
              </a:lnSpc>
              <a:spcBef>
                <a:spcPts val="1687"/>
              </a:spcBef>
            </a:pPr>
            <a:r>
              <a:rPr lang="en-US" sz="1300">
                <a:ea typeface="ＭＳ Ｐゴシック" charset="0"/>
                <a:cs typeface="Gill Sans" charset="0"/>
              </a:rPr>
              <a:t>2. </a:t>
            </a:r>
            <a:r>
              <a:rPr lang="en-US" sz="1300" u="sng">
                <a:ea typeface="ＭＳ Ｐゴシック" charset="0"/>
                <a:cs typeface="Gill Sans" charset="0"/>
              </a:rPr>
              <a:t>http://news.cnet.com/8301-27080_3-20013222-245.html</a:t>
            </a:r>
            <a:endParaRPr lang="en-US" sz="1300">
              <a:ea typeface="ＭＳ Ｐゴシック" charset="0"/>
              <a:cs typeface="Gill Sans" charset="0"/>
            </a:endParaRPr>
          </a:p>
          <a:p>
            <a:pPr>
              <a:lnSpc>
                <a:spcPct val="60000"/>
              </a:lnSpc>
              <a:spcBef>
                <a:spcPts val="1687"/>
              </a:spcBef>
            </a:pPr>
            <a:r>
              <a:rPr lang="en-US" sz="1300">
                <a:ea typeface="ＭＳ Ｐゴシック" charset="0"/>
                <a:cs typeface="Gill Sans" charset="0"/>
              </a:rPr>
              <a:t>3. </a:t>
            </a:r>
            <a:r>
              <a:rPr lang="en-US" sz="1300" u="sng">
                <a:ea typeface="ＭＳ Ｐゴシック" charset="0"/>
                <a:cs typeface="Gill Sans" charset="0"/>
              </a:rPr>
              <a:t>http://www.reuters.com/article/idUSTR</a:t>
            </a:r>
            <a:r>
              <a:rPr lang="en-US" sz="1300" u="sng">
                <a:ea typeface="ＭＳ Ｐゴシック" charset="0"/>
                <a:cs typeface="Gill Sans" charset="0"/>
                <a:hlinkClick r:id="rId4"/>
              </a:rPr>
              <a:t>E66T52O20100730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902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5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But </a:t>
            </a:r>
            <a:r>
              <a:rPr lang="ja-JP" altLang="en-US" sz="4500">
                <a:latin typeface="Arial"/>
              </a:rPr>
              <a:t>“</a:t>
            </a:r>
            <a:r>
              <a:rPr lang="en-US" sz="4500"/>
              <a:t>sensory malware</a:t>
            </a:r>
            <a:r>
              <a:rPr lang="ja-JP" altLang="en-US" sz="4500">
                <a:latin typeface="Arial"/>
              </a:rPr>
              <a:t>”</a:t>
            </a:r>
            <a:r>
              <a:rPr lang="en-US" sz="4500"/>
              <a:t> can do much more</a:t>
            </a:r>
          </a:p>
        </p:txBody>
      </p:sp>
      <p:grpSp>
        <p:nvGrpSpPr>
          <p:cNvPr id="22533" name="Group 5"/>
          <p:cNvGrpSpPr>
            <a:grpSpLocks/>
          </p:cNvGrpSpPr>
          <p:nvPr/>
        </p:nvGrpSpPr>
        <p:grpSpPr bwMode="auto">
          <a:xfrm>
            <a:off x="4375547" y="1687712"/>
            <a:ext cx="3991570" cy="1886396"/>
            <a:chOff x="0" y="0"/>
            <a:chExt cx="3575" cy="169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75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1" name="Rectangle 3"/>
            <p:cNvSpPr>
              <a:spLocks/>
            </p:cNvSpPr>
            <p:nvPr/>
          </p:nvSpPr>
          <p:spPr bwMode="auto">
            <a:xfrm>
              <a:off x="2010" y="1199"/>
              <a:ext cx="71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Compass</a:t>
              </a:r>
            </a:p>
          </p:txBody>
        </p:sp>
        <p:sp>
          <p:nvSpPr>
            <p:cNvPr id="22532" name="Line 4"/>
            <p:cNvSpPr>
              <a:spLocks noChangeShapeType="1"/>
            </p:cNvSpPr>
            <p:nvPr/>
          </p:nvSpPr>
          <p:spPr bwMode="auto">
            <a:xfrm flipH="1">
              <a:off x="2437" y="656"/>
              <a:ext cx="96" cy="554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4402337" y="4482703"/>
            <a:ext cx="3944689" cy="1821656"/>
            <a:chOff x="0" y="0"/>
            <a:chExt cx="3534" cy="1632"/>
          </a:xfrm>
        </p:grpSpPr>
        <p:pic>
          <p:nvPicPr>
            <p:cNvPr id="225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534" cy="1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5" name="Rectangle 7"/>
            <p:cNvSpPr>
              <a:spLocks/>
            </p:cNvSpPr>
            <p:nvPr/>
          </p:nvSpPr>
          <p:spPr bwMode="auto">
            <a:xfrm>
              <a:off x="2393" y="283"/>
              <a:ext cx="32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GPS</a:t>
              </a:r>
            </a:p>
          </p:txBody>
        </p:sp>
        <p:sp>
          <p:nvSpPr>
            <p:cNvPr id="22536" name="Line 8"/>
            <p:cNvSpPr>
              <a:spLocks noChangeShapeType="1"/>
            </p:cNvSpPr>
            <p:nvPr/>
          </p:nvSpPr>
          <p:spPr bwMode="auto">
            <a:xfrm rot="10800000">
              <a:off x="2656" y="512"/>
              <a:ext cx="160" cy="277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2537" name="Rectangle 9"/>
            <p:cNvSpPr>
              <a:spLocks/>
            </p:cNvSpPr>
            <p:nvPr/>
          </p:nvSpPr>
          <p:spPr bwMode="auto">
            <a:xfrm>
              <a:off x="1232" y="283"/>
              <a:ext cx="844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Gyroscope</a:t>
              </a:r>
            </a:p>
          </p:txBody>
        </p:sp>
        <p:sp>
          <p:nvSpPr>
            <p:cNvPr id="22538" name="Line 10"/>
            <p:cNvSpPr>
              <a:spLocks noChangeShapeType="1"/>
            </p:cNvSpPr>
            <p:nvPr/>
          </p:nvSpPr>
          <p:spPr bwMode="auto">
            <a:xfrm rot="10800000">
              <a:off x="1744" y="552"/>
              <a:ext cx="146" cy="416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544" name="Group 16"/>
          <p:cNvGrpSpPr>
            <a:grpSpLocks/>
          </p:cNvGrpSpPr>
          <p:nvPr/>
        </p:nvGrpSpPr>
        <p:grpSpPr bwMode="auto">
          <a:xfrm>
            <a:off x="1973461" y="5191498"/>
            <a:ext cx="1553766" cy="1312664"/>
            <a:chOff x="0" y="27"/>
            <a:chExt cx="1392" cy="1176"/>
          </a:xfrm>
        </p:grpSpPr>
        <p:pic>
          <p:nvPicPr>
            <p:cNvPr id="22540" name="Picture 1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9"/>
              <a:ext cx="1392" cy="8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390" y="27"/>
              <a:ext cx="974" cy="653"/>
              <a:chOff x="0" y="27"/>
              <a:chExt cx="974" cy="653"/>
            </a:xfrm>
          </p:grpSpPr>
          <p:sp>
            <p:nvSpPr>
              <p:cNvPr id="22541" name="Rectangle 13"/>
              <p:cNvSpPr>
                <a:spLocks/>
              </p:cNvSpPr>
              <p:nvPr/>
            </p:nvSpPr>
            <p:spPr bwMode="auto">
              <a:xfrm>
                <a:off x="0" y="27"/>
                <a:ext cx="974" cy="2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1700">
                    <a:ea typeface="ＭＳ Ｐゴシック" charset="0"/>
                    <a:cs typeface="Gill Sans" charset="0"/>
                  </a:rPr>
                  <a:t>Microphone</a:t>
                </a:r>
              </a:p>
            </p:txBody>
          </p:sp>
          <p:sp>
            <p:nvSpPr>
              <p:cNvPr id="22542" name="Line 14"/>
              <p:cNvSpPr>
                <a:spLocks noChangeShapeType="1"/>
              </p:cNvSpPr>
              <p:nvPr/>
            </p:nvSpPr>
            <p:spPr bwMode="auto">
              <a:xfrm rot="10800000" flipH="1">
                <a:off x="305" y="306"/>
                <a:ext cx="142" cy="374"/>
              </a:xfrm>
              <a:prstGeom prst="line">
                <a:avLst/>
              </a:prstGeom>
              <a:noFill/>
              <a:ln w="38100" cap="flat">
                <a:solidFill>
                  <a:srgbClr val="FF0000"/>
                </a:solidFill>
                <a:prstDash val="solid"/>
                <a:miter lim="800000"/>
                <a:headEnd type="stealth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22550" name="Group 22"/>
          <p:cNvGrpSpPr>
            <a:grpSpLocks/>
          </p:cNvGrpSpPr>
          <p:nvPr/>
        </p:nvGrpSpPr>
        <p:grpSpPr bwMode="auto">
          <a:xfrm>
            <a:off x="267891" y="1664271"/>
            <a:ext cx="2969121" cy="3345284"/>
            <a:chOff x="0" y="27"/>
            <a:chExt cx="2660" cy="2997"/>
          </a:xfrm>
        </p:grpSpPr>
        <p:pic>
          <p:nvPicPr>
            <p:cNvPr id="22545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2" y="584"/>
              <a:ext cx="1228" cy="2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Rectangle 18"/>
            <p:cNvSpPr>
              <a:spLocks/>
            </p:cNvSpPr>
            <p:nvPr/>
          </p:nvSpPr>
          <p:spPr bwMode="auto">
            <a:xfrm>
              <a:off x="953" y="27"/>
              <a:ext cx="613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Camera</a:t>
              </a:r>
            </a:p>
          </p:txBody>
        </p:sp>
        <p:sp>
          <p:nvSpPr>
            <p:cNvPr id="22547" name="Line 19"/>
            <p:cNvSpPr>
              <a:spLocks noChangeShapeType="1"/>
            </p:cNvSpPr>
            <p:nvPr/>
          </p:nvSpPr>
          <p:spPr bwMode="auto">
            <a:xfrm rot="10800000">
              <a:off x="1448" y="263"/>
              <a:ext cx="272" cy="449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2548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08"/>
              <a:ext cx="1208" cy="2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9" name="Line 21"/>
            <p:cNvSpPr>
              <a:spLocks noChangeShapeType="1"/>
            </p:cNvSpPr>
            <p:nvPr/>
          </p:nvSpPr>
          <p:spPr bwMode="auto">
            <a:xfrm rot="10800000" flipH="1">
              <a:off x="464" y="255"/>
              <a:ext cx="671" cy="521"/>
            </a:xfrm>
            <a:prstGeom prst="line">
              <a:avLst/>
            </a:prstGeom>
            <a:noFill/>
            <a:ln w="38100" cap="flat">
              <a:solidFill>
                <a:srgbClr val="FF00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2551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3" y="3527226"/>
            <a:ext cx="1331640" cy="1151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4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430" y="2949030"/>
            <a:ext cx="1518047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5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631160"/>
            <a:ext cx="1187648" cy="687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6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461" y="4500562"/>
            <a:ext cx="910828" cy="66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5" name="Picture 27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398" y="2556123"/>
            <a:ext cx="1232297" cy="77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6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2" y="4634508"/>
            <a:ext cx="737816" cy="741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7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633" y="3679031"/>
            <a:ext cx="47327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8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164" y="2955726"/>
            <a:ext cx="464344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9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679031"/>
            <a:ext cx="95212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1" name="Rectangle 33"/>
          <p:cNvSpPr>
            <a:spLocks/>
          </p:cNvSpPr>
          <p:nvPr/>
        </p:nvSpPr>
        <p:spPr bwMode="auto">
          <a:xfrm>
            <a:off x="395139" y="5695816"/>
            <a:ext cx="136627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[15] </a:t>
            </a:r>
            <a:r>
              <a:rPr lang="en-US" sz="1700">
                <a:solidFill>
                  <a:srgbClr val="141413"/>
                </a:solidFill>
                <a:ea typeface="ＭＳ Ｐゴシック" charset="0"/>
                <a:cs typeface="Gill Sans" charset="0"/>
              </a:rPr>
              <a:t>N. Xu et al.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6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/>
              <a:t>What can malware overhear?</a:t>
            </a:r>
          </a:p>
        </p:txBody>
      </p:sp>
      <p:sp>
        <p:nvSpPr>
          <p:cNvPr id="24578" name="AutoShape 2"/>
          <p:cNvSpPr>
            <a:spLocks/>
          </p:cNvSpPr>
          <p:nvPr/>
        </p:nvSpPr>
        <p:spPr bwMode="auto">
          <a:xfrm>
            <a:off x="6625828" y="1428750"/>
            <a:ext cx="2027039" cy="812602"/>
          </a:xfrm>
          <a:prstGeom prst="wedgeEllipseCallout">
            <a:avLst>
              <a:gd name="adj1" fmla="val -58810"/>
              <a:gd name="adj2" fmla="val 59889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Nah, how would anybody ever find out?</a:t>
            </a:r>
          </a:p>
        </p:txBody>
      </p:sp>
      <p:sp>
        <p:nvSpPr>
          <p:cNvPr id="24579" name="AutoShape 3"/>
          <p:cNvSpPr>
            <a:spLocks/>
          </p:cNvSpPr>
          <p:nvPr/>
        </p:nvSpPr>
        <p:spPr bwMode="auto">
          <a:xfrm>
            <a:off x="101600" y="1428750"/>
            <a:ext cx="3302595" cy="1077319"/>
          </a:xfrm>
          <a:custGeom>
            <a:avLst/>
            <a:gdLst/>
            <a:ahLst/>
            <a:cxnLst/>
            <a:rect l="0" t="0" r="r" b="b"/>
            <a:pathLst>
              <a:path w="21600" h="16162">
                <a:moveTo>
                  <a:pt x="3034" y="0"/>
                </a:moveTo>
                <a:cubicBezTo>
                  <a:pt x="1358" y="0"/>
                  <a:pt x="0" y="3381"/>
                  <a:pt x="0" y="7552"/>
                </a:cubicBezTo>
                <a:lnTo>
                  <a:pt x="0" y="8610"/>
                </a:lnTo>
                <a:cubicBezTo>
                  <a:pt x="0" y="12781"/>
                  <a:pt x="1358" y="16162"/>
                  <a:pt x="3034" y="16162"/>
                </a:cubicBezTo>
                <a:lnTo>
                  <a:pt x="14566" y="16162"/>
                </a:lnTo>
                <a:lnTo>
                  <a:pt x="19638" y="21600"/>
                </a:lnTo>
                <a:lnTo>
                  <a:pt x="17021" y="16162"/>
                </a:lnTo>
                <a:lnTo>
                  <a:pt x="18566" y="16162"/>
                </a:lnTo>
                <a:cubicBezTo>
                  <a:pt x="20242" y="16162"/>
                  <a:pt x="21600" y="12781"/>
                  <a:pt x="21600" y="8610"/>
                </a:cubicBezTo>
                <a:lnTo>
                  <a:pt x="21600" y="7552"/>
                </a:lnTo>
                <a:cubicBezTo>
                  <a:pt x="21600" y="3381"/>
                  <a:pt x="20242" y="0"/>
                  <a:pt x="18566" y="0"/>
                </a:cubicBezTo>
                <a:lnTo>
                  <a:pt x="3034" y="0"/>
                </a:lnTo>
                <a:close/>
                <a:moveTo>
                  <a:pt x="3034" y="0"/>
                </a:moveTo>
              </a:path>
            </a:pathLst>
          </a:cu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 dirty="0" smtClean="0">
                <a:ea typeface="ＭＳ Ｐゴシック" charset="0"/>
                <a:cs typeface="Gill Sans" charset="0"/>
              </a:rPr>
              <a:t>   Do </a:t>
            </a:r>
            <a:r>
              <a:rPr lang="en-US" sz="1400" dirty="0">
                <a:ea typeface="ＭＳ Ｐゴシック" charset="0"/>
                <a:cs typeface="Gill Sans" charset="0"/>
              </a:rPr>
              <a:t>you think anybody will ever figure out </a:t>
            </a:r>
            <a:r>
              <a:rPr lang="en-US" sz="1400" dirty="0" smtClean="0">
                <a:ea typeface="ＭＳ Ｐゴシック" charset="0"/>
                <a:cs typeface="Gill Sans" charset="0"/>
              </a:rPr>
              <a:t> </a:t>
            </a:r>
          </a:p>
          <a:p>
            <a:r>
              <a:rPr lang="en-US" sz="1400" dirty="0"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ea typeface="ＭＳ Ｐゴシック" charset="0"/>
                <a:cs typeface="Gill Sans" charset="0"/>
              </a:rPr>
              <a:t>  that </a:t>
            </a:r>
            <a:r>
              <a:rPr lang="en-US" sz="1400" dirty="0">
                <a:ea typeface="ＭＳ Ｐゴシック" charset="0"/>
                <a:cs typeface="Gill Sans" charset="0"/>
              </a:rPr>
              <a:t>I keep a spare door key in the flower </a:t>
            </a:r>
            <a:endParaRPr lang="en-US" sz="1400" dirty="0" smtClean="0">
              <a:ea typeface="ＭＳ Ｐゴシック" charset="0"/>
              <a:cs typeface="Gill Sans" charset="0"/>
            </a:endParaRPr>
          </a:p>
          <a:p>
            <a:r>
              <a:rPr lang="en-US" sz="1400" dirty="0">
                <a:ea typeface="ＭＳ Ｐゴシック" charset="0"/>
                <a:cs typeface="Gill Sans" charset="0"/>
              </a:rPr>
              <a:t> </a:t>
            </a:r>
            <a:r>
              <a:rPr lang="en-US" sz="1400" dirty="0" smtClean="0">
                <a:ea typeface="ＭＳ Ｐゴシック" charset="0"/>
                <a:cs typeface="Gill Sans" charset="0"/>
              </a:rPr>
              <a:t>  pot </a:t>
            </a:r>
            <a:r>
              <a:rPr lang="en-US" sz="1400" dirty="0">
                <a:ea typeface="ＭＳ Ｐゴシック" charset="0"/>
                <a:cs typeface="Gill Sans" charset="0"/>
              </a:rPr>
              <a:t>on my front porch?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7" y="2518172"/>
            <a:ext cx="982266" cy="370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743" y="2134195"/>
            <a:ext cx="1307083" cy="365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3384352"/>
            <a:ext cx="1385218" cy="170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>
                    <a:alpha val="50000"/>
                  </a:scheme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11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617" y="1678781"/>
            <a:ext cx="2876476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Some situations are easy</a:t>
            </a:r>
            <a:br>
              <a:rPr lang="en-US" sz="4500"/>
            </a:br>
            <a:r>
              <a:rPr lang="en-US" sz="4500"/>
              <a:t>to recognize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27040"/>
            <a:ext cx="1526977" cy="38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102" y="2411016"/>
            <a:ext cx="1428750" cy="162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3027164"/>
            <a:ext cx="4420195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/>
          </p:cNvSpPr>
          <p:nvPr/>
        </p:nvSpPr>
        <p:spPr bwMode="auto">
          <a:xfrm>
            <a:off x="7399363" y="4277230"/>
            <a:ext cx="46234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Bank</a:t>
            </a:r>
          </a:p>
        </p:txBody>
      </p:sp>
      <p:pic>
        <p:nvPicPr>
          <p:cNvPr id="26631" name="Picture 7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27" y="3911203"/>
            <a:ext cx="4420195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>
            <a:off x="2455664" y="2107406"/>
            <a:ext cx="4009430" cy="937617"/>
          </a:xfrm>
          <a:prstGeom prst="wedgeEllipseCallout">
            <a:avLst>
              <a:gd name="adj1" fmla="val 58241"/>
              <a:gd name="adj2" fmla="val 43333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1700">
                <a:ea typeface="ＭＳ Ｐゴシック" charset="0"/>
                <a:cs typeface="Gill Sans" charset="0"/>
              </a:rPr>
              <a:t>Please enter or speak your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credit card number now.</a:t>
            </a:r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1700">
              <a:ea typeface="ＭＳ Ｐゴシック" charset="0"/>
              <a:cs typeface="Gill Sans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5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3571875" y="3348633"/>
            <a:ext cx="2501429" cy="1732359"/>
            <a:chOff x="0" y="0"/>
            <a:chExt cx="2241" cy="1552"/>
          </a:xfrm>
        </p:grpSpPr>
        <p:pic>
          <p:nvPicPr>
            <p:cNvPr id="2867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1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4" name="Rectangle 2"/>
            <p:cNvSpPr>
              <a:spLocks/>
            </p:cNvSpPr>
            <p:nvPr/>
          </p:nvSpPr>
          <p:spPr bwMode="auto">
            <a:xfrm>
              <a:off x="661" y="584"/>
              <a:ext cx="9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Internet</a:t>
              </a:r>
            </a:p>
          </p:txBody>
        </p:sp>
      </p:grp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408086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74154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41114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4071937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152305"/>
            <a:ext cx="2000250" cy="1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83" name="Group 11"/>
          <p:cNvGrpSpPr>
            <a:grpSpLocks/>
          </p:cNvGrpSpPr>
          <p:nvPr/>
        </p:nvGrpSpPr>
        <p:grpSpPr bwMode="auto">
          <a:xfrm>
            <a:off x="-98226" y="3196828"/>
            <a:ext cx="1490142" cy="1509117"/>
            <a:chOff x="0" y="0"/>
            <a:chExt cx="1336" cy="1352"/>
          </a:xfrm>
        </p:grpSpPr>
        <p:pic>
          <p:nvPicPr>
            <p:cNvPr id="2868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2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84" name="Rectangle 12"/>
          <p:cNvSpPr>
            <a:spLocks/>
          </p:cNvSpPr>
          <p:nvPr/>
        </p:nvSpPr>
        <p:spPr bwMode="auto">
          <a:xfrm>
            <a:off x="6259711" y="4850636"/>
            <a:ext cx="785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Malware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Master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7971978" y="4981441"/>
            <a:ext cx="416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Data</a:t>
            </a:r>
          </a:p>
        </p:txBody>
      </p:sp>
      <p:grpSp>
        <p:nvGrpSpPr>
          <p:cNvPr id="28688" name="Group 16"/>
          <p:cNvGrpSpPr>
            <a:grpSpLocks/>
          </p:cNvGrpSpPr>
          <p:nvPr/>
        </p:nvGrpSpPr>
        <p:grpSpPr bwMode="auto">
          <a:xfrm>
            <a:off x="892969" y="1937742"/>
            <a:ext cx="1491258" cy="1509117"/>
            <a:chOff x="0" y="0"/>
            <a:chExt cx="1336" cy="1352"/>
          </a:xfrm>
        </p:grpSpPr>
        <p:pic>
          <p:nvPicPr>
            <p:cNvPr id="2868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7" name="Picture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1" name="Group 19"/>
          <p:cNvGrpSpPr>
            <a:grpSpLocks/>
          </p:cNvGrpSpPr>
          <p:nvPr/>
        </p:nvGrpSpPr>
        <p:grpSpPr bwMode="auto">
          <a:xfrm>
            <a:off x="598289" y="4554141"/>
            <a:ext cx="1491258" cy="1509117"/>
            <a:chOff x="0" y="0"/>
            <a:chExt cx="1336" cy="1352"/>
          </a:xfrm>
        </p:grpSpPr>
        <p:pic>
          <p:nvPicPr>
            <p:cNvPr id="2868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0" name="Picture 1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694" name="Group 22"/>
          <p:cNvGrpSpPr>
            <a:grpSpLocks/>
          </p:cNvGrpSpPr>
          <p:nvPr/>
        </p:nvGrpSpPr>
        <p:grpSpPr bwMode="auto">
          <a:xfrm>
            <a:off x="2062758" y="5170289"/>
            <a:ext cx="1491258" cy="1509117"/>
            <a:chOff x="0" y="0"/>
            <a:chExt cx="1336" cy="1352"/>
          </a:xfrm>
        </p:grpSpPr>
        <p:pic>
          <p:nvPicPr>
            <p:cNvPr id="28692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2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95" name="Picture 2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1" y="4598789"/>
            <a:ext cx="1687711" cy="7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4884539"/>
            <a:ext cx="598289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27" y="3070696"/>
            <a:ext cx="1509117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80" y="5866805"/>
            <a:ext cx="991195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9" name="Line 27"/>
          <p:cNvSpPr>
            <a:spLocks noChangeShapeType="1"/>
          </p:cNvSpPr>
          <p:nvPr/>
        </p:nvSpPr>
        <p:spPr bwMode="auto">
          <a:xfrm rot="10800000" flipH="1">
            <a:off x="8220894" y="5288607"/>
            <a:ext cx="0" cy="5000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700" name="Rectangle 28"/>
          <p:cNvSpPr>
            <a:spLocks/>
          </p:cNvSpPr>
          <p:nvPr/>
        </p:nvSpPr>
        <p:spPr bwMode="auto">
          <a:xfrm>
            <a:off x="6600156" y="5855226"/>
            <a:ext cx="1056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Valuable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Information</a:t>
            </a:r>
          </a:p>
        </p:txBody>
      </p:sp>
      <p:sp>
        <p:nvSpPr>
          <p:cNvPr id="28701" name="Rectangle 29"/>
          <p:cNvSpPr>
            <a:spLocks/>
          </p:cNvSpPr>
          <p:nvPr/>
        </p:nvSpPr>
        <p:spPr bwMode="auto">
          <a:xfrm>
            <a:off x="3267150" y="2016785"/>
            <a:ext cx="26417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Lucida Grande" charset="0"/>
              </a:rPr>
              <a:t>1</a:t>
            </a:r>
            <a:r>
              <a:rPr lang="ja-JP" altLang="en-US" sz="1700">
                <a:latin typeface="Arial"/>
                <a:ea typeface="ＭＳ Ｐゴシック" charset="0"/>
                <a:cs typeface="Lucida Grande" charset="0"/>
              </a:rPr>
              <a:t>’</a:t>
            </a:r>
            <a:r>
              <a:rPr lang="en-US" sz="1700">
                <a:ea typeface="ＭＳ Ｐゴシック" charset="0"/>
                <a:cs typeface="Lucida Grande" charset="0"/>
              </a:rPr>
              <a:t>000</a:t>
            </a:r>
            <a:r>
              <a:rPr lang="ja-JP" altLang="en-US" sz="1700">
                <a:latin typeface="Arial"/>
                <a:ea typeface="ＭＳ Ｐゴシック" charset="0"/>
                <a:cs typeface="Lucida Grande" charset="0"/>
              </a:rPr>
              <a:t>’</a:t>
            </a:r>
            <a:r>
              <a:rPr lang="en-US" sz="1700">
                <a:ea typeface="ＭＳ Ｐゴシック" charset="0"/>
                <a:cs typeface="Lucida Grande" charset="0"/>
              </a:rPr>
              <a:t>000 phones ≈ 1TB/day</a:t>
            </a:r>
          </a:p>
        </p:txBody>
      </p:sp>
      <p:grpSp>
        <p:nvGrpSpPr>
          <p:cNvPr id="28704" name="Group 32"/>
          <p:cNvGrpSpPr>
            <a:grpSpLocks/>
          </p:cNvGrpSpPr>
          <p:nvPr/>
        </p:nvGrpSpPr>
        <p:grpSpPr bwMode="auto">
          <a:xfrm>
            <a:off x="1803797" y="1526977"/>
            <a:ext cx="1491258" cy="1509117"/>
            <a:chOff x="0" y="0"/>
            <a:chExt cx="1336" cy="1352"/>
          </a:xfrm>
        </p:grpSpPr>
        <p:pic>
          <p:nvPicPr>
            <p:cNvPr id="28702" name="Picture 3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3" name="Picture 3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07" name="Group 35"/>
          <p:cNvGrpSpPr>
            <a:grpSpLocks/>
          </p:cNvGrpSpPr>
          <p:nvPr/>
        </p:nvGrpSpPr>
        <p:grpSpPr bwMode="auto">
          <a:xfrm>
            <a:off x="-392906" y="1491258"/>
            <a:ext cx="1491258" cy="1509117"/>
            <a:chOff x="0" y="0"/>
            <a:chExt cx="1336" cy="1352"/>
          </a:xfrm>
        </p:grpSpPr>
        <p:pic>
          <p:nvPicPr>
            <p:cNvPr id="28705" name="Picture 3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6" name="Picture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10" name="Group 38"/>
          <p:cNvGrpSpPr>
            <a:grpSpLocks/>
          </p:cNvGrpSpPr>
          <p:nvPr/>
        </p:nvGrpSpPr>
        <p:grpSpPr bwMode="auto">
          <a:xfrm>
            <a:off x="-392906" y="4777383"/>
            <a:ext cx="1491258" cy="1509117"/>
            <a:chOff x="0" y="0"/>
            <a:chExt cx="1336" cy="1352"/>
          </a:xfrm>
        </p:grpSpPr>
        <p:pic>
          <p:nvPicPr>
            <p:cNvPr id="28708" name="Picture 3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9" name="Picture 37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713" name="Group 41"/>
          <p:cNvGrpSpPr>
            <a:grpSpLocks/>
          </p:cNvGrpSpPr>
          <p:nvPr/>
        </p:nvGrpSpPr>
        <p:grpSpPr bwMode="auto">
          <a:xfrm>
            <a:off x="312539" y="160734"/>
            <a:ext cx="1491258" cy="1509117"/>
            <a:chOff x="0" y="0"/>
            <a:chExt cx="1336" cy="1352"/>
          </a:xfrm>
        </p:grpSpPr>
        <p:pic>
          <p:nvPicPr>
            <p:cNvPr id="28711" name="Picture 3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12" name="Picture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71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4078635"/>
            <a:ext cx="1134070" cy="7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750469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42007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08967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759274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9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42887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0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098477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1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768079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2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43768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10728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4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77688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5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44648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1608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7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-21431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-54471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2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08074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0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74141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41101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08061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3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74129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4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41089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5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08049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6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74116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41076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8036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39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-25896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40" name="Rectangle 68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Naive approach: </a:t>
            </a:r>
            <a:br>
              <a:rPr lang="en-US" sz="4500"/>
            </a:br>
            <a:r>
              <a:rPr lang="en-US" sz="4500"/>
              <a:t>record and upload</a:t>
            </a:r>
          </a:p>
        </p:txBody>
      </p:sp>
      <p:pic>
        <p:nvPicPr>
          <p:cNvPr id="28741" name="Picture 6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533102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2" name="Picture 7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3786187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3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2687836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4" name="Picture 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1589484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5" name="Picture 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49113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6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3786187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7" name="Picture 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2687836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8" name="Picture 7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162520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49" name="Picture 7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49113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50" name="Picture 7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8" y="3687961"/>
            <a:ext cx="1205508" cy="10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51" name="Rectangle 79"/>
          <p:cNvSpPr>
            <a:spLocks/>
          </p:cNvSpPr>
          <p:nvPr/>
        </p:nvSpPr>
        <p:spPr bwMode="auto">
          <a:xfrm>
            <a:off x="2038202" y="3874160"/>
            <a:ext cx="112851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Lucida Grande" charset="0"/>
              </a:rPr>
              <a:t>≈ 500KB/day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5" name="TextBox 84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0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8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8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8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8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8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8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8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2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28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2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2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28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20" presetID="22" presetClass="exit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1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24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 autoUpdateAnimBg="0"/>
      <p:bldP spid="28699" grpId="0" animBg="1"/>
      <p:bldP spid="28700" grpId="0" autoUpdateAnimBg="0"/>
      <p:bldP spid="28701" grpId="0" autoUpdateAnimBg="0"/>
      <p:bldP spid="28751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Certain combinations of permissions are suspicious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812727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133" y="4213697"/>
            <a:ext cx="1857375" cy="33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992" y="4347642"/>
            <a:ext cx="1902023" cy="1321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34" y="3330774"/>
            <a:ext cx="1401961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/>
          </p:cNvSpPr>
          <p:nvPr/>
        </p:nvSpPr>
        <p:spPr bwMode="auto">
          <a:xfrm>
            <a:off x="410766" y="4460379"/>
            <a:ext cx="3178969" cy="1821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Can easily be recognized and disallowed</a:t>
            </a:r>
          </a:p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([5] </a:t>
            </a:r>
            <a:r>
              <a:rPr lang="en-US">
                <a:solidFill>
                  <a:srgbClr val="141413"/>
                </a:solidFill>
                <a:ea typeface="ＭＳ Ｐゴシック" charset="0"/>
                <a:cs typeface="Gill Sans" charset="0"/>
              </a:rPr>
              <a:t>W. Enck et al.</a:t>
            </a:r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74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Our contributions over</a:t>
            </a:r>
            <a:r>
              <a:rPr lang="en-US" sz="4500">
                <a:latin typeface="Helvetica" charset="0"/>
                <a:sym typeface="Helvetica" charset="0"/>
              </a:rPr>
              <a:t/>
            </a:r>
            <a:br>
              <a:rPr lang="en-US" sz="4500">
                <a:latin typeface="Helvetica" charset="0"/>
                <a:sym typeface="Helvetica" charset="0"/>
              </a:rPr>
            </a:br>
            <a:r>
              <a:rPr lang="en-US" sz="4500">
                <a:latin typeface="Helvetica" charset="0"/>
                <a:cs typeface="Helvetica" charset="0"/>
                <a:sym typeface="Helvetica" charset="0"/>
              </a:rPr>
              <a:t>the naive approach</a:t>
            </a:r>
            <a:endParaRPr lang="en-US" sz="4500">
              <a:latin typeface="Helvetica" charset="0"/>
              <a:sym typeface="Helvetica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1"/>
            <a:r>
              <a:rPr lang="en-US" i="1"/>
              <a:t>targeted</a:t>
            </a:r>
            <a:r>
              <a:rPr lang="en-US"/>
              <a:t> and </a:t>
            </a:r>
            <a:r>
              <a:rPr lang="en-US" i="1"/>
              <a:t>local</a:t>
            </a:r>
            <a:r>
              <a:rPr lang="en-US"/>
              <a:t> extraction of valuable data</a:t>
            </a:r>
          </a:p>
          <a:p>
            <a:r>
              <a:rPr lang="en-US"/>
              <a:t>inconspicuous permissions</a:t>
            </a:r>
          </a:p>
          <a:p>
            <a:r>
              <a:rPr lang="en-US"/>
              <a:t>stealthiness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5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5" name="Group 3"/>
          <p:cNvGrpSpPr>
            <a:grpSpLocks/>
          </p:cNvGrpSpPr>
          <p:nvPr/>
        </p:nvGrpSpPr>
        <p:grpSpPr bwMode="auto">
          <a:xfrm>
            <a:off x="3571875" y="3348633"/>
            <a:ext cx="2501429" cy="1732359"/>
            <a:chOff x="0" y="0"/>
            <a:chExt cx="2241" cy="1552"/>
          </a:xfrm>
        </p:grpSpPr>
        <p:pic>
          <p:nvPicPr>
            <p:cNvPr id="33793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1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4" name="Rectangle 2"/>
            <p:cNvSpPr>
              <a:spLocks/>
            </p:cNvSpPr>
            <p:nvPr/>
          </p:nvSpPr>
          <p:spPr bwMode="auto">
            <a:xfrm>
              <a:off x="661" y="584"/>
              <a:ext cx="9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Internet</a:t>
              </a:r>
            </a:p>
          </p:txBody>
        </p:sp>
      </p:grp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408086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74154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41114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4071937"/>
            <a:ext cx="2035969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152305"/>
            <a:ext cx="2000250" cy="12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3" name="Group 11"/>
          <p:cNvGrpSpPr>
            <a:grpSpLocks/>
          </p:cNvGrpSpPr>
          <p:nvPr/>
        </p:nvGrpSpPr>
        <p:grpSpPr bwMode="auto">
          <a:xfrm>
            <a:off x="-98226" y="3196828"/>
            <a:ext cx="1490142" cy="1509117"/>
            <a:chOff x="0" y="0"/>
            <a:chExt cx="1336" cy="1352"/>
          </a:xfrm>
        </p:grpSpPr>
        <p:pic>
          <p:nvPicPr>
            <p:cNvPr id="33801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2" name="Picture 1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4" name="Rectangle 12"/>
          <p:cNvSpPr>
            <a:spLocks/>
          </p:cNvSpPr>
          <p:nvPr/>
        </p:nvSpPr>
        <p:spPr bwMode="auto">
          <a:xfrm>
            <a:off x="6259711" y="4850636"/>
            <a:ext cx="785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Malware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Master</a:t>
            </a:r>
          </a:p>
        </p:txBody>
      </p:sp>
      <p:sp>
        <p:nvSpPr>
          <p:cNvPr id="33805" name="Rectangle 13"/>
          <p:cNvSpPr>
            <a:spLocks/>
          </p:cNvSpPr>
          <p:nvPr/>
        </p:nvSpPr>
        <p:spPr bwMode="auto">
          <a:xfrm>
            <a:off x="7971978" y="4981441"/>
            <a:ext cx="41600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Data</a:t>
            </a:r>
          </a:p>
        </p:txBody>
      </p:sp>
      <p:grpSp>
        <p:nvGrpSpPr>
          <p:cNvPr id="33808" name="Group 16"/>
          <p:cNvGrpSpPr>
            <a:grpSpLocks/>
          </p:cNvGrpSpPr>
          <p:nvPr/>
        </p:nvGrpSpPr>
        <p:grpSpPr bwMode="auto">
          <a:xfrm>
            <a:off x="892969" y="1937742"/>
            <a:ext cx="1491258" cy="1509117"/>
            <a:chOff x="0" y="0"/>
            <a:chExt cx="1336" cy="1352"/>
          </a:xfrm>
        </p:grpSpPr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07" name="Picture 1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1" name="Group 19"/>
          <p:cNvGrpSpPr>
            <a:grpSpLocks/>
          </p:cNvGrpSpPr>
          <p:nvPr/>
        </p:nvGrpSpPr>
        <p:grpSpPr bwMode="auto">
          <a:xfrm>
            <a:off x="598289" y="4554141"/>
            <a:ext cx="1491258" cy="1509117"/>
            <a:chOff x="0" y="0"/>
            <a:chExt cx="1336" cy="1352"/>
          </a:xfrm>
        </p:grpSpPr>
        <p:pic>
          <p:nvPicPr>
            <p:cNvPr id="33809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0" name="Picture 18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4" name="Group 22"/>
          <p:cNvGrpSpPr>
            <a:grpSpLocks/>
          </p:cNvGrpSpPr>
          <p:nvPr/>
        </p:nvGrpSpPr>
        <p:grpSpPr bwMode="auto">
          <a:xfrm>
            <a:off x="2062758" y="5170289"/>
            <a:ext cx="1491258" cy="1509117"/>
            <a:chOff x="0" y="0"/>
            <a:chExt cx="1336" cy="1352"/>
          </a:xfrm>
        </p:grpSpPr>
        <p:pic>
          <p:nvPicPr>
            <p:cNvPr id="33812" name="Picture 2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13" name="Picture 21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15" name="Picture 2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91" y="4598789"/>
            <a:ext cx="1687711" cy="7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Picture 2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4884539"/>
            <a:ext cx="598289" cy="109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27" y="3070696"/>
            <a:ext cx="1509117" cy="72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8" name="Picture 2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80" y="5866805"/>
            <a:ext cx="991195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9" name="Line 27"/>
          <p:cNvSpPr>
            <a:spLocks noChangeShapeType="1"/>
          </p:cNvSpPr>
          <p:nvPr/>
        </p:nvSpPr>
        <p:spPr bwMode="auto">
          <a:xfrm rot="10800000" flipH="1">
            <a:off x="8220894" y="5288607"/>
            <a:ext cx="0" cy="5000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20" name="Rectangle 28"/>
          <p:cNvSpPr>
            <a:spLocks/>
          </p:cNvSpPr>
          <p:nvPr/>
        </p:nvSpPr>
        <p:spPr bwMode="auto">
          <a:xfrm>
            <a:off x="6600156" y="5855226"/>
            <a:ext cx="1056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Valuable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Information</a:t>
            </a:r>
          </a:p>
        </p:txBody>
      </p:sp>
      <p:grpSp>
        <p:nvGrpSpPr>
          <p:cNvPr id="33823" name="Group 31"/>
          <p:cNvGrpSpPr>
            <a:grpSpLocks/>
          </p:cNvGrpSpPr>
          <p:nvPr/>
        </p:nvGrpSpPr>
        <p:grpSpPr bwMode="auto">
          <a:xfrm>
            <a:off x="1803797" y="1526977"/>
            <a:ext cx="1491258" cy="1509117"/>
            <a:chOff x="0" y="0"/>
            <a:chExt cx="1336" cy="1352"/>
          </a:xfrm>
        </p:grpSpPr>
        <p:pic>
          <p:nvPicPr>
            <p:cNvPr id="33821" name="Picture 2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2" name="Picture 3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26" name="Group 34"/>
          <p:cNvGrpSpPr>
            <a:grpSpLocks/>
          </p:cNvGrpSpPr>
          <p:nvPr/>
        </p:nvGrpSpPr>
        <p:grpSpPr bwMode="auto">
          <a:xfrm>
            <a:off x="-392906" y="1491258"/>
            <a:ext cx="1491258" cy="1509117"/>
            <a:chOff x="0" y="0"/>
            <a:chExt cx="1336" cy="1352"/>
          </a:xfrm>
        </p:grpSpPr>
        <p:pic>
          <p:nvPicPr>
            <p:cNvPr id="33824" name="Picture 3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5" name="Picture 3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29" name="Group 37"/>
          <p:cNvGrpSpPr>
            <a:grpSpLocks/>
          </p:cNvGrpSpPr>
          <p:nvPr/>
        </p:nvGrpSpPr>
        <p:grpSpPr bwMode="auto">
          <a:xfrm>
            <a:off x="-392906" y="4777383"/>
            <a:ext cx="1491258" cy="1509117"/>
            <a:chOff x="0" y="0"/>
            <a:chExt cx="1336" cy="1352"/>
          </a:xfrm>
        </p:grpSpPr>
        <p:pic>
          <p:nvPicPr>
            <p:cNvPr id="33827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8" name="Picture 36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312539" y="160734"/>
            <a:ext cx="1491258" cy="1509117"/>
            <a:chOff x="0" y="0"/>
            <a:chExt cx="1336" cy="1352"/>
          </a:xfrm>
        </p:grpSpPr>
        <p:pic>
          <p:nvPicPr>
            <p:cNvPr id="33830" name="Picture 3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31" name="Picture 39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83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4078635"/>
            <a:ext cx="1134070" cy="71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4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750469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5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42007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6" name="Picture 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308967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Picture 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759274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Picture 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42887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9" name="Picture 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2098477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0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768079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1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43768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2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10728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3" name="Picture 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77688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4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44648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5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11608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6" name="Picture 5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-214312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7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742" y="-54471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308074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74141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0" name="Picture 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41101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1" name="Picture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208061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2" name="Picture 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74129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3" name="Picture 6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410891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4" name="Picture 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1080493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5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741165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6" name="Picture 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410766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7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80368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8" name="Picture 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820" y="-258960"/>
            <a:ext cx="1134070" cy="71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9" name="Picture 6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533102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0" name="Picture 6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3786187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1" name="Picture 6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2687836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2" name="Picture 7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1589484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3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414" y="49113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4" name="Picture 7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3786187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5" name="Picture 7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2687836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6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162520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7" name="Picture 7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14" y="491133"/>
            <a:ext cx="526852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68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8" y="3687961"/>
            <a:ext cx="1205508" cy="10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69" name="Rectangle 7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Naive approach: </a:t>
            </a:r>
            <a:br>
              <a:rPr lang="en-US" sz="4500"/>
            </a:br>
            <a:r>
              <a:rPr lang="en-US" sz="4500"/>
              <a:t>record and upload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3" name="TextBox 82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10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180" y="3964781"/>
            <a:ext cx="991195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2634258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5"/>
          <p:cNvGrpSpPr>
            <a:grpSpLocks/>
          </p:cNvGrpSpPr>
          <p:nvPr/>
        </p:nvGrpSpPr>
        <p:grpSpPr bwMode="auto">
          <a:xfrm>
            <a:off x="3571875" y="3348633"/>
            <a:ext cx="2501429" cy="1732359"/>
            <a:chOff x="0" y="0"/>
            <a:chExt cx="2241" cy="1552"/>
          </a:xfrm>
        </p:grpSpPr>
        <p:pic>
          <p:nvPicPr>
            <p:cNvPr id="3584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241" cy="1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4" name="Rectangle 4"/>
            <p:cNvSpPr>
              <a:spLocks/>
            </p:cNvSpPr>
            <p:nvPr/>
          </p:nvSpPr>
          <p:spPr bwMode="auto">
            <a:xfrm>
              <a:off x="661" y="584"/>
              <a:ext cx="921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Internet</a:t>
              </a:r>
            </a:p>
          </p:txBody>
        </p:sp>
      </p:grpSp>
      <p:pic>
        <p:nvPicPr>
          <p:cNvPr id="35846" name="Picture 6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922" y="4134446"/>
            <a:ext cx="2000250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Soundcomber approach: </a:t>
            </a:r>
            <a:br>
              <a:rPr lang="en-US" sz="4500"/>
            </a:br>
            <a:r>
              <a:rPr lang="en-US" sz="4500"/>
              <a:t>process and upload</a:t>
            </a:r>
          </a:p>
        </p:txBody>
      </p:sp>
      <p:sp>
        <p:nvSpPr>
          <p:cNvPr id="35848" name="Rectangle 8"/>
          <p:cNvSpPr>
            <a:spLocks/>
          </p:cNvSpPr>
          <p:nvPr/>
        </p:nvSpPr>
        <p:spPr bwMode="auto">
          <a:xfrm>
            <a:off x="6259711" y="4850636"/>
            <a:ext cx="7855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Malware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Master</a:t>
            </a:r>
          </a:p>
        </p:txBody>
      </p:sp>
      <p:pic>
        <p:nvPicPr>
          <p:cNvPr id="35849" name="Picture 9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140" y="4779615"/>
            <a:ext cx="1384102" cy="732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62" y="2911078"/>
            <a:ext cx="982266" cy="70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3" name="Group 13"/>
          <p:cNvGrpSpPr>
            <a:grpSpLocks/>
          </p:cNvGrpSpPr>
          <p:nvPr/>
        </p:nvGrpSpPr>
        <p:grpSpPr bwMode="auto">
          <a:xfrm>
            <a:off x="-98226" y="3196828"/>
            <a:ext cx="1490142" cy="1509117"/>
            <a:chOff x="0" y="0"/>
            <a:chExt cx="1336" cy="1352"/>
          </a:xfrm>
        </p:grpSpPr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12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6" name="Group 16"/>
          <p:cNvGrpSpPr>
            <a:grpSpLocks/>
          </p:cNvGrpSpPr>
          <p:nvPr/>
        </p:nvGrpSpPr>
        <p:grpSpPr bwMode="auto">
          <a:xfrm>
            <a:off x="892969" y="1937742"/>
            <a:ext cx="1491258" cy="1509117"/>
            <a:chOff x="0" y="0"/>
            <a:chExt cx="1336" cy="1352"/>
          </a:xfrm>
        </p:grpSpPr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5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9" name="Group 19"/>
          <p:cNvGrpSpPr>
            <a:grpSpLocks/>
          </p:cNvGrpSpPr>
          <p:nvPr/>
        </p:nvGrpSpPr>
        <p:grpSpPr bwMode="auto">
          <a:xfrm>
            <a:off x="598289" y="4554141"/>
            <a:ext cx="1491258" cy="1509117"/>
            <a:chOff x="0" y="0"/>
            <a:chExt cx="1336" cy="1352"/>
          </a:xfrm>
        </p:grpSpPr>
        <p:pic>
          <p:nvPicPr>
            <p:cNvPr id="35857" name="Picture 1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Picture 18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2" name="Group 22"/>
          <p:cNvGrpSpPr>
            <a:grpSpLocks/>
          </p:cNvGrpSpPr>
          <p:nvPr/>
        </p:nvGrpSpPr>
        <p:grpSpPr bwMode="auto">
          <a:xfrm>
            <a:off x="2062758" y="5170289"/>
            <a:ext cx="1491258" cy="1509117"/>
            <a:chOff x="0" y="0"/>
            <a:chExt cx="1336" cy="1352"/>
          </a:xfrm>
        </p:grpSpPr>
        <p:pic>
          <p:nvPicPr>
            <p:cNvPr id="35860" name="Picture 2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21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5" name="Group 25"/>
          <p:cNvGrpSpPr>
            <a:grpSpLocks/>
          </p:cNvGrpSpPr>
          <p:nvPr/>
        </p:nvGrpSpPr>
        <p:grpSpPr bwMode="auto">
          <a:xfrm>
            <a:off x="1803797" y="1526977"/>
            <a:ext cx="1491258" cy="1509117"/>
            <a:chOff x="0" y="0"/>
            <a:chExt cx="1336" cy="1352"/>
          </a:xfrm>
        </p:grpSpPr>
        <p:pic>
          <p:nvPicPr>
            <p:cNvPr id="35863" name="Picture 2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2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68" name="Group 28"/>
          <p:cNvGrpSpPr>
            <a:grpSpLocks/>
          </p:cNvGrpSpPr>
          <p:nvPr/>
        </p:nvGrpSpPr>
        <p:grpSpPr bwMode="auto">
          <a:xfrm>
            <a:off x="-392906" y="1491258"/>
            <a:ext cx="1491258" cy="1509117"/>
            <a:chOff x="0" y="0"/>
            <a:chExt cx="1336" cy="1352"/>
          </a:xfrm>
        </p:grpSpPr>
        <p:pic>
          <p:nvPicPr>
            <p:cNvPr id="35866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7" name="Picture 27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71" name="Group 31"/>
          <p:cNvGrpSpPr>
            <a:grpSpLocks/>
          </p:cNvGrpSpPr>
          <p:nvPr/>
        </p:nvGrpSpPr>
        <p:grpSpPr bwMode="auto">
          <a:xfrm>
            <a:off x="-392906" y="4777383"/>
            <a:ext cx="1491258" cy="1509117"/>
            <a:chOff x="0" y="0"/>
            <a:chExt cx="1336" cy="1352"/>
          </a:xfrm>
        </p:grpSpPr>
        <p:pic>
          <p:nvPicPr>
            <p:cNvPr id="35869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0" name="Picture 3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74" name="Group 34"/>
          <p:cNvGrpSpPr>
            <a:grpSpLocks/>
          </p:cNvGrpSpPr>
          <p:nvPr/>
        </p:nvGrpSpPr>
        <p:grpSpPr bwMode="auto">
          <a:xfrm>
            <a:off x="312539" y="160734"/>
            <a:ext cx="1491258" cy="1509117"/>
            <a:chOff x="0" y="0"/>
            <a:chExt cx="1336" cy="1352"/>
          </a:xfrm>
        </p:grpSpPr>
        <p:pic>
          <p:nvPicPr>
            <p:cNvPr id="35872" name="Picture 3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" y="1064"/>
              <a:ext cx="3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73" name="Picture 33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36" cy="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875" name="Rectangle 35"/>
          <p:cNvSpPr>
            <a:spLocks/>
          </p:cNvSpPr>
          <p:nvPr/>
        </p:nvSpPr>
        <p:spPr bwMode="auto">
          <a:xfrm>
            <a:off x="7671719" y="4792593"/>
            <a:ext cx="10565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Valuable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Information</a:t>
            </a:r>
          </a:p>
        </p:txBody>
      </p:sp>
      <p:pic>
        <p:nvPicPr>
          <p:cNvPr id="3587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02" y="5884664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7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52" y="4304109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8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407" y="3053953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7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6" y="1285875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0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266" y="6313290"/>
            <a:ext cx="303609" cy="33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586" y="5692676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21" y="2625328"/>
            <a:ext cx="315888" cy="34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3" name="Picture 4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8" y="3687961"/>
            <a:ext cx="1205508" cy="10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4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43" y="2635374"/>
            <a:ext cx="992311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5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24" y="4801939"/>
            <a:ext cx="992311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74926"/>
      </p:ext>
    </p:extLst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1"/>
          <p:cNvSpPr>
            <a:spLocks/>
          </p:cNvSpPr>
          <p:nvPr/>
        </p:nvSpPr>
        <p:spPr bwMode="auto">
          <a:xfrm>
            <a:off x="2330648" y="3098601"/>
            <a:ext cx="1884164" cy="2178844"/>
          </a:xfrm>
          <a:prstGeom prst="roundRect">
            <a:avLst>
              <a:gd name="adj" fmla="val 710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6" name="AutoShape 2"/>
          <p:cNvSpPr>
            <a:spLocks/>
          </p:cNvSpPr>
          <p:nvPr/>
        </p:nvSpPr>
        <p:spPr bwMode="auto">
          <a:xfrm>
            <a:off x="2428875" y="3205758"/>
            <a:ext cx="1687711" cy="723305"/>
          </a:xfrm>
          <a:prstGeom prst="roundRect">
            <a:avLst>
              <a:gd name="adj" fmla="val 18519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7" name="AutoShape 3"/>
          <p:cNvSpPr>
            <a:spLocks/>
          </p:cNvSpPr>
          <p:nvPr/>
        </p:nvSpPr>
        <p:spPr bwMode="auto">
          <a:xfrm>
            <a:off x="2428875" y="4509492"/>
            <a:ext cx="1687711" cy="651867"/>
          </a:xfrm>
          <a:prstGeom prst="roundRect">
            <a:avLst>
              <a:gd name="adj" fmla="val 2054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 rot="10800000" flipH="1">
            <a:off x="3273847" y="3929063"/>
            <a:ext cx="0" cy="582662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 flipH="1">
            <a:off x="4125516" y="4839891"/>
            <a:ext cx="82600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321719" y="3500437"/>
            <a:ext cx="116086" cy="0"/>
          </a:xfrm>
          <a:prstGeom prst="line">
            <a:avLst/>
          </a:prstGeom>
          <a:noFill/>
          <a:ln w="1905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4196953" y="4839891"/>
            <a:ext cx="134503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6874" name="Group 10"/>
          <p:cNvGrpSpPr>
            <a:grpSpLocks/>
          </p:cNvGrpSpPr>
          <p:nvPr/>
        </p:nvGrpSpPr>
        <p:grpSpPr bwMode="auto">
          <a:xfrm>
            <a:off x="5402461" y="2196704"/>
            <a:ext cx="1902023" cy="1316013"/>
            <a:chOff x="0" y="0"/>
            <a:chExt cx="1704" cy="1179"/>
          </a:xfrm>
        </p:grpSpPr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04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3" name="Rectangle 9"/>
            <p:cNvSpPr>
              <a:spLocks/>
            </p:cNvSpPr>
            <p:nvPr/>
          </p:nvSpPr>
          <p:spPr bwMode="auto">
            <a:xfrm>
              <a:off x="502" y="471"/>
              <a:ext cx="655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Internet</a:t>
              </a:r>
            </a:p>
          </p:txBody>
        </p:sp>
      </p:grp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1553766" y="3491508"/>
            <a:ext cx="759023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76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Two trojans are stealthier</a:t>
            </a:r>
            <a:br>
              <a:rPr lang="en-US" sz="4500"/>
            </a:br>
            <a:r>
              <a:rPr lang="en-US" sz="4500"/>
              <a:t>than one</a:t>
            </a:r>
          </a:p>
        </p:txBody>
      </p:sp>
      <p:sp>
        <p:nvSpPr>
          <p:cNvPr id="36877" name="Rectangle 13"/>
          <p:cNvSpPr>
            <a:spLocks/>
          </p:cNvSpPr>
          <p:nvPr/>
        </p:nvSpPr>
        <p:spPr bwMode="auto">
          <a:xfrm>
            <a:off x="860599" y="3668777"/>
            <a:ext cx="10866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Microphone</a:t>
            </a:r>
          </a:p>
        </p:txBody>
      </p:sp>
      <p:sp>
        <p:nvSpPr>
          <p:cNvPr id="36878" name="Rectangle 14"/>
          <p:cNvSpPr>
            <a:spLocks/>
          </p:cNvSpPr>
          <p:nvPr/>
        </p:nvSpPr>
        <p:spPr bwMode="auto">
          <a:xfrm>
            <a:off x="2626445" y="5431066"/>
            <a:ext cx="12390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Soundcomber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app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1553766" y="3491508"/>
            <a:ext cx="75902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0" name="AutoShape 16"/>
          <p:cNvSpPr>
            <a:spLocks/>
          </p:cNvSpPr>
          <p:nvPr/>
        </p:nvSpPr>
        <p:spPr bwMode="auto">
          <a:xfrm>
            <a:off x="5549801" y="4473774"/>
            <a:ext cx="1607344" cy="732234"/>
          </a:xfrm>
          <a:prstGeom prst="roundRect">
            <a:avLst>
              <a:gd name="adj" fmla="val 18292"/>
            </a:avLst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81" name="Rectangle 17"/>
          <p:cNvSpPr>
            <a:spLocks/>
          </p:cNvSpPr>
          <p:nvPr/>
        </p:nvSpPr>
        <p:spPr bwMode="auto">
          <a:xfrm>
            <a:off x="5909221" y="5359628"/>
            <a:ext cx="810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Deliverer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app</a:t>
            </a:r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6357938" y="3333006"/>
            <a:ext cx="0" cy="113183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6885" name="Group 21"/>
          <p:cNvGrpSpPr>
            <a:grpSpLocks/>
          </p:cNvGrpSpPr>
          <p:nvPr/>
        </p:nvGrpSpPr>
        <p:grpSpPr bwMode="auto">
          <a:xfrm>
            <a:off x="4491633" y="4263926"/>
            <a:ext cx="705446" cy="1467818"/>
            <a:chOff x="0" y="0"/>
            <a:chExt cx="632" cy="1315"/>
          </a:xfrm>
        </p:grpSpPr>
        <p:sp>
          <p:nvSpPr>
            <p:cNvPr id="36883" name="Line 19"/>
            <p:cNvSpPr>
              <a:spLocks noChangeShapeType="1"/>
            </p:cNvSpPr>
            <p:nvPr/>
          </p:nvSpPr>
          <p:spPr bwMode="auto">
            <a:xfrm flipH="1">
              <a:off x="343" y="0"/>
              <a:ext cx="0" cy="892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6884" name="Rectangle 20"/>
            <p:cNvSpPr>
              <a:spLocks/>
            </p:cNvSpPr>
            <p:nvPr/>
          </p:nvSpPr>
          <p:spPr bwMode="auto">
            <a:xfrm>
              <a:off x="0" y="846"/>
              <a:ext cx="632" cy="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(c)overt</a:t>
              </a:r>
            </a:p>
            <a:p>
              <a:r>
                <a:rPr lang="en-US" sz="1700">
                  <a:ea typeface="ＭＳ Ｐゴシック" charset="0"/>
                  <a:cs typeface="Gill Sans" charset="0"/>
                </a:rPr>
                <a:t>channel</a:t>
              </a:r>
            </a:p>
          </p:txBody>
        </p:sp>
      </p:grpSp>
      <p:pic>
        <p:nvPicPr>
          <p:cNvPr id="36886" name="Picture 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49" y="3259336"/>
            <a:ext cx="47327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7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383" y="4500562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85" y="4522887"/>
            <a:ext cx="446484" cy="62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330649"/>
            <a:ext cx="1205508" cy="104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20" y="2946797"/>
            <a:ext cx="1035844" cy="1446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883" y="3330774"/>
            <a:ext cx="429742" cy="47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48" y="3187898"/>
            <a:ext cx="380628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4585394"/>
            <a:ext cx="47439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4589859"/>
            <a:ext cx="47439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5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45" y="3429000"/>
            <a:ext cx="562570" cy="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7" name="Oval 33"/>
          <p:cNvSpPr>
            <a:spLocks/>
          </p:cNvSpPr>
          <p:nvPr/>
        </p:nvSpPr>
        <p:spPr bwMode="auto">
          <a:xfrm>
            <a:off x="1902024" y="2402086"/>
            <a:ext cx="2732484" cy="3643313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6898" name="Oval 34"/>
          <p:cNvSpPr>
            <a:spLocks/>
          </p:cNvSpPr>
          <p:nvPr/>
        </p:nvSpPr>
        <p:spPr bwMode="auto">
          <a:xfrm>
            <a:off x="5134570" y="3929062"/>
            <a:ext cx="2437805" cy="2178844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0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97" grpId="0" animBg="1"/>
      <p:bldP spid="36897" grpId="1" animBg="1"/>
      <p:bldP spid="36898" grpId="0" animBg="1"/>
      <p:bldP spid="3689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Previous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malware get installed?</a:t>
            </a:r>
          </a:p>
          <a:p>
            <a:r>
              <a:rPr lang="en-US" dirty="0" smtClean="0"/>
              <a:t>How to detect malware?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7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Soundcomber minimizes the necessary permissions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1812727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1812727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531" y="1812727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812727"/>
            <a:ext cx="28575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Rectangle 7"/>
          <p:cNvSpPr>
            <a:spLocks/>
          </p:cNvSpPr>
          <p:nvPr/>
        </p:nvSpPr>
        <p:spPr bwMode="auto">
          <a:xfrm>
            <a:off x="5351115" y="3612832"/>
            <a:ext cx="1805069" cy="67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voice-memo app</a:t>
            </a:r>
          </a:p>
          <a:p>
            <a:pPr algn="l"/>
            <a:endParaRPr lang="en-US" sz="800" dirty="0">
              <a:solidFill>
                <a:srgbClr val="FF0000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wake-up alarm app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Hotline greetings can be fingerprinted easily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2946797"/>
            <a:ext cx="857250" cy="97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3"/>
          <p:cNvSpPr>
            <a:spLocks/>
          </p:cNvSpPr>
          <p:nvPr/>
        </p:nvSpPr>
        <p:spPr bwMode="auto">
          <a:xfrm>
            <a:off x="7162726" y="3079417"/>
            <a:ext cx="596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Bank 1</a:t>
            </a:r>
          </a:p>
        </p:txBody>
      </p:sp>
      <p:sp>
        <p:nvSpPr>
          <p:cNvPr id="39940" name="AutoShape 4"/>
          <p:cNvSpPr>
            <a:spLocks/>
          </p:cNvSpPr>
          <p:nvPr/>
        </p:nvSpPr>
        <p:spPr bwMode="auto">
          <a:xfrm>
            <a:off x="2705695" y="2911078"/>
            <a:ext cx="4009430" cy="651867"/>
          </a:xfrm>
          <a:prstGeom prst="wedgeEllipseCallout">
            <a:avLst>
              <a:gd name="adj1" fmla="val 59130"/>
              <a:gd name="adj2" fmla="val 67352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1700">
                <a:ea typeface="ＭＳ Ｐゴシック" charset="0"/>
                <a:cs typeface="Gill Sans" charset="0"/>
              </a:rPr>
              <a:t>Thank you for calling...</a:t>
            </a:r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1700">
              <a:ea typeface="ＭＳ Ｐゴシック" charset="0"/>
              <a:cs typeface="Gill Sans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172" y="4419080"/>
            <a:ext cx="857250" cy="97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6"/>
          <p:cNvSpPr>
            <a:spLocks/>
          </p:cNvSpPr>
          <p:nvPr/>
        </p:nvSpPr>
        <p:spPr bwMode="auto">
          <a:xfrm>
            <a:off x="7179469" y="4557280"/>
            <a:ext cx="596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Bank 2</a:t>
            </a:r>
          </a:p>
        </p:txBody>
      </p:sp>
      <p:sp>
        <p:nvSpPr>
          <p:cNvPr id="39943" name="AutoShape 7"/>
          <p:cNvSpPr>
            <a:spLocks/>
          </p:cNvSpPr>
          <p:nvPr/>
        </p:nvSpPr>
        <p:spPr bwMode="auto">
          <a:xfrm>
            <a:off x="2723555" y="4384477"/>
            <a:ext cx="4009430" cy="651867"/>
          </a:xfrm>
          <a:prstGeom prst="wedgeEllipseCallout">
            <a:avLst>
              <a:gd name="adj1" fmla="val 59130"/>
              <a:gd name="adj2" fmla="val 67352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“</a:t>
            </a:r>
            <a:r>
              <a:rPr lang="en-US" sz="1700">
                <a:ea typeface="ＭＳ Ｐゴシック" charset="0"/>
                <a:cs typeface="Gill Sans" charset="0"/>
              </a:rPr>
              <a:t>Welcome to ...</a:t>
            </a:r>
            <a:r>
              <a:rPr lang="ja-JP" altLang="en-US" sz="1700">
                <a:latin typeface="Arial"/>
                <a:ea typeface="ＭＳ Ｐゴシック" charset="0"/>
                <a:cs typeface="Gill Sans" charset="0"/>
              </a:rPr>
              <a:t>”</a:t>
            </a:r>
            <a:endParaRPr lang="en-US" sz="1700">
              <a:ea typeface="ＭＳ Ｐゴシック" charset="0"/>
              <a:cs typeface="Gill Sans" charset="0"/>
            </a:endParaRPr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64" y="3018234"/>
            <a:ext cx="58377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5" name="Rectangle 9"/>
          <p:cNvSpPr>
            <a:spLocks/>
          </p:cNvSpPr>
          <p:nvPr/>
        </p:nvSpPr>
        <p:spPr bwMode="auto">
          <a:xfrm>
            <a:off x="474390" y="5222542"/>
            <a:ext cx="596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Bank 1</a:t>
            </a:r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1884164" y="5227007"/>
            <a:ext cx="5964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Bank 2</a:t>
            </a:r>
          </a:p>
        </p:txBody>
      </p:sp>
      <p:pic>
        <p:nvPicPr>
          <p:cNvPr id="3994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6" y="3009305"/>
            <a:ext cx="527967" cy="580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Line 12"/>
          <p:cNvSpPr>
            <a:spLocks noChangeShapeType="1"/>
          </p:cNvSpPr>
          <p:nvPr/>
        </p:nvSpPr>
        <p:spPr bwMode="auto">
          <a:xfrm rot="10800000" flipH="1">
            <a:off x="1202160" y="3302869"/>
            <a:ext cx="594940" cy="111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rot="10800000" flipH="1">
            <a:off x="809253" y="3898925"/>
            <a:ext cx="0" cy="1178719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rot="10800000">
            <a:off x="1189881" y="3904506"/>
            <a:ext cx="1033611" cy="117648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1" name="Rectangle 15"/>
          <p:cNvSpPr>
            <a:spLocks/>
          </p:cNvSpPr>
          <p:nvPr/>
        </p:nvSpPr>
        <p:spPr bwMode="auto">
          <a:xfrm>
            <a:off x="482203" y="4348668"/>
            <a:ext cx="106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?</a:t>
            </a:r>
          </a:p>
        </p:txBody>
      </p:sp>
      <p:sp>
        <p:nvSpPr>
          <p:cNvPr id="39952" name="Rectangle 16"/>
          <p:cNvSpPr>
            <a:spLocks/>
          </p:cNvSpPr>
          <p:nvPr/>
        </p:nvSpPr>
        <p:spPr bwMode="auto">
          <a:xfrm>
            <a:off x="1687711" y="4125426"/>
            <a:ext cx="106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>
                <a:solidFill>
                  <a:schemeClr val="tx1"/>
                </a:solidFill>
                <a:ea typeface="ＭＳ Ｐゴシック" charset="0"/>
                <a:cs typeface="Gill Sans" charset="0"/>
              </a:rPr>
              <a:t>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60766" y="64902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5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pop-up ad</a:t>
            </a:r>
          </a:p>
          <a:p>
            <a:r>
              <a:rPr lang="en-US"/>
              <a:t>packaged app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Tricking the user into</a:t>
            </a:r>
            <a:br>
              <a:rPr lang="en-US" sz="4500"/>
            </a:br>
            <a:r>
              <a:rPr lang="en-US" sz="4500"/>
              <a:t>installing two apps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2839641" y="-687586"/>
            <a:ext cx="5313164" cy="7518797"/>
            <a:chOff x="0" y="0"/>
            <a:chExt cx="4760" cy="6736"/>
          </a:xfrm>
        </p:grpSpPr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60" cy="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66" name="Group 6"/>
            <p:cNvGrpSpPr>
              <a:grpSpLocks/>
            </p:cNvGrpSpPr>
            <p:nvPr/>
          </p:nvGrpSpPr>
          <p:grpSpPr bwMode="auto">
            <a:xfrm>
              <a:off x="2672" y="2456"/>
              <a:ext cx="2072" cy="872"/>
              <a:chOff x="0" y="0"/>
              <a:chExt cx="2072" cy="872"/>
            </a:xfrm>
          </p:grpSpPr>
          <p:sp>
            <p:nvSpPr>
              <p:cNvPr id="40964" name="AutoShape 4"/>
              <p:cNvSpPr>
                <a:spLocks/>
              </p:cNvSpPr>
              <p:nvPr/>
            </p:nvSpPr>
            <p:spPr bwMode="auto">
              <a:xfrm>
                <a:off x="280" y="24"/>
                <a:ext cx="1768" cy="800"/>
              </a:xfrm>
              <a:prstGeom prst="wedgeEllipseCallout">
                <a:avLst>
                  <a:gd name="adj1" fmla="val -59051"/>
                  <a:gd name="adj2" fmla="val 50000"/>
                </a:avLst>
              </a:prstGeom>
              <a:solidFill>
                <a:schemeClr val="accent1">
                  <a:alpha val="49803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ea typeface="ＭＳ Ｐゴシック" charset="0"/>
                    <a:cs typeface="Gill Sans" charset="0"/>
                  </a:rPr>
                  <a:t>Click Here!</a:t>
                </a:r>
              </a:p>
            </p:txBody>
          </p:sp>
          <p:pic>
            <p:nvPicPr>
              <p:cNvPr id="40965" name="Picture 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072" cy="8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6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3830836"/>
            <a:ext cx="2125266" cy="212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97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/>
          </p:cNvSpPr>
          <p:nvPr/>
        </p:nvSpPr>
        <p:spPr bwMode="auto">
          <a:xfrm>
            <a:off x="5885781" y="2086898"/>
            <a:ext cx="624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Record</a:t>
            </a:r>
          </a:p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Audio</a:t>
            </a:r>
          </a:p>
        </p:txBody>
      </p:sp>
      <p:sp>
        <p:nvSpPr>
          <p:cNvPr id="41986" name="Rectangle 2"/>
          <p:cNvSpPr>
            <a:spLocks/>
          </p:cNvSpPr>
          <p:nvPr/>
        </p:nvSpPr>
        <p:spPr bwMode="auto">
          <a:xfrm>
            <a:off x="5870154" y="3238827"/>
            <a:ext cx="6747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Process</a:t>
            </a:r>
          </a:p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Audio</a:t>
            </a:r>
          </a:p>
        </p:txBody>
      </p:sp>
      <p:sp>
        <p:nvSpPr>
          <p:cNvPr id="41987" name="Rectangle 3"/>
          <p:cNvSpPr>
            <a:spLocks/>
          </p:cNvSpPr>
          <p:nvPr/>
        </p:nvSpPr>
        <p:spPr bwMode="auto">
          <a:xfrm>
            <a:off x="6833443" y="3109347"/>
            <a:ext cx="8100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To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Deliverer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Soundcomber extracts sensitive information locally</a:t>
            </a:r>
          </a:p>
        </p:txBody>
      </p:sp>
      <p:sp>
        <p:nvSpPr>
          <p:cNvPr id="41989" name="Rectangle 5"/>
          <p:cNvSpPr>
            <a:spLocks/>
          </p:cNvSpPr>
          <p:nvPr/>
        </p:nvSpPr>
        <p:spPr bwMode="auto">
          <a:xfrm>
            <a:off x="1226716" y="2454339"/>
            <a:ext cx="10866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Microphone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>
            <a:off x="1919883" y="2277070"/>
            <a:ext cx="759023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1" name="AutoShape 7"/>
          <p:cNvSpPr>
            <a:spLocks/>
          </p:cNvSpPr>
          <p:nvPr/>
        </p:nvSpPr>
        <p:spPr bwMode="auto">
          <a:xfrm>
            <a:off x="2678906" y="1910953"/>
            <a:ext cx="3089672" cy="3893344"/>
          </a:xfrm>
          <a:prstGeom prst="roundRect">
            <a:avLst>
              <a:gd name="adj" fmla="val 4333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 rot="10800000">
            <a:off x="2669977" y="2275955"/>
            <a:ext cx="1741289" cy="1116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4080867" y="4804172"/>
            <a:ext cx="321469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455789" y="3527226"/>
            <a:ext cx="0" cy="919758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rot="10800000">
            <a:off x="3455790" y="3536156"/>
            <a:ext cx="963290" cy="893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rot="10800000" flipH="1">
            <a:off x="5036344" y="2696765"/>
            <a:ext cx="0" cy="500063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rot="10800000" flipH="1">
            <a:off x="5036344" y="3893344"/>
            <a:ext cx="0" cy="56257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5804297" y="4804172"/>
            <a:ext cx="86618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999" name="Rectangle 15"/>
          <p:cNvSpPr>
            <a:spLocks/>
          </p:cNvSpPr>
          <p:nvPr/>
        </p:nvSpPr>
        <p:spPr bwMode="auto">
          <a:xfrm>
            <a:off x="3375422" y="5883339"/>
            <a:ext cx="16435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Soundcomber App</a:t>
            </a:r>
          </a:p>
        </p:txBody>
      </p:sp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766" y="2044898"/>
            <a:ext cx="47327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839641" y="4455914"/>
            <a:ext cx="1250156" cy="696516"/>
            <a:chOff x="0" y="0"/>
            <a:chExt cx="1120" cy="624"/>
          </a:xfrm>
        </p:grpSpPr>
        <p:sp>
          <p:nvSpPr>
            <p:cNvPr id="42001" name="AutoShape 17"/>
            <p:cNvSpPr>
              <a:spLocks/>
            </p:cNvSpPr>
            <p:nvPr/>
          </p:nvSpPr>
          <p:spPr bwMode="auto">
            <a:xfrm>
              <a:off x="0" y="0"/>
              <a:ext cx="1120" cy="624"/>
            </a:xfrm>
            <a:prstGeom prst="roundRect">
              <a:avLst>
                <a:gd name="adj" fmla="val 1922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2" name="Picture 18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77"/>
              <a:ext cx="520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04" name="Rectangle 20"/>
          <p:cNvSpPr>
            <a:spLocks/>
          </p:cNvSpPr>
          <p:nvPr/>
        </p:nvSpPr>
        <p:spPr bwMode="auto">
          <a:xfrm>
            <a:off x="3020467" y="5225683"/>
            <a:ext cx="8287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Profile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Database</a:t>
            </a:r>
          </a:p>
        </p:txBody>
      </p:sp>
      <p:grpSp>
        <p:nvGrpSpPr>
          <p:cNvPr id="42007" name="Group 23"/>
          <p:cNvGrpSpPr>
            <a:grpSpLocks/>
          </p:cNvGrpSpPr>
          <p:nvPr/>
        </p:nvGrpSpPr>
        <p:grpSpPr bwMode="auto">
          <a:xfrm>
            <a:off x="4411266" y="3196828"/>
            <a:ext cx="1250156" cy="696516"/>
            <a:chOff x="0" y="0"/>
            <a:chExt cx="1120" cy="624"/>
          </a:xfrm>
        </p:grpSpPr>
        <p:sp>
          <p:nvSpPr>
            <p:cNvPr id="42005" name="AutoShape 21"/>
            <p:cNvSpPr>
              <a:spLocks/>
            </p:cNvSpPr>
            <p:nvPr/>
          </p:nvSpPr>
          <p:spPr bwMode="auto">
            <a:xfrm>
              <a:off x="0" y="0"/>
              <a:ext cx="1120" cy="624"/>
            </a:xfrm>
            <a:prstGeom prst="roundRect">
              <a:avLst>
                <a:gd name="adj" fmla="val 1922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6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" y="96"/>
              <a:ext cx="385" cy="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0" name="Group 26"/>
          <p:cNvGrpSpPr>
            <a:grpSpLocks/>
          </p:cNvGrpSpPr>
          <p:nvPr/>
        </p:nvGrpSpPr>
        <p:grpSpPr bwMode="auto">
          <a:xfrm>
            <a:off x="4411266" y="2000250"/>
            <a:ext cx="1250156" cy="696516"/>
            <a:chOff x="0" y="0"/>
            <a:chExt cx="1120" cy="624"/>
          </a:xfrm>
        </p:grpSpPr>
        <p:sp>
          <p:nvSpPr>
            <p:cNvPr id="42008" name="AutoShape 24"/>
            <p:cNvSpPr>
              <a:spLocks/>
            </p:cNvSpPr>
            <p:nvPr/>
          </p:nvSpPr>
          <p:spPr bwMode="auto">
            <a:xfrm>
              <a:off x="0" y="0"/>
              <a:ext cx="1120" cy="624"/>
            </a:xfrm>
            <a:prstGeom prst="roundRect">
              <a:avLst>
                <a:gd name="adj" fmla="val 1922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09" name="Picture 2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168"/>
              <a:ext cx="480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3" name="Group 29"/>
          <p:cNvGrpSpPr>
            <a:grpSpLocks/>
          </p:cNvGrpSpPr>
          <p:nvPr/>
        </p:nvGrpSpPr>
        <p:grpSpPr bwMode="auto">
          <a:xfrm>
            <a:off x="4411266" y="4455914"/>
            <a:ext cx="1250156" cy="696516"/>
            <a:chOff x="0" y="0"/>
            <a:chExt cx="1120" cy="624"/>
          </a:xfrm>
        </p:grpSpPr>
        <p:sp>
          <p:nvSpPr>
            <p:cNvPr id="42011" name="AutoShape 27"/>
            <p:cNvSpPr>
              <a:spLocks/>
            </p:cNvSpPr>
            <p:nvPr/>
          </p:nvSpPr>
          <p:spPr bwMode="auto">
            <a:xfrm>
              <a:off x="0" y="0"/>
              <a:ext cx="1120" cy="624"/>
            </a:xfrm>
            <a:prstGeom prst="roundRect">
              <a:avLst>
                <a:gd name="adj" fmla="val 1922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12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" y="136"/>
              <a:ext cx="266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6" name="Group 32"/>
          <p:cNvGrpSpPr>
            <a:grpSpLocks/>
          </p:cNvGrpSpPr>
          <p:nvPr/>
        </p:nvGrpSpPr>
        <p:grpSpPr bwMode="auto">
          <a:xfrm>
            <a:off x="3281660" y="2067223"/>
            <a:ext cx="2616398" cy="732234"/>
            <a:chOff x="0" y="0"/>
            <a:chExt cx="2344" cy="656"/>
          </a:xfrm>
        </p:grpSpPr>
        <p:sp>
          <p:nvSpPr>
            <p:cNvPr id="42014" name="Rectangle 30"/>
            <p:cNvSpPr>
              <a:spLocks/>
            </p:cNvSpPr>
            <p:nvPr/>
          </p:nvSpPr>
          <p:spPr bwMode="auto">
            <a:xfrm>
              <a:off x="128" y="131"/>
              <a:ext cx="2078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0111010100110101011....</a:t>
              </a:r>
            </a:p>
          </p:txBody>
        </p:sp>
        <p:pic>
          <p:nvPicPr>
            <p:cNvPr id="42015" name="Picture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344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19" name="Group 35"/>
          <p:cNvGrpSpPr>
            <a:grpSpLocks/>
          </p:cNvGrpSpPr>
          <p:nvPr/>
        </p:nvGrpSpPr>
        <p:grpSpPr bwMode="auto">
          <a:xfrm>
            <a:off x="2041550" y="3277196"/>
            <a:ext cx="3848695" cy="732234"/>
            <a:chOff x="0" y="0"/>
            <a:chExt cx="3448" cy="656"/>
          </a:xfrm>
        </p:grpSpPr>
        <p:sp>
          <p:nvSpPr>
            <p:cNvPr id="42017" name="Rectangle 33"/>
            <p:cNvSpPr>
              <a:spLocks/>
            </p:cNvSpPr>
            <p:nvPr/>
          </p:nvSpPr>
          <p:spPr bwMode="auto">
            <a:xfrm>
              <a:off x="128" y="131"/>
              <a:ext cx="3217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ea typeface="ＭＳ Ｐゴシック" charset="0"/>
                  <a:cs typeface="Gill Sans" charset="0"/>
                </a:rPr>
                <a:t>982030</a:t>
              </a:r>
              <a:r>
                <a:rPr lang="en-US" sz="1700">
                  <a:solidFill>
                    <a:srgbClr val="1A1A1A"/>
                  </a:solidFill>
                  <a:ea typeface="ＭＳ Ｐゴシック" charset="0"/>
                  <a:cs typeface="Gill Sans" charset="0"/>
                </a:rPr>
                <a:t>5180812615025219029103892...</a:t>
              </a:r>
            </a:p>
          </p:txBody>
        </p:sp>
        <p:pic>
          <p:nvPicPr>
            <p:cNvPr id="42018" name="Picture 3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4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6661547" y="4455914"/>
            <a:ext cx="1250156" cy="696516"/>
            <a:chOff x="0" y="0"/>
            <a:chExt cx="1120" cy="624"/>
          </a:xfrm>
        </p:grpSpPr>
        <p:sp>
          <p:nvSpPr>
            <p:cNvPr id="42020" name="AutoShape 36"/>
            <p:cNvSpPr>
              <a:spLocks/>
            </p:cNvSpPr>
            <p:nvPr/>
          </p:nvSpPr>
          <p:spPr bwMode="auto">
            <a:xfrm>
              <a:off x="0" y="0"/>
              <a:ext cx="1120" cy="624"/>
            </a:xfrm>
            <a:prstGeom prst="roundRect">
              <a:avLst>
                <a:gd name="adj" fmla="val 19227"/>
              </a:avLst>
            </a:prstGeom>
            <a:solidFill>
              <a:schemeClr val="accent1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2021" name="Picture 3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84"/>
              <a:ext cx="425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2023" name="Picture 3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281" y="1964531"/>
            <a:ext cx="380628" cy="25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024" name="Line 40"/>
          <p:cNvSpPr>
            <a:spLocks noChangeShapeType="1"/>
          </p:cNvSpPr>
          <p:nvPr/>
        </p:nvSpPr>
        <p:spPr bwMode="auto">
          <a:xfrm>
            <a:off x="7283277" y="3687961"/>
            <a:ext cx="0" cy="77353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27" name="Group 43"/>
          <p:cNvGrpSpPr>
            <a:grpSpLocks/>
          </p:cNvGrpSpPr>
          <p:nvPr/>
        </p:nvGrpSpPr>
        <p:grpSpPr bwMode="auto">
          <a:xfrm>
            <a:off x="3606478" y="4482703"/>
            <a:ext cx="2286000" cy="732234"/>
            <a:chOff x="0" y="0"/>
            <a:chExt cx="2048" cy="656"/>
          </a:xfrm>
        </p:grpSpPr>
        <p:sp>
          <p:nvSpPr>
            <p:cNvPr id="42025" name="Rectangle 41"/>
            <p:cNvSpPr>
              <a:spLocks/>
            </p:cNvSpPr>
            <p:nvPr/>
          </p:nvSpPr>
          <p:spPr bwMode="auto">
            <a:xfrm>
              <a:off x="128" y="131"/>
              <a:ext cx="1716" cy="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1A1A1A"/>
                  </a:solidFill>
                  <a:ea typeface="ＭＳ Ｐゴシック" charset="0"/>
                  <a:cs typeface="Gill Sans" charset="0"/>
                </a:rPr>
                <a:t>5180 8126 1502 5219</a:t>
              </a:r>
            </a:p>
          </p:txBody>
        </p:sp>
        <p:pic>
          <p:nvPicPr>
            <p:cNvPr id="42026" name="Picture 42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048" cy="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2028" name="Rectangle 44"/>
          <p:cNvSpPr>
            <a:spLocks/>
          </p:cNvSpPr>
          <p:nvPr/>
        </p:nvSpPr>
        <p:spPr bwMode="auto">
          <a:xfrm>
            <a:off x="9054703" y="-458063"/>
            <a:ext cx="6245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Record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Audio</a:t>
            </a:r>
          </a:p>
        </p:txBody>
      </p:sp>
      <p:sp>
        <p:nvSpPr>
          <p:cNvPr id="42029" name="Rectangle 45"/>
          <p:cNvSpPr>
            <a:spLocks/>
          </p:cNvSpPr>
          <p:nvPr/>
        </p:nvSpPr>
        <p:spPr bwMode="auto">
          <a:xfrm>
            <a:off x="4682505" y="5230148"/>
            <a:ext cx="62837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Extract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Data</a:t>
            </a:r>
          </a:p>
        </p:txBody>
      </p:sp>
      <p:sp>
        <p:nvSpPr>
          <p:cNvPr id="42031" name="Oval 47"/>
          <p:cNvSpPr>
            <a:spLocks/>
          </p:cNvSpPr>
          <p:nvPr/>
        </p:nvSpPr>
        <p:spPr bwMode="auto">
          <a:xfrm>
            <a:off x="2643188" y="4161234"/>
            <a:ext cx="1651992" cy="1696641"/>
          </a:xfrm>
          <a:prstGeom prst="ellipse">
            <a:avLst/>
          </a:prstGeom>
          <a:noFill/>
          <a:ln w="25400" cap="flat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3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 flipH="1">
            <a:off x="5795367" y="4027289"/>
            <a:ext cx="991195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Profiles allow for </a:t>
            </a:r>
            <a:br>
              <a:rPr lang="en-US" sz="4500"/>
            </a:br>
            <a:r>
              <a:rPr lang="en-US" sz="4500"/>
              <a:t>context aware extraction</a:t>
            </a:r>
          </a:p>
        </p:txBody>
      </p:sp>
      <p:cxnSp>
        <p:nvCxnSpPr>
          <p:cNvPr id="43011" name="AutoShape 3"/>
          <p:cNvCxnSpPr>
            <a:cxnSpLocks noChangeShapeType="1"/>
            <a:stCxn id="43015" idx="0"/>
            <a:endCxn id="43013" idx="0"/>
          </p:cNvCxnSpPr>
          <p:nvPr/>
        </p:nvCxnSpPr>
        <p:spPr bwMode="auto">
          <a:xfrm flipH="1">
            <a:off x="1000125" y="2964656"/>
            <a:ext cx="1794867" cy="1062633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12" name="AutoShape 4"/>
          <p:cNvCxnSpPr>
            <a:cxnSpLocks noChangeShapeType="1"/>
            <a:stCxn id="43013" idx="0"/>
            <a:endCxn id="43022" idx="0"/>
          </p:cNvCxnSpPr>
          <p:nvPr/>
        </p:nvCxnSpPr>
        <p:spPr bwMode="auto">
          <a:xfrm>
            <a:off x="1000125" y="4027289"/>
            <a:ext cx="1794867" cy="13930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3" name="AutoShape 5"/>
          <p:cNvSpPr>
            <a:spLocks/>
          </p:cNvSpPr>
          <p:nvPr/>
        </p:nvSpPr>
        <p:spPr bwMode="auto">
          <a:xfrm>
            <a:off x="294680" y="3714750"/>
            <a:ext cx="1410891" cy="625078"/>
          </a:xfrm>
          <a:prstGeom prst="roundRect">
            <a:avLst>
              <a:gd name="adj" fmla="val 21426"/>
            </a:avLst>
          </a:prstGeom>
          <a:solidFill>
            <a:srgbClr val="D8D8D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Initial Menu Options</a:t>
            </a:r>
          </a:p>
        </p:txBody>
      </p:sp>
      <p:cxnSp>
        <p:nvCxnSpPr>
          <p:cNvPr id="43014" name="AutoShape 6"/>
          <p:cNvCxnSpPr>
            <a:cxnSpLocks noChangeShapeType="1"/>
            <a:stCxn id="43015" idx="0"/>
            <a:endCxn id="43019" idx="0"/>
          </p:cNvCxnSpPr>
          <p:nvPr/>
        </p:nvCxnSpPr>
        <p:spPr bwMode="auto">
          <a:xfrm rot="10800000" flipH="1">
            <a:off x="2794992" y="2964656"/>
            <a:ext cx="2286000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5" name="AutoShape 7"/>
          <p:cNvSpPr>
            <a:spLocks/>
          </p:cNvSpPr>
          <p:nvPr/>
        </p:nvSpPr>
        <p:spPr bwMode="auto">
          <a:xfrm>
            <a:off x="2089547" y="2652117"/>
            <a:ext cx="1410891" cy="625078"/>
          </a:xfrm>
          <a:prstGeom prst="roundRect">
            <a:avLst>
              <a:gd name="adj" fmla="val 2142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Prompt for Account Number</a:t>
            </a:r>
          </a:p>
        </p:txBody>
      </p:sp>
      <p:cxnSp>
        <p:nvCxnSpPr>
          <p:cNvPr id="43016" name="AutoShape 8"/>
          <p:cNvCxnSpPr>
            <a:cxnSpLocks noChangeShapeType="1"/>
            <a:stCxn id="43017" idx="0"/>
            <a:endCxn id="43022" idx="0"/>
          </p:cNvCxnSpPr>
          <p:nvPr/>
        </p:nvCxnSpPr>
        <p:spPr bwMode="auto">
          <a:xfrm>
            <a:off x="2794992" y="4027289"/>
            <a:ext cx="0" cy="1393031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7" name="AutoShape 9"/>
          <p:cNvSpPr>
            <a:spLocks/>
          </p:cNvSpPr>
          <p:nvPr/>
        </p:nvSpPr>
        <p:spPr bwMode="auto">
          <a:xfrm>
            <a:off x="2089547" y="3714750"/>
            <a:ext cx="1410891" cy="625078"/>
          </a:xfrm>
          <a:prstGeom prst="roundRect">
            <a:avLst>
              <a:gd name="adj" fmla="val 2142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Loan &amp; Credit Card</a:t>
            </a:r>
          </a:p>
        </p:txBody>
      </p:sp>
      <p:cxnSp>
        <p:nvCxnSpPr>
          <p:cNvPr id="43018" name="AutoShape 10"/>
          <p:cNvCxnSpPr>
            <a:cxnSpLocks noChangeShapeType="1"/>
            <a:stCxn id="43023" idx="0"/>
            <a:endCxn id="43019" idx="0"/>
          </p:cNvCxnSpPr>
          <p:nvPr/>
        </p:nvCxnSpPr>
        <p:spPr bwMode="auto">
          <a:xfrm flipH="1">
            <a:off x="5080992" y="2964656"/>
            <a:ext cx="2419945" cy="0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19" name="AutoShape 11"/>
          <p:cNvSpPr>
            <a:spLocks/>
          </p:cNvSpPr>
          <p:nvPr/>
        </p:nvSpPr>
        <p:spPr bwMode="auto">
          <a:xfrm>
            <a:off x="4375547" y="2652117"/>
            <a:ext cx="1410891" cy="625078"/>
          </a:xfrm>
          <a:prstGeom prst="roundRect">
            <a:avLst>
              <a:gd name="adj" fmla="val 2142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Acquire PIN</a:t>
            </a:r>
          </a:p>
        </p:txBody>
      </p:sp>
      <p:cxnSp>
        <p:nvCxnSpPr>
          <p:cNvPr id="43020" name="AutoShape 12"/>
          <p:cNvCxnSpPr>
            <a:cxnSpLocks noChangeShapeType="1"/>
            <a:stCxn id="43021" idx="0"/>
            <a:endCxn id="43022" idx="0"/>
          </p:cNvCxnSpPr>
          <p:nvPr/>
        </p:nvCxnSpPr>
        <p:spPr bwMode="auto">
          <a:xfrm flipH="1">
            <a:off x="2794992" y="4026174"/>
            <a:ext cx="2286000" cy="1394147"/>
          </a:xfrm>
          <a:prstGeom prst="straightConnector1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021" name="AutoShape 13"/>
          <p:cNvSpPr>
            <a:spLocks/>
          </p:cNvSpPr>
          <p:nvPr/>
        </p:nvSpPr>
        <p:spPr bwMode="auto">
          <a:xfrm>
            <a:off x="4375547" y="3714750"/>
            <a:ext cx="1410891" cy="625078"/>
          </a:xfrm>
          <a:prstGeom prst="roundRect">
            <a:avLst>
              <a:gd name="adj" fmla="val 2142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Credit Card Information</a:t>
            </a:r>
          </a:p>
        </p:txBody>
      </p:sp>
      <p:sp>
        <p:nvSpPr>
          <p:cNvPr id="43022" name="AutoShape 14"/>
          <p:cNvSpPr>
            <a:spLocks/>
          </p:cNvSpPr>
          <p:nvPr/>
        </p:nvSpPr>
        <p:spPr bwMode="auto">
          <a:xfrm>
            <a:off x="2089547" y="5107781"/>
            <a:ext cx="1410891" cy="625078"/>
          </a:xfrm>
          <a:prstGeom prst="roundRect">
            <a:avLst>
              <a:gd name="adj" fmla="val 21426"/>
            </a:avLst>
          </a:prstGeom>
          <a:solidFill>
            <a:srgbClr val="D8D8D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Termination</a:t>
            </a:r>
          </a:p>
        </p:txBody>
      </p:sp>
      <p:sp>
        <p:nvSpPr>
          <p:cNvPr id="43023" name="AutoShape 15"/>
          <p:cNvSpPr>
            <a:spLocks/>
          </p:cNvSpPr>
          <p:nvPr/>
        </p:nvSpPr>
        <p:spPr bwMode="auto">
          <a:xfrm>
            <a:off x="6661547" y="2652117"/>
            <a:ext cx="1678781" cy="625078"/>
          </a:xfrm>
          <a:prstGeom prst="roundRect">
            <a:avLst>
              <a:gd name="adj" fmla="val 21426"/>
            </a:avLst>
          </a:prstGeom>
          <a:solidFill>
            <a:srgbClr val="D8D8D8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Sensitive Information Acquired</a:t>
            </a:r>
          </a:p>
        </p:txBody>
      </p:sp>
      <p:sp>
        <p:nvSpPr>
          <p:cNvPr id="43024" name="AutoShape 16"/>
          <p:cNvSpPr>
            <a:spLocks/>
          </p:cNvSpPr>
          <p:nvPr/>
        </p:nvSpPr>
        <p:spPr bwMode="auto">
          <a:xfrm>
            <a:off x="6795492" y="3714750"/>
            <a:ext cx="1410891" cy="625078"/>
          </a:xfrm>
          <a:prstGeom prst="roundRect">
            <a:avLst>
              <a:gd name="adj" fmla="val 21426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400">
                <a:ea typeface="ＭＳ Ｐゴシック" charset="0"/>
                <a:cs typeface="Gill Sans" charset="0"/>
              </a:rPr>
              <a:t>Prompt for Credit Card #</a:t>
            </a:r>
          </a:p>
        </p:txBody>
      </p:sp>
      <p:sp>
        <p:nvSpPr>
          <p:cNvPr id="43025" name="Rectangle 17"/>
          <p:cNvSpPr>
            <a:spLocks/>
          </p:cNvSpPr>
          <p:nvPr/>
        </p:nvSpPr>
        <p:spPr bwMode="auto">
          <a:xfrm>
            <a:off x="1634133" y="3200727"/>
            <a:ext cx="90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1</a:t>
            </a:r>
          </a:p>
        </p:txBody>
      </p:sp>
      <p:sp>
        <p:nvSpPr>
          <p:cNvPr id="43026" name="Rectangle 18"/>
          <p:cNvSpPr>
            <a:spLocks/>
          </p:cNvSpPr>
          <p:nvPr/>
        </p:nvSpPr>
        <p:spPr bwMode="auto">
          <a:xfrm>
            <a:off x="1768078" y="3754368"/>
            <a:ext cx="90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2</a:t>
            </a:r>
          </a:p>
        </p:txBody>
      </p:sp>
      <p:sp>
        <p:nvSpPr>
          <p:cNvPr id="43027" name="Rectangle 19"/>
          <p:cNvSpPr>
            <a:spLocks/>
          </p:cNvSpPr>
          <p:nvPr/>
        </p:nvSpPr>
        <p:spPr bwMode="auto">
          <a:xfrm>
            <a:off x="3830836" y="3754368"/>
            <a:ext cx="90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2</a:t>
            </a:r>
          </a:p>
        </p:txBody>
      </p:sp>
      <p:sp>
        <p:nvSpPr>
          <p:cNvPr id="43028" name="Rectangle 20"/>
          <p:cNvSpPr>
            <a:spLocks/>
          </p:cNvSpPr>
          <p:nvPr/>
        </p:nvSpPr>
        <p:spPr bwMode="auto">
          <a:xfrm>
            <a:off x="6161484" y="3754368"/>
            <a:ext cx="9099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1</a:t>
            </a:r>
          </a:p>
        </p:txBody>
      </p:sp>
      <p:sp>
        <p:nvSpPr>
          <p:cNvPr id="43029" name="Rectangle 21"/>
          <p:cNvSpPr>
            <a:spLocks/>
          </p:cNvSpPr>
          <p:nvPr/>
        </p:nvSpPr>
        <p:spPr bwMode="auto">
          <a:xfrm>
            <a:off x="3518297" y="2423279"/>
            <a:ext cx="7309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Enter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Account #</a:t>
            </a:r>
          </a:p>
        </p:txBody>
      </p:sp>
      <p:sp>
        <p:nvSpPr>
          <p:cNvPr id="43030" name="Rectangle 22"/>
          <p:cNvSpPr>
            <a:spLocks/>
          </p:cNvSpPr>
          <p:nvPr/>
        </p:nvSpPr>
        <p:spPr bwMode="auto">
          <a:xfrm>
            <a:off x="5980658" y="2427744"/>
            <a:ext cx="3975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Enter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PIN</a:t>
            </a:r>
          </a:p>
        </p:txBody>
      </p:sp>
      <p:sp>
        <p:nvSpPr>
          <p:cNvPr id="43031" name="Rectangle 23"/>
          <p:cNvSpPr>
            <a:spLocks/>
          </p:cNvSpPr>
          <p:nvPr/>
        </p:nvSpPr>
        <p:spPr bwMode="auto">
          <a:xfrm>
            <a:off x="1261318" y="4749463"/>
            <a:ext cx="4010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other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input</a:t>
            </a:r>
          </a:p>
        </p:txBody>
      </p:sp>
      <p:sp>
        <p:nvSpPr>
          <p:cNvPr id="43032" name="Rectangle 24"/>
          <p:cNvSpPr>
            <a:spLocks/>
          </p:cNvSpPr>
          <p:nvPr/>
        </p:nvSpPr>
        <p:spPr bwMode="auto">
          <a:xfrm>
            <a:off x="3009305" y="4508361"/>
            <a:ext cx="40106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other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input</a:t>
            </a:r>
          </a:p>
        </p:txBody>
      </p:sp>
      <p:sp>
        <p:nvSpPr>
          <p:cNvPr id="43033" name="Rectangle 25"/>
          <p:cNvSpPr>
            <a:spLocks/>
          </p:cNvSpPr>
          <p:nvPr/>
        </p:nvSpPr>
        <p:spPr bwMode="auto">
          <a:xfrm>
            <a:off x="7572375" y="3284994"/>
            <a:ext cx="39754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400">
                <a:ea typeface="ＭＳ Ｐゴシック" charset="0"/>
                <a:cs typeface="Gill Sans" charset="0"/>
              </a:rPr>
              <a:t>Enter</a:t>
            </a:r>
          </a:p>
          <a:p>
            <a:r>
              <a:rPr lang="en-US" sz="1400">
                <a:ea typeface="ＭＳ Ｐゴシック" charset="0"/>
                <a:cs typeface="Gill Sans" charset="0"/>
              </a:rPr>
              <a:t>CC #</a:t>
            </a:r>
          </a:p>
        </p:txBody>
      </p:sp>
      <p:sp>
        <p:nvSpPr>
          <p:cNvPr id="43034" name="Line 26"/>
          <p:cNvSpPr>
            <a:spLocks noChangeShapeType="1"/>
          </p:cNvSpPr>
          <p:nvPr/>
        </p:nvSpPr>
        <p:spPr bwMode="auto">
          <a:xfrm flipH="1">
            <a:off x="1696641" y="4027289"/>
            <a:ext cx="392906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5" name="Line 27"/>
          <p:cNvSpPr>
            <a:spLocks noChangeShapeType="1"/>
          </p:cNvSpPr>
          <p:nvPr/>
        </p:nvSpPr>
        <p:spPr bwMode="auto">
          <a:xfrm flipH="1">
            <a:off x="1714500" y="4027289"/>
            <a:ext cx="375047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6" name="Line 28"/>
          <p:cNvSpPr>
            <a:spLocks noChangeShapeType="1"/>
          </p:cNvSpPr>
          <p:nvPr/>
        </p:nvSpPr>
        <p:spPr bwMode="auto">
          <a:xfrm flipH="1">
            <a:off x="3509367" y="4027289"/>
            <a:ext cx="86618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7" name="Line 29"/>
          <p:cNvSpPr>
            <a:spLocks noChangeShapeType="1"/>
          </p:cNvSpPr>
          <p:nvPr/>
        </p:nvSpPr>
        <p:spPr bwMode="auto">
          <a:xfrm flipH="1">
            <a:off x="3509367" y="4027289"/>
            <a:ext cx="86618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8" name="Line 30"/>
          <p:cNvSpPr>
            <a:spLocks noChangeShapeType="1"/>
          </p:cNvSpPr>
          <p:nvPr/>
        </p:nvSpPr>
        <p:spPr bwMode="auto">
          <a:xfrm flipH="1">
            <a:off x="5795367" y="4027289"/>
            <a:ext cx="991195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39" name="Line 31"/>
          <p:cNvSpPr>
            <a:spLocks noChangeShapeType="1"/>
          </p:cNvSpPr>
          <p:nvPr/>
        </p:nvSpPr>
        <p:spPr bwMode="auto">
          <a:xfrm>
            <a:off x="7500938" y="3286125"/>
            <a:ext cx="0" cy="41969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0" name="Line 32"/>
          <p:cNvSpPr>
            <a:spLocks noChangeShapeType="1"/>
          </p:cNvSpPr>
          <p:nvPr/>
        </p:nvSpPr>
        <p:spPr bwMode="auto">
          <a:xfrm>
            <a:off x="7500938" y="3286125"/>
            <a:ext cx="0" cy="419695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2" name="Line 34"/>
          <p:cNvSpPr>
            <a:spLocks noChangeShapeType="1"/>
          </p:cNvSpPr>
          <p:nvPr/>
        </p:nvSpPr>
        <p:spPr bwMode="auto">
          <a:xfrm flipH="1">
            <a:off x="1540371" y="3290590"/>
            <a:ext cx="709910" cy="41523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3" name="Line 35"/>
          <p:cNvSpPr>
            <a:spLocks noChangeShapeType="1"/>
          </p:cNvSpPr>
          <p:nvPr/>
        </p:nvSpPr>
        <p:spPr bwMode="auto">
          <a:xfrm flipH="1">
            <a:off x="3509367" y="2964656"/>
            <a:ext cx="85725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44" name="Line 36"/>
          <p:cNvSpPr>
            <a:spLocks noChangeShapeType="1"/>
          </p:cNvSpPr>
          <p:nvPr/>
        </p:nvSpPr>
        <p:spPr bwMode="auto">
          <a:xfrm flipH="1">
            <a:off x="5795367" y="2964656"/>
            <a:ext cx="857250" cy="0"/>
          </a:xfrm>
          <a:prstGeom prst="lin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47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5" grpId="0" animBg="1"/>
      <p:bldP spid="43037" grpId="0" animBg="1"/>
      <p:bldP spid="43038" grpId="0" animBg="1"/>
      <p:bldP spid="43040" grpId="0" animBg="1"/>
      <p:bldP spid="43042" grpId="0" animBg="1"/>
      <p:bldP spid="43043" grpId="0" animBg="1"/>
      <p:bldP spid="430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DTMF tones are </a:t>
            </a:r>
            <a:br>
              <a:rPr lang="en-US"/>
            </a:br>
            <a:r>
              <a:rPr lang="ja-JP" altLang="en-US">
                <a:latin typeface="Arial"/>
              </a:rPr>
              <a:t>“</a:t>
            </a:r>
            <a:r>
              <a:rPr lang="en-US"/>
              <a:t>dual tones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5781" y="1946672"/>
            <a:ext cx="3571875" cy="4018359"/>
          </a:xfrm>
          <a:ln/>
        </p:spPr>
        <p:txBody>
          <a:bodyPr/>
          <a:lstStyle/>
          <a:p>
            <a:r>
              <a:rPr lang="en-US"/>
              <a:t>8 frequencies</a:t>
            </a:r>
          </a:p>
          <a:p>
            <a:r>
              <a:rPr lang="en-US"/>
              <a:t>2 simultaneous frequencies for each digit</a:t>
            </a:r>
          </a:p>
          <a:p>
            <a:r>
              <a:rPr lang="en-US"/>
              <a:t>used to navigate hotline menus</a:t>
            </a:r>
          </a:p>
        </p:txBody>
      </p:sp>
      <p:grpSp>
        <p:nvGrpSpPr>
          <p:cNvPr id="45062" name="Group 6"/>
          <p:cNvGrpSpPr>
            <a:grpSpLocks/>
          </p:cNvGrpSpPr>
          <p:nvPr/>
        </p:nvGrpSpPr>
        <p:grpSpPr bwMode="auto">
          <a:xfrm>
            <a:off x="4991695" y="-2277070"/>
            <a:ext cx="5313164" cy="7518797"/>
            <a:chOff x="0" y="0"/>
            <a:chExt cx="4760" cy="6736"/>
          </a:xfrm>
        </p:grpSpPr>
        <p:pic>
          <p:nvPicPr>
            <p:cNvPr id="45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824"/>
              <a:ext cx="312" cy="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760" cy="6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5063" name="Group 7"/>
          <p:cNvGraphicFramePr>
            <a:graphicFrameLocks noGrp="1"/>
          </p:cNvGraphicFramePr>
          <p:nvPr/>
        </p:nvGraphicFramePr>
        <p:xfrm>
          <a:off x="4661297" y="2696766"/>
          <a:ext cx="4208115" cy="2505895"/>
        </p:xfrm>
        <a:graphic>
          <a:graphicData uri="http://schemas.openxmlformats.org/drawingml/2006/table">
            <a:tbl>
              <a:tblPr/>
              <a:tblGrid>
                <a:gridCol w="841623"/>
                <a:gridCol w="841623"/>
                <a:gridCol w="841623"/>
                <a:gridCol w="841623"/>
                <a:gridCol w="841623"/>
              </a:tblGrid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1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1209 Hz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1336 Hz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1477 Hz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1633 Hz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697 Hz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2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3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770 Hz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4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5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6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B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852 Hz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7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8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9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C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501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941 Hz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*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#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D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8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Soundcomber dynamically adjusts thresholds to detect faint tones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473524"/>
            <a:ext cx="8876109" cy="296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1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Android introduces new</a:t>
            </a:r>
            <a:br>
              <a:rPr lang="en-US" sz="4500"/>
            </a:br>
            <a:r>
              <a:rPr lang="en-US" sz="4500"/>
              <a:t>covert channels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vibration settings (87 bps)</a:t>
            </a:r>
          </a:p>
          <a:p>
            <a:r>
              <a:rPr lang="en-US"/>
              <a:t>volume settings (150 bps)</a:t>
            </a:r>
          </a:p>
          <a:p>
            <a:r>
              <a:rPr lang="en-US"/>
              <a:t>screen (5.3 bps)</a:t>
            </a:r>
          </a:p>
          <a:p>
            <a:r>
              <a:rPr lang="en-US"/>
              <a:t>file locks (685 bps)</a:t>
            </a:r>
          </a:p>
        </p:txBody>
      </p:sp>
      <p:grpSp>
        <p:nvGrpSpPr>
          <p:cNvPr id="48140" name="Group 12"/>
          <p:cNvGrpSpPr>
            <a:grpSpLocks/>
          </p:cNvGrpSpPr>
          <p:nvPr/>
        </p:nvGrpSpPr>
        <p:grpSpPr bwMode="auto">
          <a:xfrm>
            <a:off x="6098977" y="4822031"/>
            <a:ext cx="1455539" cy="910828"/>
            <a:chOff x="0" y="0"/>
            <a:chExt cx="1304" cy="816"/>
          </a:xfrm>
        </p:grpSpPr>
        <p:pic>
          <p:nvPicPr>
            <p:cNvPr id="481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1"/>
              <a:ext cx="363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" y="251"/>
              <a:ext cx="364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8136" name="Group 8"/>
            <p:cNvGrpSpPr>
              <a:grpSpLocks/>
            </p:cNvGrpSpPr>
            <p:nvPr/>
          </p:nvGrpSpPr>
          <p:grpSpPr bwMode="auto">
            <a:xfrm>
              <a:off x="200" y="-16"/>
              <a:ext cx="888" cy="248"/>
              <a:chOff x="0" y="0"/>
              <a:chExt cx="888" cy="248"/>
            </a:xfrm>
          </p:grpSpPr>
          <p:sp>
            <p:nvSpPr>
              <p:cNvPr id="48134" name="Freeform 6"/>
              <p:cNvSpPr>
                <a:spLocks/>
              </p:cNvSpPr>
              <p:nvPr/>
            </p:nvSpPr>
            <p:spPr bwMode="auto">
              <a:xfrm>
                <a:off x="16" y="16"/>
                <a:ext cx="853" cy="210"/>
              </a:xfrm>
              <a:custGeom>
                <a:avLst/>
                <a:gdLst>
                  <a:gd name="T0" fmla="*/ 0 w 21600"/>
                  <a:gd name="T1" fmla="*/ 21600 h 21600"/>
                  <a:gd name="T2" fmla="*/ 11132 w 21600"/>
                  <a:gd name="T3" fmla="*/ 0 h 21600"/>
                  <a:gd name="T4" fmla="*/ 21600 w 21600"/>
                  <a:gd name="T5" fmla="*/ 212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822" y="0"/>
                      <a:pt x="11132" y="0"/>
                    </a:cubicBezTo>
                    <a:cubicBezTo>
                      <a:pt x="18443" y="0"/>
                      <a:pt x="21600" y="21263"/>
                      <a:pt x="21600" y="21263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8135" name="Picture 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8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8139" name="Group 11"/>
            <p:cNvGrpSpPr>
              <a:grpSpLocks/>
            </p:cNvGrpSpPr>
            <p:nvPr/>
          </p:nvGrpSpPr>
          <p:grpSpPr bwMode="auto">
            <a:xfrm>
              <a:off x="192" y="581"/>
              <a:ext cx="896" cy="256"/>
              <a:chOff x="0" y="0"/>
              <a:chExt cx="896" cy="256"/>
            </a:xfrm>
          </p:grpSpPr>
          <p:sp>
            <p:nvSpPr>
              <p:cNvPr id="48137" name="Freeform 9"/>
              <p:cNvSpPr>
                <a:spLocks/>
              </p:cNvSpPr>
              <p:nvPr/>
            </p:nvSpPr>
            <p:spPr bwMode="auto">
              <a:xfrm rot="10800000">
                <a:off x="23" y="23"/>
                <a:ext cx="854" cy="211"/>
              </a:xfrm>
              <a:custGeom>
                <a:avLst/>
                <a:gdLst>
                  <a:gd name="T0" fmla="*/ 0 w 21600"/>
                  <a:gd name="T1" fmla="*/ 21600 h 21600"/>
                  <a:gd name="T2" fmla="*/ 11132 w 21600"/>
                  <a:gd name="T3" fmla="*/ 0 h 21600"/>
                  <a:gd name="T4" fmla="*/ 21600 w 21600"/>
                  <a:gd name="T5" fmla="*/ 212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0" y="21600"/>
                      <a:pt x="3822" y="0"/>
                      <a:pt x="11132" y="0"/>
                    </a:cubicBezTo>
                    <a:cubicBezTo>
                      <a:pt x="18443" y="0"/>
                      <a:pt x="21600" y="21263"/>
                      <a:pt x="21600" y="21263"/>
                    </a:cubicBez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48138" name="Picture 10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96" cy="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8141" name="Picture 1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58" y="3125391"/>
            <a:ext cx="1169789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634" y="2330648"/>
            <a:ext cx="1160859" cy="91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098727"/>
            <a:ext cx="786929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5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Vibration settings are broadcast to interested apps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242" y="3339703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74" y="3339703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Line 4"/>
          <p:cNvSpPr>
            <a:spLocks noChangeShapeType="1"/>
          </p:cNvSpPr>
          <p:nvPr/>
        </p:nvSpPr>
        <p:spPr bwMode="auto">
          <a:xfrm rot="10800000">
            <a:off x="2044899" y="3734842"/>
            <a:ext cx="186853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 rot="10800000">
            <a:off x="5125641" y="3741539"/>
            <a:ext cx="186853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182" name="Rectangle 6"/>
          <p:cNvSpPr>
            <a:spLocks/>
          </p:cNvSpPr>
          <p:nvPr/>
        </p:nvSpPr>
        <p:spPr bwMode="auto">
          <a:xfrm>
            <a:off x="2396505" y="3448675"/>
            <a:ext cx="11104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set vibration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setting</a:t>
            </a:r>
          </a:p>
        </p:txBody>
      </p:sp>
      <p:sp>
        <p:nvSpPr>
          <p:cNvPr id="50183" name="Rectangle 7"/>
          <p:cNvSpPr>
            <a:spLocks/>
          </p:cNvSpPr>
          <p:nvPr/>
        </p:nvSpPr>
        <p:spPr bwMode="auto">
          <a:xfrm>
            <a:off x="5099969" y="3462070"/>
            <a:ext cx="18145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vibration setting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changed notification</a:t>
            </a:r>
          </a:p>
        </p:txBody>
      </p:sp>
      <p:graphicFrame>
        <p:nvGraphicFramePr>
          <p:cNvPr id="50184" name="Group 8"/>
          <p:cNvGraphicFramePr>
            <a:graphicFrameLocks noGrp="1"/>
          </p:cNvGraphicFramePr>
          <p:nvPr/>
        </p:nvGraphicFramePr>
        <p:xfrm>
          <a:off x="2971354" y="4420195"/>
          <a:ext cx="3196829" cy="1719204"/>
        </p:xfrm>
        <a:graphic>
          <a:graphicData uri="http://schemas.openxmlformats.org/drawingml/2006/table">
            <a:tbl>
              <a:tblPr/>
              <a:tblGrid>
                <a:gridCol w="2445619"/>
                <a:gridCol w="751210"/>
              </a:tblGrid>
              <a:tr h="56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Setting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Bit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48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VIBRATE_SETTING_ON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VIBRATE_SETTING_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ONLY_SILENT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208" name="AutoShape 32"/>
          <p:cNvSpPr>
            <a:spLocks/>
          </p:cNvSpPr>
          <p:nvPr/>
        </p:nvSpPr>
        <p:spPr bwMode="auto">
          <a:xfrm>
            <a:off x="4071937" y="3357563"/>
            <a:ext cx="892969" cy="759023"/>
          </a:xfrm>
          <a:prstGeom prst="roundRect">
            <a:avLst>
              <a:gd name="adj" fmla="val 17644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Audio Manager</a:t>
            </a:r>
          </a:p>
        </p:txBody>
      </p:sp>
      <p:pic>
        <p:nvPicPr>
          <p:cNvPr id="5020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203" y="1964531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0" name="Line 34"/>
          <p:cNvSpPr>
            <a:spLocks noChangeShapeType="1"/>
          </p:cNvSpPr>
          <p:nvPr/>
        </p:nvSpPr>
        <p:spPr bwMode="auto">
          <a:xfrm rot="10800000">
            <a:off x="5134571" y="2366367"/>
            <a:ext cx="186853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1" name="Rectangle 35"/>
          <p:cNvSpPr>
            <a:spLocks/>
          </p:cNvSpPr>
          <p:nvPr/>
        </p:nvSpPr>
        <p:spPr bwMode="auto">
          <a:xfrm>
            <a:off x="5355580" y="2077968"/>
            <a:ext cx="16158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register broadcast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receiver</a:t>
            </a:r>
          </a:p>
        </p:txBody>
      </p:sp>
      <p:sp>
        <p:nvSpPr>
          <p:cNvPr id="50212" name="AutoShape 36"/>
          <p:cNvSpPr>
            <a:spLocks/>
          </p:cNvSpPr>
          <p:nvPr/>
        </p:nvSpPr>
        <p:spPr bwMode="auto">
          <a:xfrm>
            <a:off x="4080867" y="1982391"/>
            <a:ext cx="892969" cy="759023"/>
          </a:xfrm>
          <a:prstGeom prst="roundRect">
            <a:avLst>
              <a:gd name="adj" fmla="val 17644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Android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OS</a:t>
            </a:r>
          </a:p>
        </p:txBody>
      </p:sp>
      <p:sp>
        <p:nvSpPr>
          <p:cNvPr id="50213" name="Line 37"/>
          <p:cNvSpPr>
            <a:spLocks noChangeShapeType="1"/>
          </p:cNvSpPr>
          <p:nvPr/>
        </p:nvSpPr>
        <p:spPr bwMode="auto">
          <a:xfrm rot="10800000" flipH="1">
            <a:off x="5563195" y="2759273"/>
            <a:ext cx="0" cy="517922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0214" name="Rectangle 38"/>
          <p:cNvSpPr>
            <a:spLocks/>
          </p:cNvSpPr>
          <p:nvPr/>
        </p:nvSpPr>
        <p:spPr bwMode="auto">
          <a:xfrm>
            <a:off x="6912695" y="2882964"/>
            <a:ext cx="12145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Deliverer App</a:t>
            </a:r>
          </a:p>
        </p:txBody>
      </p:sp>
      <p:sp>
        <p:nvSpPr>
          <p:cNvPr id="50215" name="Rectangle 39"/>
          <p:cNvSpPr>
            <a:spLocks/>
          </p:cNvSpPr>
          <p:nvPr/>
        </p:nvSpPr>
        <p:spPr bwMode="auto">
          <a:xfrm>
            <a:off x="740048" y="4182234"/>
            <a:ext cx="16435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Soundcomber App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3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Volume settings can be modified and accessed by any app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437805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4714875"/>
            <a:ext cx="446484" cy="62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Line 4"/>
          <p:cNvSpPr>
            <a:spLocks noChangeShapeType="1"/>
          </p:cNvSpPr>
          <p:nvPr/>
        </p:nvSpPr>
        <p:spPr bwMode="auto">
          <a:xfrm rot="10800000">
            <a:off x="1893094" y="2832943"/>
            <a:ext cx="186853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rot="10800000">
            <a:off x="5107782" y="5045273"/>
            <a:ext cx="1868537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2313905" y="2546777"/>
            <a:ext cx="9766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set volume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setting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5475015" y="4765804"/>
            <a:ext cx="994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get volume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setting</a:t>
            </a:r>
          </a:p>
        </p:txBody>
      </p:sp>
      <p:graphicFrame>
        <p:nvGraphicFramePr>
          <p:cNvPr id="51208" name="Group 8"/>
          <p:cNvGraphicFramePr>
            <a:graphicFrameLocks noGrp="1"/>
          </p:cNvGraphicFramePr>
          <p:nvPr/>
        </p:nvGraphicFramePr>
        <p:xfrm>
          <a:off x="6499697" y="1687711"/>
          <a:ext cx="2134195" cy="2656580"/>
        </p:xfrm>
        <a:graphic>
          <a:graphicData uri="http://schemas.openxmlformats.org/drawingml/2006/table">
            <a:tbl>
              <a:tblPr/>
              <a:tblGrid>
                <a:gridCol w="1122908"/>
                <a:gridCol w="1011287"/>
              </a:tblGrid>
              <a:tr h="53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Volume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Data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000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001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...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...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1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7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111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246" name="Line 46"/>
          <p:cNvSpPr>
            <a:spLocks noChangeShapeType="1"/>
          </p:cNvSpPr>
          <p:nvPr/>
        </p:nvSpPr>
        <p:spPr bwMode="auto">
          <a:xfrm rot="10800000" flipH="1">
            <a:off x="4402336" y="3514949"/>
            <a:ext cx="0" cy="88069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47" name="Rectangle 47"/>
          <p:cNvSpPr>
            <a:spLocks/>
          </p:cNvSpPr>
          <p:nvPr/>
        </p:nvSpPr>
        <p:spPr bwMode="auto">
          <a:xfrm>
            <a:off x="4524004" y="3618339"/>
            <a:ext cx="47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small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delay</a:t>
            </a:r>
          </a:p>
        </p:txBody>
      </p:sp>
      <p:sp>
        <p:nvSpPr>
          <p:cNvPr id="51248" name="AutoShape 48"/>
          <p:cNvSpPr>
            <a:spLocks/>
          </p:cNvSpPr>
          <p:nvPr/>
        </p:nvSpPr>
        <p:spPr bwMode="auto">
          <a:xfrm>
            <a:off x="3955851" y="2428875"/>
            <a:ext cx="892969" cy="759023"/>
          </a:xfrm>
          <a:prstGeom prst="roundRect">
            <a:avLst>
              <a:gd name="adj" fmla="val 17644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Audio Manager</a:t>
            </a:r>
          </a:p>
        </p:txBody>
      </p:sp>
      <p:sp>
        <p:nvSpPr>
          <p:cNvPr id="51249" name="AutoShape 49"/>
          <p:cNvSpPr>
            <a:spLocks/>
          </p:cNvSpPr>
          <p:nvPr/>
        </p:nvSpPr>
        <p:spPr bwMode="auto">
          <a:xfrm>
            <a:off x="3955851" y="4661297"/>
            <a:ext cx="892969" cy="759023"/>
          </a:xfrm>
          <a:prstGeom prst="roundRect">
            <a:avLst>
              <a:gd name="adj" fmla="val 17644"/>
            </a:avLst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Audio Manager</a:t>
            </a:r>
          </a:p>
        </p:txBody>
      </p:sp>
      <p:sp>
        <p:nvSpPr>
          <p:cNvPr id="51250" name="Freeform 50"/>
          <p:cNvSpPr>
            <a:spLocks/>
          </p:cNvSpPr>
          <p:nvPr/>
        </p:nvSpPr>
        <p:spPr bwMode="auto">
          <a:xfrm>
            <a:off x="3776142" y="1778125"/>
            <a:ext cx="617264" cy="4310807"/>
          </a:xfrm>
          <a:custGeom>
            <a:avLst/>
            <a:gdLst>
              <a:gd name="T0" fmla="+- 0 20502 2641"/>
              <a:gd name="T1" fmla="*/ T0 w 18959"/>
              <a:gd name="T2" fmla="+- 0 18468 651"/>
              <a:gd name="T3" fmla="*/ 18468 h 20061"/>
              <a:gd name="T4" fmla="+- 0 8420 2641"/>
              <a:gd name="T5" fmla="*/ T4 w 18959"/>
              <a:gd name="T6" fmla="+- 0 20463 651"/>
              <a:gd name="T7" fmla="*/ 20463 h 20061"/>
              <a:gd name="T8" fmla="+- 0 8420 2641"/>
              <a:gd name="T9" fmla="*/ T8 w 18959"/>
              <a:gd name="T10" fmla="+- 0 1127 651"/>
              <a:gd name="T11" fmla="*/ 1127 h 20061"/>
              <a:gd name="T12" fmla="+- 0 21600 2641"/>
              <a:gd name="T13" fmla="*/ T12 w 18959"/>
              <a:gd name="T14" fmla="+- 0 2789 651"/>
              <a:gd name="T15" fmla="*/ 2789 h 2006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8959" h="20061">
                <a:moveTo>
                  <a:pt x="17861" y="17817"/>
                </a:moveTo>
                <a:cubicBezTo>
                  <a:pt x="17861" y="17817"/>
                  <a:pt x="11017" y="20949"/>
                  <a:pt x="5779" y="19812"/>
                </a:cubicBezTo>
                <a:cubicBezTo>
                  <a:pt x="-2641" y="17983"/>
                  <a:pt x="-1177" y="3024"/>
                  <a:pt x="5779" y="476"/>
                </a:cubicBezTo>
                <a:cubicBezTo>
                  <a:pt x="8854" y="-651"/>
                  <a:pt x="17273" y="352"/>
                  <a:pt x="18959" y="213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51" name="Rectangle 51"/>
          <p:cNvSpPr>
            <a:spLocks/>
          </p:cNvSpPr>
          <p:nvPr/>
        </p:nvSpPr>
        <p:spPr bwMode="auto">
          <a:xfrm>
            <a:off x="3143251" y="3694242"/>
            <a:ext cx="4761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small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delay</a:t>
            </a:r>
          </a:p>
        </p:txBody>
      </p:sp>
      <p:sp>
        <p:nvSpPr>
          <p:cNvPr id="51252" name="Rectangle 52"/>
          <p:cNvSpPr>
            <a:spLocks/>
          </p:cNvSpPr>
          <p:nvPr/>
        </p:nvSpPr>
        <p:spPr bwMode="auto">
          <a:xfrm>
            <a:off x="588243" y="3244616"/>
            <a:ext cx="164357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Soundcomber App</a:t>
            </a:r>
          </a:p>
        </p:txBody>
      </p:sp>
      <p:sp>
        <p:nvSpPr>
          <p:cNvPr id="51253" name="Rectangle 53"/>
          <p:cNvSpPr>
            <a:spLocks/>
          </p:cNvSpPr>
          <p:nvPr/>
        </p:nvSpPr>
        <p:spPr bwMode="auto">
          <a:xfrm>
            <a:off x="6921624" y="5517222"/>
            <a:ext cx="121458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Deliverer App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Installation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 eaLnBrk="1" latinLnBrk="0" hangingPunct="1"/>
            <a:fld id="{F0C94032-CD4C-4C25-B0C2-CEC720522D92}" type="slidenum">
              <a:rPr kumimoji="0" lang="en-US" smtClean="0"/>
              <a:pPr eaLnBrk="1" latinLnBrk="0" hangingPunct="1"/>
              <a:t>3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Users tend not to install malware intentionally</a:t>
            </a:r>
          </a:p>
          <a:p>
            <a:r>
              <a:rPr lang="en-US" dirty="0" smtClean="0"/>
              <a:t>Attackers trick users into installing malware</a:t>
            </a:r>
          </a:p>
          <a:p>
            <a:pPr lvl="1"/>
            <a:r>
              <a:rPr lang="en-US" dirty="0" smtClean="0"/>
              <a:t>Repackaging</a:t>
            </a:r>
          </a:p>
          <a:p>
            <a:pPr lvl="1"/>
            <a:r>
              <a:rPr lang="en-US" dirty="0" smtClean="0"/>
              <a:t>Update attack</a:t>
            </a:r>
          </a:p>
          <a:p>
            <a:pPr lvl="1"/>
            <a:r>
              <a:rPr lang="en-US" dirty="0" smtClean="0"/>
              <a:t>Drive-by download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2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Soundcomber is </a:t>
            </a:r>
            <a:br>
              <a:rPr lang="en-US" sz="4500"/>
            </a:br>
            <a:r>
              <a:rPr lang="en-US" sz="4500"/>
              <a:t>fast and accurate</a:t>
            </a:r>
          </a:p>
        </p:txBody>
      </p:sp>
      <p:graphicFrame>
        <p:nvGraphicFramePr>
          <p:cNvPr id="52226" name="Group 2"/>
          <p:cNvGraphicFramePr>
            <a:graphicFrameLocks noGrp="1"/>
          </p:cNvGraphicFramePr>
          <p:nvPr/>
        </p:nvGraphicFramePr>
        <p:xfrm>
          <a:off x="1044774" y="1857375"/>
          <a:ext cx="7052220" cy="2271713"/>
        </p:xfrm>
        <a:graphic>
          <a:graphicData uri="http://schemas.openxmlformats.org/drawingml/2006/table">
            <a:tbl>
              <a:tblPr/>
              <a:tblGrid>
                <a:gridCol w="1175370"/>
                <a:gridCol w="1175370"/>
                <a:gridCol w="1175370"/>
                <a:gridCol w="1175370"/>
                <a:gridCol w="1175370"/>
                <a:gridCol w="1175370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No Error</a:t>
                      </a:r>
                    </a:p>
                  </a:txBody>
                  <a:tcPr marL="35719" marR="35719" marT="35719" marB="35719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 Error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&gt;= 2 Errors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 missing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&gt;= 2 missing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Speech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55 %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12.5 %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7.5 %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10 %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Tone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85 %</a:t>
                      </a:r>
                    </a:p>
                  </a:txBody>
                  <a:tcPr marL="35719" marR="35719" marT="35719" marB="35719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10 %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0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2293" name="Group 69"/>
          <p:cNvGrpSpPr>
            <a:grpSpLocks/>
          </p:cNvGrpSpPr>
          <p:nvPr/>
        </p:nvGrpSpPr>
        <p:grpSpPr bwMode="auto">
          <a:xfrm>
            <a:off x="2294930" y="2669977"/>
            <a:ext cx="991195" cy="660797"/>
            <a:chOff x="0" y="0"/>
            <a:chExt cx="888" cy="592"/>
          </a:xfrm>
        </p:grpSpPr>
        <p:sp>
          <p:nvSpPr>
            <p:cNvPr id="52291" name="Oval 67"/>
            <p:cNvSpPr>
              <a:spLocks/>
            </p:cNvSpPr>
            <p:nvPr/>
          </p:nvSpPr>
          <p:spPr bwMode="auto">
            <a:xfrm>
              <a:off x="24" y="24"/>
              <a:ext cx="84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92" name="Picture 6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96" name="Group 72"/>
          <p:cNvGrpSpPr>
            <a:grpSpLocks/>
          </p:cNvGrpSpPr>
          <p:nvPr/>
        </p:nvGrpSpPr>
        <p:grpSpPr bwMode="auto">
          <a:xfrm>
            <a:off x="3393281" y="2669977"/>
            <a:ext cx="1169789" cy="660797"/>
            <a:chOff x="0" y="0"/>
            <a:chExt cx="1048" cy="592"/>
          </a:xfrm>
        </p:grpSpPr>
        <p:sp>
          <p:nvSpPr>
            <p:cNvPr id="52294" name="Oval 70"/>
            <p:cNvSpPr>
              <a:spLocks/>
            </p:cNvSpPr>
            <p:nvPr/>
          </p:nvSpPr>
          <p:spPr bwMode="auto">
            <a:xfrm>
              <a:off x="24" y="24"/>
              <a:ext cx="100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95" name="Picture 7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99" name="Group 75"/>
          <p:cNvGrpSpPr>
            <a:grpSpLocks/>
          </p:cNvGrpSpPr>
          <p:nvPr/>
        </p:nvGrpSpPr>
        <p:grpSpPr bwMode="auto">
          <a:xfrm>
            <a:off x="5741789" y="2669977"/>
            <a:ext cx="1169789" cy="660797"/>
            <a:chOff x="0" y="0"/>
            <a:chExt cx="1048" cy="592"/>
          </a:xfrm>
        </p:grpSpPr>
        <p:sp>
          <p:nvSpPr>
            <p:cNvPr id="52297" name="Oval 73"/>
            <p:cNvSpPr>
              <a:spLocks/>
            </p:cNvSpPr>
            <p:nvPr/>
          </p:nvSpPr>
          <p:spPr bwMode="auto">
            <a:xfrm>
              <a:off x="24" y="24"/>
              <a:ext cx="100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298" name="Picture 7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302" name="Group 78"/>
          <p:cNvGrpSpPr>
            <a:grpSpLocks/>
          </p:cNvGrpSpPr>
          <p:nvPr/>
        </p:nvGrpSpPr>
        <p:grpSpPr bwMode="auto">
          <a:xfrm>
            <a:off x="2294930" y="3402211"/>
            <a:ext cx="991195" cy="660797"/>
            <a:chOff x="0" y="0"/>
            <a:chExt cx="888" cy="592"/>
          </a:xfrm>
        </p:grpSpPr>
        <p:sp>
          <p:nvSpPr>
            <p:cNvPr id="52300" name="Oval 76"/>
            <p:cNvSpPr>
              <a:spLocks/>
            </p:cNvSpPr>
            <p:nvPr/>
          </p:nvSpPr>
          <p:spPr bwMode="auto">
            <a:xfrm>
              <a:off x="24" y="24"/>
              <a:ext cx="84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301" name="Picture 7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8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305" name="Group 81"/>
          <p:cNvGrpSpPr>
            <a:grpSpLocks/>
          </p:cNvGrpSpPr>
          <p:nvPr/>
        </p:nvGrpSpPr>
        <p:grpSpPr bwMode="auto">
          <a:xfrm>
            <a:off x="3402211" y="3402211"/>
            <a:ext cx="1169789" cy="660797"/>
            <a:chOff x="0" y="0"/>
            <a:chExt cx="1048" cy="592"/>
          </a:xfrm>
        </p:grpSpPr>
        <p:sp>
          <p:nvSpPr>
            <p:cNvPr id="52303" name="Oval 79"/>
            <p:cNvSpPr>
              <a:spLocks/>
            </p:cNvSpPr>
            <p:nvPr/>
          </p:nvSpPr>
          <p:spPr bwMode="auto">
            <a:xfrm>
              <a:off x="24" y="24"/>
              <a:ext cx="100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304" name="Picture 80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308" name="Group 84"/>
          <p:cNvGrpSpPr>
            <a:grpSpLocks/>
          </p:cNvGrpSpPr>
          <p:nvPr/>
        </p:nvGrpSpPr>
        <p:grpSpPr bwMode="auto">
          <a:xfrm>
            <a:off x="5750719" y="3402211"/>
            <a:ext cx="1169789" cy="660797"/>
            <a:chOff x="0" y="0"/>
            <a:chExt cx="1048" cy="592"/>
          </a:xfrm>
        </p:grpSpPr>
        <p:sp>
          <p:nvSpPr>
            <p:cNvPr id="52306" name="Oval 82"/>
            <p:cNvSpPr>
              <a:spLocks/>
            </p:cNvSpPr>
            <p:nvPr/>
          </p:nvSpPr>
          <p:spPr bwMode="auto">
            <a:xfrm>
              <a:off x="24" y="24"/>
              <a:ext cx="1000" cy="544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2307" name="Picture 8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48" cy="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2309" name="Group 85"/>
          <p:cNvGraphicFramePr>
            <a:graphicFrameLocks noGrp="1"/>
          </p:cNvGraphicFramePr>
          <p:nvPr/>
        </p:nvGraphicFramePr>
        <p:xfrm>
          <a:off x="1393031" y="4223742"/>
          <a:ext cx="6359054" cy="2084190"/>
        </p:xfrm>
        <a:graphic>
          <a:graphicData uri="http://schemas.openxmlformats.org/drawingml/2006/table">
            <a:tbl>
              <a:tblPr/>
              <a:tblGrid>
                <a:gridCol w="2119685"/>
                <a:gridCol w="2119684"/>
                <a:gridCol w="2119685"/>
              </a:tblGrid>
              <a:tr h="842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Recording Length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Processing Time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2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Speech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20 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7 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Tone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45 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8 s</a:t>
                      </a:r>
                    </a:p>
                  </a:txBody>
                  <a:tcPr marL="35719" marR="35719" marT="35719" marB="3571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6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8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Hotlines can be fingerprinted with reasonable accuracy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946672"/>
            <a:ext cx="7358063" cy="1848445"/>
          </a:xfrm>
          <a:ln/>
        </p:spPr>
        <p:txBody>
          <a:bodyPr/>
          <a:lstStyle/>
          <a:p>
            <a:r>
              <a:rPr lang="en-US"/>
              <a:t>20 recorded samples of 5 different hotlines (4 each)</a:t>
            </a:r>
          </a:p>
          <a:p>
            <a:r>
              <a:rPr lang="en-US"/>
              <a:t>20 samples of normal conversation</a:t>
            </a:r>
          </a:p>
        </p:txBody>
      </p:sp>
      <p:graphicFrame>
        <p:nvGraphicFramePr>
          <p:cNvPr id="53251" name="Group 3"/>
          <p:cNvGraphicFramePr>
            <a:graphicFrameLocks noGrp="1"/>
          </p:cNvGraphicFramePr>
          <p:nvPr/>
        </p:nvGraphicFramePr>
        <p:xfrm>
          <a:off x="2214563" y="3973711"/>
          <a:ext cx="4701480" cy="1171575"/>
        </p:xfrm>
        <a:graphic>
          <a:graphicData uri="http://schemas.openxmlformats.org/drawingml/2006/table">
            <a:tbl>
              <a:tblPr/>
              <a:tblGrid>
                <a:gridCol w="1175370"/>
                <a:gridCol w="1175370"/>
                <a:gridCol w="1175370"/>
                <a:gridCol w="117537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Correct</a:t>
                      </a:r>
                    </a:p>
                  </a:txBody>
                  <a:tcPr marL="35719" marR="35719" marT="35719" marB="35719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Missed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Wrong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Hotline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55 %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40 %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5 %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3282" name="Group 34"/>
          <p:cNvGraphicFramePr>
            <a:graphicFrameLocks noGrp="1"/>
          </p:cNvGraphicFramePr>
          <p:nvPr/>
        </p:nvGraphicFramePr>
        <p:xfrm>
          <a:off x="2964656" y="5313164"/>
          <a:ext cx="3214687" cy="1171575"/>
        </p:xfrm>
        <a:graphic>
          <a:graphicData uri="http://schemas.openxmlformats.org/drawingml/2006/table">
            <a:tbl>
              <a:tblPr/>
              <a:tblGrid>
                <a:gridCol w="1941091"/>
                <a:gridCol w="1273596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endParaRPr kumimoji="0" lang="en-US" sz="2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" charset="0"/>
                        <a:ea typeface="Heiti SC Light" charset="0"/>
                        <a:cs typeface="Heiti SC Light" charset="0"/>
                        <a:sym typeface="Gill Sans" charset="0"/>
                      </a:endParaRP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Correct</a:t>
                      </a:r>
                    </a:p>
                  </a:txBody>
                  <a:tcPr marL="35719" marR="35719" marT="35719" marB="35719"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Conversation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" charset="0"/>
                          <a:ea typeface="Heiti SC Light" charset="0"/>
                          <a:cs typeface="Heiti SC Light" charset="0"/>
                          <a:sym typeface="Gill Sans" charset="0"/>
                        </a:rPr>
                        <a:t>100 %</a:t>
                      </a:r>
                    </a:p>
                  </a:txBody>
                  <a:tcPr marL="35719" marR="35719" marT="35719" marB="35719" anchor="ctr" horzOverflow="overflow">
                    <a:lnL cap="flat">
                      <a:noFill/>
                    </a:lnL>
                    <a:lnR cap="flat"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2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Keeping Soundcomber hidden and undetectable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defer/throttle processing</a:t>
            </a:r>
          </a:p>
          <a:p>
            <a:r>
              <a:rPr lang="en-US"/>
              <a:t>track user presence</a:t>
            </a:r>
          </a:p>
          <a:p>
            <a:r>
              <a:rPr lang="en-US"/>
              <a:t>performance enhancements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/>
          </p:cNvSpPr>
          <p:nvPr/>
        </p:nvSpPr>
        <p:spPr bwMode="auto">
          <a:xfrm>
            <a:off x="5866805" y="4259461"/>
            <a:ext cx="1696641" cy="607219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Controller</a:t>
            </a:r>
          </a:p>
        </p:txBody>
      </p:sp>
      <p:sp>
        <p:nvSpPr>
          <p:cNvPr id="56322" name="Rectangle 2"/>
          <p:cNvSpPr>
            <a:spLocks/>
          </p:cNvSpPr>
          <p:nvPr/>
        </p:nvSpPr>
        <p:spPr bwMode="auto">
          <a:xfrm>
            <a:off x="5866805" y="4259461"/>
            <a:ext cx="1696641" cy="607219"/>
          </a:xfrm>
          <a:prstGeom prst="rect">
            <a:avLst/>
          </a:prstGeom>
          <a:solidFill>
            <a:srgbClr val="FF0000">
              <a:alpha val="4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Controller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15" y="5463853"/>
            <a:ext cx="696516" cy="7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4"/>
          <p:cNvSpPr>
            <a:spLocks/>
          </p:cNvSpPr>
          <p:nvPr/>
        </p:nvSpPr>
        <p:spPr bwMode="auto">
          <a:xfrm>
            <a:off x="5688211" y="3259336"/>
            <a:ext cx="2053828" cy="175914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294" tIns="89294" rIns="89294" bIns="89294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Audio</a:t>
            </a:r>
            <a:r>
              <a:rPr lang="en-US" sz="170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Gill Sans" charset="0"/>
              </a:rPr>
              <a:t> </a:t>
            </a:r>
            <a:r>
              <a:rPr lang="en-US" sz="1700">
                <a:ea typeface="ＭＳ Ｐゴシック" charset="0"/>
                <a:cs typeface="Gill Sans" charset="0"/>
              </a:rPr>
              <a:t>Service</a:t>
            </a:r>
          </a:p>
        </p:txBody>
      </p:sp>
      <p:sp>
        <p:nvSpPr>
          <p:cNvPr id="56325" name="Rectangle 5"/>
          <p:cNvSpPr>
            <a:spLocks/>
          </p:cNvSpPr>
          <p:nvPr/>
        </p:nvSpPr>
        <p:spPr bwMode="auto">
          <a:xfrm>
            <a:off x="5866805" y="4259461"/>
            <a:ext cx="1696641" cy="607219"/>
          </a:xfrm>
          <a:prstGeom prst="rect">
            <a:avLst/>
          </a:prstGeom>
          <a:solidFill>
            <a:srgbClr val="00FF00">
              <a:alpha val="49803"/>
            </a:srgb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700">
                <a:ea typeface="ＭＳ Ｐゴシック" charset="0"/>
                <a:cs typeface="Gill Sans" charset="0"/>
              </a:rPr>
              <a:t>Controller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200"/>
              <a:t>Defense: disable recording when a sensitive number is called</a:t>
            </a:r>
          </a:p>
        </p:txBody>
      </p:sp>
      <p:sp>
        <p:nvSpPr>
          <p:cNvPr id="56327" name="Rectangle 7"/>
          <p:cNvSpPr>
            <a:spLocks/>
          </p:cNvSpPr>
          <p:nvPr/>
        </p:nvSpPr>
        <p:spPr bwMode="auto">
          <a:xfrm>
            <a:off x="1401961" y="3259336"/>
            <a:ext cx="1910953" cy="175914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9294" tIns="89294" rIns="89294" bIns="89294"/>
          <a:lstStyle/>
          <a:p>
            <a:pPr algn="l"/>
            <a:r>
              <a:rPr lang="en-US" sz="1700">
                <a:ea typeface="ＭＳ Ｐゴシック" charset="0"/>
                <a:cs typeface="Gill Sans" charset="0"/>
              </a:rPr>
              <a:t>Radio Interface Layer</a:t>
            </a:r>
          </a:p>
        </p:txBody>
      </p:sp>
      <p:sp>
        <p:nvSpPr>
          <p:cNvPr id="56328" name="Rectangle 8"/>
          <p:cNvSpPr>
            <a:spLocks/>
          </p:cNvSpPr>
          <p:nvPr/>
        </p:nvSpPr>
        <p:spPr bwMode="auto">
          <a:xfrm>
            <a:off x="1544836" y="3911203"/>
            <a:ext cx="1625203" cy="928688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29" name="Line 9"/>
          <p:cNvSpPr>
            <a:spLocks noChangeShapeType="1"/>
          </p:cNvSpPr>
          <p:nvPr/>
        </p:nvSpPr>
        <p:spPr bwMode="auto">
          <a:xfrm rot="10800000" flipH="1">
            <a:off x="2357438" y="2714625"/>
            <a:ext cx="0" cy="5357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 rot="10800000" flipH="1">
            <a:off x="2357438" y="5018485"/>
            <a:ext cx="0" cy="5357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1" name="Line 11"/>
          <p:cNvSpPr>
            <a:spLocks noChangeShapeType="1"/>
          </p:cNvSpPr>
          <p:nvPr/>
        </p:nvSpPr>
        <p:spPr bwMode="auto">
          <a:xfrm rot="10800000" flipH="1">
            <a:off x="6715125" y="2723555"/>
            <a:ext cx="0" cy="5357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rot="10800000" flipH="1">
            <a:off x="6715125" y="5027414"/>
            <a:ext cx="0" cy="53578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H="1">
            <a:off x="3178969" y="4572000"/>
            <a:ext cx="2671093" cy="781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6336" name="Group 16"/>
          <p:cNvGrpSpPr>
            <a:grpSpLocks/>
          </p:cNvGrpSpPr>
          <p:nvPr/>
        </p:nvGrpSpPr>
        <p:grpSpPr bwMode="auto">
          <a:xfrm>
            <a:off x="6474024" y="5027414"/>
            <a:ext cx="473273" cy="276820"/>
            <a:chOff x="0" y="0"/>
            <a:chExt cx="424" cy="248"/>
          </a:xfrm>
        </p:grpSpPr>
        <p:sp>
          <p:nvSpPr>
            <p:cNvPr id="56334" name="Line 14"/>
            <p:cNvSpPr>
              <a:spLocks noChangeShapeType="1"/>
            </p:cNvSpPr>
            <p:nvPr/>
          </p:nvSpPr>
          <p:spPr bwMode="auto">
            <a:xfrm rot="10800000">
              <a:off x="216" y="0"/>
              <a:ext cx="8" cy="248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6335" name="Line 15"/>
            <p:cNvSpPr>
              <a:spLocks noChangeShapeType="1"/>
            </p:cNvSpPr>
            <p:nvPr/>
          </p:nvSpPr>
          <p:spPr bwMode="auto">
            <a:xfrm rot="10800000" flipH="1">
              <a:off x="0" y="232"/>
              <a:ext cx="424" cy="0"/>
            </a:xfrm>
            <a:prstGeom prst="line">
              <a:avLst/>
            </a:prstGeom>
            <a:noFill/>
            <a:ln w="381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56337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24" y="2277070"/>
            <a:ext cx="47327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38" name="Rectangle 18"/>
          <p:cNvSpPr>
            <a:spLocks/>
          </p:cNvSpPr>
          <p:nvPr/>
        </p:nvSpPr>
        <p:spPr bwMode="auto">
          <a:xfrm>
            <a:off x="7075661" y="2373972"/>
            <a:ext cx="10866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Microphone</a:t>
            </a:r>
          </a:p>
        </p:txBody>
      </p:sp>
      <p:pic>
        <p:nvPicPr>
          <p:cNvPr id="56339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" y="-866180"/>
            <a:ext cx="434094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0" name="Rectangle 20"/>
          <p:cNvSpPr>
            <a:spLocks/>
          </p:cNvSpPr>
          <p:nvPr/>
        </p:nvSpPr>
        <p:spPr bwMode="auto">
          <a:xfrm>
            <a:off x="2781598" y="2186448"/>
            <a:ext cx="19480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UI</a:t>
            </a:r>
          </a:p>
        </p:txBody>
      </p:sp>
      <p:pic>
        <p:nvPicPr>
          <p:cNvPr id="56341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30" y="5576590"/>
            <a:ext cx="839391" cy="50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2" name="Rectangle 22"/>
          <p:cNvSpPr>
            <a:spLocks/>
          </p:cNvSpPr>
          <p:nvPr/>
        </p:nvSpPr>
        <p:spPr bwMode="auto">
          <a:xfrm>
            <a:off x="7206258" y="5633308"/>
            <a:ext cx="80901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Recorder</a:t>
            </a:r>
          </a:p>
        </p:txBody>
      </p:sp>
      <p:sp>
        <p:nvSpPr>
          <p:cNvPr id="56343" name="Rectangle 23"/>
          <p:cNvSpPr>
            <a:spLocks/>
          </p:cNvSpPr>
          <p:nvPr/>
        </p:nvSpPr>
        <p:spPr bwMode="auto">
          <a:xfrm>
            <a:off x="2781598" y="5700280"/>
            <a:ext cx="86479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Baseband</a:t>
            </a:r>
          </a:p>
        </p:txBody>
      </p:sp>
      <p:pic>
        <p:nvPicPr>
          <p:cNvPr id="56344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453" y="3473648"/>
            <a:ext cx="34825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5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406" y="4259461"/>
            <a:ext cx="616148" cy="61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6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195" y="4357688"/>
            <a:ext cx="58154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8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9" y="4116586"/>
            <a:ext cx="526852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49" name="Rectangle 29"/>
          <p:cNvSpPr>
            <a:spLocks/>
          </p:cNvSpPr>
          <p:nvPr/>
        </p:nvSpPr>
        <p:spPr bwMode="auto">
          <a:xfrm>
            <a:off x="1608461" y="4109472"/>
            <a:ext cx="90152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700">
                <a:ea typeface="ＭＳ Ｐゴシック" charset="0"/>
                <a:cs typeface="Gill Sans" charset="0"/>
              </a:rPr>
              <a:t>Reference</a:t>
            </a:r>
          </a:p>
          <a:p>
            <a:r>
              <a:rPr lang="en-US" sz="1700">
                <a:ea typeface="ＭＳ Ｐゴシック" charset="0"/>
                <a:cs typeface="Gill Sans" charset="0"/>
              </a:rPr>
              <a:t>Service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7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8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8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  <p:bldP spid="56325" grpId="0" animBg="1" autoUpdateAnimBg="0"/>
      <p:bldP spid="56325" grpId="1" animBg="1" autoUpdateAnimBg="0"/>
      <p:bldP spid="5633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500" dirty="0"/>
              <a:t>C</a:t>
            </a:r>
            <a:r>
              <a:rPr lang="en-US" sz="4500" dirty="0" smtClean="0"/>
              <a:t>onclusion</a:t>
            </a:r>
            <a:endParaRPr lang="en-US" sz="4500" dirty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1678781"/>
            <a:ext cx="3545086" cy="4018359"/>
          </a:xfrm>
          <a:ln/>
        </p:spPr>
        <p:txBody>
          <a:bodyPr>
            <a:normAutofit fontScale="92500" lnSpcReduction="10000"/>
          </a:bodyPr>
          <a:lstStyle/>
          <a:p>
            <a:r>
              <a:rPr lang="en-US"/>
              <a:t>stealthy, sensory malware is a real threat</a:t>
            </a:r>
          </a:p>
          <a:p>
            <a:r>
              <a:rPr lang="en-US"/>
              <a:t>need to explore other such threats</a:t>
            </a:r>
          </a:p>
          <a:p>
            <a:r>
              <a:rPr lang="en-US"/>
              <a:t>develop generalized defenses to such attacks</a:t>
            </a:r>
          </a:p>
        </p:txBody>
      </p: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5152430" y="2473524"/>
            <a:ext cx="2675558" cy="2419945"/>
            <a:chOff x="0" y="0"/>
            <a:chExt cx="2397" cy="2168"/>
          </a:xfrm>
        </p:grpSpPr>
        <p:pic>
          <p:nvPicPr>
            <p:cNvPr id="5837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" y="512"/>
              <a:ext cx="1193" cy="1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" y="1504"/>
              <a:ext cx="661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48"/>
              <a:ext cx="424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" y="0"/>
              <a:ext cx="416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" y="648"/>
              <a:ext cx="853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94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904236" y="2175506"/>
            <a:ext cx="7327900" cy="1105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62230">
              <a:lnSpc>
                <a:spcPct val="100000"/>
              </a:lnSpc>
            </a:pPr>
            <a:r>
              <a:rPr sz="3600" b="1" spc="-30" dirty="0">
                <a:latin typeface="Liberation Sans"/>
                <a:cs typeface="Liberation Sans"/>
              </a:rPr>
              <a:t>S</a:t>
            </a:r>
            <a:r>
              <a:rPr sz="3600" b="1" dirty="0">
                <a:latin typeface="Liberation Sans"/>
                <a:cs typeface="Liberation Sans"/>
              </a:rPr>
              <a:t>e</a:t>
            </a:r>
            <a:r>
              <a:rPr sz="3600" b="1" spc="-25" dirty="0">
                <a:latin typeface="Liberation Sans"/>
                <a:cs typeface="Liberation Sans"/>
              </a:rPr>
              <a:t>c</a:t>
            </a:r>
            <a:r>
              <a:rPr sz="3600" b="1" spc="-40" dirty="0">
                <a:latin typeface="Liberation Sans"/>
                <a:cs typeface="Liberation Sans"/>
              </a:rPr>
              <a:t>u</a:t>
            </a:r>
            <a:r>
              <a:rPr sz="3600" b="1" spc="5" dirty="0">
                <a:latin typeface="Liberation Sans"/>
                <a:cs typeface="Liberation Sans"/>
              </a:rPr>
              <a:t>r</a:t>
            </a:r>
            <a:r>
              <a:rPr sz="3600" b="1" spc="-25" dirty="0">
                <a:latin typeface="Liberation Sans"/>
                <a:cs typeface="Liberation Sans"/>
              </a:rPr>
              <a:t>i</a:t>
            </a:r>
            <a:r>
              <a:rPr sz="3600" b="1" dirty="0">
                <a:latin typeface="Liberation Sans"/>
                <a:cs typeface="Liberation Sans"/>
              </a:rPr>
              <a:t>ty</a:t>
            </a:r>
            <a:r>
              <a:rPr sz="3600" b="1" spc="100" dirty="0">
                <a:latin typeface="Times New Roman"/>
                <a:cs typeface="Times New Roman"/>
              </a:rPr>
              <a:t> </a:t>
            </a:r>
            <a:r>
              <a:rPr sz="3600" b="1" spc="-40" dirty="0">
                <a:latin typeface="Liberation Sans"/>
                <a:cs typeface="Liberation Sans"/>
              </a:rPr>
              <a:t>E</a:t>
            </a:r>
            <a:r>
              <a:rPr sz="3600" b="1" spc="-30" dirty="0">
                <a:latin typeface="Liberation Sans"/>
                <a:cs typeface="Liberation Sans"/>
              </a:rPr>
              <a:t>nhan</a:t>
            </a:r>
            <a:r>
              <a:rPr sz="3600" b="1" spc="-5" dirty="0">
                <a:latin typeface="Liberation Sans"/>
                <a:cs typeface="Liberation Sans"/>
              </a:rPr>
              <a:t>ce</a:t>
            </a:r>
            <a:r>
              <a:rPr sz="3600" b="1" dirty="0">
                <a:latin typeface="Liberation Sans"/>
                <a:cs typeface="Liberation Sans"/>
              </a:rPr>
              <a:t>d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(</a:t>
            </a:r>
            <a:r>
              <a:rPr sz="3600" b="1" spc="-5" dirty="0">
                <a:latin typeface="Liberation Sans"/>
                <a:cs typeface="Liberation Sans"/>
              </a:rPr>
              <a:t>S</a:t>
            </a:r>
            <a:r>
              <a:rPr sz="3600" b="1" spc="-30" dirty="0">
                <a:latin typeface="Liberation Sans"/>
                <a:cs typeface="Liberation Sans"/>
              </a:rPr>
              <a:t>E</a:t>
            </a:r>
            <a:r>
              <a:rPr sz="3600" b="1" dirty="0">
                <a:latin typeface="Liberation Sans"/>
                <a:cs typeface="Liberation Sans"/>
              </a:rPr>
              <a:t>)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Liberation Sans"/>
                <a:cs typeface="Liberation Sans"/>
              </a:rPr>
              <a:t>A</a:t>
            </a:r>
            <a:r>
              <a:rPr sz="3600" b="1" spc="-40" dirty="0">
                <a:latin typeface="Liberation Sans"/>
                <a:cs typeface="Liberation Sans"/>
              </a:rPr>
              <a:t>n</a:t>
            </a:r>
            <a:r>
              <a:rPr sz="3600" b="1" spc="-30" dirty="0">
                <a:latin typeface="Liberation Sans"/>
                <a:cs typeface="Liberation Sans"/>
              </a:rPr>
              <a:t>d</a:t>
            </a:r>
            <a:r>
              <a:rPr sz="3600" b="1" spc="-5" dirty="0">
                <a:latin typeface="Liberation Sans"/>
                <a:cs typeface="Liberation Sans"/>
              </a:rPr>
              <a:t>ro</a:t>
            </a:r>
            <a:r>
              <a:rPr sz="3600" b="1" spc="-25" dirty="0">
                <a:latin typeface="Liberation Sans"/>
                <a:cs typeface="Liberation Sans"/>
              </a:rPr>
              <a:t>i</a:t>
            </a:r>
            <a:r>
              <a:rPr sz="3600" b="1" spc="-30" dirty="0">
                <a:latin typeface="Liberation Sans"/>
                <a:cs typeface="Liberation Sans"/>
              </a:rPr>
              <a:t>d</a:t>
            </a:r>
            <a:r>
              <a:rPr sz="3600" b="1" dirty="0">
                <a:latin typeface="Liberation Sans"/>
                <a:cs typeface="Liberation Sans"/>
              </a:rPr>
              <a:t>:</a:t>
            </a:r>
            <a:r>
              <a:rPr sz="3600" b="1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Liberation Sans"/>
                <a:cs typeface="Liberation Sans"/>
              </a:rPr>
              <a:t>B</a:t>
            </a:r>
            <a:r>
              <a:rPr sz="3600" b="1" spc="-20" dirty="0">
                <a:latin typeface="Liberation Sans"/>
                <a:cs typeface="Liberation Sans"/>
              </a:rPr>
              <a:t>ri</a:t>
            </a:r>
            <a:r>
              <a:rPr sz="3600" b="1" spc="-40" dirty="0">
                <a:latin typeface="Liberation Sans"/>
                <a:cs typeface="Liberation Sans"/>
              </a:rPr>
              <a:t>n</a:t>
            </a:r>
            <a:r>
              <a:rPr sz="3600" b="1" spc="-30" dirty="0">
                <a:latin typeface="Liberation Sans"/>
                <a:cs typeface="Liberation Sans"/>
              </a:rPr>
              <a:t>g</a:t>
            </a:r>
            <a:r>
              <a:rPr sz="3600" b="1" spc="-25" dirty="0">
                <a:latin typeface="Liberation Sans"/>
                <a:cs typeface="Liberation Sans"/>
              </a:rPr>
              <a:t>i</a:t>
            </a:r>
            <a:r>
              <a:rPr sz="3600" b="1" spc="-30" dirty="0">
                <a:latin typeface="Liberation Sans"/>
                <a:cs typeface="Liberation Sans"/>
              </a:rPr>
              <a:t>n</a:t>
            </a:r>
            <a:r>
              <a:rPr sz="3600" b="1" spc="-25" dirty="0">
                <a:latin typeface="Liberation Sans"/>
                <a:cs typeface="Liberation Sans"/>
              </a:rPr>
              <a:t>g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Liberation Sans"/>
                <a:cs typeface="Liberation Sans"/>
              </a:rPr>
              <a:t>F</a:t>
            </a:r>
            <a:r>
              <a:rPr sz="3600" b="1" spc="-25" dirty="0">
                <a:latin typeface="Liberation Sans"/>
                <a:cs typeface="Liberation Sans"/>
              </a:rPr>
              <a:t>l</a:t>
            </a:r>
            <a:r>
              <a:rPr sz="3600" b="1" dirty="0">
                <a:latin typeface="Liberation Sans"/>
                <a:cs typeface="Liberation Sans"/>
              </a:rPr>
              <a:t>e</a:t>
            </a:r>
            <a:r>
              <a:rPr sz="3600" b="1" spc="-20" dirty="0">
                <a:latin typeface="Liberation Sans"/>
                <a:cs typeface="Liberation Sans"/>
              </a:rPr>
              <a:t>xi</a:t>
            </a:r>
            <a:r>
              <a:rPr sz="3600" b="1" spc="-40" dirty="0">
                <a:latin typeface="Liberation Sans"/>
                <a:cs typeface="Liberation Sans"/>
              </a:rPr>
              <a:t>b</a:t>
            </a:r>
            <a:r>
              <a:rPr sz="3600" b="1" spc="-15" dirty="0">
                <a:latin typeface="Liberation Sans"/>
                <a:cs typeface="Liberation Sans"/>
              </a:rPr>
              <a:t>l</a:t>
            </a:r>
            <a:r>
              <a:rPr sz="3600" b="1" dirty="0">
                <a:latin typeface="Liberation Sans"/>
                <a:cs typeface="Liberation Sans"/>
              </a:rPr>
              <a:t>e</a:t>
            </a:r>
            <a:r>
              <a:rPr sz="3600" b="1" spc="9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M</a:t>
            </a:r>
            <a:r>
              <a:rPr sz="3600" b="1" spc="5" dirty="0">
                <a:latin typeface="Liberation Sans"/>
                <a:cs typeface="Liberation Sans"/>
              </a:rPr>
              <a:t>A</a:t>
            </a:r>
            <a:r>
              <a:rPr sz="3600" b="1" dirty="0">
                <a:latin typeface="Liberation Sans"/>
                <a:cs typeface="Liberation Sans"/>
              </a:rPr>
              <a:t>C</a:t>
            </a:r>
            <a:r>
              <a:rPr sz="3600" b="1" spc="95" dirty="0">
                <a:latin typeface="Times New Roman"/>
                <a:cs typeface="Times New Roman"/>
              </a:rPr>
              <a:t> </a:t>
            </a:r>
            <a:r>
              <a:rPr sz="3600" b="1" spc="-10" dirty="0">
                <a:latin typeface="Liberation Sans"/>
                <a:cs typeface="Liberation Sans"/>
              </a:rPr>
              <a:t>t</a:t>
            </a:r>
            <a:r>
              <a:rPr sz="3600" b="1" spc="-25" dirty="0">
                <a:latin typeface="Liberation Sans"/>
                <a:cs typeface="Liberation Sans"/>
              </a:rPr>
              <a:t>o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Liberation Sans"/>
                <a:cs typeface="Liberation Sans"/>
              </a:rPr>
              <a:t>An</a:t>
            </a:r>
            <a:r>
              <a:rPr sz="3600" b="1" spc="-40" dirty="0">
                <a:latin typeface="Liberation Sans"/>
                <a:cs typeface="Liberation Sans"/>
              </a:rPr>
              <a:t>d</a:t>
            </a:r>
            <a:r>
              <a:rPr sz="3600" b="1" spc="5" dirty="0">
                <a:latin typeface="Liberation Sans"/>
                <a:cs typeface="Liberation Sans"/>
              </a:rPr>
              <a:t>r</a:t>
            </a:r>
            <a:r>
              <a:rPr sz="3600" b="1" spc="-40" dirty="0">
                <a:latin typeface="Liberation Sans"/>
                <a:cs typeface="Liberation Sans"/>
              </a:rPr>
              <a:t>o</a:t>
            </a:r>
            <a:r>
              <a:rPr sz="3600" b="1" spc="-15" dirty="0">
                <a:latin typeface="Liberation Sans"/>
                <a:cs typeface="Liberation Sans"/>
              </a:rPr>
              <a:t>i</a:t>
            </a:r>
            <a:r>
              <a:rPr sz="3600" b="1" spc="-25" dirty="0">
                <a:latin typeface="Liberation Sans"/>
                <a:cs typeface="Liberation Sans"/>
              </a:rPr>
              <a:t>d</a:t>
            </a:r>
            <a:endParaRPr sz="36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9664" y="4131795"/>
            <a:ext cx="6311265" cy="1470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ctr">
              <a:lnSpc>
                <a:spcPct val="99900"/>
              </a:lnSpc>
            </a:pPr>
            <a:r>
              <a:rPr sz="3200" spc="-25" dirty="0">
                <a:solidFill>
                  <a:srgbClr val="4F80BC"/>
                </a:solidFill>
                <a:latin typeface="Liberation Sans"/>
                <a:cs typeface="Liberation Sans"/>
              </a:rPr>
              <a:t>S</a:t>
            </a:r>
            <a:r>
              <a:rPr sz="3200" spc="-15" dirty="0">
                <a:solidFill>
                  <a:srgbClr val="4F80BC"/>
                </a:solidFill>
                <a:latin typeface="Liberation Sans"/>
                <a:cs typeface="Liberation Sans"/>
              </a:rPr>
              <a:t>t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p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he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n</a:t>
            </a:r>
            <a:r>
              <a:rPr sz="3200" spc="8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4F80BC"/>
                </a:solidFill>
                <a:latin typeface="Liberation Sans"/>
                <a:cs typeface="Liberation Sans"/>
              </a:rPr>
              <a:t>S</a:t>
            </a:r>
            <a:r>
              <a:rPr sz="3200" spc="-10" dirty="0">
                <a:solidFill>
                  <a:srgbClr val="4F80BC"/>
                </a:solidFill>
                <a:latin typeface="Liberation Sans"/>
                <a:cs typeface="Liberation Sans"/>
              </a:rPr>
              <a:t>m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a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ll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y</a:t>
            </a:r>
            <a:r>
              <a:rPr sz="3200" spc="8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an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d</a:t>
            </a:r>
            <a:r>
              <a:rPr sz="3200" spc="8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Robe</a:t>
            </a:r>
            <a:r>
              <a:rPr sz="3200" spc="-10" dirty="0">
                <a:solidFill>
                  <a:srgbClr val="4F80BC"/>
                </a:solidFill>
                <a:latin typeface="Liberation Sans"/>
                <a:cs typeface="Liberation Sans"/>
              </a:rPr>
              <a:t>rt</a:t>
            </a:r>
            <a:r>
              <a:rPr sz="3200" spc="8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Cr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a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ig</a:t>
            </a:r>
            <a:r>
              <a:rPr sz="3200" spc="-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4F80BC"/>
                </a:solidFill>
                <a:latin typeface="Liberation Sans"/>
                <a:cs typeface="Liberation Sans"/>
              </a:rPr>
              <a:t>T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r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us</a:t>
            </a:r>
            <a:r>
              <a:rPr sz="3200" spc="-20" dirty="0">
                <a:solidFill>
                  <a:srgbClr val="4F80BC"/>
                </a:solidFill>
                <a:latin typeface="Liberation Sans"/>
                <a:cs typeface="Liberation Sans"/>
              </a:rPr>
              <a:t>t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d</a:t>
            </a:r>
            <a:r>
              <a:rPr sz="3200" spc="9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4F80BC"/>
                </a:solidFill>
                <a:latin typeface="Liberation Sans"/>
                <a:cs typeface="Liberation Sans"/>
              </a:rPr>
              <a:t>S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ys</a:t>
            </a:r>
            <a:r>
              <a:rPr sz="3200" spc="-15" dirty="0">
                <a:solidFill>
                  <a:srgbClr val="4F80BC"/>
                </a:solidFill>
                <a:latin typeface="Liberation Sans"/>
                <a:cs typeface="Liberation Sans"/>
              </a:rPr>
              <a:t>t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</a:t>
            </a:r>
            <a:r>
              <a:rPr sz="3200" spc="-10" dirty="0">
                <a:solidFill>
                  <a:srgbClr val="4F80BC"/>
                </a:solidFill>
                <a:latin typeface="Liberation Sans"/>
                <a:cs typeface="Liberation Sans"/>
              </a:rPr>
              <a:t>m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s</a:t>
            </a:r>
            <a:r>
              <a:rPr sz="3200" spc="9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R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ese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ar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c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h</a:t>
            </a:r>
            <a:r>
              <a:rPr sz="320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N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a</a:t>
            </a:r>
            <a:r>
              <a:rPr sz="3200" spc="-15" dirty="0">
                <a:solidFill>
                  <a:srgbClr val="4F80BC"/>
                </a:solidFill>
                <a:latin typeface="Liberation Sans"/>
                <a:cs typeface="Liberation Sans"/>
              </a:rPr>
              <a:t>t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io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na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l</a:t>
            </a:r>
            <a:r>
              <a:rPr sz="3200" spc="75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25" dirty="0">
                <a:solidFill>
                  <a:srgbClr val="4F80BC"/>
                </a:solidFill>
                <a:latin typeface="Liberation Sans"/>
                <a:cs typeface="Liberation Sans"/>
              </a:rPr>
              <a:t>S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ecu</a:t>
            </a:r>
            <a:r>
              <a:rPr sz="3200" spc="-10" dirty="0">
                <a:solidFill>
                  <a:srgbClr val="4F80BC"/>
                </a:solidFill>
                <a:latin typeface="Liberation Sans"/>
                <a:cs typeface="Liberation Sans"/>
              </a:rPr>
              <a:t>r</a:t>
            </a:r>
            <a:r>
              <a:rPr sz="3200" spc="-5" dirty="0">
                <a:solidFill>
                  <a:srgbClr val="4F80BC"/>
                </a:solidFill>
                <a:latin typeface="Liberation Sans"/>
                <a:cs typeface="Liberation Sans"/>
              </a:rPr>
              <a:t>it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y</a:t>
            </a:r>
            <a:r>
              <a:rPr sz="3200" spc="90" dirty="0">
                <a:solidFill>
                  <a:srgbClr val="4F80BC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4F80BC"/>
                </a:solidFill>
                <a:latin typeface="Liberation Sans"/>
                <a:cs typeface="Liberation Sans"/>
              </a:rPr>
              <a:t>A</a:t>
            </a:r>
            <a:r>
              <a:rPr sz="3200" spc="5" dirty="0">
                <a:solidFill>
                  <a:srgbClr val="4F80BC"/>
                </a:solidFill>
                <a:latin typeface="Liberation Sans"/>
                <a:cs typeface="Liberation Sans"/>
              </a:rPr>
              <a:t>gen</a:t>
            </a:r>
            <a:r>
              <a:rPr sz="3200" dirty="0">
                <a:solidFill>
                  <a:srgbClr val="4F80BC"/>
                </a:solidFill>
                <a:latin typeface="Liberation Sans"/>
                <a:cs typeface="Liberation Sans"/>
              </a:rPr>
              <a:t>cy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2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62302" y="744215"/>
            <a:ext cx="2816860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b="1" spc="-40" dirty="0">
                <a:latin typeface="Liberation Sans"/>
                <a:cs typeface="Liberation Sans"/>
              </a:rPr>
              <a:t>M</a:t>
            </a:r>
            <a:r>
              <a:rPr sz="4400" b="1" spc="-35" dirty="0">
                <a:latin typeface="Liberation Sans"/>
                <a:cs typeface="Liberation Sans"/>
              </a:rPr>
              <a:t>o</a:t>
            </a:r>
            <a:r>
              <a:rPr sz="4400" b="1" spc="-5" dirty="0">
                <a:latin typeface="Liberation Sans"/>
                <a:cs typeface="Liberation Sans"/>
              </a:rPr>
              <a:t>t</a:t>
            </a:r>
            <a:r>
              <a:rPr sz="4400" b="1" spc="-20" dirty="0">
                <a:latin typeface="Liberation Sans"/>
                <a:cs typeface="Liberation Sans"/>
              </a:rPr>
              <a:t>i</a:t>
            </a:r>
            <a:r>
              <a:rPr sz="4400" b="1" spc="-5" dirty="0">
                <a:latin typeface="Liberation Sans"/>
                <a:cs typeface="Liberation Sans"/>
              </a:rPr>
              <a:t>vati</a:t>
            </a:r>
            <a:r>
              <a:rPr sz="4400" b="1" spc="-35" dirty="0">
                <a:latin typeface="Liberation Sans"/>
                <a:cs typeface="Liberation Sans"/>
              </a:rPr>
              <a:t>o</a:t>
            </a:r>
            <a:r>
              <a:rPr sz="4400" b="1" spc="-30" dirty="0">
                <a:latin typeface="Liberation Sans"/>
                <a:cs typeface="Liberation Sans"/>
              </a:rPr>
              <a:t>n</a:t>
            </a:r>
            <a:endParaRPr sz="4400">
              <a:latin typeface="Liberation Sans"/>
              <a:cs typeface="Liberation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36</a:t>
            </a:fld>
            <a:endParaRPr sz="18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26" y="1621785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777" y="1507485"/>
            <a:ext cx="6763384" cy="483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04"/>
              </a:lnSpc>
            </a:pPr>
            <a:r>
              <a:rPr sz="3200" spc="-30" dirty="0">
                <a:latin typeface="Liberation Sans"/>
                <a:cs typeface="Liberation Sans"/>
              </a:rPr>
              <a:t>A</a:t>
            </a:r>
            <a:r>
              <a:rPr sz="3200" spc="5" dirty="0">
                <a:latin typeface="Liberation Sans"/>
                <a:cs typeface="Liberation Sans"/>
              </a:rPr>
              <a:t>nd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dirty="0">
                <a:latin typeface="Liberation Sans"/>
                <a:cs typeface="Liberation Sans"/>
              </a:rPr>
              <a:t>d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cu</a:t>
            </a:r>
            <a:r>
              <a:rPr sz="3200" dirty="0">
                <a:latin typeface="Liberation Sans"/>
                <a:cs typeface="Liberation Sans"/>
              </a:rPr>
              <a:t>ri</a:t>
            </a:r>
            <a:r>
              <a:rPr sz="3200" spc="-10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L</a:t>
            </a:r>
            <a:r>
              <a:rPr sz="3200" spc="-5" dirty="0">
                <a:latin typeface="Liberation Sans"/>
                <a:cs typeface="Liberation Sans"/>
              </a:rPr>
              <a:t>in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dirty="0">
                <a:latin typeface="Liberation Sans"/>
                <a:cs typeface="Liberation Sans"/>
              </a:rPr>
              <a:t>x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30" dirty="0">
                <a:latin typeface="Liberation Sans"/>
                <a:cs typeface="Liberation Sans"/>
              </a:rPr>
              <a:t>A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730" y="2272026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5581" y="2032067"/>
            <a:ext cx="6297930" cy="1628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330960">
              <a:lnSpc>
                <a:spcPct val="136200"/>
              </a:lnSpc>
            </a:pPr>
            <a:r>
              <a:rPr sz="2600" spc="-20" dirty="0">
                <a:latin typeface="Liberation Sans"/>
                <a:cs typeface="Liberation Sans"/>
              </a:rPr>
              <a:t>To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ct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10" dirty="0">
                <a:latin typeface="Liberation Sans"/>
                <a:cs typeface="Liberation Sans"/>
              </a:rPr>
              <a:t>h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5" dirty="0">
                <a:latin typeface="Liberation Sans"/>
                <a:cs typeface="Liberation Sans"/>
              </a:rPr>
              <a:t>y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om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app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dirty="0">
                <a:latin typeface="Liberation Sans"/>
                <a:cs typeface="Liberation Sans"/>
              </a:rPr>
              <a:t>ps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om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one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her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600" spc="-20" dirty="0">
                <a:latin typeface="Liberation Sans"/>
                <a:cs typeface="Liberation Sans"/>
              </a:rPr>
              <a:t>To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dirty="0">
                <a:latin typeface="Liberation Sans"/>
                <a:cs typeface="Liberation Sans"/>
              </a:rPr>
              <a:t>ve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spc="-10" dirty="0">
                <a:latin typeface="Liberation Sans"/>
                <a:cs typeface="Liberation Sans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bypa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s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spc="-10" dirty="0">
                <a:latin typeface="Liberation Sans"/>
                <a:cs typeface="Liberation Sans"/>
              </a:rPr>
              <a:t>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A</a:t>
            </a:r>
            <a:r>
              <a:rPr sz="2600" dirty="0">
                <a:latin typeface="Liberation Sans"/>
                <a:cs typeface="Liberation Sans"/>
              </a:rPr>
              <a:t>ndro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20" dirty="0">
                <a:latin typeface="Liberation Sans"/>
                <a:cs typeface="Liberation Sans"/>
              </a:rPr>
              <a:t>m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ss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730" y="2811776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1730" y="335152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09926" y="3909057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3777" y="3796027"/>
            <a:ext cx="721550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>
                <a:latin typeface="Liberation Sans"/>
                <a:cs typeface="Liberation Sans"/>
              </a:rPr>
              <a:t>D</a:t>
            </a:r>
            <a:r>
              <a:rPr sz="3200" dirty="0">
                <a:latin typeface="Liberation Sans"/>
                <a:cs typeface="Liberation Sans"/>
              </a:rPr>
              <a:t>AC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sho</a:t>
            </a:r>
            <a:r>
              <a:rPr sz="3200" spc="-10" dirty="0">
                <a:latin typeface="Liberation Sans"/>
                <a:cs typeface="Liberation Sans"/>
              </a:rPr>
              <a:t>r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co</a:t>
            </a:r>
            <a:r>
              <a:rPr sz="3200" spc="-10" dirty="0">
                <a:latin typeface="Liberation Sans"/>
                <a:cs typeface="Liberation Sans"/>
              </a:rPr>
              <a:t>m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ng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dirty="0">
                <a:latin typeface="Liberation Sans"/>
                <a:cs typeface="Liberation Sans"/>
              </a:rPr>
              <a:t>re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Liberation Sans"/>
                <a:cs typeface="Liberation Sans"/>
              </a:rPr>
              <a:t>w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dirty="0">
                <a:latin typeface="Liberation Sans"/>
                <a:cs typeface="Liberation Sans"/>
              </a:rPr>
              <a:t>l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es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spc="-5" dirty="0">
                <a:latin typeface="Liberation Sans"/>
                <a:cs typeface="Liberation Sans"/>
              </a:rPr>
              <a:t>bli</a:t>
            </a:r>
            <a:r>
              <a:rPr sz="3200" spc="5" dirty="0">
                <a:latin typeface="Liberation Sans"/>
                <a:cs typeface="Liberation Sans"/>
              </a:rPr>
              <a:t>sh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1730" y="455929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3777" y="4462778"/>
            <a:ext cx="7626350" cy="143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4500" marR="646430">
              <a:lnSpc>
                <a:spcPct val="100000"/>
              </a:lnSpc>
            </a:pPr>
            <a:r>
              <a:rPr sz="2600" spc="-20" dirty="0">
                <a:latin typeface="Liberation Sans"/>
                <a:cs typeface="Liberation Sans"/>
              </a:rPr>
              <a:t>F</a:t>
            </a:r>
            <a:r>
              <a:rPr sz="2600" spc="10" dirty="0">
                <a:latin typeface="Liberation Sans"/>
                <a:cs typeface="Liberation Sans"/>
              </a:rPr>
              <a:t>u</a:t>
            </a:r>
            <a:r>
              <a:rPr sz="2600" dirty="0">
                <a:latin typeface="Liberation Sans"/>
                <a:cs typeface="Liberation Sans"/>
              </a:rPr>
              <a:t>nda</a:t>
            </a:r>
            <a:r>
              <a:rPr sz="2600" spc="2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en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5" dirty="0">
                <a:latin typeface="Liberation Sans"/>
                <a:cs typeface="Liberation Sans"/>
              </a:rPr>
              <a:t>ll</a:t>
            </a:r>
            <a:r>
              <a:rPr sz="2600" dirty="0">
                <a:latin typeface="Liberation Sans"/>
                <a:cs typeface="Liberation Sans"/>
              </a:rPr>
              <a:t>y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nad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dirty="0">
                <a:latin typeface="Liberation Sans"/>
                <a:cs typeface="Liberation Sans"/>
              </a:rPr>
              <a:t>qua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ct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g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10" dirty="0">
                <a:latin typeface="Liberation Sans"/>
                <a:cs typeface="Liberation Sans"/>
              </a:rPr>
              <a:t>a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dirty="0">
                <a:latin typeface="Liberation Sans"/>
                <a:cs typeface="Liberation Sans"/>
              </a:rPr>
              <a:t>ed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5" dirty="0">
                <a:latin typeface="Liberation Sans"/>
                <a:cs typeface="Liberation Sans"/>
              </a:rPr>
              <a:t>lici</a:t>
            </a:r>
            <a:r>
              <a:rPr sz="2600" dirty="0">
                <a:latin typeface="Liberation Sans"/>
                <a:cs typeface="Liberation Sans"/>
              </a:rPr>
              <a:t>ous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3200" spc="-30" dirty="0">
                <a:latin typeface="Liberation Sans"/>
                <a:cs typeface="Liberation Sans"/>
              </a:rPr>
              <a:t>S</a:t>
            </a:r>
            <a:r>
              <a:rPr sz="3200" spc="-2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L</a:t>
            </a:r>
            <a:r>
              <a:rPr sz="3200" spc="-5" dirty="0">
                <a:latin typeface="Liberation Sans"/>
                <a:cs typeface="Liberation Sans"/>
              </a:rPr>
              <a:t>in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dirty="0">
                <a:latin typeface="Liberation Sans"/>
                <a:cs typeface="Liberation Sans"/>
              </a:rPr>
              <a:t>x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spc="-5" dirty="0">
                <a:latin typeface="Liberation Sans"/>
                <a:cs typeface="Liberation Sans"/>
              </a:rPr>
              <a:t>a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spc="-5" dirty="0">
                <a:latin typeface="Liberation Sans"/>
                <a:cs typeface="Liberation Sans"/>
              </a:rPr>
              <a:t>d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es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he</a:t>
            </a:r>
            <a:r>
              <a:rPr sz="3200" dirty="0">
                <a:latin typeface="Liberation Sans"/>
                <a:cs typeface="Liberation Sans"/>
              </a:rPr>
              <a:t>se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sh</a:t>
            </a:r>
            <a:r>
              <a:rPr sz="3200" spc="-20" dirty="0">
                <a:latin typeface="Liberation Sans"/>
                <a:cs typeface="Liberation Sans"/>
              </a:rPr>
              <a:t>ort</a:t>
            </a:r>
            <a:r>
              <a:rPr sz="3200" spc="5" dirty="0">
                <a:latin typeface="Liberation Sans"/>
                <a:cs typeface="Liberation Sans"/>
              </a:rPr>
              <a:t>co</a:t>
            </a:r>
            <a:r>
              <a:rPr sz="3200" spc="-10" dirty="0">
                <a:latin typeface="Liberation Sans"/>
                <a:cs typeface="Liberation Sans"/>
              </a:rPr>
              <a:t>m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n</a:t>
            </a:r>
            <a:r>
              <a:rPr sz="3200" spc="-5" dirty="0">
                <a:latin typeface="Liberation Sans"/>
                <a:cs typeface="Liberation Sans"/>
              </a:rPr>
              <a:t>g</a:t>
            </a:r>
            <a:r>
              <a:rPr sz="3200" spc="5" dirty="0">
                <a:latin typeface="Liberation Sans"/>
                <a:cs typeface="Liberation Sans"/>
              </a:rPr>
              <a:t>s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9926" y="5513072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8322" y="744215"/>
            <a:ext cx="3004185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latin typeface="Liberation Sans"/>
                <a:cs typeface="Liberation Sans"/>
              </a:rPr>
              <a:t>C</a:t>
            </a:r>
            <a:r>
              <a:rPr sz="4400" b="1" spc="-10" dirty="0">
                <a:latin typeface="Liberation Sans"/>
                <a:cs typeface="Liberation Sans"/>
              </a:rPr>
              <a:t>h</a:t>
            </a:r>
            <a:r>
              <a:rPr sz="4400" b="1" spc="-30" dirty="0">
                <a:latin typeface="Liberation Sans"/>
                <a:cs typeface="Liberation Sans"/>
              </a:rPr>
              <a:t>a</a:t>
            </a:r>
            <a:r>
              <a:rPr sz="4400" b="1" spc="-10" dirty="0">
                <a:latin typeface="Liberation Sans"/>
                <a:cs typeface="Liberation Sans"/>
              </a:rPr>
              <a:t>l</a:t>
            </a:r>
            <a:r>
              <a:rPr sz="4400" b="1" spc="-30" dirty="0">
                <a:latin typeface="Liberation Sans"/>
                <a:cs typeface="Liberation Sans"/>
              </a:rPr>
              <a:t>len</a:t>
            </a:r>
            <a:r>
              <a:rPr sz="4400" b="1" spc="-40" dirty="0">
                <a:latin typeface="Liberation Sans"/>
                <a:cs typeface="Liberation Sans"/>
              </a:rPr>
              <a:t>g</a:t>
            </a:r>
            <a:r>
              <a:rPr sz="4400" b="1" spc="-5" dirty="0">
                <a:latin typeface="Liberation Sans"/>
                <a:cs typeface="Liberation Sans"/>
              </a:rPr>
              <a:t>es</a:t>
            </a:r>
            <a:endParaRPr sz="4400">
              <a:latin typeface="Liberation Sans"/>
              <a:cs typeface="Liberation Sans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37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9926" y="1604005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33777" y="1507485"/>
            <a:ext cx="98171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0" dirty="0">
                <a:latin typeface="Liberation Sans"/>
                <a:cs typeface="Liberation Sans"/>
              </a:rPr>
              <a:t>Ke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el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730" y="2174236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65581" y="1940688"/>
            <a:ext cx="6624955" cy="1028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9200"/>
              </a:lnSpc>
            </a:pPr>
            <a:r>
              <a:rPr sz="2400" spc="-5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dirty="0">
                <a:latin typeface="Liberation Sans"/>
                <a:cs typeface="Liberation Sans"/>
              </a:rPr>
              <a:t>p</a:t>
            </a:r>
            <a:r>
              <a:rPr sz="2400" spc="-10" dirty="0">
                <a:latin typeface="Liberation Sans"/>
                <a:cs typeface="Liberation Sans"/>
              </a:rPr>
              <a:t>port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fo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pe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5" dirty="0">
                <a:latin typeface="Liberation Sans"/>
                <a:cs typeface="Liberation Sans"/>
              </a:rPr>
              <a:t>-</a:t>
            </a:r>
            <a:r>
              <a:rPr sz="2400" spc="-10" dirty="0">
                <a:latin typeface="Liberation Sans"/>
                <a:cs typeface="Liberation Sans"/>
              </a:rPr>
              <a:t>f</a:t>
            </a:r>
            <a:r>
              <a:rPr sz="2400" spc="-5" dirty="0">
                <a:latin typeface="Liberation Sans"/>
                <a:cs typeface="Liberation Sans"/>
              </a:rPr>
              <a:t>il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spc="5" dirty="0">
                <a:latin typeface="Liberation Sans"/>
                <a:cs typeface="Liberation Sans"/>
              </a:rPr>
              <a:t>r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t</a:t>
            </a:r>
            <a:r>
              <a:rPr sz="2400" dirty="0">
                <a:latin typeface="Liberation Sans"/>
                <a:cs typeface="Liberation Sans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spc="-10" dirty="0">
                <a:latin typeface="Liberation Sans"/>
                <a:cs typeface="Liberation Sans"/>
              </a:rPr>
              <a:t>abe</a:t>
            </a:r>
            <a:r>
              <a:rPr sz="2400" spc="-5" dirty="0">
                <a:latin typeface="Liberation Sans"/>
                <a:cs typeface="Liberation Sans"/>
              </a:rPr>
              <a:t>li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(y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dirty="0">
                <a:latin typeface="Liberation Sans"/>
                <a:cs typeface="Liberation Sans"/>
              </a:rPr>
              <a:t>f</a:t>
            </a:r>
            <a:r>
              <a:rPr sz="2400" spc="-10" dirty="0">
                <a:latin typeface="Liberation Sans"/>
                <a:cs typeface="Liberation Sans"/>
              </a:rPr>
              <a:t>f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2).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U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qu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k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ne</a:t>
            </a:r>
            <a:r>
              <a:rPr sz="2400" dirty="0">
                <a:latin typeface="Liberation Sans"/>
                <a:cs typeface="Liberation Sans"/>
              </a:rPr>
              <a:t>l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ub</a:t>
            </a:r>
            <a:r>
              <a:rPr sz="2400" spc="-15" dirty="0">
                <a:latin typeface="Liberation Sans"/>
                <a:cs typeface="Liberation Sans"/>
              </a:rPr>
              <a:t>syst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dirty="0">
                <a:latin typeface="Liberation Sans"/>
                <a:cs typeface="Liberation Sans"/>
              </a:rPr>
              <a:t>ck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Liberation Sans"/>
                <a:cs typeface="Liberation Sans"/>
              </a:rPr>
              <a:t>SE</a:t>
            </a:r>
            <a:r>
              <a:rPr sz="2400" spc="-10" dirty="0">
                <a:latin typeface="Liberation Sans"/>
                <a:cs typeface="Liberation Sans"/>
              </a:rPr>
              <a:t>L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nu</a:t>
            </a:r>
            <a:r>
              <a:rPr sz="2400" dirty="0">
                <a:latin typeface="Liberation Sans"/>
                <a:cs typeface="Liberation Sans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dirty="0">
                <a:latin typeface="Liberation Sans"/>
                <a:cs typeface="Liberation Sans"/>
              </a:rPr>
              <a:t>p</a:t>
            </a:r>
            <a:r>
              <a:rPr sz="2400" spc="-10" dirty="0">
                <a:latin typeface="Liberation Sans"/>
                <a:cs typeface="Liberation Sans"/>
              </a:rPr>
              <a:t>port.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1730" y="2684776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926" y="320039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33777" y="3103877"/>
            <a:ext cx="160718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5" dirty="0">
                <a:latin typeface="Liberation Sans"/>
                <a:cs typeface="Liberation Sans"/>
              </a:rPr>
              <a:t>U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ers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dirty="0">
                <a:latin typeface="Liberation Sans"/>
                <a:cs typeface="Liberation Sans"/>
              </a:rPr>
              <a:t>ace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1730" y="3770627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65581" y="3679187"/>
            <a:ext cx="6497955" cy="1395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ex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st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g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Liberation Sans"/>
                <a:cs typeface="Liberation Sans"/>
              </a:rPr>
              <a:t>SE</a:t>
            </a:r>
            <a:r>
              <a:rPr sz="2400" spc="-10" dirty="0">
                <a:latin typeface="Liberation Sans"/>
                <a:cs typeface="Liberation Sans"/>
              </a:rPr>
              <a:t>L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nu</a:t>
            </a:r>
            <a:r>
              <a:rPr sz="2400" dirty="0">
                <a:latin typeface="Liberation Sans"/>
                <a:cs typeface="Liberation Sans"/>
              </a:rPr>
              <a:t>x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dirty="0">
                <a:latin typeface="Liberation Sans"/>
                <a:cs typeface="Liberation Sans"/>
              </a:rPr>
              <a:t>p</a:t>
            </a:r>
            <a:r>
              <a:rPr sz="2400" spc="-10" dirty="0">
                <a:latin typeface="Liberation Sans"/>
                <a:cs typeface="Liberation Sans"/>
              </a:rPr>
              <a:t>port.</a:t>
            </a:r>
            <a:endParaRPr sz="2400">
              <a:latin typeface="Liberation Sans"/>
              <a:cs typeface="Liberation Sans"/>
            </a:endParaRPr>
          </a:p>
          <a:p>
            <a:pPr marL="12700" marR="6350">
              <a:lnSpc>
                <a:spcPct val="139200"/>
              </a:lnSpc>
              <a:spcBef>
                <a:spcPts val="10"/>
              </a:spcBef>
            </a:pPr>
            <a:r>
              <a:rPr sz="2400" spc="-35" dirty="0">
                <a:latin typeface="Liberation Sans"/>
                <a:cs typeface="Liberation Sans"/>
              </a:rPr>
              <a:t>A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dirty="0">
                <a:latin typeface="Liberation Sans"/>
                <a:cs typeface="Liberation Sans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a</a:t>
            </a:r>
            <a:r>
              <a:rPr sz="2400" spc="-10" dirty="0">
                <a:latin typeface="Liberation Sans"/>
                <a:cs typeface="Liberation Sans"/>
              </a:rPr>
              <a:t>pp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f</a:t>
            </a:r>
            <a:r>
              <a:rPr sz="2400" dirty="0">
                <a:latin typeface="Liberation Sans"/>
                <a:cs typeface="Liberation Sans"/>
              </a:rPr>
              <a:t>ork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f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o</a:t>
            </a:r>
            <a:r>
              <a:rPr sz="2400" dirty="0">
                <a:latin typeface="Liberation Sans"/>
                <a:cs typeface="Liberation Sans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t</a:t>
            </a:r>
            <a:r>
              <a:rPr sz="2400" spc="-10" dirty="0">
                <a:latin typeface="Liberation Sans"/>
                <a:cs typeface="Liberation Sans"/>
              </a:rPr>
              <a:t>h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pr</a:t>
            </a:r>
            <a:r>
              <a:rPr sz="2400" spc="-10" dirty="0">
                <a:latin typeface="Liberation Sans"/>
                <a:cs typeface="Liberation Sans"/>
              </a:rPr>
              <a:t>o</a:t>
            </a:r>
            <a:r>
              <a:rPr sz="2400" dirty="0">
                <a:latin typeface="Liberation Sans"/>
                <a:cs typeface="Liberation Sans"/>
              </a:rPr>
              <a:t>ce</a:t>
            </a:r>
            <a:r>
              <a:rPr sz="2400" spc="-10" dirty="0">
                <a:latin typeface="Liberation Sans"/>
                <a:cs typeface="Liberation Sans"/>
              </a:rPr>
              <a:t>s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(zy</a:t>
            </a:r>
            <a:r>
              <a:rPr sz="2400" spc="-10" dirty="0">
                <a:latin typeface="Liberation Sans"/>
                <a:cs typeface="Liberation Sans"/>
              </a:rPr>
              <a:t>g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-10" dirty="0">
                <a:latin typeface="Liberation Sans"/>
                <a:cs typeface="Liberation Sans"/>
              </a:rPr>
              <a:t>te).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Liberation Sans"/>
                <a:cs typeface="Liberation Sans"/>
              </a:rPr>
              <a:t>S</a:t>
            </a:r>
            <a:r>
              <a:rPr sz="2400" dirty="0">
                <a:latin typeface="Liberation Sans"/>
                <a:cs typeface="Liberation Sans"/>
              </a:rPr>
              <a:t>h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th</a:t>
            </a:r>
            <a:r>
              <a:rPr sz="2400" dirty="0">
                <a:latin typeface="Liberation Sans"/>
                <a:cs typeface="Liberation Sans"/>
              </a:rPr>
              <a:t>ro</a:t>
            </a:r>
            <a:r>
              <a:rPr sz="2400" spc="-10" dirty="0">
                <a:latin typeface="Liberation Sans"/>
                <a:cs typeface="Liberation Sans"/>
              </a:rPr>
              <a:t>ug</a:t>
            </a:r>
            <a:r>
              <a:rPr sz="2400" dirty="0">
                <a:latin typeface="Liberation Sans"/>
                <a:cs typeface="Liberation Sans"/>
              </a:rPr>
              <a:t>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f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work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spc="5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v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es.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1730" y="4279898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1730" y="4789168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9926" y="530478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3777" y="5208268"/>
            <a:ext cx="90678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0" dirty="0">
                <a:latin typeface="Liberation Sans"/>
                <a:cs typeface="Liberation Sans"/>
              </a:rPr>
              <a:t>Po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y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1730" y="5875019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65581" y="5784853"/>
            <a:ext cx="497776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35" dirty="0">
                <a:latin typeface="Liberation Sans"/>
                <a:cs typeface="Liberation Sans"/>
              </a:rPr>
              <a:t>E</a:t>
            </a:r>
            <a:r>
              <a:rPr sz="2400" spc="-10" dirty="0">
                <a:latin typeface="Liberation Sans"/>
                <a:cs typeface="Liberation Sans"/>
              </a:rPr>
              <a:t>x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st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po</a:t>
            </a:r>
            <a:r>
              <a:rPr sz="2400" spc="-5" dirty="0">
                <a:latin typeface="Liberation Sans"/>
                <a:cs typeface="Liberation Sans"/>
              </a:rPr>
              <a:t>li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un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t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t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Liberation Sans"/>
                <a:cs typeface="Liberation Sans"/>
              </a:rPr>
              <a:t>A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dr</a:t>
            </a:r>
            <a:r>
              <a:rPr sz="2400" spc="-10" dirty="0">
                <a:latin typeface="Liberation Sans"/>
                <a:cs typeface="Liberation Sans"/>
              </a:rPr>
              <a:t>o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d.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77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51330">
              <a:lnSpc>
                <a:spcPts val="5235"/>
              </a:lnSpc>
            </a:pPr>
            <a:r>
              <a:rPr sz="4400" spc="-5" dirty="0"/>
              <a:t>Ke</a:t>
            </a:r>
            <a:r>
              <a:rPr sz="4400" dirty="0"/>
              <a:t>r</a:t>
            </a:r>
            <a:r>
              <a:rPr sz="4400" spc="-40" dirty="0"/>
              <a:t>n</a:t>
            </a:r>
            <a:r>
              <a:rPr sz="4400" spc="-30" dirty="0"/>
              <a:t>e</a:t>
            </a:r>
            <a:r>
              <a:rPr sz="4400" spc="-15" dirty="0"/>
              <a:t>l</a:t>
            </a:r>
            <a:r>
              <a:rPr sz="4400" spc="120" dirty="0">
                <a:latin typeface="Times New Roman"/>
                <a:cs typeface="Times New Roman"/>
              </a:rPr>
              <a:t> </a:t>
            </a:r>
            <a:r>
              <a:rPr sz="4400" spc="-30" dirty="0"/>
              <a:t>S</a:t>
            </a:r>
            <a:r>
              <a:rPr sz="4400" spc="-35" dirty="0"/>
              <a:t>u</a:t>
            </a:r>
            <a:r>
              <a:rPr sz="4400" spc="-40" dirty="0"/>
              <a:t>p</a:t>
            </a:r>
            <a:r>
              <a:rPr sz="4400" spc="-35" dirty="0"/>
              <a:t>po</a:t>
            </a:r>
            <a:r>
              <a:rPr sz="4400" dirty="0"/>
              <a:t>rt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68452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r>
              <a:rPr lang="en-US" sz="1800" dirty="0" smtClean="0">
                <a:latin typeface="DejaVu Sans"/>
                <a:cs typeface="DejaVu Sans"/>
              </a:rPr>
              <a:t>11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7579359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-10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per</a:t>
            </a:r>
            <a:r>
              <a:rPr sz="2800" spc="5" dirty="0">
                <a:latin typeface="Liberation Sans"/>
                <a:cs typeface="Liberation Sans"/>
              </a:rPr>
              <a:t>-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se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ur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labe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5" dirty="0">
                <a:latin typeface="Liberation Sans"/>
                <a:cs typeface="Liberation Sans"/>
              </a:rPr>
              <a:t>ffs2.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6793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71" y="2322958"/>
            <a:ext cx="7043420" cy="1149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3600"/>
              </a:lnSpc>
            </a:pPr>
            <a:r>
              <a:rPr sz="2800" spc="-5" dirty="0">
                <a:latin typeface="Liberation Sans"/>
                <a:cs typeface="Liberation Sans"/>
              </a:rPr>
              <a:t>U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ec</a:t>
            </a:r>
            <a:r>
              <a:rPr sz="2800" spc="10" dirty="0">
                <a:latin typeface="Liberation Sans"/>
                <a:cs typeface="Liberation Sans"/>
              </a:rPr>
              <a:t>e</a:t>
            </a:r>
            <a:r>
              <a:rPr sz="2800" spc="-25" dirty="0">
                <a:latin typeface="Liberation Sans"/>
                <a:cs typeface="Liberation Sans"/>
              </a:rPr>
              <a:t>n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uppo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fo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ende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tt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ibu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E</a:t>
            </a:r>
            <a:r>
              <a:rPr sz="2800" spc="-5" dirty="0">
                <a:latin typeface="Liberation Sans"/>
                <a:cs typeface="Liberation Sans"/>
              </a:rPr>
              <a:t>nhan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abe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ne</a:t>
            </a:r>
            <a:r>
              <a:rPr sz="2800" dirty="0">
                <a:latin typeface="Liberation Sans"/>
                <a:cs typeface="Liberation Sans"/>
              </a:rPr>
              <a:t>w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inode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10" dirty="0">
                <a:latin typeface="Liberation Sans"/>
                <a:cs typeface="Liberation Sans"/>
              </a:rPr>
              <a:t>at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on.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313816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20" y="370966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470" y="3606797"/>
            <a:ext cx="74942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nal</a:t>
            </a:r>
            <a:r>
              <a:rPr sz="2800" dirty="0">
                <a:latin typeface="Liberation Sans"/>
                <a:cs typeface="Liberation Sans"/>
              </a:rPr>
              <a:t>yzed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in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ru</a:t>
            </a:r>
            <a:r>
              <a:rPr sz="2800" spc="25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B</a:t>
            </a:r>
            <a:r>
              <a:rPr sz="2800" spc="-5" dirty="0">
                <a:latin typeface="Liberation Sans"/>
                <a:cs typeface="Liberation Sans"/>
              </a:rPr>
              <a:t>inde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SE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nu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424" y="431545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271" y="4213858"/>
            <a:ext cx="603631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ss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chec</a:t>
            </a:r>
            <a:r>
              <a:rPr sz="2800" spc="5" dirty="0">
                <a:latin typeface="Liberation Sans"/>
                <a:cs typeface="Liberation Sans"/>
              </a:rPr>
              <a:t>k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I</a:t>
            </a: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oper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ons.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5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00">
              <a:lnSpc>
                <a:spcPts val="5235"/>
              </a:lnSpc>
            </a:pPr>
            <a:r>
              <a:rPr sz="4400" spc="-5" dirty="0"/>
              <a:t>Use</a:t>
            </a:r>
            <a:r>
              <a:rPr sz="4400" dirty="0"/>
              <a:t>r</a:t>
            </a:r>
            <a:r>
              <a:rPr sz="4400" spc="-5" dirty="0"/>
              <a:t>s</a:t>
            </a:r>
            <a:r>
              <a:rPr sz="4400" spc="-35" dirty="0"/>
              <a:t>p</a:t>
            </a:r>
            <a:r>
              <a:rPr sz="4400" spc="-5" dirty="0"/>
              <a:t>ac</a:t>
            </a:r>
            <a:r>
              <a:rPr sz="4400" dirty="0"/>
              <a:t>e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30" dirty="0"/>
              <a:t>S</a:t>
            </a:r>
            <a:r>
              <a:rPr sz="4400" spc="-35" dirty="0"/>
              <a:t>up</a:t>
            </a:r>
            <a:r>
              <a:rPr sz="4400" spc="-40" dirty="0"/>
              <a:t>p</a:t>
            </a:r>
            <a:r>
              <a:rPr sz="4400" spc="-35" dirty="0"/>
              <a:t>o</a:t>
            </a:r>
            <a:r>
              <a:rPr sz="4400" dirty="0"/>
              <a:t>rt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86232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39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679627"/>
            <a:ext cx="7201534" cy="4243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42100"/>
              </a:lnSpc>
            </a:pP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tt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35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_</a:t>
            </a:r>
            <a:r>
              <a:rPr sz="2800" spc="-10" dirty="0">
                <a:latin typeface="Liberation Sans"/>
                <a:cs typeface="Liberation Sans"/>
              </a:rPr>
              <a:t>S</a:t>
            </a:r>
            <a:r>
              <a:rPr sz="2800" spc="-30" dirty="0">
                <a:latin typeface="Liberation Sans"/>
                <a:cs typeface="Liberation Sans"/>
              </a:rPr>
              <a:t>E</a:t>
            </a:r>
            <a:r>
              <a:rPr sz="2800" spc="-5" dirty="0">
                <a:latin typeface="Liberation Sans"/>
                <a:cs typeface="Liberation Sans"/>
              </a:rPr>
              <a:t>C</a:t>
            </a:r>
            <a:r>
              <a:rPr sz="2800" spc="-15" dirty="0">
                <a:latin typeface="Liberation Sans"/>
                <a:cs typeface="Liberation Sans"/>
              </a:rPr>
              <a:t>U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-20" dirty="0">
                <a:latin typeface="Liberation Sans"/>
                <a:cs typeface="Liberation Sans"/>
              </a:rPr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suppor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oni</a:t>
            </a:r>
            <a:r>
              <a:rPr sz="2800" spc="-15" dirty="0">
                <a:latin typeface="Liberation Sans"/>
                <a:cs typeface="Liberation Sans"/>
              </a:rPr>
              <a:t>c.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Min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po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SE</a:t>
            </a:r>
            <a:r>
              <a:rPr sz="2800" spc="-5" dirty="0">
                <a:latin typeface="Liberation Sans"/>
                <a:cs typeface="Liberation Sans"/>
              </a:rPr>
              <a:t>Linu</a:t>
            </a:r>
            <a:r>
              <a:rPr sz="2800" dirty="0">
                <a:latin typeface="Liberation Sans"/>
                <a:cs typeface="Liberation Sans"/>
              </a:rPr>
              <a:t>x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ib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ar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ool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Label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suppor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bu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upda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ool</a:t>
            </a:r>
            <a:r>
              <a:rPr sz="2800" spc="-15" dirty="0">
                <a:latin typeface="Liberation Sans"/>
                <a:cs typeface="Liberation Sans"/>
              </a:rPr>
              <a:t>s.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cy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oading</a:t>
            </a:r>
            <a:r>
              <a:rPr sz="2800" dirty="0">
                <a:latin typeface="Liberation Sans"/>
                <a:cs typeface="Liberation Sans"/>
              </a:rPr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de</a:t>
            </a:r>
            <a:r>
              <a:rPr sz="2800" spc="5" dirty="0">
                <a:latin typeface="Liberation Sans"/>
                <a:cs typeface="Liberation Sans"/>
              </a:rPr>
              <a:t>v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ce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Liberation Sans"/>
                <a:cs typeface="Liberation Sans"/>
              </a:rPr>
              <a:t>&amp;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oc</a:t>
            </a:r>
            <a:r>
              <a:rPr sz="2800" spc="5" dirty="0">
                <a:latin typeface="Liberation Sans"/>
                <a:cs typeface="Liberation Sans"/>
              </a:rPr>
              <a:t>k</a:t>
            </a:r>
            <a:r>
              <a:rPr sz="2800" spc="-25" dirty="0">
                <a:latin typeface="Liberation Sans"/>
                <a:cs typeface="Liberation Sans"/>
              </a:rPr>
              <a:t>e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label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(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ni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)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dirty="0">
                <a:latin typeface="Liberation Sans"/>
                <a:cs typeface="Liberation Sans"/>
              </a:rPr>
              <a:t>p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10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cu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labe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(</a:t>
            </a:r>
            <a:r>
              <a:rPr sz="2800" dirty="0">
                <a:latin typeface="Liberation Sans"/>
                <a:cs typeface="Liberation Sans"/>
              </a:rPr>
              <a:t>z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5" dirty="0">
                <a:latin typeface="Liberation Sans"/>
                <a:cs typeface="Liberation Sans"/>
              </a:rPr>
              <a:t>go</a:t>
            </a:r>
            <a:r>
              <a:rPr sz="2800" spc="5" dirty="0">
                <a:latin typeface="Liberation Sans"/>
                <a:cs typeface="Liberation Sans"/>
              </a:rPr>
              <a:t>t</a:t>
            </a:r>
            <a:r>
              <a:rPr sz="2800" spc="-10" dirty="0">
                <a:latin typeface="Liberation Sans"/>
                <a:cs typeface="Liberation Sans"/>
              </a:rPr>
              <a:t>e,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d</a:t>
            </a:r>
            <a:r>
              <a:rPr sz="2800" spc="-10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v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5" dirty="0">
                <a:latin typeface="Liberation Sans"/>
                <a:cs typeface="Liberation Sans"/>
              </a:rPr>
              <a:t>k,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n</a:t>
            </a:r>
            <a:r>
              <a:rPr sz="2800" spc="-15" dirty="0">
                <a:latin typeface="Liberation Sans"/>
                <a:cs typeface="Liberation Sans"/>
              </a:rPr>
              <a:t>st</a:t>
            </a:r>
            <a:r>
              <a:rPr sz="2800" spc="-5" dirty="0">
                <a:latin typeface="Liberation Sans"/>
                <a:cs typeface="Liberation Sans"/>
              </a:rPr>
              <a:t>al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d)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oper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er</a:t>
            </a:r>
            <a:r>
              <a:rPr sz="2800" spc="5" dirty="0">
                <a:latin typeface="Liberation Sans"/>
                <a:cs typeface="Liberation Sans"/>
              </a:rPr>
              <a:t>v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z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5" dirty="0">
                <a:latin typeface="Liberation Sans"/>
                <a:cs typeface="Liberation Sans"/>
              </a:rPr>
              <a:t>go</a:t>
            </a:r>
            <a:r>
              <a:rPr sz="2800" dirty="0">
                <a:latin typeface="Liberation Sans"/>
                <a:cs typeface="Liberation Sans"/>
              </a:rPr>
              <a:t>te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on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ro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15" dirty="0">
                <a:latin typeface="Liberation Sans"/>
                <a:cs typeface="Liberation Sans"/>
              </a:rPr>
              <a:t>s.</a:t>
            </a:r>
            <a:endParaRPr sz="2800">
              <a:latin typeface="Liberation Sans"/>
              <a:cs typeface="Liberation Sans"/>
            </a:endParaRPr>
          </a:p>
          <a:p>
            <a:pPr marL="12700">
              <a:lnSpc>
                <a:spcPts val="3329"/>
              </a:lnSpc>
              <a:spcBef>
                <a:spcPts val="1420"/>
              </a:spcBef>
            </a:pPr>
            <a:r>
              <a:rPr sz="2800" spc="-5" dirty="0">
                <a:latin typeface="Liberation Sans"/>
                <a:cs typeface="Liberation Sans"/>
              </a:rPr>
              <a:t>Run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po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anage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10" dirty="0">
                <a:latin typeface="Liberation Sans"/>
                <a:cs typeface="Liberation Sans"/>
              </a:rPr>
              <a:t>u</a:t>
            </a:r>
            <a:r>
              <a:rPr sz="2800" spc="-1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-10" dirty="0">
                <a:latin typeface="Liberation Sans"/>
                <a:cs typeface="Liberation Sans"/>
              </a:rPr>
              <a:t>t.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20" y="256793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317499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20" y="378078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20" y="438784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620" y="499490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620" y="5600695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4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Footprint-Based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833176"/>
          </a:xfrm>
        </p:spPr>
        <p:txBody>
          <a:bodyPr/>
          <a:lstStyle/>
          <a:p>
            <a:r>
              <a:rPr lang="en-US" dirty="0" smtClean="0"/>
              <a:t>Filter apps with essential permissions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62288" y="5833854"/>
            <a:ext cx="2133600" cy="365125"/>
          </a:xfrm>
          <a:prstGeom prst="rect">
            <a:avLst/>
          </a:prstGeom>
        </p:spPr>
        <p:txBody>
          <a:bodyPr/>
          <a:lstStyle/>
          <a:p>
            <a:fld id="{71A57819-EB54-4551-844F-433542EEF8B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721168"/>
              </p:ext>
            </p:extLst>
          </p:nvPr>
        </p:nvGraphicFramePr>
        <p:xfrm>
          <a:off x="668069" y="2116397"/>
          <a:ext cx="7837714" cy="4019821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2056191"/>
                <a:gridCol w="3979333"/>
                <a:gridCol w="1802190"/>
              </a:tblGrid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Malware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Essential Permissions</a:t>
                      </a:r>
                      <a:endParaRPr lang="en-US" sz="1400" b="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dirty="0" smtClean="0"/>
                        <a:t>Apps</a:t>
                      </a: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Geinimi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7, 620 (4.17%)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50371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ADRD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ACCESS_NETWORK_STATE</a:t>
                      </a:r>
                    </a:p>
                    <a:p>
                      <a:pPr algn="l"/>
                      <a:r>
                        <a:rPr lang="en-US" sz="1400" dirty="0" smtClean="0"/>
                        <a:t>RECEIVE_BOOT_COMPLETED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10, 379 (5.68%)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Pjapps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637 (2.54%)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Bgserv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2, 880 (1.58%)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zHash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CHANGE_WIFI_STATE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4, 096 (2.24%)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BaseBridge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NATIVE CODE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8, 272 (4.52%)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DroidDreamLight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INTERNET, READ_PHONE_STATE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71, 095 (38.89%)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Zsone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RECEIVE_SMS, SEND_SMS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3, 204 (1.75%)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  <a:tr h="3057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jSMSHider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INSTALL_PACKAGES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132681" marR="132681" marT="66341" marB="6634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1, 210 (0.66%)</a:t>
                      </a:r>
                      <a:endParaRPr lang="en-US" sz="1400" dirty="0"/>
                    </a:p>
                  </a:txBody>
                  <a:tcPr marL="132681" marR="132681" marT="66341" marB="66341" anchor="ctr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9876" y="5094532"/>
            <a:ext cx="7874101" cy="36341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2747" y="5797916"/>
            <a:ext cx="7908359" cy="33265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ular Callout 10"/>
          <p:cNvSpPr/>
          <p:nvPr/>
        </p:nvSpPr>
        <p:spPr>
          <a:xfrm>
            <a:off x="5255295" y="4220328"/>
            <a:ext cx="2883878" cy="602882"/>
          </a:xfrm>
          <a:prstGeom prst="wedgeRectCallout">
            <a:avLst>
              <a:gd name="adj1" fmla="val -8476"/>
              <a:gd name="adj2" fmla="val 78573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Reduced to 0.67% when considering a broadcast receiver 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7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3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7590">
              <a:lnSpc>
                <a:spcPts val="5235"/>
              </a:lnSpc>
            </a:pPr>
            <a:r>
              <a:rPr sz="4400" spc="-30" dirty="0"/>
              <a:t>P</a:t>
            </a:r>
            <a:r>
              <a:rPr sz="4400" spc="-40" dirty="0"/>
              <a:t>o</a:t>
            </a:r>
            <a:r>
              <a:rPr sz="4400" spc="-10" dirty="0"/>
              <a:t>l</a:t>
            </a:r>
            <a:r>
              <a:rPr sz="4400" spc="-20" dirty="0"/>
              <a:t>i</a:t>
            </a:r>
            <a:r>
              <a:rPr sz="4400" spc="-5" dirty="0"/>
              <a:t>c</a:t>
            </a:r>
            <a:r>
              <a:rPr sz="4400" dirty="0"/>
              <a:t>y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5" dirty="0"/>
              <a:t>Co</a:t>
            </a:r>
            <a:r>
              <a:rPr sz="4400" spc="-35" dirty="0"/>
              <a:t>n</a:t>
            </a:r>
            <a:r>
              <a:rPr sz="4400" spc="-5" dirty="0"/>
              <a:t>f</a:t>
            </a:r>
            <a:r>
              <a:rPr sz="4400" spc="-10" dirty="0"/>
              <a:t>i</a:t>
            </a:r>
            <a:r>
              <a:rPr sz="4400" spc="-40" dirty="0"/>
              <a:t>g</a:t>
            </a:r>
            <a:r>
              <a:rPr sz="4400" spc="-35" dirty="0"/>
              <a:t>u</a:t>
            </a:r>
            <a:r>
              <a:rPr sz="4400" dirty="0"/>
              <a:t>r</a:t>
            </a:r>
            <a:r>
              <a:rPr sz="4400" spc="-5" dirty="0"/>
              <a:t>at</a:t>
            </a:r>
            <a:r>
              <a:rPr sz="4400" spc="-25" dirty="0"/>
              <a:t>io</a:t>
            </a:r>
            <a:r>
              <a:rPr sz="4400" spc="-30" dirty="0"/>
              <a:t>n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40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720534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-30" dirty="0">
                <a:latin typeface="Liberation Sans"/>
                <a:cs typeface="Liberation Sans"/>
              </a:rPr>
              <a:t>E</a:t>
            </a:r>
            <a:r>
              <a:rPr sz="2800" spc="-25" dirty="0">
                <a:latin typeface="Liberation Sans"/>
                <a:cs typeface="Liberation Sans"/>
              </a:rPr>
              <a:t>n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ce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25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al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25" dirty="0">
                <a:latin typeface="Liberation Sans"/>
                <a:cs typeface="Liberation Sans"/>
              </a:rPr>
              <a:t>e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pl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tf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se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ur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goa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15" dirty="0">
                <a:latin typeface="Liberation Sans"/>
                <a:cs typeface="Liberation Sans"/>
              </a:rPr>
              <a:t>s.</a:t>
            </a:r>
            <a:endParaRPr sz="2800" dirty="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61586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71" y="2320438"/>
            <a:ext cx="4070985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6500"/>
              </a:lnSpc>
            </a:pPr>
            <a:r>
              <a:rPr sz="2600" spc="10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on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pr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eg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spc="-5" dirty="0">
                <a:latin typeface="Liberation Sans"/>
                <a:cs typeface="Liberation Sans"/>
              </a:rPr>
              <a:t>ic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an</a:t>
            </a:r>
            <a:r>
              <a:rPr sz="2600" spc="10" dirty="0">
                <a:latin typeface="Liberation Sans"/>
                <a:cs typeface="Liberation Sans"/>
              </a:rPr>
              <a:t>d</a:t>
            </a:r>
            <a:r>
              <a:rPr sz="2600" dirty="0">
                <a:latin typeface="Liberation Sans"/>
                <a:cs typeface="Liberation Sans"/>
              </a:rPr>
              <a:t>box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Liberation Sans"/>
                <a:cs typeface="Liberation Sans"/>
              </a:rPr>
              <a:t>is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1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app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310133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20" y="364743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470" y="3545837"/>
            <a:ext cx="241554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K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operti</a:t>
            </a:r>
            <a:r>
              <a:rPr sz="2800" spc="-20" dirty="0">
                <a:latin typeface="Liberation Sans"/>
                <a:cs typeface="Liberation Sans"/>
              </a:rPr>
              <a:t>es: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424" y="424814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271" y="4151627"/>
            <a:ext cx="5351780" cy="148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0" dirty="0">
                <a:latin typeface="Liberation Sans"/>
                <a:cs typeface="Liberation Sans"/>
              </a:rPr>
              <a:t>S</a:t>
            </a:r>
            <a:r>
              <a:rPr sz="2600" spc="10" dirty="0">
                <a:latin typeface="Liberation Sans"/>
                <a:cs typeface="Liberation Sans"/>
              </a:rPr>
              <a:t>ma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-25" dirty="0">
                <a:latin typeface="Liberation Sans"/>
                <a:cs typeface="Liberation Sans"/>
              </a:rPr>
              <a:t>x</a:t>
            </a:r>
            <a:r>
              <a:rPr sz="2600" dirty="0">
                <a:latin typeface="Liberation Sans"/>
                <a:cs typeface="Liberation Sans"/>
              </a:rPr>
              <a:t>ed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po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spc="-15" dirty="0">
                <a:latin typeface="Liberation Sans"/>
                <a:cs typeface="Liberation Sans"/>
              </a:rPr>
              <a:t>y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 marR="6350">
              <a:lnSpc>
                <a:spcPct val="136200"/>
              </a:lnSpc>
              <a:spcBef>
                <a:spcPts val="10"/>
              </a:spcBef>
            </a:pP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po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y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5" dirty="0">
                <a:latin typeface="Liberation Sans"/>
                <a:cs typeface="Liberation Sans"/>
              </a:rPr>
              <a:t>it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de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op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spc="-5" dirty="0">
                <a:latin typeface="Liberation Sans"/>
                <a:cs typeface="Liberation Sans"/>
              </a:rPr>
              <a:t>isi</a:t>
            </a:r>
            <a:r>
              <a:rPr sz="2600" dirty="0">
                <a:latin typeface="Liberation Sans"/>
                <a:cs typeface="Liberation Sans"/>
              </a:rPr>
              <a:t>b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u</a:t>
            </a:r>
            <a:r>
              <a:rPr sz="2600" dirty="0">
                <a:latin typeface="Liberation Sans"/>
                <a:cs typeface="Liberation Sans"/>
              </a:rPr>
              <a:t>ser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424" y="478789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424" y="532891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0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4444" y="744215"/>
            <a:ext cx="6668134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30" dirty="0">
                <a:latin typeface="Liberation Sans"/>
                <a:cs typeface="Liberation Sans"/>
              </a:rPr>
              <a:t>P</a:t>
            </a:r>
            <a:r>
              <a:rPr sz="4400" b="1" spc="-40" dirty="0">
                <a:latin typeface="Liberation Sans"/>
                <a:cs typeface="Liberation Sans"/>
              </a:rPr>
              <a:t>o</a:t>
            </a:r>
            <a:r>
              <a:rPr sz="4400" b="1" spc="-10" dirty="0">
                <a:latin typeface="Liberation Sans"/>
                <a:cs typeface="Liberation Sans"/>
              </a:rPr>
              <a:t>l</a:t>
            </a:r>
            <a:r>
              <a:rPr sz="4400" b="1" spc="-20" dirty="0">
                <a:latin typeface="Liberation Sans"/>
                <a:cs typeface="Liberation Sans"/>
              </a:rPr>
              <a:t>i</a:t>
            </a:r>
            <a:r>
              <a:rPr sz="4400" b="1" spc="-5" dirty="0">
                <a:latin typeface="Liberation Sans"/>
                <a:cs typeface="Liberation Sans"/>
              </a:rPr>
              <a:t>c</a:t>
            </a:r>
            <a:r>
              <a:rPr sz="4400" b="1" dirty="0">
                <a:latin typeface="Liberation Sans"/>
                <a:cs typeface="Liberation Sans"/>
              </a:rPr>
              <a:t>y</a:t>
            </a:r>
            <a:r>
              <a:rPr sz="4400" b="1" spc="114" dirty="0">
                <a:latin typeface="Times New Roman"/>
                <a:cs typeface="Times New Roman"/>
              </a:rPr>
              <a:t> </a:t>
            </a:r>
            <a:r>
              <a:rPr sz="4400" b="1" spc="-30" dirty="0">
                <a:latin typeface="Liberation Sans"/>
                <a:cs typeface="Liberation Sans"/>
              </a:rPr>
              <a:t>S</a:t>
            </a:r>
            <a:r>
              <a:rPr sz="4400" b="1" spc="-10" dirty="0">
                <a:latin typeface="Liberation Sans"/>
                <a:cs typeface="Liberation Sans"/>
              </a:rPr>
              <a:t>i</a:t>
            </a:r>
            <a:r>
              <a:rPr sz="4400" b="1" dirty="0">
                <a:latin typeface="Liberation Sans"/>
                <a:cs typeface="Liberation Sans"/>
              </a:rPr>
              <a:t>ze</a:t>
            </a:r>
            <a:r>
              <a:rPr sz="4400" b="1" spc="125" dirty="0">
                <a:latin typeface="Times New Roman"/>
                <a:cs typeface="Times New Roman"/>
              </a:rPr>
              <a:t> </a:t>
            </a:r>
            <a:r>
              <a:rPr sz="4400" b="1" dirty="0">
                <a:latin typeface="Liberation Sans"/>
                <a:cs typeface="Liberation Sans"/>
              </a:rPr>
              <a:t>&amp;</a:t>
            </a:r>
            <a:r>
              <a:rPr sz="4400" b="1" spc="114" dirty="0">
                <a:latin typeface="Times New Roman"/>
                <a:cs typeface="Times New Roman"/>
              </a:rPr>
              <a:t> </a:t>
            </a:r>
            <a:r>
              <a:rPr sz="4400" b="1" spc="-5" dirty="0">
                <a:latin typeface="Liberation Sans"/>
                <a:cs typeface="Liberation Sans"/>
              </a:rPr>
              <a:t>Comp</a:t>
            </a:r>
            <a:r>
              <a:rPr sz="4400" b="1" spc="-20" dirty="0">
                <a:latin typeface="Liberation Sans"/>
                <a:cs typeface="Liberation Sans"/>
              </a:rPr>
              <a:t>l</a:t>
            </a:r>
            <a:r>
              <a:rPr sz="4400" b="1" spc="-5" dirty="0">
                <a:latin typeface="Liberation Sans"/>
                <a:cs typeface="Liberation Sans"/>
              </a:rPr>
              <a:t>exi</a:t>
            </a:r>
            <a:r>
              <a:rPr sz="4400" b="1" dirty="0">
                <a:latin typeface="Liberation Sans"/>
                <a:cs typeface="Liberation Sans"/>
              </a:rPr>
              <a:t>ty</a:t>
            </a:r>
            <a:endParaRPr sz="440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5965" y="1877049"/>
            <a:ext cx="2512060" cy="426720"/>
          </a:xfrm>
          <a:custGeom>
            <a:avLst/>
            <a:gdLst/>
            <a:ahLst/>
            <a:cxnLst/>
            <a:rect l="l" t="t" r="r" b="b"/>
            <a:pathLst>
              <a:path w="2512060" h="426719">
                <a:moveTo>
                  <a:pt x="0" y="426719"/>
                </a:moveTo>
                <a:lnTo>
                  <a:pt x="2512064" y="426719"/>
                </a:lnTo>
                <a:lnTo>
                  <a:pt x="2512064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88029" y="1877049"/>
            <a:ext cx="2512060" cy="426720"/>
          </a:xfrm>
          <a:custGeom>
            <a:avLst/>
            <a:gdLst/>
            <a:ahLst/>
            <a:cxnLst/>
            <a:rect l="l" t="t" r="r" b="b"/>
            <a:pathLst>
              <a:path w="2512060" h="426719">
                <a:moveTo>
                  <a:pt x="0" y="426719"/>
                </a:moveTo>
                <a:lnTo>
                  <a:pt x="2512064" y="426719"/>
                </a:lnTo>
                <a:lnTo>
                  <a:pt x="2512064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00099" y="1877049"/>
            <a:ext cx="2513330" cy="426720"/>
          </a:xfrm>
          <a:custGeom>
            <a:avLst/>
            <a:gdLst/>
            <a:ahLst/>
            <a:cxnLst/>
            <a:rect l="l" t="t" r="r" b="b"/>
            <a:pathLst>
              <a:path w="2513329" h="426719">
                <a:moveTo>
                  <a:pt x="0" y="426719"/>
                </a:moveTo>
                <a:lnTo>
                  <a:pt x="2513325" y="426719"/>
                </a:lnTo>
                <a:lnTo>
                  <a:pt x="2513325" y="0"/>
                </a:lnTo>
                <a:lnTo>
                  <a:pt x="0" y="0"/>
                </a:lnTo>
                <a:lnTo>
                  <a:pt x="0" y="4267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5965" y="2303776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8029" y="2303776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00099" y="2303776"/>
            <a:ext cx="2513330" cy="397510"/>
          </a:xfrm>
          <a:custGeom>
            <a:avLst/>
            <a:gdLst/>
            <a:ahLst/>
            <a:cxnLst/>
            <a:rect l="l" t="t" r="r" b="b"/>
            <a:pathLst>
              <a:path w="2513329" h="397510">
                <a:moveTo>
                  <a:pt x="0" y="397514"/>
                </a:moveTo>
                <a:lnTo>
                  <a:pt x="2513325" y="397514"/>
                </a:lnTo>
                <a:lnTo>
                  <a:pt x="2513325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965" y="2701290"/>
            <a:ext cx="2512060" cy="396240"/>
          </a:xfrm>
          <a:custGeom>
            <a:avLst/>
            <a:gdLst/>
            <a:ahLst/>
            <a:cxnLst/>
            <a:rect l="l" t="t" r="r" b="b"/>
            <a:pathLst>
              <a:path w="2512060" h="396239">
                <a:moveTo>
                  <a:pt x="0" y="396239"/>
                </a:moveTo>
                <a:lnTo>
                  <a:pt x="2512064" y="396239"/>
                </a:lnTo>
                <a:lnTo>
                  <a:pt x="251206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8029" y="2701290"/>
            <a:ext cx="2512060" cy="396240"/>
          </a:xfrm>
          <a:custGeom>
            <a:avLst/>
            <a:gdLst/>
            <a:ahLst/>
            <a:cxnLst/>
            <a:rect l="l" t="t" r="r" b="b"/>
            <a:pathLst>
              <a:path w="2512060" h="396239">
                <a:moveTo>
                  <a:pt x="0" y="396239"/>
                </a:moveTo>
                <a:lnTo>
                  <a:pt x="2512064" y="396239"/>
                </a:lnTo>
                <a:lnTo>
                  <a:pt x="251206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00099" y="2701290"/>
            <a:ext cx="2513330" cy="396240"/>
          </a:xfrm>
          <a:custGeom>
            <a:avLst/>
            <a:gdLst/>
            <a:ahLst/>
            <a:cxnLst/>
            <a:rect l="l" t="t" r="r" b="b"/>
            <a:pathLst>
              <a:path w="2513329" h="396239">
                <a:moveTo>
                  <a:pt x="0" y="396239"/>
                </a:moveTo>
                <a:lnTo>
                  <a:pt x="2513325" y="396239"/>
                </a:lnTo>
                <a:lnTo>
                  <a:pt x="25133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965" y="3097536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88029" y="3097536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00099" y="3097536"/>
            <a:ext cx="2513330" cy="397510"/>
          </a:xfrm>
          <a:custGeom>
            <a:avLst/>
            <a:gdLst/>
            <a:ahLst/>
            <a:cxnLst/>
            <a:rect l="l" t="t" r="r" b="b"/>
            <a:pathLst>
              <a:path w="2513329" h="397510">
                <a:moveTo>
                  <a:pt x="0" y="397514"/>
                </a:moveTo>
                <a:lnTo>
                  <a:pt x="2513325" y="397514"/>
                </a:lnTo>
                <a:lnTo>
                  <a:pt x="2513325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5965" y="3495044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01"/>
                </a:moveTo>
                <a:lnTo>
                  <a:pt x="2512064" y="397501"/>
                </a:lnTo>
                <a:lnTo>
                  <a:pt x="2512064" y="0"/>
                </a:lnTo>
                <a:lnTo>
                  <a:pt x="0" y="0"/>
                </a:lnTo>
                <a:lnTo>
                  <a:pt x="0" y="397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88029" y="3495044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01"/>
                </a:moveTo>
                <a:lnTo>
                  <a:pt x="2512064" y="397501"/>
                </a:lnTo>
                <a:lnTo>
                  <a:pt x="2512064" y="0"/>
                </a:lnTo>
                <a:lnTo>
                  <a:pt x="0" y="0"/>
                </a:lnTo>
                <a:lnTo>
                  <a:pt x="0" y="397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00099" y="3495044"/>
            <a:ext cx="2513330" cy="397510"/>
          </a:xfrm>
          <a:custGeom>
            <a:avLst/>
            <a:gdLst/>
            <a:ahLst/>
            <a:cxnLst/>
            <a:rect l="l" t="t" r="r" b="b"/>
            <a:pathLst>
              <a:path w="2513329" h="397510">
                <a:moveTo>
                  <a:pt x="0" y="397501"/>
                </a:moveTo>
                <a:lnTo>
                  <a:pt x="2513325" y="397501"/>
                </a:lnTo>
                <a:lnTo>
                  <a:pt x="2513325" y="0"/>
                </a:lnTo>
                <a:lnTo>
                  <a:pt x="0" y="0"/>
                </a:lnTo>
                <a:lnTo>
                  <a:pt x="0" y="3975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5965" y="3892546"/>
            <a:ext cx="2512060" cy="396240"/>
          </a:xfrm>
          <a:custGeom>
            <a:avLst/>
            <a:gdLst/>
            <a:ahLst/>
            <a:cxnLst/>
            <a:rect l="l" t="t" r="r" b="b"/>
            <a:pathLst>
              <a:path w="2512060" h="396239">
                <a:moveTo>
                  <a:pt x="0" y="396239"/>
                </a:moveTo>
                <a:lnTo>
                  <a:pt x="2512064" y="396239"/>
                </a:lnTo>
                <a:lnTo>
                  <a:pt x="251206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88029" y="3892546"/>
            <a:ext cx="2512060" cy="396240"/>
          </a:xfrm>
          <a:custGeom>
            <a:avLst/>
            <a:gdLst/>
            <a:ahLst/>
            <a:cxnLst/>
            <a:rect l="l" t="t" r="r" b="b"/>
            <a:pathLst>
              <a:path w="2512060" h="396239">
                <a:moveTo>
                  <a:pt x="0" y="396239"/>
                </a:moveTo>
                <a:lnTo>
                  <a:pt x="2512064" y="396239"/>
                </a:lnTo>
                <a:lnTo>
                  <a:pt x="2512064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0099" y="3892546"/>
            <a:ext cx="2513330" cy="396240"/>
          </a:xfrm>
          <a:custGeom>
            <a:avLst/>
            <a:gdLst/>
            <a:ahLst/>
            <a:cxnLst/>
            <a:rect l="l" t="t" r="r" b="b"/>
            <a:pathLst>
              <a:path w="2513329" h="396239">
                <a:moveTo>
                  <a:pt x="0" y="396239"/>
                </a:moveTo>
                <a:lnTo>
                  <a:pt x="2513325" y="396239"/>
                </a:lnTo>
                <a:lnTo>
                  <a:pt x="2513325" y="0"/>
                </a:lnTo>
                <a:lnTo>
                  <a:pt x="0" y="0"/>
                </a:lnTo>
                <a:lnTo>
                  <a:pt x="0" y="3962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5965" y="4288785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88029" y="4288785"/>
            <a:ext cx="2512060" cy="397510"/>
          </a:xfrm>
          <a:custGeom>
            <a:avLst/>
            <a:gdLst/>
            <a:ahLst/>
            <a:cxnLst/>
            <a:rect l="l" t="t" r="r" b="b"/>
            <a:pathLst>
              <a:path w="2512060" h="397510">
                <a:moveTo>
                  <a:pt x="0" y="397514"/>
                </a:moveTo>
                <a:lnTo>
                  <a:pt x="2512064" y="397514"/>
                </a:lnTo>
                <a:lnTo>
                  <a:pt x="2512064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00099" y="4288785"/>
            <a:ext cx="2513330" cy="397510"/>
          </a:xfrm>
          <a:custGeom>
            <a:avLst/>
            <a:gdLst/>
            <a:ahLst/>
            <a:cxnLst/>
            <a:rect l="l" t="t" r="r" b="b"/>
            <a:pathLst>
              <a:path w="2513329" h="397510">
                <a:moveTo>
                  <a:pt x="0" y="397514"/>
                </a:moveTo>
                <a:lnTo>
                  <a:pt x="2513325" y="397514"/>
                </a:lnTo>
                <a:lnTo>
                  <a:pt x="2513325" y="0"/>
                </a:lnTo>
                <a:lnTo>
                  <a:pt x="0" y="0"/>
                </a:lnTo>
                <a:lnTo>
                  <a:pt x="0" y="39751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41</a:t>
            </a:fld>
            <a:endParaRPr sz="1200" dirty="0">
              <a:latin typeface="DejaVu Sans"/>
              <a:cs typeface="DejaVu Sans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775966" y="1877049"/>
          <a:ext cx="7537453" cy="30530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2063"/>
                <a:gridCol w="2512070"/>
                <a:gridCol w="2513320"/>
              </a:tblGrid>
              <a:tr h="426719">
                <a:tc>
                  <a:txBody>
                    <a:bodyPr/>
                    <a:lstStyle/>
                    <a:p>
                      <a:endParaRPr sz="4400">
                        <a:latin typeface="Liberation Sans"/>
                        <a:cs typeface="Liberatio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537845" algn="l"/>
                        </a:tabLst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E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Androi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d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Fedor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a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75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Siz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e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71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4828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623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Domain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3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9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70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2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7520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Type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18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2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319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7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7495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Allow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125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9601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0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623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Transition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6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5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1496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3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397514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Unconfine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d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3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6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0050">
              <a:lnSpc>
                <a:spcPts val="5235"/>
              </a:lnSpc>
            </a:pPr>
            <a:r>
              <a:rPr sz="4400" spc="-40" dirty="0"/>
              <a:t>M</a:t>
            </a:r>
            <a:r>
              <a:rPr sz="4400" spc="-30" dirty="0"/>
              <a:t>iddlew</a:t>
            </a:r>
            <a:r>
              <a:rPr sz="4400" spc="-5" dirty="0"/>
              <a:t>a</a:t>
            </a:r>
            <a:r>
              <a:rPr sz="4400" dirty="0"/>
              <a:t>re</a:t>
            </a:r>
            <a:r>
              <a:rPr sz="4400" spc="120" dirty="0">
                <a:latin typeface="Times New Roman"/>
                <a:cs typeface="Times New Roman"/>
              </a:rPr>
              <a:t> </a:t>
            </a:r>
            <a:r>
              <a:rPr sz="4400" dirty="0"/>
              <a:t>MAC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dirty="0"/>
              <a:t>(MMAC)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42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761301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-5" dirty="0">
                <a:latin typeface="Liberation Sans"/>
                <a:cs typeface="Liberation Sans"/>
              </a:rPr>
              <a:t>Man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tt</a:t>
            </a:r>
            <a:r>
              <a:rPr sz="2800" spc="-5" dirty="0">
                <a:latin typeface="Liberation Sans"/>
                <a:cs typeface="Liberation Sans"/>
              </a:rPr>
              <a:t>ac</a:t>
            </a:r>
            <a:r>
              <a:rPr sz="2800" spc="5" dirty="0">
                <a:latin typeface="Liberation Sans"/>
                <a:cs typeface="Liberation Sans"/>
              </a:rPr>
              <a:t>k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dirty="0">
                <a:latin typeface="Liberation Sans"/>
                <a:cs typeface="Liberation Sans"/>
              </a:rPr>
              <a:t>cur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el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ddle</a:t>
            </a:r>
            <a:r>
              <a:rPr sz="2800" spc="-1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ar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5" dirty="0">
                <a:latin typeface="Liberation Sans"/>
                <a:cs typeface="Liberation Sans"/>
              </a:rPr>
              <a:t>er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56506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71" y="2466336"/>
            <a:ext cx="59112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ann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-10" dirty="0">
                <a:latin typeface="Liberation Sans"/>
                <a:cs typeface="Liberation Sans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b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add</a:t>
            </a:r>
            <a:r>
              <a:rPr sz="2400" spc="5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ss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Liberation Sans"/>
                <a:cs typeface="Liberation Sans"/>
              </a:rPr>
              <a:t>v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Liberation Sans"/>
                <a:cs typeface="Liberation Sans"/>
              </a:rPr>
              <a:t>k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dirty="0">
                <a:latin typeface="Liberation Sans"/>
                <a:cs typeface="Liberation Sans"/>
              </a:rPr>
              <a:t>el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l</a:t>
            </a:r>
            <a:r>
              <a:rPr sz="2400" spc="-15" dirty="0">
                <a:latin typeface="Liberation Sans"/>
                <a:cs typeface="Liberation Sans"/>
              </a:rPr>
              <a:t>a</a:t>
            </a:r>
            <a:r>
              <a:rPr sz="2400" spc="5" dirty="0">
                <a:latin typeface="Liberation Sans"/>
                <a:cs typeface="Liberation Sans"/>
              </a:rPr>
              <a:t>y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Liberation Sans"/>
                <a:cs typeface="Liberation Sans"/>
              </a:rPr>
              <a:t>M</a:t>
            </a:r>
            <a:r>
              <a:rPr sz="2400" spc="-35" dirty="0">
                <a:latin typeface="Liberation Sans"/>
                <a:cs typeface="Liberation Sans"/>
              </a:rPr>
              <a:t>A</a:t>
            </a:r>
            <a:r>
              <a:rPr sz="2400" spc="-5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20" y="307720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6470" y="2975607"/>
            <a:ext cx="7301865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SE</a:t>
            </a:r>
            <a:r>
              <a:rPr sz="2800" spc="-5" dirty="0">
                <a:latin typeface="Liberation Sans"/>
                <a:cs typeface="Liberation Sans"/>
              </a:rPr>
              <a:t>Linu</a:t>
            </a:r>
            <a:r>
              <a:rPr sz="2800" dirty="0">
                <a:latin typeface="Liberation Sans"/>
                <a:cs typeface="Liberation Sans"/>
              </a:rPr>
              <a:t>x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u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space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ob</a:t>
            </a:r>
            <a:r>
              <a:rPr sz="2800" spc="5" dirty="0">
                <a:latin typeface="Liberation Sans"/>
                <a:cs typeface="Liberation Sans"/>
              </a:rPr>
              <a:t>j</a:t>
            </a:r>
            <a:r>
              <a:rPr sz="2800" spc="-20" dirty="0">
                <a:latin typeface="Liberation Sans"/>
                <a:cs typeface="Liberation Sans"/>
              </a:rPr>
              <a:t>ec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anage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ode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eadil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appli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abl</a:t>
            </a:r>
            <a:r>
              <a:rPr sz="2800" spc="-20" dirty="0">
                <a:latin typeface="Liberation Sans"/>
                <a:cs typeface="Liberation Sans"/>
              </a:rPr>
              <a:t>e.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424" y="4099557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8271" y="3864008"/>
            <a:ext cx="4747895" cy="1539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9400"/>
              </a:lnSpc>
            </a:pPr>
            <a:r>
              <a:rPr sz="2400" spc="-25" dirty="0">
                <a:latin typeface="Liberation Sans"/>
                <a:cs typeface="Liberation Sans"/>
              </a:rPr>
              <a:t>B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n</a:t>
            </a:r>
            <a:r>
              <a:rPr sz="2400" spc="-10" dirty="0">
                <a:latin typeface="Liberation Sans"/>
                <a:cs typeface="Liberation Sans"/>
              </a:rPr>
              <a:t>de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I</a:t>
            </a:r>
            <a:r>
              <a:rPr sz="2400" spc="-25" dirty="0">
                <a:latin typeface="Liberation Sans"/>
                <a:cs typeface="Liberation Sans"/>
              </a:rPr>
              <a:t>P</a:t>
            </a:r>
            <a:r>
              <a:rPr sz="2400" spc="-15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spc="-10" dirty="0">
                <a:latin typeface="Liberation Sans"/>
                <a:cs typeface="Liberation Sans"/>
              </a:rPr>
              <a:t>t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spc="5" dirty="0">
                <a:latin typeface="Liberation Sans"/>
                <a:cs typeface="Liberation Sans"/>
              </a:rPr>
              <a:t>-</a:t>
            </a:r>
            <a:r>
              <a:rPr sz="2400" spc="-10" dirty="0">
                <a:latin typeface="Liberation Sans"/>
                <a:cs typeface="Liberation Sans"/>
              </a:rPr>
              <a:t>stag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dirty="0">
                <a:latin typeface="Liberation Sans"/>
                <a:cs typeface="Liberation Sans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ha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ns.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h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-10" dirty="0">
                <a:latin typeface="Liberation Sans"/>
                <a:cs typeface="Liberation Sans"/>
              </a:rPr>
              <a:t>c</a:t>
            </a:r>
            <a:r>
              <a:rPr sz="2400" spc="5" dirty="0">
                <a:latin typeface="Liberation Sans"/>
                <a:cs typeface="Liberation Sans"/>
              </a:rPr>
              <a:t>k</a:t>
            </a:r>
            <a:r>
              <a:rPr sz="2400" spc="-35" dirty="0">
                <a:latin typeface="Liberation Sans"/>
                <a:cs typeface="Liberation Sans"/>
              </a:rPr>
              <a:t>P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spc="5" dirty="0">
                <a:latin typeface="Liberation Sans"/>
                <a:cs typeface="Liberation Sans"/>
              </a:rPr>
              <a:t>r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ss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o</a:t>
            </a:r>
            <a:r>
              <a:rPr sz="2400" dirty="0">
                <a:latin typeface="Liberation Sans"/>
                <a:cs typeface="Liberation Sans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Liberation Sans"/>
                <a:cs typeface="Liberation Sans"/>
              </a:rPr>
              <a:t>A</a:t>
            </a:r>
            <a:r>
              <a:rPr sz="2400" spc="-25" dirty="0">
                <a:latin typeface="Liberation Sans"/>
                <a:cs typeface="Liberation Sans"/>
              </a:rPr>
              <a:t>P</a:t>
            </a:r>
            <a:r>
              <a:rPr sz="2400" spc="-10" dirty="0">
                <a:latin typeface="Liberation Sans"/>
                <a:cs typeface="Liberation Sans"/>
              </a:rPr>
              <a:t>I.</a:t>
            </a:r>
            <a:r>
              <a:rPr sz="2400" spc="-10" dirty="0">
                <a:latin typeface="Times New Roman"/>
                <a:cs typeface="Times New Roman"/>
              </a:rPr>
              <a:t>   </a:t>
            </a:r>
            <a:r>
              <a:rPr sz="2400" spc="-10" dirty="0">
                <a:latin typeface="Liberation Sans"/>
                <a:cs typeface="Liberation Sans"/>
              </a:rPr>
              <a:t>I</a:t>
            </a:r>
            <a:r>
              <a:rPr sz="2400" spc="25" dirty="0">
                <a:latin typeface="Liberation Sans"/>
                <a:cs typeface="Liberation Sans"/>
              </a:rPr>
              <a:t>m</a:t>
            </a:r>
            <a:r>
              <a:rPr sz="2400" spc="-10" dirty="0">
                <a:latin typeface="Liberation Sans"/>
                <a:cs typeface="Liberation Sans"/>
              </a:rPr>
              <a:t>p</a:t>
            </a:r>
            <a:r>
              <a:rPr sz="2400" spc="-5" dirty="0">
                <a:latin typeface="Liberation Sans"/>
                <a:cs typeface="Liberation Sans"/>
              </a:rPr>
              <a:t>li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at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on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fo</a:t>
            </a:r>
            <a:r>
              <a:rPr sz="2400" dirty="0">
                <a:latin typeface="Liberation Sans"/>
                <a:cs typeface="Liberation Sans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Liberation Sans"/>
                <a:cs typeface="Liberation Sans"/>
              </a:rPr>
              <a:t>S</a:t>
            </a:r>
            <a:r>
              <a:rPr sz="2400" spc="-25" dirty="0">
                <a:latin typeface="Liberation Sans"/>
                <a:cs typeface="Liberation Sans"/>
              </a:rPr>
              <a:t>E</a:t>
            </a:r>
            <a:r>
              <a:rPr sz="2400" spc="-10" dirty="0">
                <a:latin typeface="Liberation Sans"/>
                <a:cs typeface="Liberation Sans"/>
              </a:rPr>
              <a:t>L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nu</a:t>
            </a:r>
            <a:r>
              <a:rPr sz="2400" dirty="0">
                <a:latin typeface="Liberation Sans"/>
                <a:cs typeface="Liberation Sans"/>
              </a:rPr>
              <a:t>x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Liberation Sans"/>
                <a:cs typeface="Liberation Sans"/>
              </a:rPr>
              <a:t>p</a:t>
            </a:r>
            <a:r>
              <a:rPr sz="2400" dirty="0">
                <a:latin typeface="Liberation Sans"/>
                <a:cs typeface="Liberation Sans"/>
              </a:rPr>
              <a:t>o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5" dirty="0">
                <a:latin typeface="Liberation Sans"/>
                <a:cs typeface="Liberation Sans"/>
              </a:rPr>
              <a:t>y</a:t>
            </a:r>
            <a:r>
              <a:rPr sz="2400" spc="-10" dirty="0">
                <a:latin typeface="Liberation Sans"/>
                <a:cs typeface="Liberation Sans"/>
              </a:rPr>
              <a:t>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424" y="4608828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424" y="5118098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620" y="564006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6470" y="5538469"/>
            <a:ext cx="701865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Requi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a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separ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idd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2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</a:t>
            </a:r>
            <a:r>
              <a:rPr sz="2800" spc="-40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spc="10" dirty="0">
                <a:latin typeface="Liberation Sans"/>
                <a:cs typeface="Liberation Sans"/>
              </a:rPr>
              <a:t>a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5" dirty="0">
                <a:latin typeface="Liberation Sans"/>
                <a:cs typeface="Liberation Sans"/>
              </a:rPr>
              <a:t>er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6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9030">
              <a:lnSpc>
                <a:spcPts val="5235"/>
              </a:lnSpc>
            </a:pPr>
            <a:r>
              <a:rPr sz="4400" dirty="0"/>
              <a:t>M</a:t>
            </a:r>
            <a:r>
              <a:rPr sz="4400" spc="5" dirty="0"/>
              <a:t>M</a:t>
            </a:r>
            <a:r>
              <a:rPr sz="4400" spc="-5" dirty="0"/>
              <a:t>A</a:t>
            </a:r>
            <a:r>
              <a:rPr sz="4400" dirty="0"/>
              <a:t>C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5" dirty="0"/>
              <a:t>mecha</a:t>
            </a:r>
            <a:r>
              <a:rPr sz="4400" spc="-25" dirty="0"/>
              <a:t>ni</a:t>
            </a:r>
            <a:r>
              <a:rPr sz="4400" spc="-5" dirty="0"/>
              <a:t>s</a:t>
            </a:r>
            <a:r>
              <a:rPr sz="4400" dirty="0"/>
              <a:t>ms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43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263461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-10" dirty="0">
                <a:latin typeface="Liberation Sans"/>
                <a:cs typeface="Liberation Sans"/>
              </a:rPr>
              <a:t>I</a:t>
            </a:r>
            <a:r>
              <a:rPr sz="2800" spc="-20" dirty="0">
                <a:latin typeface="Liberation Sans"/>
                <a:cs typeface="Liberation Sans"/>
              </a:rPr>
              <a:t>ns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spc="5" dirty="0">
                <a:latin typeface="Liberation Sans"/>
                <a:cs typeface="Liberation Sans"/>
              </a:rPr>
              <a:t>-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C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6793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9712" rIns="0" bIns="0" rtlCol="0">
            <a:spAutoFit/>
          </a:bodyPr>
          <a:lstStyle/>
          <a:p>
            <a:pPr marL="723900" marR="6350">
              <a:lnSpc>
                <a:spcPct val="133600"/>
              </a:lnSpc>
            </a:pPr>
            <a:r>
              <a:rPr sz="2800" spc="-30" dirty="0"/>
              <a:t>E</a:t>
            </a:r>
            <a:r>
              <a:rPr sz="2800" spc="-25" dirty="0"/>
              <a:t>n</a:t>
            </a:r>
            <a:r>
              <a:rPr sz="2800" spc="-10" dirty="0"/>
              <a:t>f</a:t>
            </a:r>
            <a:r>
              <a:rPr sz="2800" spc="-5" dirty="0"/>
              <a:t>o</a:t>
            </a:r>
            <a:r>
              <a:rPr sz="2800" spc="5" dirty="0"/>
              <a:t>r</a:t>
            </a:r>
            <a:r>
              <a:rPr sz="2800" dirty="0"/>
              <a:t>ced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/>
              <a:t>b</a:t>
            </a:r>
            <a:r>
              <a:rPr sz="2800" dirty="0"/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/>
              <a:t>P</a:t>
            </a:r>
            <a:r>
              <a:rPr sz="2800" spc="-5" dirty="0"/>
              <a:t>a</a:t>
            </a:r>
            <a:r>
              <a:rPr sz="2800" spc="5" dirty="0"/>
              <a:t>c</a:t>
            </a:r>
            <a:r>
              <a:rPr sz="2800" dirty="0"/>
              <a:t>kage</a:t>
            </a:r>
            <a:r>
              <a:rPr sz="2800" spc="-5" dirty="0"/>
              <a:t>Manage</a:t>
            </a:r>
            <a:r>
              <a:rPr sz="2800" spc="5" dirty="0"/>
              <a:t>r</a:t>
            </a:r>
            <a:r>
              <a:rPr sz="2800" spc="-40" dirty="0"/>
              <a:t>S</a:t>
            </a:r>
            <a:r>
              <a:rPr sz="2800" spc="10" dirty="0"/>
              <a:t>e</a:t>
            </a:r>
            <a:r>
              <a:rPr sz="2800" spc="-5" dirty="0"/>
              <a:t>r</a:t>
            </a:r>
            <a:r>
              <a:rPr sz="2800" spc="5" dirty="0"/>
              <a:t>v</a:t>
            </a:r>
            <a:r>
              <a:rPr sz="2800" spc="-5" dirty="0"/>
              <a:t>i</a:t>
            </a:r>
            <a:r>
              <a:rPr sz="2800" spc="5" dirty="0"/>
              <a:t>c</a:t>
            </a:r>
            <a:r>
              <a:rPr sz="2800" spc="-10" dirty="0"/>
              <a:t>e.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30" dirty="0"/>
              <a:t>B</a:t>
            </a:r>
            <a:r>
              <a:rPr sz="2800" spc="-5" dirty="0"/>
              <a:t>a</a:t>
            </a:r>
            <a:r>
              <a:rPr sz="2800" spc="5" dirty="0"/>
              <a:t>s</a:t>
            </a:r>
            <a:r>
              <a:rPr sz="2800" spc="-5" dirty="0"/>
              <a:t>e</a:t>
            </a:r>
            <a:r>
              <a:rPr sz="2800" dirty="0"/>
              <a:t>d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/>
              <a:t>o</a:t>
            </a:r>
            <a:r>
              <a:rPr sz="2800" dirty="0"/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/>
              <a:t>a</a:t>
            </a:r>
            <a:r>
              <a:rPr sz="2800" spc="-5" dirty="0"/>
              <a:t>p</a:t>
            </a:r>
            <a:r>
              <a:rPr sz="2800" dirty="0"/>
              <a:t>p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dirty="0"/>
              <a:t>ce</a:t>
            </a:r>
            <a:r>
              <a:rPr sz="2800" spc="-5" dirty="0"/>
              <a:t>rti</a:t>
            </a:r>
            <a:r>
              <a:rPr sz="2800" spc="-10" dirty="0"/>
              <a:t>f</a:t>
            </a:r>
            <a:r>
              <a:rPr sz="2800" spc="-5" dirty="0"/>
              <a:t>i</a:t>
            </a:r>
            <a:r>
              <a:rPr sz="2800" spc="5" dirty="0"/>
              <a:t>c</a:t>
            </a:r>
            <a:r>
              <a:rPr sz="2800" spc="-25" dirty="0"/>
              <a:t>a</a:t>
            </a:r>
            <a:r>
              <a:rPr sz="2800" spc="-10" dirty="0"/>
              <a:t>t</a:t>
            </a:r>
            <a:r>
              <a:rPr sz="2800" spc="-25" dirty="0"/>
              <a:t>e</a:t>
            </a:r>
            <a:r>
              <a:rPr sz="2800" spc="-10" dirty="0"/>
              <a:t>,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/>
              <a:t>pac</a:t>
            </a:r>
            <a:r>
              <a:rPr sz="2800" spc="5" dirty="0"/>
              <a:t>k</a:t>
            </a:r>
            <a:r>
              <a:rPr sz="2800" spc="-5" dirty="0"/>
              <a:t>a</a:t>
            </a:r>
            <a:r>
              <a:rPr sz="2800" spc="-10" dirty="0"/>
              <a:t>g</a:t>
            </a:r>
            <a:r>
              <a:rPr sz="2800" dirty="0"/>
              <a:t>e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/>
              <a:t>n</a:t>
            </a:r>
            <a:r>
              <a:rPr sz="2800" spc="10" dirty="0"/>
              <a:t>am</a:t>
            </a:r>
            <a:r>
              <a:rPr sz="2800" spc="-20" dirty="0"/>
              <a:t>e.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/>
              <a:t>Ca</a:t>
            </a:r>
            <a:r>
              <a:rPr sz="2800" dirty="0"/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/>
              <a:t>di</a:t>
            </a:r>
            <a:r>
              <a:rPr sz="2800" spc="5" dirty="0"/>
              <a:t>s</a:t>
            </a:r>
            <a:r>
              <a:rPr sz="2800" spc="-5" dirty="0"/>
              <a:t>a</a:t>
            </a:r>
            <a:r>
              <a:rPr sz="2800" spc="-10" dirty="0"/>
              <a:t>b</a:t>
            </a:r>
            <a:r>
              <a:rPr sz="2800" spc="5" dirty="0"/>
              <a:t>l</a:t>
            </a:r>
            <a:r>
              <a:rPr sz="2800" dirty="0"/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/>
              <a:t>eve</a:t>
            </a:r>
            <a:r>
              <a:rPr sz="2800" dirty="0"/>
              <a:t>n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/>
              <a:t>p</a:t>
            </a:r>
            <a:r>
              <a:rPr sz="2800" spc="5" dirty="0"/>
              <a:t>r</a:t>
            </a:r>
            <a:r>
              <a:rPr sz="2800" spc="-5" dirty="0"/>
              <a:t>e</a:t>
            </a:r>
            <a:r>
              <a:rPr sz="2800" spc="5" dirty="0"/>
              <a:t>-</a:t>
            </a:r>
            <a:r>
              <a:rPr sz="2800" spc="-5" dirty="0"/>
              <a:t>i</a:t>
            </a:r>
            <a:r>
              <a:rPr sz="2800" spc="-20" dirty="0"/>
              <a:t>ns</a:t>
            </a:r>
            <a:r>
              <a:rPr sz="2800" spc="-5" dirty="0"/>
              <a:t>t</a:t>
            </a:r>
            <a:r>
              <a:rPr sz="2800" spc="-10" dirty="0"/>
              <a:t>a</a:t>
            </a:r>
            <a:r>
              <a:rPr sz="2800" spc="5" dirty="0"/>
              <a:t>l</a:t>
            </a:r>
            <a:r>
              <a:rPr sz="2800" spc="-5" dirty="0"/>
              <a:t>le</a:t>
            </a:r>
            <a:r>
              <a:rPr sz="2800" dirty="0"/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/>
              <a:t>apps.</a:t>
            </a:r>
            <a:endParaRPr sz="2800">
              <a:latin typeface="Times New Roman"/>
              <a:cs typeface="Times New Roman"/>
            </a:endParaRPr>
          </a:p>
          <a:p>
            <a:pPr marL="723900">
              <a:lnSpc>
                <a:spcPct val="100000"/>
              </a:lnSpc>
              <a:spcBef>
                <a:spcPts val="1130"/>
              </a:spcBef>
            </a:pPr>
            <a:r>
              <a:rPr sz="2800" spc="-5" dirty="0"/>
              <a:t>Li</a:t>
            </a:r>
            <a:r>
              <a:rPr sz="2800" spc="10" dirty="0"/>
              <a:t>n</a:t>
            </a:r>
            <a:r>
              <a:rPr sz="2800" dirty="0"/>
              <a:t>kage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/>
              <a:t>t</a:t>
            </a:r>
            <a:r>
              <a:rPr sz="2800" dirty="0"/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/>
              <a:t>SE</a:t>
            </a:r>
            <a:r>
              <a:rPr sz="2800" spc="-5" dirty="0"/>
              <a:t>Linu</a:t>
            </a:r>
            <a:r>
              <a:rPr sz="2800" dirty="0"/>
              <a:t>x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/>
              <a:t>po</a:t>
            </a:r>
            <a:r>
              <a:rPr sz="2800" spc="5" dirty="0"/>
              <a:t>l</a:t>
            </a:r>
            <a:r>
              <a:rPr sz="2800" spc="-5" dirty="0"/>
              <a:t>i</a:t>
            </a:r>
            <a:r>
              <a:rPr sz="2800" spc="5" dirty="0"/>
              <a:t>c</a:t>
            </a:r>
            <a:r>
              <a:rPr sz="2800" dirty="0"/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/>
              <a:t>v</a:t>
            </a:r>
            <a:r>
              <a:rPr sz="2800" spc="-5" dirty="0"/>
              <a:t>i</a:t>
            </a:r>
            <a:r>
              <a:rPr sz="2800" dirty="0"/>
              <a:t>a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/>
              <a:t>sei</a:t>
            </a:r>
            <a:r>
              <a:rPr sz="2800" spc="-10" dirty="0"/>
              <a:t>nf</a:t>
            </a:r>
            <a:r>
              <a:rPr sz="2800" dirty="0"/>
              <a:t>o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20" dirty="0"/>
              <a:t>t</a:t>
            </a:r>
            <a:r>
              <a:rPr sz="2800" spc="-5" dirty="0"/>
              <a:t>ag.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313816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424" y="370966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424" y="427989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620" y="485012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6470" y="4748528"/>
            <a:ext cx="5554345" cy="1042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evo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ion</a:t>
            </a:r>
            <a:endParaRPr sz="28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410"/>
              </a:spcBef>
            </a:pPr>
            <a:r>
              <a:rPr sz="2800" spc="-10" dirty="0">
                <a:latin typeface="Liberation Sans"/>
                <a:cs typeface="Liberation Sans"/>
              </a:rPr>
              <a:t>I</a:t>
            </a:r>
            <a:r>
              <a:rPr sz="2800" spc="-25" dirty="0">
                <a:latin typeface="Liberation Sans"/>
                <a:cs typeface="Liberation Sans"/>
              </a:rPr>
              <a:t>n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15" dirty="0">
                <a:latin typeface="Liberation Sans"/>
                <a:cs typeface="Liberation Sans"/>
              </a:rPr>
              <a:t>C</a:t>
            </a:r>
            <a:r>
              <a:rPr sz="2800" spc="-10" dirty="0">
                <a:latin typeface="Liberation Sans"/>
                <a:cs typeface="Liberation Sans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on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ovide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C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2620" y="545718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77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4162" y="744215"/>
            <a:ext cx="3532504" cy="67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spc="-5" dirty="0">
                <a:latin typeface="Liberation Sans"/>
                <a:cs typeface="Liberation Sans"/>
              </a:rPr>
              <a:t>Cas</a:t>
            </a:r>
            <a:r>
              <a:rPr sz="4400" b="1" dirty="0">
                <a:latin typeface="Liberation Sans"/>
                <a:cs typeface="Liberation Sans"/>
              </a:rPr>
              <a:t>e</a:t>
            </a:r>
            <a:r>
              <a:rPr sz="4400" b="1" spc="114" dirty="0">
                <a:latin typeface="Times New Roman"/>
                <a:cs typeface="Times New Roman"/>
              </a:rPr>
              <a:t> </a:t>
            </a:r>
            <a:r>
              <a:rPr sz="4400" b="1" spc="-25" dirty="0">
                <a:latin typeface="Liberation Sans"/>
                <a:cs typeface="Liberation Sans"/>
              </a:rPr>
              <a:t>St</a:t>
            </a:r>
            <a:r>
              <a:rPr sz="4400" b="1" spc="-40" dirty="0">
                <a:latin typeface="Liberation Sans"/>
                <a:cs typeface="Liberation Sans"/>
              </a:rPr>
              <a:t>u</a:t>
            </a:r>
            <a:r>
              <a:rPr sz="4400" b="1" spc="-35" dirty="0">
                <a:latin typeface="Liberation Sans"/>
                <a:cs typeface="Liberation Sans"/>
              </a:rPr>
              <a:t>d</a:t>
            </a:r>
            <a:r>
              <a:rPr sz="4400" b="1" spc="-10" dirty="0">
                <a:latin typeface="Liberation Sans"/>
                <a:cs typeface="Liberation Sans"/>
              </a:rPr>
              <a:t>i</a:t>
            </a:r>
            <a:r>
              <a:rPr sz="4400" b="1" spc="-5" dirty="0">
                <a:latin typeface="Liberation Sans"/>
                <a:cs typeface="Liberation Sans"/>
              </a:rPr>
              <a:t>es</a:t>
            </a:r>
            <a:endParaRPr sz="44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44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1670" y="213994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5520" y="2037076"/>
            <a:ext cx="217741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Roo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5" dirty="0">
                <a:latin typeface="Liberation Sans"/>
                <a:cs typeface="Liberation Sans"/>
              </a:rPr>
              <a:t>plo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ts.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914400" y="1848086"/>
            <a:ext cx="8229600" cy="2339102"/>
          </a:xfrm>
          <a:prstGeom prst="rect">
            <a:avLst/>
          </a:prstGeom>
        </p:spPr>
        <p:txBody>
          <a:bodyPr vert="horz" wrap="square" lIns="0" tIns="770890" rIns="0" bIns="0" rtlCol="0">
            <a:spAutoFit/>
          </a:bodyPr>
          <a:lstStyle/>
          <a:p>
            <a:pPr marL="400050" marR="6350" indent="0">
              <a:lnSpc>
                <a:spcPct val="100000"/>
              </a:lnSpc>
              <a:buNone/>
            </a:pPr>
            <a:r>
              <a:rPr spc="-10" dirty="0" smtClean="0"/>
              <a:t>E</a:t>
            </a:r>
            <a:r>
              <a:rPr spc="-25" dirty="0" smtClean="0"/>
              <a:t>x</a:t>
            </a:r>
            <a:r>
              <a:rPr dirty="0" smtClean="0"/>
              <a:t>p</a:t>
            </a:r>
            <a:r>
              <a:rPr spc="-5" dirty="0" smtClean="0"/>
              <a:t>l</a:t>
            </a:r>
            <a:r>
              <a:rPr dirty="0" smtClean="0"/>
              <a:t>o</a:t>
            </a:r>
            <a:r>
              <a:rPr spc="-5" dirty="0" smtClean="0"/>
              <a:t>i</a:t>
            </a:r>
            <a:r>
              <a:rPr dirty="0" smtClean="0"/>
              <a:t>d</a:t>
            </a:r>
            <a:r>
              <a:rPr spc="-10" dirty="0"/>
              <a:t>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5" dirty="0"/>
              <a:t>R</a:t>
            </a:r>
            <a:r>
              <a:rPr dirty="0"/>
              <a:t>ag</a:t>
            </a:r>
            <a:r>
              <a:rPr spc="10" dirty="0"/>
              <a:t>e</a:t>
            </a:r>
            <a:r>
              <a:rPr spc="-20" dirty="0"/>
              <a:t>A</a:t>
            </a:r>
            <a:r>
              <a:rPr dirty="0"/>
              <a:t>ga</a:t>
            </a:r>
            <a:r>
              <a:rPr spc="-5" dirty="0"/>
              <a:t>i</a:t>
            </a:r>
            <a:r>
              <a:rPr dirty="0"/>
              <a:t>n</a:t>
            </a:r>
            <a:r>
              <a:rPr spc="5" dirty="0"/>
              <a:t>s</a:t>
            </a:r>
            <a:r>
              <a:rPr spc="-15" dirty="0"/>
              <a:t>t</a:t>
            </a:r>
            <a:r>
              <a:rPr spc="-20" dirty="0"/>
              <a:t>T</a:t>
            </a:r>
            <a:r>
              <a:rPr spc="10" dirty="0"/>
              <a:t>h</a:t>
            </a:r>
            <a:r>
              <a:rPr dirty="0"/>
              <a:t>e</a:t>
            </a:r>
            <a:r>
              <a:rPr spc="-5" dirty="0"/>
              <a:t>C</a:t>
            </a:r>
            <a:r>
              <a:rPr dirty="0"/>
              <a:t>ag</a:t>
            </a:r>
            <a:r>
              <a:rPr spc="10" dirty="0"/>
              <a:t>e</a:t>
            </a:r>
            <a:r>
              <a:rPr spc="-10" dirty="0"/>
              <a:t>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G</a:t>
            </a:r>
            <a:r>
              <a:rPr spc="-10" dirty="0"/>
              <a:t>i</a:t>
            </a:r>
            <a:r>
              <a:rPr dirty="0"/>
              <a:t>ng</a:t>
            </a:r>
            <a:r>
              <a:rPr spc="10" dirty="0"/>
              <a:t>e</a:t>
            </a:r>
            <a:r>
              <a:rPr spc="-10" dirty="0"/>
              <a:t>r</a:t>
            </a:r>
            <a:r>
              <a:rPr spc="-20" dirty="0"/>
              <a:t>B</a:t>
            </a:r>
            <a:r>
              <a:rPr spc="-10" dirty="0"/>
              <a:t>r</a:t>
            </a:r>
            <a:r>
              <a:rPr spc="10" dirty="0"/>
              <a:t>e</a:t>
            </a:r>
            <a:r>
              <a:rPr dirty="0"/>
              <a:t>a</a:t>
            </a:r>
            <a:r>
              <a:rPr spc="5" dirty="0"/>
              <a:t>k</a:t>
            </a:r>
            <a:r>
              <a:rPr spc="-10" dirty="0"/>
              <a:t>,</a:t>
            </a:r>
            <a:r>
              <a:rPr spc="-10" dirty="0">
                <a:latin typeface="Times New Roman"/>
                <a:cs typeface="Times New Roman"/>
              </a:rPr>
              <a:t> </a:t>
            </a:r>
            <a:r>
              <a:rPr spc="-10" dirty="0"/>
              <a:t>Ki</a:t>
            </a:r>
            <a:r>
              <a:rPr spc="-5" dirty="0"/>
              <a:t>l</a:t>
            </a:r>
            <a:r>
              <a:rPr spc="-10" dirty="0"/>
              <a:t>l</a:t>
            </a:r>
            <a:r>
              <a:rPr spc="-5" dirty="0"/>
              <a:t>i</a:t>
            </a:r>
            <a:r>
              <a:rPr dirty="0"/>
              <a:t>ng</a:t>
            </a:r>
            <a:r>
              <a:rPr spc="-15" dirty="0"/>
              <a:t>I</a:t>
            </a:r>
            <a:r>
              <a:rPr dirty="0"/>
              <a:t>n</a:t>
            </a:r>
            <a:r>
              <a:rPr spc="-15" dirty="0"/>
              <a:t>T</a:t>
            </a:r>
            <a:r>
              <a:rPr dirty="0"/>
              <a:t>h</a:t>
            </a:r>
            <a:r>
              <a:rPr spc="10" dirty="0"/>
              <a:t>e</a:t>
            </a:r>
            <a:r>
              <a:rPr spc="-5" dirty="0"/>
              <a:t>N</a:t>
            </a:r>
            <a:r>
              <a:rPr dirty="0"/>
              <a:t>a</a:t>
            </a:r>
            <a:r>
              <a:rPr spc="10" dirty="0"/>
              <a:t>me</a:t>
            </a:r>
            <a:r>
              <a:rPr spc="-20" dirty="0"/>
              <a:t>O</a:t>
            </a:r>
            <a:r>
              <a:rPr spc="-15" dirty="0"/>
              <a:t>f</a:t>
            </a:r>
            <a:r>
              <a:rPr spc="-10" dirty="0"/>
              <a:t>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-20" dirty="0"/>
              <a:t>Z</a:t>
            </a:r>
            <a:r>
              <a:rPr spc="-5" dirty="0"/>
              <a:t>i</a:t>
            </a:r>
            <a:r>
              <a:rPr spc="10" dirty="0"/>
              <a:t>m</a:t>
            </a:r>
            <a:r>
              <a:rPr dirty="0"/>
              <a:t>per</a:t>
            </a:r>
            <a:r>
              <a:rPr spc="-10" dirty="0"/>
              <a:t>l</a:t>
            </a:r>
            <a:r>
              <a:rPr spc="-5" dirty="0"/>
              <a:t>i</a:t>
            </a:r>
            <a:r>
              <a:rPr spc="5" dirty="0"/>
              <a:t>c</a:t>
            </a:r>
            <a:r>
              <a:rPr dirty="0"/>
              <a:t>h</a:t>
            </a:r>
            <a:r>
              <a:rPr spc="-10" dirty="0"/>
              <a:t>,</a:t>
            </a:r>
            <a:r>
              <a:rPr spc="65" dirty="0">
                <a:latin typeface="Times New Roman"/>
                <a:cs typeface="Times New Roman"/>
              </a:rPr>
              <a:t> </a:t>
            </a:r>
            <a:r>
              <a:rPr spc="10" dirty="0"/>
              <a:t>mem</a:t>
            </a:r>
            <a:r>
              <a:rPr dirty="0"/>
              <a:t>p</a:t>
            </a:r>
            <a:r>
              <a:rPr spc="10" dirty="0"/>
              <a:t>o</a:t>
            </a:r>
            <a:r>
              <a:rPr dirty="0"/>
              <a:t>d</a:t>
            </a:r>
            <a:r>
              <a:rPr spc="-10" dirty="0"/>
              <a:t>r</a:t>
            </a:r>
            <a:r>
              <a:rPr dirty="0"/>
              <a:t>o</a:t>
            </a:r>
            <a:r>
              <a:rPr spc="-5" dirty="0"/>
              <a:t>i</a:t>
            </a:r>
            <a:r>
              <a:rPr dirty="0"/>
              <a:t>d</a:t>
            </a:r>
            <a:r>
              <a:rPr spc="-10" dirty="0"/>
              <a:t>.</a:t>
            </a:r>
          </a:p>
          <a:p>
            <a:pPr marL="311150">
              <a:lnSpc>
                <a:spcPct val="100000"/>
              </a:lnSpc>
              <a:spcBef>
                <a:spcPts val="1130"/>
              </a:spcBef>
            </a:pPr>
            <a:r>
              <a:rPr sz="2800" spc="-25" dirty="0"/>
              <a:t>F</a:t>
            </a:r>
            <a:r>
              <a:rPr sz="2800" spc="-5" dirty="0"/>
              <a:t>la</a:t>
            </a:r>
            <a:r>
              <a:rPr sz="2800" spc="-15" dirty="0"/>
              <a:t>w</a:t>
            </a:r>
            <a:r>
              <a:rPr sz="2800" spc="-5" dirty="0"/>
              <a:t>e</a:t>
            </a:r>
            <a:r>
              <a:rPr sz="2800" dirty="0"/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10" dirty="0" smtClean="0"/>
              <a:t>a</a:t>
            </a:r>
            <a:r>
              <a:rPr sz="2800" spc="-5" dirty="0" smtClean="0"/>
              <a:t>p</a:t>
            </a:r>
            <a:r>
              <a:rPr sz="2800" spc="-10" dirty="0" smtClean="0"/>
              <a:t>p</a:t>
            </a:r>
            <a:r>
              <a:rPr sz="2800" spc="5" dirty="0" smtClean="0"/>
              <a:t>s</a:t>
            </a:r>
            <a:endParaRPr lang="en-US" sz="2800" spc="-10" dirty="0" smtClean="0"/>
          </a:p>
        </p:txBody>
      </p:sp>
      <p:sp>
        <p:nvSpPr>
          <p:cNvPr id="8" name="object 8"/>
          <p:cNvSpPr txBox="1"/>
          <p:nvPr/>
        </p:nvSpPr>
        <p:spPr>
          <a:xfrm>
            <a:off x="1093474" y="428243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17321" y="4187188"/>
            <a:ext cx="563245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0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kype</a:t>
            </a:r>
            <a:r>
              <a:rPr sz="2600" spc="-10" dirty="0">
                <a:latin typeface="Liberation Sans"/>
                <a:cs typeface="Liberation Sans"/>
              </a:rPr>
              <a:t>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L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5" dirty="0">
                <a:latin typeface="Liberation Sans"/>
                <a:cs typeface="Liberation Sans"/>
              </a:rPr>
              <a:t>k</a:t>
            </a:r>
            <a:r>
              <a:rPr sz="2600" dirty="0">
                <a:latin typeface="Liberation Sans"/>
                <a:cs typeface="Liberation Sans"/>
              </a:rPr>
              <a:t>ou</a:t>
            </a:r>
            <a:r>
              <a:rPr sz="2600" spc="-10" dirty="0">
                <a:latin typeface="Liberation Sans"/>
                <a:cs typeface="Liberation Sans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Mo</a:t>
            </a:r>
            <a:r>
              <a:rPr sz="2600" spc="10" dirty="0">
                <a:latin typeface="Liberation Sans"/>
                <a:cs typeface="Liberation Sans"/>
              </a:rPr>
              <a:t>b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,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pera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Mo</a:t>
            </a:r>
            <a:r>
              <a:rPr sz="2600" spc="10" dirty="0">
                <a:latin typeface="Liberation Sans"/>
                <a:cs typeface="Liberation Sans"/>
              </a:rPr>
              <a:t>b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1670" y="482853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85520" y="4726938"/>
            <a:ext cx="442976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iga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S</a:t>
            </a:r>
            <a:r>
              <a:rPr sz="2800" spc="-20" dirty="0">
                <a:latin typeface="Liberation Sans"/>
                <a:cs typeface="Liberation Sans"/>
              </a:rPr>
              <a:t>E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nd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oi</a:t>
            </a:r>
            <a:r>
              <a:rPr sz="2800" spc="-20" dirty="0">
                <a:latin typeface="Liberation Sans"/>
                <a:cs typeface="Liberation Sans"/>
              </a:rPr>
              <a:t>d.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79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5235"/>
              </a:lnSpc>
            </a:pPr>
            <a:r>
              <a:rPr sz="4400" spc="-5" dirty="0"/>
              <a:t>Cas</a:t>
            </a:r>
            <a:r>
              <a:rPr sz="4400" dirty="0"/>
              <a:t>e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25" dirty="0"/>
              <a:t>St</a:t>
            </a:r>
            <a:r>
              <a:rPr sz="4400" spc="-40" dirty="0"/>
              <a:t>u</a:t>
            </a:r>
            <a:r>
              <a:rPr sz="4400" spc="-35" dirty="0"/>
              <a:t>d</a:t>
            </a:r>
            <a:r>
              <a:rPr sz="4400" spc="-5" dirty="0"/>
              <a:t>y</a:t>
            </a:r>
            <a:r>
              <a:rPr sz="4400" dirty="0"/>
              <a:t>: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25" dirty="0"/>
              <a:t>/p</a:t>
            </a:r>
            <a:r>
              <a:rPr sz="4400" dirty="0"/>
              <a:t>r</a:t>
            </a:r>
            <a:r>
              <a:rPr sz="4400" spc="-40" dirty="0"/>
              <a:t>o</a:t>
            </a:r>
            <a:r>
              <a:rPr sz="4400" spc="-30" dirty="0"/>
              <a:t>c</a:t>
            </a:r>
            <a:r>
              <a:rPr sz="4400" spc="-10" dirty="0"/>
              <a:t>/</a:t>
            </a:r>
            <a:r>
              <a:rPr sz="4400" spc="-25" dirty="0"/>
              <a:t>pid/</a:t>
            </a:r>
            <a:r>
              <a:rPr sz="4400" spc="-5" dirty="0"/>
              <a:t>mem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45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2282190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20" dirty="0">
                <a:latin typeface="Liberation Sans"/>
                <a:cs typeface="Liberation Sans"/>
              </a:rPr>
              <a:t>oc</a:t>
            </a: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-5" dirty="0">
                <a:latin typeface="Liberation Sans"/>
                <a:cs typeface="Liberation Sans"/>
              </a:rPr>
              <a:t>pi</a:t>
            </a:r>
            <a:r>
              <a:rPr sz="2800" spc="-25" dirty="0">
                <a:latin typeface="Liberation Sans"/>
                <a:cs typeface="Liberation Sans"/>
              </a:rPr>
              <a:t>d</a:t>
            </a: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25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em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61586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71" y="2320438"/>
            <a:ext cx="7013575" cy="1091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6500"/>
              </a:lnSpc>
            </a:pPr>
            <a:r>
              <a:rPr sz="2600" spc="-20" dirty="0">
                <a:latin typeface="Liberation Sans"/>
                <a:cs typeface="Liberation Sans"/>
              </a:rPr>
              <a:t>Kernel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5" dirty="0">
                <a:latin typeface="Liberation Sans"/>
                <a:cs typeface="Liberation Sans"/>
              </a:rPr>
              <a:t>cc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ss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2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spc="-15" dirty="0">
                <a:latin typeface="Liberation Sans"/>
                <a:cs typeface="Liberation Sans"/>
              </a:rPr>
              <a:t>y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Liberation Sans"/>
                <a:cs typeface="Liberation Sans"/>
              </a:rPr>
              <a:t>W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5" dirty="0">
                <a:latin typeface="Liberation Sans"/>
                <a:cs typeface="Liberation Sans"/>
              </a:rPr>
              <a:t>it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5" dirty="0">
                <a:latin typeface="Liberation Sans"/>
                <a:cs typeface="Liberation Sans"/>
              </a:rPr>
              <a:t>cc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enab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L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nux</a:t>
            </a:r>
            <a:r>
              <a:rPr sz="2600" spc="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2</a:t>
            </a:r>
            <a:r>
              <a:rPr sz="2600" spc="-15" dirty="0">
                <a:latin typeface="Liberation Sans"/>
                <a:cs typeface="Liberation Sans"/>
              </a:rPr>
              <a:t>.</a:t>
            </a:r>
            <a:r>
              <a:rPr sz="2600" dirty="0">
                <a:latin typeface="Liberation Sans"/>
                <a:cs typeface="Liberation Sans"/>
              </a:rPr>
              <a:t>6</a:t>
            </a:r>
            <a:r>
              <a:rPr sz="2600" spc="-15" dirty="0">
                <a:latin typeface="Liberation Sans"/>
                <a:cs typeface="Liberation Sans"/>
              </a:rPr>
              <a:t>.</a:t>
            </a:r>
            <a:r>
              <a:rPr sz="2600" dirty="0">
                <a:latin typeface="Liberation Sans"/>
                <a:cs typeface="Liberation Sans"/>
              </a:rPr>
              <a:t>3</a:t>
            </a:r>
            <a:r>
              <a:rPr sz="2600" spc="10" dirty="0">
                <a:latin typeface="Liberation Sans"/>
                <a:cs typeface="Liberation Sans"/>
              </a:rPr>
              <a:t>9</a:t>
            </a:r>
            <a:r>
              <a:rPr sz="2600" spc="-15" dirty="0">
                <a:latin typeface="Liberation Sans"/>
                <a:cs typeface="Liberation Sans"/>
              </a:rPr>
              <a:t>+.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310133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20" y="364743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470" y="3545837"/>
            <a:ext cx="257302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C</a:t>
            </a:r>
            <a:r>
              <a:rPr sz="2800" spc="-30" dirty="0">
                <a:latin typeface="Liberation Sans"/>
                <a:cs typeface="Liberation Sans"/>
              </a:rPr>
              <a:t>VE</a:t>
            </a:r>
            <a:r>
              <a:rPr sz="2800" spc="-5" dirty="0">
                <a:latin typeface="Liberation Sans"/>
                <a:cs typeface="Liberation Sans"/>
              </a:rPr>
              <a:t>-2012</a:t>
            </a:r>
            <a:r>
              <a:rPr sz="2800" spc="5" dirty="0">
                <a:latin typeface="Liberation Sans"/>
                <a:cs typeface="Liberation Sans"/>
              </a:rPr>
              <a:t>-</a:t>
            </a:r>
            <a:r>
              <a:rPr sz="2800" spc="-5" dirty="0">
                <a:latin typeface="Liberation Sans"/>
                <a:cs typeface="Liberation Sans"/>
              </a:rPr>
              <a:t>0056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424" y="424814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271" y="4151627"/>
            <a:ext cx="7061834" cy="946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1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spc="-10" dirty="0">
                <a:latin typeface="Liberation Sans"/>
                <a:cs typeface="Liberation Sans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10" dirty="0">
                <a:latin typeface="Liberation Sans"/>
                <a:cs typeface="Liberation Sans"/>
              </a:rPr>
              <a:t>m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ss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on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ch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king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40"/>
              </a:spcBef>
            </a:pPr>
            <a:r>
              <a:rPr sz="2600" spc="-1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nd</a:t>
            </a:r>
            <a:r>
              <a:rPr sz="2600" spc="10" dirty="0">
                <a:latin typeface="Liberation Sans"/>
                <a:cs typeface="Liberation Sans"/>
              </a:rPr>
              <a:t>u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u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am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5" dirty="0">
                <a:latin typeface="Liberation Sans"/>
                <a:cs typeface="Liberation Sans"/>
              </a:rPr>
              <a:t>it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dirty="0">
                <a:latin typeface="Liberation Sans"/>
                <a:cs typeface="Liberation Sans"/>
              </a:rPr>
              <a:t>n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mem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spc="-15" dirty="0">
                <a:latin typeface="Liberation Sans"/>
                <a:cs typeface="Liberation Sans"/>
              </a:rPr>
              <a:t>y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4424" y="478789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2620" y="533399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66470" y="5232399"/>
            <a:ext cx="603694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De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onst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10" dirty="0">
                <a:latin typeface="Liberation Sans"/>
                <a:cs typeface="Liberation Sans"/>
              </a:rPr>
              <a:t>mp</a:t>
            </a:r>
            <a:r>
              <a:rPr sz="2800" spc="-10" dirty="0">
                <a:latin typeface="Liberation Sans"/>
                <a:cs typeface="Liberation Sans"/>
              </a:rPr>
              <a:t>o</a:t>
            </a:r>
            <a:r>
              <a:rPr sz="2800" spc="-5" dirty="0">
                <a:latin typeface="Liberation Sans"/>
                <a:cs typeface="Liberation Sans"/>
              </a:rPr>
              <a:t>d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oi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15" dirty="0">
                <a:latin typeface="Liberation Sans"/>
                <a:cs typeface="Liberation Sans"/>
              </a:rPr>
              <a:t>x</a:t>
            </a:r>
            <a:r>
              <a:rPr sz="2800" spc="-10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oi</a:t>
            </a:r>
            <a:r>
              <a:rPr sz="2800" spc="-10" dirty="0">
                <a:latin typeface="Liberation Sans"/>
                <a:cs typeface="Liberation Sans"/>
              </a:rPr>
              <a:t>t.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59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0">
              <a:lnSpc>
                <a:spcPts val="5235"/>
              </a:lnSpc>
            </a:pPr>
            <a:r>
              <a:rPr sz="4400" spc="5" dirty="0"/>
              <a:t>M</a:t>
            </a:r>
            <a:r>
              <a:rPr sz="4400" spc="-5" dirty="0"/>
              <a:t>e</a:t>
            </a:r>
            <a:r>
              <a:rPr sz="4400" dirty="0"/>
              <a:t>m</a:t>
            </a:r>
            <a:r>
              <a:rPr sz="4400" spc="-40" dirty="0"/>
              <a:t>p</a:t>
            </a:r>
            <a:r>
              <a:rPr sz="4400" spc="-35" dirty="0"/>
              <a:t>od</a:t>
            </a:r>
            <a:r>
              <a:rPr sz="4400" dirty="0"/>
              <a:t>r</a:t>
            </a:r>
            <a:r>
              <a:rPr sz="4400" spc="-30" dirty="0"/>
              <a:t>oid</a:t>
            </a:r>
            <a:r>
              <a:rPr sz="4400" dirty="0"/>
              <a:t>:</a:t>
            </a:r>
            <a:r>
              <a:rPr sz="4400" spc="120" dirty="0">
                <a:latin typeface="Times New Roman"/>
                <a:cs typeface="Times New Roman"/>
              </a:rPr>
              <a:t> </a:t>
            </a:r>
            <a:r>
              <a:rPr sz="4400" spc="-50" dirty="0"/>
              <a:t>O</a:t>
            </a:r>
            <a:r>
              <a:rPr sz="4400" spc="-5" dirty="0"/>
              <a:t>ve</a:t>
            </a:r>
            <a:r>
              <a:rPr sz="4400" dirty="0"/>
              <a:t>r</a:t>
            </a:r>
            <a:r>
              <a:rPr sz="4400" spc="-30" dirty="0"/>
              <a:t>view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46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7515859" cy="3888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ple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it</a:t>
            </a:r>
            <a:r>
              <a:rPr sz="2800" spc="-2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ed.</a:t>
            </a:r>
            <a:endParaRPr sz="2800">
              <a:latin typeface="Liberation Sans"/>
              <a:cs typeface="Liberation Sans"/>
            </a:endParaRPr>
          </a:p>
          <a:p>
            <a:pPr marL="12700" marR="6350">
              <a:lnSpc>
                <a:spcPct val="100000"/>
              </a:lnSpc>
              <a:spcBef>
                <a:spcPts val="1420"/>
              </a:spcBef>
              <a:tabLst>
                <a:tab pos="4339590" algn="l"/>
              </a:tabLst>
            </a:pPr>
            <a:r>
              <a:rPr sz="2800" spc="-30" dirty="0">
                <a:latin typeface="Liberation Sans"/>
                <a:cs typeface="Liberation Sans"/>
              </a:rPr>
              <a:t>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5" dirty="0">
                <a:latin typeface="Liberation Sans"/>
                <a:cs typeface="Liberation Sans"/>
              </a:rPr>
              <a:t>plo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in</a:t>
            </a:r>
            <a:r>
              <a:rPr sz="2800" spc="5" dirty="0">
                <a:latin typeface="Liberation Sans"/>
                <a:cs typeface="Liberation Sans"/>
              </a:rPr>
              <a:t>v</a:t>
            </a:r>
            <a:r>
              <a:rPr sz="2800" spc="-5" dirty="0">
                <a:latin typeface="Liberation Sans"/>
                <a:cs typeface="Liberation Sans"/>
              </a:rPr>
              <a:t>oke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25" dirty="0">
                <a:latin typeface="Liberation Sans"/>
                <a:cs typeface="Liberation Sans"/>
              </a:rPr>
              <a:t>e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ui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oo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iberation Sans"/>
                <a:cs typeface="Liberation Sans"/>
              </a:rPr>
              <a:t>run</a:t>
            </a:r>
            <a:r>
              <a:rPr sz="2800" spc="5" dirty="0">
                <a:latin typeface="Liberation Sans"/>
                <a:cs typeface="Liberation Sans"/>
              </a:rPr>
              <a:t>-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og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w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ope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20" dirty="0">
                <a:latin typeface="Liberation Sans"/>
                <a:cs typeface="Liberation Sans"/>
              </a:rPr>
              <a:t>oc</a:t>
            </a: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-5" dirty="0">
                <a:latin typeface="Liberation Sans"/>
                <a:cs typeface="Liberation Sans"/>
              </a:rPr>
              <a:t>pi</a:t>
            </a:r>
            <a:r>
              <a:rPr sz="2800" spc="-25" dirty="0">
                <a:latin typeface="Liberation Sans"/>
                <a:cs typeface="Liberation Sans"/>
              </a:rPr>
              <a:t>d</a:t>
            </a:r>
            <a:r>
              <a:rPr sz="2800" spc="-10" dirty="0">
                <a:latin typeface="Liberation Sans"/>
                <a:cs typeface="Liberation Sans"/>
              </a:rPr>
              <a:t>/</a:t>
            </a:r>
            <a:r>
              <a:rPr sz="2800" spc="25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der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10" dirty="0">
                <a:latin typeface="Liberation Sans"/>
                <a:cs typeface="Liberation Sans"/>
              </a:rPr>
              <a:t>h</a:t>
            </a:r>
            <a:r>
              <a:rPr sz="2800" spc="-10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od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gu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  <a:p>
            <a:pPr marL="12700" marR="360045">
              <a:lnSpc>
                <a:spcPct val="100000"/>
              </a:lnSpc>
              <a:spcBef>
                <a:spcPts val="1420"/>
              </a:spcBef>
            </a:pP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un-a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prog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ove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1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ri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sel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h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hel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code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h</a:t>
            </a:r>
            <a:r>
              <a:rPr sz="2800" spc="10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n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Liberation Sans"/>
                <a:cs typeface="Liberation Sans"/>
              </a:rPr>
              <a:t>w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in</a:t>
            </a:r>
            <a:r>
              <a:rPr sz="2800" dirty="0">
                <a:latin typeface="Liberation Sans"/>
                <a:cs typeface="Liberation Sans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dirty="0">
                <a:latin typeface="Liberation Sans"/>
                <a:cs typeface="Liberation Sans"/>
              </a:rPr>
              <a:t>sag</a:t>
            </a:r>
            <a:r>
              <a:rPr sz="2800" spc="45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 marR="788670">
              <a:lnSpc>
                <a:spcPct val="100000"/>
              </a:lnSpc>
              <a:spcBef>
                <a:spcPts val="1410"/>
              </a:spcBef>
            </a:pPr>
            <a:r>
              <a:rPr sz="2600" spc="-20" dirty="0">
                <a:latin typeface="Liberation Sans"/>
                <a:cs typeface="Liberation Sans"/>
              </a:rPr>
              <a:t>She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l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c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de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u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-15" dirty="0">
                <a:latin typeface="Liberation Sans"/>
                <a:cs typeface="Liberation Sans"/>
              </a:rPr>
              <a:t>/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0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x</a:t>
            </a:r>
            <a:r>
              <a:rPr sz="2600" dirty="0">
                <a:latin typeface="Liberation Sans"/>
                <a:cs typeface="Liberation Sans"/>
              </a:rPr>
              <a:t>ecs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h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l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10" dirty="0">
                <a:latin typeface="Liberation Sans"/>
                <a:cs typeface="Liberation Sans"/>
              </a:rPr>
              <a:t>m</a:t>
            </a:r>
            <a:r>
              <a:rPr sz="2600" spc="2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and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20" y="256793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402716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20" y="505459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28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z="3600" dirty="0"/>
              <a:t>Me</a:t>
            </a:r>
            <a:r>
              <a:rPr sz="3600" spc="5" dirty="0"/>
              <a:t>m</a:t>
            </a:r>
            <a:r>
              <a:rPr sz="3600" spc="-40" dirty="0"/>
              <a:t>p</a:t>
            </a:r>
            <a:r>
              <a:rPr sz="3600" spc="-30" dirty="0"/>
              <a:t>od</a:t>
            </a:r>
            <a:r>
              <a:rPr sz="3600" spc="-5" dirty="0"/>
              <a:t>ro</a:t>
            </a:r>
            <a:r>
              <a:rPr sz="3600" spc="-25" dirty="0"/>
              <a:t>id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dirty="0"/>
              <a:t>vs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30" dirty="0"/>
              <a:t>S</a:t>
            </a:r>
            <a:r>
              <a:rPr sz="3600" spc="-25" dirty="0"/>
              <a:t>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5" dirty="0"/>
              <a:t>A</a:t>
            </a:r>
            <a:r>
              <a:rPr sz="3600" spc="-40" dirty="0"/>
              <a:t>n</a:t>
            </a:r>
            <a:r>
              <a:rPr sz="3600" spc="-30" dirty="0"/>
              <a:t>d</a:t>
            </a:r>
            <a:r>
              <a:rPr sz="3600" spc="-5" dirty="0"/>
              <a:t>ro</a:t>
            </a:r>
            <a:r>
              <a:rPr sz="3600" spc="-15" dirty="0"/>
              <a:t>i</a:t>
            </a:r>
            <a:r>
              <a:rPr sz="3600" spc="-25" dirty="0"/>
              <a:t>d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30" dirty="0"/>
              <a:t>P</a:t>
            </a:r>
            <a:r>
              <a:rPr sz="3600" spc="-5" dirty="0"/>
              <a:t>a</a:t>
            </a:r>
            <a:r>
              <a:rPr sz="3600" spc="5" dirty="0"/>
              <a:t>r</a:t>
            </a:r>
            <a:r>
              <a:rPr sz="3600" dirty="0"/>
              <a:t>t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1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47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79926"/>
            <a:ext cx="17081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0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680297"/>
            <a:ext cx="7230109" cy="249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6700"/>
              </a:lnSpc>
            </a:pPr>
            <a:r>
              <a:rPr sz="3200" spc="-40" dirty="0">
                <a:latin typeface="Liberation Sans"/>
                <a:cs typeface="Liberation Sans"/>
              </a:rPr>
              <a:t>W</a:t>
            </a:r>
            <a:r>
              <a:rPr sz="3200" spc="-5" dirty="0">
                <a:latin typeface="Liberation Sans"/>
                <a:cs typeface="Liberation Sans"/>
              </a:rPr>
              <a:t>it</a:t>
            </a:r>
            <a:r>
              <a:rPr sz="3200" dirty="0">
                <a:latin typeface="Liberation Sans"/>
                <a:cs typeface="Liberation Sans"/>
              </a:rPr>
              <a:t>h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n</a:t>
            </a:r>
            <a:r>
              <a:rPr sz="3200" dirty="0">
                <a:latin typeface="Liberation Sans"/>
                <a:cs typeface="Liberation Sans"/>
              </a:rPr>
              <a:t>o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sp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spc="-5" dirty="0">
                <a:latin typeface="Liberation Sans"/>
                <a:cs typeface="Liberation Sans"/>
              </a:rPr>
              <a:t>ifi</a:t>
            </a:r>
            <a:r>
              <a:rPr sz="3200" dirty="0">
                <a:latin typeface="Liberation Sans"/>
                <a:cs typeface="Liberation Sans"/>
              </a:rPr>
              <a:t>c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po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f</a:t>
            </a:r>
            <a:r>
              <a:rPr sz="3200" spc="-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spc="-5" dirty="0">
                <a:latin typeface="Liberation Sans"/>
                <a:cs typeface="Liberation Sans"/>
              </a:rPr>
              <a:t>n-</a:t>
            </a:r>
            <a:r>
              <a:rPr sz="3200" spc="5" dirty="0">
                <a:latin typeface="Liberation Sans"/>
                <a:cs typeface="Liberation Sans"/>
              </a:rPr>
              <a:t>as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r>
              <a:rPr sz="3200" spc="-10" dirty="0">
                <a:latin typeface="Times New Roman"/>
                <a:cs typeface="Times New Roman"/>
              </a:rPr>
              <a:t>    </a:t>
            </a:r>
            <a:r>
              <a:rPr sz="3200" spc="-40" dirty="0">
                <a:latin typeface="Liberation Sans"/>
                <a:cs typeface="Liberation Sans"/>
              </a:rPr>
              <a:t>W</a:t>
            </a:r>
            <a:r>
              <a:rPr sz="3200" dirty="0">
                <a:latin typeface="Liberation Sans"/>
                <a:cs typeface="Liberation Sans"/>
              </a:rPr>
              <a:t>ri</a:t>
            </a:r>
            <a:r>
              <a:rPr sz="3200" spc="-5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o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/</a:t>
            </a:r>
            <a:r>
              <a:rPr sz="3200" spc="-5" dirty="0">
                <a:latin typeface="Liberation Sans"/>
                <a:cs typeface="Liberation Sans"/>
              </a:rPr>
              <a:t>pr</a:t>
            </a:r>
            <a:r>
              <a:rPr sz="3200" spc="5" dirty="0">
                <a:latin typeface="Liberation Sans"/>
                <a:cs typeface="Liberation Sans"/>
              </a:rPr>
              <a:t>oc</a:t>
            </a:r>
            <a:r>
              <a:rPr sz="3200" spc="-15" dirty="0">
                <a:latin typeface="Liberation Sans"/>
                <a:cs typeface="Liberation Sans"/>
              </a:rPr>
              <a:t>/</a:t>
            </a:r>
            <a:r>
              <a:rPr sz="3200" spc="-5" dirty="0">
                <a:latin typeface="Liberation Sans"/>
                <a:cs typeface="Liberation Sans"/>
              </a:rPr>
              <a:t>pi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15" dirty="0">
                <a:latin typeface="Liberation Sans"/>
                <a:cs typeface="Liberation Sans"/>
              </a:rPr>
              <a:t>/</a:t>
            </a:r>
            <a:r>
              <a:rPr sz="3200" spc="-10" dirty="0">
                <a:latin typeface="Liberation Sans"/>
                <a:cs typeface="Liberation Sans"/>
              </a:rPr>
              <a:t>m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m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w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-15" dirty="0">
                <a:latin typeface="Liberation Sans"/>
                <a:cs typeface="Liberation Sans"/>
              </a:rPr>
              <a:t>l</a:t>
            </a:r>
            <a:r>
              <a:rPr sz="3200" dirty="0">
                <a:latin typeface="Liberation Sans"/>
                <a:cs typeface="Liberation Sans"/>
              </a:rPr>
              <a:t>l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</a:t>
            </a:r>
            <a:r>
              <a:rPr sz="3200" spc="-15" dirty="0">
                <a:latin typeface="Liberation Sans"/>
                <a:cs typeface="Liberation Sans"/>
              </a:rPr>
              <a:t>ti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dirty="0">
                <a:latin typeface="Liberation Sans"/>
                <a:cs typeface="Liberation Sans"/>
              </a:rPr>
              <a:t>l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</a:t>
            </a:r>
            <a:r>
              <a:rPr sz="3200" spc="-5" dirty="0">
                <a:latin typeface="Liberation Sans"/>
                <a:cs typeface="Liberation Sans"/>
              </a:rPr>
              <a:t>u</a:t>
            </a:r>
            <a:r>
              <a:rPr sz="3200" spc="5" dirty="0">
                <a:latin typeface="Liberation Sans"/>
                <a:cs typeface="Liberation Sans"/>
              </a:rPr>
              <a:t>ccee</a:t>
            </a:r>
            <a:r>
              <a:rPr sz="3200" spc="-20" dirty="0">
                <a:latin typeface="Liberation Sans"/>
                <a:cs typeface="Liberation Sans"/>
              </a:rPr>
              <a:t>d.</a:t>
            </a:r>
            <a:endParaRPr sz="3200">
              <a:latin typeface="Liberation Sans"/>
              <a:cs typeface="Liberation Sans"/>
            </a:endParaRPr>
          </a:p>
          <a:p>
            <a:pPr marL="12700" marR="1008380">
              <a:lnSpc>
                <a:spcPct val="100000"/>
              </a:lnSpc>
              <a:spcBef>
                <a:spcPts val="1420"/>
              </a:spcBef>
            </a:pPr>
            <a:r>
              <a:rPr sz="3200" spc="-25" dirty="0">
                <a:latin typeface="Liberation Sans"/>
                <a:cs typeface="Liberation Sans"/>
              </a:rPr>
              <a:t>Bu</a:t>
            </a:r>
            <a:r>
              <a:rPr sz="3200" spc="-10" dirty="0">
                <a:latin typeface="Liberation Sans"/>
                <a:cs typeface="Liberation Sans"/>
              </a:rPr>
              <a:t>t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spc="-5" dirty="0">
                <a:latin typeface="Liberation Sans"/>
                <a:cs typeface="Liberation Sans"/>
              </a:rPr>
              <a:t>n-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Liberation Sans"/>
                <a:cs typeface="Liberation Sans"/>
              </a:rPr>
              <a:t>pr</a:t>
            </a:r>
            <a:r>
              <a:rPr sz="3200" spc="5" dirty="0">
                <a:latin typeface="Liberation Sans"/>
                <a:cs typeface="Liberation Sans"/>
              </a:rPr>
              <a:t>og</a:t>
            </a:r>
            <a:r>
              <a:rPr sz="3200" dirty="0">
                <a:latin typeface="Liberation Sans"/>
                <a:cs typeface="Liberation Sans"/>
              </a:rPr>
              <a:t>ram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ru</a:t>
            </a:r>
            <a:r>
              <a:rPr sz="3200" spc="5" dirty="0">
                <a:latin typeface="Liberation Sans"/>
                <a:cs typeface="Liberation Sans"/>
              </a:rPr>
              <a:t>n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ca</a:t>
            </a:r>
            <a:r>
              <a:rPr sz="3200" spc="-15" dirty="0">
                <a:latin typeface="Liberation Sans"/>
                <a:cs typeface="Liberation Sans"/>
              </a:rPr>
              <a:t>l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spc="-15" dirty="0">
                <a:latin typeface="Liberation Sans"/>
                <a:cs typeface="Liberation Sans"/>
              </a:rPr>
              <a:t>r'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se</a:t>
            </a:r>
            <a:r>
              <a:rPr sz="3200" dirty="0">
                <a:latin typeface="Liberation Sans"/>
                <a:cs typeface="Liberation Sans"/>
              </a:rPr>
              <a:t>c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dirty="0">
                <a:latin typeface="Liberation Sans"/>
                <a:cs typeface="Liberation Sans"/>
              </a:rPr>
              <a:t>ri</a:t>
            </a:r>
            <a:r>
              <a:rPr sz="3200" spc="-5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con</a:t>
            </a:r>
            <a:r>
              <a:rPr sz="3200" spc="-20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ex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20" y="2640326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2620" y="3308347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445134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98271" y="4203820"/>
            <a:ext cx="6787515" cy="1722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634489">
              <a:lnSpc>
                <a:spcPct val="133900"/>
              </a:lnSpc>
            </a:pPr>
            <a:r>
              <a:rPr sz="2800" spc="-30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20" dirty="0">
                <a:latin typeface="Liberation Sans"/>
                <a:cs typeface="Liberation Sans"/>
              </a:rPr>
              <a:t>es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Liberation Sans"/>
                <a:cs typeface="Liberation Sans"/>
              </a:rPr>
              <a:t>SE</a:t>
            </a:r>
            <a:r>
              <a:rPr sz="2800" spc="-5" dirty="0">
                <a:latin typeface="Liberation Sans"/>
                <a:cs typeface="Liberation Sans"/>
              </a:rPr>
              <a:t>Lin</a:t>
            </a:r>
            <a:r>
              <a:rPr sz="2800" spc="10" dirty="0">
                <a:latin typeface="Liberation Sans"/>
                <a:cs typeface="Liberation Sans"/>
              </a:rPr>
              <a:t>u</a:t>
            </a:r>
            <a:r>
              <a:rPr sz="2800" dirty="0">
                <a:latin typeface="Liberation Sans"/>
                <a:cs typeface="Liberation Sans"/>
              </a:rPr>
              <a:t>x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pr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v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leg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es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al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o</a:t>
            </a:r>
            <a:r>
              <a:rPr sz="2800" spc="10" dirty="0">
                <a:latin typeface="Liberation Sans"/>
                <a:cs typeface="Liberation Sans"/>
              </a:rPr>
              <a:t>n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800" spc="-30" dirty="0">
                <a:latin typeface="Liberation Sans"/>
                <a:cs typeface="Liberation Sans"/>
              </a:rPr>
              <a:t>B</a:t>
            </a:r>
            <a:r>
              <a:rPr sz="2800" spc="-25" dirty="0">
                <a:latin typeface="Liberation Sans"/>
                <a:cs typeface="Liberation Sans"/>
              </a:rPr>
              <a:t>u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al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10" dirty="0">
                <a:latin typeface="Liberation Sans"/>
                <a:cs typeface="Liberation Sans"/>
              </a:rPr>
              <a:t>u</a:t>
            </a:r>
            <a:r>
              <a:rPr sz="2800" spc="-10" dirty="0">
                <a:latin typeface="Liberation Sans"/>
                <a:cs typeface="Liberation Sans"/>
              </a:rPr>
              <a:t>p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10" dirty="0">
                <a:latin typeface="Liberation Sans"/>
                <a:cs typeface="Liberation Sans"/>
              </a:rPr>
              <a:t>o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run</a:t>
            </a:r>
            <a:r>
              <a:rPr sz="2800" spc="5" dirty="0">
                <a:latin typeface="Liberation Sans"/>
                <a:cs typeface="Liberation Sans"/>
              </a:rPr>
              <a:t>-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un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ional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15" dirty="0">
                <a:latin typeface="Liberation Sans"/>
                <a:cs typeface="Liberation Sans"/>
              </a:rPr>
              <a:t>y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424" y="502157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424" y="5591812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3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">
              <a:lnSpc>
                <a:spcPct val="100000"/>
              </a:lnSpc>
            </a:pPr>
            <a:r>
              <a:rPr sz="3600" dirty="0"/>
              <a:t>Me</a:t>
            </a:r>
            <a:r>
              <a:rPr sz="3600" spc="5" dirty="0"/>
              <a:t>m</a:t>
            </a:r>
            <a:r>
              <a:rPr sz="3600" spc="-40" dirty="0"/>
              <a:t>p</a:t>
            </a:r>
            <a:r>
              <a:rPr sz="3600" spc="-30" dirty="0"/>
              <a:t>od</a:t>
            </a:r>
            <a:r>
              <a:rPr sz="3600" spc="-5" dirty="0"/>
              <a:t>ro</a:t>
            </a:r>
            <a:r>
              <a:rPr sz="3600" spc="-25" dirty="0"/>
              <a:t>id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dirty="0"/>
              <a:t>vs</a:t>
            </a:r>
            <a:r>
              <a:rPr sz="3600" spc="95" dirty="0">
                <a:latin typeface="Times New Roman"/>
                <a:cs typeface="Times New Roman"/>
              </a:rPr>
              <a:t> </a:t>
            </a:r>
            <a:r>
              <a:rPr sz="3600" spc="-30" dirty="0"/>
              <a:t>S</a:t>
            </a:r>
            <a:r>
              <a:rPr sz="3600" spc="-25" dirty="0"/>
              <a:t>E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5" dirty="0"/>
              <a:t>A</a:t>
            </a:r>
            <a:r>
              <a:rPr sz="3600" spc="-40" dirty="0"/>
              <a:t>n</a:t>
            </a:r>
            <a:r>
              <a:rPr sz="3600" spc="-30" dirty="0"/>
              <a:t>d</a:t>
            </a:r>
            <a:r>
              <a:rPr sz="3600" spc="-5" dirty="0"/>
              <a:t>ro</a:t>
            </a:r>
            <a:r>
              <a:rPr sz="3600" spc="-15" dirty="0"/>
              <a:t>i</a:t>
            </a:r>
            <a:r>
              <a:rPr sz="3600" spc="-25" dirty="0"/>
              <a:t>d</a:t>
            </a:r>
            <a:r>
              <a:rPr sz="3600" spc="85" dirty="0">
                <a:latin typeface="Times New Roman"/>
                <a:cs typeface="Times New Roman"/>
              </a:rPr>
              <a:t> </a:t>
            </a:r>
            <a:r>
              <a:rPr sz="3600" spc="-30" dirty="0"/>
              <a:t>P</a:t>
            </a:r>
            <a:r>
              <a:rPr sz="3600" spc="-5" dirty="0"/>
              <a:t>a</a:t>
            </a:r>
            <a:r>
              <a:rPr sz="3600" spc="5" dirty="0"/>
              <a:t>r</a:t>
            </a:r>
            <a:r>
              <a:rPr sz="3600" dirty="0"/>
              <a:t>t</a:t>
            </a:r>
            <a:r>
              <a:rPr sz="3600" spc="90" dirty="0">
                <a:latin typeface="Times New Roman"/>
                <a:cs typeface="Times New Roman"/>
              </a:rPr>
              <a:t> </a:t>
            </a:r>
            <a:r>
              <a:rPr sz="3600" dirty="0"/>
              <a:t>2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48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79926"/>
            <a:ext cx="17081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0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739965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40" dirty="0">
                <a:latin typeface="Liberation Sans"/>
                <a:cs typeface="Liberation Sans"/>
              </a:rPr>
              <a:t>W</a:t>
            </a:r>
            <a:r>
              <a:rPr sz="3200" spc="-5" dirty="0">
                <a:latin typeface="Liberation Sans"/>
                <a:cs typeface="Liberation Sans"/>
              </a:rPr>
              <a:t>it</a:t>
            </a:r>
            <a:r>
              <a:rPr sz="3200" dirty="0">
                <a:latin typeface="Liberation Sans"/>
                <a:cs typeface="Liberation Sans"/>
              </a:rPr>
              <a:t>h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p</a:t>
            </a:r>
            <a:r>
              <a:rPr sz="3200" spc="-5" dirty="0">
                <a:latin typeface="Liberation Sans"/>
                <a:cs typeface="Liberation Sans"/>
              </a:rPr>
              <a:t>oli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an</a:t>
            </a:r>
            <a:r>
              <a:rPr sz="3200" dirty="0">
                <a:latin typeface="Liberation Sans"/>
                <a:cs typeface="Liberation Sans"/>
              </a:rPr>
              <a:t>d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cod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chan</a:t>
            </a:r>
            <a:r>
              <a:rPr sz="3200" spc="-5" dirty="0">
                <a:latin typeface="Liberation Sans"/>
                <a:cs typeface="Liberation Sans"/>
              </a:rPr>
              <a:t>g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f</a:t>
            </a:r>
            <a:r>
              <a:rPr sz="3200" spc="-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spc="-5" dirty="0">
                <a:latin typeface="Liberation Sans"/>
                <a:cs typeface="Liberation Sans"/>
              </a:rPr>
              <a:t>n-</a:t>
            </a:r>
            <a:r>
              <a:rPr sz="3200" spc="5" dirty="0">
                <a:latin typeface="Liberation Sans"/>
                <a:cs typeface="Liberation Sans"/>
              </a:rPr>
              <a:t>as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62889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98271" y="2526026"/>
            <a:ext cx="68687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S</a:t>
            </a:r>
            <a:r>
              <a:rPr sz="2800" spc="-25" dirty="0">
                <a:latin typeface="Liberation Sans"/>
                <a:cs typeface="Liberation Sans"/>
              </a:rPr>
              <a:t>u</a:t>
            </a:r>
            <a:r>
              <a:rPr sz="2800" spc="-10" dirty="0">
                <a:latin typeface="Liberation Sans"/>
                <a:cs typeface="Liberation Sans"/>
              </a:rPr>
              <a:t>ff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ien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uppor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egi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25" dirty="0">
                <a:latin typeface="Liberation Sans"/>
                <a:cs typeface="Liberation Sans"/>
              </a:rPr>
              <a:t>m</a:t>
            </a:r>
            <a:r>
              <a:rPr sz="2800" spc="-25" dirty="0">
                <a:latin typeface="Liberation Sans"/>
                <a:cs typeface="Liberation Sans"/>
              </a:rPr>
              <a:t>a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unct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n</a:t>
            </a:r>
            <a:r>
              <a:rPr sz="2800" spc="1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li</a:t>
            </a:r>
            <a:r>
              <a:rPr sz="2800" spc="-10" dirty="0">
                <a:latin typeface="Liberation Sans"/>
                <a:cs typeface="Liberation Sans"/>
              </a:rPr>
              <a:t>ty.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2620" y="3210557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6470" y="3097527"/>
            <a:ext cx="6624955" cy="982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3200" spc="-20" dirty="0">
                <a:latin typeface="Liberation Sans"/>
                <a:cs typeface="Liberation Sans"/>
              </a:rPr>
              <a:t>O</a:t>
            </a:r>
            <a:r>
              <a:rPr sz="3200" spc="-5" dirty="0">
                <a:latin typeface="Liberation Sans"/>
                <a:cs typeface="Liberation Sans"/>
              </a:rPr>
              <a:t>p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fi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o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/</a:t>
            </a:r>
            <a:r>
              <a:rPr sz="3200" spc="5" dirty="0">
                <a:latin typeface="Liberation Sans"/>
                <a:cs typeface="Liberation Sans"/>
              </a:rPr>
              <a:t>p</a:t>
            </a:r>
            <a:r>
              <a:rPr sz="3200" dirty="0">
                <a:latin typeface="Liberation Sans"/>
                <a:cs typeface="Liberation Sans"/>
              </a:rPr>
              <a:t>ro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spc="-15" dirty="0">
                <a:latin typeface="Liberation Sans"/>
                <a:cs typeface="Liberation Sans"/>
              </a:rPr>
              <a:t>/</a:t>
            </a:r>
            <a:r>
              <a:rPr sz="3200" spc="5" dirty="0">
                <a:latin typeface="Liberation Sans"/>
                <a:cs typeface="Liberation Sans"/>
              </a:rPr>
              <a:t>p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20" dirty="0">
                <a:latin typeface="Liberation Sans"/>
                <a:cs typeface="Liberation Sans"/>
              </a:rPr>
              <a:t>/</a:t>
            </a:r>
            <a:r>
              <a:rPr sz="3200" dirty="0">
                <a:latin typeface="Liberation Sans"/>
                <a:cs typeface="Liberation Sans"/>
              </a:rPr>
              <a:t>mem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Liberation Sans"/>
                <a:cs typeface="Liberation Sans"/>
              </a:rPr>
              <a:t>cl</a:t>
            </a:r>
            <a:r>
              <a:rPr sz="3200" spc="5" dirty="0">
                <a:latin typeface="Liberation Sans"/>
                <a:cs typeface="Liberation Sans"/>
              </a:rPr>
              <a:t>ose</a:t>
            </a:r>
            <a:r>
              <a:rPr sz="3200" dirty="0">
                <a:latin typeface="Liberation Sans"/>
                <a:cs typeface="Liberation Sans"/>
              </a:rPr>
              <a:t>d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b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Liberation Sans"/>
                <a:cs typeface="Liberation Sans"/>
              </a:rPr>
              <a:t>S</a:t>
            </a:r>
            <a:r>
              <a:rPr sz="3200" spc="-30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L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n</a:t>
            </a:r>
            <a:r>
              <a:rPr sz="3200" spc="-5" dirty="0">
                <a:latin typeface="Liberation Sans"/>
                <a:cs typeface="Liberation Sans"/>
              </a:rPr>
              <a:t>u</a:t>
            </a:r>
            <a:r>
              <a:rPr sz="3200" dirty="0">
                <a:latin typeface="Liberation Sans"/>
                <a:cs typeface="Liberation Sans"/>
              </a:rPr>
              <a:t>x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du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o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Liberation Sans"/>
                <a:cs typeface="Liberation Sans"/>
              </a:rPr>
              <a:t>d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m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-1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ans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-10" dirty="0">
                <a:latin typeface="Liberation Sans"/>
                <a:cs typeface="Liberation Sans"/>
              </a:rPr>
              <a:t>t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on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74424" y="4354827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98271" y="4251958"/>
            <a:ext cx="545909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N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o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ove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25" dirty="0">
                <a:latin typeface="Liberation Sans"/>
                <a:cs typeface="Liberation Sans"/>
              </a:rPr>
              <a:t>w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25" dirty="0">
                <a:latin typeface="Liberation Sans"/>
                <a:cs typeface="Liberation Sans"/>
              </a:rPr>
              <a:t>e</a:t>
            </a:r>
            <a:r>
              <a:rPr sz="2800" spc="-10" dirty="0">
                <a:latin typeface="Liberation Sans"/>
                <a:cs typeface="Liberation Sans"/>
              </a:rPr>
              <a:t>,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5" dirty="0">
                <a:latin typeface="Liberation Sans"/>
                <a:cs typeface="Liberation Sans"/>
              </a:rPr>
              <a:t>p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oi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spc="-15" dirty="0">
                <a:latin typeface="Liberation Sans"/>
                <a:cs typeface="Liberation Sans"/>
              </a:rPr>
              <a:t>s.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620" y="4936488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66470" y="4822188"/>
            <a:ext cx="599503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u</a:t>
            </a:r>
            <a:r>
              <a:rPr sz="3200" spc="-5" dirty="0">
                <a:latin typeface="Liberation Sans"/>
                <a:cs typeface="Liberation Sans"/>
              </a:rPr>
              <a:t>n-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dirty="0">
                <a:latin typeface="Liberation Sans"/>
                <a:cs typeface="Liberation Sans"/>
              </a:rPr>
              <a:t>s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spc="-5" dirty="0">
                <a:latin typeface="Liberation Sans"/>
                <a:cs typeface="Liberation Sans"/>
              </a:rPr>
              <a:t>o</a:t>
            </a:r>
            <a:r>
              <a:rPr sz="3200" spc="5" dirty="0">
                <a:latin typeface="Liberation Sans"/>
                <a:cs typeface="Liberation Sans"/>
              </a:rPr>
              <a:t>n</a:t>
            </a:r>
            <a:r>
              <a:rPr sz="3200" spc="-15" dirty="0">
                <a:latin typeface="Liberation Sans"/>
                <a:cs typeface="Liberation Sans"/>
              </a:rPr>
              <a:t>f</a:t>
            </a:r>
            <a:r>
              <a:rPr sz="3200" spc="-5" dirty="0">
                <a:latin typeface="Liberation Sans"/>
                <a:cs typeface="Liberation Sans"/>
              </a:rPr>
              <a:t>in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d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o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Liberation Sans"/>
                <a:cs typeface="Liberation Sans"/>
              </a:rPr>
              <a:t>l</a:t>
            </a:r>
            <a:r>
              <a:rPr sz="3200" spc="5" dirty="0">
                <a:latin typeface="Liberation Sans"/>
                <a:cs typeface="Liberation Sans"/>
              </a:rPr>
              <a:t>eas</a:t>
            </a:r>
            <a:r>
              <a:rPr sz="3200" spc="-10" dirty="0">
                <a:latin typeface="Liberation Sans"/>
                <a:cs typeface="Liberation Sans"/>
              </a:rPr>
              <a:t>t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p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-1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v</a:t>
            </a:r>
            <a:r>
              <a:rPr sz="3200" spc="-5" dirty="0">
                <a:latin typeface="Liberation Sans"/>
                <a:cs typeface="Liberation Sans"/>
              </a:rPr>
              <a:t>il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spc="-5" dirty="0">
                <a:latin typeface="Liberation Sans"/>
                <a:cs typeface="Liberation Sans"/>
              </a:rPr>
              <a:t>g</a:t>
            </a:r>
            <a:r>
              <a:rPr sz="3200" spc="5" dirty="0">
                <a:latin typeface="Liberation Sans"/>
                <a:cs typeface="Liberation Sans"/>
              </a:rPr>
              <a:t>e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424" y="5591812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8271" y="5490212"/>
            <a:ext cx="635508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94710" algn="l"/>
              </a:tabLst>
            </a:pPr>
            <a:r>
              <a:rPr sz="2800" spc="-5" dirty="0">
                <a:latin typeface="Liberation Sans"/>
                <a:cs typeface="Liberation Sans"/>
              </a:rPr>
              <a:t>Min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spc="-5" dirty="0">
                <a:latin typeface="Liberation Sans"/>
                <a:cs typeface="Liberation Sans"/>
              </a:rPr>
              <a:t>apabi</a:t>
            </a:r>
            <a:r>
              <a:rPr sz="2800" spc="5" dirty="0">
                <a:latin typeface="Liberation Sans"/>
                <a:cs typeface="Liberation Sans"/>
              </a:rPr>
              <a:t>l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e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10" dirty="0">
                <a:latin typeface="Liberation Sans"/>
                <a:cs typeface="Liberation Sans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Liberation Sans"/>
                <a:cs typeface="Liberation Sans"/>
              </a:rPr>
              <a:t>re</a:t>
            </a:r>
            <a:r>
              <a:rPr sz="2800" spc="10" dirty="0">
                <a:latin typeface="Liberation Sans"/>
                <a:cs typeface="Liberation Sans"/>
              </a:rPr>
              <a:t>q</a:t>
            </a:r>
            <a:r>
              <a:rPr sz="2800" spc="-10" dirty="0">
                <a:latin typeface="Liberation Sans"/>
                <a:cs typeface="Liberation Sans"/>
              </a:rPr>
              <a:t>u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r</a:t>
            </a:r>
            <a:r>
              <a:rPr sz="2800" spc="10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ans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ion.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3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5235"/>
              </a:lnSpc>
            </a:pPr>
            <a:r>
              <a:rPr sz="4400" spc="-5" dirty="0"/>
              <a:t>Cas</a:t>
            </a:r>
            <a:r>
              <a:rPr sz="4400" dirty="0"/>
              <a:t>e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25" dirty="0"/>
              <a:t>S</a:t>
            </a:r>
            <a:r>
              <a:rPr sz="4400" spc="-5" dirty="0"/>
              <a:t>t</a:t>
            </a:r>
            <a:r>
              <a:rPr sz="4400" spc="-35" dirty="0"/>
              <a:t>ud</a:t>
            </a:r>
            <a:r>
              <a:rPr sz="4400" spc="-5" dirty="0"/>
              <a:t>y</a:t>
            </a:r>
            <a:r>
              <a:rPr sz="4400" dirty="0"/>
              <a:t>:</a:t>
            </a:r>
            <a:r>
              <a:rPr sz="4400" spc="114" dirty="0">
                <a:latin typeface="Times New Roman"/>
                <a:cs typeface="Times New Roman"/>
              </a:rPr>
              <a:t> </a:t>
            </a:r>
            <a:r>
              <a:rPr sz="4400" spc="-35" dirty="0"/>
              <a:t>Lo</a:t>
            </a:r>
            <a:r>
              <a:rPr sz="4400" spc="-40" dirty="0"/>
              <a:t>o</a:t>
            </a:r>
            <a:r>
              <a:rPr sz="4400" spc="-35" dirty="0"/>
              <a:t>kou</a:t>
            </a:r>
            <a:r>
              <a:rPr sz="4400" dirty="0"/>
              <a:t>t</a:t>
            </a:r>
            <a:r>
              <a:rPr sz="4400" spc="120" dirty="0">
                <a:latin typeface="Times New Roman"/>
                <a:cs typeface="Times New Roman"/>
              </a:rPr>
              <a:t> </a:t>
            </a:r>
            <a:r>
              <a:rPr sz="4400" spc="-40" dirty="0"/>
              <a:t>M</a:t>
            </a:r>
            <a:r>
              <a:rPr sz="4400" spc="-25" dirty="0"/>
              <a:t>obil</a:t>
            </a:r>
            <a:r>
              <a:rPr sz="4400" dirty="0"/>
              <a:t>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49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79926"/>
            <a:ext cx="17081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2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0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680297"/>
            <a:ext cx="4502785" cy="1329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6700"/>
              </a:lnSpc>
            </a:pPr>
            <a:r>
              <a:rPr sz="3200" spc="-25" dirty="0">
                <a:latin typeface="Liberation Sans"/>
                <a:cs typeface="Liberation Sans"/>
              </a:rPr>
              <a:t>S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cu</a:t>
            </a:r>
            <a:r>
              <a:rPr sz="3200" dirty="0">
                <a:latin typeface="Liberation Sans"/>
                <a:cs typeface="Liberation Sans"/>
              </a:rPr>
              <a:t>ri</a:t>
            </a:r>
            <a:r>
              <a:rPr sz="3200" spc="-10" dirty="0">
                <a:latin typeface="Liberation Sans"/>
                <a:cs typeface="Liberation Sans"/>
              </a:rPr>
              <a:t>t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ap</a:t>
            </a:r>
            <a:r>
              <a:rPr sz="3200" dirty="0">
                <a:latin typeface="Liberation Sans"/>
                <a:cs typeface="Liberation Sans"/>
              </a:rPr>
              <a:t>p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f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80" dirty="0">
                <a:latin typeface="Times New Roman"/>
                <a:cs typeface="Times New Roman"/>
              </a:rPr>
              <a:t> </a:t>
            </a:r>
            <a:r>
              <a:rPr sz="3200" spc="-25" dirty="0">
                <a:latin typeface="Liberation Sans"/>
                <a:cs typeface="Liberation Sans"/>
              </a:rPr>
              <a:t>A</a:t>
            </a:r>
            <a:r>
              <a:rPr sz="3200" spc="5" dirty="0">
                <a:latin typeface="Liberation Sans"/>
                <a:cs typeface="Liberation Sans"/>
              </a:rPr>
              <a:t>nd</a:t>
            </a:r>
            <a:r>
              <a:rPr sz="3200" spc="-10" dirty="0">
                <a:latin typeface="Liberation Sans"/>
                <a:cs typeface="Liberation Sans"/>
              </a:rPr>
              <a:t>r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10" dirty="0">
                <a:latin typeface="Liberation Sans"/>
                <a:cs typeface="Liberation Sans"/>
              </a:rPr>
              <a:t>.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L</a:t>
            </a:r>
            <a:r>
              <a:rPr sz="3200" spc="-30" dirty="0">
                <a:latin typeface="Liberation Sans"/>
                <a:cs typeface="Liberation Sans"/>
              </a:rPr>
              <a:t>O</a:t>
            </a:r>
            <a:r>
              <a:rPr sz="3200" spc="-20" dirty="0">
                <a:latin typeface="Liberation Sans"/>
                <a:cs typeface="Liberation Sans"/>
              </a:rPr>
              <a:t>O</a:t>
            </a:r>
            <a:r>
              <a:rPr sz="3200" spc="-25" dirty="0">
                <a:latin typeface="Liberation Sans"/>
                <a:cs typeface="Liberation Sans"/>
              </a:rPr>
              <a:t>K</a:t>
            </a:r>
            <a:r>
              <a:rPr sz="3200" spc="-10" dirty="0">
                <a:latin typeface="Liberation Sans"/>
                <a:cs typeface="Liberation Sans"/>
              </a:rPr>
              <a:t>-</a:t>
            </a:r>
            <a:r>
              <a:rPr sz="3200" spc="5" dirty="0">
                <a:latin typeface="Liberation Sans"/>
                <a:cs typeface="Liberation Sans"/>
              </a:rPr>
              <a:t>11</a:t>
            </a:r>
            <a:r>
              <a:rPr sz="3200" dirty="0">
                <a:latin typeface="Liberation Sans"/>
                <a:cs typeface="Liberation Sans"/>
              </a:rPr>
              <a:t>-</a:t>
            </a:r>
            <a:r>
              <a:rPr sz="3200" spc="5" dirty="0">
                <a:latin typeface="Liberation Sans"/>
                <a:cs typeface="Liberation Sans"/>
              </a:rPr>
              <a:t>0</a:t>
            </a:r>
            <a:r>
              <a:rPr sz="3200" spc="-5" dirty="0">
                <a:latin typeface="Liberation Sans"/>
                <a:cs typeface="Liberation Sans"/>
              </a:rPr>
              <a:t>01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620" y="2640326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74424" y="3290567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98271" y="3194047"/>
            <a:ext cx="6363335" cy="1341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5085">
              <a:lnSpc>
                <a:spcPct val="100000"/>
              </a:lnSpc>
            </a:pPr>
            <a:r>
              <a:rPr sz="2600" spc="10" dirty="0">
                <a:latin typeface="Liberation Sans"/>
                <a:cs typeface="Liberation Sans"/>
              </a:rPr>
              <a:t>C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ea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5" dirty="0">
                <a:latin typeface="Liberation Sans"/>
                <a:cs typeface="Liberation Sans"/>
              </a:rPr>
              <a:t>i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-5" dirty="0">
                <a:latin typeface="Liberation Sans"/>
                <a:cs typeface="Liberation Sans"/>
              </a:rPr>
              <a:t>iv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ca</a:t>
            </a:r>
            <a:r>
              <a:rPr sz="2600" spc="-5" dirty="0">
                <a:latin typeface="Liberation Sans"/>
                <a:cs typeface="Liberation Sans"/>
              </a:rPr>
              <a:t>ll</a:t>
            </a:r>
            <a:r>
              <a:rPr sz="2600" dirty="0">
                <a:latin typeface="Liberation Sans"/>
                <a:cs typeface="Liberation Sans"/>
              </a:rPr>
              <a:t>s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Liberation Sans"/>
                <a:cs typeface="Liberation Sans"/>
              </a:rPr>
              <a:t>w</a:t>
            </a:r>
            <a:r>
              <a:rPr sz="2600" spc="-5" dirty="0">
                <a:latin typeface="Liberation Sans"/>
                <a:cs typeface="Liberation Sans"/>
              </a:rPr>
              <a:t>it</a:t>
            </a:r>
            <a:r>
              <a:rPr sz="2600" dirty="0">
                <a:latin typeface="Liberation Sans"/>
                <a:cs typeface="Liberation Sans"/>
              </a:rPr>
              <a:t>h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dirty="0">
                <a:latin typeface="Liberation Sans"/>
                <a:cs typeface="Liberation Sans"/>
              </a:rPr>
              <a:t>u</a:t>
            </a:r>
            <a:r>
              <a:rPr sz="2600" spc="-10" dirty="0">
                <a:latin typeface="Liberation Sans"/>
                <a:cs typeface="Liberation Sans"/>
              </a:rPr>
              <a:t>t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-15" dirty="0">
                <a:latin typeface="Liberation Sans"/>
                <a:cs typeface="Liberation Sans"/>
              </a:rPr>
              <a:t>tt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dirty="0">
                <a:latin typeface="Liberation Sans"/>
                <a:cs typeface="Liberation Sans"/>
              </a:rPr>
              <a:t>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u</a:t>
            </a:r>
            <a:r>
              <a:rPr sz="2600" spc="20" dirty="0">
                <a:latin typeface="Liberation Sans"/>
                <a:cs typeface="Liberation Sans"/>
              </a:rPr>
              <a:t>m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5" dirty="0">
                <a:latin typeface="Liberation Sans"/>
                <a:cs typeface="Liberation Sans"/>
              </a:rPr>
              <a:t>sk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  <a:p>
            <a:pPr marL="12700">
              <a:lnSpc>
                <a:spcPct val="100000"/>
              </a:lnSpc>
              <a:spcBef>
                <a:spcPts val="1130"/>
              </a:spcBef>
            </a:pPr>
            <a:r>
              <a:rPr sz="2600" dirty="0">
                <a:latin typeface="Liberation Sans"/>
                <a:cs typeface="Liberation Sans"/>
              </a:rPr>
              <a:t>Le</a:t>
            </a:r>
            <a:r>
              <a:rPr sz="2600" spc="10" dirty="0">
                <a:latin typeface="Liberation Sans"/>
                <a:cs typeface="Liberation Sans"/>
              </a:rPr>
              <a:t>a</a:t>
            </a:r>
            <a:r>
              <a:rPr sz="2600" spc="5" dirty="0">
                <a:latin typeface="Liberation Sans"/>
                <a:cs typeface="Liberation Sans"/>
              </a:rPr>
              <a:t>v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dirty="0">
                <a:latin typeface="Liberation Sans"/>
                <a:cs typeface="Liberation Sans"/>
              </a:rPr>
              <a:t>g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hem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-10" dirty="0">
                <a:latin typeface="Liberation Sans"/>
                <a:cs typeface="Liberation Sans"/>
              </a:rPr>
              <a:t>-</a:t>
            </a:r>
            <a:r>
              <a:rPr sz="2600" dirty="0">
                <a:latin typeface="Liberation Sans"/>
                <a:cs typeface="Liberation Sans"/>
              </a:rPr>
              <a:t>reada</a:t>
            </a:r>
            <a:r>
              <a:rPr sz="2600" spc="10" dirty="0">
                <a:latin typeface="Liberation Sans"/>
                <a:cs typeface="Liberation Sans"/>
              </a:rPr>
              <a:t>b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and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Liberation Sans"/>
                <a:cs typeface="Liberation Sans"/>
              </a:rPr>
              <a:t>-</a:t>
            </a:r>
            <a:r>
              <a:rPr sz="2600" spc="-20" dirty="0">
                <a:latin typeface="Liberation Sans"/>
                <a:cs typeface="Liberation Sans"/>
              </a:rPr>
              <a:t>w</a:t>
            </a:r>
            <a:r>
              <a:rPr sz="2600" dirty="0">
                <a:latin typeface="Liberation Sans"/>
                <a:cs typeface="Liberation Sans"/>
              </a:rPr>
              <a:t>r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10" dirty="0">
                <a:latin typeface="Liberation Sans"/>
                <a:cs typeface="Liberation Sans"/>
              </a:rPr>
              <a:t>b</a:t>
            </a:r>
            <a:r>
              <a:rPr sz="2600" spc="-10" dirty="0">
                <a:latin typeface="Liberation Sans"/>
                <a:cs typeface="Liberation Sans"/>
              </a:rPr>
              <a:t>l</a:t>
            </a:r>
            <a:r>
              <a:rPr sz="2600" spc="10" dirty="0">
                <a:latin typeface="Liberation Sans"/>
                <a:cs typeface="Liberation Sans"/>
              </a:rPr>
              <a:t>e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4424" y="4226558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2620" y="4784088"/>
            <a:ext cx="170815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4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66470" y="4669788"/>
            <a:ext cx="629158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5" dirty="0">
                <a:latin typeface="Liberation Sans"/>
                <a:cs typeface="Liberation Sans"/>
              </a:rPr>
              <a:t>A</a:t>
            </a:r>
            <a:r>
              <a:rPr sz="3200" spc="-5" dirty="0">
                <a:latin typeface="Liberation Sans"/>
                <a:cs typeface="Liberation Sans"/>
              </a:rPr>
              <a:t>n</a:t>
            </a:r>
            <a:r>
              <a:rPr sz="3200" dirty="0">
                <a:latin typeface="Liberation Sans"/>
                <a:cs typeface="Liberation Sans"/>
              </a:rPr>
              <a:t>y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h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dirty="0">
                <a:latin typeface="Liberation Sans"/>
                <a:cs typeface="Liberation Sans"/>
              </a:rPr>
              <a:t>r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a</a:t>
            </a:r>
            <a:r>
              <a:rPr sz="3200" spc="-5" dirty="0">
                <a:latin typeface="Liberation Sans"/>
                <a:cs typeface="Liberation Sans"/>
              </a:rPr>
              <a:t>p</a:t>
            </a:r>
            <a:r>
              <a:rPr sz="3200" dirty="0">
                <a:latin typeface="Liberation Sans"/>
                <a:cs typeface="Liberation Sans"/>
              </a:rPr>
              <a:t>p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o</a:t>
            </a:r>
            <a:r>
              <a:rPr sz="3200" dirty="0">
                <a:latin typeface="Liberation Sans"/>
                <a:cs typeface="Liberation Sans"/>
              </a:rPr>
              <a:t>n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Liberation Sans"/>
                <a:cs typeface="Liberation Sans"/>
              </a:rPr>
              <a:t>t</a:t>
            </a:r>
            <a:r>
              <a:rPr sz="3200" spc="5" dirty="0">
                <a:latin typeface="Liberation Sans"/>
                <a:cs typeface="Liberation Sans"/>
              </a:rPr>
              <a:t>h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9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5" dirty="0">
                <a:latin typeface="Liberation Sans"/>
                <a:cs typeface="Liberation Sans"/>
              </a:rPr>
              <a:t>e</a:t>
            </a:r>
            <a:r>
              <a:rPr sz="3200" spc="5" dirty="0">
                <a:latin typeface="Liberation Sans"/>
                <a:cs typeface="Liberation Sans"/>
              </a:rPr>
              <a:t>v</a:t>
            </a:r>
            <a:r>
              <a:rPr sz="3200" spc="-5" dirty="0">
                <a:latin typeface="Liberation Sans"/>
                <a:cs typeface="Liberation Sans"/>
              </a:rPr>
              <a:t>i</a:t>
            </a:r>
            <a:r>
              <a:rPr sz="3200" spc="5" dirty="0">
                <a:latin typeface="Liberation Sans"/>
                <a:cs typeface="Liberation Sans"/>
              </a:rPr>
              <a:t>c</a:t>
            </a:r>
            <a:r>
              <a:rPr sz="3200" dirty="0">
                <a:latin typeface="Liberation Sans"/>
                <a:cs typeface="Liberation Sans"/>
              </a:rPr>
              <a:t>e</a:t>
            </a:r>
            <a:r>
              <a:rPr sz="3200" spc="8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Liberation Sans"/>
                <a:cs typeface="Liberation Sans"/>
              </a:rPr>
              <a:t>cou</a:t>
            </a:r>
            <a:r>
              <a:rPr sz="3200" spc="-15" dirty="0">
                <a:latin typeface="Liberation Sans"/>
                <a:cs typeface="Liberation Sans"/>
              </a:rPr>
              <a:t>l</a:t>
            </a:r>
            <a:r>
              <a:rPr sz="3200" spc="5" dirty="0">
                <a:latin typeface="Liberation Sans"/>
                <a:cs typeface="Liberation Sans"/>
              </a:rPr>
              <a:t>d</a:t>
            </a:r>
            <a:r>
              <a:rPr sz="3200" spc="-10" dirty="0">
                <a:latin typeface="Liberation Sans"/>
                <a:cs typeface="Liberation Sans"/>
              </a:rPr>
              <a:t>:</a:t>
            </a:r>
            <a:endParaRPr sz="3200">
              <a:latin typeface="Liberation Sans"/>
              <a:cs typeface="Liberation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74424" y="5433059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98271" y="5194366"/>
            <a:ext cx="4622165" cy="1089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36200"/>
              </a:lnSpc>
            </a:pPr>
            <a:r>
              <a:rPr sz="2600" spc="10" dirty="0">
                <a:latin typeface="Liberation Sans"/>
                <a:cs typeface="Liberation Sans"/>
              </a:rPr>
              <a:t>D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ab</a:t>
            </a:r>
            <a:r>
              <a:rPr sz="2600" spc="-5" dirty="0">
                <a:latin typeface="Liberation Sans"/>
                <a:cs typeface="Liberation Sans"/>
              </a:rPr>
              <a:t>l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or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5" dirty="0">
                <a:latin typeface="Liberation Sans"/>
                <a:cs typeface="Liberation Sans"/>
              </a:rPr>
              <a:t>c</a:t>
            </a:r>
            <a:r>
              <a:rPr sz="2600" dirty="0">
                <a:latin typeface="Liberation Sans"/>
                <a:cs typeface="Liberation Sans"/>
              </a:rPr>
              <a:t>o</a:t>
            </a:r>
            <a:r>
              <a:rPr sz="2600" spc="10" dirty="0">
                <a:latin typeface="Liberation Sans"/>
                <a:cs typeface="Liberation Sans"/>
              </a:rPr>
              <a:t>n</a:t>
            </a:r>
            <a:r>
              <a:rPr sz="2600" spc="-15" dirty="0">
                <a:latin typeface="Liberation Sans"/>
                <a:cs typeface="Liberation Sans"/>
              </a:rPr>
              <a:t>f</a:t>
            </a:r>
            <a:r>
              <a:rPr sz="2600" spc="-10" dirty="0">
                <a:latin typeface="Liberation Sans"/>
                <a:cs typeface="Liberation Sans"/>
              </a:rPr>
              <a:t>i</a:t>
            </a:r>
            <a:r>
              <a:rPr sz="2600" spc="10" dirty="0">
                <a:latin typeface="Liberation Sans"/>
                <a:cs typeface="Liberation Sans"/>
              </a:rPr>
              <a:t>g</a:t>
            </a:r>
            <a:r>
              <a:rPr sz="2600" dirty="0">
                <a:latin typeface="Liberation Sans"/>
                <a:cs typeface="Liberation Sans"/>
              </a:rPr>
              <a:t>u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Lo</a:t>
            </a:r>
            <a:r>
              <a:rPr sz="2600" spc="10" dirty="0">
                <a:latin typeface="Liberation Sans"/>
                <a:cs typeface="Liberation Sans"/>
              </a:rPr>
              <a:t>o</a:t>
            </a:r>
            <a:r>
              <a:rPr sz="2600" spc="5" dirty="0">
                <a:latin typeface="Liberation Sans"/>
                <a:cs typeface="Liberation Sans"/>
              </a:rPr>
              <a:t>k</a:t>
            </a:r>
            <a:r>
              <a:rPr sz="2600" dirty="0">
                <a:latin typeface="Liberation Sans"/>
                <a:cs typeface="Liberation Sans"/>
              </a:rPr>
              <a:t>ou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R</a:t>
            </a:r>
            <a:r>
              <a:rPr sz="2600" dirty="0">
                <a:latin typeface="Liberation Sans"/>
                <a:cs typeface="Liberation Sans"/>
              </a:rPr>
              <a:t>ead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p</a:t>
            </a:r>
            <a:r>
              <a:rPr sz="2600" spc="-10" dirty="0">
                <a:latin typeface="Liberation Sans"/>
                <a:cs typeface="Liberation Sans"/>
              </a:rPr>
              <a:t>r</a:t>
            </a:r>
            <a:r>
              <a:rPr sz="2600" spc="-5" dirty="0">
                <a:latin typeface="Liberation Sans"/>
                <a:cs typeface="Liberation Sans"/>
              </a:rPr>
              <a:t>iv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Liberation Sans"/>
                <a:cs typeface="Liberation Sans"/>
              </a:rPr>
              <a:t>u</a:t>
            </a:r>
            <a:r>
              <a:rPr sz="2600" spc="5" dirty="0">
                <a:latin typeface="Liberation Sans"/>
                <a:cs typeface="Liberation Sans"/>
              </a:rPr>
              <a:t>s</a:t>
            </a:r>
            <a:r>
              <a:rPr sz="2600" dirty="0">
                <a:latin typeface="Liberation Sans"/>
                <a:cs typeface="Liberation Sans"/>
              </a:rPr>
              <a:t>er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Liberation Sans"/>
                <a:cs typeface="Liberation Sans"/>
              </a:rPr>
              <a:t>d</a:t>
            </a:r>
            <a:r>
              <a:rPr sz="2600" spc="10" dirty="0">
                <a:latin typeface="Liberation Sans"/>
                <a:cs typeface="Liberation Sans"/>
              </a:rPr>
              <a:t>a</a:t>
            </a:r>
            <a:r>
              <a:rPr sz="2600" spc="-15" dirty="0">
                <a:latin typeface="Liberation Sans"/>
                <a:cs typeface="Liberation Sans"/>
              </a:rPr>
              <a:t>t</a:t>
            </a:r>
            <a:r>
              <a:rPr sz="2600" dirty="0">
                <a:latin typeface="Liberation Sans"/>
                <a:cs typeface="Liberation Sans"/>
              </a:rPr>
              <a:t>a</a:t>
            </a:r>
            <a:r>
              <a:rPr sz="2600" spc="-10" dirty="0">
                <a:latin typeface="Liberation Sans"/>
                <a:cs typeface="Liberation Sans"/>
              </a:rPr>
              <a:t>.</a:t>
            </a:r>
            <a:endParaRPr sz="2600">
              <a:latin typeface="Liberation Sans"/>
              <a:cs typeface="Liberation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74424" y="5974083"/>
            <a:ext cx="143510" cy="196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spc="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150">
              <a:latin typeface="OpenSymbol"/>
              <a:cs typeface="OpenSymbol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3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Footprint-Based Detection Engine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461169" cy="5071753"/>
          </a:xfrm>
        </p:spPr>
        <p:txBody>
          <a:bodyPr/>
          <a:lstStyle/>
          <a:p>
            <a:r>
              <a:rPr lang="en-US" dirty="0" smtClean="0"/>
              <a:t>Distill malware behaviors as behavioral footprint</a:t>
            </a:r>
          </a:p>
          <a:p>
            <a:pPr lvl="1"/>
            <a:r>
              <a:rPr lang="en-US" dirty="0" smtClean="0"/>
              <a:t>Information in manifest file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Contain a receiver listening to SMS_RECEIVED</a:t>
            </a:r>
          </a:p>
          <a:p>
            <a:pPr lvl="1"/>
            <a:r>
              <a:rPr lang="en-US" dirty="0" smtClean="0"/>
              <a:t>Semantics in the byte-code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Register a receiver listening to SMS_RECEIVED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Call </a:t>
            </a:r>
            <a:r>
              <a:rPr lang="en-US" sz="2000" dirty="0" err="1" smtClean="0">
                <a:solidFill>
                  <a:schemeClr val="tx2"/>
                </a:solidFill>
              </a:rPr>
              <a:t>abortBroadcast</a:t>
            </a:r>
            <a:r>
              <a:rPr lang="en-US" sz="2000" dirty="0" smtClean="0">
                <a:solidFill>
                  <a:schemeClr val="tx2"/>
                </a:solidFill>
              </a:rPr>
              <a:t> in the receiver</a:t>
            </a:r>
          </a:p>
          <a:p>
            <a:pPr lvl="2">
              <a:buFont typeface="Wingdings" pitchFamily="2" charset="2"/>
              <a:buChar char="Ø"/>
            </a:pPr>
            <a:r>
              <a:rPr lang="en-US" sz="2000" dirty="0" smtClean="0">
                <a:solidFill>
                  <a:schemeClr val="tx2"/>
                </a:solidFill>
              </a:rPr>
              <a:t>Send SMS messages to premium numbers</a:t>
            </a:r>
          </a:p>
          <a:p>
            <a:pPr lvl="1"/>
            <a:r>
              <a:rPr lang="en-US" dirty="0" smtClean="0"/>
              <a:t>Structural layout of the app</a:t>
            </a:r>
          </a:p>
          <a:p>
            <a:r>
              <a:rPr lang="en-US" dirty="0" smtClean="0"/>
              <a:t>Match apps with malware behavioral footprints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6134328" y="2604296"/>
            <a:ext cx="2189087" cy="1577788"/>
            <a:chOff x="5997388" y="3227294"/>
            <a:chExt cx="2189087" cy="1577788"/>
          </a:xfrm>
        </p:grpSpPr>
        <p:sp>
          <p:nvSpPr>
            <p:cNvPr id="7" name="TextBox 6"/>
            <p:cNvSpPr txBox="1"/>
            <p:nvPr/>
          </p:nvSpPr>
          <p:spPr>
            <a:xfrm>
              <a:off x="6962037" y="3553866"/>
              <a:ext cx="1224438" cy="923330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Behavioral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footprint </a:t>
              </a:r>
            </a:p>
            <a:p>
              <a:pPr algn="l"/>
              <a:r>
                <a:rPr lang="en-US" dirty="0" smtClean="0">
                  <a:solidFill>
                    <a:schemeClr val="bg1"/>
                  </a:solidFill>
                  <a:latin typeface="+mn-lt"/>
                </a:rPr>
                <a:t>of </a:t>
              </a:r>
              <a:r>
                <a:rPr lang="en-US" dirty="0" err="1" smtClean="0">
                  <a:solidFill>
                    <a:schemeClr val="bg1"/>
                  </a:solidFill>
                  <a:latin typeface="+mn-lt"/>
                </a:rPr>
                <a:t>Zsone</a:t>
              </a:r>
              <a:endParaRPr lang="en-US" dirty="0" smtClean="0">
                <a:solidFill>
                  <a:schemeClr val="bg1"/>
                </a:solidFill>
                <a:latin typeface="+mn-lt"/>
              </a:endParaRPr>
            </a:p>
          </p:txBody>
        </p:sp>
        <p:cxnSp>
          <p:nvCxnSpPr>
            <p:cNvPr id="49" name="Straight Connector 48"/>
            <p:cNvCxnSpPr>
              <a:endCxn id="7" idx="1"/>
            </p:cNvCxnSpPr>
            <p:nvPr/>
          </p:nvCxnSpPr>
          <p:spPr>
            <a:xfrm>
              <a:off x="5997388" y="3227294"/>
              <a:ext cx="964649" cy="78823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48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457857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7" idx="1"/>
            </p:cNvCxnSpPr>
            <p:nvPr/>
          </p:nvCxnSpPr>
          <p:spPr>
            <a:xfrm flipV="1">
              <a:off x="5997388" y="4015531"/>
              <a:ext cx="964649" cy="789551"/>
            </a:xfrm>
            <a:prstGeom prst="line">
              <a:avLst/>
            </a:prstGeom>
            <a:ln w="19050">
              <a:solidFill>
                <a:schemeClr val="tx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2" name="Slide Number Placeholder 35"/>
          <p:cNvSpPr>
            <a:spLocks noGrp="1"/>
          </p:cNvSpPr>
          <p:nvPr>
            <p:ph type="sldNum" sz="quarter" idx="4294967295"/>
          </p:nvPr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/>
          <a:lstStyle/>
          <a:p>
            <a:pPr lvl="0" algn="r"/>
            <a:r>
              <a:rPr lang="en-US" sz="1200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9800" y="6428601"/>
            <a:ext cx="15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A6A6A6"/>
                </a:solidFill>
              </a:rPr>
              <a:t>Courtesy </a:t>
            </a:r>
            <a:r>
              <a:rPr lang="en-US" sz="1000" dirty="0" err="1" smtClean="0">
                <a:solidFill>
                  <a:srgbClr val="A6A6A6"/>
                </a:solidFill>
              </a:rPr>
              <a:t>Yajin</a:t>
            </a:r>
            <a:r>
              <a:rPr lang="en-US" sz="1000" dirty="0" smtClean="0">
                <a:solidFill>
                  <a:srgbClr val="A6A6A6"/>
                </a:solidFill>
              </a:rPr>
              <a:t> Zhou et al.</a:t>
            </a:r>
            <a:endParaRPr lang="en-US" sz="1000" dirty="0">
              <a:solidFill>
                <a:srgbClr val="A6A6A6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94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4844" y="822955"/>
            <a:ext cx="7885430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Liberation Sans"/>
                <a:cs typeface="Liberation Sans"/>
              </a:rPr>
              <a:t>S</a:t>
            </a:r>
            <a:r>
              <a:rPr sz="3600" b="1" spc="-25" dirty="0">
                <a:latin typeface="Liberation Sans"/>
                <a:cs typeface="Liberation Sans"/>
              </a:rPr>
              <a:t>E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Liberation Sans"/>
                <a:cs typeface="Liberation Sans"/>
              </a:rPr>
              <a:t>An</a:t>
            </a:r>
            <a:r>
              <a:rPr sz="3600" b="1" spc="-40" dirty="0">
                <a:latin typeface="Liberation Sans"/>
                <a:cs typeface="Liberation Sans"/>
              </a:rPr>
              <a:t>d</a:t>
            </a:r>
            <a:r>
              <a:rPr sz="3600" b="1" spc="5" dirty="0">
                <a:latin typeface="Liberation Sans"/>
                <a:cs typeface="Liberation Sans"/>
              </a:rPr>
              <a:t>r</a:t>
            </a:r>
            <a:r>
              <a:rPr sz="3600" b="1" spc="-40" dirty="0">
                <a:latin typeface="Liberation Sans"/>
                <a:cs typeface="Liberation Sans"/>
              </a:rPr>
              <a:t>o</a:t>
            </a:r>
            <a:r>
              <a:rPr sz="3600" b="1" spc="-15" dirty="0">
                <a:latin typeface="Liberation Sans"/>
                <a:cs typeface="Liberation Sans"/>
              </a:rPr>
              <a:t>i</a:t>
            </a:r>
            <a:r>
              <a:rPr sz="3600" b="1" spc="-25" dirty="0">
                <a:latin typeface="Liberation Sans"/>
                <a:cs typeface="Liberation Sans"/>
              </a:rPr>
              <a:t>d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Liberation Sans"/>
                <a:cs typeface="Liberation Sans"/>
              </a:rPr>
              <a:t>v</a:t>
            </a:r>
            <a:r>
              <a:rPr sz="3600" b="1" dirty="0">
                <a:latin typeface="Liberation Sans"/>
                <a:cs typeface="Liberation Sans"/>
              </a:rPr>
              <a:t>s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-30" dirty="0">
                <a:latin typeface="Liberation Sans"/>
                <a:cs typeface="Liberation Sans"/>
              </a:rPr>
              <a:t>Lo</a:t>
            </a:r>
            <a:r>
              <a:rPr sz="3600" b="1" spc="-40" dirty="0">
                <a:latin typeface="Liberation Sans"/>
                <a:cs typeface="Liberation Sans"/>
              </a:rPr>
              <a:t>o</a:t>
            </a:r>
            <a:r>
              <a:rPr sz="3600" b="1" dirty="0">
                <a:latin typeface="Liberation Sans"/>
                <a:cs typeface="Liberation Sans"/>
              </a:rPr>
              <a:t>k</a:t>
            </a:r>
            <a:r>
              <a:rPr sz="3600" b="1" spc="-40" dirty="0">
                <a:latin typeface="Liberation Sans"/>
                <a:cs typeface="Liberation Sans"/>
              </a:rPr>
              <a:t>o</a:t>
            </a:r>
            <a:r>
              <a:rPr sz="3600" b="1" spc="-30" dirty="0">
                <a:latin typeface="Liberation Sans"/>
                <a:cs typeface="Liberation Sans"/>
              </a:rPr>
              <a:t>u</a:t>
            </a:r>
            <a:r>
              <a:rPr sz="3600" b="1" dirty="0">
                <a:latin typeface="Liberation Sans"/>
                <a:cs typeface="Liberation Sans"/>
              </a:rPr>
              <a:t>t</a:t>
            </a:r>
            <a:r>
              <a:rPr sz="3600" b="1" spc="95" dirty="0">
                <a:latin typeface="Times New Roman"/>
                <a:cs typeface="Times New Roman"/>
              </a:rPr>
              <a:t> </a:t>
            </a:r>
            <a:r>
              <a:rPr sz="3600" b="1" spc="-25" dirty="0">
                <a:latin typeface="Liberation Sans"/>
                <a:cs typeface="Liberation Sans"/>
              </a:rPr>
              <a:t>v</a:t>
            </a:r>
            <a:r>
              <a:rPr sz="3600" b="1" spc="-40" dirty="0">
                <a:latin typeface="Liberation Sans"/>
                <a:cs typeface="Liberation Sans"/>
              </a:rPr>
              <a:t>u</a:t>
            </a:r>
            <a:r>
              <a:rPr sz="3600" b="1" spc="-25" dirty="0">
                <a:latin typeface="Liberation Sans"/>
                <a:cs typeface="Liberation Sans"/>
              </a:rPr>
              <a:t>ln</a:t>
            </a:r>
            <a:r>
              <a:rPr sz="3600" b="1" spc="-5" dirty="0">
                <a:latin typeface="Liberation Sans"/>
                <a:cs typeface="Liberation Sans"/>
              </a:rPr>
              <a:t>e</a:t>
            </a:r>
            <a:r>
              <a:rPr sz="3600" b="1" spc="5" dirty="0">
                <a:latin typeface="Liberation Sans"/>
                <a:cs typeface="Liberation Sans"/>
              </a:rPr>
              <a:t>r</a:t>
            </a:r>
            <a:r>
              <a:rPr sz="3600" b="1" spc="-25" dirty="0">
                <a:latin typeface="Liberation Sans"/>
                <a:cs typeface="Liberation Sans"/>
              </a:rPr>
              <a:t>a</a:t>
            </a:r>
            <a:r>
              <a:rPr sz="3600" b="1" spc="-40" dirty="0">
                <a:latin typeface="Liberation Sans"/>
                <a:cs typeface="Liberation Sans"/>
              </a:rPr>
              <a:t>b</a:t>
            </a:r>
            <a:r>
              <a:rPr sz="3600" b="1" spc="-15" dirty="0">
                <a:latin typeface="Liberation Sans"/>
                <a:cs typeface="Liberation Sans"/>
              </a:rPr>
              <a:t>il</a:t>
            </a:r>
            <a:r>
              <a:rPr sz="3600" b="1" spc="-25" dirty="0">
                <a:latin typeface="Liberation Sans"/>
                <a:cs typeface="Liberation Sans"/>
              </a:rPr>
              <a:t>i</a:t>
            </a:r>
            <a:r>
              <a:rPr sz="3600" b="1" dirty="0">
                <a:latin typeface="Liberation Sans"/>
                <a:cs typeface="Liberation Sans"/>
              </a:rPr>
              <a:t>ty</a:t>
            </a:r>
            <a:endParaRPr sz="3600">
              <a:latin typeface="Liberation Sans"/>
              <a:cs typeface="Liberation Sans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50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2620" y="1960876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6470" y="1859276"/>
            <a:ext cx="539686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Liberation Sans"/>
                <a:cs typeface="Liberation Sans"/>
              </a:rPr>
              <a:t>Clas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spc="-5" dirty="0">
                <a:latin typeface="Liberation Sans"/>
                <a:cs typeface="Liberation Sans"/>
              </a:rPr>
              <a:t>i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spc="-20" dirty="0">
                <a:latin typeface="Liberation Sans"/>
                <a:cs typeface="Liberation Sans"/>
              </a:rPr>
              <a:t>x</a:t>
            </a:r>
            <a:r>
              <a:rPr sz="2800" spc="-5" dirty="0">
                <a:latin typeface="Liberation Sans"/>
                <a:cs typeface="Liberation Sans"/>
              </a:rPr>
              <a:t>a</a:t>
            </a:r>
            <a:r>
              <a:rPr sz="2800" spc="10" dirty="0">
                <a:latin typeface="Liberation Sans"/>
                <a:cs typeface="Liberation Sans"/>
              </a:rPr>
              <a:t>m</a:t>
            </a:r>
            <a:r>
              <a:rPr sz="2800" spc="-5" dirty="0">
                <a:latin typeface="Liberation Sans"/>
                <a:cs typeface="Liberation Sans"/>
              </a:rPr>
              <a:t>pl</a:t>
            </a:r>
            <a:r>
              <a:rPr sz="2800" dirty="0">
                <a:latin typeface="Liberation Sans"/>
                <a:cs typeface="Liberation Sans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D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Liberation Sans"/>
                <a:cs typeface="Liberation Sans"/>
              </a:rPr>
              <a:t>v</a:t>
            </a:r>
            <a:r>
              <a:rPr sz="2800" spc="-15" dirty="0">
                <a:latin typeface="Liberation Sans"/>
                <a:cs typeface="Liberation Sans"/>
              </a:rPr>
              <a:t>s.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M</a:t>
            </a: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C</a:t>
            </a:r>
            <a:r>
              <a:rPr sz="2800" spc="-10" dirty="0">
                <a:latin typeface="Liberation Sans"/>
                <a:cs typeface="Liberation Sans"/>
              </a:rPr>
              <a:t>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74424" y="2556506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93090" rIns="0" bIns="0" rtlCol="0">
            <a:spAutoFit/>
          </a:bodyPr>
          <a:lstStyle/>
          <a:p>
            <a:pPr marL="723900" marR="76200">
              <a:lnSpc>
                <a:spcPct val="100000"/>
              </a:lnSpc>
            </a:pPr>
            <a:r>
              <a:rPr sz="2400" spc="-5" dirty="0"/>
              <a:t>D</a:t>
            </a:r>
            <a:r>
              <a:rPr sz="2400" spc="-25" dirty="0"/>
              <a:t>A</a:t>
            </a:r>
            <a:r>
              <a:rPr sz="2400" spc="-15" dirty="0"/>
              <a:t>C</a:t>
            </a:r>
            <a:r>
              <a:rPr sz="2400" spc="-10" dirty="0"/>
              <a:t>: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/>
              <a:t>P</a:t>
            </a:r>
            <a:r>
              <a:rPr sz="2400" spc="-10" dirty="0"/>
              <a:t>e</a:t>
            </a:r>
            <a:r>
              <a:rPr sz="2400" spc="5" dirty="0"/>
              <a:t>r</a:t>
            </a:r>
            <a:r>
              <a:rPr sz="2400" spc="25" dirty="0"/>
              <a:t>m</a:t>
            </a:r>
            <a:r>
              <a:rPr sz="2400" spc="-5" dirty="0"/>
              <a:t>i</a:t>
            </a:r>
            <a:r>
              <a:rPr sz="2400" dirty="0"/>
              <a:t>s</a:t>
            </a:r>
            <a:r>
              <a:rPr sz="2400" spc="-10" dirty="0"/>
              <a:t>s</a:t>
            </a:r>
            <a:r>
              <a:rPr sz="2400" dirty="0"/>
              <a:t>i</a:t>
            </a:r>
            <a:r>
              <a:rPr sz="2400" spc="-15" dirty="0"/>
              <a:t>o</a:t>
            </a:r>
            <a:r>
              <a:rPr sz="2400" dirty="0"/>
              <a:t>ns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dirty="0"/>
              <a:t>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/>
              <a:t>l</a:t>
            </a:r>
            <a:r>
              <a:rPr sz="2400" spc="-10" dirty="0"/>
              <a:t>eft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t</a:t>
            </a:r>
            <a:r>
              <a:rPr sz="2400" dirty="0"/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t</a:t>
            </a:r>
            <a:r>
              <a:rPr sz="2400" dirty="0"/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d</a:t>
            </a:r>
            <a:r>
              <a:rPr sz="2400" spc="-5" dirty="0"/>
              <a:t>i</a:t>
            </a:r>
            <a:r>
              <a:rPr sz="2400" dirty="0"/>
              <a:t>scre</a:t>
            </a:r>
            <a:r>
              <a:rPr sz="2400" spc="-10" dirty="0"/>
              <a:t>t</a:t>
            </a:r>
            <a:r>
              <a:rPr sz="2400" spc="-15" dirty="0"/>
              <a:t>i</a:t>
            </a:r>
            <a:r>
              <a:rPr sz="2400" dirty="0"/>
              <a:t>on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ea</a:t>
            </a:r>
            <a:r>
              <a:rPr sz="2400" dirty="0"/>
              <a:t>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dirty="0"/>
              <a:t>p</a:t>
            </a:r>
            <a:r>
              <a:rPr sz="2400" spc="-10" dirty="0"/>
              <a:t>p</a:t>
            </a:r>
            <a:r>
              <a:rPr sz="2400" spc="-5" dirty="0"/>
              <a:t>l</a:t>
            </a:r>
            <a:r>
              <a:rPr sz="2400" spc="-15" dirty="0"/>
              <a:t>i</a:t>
            </a:r>
            <a:r>
              <a:rPr sz="2400" spc="5" dirty="0"/>
              <a:t>c</a:t>
            </a:r>
            <a:r>
              <a:rPr sz="2400" spc="-15" dirty="0"/>
              <a:t>a</a:t>
            </a:r>
            <a:r>
              <a:rPr sz="2400" dirty="0"/>
              <a:t>t</a:t>
            </a:r>
            <a:r>
              <a:rPr sz="2400" spc="-5" dirty="0"/>
              <a:t>i</a:t>
            </a:r>
            <a:r>
              <a:rPr sz="2400" spc="-10" dirty="0"/>
              <a:t>on.</a:t>
            </a:r>
            <a:endParaRPr sz="2400">
              <a:latin typeface="Times New Roman"/>
              <a:cs typeface="Times New Roman"/>
            </a:endParaRPr>
          </a:p>
          <a:p>
            <a:pPr marL="723900" marR="6350">
              <a:lnSpc>
                <a:spcPct val="100000"/>
              </a:lnSpc>
              <a:spcBef>
                <a:spcPts val="1130"/>
              </a:spcBef>
            </a:pPr>
            <a:r>
              <a:rPr sz="2400" spc="5" dirty="0"/>
              <a:t>M</a:t>
            </a:r>
            <a:r>
              <a:rPr sz="2400" spc="-35" dirty="0"/>
              <a:t>A</a:t>
            </a:r>
            <a:r>
              <a:rPr sz="2400" spc="-5" dirty="0"/>
              <a:t>C</a:t>
            </a:r>
            <a:r>
              <a:rPr sz="2400" spc="-10" dirty="0"/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25" dirty="0"/>
              <a:t>P</a:t>
            </a:r>
            <a:r>
              <a:rPr sz="2400" spc="-10" dirty="0"/>
              <a:t>e</a:t>
            </a:r>
            <a:r>
              <a:rPr sz="2400" dirty="0"/>
              <a:t>r</a:t>
            </a:r>
            <a:r>
              <a:rPr sz="2400" spc="25" dirty="0"/>
              <a:t>m</a:t>
            </a:r>
            <a:r>
              <a:rPr sz="2400" spc="-5" dirty="0"/>
              <a:t>i</a:t>
            </a:r>
            <a:r>
              <a:rPr sz="2400" dirty="0"/>
              <a:t>ss</a:t>
            </a:r>
            <a:r>
              <a:rPr sz="2400" spc="-5" dirty="0"/>
              <a:t>i</a:t>
            </a:r>
            <a:r>
              <a:rPr sz="2400" spc="-10" dirty="0"/>
              <a:t>on</a:t>
            </a:r>
            <a:r>
              <a:rPr sz="2400" dirty="0"/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dirty="0"/>
              <a:t>re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def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dirty="0"/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b</a:t>
            </a:r>
            <a:r>
              <a:rPr sz="2400" dirty="0"/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/>
              <a:t>t</a:t>
            </a:r>
            <a:r>
              <a:rPr sz="2400" dirty="0"/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dirty="0"/>
              <a:t>d</a:t>
            </a:r>
            <a:r>
              <a:rPr sz="2400" spc="15" dirty="0"/>
              <a:t>m</a:t>
            </a:r>
            <a:r>
              <a:rPr sz="2400" spc="-5" dirty="0"/>
              <a:t>i</a:t>
            </a:r>
            <a:r>
              <a:rPr sz="2400" spc="-10" dirty="0"/>
              <a:t>n</a:t>
            </a:r>
            <a:r>
              <a:rPr sz="2400" spc="-5" dirty="0"/>
              <a:t>i</a:t>
            </a:r>
            <a:r>
              <a:rPr sz="2400" spc="-10" dirty="0"/>
              <a:t>st</a:t>
            </a:r>
            <a:r>
              <a:rPr sz="2400" dirty="0"/>
              <a:t>ra</a:t>
            </a:r>
            <a:r>
              <a:rPr sz="2400" spc="-10" dirty="0"/>
              <a:t>to</a:t>
            </a:r>
            <a:r>
              <a:rPr sz="2400" dirty="0"/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dirty="0"/>
              <a:t>nd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e</a:t>
            </a:r>
            <a:r>
              <a:rPr sz="2400" dirty="0"/>
              <a:t>n</a:t>
            </a:r>
            <a:r>
              <a:rPr sz="2400" spc="-10" dirty="0"/>
              <a:t>fo</a:t>
            </a:r>
            <a:r>
              <a:rPr sz="2400" dirty="0"/>
              <a:t>rc</a:t>
            </a:r>
            <a:r>
              <a:rPr sz="2400" spc="-10" dirty="0"/>
              <a:t>e</a:t>
            </a:r>
            <a:r>
              <a:rPr sz="2400" dirty="0"/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/>
              <a:t>fo</a:t>
            </a:r>
            <a:r>
              <a:rPr sz="2400" dirty="0"/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/>
              <a:t>a</a:t>
            </a:r>
            <a:r>
              <a:rPr sz="2400" spc="-5" dirty="0"/>
              <a:t>l</a:t>
            </a:r>
            <a:r>
              <a:rPr sz="2400" dirty="0"/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/>
              <a:t>app</a:t>
            </a:r>
            <a:r>
              <a:rPr sz="2400" spc="-5" dirty="0"/>
              <a:t>li</a:t>
            </a:r>
            <a:r>
              <a:rPr sz="2400" dirty="0"/>
              <a:t>c</a:t>
            </a:r>
            <a:r>
              <a:rPr sz="2400" spc="-10" dirty="0"/>
              <a:t>at</a:t>
            </a:r>
            <a:r>
              <a:rPr sz="2400" spc="-5" dirty="0"/>
              <a:t>i</a:t>
            </a:r>
            <a:r>
              <a:rPr sz="2400" spc="-10" dirty="0"/>
              <a:t>o</a:t>
            </a:r>
            <a:r>
              <a:rPr sz="2400" dirty="0"/>
              <a:t>n</a:t>
            </a:r>
            <a:r>
              <a:rPr sz="2400" spc="-10" dirty="0"/>
              <a:t>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74424" y="3431537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620" y="4319268"/>
            <a:ext cx="15303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6470" y="4216398"/>
            <a:ext cx="6470650" cy="862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spc="-30" dirty="0">
                <a:latin typeface="Liberation Sans"/>
                <a:cs typeface="Liberation Sans"/>
              </a:rPr>
              <a:t>A</a:t>
            </a:r>
            <a:r>
              <a:rPr sz="2800" spc="-5" dirty="0">
                <a:latin typeface="Liberation Sans"/>
                <a:cs typeface="Liberation Sans"/>
              </a:rPr>
              <a:t>l</a:t>
            </a:r>
            <a:r>
              <a:rPr sz="2800" dirty="0">
                <a:latin typeface="Liberation Sans"/>
                <a:cs typeface="Liberation Sans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hi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par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app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denie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a</a:t>
            </a:r>
            <a:r>
              <a:rPr sz="2800" spc="5" dirty="0">
                <a:latin typeface="Liberation Sans"/>
                <a:cs typeface="Liberation Sans"/>
              </a:rPr>
              <a:t>c</a:t>
            </a:r>
            <a:r>
              <a:rPr sz="2800" dirty="0">
                <a:latin typeface="Liberation Sans"/>
                <a:cs typeface="Liberation Sans"/>
              </a:rPr>
              <a:t>ce</a:t>
            </a:r>
            <a:r>
              <a:rPr sz="2800" spc="5" dirty="0">
                <a:latin typeface="Liberation Sans"/>
                <a:cs typeface="Liberation Sans"/>
              </a:rPr>
              <a:t>s</a:t>
            </a:r>
            <a:r>
              <a:rPr sz="2800" dirty="0">
                <a:latin typeface="Liberation Sans"/>
                <a:cs typeface="Liberation Sans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dirty="0">
                <a:latin typeface="Liberation Sans"/>
                <a:cs typeface="Liberation Sans"/>
              </a:rPr>
              <a:t>o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Liberation Sans"/>
                <a:cs typeface="Liberation Sans"/>
              </a:rPr>
              <a:t>f</a:t>
            </a:r>
            <a:r>
              <a:rPr sz="2800" spc="5" dirty="0">
                <a:latin typeface="Liberation Sans"/>
                <a:cs typeface="Liberation Sans"/>
              </a:rPr>
              <a:t>i</a:t>
            </a:r>
            <a:r>
              <a:rPr sz="2800" spc="-5" dirty="0">
                <a:latin typeface="Liberation Sans"/>
                <a:cs typeface="Liberation Sans"/>
              </a:rPr>
              <a:t>les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Liberation Sans"/>
                <a:cs typeface="Liberation Sans"/>
              </a:rPr>
              <a:t>c</a:t>
            </a:r>
            <a:r>
              <a:rPr sz="2800" spc="5" dirty="0">
                <a:latin typeface="Liberation Sans"/>
                <a:cs typeface="Liberation Sans"/>
              </a:rPr>
              <a:t>r</a:t>
            </a:r>
            <a:r>
              <a:rPr sz="2800" spc="-5" dirty="0">
                <a:latin typeface="Liberation Sans"/>
                <a:cs typeface="Liberation Sans"/>
              </a:rPr>
              <a:t>ea</a:t>
            </a:r>
            <a:r>
              <a:rPr sz="280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e</a:t>
            </a:r>
            <a:r>
              <a:rPr sz="2800" dirty="0">
                <a:latin typeface="Liberation Sans"/>
                <a:cs typeface="Liberation Sans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b</a:t>
            </a:r>
            <a:r>
              <a:rPr sz="2800" dirty="0">
                <a:latin typeface="Liberation Sans"/>
                <a:cs typeface="Liberation Sans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Liberation Sans"/>
                <a:cs typeface="Liberation Sans"/>
              </a:rPr>
              <a:t>o</a:t>
            </a:r>
            <a:r>
              <a:rPr sz="2800" spc="-10" dirty="0">
                <a:latin typeface="Liberation Sans"/>
                <a:cs typeface="Liberation Sans"/>
              </a:rPr>
              <a:t>t</a:t>
            </a:r>
            <a:r>
              <a:rPr sz="2800" spc="-5" dirty="0">
                <a:latin typeface="Liberation Sans"/>
                <a:cs typeface="Liberation Sans"/>
              </a:rPr>
              <a:t>he</a:t>
            </a:r>
            <a:r>
              <a:rPr sz="2800" dirty="0">
                <a:latin typeface="Liberation Sans"/>
                <a:cs typeface="Liberation Sans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Liberation Sans"/>
                <a:cs typeface="Liberation Sans"/>
              </a:rPr>
              <a:t>apps.</a:t>
            </a:r>
            <a:endParaRPr sz="2800">
              <a:latin typeface="Liberation Sans"/>
              <a:cs typeface="Liberation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4424" y="5340348"/>
            <a:ext cx="134620" cy="18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15" dirty="0">
                <a:solidFill>
                  <a:srgbClr val="1A1A1A"/>
                </a:solidFill>
                <a:latin typeface="OpenSymbol"/>
                <a:cs typeface="OpenSymbol"/>
              </a:rPr>
              <a:t>●</a:t>
            </a:r>
            <a:endParaRPr sz="10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98271" y="5250178"/>
            <a:ext cx="612838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400" spc="-25" dirty="0">
                <a:latin typeface="Liberation Sans"/>
                <a:cs typeface="Liberation Sans"/>
              </a:rPr>
              <a:t>E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dirty="0">
                <a:latin typeface="Liberation Sans"/>
                <a:cs typeface="Liberation Sans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a</a:t>
            </a:r>
            <a:r>
              <a:rPr sz="2400" spc="-10" dirty="0">
                <a:latin typeface="Liberation Sans"/>
                <a:cs typeface="Liberation Sans"/>
              </a:rPr>
              <a:t>p</a:t>
            </a:r>
            <a:r>
              <a:rPr sz="2400" dirty="0">
                <a:latin typeface="Liberation Sans"/>
                <a:cs typeface="Liberation Sans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a</a:t>
            </a:r>
            <a:r>
              <a:rPr sz="2400" dirty="0">
                <a:latin typeface="Liberation Sans"/>
                <a:cs typeface="Liberation Sans"/>
              </a:rPr>
              <a:t>nd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Liberation Sans"/>
                <a:cs typeface="Liberation Sans"/>
              </a:rPr>
              <a:t>i</a:t>
            </a:r>
            <a:r>
              <a:rPr sz="2400" spc="-10" dirty="0">
                <a:latin typeface="Liberation Sans"/>
                <a:cs typeface="Liberation Sans"/>
              </a:rPr>
              <a:t>t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f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spc="-5" dirty="0">
                <a:latin typeface="Liberation Sans"/>
                <a:cs typeface="Liberation Sans"/>
              </a:rPr>
              <a:t>l</a:t>
            </a:r>
            <a:r>
              <a:rPr sz="2400" spc="-10" dirty="0">
                <a:latin typeface="Liberation Sans"/>
                <a:cs typeface="Liberation Sans"/>
              </a:rPr>
              <a:t>e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Liberation Sans"/>
                <a:cs typeface="Liberation Sans"/>
              </a:rPr>
              <a:t>h</a:t>
            </a:r>
            <a:r>
              <a:rPr sz="2400" dirty="0">
                <a:latin typeface="Liberation Sans"/>
                <a:cs typeface="Liberation Sans"/>
              </a:rPr>
              <a:t>a</a:t>
            </a:r>
            <a:r>
              <a:rPr sz="2400" spc="-20" dirty="0">
                <a:latin typeface="Liberation Sans"/>
                <a:cs typeface="Liberation Sans"/>
              </a:rPr>
              <a:t>v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u</a:t>
            </a:r>
            <a:r>
              <a:rPr sz="2400" spc="-10" dirty="0">
                <a:latin typeface="Liberation Sans"/>
                <a:cs typeface="Liberation Sans"/>
              </a:rPr>
              <a:t>n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q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Liberation Sans"/>
                <a:cs typeface="Liberation Sans"/>
              </a:rPr>
              <a:t>SE</a:t>
            </a:r>
            <a:r>
              <a:rPr sz="2400" spc="-10" dirty="0">
                <a:latin typeface="Liberation Sans"/>
                <a:cs typeface="Liberation Sans"/>
              </a:rPr>
              <a:t>L</a:t>
            </a:r>
            <a:r>
              <a:rPr sz="2400" spc="-15" dirty="0">
                <a:latin typeface="Liberation Sans"/>
                <a:cs typeface="Liberation Sans"/>
              </a:rPr>
              <a:t>i</a:t>
            </a:r>
            <a:r>
              <a:rPr sz="2400" dirty="0">
                <a:latin typeface="Liberation Sans"/>
                <a:cs typeface="Liberation Sans"/>
              </a:rPr>
              <a:t>n</a:t>
            </a:r>
            <a:r>
              <a:rPr sz="2400" spc="-10" dirty="0">
                <a:latin typeface="Liberation Sans"/>
                <a:cs typeface="Liberation Sans"/>
              </a:rPr>
              <a:t>u</a:t>
            </a:r>
            <a:r>
              <a:rPr sz="2400" dirty="0">
                <a:latin typeface="Liberation Sans"/>
                <a:cs typeface="Liberation Sans"/>
              </a:rPr>
              <a:t>x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c</a:t>
            </a:r>
            <a:r>
              <a:rPr sz="2400" spc="-10" dirty="0">
                <a:latin typeface="Liberation Sans"/>
                <a:cs typeface="Liberation Sans"/>
              </a:rPr>
              <a:t>at</a:t>
            </a:r>
            <a:r>
              <a:rPr sz="2400" dirty="0">
                <a:latin typeface="Liberation Sans"/>
                <a:cs typeface="Liberation Sans"/>
              </a:rPr>
              <a:t>e</a:t>
            </a:r>
            <a:r>
              <a:rPr sz="2400" spc="-10" dirty="0">
                <a:latin typeface="Liberation Sans"/>
                <a:cs typeface="Liberation Sans"/>
              </a:rPr>
              <a:t>go</a:t>
            </a:r>
            <a:r>
              <a:rPr sz="2400" spc="5" dirty="0">
                <a:latin typeface="Liberation Sans"/>
                <a:cs typeface="Liberation Sans"/>
              </a:rPr>
              <a:t>r</a:t>
            </a:r>
            <a:r>
              <a:rPr sz="2400" dirty="0">
                <a:latin typeface="Liberation Sans"/>
                <a:cs typeface="Liberation Sans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Liberation Sans"/>
                <a:cs typeface="Liberation Sans"/>
              </a:rPr>
              <a:t>s</a:t>
            </a:r>
            <a:r>
              <a:rPr sz="2400" spc="-10" dirty="0">
                <a:latin typeface="Liberation Sans"/>
                <a:cs typeface="Liberation Sans"/>
              </a:rPr>
              <a:t>et.</a:t>
            </a:r>
            <a:endParaRPr sz="2400">
              <a:latin typeface="Liberation Sans"/>
              <a:cs typeface="Liberation Sans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2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07774" y="744215"/>
            <a:ext cx="6722109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30" dirty="0">
                <a:latin typeface="Liberation Sans"/>
                <a:cs typeface="Liberation Sans"/>
              </a:rPr>
              <a:t>S</a:t>
            </a:r>
            <a:r>
              <a:rPr sz="3600" b="1" spc="-25" dirty="0">
                <a:latin typeface="Liberation Sans"/>
                <a:cs typeface="Liberation Sans"/>
              </a:rPr>
              <a:t>i</a:t>
            </a:r>
            <a:r>
              <a:rPr sz="3600" b="1" dirty="0">
                <a:latin typeface="Liberation Sans"/>
                <a:cs typeface="Liberation Sans"/>
              </a:rPr>
              <a:t>ze</a:t>
            </a:r>
            <a:r>
              <a:rPr sz="3600" b="1" spc="90" dirty="0">
                <a:latin typeface="Times New Roman"/>
                <a:cs typeface="Times New Roman"/>
              </a:rPr>
              <a:t> </a:t>
            </a:r>
            <a:r>
              <a:rPr sz="3600" b="1" spc="5" dirty="0">
                <a:latin typeface="Liberation Sans"/>
                <a:cs typeface="Liberation Sans"/>
              </a:rPr>
              <a:t>C</a:t>
            </a:r>
            <a:r>
              <a:rPr sz="3600" b="1" spc="-40" dirty="0">
                <a:latin typeface="Liberation Sans"/>
                <a:cs typeface="Liberation Sans"/>
              </a:rPr>
              <a:t>o</a:t>
            </a:r>
            <a:r>
              <a:rPr sz="3600" b="1" spc="5" dirty="0">
                <a:latin typeface="Liberation Sans"/>
                <a:cs typeface="Liberation Sans"/>
              </a:rPr>
              <a:t>m</a:t>
            </a:r>
            <a:r>
              <a:rPr sz="3600" b="1" spc="-40" dirty="0">
                <a:latin typeface="Liberation Sans"/>
                <a:cs typeface="Liberation Sans"/>
              </a:rPr>
              <a:t>p</a:t>
            </a:r>
            <a:r>
              <a:rPr sz="3600" b="1" dirty="0">
                <a:latin typeface="Liberation Sans"/>
                <a:cs typeface="Liberation Sans"/>
              </a:rPr>
              <a:t>a</a:t>
            </a:r>
            <a:r>
              <a:rPr sz="3600" b="1" spc="-25" dirty="0">
                <a:latin typeface="Liberation Sans"/>
                <a:cs typeface="Liberation Sans"/>
              </a:rPr>
              <a:t>rison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(ma</a:t>
            </a:r>
            <a:r>
              <a:rPr sz="3600" b="1" spc="-40" dirty="0">
                <a:latin typeface="Liberation Sans"/>
                <a:cs typeface="Liberation Sans"/>
              </a:rPr>
              <a:t>g</a:t>
            </a:r>
            <a:r>
              <a:rPr sz="3600" b="1" spc="-30" dirty="0">
                <a:latin typeface="Liberation Sans"/>
                <a:cs typeface="Liberation Sans"/>
              </a:rPr>
              <a:t>u</a:t>
            </a:r>
            <a:r>
              <a:rPr sz="3600" b="1" spc="-5" dirty="0">
                <a:latin typeface="Liberation Sans"/>
                <a:cs typeface="Liberation Sans"/>
              </a:rPr>
              <a:t>ro</a:t>
            </a:r>
            <a:r>
              <a:rPr sz="3600" b="1" spc="-10" dirty="0">
                <a:latin typeface="Liberation Sans"/>
                <a:cs typeface="Liberation Sans"/>
              </a:rPr>
              <a:t>,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4</a:t>
            </a:r>
            <a:r>
              <a:rPr sz="3600" b="1" spc="-25" dirty="0">
                <a:latin typeface="Liberation Sans"/>
                <a:cs typeface="Liberation Sans"/>
              </a:rPr>
              <a:t>.</a:t>
            </a:r>
            <a:r>
              <a:rPr sz="3600" b="1" spc="-5" dirty="0">
                <a:latin typeface="Liberation Sans"/>
                <a:cs typeface="Liberation Sans"/>
              </a:rPr>
              <a:t>2)</a:t>
            </a:r>
            <a:endParaRPr sz="360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64819" y="2158989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30" h="773430">
                <a:moveTo>
                  <a:pt x="0" y="773429"/>
                </a:moveTo>
                <a:lnTo>
                  <a:pt x="2056125" y="773429"/>
                </a:lnTo>
                <a:lnTo>
                  <a:pt x="205612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0945" y="2158989"/>
            <a:ext cx="2057400" cy="773430"/>
          </a:xfrm>
          <a:custGeom>
            <a:avLst/>
            <a:gdLst/>
            <a:ahLst/>
            <a:cxnLst/>
            <a:rect l="l" t="t" r="r" b="b"/>
            <a:pathLst>
              <a:path w="2057400" h="773430">
                <a:moveTo>
                  <a:pt x="0" y="773429"/>
                </a:moveTo>
                <a:lnTo>
                  <a:pt x="2057399" y="773429"/>
                </a:lnTo>
                <a:lnTo>
                  <a:pt x="2057399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8339" y="2158989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29" h="773430">
                <a:moveTo>
                  <a:pt x="0" y="773429"/>
                </a:moveTo>
                <a:lnTo>
                  <a:pt x="2056138" y="773429"/>
                </a:lnTo>
                <a:lnTo>
                  <a:pt x="2056138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34490" y="2158989"/>
            <a:ext cx="2059939" cy="773430"/>
          </a:xfrm>
          <a:custGeom>
            <a:avLst/>
            <a:gdLst/>
            <a:ahLst/>
            <a:cxnLst/>
            <a:rect l="l" t="t" r="r" b="b"/>
            <a:pathLst>
              <a:path w="2059940" h="773430">
                <a:moveTo>
                  <a:pt x="0" y="773429"/>
                </a:moveTo>
                <a:lnTo>
                  <a:pt x="2059935" y="773429"/>
                </a:lnTo>
                <a:lnTo>
                  <a:pt x="205993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819" y="2932426"/>
            <a:ext cx="2056130" cy="967740"/>
          </a:xfrm>
          <a:custGeom>
            <a:avLst/>
            <a:gdLst/>
            <a:ahLst/>
            <a:cxnLst/>
            <a:rect l="l" t="t" r="r" b="b"/>
            <a:pathLst>
              <a:path w="2056130" h="967739">
                <a:moveTo>
                  <a:pt x="0" y="967739"/>
                </a:moveTo>
                <a:lnTo>
                  <a:pt x="2056125" y="967739"/>
                </a:lnTo>
                <a:lnTo>
                  <a:pt x="2056125" y="0"/>
                </a:lnTo>
                <a:lnTo>
                  <a:pt x="0" y="0"/>
                </a:lnTo>
                <a:lnTo>
                  <a:pt x="0" y="967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20945" y="2932426"/>
            <a:ext cx="2057400" cy="967740"/>
          </a:xfrm>
          <a:custGeom>
            <a:avLst/>
            <a:gdLst/>
            <a:ahLst/>
            <a:cxnLst/>
            <a:rect l="l" t="t" r="r" b="b"/>
            <a:pathLst>
              <a:path w="2057400" h="967739">
                <a:moveTo>
                  <a:pt x="0" y="967739"/>
                </a:moveTo>
                <a:lnTo>
                  <a:pt x="2057399" y="967739"/>
                </a:lnTo>
                <a:lnTo>
                  <a:pt x="2057399" y="0"/>
                </a:lnTo>
                <a:lnTo>
                  <a:pt x="0" y="0"/>
                </a:lnTo>
                <a:lnTo>
                  <a:pt x="0" y="967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8339" y="2932426"/>
            <a:ext cx="2056130" cy="967740"/>
          </a:xfrm>
          <a:custGeom>
            <a:avLst/>
            <a:gdLst/>
            <a:ahLst/>
            <a:cxnLst/>
            <a:rect l="l" t="t" r="r" b="b"/>
            <a:pathLst>
              <a:path w="2056129" h="967739">
                <a:moveTo>
                  <a:pt x="0" y="967739"/>
                </a:moveTo>
                <a:lnTo>
                  <a:pt x="2056138" y="967739"/>
                </a:lnTo>
                <a:lnTo>
                  <a:pt x="2056138" y="0"/>
                </a:lnTo>
                <a:lnTo>
                  <a:pt x="0" y="0"/>
                </a:lnTo>
                <a:lnTo>
                  <a:pt x="0" y="967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4490" y="2932426"/>
            <a:ext cx="2059939" cy="967740"/>
          </a:xfrm>
          <a:custGeom>
            <a:avLst/>
            <a:gdLst/>
            <a:ahLst/>
            <a:cxnLst/>
            <a:rect l="l" t="t" r="r" b="b"/>
            <a:pathLst>
              <a:path w="2059940" h="967739">
                <a:moveTo>
                  <a:pt x="0" y="967739"/>
                </a:moveTo>
                <a:lnTo>
                  <a:pt x="2059935" y="967739"/>
                </a:lnTo>
                <a:lnTo>
                  <a:pt x="2059935" y="0"/>
                </a:lnTo>
                <a:lnTo>
                  <a:pt x="0" y="0"/>
                </a:lnTo>
                <a:lnTo>
                  <a:pt x="0" y="9677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4819" y="3900165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30" h="773429">
                <a:moveTo>
                  <a:pt x="0" y="773429"/>
                </a:moveTo>
                <a:lnTo>
                  <a:pt x="2056125" y="773429"/>
                </a:lnTo>
                <a:lnTo>
                  <a:pt x="205612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20945" y="3900165"/>
            <a:ext cx="2057400" cy="773430"/>
          </a:xfrm>
          <a:custGeom>
            <a:avLst/>
            <a:gdLst/>
            <a:ahLst/>
            <a:cxnLst/>
            <a:rect l="l" t="t" r="r" b="b"/>
            <a:pathLst>
              <a:path w="2057400" h="773429">
                <a:moveTo>
                  <a:pt x="0" y="773429"/>
                </a:moveTo>
                <a:lnTo>
                  <a:pt x="2057399" y="773429"/>
                </a:lnTo>
                <a:lnTo>
                  <a:pt x="2057399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78339" y="3900165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29" h="773429">
                <a:moveTo>
                  <a:pt x="0" y="773429"/>
                </a:moveTo>
                <a:lnTo>
                  <a:pt x="2056138" y="773429"/>
                </a:lnTo>
                <a:lnTo>
                  <a:pt x="2056138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34490" y="3900165"/>
            <a:ext cx="2059939" cy="773430"/>
          </a:xfrm>
          <a:custGeom>
            <a:avLst/>
            <a:gdLst/>
            <a:ahLst/>
            <a:cxnLst/>
            <a:rect l="l" t="t" r="r" b="b"/>
            <a:pathLst>
              <a:path w="2059940" h="773429">
                <a:moveTo>
                  <a:pt x="0" y="773429"/>
                </a:moveTo>
                <a:lnTo>
                  <a:pt x="2059935" y="773429"/>
                </a:lnTo>
                <a:lnTo>
                  <a:pt x="205993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819" y="4673596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30" h="773429">
                <a:moveTo>
                  <a:pt x="0" y="773429"/>
                </a:moveTo>
                <a:lnTo>
                  <a:pt x="2056125" y="773429"/>
                </a:lnTo>
                <a:lnTo>
                  <a:pt x="205612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0945" y="4673596"/>
            <a:ext cx="2057400" cy="773430"/>
          </a:xfrm>
          <a:custGeom>
            <a:avLst/>
            <a:gdLst/>
            <a:ahLst/>
            <a:cxnLst/>
            <a:rect l="l" t="t" r="r" b="b"/>
            <a:pathLst>
              <a:path w="2057400" h="773429">
                <a:moveTo>
                  <a:pt x="0" y="773429"/>
                </a:moveTo>
                <a:lnTo>
                  <a:pt x="2057399" y="773429"/>
                </a:lnTo>
                <a:lnTo>
                  <a:pt x="2057399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78339" y="4673596"/>
            <a:ext cx="2056130" cy="773430"/>
          </a:xfrm>
          <a:custGeom>
            <a:avLst/>
            <a:gdLst/>
            <a:ahLst/>
            <a:cxnLst/>
            <a:rect l="l" t="t" r="r" b="b"/>
            <a:pathLst>
              <a:path w="2056129" h="773429">
                <a:moveTo>
                  <a:pt x="0" y="773429"/>
                </a:moveTo>
                <a:lnTo>
                  <a:pt x="2056138" y="773429"/>
                </a:lnTo>
                <a:lnTo>
                  <a:pt x="2056138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34490" y="4673596"/>
            <a:ext cx="2059939" cy="773430"/>
          </a:xfrm>
          <a:custGeom>
            <a:avLst/>
            <a:gdLst/>
            <a:ahLst/>
            <a:cxnLst/>
            <a:rect l="l" t="t" r="r" b="b"/>
            <a:pathLst>
              <a:path w="2059940" h="773429">
                <a:moveTo>
                  <a:pt x="0" y="773429"/>
                </a:moveTo>
                <a:lnTo>
                  <a:pt x="2059935" y="773429"/>
                </a:lnTo>
                <a:lnTo>
                  <a:pt x="2059935" y="0"/>
                </a:lnTo>
                <a:lnTo>
                  <a:pt x="0" y="0"/>
                </a:lnTo>
                <a:lnTo>
                  <a:pt x="0" y="7734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51</a:t>
            </a:fld>
            <a:endParaRPr sz="1200" dirty="0">
              <a:latin typeface="DejaVu Sans"/>
              <a:cs typeface="DejaVu San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64820" y="2158989"/>
          <a:ext cx="8229598" cy="32880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6125"/>
                <a:gridCol w="2057393"/>
                <a:gridCol w="2056150"/>
                <a:gridCol w="2059930"/>
              </a:tblGrid>
              <a:tr h="773429">
                <a:tc>
                  <a:txBody>
                    <a:bodyPr/>
                    <a:lstStyle/>
                    <a:p>
                      <a:endParaRPr sz="3600">
                        <a:latin typeface="Liberation Sans"/>
                        <a:cs typeface="Liberation San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AOS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P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  <a:tabLst>
                          <a:tab pos="537845" algn="l"/>
                        </a:tabLst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E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ANDROI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D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INCREAS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E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967746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boo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t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4400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4552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+152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77342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syste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m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194072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194208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+136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  <a:tr h="773429"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recover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y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4900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560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5068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</a:pPr>
                      <a:r>
                        <a:rPr sz="2200" spc="-5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+168</a:t>
                      </a:r>
                      <a:r>
                        <a:rPr sz="2200" dirty="0">
                          <a:solidFill>
                            <a:srgbClr val="1A1A1A"/>
                          </a:solidFill>
                          <a:latin typeface="DejaVu Sans Mono"/>
                          <a:cs typeface="DejaVu Sans Mono"/>
                        </a:rPr>
                        <a:t>K</a:t>
                      </a:r>
                      <a:endParaRPr sz="2200">
                        <a:latin typeface="DejaVu Sans Mono"/>
                        <a:cs typeface="DejaVu Sans Mono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41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8371" y="744215"/>
            <a:ext cx="4741545" cy="556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5" dirty="0">
                <a:latin typeface="Liberation Sans"/>
                <a:cs typeface="Liberation Sans"/>
              </a:rPr>
              <a:t>A</a:t>
            </a:r>
            <a:r>
              <a:rPr sz="3600" b="1" spc="-40" dirty="0">
                <a:latin typeface="Liberation Sans"/>
                <a:cs typeface="Liberation Sans"/>
              </a:rPr>
              <a:t>n</a:t>
            </a:r>
            <a:r>
              <a:rPr sz="3600" b="1" spc="-30" dirty="0">
                <a:latin typeface="Liberation Sans"/>
                <a:cs typeface="Liberation Sans"/>
              </a:rPr>
              <a:t>T</a:t>
            </a:r>
            <a:r>
              <a:rPr sz="3600" b="1" spc="-40" dirty="0">
                <a:latin typeface="Liberation Sans"/>
                <a:cs typeface="Liberation Sans"/>
              </a:rPr>
              <a:t>u</a:t>
            </a:r>
            <a:r>
              <a:rPr sz="3600" b="1" spc="-30" dirty="0">
                <a:latin typeface="Liberation Sans"/>
                <a:cs typeface="Liberation Sans"/>
              </a:rPr>
              <a:t>T</a:t>
            </a:r>
            <a:r>
              <a:rPr sz="3600" b="1" spc="-25" dirty="0">
                <a:latin typeface="Liberation Sans"/>
                <a:cs typeface="Liberation Sans"/>
              </a:rPr>
              <a:t>u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(ma</a:t>
            </a:r>
            <a:r>
              <a:rPr sz="3600" b="1" spc="-40" dirty="0">
                <a:latin typeface="Liberation Sans"/>
                <a:cs typeface="Liberation Sans"/>
              </a:rPr>
              <a:t>g</a:t>
            </a:r>
            <a:r>
              <a:rPr sz="3600" b="1" spc="-30" dirty="0">
                <a:latin typeface="Liberation Sans"/>
                <a:cs typeface="Liberation Sans"/>
              </a:rPr>
              <a:t>u</a:t>
            </a:r>
            <a:r>
              <a:rPr sz="3600" b="1" spc="-5" dirty="0">
                <a:latin typeface="Liberation Sans"/>
                <a:cs typeface="Liberation Sans"/>
              </a:rPr>
              <a:t>ro</a:t>
            </a:r>
            <a:r>
              <a:rPr sz="3600" b="1" spc="-10" dirty="0">
                <a:latin typeface="Liberation Sans"/>
                <a:cs typeface="Liberation Sans"/>
              </a:rPr>
              <a:t>,</a:t>
            </a:r>
            <a:r>
              <a:rPr sz="3600" b="1" spc="85" dirty="0">
                <a:latin typeface="Times New Roman"/>
                <a:cs typeface="Times New Roman"/>
              </a:rPr>
              <a:t> </a:t>
            </a:r>
            <a:r>
              <a:rPr sz="3600" b="1" dirty="0">
                <a:latin typeface="Liberation Sans"/>
                <a:cs typeface="Liberation Sans"/>
              </a:rPr>
              <a:t>4</a:t>
            </a:r>
            <a:r>
              <a:rPr sz="3600" b="1" spc="-25" dirty="0">
                <a:latin typeface="Liberation Sans"/>
                <a:cs typeface="Liberation Sans"/>
              </a:rPr>
              <a:t>.</a:t>
            </a:r>
            <a:r>
              <a:rPr sz="3600" b="1" dirty="0">
                <a:latin typeface="Liberation Sans"/>
                <a:cs typeface="Liberation Sans"/>
              </a:rPr>
              <a:t>2)</a:t>
            </a:r>
            <a:endParaRPr sz="3600">
              <a:latin typeface="Liberation Sans"/>
              <a:cs typeface="Liberation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35664" y="1562100"/>
            <a:ext cx="7249159" cy="4277360"/>
          </a:xfrm>
          <a:custGeom>
            <a:avLst/>
            <a:gdLst/>
            <a:ahLst/>
            <a:cxnLst/>
            <a:rect l="l" t="t" r="r" b="b"/>
            <a:pathLst>
              <a:path w="7249159" h="4277360">
                <a:moveTo>
                  <a:pt x="3624565" y="4277355"/>
                </a:moveTo>
                <a:lnTo>
                  <a:pt x="0" y="4277355"/>
                </a:lnTo>
                <a:lnTo>
                  <a:pt x="0" y="0"/>
                </a:lnTo>
                <a:lnTo>
                  <a:pt x="7249155" y="0"/>
                </a:lnTo>
                <a:lnTo>
                  <a:pt x="7249155" y="4277355"/>
                </a:lnTo>
                <a:lnTo>
                  <a:pt x="3624565" y="4277355"/>
                </a:lnTo>
                <a:close/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81050" y="5838193"/>
            <a:ext cx="7303770" cy="0"/>
          </a:xfrm>
          <a:custGeom>
            <a:avLst/>
            <a:gdLst/>
            <a:ahLst/>
            <a:cxnLst/>
            <a:rect l="l" t="t" r="r" b="b"/>
            <a:pathLst>
              <a:path w="7303770">
                <a:moveTo>
                  <a:pt x="0" y="0"/>
                </a:moveTo>
                <a:lnTo>
                  <a:pt x="7303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933694" y="5227318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112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14622" y="5227318"/>
            <a:ext cx="2114550" cy="0"/>
          </a:xfrm>
          <a:custGeom>
            <a:avLst/>
            <a:gdLst/>
            <a:ahLst/>
            <a:cxnLst/>
            <a:rect l="l" t="t" r="r" b="b"/>
            <a:pathLst>
              <a:path w="2114550">
                <a:moveTo>
                  <a:pt x="0" y="0"/>
                </a:moveTo>
                <a:lnTo>
                  <a:pt x="211453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09103" y="5227317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27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02323" y="5227316"/>
            <a:ext cx="302895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27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96823" y="5227316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5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0044" y="5227315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5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81050" y="5227316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4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4622" y="4616444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02323" y="4616444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>
                <a:moveTo>
                  <a:pt x="0" y="0"/>
                </a:moveTo>
                <a:lnTo>
                  <a:pt x="120905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96823" y="4616443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5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90044" y="4616442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5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1050" y="4616443"/>
            <a:ext cx="204470" cy="0"/>
          </a:xfrm>
          <a:custGeom>
            <a:avLst/>
            <a:gdLst/>
            <a:ahLst/>
            <a:cxnLst/>
            <a:rect l="l" t="t" r="r" b="b"/>
            <a:pathLst>
              <a:path w="204469">
                <a:moveTo>
                  <a:pt x="0" y="0"/>
                </a:moveTo>
                <a:lnTo>
                  <a:pt x="20446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14622" y="4005583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2323" y="4005582"/>
            <a:ext cx="1209675" cy="0"/>
          </a:xfrm>
          <a:custGeom>
            <a:avLst/>
            <a:gdLst/>
            <a:ahLst/>
            <a:cxnLst/>
            <a:rect l="l" t="t" r="r" b="b"/>
            <a:pathLst>
              <a:path w="1209675">
                <a:moveTo>
                  <a:pt x="0" y="0"/>
                </a:moveTo>
                <a:lnTo>
                  <a:pt x="120905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96823" y="4005581"/>
            <a:ext cx="302260" cy="0"/>
          </a:xfrm>
          <a:custGeom>
            <a:avLst/>
            <a:gdLst/>
            <a:ahLst/>
            <a:cxnLst/>
            <a:rect l="l" t="t" r="r" b="b"/>
            <a:pathLst>
              <a:path w="302260">
                <a:moveTo>
                  <a:pt x="0" y="0"/>
                </a:moveTo>
                <a:lnTo>
                  <a:pt x="302251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1050" y="4005582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12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4622" y="3394708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96823" y="3394708"/>
            <a:ext cx="2114550" cy="0"/>
          </a:xfrm>
          <a:custGeom>
            <a:avLst/>
            <a:gdLst/>
            <a:ahLst/>
            <a:cxnLst/>
            <a:rect l="l" t="t" r="r" b="b"/>
            <a:pathLst>
              <a:path w="2114550">
                <a:moveTo>
                  <a:pt x="0" y="0"/>
                </a:moveTo>
                <a:lnTo>
                  <a:pt x="2114556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81050" y="3394708"/>
            <a:ext cx="1111250" cy="0"/>
          </a:xfrm>
          <a:custGeom>
            <a:avLst/>
            <a:gdLst/>
            <a:ahLst/>
            <a:cxnLst/>
            <a:rect l="l" t="t" r="r" b="b"/>
            <a:pathLst>
              <a:path w="1111250">
                <a:moveTo>
                  <a:pt x="0" y="0"/>
                </a:moveTo>
                <a:lnTo>
                  <a:pt x="1111245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14622" y="2783828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81050" y="2783829"/>
            <a:ext cx="3830320" cy="0"/>
          </a:xfrm>
          <a:custGeom>
            <a:avLst/>
            <a:gdLst/>
            <a:ahLst/>
            <a:cxnLst/>
            <a:rect l="l" t="t" r="r" b="b"/>
            <a:pathLst>
              <a:path w="3830320">
                <a:moveTo>
                  <a:pt x="0" y="0"/>
                </a:moveTo>
                <a:lnTo>
                  <a:pt x="383033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4622" y="2172978"/>
            <a:ext cx="2870200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97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1050" y="2172979"/>
            <a:ext cx="3830320" cy="0"/>
          </a:xfrm>
          <a:custGeom>
            <a:avLst/>
            <a:gdLst/>
            <a:ahLst/>
            <a:cxnLst/>
            <a:rect l="l" t="t" r="r" b="b"/>
            <a:pathLst>
              <a:path w="3830320">
                <a:moveTo>
                  <a:pt x="0" y="0"/>
                </a:moveTo>
                <a:lnTo>
                  <a:pt x="383033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1050" y="1562099"/>
            <a:ext cx="7303770" cy="0"/>
          </a:xfrm>
          <a:custGeom>
            <a:avLst/>
            <a:gdLst/>
            <a:ahLst/>
            <a:cxnLst/>
            <a:rect l="l" t="t" r="r" b="b"/>
            <a:pathLst>
              <a:path w="7303770">
                <a:moveTo>
                  <a:pt x="0" y="0"/>
                </a:moveTo>
                <a:lnTo>
                  <a:pt x="7303769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5664" y="1562100"/>
            <a:ext cx="0" cy="4330700"/>
          </a:xfrm>
          <a:custGeom>
            <a:avLst/>
            <a:gdLst/>
            <a:ahLst/>
            <a:cxnLst/>
            <a:rect l="l" t="t" r="r" b="b"/>
            <a:pathLst>
              <a:path h="4330700">
                <a:moveTo>
                  <a:pt x="0" y="0"/>
                </a:moveTo>
                <a:lnTo>
                  <a:pt x="0" y="4330695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41169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47950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3449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60229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65760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72539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78040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84819" y="5838194"/>
            <a:ext cx="0" cy="54610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601"/>
                </a:moveTo>
                <a:lnTo>
                  <a:pt x="0" y="0"/>
                </a:lnTo>
              </a:path>
            </a:pathLst>
          </a:custGeom>
          <a:ln w="3175">
            <a:solidFill>
              <a:srgbClr val="B2B2B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329159" y="4808220"/>
            <a:ext cx="302260" cy="1029969"/>
          </a:xfrm>
          <a:custGeom>
            <a:avLst/>
            <a:gdLst/>
            <a:ahLst/>
            <a:cxnLst/>
            <a:rect l="l" t="t" r="r" b="b"/>
            <a:pathLst>
              <a:path w="302259" h="1029970">
                <a:moveTo>
                  <a:pt x="0" y="1029974"/>
                </a:moveTo>
                <a:lnTo>
                  <a:pt x="302264" y="1029974"/>
                </a:lnTo>
                <a:lnTo>
                  <a:pt x="302264" y="0"/>
                </a:lnTo>
                <a:lnTo>
                  <a:pt x="0" y="0"/>
                </a:lnTo>
                <a:lnTo>
                  <a:pt x="0" y="1029974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23659" y="5485126"/>
            <a:ext cx="302260" cy="353060"/>
          </a:xfrm>
          <a:custGeom>
            <a:avLst/>
            <a:gdLst/>
            <a:ahLst/>
            <a:cxnLst/>
            <a:rect l="l" t="t" r="r" b="b"/>
            <a:pathLst>
              <a:path w="302259" h="353060">
                <a:moveTo>
                  <a:pt x="0" y="353068"/>
                </a:moveTo>
                <a:lnTo>
                  <a:pt x="302264" y="353068"/>
                </a:lnTo>
                <a:lnTo>
                  <a:pt x="302264" y="0"/>
                </a:lnTo>
                <a:lnTo>
                  <a:pt x="0" y="0"/>
                </a:lnTo>
                <a:lnTo>
                  <a:pt x="0" y="353068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16879" y="5253990"/>
            <a:ext cx="302260" cy="584200"/>
          </a:xfrm>
          <a:custGeom>
            <a:avLst/>
            <a:gdLst/>
            <a:ahLst/>
            <a:cxnLst/>
            <a:rect l="l" t="t" r="r" b="b"/>
            <a:pathLst>
              <a:path w="302260" h="584200">
                <a:moveTo>
                  <a:pt x="0" y="584204"/>
                </a:moveTo>
                <a:lnTo>
                  <a:pt x="302264" y="584204"/>
                </a:lnTo>
                <a:lnTo>
                  <a:pt x="302264" y="0"/>
                </a:lnTo>
                <a:lnTo>
                  <a:pt x="0" y="0"/>
                </a:lnTo>
                <a:lnTo>
                  <a:pt x="0" y="584204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1380" y="2078973"/>
            <a:ext cx="300990" cy="3759835"/>
          </a:xfrm>
          <a:custGeom>
            <a:avLst/>
            <a:gdLst/>
            <a:ahLst/>
            <a:cxnLst/>
            <a:rect l="l" t="t" r="r" b="b"/>
            <a:pathLst>
              <a:path w="300989" h="3759835">
                <a:moveTo>
                  <a:pt x="0" y="3759220"/>
                </a:moveTo>
                <a:lnTo>
                  <a:pt x="300989" y="3759220"/>
                </a:lnTo>
                <a:lnTo>
                  <a:pt x="300989" y="0"/>
                </a:lnTo>
                <a:lnTo>
                  <a:pt x="0" y="0"/>
                </a:lnTo>
                <a:lnTo>
                  <a:pt x="0" y="375922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4600" y="4983479"/>
            <a:ext cx="302260" cy="854710"/>
          </a:xfrm>
          <a:custGeom>
            <a:avLst/>
            <a:gdLst/>
            <a:ahLst/>
            <a:cxnLst/>
            <a:rect l="l" t="t" r="r" b="b"/>
            <a:pathLst>
              <a:path w="302260" h="854710">
                <a:moveTo>
                  <a:pt x="0" y="854714"/>
                </a:moveTo>
                <a:lnTo>
                  <a:pt x="302252" y="854714"/>
                </a:lnTo>
                <a:lnTo>
                  <a:pt x="302252" y="0"/>
                </a:lnTo>
                <a:lnTo>
                  <a:pt x="0" y="0"/>
                </a:lnTo>
                <a:lnTo>
                  <a:pt x="0" y="854714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99075" y="3784604"/>
            <a:ext cx="300990" cy="2053589"/>
          </a:xfrm>
          <a:custGeom>
            <a:avLst/>
            <a:gdLst/>
            <a:ahLst/>
            <a:cxnLst/>
            <a:rect l="l" t="t" r="r" b="b"/>
            <a:pathLst>
              <a:path w="300989" h="2053589">
                <a:moveTo>
                  <a:pt x="0" y="2053589"/>
                </a:moveTo>
                <a:lnTo>
                  <a:pt x="300989" y="2053589"/>
                </a:lnTo>
                <a:lnTo>
                  <a:pt x="300989" y="0"/>
                </a:lnTo>
                <a:lnTo>
                  <a:pt x="0" y="0"/>
                </a:lnTo>
                <a:lnTo>
                  <a:pt x="0" y="2053589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92295" y="3276600"/>
            <a:ext cx="302260" cy="2561590"/>
          </a:xfrm>
          <a:custGeom>
            <a:avLst/>
            <a:gdLst/>
            <a:ahLst/>
            <a:cxnLst/>
            <a:rect l="l" t="t" r="r" b="b"/>
            <a:pathLst>
              <a:path w="302260" h="2561590">
                <a:moveTo>
                  <a:pt x="0" y="2561594"/>
                </a:moveTo>
                <a:lnTo>
                  <a:pt x="302264" y="2561594"/>
                </a:lnTo>
                <a:lnTo>
                  <a:pt x="302264" y="0"/>
                </a:lnTo>
                <a:lnTo>
                  <a:pt x="0" y="0"/>
                </a:lnTo>
                <a:lnTo>
                  <a:pt x="0" y="2561594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985515" y="4288785"/>
            <a:ext cx="302260" cy="1549400"/>
          </a:xfrm>
          <a:custGeom>
            <a:avLst/>
            <a:gdLst/>
            <a:ahLst/>
            <a:cxnLst/>
            <a:rect l="l" t="t" r="r" b="b"/>
            <a:pathLst>
              <a:path w="302259" h="1549400">
                <a:moveTo>
                  <a:pt x="0" y="1549408"/>
                </a:moveTo>
                <a:lnTo>
                  <a:pt x="302264" y="1549408"/>
                </a:lnTo>
                <a:lnTo>
                  <a:pt x="302264" y="0"/>
                </a:lnTo>
                <a:lnTo>
                  <a:pt x="0" y="0"/>
                </a:lnTo>
                <a:lnTo>
                  <a:pt x="0" y="1549408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631429" y="4847594"/>
            <a:ext cx="302260" cy="990600"/>
          </a:xfrm>
          <a:custGeom>
            <a:avLst/>
            <a:gdLst/>
            <a:ahLst/>
            <a:cxnLst/>
            <a:rect l="l" t="t" r="r" b="b"/>
            <a:pathLst>
              <a:path w="302259" h="990600">
                <a:moveTo>
                  <a:pt x="0" y="990599"/>
                </a:moveTo>
                <a:lnTo>
                  <a:pt x="302264" y="990599"/>
                </a:lnTo>
                <a:lnTo>
                  <a:pt x="302264" y="0"/>
                </a:lnTo>
                <a:lnTo>
                  <a:pt x="0" y="0"/>
                </a:lnTo>
                <a:lnTo>
                  <a:pt x="0" y="99059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25929" y="5486400"/>
            <a:ext cx="302260" cy="351790"/>
          </a:xfrm>
          <a:custGeom>
            <a:avLst/>
            <a:gdLst/>
            <a:ahLst/>
            <a:cxnLst/>
            <a:rect l="l" t="t" r="r" b="b"/>
            <a:pathLst>
              <a:path w="302259" h="351789">
                <a:moveTo>
                  <a:pt x="0" y="351794"/>
                </a:moveTo>
                <a:lnTo>
                  <a:pt x="302252" y="351794"/>
                </a:lnTo>
                <a:lnTo>
                  <a:pt x="302252" y="0"/>
                </a:lnTo>
                <a:lnTo>
                  <a:pt x="0" y="0"/>
                </a:lnTo>
                <a:lnTo>
                  <a:pt x="0" y="35179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819149" y="5255264"/>
            <a:ext cx="302260" cy="582930"/>
          </a:xfrm>
          <a:custGeom>
            <a:avLst/>
            <a:gdLst/>
            <a:ahLst/>
            <a:cxnLst/>
            <a:rect l="l" t="t" r="r" b="b"/>
            <a:pathLst>
              <a:path w="302260" h="582929">
                <a:moveTo>
                  <a:pt x="0" y="582929"/>
                </a:moveTo>
                <a:lnTo>
                  <a:pt x="302252" y="582929"/>
                </a:lnTo>
                <a:lnTo>
                  <a:pt x="302252" y="0"/>
                </a:lnTo>
                <a:lnTo>
                  <a:pt x="0" y="0"/>
                </a:lnTo>
                <a:lnTo>
                  <a:pt x="0" y="58292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912369" y="2080254"/>
            <a:ext cx="302260" cy="3757929"/>
          </a:xfrm>
          <a:custGeom>
            <a:avLst/>
            <a:gdLst/>
            <a:ahLst/>
            <a:cxnLst/>
            <a:rect l="l" t="t" r="r" b="b"/>
            <a:pathLst>
              <a:path w="302260" h="3757929">
                <a:moveTo>
                  <a:pt x="0" y="3757940"/>
                </a:moveTo>
                <a:lnTo>
                  <a:pt x="302252" y="3757940"/>
                </a:lnTo>
                <a:lnTo>
                  <a:pt x="302252" y="0"/>
                </a:lnTo>
                <a:lnTo>
                  <a:pt x="0" y="0"/>
                </a:lnTo>
                <a:lnTo>
                  <a:pt x="0" y="375794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006839" y="5003804"/>
            <a:ext cx="302260" cy="834390"/>
          </a:xfrm>
          <a:custGeom>
            <a:avLst/>
            <a:gdLst/>
            <a:ahLst/>
            <a:cxnLst/>
            <a:rect l="l" t="t" r="r" b="b"/>
            <a:pathLst>
              <a:path w="302260" h="834389">
                <a:moveTo>
                  <a:pt x="0" y="834389"/>
                </a:moveTo>
                <a:lnTo>
                  <a:pt x="302264" y="834389"/>
                </a:lnTo>
                <a:lnTo>
                  <a:pt x="302264" y="0"/>
                </a:lnTo>
                <a:lnTo>
                  <a:pt x="0" y="0"/>
                </a:lnTo>
                <a:lnTo>
                  <a:pt x="0" y="83438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100059" y="3780794"/>
            <a:ext cx="302260" cy="2057400"/>
          </a:xfrm>
          <a:custGeom>
            <a:avLst/>
            <a:gdLst/>
            <a:ahLst/>
            <a:cxnLst/>
            <a:rect l="l" t="t" r="r" b="b"/>
            <a:pathLst>
              <a:path w="302260" h="2057400">
                <a:moveTo>
                  <a:pt x="0" y="2057399"/>
                </a:moveTo>
                <a:lnTo>
                  <a:pt x="302264" y="2057399"/>
                </a:lnTo>
                <a:lnTo>
                  <a:pt x="302264" y="0"/>
                </a:lnTo>
                <a:lnTo>
                  <a:pt x="0" y="0"/>
                </a:lnTo>
                <a:lnTo>
                  <a:pt x="0" y="2057399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94560" y="3263896"/>
            <a:ext cx="302260" cy="2574290"/>
          </a:xfrm>
          <a:custGeom>
            <a:avLst/>
            <a:gdLst/>
            <a:ahLst/>
            <a:cxnLst/>
            <a:rect l="l" t="t" r="r" b="b"/>
            <a:pathLst>
              <a:path w="302260" h="2574290">
                <a:moveTo>
                  <a:pt x="0" y="2574298"/>
                </a:moveTo>
                <a:lnTo>
                  <a:pt x="302264" y="2574298"/>
                </a:lnTo>
                <a:lnTo>
                  <a:pt x="302264" y="0"/>
                </a:lnTo>
                <a:lnTo>
                  <a:pt x="0" y="0"/>
                </a:lnTo>
                <a:lnTo>
                  <a:pt x="0" y="2574298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87780" y="4267200"/>
            <a:ext cx="302260" cy="1570990"/>
          </a:xfrm>
          <a:custGeom>
            <a:avLst/>
            <a:gdLst/>
            <a:ahLst/>
            <a:cxnLst/>
            <a:rect l="l" t="t" r="r" b="b"/>
            <a:pathLst>
              <a:path w="302259" h="1570989">
                <a:moveTo>
                  <a:pt x="0" y="1570994"/>
                </a:moveTo>
                <a:lnTo>
                  <a:pt x="302264" y="1570994"/>
                </a:lnTo>
                <a:lnTo>
                  <a:pt x="302264" y="0"/>
                </a:lnTo>
                <a:lnTo>
                  <a:pt x="0" y="0"/>
                </a:lnTo>
                <a:lnTo>
                  <a:pt x="0" y="1570994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866136" y="5909309"/>
            <a:ext cx="169227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74725" algn="l"/>
              </a:tabLst>
            </a:pP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m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m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ry</a:t>
            </a:r>
            <a:r>
              <a:rPr sz="1800" dirty="0">
                <a:solidFill>
                  <a:srgbClr val="1A1A1A"/>
                </a:solidFill>
                <a:latin typeface="Times New Roman"/>
                <a:cs typeface="Times New Roman"/>
              </a:rPr>
              <a:t>	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i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n</a:t>
            </a:r>
            <a:r>
              <a:rPr sz="1800" spc="20" dirty="0">
                <a:solidFill>
                  <a:srgbClr val="1A1A1A"/>
                </a:solidFill>
                <a:latin typeface="Liberation Sans"/>
                <a:cs typeface="Liberation Sans"/>
              </a:rPr>
              <a:t>t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g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868936" y="5909309"/>
            <a:ext cx="461009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solidFill>
                  <a:srgbClr val="1A1A1A"/>
                </a:solidFill>
                <a:latin typeface="Liberation Sans"/>
                <a:cs typeface="Liberation Sans"/>
              </a:rPr>
              <a:t>f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l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800" spc="-5" dirty="0">
                <a:solidFill>
                  <a:srgbClr val="1A1A1A"/>
                </a:solidFill>
                <a:latin typeface="Liberation Sans"/>
                <a:cs typeface="Liberation Sans"/>
              </a:rPr>
              <a:t>t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589027" y="5909309"/>
            <a:ext cx="17348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sc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2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r>
              <a:rPr sz="18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800" spc="-9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sc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3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54656" y="5909309"/>
            <a:ext cx="7239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s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51281" y="5909309"/>
            <a:ext cx="17672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s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r>
              <a:rPr sz="1800" spc="-30" dirty="0">
                <a:solidFill>
                  <a:srgbClr val="1A1A1A"/>
                </a:solidFill>
                <a:latin typeface="Liberation Sans"/>
                <a:cs typeface="Liberation Sans"/>
              </a:rPr>
              <a:t>w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r>
              <a:rPr sz="1800" spc="-20" dirty="0">
                <a:solidFill>
                  <a:srgbClr val="1A1A1A"/>
                </a:solidFill>
                <a:latin typeface="Liberation Sans"/>
                <a:cs typeface="Liberation Sans"/>
              </a:rPr>
              <a:t>i</a:t>
            </a:r>
            <a:r>
              <a:rPr sz="1800" spc="5" dirty="0">
                <a:solidFill>
                  <a:srgbClr val="1A1A1A"/>
                </a:solidFill>
                <a:latin typeface="Liberation Sans"/>
                <a:cs typeface="Liberation Sans"/>
              </a:rPr>
              <a:t>t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800" spc="100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800" spc="5" dirty="0">
                <a:solidFill>
                  <a:srgbClr val="1A1A1A"/>
                </a:solidFill>
                <a:latin typeface="Liberation Sans"/>
                <a:cs typeface="Liberation Sans"/>
              </a:rPr>
              <a:t>t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800" spc="45" dirty="0">
                <a:solidFill>
                  <a:srgbClr val="1A1A1A"/>
                </a:solidFill>
                <a:latin typeface="Liberation Sans"/>
                <a:cs typeface="Liberation Sans"/>
              </a:rPr>
              <a:t>b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se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8154679" y="355726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439" y="0"/>
                </a:moveTo>
                <a:lnTo>
                  <a:pt x="0" y="0"/>
                </a:lnTo>
                <a:lnTo>
                  <a:pt x="0" y="91439"/>
                </a:lnTo>
                <a:lnTo>
                  <a:pt x="91439" y="91439"/>
                </a:lnTo>
                <a:lnTo>
                  <a:pt x="91439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154679" y="3755380"/>
            <a:ext cx="91440" cy="91440"/>
          </a:xfrm>
          <a:custGeom>
            <a:avLst/>
            <a:gdLst/>
            <a:ahLst/>
            <a:cxnLst/>
            <a:rect l="l" t="t" r="r" b="b"/>
            <a:pathLst>
              <a:path w="91440" h="91439">
                <a:moveTo>
                  <a:pt x="91439" y="0"/>
                </a:moveTo>
                <a:lnTo>
                  <a:pt x="0" y="0"/>
                </a:lnTo>
                <a:lnTo>
                  <a:pt x="0" y="91446"/>
                </a:lnTo>
                <a:lnTo>
                  <a:pt x="91439" y="91446"/>
                </a:lnTo>
                <a:lnTo>
                  <a:pt x="91439" y="0"/>
                </a:lnTo>
                <a:close/>
              </a:path>
            </a:pathLst>
          </a:custGeom>
          <a:solidFill>
            <a:srgbClr val="FF410D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60680" y="3502657"/>
            <a:ext cx="8705215" cy="24733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50520" algn="r">
              <a:lnSpc>
                <a:spcPct val="100000"/>
              </a:lnSpc>
            </a:pPr>
            <a:r>
              <a:rPr sz="1200" spc="0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200" spc="-45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200" spc="15" dirty="0">
                <a:solidFill>
                  <a:srgbClr val="1A1A1A"/>
                </a:solidFill>
                <a:latin typeface="Liberation Sans"/>
                <a:cs typeface="Liberation Sans"/>
              </a:rPr>
              <a:t>S</a:t>
            </a:r>
            <a:r>
              <a:rPr sz="1200" spc="-10" dirty="0">
                <a:solidFill>
                  <a:srgbClr val="1A1A1A"/>
                </a:solidFill>
                <a:latin typeface="Liberation Sans"/>
                <a:cs typeface="Liberation Sans"/>
              </a:rPr>
              <a:t>P</a:t>
            </a:r>
            <a:endParaRPr sz="1200">
              <a:latin typeface="Liberation Sans"/>
              <a:cs typeface="Liberation Sans"/>
            </a:endParaRPr>
          </a:p>
          <a:p>
            <a:pPr marR="6350" algn="r">
              <a:lnSpc>
                <a:spcPts val="1340"/>
              </a:lnSpc>
              <a:spcBef>
                <a:spcPts val="120"/>
              </a:spcBef>
            </a:pPr>
            <a:r>
              <a:rPr sz="1200" spc="0" dirty="0">
                <a:solidFill>
                  <a:srgbClr val="1A1A1A"/>
                </a:solidFill>
                <a:latin typeface="Liberation Sans"/>
                <a:cs typeface="Liberation Sans"/>
              </a:rPr>
              <a:t>S</a:t>
            </a:r>
            <a:r>
              <a:rPr sz="1200" spc="-10" dirty="0">
                <a:solidFill>
                  <a:srgbClr val="1A1A1A"/>
                </a:solidFill>
                <a:latin typeface="Liberation Sans"/>
                <a:cs typeface="Liberation Sans"/>
              </a:rPr>
              <a:t>E</a:t>
            </a:r>
            <a:r>
              <a:rPr sz="1200" spc="25" dirty="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sz="1200" spc="0" dirty="0">
                <a:solidFill>
                  <a:srgbClr val="1A1A1A"/>
                </a:solidFill>
                <a:latin typeface="Liberation Sans"/>
                <a:cs typeface="Liberation Sans"/>
              </a:rPr>
              <a:t>A</a:t>
            </a:r>
            <a:r>
              <a:rPr sz="1200" spc="-70" dirty="0">
                <a:solidFill>
                  <a:srgbClr val="1A1A1A"/>
                </a:solidFill>
                <a:latin typeface="Liberation Sans"/>
                <a:cs typeface="Liberation Sans"/>
              </a:rPr>
              <a:t>n</a:t>
            </a:r>
            <a:r>
              <a:rPr sz="1200" spc="10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r>
              <a:rPr sz="1200" spc="-30" dirty="0">
                <a:solidFill>
                  <a:srgbClr val="1A1A1A"/>
                </a:solidFill>
                <a:latin typeface="Liberation Sans"/>
                <a:cs typeface="Liberation Sans"/>
              </a:rPr>
              <a:t>r</a:t>
            </a:r>
            <a:r>
              <a:rPr sz="1200" spc="10" dirty="0">
                <a:solidFill>
                  <a:srgbClr val="1A1A1A"/>
                </a:solidFill>
                <a:latin typeface="Liberation Sans"/>
                <a:cs typeface="Liberation Sans"/>
              </a:rPr>
              <a:t>o</a:t>
            </a:r>
            <a:r>
              <a:rPr sz="1200" spc="30" dirty="0">
                <a:solidFill>
                  <a:srgbClr val="1A1A1A"/>
                </a:solidFill>
                <a:latin typeface="Liberation Sans"/>
                <a:cs typeface="Liberation Sans"/>
              </a:rPr>
              <a:t>i</a:t>
            </a:r>
            <a:r>
              <a:rPr sz="1200" dirty="0">
                <a:solidFill>
                  <a:srgbClr val="1A1A1A"/>
                </a:solidFill>
                <a:latin typeface="Liberation Sans"/>
                <a:cs typeface="Liberation Sans"/>
              </a:rPr>
              <a:t>d</a:t>
            </a:r>
            <a:endParaRPr sz="1200">
              <a:latin typeface="Liberation Sans"/>
              <a:cs typeface="Liberation Sans"/>
            </a:endParaRPr>
          </a:p>
          <a:p>
            <a:pPr marL="12700">
              <a:lnSpc>
                <a:spcPts val="2060"/>
              </a:lnSpc>
            </a:pP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6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50"/>
              </a:spcBef>
            </a:pPr>
            <a:endParaRPr sz="2600"/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4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50"/>
              </a:spcBef>
            </a:pPr>
            <a:endParaRPr sz="2600"/>
          </a:p>
          <a:p>
            <a:pPr marL="12700">
              <a:lnSpc>
                <a:spcPct val="100000"/>
              </a:lnSpc>
            </a:pP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2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49"/>
              </a:spcBef>
            </a:pPr>
            <a:endParaRPr sz="2600"/>
          </a:p>
          <a:p>
            <a:pPr marL="260350">
              <a:lnSpc>
                <a:spcPct val="100000"/>
              </a:lnSpc>
            </a:pP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sldNum" sz="quarter" idx="4294967295"/>
          </p:nvPr>
        </p:nvSpPr>
        <p:spPr>
          <a:xfrm>
            <a:off x="8281676" y="6402069"/>
            <a:ext cx="3409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latin typeface="DejaVu Sans"/>
                <a:cs typeface="DejaVu Sans"/>
              </a:rPr>
              <a:t>52</a:t>
            </a:fld>
            <a:endParaRPr sz="1200" dirty="0">
              <a:latin typeface="DejaVu Sans"/>
              <a:cs typeface="DejaVu Sans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37486" y="1414779"/>
            <a:ext cx="523875" cy="2117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1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4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49"/>
              </a:spcBef>
            </a:pPr>
            <a:endParaRPr sz="2600"/>
          </a:p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1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2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50"/>
              </a:spcBef>
            </a:pPr>
            <a:endParaRPr sz="2600"/>
          </a:p>
          <a:p>
            <a:pPr algn="ctr">
              <a:lnSpc>
                <a:spcPct val="100000"/>
              </a:lnSpc>
            </a:pP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1</a:t>
            </a: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  <a:p>
            <a:pPr>
              <a:lnSpc>
                <a:spcPts val="2600"/>
              </a:lnSpc>
              <a:spcBef>
                <a:spcPts val="50"/>
              </a:spcBef>
            </a:pPr>
            <a:endParaRPr sz="2600"/>
          </a:p>
          <a:p>
            <a:pPr marL="122555" algn="ctr">
              <a:lnSpc>
                <a:spcPct val="100000"/>
              </a:lnSpc>
            </a:pPr>
            <a:r>
              <a:rPr sz="1800" spc="-25" dirty="0">
                <a:solidFill>
                  <a:srgbClr val="1A1A1A"/>
                </a:solidFill>
                <a:latin typeface="Liberation Sans"/>
                <a:cs typeface="Liberation Sans"/>
              </a:rPr>
              <a:t>8</a:t>
            </a:r>
            <a:r>
              <a:rPr sz="1800" spc="-35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r>
              <a:rPr sz="1800" dirty="0">
                <a:solidFill>
                  <a:srgbClr val="1A1A1A"/>
                </a:solidFill>
                <a:latin typeface="Liberation Sans"/>
                <a:cs typeface="Liberation Sans"/>
              </a:rPr>
              <a:t>0</a:t>
            </a:r>
            <a:endParaRPr sz="1800">
              <a:latin typeface="Liberation Sans"/>
              <a:cs typeface="Liberation Sans"/>
            </a:endParaRPr>
          </a:p>
        </p:txBody>
      </p:sp>
      <p:sp>
        <p:nvSpPr>
          <p:cNvPr id="64" name="Date Placeholder 6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65" name="Footer Placeholder 6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21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400" y="825500"/>
            <a:ext cx="2489200" cy="1879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1500" y="5473700"/>
            <a:ext cx="21336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  <a:tab pos="6350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Sven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Bugiel,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Lucas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Davi</a:t>
            </a:r>
          </a:p>
          <a:p>
            <a:pPr>
              <a:lnSpc>
                <a:spcPts val="2100"/>
              </a:lnSpc>
              <a:tabLst>
                <a:tab pos="25400" algn="l"/>
                <a:tab pos="635000" algn="l"/>
              </a:tabLst>
            </a:pPr>
            <a:r>
              <a:rPr lang="en-US" altLang="zh-CN" dirty="0" smtClean="0"/>
              <a:t>	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TU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Darmstadt/CASED,</a:t>
            </a:r>
          </a:p>
          <a:p>
            <a:pPr>
              <a:lnSpc>
                <a:spcPts val="1700"/>
              </a:lnSpc>
              <a:tabLst>
                <a:tab pos="25400" algn="l"/>
                <a:tab pos="6350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959100" y="5461000"/>
            <a:ext cx="36322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49300" algn="l"/>
                <a:tab pos="8255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Ahmad-Reza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Sadeghi,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Bhargava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Shastry</a:t>
            </a:r>
          </a:p>
          <a:p>
            <a:pPr>
              <a:lnSpc>
                <a:spcPts val="2500"/>
              </a:lnSpc>
              <a:tabLst>
                <a:tab pos="749300" algn="l"/>
                <a:tab pos="825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Fraunhofer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SIT/CASED,</a:t>
            </a:r>
          </a:p>
          <a:p>
            <a:pPr>
              <a:lnSpc>
                <a:spcPts val="2100"/>
              </a:lnSpc>
              <a:tabLst>
                <a:tab pos="749300" algn="l"/>
                <a:tab pos="8255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Darmstadt,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858000" y="5473700"/>
            <a:ext cx="1485900" cy="711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55600" algn="l"/>
              </a:tabLst>
            </a:pP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Thomas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Fischer</a:t>
            </a:r>
          </a:p>
          <a:p>
            <a:pPr>
              <a:lnSpc>
                <a:spcPts val="2100"/>
              </a:lnSpc>
              <a:tabLst>
                <a:tab pos="355600" algn="l"/>
              </a:tabLst>
            </a:pPr>
            <a:r>
              <a:rPr lang="en-US" altLang="zh-CN" sz="1802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Ruhr-University</a:t>
            </a:r>
          </a:p>
          <a:p>
            <a:pPr>
              <a:lnSpc>
                <a:spcPts val="1700"/>
              </a:lnSpc>
              <a:tabLst>
                <a:tab pos="3556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Bochum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901700" y="279400"/>
            <a:ext cx="7543800" cy="4737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Annual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&amp;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Security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Symposium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4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Taming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Escalation</a:t>
            </a:r>
          </a:p>
          <a:p>
            <a:pPr>
              <a:lnSpc>
                <a:spcPts val="48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		</a:t>
            </a:r>
            <a:r>
              <a:rPr lang="en-US" altLang="zh-CN" sz="24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Dmitrienko</a:t>
            </a:r>
          </a:p>
          <a:p>
            <a:pPr>
              <a:lnSpc>
                <a:spcPts val="2200"/>
              </a:lnSpc>
              <a:tabLst>
                <a:tab pos="292100" algn="l"/>
                <a:tab pos="1765300" algn="l"/>
                <a:tab pos="2349500" algn="l"/>
              </a:tabLst>
            </a:pPr>
            <a:r>
              <a:rPr lang="en-US" altLang="zh-CN" dirty="0" smtClean="0"/>
              <a:t>	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Fraunhofer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Institute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Secure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Information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Technology,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Darmstadt,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b="1" dirty="0" smtClean="0">
                <a:solidFill>
                  <a:srgbClr val="D9D9D9"/>
                </a:solidFill>
                <a:latin typeface="Calibri" pitchFamily="18" charset="0"/>
                <a:cs typeface="Calibri" pitchFamily="18" charset="0"/>
              </a:rPr>
              <a:t>Germany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4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797300" y="5283200"/>
            <a:ext cx="419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User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207000" y="46355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Install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89100" y="4851400"/>
            <a:ext cx="14605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28600" algn="l"/>
                <a:tab pos="241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Requested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are</a:t>
            </a:r>
          </a:p>
          <a:p>
            <a:pPr>
              <a:lnSpc>
                <a:spcPts val="2100"/>
              </a:lnSpc>
              <a:tabLst>
                <a:tab pos="228600" algn="l"/>
                <a:tab pos="241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reasonable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60500" y="584200"/>
            <a:ext cx="5930900" cy="355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Installation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Market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6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	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Movie</a:t>
            </a:r>
            <a:r>
              <a:rPr lang="en-US" altLang="zh-CN" sz="14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Player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Download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66700" algn="l"/>
                <a:tab pos="1790700" algn="l"/>
                <a:tab pos="2057400" algn="l"/>
                <a:tab pos="3517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2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17500"/>
            <a:ext cx="2908300" cy="2235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74700" y="3035300"/>
            <a:ext cx="7708900" cy="238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76200" algn="l"/>
                <a:tab pos="3162300" algn="l"/>
              </a:tabLst>
            </a:pP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Can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go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beyond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their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privileges?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6100"/>
              </a:lnSpc>
              <a:tabLst>
                <a:tab pos="76200" algn="l"/>
                <a:tab pos="3162300" algn="l"/>
              </a:tabLst>
            </a:pPr>
            <a:r>
              <a:rPr lang="en-US" altLang="zh-CN" dirty="0" smtClean="0"/>
              <a:t>		</a:t>
            </a:r>
            <a:r>
              <a:rPr lang="en-US" altLang="zh-CN" sz="5198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YES</a:t>
            </a:r>
          </a:p>
          <a:p>
            <a:pPr>
              <a:lnSpc>
                <a:spcPts val="5600"/>
              </a:lnSpc>
              <a:tabLst>
                <a:tab pos="76200" algn="l"/>
                <a:tab pos="3162300" algn="l"/>
              </a:tabLst>
            </a:pPr>
            <a:r>
              <a:rPr lang="en-US" altLang="zh-CN" dirty="0" smtClean="0"/>
              <a:t>	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5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escalation</a:t>
            </a:r>
            <a:r>
              <a:rPr lang="en-US" altLang="zh-CN" sz="5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5196" b="1" dirty="0" smtClean="0">
                <a:solidFill>
                  <a:srgbClr val="FF0000"/>
                </a:solidFill>
                <a:latin typeface="Calibri" pitchFamily="18" charset="0"/>
                <a:cs typeface="Calibri" pitchFamily="18" charset="0"/>
              </a:rPr>
              <a:t>attacks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231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4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2600" y="444500"/>
            <a:ext cx="6616700" cy="914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5367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Confused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Deputy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3200"/>
              </a:lnSpc>
              <a:tabLst>
                <a:tab pos="1536700" algn="l"/>
              </a:tabLst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right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permission?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Ask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neighbor!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15000" y="20066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68300" y="3009900"/>
            <a:ext cx="82042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9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	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browser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download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malicious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(Lineberry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BlackHat</a:t>
            </a:r>
          </a:p>
          <a:p>
            <a:pPr>
              <a:lnSpc>
                <a:spcPts val="25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2010)</a:t>
            </a:r>
          </a:p>
          <a:p>
            <a:pPr>
              <a:lnSpc>
                <a:spcPts val="30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Phone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phone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(Enck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TechReport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2008)</a:t>
            </a:r>
          </a:p>
          <a:p>
            <a:pPr>
              <a:lnSpc>
                <a:spcPts val="30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3)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Invoke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Scripting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Environment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send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SMS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messages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(Davi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</a:p>
          <a:p>
            <a:pPr>
              <a:lnSpc>
                <a:spcPts val="2500"/>
              </a:lnSpc>
              <a:tabLst>
                <a:tab pos="342900" algn="l"/>
                <a:tab pos="482600" algn="l"/>
                <a:tab pos="5638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ISC’2010)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806700" y="2006600"/>
            <a:ext cx="1460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17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100"/>
              </a:lnSpc>
              <a:tabLst>
                <a:tab pos="317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none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3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5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444500"/>
            <a:ext cx="60325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33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launch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36600" y="3073400"/>
            <a:ext cx="7581900" cy="156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directly</a:t>
            </a:r>
          </a:p>
          <a:p>
            <a:pPr>
              <a:lnSpc>
                <a:spcPts val="30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Claudio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Marforio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et.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TechReport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Zurich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16100" y="19431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84700" y="19431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9304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191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788400" y="65151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6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736600" y="444500"/>
            <a:ext cx="60325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1336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2133600" algn="l"/>
              </a:tabLst>
            </a:pP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Two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more)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collude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launch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736600" y="3073400"/>
            <a:ext cx="75819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	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via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covert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volume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settings)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or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overt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(e.g.,</a:t>
            </a:r>
          </a:p>
          <a:p>
            <a:pPr>
              <a:lnSpc>
                <a:spcPts val="2500"/>
              </a:lnSpc>
              <a:tabLst>
                <a:tab pos="914400" algn="l"/>
                <a:tab pos="6527800" algn="l"/>
              </a:tabLst>
            </a:pP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content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providers)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components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914400" algn="l"/>
                <a:tab pos="6527800" algn="l"/>
              </a:tabLst>
            </a:pPr>
            <a:r>
              <a:rPr lang="en-US" altLang="zh-CN" dirty="0" smtClean="0"/>
              <a:t>	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Example: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Soundcomber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Schlegel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al.,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NDSS’2011)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816100" y="19431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905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Malware</a:t>
            </a:r>
          </a:p>
          <a:p>
            <a:pPr>
              <a:lnSpc>
                <a:spcPts val="2400"/>
              </a:lnSpc>
              <a:tabLst>
                <a:tab pos="1905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4584700" y="1943100"/>
            <a:ext cx="10795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048500" y="1930400"/>
            <a:ext cx="1181100" cy="53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Benign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</a:p>
          <a:p>
            <a:pPr>
              <a:lnSpc>
                <a:spcPts val="2400"/>
              </a:lnSpc>
              <a:tabLst>
                <a:tab pos="762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Privileges: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1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13295" y="3630739"/>
            <a:ext cx="7565466" cy="57150"/>
          </a:xfrm>
          <a:custGeom>
            <a:avLst/>
            <a:gdLst>
              <a:gd name="connsiteX0" fmla="*/ 14287 w 7565466"/>
              <a:gd name="connsiteY0" fmla="*/ 14287 h 57150"/>
              <a:gd name="connsiteX1" fmla="*/ 7551178 w 7565466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5466" h="57150">
                <a:moveTo>
                  <a:pt x="14287" y="14287"/>
                </a:moveTo>
                <a:lnTo>
                  <a:pt x="7551178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40003" y="4926901"/>
            <a:ext cx="7604544" cy="50292"/>
          </a:xfrm>
          <a:custGeom>
            <a:avLst/>
            <a:gdLst>
              <a:gd name="connsiteX0" fmla="*/ 14287 w 7604544"/>
              <a:gd name="connsiteY0" fmla="*/ 36004 h 50292"/>
              <a:gd name="connsiteX1" fmla="*/ 7590256 w 7604544"/>
              <a:gd name="connsiteY1" fmla="*/ 14287 h 50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4544" h="50292">
                <a:moveTo>
                  <a:pt x="14287" y="36004"/>
                </a:moveTo>
                <a:lnTo>
                  <a:pt x="759025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628900"/>
            <a:ext cx="6946900" cy="3733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4200" y="444500"/>
            <a:ext cx="7480300" cy="1955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4572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Inter-Application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Inter-process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(IPC)</a:t>
            </a:r>
          </a:p>
          <a:p>
            <a:pPr>
              <a:lnSpc>
                <a:spcPts val="2100"/>
              </a:lnSpc>
              <a:tabLst>
                <a:tab pos="4572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Intents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remote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procedure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calls</a:t>
            </a:r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(files,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Unix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domain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sockets)</a:t>
            </a:r>
          </a:p>
          <a:p>
            <a:pPr>
              <a:lnSpc>
                <a:spcPts val="2400"/>
              </a:lnSpc>
              <a:tabLst>
                <a:tab pos="457200" algn="l"/>
                <a:tab pos="469900" algn="l"/>
              </a:tabLst>
            </a:pPr>
            <a:r>
              <a:rPr lang="en-US" altLang="zh-CN" sz="20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88400" y="66167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7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89400" y="3238500"/>
            <a:ext cx="1892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80300" y="3810000"/>
            <a:ext cx="13843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54100" y="2870200"/>
            <a:ext cx="609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AppA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6629400" y="2870200"/>
            <a:ext cx="596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AppB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58900" y="4102100"/>
            <a:ext cx="12573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  <a:p>
            <a:pPr>
              <a:lnSpc>
                <a:spcPts val="26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870200" y="3987800"/>
            <a:ext cx="17399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740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Heuristics-Based Detection Engine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46175"/>
          </a:xfrm>
        </p:spPr>
        <p:txBody>
          <a:bodyPr>
            <a:normAutofit/>
          </a:bodyPr>
          <a:lstStyle/>
          <a:p>
            <a:r>
              <a:rPr lang="en-US" dirty="0" smtClean="0"/>
              <a:t>Filter apps with dynamic Java/native code loading</a:t>
            </a:r>
          </a:p>
          <a:p>
            <a:pPr lvl="1"/>
            <a:r>
              <a:rPr lang="en-US" sz="2400" dirty="0" smtClean="0"/>
              <a:t>1055 apps load Java code</a:t>
            </a:r>
          </a:p>
          <a:p>
            <a:pPr lvl="1"/>
            <a:r>
              <a:rPr lang="en-US" sz="2400" dirty="0" smtClean="0"/>
              <a:t>508 apps load native code from non-standard locations</a:t>
            </a:r>
          </a:p>
          <a:p>
            <a:r>
              <a:rPr lang="en-US" dirty="0" smtClean="0"/>
              <a:t>Monitor apps’ dynamic execution behaviors</a:t>
            </a:r>
          </a:p>
          <a:p>
            <a:pPr lvl="1"/>
            <a:r>
              <a:rPr lang="en-US" sz="2400" dirty="0" smtClean="0"/>
              <a:t>Java code: permission-related framework APIs</a:t>
            </a:r>
          </a:p>
          <a:p>
            <a:pPr lvl="1"/>
            <a:r>
              <a:rPr lang="en-US" sz="2400" dirty="0" smtClean="0"/>
              <a:t>Native code: system calls requiring root privileges</a:t>
            </a:r>
          </a:p>
          <a:p>
            <a:pPr lvl="1"/>
            <a:endParaRPr lang="en-US" sz="24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68C0CB8B-565C-7D45-8433-495436787A1A}" type="slidenum">
              <a:rPr lang="en-US" smtClean="0"/>
              <a:t>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Courtesy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Yajin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Zhou et al.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6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813295" y="3630739"/>
            <a:ext cx="7565466" cy="57150"/>
          </a:xfrm>
          <a:custGeom>
            <a:avLst/>
            <a:gdLst>
              <a:gd name="connsiteX0" fmla="*/ 14287 w 7565466"/>
              <a:gd name="connsiteY0" fmla="*/ 14287 h 57150"/>
              <a:gd name="connsiteX1" fmla="*/ 7551178 w 7565466"/>
              <a:gd name="connsiteY1" fmla="*/ 14287 h 571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5466" h="57150">
                <a:moveTo>
                  <a:pt x="14287" y="14287"/>
                </a:moveTo>
                <a:lnTo>
                  <a:pt x="7551178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40003" y="4926901"/>
            <a:ext cx="7604544" cy="50292"/>
          </a:xfrm>
          <a:custGeom>
            <a:avLst/>
            <a:gdLst>
              <a:gd name="connsiteX0" fmla="*/ 14287 w 7604544"/>
              <a:gd name="connsiteY0" fmla="*/ 36004 h 50292"/>
              <a:gd name="connsiteX1" fmla="*/ 7590256 w 7604544"/>
              <a:gd name="connsiteY1" fmla="*/ 14287 h 50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604544" h="50292">
                <a:moveTo>
                  <a:pt x="14287" y="36004"/>
                </a:moveTo>
                <a:lnTo>
                  <a:pt x="7590256" y="142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2628900"/>
            <a:ext cx="6946900" cy="37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5117642" y="3758450"/>
            <a:ext cx="1423316" cy="269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1000"/>
              </a:lnSpc>
              <a:tabLst/>
            </a:pPr>
            <a:r>
              <a:rPr lang="en-US" altLang="zh-CN" sz="2400" dirty="0" err="1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XManDroid</a:t>
            </a: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  <a:p>
            <a:pPr>
              <a:lnSpc>
                <a:spcPts val="11000"/>
              </a:lnSpc>
              <a:tabLst/>
            </a:pPr>
            <a:endParaRPr lang="en-US" altLang="zh-CN" sz="2400" dirty="0" smtClean="0">
              <a:solidFill>
                <a:srgbClr val="000000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8864600" y="6616700"/>
            <a:ext cx="762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089400" y="3238500"/>
            <a:ext cx="18923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480300" y="3810000"/>
            <a:ext cx="13843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54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58900" y="4102100"/>
            <a:ext cx="1257300" cy="2362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0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Network</a:t>
            </a:r>
          </a:p>
          <a:p>
            <a:pPr>
              <a:lnSpc>
                <a:spcPts val="2600"/>
              </a:lnSpc>
              <a:tabLst>
                <a:tab pos="63500" algn="l"/>
                <a:tab pos="127000" algn="l"/>
                <a:tab pos="4445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870200" y="3987800"/>
            <a:ext cx="1739900" cy="231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2800"/>
              </a:lnSpc>
              <a:tabLst>
                <a:tab pos="50800" algn="l"/>
                <a:tab pos="254000" algn="l"/>
                <a:tab pos="368300" algn="l"/>
                <a:tab pos="393700" algn="l"/>
              </a:tabLst>
            </a:pPr>
            <a:r>
              <a:rPr lang="en-US" altLang="zh-CN" dirty="0" smtClean="0"/>
              <a:t>				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482600" y="139700"/>
            <a:ext cx="8026400" cy="2260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	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</a:p>
          <a:p>
            <a:pPr>
              <a:lnSpc>
                <a:spcPts val="47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eXtended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Monitoring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all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channels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apps</a:t>
            </a:r>
          </a:p>
          <a:p>
            <a:pPr>
              <a:lnSpc>
                <a:spcPts val="26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Validates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if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requested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link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complies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system-</a:t>
            </a:r>
          </a:p>
          <a:p>
            <a:pPr>
              <a:lnSpc>
                <a:spcPts val="2100"/>
              </a:lnSpc>
              <a:tabLst>
                <a:tab pos="342900" algn="l"/>
                <a:tab pos="584200" algn="l"/>
                <a:tab pos="28067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centric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security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54100" y="2870200"/>
            <a:ext cx="6096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629400" y="2870200"/>
            <a:ext cx="596900" cy="26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/>
            </a:pPr>
            <a:r>
              <a:rPr lang="en-US" altLang="zh-CN" sz="21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AppB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rot="16200000">
            <a:off x="1308100" y="2298700"/>
            <a:ext cx="2286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32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Create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File/Socket</a:t>
            </a:r>
          </a:p>
        </p:txBody>
      </p:sp>
      <p:sp>
        <p:nvSpPr>
          <p:cNvPr id="3" name="TextBox 1"/>
          <p:cNvSpPr txBox="1"/>
          <p:nvPr/>
        </p:nvSpPr>
        <p:spPr>
          <a:xfrm rot="16200000">
            <a:off x="800100" y="2590800"/>
            <a:ext cx="254000" cy="212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700"/>
              </a:lnSpc>
              <a:tabLst/>
            </a:pP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</p:txBody>
      </p:sp>
      <p:sp>
        <p:nvSpPr>
          <p:cNvPr id="4" name="TextBox 1"/>
          <p:cNvSpPr txBox="1"/>
          <p:nvPr/>
        </p:nvSpPr>
        <p:spPr>
          <a:xfrm rot="16200000">
            <a:off x="6781800" y="2070100"/>
            <a:ext cx="228600" cy="213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800"/>
              </a:lnSpc>
              <a:tabLst/>
            </a:pP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Read/Write</a:t>
            </a:r>
            <a:r>
              <a:rPr lang="en-US" altLang="zh-CN" sz="1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File/Socket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993900" y="444500"/>
            <a:ext cx="5130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Architecture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810000" y="2286000"/>
            <a:ext cx="927100" cy="1536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Reference</a:t>
            </a:r>
          </a:p>
          <a:p>
            <a:pPr>
              <a:lnSpc>
                <a:spcPts val="21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Monitor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Decision</a:t>
            </a:r>
          </a:p>
          <a:p>
            <a:pPr>
              <a:lnSpc>
                <a:spcPts val="2100"/>
              </a:lnSpc>
              <a:tabLst>
                <a:tab pos="76200" algn="l"/>
                <a:tab pos="88900" algn="l"/>
                <a:tab pos="1651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Maker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315200" y="1638300"/>
            <a:ext cx="1549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2082800" y="1346200"/>
            <a:ext cx="1130300" cy="2705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Permissions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</a:t>
            </a:r>
          </a:p>
          <a:p>
            <a:pPr>
              <a:lnSpc>
                <a:spcPts val="2100"/>
              </a:lnSpc>
              <a:tabLst>
                <a:tab pos="25400" algn="l"/>
                <a:tab pos="101600" algn="l"/>
                <a:tab pos="139700" algn="l"/>
                <a:tab pos="2159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View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600700" y="1308100"/>
            <a:ext cx="546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501900" y="4152900"/>
            <a:ext cx="64262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Middleware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22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Kernel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layer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04800" algn="l"/>
                <a:tab pos="4813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Linux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Discretionary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304800" algn="l"/>
                <a:tab pos="4813300" algn="l"/>
              </a:tabLst>
            </a:pP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Mandatory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500"/>
              </a:lnSpc>
              <a:tabLst>
                <a:tab pos="304800" algn="l"/>
                <a:tab pos="4813300" algn="l"/>
              </a:tabLst>
            </a:pPr>
            <a:r>
              <a:rPr lang="en-US" altLang="zh-CN" dirty="0" smtClean="0"/>
              <a:t>	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System/Internet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2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2760980" y="2557653"/>
            <a:ext cx="359918" cy="360045"/>
          </a:xfrm>
          <a:custGeom>
            <a:avLst/>
            <a:gdLst>
              <a:gd name="connsiteX0" fmla="*/ 0 w 359918"/>
              <a:gd name="connsiteY0" fmla="*/ 180086 h 360045"/>
              <a:gd name="connsiteX1" fmla="*/ 179959 w 359918"/>
              <a:gd name="connsiteY1" fmla="*/ 0 h 360045"/>
              <a:gd name="connsiteX2" fmla="*/ 359918 w 359918"/>
              <a:gd name="connsiteY2" fmla="*/ 180086 h 360045"/>
              <a:gd name="connsiteX3" fmla="*/ 179959 w 359918"/>
              <a:gd name="connsiteY3" fmla="*/ 360045 h 360045"/>
              <a:gd name="connsiteX4" fmla="*/ 0 w 359918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9918" h="360045">
                <a:moveTo>
                  <a:pt x="0" y="180086"/>
                </a:moveTo>
                <a:cubicBezTo>
                  <a:pt x="0" y="80645"/>
                  <a:pt x="80518" y="0"/>
                  <a:pt x="179959" y="0"/>
                </a:cubicBezTo>
                <a:cubicBezTo>
                  <a:pt x="279400" y="0"/>
                  <a:pt x="359918" y="80645"/>
                  <a:pt x="359918" y="180086"/>
                </a:cubicBezTo>
                <a:cubicBezTo>
                  <a:pt x="359918" y="279400"/>
                  <a:pt x="279400" y="360045"/>
                  <a:pt x="179959" y="360045"/>
                </a:cubicBezTo>
                <a:cubicBezTo>
                  <a:pt x="80518" y="360045"/>
                  <a:pt x="0" y="279400"/>
                  <a:pt x="0" y="180086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2748280" y="2544953"/>
            <a:ext cx="385318" cy="385445"/>
          </a:xfrm>
          <a:custGeom>
            <a:avLst/>
            <a:gdLst>
              <a:gd name="connsiteX0" fmla="*/ 12700 w 385318"/>
              <a:gd name="connsiteY0" fmla="*/ 192786 h 385445"/>
              <a:gd name="connsiteX1" fmla="*/ 192659 w 385318"/>
              <a:gd name="connsiteY1" fmla="*/ 12700 h 385445"/>
              <a:gd name="connsiteX2" fmla="*/ 372618 w 385318"/>
              <a:gd name="connsiteY2" fmla="*/ 192786 h 385445"/>
              <a:gd name="connsiteX3" fmla="*/ 192659 w 385318"/>
              <a:gd name="connsiteY3" fmla="*/ 372745 h 385445"/>
              <a:gd name="connsiteX4" fmla="*/ 12700 w 385318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318" h="385445">
                <a:moveTo>
                  <a:pt x="12700" y="192786"/>
                </a:moveTo>
                <a:cubicBezTo>
                  <a:pt x="12700" y="93345"/>
                  <a:pt x="93218" y="12700"/>
                  <a:pt x="192659" y="12700"/>
                </a:cubicBezTo>
                <a:cubicBezTo>
                  <a:pt x="292100" y="12700"/>
                  <a:pt x="372618" y="93345"/>
                  <a:pt x="372618" y="192786"/>
                </a:cubicBezTo>
                <a:cubicBezTo>
                  <a:pt x="372618" y="292100"/>
                  <a:pt x="292100" y="372745"/>
                  <a:pt x="192659" y="372745"/>
                </a:cubicBezTo>
                <a:cubicBezTo>
                  <a:pt x="93218" y="372745"/>
                  <a:pt x="12700" y="292100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120898" y="3783330"/>
            <a:ext cx="360045" cy="360045"/>
          </a:xfrm>
          <a:custGeom>
            <a:avLst/>
            <a:gdLst>
              <a:gd name="connsiteX0" fmla="*/ 0 w 360045"/>
              <a:gd name="connsiteY0" fmla="*/ 179959 h 360045"/>
              <a:gd name="connsiteX1" fmla="*/ 180086 w 360045"/>
              <a:gd name="connsiteY1" fmla="*/ 0 h 360045"/>
              <a:gd name="connsiteX2" fmla="*/ 360044 w 360045"/>
              <a:gd name="connsiteY2" fmla="*/ 179959 h 360045"/>
              <a:gd name="connsiteX3" fmla="*/ 180086 w 360045"/>
              <a:gd name="connsiteY3" fmla="*/ 360045 h 360045"/>
              <a:gd name="connsiteX4" fmla="*/ 0 w 360045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9"/>
                </a:moveTo>
                <a:cubicBezTo>
                  <a:pt x="0" y="80645"/>
                  <a:pt x="80644" y="0"/>
                  <a:pt x="180086" y="0"/>
                </a:cubicBezTo>
                <a:cubicBezTo>
                  <a:pt x="279526" y="0"/>
                  <a:pt x="360044" y="80645"/>
                  <a:pt x="360044" y="179959"/>
                </a:cubicBezTo>
                <a:cubicBezTo>
                  <a:pt x="360044" y="279400"/>
                  <a:pt x="279526" y="360045"/>
                  <a:pt x="180086" y="360045"/>
                </a:cubicBezTo>
                <a:cubicBezTo>
                  <a:pt x="80644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108198" y="3770630"/>
            <a:ext cx="385445" cy="385445"/>
          </a:xfrm>
          <a:custGeom>
            <a:avLst/>
            <a:gdLst>
              <a:gd name="connsiteX0" fmla="*/ 12700 w 385445"/>
              <a:gd name="connsiteY0" fmla="*/ 192659 h 385445"/>
              <a:gd name="connsiteX1" fmla="*/ 192786 w 385445"/>
              <a:gd name="connsiteY1" fmla="*/ 12700 h 385445"/>
              <a:gd name="connsiteX2" fmla="*/ 372744 w 385445"/>
              <a:gd name="connsiteY2" fmla="*/ 192659 h 385445"/>
              <a:gd name="connsiteX3" fmla="*/ 192786 w 385445"/>
              <a:gd name="connsiteY3" fmla="*/ 372745 h 385445"/>
              <a:gd name="connsiteX4" fmla="*/ 12700 w 385445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9"/>
                </a:moveTo>
                <a:cubicBezTo>
                  <a:pt x="12700" y="93345"/>
                  <a:pt x="93344" y="12700"/>
                  <a:pt x="192786" y="12700"/>
                </a:cubicBezTo>
                <a:cubicBezTo>
                  <a:pt x="292226" y="12700"/>
                  <a:pt x="372744" y="93345"/>
                  <a:pt x="372744" y="192659"/>
                </a:cubicBezTo>
                <a:cubicBezTo>
                  <a:pt x="372744" y="292100"/>
                  <a:pt x="292226" y="372745"/>
                  <a:pt x="192786" y="372745"/>
                </a:cubicBezTo>
                <a:cubicBezTo>
                  <a:pt x="93344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619631" y="2997708"/>
            <a:ext cx="360045" cy="360045"/>
          </a:xfrm>
          <a:custGeom>
            <a:avLst/>
            <a:gdLst>
              <a:gd name="connsiteX0" fmla="*/ 0 w 360045"/>
              <a:gd name="connsiteY0" fmla="*/ 179959 h 360045"/>
              <a:gd name="connsiteX1" fmla="*/ 180086 w 360045"/>
              <a:gd name="connsiteY1" fmla="*/ 0 h 360045"/>
              <a:gd name="connsiteX2" fmla="*/ 360045 w 360045"/>
              <a:gd name="connsiteY2" fmla="*/ 179959 h 360045"/>
              <a:gd name="connsiteX3" fmla="*/ 180086 w 360045"/>
              <a:gd name="connsiteY3" fmla="*/ 360045 h 360045"/>
              <a:gd name="connsiteX4" fmla="*/ 0 w 360045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9"/>
                </a:moveTo>
                <a:cubicBezTo>
                  <a:pt x="0" y="80518"/>
                  <a:pt x="80645" y="0"/>
                  <a:pt x="180086" y="0"/>
                </a:cubicBezTo>
                <a:cubicBezTo>
                  <a:pt x="279526" y="0"/>
                  <a:pt x="360045" y="80518"/>
                  <a:pt x="360045" y="179959"/>
                </a:cubicBezTo>
                <a:cubicBezTo>
                  <a:pt x="360045" y="279400"/>
                  <a:pt x="279526" y="360045"/>
                  <a:pt x="180086" y="360045"/>
                </a:cubicBezTo>
                <a:cubicBezTo>
                  <a:pt x="80645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606931" y="2985008"/>
            <a:ext cx="385445" cy="385445"/>
          </a:xfrm>
          <a:custGeom>
            <a:avLst/>
            <a:gdLst>
              <a:gd name="connsiteX0" fmla="*/ 12700 w 385445"/>
              <a:gd name="connsiteY0" fmla="*/ 192659 h 385445"/>
              <a:gd name="connsiteX1" fmla="*/ 192786 w 385445"/>
              <a:gd name="connsiteY1" fmla="*/ 12700 h 385445"/>
              <a:gd name="connsiteX2" fmla="*/ 372745 w 385445"/>
              <a:gd name="connsiteY2" fmla="*/ 192659 h 385445"/>
              <a:gd name="connsiteX3" fmla="*/ 192786 w 385445"/>
              <a:gd name="connsiteY3" fmla="*/ 372745 h 385445"/>
              <a:gd name="connsiteX4" fmla="*/ 12700 w 385445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9"/>
                </a:moveTo>
                <a:cubicBezTo>
                  <a:pt x="12700" y="93218"/>
                  <a:pt x="93345" y="12700"/>
                  <a:pt x="192786" y="12700"/>
                </a:cubicBezTo>
                <a:cubicBezTo>
                  <a:pt x="292226" y="12700"/>
                  <a:pt x="372745" y="93218"/>
                  <a:pt x="372745" y="192659"/>
                </a:cubicBezTo>
                <a:cubicBezTo>
                  <a:pt x="372745" y="292100"/>
                  <a:pt x="292226" y="372745"/>
                  <a:pt x="192786" y="372745"/>
                </a:cubicBezTo>
                <a:cubicBezTo>
                  <a:pt x="93345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940171" y="3573780"/>
            <a:ext cx="360044" cy="360045"/>
          </a:xfrm>
          <a:custGeom>
            <a:avLst/>
            <a:gdLst>
              <a:gd name="connsiteX0" fmla="*/ 0 w 360044"/>
              <a:gd name="connsiteY0" fmla="*/ 179959 h 360045"/>
              <a:gd name="connsiteX1" fmla="*/ 179958 w 360044"/>
              <a:gd name="connsiteY1" fmla="*/ 0 h 360045"/>
              <a:gd name="connsiteX2" fmla="*/ 360044 w 360044"/>
              <a:gd name="connsiteY2" fmla="*/ 179959 h 360045"/>
              <a:gd name="connsiteX3" fmla="*/ 179958 w 360044"/>
              <a:gd name="connsiteY3" fmla="*/ 360045 h 360045"/>
              <a:gd name="connsiteX4" fmla="*/ 0 w 360044"/>
              <a:gd name="connsiteY4" fmla="*/ 179959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5">
                <a:moveTo>
                  <a:pt x="0" y="179959"/>
                </a:moveTo>
                <a:cubicBezTo>
                  <a:pt x="0" y="80517"/>
                  <a:pt x="80517" y="0"/>
                  <a:pt x="179958" y="0"/>
                </a:cubicBezTo>
                <a:cubicBezTo>
                  <a:pt x="279400" y="0"/>
                  <a:pt x="360044" y="80517"/>
                  <a:pt x="360044" y="179959"/>
                </a:cubicBezTo>
                <a:cubicBezTo>
                  <a:pt x="360044" y="279400"/>
                  <a:pt x="279400" y="360045"/>
                  <a:pt x="179958" y="360045"/>
                </a:cubicBezTo>
                <a:cubicBezTo>
                  <a:pt x="80517" y="360045"/>
                  <a:pt x="0" y="279400"/>
                  <a:pt x="0" y="179959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5927471" y="3561080"/>
            <a:ext cx="385444" cy="385445"/>
          </a:xfrm>
          <a:custGeom>
            <a:avLst/>
            <a:gdLst>
              <a:gd name="connsiteX0" fmla="*/ 12700 w 385444"/>
              <a:gd name="connsiteY0" fmla="*/ 192659 h 385445"/>
              <a:gd name="connsiteX1" fmla="*/ 192658 w 385444"/>
              <a:gd name="connsiteY1" fmla="*/ 12700 h 385445"/>
              <a:gd name="connsiteX2" fmla="*/ 372744 w 385444"/>
              <a:gd name="connsiteY2" fmla="*/ 192659 h 385445"/>
              <a:gd name="connsiteX3" fmla="*/ 192658 w 385444"/>
              <a:gd name="connsiteY3" fmla="*/ 372745 h 385445"/>
              <a:gd name="connsiteX4" fmla="*/ 12700 w 385444"/>
              <a:gd name="connsiteY4" fmla="*/ 192659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5">
                <a:moveTo>
                  <a:pt x="12700" y="192659"/>
                </a:moveTo>
                <a:cubicBezTo>
                  <a:pt x="12700" y="93217"/>
                  <a:pt x="93217" y="12700"/>
                  <a:pt x="192658" y="12700"/>
                </a:cubicBezTo>
                <a:cubicBezTo>
                  <a:pt x="292100" y="12700"/>
                  <a:pt x="372744" y="93217"/>
                  <a:pt x="372744" y="192659"/>
                </a:cubicBezTo>
                <a:cubicBezTo>
                  <a:pt x="372744" y="292100"/>
                  <a:pt x="292100" y="372745"/>
                  <a:pt x="192658" y="372745"/>
                </a:cubicBezTo>
                <a:cubicBezTo>
                  <a:pt x="93217" y="372745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917446" y="3295523"/>
            <a:ext cx="1212977" cy="677291"/>
          </a:xfrm>
          <a:custGeom>
            <a:avLst/>
            <a:gdLst>
              <a:gd name="connsiteX0" fmla="*/ 9525 w 1212977"/>
              <a:gd name="connsiteY0" fmla="*/ 9525 h 677291"/>
              <a:gd name="connsiteX1" fmla="*/ 1203452 w 1212977"/>
              <a:gd name="connsiteY1" fmla="*/ 667766 h 677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12977" h="677291">
                <a:moveTo>
                  <a:pt x="9525" y="9525"/>
                </a:moveTo>
                <a:cubicBezTo>
                  <a:pt x="9525" y="338709"/>
                  <a:pt x="606552" y="667766"/>
                  <a:pt x="1203452" y="667766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6731127" y="2550668"/>
            <a:ext cx="360044" cy="359917"/>
          </a:xfrm>
          <a:custGeom>
            <a:avLst/>
            <a:gdLst>
              <a:gd name="connsiteX0" fmla="*/ 0 w 360044"/>
              <a:gd name="connsiteY0" fmla="*/ 179958 h 359917"/>
              <a:gd name="connsiteX1" fmla="*/ 179958 w 360044"/>
              <a:gd name="connsiteY1" fmla="*/ 0 h 359917"/>
              <a:gd name="connsiteX2" fmla="*/ 360044 w 360044"/>
              <a:gd name="connsiteY2" fmla="*/ 179958 h 359917"/>
              <a:gd name="connsiteX3" fmla="*/ 179958 w 360044"/>
              <a:gd name="connsiteY3" fmla="*/ 359917 h 359917"/>
              <a:gd name="connsiteX4" fmla="*/ 0 w 360044"/>
              <a:gd name="connsiteY4" fmla="*/ 179958 h 359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59917">
                <a:moveTo>
                  <a:pt x="0" y="179958"/>
                </a:moveTo>
                <a:cubicBezTo>
                  <a:pt x="0" y="80517"/>
                  <a:pt x="80517" y="0"/>
                  <a:pt x="179958" y="0"/>
                </a:cubicBezTo>
                <a:cubicBezTo>
                  <a:pt x="279400" y="0"/>
                  <a:pt x="360044" y="80517"/>
                  <a:pt x="360044" y="179958"/>
                </a:cubicBezTo>
                <a:cubicBezTo>
                  <a:pt x="360044" y="279400"/>
                  <a:pt x="279400" y="359917"/>
                  <a:pt x="179958" y="359917"/>
                </a:cubicBezTo>
                <a:cubicBezTo>
                  <a:pt x="80517" y="359917"/>
                  <a:pt x="0" y="279400"/>
                  <a:pt x="0" y="179958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6718427" y="2537968"/>
            <a:ext cx="385444" cy="385317"/>
          </a:xfrm>
          <a:custGeom>
            <a:avLst/>
            <a:gdLst>
              <a:gd name="connsiteX0" fmla="*/ 12700 w 385444"/>
              <a:gd name="connsiteY0" fmla="*/ 192658 h 385317"/>
              <a:gd name="connsiteX1" fmla="*/ 192658 w 385444"/>
              <a:gd name="connsiteY1" fmla="*/ 12700 h 385317"/>
              <a:gd name="connsiteX2" fmla="*/ 372744 w 385444"/>
              <a:gd name="connsiteY2" fmla="*/ 192658 h 385317"/>
              <a:gd name="connsiteX3" fmla="*/ 192658 w 385444"/>
              <a:gd name="connsiteY3" fmla="*/ 372617 h 385317"/>
              <a:gd name="connsiteX4" fmla="*/ 12700 w 385444"/>
              <a:gd name="connsiteY4" fmla="*/ 192658 h 3853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317">
                <a:moveTo>
                  <a:pt x="12700" y="192658"/>
                </a:moveTo>
                <a:cubicBezTo>
                  <a:pt x="12700" y="93217"/>
                  <a:pt x="93217" y="12700"/>
                  <a:pt x="192658" y="12700"/>
                </a:cubicBezTo>
                <a:cubicBezTo>
                  <a:pt x="292100" y="12700"/>
                  <a:pt x="372744" y="93217"/>
                  <a:pt x="372744" y="192658"/>
                </a:cubicBezTo>
                <a:cubicBezTo>
                  <a:pt x="372744" y="292100"/>
                  <a:pt x="292100" y="372617"/>
                  <a:pt x="192658" y="372617"/>
                </a:cubicBezTo>
                <a:cubicBezTo>
                  <a:pt x="93217" y="372617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2931414" y="2908173"/>
            <a:ext cx="379095" cy="884682"/>
          </a:xfrm>
          <a:custGeom>
            <a:avLst/>
            <a:gdLst>
              <a:gd name="connsiteX0" fmla="*/ 369570 w 379095"/>
              <a:gd name="connsiteY0" fmla="*/ 875156 h 884682"/>
              <a:gd name="connsiteX1" fmla="*/ 189483 w 379095"/>
              <a:gd name="connsiteY1" fmla="*/ 442341 h 884682"/>
              <a:gd name="connsiteX2" fmla="*/ 9525 w 379095"/>
              <a:gd name="connsiteY2" fmla="*/ 9525 h 8846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79095" h="884682">
                <a:moveTo>
                  <a:pt x="369570" y="875156"/>
                </a:moveTo>
                <a:cubicBezTo>
                  <a:pt x="369570" y="658748"/>
                  <a:pt x="279526" y="442341"/>
                  <a:pt x="189483" y="442341"/>
                </a:cubicBezTo>
                <a:cubicBezTo>
                  <a:pt x="99567" y="442341"/>
                  <a:pt x="9525" y="225932"/>
                  <a:pt x="9525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6110605" y="2721102"/>
            <a:ext cx="630047" cy="862203"/>
          </a:xfrm>
          <a:custGeom>
            <a:avLst/>
            <a:gdLst>
              <a:gd name="connsiteX0" fmla="*/ 620522 w 630047"/>
              <a:gd name="connsiteY0" fmla="*/ 9525 h 862203"/>
              <a:gd name="connsiteX1" fmla="*/ 9525 w 630047"/>
              <a:gd name="connsiteY1" fmla="*/ 852678 h 862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0047" h="862203">
                <a:moveTo>
                  <a:pt x="620522" y="9525"/>
                </a:moveTo>
                <a:cubicBezTo>
                  <a:pt x="314960" y="9525"/>
                  <a:pt x="9525" y="431038"/>
                  <a:pt x="9525" y="852678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8164830" y="3302508"/>
            <a:ext cx="360044" cy="360044"/>
          </a:xfrm>
          <a:custGeom>
            <a:avLst/>
            <a:gdLst>
              <a:gd name="connsiteX0" fmla="*/ 0 w 360044"/>
              <a:gd name="connsiteY0" fmla="*/ 179958 h 360044"/>
              <a:gd name="connsiteX1" fmla="*/ 180085 w 360044"/>
              <a:gd name="connsiteY1" fmla="*/ 0 h 360044"/>
              <a:gd name="connsiteX2" fmla="*/ 360044 w 360044"/>
              <a:gd name="connsiteY2" fmla="*/ 179958 h 360044"/>
              <a:gd name="connsiteX3" fmla="*/ 180085 w 360044"/>
              <a:gd name="connsiteY3" fmla="*/ 360045 h 360044"/>
              <a:gd name="connsiteX4" fmla="*/ 0 w 360044"/>
              <a:gd name="connsiteY4" fmla="*/ 179958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4">
                <a:moveTo>
                  <a:pt x="0" y="179958"/>
                </a:moveTo>
                <a:cubicBezTo>
                  <a:pt x="0" y="80517"/>
                  <a:pt x="80644" y="0"/>
                  <a:pt x="180085" y="0"/>
                </a:cubicBezTo>
                <a:cubicBezTo>
                  <a:pt x="279526" y="0"/>
                  <a:pt x="360044" y="80517"/>
                  <a:pt x="360044" y="179958"/>
                </a:cubicBezTo>
                <a:cubicBezTo>
                  <a:pt x="360044" y="279400"/>
                  <a:pt x="279526" y="360045"/>
                  <a:pt x="180085" y="360045"/>
                </a:cubicBezTo>
                <a:cubicBezTo>
                  <a:pt x="80644" y="360045"/>
                  <a:pt x="0" y="279400"/>
                  <a:pt x="0" y="179958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8152130" y="3289808"/>
            <a:ext cx="385444" cy="385444"/>
          </a:xfrm>
          <a:custGeom>
            <a:avLst/>
            <a:gdLst>
              <a:gd name="connsiteX0" fmla="*/ 12700 w 385444"/>
              <a:gd name="connsiteY0" fmla="*/ 192658 h 385444"/>
              <a:gd name="connsiteX1" fmla="*/ 192785 w 385444"/>
              <a:gd name="connsiteY1" fmla="*/ 12700 h 385444"/>
              <a:gd name="connsiteX2" fmla="*/ 372744 w 385444"/>
              <a:gd name="connsiteY2" fmla="*/ 192658 h 385444"/>
              <a:gd name="connsiteX3" fmla="*/ 192785 w 385444"/>
              <a:gd name="connsiteY3" fmla="*/ 372745 h 385444"/>
              <a:gd name="connsiteX4" fmla="*/ 12700 w 385444"/>
              <a:gd name="connsiteY4" fmla="*/ 192658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4">
                <a:moveTo>
                  <a:pt x="12700" y="192658"/>
                </a:moveTo>
                <a:cubicBezTo>
                  <a:pt x="12700" y="93217"/>
                  <a:pt x="93344" y="12700"/>
                  <a:pt x="192785" y="12700"/>
                </a:cubicBezTo>
                <a:cubicBezTo>
                  <a:pt x="292226" y="12700"/>
                  <a:pt x="372744" y="93217"/>
                  <a:pt x="372744" y="192658"/>
                </a:cubicBezTo>
                <a:cubicBezTo>
                  <a:pt x="372744" y="292100"/>
                  <a:pt x="292226" y="372745"/>
                  <a:pt x="192785" y="372745"/>
                </a:cubicBezTo>
                <a:cubicBezTo>
                  <a:pt x="93344" y="372745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791578" y="5100574"/>
            <a:ext cx="289687" cy="289686"/>
          </a:xfrm>
          <a:custGeom>
            <a:avLst/>
            <a:gdLst>
              <a:gd name="connsiteX0" fmla="*/ 0 w 289687"/>
              <a:gd name="connsiteY0" fmla="*/ 144907 h 289686"/>
              <a:gd name="connsiteX1" fmla="*/ 144843 w 289687"/>
              <a:gd name="connsiteY1" fmla="*/ 0 h 289686"/>
              <a:gd name="connsiteX2" fmla="*/ 289687 w 289687"/>
              <a:gd name="connsiteY2" fmla="*/ 144907 h 289686"/>
              <a:gd name="connsiteX3" fmla="*/ 144843 w 289687"/>
              <a:gd name="connsiteY3" fmla="*/ 289686 h 289686"/>
              <a:gd name="connsiteX4" fmla="*/ 0 w 289687"/>
              <a:gd name="connsiteY4" fmla="*/ 144907 h 289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86">
                <a:moveTo>
                  <a:pt x="0" y="144907"/>
                </a:moveTo>
                <a:cubicBezTo>
                  <a:pt x="0" y="64897"/>
                  <a:pt x="64846" y="0"/>
                  <a:pt x="144843" y="0"/>
                </a:cubicBezTo>
                <a:cubicBezTo>
                  <a:pt x="224840" y="0"/>
                  <a:pt x="289687" y="64897"/>
                  <a:pt x="289687" y="144907"/>
                </a:cubicBezTo>
                <a:cubicBezTo>
                  <a:pt x="289687" y="224790"/>
                  <a:pt x="224840" y="289686"/>
                  <a:pt x="144843" y="289686"/>
                </a:cubicBezTo>
                <a:cubicBezTo>
                  <a:pt x="64846" y="289686"/>
                  <a:pt x="0" y="224790"/>
                  <a:pt x="0" y="144907"/>
                </a:cubicBez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778878" y="5087874"/>
            <a:ext cx="315087" cy="315086"/>
          </a:xfrm>
          <a:custGeom>
            <a:avLst/>
            <a:gdLst>
              <a:gd name="connsiteX0" fmla="*/ 12700 w 315087"/>
              <a:gd name="connsiteY0" fmla="*/ 157607 h 315086"/>
              <a:gd name="connsiteX1" fmla="*/ 157543 w 315087"/>
              <a:gd name="connsiteY1" fmla="*/ 12700 h 315086"/>
              <a:gd name="connsiteX2" fmla="*/ 302387 w 315087"/>
              <a:gd name="connsiteY2" fmla="*/ 157607 h 315086"/>
              <a:gd name="connsiteX3" fmla="*/ 157543 w 315087"/>
              <a:gd name="connsiteY3" fmla="*/ 302386 h 315086"/>
              <a:gd name="connsiteX4" fmla="*/ 12700 w 315087"/>
              <a:gd name="connsiteY4" fmla="*/ 157607 h 315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86">
                <a:moveTo>
                  <a:pt x="12700" y="157607"/>
                </a:moveTo>
                <a:cubicBezTo>
                  <a:pt x="12700" y="77597"/>
                  <a:pt x="77546" y="12700"/>
                  <a:pt x="157543" y="12700"/>
                </a:cubicBezTo>
                <a:cubicBezTo>
                  <a:pt x="237540" y="12700"/>
                  <a:pt x="302387" y="77597"/>
                  <a:pt x="302387" y="157607"/>
                </a:cubicBezTo>
                <a:cubicBezTo>
                  <a:pt x="302387" y="237490"/>
                  <a:pt x="237540" y="302386"/>
                  <a:pt x="157543" y="302386"/>
                </a:cubicBezTo>
                <a:cubicBezTo>
                  <a:pt x="77546" y="302386"/>
                  <a:pt x="12700" y="237490"/>
                  <a:pt x="12700" y="15760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1747012" y="2049907"/>
            <a:ext cx="360045" cy="360044"/>
          </a:xfrm>
          <a:custGeom>
            <a:avLst/>
            <a:gdLst>
              <a:gd name="connsiteX0" fmla="*/ 0 w 360045"/>
              <a:gd name="connsiteY0" fmla="*/ 180085 h 360044"/>
              <a:gd name="connsiteX1" fmla="*/ 179958 w 360045"/>
              <a:gd name="connsiteY1" fmla="*/ 0 h 360044"/>
              <a:gd name="connsiteX2" fmla="*/ 360045 w 360045"/>
              <a:gd name="connsiteY2" fmla="*/ 180085 h 360044"/>
              <a:gd name="connsiteX3" fmla="*/ 179958 w 360045"/>
              <a:gd name="connsiteY3" fmla="*/ 360044 h 360044"/>
              <a:gd name="connsiteX4" fmla="*/ 0 w 360045"/>
              <a:gd name="connsiteY4" fmla="*/ 180085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4">
                <a:moveTo>
                  <a:pt x="0" y="180085"/>
                </a:moveTo>
                <a:cubicBezTo>
                  <a:pt x="0" y="80644"/>
                  <a:pt x="80517" y="0"/>
                  <a:pt x="179958" y="0"/>
                </a:cubicBezTo>
                <a:cubicBezTo>
                  <a:pt x="279400" y="0"/>
                  <a:pt x="360045" y="80644"/>
                  <a:pt x="360045" y="180085"/>
                </a:cubicBezTo>
                <a:cubicBezTo>
                  <a:pt x="360045" y="279526"/>
                  <a:pt x="279400" y="360044"/>
                  <a:pt x="179958" y="360044"/>
                </a:cubicBezTo>
                <a:cubicBezTo>
                  <a:pt x="80517" y="360044"/>
                  <a:pt x="0" y="279526"/>
                  <a:pt x="0" y="180085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1734312" y="2037207"/>
            <a:ext cx="385445" cy="385444"/>
          </a:xfrm>
          <a:custGeom>
            <a:avLst/>
            <a:gdLst>
              <a:gd name="connsiteX0" fmla="*/ 12700 w 385445"/>
              <a:gd name="connsiteY0" fmla="*/ 192785 h 385444"/>
              <a:gd name="connsiteX1" fmla="*/ 192658 w 385445"/>
              <a:gd name="connsiteY1" fmla="*/ 12700 h 385444"/>
              <a:gd name="connsiteX2" fmla="*/ 372745 w 385445"/>
              <a:gd name="connsiteY2" fmla="*/ 192785 h 385444"/>
              <a:gd name="connsiteX3" fmla="*/ 192658 w 385445"/>
              <a:gd name="connsiteY3" fmla="*/ 372744 h 385444"/>
              <a:gd name="connsiteX4" fmla="*/ 12700 w 385445"/>
              <a:gd name="connsiteY4" fmla="*/ 192785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4">
                <a:moveTo>
                  <a:pt x="12700" y="192785"/>
                </a:moveTo>
                <a:cubicBezTo>
                  <a:pt x="12700" y="93344"/>
                  <a:pt x="93217" y="12700"/>
                  <a:pt x="192658" y="12700"/>
                </a:cubicBezTo>
                <a:cubicBezTo>
                  <a:pt x="292100" y="12700"/>
                  <a:pt x="372745" y="93344"/>
                  <a:pt x="372745" y="192785"/>
                </a:cubicBezTo>
                <a:cubicBezTo>
                  <a:pt x="372745" y="292226"/>
                  <a:pt x="292100" y="372744"/>
                  <a:pt x="192658" y="372744"/>
                </a:cubicBezTo>
                <a:cubicBezTo>
                  <a:pt x="93217" y="372744"/>
                  <a:pt x="12700" y="292226"/>
                  <a:pt x="12700" y="192785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4086225" y="1869948"/>
            <a:ext cx="360045" cy="360044"/>
          </a:xfrm>
          <a:custGeom>
            <a:avLst/>
            <a:gdLst>
              <a:gd name="connsiteX0" fmla="*/ 0 w 360045"/>
              <a:gd name="connsiteY0" fmla="*/ 179958 h 360044"/>
              <a:gd name="connsiteX1" fmla="*/ 179959 w 360045"/>
              <a:gd name="connsiteY1" fmla="*/ 0 h 360044"/>
              <a:gd name="connsiteX2" fmla="*/ 360045 w 360045"/>
              <a:gd name="connsiteY2" fmla="*/ 179958 h 360044"/>
              <a:gd name="connsiteX3" fmla="*/ 179959 w 360045"/>
              <a:gd name="connsiteY3" fmla="*/ 360044 h 360044"/>
              <a:gd name="connsiteX4" fmla="*/ 0 w 360045"/>
              <a:gd name="connsiteY4" fmla="*/ 179958 h 3600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4">
                <a:moveTo>
                  <a:pt x="0" y="179958"/>
                </a:moveTo>
                <a:cubicBezTo>
                  <a:pt x="0" y="80644"/>
                  <a:pt x="80517" y="0"/>
                  <a:pt x="179959" y="0"/>
                </a:cubicBezTo>
                <a:cubicBezTo>
                  <a:pt x="279400" y="0"/>
                  <a:pt x="360045" y="80644"/>
                  <a:pt x="360045" y="179958"/>
                </a:cubicBezTo>
                <a:cubicBezTo>
                  <a:pt x="360045" y="279400"/>
                  <a:pt x="279400" y="360044"/>
                  <a:pt x="179959" y="360044"/>
                </a:cubicBezTo>
                <a:cubicBezTo>
                  <a:pt x="80517" y="360044"/>
                  <a:pt x="0" y="279400"/>
                  <a:pt x="0" y="179958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4073525" y="1857248"/>
            <a:ext cx="385445" cy="385444"/>
          </a:xfrm>
          <a:custGeom>
            <a:avLst/>
            <a:gdLst>
              <a:gd name="connsiteX0" fmla="*/ 12700 w 385445"/>
              <a:gd name="connsiteY0" fmla="*/ 192658 h 385444"/>
              <a:gd name="connsiteX1" fmla="*/ 192659 w 385445"/>
              <a:gd name="connsiteY1" fmla="*/ 12700 h 385444"/>
              <a:gd name="connsiteX2" fmla="*/ 372745 w 385445"/>
              <a:gd name="connsiteY2" fmla="*/ 192658 h 385444"/>
              <a:gd name="connsiteX3" fmla="*/ 192659 w 385445"/>
              <a:gd name="connsiteY3" fmla="*/ 372744 h 385444"/>
              <a:gd name="connsiteX4" fmla="*/ 12700 w 385445"/>
              <a:gd name="connsiteY4" fmla="*/ 192658 h 3854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4">
                <a:moveTo>
                  <a:pt x="12700" y="192658"/>
                </a:moveTo>
                <a:cubicBezTo>
                  <a:pt x="12700" y="93344"/>
                  <a:pt x="93217" y="12700"/>
                  <a:pt x="192659" y="12700"/>
                </a:cubicBezTo>
                <a:cubicBezTo>
                  <a:pt x="292100" y="12700"/>
                  <a:pt x="372745" y="93344"/>
                  <a:pt x="372745" y="192658"/>
                </a:cubicBezTo>
                <a:cubicBezTo>
                  <a:pt x="372745" y="292100"/>
                  <a:pt x="292100" y="372744"/>
                  <a:pt x="192659" y="372744"/>
                </a:cubicBezTo>
                <a:cubicBezTo>
                  <a:pt x="93217" y="372744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7740396" y="2207387"/>
            <a:ext cx="360045" cy="360045"/>
          </a:xfrm>
          <a:custGeom>
            <a:avLst/>
            <a:gdLst>
              <a:gd name="connsiteX0" fmla="*/ 0 w 360045"/>
              <a:gd name="connsiteY0" fmla="*/ 179958 h 360045"/>
              <a:gd name="connsiteX1" fmla="*/ 179959 w 360045"/>
              <a:gd name="connsiteY1" fmla="*/ 0 h 360045"/>
              <a:gd name="connsiteX2" fmla="*/ 360045 w 360045"/>
              <a:gd name="connsiteY2" fmla="*/ 179958 h 360045"/>
              <a:gd name="connsiteX3" fmla="*/ 179959 w 360045"/>
              <a:gd name="connsiteY3" fmla="*/ 360045 h 360045"/>
              <a:gd name="connsiteX4" fmla="*/ 0 w 360045"/>
              <a:gd name="connsiteY4" fmla="*/ 179958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79958"/>
                </a:moveTo>
                <a:cubicBezTo>
                  <a:pt x="0" y="80517"/>
                  <a:pt x="80518" y="0"/>
                  <a:pt x="179959" y="0"/>
                </a:cubicBezTo>
                <a:cubicBezTo>
                  <a:pt x="279400" y="0"/>
                  <a:pt x="360045" y="80517"/>
                  <a:pt x="360045" y="179958"/>
                </a:cubicBezTo>
                <a:cubicBezTo>
                  <a:pt x="360045" y="279400"/>
                  <a:pt x="279400" y="360045"/>
                  <a:pt x="179959" y="360045"/>
                </a:cubicBezTo>
                <a:cubicBezTo>
                  <a:pt x="80518" y="360045"/>
                  <a:pt x="0" y="279400"/>
                  <a:pt x="0" y="179958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7727696" y="2194687"/>
            <a:ext cx="385445" cy="385445"/>
          </a:xfrm>
          <a:custGeom>
            <a:avLst/>
            <a:gdLst>
              <a:gd name="connsiteX0" fmla="*/ 12700 w 385445"/>
              <a:gd name="connsiteY0" fmla="*/ 192658 h 385445"/>
              <a:gd name="connsiteX1" fmla="*/ 192659 w 385445"/>
              <a:gd name="connsiteY1" fmla="*/ 12700 h 385445"/>
              <a:gd name="connsiteX2" fmla="*/ 372745 w 385445"/>
              <a:gd name="connsiteY2" fmla="*/ 192658 h 385445"/>
              <a:gd name="connsiteX3" fmla="*/ 192659 w 385445"/>
              <a:gd name="connsiteY3" fmla="*/ 372745 h 385445"/>
              <a:gd name="connsiteX4" fmla="*/ 12700 w 385445"/>
              <a:gd name="connsiteY4" fmla="*/ 192658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658"/>
                </a:moveTo>
                <a:cubicBezTo>
                  <a:pt x="12700" y="93217"/>
                  <a:pt x="93218" y="12700"/>
                  <a:pt x="192659" y="12700"/>
                </a:cubicBezTo>
                <a:cubicBezTo>
                  <a:pt x="292100" y="12700"/>
                  <a:pt x="372745" y="93217"/>
                  <a:pt x="372745" y="192658"/>
                </a:cubicBezTo>
                <a:cubicBezTo>
                  <a:pt x="372745" y="292100"/>
                  <a:pt x="292100" y="372745"/>
                  <a:pt x="192659" y="372745"/>
                </a:cubicBezTo>
                <a:cubicBezTo>
                  <a:pt x="93218" y="372745"/>
                  <a:pt x="12700" y="292100"/>
                  <a:pt x="12700" y="19265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5076063" y="1772793"/>
            <a:ext cx="360044" cy="360045"/>
          </a:xfrm>
          <a:custGeom>
            <a:avLst/>
            <a:gdLst>
              <a:gd name="connsiteX0" fmla="*/ 0 w 360044"/>
              <a:gd name="connsiteY0" fmla="*/ 180086 h 360045"/>
              <a:gd name="connsiteX1" fmla="*/ 179958 w 360044"/>
              <a:gd name="connsiteY1" fmla="*/ 0 h 360045"/>
              <a:gd name="connsiteX2" fmla="*/ 360045 w 360044"/>
              <a:gd name="connsiteY2" fmla="*/ 180086 h 360045"/>
              <a:gd name="connsiteX3" fmla="*/ 179958 w 360044"/>
              <a:gd name="connsiteY3" fmla="*/ 360045 h 360045"/>
              <a:gd name="connsiteX4" fmla="*/ 0 w 360044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60045">
                <a:moveTo>
                  <a:pt x="0" y="180086"/>
                </a:moveTo>
                <a:cubicBezTo>
                  <a:pt x="0" y="80645"/>
                  <a:pt x="80645" y="0"/>
                  <a:pt x="179958" y="0"/>
                </a:cubicBezTo>
                <a:cubicBezTo>
                  <a:pt x="279400" y="0"/>
                  <a:pt x="360045" y="80645"/>
                  <a:pt x="360045" y="180086"/>
                </a:cubicBezTo>
                <a:cubicBezTo>
                  <a:pt x="360045" y="279527"/>
                  <a:pt x="279400" y="360045"/>
                  <a:pt x="179958" y="360045"/>
                </a:cubicBezTo>
                <a:cubicBezTo>
                  <a:pt x="80645" y="360045"/>
                  <a:pt x="0" y="279527"/>
                  <a:pt x="0" y="180086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5063363" y="1760093"/>
            <a:ext cx="385444" cy="385445"/>
          </a:xfrm>
          <a:custGeom>
            <a:avLst/>
            <a:gdLst>
              <a:gd name="connsiteX0" fmla="*/ 12700 w 385444"/>
              <a:gd name="connsiteY0" fmla="*/ 192786 h 385445"/>
              <a:gd name="connsiteX1" fmla="*/ 192658 w 385444"/>
              <a:gd name="connsiteY1" fmla="*/ 12700 h 385445"/>
              <a:gd name="connsiteX2" fmla="*/ 372745 w 385444"/>
              <a:gd name="connsiteY2" fmla="*/ 192786 h 385445"/>
              <a:gd name="connsiteX3" fmla="*/ 192658 w 385444"/>
              <a:gd name="connsiteY3" fmla="*/ 372745 h 385445"/>
              <a:gd name="connsiteX4" fmla="*/ 12700 w 385444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445">
                <a:moveTo>
                  <a:pt x="12700" y="192786"/>
                </a:moveTo>
                <a:cubicBezTo>
                  <a:pt x="12700" y="93345"/>
                  <a:pt x="93345" y="12700"/>
                  <a:pt x="192658" y="12700"/>
                </a:cubicBezTo>
                <a:cubicBezTo>
                  <a:pt x="292100" y="12700"/>
                  <a:pt x="372745" y="93345"/>
                  <a:pt x="372745" y="192786"/>
                </a:cubicBezTo>
                <a:cubicBezTo>
                  <a:pt x="372745" y="292227"/>
                  <a:pt x="292100" y="372745"/>
                  <a:pt x="192658" y="372745"/>
                </a:cubicBezTo>
                <a:cubicBezTo>
                  <a:pt x="93345" y="372745"/>
                  <a:pt x="12700" y="292227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4452112" y="2823337"/>
            <a:ext cx="360045" cy="360045"/>
          </a:xfrm>
          <a:custGeom>
            <a:avLst/>
            <a:gdLst>
              <a:gd name="connsiteX0" fmla="*/ 0 w 360045"/>
              <a:gd name="connsiteY0" fmla="*/ 180086 h 360045"/>
              <a:gd name="connsiteX1" fmla="*/ 180085 w 360045"/>
              <a:gd name="connsiteY1" fmla="*/ 0 h 360045"/>
              <a:gd name="connsiteX2" fmla="*/ 360045 w 360045"/>
              <a:gd name="connsiteY2" fmla="*/ 180086 h 360045"/>
              <a:gd name="connsiteX3" fmla="*/ 180085 w 360045"/>
              <a:gd name="connsiteY3" fmla="*/ 360045 h 360045"/>
              <a:gd name="connsiteX4" fmla="*/ 0 w 360045"/>
              <a:gd name="connsiteY4" fmla="*/ 180086 h 3600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5" h="360045">
                <a:moveTo>
                  <a:pt x="0" y="180086"/>
                </a:moveTo>
                <a:cubicBezTo>
                  <a:pt x="0" y="80645"/>
                  <a:pt x="80645" y="0"/>
                  <a:pt x="180085" y="0"/>
                </a:cubicBezTo>
                <a:cubicBezTo>
                  <a:pt x="279400" y="0"/>
                  <a:pt x="360045" y="80645"/>
                  <a:pt x="360045" y="180086"/>
                </a:cubicBezTo>
                <a:cubicBezTo>
                  <a:pt x="360045" y="279400"/>
                  <a:pt x="279400" y="360045"/>
                  <a:pt x="180085" y="360045"/>
                </a:cubicBezTo>
                <a:cubicBezTo>
                  <a:pt x="80645" y="360045"/>
                  <a:pt x="0" y="279400"/>
                  <a:pt x="0" y="180086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4439412" y="2810637"/>
            <a:ext cx="385445" cy="385445"/>
          </a:xfrm>
          <a:custGeom>
            <a:avLst/>
            <a:gdLst>
              <a:gd name="connsiteX0" fmla="*/ 12700 w 385445"/>
              <a:gd name="connsiteY0" fmla="*/ 192786 h 385445"/>
              <a:gd name="connsiteX1" fmla="*/ 192785 w 385445"/>
              <a:gd name="connsiteY1" fmla="*/ 12700 h 385445"/>
              <a:gd name="connsiteX2" fmla="*/ 372745 w 385445"/>
              <a:gd name="connsiteY2" fmla="*/ 192786 h 385445"/>
              <a:gd name="connsiteX3" fmla="*/ 192785 w 385445"/>
              <a:gd name="connsiteY3" fmla="*/ 372745 h 385445"/>
              <a:gd name="connsiteX4" fmla="*/ 12700 w 385445"/>
              <a:gd name="connsiteY4" fmla="*/ 192786 h 38544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5" h="385445">
                <a:moveTo>
                  <a:pt x="12700" y="192786"/>
                </a:moveTo>
                <a:cubicBezTo>
                  <a:pt x="12700" y="93345"/>
                  <a:pt x="93345" y="12700"/>
                  <a:pt x="192785" y="12700"/>
                </a:cubicBezTo>
                <a:cubicBezTo>
                  <a:pt x="292100" y="12700"/>
                  <a:pt x="372745" y="93345"/>
                  <a:pt x="372745" y="192786"/>
                </a:cubicBezTo>
                <a:cubicBezTo>
                  <a:pt x="372745" y="292100"/>
                  <a:pt x="292100" y="372745"/>
                  <a:pt x="192785" y="372745"/>
                </a:cubicBezTo>
                <a:cubicBezTo>
                  <a:pt x="93345" y="372745"/>
                  <a:pt x="12700" y="292100"/>
                  <a:pt x="12700" y="19278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Freeform 3"/>
          <p:cNvSpPr/>
          <p:nvPr/>
        </p:nvSpPr>
        <p:spPr>
          <a:xfrm>
            <a:off x="791578" y="4653153"/>
            <a:ext cx="289687" cy="289686"/>
          </a:xfrm>
          <a:custGeom>
            <a:avLst/>
            <a:gdLst>
              <a:gd name="connsiteX0" fmla="*/ 0 w 289687"/>
              <a:gd name="connsiteY0" fmla="*/ 144779 h 289686"/>
              <a:gd name="connsiteX1" fmla="*/ 144843 w 289687"/>
              <a:gd name="connsiteY1" fmla="*/ 0 h 289686"/>
              <a:gd name="connsiteX2" fmla="*/ 289687 w 289687"/>
              <a:gd name="connsiteY2" fmla="*/ 144779 h 289686"/>
              <a:gd name="connsiteX3" fmla="*/ 144843 w 289687"/>
              <a:gd name="connsiteY3" fmla="*/ 289686 h 289686"/>
              <a:gd name="connsiteX4" fmla="*/ 0 w 289687"/>
              <a:gd name="connsiteY4" fmla="*/ 144779 h 2896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86">
                <a:moveTo>
                  <a:pt x="0" y="144779"/>
                </a:moveTo>
                <a:cubicBezTo>
                  <a:pt x="0" y="64769"/>
                  <a:pt x="64846" y="0"/>
                  <a:pt x="144843" y="0"/>
                </a:cubicBezTo>
                <a:cubicBezTo>
                  <a:pt x="224840" y="0"/>
                  <a:pt x="289687" y="64769"/>
                  <a:pt x="289687" y="144779"/>
                </a:cubicBezTo>
                <a:cubicBezTo>
                  <a:pt x="289687" y="224789"/>
                  <a:pt x="224840" y="289686"/>
                  <a:pt x="144843" y="289686"/>
                </a:cubicBezTo>
                <a:cubicBezTo>
                  <a:pt x="64846" y="289686"/>
                  <a:pt x="0" y="224789"/>
                  <a:pt x="0" y="144779"/>
                </a:cubicBezTo>
              </a:path>
            </a:pathLst>
          </a:custGeom>
          <a:solidFill>
            <a:srgbClr val="92D05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4" name="Freeform 3"/>
          <p:cNvSpPr/>
          <p:nvPr/>
        </p:nvSpPr>
        <p:spPr>
          <a:xfrm>
            <a:off x="778878" y="4640453"/>
            <a:ext cx="315087" cy="315086"/>
          </a:xfrm>
          <a:custGeom>
            <a:avLst/>
            <a:gdLst>
              <a:gd name="connsiteX0" fmla="*/ 12700 w 315087"/>
              <a:gd name="connsiteY0" fmla="*/ 157479 h 315086"/>
              <a:gd name="connsiteX1" fmla="*/ 157543 w 315087"/>
              <a:gd name="connsiteY1" fmla="*/ 12700 h 315086"/>
              <a:gd name="connsiteX2" fmla="*/ 302387 w 315087"/>
              <a:gd name="connsiteY2" fmla="*/ 157479 h 315086"/>
              <a:gd name="connsiteX3" fmla="*/ 157543 w 315087"/>
              <a:gd name="connsiteY3" fmla="*/ 302386 h 315086"/>
              <a:gd name="connsiteX4" fmla="*/ 12700 w 315087"/>
              <a:gd name="connsiteY4" fmla="*/ 157479 h 31508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86">
                <a:moveTo>
                  <a:pt x="12700" y="157479"/>
                </a:moveTo>
                <a:cubicBezTo>
                  <a:pt x="12700" y="77469"/>
                  <a:pt x="77546" y="12700"/>
                  <a:pt x="157543" y="12700"/>
                </a:cubicBezTo>
                <a:cubicBezTo>
                  <a:pt x="237540" y="12700"/>
                  <a:pt x="302387" y="77469"/>
                  <a:pt x="302387" y="157479"/>
                </a:cubicBezTo>
                <a:cubicBezTo>
                  <a:pt x="302387" y="237489"/>
                  <a:pt x="237540" y="302386"/>
                  <a:pt x="157543" y="302386"/>
                </a:cubicBezTo>
                <a:cubicBezTo>
                  <a:pt x="77546" y="302386"/>
                  <a:pt x="12700" y="237489"/>
                  <a:pt x="12700" y="15747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5" name="Freeform 3"/>
          <p:cNvSpPr/>
          <p:nvPr/>
        </p:nvSpPr>
        <p:spPr>
          <a:xfrm>
            <a:off x="7305421" y="3963415"/>
            <a:ext cx="360044" cy="359918"/>
          </a:xfrm>
          <a:custGeom>
            <a:avLst/>
            <a:gdLst>
              <a:gd name="connsiteX0" fmla="*/ 0 w 360044"/>
              <a:gd name="connsiteY0" fmla="*/ 179959 h 359918"/>
              <a:gd name="connsiteX1" fmla="*/ 180085 w 360044"/>
              <a:gd name="connsiteY1" fmla="*/ 0 h 359918"/>
              <a:gd name="connsiteX2" fmla="*/ 360045 w 360044"/>
              <a:gd name="connsiteY2" fmla="*/ 179959 h 359918"/>
              <a:gd name="connsiteX3" fmla="*/ 180085 w 360044"/>
              <a:gd name="connsiteY3" fmla="*/ 359918 h 359918"/>
              <a:gd name="connsiteX4" fmla="*/ 0 w 360044"/>
              <a:gd name="connsiteY4" fmla="*/ 179959 h 3599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0044" h="359918">
                <a:moveTo>
                  <a:pt x="0" y="179959"/>
                </a:moveTo>
                <a:cubicBezTo>
                  <a:pt x="0" y="80518"/>
                  <a:pt x="80645" y="0"/>
                  <a:pt x="180085" y="0"/>
                </a:cubicBezTo>
                <a:cubicBezTo>
                  <a:pt x="279527" y="0"/>
                  <a:pt x="360045" y="80518"/>
                  <a:pt x="360045" y="179959"/>
                </a:cubicBezTo>
                <a:cubicBezTo>
                  <a:pt x="360045" y="279400"/>
                  <a:pt x="279527" y="359918"/>
                  <a:pt x="180085" y="359918"/>
                </a:cubicBezTo>
                <a:cubicBezTo>
                  <a:pt x="80645" y="359918"/>
                  <a:pt x="0" y="279400"/>
                  <a:pt x="0" y="179959"/>
                </a:cubicBez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6" name="Freeform 3"/>
          <p:cNvSpPr/>
          <p:nvPr/>
        </p:nvSpPr>
        <p:spPr>
          <a:xfrm>
            <a:off x="7292721" y="3950715"/>
            <a:ext cx="385444" cy="385318"/>
          </a:xfrm>
          <a:custGeom>
            <a:avLst/>
            <a:gdLst>
              <a:gd name="connsiteX0" fmla="*/ 12700 w 385444"/>
              <a:gd name="connsiteY0" fmla="*/ 192659 h 385318"/>
              <a:gd name="connsiteX1" fmla="*/ 192785 w 385444"/>
              <a:gd name="connsiteY1" fmla="*/ 12700 h 385318"/>
              <a:gd name="connsiteX2" fmla="*/ 372745 w 385444"/>
              <a:gd name="connsiteY2" fmla="*/ 192659 h 385318"/>
              <a:gd name="connsiteX3" fmla="*/ 192785 w 385444"/>
              <a:gd name="connsiteY3" fmla="*/ 372618 h 385318"/>
              <a:gd name="connsiteX4" fmla="*/ 12700 w 385444"/>
              <a:gd name="connsiteY4" fmla="*/ 192659 h 3853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85444" h="385318">
                <a:moveTo>
                  <a:pt x="12700" y="192659"/>
                </a:moveTo>
                <a:cubicBezTo>
                  <a:pt x="12700" y="93218"/>
                  <a:pt x="93345" y="12700"/>
                  <a:pt x="192785" y="12700"/>
                </a:cubicBezTo>
                <a:cubicBezTo>
                  <a:pt x="292227" y="12700"/>
                  <a:pt x="372745" y="93218"/>
                  <a:pt x="372745" y="192659"/>
                </a:cubicBezTo>
                <a:cubicBezTo>
                  <a:pt x="372745" y="292100"/>
                  <a:pt x="292227" y="372618"/>
                  <a:pt x="192785" y="372618"/>
                </a:cubicBezTo>
                <a:cubicBezTo>
                  <a:pt x="93345" y="372618"/>
                  <a:pt x="12700" y="292100"/>
                  <a:pt x="12700" y="192659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Freeform 3"/>
          <p:cNvSpPr/>
          <p:nvPr/>
        </p:nvSpPr>
        <p:spPr>
          <a:xfrm>
            <a:off x="7655941" y="3600196"/>
            <a:ext cx="571119" cy="552704"/>
          </a:xfrm>
          <a:custGeom>
            <a:avLst/>
            <a:gdLst>
              <a:gd name="connsiteX0" fmla="*/ 9525 w 571119"/>
              <a:gd name="connsiteY0" fmla="*/ 543178 h 552704"/>
              <a:gd name="connsiteX1" fmla="*/ 561593 w 571119"/>
              <a:gd name="connsiteY1" fmla="*/ 9525 h 552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1119" h="552704">
                <a:moveTo>
                  <a:pt x="9525" y="543178"/>
                </a:moveTo>
                <a:cubicBezTo>
                  <a:pt x="285622" y="543178"/>
                  <a:pt x="561593" y="276351"/>
                  <a:pt x="561593" y="9525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9" name="Freeform 3"/>
          <p:cNvSpPr/>
          <p:nvPr/>
        </p:nvSpPr>
        <p:spPr>
          <a:xfrm>
            <a:off x="791578" y="5602998"/>
            <a:ext cx="289687" cy="289674"/>
          </a:xfrm>
          <a:custGeom>
            <a:avLst/>
            <a:gdLst>
              <a:gd name="connsiteX0" fmla="*/ 0 w 289687"/>
              <a:gd name="connsiteY0" fmla="*/ 144830 h 289674"/>
              <a:gd name="connsiteX1" fmla="*/ 144843 w 289687"/>
              <a:gd name="connsiteY1" fmla="*/ 0 h 289674"/>
              <a:gd name="connsiteX2" fmla="*/ 289687 w 289687"/>
              <a:gd name="connsiteY2" fmla="*/ 144830 h 289674"/>
              <a:gd name="connsiteX3" fmla="*/ 144843 w 289687"/>
              <a:gd name="connsiteY3" fmla="*/ 289674 h 289674"/>
              <a:gd name="connsiteX4" fmla="*/ 0 w 289687"/>
              <a:gd name="connsiteY4" fmla="*/ 144830 h 2896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9687" h="289674">
                <a:moveTo>
                  <a:pt x="0" y="144830"/>
                </a:moveTo>
                <a:cubicBezTo>
                  <a:pt x="0" y="64846"/>
                  <a:pt x="64846" y="0"/>
                  <a:pt x="144843" y="0"/>
                </a:cubicBezTo>
                <a:cubicBezTo>
                  <a:pt x="224840" y="0"/>
                  <a:pt x="289687" y="64846"/>
                  <a:pt x="289687" y="144830"/>
                </a:cubicBezTo>
                <a:cubicBezTo>
                  <a:pt x="289687" y="224828"/>
                  <a:pt x="224840" y="289674"/>
                  <a:pt x="144843" y="289674"/>
                </a:cubicBezTo>
                <a:cubicBezTo>
                  <a:pt x="64846" y="289674"/>
                  <a:pt x="0" y="224828"/>
                  <a:pt x="0" y="144830"/>
                </a:cubicBezTo>
              </a:path>
            </a:pathLst>
          </a:custGeom>
          <a:solidFill>
            <a:srgbClr val="6699D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0" name="Freeform 3"/>
          <p:cNvSpPr/>
          <p:nvPr/>
        </p:nvSpPr>
        <p:spPr>
          <a:xfrm>
            <a:off x="778878" y="5590298"/>
            <a:ext cx="315087" cy="315074"/>
          </a:xfrm>
          <a:custGeom>
            <a:avLst/>
            <a:gdLst>
              <a:gd name="connsiteX0" fmla="*/ 12700 w 315087"/>
              <a:gd name="connsiteY0" fmla="*/ 157530 h 315074"/>
              <a:gd name="connsiteX1" fmla="*/ 157543 w 315087"/>
              <a:gd name="connsiteY1" fmla="*/ 12700 h 315074"/>
              <a:gd name="connsiteX2" fmla="*/ 302387 w 315087"/>
              <a:gd name="connsiteY2" fmla="*/ 157530 h 315074"/>
              <a:gd name="connsiteX3" fmla="*/ 157543 w 315087"/>
              <a:gd name="connsiteY3" fmla="*/ 302374 h 315074"/>
              <a:gd name="connsiteX4" fmla="*/ 12700 w 315087"/>
              <a:gd name="connsiteY4" fmla="*/ 157530 h 3150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5087" h="315074">
                <a:moveTo>
                  <a:pt x="12700" y="157530"/>
                </a:moveTo>
                <a:cubicBezTo>
                  <a:pt x="12700" y="77546"/>
                  <a:pt x="77546" y="12700"/>
                  <a:pt x="157543" y="12700"/>
                </a:cubicBezTo>
                <a:cubicBezTo>
                  <a:pt x="237540" y="12700"/>
                  <a:pt x="302387" y="77546"/>
                  <a:pt x="302387" y="157530"/>
                </a:cubicBezTo>
                <a:cubicBezTo>
                  <a:pt x="302387" y="237528"/>
                  <a:pt x="237540" y="302374"/>
                  <a:pt x="157543" y="302374"/>
                </a:cubicBezTo>
                <a:cubicBezTo>
                  <a:pt x="77546" y="302374"/>
                  <a:pt x="12700" y="237528"/>
                  <a:pt x="12700" y="157530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1" name="Freeform 3"/>
          <p:cNvSpPr/>
          <p:nvPr/>
        </p:nvSpPr>
        <p:spPr>
          <a:xfrm>
            <a:off x="6290691" y="3744214"/>
            <a:ext cx="1077087" cy="281432"/>
          </a:xfrm>
          <a:custGeom>
            <a:avLst/>
            <a:gdLst>
              <a:gd name="connsiteX0" fmla="*/ 1067562 w 1077087"/>
              <a:gd name="connsiteY0" fmla="*/ 271907 h 281432"/>
              <a:gd name="connsiteX1" fmla="*/ 9525 w 1077087"/>
              <a:gd name="connsiteY1" fmla="*/ 9525 h 2814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7087" h="281432">
                <a:moveTo>
                  <a:pt x="1067562" y="271907"/>
                </a:moveTo>
                <a:cubicBezTo>
                  <a:pt x="1067562" y="140715"/>
                  <a:pt x="538479" y="9525"/>
                  <a:pt x="9525" y="9525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2" name="Freeform 3"/>
          <p:cNvSpPr/>
          <p:nvPr/>
        </p:nvSpPr>
        <p:spPr>
          <a:xfrm>
            <a:off x="791578" y="6036691"/>
            <a:ext cx="288036" cy="288036"/>
          </a:xfrm>
          <a:custGeom>
            <a:avLst/>
            <a:gdLst>
              <a:gd name="connsiteX0" fmla="*/ 0 w 288036"/>
              <a:gd name="connsiteY0" fmla="*/ 144018 h 288036"/>
              <a:gd name="connsiteX1" fmla="*/ 144018 w 288036"/>
              <a:gd name="connsiteY1" fmla="*/ 0 h 288036"/>
              <a:gd name="connsiteX2" fmla="*/ 288036 w 288036"/>
              <a:gd name="connsiteY2" fmla="*/ 144018 h 288036"/>
              <a:gd name="connsiteX3" fmla="*/ 144018 w 288036"/>
              <a:gd name="connsiteY3" fmla="*/ 288036 h 288036"/>
              <a:gd name="connsiteX4" fmla="*/ 0 w 288036"/>
              <a:gd name="connsiteY4" fmla="*/ 144018 h 288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88036" h="288036">
                <a:moveTo>
                  <a:pt x="0" y="144018"/>
                </a:moveTo>
                <a:cubicBezTo>
                  <a:pt x="0" y="64478"/>
                  <a:pt x="64477" y="0"/>
                  <a:pt x="144018" y="0"/>
                </a:cubicBezTo>
                <a:cubicBezTo>
                  <a:pt x="223558" y="0"/>
                  <a:pt x="288036" y="64478"/>
                  <a:pt x="288036" y="144018"/>
                </a:cubicBezTo>
                <a:cubicBezTo>
                  <a:pt x="288036" y="223558"/>
                  <a:pt x="223558" y="288036"/>
                  <a:pt x="144018" y="288036"/>
                </a:cubicBezTo>
                <a:cubicBezTo>
                  <a:pt x="64477" y="288036"/>
                  <a:pt x="0" y="223558"/>
                  <a:pt x="0" y="144018"/>
                </a:cubicBez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3" name="Freeform 3"/>
          <p:cNvSpPr/>
          <p:nvPr/>
        </p:nvSpPr>
        <p:spPr>
          <a:xfrm>
            <a:off x="778878" y="6023991"/>
            <a:ext cx="313436" cy="313436"/>
          </a:xfrm>
          <a:custGeom>
            <a:avLst/>
            <a:gdLst>
              <a:gd name="connsiteX0" fmla="*/ 12700 w 313436"/>
              <a:gd name="connsiteY0" fmla="*/ 156718 h 313436"/>
              <a:gd name="connsiteX1" fmla="*/ 156718 w 313436"/>
              <a:gd name="connsiteY1" fmla="*/ 12700 h 313436"/>
              <a:gd name="connsiteX2" fmla="*/ 300736 w 313436"/>
              <a:gd name="connsiteY2" fmla="*/ 156718 h 313436"/>
              <a:gd name="connsiteX3" fmla="*/ 156718 w 313436"/>
              <a:gd name="connsiteY3" fmla="*/ 300736 h 313436"/>
              <a:gd name="connsiteX4" fmla="*/ 12700 w 313436"/>
              <a:gd name="connsiteY4" fmla="*/ 156718 h 3134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3436" h="313436">
                <a:moveTo>
                  <a:pt x="12700" y="156718"/>
                </a:moveTo>
                <a:cubicBezTo>
                  <a:pt x="12700" y="77178"/>
                  <a:pt x="77177" y="12700"/>
                  <a:pt x="156718" y="12700"/>
                </a:cubicBezTo>
                <a:cubicBezTo>
                  <a:pt x="236258" y="12700"/>
                  <a:pt x="300736" y="77178"/>
                  <a:pt x="300736" y="156718"/>
                </a:cubicBezTo>
                <a:cubicBezTo>
                  <a:pt x="300736" y="236258"/>
                  <a:pt x="236258" y="300736"/>
                  <a:pt x="156718" y="300736"/>
                </a:cubicBezTo>
                <a:cubicBezTo>
                  <a:pt x="77177" y="300736"/>
                  <a:pt x="12700" y="236258"/>
                  <a:pt x="12700" y="156718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4" name="Freeform 3"/>
          <p:cNvSpPr/>
          <p:nvPr/>
        </p:nvSpPr>
        <p:spPr>
          <a:xfrm>
            <a:off x="4821936" y="5795480"/>
            <a:ext cx="335661" cy="19062"/>
          </a:xfrm>
          <a:custGeom>
            <a:avLst/>
            <a:gdLst>
              <a:gd name="connsiteX0" fmla="*/ 326135 w 335661"/>
              <a:gd name="connsiteY0" fmla="*/ 9525 h 19062"/>
              <a:gd name="connsiteX1" fmla="*/ 167767 w 335661"/>
              <a:gd name="connsiteY1" fmla="*/ 9537 h 19062"/>
              <a:gd name="connsiteX2" fmla="*/ 9525 w 335661"/>
              <a:gd name="connsiteY2" fmla="*/ 9537 h 190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5661" h="19062">
                <a:moveTo>
                  <a:pt x="326135" y="9525"/>
                </a:moveTo>
                <a:cubicBezTo>
                  <a:pt x="247015" y="9525"/>
                  <a:pt x="167767" y="9525"/>
                  <a:pt x="167767" y="9537"/>
                </a:cubicBezTo>
                <a:cubicBezTo>
                  <a:pt x="167767" y="9537"/>
                  <a:pt x="88646" y="9537"/>
                  <a:pt x="9525" y="9537"/>
                </a:cubicBezTo>
              </a:path>
            </a:pathLst>
          </a:custGeom>
          <a:ln w="12700">
            <a:solidFill>
              <a:srgbClr val="C1545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5" name="Freeform 3"/>
          <p:cNvSpPr/>
          <p:nvPr/>
        </p:nvSpPr>
        <p:spPr>
          <a:xfrm>
            <a:off x="4818380" y="4825492"/>
            <a:ext cx="337820" cy="19050"/>
          </a:xfrm>
          <a:custGeom>
            <a:avLst/>
            <a:gdLst>
              <a:gd name="connsiteX0" fmla="*/ 9525 w 337820"/>
              <a:gd name="connsiteY0" fmla="*/ 9525 h 19050"/>
              <a:gd name="connsiteX1" fmla="*/ 168910 w 337820"/>
              <a:gd name="connsiteY1" fmla="*/ 9525 h 19050"/>
              <a:gd name="connsiteX2" fmla="*/ 328295 w 337820"/>
              <a:gd name="connsiteY2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7820" h="19050">
                <a:moveTo>
                  <a:pt x="9525" y="9525"/>
                </a:moveTo>
                <a:cubicBezTo>
                  <a:pt x="89154" y="9525"/>
                  <a:pt x="168910" y="9525"/>
                  <a:pt x="168910" y="9525"/>
                </a:cubicBezTo>
                <a:cubicBezTo>
                  <a:pt x="168910" y="9525"/>
                  <a:pt x="248666" y="9525"/>
                  <a:pt x="328295" y="9525"/>
                </a:cubicBez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6" name="Freeform 3"/>
          <p:cNvSpPr/>
          <p:nvPr/>
        </p:nvSpPr>
        <p:spPr>
          <a:xfrm>
            <a:off x="4830191" y="5325110"/>
            <a:ext cx="337947" cy="19050"/>
          </a:xfrm>
          <a:custGeom>
            <a:avLst/>
            <a:gdLst>
              <a:gd name="connsiteX0" fmla="*/ 328422 w 337947"/>
              <a:gd name="connsiteY0" fmla="*/ 9525 h 19050"/>
              <a:gd name="connsiteX1" fmla="*/ 14605 w 337947"/>
              <a:gd name="connsiteY1" fmla="*/ 9525 h 19050"/>
              <a:gd name="connsiteX2" fmla="*/ 9525 w 337947"/>
              <a:gd name="connsiteY2" fmla="*/ 9525 h 19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7947" h="19050">
                <a:moveTo>
                  <a:pt x="328422" y="9525"/>
                </a:moveTo>
                <a:cubicBezTo>
                  <a:pt x="171577" y="9525"/>
                  <a:pt x="14605" y="9525"/>
                  <a:pt x="14605" y="9525"/>
                </a:cubicBezTo>
                <a:cubicBezTo>
                  <a:pt x="14605" y="9525"/>
                  <a:pt x="12065" y="9525"/>
                  <a:pt x="9525" y="9525"/>
                </a:cubicBezTo>
              </a:path>
            </a:pathLst>
          </a:custGeom>
          <a:ln w="12700">
            <a:solidFill>
              <a:srgbClr val="2C64A8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37" name="Freeform 3"/>
          <p:cNvSpPr/>
          <p:nvPr/>
        </p:nvSpPr>
        <p:spPr>
          <a:xfrm>
            <a:off x="3623183" y="1346581"/>
            <a:ext cx="2257678" cy="2023109"/>
          </a:xfrm>
          <a:custGeom>
            <a:avLst/>
            <a:gdLst>
              <a:gd name="connsiteX0" fmla="*/ 12700 w 2257678"/>
              <a:gd name="connsiteY0" fmla="*/ 1011554 h 2023109"/>
              <a:gd name="connsiteX1" fmla="*/ 1128776 w 2257678"/>
              <a:gd name="connsiteY1" fmla="*/ 12700 h 2023109"/>
              <a:gd name="connsiteX2" fmla="*/ 2244978 w 2257678"/>
              <a:gd name="connsiteY2" fmla="*/ 1011554 h 2023109"/>
              <a:gd name="connsiteX3" fmla="*/ 1128776 w 2257678"/>
              <a:gd name="connsiteY3" fmla="*/ 2010409 h 2023109"/>
              <a:gd name="connsiteX4" fmla="*/ 12700 w 2257678"/>
              <a:gd name="connsiteY4" fmla="*/ 1011554 h 20231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57678" h="2023109">
                <a:moveTo>
                  <a:pt x="12700" y="1011554"/>
                </a:moveTo>
                <a:cubicBezTo>
                  <a:pt x="12700" y="459867"/>
                  <a:pt x="512445" y="12700"/>
                  <a:pt x="1128776" y="12700"/>
                </a:cubicBezTo>
                <a:cubicBezTo>
                  <a:pt x="1745233" y="12700"/>
                  <a:pt x="2244978" y="459867"/>
                  <a:pt x="2244978" y="1011554"/>
                </a:cubicBezTo>
                <a:cubicBezTo>
                  <a:pt x="2244978" y="1563243"/>
                  <a:pt x="1745233" y="2010409"/>
                  <a:pt x="1128776" y="2010409"/>
                </a:cubicBezTo>
                <a:cubicBezTo>
                  <a:pt x="512445" y="2010409"/>
                  <a:pt x="12700" y="1563243"/>
                  <a:pt x="12700" y="1011554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2D050">
                <a:alpha val="100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400300"/>
            <a:ext cx="215900" cy="609600"/>
          </a:xfrm>
          <a:prstGeom prst="rect">
            <a:avLst/>
          </a:prstGeom>
          <a:noFill/>
        </p:spPr>
      </p:pic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95500" y="2209800"/>
            <a:ext cx="673100" cy="584200"/>
          </a:xfrm>
          <a:prstGeom prst="rect">
            <a:avLst/>
          </a:prstGeom>
          <a:noFill/>
        </p:spPr>
      </p:pic>
      <p:pic>
        <p:nvPicPr>
          <p:cNvPr id="10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981200"/>
            <a:ext cx="1054100" cy="647700"/>
          </a:xfrm>
          <a:prstGeom prst="rect">
            <a:avLst/>
          </a:prstGeom>
          <a:noFill/>
        </p:spPr>
      </p:pic>
      <p:pic>
        <p:nvPicPr>
          <p:cNvPr id="1040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2900" y="1930400"/>
            <a:ext cx="1422400" cy="685800"/>
          </a:xfrm>
          <a:prstGeom prst="rect">
            <a:avLst/>
          </a:prstGeom>
          <a:noFill/>
        </p:spPr>
      </p:pic>
      <p:pic>
        <p:nvPicPr>
          <p:cNvPr id="104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37100" y="3111500"/>
            <a:ext cx="1270000" cy="533400"/>
          </a:xfrm>
          <a:prstGeom prst="rect">
            <a:avLst/>
          </a:prstGeom>
          <a:noFill/>
        </p:spPr>
      </p:pic>
      <p:pic>
        <p:nvPicPr>
          <p:cNvPr id="1042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3900" y="2362200"/>
            <a:ext cx="673100" cy="431800"/>
          </a:xfrm>
          <a:prstGeom prst="rect">
            <a:avLst/>
          </a:prstGeom>
          <a:noFill/>
        </p:spPr>
      </p:pic>
      <p:pic>
        <p:nvPicPr>
          <p:cNvPr id="1043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61300" y="2552700"/>
            <a:ext cx="635000" cy="812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49400" y="139700"/>
            <a:ext cx="6032500" cy="2400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XManDroid’s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SystemView:</a:t>
            </a:r>
          </a:p>
          <a:p>
            <a:pPr>
              <a:lnSpc>
                <a:spcPts val="47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Graph-based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Representation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254000" algn="l"/>
                <a:tab pos="2692400" algn="l"/>
                <a:tab pos="28575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</p:txBody>
      </p:sp>
      <p:sp>
        <p:nvSpPr>
          <p:cNvPr id="1044" name="TextBox 1"/>
          <p:cNvSpPr txBox="1"/>
          <p:nvPr/>
        </p:nvSpPr>
        <p:spPr>
          <a:xfrm>
            <a:off x="1244600" y="4622800"/>
            <a:ext cx="29845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System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Components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</a:p>
        </p:txBody>
      </p:sp>
      <p:sp>
        <p:nvSpPr>
          <p:cNvPr id="1045" name="TextBox 1"/>
          <p:cNvSpPr txBox="1"/>
          <p:nvPr/>
        </p:nvSpPr>
        <p:spPr>
          <a:xfrm>
            <a:off x="5257800" y="4699000"/>
            <a:ext cx="2578100" cy="1270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Access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connections</a:t>
            </a:r>
          </a:p>
        </p:txBody>
      </p:sp>
      <p:sp>
        <p:nvSpPr>
          <p:cNvPr id="1046" name="TextBox 1"/>
          <p:cNvSpPr txBox="1"/>
          <p:nvPr/>
        </p:nvSpPr>
        <p:spPr>
          <a:xfrm>
            <a:off x="152400" y="6057900"/>
            <a:ext cx="8699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092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Internet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sockets</a:t>
            </a:r>
          </a:p>
          <a:p>
            <a:pPr>
              <a:lnSpc>
                <a:spcPts val="1800"/>
              </a:lnSpc>
              <a:tabLst>
                <a:tab pos="1092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11</a:t>
            </a:r>
          </a:p>
          <a:p>
            <a:pPr>
              <a:lnSpc>
                <a:spcPts val="1500"/>
              </a:lnSpc>
              <a:tabLst>
                <a:tab pos="1092200" algn="l"/>
                <a:tab pos="85598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1047" name="Date Placeholder 10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048" name="Footer Placeholder 104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49" name="Slide Number Placeholder 10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7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38608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45200" y="36576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19200" y="444500"/>
            <a:ext cx="66802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Simplified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3500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845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4610100"/>
            <a:ext cx="8799384" cy="203351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Rule:</a:t>
            </a:r>
          </a:p>
          <a:p>
            <a:pPr>
              <a:lnSpc>
                <a:spcPts val="29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2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Direct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Decision: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12</a:t>
            </a:r>
            <a:endParaRPr lang="en-US" altLang="zh-CN" sz="1200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894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25800" y="38608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045200" y="3657600"/>
            <a:ext cx="127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/>
            </a:pPr>
            <a:r>
              <a:rPr lang="en-US" altLang="zh-CN" sz="1802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19200" y="444500"/>
            <a:ext cx="6680200" cy="2679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XManDroid: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Simplified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Example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3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21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600"/>
              </a:lnSpc>
              <a:tabLst>
                <a:tab pos="3022600" algn="l"/>
                <a:tab pos="3187700" algn="l"/>
                <a:tab pos="3352800" algn="l"/>
              </a:tabLst>
            </a:pPr>
            <a:r>
              <a:rPr lang="en-US" altLang="zh-CN" dirty="0" smtClean="0"/>
              <a:t>			</a:t>
            </a:r>
            <a:r>
              <a:rPr lang="en-US" altLang="zh-CN" sz="1800" b="1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3500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984500" y="35052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2400" y="4610100"/>
            <a:ext cx="8799384" cy="203351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Rule:</a:t>
            </a:r>
          </a:p>
          <a:p>
            <a:pPr>
              <a:lnSpc>
                <a:spcPts val="29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Sandbox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permission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,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</a:t>
            </a:r>
            <a:r>
              <a:rPr lang="en-US" altLang="zh-CN" sz="146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22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8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type:</a:t>
            </a:r>
            <a:r>
              <a:rPr lang="en-US" altLang="zh-CN" sz="2198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1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Indirect</a:t>
            </a:r>
          </a:p>
          <a:p>
            <a:pPr>
              <a:lnSpc>
                <a:spcPts val="26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</a:t>
            </a:r>
            <a:r>
              <a:rPr lang="en-US" altLang="zh-CN" sz="219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Decision:</a:t>
            </a:r>
            <a:r>
              <a:rPr lang="en-US" altLang="zh-CN" sz="21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Deny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330200" algn="l"/>
                <a:tab pos="8559800" algn="l"/>
              </a:tabLst>
            </a:pPr>
            <a:r>
              <a:rPr lang="en-US" altLang="zh-CN" dirty="0" smtClean="0"/>
              <a:t>		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13</a:t>
            </a:r>
            <a:endParaRPr lang="en-US" altLang="zh-CN" sz="1200" dirty="0" smtClean="0">
              <a:solidFill>
                <a:srgbClr val="FFFFFF"/>
              </a:solidFill>
              <a:latin typeface="Calibri" pitchFamily="18" charset="0"/>
              <a:cs typeface="Calibri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4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90473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295 w 2026031"/>
              <a:gd name="connsiteY1" fmla="*/ 0 h 1013078"/>
              <a:gd name="connsiteX2" fmla="*/ 1924684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4 w 2026031"/>
              <a:gd name="connsiteY5" fmla="*/ 1013078 h 1013078"/>
              <a:gd name="connsiteX6" fmla="*/ 101295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51" y="0"/>
                  <a:pt x="101295" y="0"/>
                </a:cubicBezTo>
                <a:lnTo>
                  <a:pt x="1924684" y="0"/>
                </a:lnTo>
                <a:cubicBezTo>
                  <a:pt x="1980691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1" y="1013078"/>
                  <a:pt x="1924684" y="1013078"/>
                </a:cubicBezTo>
                <a:lnTo>
                  <a:pt x="101295" y="1013078"/>
                </a:lnTo>
                <a:cubicBezTo>
                  <a:pt x="45351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77773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3995 w 2051431"/>
              <a:gd name="connsiteY1" fmla="*/ 12700 h 1038478"/>
              <a:gd name="connsiteX2" fmla="*/ 1937384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4 w 2051431"/>
              <a:gd name="connsiteY5" fmla="*/ 1025778 h 1038478"/>
              <a:gd name="connsiteX6" fmla="*/ 113995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51" y="12700"/>
                  <a:pt x="113995" y="12700"/>
                </a:cubicBezTo>
                <a:lnTo>
                  <a:pt x="1937384" y="12700"/>
                </a:lnTo>
                <a:cubicBezTo>
                  <a:pt x="1993391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1" y="1025778"/>
                  <a:pt x="1937384" y="1025778"/>
                </a:cubicBezTo>
                <a:lnTo>
                  <a:pt x="113995" y="1025778"/>
                </a:lnTo>
                <a:cubicBezTo>
                  <a:pt x="58051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80363" y="2342896"/>
            <a:ext cx="228066" cy="785114"/>
          </a:xfrm>
          <a:custGeom>
            <a:avLst/>
            <a:gdLst>
              <a:gd name="connsiteX0" fmla="*/ 12700 w 228066"/>
              <a:gd name="connsiteY0" fmla="*/ 12700 h 785114"/>
              <a:gd name="connsiteX1" fmla="*/ 12700 w 228066"/>
              <a:gd name="connsiteY1" fmla="*/ 772414 h 785114"/>
              <a:gd name="connsiteX2" fmla="*/ 215366 w 228066"/>
              <a:gd name="connsiteY2" fmla="*/ 772414 h 78511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66" h="785114">
                <a:moveTo>
                  <a:pt x="12700" y="12700"/>
                </a:moveTo>
                <a:lnTo>
                  <a:pt x="12700" y="772414"/>
                </a:lnTo>
                <a:lnTo>
                  <a:pt x="215366" y="772414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1395730" y="2608834"/>
            <a:ext cx="1620774" cy="1180211"/>
          </a:xfrm>
          <a:custGeom>
            <a:avLst/>
            <a:gdLst>
              <a:gd name="connsiteX0" fmla="*/ 0 w 1620774"/>
              <a:gd name="connsiteY0" fmla="*/ 117983 h 1180211"/>
              <a:gd name="connsiteX1" fmla="*/ 101219 w 1620774"/>
              <a:gd name="connsiteY1" fmla="*/ 0 h 1180211"/>
              <a:gd name="connsiteX2" fmla="*/ 1519427 w 1620774"/>
              <a:gd name="connsiteY2" fmla="*/ 0 h 1180211"/>
              <a:gd name="connsiteX3" fmla="*/ 1620774 w 1620774"/>
              <a:gd name="connsiteY3" fmla="*/ 117983 h 1180211"/>
              <a:gd name="connsiteX4" fmla="*/ 1620774 w 1620774"/>
              <a:gd name="connsiteY4" fmla="*/ 1062228 h 1180211"/>
              <a:gd name="connsiteX5" fmla="*/ 1519427 w 1620774"/>
              <a:gd name="connsiteY5" fmla="*/ 1180211 h 1180211"/>
              <a:gd name="connsiteX6" fmla="*/ 101219 w 1620774"/>
              <a:gd name="connsiteY6" fmla="*/ 1180211 h 1180211"/>
              <a:gd name="connsiteX7" fmla="*/ 0 w 1620774"/>
              <a:gd name="connsiteY7" fmla="*/ 1062228 h 1180211"/>
              <a:gd name="connsiteX8" fmla="*/ 0 w 1620774"/>
              <a:gd name="connsiteY8" fmla="*/ 117983 h 11802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180211">
                <a:moveTo>
                  <a:pt x="0" y="117983"/>
                </a:moveTo>
                <a:cubicBezTo>
                  <a:pt x="0" y="52832"/>
                  <a:pt x="45338" y="0"/>
                  <a:pt x="101219" y="0"/>
                </a:cubicBezTo>
                <a:lnTo>
                  <a:pt x="1519427" y="0"/>
                </a:lnTo>
                <a:cubicBezTo>
                  <a:pt x="1575435" y="0"/>
                  <a:pt x="1620774" y="52832"/>
                  <a:pt x="1620774" y="117983"/>
                </a:cubicBezTo>
                <a:lnTo>
                  <a:pt x="1620774" y="1062228"/>
                </a:lnTo>
                <a:cubicBezTo>
                  <a:pt x="1620774" y="1127379"/>
                  <a:pt x="1575435" y="1180211"/>
                  <a:pt x="1519427" y="1180211"/>
                </a:cubicBezTo>
                <a:lnTo>
                  <a:pt x="101219" y="1180211"/>
                </a:lnTo>
                <a:cubicBezTo>
                  <a:pt x="45338" y="1180211"/>
                  <a:pt x="0" y="1127379"/>
                  <a:pt x="0" y="1062228"/>
                </a:cubicBezTo>
                <a:lnTo>
                  <a:pt x="0" y="11798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383030" y="2596134"/>
            <a:ext cx="1646174" cy="1205611"/>
          </a:xfrm>
          <a:custGeom>
            <a:avLst/>
            <a:gdLst>
              <a:gd name="connsiteX0" fmla="*/ 12700 w 1646174"/>
              <a:gd name="connsiteY0" fmla="*/ 130683 h 1205611"/>
              <a:gd name="connsiteX1" fmla="*/ 113919 w 1646174"/>
              <a:gd name="connsiteY1" fmla="*/ 12700 h 1205611"/>
              <a:gd name="connsiteX2" fmla="*/ 1532127 w 1646174"/>
              <a:gd name="connsiteY2" fmla="*/ 12700 h 1205611"/>
              <a:gd name="connsiteX3" fmla="*/ 1633474 w 1646174"/>
              <a:gd name="connsiteY3" fmla="*/ 130683 h 1205611"/>
              <a:gd name="connsiteX4" fmla="*/ 1633474 w 1646174"/>
              <a:gd name="connsiteY4" fmla="*/ 1074928 h 1205611"/>
              <a:gd name="connsiteX5" fmla="*/ 1532127 w 1646174"/>
              <a:gd name="connsiteY5" fmla="*/ 1192911 h 1205611"/>
              <a:gd name="connsiteX6" fmla="*/ 113919 w 1646174"/>
              <a:gd name="connsiteY6" fmla="*/ 1192911 h 1205611"/>
              <a:gd name="connsiteX7" fmla="*/ 12700 w 1646174"/>
              <a:gd name="connsiteY7" fmla="*/ 1074928 h 1205611"/>
              <a:gd name="connsiteX8" fmla="*/ 12700 w 1646174"/>
              <a:gd name="connsiteY8" fmla="*/ 130683 h 1205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205611">
                <a:moveTo>
                  <a:pt x="12700" y="130683"/>
                </a:moveTo>
                <a:cubicBezTo>
                  <a:pt x="12700" y="65532"/>
                  <a:pt x="58038" y="12700"/>
                  <a:pt x="113919" y="12700"/>
                </a:cubicBezTo>
                <a:lnTo>
                  <a:pt x="1532127" y="12700"/>
                </a:lnTo>
                <a:cubicBezTo>
                  <a:pt x="1588135" y="12700"/>
                  <a:pt x="1633474" y="65532"/>
                  <a:pt x="1633474" y="130683"/>
                </a:cubicBezTo>
                <a:lnTo>
                  <a:pt x="1633474" y="1074928"/>
                </a:lnTo>
                <a:cubicBezTo>
                  <a:pt x="1633474" y="1140079"/>
                  <a:pt x="1588135" y="1192911"/>
                  <a:pt x="1532127" y="1192911"/>
                </a:cubicBezTo>
                <a:lnTo>
                  <a:pt x="113919" y="1192911"/>
                </a:lnTo>
                <a:cubicBezTo>
                  <a:pt x="58038" y="1192911"/>
                  <a:pt x="12700" y="1140079"/>
                  <a:pt x="12700" y="1074928"/>
                </a:cubicBezTo>
                <a:lnTo>
                  <a:pt x="12700" y="13068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180363" y="2342896"/>
            <a:ext cx="228066" cy="1981962"/>
          </a:xfrm>
          <a:custGeom>
            <a:avLst/>
            <a:gdLst>
              <a:gd name="connsiteX0" fmla="*/ 12700 w 228066"/>
              <a:gd name="connsiteY0" fmla="*/ 12700 h 1981962"/>
              <a:gd name="connsiteX1" fmla="*/ 12700 w 228066"/>
              <a:gd name="connsiteY1" fmla="*/ 1969262 h 1981962"/>
              <a:gd name="connsiteX2" fmla="*/ 215366 w 228066"/>
              <a:gd name="connsiteY2" fmla="*/ 1969262 h 19819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66" h="1981962">
                <a:moveTo>
                  <a:pt x="12700" y="12700"/>
                </a:moveTo>
                <a:lnTo>
                  <a:pt x="12700" y="1969262"/>
                </a:lnTo>
                <a:lnTo>
                  <a:pt x="215366" y="1969262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395730" y="4037076"/>
            <a:ext cx="1620774" cy="712215"/>
          </a:xfrm>
          <a:custGeom>
            <a:avLst/>
            <a:gdLst>
              <a:gd name="connsiteX0" fmla="*/ 0 w 1620774"/>
              <a:gd name="connsiteY0" fmla="*/ 71246 h 712215"/>
              <a:gd name="connsiteX1" fmla="*/ 87375 w 1620774"/>
              <a:gd name="connsiteY1" fmla="*/ 0 h 712215"/>
              <a:gd name="connsiteX2" fmla="*/ 1533271 w 1620774"/>
              <a:gd name="connsiteY2" fmla="*/ 0 h 712215"/>
              <a:gd name="connsiteX3" fmla="*/ 1620774 w 1620774"/>
              <a:gd name="connsiteY3" fmla="*/ 71246 h 712215"/>
              <a:gd name="connsiteX4" fmla="*/ 1620774 w 1620774"/>
              <a:gd name="connsiteY4" fmla="*/ 640969 h 712215"/>
              <a:gd name="connsiteX5" fmla="*/ 1533271 w 1620774"/>
              <a:gd name="connsiteY5" fmla="*/ 712215 h 712215"/>
              <a:gd name="connsiteX6" fmla="*/ 87375 w 1620774"/>
              <a:gd name="connsiteY6" fmla="*/ 712215 h 712215"/>
              <a:gd name="connsiteX7" fmla="*/ 0 w 1620774"/>
              <a:gd name="connsiteY7" fmla="*/ 640969 h 712215"/>
              <a:gd name="connsiteX8" fmla="*/ 0 w 1620774"/>
              <a:gd name="connsiteY8" fmla="*/ 71246 h 7122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712215">
                <a:moveTo>
                  <a:pt x="0" y="71246"/>
                </a:moveTo>
                <a:cubicBezTo>
                  <a:pt x="0" y="31877"/>
                  <a:pt x="39116" y="0"/>
                  <a:pt x="87375" y="0"/>
                </a:cubicBezTo>
                <a:lnTo>
                  <a:pt x="1533271" y="0"/>
                </a:lnTo>
                <a:cubicBezTo>
                  <a:pt x="1581658" y="0"/>
                  <a:pt x="1620774" y="31877"/>
                  <a:pt x="1620774" y="71246"/>
                </a:cubicBezTo>
                <a:lnTo>
                  <a:pt x="1620774" y="640969"/>
                </a:lnTo>
                <a:cubicBezTo>
                  <a:pt x="1620774" y="680339"/>
                  <a:pt x="1581658" y="712215"/>
                  <a:pt x="1533271" y="712215"/>
                </a:cubicBezTo>
                <a:lnTo>
                  <a:pt x="87375" y="712215"/>
                </a:lnTo>
                <a:cubicBezTo>
                  <a:pt x="39116" y="712215"/>
                  <a:pt x="0" y="680339"/>
                  <a:pt x="0" y="640969"/>
                </a:cubicBezTo>
                <a:lnTo>
                  <a:pt x="0" y="71246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383030" y="4024376"/>
            <a:ext cx="1646174" cy="737615"/>
          </a:xfrm>
          <a:custGeom>
            <a:avLst/>
            <a:gdLst>
              <a:gd name="connsiteX0" fmla="*/ 12700 w 1646174"/>
              <a:gd name="connsiteY0" fmla="*/ 83946 h 737615"/>
              <a:gd name="connsiteX1" fmla="*/ 100075 w 1646174"/>
              <a:gd name="connsiteY1" fmla="*/ 12700 h 737615"/>
              <a:gd name="connsiteX2" fmla="*/ 1545971 w 1646174"/>
              <a:gd name="connsiteY2" fmla="*/ 12700 h 737615"/>
              <a:gd name="connsiteX3" fmla="*/ 1633474 w 1646174"/>
              <a:gd name="connsiteY3" fmla="*/ 83946 h 737615"/>
              <a:gd name="connsiteX4" fmla="*/ 1633474 w 1646174"/>
              <a:gd name="connsiteY4" fmla="*/ 653669 h 737615"/>
              <a:gd name="connsiteX5" fmla="*/ 1545971 w 1646174"/>
              <a:gd name="connsiteY5" fmla="*/ 724915 h 737615"/>
              <a:gd name="connsiteX6" fmla="*/ 100075 w 1646174"/>
              <a:gd name="connsiteY6" fmla="*/ 724915 h 737615"/>
              <a:gd name="connsiteX7" fmla="*/ 12700 w 1646174"/>
              <a:gd name="connsiteY7" fmla="*/ 653669 h 737615"/>
              <a:gd name="connsiteX8" fmla="*/ 12700 w 1646174"/>
              <a:gd name="connsiteY8" fmla="*/ 83946 h 7376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737615">
                <a:moveTo>
                  <a:pt x="12700" y="83946"/>
                </a:moveTo>
                <a:cubicBezTo>
                  <a:pt x="12700" y="44577"/>
                  <a:pt x="51816" y="12700"/>
                  <a:pt x="100075" y="12700"/>
                </a:cubicBezTo>
                <a:lnTo>
                  <a:pt x="1545971" y="12700"/>
                </a:lnTo>
                <a:cubicBezTo>
                  <a:pt x="1594358" y="12700"/>
                  <a:pt x="1633474" y="44577"/>
                  <a:pt x="1633474" y="83946"/>
                </a:cubicBezTo>
                <a:lnTo>
                  <a:pt x="1633474" y="653669"/>
                </a:lnTo>
                <a:cubicBezTo>
                  <a:pt x="1633474" y="693039"/>
                  <a:pt x="1594358" y="724915"/>
                  <a:pt x="1545971" y="724915"/>
                </a:cubicBezTo>
                <a:lnTo>
                  <a:pt x="100075" y="724915"/>
                </a:lnTo>
                <a:cubicBezTo>
                  <a:pt x="51816" y="724915"/>
                  <a:pt x="12700" y="693039"/>
                  <a:pt x="12700" y="653669"/>
                </a:cubicBezTo>
                <a:lnTo>
                  <a:pt x="12700" y="839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3522980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346 w 2026031"/>
              <a:gd name="connsiteY1" fmla="*/ 0 h 1013078"/>
              <a:gd name="connsiteX2" fmla="*/ 1924685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5 w 2026031"/>
              <a:gd name="connsiteY5" fmla="*/ 1013078 h 1013078"/>
              <a:gd name="connsiteX6" fmla="*/ 101346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39" y="0"/>
                  <a:pt x="101346" y="0"/>
                </a:cubicBezTo>
                <a:lnTo>
                  <a:pt x="1924685" y="0"/>
                </a:lnTo>
                <a:cubicBezTo>
                  <a:pt x="1980691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1" y="1013078"/>
                  <a:pt x="1924685" y="1013078"/>
                </a:cubicBezTo>
                <a:lnTo>
                  <a:pt x="101346" y="1013078"/>
                </a:lnTo>
                <a:cubicBezTo>
                  <a:pt x="45339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4DAD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3510280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4046 w 2051431"/>
              <a:gd name="connsiteY1" fmla="*/ 12700 h 1038478"/>
              <a:gd name="connsiteX2" fmla="*/ 1937385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5 w 2051431"/>
              <a:gd name="connsiteY5" fmla="*/ 1025778 h 1038478"/>
              <a:gd name="connsiteX6" fmla="*/ 114046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39" y="12700"/>
                  <a:pt x="114046" y="12700"/>
                </a:cubicBezTo>
                <a:lnTo>
                  <a:pt x="1937385" y="12700"/>
                </a:lnTo>
                <a:cubicBezTo>
                  <a:pt x="1993391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1" y="1025778"/>
                  <a:pt x="1937385" y="1025778"/>
                </a:cubicBezTo>
                <a:lnTo>
                  <a:pt x="114046" y="1025778"/>
                </a:lnTo>
                <a:cubicBezTo>
                  <a:pt x="58039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3712845" y="2342896"/>
            <a:ext cx="228091" cy="690880"/>
          </a:xfrm>
          <a:custGeom>
            <a:avLst/>
            <a:gdLst>
              <a:gd name="connsiteX0" fmla="*/ 12700 w 228091"/>
              <a:gd name="connsiteY0" fmla="*/ 12700 h 690880"/>
              <a:gd name="connsiteX1" fmla="*/ 12700 w 228091"/>
              <a:gd name="connsiteY1" fmla="*/ 678180 h 690880"/>
              <a:gd name="connsiteX2" fmla="*/ 215391 w 228091"/>
              <a:gd name="connsiteY2" fmla="*/ 678180 h 6908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690880">
                <a:moveTo>
                  <a:pt x="12700" y="12700"/>
                </a:moveTo>
                <a:lnTo>
                  <a:pt x="12700" y="678180"/>
                </a:lnTo>
                <a:lnTo>
                  <a:pt x="215391" y="678180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3928237" y="2608834"/>
            <a:ext cx="1620774" cy="1036193"/>
          </a:xfrm>
          <a:custGeom>
            <a:avLst/>
            <a:gdLst>
              <a:gd name="connsiteX0" fmla="*/ 0 w 1620774"/>
              <a:gd name="connsiteY0" fmla="*/ 103632 h 1036193"/>
              <a:gd name="connsiteX1" fmla="*/ 82422 w 1620774"/>
              <a:gd name="connsiteY1" fmla="*/ 0 h 1036193"/>
              <a:gd name="connsiteX2" fmla="*/ 1538351 w 1620774"/>
              <a:gd name="connsiteY2" fmla="*/ 0 h 1036193"/>
              <a:gd name="connsiteX3" fmla="*/ 1620774 w 1620774"/>
              <a:gd name="connsiteY3" fmla="*/ 103632 h 1036193"/>
              <a:gd name="connsiteX4" fmla="*/ 1620774 w 1620774"/>
              <a:gd name="connsiteY4" fmla="*/ 932561 h 1036193"/>
              <a:gd name="connsiteX5" fmla="*/ 1538351 w 1620774"/>
              <a:gd name="connsiteY5" fmla="*/ 1036193 h 1036193"/>
              <a:gd name="connsiteX6" fmla="*/ 82422 w 1620774"/>
              <a:gd name="connsiteY6" fmla="*/ 1036193 h 1036193"/>
              <a:gd name="connsiteX7" fmla="*/ 0 w 1620774"/>
              <a:gd name="connsiteY7" fmla="*/ 932561 h 1036193"/>
              <a:gd name="connsiteX8" fmla="*/ 0 w 1620774"/>
              <a:gd name="connsiteY8" fmla="*/ 103632 h 10361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36193">
                <a:moveTo>
                  <a:pt x="0" y="103632"/>
                </a:moveTo>
                <a:cubicBezTo>
                  <a:pt x="0" y="46355"/>
                  <a:pt x="36829" y="0"/>
                  <a:pt x="82422" y="0"/>
                </a:cubicBezTo>
                <a:lnTo>
                  <a:pt x="1538351" y="0"/>
                </a:lnTo>
                <a:cubicBezTo>
                  <a:pt x="1583816" y="0"/>
                  <a:pt x="1620774" y="46355"/>
                  <a:pt x="1620774" y="103632"/>
                </a:cubicBezTo>
                <a:lnTo>
                  <a:pt x="1620774" y="932561"/>
                </a:lnTo>
                <a:cubicBezTo>
                  <a:pt x="1620774" y="989837"/>
                  <a:pt x="1583816" y="1036193"/>
                  <a:pt x="1538351" y="1036193"/>
                </a:cubicBezTo>
                <a:lnTo>
                  <a:pt x="82422" y="1036193"/>
                </a:lnTo>
                <a:cubicBezTo>
                  <a:pt x="36829" y="1036193"/>
                  <a:pt x="0" y="989837"/>
                  <a:pt x="0" y="932561"/>
                </a:cubicBezTo>
                <a:lnTo>
                  <a:pt x="0" y="103632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3915537" y="2596134"/>
            <a:ext cx="1646174" cy="1061593"/>
          </a:xfrm>
          <a:custGeom>
            <a:avLst/>
            <a:gdLst>
              <a:gd name="connsiteX0" fmla="*/ 12700 w 1646174"/>
              <a:gd name="connsiteY0" fmla="*/ 116332 h 1061593"/>
              <a:gd name="connsiteX1" fmla="*/ 95122 w 1646174"/>
              <a:gd name="connsiteY1" fmla="*/ 12700 h 1061593"/>
              <a:gd name="connsiteX2" fmla="*/ 1551051 w 1646174"/>
              <a:gd name="connsiteY2" fmla="*/ 12700 h 1061593"/>
              <a:gd name="connsiteX3" fmla="*/ 1633474 w 1646174"/>
              <a:gd name="connsiteY3" fmla="*/ 116332 h 1061593"/>
              <a:gd name="connsiteX4" fmla="*/ 1633474 w 1646174"/>
              <a:gd name="connsiteY4" fmla="*/ 945261 h 1061593"/>
              <a:gd name="connsiteX5" fmla="*/ 1551051 w 1646174"/>
              <a:gd name="connsiteY5" fmla="*/ 1048893 h 1061593"/>
              <a:gd name="connsiteX6" fmla="*/ 95122 w 1646174"/>
              <a:gd name="connsiteY6" fmla="*/ 1048893 h 1061593"/>
              <a:gd name="connsiteX7" fmla="*/ 12700 w 1646174"/>
              <a:gd name="connsiteY7" fmla="*/ 945261 h 1061593"/>
              <a:gd name="connsiteX8" fmla="*/ 12700 w 1646174"/>
              <a:gd name="connsiteY8" fmla="*/ 116332 h 10615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061593">
                <a:moveTo>
                  <a:pt x="12700" y="116332"/>
                </a:moveTo>
                <a:cubicBezTo>
                  <a:pt x="12700" y="59055"/>
                  <a:pt x="49529" y="12700"/>
                  <a:pt x="95122" y="12700"/>
                </a:cubicBezTo>
                <a:lnTo>
                  <a:pt x="1551051" y="12700"/>
                </a:lnTo>
                <a:cubicBezTo>
                  <a:pt x="1596516" y="12700"/>
                  <a:pt x="1633474" y="59055"/>
                  <a:pt x="1633474" y="116332"/>
                </a:cubicBezTo>
                <a:lnTo>
                  <a:pt x="1633474" y="945261"/>
                </a:lnTo>
                <a:cubicBezTo>
                  <a:pt x="1633474" y="1002537"/>
                  <a:pt x="1596516" y="1048893"/>
                  <a:pt x="1551051" y="1048893"/>
                </a:cubicBezTo>
                <a:lnTo>
                  <a:pt x="95122" y="1048893"/>
                </a:lnTo>
                <a:cubicBezTo>
                  <a:pt x="49529" y="1048893"/>
                  <a:pt x="12700" y="1002537"/>
                  <a:pt x="12700" y="945261"/>
                </a:cubicBezTo>
                <a:lnTo>
                  <a:pt x="12700" y="116332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3712845" y="2498471"/>
            <a:ext cx="228091" cy="1951355"/>
          </a:xfrm>
          <a:custGeom>
            <a:avLst/>
            <a:gdLst>
              <a:gd name="connsiteX0" fmla="*/ 12700 w 228091"/>
              <a:gd name="connsiteY0" fmla="*/ 12700 h 1951355"/>
              <a:gd name="connsiteX1" fmla="*/ 12700 w 228091"/>
              <a:gd name="connsiteY1" fmla="*/ 1938655 h 1951355"/>
              <a:gd name="connsiteX2" fmla="*/ 215391 w 228091"/>
              <a:gd name="connsiteY2" fmla="*/ 1938655 h 19513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1951355">
                <a:moveTo>
                  <a:pt x="12700" y="12700"/>
                </a:moveTo>
                <a:lnTo>
                  <a:pt x="12700" y="1938655"/>
                </a:lnTo>
                <a:lnTo>
                  <a:pt x="215391" y="1938655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3959352" y="3861053"/>
            <a:ext cx="1620774" cy="1080897"/>
          </a:xfrm>
          <a:custGeom>
            <a:avLst/>
            <a:gdLst>
              <a:gd name="connsiteX0" fmla="*/ 0 w 1620774"/>
              <a:gd name="connsiteY0" fmla="*/ 108077 h 1080897"/>
              <a:gd name="connsiteX1" fmla="*/ 118871 w 1620774"/>
              <a:gd name="connsiteY1" fmla="*/ 0 h 1080897"/>
              <a:gd name="connsiteX2" fmla="*/ 1501775 w 1620774"/>
              <a:gd name="connsiteY2" fmla="*/ 0 h 1080897"/>
              <a:gd name="connsiteX3" fmla="*/ 1620774 w 1620774"/>
              <a:gd name="connsiteY3" fmla="*/ 108077 h 1080897"/>
              <a:gd name="connsiteX4" fmla="*/ 1620774 w 1620774"/>
              <a:gd name="connsiteY4" fmla="*/ 972820 h 1080897"/>
              <a:gd name="connsiteX5" fmla="*/ 1501775 w 1620774"/>
              <a:gd name="connsiteY5" fmla="*/ 1080897 h 1080897"/>
              <a:gd name="connsiteX6" fmla="*/ 118871 w 1620774"/>
              <a:gd name="connsiteY6" fmla="*/ 1080897 h 1080897"/>
              <a:gd name="connsiteX7" fmla="*/ 0 w 1620774"/>
              <a:gd name="connsiteY7" fmla="*/ 972820 h 1080897"/>
              <a:gd name="connsiteX8" fmla="*/ 0 w 1620774"/>
              <a:gd name="connsiteY8" fmla="*/ 108077 h 10808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80897">
                <a:moveTo>
                  <a:pt x="0" y="108077"/>
                </a:moveTo>
                <a:cubicBezTo>
                  <a:pt x="0" y="48386"/>
                  <a:pt x="53213" y="0"/>
                  <a:pt x="118871" y="0"/>
                </a:cubicBezTo>
                <a:lnTo>
                  <a:pt x="1501775" y="0"/>
                </a:lnTo>
                <a:cubicBezTo>
                  <a:pt x="1567433" y="0"/>
                  <a:pt x="1620774" y="48386"/>
                  <a:pt x="1620774" y="108077"/>
                </a:cubicBezTo>
                <a:lnTo>
                  <a:pt x="1620774" y="972820"/>
                </a:lnTo>
                <a:cubicBezTo>
                  <a:pt x="1620774" y="1032510"/>
                  <a:pt x="1567433" y="1080897"/>
                  <a:pt x="1501775" y="1080897"/>
                </a:cubicBezTo>
                <a:lnTo>
                  <a:pt x="118871" y="1080897"/>
                </a:lnTo>
                <a:cubicBezTo>
                  <a:pt x="53213" y="1080897"/>
                  <a:pt x="0" y="1032510"/>
                  <a:pt x="0" y="972820"/>
                </a:cubicBezTo>
                <a:lnTo>
                  <a:pt x="0" y="108077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Freeform 3"/>
          <p:cNvSpPr/>
          <p:nvPr/>
        </p:nvSpPr>
        <p:spPr>
          <a:xfrm>
            <a:off x="3946652" y="3848353"/>
            <a:ext cx="1646174" cy="1106297"/>
          </a:xfrm>
          <a:custGeom>
            <a:avLst/>
            <a:gdLst>
              <a:gd name="connsiteX0" fmla="*/ 12700 w 1646174"/>
              <a:gd name="connsiteY0" fmla="*/ 120777 h 1106297"/>
              <a:gd name="connsiteX1" fmla="*/ 131571 w 1646174"/>
              <a:gd name="connsiteY1" fmla="*/ 12700 h 1106297"/>
              <a:gd name="connsiteX2" fmla="*/ 1514475 w 1646174"/>
              <a:gd name="connsiteY2" fmla="*/ 12700 h 1106297"/>
              <a:gd name="connsiteX3" fmla="*/ 1633474 w 1646174"/>
              <a:gd name="connsiteY3" fmla="*/ 120777 h 1106297"/>
              <a:gd name="connsiteX4" fmla="*/ 1633474 w 1646174"/>
              <a:gd name="connsiteY4" fmla="*/ 985520 h 1106297"/>
              <a:gd name="connsiteX5" fmla="*/ 1514475 w 1646174"/>
              <a:gd name="connsiteY5" fmla="*/ 1093597 h 1106297"/>
              <a:gd name="connsiteX6" fmla="*/ 131571 w 1646174"/>
              <a:gd name="connsiteY6" fmla="*/ 1093597 h 1106297"/>
              <a:gd name="connsiteX7" fmla="*/ 12700 w 1646174"/>
              <a:gd name="connsiteY7" fmla="*/ 985520 h 1106297"/>
              <a:gd name="connsiteX8" fmla="*/ 12700 w 1646174"/>
              <a:gd name="connsiteY8" fmla="*/ 120777 h 11062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106297">
                <a:moveTo>
                  <a:pt x="12700" y="120777"/>
                </a:moveTo>
                <a:cubicBezTo>
                  <a:pt x="12700" y="61086"/>
                  <a:pt x="65913" y="12700"/>
                  <a:pt x="131571" y="12700"/>
                </a:cubicBezTo>
                <a:lnTo>
                  <a:pt x="1514475" y="12700"/>
                </a:lnTo>
                <a:cubicBezTo>
                  <a:pt x="1580133" y="12700"/>
                  <a:pt x="1633474" y="61086"/>
                  <a:pt x="1633474" y="120777"/>
                </a:cubicBezTo>
                <a:lnTo>
                  <a:pt x="1633474" y="985520"/>
                </a:lnTo>
                <a:cubicBezTo>
                  <a:pt x="1633474" y="1045210"/>
                  <a:pt x="1580133" y="1093597"/>
                  <a:pt x="1514475" y="1093597"/>
                </a:cubicBezTo>
                <a:lnTo>
                  <a:pt x="131571" y="1093597"/>
                </a:lnTo>
                <a:cubicBezTo>
                  <a:pt x="65913" y="1093597"/>
                  <a:pt x="12700" y="1045210"/>
                  <a:pt x="12700" y="985520"/>
                </a:cubicBezTo>
                <a:lnTo>
                  <a:pt x="12700" y="120777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Freeform 3"/>
          <p:cNvSpPr/>
          <p:nvPr/>
        </p:nvSpPr>
        <p:spPr>
          <a:xfrm>
            <a:off x="3712845" y="2342896"/>
            <a:ext cx="228091" cy="3388385"/>
          </a:xfrm>
          <a:custGeom>
            <a:avLst/>
            <a:gdLst>
              <a:gd name="connsiteX0" fmla="*/ 12700 w 228091"/>
              <a:gd name="connsiteY0" fmla="*/ 12700 h 3388385"/>
              <a:gd name="connsiteX1" fmla="*/ 12700 w 228091"/>
              <a:gd name="connsiteY1" fmla="*/ 3375685 h 3388385"/>
              <a:gd name="connsiteX2" fmla="*/ 215391 w 228091"/>
              <a:gd name="connsiteY2" fmla="*/ 3375685 h 33883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3388385">
                <a:moveTo>
                  <a:pt x="12700" y="12700"/>
                </a:moveTo>
                <a:lnTo>
                  <a:pt x="12700" y="3375685"/>
                </a:lnTo>
                <a:lnTo>
                  <a:pt x="215391" y="3375685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reeform 3"/>
          <p:cNvSpPr/>
          <p:nvPr/>
        </p:nvSpPr>
        <p:spPr>
          <a:xfrm>
            <a:off x="3928237" y="5157216"/>
            <a:ext cx="1620774" cy="1224115"/>
          </a:xfrm>
          <a:custGeom>
            <a:avLst/>
            <a:gdLst>
              <a:gd name="connsiteX0" fmla="*/ 0 w 1620774"/>
              <a:gd name="connsiteY0" fmla="*/ 122428 h 1224115"/>
              <a:gd name="connsiteX1" fmla="*/ 117728 w 1620774"/>
              <a:gd name="connsiteY1" fmla="*/ 0 h 1224115"/>
              <a:gd name="connsiteX2" fmla="*/ 1502918 w 1620774"/>
              <a:gd name="connsiteY2" fmla="*/ 0 h 1224115"/>
              <a:gd name="connsiteX3" fmla="*/ 1620774 w 1620774"/>
              <a:gd name="connsiteY3" fmla="*/ 122428 h 1224115"/>
              <a:gd name="connsiteX4" fmla="*/ 1620774 w 1620774"/>
              <a:gd name="connsiteY4" fmla="*/ 1101699 h 1224115"/>
              <a:gd name="connsiteX5" fmla="*/ 1502918 w 1620774"/>
              <a:gd name="connsiteY5" fmla="*/ 1224115 h 1224115"/>
              <a:gd name="connsiteX6" fmla="*/ 117728 w 1620774"/>
              <a:gd name="connsiteY6" fmla="*/ 1224115 h 1224115"/>
              <a:gd name="connsiteX7" fmla="*/ 0 w 1620774"/>
              <a:gd name="connsiteY7" fmla="*/ 1101699 h 1224115"/>
              <a:gd name="connsiteX8" fmla="*/ 0 w 1620774"/>
              <a:gd name="connsiteY8" fmla="*/ 122428 h 12241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224115">
                <a:moveTo>
                  <a:pt x="0" y="122428"/>
                </a:moveTo>
                <a:cubicBezTo>
                  <a:pt x="0" y="54737"/>
                  <a:pt x="52704" y="0"/>
                  <a:pt x="117728" y="0"/>
                </a:cubicBezTo>
                <a:lnTo>
                  <a:pt x="1502918" y="0"/>
                </a:lnTo>
                <a:cubicBezTo>
                  <a:pt x="1568069" y="0"/>
                  <a:pt x="1620774" y="54737"/>
                  <a:pt x="1620774" y="122428"/>
                </a:cubicBezTo>
                <a:lnTo>
                  <a:pt x="1620774" y="1101699"/>
                </a:lnTo>
                <a:cubicBezTo>
                  <a:pt x="1620774" y="1169301"/>
                  <a:pt x="1568069" y="1224115"/>
                  <a:pt x="1502918" y="1224115"/>
                </a:cubicBezTo>
                <a:lnTo>
                  <a:pt x="117728" y="1224115"/>
                </a:lnTo>
                <a:cubicBezTo>
                  <a:pt x="52704" y="1224115"/>
                  <a:pt x="0" y="1169301"/>
                  <a:pt x="0" y="1101699"/>
                </a:cubicBezTo>
                <a:lnTo>
                  <a:pt x="0" y="122428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reeform 3"/>
          <p:cNvSpPr/>
          <p:nvPr/>
        </p:nvSpPr>
        <p:spPr>
          <a:xfrm>
            <a:off x="3915537" y="5144516"/>
            <a:ext cx="1646174" cy="1249515"/>
          </a:xfrm>
          <a:custGeom>
            <a:avLst/>
            <a:gdLst>
              <a:gd name="connsiteX0" fmla="*/ 12700 w 1646174"/>
              <a:gd name="connsiteY0" fmla="*/ 135128 h 1249515"/>
              <a:gd name="connsiteX1" fmla="*/ 130428 w 1646174"/>
              <a:gd name="connsiteY1" fmla="*/ 12700 h 1249515"/>
              <a:gd name="connsiteX2" fmla="*/ 1515618 w 1646174"/>
              <a:gd name="connsiteY2" fmla="*/ 12700 h 1249515"/>
              <a:gd name="connsiteX3" fmla="*/ 1633474 w 1646174"/>
              <a:gd name="connsiteY3" fmla="*/ 135128 h 1249515"/>
              <a:gd name="connsiteX4" fmla="*/ 1633474 w 1646174"/>
              <a:gd name="connsiteY4" fmla="*/ 1114399 h 1249515"/>
              <a:gd name="connsiteX5" fmla="*/ 1515618 w 1646174"/>
              <a:gd name="connsiteY5" fmla="*/ 1236815 h 1249515"/>
              <a:gd name="connsiteX6" fmla="*/ 130428 w 1646174"/>
              <a:gd name="connsiteY6" fmla="*/ 1236815 h 1249515"/>
              <a:gd name="connsiteX7" fmla="*/ 12700 w 1646174"/>
              <a:gd name="connsiteY7" fmla="*/ 1114399 h 1249515"/>
              <a:gd name="connsiteX8" fmla="*/ 12700 w 1646174"/>
              <a:gd name="connsiteY8" fmla="*/ 135128 h 12495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249515">
                <a:moveTo>
                  <a:pt x="12700" y="135128"/>
                </a:moveTo>
                <a:cubicBezTo>
                  <a:pt x="12700" y="67437"/>
                  <a:pt x="65404" y="12700"/>
                  <a:pt x="130428" y="12700"/>
                </a:cubicBezTo>
                <a:lnTo>
                  <a:pt x="1515618" y="12700"/>
                </a:lnTo>
                <a:cubicBezTo>
                  <a:pt x="1580769" y="12700"/>
                  <a:pt x="1633474" y="67437"/>
                  <a:pt x="1633474" y="135128"/>
                </a:cubicBezTo>
                <a:lnTo>
                  <a:pt x="1633474" y="1114399"/>
                </a:lnTo>
                <a:cubicBezTo>
                  <a:pt x="1633474" y="1182001"/>
                  <a:pt x="1580769" y="1236815"/>
                  <a:pt x="1515618" y="1236815"/>
                </a:cubicBezTo>
                <a:lnTo>
                  <a:pt x="130428" y="1236815"/>
                </a:lnTo>
                <a:cubicBezTo>
                  <a:pt x="65404" y="1236815"/>
                  <a:pt x="12700" y="1182001"/>
                  <a:pt x="12700" y="1114399"/>
                </a:cubicBezTo>
                <a:lnTo>
                  <a:pt x="12700" y="135128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Freeform 3"/>
          <p:cNvSpPr/>
          <p:nvPr/>
        </p:nvSpPr>
        <p:spPr>
          <a:xfrm>
            <a:off x="6055487" y="1342517"/>
            <a:ext cx="2026031" cy="1013078"/>
          </a:xfrm>
          <a:custGeom>
            <a:avLst/>
            <a:gdLst>
              <a:gd name="connsiteX0" fmla="*/ 0 w 2026031"/>
              <a:gd name="connsiteY0" fmla="*/ 101346 h 1013078"/>
              <a:gd name="connsiteX1" fmla="*/ 101346 w 2026031"/>
              <a:gd name="connsiteY1" fmla="*/ 0 h 1013078"/>
              <a:gd name="connsiteX2" fmla="*/ 1924684 w 2026031"/>
              <a:gd name="connsiteY2" fmla="*/ 0 h 1013078"/>
              <a:gd name="connsiteX3" fmla="*/ 2026031 w 2026031"/>
              <a:gd name="connsiteY3" fmla="*/ 101346 h 1013078"/>
              <a:gd name="connsiteX4" fmla="*/ 2026031 w 2026031"/>
              <a:gd name="connsiteY4" fmla="*/ 911733 h 1013078"/>
              <a:gd name="connsiteX5" fmla="*/ 1924684 w 2026031"/>
              <a:gd name="connsiteY5" fmla="*/ 1013078 h 1013078"/>
              <a:gd name="connsiteX6" fmla="*/ 101346 w 2026031"/>
              <a:gd name="connsiteY6" fmla="*/ 1013078 h 1013078"/>
              <a:gd name="connsiteX7" fmla="*/ 0 w 2026031"/>
              <a:gd name="connsiteY7" fmla="*/ 911733 h 1013078"/>
              <a:gd name="connsiteX8" fmla="*/ 0 w 2026031"/>
              <a:gd name="connsiteY8" fmla="*/ 101346 h 10130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26031" h="1013078">
                <a:moveTo>
                  <a:pt x="0" y="101346"/>
                </a:moveTo>
                <a:cubicBezTo>
                  <a:pt x="0" y="45338"/>
                  <a:pt x="45339" y="0"/>
                  <a:pt x="101346" y="0"/>
                </a:cubicBezTo>
                <a:lnTo>
                  <a:pt x="1924684" y="0"/>
                </a:lnTo>
                <a:cubicBezTo>
                  <a:pt x="1980692" y="0"/>
                  <a:pt x="2026031" y="45338"/>
                  <a:pt x="2026031" y="101346"/>
                </a:cubicBezTo>
                <a:lnTo>
                  <a:pt x="2026031" y="911733"/>
                </a:lnTo>
                <a:cubicBezTo>
                  <a:pt x="2026031" y="967612"/>
                  <a:pt x="1980692" y="1013078"/>
                  <a:pt x="1924684" y="1013078"/>
                </a:cubicBezTo>
                <a:lnTo>
                  <a:pt x="101346" y="1013078"/>
                </a:lnTo>
                <a:cubicBezTo>
                  <a:pt x="45339" y="1013078"/>
                  <a:pt x="0" y="967612"/>
                  <a:pt x="0" y="911733"/>
                </a:cubicBezTo>
                <a:lnTo>
                  <a:pt x="0" y="101346"/>
                </a:lnTo>
              </a:path>
            </a:pathLst>
          </a:custGeom>
          <a:solidFill>
            <a:srgbClr val="C1545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Freeform 3"/>
          <p:cNvSpPr/>
          <p:nvPr/>
        </p:nvSpPr>
        <p:spPr>
          <a:xfrm>
            <a:off x="6042787" y="1329817"/>
            <a:ext cx="2051431" cy="1038478"/>
          </a:xfrm>
          <a:custGeom>
            <a:avLst/>
            <a:gdLst>
              <a:gd name="connsiteX0" fmla="*/ 12700 w 2051431"/>
              <a:gd name="connsiteY0" fmla="*/ 114046 h 1038478"/>
              <a:gd name="connsiteX1" fmla="*/ 114046 w 2051431"/>
              <a:gd name="connsiteY1" fmla="*/ 12700 h 1038478"/>
              <a:gd name="connsiteX2" fmla="*/ 1937384 w 2051431"/>
              <a:gd name="connsiteY2" fmla="*/ 12700 h 1038478"/>
              <a:gd name="connsiteX3" fmla="*/ 2038731 w 2051431"/>
              <a:gd name="connsiteY3" fmla="*/ 114046 h 1038478"/>
              <a:gd name="connsiteX4" fmla="*/ 2038731 w 2051431"/>
              <a:gd name="connsiteY4" fmla="*/ 924433 h 1038478"/>
              <a:gd name="connsiteX5" fmla="*/ 1937384 w 2051431"/>
              <a:gd name="connsiteY5" fmla="*/ 1025778 h 1038478"/>
              <a:gd name="connsiteX6" fmla="*/ 114046 w 2051431"/>
              <a:gd name="connsiteY6" fmla="*/ 1025778 h 1038478"/>
              <a:gd name="connsiteX7" fmla="*/ 12700 w 2051431"/>
              <a:gd name="connsiteY7" fmla="*/ 924433 h 1038478"/>
              <a:gd name="connsiteX8" fmla="*/ 12700 w 2051431"/>
              <a:gd name="connsiteY8" fmla="*/ 114046 h 10384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51431" h="1038478">
                <a:moveTo>
                  <a:pt x="12700" y="114046"/>
                </a:moveTo>
                <a:cubicBezTo>
                  <a:pt x="12700" y="58038"/>
                  <a:pt x="58039" y="12700"/>
                  <a:pt x="114046" y="12700"/>
                </a:cubicBezTo>
                <a:lnTo>
                  <a:pt x="1937384" y="12700"/>
                </a:lnTo>
                <a:cubicBezTo>
                  <a:pt x="1993392" y="12700"/>
                  <a:pt x="2038731" y="58038"/>
                  <a:pt x="2038731" y="114046"/>
                </a:cubicBezTo>
                <a:lnTo>
                  <a:pt x="2038731" y="924433"/>
                </a:lnTo>
                <a:cubicBezTo>
                  <a:pt x="2038731" y="980312"/>
                  <a:pt x="1993392" y="1025778"/>
                  <a:pt x="1937384" y="1025778"/>
                </a:cubicBezTo>
                <a:lnTo>
                  <a:pt x="114046" y="1025778"/>
                </a:lnTo>
                <a:cubicBezTo>
                  <a:pt x="58039" y="1025778"/>
                  <a:pt x="12700" y="980312"/>
                  <a:pt x="12700" y="924433"/>
                </a:cubicBezTo>
                <a:lnTo>
                  <a:pt x="12700" y="114046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Freeform 3"/>
          <p:cNvSpPr/>
          <p:nvPr/>
        </p:nvSpPr>
        <p:spPr>
          <a:xfrm>
            <a:off x="6245352" y="2342896"/>
            <a:ext cx="228091" cy="627380"/>
          </a:xfrm>
          <a:custGeom>
            <a:avLst/>
            <a:gdLst>
              <a:gd name="connsiteX0" fmla="*/ 12700 w 228091"/>
              <a:gd name="connsiteY0" fmla="*/ 12700 h 627380"/>
              <a:gd name="connsiteX1" fmla="*/ 12700 w 228091"/>
              <a:gd name="connsiteY1" fmla="*/ 614680 h 627380"/>
              <a:gd name="connsiteX2" fmla="*/ 215391 w 228091"/>
              <a:gd name="connsiteY2" fmla="*/ 614680 h 6273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627380">
                <a:moveTo>
                  <a:pt x="12700" y="12700"/>
                </a:moveTo>
                <a:lnTo>
                  <a:pt x="12700" y="614680"/>
                </a:lnTo>
                <a:lnTo>
                  <a:pt x="215391" y="614680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"/>
          <p:cNvSpPr/>
          <p:nvPr/>
        </p:nvSpPr>
        <p:spPr>
          <a:xfrm>
            <a:off x="6460744" y="2608834"/>
            <a:ext cx="1620774" cy="697611"/>
          </a:xfrm>
          <a:custGeom>
            <a:avLst/>
            <a:gdLst>
              <a:gd name="connsiteX0" fmla="*/ 0 w 1620774"/>
              <a:gd name="connsiteY0" fmla="*/ 69723 h 697611"/>
              <a:gd name="connsiteX1" fmla="*/ 69723 w 1620774"/>
              <a:gd name="connsiteY1" fmla="*/ 0 h 697611"/>
              <a:gd name="connsiteX2" fmla="*/ 1551050 w 1620774"/>
              <a:gd name="connsiteY2" fmla="*/ 0 h 697611"/>
              <a:gd name="connsiteX3" fmla="*/ 1620774 w 1620774"/>
              <a:gd name="connsiteY3" fmla="*/ 69723 h 697611"/>
              <a:gd name="connsiteX4" fmla="*/ 1620774 w 1620774"/>
              <a:gd name="connsiteY4" fmla="*/ 627888 h 697611"/>
              <a:gd name="connsiteX5" fmla="*/ 1551050 w 1620774"/>
              <a:gd name="connsiteY5" fmla="*/ 697611 h 697611"/>
              <a:gd name="connsiteX6" fmla="*/ 69723 w 1620774"/>
              <a:gd name="connsiteY6" fmla="*/ 697611 h 697611"/>
              <a:gd name="connsiteX7" fmla="*/ 0 w 1620774"/>
              <a:gd name="connsiteY7" fmla="*/ 627888 h 697611"/>
              <a:gd name="connsiteX8" fmla="*/ 0 w 1620774"/>
              <a:gd name="connsiteY8" fmla="*/ 69723 h 697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697611">
                <a:moveTo>
                  <a:pt x="0" y="69723"/>
                </a:moveTo>
                <a:cubicBezTo>
                  <a:pt x="0" y="31242"/>
                  <a:pt x="31241" y="0"/>
                  <a:pt x="69723" y="0"/>
                </a:cubicBezTo>
                <a:lnTo>
                  <a:pt x="1551050" y="0"/>
                </a:lnTo>
                <a:cubicBezTo>
                  <a:pt x="1589532" y="0"/>
                  <a:pt x="1620774" y="31242"/>
                  <a:pt x="1620774" y="69723"/>
                </a:cubicBezTo>
                <a:lnTo>
                  <a:pt x="1620774" y="627888"/>
                </a:lnTo>
                <a:cubicBezTo>
                  <a:pt x="1620774" y="666369"/>
                  <a:pt x="1589532" y="697611"/>
                  <a:pt x="1551050" y="697611"/>
                </a:cubicBezTo>
                <a:lnTo>
                  <a:pt x="69723" y="697611"/>
                </a:lnTo>
                <a:cubicBezTo>
                  <a:pt x="31241" y="697611"/>
                  <a:pt x="0" y="666369"/>
                  <a:pt x="0" y="627888"/>
                </a:cubicBezTo>
                <a:lnTo>
                  <a:pt x="0" y="69723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Freeform 3"/>
          <p:cNvSpPr/>
          <p:nvPr/>
        </p:nvSpPr>
        <p:spPr>
          <a:xfrm>
            <a:off x="6448044" y="2596134"/>
            <a:ext cx="1646174" cy="723011"/>
          </a:xfrm>
          <a:custGeom>
            <a:avLst/>
            <a:gdLst>
              <a:gd name="connsiteX0" fmla="*/ 12700 w 1646174"/>
              <a:gd name="connsiteY0" fmla="*/ 82423 h 723011"/>
              <a:gd name="connsiteX1" fmla="*/ 82423 w 1646174"/>
              <a:gd name="connsiteY1" fmla="*/ 12700 h 723011"/>
              <a:gd name="connsiteX2" fmla="*/ 1563750 w 1646174"/>
              <a:gd name="connsiteY2" fmla="*/ 12700 h 723011"/>
              <a:gd name="connsiteX3" fmla="*/ 1633474 w 1646174"/>
              <a:gd name="connsiteY3" fmla="*/ 82423 h 723011"/>
              <a:gd name="connsiteX4" fmla="*/ 1633474 w 1646174"/>
              <a:gd name="connsiteY4" fmla="*/ 640588 h 723011"/>
              <a:gd name="connsiteX5" fmla="*/ 1563750 w 1646174"/>
              <a:gd name="connsiteY5" fmla="*/ 710311 h 723011"/>
              <a:gd name="connsiteX6" fmla="*/ 82423 w 1646174"/>
              <a:gd name="connsiteY6" fmla="*/ 710311 h 723011"/>
              <a:gd name="connsiteX7" fmla="*/ 12700 w 1646174"/>
              <a:gd name="connsiteY7" fmla="*/ 640588 h 723011"/>
              <a:gd name="connsiteX8" fmla="*/ 12700 w 1646174"/>
              <a:gd name="connsiteY8" fmla="*/ 82423 h 7230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723011">
                <a:moveTo>
                  <a:pt x="12700" y="82423"/>
                </a:moveTo>
                <a:cubicBezTo>
                  <a:pt x="12700" y="43942"/>
                  <a:pt x="43941" y="12700"/>
                  <a:pt x="82423" y="12700"/>
                </a:cubicBezTo>
                <a:lnTo>
                  <a:pt x="1563750" y="12700"/>
                </a:lnTo>
                <a:cubicBezTo>
                  <a:pt x="1602232" y="12700"/>
                  <a:pt x="1633474" y="43942"/>
                  <a:pt x="1633474" y="82423"/>
                </a:cubicBezTo>
                <a:lnTo>
                  <a:pt x="1633474" y="640588"/>
                </a:lnTo>
                <a:cubicBezTo>
                  <a:pt x="1633474" y="679069"/>
                  <a:pt x="1602232" y="710311"/>
                  <a:pt x="1563750" y="710311"/>
                </a:cubicBezTo>
                <a:lnTo>
                  <a:pt x="82423" y="710311"/>
                </a:lnTo>
                <a:cubicBezTo>
                  <a:pt x="43941" y="710311"/>
                  <a:pt x="12700" y="679069"/>
                  <a:pt x="12700" y="640588"/>
                </a:cubicBezTo>
                <a:lnTo>
                  <a:pt x="12700" y="8242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Freeform 3"/>
          <p:cNvSpPr/>
          <p:nvPr/>
        </p:nvSpPr>
        <p:spPr>
          <a:xfrm>
            <a:off x="6245352" y="2342896"/>
            <a:ext cx="228091" cy="1735963"/>
          </a:xfrm>
          <a:custGeom>
            <a:avLst/>
            <a:gdLst>
              <a:gd name="connsiteX0" fmla="*/ 12700 w 228091"/>
              <a:gd name="connsiteY0" fmla="*/ 12700 h 1735963"/>
              <a:gd name="connsiteX1" fmla="*/ 12700 w 228091"/>
              <a:gd name="connsiteY1" fmla="*/ 1723263 h 1735963"/>
              <a:gd name="connsiteX2" fmla="*/ 215391 w 228091"/>
              <a:gd name="connsiteY2" fmla="*/ 1723263 h 17359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8091" h="1735963">
                <a:moveTo>
                  <a:pt x="12700" y="12700"/>
                </a:moveTo>
                <a:lnTo>
                  <a:pt x="12700" y="1723263"/>
                </a:lnTo>
                <a:lnTo>
                  <a:pt x="215391" y="1723263"/>
                </a:lnTo>
              </a:path>
            </a:pathLst>
          </a:custGeom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Freeform 3"/>
          <p:cNvSpPr/>
          <p:nvPr/>
        </p:nvSpPr>
        <p:spPr>
          <a:xfrm>
            <a:off x="6460744" y="3559683"/>
            <a:ext cx="1620774" cy="1012951"/>
          </a:xfrm>
          <a:custGeom>
            <a:avLst/>
            <a:gdLst>
              <a:gd name="connsiteX0" fmla="*/ 0 w 1620774"/>
              <a:gd name="connsiteY0" fmla="*/ 101345 h 1012951"/>
              <a:gd name="connsiteX1" fmla="*/ 101219 w 1620774"/>
              <a:gd name="connsiteY1" fmla="*/ 0 h 1012951"/>
              <a:gd name="connsiteX2" fmla="*/ 1519427 w 1620774"/>
              <a:gd name="connsiteY2" fmla="*/ 0 h 1012951"/>
              <a:gd name="connsiteX3" fmla="*/ 1620774 w 1620774"/>
              <a:gd name="connsiteY3" fmla="*/ 101345 h 1012951"/>
              <a:gd name="connsiteX4" fmla="*/ 1620774 w 1620774"/>
              <a:gd name="connsiteY4" fmla="*/ 911732 h 1012951"/>
              <a:gd name="connsiteX5" fmla="*/ 1519427 w 1620774"/>
              <a:gd name="connsiteY5" fmla="*/ 1012951 h 1012951"/>
              <a:gd name="connsiteX6" fmla="*/ 101219 w 1620774"/>
              <a:gd name="connsiteY6" fmla="*/ 1012951 h 1012951"/>
              <a:gd name="connsiteX7" fmla="*/ 0 w 1620774"/>
              <a:gd name="connsiteY7" fmla="*/ 911732 h 1012951"/>
              <a:gd name="connsiteX8" fmla="*/ 0 w 1620774"/>
              <a:gd name="connsiteY8" fmla="*/ 101345 h 10129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20774" h="1012951">
                <a:moveTo>
                  <a:pt x="0" y="101345"/>
                </a:moveTo>
                <a:cubicBezTo>
                  <a:pt x="0" y="45338"/>
                  <a:pt x="45338" y="0"/>
                  <a:pt x="101219" y="0"/>
                </a:cubicBezTo>
                <a:lnTo>
                  <a:pt x="1519427" y="0"/>
                </a:lnTo>
                <a:cubicBezTo>
                  <a:pt x="1575435" y="0"/>
                  <a:pt x="1620774" y="45338"/>
                  <a:pt x="1620774" y="101345"/>
                </a:cubicBezTo>
                <a:lnTo>
                  <a:pt x="1620774" y="911732"/>
                </a:lnTo>
                <a:cubicBezTo>
                  <a:pt x="1620774" y="967613"/>
                  <a:pt x="1575435" y="1012951"/>
                  <a:pt x="1519427" y="1012951"/>
                </a:cubicBezTo>
                <a:lnTo>
                  <a:pt x="101219" y="1012951"/>
                </a:lnTo>
                <a:cubicBezTo>
                  <a:pt x="45338" y="1012951"/>
                  <a:pt x="0" y="967613"/>
                  <a:pt x="0" y="911732"/>
                </a:cubicBezTo>
                <a:lnTo>
                  <a:pt x="0" y="10134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Freeform 3"/>
          <p:cNvSpPr/>
          <p:nvPr/>
        </p:nvSpPr>
        <p:spPr>
          <a:xfrm>
            <a:off x="6448044" y="3546983"/>
            <a:ext cx="1646174" cy="1038351"/>
          </a:xfrm>
          <a:custGeom>
            <a:avLst/>
            <a:gdLst>
              <a:gd name="connsiteX0" fmla="*/ 12700 w 1646174"/>
              <a:gd name="connsiteY0" fmla="*/ 114045 h 1038351"/>
              <a:gd name="connsiteX1" fmla="*/ 113919 w 1646174"/>
              <a:gd name="connsiteY1" fmla="*/ 12700 h 1038351"/>
              <a:gd name="connsiteX2" fmla="*/ 1532127 w 1646174"/>
              <a:gd name="connsiteY2" fmla="*/ 12700 h 1038351"/>
              <a:gd name="connsiteX3" fmla="*/ 1633474 w 1646174"/>
              <a:gd name="connsiteY3" fmla="*/ 114045 h 1038351"/>
              <a:gd name="connsiteX4" fmla="*/ 1633474 w 1646174"/>
              <a:gd name="connsiteY4" fmla="*/ 924432 h 1038351"/>
              <a:gd name="connsiteX5" fmla="*/ 1532127 w 1646174"/>
              <a:gd name="connsiteY5" fmla="*/ 1025651 h 1038351"/>
              <a:gd name="connsiteX6" fmla="*/ 113919 w 1646174"/>
              <a:gd name="connsiteY6" fmla="*/ 1025651 h 1038351"/>
              <a:gd name="connsiteX7" fmla="*/ 12700 w 1646174"/>
              <a:gd name="connsiteY7" fmla="*/ 924432 h 1038351"/>
              <a:gd name="connsiteX8" fmla="*/ 12700 w 1646174"/>
              <a:gd name="connsiteY8" fmla="*/ 114045 h 10383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646174" h="1038351">
                <a:moveTo>
                  <a:pt x="12700" y="114045"/>
                </a:moveTo>
                <a:cubicBezTo>
                  <a:pt x="12700" y="58038"/>
                  <a:pt x="58038" y="12700"/>
                  <a:pt x="113919" y="12700"/>
                </a:cubicBezTo>
                <a:lnTo>
                  <a:pt x="1532127" y="12700"/>
                </a:lnTo>
                <a:cubicBezTo>
                  <a:pt x="1588135" y="12700"/>
                  <a:pt x="1633474" y="58038"/>
                  <a:pt x="1633474" y="114045"/>
                </a:cubicBezTo>
                <a:lnTo>
                  <a:pt x="1633474" y="924432"/>
                </a:lnTo>
                <a:cubicBezTo>
                  <a:pt x="1633474" y="980313"/>
                  <a:pt x="1588135" y="1025651"/>
                  <a:pt x="1532127" y="1025651"/>
                </a:cubicBezTo>
                <a:lnTo>
                  <a:pt x="113919" y="1025651"/>
                </a:lnTo>
                <a:cubicBezTo>
                  <a:pt x="58038" y="1025651"/>
                  <a:pt x="12700" y="980313"/>
                  <a:pt x="12700" y="924432"/>
                </a:cubicBezTo>
                <a:lnTo>
                  <a:pt x="12700" y="114045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24200" y="444500"/>
            <a:ext cx="28829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Contributions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14</a:t>
            </a:r>
          </a:p>
        </p:txBody>
      </p:sp>
      <p:sp>
        <p:nvSpPr>
          <p:cNvPr id="32" name="TextBox 1"/>
          <p:cNvSpPr txBox="1"/>
          <p:nvPr/>
        </p:nvSpPr>
        <p:spPr>
          <a:xfrm>
            <a:off x="1473200" y="1714500"/>
            <a:ext cx="1447800" cy="2997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</a:t>
            </a: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Design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general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framework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taming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privilege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escalation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attacks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System-centric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policy</a:t>
            </a:r>
          </a:p>
          <a:p>
            <a:pPr>
              <a:lnSpc>
                <a:spcPts val="1700"/>
              </a:lnSpc>
              <a:tabLst>
                <a:tab pos="76200" algn="l"/>
                <a:tab pos="127000" algn="l"/>
                <a:tab pos="139700" algn="l"/>
                <a:tab pos="203200" algn="l"/>
                <a:tab pos="279400" algn="l"/>
                <a:tab pos="342900" algn="l"/>
                <a:tab pos="368300" algn="l"/>
                <a:tab pos="4826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enforcement</a:t>
            </a:r>
          </a:p>
        </p:txBody>
      </p:sp>
      <p:sp>
        <p:nvSpPr>
          <p:cNvPr id="33" name="TextBox 1"/>
          <p:cNvSpPr txBox="1"/>
          <p:nvPr/>
        </p:nvSpPr>
        <p:spPr>
          <a:xfrm>
            <a:off x="3594100" y="1714500"/>
            <a:ext cx="1866900" cy="4597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Implementation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Kernel-level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mandatory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access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control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based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TOMOYO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8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Callback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channel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between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kernel-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level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the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middleware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System-centric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chain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tracking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for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Intents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(inspired</a:t>
            </a:r>
          </a:p>
          <a:p>
            <a:pPr>
              <a:lnSpc>
                <a:spcPts val="1700"/>
              </a:lnSpc>
              <a:tabLst>
                <a:tab pos="406400" algn="l"/>
                <a:tab pos="444500" algn="l"/>
                <a:tab pos="469900" algn="l"/>
                <a:tab pos="482600" algn="l"/>
                <a:tab pos="495300" algn="l"/>
                <a:tab pos="533400" algn="l"/>
                <a:tab pos="596900" algn="l"/>
                <a:tab pos="635000" algn="l"/>
                <a:tab pos="647700" algn="l"/>
                <a:tab pos="673100" algn="l"/>
                <a:tab pos="685800" algn="l"/>
                <a:tab pos="723900" algn="l"/>
                <a:tab pos="762000" algn="l"/>
              </a:tabLst>
            </a:pPr>
            <a:r>
              <a:rPr lang="en-US" altLang="zh-CN" dirty="0" smtClean="0"/>
              <a:t>								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by</a:t>
            </a:r>
            <a:r>
              <a:rPr lang="en-US" altLang="zh-CN" sz="15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QUIRE)</a:t>
            </a:r>
          </a:p>
        </p:txBody>
      </p:sp>
      <p:sp>
        <p:nvSpPr>
          <p:cNvPr id="34" name="TextBox 1"/>
          <p:cNvSpPr txBox="1"/>
          <p:nvPr/>
        </p:nvSpPr>
        <p:spPr>
          <a:xfrm>
            <a:off x="6629400" y="1714500"/>
            <a:ext cx="1270000" cy="2667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1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</a:t>
            </a:r>
            <a:r>
              <a:rPr lang="en-US" altLang="zh-CN" sz="21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Tests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15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98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inter-</a:t>
            </a:r>
          </a:p>
          <a:p>
            <a:pPr>
              <a:lnSpc>
                <a:spcPts val="17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dirty="0" smtClean="0"/>
              <a:t>			</a:t>
            </a: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application</a:t>
            </a:r>
          </a:p>
          <a:p>
            <a:pPr>
              <a:lnSpc>
                <a:spcPts val="1700"/>
              </a:lnSpc>
              <a:tabLst>
                <a:tab pos="25400" algn="l"/>
                <a:tab pos="152400" algn="l"/>
                <a:tab pos="177800" algn="l"/>
                <a:tab pos="203200" algn="l"/>
              </a:tabLst>
            </a:pPr>
            <a:r>
              <a:rPr lang="en-US" altLang="zh-CN" sz="1596" dirty="0" smtClean="0">
                <a:solidFill>
                  <a:srgbClr val="000000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5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669442" y="1495298"/>
            <a:ext cx="952455" cy="4427715"/>
          </a:xfrm>
          <a:custGeom>
            <a:avLst/>
            <a:gdLst>
              <a:gd name="connsiteX0" fmla="*/ 27965 w 952455"/>
              <a:gd name="connsiteY0" fmla="*/ 12700 h 4427715"/>
              <a:gd name="connsiteX1" fmla="*/ 27965 w 952455"/>
              <a:gd name="connsiteY1" fmla="*/ 4415015 h 4427715"/>
              <a:gd name="connsiteX2" fmla="*/ 12700 w 952455"/>
              <a:gd name="connsiteY2" fmla="*/ 4399737 h 4427715"/>
              <a:gd name="connsiteX3" fmla="*/ 12700 w 952455"/>
              <a:gd name="connsiteY3" fmla="*/ 27940 h 4427715"/>
              <a:gd name="connsiteX4" fmla="*/ 27965 w 952455"/>
              <a:gd name="connsiteY4" fmla="*/ 12700 h 44277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52455" h="4427715">
                <a:moveTo>
                  <a:pt x="27965" y="12700"/>
                </a:moveTo>
                <a:cubicBezTo>
                  <a:pt x="1243685" y="1228344"/>
                  <a:pt x="1243685" y="3199384"/>
                  <a:pt x="27965" y="4415015"/>
                </a:cubicBezTo>
                <a:lnTo>
                  <a:pt x="12700" y="4399737"/>
                </a:lnTo>
                <a:cubicBezTo>
                  <a:pt x="1219936" y="3192526"/>
                  <a:pt x="1219936" y="1235202"/>
                  <a:pt x="12700" y="27940"/>
                </a:cubicBezTo>
                <a:lnTo>
                  <a:pt x="27965" y="12700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768EA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1197914" y="1980615"/>
            <a:ext cx="7217029" cy="711403"/>
          </a:xfrm>
          <a:custGeom>
            <a:avLst/>
            <a:gdLst>
              <a:gd name="connsiteX0" fmla="*/ 0 w 7217029"/>
              <a:gd name="connsiteY0" fmla="*/ 711403 h 711403"/>
              <a:gd name="connsiteX1" fmla="*/ 7217029 w 7217029"/>
              <a:gd name="connsiteY1" fmla="*/ 711403 h 711403"/>
              <a:gd name="connsiteX2" fmla="*/ 7217029 w 7217029"/>
              <a:gd name="connsiteY2" fmla="*/ 0 h 711403"/>
              <a:gd name="connsiteX3" fmla="*/ 0 w 7217029"/>
              <a:gd name="connsiteY3" fmla="*/ 0 h 711403"/>
              <a:gd name="connsiteX4" fmla="*/ 0 w 7217029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17029" h="711403">
                <a:moveTo>
                  <a:pt x="0" y="711403"/>
                </a:moveTo>
                <a:lnTo>
                  <a:pt x="7217029" y="711403"/>
                </a:lnTo>
                <a:lnTo>
                  <a:pt x="7217029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F78B31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185214" y="1967915"/>
            <a:ext cx="7242429" cy="736803"/>
          </a:xfrm>
          <a:custGeom>
            <a:avLst/>
            <a:gdLst>
              <a:gd name="connsiteX0" fmla="*/ 12700 w 7242429"/>
              <a:gd name="connsiteY0" fmla="*/ 724103 h 736803"/>
              <a:gd name="connsiteX1" fmla="*/ 7229729 w 7242429"/>
              <a:gd name="connsiteY1" fmla="*/ 724103 h 736803"/>
              <a:gd name="connsiteX2" fmla="*/ 7229729 w 7242429"/>
              <a:gd name="connsiteY2" fmla="*/ 12700 h 736803"/>
              <a:gd name="connsiteX3" fmla="*/ 12700 w 7242429"/>
              <a:gd name="connsiteY3" fmla="*/ 12700 h 736803"/>
              <a:gd name="connsiteX4" fmla="*/ 12700 w 7242429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242429" h="736803">
                <a:moveTo>
                  <a:pt x="12700" y="724103"/>
                </a:moveTo>
                <a:lnTo>
                  <a:pt x="7229729" y="724103"/>
                </a:lnTo>
                <a:lnTo>
                  <a:pt x="7229729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53300" y="1891665"/>
            <a:ext cx="889190" cy="889254"/>
          </a:xfrm>
          <a:custGeom>
            <a:avLst/>
            <a:gdLst>
              <a:gd name="connsiteX0" fmla="*/ 0 w 889190"/>
              <a:gd name="connsiteY0" fmla="*/ 444627 h 889254"/>
              <a:gd name="connsiteX1" fmla="*/ 444614 w 889190"/>
              <a:gd name="connsiteY1" fmla="*/ 0 h 889254"/>
              <a:gd name="connsiteX2" fmla="*/ 889190 w 889190"/>
              <a:gd name="connsiteY2" fmla="*/ 444627 h 889254"/>
              <a:gd name="connsiteX3" fmla="*/ 444614 w 889190"/>
              <a:gd name="connsiteY3" fmla="*/ 889254 h 889254"/>
              <a:gd name="connsiteX4" fmla="*/ 0 w 889190"/>
              <a:gd name="connsiteY4" fmla="*/ 444627 h 889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190" h="889254">
                <a:moveTo>
                  <a:pt x="0" y="444627"/>
                </a:moveTo>
                <a:cubicBezTo>
                  <a:pt x="0" y="199136"/>
                  <a:pt x="199059" y="0"/>
                  <a:pt x="444614" y="0"/>
                </a:cubicBezTo>
                <a:cubicBezTo>
                  <a:pt x="690181" y="0"/>
                  <a:pt x="889190" y="199136"/>
                  <a:pt x="889190" y="444627"/>
                </a:cubicBezTo>
                <a:cubicBezTo>
                  <a:pt x="889190" y="690245"/>
                  <a:pt x="690181" y="889254"/>
                  <a:pt x="444614" y="889254"/>
                </a:cubicBezTo>
                <a:cubicBezTo>
                  <a:pt x="199059" y="889254"/>
                  <a:pt x="0" y="690245"/>
                  <a:pt x="0" y="4446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40600" y="1878965"/>
            <a:ext cx="914590" cy="914654"/>
          </a:xfrm>
          <a:custGeom>
            <a:avLst/>
            <a:gdLst>
              <a:gd name="connsiteX0" fmla="*/ 12700 w 914590"/>
              <a:gd name="connsiteY0" fmla="*/ 457327 h 914654"/>
              <a:gd name="connsiteX1" fmla="*/ 457314 w 914590"/>
              <a:gd name="connsiteY1" fmla="*/ 12700 h 914654"/>
              <a:gd name="connsiteX2" fmla="*/ 901890 w 914590"/>
              <a:gd name="connsiteY2" fmla="*/ 457327 h 914654"/>
              <a:gd name="connsiteX3" fmla="*/ 457314 w 914590"/>
              <a:gd name="connsiteY3" fmla="*/ 901954 h 914654"/>
              <a:gd name="connsiteX4" fmla="*/ 12700 w 914590"/>
              <a:gd name="connsiteY4" fmla="*/ 457327 h 91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590" h="914654">
                <a:moveTo>
                  <a:pt x="12700" y="457327"/>
                </a:moveTo>
                <a:cubicBezTo>
                  <a:pt x="12700" y="211836"/>
                  <a:pt x="211759" y="12700"/>
                  <a:pt x="457314" y="12700"/>
                </a:cubicBezTo>
                <a:cubicBezTo>
                  <a:pt x="702881" y="12700"/>
                  <a:pt x="901890" y="211836"/>
                  <a:pt x="901890" y="457327"/>
                </a:cubicBezTo>
                <a:cubicBezTo>
                  <a:pt x="901890" y="702945"/>
                  <a:pt x="702881" y="901954"/>
                  <a:pt x="457314" y="901954"/>
                </a:cubicBezTo>
                <a:cubicBezTo>
                  <a:pt x="211759" y="901954"/>
                  <a:pt x="12700" y="702945"/>
                  <a:pt x="12700" y="45732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560195" y="3229914"/>
            <a:ext cx="6854698" cy="711403"/>
          </a:xfrm>
          <a:custGeom>
            <a:avLst/>
            <a:gdLst>
              <a:gd name="connsiteX0" fmla="*/ 0 w 6854698"/>
              <a:gd name="connsiteY0" fmla="*/ 711403 h 711403"/>
              <a:gd name="connsiteX1" fmla="*/ 6854698 w 6854698"/>
              <a:gd name="connsiteY1" fmla="*/ 711403 h 711403"/>
              <a:gd name="connsiteX2" fmla="*/ 6854698 w 6854698"/>
              <a:gd name="connsiteY2" fmla="*/ 0 h 711403"/>
              <a:gd name="connsiteX3" fmla="*/ 0 w 6854698"/>
              <a:gd name="connsiteY3" fmla="*/ 0 h 711403"/>
              <a:gd name="connsiteX4" fmla="*/ 0 w 6854698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54698" h="711403">
                <a:moveTo>
                  <a:pt x="0" y="711403"/>
                </a:moveTo>
                <a:lnTo>
                  <a:pt x="6854698" y="711403"/>
                </a:lnTo>
                <a:lnTo>
                  <a:pt x="6854698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4DAD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547495" y="3217214"/>
            <a:ext cx="6880098" cy="736803"/>
          </a:xfrm>
          <a:custGeom>
            <a:avLst/>
            <a:gdLst>
              <a:gd name="connsiteX0" fmla="*/ 12700 w 6880098"/>
              <a:gd name="connsiteY0" fmla="*/ 724103 h 736803"/>
              <a:gd name="connsiteX1" fmla="*/ 6867398 w 6880098"/>
              <a:gd name="connsiteY1" fmla="*/ 724103 h 736803"/>
              <a:gd name="connsiteX2" fmla="*/ 6867398 w 6880098"/>
              <a:gd name="connsiteY2" fmla="*/ 12700 h 736803"/>
              <a:gd name="connsiteX3" fmla="*/ 12700 w 6880098"/>
              <a:gd name="connsiteY3" fmla="*/ 12700 h 736803"/>
              <a:gd name="connsiteX4" fmla="*/ 12700 w 6880098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6880098" h="736803">
                <a:moveTo>
                  <a:pt x="12700" y="724103"/>
                </a:moveTo>
                <a:lnTo>
                  <a:pt x="6867398" y="724103"/>
                </a:lnTo>
                <a:lnTo>
                  <a:pt x="6867398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115618" y="3140964"/>
            <a:ext cx="889203" cy="889253"/>
          </a:xfrm>
          <a:custGeom>
            <a:avLst/>
            <a:gdLst>
              <a:gd name="connsiteX0" fmla="*/ 0 w 889203"/>
              <a:gd name="connsiteY0" fmla="*/ 444626 h 889253"/>
              <a:gd name="connsiteX1" fmla="*/ 444576 w 889203"/>
              <a:gd name="connsiteY1" fmla="*/ 0 h 889253"/>
              <a:gd name="connsiteX2" fmla="*/ 889203 w 889203"/>
              <a:gd name="connsiteY2" fmla="*/ 444626 h 889253"/>
              <a:gd name="connsiteX3" fmla="*/ 444576 w 889203"/>
              <a:gd name="connsiteY3" fmla="*/ 889253 h 889253"/>
              <a:gd name="connsiteX4" fmla="*/ 0 w 889203"/>
              <a:gd name="connsiteY4" fmla="*/ 444626 h 8892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203" h="889253">
                <a:moveTo>
                  <a:pt x="0" y="444626"/>
                </a:moveTo>
                <a:cubicBezTo>
                  <a:pt x="0" y="199008"/>
                  <a:pt x="199085" y="0"/>
                  <a:pt x="444576" y="0"/>
                </a:cubicBezTo>
                <a:cubicBezTo>
                  <a:pt x="690194" y="0"/>
                  <a:pt x="889203" y="199008"/>
                  <a:pt x="889203" y="444626"/>
                </a:cubicBezTo>
                <a:cubicBezTo>
                  <a:pt x="889203" y="690245"/>
                  <a:pt x="690194" y="889253"/>
                  <a:pt x="444576" y="889253"/>
                </a:cubicBezTo>
                <a:cubicBezTo>
                  <a:pt x="199085" y="889253"/>
                  <a:pt x="0" y="690245"/>
                  <a:pt x="0" y="444626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102918" y="3128264"/>
            <a:ext cx="914603" cy="914653"/>
          </a:xfrm>
          <a:custGeom>
            <a:avLst/>
            <a:gdLst>
              <a:gd name="connsiteX0" fmla="*/ 12700 w 914603"/>
              <a:gd name="connsiteY0" fmla="*/ 457326 h 914653"/>
              <a:gd name="connsiteX1" fmla="*/ 457276 w 914603"/>
              <a:gd name="connsiteY1" fmla="*/ 12700 h 914653"/>
              <a:gd name="connsiteX2" fmla="*/ 901903 w 914603"/>
              <a:gd name="connsiteY2" fmla="*/ 457326 h 914653"/>
              <a:gd name="connsiteX3" fmla="*/ 457276 w 914603"/>
              <a:gd name="connsiteY3" fmla="*/ 901953 h 914653"/>
              <a:gd name="connsiteX4" fmla="*/ 12700 w 914603"/>
              <a:gd name="connsiteY4" fmla="*/ 457326 h 914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603" h="914653">
                <a:moveTo>
                  <a:pt x="12700" y="457326"/>
                </a:moveTo>
                <a:cubicBezTo>
                  <a:pt x="12700" y="211708"/>
                  <a:pt x="211785" y="12700"/>
                  <a:pt x="457276" y="12700"/>
                </a:cubicBezTo>
                <a:cubicBezTo>
                  <a:pt x="702894" y="12700"/>
                  <a:pt x="901903" y="211708"/>
                  <a:pt x="901903" y="457326"/>
                </a:cubicBezTo>
                <a:cubicBezTo>
                  <a:pt x="901903" y="702945"/>
                  <a:pt x="702894" y="901953"/>
                  <a:pt x="457276" y="901953"/>
                </a:cubicBezTo>
                <a:cubicBezTo>
                  <a:pt x="211785" y="901953"/>
                  <a:pt x="12700" y="702945"/>
                  <a:pt x="12700" y="457326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08303" y="4526077"/>
            <a:ext cx="7006590" cy="711403"/>
          </a:xfrm>
          <a:custGeom>
            <a:avLst/>
            <a:gdLst>
              <a:gd name="connsiteX0" fmla="*/ 0 w 7006590"/>
              <a:gd name="connsiteY0" fmla="*/ 711403 h 711403"/>
              <a:gd name="connsiteX1" fmla="*/ 7006590 w 7006590"/>
              <a:gd name="connsiteY1" fmla="*/ 711403 h 711403"/>
              <a:gd name="connsiteX2" fmla="*/ 7006590 w 7006590"/>
              <a:gd name="connsiteY2" fmla="*/ 0 h 711403"/>
              <a:gd name="connsiteX3" fmla="*/ 0 w 7006590"/>
              <a:gd name="connsiteY3" fmla="*/ 0 h 711403"/>
              <a:gd name="connsiteX4" fmla="*/ 0 w 7006590"/>
              <a:gd name="connsiteY4" fmla="*/ 711403 h 7114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06590" h="711403">
                <a:moveTo>
                  <a:pt x="0" y="711403"/>
                </a:moveTo>
                <a:lnTo>
                  <a:pt x="7006590" y="711403"/>
                </a:lnTo>
                <a:lnTo>
                  <a:pt x="7006590" y="0"/>
                </a:lnTo>
                <a:lnTo>
                  <a:pt x="0" y="0"/>
                </a:lnTo>
                <a:lnTo>
                  <a:pt x="0" y="711403"/>
                </a:lnTo>
              </a:path>
            </a:pathLst>
          </a:custGeom>
          <a:solidFill>
            <a:srgbClr val="836AA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1395603" y="4513377"/>
            <a:ext cx="7031990" cy="736803"/>
          </a:xfrm>
          <a:custGeom>
            <a:avLst/>
            <a:gdLst>
              <a:gd name="connsiteX0" fmla="*/ 12700 w 7031990"/>
              <a:gd name="connsiteY0" fmla="*/ 724103 h 736803"/>
              <a:gd name="connsiteX1" fmla="*/ 7019290 w 7031990"/>
              <a:gd name="connsiteY1" fmla="*/ 724103 h 736803"/>
              <a:gd name="connsiteX2" fmla="*/ 7019290 w 7031990"/>
              <a:gd name="connsiteY2" fmla="*/ 12700 h 736803"/>
              <a:gd name="connsiteX3" fmla="*/ 12700 w 7031990"/>
              <a:gd name="connsiteY3" fmla="*/ 12700 h 736803"/>
              <a:gd name="connsiteX4" fmla="*/ 12700 w 7031990"/>
              <a:gd name="connsiteY4" fmla="*/ 724103 h 736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31990" h="736803">
                <a:moveTo>
                  <a:pt x="12700" y="724103"/>
                </a:moveTo>
                <a:lnTo>
                  <a:pt x="7019290" y="724103"/>
                </a:lnTo>
                <a:lnTo>
                  <a:pt x="7019290" y="12700"/>
                </a:lnTo>
                <a:lnTo>
                  <a:pt x="12700" y="12700"/>
                </a:lnTo>
                <a:lnTo>
                  <a:pt x="12700" y="724103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963625" y="4437126"/>
            <a:ext cx="889304" cy="889254"/>
          </a:xfrm>
          <a:custGeom>
            <a:avLst/>
            <a:gdLst>
              <a:gd name="connsiteX0" fmla="*/ 0 w 889304"/>
              <a:gd name="connsiteY0" fmla="*/ 444627 h 889254"/>
              <a:gd name="connsiteX1" fmla="*/ 444677 w 889304"/>
              <a:gd name="connsiteY1" fmla="*/ 0 h 889254"/>
              <a:gd name="connsiteX2" fmla="*/ 889304 w 889304"/>
              <a:gd name="connsiteY2" fmla="*/ 444627 h 889254"/>
              <a:gd name="connsiteX3" fmla="*/ 444677 w 889304"/>
              <a:gd name="connsiteY3" fmla="*/ 889253 h 889254"/>
              <a:gd name="connsiteX4" fmla="*/ 0 w 889304"/>
              <a:gd name="connsiteY4" fmla="*/ 444627 h 8892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889304" h="889254">
                <a:moveTo>
                  <a:pt x="0" y="444627"/>
                </a:moveTo>
                <a:cubicBezTo>
                  <a:pt x="0" y="199008"/>
                  <a:pt x="199072" y="0"/>
                  <a:pt x="444677" y="0"/>
                </a:cubicBezTo>
                <a:cubicBezTo>
                  <a:pt x="690168" y="0"/>
                  <a:pt x="889304" y="199008"/>
                  <a:pt x="889304" y="444627"/>
                </a:cubicBezTo>
                <a:cubicBezTo>
                  <a:pt x="889304" y="690117"/>
                  <a:pt x="690168" y="889253"/>
                  <a:pt x="444677" y="889253"/>
                </a:cubicBezTo>
                <a:cubicBezTo>
                  <a:pt x="199072" y="889253"/>
                  <a:pt x="0" y="690117"/>
                  <a:pt x="0" y="444627"/>
                </a:cubicBez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950925" y="4424426"/>
            <a:ext cx="914704" cy="914654"/>
          </a:xfrm>
          <a:custGeom>
            <a:avLst/>
            <a:gdLst>
              <a:gd name="connsiteX0" fmla="*/ 12700 w 914704"/>
              <a:gd name="connsiteY0" fmla="*/ 457327 h 914654"/>
              <a:gd name="connsiteX1" fmla="*/ 457377 w 914704"/>
              <a:gd name="connsiteY1" fmla="*/ 12700 h 914654"/>
              <a:gd name="connsiteX2" fmla="*/ 902004 w 914704"/>
              <a:gd name="connsiteY2" fmla="*/ 457327 h 914654"/>
              <a:gd name="connsiteX3" fmla="*/ 457377 w 914704"/>
              <a:gd name="connsiteY3" fmla="*/ 901953 h 914654"/>
              <a:gd name="connsiteX4" fmla="*/ 12700 w 914704"/>
              <a:gd name="connsiteY4" fmla="*/ 457327 h 91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704" h="914654">
                <a:moveTo>
                  <a:pt x="12700" y="457327"/>
                </a:moveTo>
                <a:cubicBezTo>
                  <a:pt x="12700" y="211708"/>
                  <a:pt x="211772" y="12700"/>
                  <a:pt x="457377" y="12700"/>
                </a:cubicBezTo>
                <a:cubicBezTo>
                  <a:pt x="702868" y="12700"/>
                  <a:pt x="902004" y="211708"/>
                  <a:pt x="902004" y="457327"/>
                </a:cubicBezTo>
                <a:cubicBezTo>
                  <a:pt x="902004" y="702817"/>
                  <a:pt x="702868" y="901953"/>
                  <a:pt x="457377" y="901953"/>
                </a:cubicBezTo>
                <a:cubicBezTo>
                  <a:pt x="211772" y="901953"/>
                  <a:pt x="12700" y="702817"/>
                  <a:pt x="12700" y="457327"/>
                </a:cubicBez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95B3D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467100" y="444500"/>
            <a:ext cx="21971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15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752600" y="2159000"/>
            <a:ext cx="5765800" cy="289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>
                <a:tab pos="215900" algn="l"/>
                <a:tab pos="368300" algn="l"/>
              </a:tabLst>
            </a:pP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Effectiveness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(attack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prevention)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215900" algn="l"/>
                <a:tab pos="368300" algn="l"/>
              </a:tabLst>
            </a:pPr>
            <a:r>
              <a:rPr lang="en-US" altLang="zh-CN" dirty="0" smtClean="0"/>
              <a:t>		</a:t>
            </a:r>
            <a:r>
              <a:rPr lang="en-US" altLang="zh-CN" sz="2798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Performance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>
                <a:tab pos="215900" algn="l"/>
                <a:tab pos="368300" algn="l"/>
              </a:tabLst>
            </a:pPr>
            <a:r>
              <a:rPr lang="en-US" altLang="zh-CN" dirty="0" smtClean="0"/>
              <a:t>	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Rate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of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falsely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denied</a:t>
            </a:r>
            <a:r>
              <a:rPr lang="en-US" altLang="zh-CN" sz="27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7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communications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54100" y="2146300"/>
            <a:ext cx="635000" cy="306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228600" algn="l"/>
                <a:tab pos="381000" algn="l"/>
              </a:tabLst>
            </a:pPr>
            <a:r>
              <a:rPr lang="en-US" altLang="zh-CN" sz="3998" dirty="0" smtClean="0">
                <a:solidFill>
                  <a:srgbClr val="F68B31"/>
                </a:solidFill>
                <a:latin typeface="Calibri" pitchFamily="18" charset="0"/>
                <a:cs typeface="Calibri" pitchFamily="18" charset="0"/>
              </a:rPr>
              <a:t>1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800"/>
              </a:lnSpc>
              <a:tabLst>
                <a:tab pos="228600" algn="l"/>
                <a:tab pos="3810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dirty="0" smtClean="0">
                <a:solidFill>
                  <a:srgbClr val="4DADC6"/>
                </a:solidFill>
                <a:latin typeface="Calibri" pitchFamily="18" charset="0"/>
                <a:cs typeface="Calibri" pitchFamily="18" charset="0"/>
              </a:rPr>
              <a:t>2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4300"/>
              </a:lnSpc>
              <a:tabLst>
                <a:tab pos="228600" algn="l"/>
                <a:tab pos="381000" algn="l"/>
              </a:tabLst>
            </a:pPr>
            <a:r>
              <a:rPr lang="en-US" altLang="zh-CN" dirty="0" smtClean="0"/>
              <a:t>	</a:t>
            </a:r>
            <a:r>
              <a:rPr lang="en-US" altLang="zh-CN" sz="3996" dirty="0" smtClean="0">
                <a:solidFill>
                  <a:srgbClr val="836AA5"/>
                </a:solidFill>
                <a:latin typeface="Calibri" pitchFamily="18" charset="0"/>
                <a:cs typeface="Calibri" pitchFamily="18" charset="0"/>
              </a:rPr>
              <a:t>3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38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647700" y="2222500"/>
            <a:ext cx="7835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035300" algn="l"/>
              </a:tabLst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Study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  <a:p>
            <a:pPr>
              <a:lnSpc>
                <a:spcPts val="4800"/>
              </a:lnSpc>
              <a:tabLst>
                <a:tab pos="30353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Patterns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16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67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7900"/>
            <a:ext cx="8801100" cy="5880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444500"/>
            <a:ext cx="80518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IPC-based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17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300"/>
            <a:ext cx="9144000" cy="5600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28700" y="139700"/>
            <a:ext cx="7073900" cy="110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1866900" algn="l"/>
              </a:tabLst>
            </a:pP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File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Socket-based</a:t>
            </a:r>
            <a:r>
              <a:rPr lang="en-US" altLang="zh-CN" sz="3998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8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</a:p>
          <a:p>
            <a:pPr>
              <a:lnSpc>
                <a:spcPts val="4700"/>
              </a:lnSpc>
              <a:tabLst>
                <a:tab pos="1866900" algn="l"/>
              </a:tabLst>
            </a:pPr>
            <a:r>
              <a:rPr lang="en-US" altLang="zh-CN" dirty="0" smtClean="0"/>
              <a:t>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Communication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18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2400" y="6667500"/>
            <a:ext cx="5867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52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Middleware layer</a:t>
            </a:r>
            <a:r>
              <a:rPr lang="en-US" smtClean="0"/>
              <a:t>: Android </a:t>
            </a:r>
            <a:r>
              <a:rPr lang="en-US" dirty="0" smtClean="0"/>
              <a:t>framework vulnerabilities based attacks</a:t>
            </a:r>
          </a:p>
          <a:p>
            <a:pPr lvl="1"/>
            <a:r>
              <a:rPr lang="en-US" dirty="0" smtClean="0"/>
              <a:t>Permission </a:t>
            </a:r>
            <a:r>
              <a:rPr lang="en-US" dirty="0" smtClean="0"/>
              <a:t>re-delegation (confused deputy attacks)</a:t>
            </a:r>
          </a:p>
          <a:p>
            <a:pPr lvl="1"/>
            <a:r>
              <a:rPr lang="en-US" dirty="0" smtClean="0"/>
              <a:t> Collusion attacks</a:t>
            </a:r>
          </a:p>
          <a:p>
            <a:r>
              <a:rPr lang="en-US" dirty="0" smtClean="0"/>
              <a:t>Kernel layer: system </a:t>
            </a:r>
            <a:r>
              <a:rPr lang="en-US" dirty="0" smtClean="0"/>
              <a:t>vulnerability based </a:t>
            </a:r>
            <a:r>
              <a:rPr lang="en-US" dirty="0" smtClean="0"/>
              <a:t>attacks</a:t>
            </a:r>
            <a:endParaRPr lang="en-US" i="1" dirty="0" smtClean="0"/>
          </a:p>
          <a:p>
            <a:pPr lvl="1"/>
            <a:r>
              <a:rPr lang="en-US" dirty="0" smtClean="0"/>
              <a:t>Root </a:t>
            </a:r>
            <a:r>
              <a:rPr lang="en-US" dirty="0" smtClean="0"/>
              <a:t>exploits (e.g. </a:t>
            </a:r>
            <a:r>
              <a:rPr lang="en-US" dirty="0" err="1" smtClean="0"/>
              <a:t>adbd</a:t>
            </a:r>
            <a:r>
              <a:rPr lang="en-US" dirty="0" smtClean="0"/>
              <a:t> bug used by </a:t>
            </a:r>
            <a:r>
              <a:rPr lang="en-US" dirty="0" err="1" smtClean="0"/>
              <a:t>DroidKungfu</a:t>
            </a:r>
            <a:r>
              <a:rPr lang="en-US" dirty="0" smtClean="0"/>
              <a:t> malware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Control flow attacks (code injection attacks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1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9144000"/>
              <a:gd name="connsiteY0" fmla="*/ 6858000 h 6858000"/>
              <a:gd name="connsiteX1" fmla="*/ 9144000 w 9144000"/>
              <a:gd name="connsiteY1" fmla="*/ 6858000 h 6858000"/>
              <a:gd name="connsiteX2" fmla="*/ 9144000 w 9144000"/>
              <a:gd name="connsiteY2" fmla="*/ 0 h 6858000"/>
              <a:gd name="connsiteX3" fmla="*/ 0 w 9144000"/>
              <a:gd name="connsiteY3" fmla="*/ 0 h 6858000"/>
              <a:gd name="connsiteX4" fmla="*/ 0 w 9144000"/>
              <a:gd name="connsiteY4" fmla="*/ 6858000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68700"/>
            <a:ext cx="3721100" cy="28067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2600" y="444500"/>
            <a:ext cx="8242300" cy="3606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>
                <a:tab pos="342900" algn="l"/>
                <a:tab pos="1104900" algn="l"/>
              </a:tabLst>
            </a:pPr>
            <a:r>
              <a:rPr lang="en-US" altLang="zh-CN" dirty="0" smtClean="0"/>
              <a:t>		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Conclusion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Future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Work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First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general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approach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towards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tackling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privilege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escalation</a:t>
            </a:r>
          </a:p>
          <a:p>
            <a:pPr>
              <a:lnSpc>
                <a:spcPts val="2800"/>
              </a:lnSpc>
              <a:tabLst>
                <a:tab pos="342900" algn="l"/>
                <a:tab pos="1104900" algn="l"/>
              </a:tabLst>
            </a:pPr>
            <a:r>
              <a:rPr lang="en-US" altLang="zh-CN" dirty="0" smtClean="0"/>
              <a:t>	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attacks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(at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application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level)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Runtime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monitoring,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quite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efficient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negatives</a:t>
            </a:r>
          </a:p>
          <a:p>
            <a:pPr>
              <a:lnSpc>
                <a:spcPts val="3400"/>
              </a:lnSpc>
              <a:tabLst>
                <a:tab pos="342900" algn="l"/>
                <a:tab pos="1104900" algn="l"/>
              </a:tabLst>
            </a:pPr>
            <a:r>
              <a:rPr lang="en-US" altLang="zh-CN" sz="2606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false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positives,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but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conceptually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they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are</a:t>
            </a:r>
            <a:r>
              <a:rPr lang="en-US" altLang="zh-CN" sz="260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possible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>
                <a:tab pos="342900" algn="l"/>
                <a:tab pos="1104900" algn="l"/>
              </a:tabLst>
            </a:pPr>
            <a:r>
              <a:rPr lang="en-US" altLang="zh-CN" sz="2604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Current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work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939800" y="4127500"/>
            <a:ext cx="127000" cy="152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5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Wingdings 2" pitchFamily="18" charset="0"/>
                <a:cs typeface="Wingdings 2" pitchFamily="18" charset="0"/>
              </a:rPr>
              <a:t>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219200" y="4152900"/>
            <a:ext cx="3975100" cy="151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Large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scale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evaluation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Automatic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policy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engineering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IPC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call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chain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tracking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Applying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XManDroid</a:t>
            </a:r>
            <a:r>
              <a:rPr lang="en-US" altLang="zh-CN" sz="24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2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framework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712200" y="6515100"/>
            <a:ext cx="152400" cy="15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200"/>
              </a:lnSpc>
              <a:tabLst/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19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223000" y="6019800"/>
            <a:ext cx="18034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996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BizzTrust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52400" y="5765800"/>
            <a:ext cx="5867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400"/>
              </a:lnSpc>
              <a:tabLst>
                <a:tab pos="1054100" algn="l"/>
              </a:tabLst>
            </a:pPr>
            <a:r>
              <a:rPr lang="en-US" altLang="zh-CN" dirty="0" smtClean="0"/>
              <a:t>	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domain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isolation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Android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900"/>
              </a:lnSpc>
              <a:tabLst>
                <a:tab pos="1054100" algn="l"/>
              </a:tabLst>
            </a:pP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@FraunhoferSIT/CASED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Alexandra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Dmitrienko,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NDSS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2012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DO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NOT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DISTRIBUTE</a:t>
            </a:r>
            <a:r>
              <a:rPr lang="en-US" altLang="zh-CN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200" dirty="0" smtClean="0">
                <a:solidFill>
                  <a:srgbClr val="FFFFFF"/>
                </a:solidFill>
                <a:latin typeface="Calibri" pitchFamily="18" charset="0"/>
                <a:cs typeface="Calibri" pitchFamily="18" charset="0"/>
              </a:rPr>
              <a:t>FURTHER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0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2100" y="2921000"/>
            <a:ext cx="6375400" cy="3205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9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/>
              <a:t>Soundcomber</a:t>
            </a:r>
            <a:br>
              <a:rPr lang="en-US"/>
            </a:br>
            <a:r>
              <a:rPr lang="en-US" sz="3400"/>
              <a:t>A Stealthy and Context-Aware </a:t>
            </a:r>
            <a:br>
              <a:rPr lang="en-US" sz="3400"/>
            </a:br>
            <a:r>
              <a:rPr lang="en-US" sz="3400"/>
              <a:t>Sound Trojan for Smartphones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92969" y="3714750"/>
            <a:ext cx="7358063" cy="2321719"/>
          </a:xfrm>
          <a:ln/>
        </p:spPr>
        <p:txBody>
          <a:bodyPr>
            <a:normAutofit fontScale="85000" lnSpcReduction="10000"/>
          </a:bodyPr>
          <a:lstStyle/>
          <a:p>
            <a:r>
              <a:rPr lang="en-US"/>
              <a:t>Roman Schlegel</a:t>
            </a:r>
          </a:p>
          <a:p>
            <a:r>
              <a:rPr lang="en-US" sz="1700"/>
              <a:t>City University of Hong Kong</a:t>
            </a:r>
          </a:p>
          <a:p>
            <a:endParaRPr lang="en-US"/>
          </a:p>
          <a:p>
            <a:r>
              <a:rPr lang="en-US"/>
              <a:t>Kehuan Zhang, Xiaoyong Zhou, Mehool Intwala, </a:t>
            </a:r>
          </a:p>
          <a:p>
            <a:r>
              <a:rPr lang="en-US"/>
              <a:t>Apu Kapadia, XiaoFeng Wang</a:t>
            </a:r>
          </a:p>
          <a:p>
            <a:r>
              <a:rPr lang="en-US" sz="1700"/>
              <a:t>Indiana University Bloomington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60766" y="64775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9" r="12529"/>
          <a:stretch>
            <a:fillRect/>
          </a:stretch>
        </p:blipFill>
        <p:spPr bwMode="auto">
          <a:xfrm>
            <a:off x="5045273" y="2027039"/>
            <a:ext cx="2884289" cy="384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r>
              <a:rPr lang="en-US" sz="4500"/>
              <a:t>The smartphone in your pocket is really a computer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1 GHz Processor</a:t>
            </a:r>
          </a:p>
          <a:p>
            <a:r>
              <a:rPr lang="en-US"/>
              <a:t>512MB / 16GB</a:t>
            </a:r>
          </a:p>
          <a:p>
            <a:r>
              <a:rPr lang="en-US"/>
              <a:t>Android OS (Linux)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4/21/14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CB8B-565C-7D45-8433-495436787A1A}" type="slidenum">
              <a:rPr lang="en-US" smtClean="0"/>
              <a:t>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6998-7)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60766" y="6490256"/>
            <a:ext cx="156341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Courtesy: </a:t>
            </a:r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Roman et. al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3910</Words>
  <Application>Microsoft Macintosh PowerPoint</Application>
  <PresentationFormat>On-screen Show (4:3)</PresentationFormat>
  <Paragraphs>1319</Paragraphs>
  <Slides>71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Cellular Networks and Mobile Computing COMS 6998-7, Spring 2014</vt:lpstr>
      <vt:lpstr>Review of Previous Lecture</vt:lpstr>
      <vt:lpstr>Malware Installation</vt:lpstr>
      <vt:lpstr>Footprint-Based Detection Engine</vt:lpstr>
      <vt:lpstr>Footprint-Based Detection Engine</vt:lpstr>
      <vt:lpstr>Heuristics-Based Detection Engine</vt:lpstr>
      <vt:lpstr>Outline</vt:lpstr>
      <vt:lpstr>Soundcomber A Stealthy and Context-Aware  Sound Trojan for Smartphones</vt:lpstr>
      <vt:lpstr>The smartphone in your pocket is really a computer</vt:lpstr>
      <vt:lpstr>No surprise malware targets smartphones</vt:lpstr>
      <vt:lpstr>But “sensory malware” can do much more</vt:lpstr>
      <vt:lpstr>What can malware overhear?</vt:lpstr>
      <vt:lpstr>Some situations are easy to recognize</vt:lpstr>
      <vt:lpstr>Naive approach:  record and upload</vt:lpstr>
      <vt:lpstr>Certain combinations of permissions are suspicious</vt:lpstr>
      <vt:lpstr>Our contributions over the naive approach</vt:lpstr>
      <vt:lpstr>Naive approach:  record and upload</vt:lpstr>
      <vt:lpstr>Soundcomber approach:  process and upload</vt:lpstr>
      <vt:lpstr>Two trojans are stealthier than one</vt:lpstr>
      <vt:lpstr>Soundcomber minimizes the necessary permissions</vt:lpstr>
      <vt:lpstr>Hotline greetings can be fingerprinted easily</vt:lpstr>
      <vt:lpstr>Tricking the user into installing two apps</vt:lpstr>
      <vt:lpstr>Soundcomber extracts sensitive information locally</vt:lpstr>
      <vt:lpstr>Profiles allow for  context aware extraction</vt:lpstr>
      <vt:lpstr>DTMF tones are  “dual tones”</vt:lpstr>
      <vt:lpstr>Soundcomber dynamically adjusts thresholds to detect faint tones</vt:lpstr>
      <vt:lpstr>Android introduces new covert channels</vt:lpstr>
      <vt:lpstr>Vibration settings are broadcast to interested apps</vt:lpstr>
      <vt:lpstr>Volume settings can be modified and accessed by any app</vt:lpstr>
      <vt:lpstr>Soundcomber is  fast and accurate</vt:lpstr>
      <vt:lpstr>Hotlines can be fingerprinted with reasonable accuracy</vt:lpstr>
      <vt:lpstr>Keeping Soundcomber hidden and undetectable</vt:lpstr>
      <vt:lpstr>Defense: disable recording when a sensitive number is called</vt:lpstr>
      <vt:lpstr>Conclusion</vt:lpstr>
      <vt:lpstr>PowerPoint Presentation</vt:lpstr>
      <vt:lpstr>PowerPoint Presentation</vt:lpstr>
      <vt:lpstr>PowerPoint Presentation</vt:lpstr>
      <vt:lpstr>Kernel Support</vt:lpstr>
      <vt:lpstr>Userspace Support</vt:lpstr>
      <vt:lpstr>Policy Configuration</vt:lpstr>
      <vt:lpstr>PowerPoint Presentation</vt:lpstr>
      <vt:lpstr>Middleware MAC (MMAC)</vt:lpstr>
      <vt:lpstr>MMAC mechanisms</vt:lpstr>
      <vt:lpstr>PowerPoint Presentation</vt:lpstr>
      <vt:lpstr>Case Study: /proc/pid/mem</vt:lpstr>
      <vt:lpstr>Mempodroid: Overview</vt:lpstr>
      <vt:lpstr>Mempodroid vs SE Android Part 1</vt:lpstr>
      <vt:lpstr>Mempodroid vs SE Android Part 2</vt:lpstr>
      <vt:lpstr>Case Study: Lookout Mobile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SaraLee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Cellular Networks and Mobile Computing COMS 6998-8, Spring 2012</dc:title>
  <dc:creator>Robert Lee</dc:creator>
  <cp:lastModifiedBy>Li  Li</cp:lastModifiedBy>
  <cp:revision>142</cp:revision>
  <dcterms:created xsi:type="dcterms:W3CDTF">2012-01-02T06:16:13Z</dcterms:created>
  <dcterms:modified xsi:type="dcterms:W3CDTF">2014-04-22T00:41:05Z</dcterms:modified>
</cp:coreProperties>
</file>