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notesSlides/notesSlide28.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4.xml" ContentType="application/vnd.openxmlformats-officedocument.presentationml.notesSlide+xml"/>
  <Override PartName="/ppt/embeddings/oleObject3.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4.bin" ContentType="application/vnd.openxmlformats-officedocument.oleObject"/>
  <Override PartName="/ppt/notesSlides/notesSlide40.xml" ContentType="application/vnd.openxmlformats-officedocument.presentationml.notesSlide+xml"/>
  <Override PartName="/ppt/embeddings/oleObject5.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6.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notesSlides/notesSlide50.xml" ContentType="application/vnd.openxmlformats-officedocument.presentationml.notesSlide+xml"/>
  <Override PartName="/ppt/charts/chart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9"/>
  </p:notesMasterIdLst>
  <p:handoutMasterIdLst>
    <p:handoutMasterId r:id="rId90"/>
  </p:handoutMasterIdLst>
  <p:sldIdLst>
    <p:sldId id="277" r:id="rId3"/>
    <p:sldId id="361" r:id="rId4"/>
    <p:sldId id="360" r:id="rId5"/>
    <p:sldId id="257" r:id="rId6"/>
    <p:sldId id="258"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259" r:id="rId24"/>
    <p:sldId id="260" r:id="rId25"/>
    <p:sldId id="261" r:id="rId26"/>
    <p:sldId id="262" r:id="rId27"/>
    <p:sldId id="263" r:id="rId28"/>
    <p:sldId id="264" r:id="rId29"/>
    <p:sldId id="265" r:id="rId30"/>
    <p:sldId id="299" r:id="rId31"/>
    <p:sldId id="300" r:id="rId32"/>
    <p:sldId id="301" r:id="rId33"/>
    <p:sldId id="302" r:id="rId34"/>
    <p:sldId id="303" r:id="rId35"/>
    <p:sldId id="304" r:id="rId36"/>
    <p:sldId id="305" r:id="rId37"/>
    <p:sldId id="306" r:id="rId38"/>
    <p:sldId id="307" r:id="rId39"/>
    <p:sldId id="309" r:id="rId40"/>
    <p:sldId id="310" r:id="rId41"/>
    <p:sldId id="311" r:id="rId42"/>
    <p:sldId id="312" r:id="rId43"/>
    <p:sldId id="313" r:id="rId44"/>
    <p:sldId id="314" r:id="rId45"/>
    <p:sldId id="316" r:id="rId46"/>
    <p:sldId id="266"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292" r:id="rId62"/>
    <p:sldId id="293" r:id="rId63"/>
    <p:sldId id="294" r:id="rId64"/>
    <p:sldId id="295" r:id="rId65"/>
    <p:sldId id="296" r:id="rId66"/>
    <p:sldId id="298" r:id="rId67"/>
    <p:sldId id="321" r:id="rId68"/>
    <p:sldId id="323" r:id="rId69"/>
    <p:sldId id="324" r:id="rId70"/>
    <p:sldId id="325" r:id="rId71"/>
    <p:sldId id="326" r:id="rId72"/>
    <p:sldId id="328" r:id="rId73"/>
    <p:sldId id="332" r:id="rId74"/>
    <p:sldId id="333" r:id="rId75"/>
    <p:sldId id="334" r:id="rId76"/>
    <p:sldId id="337" r:id="rId77"/>
    <p:sldId id="338" r:id="rId78"/>
    <p:sldId id="340" r:id="rId79"/>
    <p:sldId id="341" r:id="rId80"/>
    <p:sldId id="344" r:id="rId81"/>
    <p:sldId id="345" r:id="rId82"/>
    <p:sldId id="267" r:id="rId83"/>
    <p:sldId id="268" r:id="rId84"/>
    <p:sldId id="269" r:id="rId85"/>
    <p:sldId id="275" r:id="rId86"/>
    <p:sldId id="276" r:id="rId87"/>
    <p:sldId id="317"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69" autoAdjust="0"/>
  </p:normalViewPr>
  <p:slideViewPr>
    <p:cSldViewPr snapToGrid="0" snapToObjects="1">
      <p:cViewPr varScale="1">
        <p:scale>
          <a:sx n="95" d="100"/>
          <a:sy n="95" d="100"/>
        </p:scale>
        <p:origin x="-19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perf_fa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perf_fa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perf_gam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speech_per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gchun\Documents\presentation\IDF\ev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gchun\Documents\presentation\IDF\e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88858421593"/>
          <c:y val="0.0372379781583363"/>
          <c:w val="0.541258546278381"/>
          <c:h val="0.877221259620424"/>
        </c:manualLayout>
      </c:layout>
      <c:barChart>
        <c:barDir val="col"/>
        <c:grouping val="clustered"/>
        <c:varyColors val="0"/>
        <c:ser>
          <c:idx val="0"/>
          <c:order val="0"/>
          <c:tx>
            <c:strRef>
              <c:f>Game!$A$3</c:f>
              <c:strCache>
                <c:ptCount val="1"/>
                <c:pt idx="0">
                  <c:v>Smartphone only</c:v>
                </c:pt>
              </c:strCache>
            </c:strRef>
          </c:tx>
          <c:invertIfNegative val="0"/>
          <c:cat>
            <c:strRef>
              <c:f>Game!$D$27</c:f>
              <c:strCache>
                <c:ptCount val="1"/>
                <c:pt idx="0">
                  <c:v>Identify Face</c:v>
                </c:pt>
              </c:strCache>
            </c:strRef>
          </c:cat>
          <c:val>
            <c:numRef>
              <c:f>Game!$D$3</c:f>
              <c:numCache>
                <c:formatCode>General</c:formatCode>
                <c:ptCount val="1"/>
                <c:pt idx="0">
                  <c:v>28.84</c:v>
                </c:pt>
              </c:numCache>
            </c:numRef>
          </c:val>
        </c:ser>
        <c:ser>
          <c:idx val="1"/>
          <c:order val="1"/>
          <c:tx>
            <c:strRef>
              <c:f>Game!$A$4</c:f>
              <c:strCache>
                <c:ptCount val="1"/>
                <c:pt idx="0">
                  <c:v>MAUI (Wi-Fi, 10ms RTT)</c:v>
                </c:pt>
              </c:strCache>
            </c:strRef>
          </c:tx>
          <c:invertIfNegative val="0"/>
          <c:cat>
            <c:strRef>
              <c:f>Game!$D$27</c:f>
              <c:strCache>
                <c:ptCount val="1"/>
                <c:pt idx="0">
                  <c:v>Identify Face</c:v>
                </c:pt>
              </c:strCache>
            </c:strRef>
          </c:cat>
          <c:val>
            <c:numRef>
              <c:f>Game!$D$4</c:f>
              <c:numCache>
                <c:formatCode>General</c:formatCode>
                <c:ptCount val="1"/>
                <c:pt idx="0">
                  <c:v>2.8</c:v>
                </c:pt>
              </c:numCache>
            </c:numRef>
          </c:val>
        </c:ser>
        <c:ser>
          <c:idx val="2"/>
          <c:order val="2"/>
          <c:tx>
            <c:strRef>
              <c:f>Game!$A$5</c:f>
              <c:strCache>
                <c:ptCount val="1"/>
                <c:pt idx="0">
                  <c:v>MAUI (Wi-Fi, 25ms RTT)</c:v>
                </c:pt>
              </c:strCache>
            </c:strRef>
          </c:tx>
          <c:invertIfNegative val="0"/>
          <c:cat>
            <c:strRef>
              <c:f>Game!$D$27</c:f>
              <c:strCache>
                <c:ptCount val="1"/>
                <c:pt idx="0">
                  <c:v>Identify Face</c:v>
                </c:pt>
              </c:strCache>
            </c:strRef>
          </c:cat>
          <c:val>
            <c:numRef>
              <c:f>Game!$D$5</c:f>
              <c:numCache>
                <c:formatCode>General</c:formatCode>
                <c:ptCount val="1"/>
                <c:pt idx="0">
                  <c:v>2.9</c:v>
                </c:pt>
              </c:numCache>
            </c:numRef>
          </c:val>
        </c:ser>
        <c:ser>
          <c:idx val="3"/>
          <c:order val="3"/>
          <c:tx>
            <c:strRef>
              <c:f>Game!$A$6</c:f>
              <c:strCache>
                <c:ptCount val="1"/>
                <c:pt idx="0">
                  <c:v>MAUI (Wi-Fi, 50ms RTT)</c:v>
                </c:pt>
              </c:strCache>
            </c:strRef>
          </c:tx>
          <c:invertIfNegative val="0"/>
          <c:cat>
            <c:strRef>
              <c:f>Game!$D$27</c:f>
              <c:strCache>
                <c:ptCount val="1"/>
                <c:pt idx="0">
                  <c:v>Identify Face</c:v>
                </c:pt>
              </c:strCache>
            </c:strRef>
          </c:cat>
          <c:val>
            <c:numRef>
              <c:f>Game!$D$6</c:f>
              <c:numCache>
                <c:formatCode>General</c:formatCode>
                <c:ptCount val="1"/>
                <c:pt idx="0">
                  <c:v>3.2</c:v>
                </c:pt>
              </c:numCache>
            </c:numRef>
          </c:val>
        </c:ser>
        <c:ser>
          <c:idx val="4"/>
          <c:order val="4"/>
          <c:tx>
            <c:strRef>
              <c:f>Game!$A$7</c:f>
              <c:strCache>
                <c:ptCount val="1"/>
                <c:pt idx="0">
                  <c:v>MAUI (Wi-Fi, 100ms RTT)</c:v>
                </c:pt>
              </c:strCache>
            </c:strRef>
          </c:tx>
          <c:invertIfNegative val="0"/>
          <c:cat>
            <c:strRef>
              <c:f>Game!$D$27</c:f>
              <c:strCache>
                <c:ptCount val="1"/>
                <c:pt idx="0">
                  <c:v>Identify Face</c:v>
                </c:pt>
              </c:strCache>
            </c:strRef>
          </c:cat>
          <c:val>
            <c:numRef>
              <c:f>Game!$D$7</c:f>
              <c:numCache>
                <c:formatCode>General</c:formatCode>
                <c:ptCount val="1"/>
                <c:pt idx="0">
                  <c:v>3.4</c:v>
                </c:pt>
              </c:numCache>
            </c:numRef>
          </c:val>
        </c:ser>
        <c:ser>
          <c:idx val="5"/>
          <c:order val="5"/>
          <c:tx>
            <c:strRef>
              <c:f>Game!$A$8</c:f>
              <c:strCache>
                <c:ptCount val="1"/>
                <c:pt idx="0">
                  <c:v>MAUI* (3G, 220ms RTT)</c:v>
                </c:pt>
              </c:strCache>
            </c:strRef>
          </c:tx>
          <c:invertIfNegative val="0"/>
          <c:cat>
            <c:strRef>
              <c:f>Game!$D$27</c:f>
              <c:strCache>
                <c:ptCount val="1"/>
                <c:pt idx="0">
                  <c:v>Identify Face</c:v>
                </c:pt>
              </c:strCache>
            </c:strRef>
          </c:cat>
          <c:val>
            <c:numRef>
              <c:f>Game!$D$8</c:f>
              <c:numCache>
                <c:formatCode>General</c:formatCode>
                <c:ptCount val="1"/>
                <c:pt idx="0">
                  <c:v>6.9</c:v>
                </c:pt>
              </c:numCache>
            </c:numRef>
          </c:val>
        </c:ser>
        <c:dLbls>
          <c:showLegendKey val="0"/>
          <c:showVal val="0"/>
          <c:showCatName val="0"/>
          <c:showSerName val="0"/>
          <c:showPercent val="0"/>
          <c:showBubbleSize val="0"/>
        </c:dLbls>
        <c:gapWidth val="150"/>
        <c:axId val="-2065153016"/>
        <c:axId val="-2065149880"/>
      </c:barChart>
      <c:catAx>
        <c:axId val="-2065153016"/>
        <c:scaling>
          <c:orientation val="minMax"/>
        </c:scaling>
        <c:delete val="1"/>
        <c:axPos val="b"/>
        <c:majorTickMark val="out"/>
        <c:minorTickMark val="none"/>
        <c:tickLblPos val="none"/>
        <c:crossAx val="-2065149880"/>
        <c:crosses val="autoZero"/>
        <c:auto val="1"/>
        <c:lblAlgn val="ctr"/>
        <c:lblOffset val="100"/>
        <c:noMultiLvlLbl val="0"/>
      </c:catAx>
      <c:valAx>
        <c:axId val="-2065149880"/>
        <c:scaling>
          <c:orientation val="minMax"/>
        </c:scaling>
        <c:delete val="0"/>
        <c:axPos val="l"/>
        <c:majorGridlines/>
        <c:title>
          <c:tx>
            <c:rich>
              <a:bodyPr rot="-5400000" vert="horz"/>
              <a:lstStyle/>
              <a:p>
                <a:pPr>
                  <a:defRPr/>
                </a:pPr>
                <a:r>
                  <a:rPr lang="en-US"/>
                  <a:t>Energy (Joules)</a:t>
                </a:r>
              </a:p>
            </c:rich>
          </c:tx>
          <c:layout/>
          <c:overlay val="0"/>
        </c:title>
        <c:numFmt formatCode="General" sourceLinked="1"/>
        <c:majorTickMark val="out"/>
        <c:minorTickMark val="none"/>
        <c:tickLblPos val="nextTo"/>
        <c:crossAx val="-2065153016"/>
        <c:crosses val="autoZero"/>
        <c:crossBetween val="between"/>
      </c:valAx>
    </c:plotArea>
    <c:legend>
      <c:legendPos val="r"/>
      <c:layout>
        <c:manualLayout>
          <c:xMode val="edge"/>
          <c:yMode val="edge"/>
          <c:x val="0.649078727838075"/>
          <c:y val="0.0483166541653793"/>
          <c:w val="0.347989949023831"/>
          <c:h val="0.31746869133338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91098548579"/>
          <c:y val="0.0273714549939328"/>
          <c:w val="0.505127532135407"/>
          <c:h val="0.866806066804932"/>
        </c:manualLayout>
      </c:layout>
      <c:barChart>
        <c:barDir val="col"/>
        <c:grouping val="clustered"/>
        <c:varyColors val="0"/>
        <c:ser>
          <c:idx val="0"/>
          <c:order val="0"/>
          <c:tx>
            <c:strRef>
              <c:f>Game!$A$28</c:f>
              <c:strCache>
                <c:ptCount val="1"/>
                <c:pt idx="0">
                  <c:v>Smartphone only</c:v>
                </c:pt>
              </c:strCache>
            </c:strRef>
          </c:tx>
          <c:invertIfNegative val="0"/>
          <c:cat>
            <c:strRef>
              <c:f>Game!$D$27</c:f>
              <c:strCache>
                <c:ptCount val="1"/>
                <c:pt idx="0">
                  <c:v>Identify Face</c:v>
                </c:pt>
              </c:strCache>
            </c:strRef>
          </c:cat>
          <c:val>
            <c:numRef>
              <c:f>Game!$D$28</c:f>
              <c:numCache>
                <c:formatCode>General</c:formatCode>
                <c:ptCount val="1"/>
                <c:pt idx="0">
                  <c:v>19256.0</c:v>
                </c:pt>
              </c:numCache>
            </c:numRef>
          </c:val>
        </c:ser>
        <c:ser>
          <c:idx val="1"/>
          <c:order val="1"/>
          <c:tx>
            <c:strRef>
              <c:f>Game!$A$29</c:f>
              <c:strCache>
                <c:ptCount val="1"/>
                <c:pt idx="0">
                  <c:v>MAUI (Wi-Fi, 10ms RTT)</c:v>
                </c:pt>
              </c:strCache>
            </c:strRef>
          </c:tx>
          <c:invertIfNegative val="0"/>
          <c:cat>
            <c:strRef>
              <c:f>Game!$D$27</c:f>
              <c:strCache>
                <c:ptCount val="1"/>
                <c:pt idx="0">
                  <c:v>Identify Face</c:v>
                </c:pt>
              </c:strCache>
            </c:strRef>
          </c:cat>
          <c:val>
            <c:numRef>
              <c:f>Game!$D$29</c:f>
              <c:numCache>
                <c:formatCode>General</c:formatCode>
                <c:ptCount val="1"/>
                <c:pt idx="0">
                  <c:v>1866.0</c:v>
                </c:pt>
              </c:numCache>
            </c:numRef>
          </c:val>
        </c:ser>
        <c:ser>
          <c:idx val="2"/>
          <c:order val="2"/>
          <c:tx>
            <c:strRef>
              <c:f>Game!$A$30</c:f>
              <c:strCache>
                <c:ptCount val="1"/>
                <c:pt idx="0">
                  <c:v>MAUI (Wi-Fi, 25ms RTT)</c:v>
                </c:pt>
              </c:strCache>
            </c:strRef>
          </c:tx>
          <c:invertIfNegative val="0"/>
          <c:cat>
            <c:strRef>
              <c:f>Game!$D$27</c:f>
              <c:strCache>
                <c:ptCount val="1"/>
                <c:pt idx="0">
                  <c:v>Identify Face</c:v>
                </c:pt>
              </c:strCache>
            </c:strRef>
          </c:cat>
          <c:val>
            <c:numRef>
              <c:f>Game!$D$30</c:f>
              <c:numCache>
                <c:formatCode>General</c:formatCode>
                <c:ptCount val="1"/>
                <c:pt idx="0">
                  <c:v>2027.0</c:v>
                </c:pt>
              </c:numCache>
            </c:numRef>
          </c:val>
        </c:ser>
        <c:ser>
          <c:idx val="3"/>
          <c:order val="3"/>
          <c:tx>
            <c:strRef>
              <c:f>Game!$A$31</c:f>
              <c:strCache>
                <c:ptCount val="1"/>
                <c:pt idx="0">
                  <c:v>MAUI (Wi-Fi, 50ms RTT)</c:v>
                </c:pt>
              </c:strCache>
            </c:strRef>
          </c:tx>
          <c:invertIfNegative val="0"/>
          <c:cat>
            <c:strRef>
              <c:f>Game!$D$27</c:f>
              <c:strCache>
                <c:ptCount val="1"/>
                <c:pt idx="0">
                  <c:v>Identify Face</c:v>
                </c:pt>
              </c:strCache>
            </c:strRef>
          </c:cat>
          <c:val>
            <c:numRef>
              <c:f>Game!$D$31</c:f>
              <c:numCache>
                <c:formatCode>General</c:formatCode>
                <c:ptCount val="1"/>
                <c:pt idx="0">
                  <c:v>2188.0</c:v>
                </c:pt>
              </c:numCache>
            </c:numRef>
          </c:val>
        </c:ser>
        <c:ser>
          <c:idx val="4"/>
          <c:order val="4"/>
          <c:tx>
            <c:strRef>
              <c:f>Game!$A$32</c:f>
              <c:strCache>
                <c:ptCount val="1"/>
                <c:pt idx="0">
                  <c:v>MAUI (Wi-Fi, 100ms RTT)</c:v>
                </c:pt>
              </c:strCache>
            </c:strRef>
          </c:tx>
          <c:invertIfNegative val="0"/>
          <c:cat>
            <c:strRef>
              <c:f>Game!$D$27</c:f>
              <c:strCache>
                <c:ptCount val="1"/>
                <c:pt idx="0">
                  <c:v>Identify Face</c:v>
                </c:pt>
              </c:strCache>
            </c:strRef>
          </c:cat>
          <c:val>
            <c:numRef>
              <c:f>Game!$D$32</c:f>
              <c:numCache>
                <c:formatCode>General</c:formatCode>
                <c:ptCount val="1"/>
                <c:pt idx="0">
                  <c:v>2581.0</c:v>
                </c:pt>
              </c:numCache>
            </c:numRef>
          </c:val>
        </c:ser>
        <c:ser>
          <c:idx val="5"/>
          <c:order val="5"/>
          <c:tx>
            <c:strRef>
              <c:f>Game!$A$33</c:f>
              <c:strCache>
                <c:ptCount val="1"/>
                <c:pt idx="0">
                  <c:v>MAUI* (3G, 220ms RTT)</c:v>
                </c:pt>
              </c:strCache>
            </c:strRef>
          </c:tx>
          <c:invertIfNegative val="0"/>
          <c:cat>
            <c:strRef>
              <c:f>Game!$D$27</c:f>
              <c:strCache>
                <c:ptCount val="1"/>
                <c:pt idx="0">
                  <c:v>Identify Face</c:v>
                </c:pt>
              </c:strCache>
            </c:strRef>
          </c:cat>
          <c:val>
            <c:numRef>
              <c:f>Game!$D$33</c:f>
              <c:numCache>
                <c:formatCode>General</c:formatCode>
                <c:ptCount val="1"/>
                <c:pt idx="0">
                  <c:v>3656.0</c:v>
                </c:pt>
              </c:numCache>
            </c:numRef>
          </c:val>
        </c:ser>
        <c:dLbls>
          <c:showLegendKey val="0"/>
          <c:showVal val="0"/>
          <c:showCatName val="0"/>
          <c:showSerName val="0"/>
          <c:showPercent val="0"/>
          <c:showBubbleSize val="0"/>
        </c:dLbls>
        <c:gapWidth val="150"/>
        <c:axId val="-2067582952"/>
        <c:axId val="-2067586104"/>
      </c:barChart>
      <c:catAx>
        <c:axId val="-2067582952"/>
        <c:scaling>
          <c:orientation val="minMax"/>
        </c:scaling>
        <c:delete val="1"/>
        <c:axPos val="b"/>
        <c:majorTickMark val="out"/>
        <c:minorTickMark val="none"/>
        <c:tickLblPos val="none"/>
        <c:crossAx val="-2067586104"/>
        <c:crosses val="autoZero"/>
        <c:auto val="1"/>
        <c:lblAlgn val="ctr"/>
        <c:lblOffset val="100"/>
        <c:noMultiLvlLbl val="0"/>
      </c:catAx>
      <c:valAx>
        <c:axId val="-2067586104"/>
        <c:scaling>
          <c:orientation val="minMax"/>
        </c:scaling>
        <c:delete val="0"/>
        <c:axPos val="l"/>
        <c:majorGridlines/>
        <c:title>
          <c:tx>
            <c:rich>
              <a:bodyPr rot="-5400000" vert="horz"/>
              <a:lstStyle/>
              <a:p>
                <a:pPr>
                  <a:defRPr/>
                </a:pPr>
                <a:r>
                  <a:rPr lang="en-US"/>
                  <a:t>Execution Duration (ms)</a:t>
                </a:r>
              </a:p>
            </c:rich>
          </c:tx>
          <c:layout/>
          <c:overlay val="0"/>
        </c:title>
        <c:numFmt formatCode="#,##0" sourceLinked="0"/>
        <c:majorTickMark val="out"/>
        <c:minorTickMark val="none"/>
        <c:tickLblPos val="low"/>
        <c:txPr>
          <a:bodyPr rot="0" vert="horz"/>
          <a:lstStyle/>
          <a:p>
            <a:pPr>
              <a:defRPr/>
            </a:pPr>
            <a:endParaRPr lang="en-US"/>
          </a:p>
        </c:txPr>
        <c:crossAx val="-2067582952"/>
        <c:crosses val="autoZero"/>
        <c:crossBetween val="between"/>
        <c:majorUnit val="3000.0"/>
      </c:valAx>
    </c:plotArea>
    <c:legend>
      <c:legendPos val="r"/>
      <c:layout>
        <c:manualLayout>
          <c:xMode val="edge"/>
          <c:yMode val="edge"/>
          <c:x val="0.640128541624605"/>
          <c:y val="0.0486138846077592"/>
          <c:w val="0.3437492428831"/>
          <c:h val="0.35143665538819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375641026278"/>
          <c:y val="0.0382181471554703"/>
          <c:w val="0.572037439228421"/>
          <c:h val="0.921482473428266"/>
        </c:manualLayout>
      </c:layout>
      <c:barChart>
        <c:barDir val="col"/>
        <c:grouping val="clustered"/>
        <c:varyColors val="0"/>
        <c:ser>
          <c:idx val="0"/>
          <c:order val="0"/>
          <c:tx>
            <c:strRef>
              <c:f>Game!$A$3</c:f>
              <c:strCache>
                <c:ptCount val="1"/>
                <c:pt idx="0">
                  <c:v>Smartphone only</c:v>
                </c:pt>
              </c:strCache>
            </c:strRef>
          </c:tx>
          <c:invertIfNegative val="0"/>
          <c:val>
            <c:numRef>
              <c:f>Game!$D$3</c:f>
              <c:numCache>
                <c:formatCode>General</c:formatCode>
                <c:ptCount val="1"/>
                <c:pt idx="0">
                  <c:v>51.13</c:v>
                </c:pt>
              </c:numCache>
            </c:numRef>
          </c:val>
        </c:ser>
        <c:ser>
          <c:idx val="1"/>
          <c:order val="1"/>
          <c:tx>
            <c:strRef>
              <c:f>Game!$A$4</c:f>
              <c:strCache>
                <c:ptCount val="1"/>
                <c:pt idx="0">
                  <c:v>MAUI (Wi-Fi, 10ms RTT)</c:v>
                </c:pt>
              </c:strCache>
            </c:strRef>
          </c:tx>
          <c:invertIfNegative val="0"/>
          <c:val>
            <c:numRef>
              <c:f>Game!$D$4</c:f>
              <c:numCache>
                <c:formatCode>General</c:formatCode>
                <c:ptCount val="1"/>
                <c:pt idx="0">
                  <c:v>32.57</c:v>
                </c:pt>
              </c:numCache>
            </c:numRef>
          </c:val>
        </c:ser>
        <c:ser>
          <c:idx val="2"/>
          <c:order val="2"/>
          <c:tx>
            <c:strRef>
              <c:f>Game!$A$5</c:f>
              <c:strCache>
                <c:ptCount val="1"/>
                <c:pt idx="0">
                  <c:v>MAUI (Wi-Fi, 25ms RTT)</c:v>
                </c:pt>
              </c:strCache>
            </c:strRef>
          </c:tx>
          <c:invertIfNegative val="0"/>
          <c:val>
            <c:numRef>
              <c:f>Game!$D$5</c:f>
              <c:numCache>
                <c:formatCode>General</c:formatCode>
                <c:ptCount val="1"/>
                <c:pt idx="0">
                  <c:v>33.3</c:v>
                </c:pt>
              </c:numCache>
            </c:numRef>
          </c:val>
        </c:ser>
        <c:ser>
          <c:idx val="3"/>
          <c:order val="3"/>
          <c:tx>
            <c:strRef>
              <c:f>Game!$A$6</c:f>
              <c:strCache>
                <c:ptCount val="1"/>
                <c:pt idx="0">
                  <c:v>MAUI (Wi-Fi, 50ms RTT)</c:v>
                </c:pt>
              </c:strCache>
            </c:strRef>
          </c:tx>
          <c:invertIfNegative val="0"/>
          <c:val>
            <c:numRef>
              <c:f>Game!$D$6</c:f>
              <c:numCache>
                <c:formatCode>General</c:formatCode>
                <c:ptCount val="1"/>
                <c:pt idx="0">
                  <c:v>36.03</c:v>
                </c:pt>
              </c:numCache>
            </c:numRef>
          </c:val>
        </c:ser>
        <c:ser>
          <c:idx val="4"/>
          <c:order val="4"/>
          <c:tx>
            <c:strRef>
              <c:f>Game!$A$7</c:f>
              <c:strCache>
                <c:ptCount val="1"/>
                <c:pt idx="0">
                  <c:v>MAUI (WiFi, 100ms RTT)</c:v>
                </c:pt>
              </c:strCache>
            </c:strRef>
          </c:tx>
          <c:invertIfNegative val="0"/>
          <c:val>
            <c:numRef>
              <c:f>Game!$D$7</c:f>
              <c:numCache>
                <c:formatCode>General</c:formatCode>
                <c:ptCount val="1"/>
                <c:pt idx="0">
                  <c:v>40.19000000000001</c:v>
                </c:pt>
              </c:numCache>
            </c:numRef>
          </c:val>
        </c:ser>
        <c:ser>
          <c:idx val="5"/>
          <c:order val="5"/>
          <c:tx>
            <c:strRef>
              <c:f>Game!$A$8</c:f>
              <c:strCache>
                <c:ptCount val="1"/>
                <c:pt idx="0">
                  <c:v>MAUI* (3G, 220ms RTT)</c:v>
                </c:pt>
              </c:strCache>
            </c:strRef>
          </c:tx>
          <c:invertIfNegative val="0"/>
          <c:val>
            <c:numRef>
              <c:f>Game!$D$8</c:f>
              <c:numCache>
                <c:formatCode>General</c:formatCode>
                <c:ptCount val="1"/>
                <c:pt idx="0">
                  <c:v>55.2</c:v>
                </c:pt>
              </c:numCache>
            </c:numRef>
          </c:val>
        </c:ser>
        <c:dLbls>
          <c:showLegendKey val="0"/>
          <c:showVal val="0"/>
          <c:showCatName val="0"/>
          <c:showSerName val="0"/>
          <c:showPercent val="0"/>
          <c:showBubbleSize val="0"/>
        </c:dLbls>
        <c:gapWidth val="150"/>
        <c:axId val="-2067657176"/>
        <c:axId val="-2067660328"/>
      </c:barChart>
      <c:catAx>
        <c:axId val="-2067657176"/>
        <c:scaling>
          <c:orientation val="minMax"/>
        </c:scaling>
        <c:delete val="0"/>
        <c:axPos val="b"/>
        <c:majorTickMark val="out"/>
        <c:minorTickMark val="none"/>
        <c:tickLblPos val="none"/>
        <c:crossAx val="-2067660328"/>
        <c:crosses val="autoZero"/>
        <c:auto val="1"/>
        <c:lblAlgn val="ctr"/>
        <c:lblOffset val="100"/>
        <c:noMultiLvlLbl val="0"/>
      </c:catAx>
      <c:valAx>
        <c:axId val="-2067660328"/>
        <c:scaling>
          <c:orientation val="minMax"/>
          <c:max val="60.0"/>
        </c:scaling>
        <c:delete val="0"/>
        <c:axPos val="l"/>
        <c:majorGridlines/>
        <c:title>
          <c:tx>
            <c:rich>
              <a:bodyPr rot="-5400000" vert="horz"/>
              <a:lstStyle/>
              <a:p>
                <a:pPr>
                  <a:defRPr/>
                </a:pPr>
                <a:r>
                  <a:rPr lang="en-US"/>
                  <a:t>Energy (Joules)</a:t>
                </a:r>
              </a:p>
            </c:rich>
          </c:tx>
          <c:layout/>
          <c:overlay val="0"/>
        </c:title>
        <c:numFmt formatCode="General" sourceLinked="1"/>
        <c:majorTickMark val="out"/>
        <c:minorTickMark val="none"/>
        <c:tickLblPos val="nextTo"/>
        <c:crossAx val="-2067657176"/>
        <c:crosses val="autoZero"/>
        <c:crossBetween val="between"/>
        <c:majorUnit val="20.0"/>
      </c:valAx>
    </c:plotArea>
    <c:legend>
      <c:legendPos val="r"/>
      <c:layout>
        <c:manualLayout>
          <c:xMode val="edge"/>
          <c:yMode val="edge"/>
          <c:x val="0.687018935539627"/>
          <c:y val="0.0570386120993389"/>
          <c:w val="0.304187095046076"/>
          <c:h val="0.51851514066093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scatterChart>
        <c:scatterStyle val="lineMarker"/>
        <c:varyColors val="0"/>
        <c:ser>
          <c:idx val="1"/>
          <c:order val="0"/>
          <c:tx>
            <c:strRef>
              <c:f>sample!$C$1</c:f>
              <c:strCache>
                <c:ptCount val="1"/>
                <c:pt idx="0">
                  <c:v>CPU1</c:v>
                </c:pt>
              </c:strCache>
            </c:strRef>
          </c:tx>
          <c:marker>
            <c:symbol val="none"/>
          </c:marker>
          <c:xVal>
            <c:numRef>
              <c:f>sample!$A$2:$A$37</c:f>
              <c:numCache>
                <c:formatCode>mm:ss</c:formatCode>
                <c:ptCount val="36"/>
                <c:pt idx="0">
                  <c:v>0.0</c:v>
                </c:pt>
                <c:pt idx="1">
                  <c:v>2.31481481481472E-5</c:v>
                </c:pt>
                <c:pt idx="2">
                  <c:v>9.25925925925928E-5</c:v>
                </c:pt>
                <c:pt idx="3">
                  <c:v>0.000162037037037034</c:v>
                </c:pt>
                <c:pt idx="4">
                  <c:v>0.000173611111111111</c:v>
                </c:pt>
                <c:pt idx="5">
                  <c:v>0.000196759259259258</c:v>
                </c:pt>
                <c:pt idx="6">
                  <c:v>0.000208333333333332</c:v>
                </c:pt>
                <c:pt idx="7">
                  <c:v>0.000231481481481478</c:v>
                </c:pt>
                <c:pt idx="8">
                  <c:v>0.000312499999999997</c:v>
                </c:pt>
                <c:pt idx="9">
                  <c:v>0.000497685185185178</c:v>
                </c:pt>
                <c:pt idx="10">
                  <c:v>0.000520833333333333</c:v>
                </c:pt>
                <c:pt idx="11">
                  <c:v>0.000590277777777773</c:v>
                </c:pt>
                <c:pt idx="12">
                  <c:v>0.00064814814814815</c:v>
                </c:pt>
                <c:pt idx="13">
                  <c:v>0.000682870370370367</c:v>
                </c:pt>
                <c:pt idx="14">
                  <c:v>0.000821759259259258</c:v>
                </c:pt>
                <c:pt idx="15">
                  <c:v>0.000902777777777773</c:v>
                </c:pt>
                <c:pt idx="16">
                  <c:v>0.00091435185185185</c:v>
                </c:pt>
                <c:pt idx="17">
                  <c:v>0.000949074074074075</c:v>
                </c:pt>
                <c:pt idx="18">
                  <c:v>0.000972222222222223</c:v>
                </c:pt>
                <c:pt idx="19">
                  <c:v>0.00101851851851852</c:v>
                </c:pt>
                <c:pt idx="20">
                  <c:v>0.00103009259259259</c:v>
                </c:pt>
                <c:pt idx="21">
                  <c:v>0.00104166666666667</c:v>
                </c:pt>
                <c:pt idx="22">
                  <c:v>0.00113425925925926</c:v>
                </c:pt>
                <c:pt idx="23">
                  <c:v>0.00119212962962963</c:v>
                </c:pt>
                <c:pt idx="24">
                  <c:v>0.0012037037037037</c:v>
                </c:pt>
                <c:pt idx="25">
                  <c:v>0.00124999999999999</c:v>
                </c:pt>
                <c:pt idx="26">
                  <c:v>0.0012962962962963</c:v>
                </c:pt>
                <c:pt idx="27">
                  <c:v>0.00146990740740741</c:v>
                </c:pt>
                <c:pt idx="28">
                  <c:v>0.00159722222222222</c:v>
                </c:pt>
                <c:pt idx="29">
                  <c:v>0.00172453703703703</c:v>
                </c:pt>
                <c:pt idx="30">
                  <c:v>0.00179398148148148</c:v>
                </c:pt>
                <c:pt idx="31">
                  <c:v>0.00184027777777778</c:v>
                </c:pt>
                <c:pt idx="32">
                  <c:v>0.00187499999999999</c:v>
                </c:pt>
                <c:pt idx="33">
                  <c:v>0.0019212962962963</c:v>
                </c:pt>
                <c:pt idx="34">
                  <c:v>0.00195601851851852</c:v>
                </c:pt>
                <c:pt idx="35">
                  <c:v>0.00197916666666666</c:v>
                </c:pt>
              </c:numCache>
            </c:numRef>
          </c:xVal>
          <c:yVal>
            <c:numRef>
              <c:f>sample!$C$2:$C$37</c:f>
              <c:numCache>
                <c:formatCode>General</c:formatCode>
                <c:ptCount val="36"/>
                <c:pt idx="0">
                  <c:v>34.48332755</c:v>
                </c:pt>
                <c:pt idx="1">
                  <c:v>40.7230106400001</c:v>
                </c:pt>
                <c:pt idx="2">
                  <c:v>43.78663642</c:v>
                </c:pt>
                <c:pt idx="3">
                  <c:v>32.92340678</c:v>
                </c:pt>
                <c:pt idx="4">
                  <c:v>26.68372368999997</c:v>
                </c:pt>
                <c:pt idx="5">
                  <c:v>29.80356524</c:v>
                </c:pt>
                <c:pt idx="6">
                  <c:v>34.48332755</c:v>
                </c:pt>
                <c:pt idx="7">
                  <c:v>50.08253528000006</c:v>
                </c:pt>
                <c:pt idx="8">
                  <c:v>42.28293142000001</c:v>
                </c:pt>
                <c:pt idx="9">
                  <c:v>31.29477784999997</c:v>
                </c:pt>
                <c:pt idx="10">
                  <c:v>37.6031691</c:v>
                </c:pt>
                <c:pt idx="11">
                  <c:v>41.01792185999999</c:v>
                </c:pt>
                <c:pt idx="12">
                  <c:v>31.36348600999997</c:v>
                </c:pt>
                <c:pt idx="13">
                  <c:v>28.24364445999997</c:v>
                </c:pt>
                <c:pt idx="14">
                  <c:v>43.84285219</c:v>
                </c:pt>
                <c:pt idx="15">
                  <c:v>32.85626016999989</c:v>
                </c:pt>
                <c:pt idx="16">
                  <c:v>37.6031691</c:v>
                </c:pt>
                <c:pt idx="17">
                  <c:v>28.24364445999997</c:v>
                </c:pt>
                <c:pt idx="18">
                  <c:v>32.92340678</c:v>
                </c:pt>
                <c:pt idx="19">
                  <c:v>61.00198069</c:v>
                </c:pt>
                <c:pt idx="20">
                  <c:v>81.28095073</c:v>
                </c:pt>
                <c:pt idx="21">
                  <c:v>89.08055459</c:v>
                </c:pt>
                <c:pt idx="22">
                  <c:v>37.6031691</c:v>
                </c:pt>
                <c:pt idx="23">
                  <c:v>50.08253528000006</c:v>
                </c:pt>
                <c:pt idx="24">
                  <c:v>37.6031691</c:v>
                </c:pt>
                <c:pt idx="25">
                  <c:v>34.48332755</c:v>
                </c:pt>
                <c:pt idx="26">
                  <c:v>46.96269373000001</c:v>
                </c:pt>
                <c:pt idx="27">
                  <c:v>17.32419906000001</c:v>
                </c:pt>
                <c:pt idx="28">
                  <c:v>36.04324833000001</c:v>
                </c:pt>
                <c:pt idx="29">
                  <c:v>51.64245605</c:v>
                </c:pt>
                <c:pt idx="30">
                  <c:v>26.68372368999997</c:v>
                </c:pt>
                <c:pt idx="31">
                  <c:v>22.31470033</c:v>
                </c:pt>
                <c:pt idx="32">
                  <c:v>22.00396137000003</c:v>
                </c:pt>
                <c:pt idx="33">
                  <c:v>31.36348600999997</c:v>
                </c:pt>
                <c:pt idx="34">
                  <c:v>20.44404059999997</c:v>
                </c:pt>
                <c:pt idx="35">
                  <c:v>14.20435751</c:v>
                </c:pt>
              </c:numCache>
            </c:numRef>
          </c:yVal>
          <c:smooth val="0"/>
        </c:ser>
        <c:ser>
          <c:idx val="2"/>
          <c:order val="1"/>
          <c:tx>
            <c:strRef>
              <c:f>sample!$D$1</c:f>
              <c:strCache>
                <c:ptCount val="1"/>
                <c:pt idx="0">
                  <c:v>CPU2</c:v>
                </c:pt>
              </c:strCache>
            </c:strRef>
          </c:tx>
          <c:marker>
            <c:symbol val="none"/>
          </c:marker>
          <c:xVal>
            <c:numRef>
              <c:f>sample!$A$2:$A$37</c:f>
              <c:numCache>
                <c:formatCode>mm:ss</c:formatCode>
                <c:ptCount val="36"/>
                <c:pt idx="0">
                  <c:v>0.0</c:v>
                </c:pt>
                <c:pt idx="1">
                  <c:v>2.31481481481472E-5</c:v>
                </c:pt>
                <c:pt idx="2">
                  <c:v>9.25925925925928E-5</c:v>
                </c:pt>
                <c:pt idx="3">
                  <c:v>0.000162037037037034</c:v>
                </c:pt>
                <c:pt idx="4">
                  <c:v>0.000173611111111111</c:v>
                </c:pt>
                <c:pt idx="5">
                  <c:v>0.000196759259259258</c:v>
                </c:pt>
                <c:pt idx="6">
                  <c:v>0.000208333333333332</c:v>
                </c:pt>
                <c:pt idx="7">
                  <c:v>0.000231481481481478</c:v>
                </c:pt>
                <c:pt idx="8">
                  <c:v>0.000312499999999997</c:v>
                </c:pt>
                <c:pt idx="9">
                  <c:v>0.000497685185185178</c:v>
                </c:pt>
                <c:pt idx="10">
                  <c:v>0.000520833333333333</c:v>
                </c:pt>
                <c:pt idx="11">
                  <c:v>0.000590277777777773</c:v>
                </c:pt>
                <c:pt idx="12">
                  <c:v>0.00064814814814815</c:v>
                </c:pt>
                <c:pt idx="13">
                  <c:v>0.000682870370370367</c:v>
                </c:pt>
                <c:pt idx="14">
                  <c:v>0.000821759259259258</c:v>
                </c:pt>
                <c:pt idx="15">
                  <c:v>0.000902777777777773</c:v>
                </c:pt>
                <c:pt idx="16">
                  <c:v>0.00091435185185185</c:v>
                </c:pt>
                <c:pt idx="17">
                  <c:v>0.000949074074074075</c:v>
                </c:pt>
                <c:pt idx="18">
                  <c:v>0.000972222222222223</c:v>
                </c:pt>
                <c:pt idx="19">
                  <c:v>0.00101851851851852</c:v>
                </c:pt>
                <c:pt idx="20">
                  <c:v>0.00103009259259259</c:v>
                </c:pt>
                <c:pt idx="21">
                  <c:v>0.00104166666666667</c:v>
                </c:pt>
                <c:pt idx="22">
                  <c:v>0.00113425925925926</c:v>
                </c:pt>
                <c:pt idx="23">
                  <c:v>0.00119212962962963</c:v>
                </c:pt>
                <c:pt idx="24">
                  <c:v>0.0012037037037037</c:v>
                </c:pt>
                <c:pt idx="25">
                  <c:v>0.00124999999999999</c:v>
                </c:pt>
                <c:pt idx="26">
                  <c:v>0.0012962962962963</c:v>
                </c:pt>
                <c:pt idx="27">
                  <c:v>0.00146990740740741</c:v>
                </c:pt>
                <c:pt idx="28">
                  <c:v>0.00159722222222222</c:v>
                </c:pt>
                <c:pt idx="29">
                  <c:v>0.00172453703703703</c:v>
                </c:pt>
                <c:pt idx="30">
                  <c:v>0.00179398148148148</c:v>
                </c:pt>
                <c:pt idx="31">
                  <c:v>0.00184027777777778</c:v>
                </c:pt>
                <c:pt idx="32">
                  <c:v>0.00187499999999999</c:v>
                </c:pt>
                <c:pt idx="33">
                  <c:v>0.0019212962962963</c:v>
                </c:pt>
                <c:pt idx="34">
                  <c:v>0.00195601851851852</c:v>
                </c:pt>
                <c:pt idx="35">
                  <c:v>0.00197916666666666</c:v>
                </c:pt>
              </c:numCache>
            </c:numRef>
          </c:xVal>
          <c:yVal>
            <c:numRef>
              <c:f>sample!$D$2:$D$37</c:f>
              <c:numCache>
                <c:formatCode>General</c:formatCode>
                <c:ptCount val="36"/>
                <c:pt idx="0">
                  <c:v>37.6031691</c:v>
                </c:pt>
                <c:pt idx="1">
                  <c:v>40.7230106400001</c:v>
                </c:pt>
                <c:pt idx="2">
                  <c:v>39.10218945</c:v>
                </c:pt>
                <c:pt idx="3">
                  <c:v>42.28293142000001</c:v>
                </c:pt>
                <c:pt idx="4">
                  <c:v>32.92340678</c:v>
                </c:pt>
                <c:pt idx="5">
                  <c:v>25.12380292</c:v>
                </c:pt>
                <c:pt idx="6">
                  <c:v>40.7230106400001</c:v>
                </c:pt>
                <c:pt idx="7">
                  <c:v>32.92340678</c:v>
                </c:pt>
                <c:pt idx="8">
                  <c:v>46.96269373000001</c:v>
                </c:pt>
                <c:pt idx="9">
                  <c:v>35.97922481</c:v>
                </c:pt>
                <c:pt idx="10">
                  <c:v>39.16308987</c:v>
                </c:pt>
                <c:pt idx="11">
                  <c:v>53.43520147</c:v>
                </c:pt>
                <c:pt idx="12">
                  <c:v>36.04324833000001</c:v>
                </c:pt>
                <c:pt idx="13">
                  <c:v>14.20435751</c:v>
                </c:pt>
                <c:pt idx="14">
                  <c:v>40.7230106400001</c:v>
                </c:pt>
                <c:pt idx="15">
                  <c:v>31.29477784999997</c:v>
                </c:pt>
                <c:pt idx="16">
                  <c:v>32.92340678</c:v>
                </c:pt>
                <c:pt idx="17">
                  <c:v>18.88411982999999</c:v>
                </c:pt>
                <c:pt idx="18">
                  <c:v>29.80356524</c:v>
                </c:pt>
                <c:pt idx="19">
                  <c:v>45.40277296000005</c:v>
                </c:pt>
                <c:pt idx="20">
                  <c:v>87.52063382</c:v>
                </c:pt>
                <c:pt idx="21">
                  <c:v>90.64047535999973</c:v>
                </c:pt>
                <c:pt idx="22">
                  <c:v>25.12380292</c:v>
                </c:pt>
                <c:pt idx="23">
                  <c:v>34.48332755</c:v>
                </c:pt>
                <c:pt idx="24">
                  <c:v>26.68372368999997</c:v>
                </c:pt>
                <c:pt idx="25">
                  <c:v>42.28293142000001</c:v>
                </c:pt>
                <c:pt idx="26">
                  <c:v>54.76229760000001</c:v>
                </c:pt>
                <c:pt idx="27">
                  <c:v>23.56388215</c:v>
                </c:pt>
                <c:pt idx="28">
                  <c:v>36.04324833000001</c:v>
                </c:pt>
                <c:pt idx="29">
                  <c:v>45.40277296000005</c:v>
                </c:pt>
                <c:pt idx="30">
                  <c:v>34.48332755</c:v>
                </c:pt>
                <c:pt idx="31">
                  <c:v>28.52952430999999</c:v>
                </c:pt>
                <c:pt idx="32">
                  <c:v>32.92340678</c:v>
                </c:pt>
                <c:pt idx="33">
                  <c:v>23.56388215</c:v>
                </c:pt>
                <c:pt idx="34">
                  <c:v>23.56388215</c:v>
                </c:pt>
                <c:pt idx="35">
                  <c:v>29.80356524</c:v>
                </c:pt>
              </c:numCache>
            </c:numRef>
          </c:yVal>
          <c:smooth val="0"/>
        </c:ser>
        <c:dLbls>
          <c:showLegendKey val="0"/>
          <c:showVal val="0"/>
          <c:showCatName val="0"/>
          <c:showSerName val="0"/>
          <c:showPercent val="0"/>
          <c:showBubbleSize val="0"/>
        </c:dLbls>
        <c:axId val="-2068667288"/>
        <c:axId val="-2068672776"/>
      </c:scatterChart>
      <c:valAx>
        <c:axId val="-2068667288"/>
        <c:scaling>
          <c:orientation val="minMax"/>
          <c:max val="0.002"/>
        </c:scaling>
        <c:delete val="0"/>
        <c:axPos val="b"/>
        <c:title>
          <c:tx>
            <c:rich>
              <a:bodyPr/>
              <a:lstStyle/>
              <a:p>
                <a:pPr>
                  <a:defRPr/>
                </a:pPr>
                <a:r>
                  <a:rPr lang="en-US"/>
                  <a:t>Time </a:t>
                </a:r>
              </a:p>
            </c:rich>
          </c:tx>
          <c:layout/>
          <c:overlay val="0"/>
        </c:title>
        <c:numFmt formatCode="mm:ss" sourceLinked="1"/>
        <c:majorTickMark val="none"/>
        <c:minorTickMark val="none"/>
        <c:tickLblPos val="nextTo"/>
        <c:crossAx val="-2068672776"/>
        <c:crosses val="autoZero"/>
        <c:crossBetween val="midCat"/>
      </c:valAx>
      <c:valAx>
        <c:axId val="-2068672776"/>
        <c:scaling>
          <c:orientation val="minMax"/>
        </c:scaling>
        <c:delete val="0"/>
        <c:axPos val="l"/>
        <c:majorGridlines/>
        <c:title>
          <c:tx>
            <c:rich>
              <a:bodyPr/>
              <a:lstStyle/>
              <a:p>
                <a:pPr>
                  <a:defRPr/>
                </a:pPr>
                <a:r>
                  <a:rPr lang="en-US"/>
                  <a:t>CPU Consumption (%)</a:t>
                </a:r>
              </a:p>
            </c:rich>
          </c:tx>
          <c:layout/>
          <c:overlay val="0"/>
        </c:title>
        <c:numFmt formatCode="General" sourceLinked="1"/>
        <c:majorTickMark val="none"/>
        <c:minorTickMark val="none"/>
        <c:tickLblPos val="nextTo"/>
        <c:crossAx val="-2068667288"/>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85332930945"/>
          <c:y val="0.0602037130679767"/>
          <c:w val="0.788988632518502"/>
          <c:h val="0.775174937995137"/>
        </c:manualLayout>
      </c:layout>
      <c:barChart>
        <c:barDir val="col"/>
        <c:grouping val="clustered"/>
        <c:varyColors val="0"/>
        <c:ser>
          <c:idx val="0"/>
          <c:order val="0"/>
          <c:tx>
            <c:strRef>
              <c:f>Sheet1!$C$26</c:f>
              <c:strCache>
                <c:ptCount val="1"/>
                <c:pt idx="0">
                  <c:v>Phone(Local)</c:v>
                </c:pt>
              </c:strCache>
            </c:strRef>
          </c:tx>
          <c:invertIfNegative val="0"/>
          <c:cat>
            <c:strRef>
              <c:f>Sheet1!$B$27:$B$29</c:f>
              <c:strCache>
                <c:ptCount val="3"/>
                <c:pt idx="0">
                  <c:v>1 image</c:v>
                </c:pt>
                <c:pt idx="1">
                  <c:v>10 images</c:v>
                </c:pt>
                <c:pt idx="2">
                  <c:v>100 images</c:v>
                </c:pt>
              </c:strCache>
            </c:strRef>
          </c:cat>
          <c:val>
            <c:numRef>
              <c:f>Sheet1!$C$27:$C$29</c:f>
              <c:numCache>
                <c:formatCode>General</c:formatCode>
                <c:ptCount val="3"/>
                <c:pt idx="0">
                  <c:v>22.09</c:v>
                </c:pt>
                <c:pt idx="1">
                  <c:v>212.8116</c:v>
                </c:pt>
                <c:pt idx="2">
                  <c:v>2122.152</c:v>
                </c:pt>
              </c:numCache>
            </c:numRef>
          </c:val>
        </c:ser>
        <c:ser>
          <c:idx val="1"/>
          <c:order val="1"/>
          <c:tx>
            <c:strRef>
              <c:f>Sheet1!$D$26</c:f>
              <c:strCache>
                <c:ptCount val="1"/>
                <c:pt idx="0">
                  <c:v>CloneCloud(Wi-Fi)</c:v>
                </c:pt>
              </c:strCache>
            </c:strRef>
          </c:tx>
          <c:invertIfNegative val="0"/>
          <c:cat>
            <c:strRef>
              <c:f>Sheet1!$B$27:$B$29</c:f>
              <c:strCache>
                <c:ptCount val="3"/>
                <c:pt idx="0">
                  <c:v>1 image</c:v>
                </c:pt>
                <c:pt idx="1">
                  <c:v>10 images</c:v>
                </c:pt>
                <c:pt idx="2">
                  <c:v>100 images</c:v>
                </c:pt>
              </c:strCache>
            </c:strRef>
          </c:cat>
          <c:val>
            <c:numRef>
              <c:f>Sheet1!$D$27:$D$29</c:f>
              <c:numCache>
                <c:formatCode>General</c:formatCode>
                <c:ptCount val="3"/>
                <c:pt idx="0">
                  <c:v>22.09</c:v>
                </c:pt>
                <c:pt idx="1">
                  <c:v>33.05</c:v>
                </c:pt>
                <c:pt idx="2">
                  <c:v>101.6</c:v>
                </c:pt>
              </c:numCache>
            </c:numRef>
          </c:val>
        </c:ser>
        <c:ser>
          <c:idx val="2"/>
          <c:order val="2"/>
          <c:tx>
            <c:strRef>
              <c:f>Sheet1!$E$26</c:f>
              <c:strCache>
                <c:ptCount val="1"/>
                <c:pt idx="0">
                  <c:v>CloneCloud(3G)</c:v>
                </c:pt>
              </c:strCache>
            </c:strRef>
          </c:tx>
          <c:invertIfNegative val="0"/>
          <c:cat>
            <c:strRef>
              <c:f>Sheet1!$B$27:$B$29</c:f>
              <c:strCache>
                <c:ptCount val="3"/>
                <c:pt idx="0">
                  <c:v>1 image</c:v>
                </c:pt>
                <c:pt idx="1">
                  <c:v>10 images</c:v>
                </c:pt>
                <c:pt idx="2">
                  <c:v>100 images</c:v>
                </c:pt>
              </c:strCache>
            </c:strRef>
          </c:cat>
          <c:val>
            <c:numRef>
              <c:f>Sheet1!$E$27:$E$29</c:f>
              <c:numCache>
                <c:formatCode>General</c:formatCode>
                <c:ptCount val="3"/>
                <c:pt idx="0">
                  <c:v>22.09</c:v>
                </c:pt>
                <c:pt idx="1">
                  <c:v>57.66000000000001</c:v>
                </c:pt>
                <c:pt idx="2">
                  <c:v>139.56</c:v>
                </c:pt>
              </c:numCache>
            </c:numRef>
          </c:val>
        </c:ser>
        <c:dLbls>
          <c:showLegendKey val="0"/>
          <c:showVal val="0"/>
          <c:showCatName val="0"/>
          <c:showSerName val="0"/>
          <c:showPercent val="0"/>
          <c:showBubbleSize val="0"/>
        </c:dLbls>
        <c:gapWidth val="150"/>
        <c:axId val="-2066688920"/>
        <c:axId val="-2066691944"/>
      </c:barChart>
      <c:catAx>
        <c:axId val="-2066688920"/>
        <c:scaling>
          <c:orientation val="minMax"/>
        </c:scaling>
        <c:delete val="0"/>
        <c:axPos val="b"/>
        <c:majorTickMark val="out"/>
        <c:minorTickMark val="none"/>
        <c:tickLblPos val="nextTo"/>
        <c:txPr>
          <a:bodyPr/>
          <a:lstStyle/>
          <a:p>
            <a:pPr>
              <a:defRPr sz="2000" baseline="0"/>
            </a:pPr>
            <a:endParaRPr lang="en-US"/>
          </a:p>
        </c:txPr>
        <c:crossAx val="-2066691944"/>
        <c:crosses val="autoZero"/>
        <c:auto val="1"/>
        <c:lblAlgn val="ctr"/>
        <c:lblOffset val="100"/>
        <c:noMultiLvlLbl val="0"/>
      </c:catAx>
      <c:valAx>
        <c:axId val="-2066691944"/>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066688920"/>
        <c:crosses val="autoZero"/>
        <c:crossBetween val="between"/>
      </c:valAx>
    </c:plotArea>
    <c:legend>
      <c:legendPos val="r"/>
      <c:layout>
        <c:manualLayout>
          <c:xMode val="edge"/>
          <c:yMode val="edge"/>
          <c:x val="0.153177682058035"/>
          <c:y val="0.0922446162119643"/>
          <c:w val="0.328819995061595"/>
          <c:h val="0.309903922560139"/>
        </c:manualLayout>
      </c:layout>
      <c:overlay val="0"/>
      <c:spPr>
        <a:solidFill>
          <a:schemeClr val="bg1"/>
        </a:solidFill>
        <a:ln>
          <a:solidFill>
            <a:schemeClr val="accent1"/>
          </a:solidFill>
        </a:ln>
      </c:spPr>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40324298841"/>
          <c:y val="0.0542330968959463"/>
          <c:w val="0.850937492917013"/>
          <c:h val="0.797471638359255"/>
        </c:manualLayout>
      </c:layout>
      <c:barChart>
        <c:barDir val="col"/>
        <c:grouping val="clustered"/>
        <c:varyColors val="0"/>
        <c:ser>
          <c:idx val="0"/>
          <c:order val="0"/>
          <c:tx>
            <c:strRef>
              <c:f>Sheet1!$C$31</c:f>
              <c:strCache>
                <c:ptCount val="1"/>
                <c:pt idx="0">
                  <c:v>Phone(Local)</c:v>
                </c:pt>
              </c:strCache>
            </c:strRef>
          </c:tx>
          <c:invertIfNegative val="0"/>
          <c:cat>
            <c:strRef>
              <c:f>Sheet1!$B$32:$B$34</c:f>
              <c:strCache>
                <c:ptCount val="3"/>
                <c:pt idx="0">
                  <c:v>1 image</c:v>
                </c:pt>
                <c:pt idx="1">
                  <c:v>10 images</c:v>
                </c:pt>
                <c:pt idx="2">
                  <c:v>100 images</c:v>
                </c:pt>
              </c:strCache>
            </c:strRef>
          </c:cat>
          <c:val>
            <c:numRef>
              <c:f>Sheet1!$C$32:$C$34</c:f>
              <c:numCache>
                <c:formatCode>General</c:formatCode>
                <c:ptCount val="3"/>
                <c:pt idx="0">
                  <c:v>17.96030698790672</c:v>
                </c:pt>
                <c:pt idx="1">
                  <c:v>165.0672926253185</c:v>
                </c:pt>
                <c:pt idx="2">
                  <c:v>1637.94264369236</c:v>
                </c:pt>
              </c:numCache>
            </c:numRef>
          </c:val>
        </c:ser>
        <c:ser>
          <c:idx val="1"/>
          <c:order val="1"/>
          <c:tx>
            <c:strRef>
              <c:f>Sheet1!$D$31</c:f>
              <c:strCache>
                <c:ptCount val="1"/>
                <c:pt idx="0">
                  <c:v>CloneCloud(Wi-Fi)</c:v>
                </c:pt>
              </c:strCache>
            </c:strRef>
          </c:tx>
          <c:invertIfNegative val="0"/>
          <c:cat>
            <c:strRef>
              <c:f>Sheet1!$B$32:$B$34</c:f>
              <c:strCache>
                <c:ptCount val="3"/>
                <c:pt idx="0">
                  <c:v>1 image</c:v>
                </c:pt>
                <c:pt idx="1">
                  <c:v>10 images</c:v>
                </c:pt>
                <c:pt idx="2">
                  <c:v>100 images</c:v>
                </c:pt>
              </c:strCache>
            </c:strRef>
          </c:cat>
          <c:val>
            <c:numRef>
              <c:f>Sheet1!$D$32:$D$34</c:f>
              <c:numCache>
                <c:formatCode>General</c:formatCode>
                <c:ptCount val="3"/>
                <c:pt idx="0">
                  <c:v>17.96030698790672</c:v>
                </c:pt>
                <c:pt idx="1">
                  <c:v>37.64608041062625</c:v>
                </c:pt>
                <c:pt idx="2">
                  <c:v>82.6413349890789</c:v>
                </c:pt>
              </c:numCache>
            </c:numRef>
          </c:val>
        </c:ser>
        <c:ser>
          <c:idx val="2"/>
          <c:order val="2"/>
          <c:tx>
            <c:strRef>
              <c:f>Sheet1!$E$31</c:f>
              <c:strCache>
                <c:ptCount val="1"/>
                <c:pt idx="0">
                  <c:v>CloneCloud(3G)</c:v>
                </c:pt>
              </c:strCache>
            </c:strRef>
          </c:tx>
          <c:invertIfNegative val="0"/>
          <c:cat>
            <c:strRef>
              <c:f>Sheet1!$B$32:$B$34</c:f>
              <c:strCache>
                <c:ptCount val="3"/>
                <c:pt idx="0">
                  <c:v>1 image</c:v>
                </c:pt>
                <c:pt idx="1">
                  <c:v>10 images</c:v>
                </c:pt>
                <c:pt idx="2">
                  <c:v>100 images</c:v>
                </c:pt>
              </c:strCache>
            </c:strRef>
          </c:cat>
          <c:val>
            <c:numRef>
              <c:f>Sheet1!$E$32:$E$34</c:f>
              <c:numCache>
                <c:formatCode>General</c:formatCode>
                <c:ptCount val="3"/>
                <c:pt idx="0">
                  <c:v>17.96030698790672</c:v>
                </c:pt>
                <c:pt idx="1">
                  <c:v>73.17028622483598</c:v>
                </c:pt>
                <c:pt idx="2">
                  <c:v>119.6661898292364</c:v>
                </c:pt>
              </c:numCache>
            </c:numRef>
          </c:val>
        </c:ser>
        <c:dLbls>
          <c:showLegendKey val="0"/>
          <c:showVal val="0"/>
          <c:showCatName val="0"/>
          <c:showSerName val="0"/>
          <c:showPercent val="0"/>
          <c:showBubbleSize val="0"/>
        </c:dLbls>
        <c:gapWidth val="150"/>
        <c:axId val="-2063771944"/>
        <c:axId val="-2063768936"/>
      </c:barChart>
      <c:catAx>
        <c:axId val="-2063771944"/>
        <c:scaling>
          <c:orientation val="minMax"/>
        </c:scaling>
        <c:delete val="0"/>
        <c:axPos val="b"/>
        <c:majorTickMark val="out"/>
        <c:minorTickMark val="none"/>
        <c:tickLblPos val="nextTo"/>
        <c:txPr>
          <a:bodyPr/>
          <a:lstStyle/>
          <a:p>
            <a:pPr>
              <a:defRPr sz="2000" baseline="0"/>
            </a:pPr>
            <a:endParaRPr lang="en-US"/>
          </a:p>
        </c:txPr>
        <c:crossAx val="-2063768936"/>
        <c:crosses val="autoZero"/>
        <c:auto val="1"/>
        <c:lblAlgn val="ctr"/>
        <c:lblOffset val="100"/>
        <c:noMultiLvlLbl val="0"/>
      </c:catAx>
      <c:valAx>
        <c:axId val="-2063768936"/>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063771944"/>
        <c:crosses val="autoZero"/>
        <c:crossBetween val="between"/>
        <c:majorUnit val="300.0"/>
      </c:valAx>
    </c:plotArea>
    <c:legend>
      <c:legendPos val="r"/>
      <c:layout>
        <c:manualLayout>
          <c:xMode val="edge"/>
          <c:yMode val="edge"/>
          <c:x val="0.138632360074162"/>
          <c:y val="0.101428891636479"/>
          <c:w val="0.325980444154327"/>
          <c:h val="0.279169649248389"/>
        </c:manualLayout>
      </c:layout>
      <c:overlay val="0"/>
      <c:spPr>
        <a:solidFill>
          <a:sysClr val="window" lastClr="FFFFFF"/>
        </a:solidFill>
        <a:ln>
          <a:solidFill>
            <a:srgbClr val="4F81BD"/>
          </a:solidFill>
        </a:ln>
      </c:spPr>
      <c:txPr>
        <a:bodyPr/>
        <a:lstStyle/>
        <a:p>
          <a:pPr>
            <a:defRPr sz="20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3C790E-396E-EC44-A177-4729AFD87B10}" type="datetimeFigureOut">
              <a:rPr lang="en-US" smtClean="0"/>
              <a:t>4/4/14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2D964-746F-514A-9191-F6C5291DF219}" type="slidenum">
              <a:rPr lang="en-US" smtClean="0"/>
              <a:t>‹#›</a:t>
            </a:fld>
            <a:endParaRPr lang="en-US"/>
          </a:p>
        </p:txBody>
      </p:sp>
    </p:spTree>
    <p:extLst>
      <p:ext uri="{BB962C8B-B14F-4D97-AF65-F5344CB8AC3E}">
        <p14:creationId xmlns:p14="http://schemas.microsoft.com/office/powerpoint/2010/main" val="1376324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AB1AE-6AF6-154C-97BE-116B49CC9AA8}" type="datetimeFigureOut">
              <a:rPr lang="en-US" smtClean="0"/>
              <a:t>4/4/14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23641-5B1A-5648-A445-C58122B94CAC}" type="slidenum">
              <a:rPr lang="en-US" smtClean="0"/>
              <a:t>‹#›</a:t>
            </a:fld>
            <a:endParaRPr lang="en-US"/>
          </a:p>
        </p:txBody>
      </p:sp>
    </p:spTree>
    <p:extLst>
      <p:ext uri="{BB962C8B-B14F-4D97-AF65-F5344CB8AC3E}">
        <p14:creationId xmlns:p14="http://schemas.microsoft.com/office/powerpoint/2010/main" val="286198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22</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23</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27</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 MAUI coordinator, which handles authentication</a:t>
            </a:r>
          </a:p>
          <a:p>
            <a:r>
              <a:rPr lang="en-US" sz="1100" dirty="0"/>
              <a:t>and resource allocation for incoming requests to instantiate a partitioned</a:t>
            </a:r>
          </a:p>
          <a:p>
            <a:r>
              <a:rPr lang="en-US" sz="1100" dirty="0"/>
              <a:t>application.</a:t>
            </a:r>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solidFill>
                  <a:prstClr val="black"/>
                </a:solidFill>
                <a:latin typeface="Calibri"/>
              </a:rPr>
              <a:pPr/>
              <a:t>28</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29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F095854-F3F8-46C4-8430-DE526069D7ED}" type="slidenum">
              <a:rPr lang="en-US" smtClean="0"/>
              <a:pPr/>
              <a:t>40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41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F095854-F3F8-46C4-8430-DE526069D7ED}"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44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48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11</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53</a:t>
            </a:fld>
            <a:endParaRPr lang="en-US" dirty="0"/>
          </a:p>
        </p:txBody>
      </p:sp>
    </p:spTree>
    <p:extLst>
      <p:ext uri="{BB962C8B-B14F-4D97-AF65-F5344CB8AC3E}">
        <p14:creationId xmlns:p14="http://schemas.microsoft.com/office/powerpoint/2010/main" val="2494477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56</a:t>
            </a:fld>
            <a:endParaRPr lang="en-US" dirty="0"/>
          </a:p>
        </p:txBody>
      </p:sp>
    </p:spTree>
    <p:extLst>
      <p:ext uri="{BB962C8B-B14F-4D97-AF65-F5344CB8AC3E}">
        <p14:creationId xmlns:p14="http://schemas.microsoft.com/office/powerpoint/2010/main" val="4039158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US" baseline="0"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94693B-CE07-4594-A672-FCCA79147B94}" type="slidenum">
              <a:rPr lang="en-US" smtClean="0"/>
              <a:pPr fontAlgn="base">
                <a:spcBef>
                  <a:spcPct val="0"/>
                </a:spcBef>
                <a:spcAft>
                  <a:spcPct val="0"/>
                </a:spcAft>
                <a:defRPr/>
              </a:pPr>
              <a:t>57</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60</a:t>
            </a:fld>
            <a:endParaRPr lang="en-US" dirty="0"/>
          </a:p>
        </p:txBody>
      </p:sp>
    </p:spTree>
    <p:extLst>
      <p:ext uri="{BB962C8B-B14F-4D97-AF65-F5344CB8AC3E}">
        <p14:creationId xmlns:p14="http://schemas.microsoft.com/office/powerpoint/2010/main" val="1019561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61</a:t>
            </a:fld>
            <a:endParaRPr lang="en-US" dirty="0"/>
          </a:p>
        </p:txBody>
      </p:sp>
    </p:spTree>
    <p:extLst>
      <p:ext uri="{BB962C8B-B14F-4D97-AF65-F5344CB8AC3E}">
        <p14:creationId xmlns:p14="http://schemas.microsoft.com/office/powerpoint/2010/main" val="1019561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62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12</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63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64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65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7CE64A-0F9A-AB49-830E-79EA020B07D7}" type="slidenum">
              <a:rPr lang="en-US"/>
              <a:pPr/>
              <a:t>66</a:t>
            </a:fld>
            <a:endParaRPr lang="en-US"/>
          </a:p>
        </p:txBody>
      </p:sp>
      <p:sp>
        <p:nvSpPr>
          <p:cNvPr id="3993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993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A48452-64B1-9E4C-BA30-233D40975DAE}" type="slidenum">
              <a:rPr lang="en-US"/>
              <a:pPr/>
              <a:t>67</a:t>
            </a:fld>
            <a:endParaRPr lang="en-US"/>
          </a:p>
        </p:txBody>
      </p:sp>
      <p:sp>
        <p:nvSpPr>
          <p:cNvPr id="4198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E6CAD5-B017-A440-B892-5E0BA8A0D1A9}" type="slidenum">
              <a:rPr lang="en-US"/>
              <a:pPr/>
              <a:t>68</a:t>
            </a:fld>
            <a:endParaRPr lang="en-US"/>
          </a:p>
        </p:txBody>
      </p:sp>
      <p:sp>
        <p:nvSpPr>
          <p:cNvPr id="4300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69219B-7A68-EA4A-8451-A19DEE7511A6}" type="slidenum">
              <a:rPr lang="en-US"/>
              <a:pPr/>
              <a:t>69</a:t>
            </a:fld>
            <a:endParaRPr lang="en-US"/>
          </a:p>
        </p:txBody>
      </p:sp>
      <p:sp>
        <p:nvSpPr>
          <p:cNvPr id="4403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30"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1800">
                <a:latin typeface="Arial" charset="0"/>
                <a:cs typeface="Droid Sans" charset="0"/>
              </a:rPr>
              <a:t>More about happens-befoer</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55EA9C5-68CA-1B49-88D5-619A9AA7AC66}" type="slidenum">
              <a:rPr lang="en-US"/>
              <a:pPr/>
              <a:t>70</a:t>
            </a:fld>
            <a:endParaRPr lang="en-US"/>
          </a:p>
        </p:txBody>
      </p:sp>
      <p:sp>
        <p:nvSpPr>
          <p:cNvPr id="4505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77361F-0201-AE4D-AFA8-95F87D3C19FB}" type="slidenum">
              <a:rPr lang="en-US"/>
              <a:pPr/>
              <a:t>71</a:t>
            </a:fld>
            <a:endParaRPr lang="en-US"/>
          </a:p>
        </p:txBody>
      </p:sp>
      <p:sp>
        <p:nvSpPr>
          <p:cNvPr id="4710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21446F-A0AF-4B42-915E-592A2C8D7421}" type="slidenum">
              <a:rPr lang="en-US"/>
              <a:pPr/>
              <a:t>72</a:t>
            </a:fld>
            <a:endParaRPr lang="en-US"/>
          </a:p>
        </p:txBody>
      </p:sp>
      <p:sp>
        <p:nvSpPr>
          <p:cNvPr id="512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13</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B370C-B0F6-694E-8417-37200C84F435}" type="slidenum">
              <a:rPr lang="en-US"/>
              <a:pPr/>
              <a:t>73</a:t>
            </a:fld>
            <a:endParaRPr lang="en-US"/>
          </a:p>
        </p:txBody>
      </p:sp>
      <p:sp>
        <p:nvSpPr>
          <p:cNvPr id="5222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30"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1800">
                <a:latin typeface="Arial" charset="0"/>
                <a:cs typeface="Droid Sans" charset="0"/>
              </a:rPr>
              <a:t>Need slide about locking</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6CD174-F59E-ED49-A59E-DF18A5EE2C6B}" type="slidenum">
              <a:rPr lang="en-US"/>
              <a:pPr/>
              <a:t>74</a:t>
            </a:fld>
            <a:endParaRPr lang="en-US"/>
          </a:p>
        </p:txBody>
      </p:sp>
      <p:sp>
        <p:nvSpPr>
          <p:cNvPr id="5324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751A50-3D96-2A42-8B72-087DA351744C}" type="slidenum">
              <a:rPr lang="en-US"/>
              <a:pPr/>
              <a:t>75</a:t>
            </a:fld>
            <a:endParaRPr lang="en-US"/>
          </a:p>
        </p:txBody>
      </p:sp>
      <p:sp>
        <p:nvSpPr>
          <p:cNvPr id="5632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30"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1800">
                <a:latin typeface="Arial" charset="0"/>
                <a:cs typeface="Droid Sans" charset="0"/>
              </a:rPr>
              <a:t>TOE=COMET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6E11D21-725B-A848-9508-3D80C349A33E}" type="slidenum">
              <a:rPr lang="en-US"/>
              <a:pPr/>
              <a:t>76</a:t>
            </a:fld>
            <a:endParaRPr lang="en-US"/>
          </a:p>
        </p:txBody>
      </p:sp>
      <p:sp>
        <p:nvSpPr>
          <p:cNvPr id="573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1A76CF-83D6-7541-80F4-B9B2193E7D36}" type="slidenum">
              <a:rPr lang="en-US"/>
              <a:pPr/>
              <a:t>77</a:t>
            </a:fld>
            <a:endParaRPr lang="en-US"/>
          </a:p>
        </p:txBody>
      </p:sp>
      <p:sp>
        <p:nvSpPr>
          <p:cNvPr id="593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FBACB6-CC7B-0440-A3D0-F4843FB13353}" type="slidenum">
              <a:rPr lang="en-US"/>
              <a:pPr/>
              <a:t>78</a:t>
            </a:fld>
            <a:endParaRPr lang="en-US"/>
          </a:p>
        </p:txBody>
      </p:sp>
      <p:sp>
        <p:nvSpPr>
          <p:cNvPr id="6041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7A996F-A53C-1F48-8B27-E61A5B73F6C3}" type="slidenum">
              <a:rPr lang="en-US"/>
              <a:pPr/>
              <a:t>79</a:t>
            </a:fld>
            <a:endParaRPr lang="en-US"/>
          </a:p>
        </p:txBody>
      </p:sp>
      <p:sp>
        <p:nvSpPr>
          <p:cNvPr id="6348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16C48A-EF1C-284F-B83E-EC23E8C8DC0E}" type="slidenum">
              <a:rPr lang="en-US"/>
              <a:pPr/>
              <a:t>80</a:t>
            </a:fld>
            <a:endParaRPr lang="en-US"/>
          </a:p>
        </p:txBody>
      </p:sp>
      <p:sp>
        <p:nvSpPr>
          <p:cNvPr id="6451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100" dirty="0"/>
              <a:t>Figure 2(a) shows the application graph for face</a:t>
            </a:r>
          </a:p>
          <a:p>
            <a:r>
              <a:rPr lang="en-US" sz="1100" dirty="0"/>
              <a:t>recognition. The application consists of two main logical blocks</a:t>
            </a:r>
          </a:p>
          <a:p>
            <a:r>
              <a:rPr lang="en-US" sz="1100" dirty="0"/>
              <a:t>consisting of face detector and the classifier. Face detection is done</a:t>
            </a:r>
          </a:p>
          <a:p>
            <a:r>
              <a:rPr lang="en-US" sz="1100" dirty="0"/>
              <a:t>using the default </a:t>
            </a:r>
            <a:r>
              <a:rPr lang="en-US" sz="1100" dirty="0" err="1"/>
              <a:t>OpenCV</a:t>
            </a:r>
            <a:r>
              <a:rPr lang="en-US" sz="1100" dirty="0"/>
              <a:t> [4] </a:t>
            </a:r>
            <a:r>
              <a:rPr lang="en-US" sz="1100" dirty="0" err="1"/>
              <a:t>Haar</a:t>
            </a:r>
            <a:r>
              <a:rPr lang="en-US" sz="1100" dirty="0"/>
              <a:t> Classifier. The face classifier</a:t>
            </a:r>
          </a:p>
          <a:p>
            <a:r>
              <a:rPr lang="en-US" sz="1100" dirty="0"/>
              <a:t>takes as input the detected faces and runs an online semi-supervised</a:t>
            </a:r>
          </a:p>
          <a:p>
            <a:r>
              <a:rPr lang="en-US" sz="1100" dirty="0"/>
              <a:t>learning algorithm [17] to recognize the faces from a data set of 10</a:t>
            </a:r>
          </a:p>
          <a:p>
            <a:r>
              <a:rPr lang="en-US" sz="1100" dirty="0"/>
              <a:t>people.</a:t>
            </a:r>
          </a:p>
          <a:p>
            <a:r>
              <a:rPr lang="en-US" sz="1100" dirty="0"/>
              <a:t>Object and Pose Recognition Figure 2(b) shows the data-flow</a:t>
            </a:r>
          </a:p>
          <a:p>
            <a:r>
              <a:rPr lang="en-US" sz="1100" dirty="0"/>
              <a:t>graph for the object instance and pose recognition application [26].</a:t>
            </a:r>
          </a:p>
          <a:p>
            <a:r>
              <a:rPr lang="en-US" sz="1100" dirty="0"/>
              <a:t>The application consists of four main logical blocks. As shown</a:t>
            </a:r>
          </a:p>
          <a:p>
            <a:r>
              <a:rPr lang="en-US" sz="1100" dirty="0"/>
              <a:t>in the figure, each image first passes through a proportional </a:t>
            </a:r>
            <a:r>
              <a:rPr lang="en-US" sz="1100" dirty="0" err="1"/>
              <a:t>downscaler</a:t>
            </a:r>
            <a:r>
              <a:rPr lang="en-US" sz="1100" dirty="0"/>
              <a:t>.</a:t>
            </a:r>
          </a:p>
          <a:p>
            <a:r>
              <a:rPr lang="en-US" sz="1100" dirty="0"/>
              <a:t>SIFT features [20] are then extracted from the image, and</a:t>
            </a:r>
          </a:p>
          <a:p>
            <a:r>
              <a:rPr lang="en-US" sz="1100" dirty="0"/>
              <a:t>matched against a set of previously constructed 3D models for the</a:t>
            </a:r>
          </a:p>
          <a:p>
            <a:r>
              <a:rPr lang="en-US" sz="1100" dirty="0"/>
              <a:t>objects of interest. The features for each object are then clustered</a:t>
            </a:r>
          </a:p>
          <a:p>
            <a:r>
              <a:rPr lang="en-US" sz="1100" dirty="0"/>
              <a:t>by position to separate distinct instances. A random sample consensus</a:t>
            </a:r>
          </a:p>
          <a:p>
            <a:r>
              <a:rPr lang="en-US" sz="1100" dirty="0"/>
              <a:t>(RANSAC) algorithm with a non-linear optimization is used</a:t>
            </a:r>
          </a:p>
          <a:p>
            <a:r>
              <a:rPr lang="en-US" sz="1100" dirty="0"/>
              <a:t>to recognize each instance and estimate its 6D pose.</a:t>
            </a:r>
          </a:p>
          <a:p>
            <a:r>
              <a:rPr lang="en-US" sz="1100" dirty="0"/>
              <a:t>Gesture Recognition. Figure 2(c) shows the application graph for</a:t>
            </a:r>
          </a:p>
          <a:p>
            <a:r>
              <a:rPr lang="en-US" sz="1100" dirty="0"/>
              <a:t>a gesture recognition application. Each video frame is sent to two</a:t>
            </a:r>
          </a:p>
          <a:p>
            <a:r>
              <a:rPr lang="en-US" sz="1100" dirty="0"/>
              <a:t>separate tasks, face detection and motion extraction. The latter accumulates</a:t>
            </a:r>
          </a:p>
          <a:p>
            <a:r>
              <a:rPr lang="en-US" sz="1100" dirty="0"/>
              <a:t>frame pairs, and then extracts SIFT-like features that encode</a:t>
            </a:r>
          </a:p>
          <a:p>
            <a:r>
              <a:rPr lang="en-US" sz="1100" dirty="0"/>
              <a:t>optical flow in addition to appearance [6]. These features,</a:t>
            </a:r>
          </a:p>
          <a:p>
            <a:r>
              <a:rPr lang="en-US" sz="1100" dirty="0"/>
              <a:t>filtered by the positions of detected faces, are aggregated over a</a:t>
            </a:r>
          </a:p>
          <a:p>
            <a:r>
              <a:rPr lang="en-US" sz="1100" dirty="0"/>
              <a:t>window of frames using a previously-generated codebook to create</a:t>
            </a:r>
          </a:p>
          <a:p>
            <a:r>
              <a:rPr lang="en-US" sz="1100" dirty="0"/>
              <a:t>a histogram of occurrence frequencies. The histogram is treated as</a:t>
            </a:r>
          </a:p>
          <a:p>
            <a:r>
              <a:rPr lang="en-US" sz="1100" dirty="0"/>
              <a:t>an input vector to a set of support vector machines trained for the</a:t>
            </a:r>
          </a:p>
          <a:p>
            <a:r>
              <a:rPr lang="en-US" sz="1100" dirty="0"/>
              <a:t>control gestures.</a:t>
            </a:r>
          </a:p>
          <a:p>
            <a:endParaRPr lang="en-US" sz="1100" dirty="0"/>
          </a:p>
          <a:p>
            <a:r>
              <a:rPr lang="en-US" sz="1100" dirty="0"/>
              <a:t>Programming Model. Applications in the Sprout framework are</a:t>
            </a:r>
          </a:p>
          <a:p>
            <a:r>
              <a:rPr lang="en-US" sz="1100" dirty="0"/>
              <a:t>structured as a data flow graphs; the data flow model is particularly</a:t>
            </a:r>
          </a:p>
          <a:p>
            <a:r>
              <a:rPr lang="en-US" sz="1100" dirty="0"/>
              <a:t>well suited for media processing applications that perform a series</a:t>
            </a:r>
          </a:p>
          <a:p>
            <a:r>
              <a:rPr lang="en-US" sz="1100" dirty="0"/>
              <a:t>of operations to an input video or audio stream. The vertices of</a:t>
            </a:r>
          </a:p>
          <a:p>
            <a:r>
              <a:rPr lang="en-US" sz="1100" dirty="0"/>
              <a:t>the graph are processing steps called stages and the edges are connectors</a:t>
            </a:r>
          </a:p>
          <a:p>
            <a:r>
              <a:rPr lang="en-US" sz="1100" dirty="0"/>
              <a:t>which represent the data dependencies between the stages.</a:t>
            </a:r>
          </a:p>
          <a:p>
            <a:r>
              <a:rPr lang="en-US" sz="1100" dirty="0"/>
              <a:t>Stages within an application employ a shared-nothing model: they</a:t>
            </a:r>
          </a:p>
          <a:p>
            <a:r>
              <a:rPr lang="en-US" sz="1100" dirty="0"/>
              <a:t>share no state, and interact only through connectors. This restriction</a:t>
            </a:r>
          </a:p>
          <a:p>
            <a:r>
              <a:rPr lang="en-US" sz="1100" dirty="0"/>
              <a:t>keeps the programming complexity of individual stages comparable</a:t>
            </a:r>
          </a:p>
          <a:p>
            <a:r>
              <a:rPr lang="en-US" sz="1100" dirty="0"/>
              <a:t>to that of sequential programming, and allows concurrency</a:t>
            </a:r>
          </a:p>
          <a:p>
            <a:r>
              <a:rPr lang="en-US" sz="1100" dirty="0"/>
              <a:t>to be managed by the Sprout runtime. This programming model</a:t>
            </a:r>
          </a:p>
          <a:p>
            <a:r>
              <a:rPr lang="en-US" sz="1100" dirty="0"/>
              <a:t>allows programmers to express coarse-grained application parallelism</a:t>
            </a:r>
          </a:p>
          <a:p>
            <a:r>
              <a:rPr lang="en-US" sz="1100" dirty="0"/>
              <a:t>while hiding much of the complexity of parallel and distributed</a:t>
            </a:r>
          </a:p>
          <a:p>
            <a:r>
              <a:rPr lang="en-US" sz="1100" dirty="0"/>
              <a:t>programming from the application developer.</a:t>
            </a:r>
          </a:p>
          <a:p>
            <a:r>
              <a:rPr lang="en-US" sz="1100" dirty="0"/>
              <a:t>Automated data transfer. Sprout connectors define data dependencies</a:t>
            </a:r>
          </a:p>
          <a:p>
            <a:r>
              <a:rPr lang="en-US" sz="1100" dirty="0"/>
              <a:t>and perform data transfer between processing stages. The</a:t>
            </a:r>
          </a:p>
          <a:p>
            <a:r>
              <a:rPr lang="en-US" sz="1100" dirty="0"/>
              <a:t>underlying implementation of a connector depends on the location</a:t>
            </a:r>
          </a:p>
          <a:p>
            <a:r>
              <a:rPr lang="en-US" sz="1100" dirty="0"/>
              <a:t>of the stage endpoints. If the connected stages are running in</a:t>
            </a:r>
          </a:p>
          <a:p>
            <a:r>
              <a:rPr lang="en-US" sz="1100" dirty="0"/>
              <a:t>the same process, the connector is implemented as an in-memory</a:t>
            </a:r>
          </a:p>
          <a:p>
            <a:r>
              <a:rPr lang="en-US" sz="1100" dirty="0"/>
              <a:t>queue. Otherwise, a TCP connection is used. The Sprout runtime</a:t>
            </a:r>
          </a:p>
          <a:p>
            <a:r>
              <a:rPr lang="en-US" sz="1100" dirty="0"/>
              <a:t>determines the connector type, and handles serialization and data</a:t>
            </a:r>
          </a:p>
          <a:p>
            <a:r>
              <a:rPr lang="en-US" sz="1100" dirty="0"/>
              <a:t>transport through connectors transparently. This allows a processing</a:t>
            </a:r>
          </a:p>
          <a:p>
            <a:r>
              <a:rPr lang="en-US" sz="1100" dirty="0"/>
              <a:t>stage to be written in a way that is agnostic to whether it or</a:t>
            </a:r>
          </a:p>
          <a:p>
            <a:r>
              <a:rPr lang="en-US" sz="1100" dirty="0"/>
              <a:t>related processing steps have been off-loaded.</a:t>
            </a:r>
          </a:p>
          <a:p>
            <a:r>
              <a:rPr lang="en-US" sz="1100" dirty="0"/>
              <a:t>Parallelism Support. The Sprout runtime supports coarse-grained</a:t>
            </a:r>
          </a:p>
          <a:p>
            <a:r>
              <a:rPr lang="en-US" sz="1100" dirty="0"/>
              <a:t>data parallelism and pipeline parallelism. Data parallelism is supported</a:t>
            </a:r>
          </a:p>
          <a:p>
            <a:r>
              <a:rPr lang="en-US" sz="1100" dirty="0"/>
              <a:t>by having multiple instances of a stage execute in parallel on</a:t>
            </a:r>
          </a:p>
          <a:p>
            <a:r>
              <a:rPr lang="en-US" sz="1100" dirty="0"/>
              <a:t>separate processor cores. Pipeline parallelism is supported by having</a:t>
            </a:r>
          </a:p>
          <a:p>
            <a:r>
              <a:rPr lang="en-US" sz="1100" dirty="0"/>
              <a:t>multiple frames be processed simultaneously by the different</a:t>
            </a:r>
          </a:p>
          <a:p>
            <a:r>
              <a:rPr lang="en-US" sz="1100" dirty="0"/>
              <a:t>processing stages of the application.</a:t>
            </a:r>
          </a:p>
          <a:p>
            <a:r>
              <a:rPr lang="en-US" sz="1100" dirty="0"/>
              <a:t>The relationship between Sprout and Odessa. Sprout provides</a:t>
            </a:r>
          </a:p>
          <a:p>
            <a:r>
              <a:rPr lang="en-US" sz="1100" dirty="0"/>
              <a:t>programmers with mechanisms to dynamically adjust running applications,</a:t>
            </a:r>
          </a:p>
          <a:p>
            <a:r>
              <a:rPr lang="en-US" sz="1100" dirty="0"/>
              <a:t>change the degree of parallelism, and migrate processing</a:t>
            </a:r>
          </a:p>
          <a:p>
            <a:r>
              <a:rPr lang="en-US" sz="1100" dirty="0"/>
              <a:t>stages between machines. In Odessa, we develop adaptive techniques</a:t>
            </a:r>
          </a:p>
          <a:p>
            <a:r>
              <a:rPr lang="en-US" sz="1100" dirty="0"/>
              <a:t>for determining when and which stages to offload, and deciding</a:t>
            </a:r>
          </a:p>
          <a:p>
            <a:r>
              <a:rPr lang="en-US" sz="1100" dirty="0"/>
              <a:t>how much pipelining and data-parallelism is necessary in</a:t>
            </a:r>
          </a:p>
          <a:p>
            <a:r>
              <a:rPr lang="en-US" sz="1100" dirty="0"/>
              <a:t>order to achieve low </a:t>
            </a:r>
            <a:r>
              <a:rPr lang="en-US" sz="1100" dirty="0" err="1"/>
              <a:t>makespan</a:t>
            </a:r>
            <a:r>
              <a:rPr lang="en-US" sz="1100" dirty="0"/>
              <a:t> and high throughput, and then leverage</a:t>
            </a:r>
          </a:p>
          <a:p>
            <a:r>
              <a:rPr lang="en-US" sz="1100" dirty="0"/>
              <a:t>the Sprout mechanisms to effect the changes.</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81</a:t>
            </a:fld>
            <a:endParaRPr lang="en-US">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82</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requesting the device token and passing it to the provider every time your application launches, you help to ensure that the provider has the current token for the device. If a user restores a backup to a device or computer other than the one that the backup was created for (for example, the user migrates data to a new device or computer), he or she must launch the application at least once for it to receive notifications again. If the user restores backup data to a new device or computer, or reinstalls the operating system, the device token changes. Moreover, never cache a device token and give that to your provider; always get the token from the system whenever you need it. If your application has previously registered, calling </a:t>
            </a:r>
            <a:r>
              <a:rPr lang="en-US" dirty="0" err="1" smtClean="0"/>
              <a:t>registerForRemoteNotificationTypes</a:t>
            </a:r>
            <a:r>
              <a:rPr lang="en-US" dirty="0" smtClean="0"/>
              <a:t>: results in the operating system passing the device token to the delegate immediately without incurring additional overhead.</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14</a:t>
            </a:fld>
            <a:endParaRPr lang="en-US"/>
          </a:p>
        </p:txBody>
      </p:sp>
    </p:spTree>
    <p:extLst>
      <p:ext uri="{BB962C8B-B14F-4D97-AF65-F5344CB8AC3E}">
        <p14:creationId xmlns:p14="http://schemas.microsoft.com/office/powerpoint/2010/main" val="10775845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84</a:t>
            </a:fld>
            <a:endParaRPr lang="en-US">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85</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role of a </a:t>
            </a:r>
            <a:r>
              <a:rPr lang="en-US" dirty="0" err="1" smtClean="0"/>
              <a:t>UIApplication</a:t>
            </a:r>
            <a:r>
              <a:rPr lang="en-US" dirty="0" smtClean="0"/>
              <a:t> object is to handle the initial routing of incoming user events. It also dispatches action messages forwarded to it by control objects (</a:t>
            </a:r>
            <a:r>
              <a:rPr lang="en-US" dirty="0" err="1" smtClean="0"/>
              <a:t>UIControl</a:t>
            </a:r>
            <a:r>
              <a:rPr lang="en-US" dirty="0" smtClean="0"/>
              <a:t>) to the appropriate target objects. In addition, the </a:t>
            </a:r>
            <a:r>
              <a:rPr lang="en-US" dirty="0" err="1" smtClean="0"/>
              <a:t>UIApplication</a:t>
            </a:r>
            <a:r>
              <a:rPr lang="en-US" dirty="0" smtClean="0"/>
              <a:t> object maintains a list of all the windows (</a:t>
            </a:r>
            <a:r>
              <a:rPr lang="en-US" dirty="0" err="1" smtClean="0"/>
              <a:t>UIWindow</a:t>
            </a:r>
            <a:r>
              <a:rPr lang="en-US" dirty="0" smtClean="0"/>
              <a:t> objects) currently open in the application, so through those it can retrieve any of the application’s </a:t>
            </a:r>
            <a:r>
              <a:rPr lang="en-US" dirty="0" err="1" smtClean="0"/>
              <a:t>UIView</a:t>
            </a:r>
            <a:r>
              <a:rPr lang="en-US" dirty="0" smtClean="0"/>
              <a:t> objects. The application object is typically assigned a delegate, an object that the application informs of significant runtime events—for example, application launch, low-memory warnings, and application termination—giving it an opportunity to respond appropriately.</a:t>
            </a:r>
          </a:p>
          <a:p>
            <a:endParaRPr lang="en-US" dirty="0" smtClean="0"/>
          </a:p>
          <a:p>
            <a:r>
              <a:rPr lang="en-US" dirty="0" smtClean="0"/>
              <a:t>Applications can cooperatively handle a resource such as an email or an image file through the </a:t>
            </a:r>
            <a:r>
              <a:rPr lang="en-US" dirty="0" err="1" smtClean="0"/>
              <a:t>openURL</a:t>
            </a:r>
            <a:r>
              <a:rPr lang="en-US" dirty="0" smtClean="0"/>
              <a:t>: method. For example, an application opening an email URL with this method may cause the mail client to launch and display the message.</a:t>
            </a:r>
          </a:p>
          <a:p>
            <a:endParaRPr lang="en-US" dirty="0" smtClean="0"/>
          </a:p>
          <a:p>
            <a:r>
              <a:rPr lang="en-US" dirty="0" smtClean="0"/>
              <a:t>The programmatic interfaces of </a:t>
            </a:r>
            <a:r>
              <a:rPr lang="en-US" dirty="0" err="1" smtClean="0"/>
              <a:t>UIApplication</a:t>
            </a:r>
            <a:r>
              <a:rPr lang="en-US" dirty="0" smtClean="0"/>
              <a:t> and </a:t>
            </a:r>
            <a:r>
              <a:rPr lang="en-US" dirty="0" err="1" smtClean="0"/>
              <a:t>UIApplicationDelegate</a:t>
            </a:r>
            <a:r>
              <a:rPr lang="en-US" dirty="0" smtClean="0"/>
              <a:t> also allow you to manage behavior that is specific to the device. You can control application response to changes in interface orientation, temporarily suspend incoming touch events, and turn proximity sensing (of the user’s face) off and on again.</a:t>
            </a:r>
          </a:p>
          <a:p>
            <a:endParaRPr lang="en-US" smtClean="0"/>
          </a:p>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16</a:t>
            </a:fld>
            <a:endParaRPr lang="en-US"/>
          </a:p>
        </p:txBody>
      </p:sp>
    </p:spTree>
    <p:extLst>
      <p:ext uri="{BB962C8B-B14F-4D97-AF65-F5344CB8AC3E}">
        <p14:creationId xmlns:p14="http://schemas.microsoft.com/office/powerpoint/2010/main" val="97062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20</a:t>
            </a:fld>
            <a:endParaRPr lang="en-US"/>
          </a:p>
        </p:txBody>
      </p:sp>
    </p:spTree>
    <p:extLst>
      <p:ext uri="{BB962C8B-B14F-4D97-AF65-F5344CB8AC3E}">
        <p14:creationId xmlns:p14="http://schemas.microsoft.com/office/powerpoint/2010/main" val="272903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228033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6495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88467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151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734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766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529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872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836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0162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574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83479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2486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370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349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198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4/7/14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50547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4/7/14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52793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4/7/14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3963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4/7/14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5805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4/7/14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795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4/7/14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09445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4/7/14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0CB8B-565C-7D45-8433-495436787A1A}" type="slidenum">
              <a:rPr lang="en-US" smtClean="0"/>
              <a:t>‹#›</a:t>
            </a:fld>
            <a:endParaRPr lang="en-US"/>
          </a:p>
        </p:txBody>
      </p:sp>
    </p:spTree>
    <p:extLst>
      <p:ext uri="{BB962C8B-B14F-4D97-AF65-F5344CB8AC3E}">
        <p14:creationId xmlns:p14="http://schemas.microsoft.com/office/powerpoint/2010/main" val="39814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0342B77-D34C-443A-9BA4-2E8748A6D936}"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40233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eveloper.apple.com/ios/manage/provisioningprofiles/howto.ac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code.google.com/apis/console/%23project:908058729336" TargetMode="Externa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png"/><Relationship Id="rId9" Type="http://schemas.openxmlformats.org/officeDocument/2006/relationships/image" Target="../media/image16.wmf"/><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7.png"/><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7.xml"/><Relationship Id="rId3"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7.xml"/><Relationship Id="rId3"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7.xml"/><Relationship Id="rId3"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7.xml"/><Relationship Id="rId3"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3.xml"/><Relationship Id="rId3"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3.xml"/><Relationship Id="rId3"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3.xml"/><Relationship Id="rId3"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chart" Target="../charts/chart1.xml"/><Relationship Id="rId1" Type="http://schemas.openxmlformats.org/officeDocument/2006/relationships/tags" Target="../tags/tag10.x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chart" Target="../charts/chart2.xml"/><Relationship Id="rId1" Type="http://schemas.openxmlformats.org/officeDocument/2006/relationships/tags" Target="../tags/tag11.xml"/><Relationship Id="rId2"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chart" Target="../charts/chart3.xml"/><Relationship Id="rId1" Type="http://schemas.openxmlformats.org/officeDocument/2006/relationships/tags" Target="../tags/tag12.xml"/><Relationship Id="rId2"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chart" Target="../charts/char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bin"/><Relationship Id="rId5" Type="http://schemas.openxmlformats.org/officeDocument/2006/relationships/image" Target="../media/image19.emf"/><Relationship Id="rId6" Type="http://schemas.openxmlformats.org/officeDocument/2006/relationships/oleObject" Target="../embeddings/oleObject2.bin"/><Relationship Id="rId7"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3.bin"/><Relationship Id="rId5" Type="http://schemas.openxmlformats.org/officeDocument/2006/relationships/image" Target="../media/image21.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4.bin"/><Relationship Id="rId5"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5.bin"/><Relationship Id="rId5" Type="http://schemas.openxmlformats.org/officeDocument/2006/relationships/image" Target="../media/image23.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6.bin"/><Relationship Id="rId5" Type="http://schemas.openxmlformats.org/officeDocument/2006/relationships/image" Target="../media/image24.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7.bin"/><Relationship Id="rId5" Type="http://schemas.openxmlformats.org/officeDocument/2006/relationships/image" Target="../media/image25.emf"/><Relationship Id="rId6" Type="http://schemas.openxmlformats.org/officeDocument/2006/relationships/oleObject" Target="../embeddings/oleObject8.bin"/><Relationship Id="rId7" Type="http://schemas.openxmlformats.org/officeDocument/2006/relationships/image" Target="../media/image26.emf"/><Relationship Id="rId8" Type="http://schemas.openxmlformats.org/officeDocument/2006/relationships/oleObject" Target="../embeddings/oleObject9.bin"/><Relationship Id="rId9"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chart" Target="../charts/char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chart" Target="../charts/char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0.png"/><Relationship Id="rId9"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7.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3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31.pn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362236"/>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smtClean="0">
                <a:solidFill>
                  <a:srgbClr val="9F8540"/>
                </a:solidFill>
              </a:rPr>
              <a:t>lel2139@columbia.edu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a:t>
            </a:r>
            <a:r>
              <a:rPr lang="en-US" sz="3400" dirty="0" smtClean="0">
                <a:solidFill>
                  <a:srgbClr val="9F8540"/>
                </a:solidFill>
                <a:hlinkClick r:id="rId3"/>
              </a:rPr>
              <a:t>-</a:t>
            </a:r>
            <a:r>
              <a:rPr lang="en-US" sz="3400" dirty="0" smtClean="0">
                <a:solidFill>
                  <a:srgbClr val="9F8540"/>
                </a:solidFill>
                <a:hlinkClick r:id="rId3"/>
              </a:rPr>
              <a:t>7</a:t>
            </a:r>
            <a:r>
              <a:rPr lang="en-US" sz="3400" dirty="0" smtClean="0">
                <a:solidFill>
                  <a:srgbClr val="9F8540"/>
                </a:solidFill>
                <a:hlinkClick r:id="rId3"/>
              </a:rPr>
              <a:t>Spring2014/</a:t>
            </a:r>
            <a:endParaRPr lang="en-US" sz="3400" dirty="0" smtClean="0">
              <a:solidFill>
                <a:srgbClr val="9F8540"/>
              </a:solidFill>
            </a:endParaRPr>
          </a:p>
          <a:p>
            <a:pPr lvl="0" algn="r"/>
            <a:r>
              <a:rPr lang="en-US" sz="3400" dirty="0">
                <a:solidFill>
                  <a:schemeClr val="tx1"/>
                </a:solidFill>
              </a:rPr>
              <a:t>4</a:t>
            </a:r>
            <a:r>
              <a:rPr lang="en-US" sz="3400" dirty="0" smtClean="0">
                <a:solidFill>
                  <a:schemeClr val="tx1"/>
                </a:solidFill>
              </a:rPr>
              <a:t>/</a:t>
            </a:r>
            <a:r>
              <a:rPr lang="en-US" sz="3400" dirty="0">
                <a:solidFill>
                  <a:schemeClr val="tx1"/>
                </a:solidFill>
              </a:rPr>
              <a:t>7</a:t>
            </a:r>
            <a:r>
              <a:rPr lang="en-US" sz="3400" dirty="0" smtClean="0">
                <a:solidFill>
                  <a:schemeClr val="tx1"/>
                </a:solidFill>
              </a:rPr>
              <a:t>/2014: </a:t>
            </a:r>
            <a:r>
              <a:rPr lang="en-US" sz="3400" dirty="0" smtClean="0">
                <a:solidFill>
                  <a:schemeClr val="tx1"/>
                </a:solidFill>
              </a:rPr>
              <a:t>Mobile Cloud Computing</a:t>
            </a:r>
          </a:p>
        </p:txBody>
      </p:sp>
      <p:sp>
        <p:nvSpPr>
          <p:cNvPr id="7" name="Slide Number Placeholder 6"/>
          <p:cNvSpPr>
            <a:spLocks noGrp="1"/>
          </p:cNvSpPr>
          <p:nvPr>
            <p:ph type="sldNum" sz="quarter" idx="12"/>
          </p:nvPr>
        </p:nvSpPr>
        <p:spPr/>
        <p:txBody>
          <a:bodyPr/>
          <a:lstStyle/>
          <a:p>
            <a:fld id="{68C0CB8B-565C-7D45-8433-495436787A1A}" type="slidenum">
              <a:rPr lang="en-US" smtClean="0"/>
              <a:t>1</a:t>
            </a:fld>
            <a:endParaRPr lang="en-US"/>
          </a:p>
        </p:txBody>
      </p:sp>
      <p:sp>
        <p:nvSpPr>
          <p:cNvPr id="8" name="Title 1"/>
          <p:cNvSpPr txBox="1">
            <a:spLocks/>
          </p:cNvSpPr>
          <p:nvPr/>
        </p:nvSpPr>
        <p:spPr>
          <a:xfrm>
            <a:off x="152400" y="533400"/>
            <a:ext cx="8763000" cy="169545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Cellular Networks and Mobile Computing</a:t>
            </a:r>
            <a:br>
              <a:rPr lang="en-US" dirty="0" smtClean="0"/>
            </a:br>
            <a:r>
              <a:rPr lang="en-US" dirty="0" smtClean="0"/>
              <a:t>COMS 6998</a:t>
            </a:r>
            <a:r>
              <a:rPr lang="en-US" dirty="0" smtClean="0"/>
              <a:t>-</a:t>
            </a:r>
            <a:r>
              <a:rPr lang="en-US" dirty="0"/>
              <a:t>7</a:t>
            </a:r>
            <a:r>
              <a:rPr lang="en-US" dirty="0" smtClean="0"/>
              <a:t>, </a:t>
            </a:r>
            <a:r>
              <a:rPr lang="en-US" dirty="0" smtClean="0"/>
              <a:t>Spring </a:t>
            </a:r>
            <a:r>
              <a:rPr lang="en-US" dirty="0" smtClean="0"/>
              <a:t>2014</a:t>
            </a:r>
            <a:endParaRPr lang="en-US" dirty="0"/>
          </a:p>
        </p:txBody>
      </p:sp>
      <p:sp>
        <p:nvSpPr>
          <p:cNvPr id="5" name="Date Placeholder 4"/>
          <p:cNvSpPr>
            <a:spLocks noGrp="1"/>
          </p:cNvSpPr>
          <p:nvPr>
            <p:ph type="dt" sz="half" idx="10"/>
          </p:nvPr>
        </p:nvSpPr>
        <p:spPr/>
        <p:txBody>
          <a:bodyPr/>
          <a:lstStyle/>
          <a:p>
            <a:r>
              <a:rPr lang="en-US" smtClean="0"/>
              <a:t>4/7/14</a:t>
            </a:r>
            <a:endParaRPr lang="en-US"/>
          </a:p>
        </p:txBody>
      </p:sp>
    </p:spTree>
    <p:extLst>
      <p:ext uri="{BB962C8B-B14F-4D97-AF65-F5344CB8AC3E}">
        <p14:creationId xmlns:p14="http://schemas.microsoft.com/office/powerpoint/2010/main" val="403427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r>
              <a:rPr lang="en-US" dirty="0" smtClean="0"/>
              <a:t>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a:t>Check </a:t>
            </a:r>
            <a:r>
              <a:rPr lang="en-US" dirty="0" smtClean="0"/>
              <a:t>availability:  </a:t>
            </a:r>
            <a:r>
              <a:rPr lang="en-US" dirty="0" err="1" smtClean="0">
                <a:solidFill>
                  <a:srgbClr val="AA0D91"/>
                </a:solidFill>
                <a:latin typeface="Menlo-Regular"/>
              </a:rPr>
              <a:t>URLForUbiquityContainerIdentifier</a:t>
            </a:r>
            <a:r>
              <a:rPr lang="en-US" dirty="0" smtClean="0">
                <a:solidFill>
                  <a:srgbClr val="AA0D91"/>
                </a:solidFill>
                <a:latin typeface="Menlo-Regular"/>
              </a:rPr>
              <a:t>:</a:t>
            </a:r>
            <a:endParaRPr lang="en-US" dirty="0" smtClean="0"/>
          </a:p>
          <a:p>
            <a:r>
              <a:rPr lang="en-US" dirty="0"/>
              <a:t>All files and directories stored in </a:t>
            </a:r>
            <a:r>
              <a:rPr lang="en-US" dirty="0" err="1"/>
              <a:t>iCloud</a:t>
            </a:r>
            <a:r>
              <a:rPr lang="en-US" dirty="0"/>
              <a:t> must be managed by a file presenter object, and all changes you make to those files and directories must occur through a file coordinator object. A file presenter is an object that adopts the </a:t>
            </a:r>
            <a:r>
              <a:rPr lang="en-US" dirty="0" err="1" smtClean="0">
                <a:solidFill>
                  <a:srgbClr val="AA0D91"/>
                </a:solidFill>
                <a:latin typeface="Menlo-Regular"/>
              </a:rPr>
              <a:t>NSFilePresenter</a:t>
            </a:r>
            <a:r>
              <a:rPr lang="en-US" dirty="0" smtClean="0">
                <a:solidFill>
                  <a:srgbClr val="AA0D91"/>
                </a:solidFill>
                <a:latin typeface="Menlo-Regular"/>
              </a:rPr>
              <a:t> </a:t>
            </a:r>
            <a:r>
              <a:rPr lang="en-US" dirty="0" smtClean="0"/>
              <a:t>protocol</a:t>
            </a:r>
          </a:p>
          <a:p>
            <a:r>
              <a:rPr lang="en-US" dirty="0" smtClean="0"/>
              <a:t>Explicitly </a:t>
            </a:r>
            <a:r>
              <a:rPr lang="en-US" dirty="0"/>
              <a:t>move files to </a:t>
            </a:r>
            <a:r>
              <a:rPr lang="en-US" dirty="0" err="1" smtClean="0"/>
              <a:t>iCloud</a:t>
            </a:r>
            <a:endParaRPr lang="en-US" dirty="0"/>
          </a:p>
          <a:p>
            <a:r>
              <a:rPr lang="en-US" dirty="0"/>
              <a:t>Be prepared to handle version conflicts for a </a:t>
            </a:r>
            <a:r>
              <a:rPr lang="en-US" dirty="0" smtClean="0"/>
              <a:t>file</a:t>
            </a:r>
            <a:endParaRPr lang="en-US" dirty="0"/>
          </a:p>
          <a:p>
            <a:r>
              <a:rPr lang="en-US" dirty="0"/>
              <a:t>Make use of searches to locate files in </a:t>
            </a:r>
            <a:r>
              <a:rPr lang="en-US" dirty="0" err="1" smtClean="0"/>
              <a:t>iCloud</a:t>
            </a:r>
            <a:endParaRPr lang="en-US" dirty="0"/>
          </a:p>
          <a:p>
            <a:r>
              <a:rPr lang="en-US" dirty="0"/>
              <a:t>Be prepared to handle cases where files are in </a:t>
            </a:r>
            <a:r>
              <a:rPr lang="en-US" dirty="0" err="1"/>
              <a:t>iCloud</a:t>
            </a:r>
            <a:r>
              <a:rPr lang="en-US" dirty="0"/>
              <a:t> but not fully downloaded to the local device; this might require providing the user with </a:t>
            </a:r>
            <a:r>
              <a:rPr lang="en-US" dirty="0" smtClean="0"/>
              <a:t>feedback</a:t>
            </a:r>
            <a:endParaRPr lang="en-US" dirty="0"/>
          </a:p>
          <a:p>
            <a:r>
              <a:rPr lang="en-US" dirty="0" smtClean="0"/>
              <a:t>Use </a:t>
            </a:r>
            <a:r>
              <a:rPr lang="en-US" dirty="0"/>
              <a:t>Core Data </a:t>
            </a:r>
            <a:r>
              <a:rPr lang="en-US" dirty="0" smtClean="0"/>
              <a:t>for storing </a:t>
            </a:r>
            <a:r>
              <a:rPr lang="en-US" dirty="0"/>
              <a:t>live databases in </a:t>
            </a:r>
            <a:r>
              <a:rPr lang="en-US" dirty="0" err="1"/>
              <a:t>iCloud</a:t>
            </a:r>
            <a:r>
              <a:rPr lang="en-US" dirty="0"/>
              <a:t>; do not use </a:t>
            </a:r>
            <a:r>
              <a:rPr lang="en-US" dirty="0" smtClean="0"/>
              <a:t>SQLite</a:t>
            </a: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42287789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a:t>
            </a:r>
            <a:endParaRPr lang="en-US" dirty="0"/>
          </a:p>
        </p:txBody>
      </p:sp>
      <p:sp>
        <p:nvSpPr>
          <p:cNvPr id="3" name="Content Placeholder 2"/>
          <p:cNvSpPr>
            <a:spLocks noGrp="1"/>
          </p:cNvSpPr>
          <p:nvPr>
            <p:ph idx="1"/>
          </p:nvPr>
        </p:nvSpPr>
        <p:spPr>
          <a:xfrm>
            <a:off x="457200" y="1600201"/>
            <a:ext cx="8229600" cy="1371600"/>
          </a:xfrm>
        </p:spPr>
        <p:txBody>
          <a:bodyPr>
            <a:normAutofit fontScale="92500"/>
          </a:bodyPr>
          <a:lstStyle/>
          <a:p>
            <a:r>
              <a:rPr lang="en-US" dirty="0" err="1" smtClean="0"/>
              <a:t>iOS</a:t>
            </a:r>
            <a:r>
              <a:rPr lang="en-US" dirty="0" smtClean="0"/>
              <a:t> device maintains a persistent TCP connection to a Apple Push Notification Server(APNS)</a:t>
            </a: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11</a:t>
            </a:fld>
            <a:endParaRPr lang="en-US"/>
          </a:p>
        </p:txBody>
      </p:sp>
      <p:pic>
        <p:nvPicPr>
          <p:cNvPr id="7" name="Picture 6" descr="Screen shot 2012-03-04 at 2.4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1407622"/>
          </a:xfrm>
          <a:prstGeom prst="rect">
            <a:avLst/>
          </a:prstGeom>
        </p:spPr>
      </p:pic>
      <p:pic>
        <p:nvPicPr>
          <p:cNvPr id="8" name="Picture 7" descr="Screen shot 2012-03-04 at 2.4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343400"/>
            <a:ext cx="3556000" cy="1954492"/>
          </a:xfrm>
          <a:prstGeom prst="rect">
            <a:avLst/>
          </a:prstGeom>
        </p:spPr>
      </p:pic>
      <p:sp>
        <p:nvSpPr>
          <p:cNvPr id="9" name="Rectangle 8"/>
          <p:cNvSpPr/>
          <p:nvPr/>
        </p:nvSpPr>
        <p:spPr>
          <a:xfrm>
            <a:off x="914400" y="3810000"/>
            <a:ext cx="5638800" cy="369332"/>
          </a:xfrm>
          <a:prstGeom prst="rect">
            <a:avLst/>
          </a:prstGeom>
        </p:spPr>
        <p:txBody>
          <a:bodyPr wrap="square">
            <a:spAutoFit/>
          </a:bodyPr>
          <a:lstStyle/>
          <a:p>
            <a:r>
              <a:rPr lang="en-US" dirty="0">
                <a:solidFill>
                  <a:srgbClr val="FF0000"/>
                </a:solidFill>
              </a:rPr>
              <a:t>A push notification from a provider to a client application</a:t>
            </a:r>
          </a:p>
        </p:txBody>
      </p:sp>
      <p:sp>
        <p:nvSpPr>
          <p:cNvPr id="10" name="Rectangle 9"/>
          <p:cNvSpPr/>
          <p:nvPr/>
        </p:nvSpPr>
        <p:spPr>
          <a:xfrm>
            <a:off x="5410200" y="4953000"/>
            <a:ext cx="5638800" cy="369332"/>
          </a:xfrm>
          <a:prstGeom prst="rect">
            <a:avLst/>
          </a:prstGeom>
        </p:spPr>
        <p:txBody>
          <a:bodyPr wrap="square">
            <a:spAutoFit/>
          </a:bodyPr>
          <a:lstStyle/>
          <a:p>
            <a:r>
              <a:rPr lang="en-US" dirty="0" smtClean="0">
                <a:solidFill>
                  <a:srgbClr val="FF0000"/>
                </a:solidFill>
              </a:rPr>
              <a:t>Multi-providers to multiple devices</a:t>
            </a:r>
            <a:endParaRPr lang="en-US" dirty="0">
              <a:solidFill>
                <a:srgbClr val="FF0000"/>
              </a:solidFill>
            </a:endParaRPr>
          </a:p>
        </p:txBody>
      </p:sp>
    </p:spTree>
    <p:extLst>
      <p:ext uri="{BB962C8B-B14F-4D97-AF65-F5344CB8AC3E}">
        <p14:creationId xmlns:p14="http://schemas.microsoft.com/office/powerpoint/2010/main" val="4327071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 (Cont’d)</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What if devices uninstalled the app?</a:t>
            </a:r>
          </a:p>
          <a:p>
            <a:pPr lvl="1"/>
            <a:r>
              <a:rPr lang="en-US" dirty="0" smtClean="0"/>
              <a:t>Feedback service</a:t>
            </a:r>
          </a:p>
          <a:p>
            <a:pPr lvl="2"/>
            <a:r>
              <a:rPr lang="en-US" dirty="0" smtClean="0"/>
              <a:t>App providers poll to obtain list of </a:t>
            </a:r>
            <a:r>
              <a:rPr lang="en-US" dirty="0"/>
              <a:t>device tokens for their </a:t>
            </a:r>
            <a:r>
              <a:rPr lang="en-US" dirty="0" smtClean="0"/>
              <a:t>applications</a:t>
            </a:r>
          </a:p>
          <a:p>
            <a:pPr lvl="2"/>
            <a:r>
              <a:rPr lang="en-US" dirty="0" smtClean="0"/>
              <a:t>Apple push notification service informs providers in case of repeated failures </a:t>
            </a:r>
          </a:p>
          <a:p>
            <a:r>
              <a:rPr lang="en-US" dirty="0" smtClean="0"/>
              <a:t>What if devices are offline?</a:t>
            </a:r>
          </a:p>
          <a:p>
            <a:pPr lvl="1"/>
            <a:r>
              <a:rPr lang="en-US" dirty="0" err="1" smtClean="0"/>
              <a:t>QoS</a:t>
            </a:r>
            <a:r>
              <a:rPr lang="en-US" dirty="0" smtClean="0"/>
              <a:t> service</a:t>
            </a:r>
          </a:p>
          <a:p>
            <a:pPr lvl="2"/>
            <a:r>
              <a:rPr lang="en-US" dirty="0" err="1" smtClean="0"/>
              <a:t>QoS</a:t>
            </a:r>
            <a:r>
              <a:rPr lang="en-US" dirty="0" smtClean="0"/>
              <a:t> </a:t>
            </a:r>
            <a:r>
              <a:rPr lang="en-US" dirty="0"/>
              <a:t>stores the </a:t>
            </a:r>
            <a:r>
              <a:rPr lang="en-US" dirty="0" smtClean="0"/>
              <a:t>notification</a:t>
            </a:r>
          </a:p>
          <a:p>
            <a:pPr lvl="2"/>
            <a:r>
              <a:rPr lang="en-US" dirty="0" smtClean="0"/>
              <a:t>It </a:t>
            </a:r>
            <a:r>
              <a:rPr lang="en-US" dirty="0"/>
              <a:t>retains only </a:t>
            </a:r>
            <a:r>
              <a:rPr lang="en-US" dirty="0" smtClean="0"/>
              <a:t>the </a:t>
            </a:r>
            <a:r>
              <a:rPr lang="en-US" dirty="0"/>
              <a:t>last notification received from a </a:t>
            </a:r>
            <a:r>
              <a:rPr lang="en-US" dirty="0" smtClean="0"/>
              <a:t>provider</a:t>
            </a:r>
          </a:p>
          <a:p>
            <a:pPr lvl="2"/>
            <a:r>
              <a:rPr lang="en-US" dirty="0" smtClean="0"/>
              <a:t>When </a:t>
            </a:r>
            <a:r>
              <a:rPr lang="en-US" dirty="0"/>
              <a:t>the offline device </a:t>
            </a:r>
            <a:r>
              <a:rPr lang="en-US" dirty="0" smtClean="0"/>
              <a:t>reconnects</a:t>
            </a:r>
            <a:r>
              <a:rPr lang="en-US" dirty="0"/>
              <a:t>, </a:t>
            </a:r>
            <a:r>
              <a:rPr lang="en-US" dirty="0" err="1" smtClean="0"/>
              <a:t>QoS</a:t>
            </a:r>
            <a:r>
              <a:rPr lang="en-US" dirty="0" smtClean="0"/>
              <a:t> service </a:t>
            </a:r>
            <a:r>
              <a:rPr lang="en-US" dirty="0"/>
              <a:t>forwards the stored notification to the </a:t>
            </a:r>
            <a:r>
              <a:rPr lang="en-US" dirty="0" smtClean="0"/>
              <a:t>device</a:t>
            </a:r>
          </a:p>
          <a:p>
            <a:pPr lvl="2"/>
            <a:r>
              <a:rPr lang="en-US" dirty="0" err="1" smtClean="0"/>
              <a:t>QoS</a:t>
            </a:r>
            <a:r>
              <a:rPr lang="en-US" dirty="0" smtClean="0"/>
              <a:t> service retains </a:t>
            </a:r>
            <a:r>
              <a:rPr lang="en-US" dirty="0"/>
              <a:t>a notification for a limited period before deleting </a:t>
            </a:r>
            <a:r>
              <a:rPr lang="en-US" dirty="0" smtClean="0"/>
              <a:t>it</a:t>
            </a: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2359621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Content Placeholder 2"/>
          <p:cNvSpPr>
            <a:spLocks noGrp="1"/>
          </p:cNvSpPr>
          <p:nvPr>
            <p:ph idx="1"/>
          </p:nvPr>
        </p:nvSpPr>
        <p:spPr>
          <a:xfrm>
            <a:off x="457200" y="1600200"/>
            <a:ext cx="8229600" cy="4724399"/>
          </a:xfrm>
        </p:spPr>
        <p:txBody>
          <a:bodyPr>
            <a:normAutofit lnSpcReduction="10000"/>
          </a:bodyPr>
          <a:lstStyle/>
          <a:p>
            <a:r>
              <a:rPr lang="en-US" dirty="0" smtClean="0"/>
              <a:t>Push notification</a:t>
            </a:r>
          </a:p>
          <a:p>
            <a:pPr lvl="1"/>
            <a:r>
              <a:rPr lang="en-US" dirty="0" smtClean="0"/>
              <a:t>Delivery is best effort and is not guaranteed</a:t>
            </a:r>
          </a:p>
          <a:p>
            <a:pPr lvl="1"/>
            <a:r>
              <a:rPr lang="en-US" dirty="0" smtClean="0"/>
              <a:t>Max size is 256 bytes</a:t>
            </a:r>
          </a:p>
          <a:p>
            <a:pPr lvl="1"/>
            <a:r>
              <a:rPr lang="en-US" dirty="0" smtClean="0"/>
              <a:t>Providers </a:t>
            </a:r>
            <a:r>
              <a:rPr lang="en-US" dirty="0"/>
              <a:t>compose a JSON dictionary object </a:t>
            </a:r>
            <a:endParaRPr lang="en-US" dirty="0" smtClean="0"/>
          </a:p>
          <a:p>
            <a:pPr lvl="2"/>
            <a:r>
              <a:rPr lang="en-US" dirty="0" smtClean="0"/>
              <a:t>This </a:t>
            </a:r>
            <a:r>
              <a:rPr lang="en-US" dirty="0"/>
              <a:t>dictionary must contain another dictionary identified by the key </a:t>
            </a:r>
            <a:r>
              <a:rPr lang="en-US" dirty="0" smtClean="0">
                <a:solidFill>
                  <a:srgbClr val="FF0000"/>
                </a:solidFill>
              </a:rPr>
              <a:t>aps</a:t>
            </a:r>
            <a:endParaRPr lang="en-US" dirty="0"/>
          </a:p>
          <a:p>
            <a:pPr lvl="1"/>
            <a:r>
              <a:rPr lang="en-US" dirty="0" smtClean="0"/>
              <a:t>Action:</a:t>
            </a:r>
          </a:p>
          <a:p>
            <a:pPr lvl="2"/>
            <a:r>
              <a:rPr lang="en-US" dirty="0" smtClean="0"/>
              <a:t>An </a:t>
            </a:r>
            <a:r>
              <a:rPr lang="en-US" dirty="0"/>
              <a:t>alert message to display to the </a:t>
            </a:r>
            <a:r>
              <a:rPr lang="en-US" dirty="0" smtClean="0"/>
              <a:t>user</a:t>
            </a:r>
          </a:p>
          <a:p>
            <a:pPr lvl="2"/>
            <a:r>
              <a:rPr lang="en-US" dirty="0" smtClean="0"/>
              <a:t>A </a:t>
            </a:r>
            <a:r>
              <a:rPr lang="en-US" dirty="0"/>
              <a:t>number to badge the application icon </a:t>
            </a:r>
            <a:r>
              <a:rPr lang="en-US" dirty="0" smtClean="0"/>
              <a:t>with</a:t>
            </a:r>
          </a:p>
          <a:p>
            <a:pPr lvl="2"/>
            <a:r>
              <a:rPr lang="en-US" dirty="0" smtClean="0"/>
              <a:t>A </a:t>
            </a:r>
            <a:r>
              <a:rPr lang="en-US" dirty="0"/>
              <a:t>sound to play</a:t>
            </a:r>
          </a:p>
          <a:p>
            <a:pPr lvl="1"/>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3096904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Device Token</a:t>
            </a:r>
            <a:endParaRPr lang="en-US" dirty="0"/>
          </a:p>
        </p:txBody>
      </p:sp>
      <p:sp>
        <p:nvSpPr>
          <p:cNvPr id="3" name="Content Placeholder 2"/>
          <p:cNvSpPr>
            <a:spLocks noGrp="1"/>
          </p:cNvSpPr>
          <p:nvPr>
            <p:ph idx="1"/>
          </p:nvPr>
        </p:nvSpPr>
        <p:spPr>
          <a:xfrm>
            <a:off x="457200" y="1371600"/>
            <a:ext cx="8229600" cy="1371599"/>
          </a:xfrm>
        </p:spPr>
        <p:txBody>
          <a:bodyPr>
            <a:noAutofit/>
          </a:bodyPr>
          <a:lstStyle/>
          <a:p>
            <a:r>
              <a:rPr lang="en-US" sz="2000" dirty="0"/>
              <a:t>D</a:t>
            </a:r>
            <a:r>
              <a:rPr lang="en-US" sz="2000" dirty="0" smtClean="0"/>
              <a:t>evice </a:t>
            </a:r>
            <a:r>
              <a:rPr lang="en-US" sz="2000" dirty="0"/>
              <a:t>token is analogous to a phone </a:t>
            </a:r>
            <a:r>
              <a:rPr lang="en-US" sz="2000" dirty="0" smtClean="0"/>
              <a:t>number</a:t>
            </a:r>
          </a:p>
          <a:p>
            <a:pPr lvl="1"/>
            <a:r>
              <a:rPr lang="en-US" sz="1600" dirty="0" smtClean="0"/>
              <a:t>Contains </a:t>
            </a:r>
            <a:r>
              <a:rPr lang="en-US" sz="1600" dirty="0"/>
              <a:t>information that enables APNs to locate the </a:t>
            </a:r>
            <a:r>
              <a:rPr lang="en-US" sz="1600" dirty="0" smtClean="0"/>
              <a:t>device</a:t>
            </a:r>
          </a:p>
          <a:p>
            <a:pPr lvl="1"/>
            <a:r>
              <a:rPr lang="en-US" sz="1600" dirty="0" smtClean="0"/>
              <a:t>Client app needs to provide the token to its provider</a:t>
            </a:r>
          </a:p>
          <a:p>
            <a:pPr lvl="1"/>
            <a:r>
              <a:rPr lang="en-US" sz="1600" dirty="0"/>
              <a:t>D</a:t>
            </a:r>
            <a:r>
              <a:rPr lang="en-US" sz="1600" dirty="0" smtClean="0"/>
              <a:t>evice </a:t>
            </a:r>
            <a:r>
              <a:rPr lang="en-US" sz="1600" dirty="0"/>
              <a:t>token </a:t>
            </a:r>
            <a:r>
              <a:rPr lang="en-US" sz="1600" dirty="0" smtClean="0"/>
              <a:t>should be requested and passed </a:t>
            </a:r>
            <a:r>
              <a:rPr lang="en-US" sz="1600" dirty="0"/>
              <a:t>to </a:t>
            </a:r>
            <a:r>
              <a:rPr lang="en-US" sz="1600" dirty="0" smtClean="0"/>
              <a:t>providers </a:t>
            </a:r>
            <a:r>
              <a:rPr lang="en-US" sz="1600" dirty="0"/>
              <a:t>every time your application launches</a:t>
            </a:r>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14</a:t>
            </a:fld>
            <a:endParaRPr lang="en-US"/>
          </a:p>
        </p:txBody>
      </p:sp>
      <p:pic>
        <p:nvPicPr>
          <p:cNvPr id="9" name="Picture 8" descr="Screen shot 2012-03-04 at 2.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23127"/>
            <a:ext cx="5029200" cy="3385606"/>
          </a:xfrm>
          <a:prstGeom prst="rect">
            <a:avLst/>
          </a:prstGeom>
        </p:spPr>
      </p:pic>
    </p:spTree>
    <p:extLst>
      <p:ext uri="{BB962C8B-B14F-4D97-AF65-F5344CB8AC3E}">
        <p14:creationId xmlns:p14="http://schemas.microsoft.com/office/powerpoint/2010/main" val="16151850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Programming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Provisioning: </a:t>
            </a:r>
            <a:r>
              <a:rPr lang="en-US" dirty="0">
                <a:hlinkClick r:id="rId2"/>
              </a:rPr>
              <a:t>https://developer.apple.com/ios/manage/provisioningprofiles/</a:t>
            </a:r>
            <a:r>
              <a:rPr lang="en-US" dirty="0" smtClean="0">
                <a:hlinkClick r:id="rId2"/>
              </a:rPr>
              <a:t>howto.action</a:t>
            </a:r>
            <a:endParaRPr lang="en-US" dirty="0" smtClean="0"/>
          </a:p>
          <a:p>
            <a:pPr lvl="1"/>
            <a:r>
              <a:rPr lang="en-US" dirty="0" smtClean="0"/>
              <a:t>Generate Certification Signing Request (CSR) using Keychain Access</a:t>
            </a:r>
          </a:p>
          <a:p>
            <a:pPr lvl="2"/>
            <a:r>
              <a:rPr lang="en-US" dirty="0" smtClean="0"/>
              <a:t>Save to disk: </a:t>
            </a:r>
            <a:r>
              <a:rPr lang="en-US" dirty="0" err="1" smtClean="0"/>
              <a:t>PushChat.certSigningRequest</a:t>
            </a:r>
            <a:endParaRPr lang="en-US" dirty="0" smtClean="0"/>
          </a:p>
          <a:p>
            <a:pPr lvl="2"/>
            <a:r>
              <a:rPr lang="en-US" dirty="0" smtClean="0"/>
              <a:t>Export </a:t>
            </a:r>
            <a:r>
              <a:rPr lang="en-US" dirty="0"/>
              <a:t>the private key as “PushChatKey.p12” and enter a passphrase</a:t>
            </a:r>
            <a:endParaRPr lang="en-US" dirty="0" smtClean="0"/>
          </a:p>
          <a:p>
            <a:pPr lvl="1"/>
            <a:r>
              <a:rPr lang="en-US" dirty="0" smtClean="0"/>
              <a:t>Make an App ID in </a:t>
            </a:r>
            <a:r>
              <a:rPr lang="en-US" dirty="0" err="1" smtClean="0"/>
              <a:t>iOS</a:t>
            </a:r>
            <a:r>
              <a:rPr lang="en-US" dirty="0" smtClean="0"/>
              <a:t> Provisioning Portal</a:t>
            </a:r>
          </a:p>
          <a:p>
            <a:pPr lvl="2"/>
            <a:r>
              <a:rPr lang="en-US" dirty="0"/>
              <a:t>Check the Enable for Apple Push Notification service </a:t>
            </a:r>
            <a:r>
              <a:rPr lang="en-US" dirty="0" smtClean="0"/>
              <a:t>box</a:t>
            </a:r>
          </a:p>
          <a:p>
            <a:pPr lvl="2"/>
            <a:r>
              <a:rPr lang="en-US" dirty="0"/>
              <a:t>C</a:t>
            </a:r>
            <a:r>
              <a:rPr lang="en-US" dirty="0" smtClean="0"/>
              <a:t>lick </a:t>
            </a:r>
            <a:r>
              <a:rPr lang="en-US" dirty="0"/>
              <a:t>on the Configure button for the Development Push SSL Certificate</a:t>
            </a:r>
            <a:endParaRPr lang="en-US" dirty="0" smtClean="0"/>
          </a:p>
          <a:p>
            <a:pPr lvl="2"/>
            <a:r>
              <a:rPr lang="en-US" dirty="0"/>
              <a:t>C</a:t>
            </a:r>
            <a:r>
              <a:rPr lang="en-US" dirty="0" smtClean="0"/>
              <a:t>lick </a:t>
            </a:r>
            <a:r>
              <a:rPr lang="en-US" dirty="0"/>
              <a:t>Download to get the certificate – it is named “</a:t>
            </a:r>
            <a:r>
              <a:rPr lang="en-US" dirty="0" err="1" smtClean="0"/>
              <a:t>aps_development.cer</a:t>
            </a:r>
            <a:r>
              <a:rPr lang="en-US" dirty="0"/>
              <a:t>”</a:t>
            </a:r>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1828110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r>
              <a:rPr lang="en-US" sz="5900" dirty="0" smtClean="0"/>
              <a:t>Client code</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BOOL</a:t>
            </a:r>
            <a:r>
              <a:rPr lang="en-US" sz="2700" dirty="0">
                <a:solidFill>
                  <a:srgbClr val="000000"/>
                </a:solidFill>
                <a:latin typeface="Menlo-Regular"/>
              </a:rPr>
              <a:t>)application:(</a:t>
            </a:r>
            <a:r>
              <a:rPr lang="en-US" sz="2700" dirty="0" err="1">
                <a:solidFill>
                  <a:srgbClr val="5C2699"/>
                </a:solidFill>
                <a:latin typeface="Menlo-Regular"/>
              </a:rPr>
              <a:t>UIApplication</a:t>
            </a:r>
            <a:r>
              <a:rPr lang="en-US" sz="2700" dirty="0">
                <a:solidFill>
                  <a:srgbClr val="000000"/>
                </a:solidFill>
                <a:latin typeface="Menlo-Regular"/>
              </a:rPr>
              <a:t> *)application </a:t>
            </a:r>
            <a:r>
              <a:rPr lang="en-US" sz="2700" dirty="0" err="1">
                <a:solidFill>
                  <a:srgbClr val="000000"/>
                </a:solidFill>
                <a:latin typeface="Menlo-Regular"/>
              </a:rPr>
              <a:t>didFinishLaunchingWithOptions</a:t>
            </a:r>
            <a:r>
              <a:rPr lang="en-US" sz="2700" dirty="0">
                <a:solidFill>
                  <a:srgbClr val="000000"/>
                </a:solidFill>
                <a:latin typeface="Menlo-Regular"/>
              </a:rPr>
              <a:t>:(</a:t>
            </a:r>
            <a:r>
              <a:rPr lang="en-US" sz="2700" dirty="0" err="1">
                <a:solidFill>
                  <a:srgbClr val="5C2699"/>
                </a:solidFill>
                <a:latin typeface="Menlo-Regular"/>
              </a:rPr>
              <a:t>NSDictionary</a:t>
            </a:r>
            <a:r>
              <a:rPr lang="en-US" sz="2700" dirty="0">
                <a:solidFill>
                  <a:srgbClr val="000000"/>
                </a:solidFill>
                <a:latin typeface="Menlo-Regular"/>
              </a:rPr>
              <a:t> *)</a:t>
            </a:r>
            <a:r>
              <a:rPr lang="en-US" sz="2700" dirty="0" err="1">
                <a:solidFill>
                  <a:srgbClr val="000000"/>
                </a:solidFill>
                <a:latin typeface="Menlo-Regular"/>
              </a:rPr>
              <a:t>launchOptions</a:t>
            </a:r>
            <a:endParaRPr lang="en-US" sz="2700" dirty="0">
              <a:solidFill>
                <a:srgbClr val="000000"/>
              </a:solidFill>
              <a:latin typeface="Menlo-Regular"/>
            </a:endParaRPr>
          </a:p>
          <a:p>
            <a:pPr marL="914400" lvl="1" indent="-514350">
              <a:buFont typeface="+mj-lt"/>
              <a:buAutoNum type="arabicPeriod"/>
            </a:pPr>
            <a:r>
              <a:rPr lang="en-US" sz="2700" dirty="0">
                <a:solidFill>
                  <a:srgbClr val="000000"/>
                </a:solidFill>
                <a:latin typeface="Menlo-Regular"/>
              </a:rPr>
              <a:t>{</a:t>
            </a:r>
          </a:p>
          <a:p>
            <a:pPr marL="914400" lvl="1" indent="-514350">
              <a:buFont typeface="+mj-lt"/>
              <a:buAutoNum type="arabicPeriod"/>
            </a:pPr>
            <a:r>
              <a:rPr lang="en-US" sz="2700" dirty="0" smtClean="0">
                <a:solidFill>
                  <a:srgbClr val="007400"/>
                </a:solidFill>
                <a:latin typeface="Menlo-Regular"/>
              </a:rPr>
              <a:t>/</a:t>
            </a:r>
            <a:r>
              <a:rPr lang="en-US" sz="2700" dirty="0">
                <a:solidFill>
                  <a:srgbClr val="007400"/>
                </a:solidFill>
                <a:latin typeface="Menlo-Regular"/>
              </a:rPr>
              <a:t>/ Let the device know we want to receive push notifications</a:t>
            </a:r>
            <a:endParaRPr lang="en-US" sz="2700" dirty="0">
              <a:solidFill>
                <a:srgbClr val="000000"/>
              </a:solidFill>
              <a:latin typeface="Menlo-Regular"/>
            </a:endParaRPr>
          </a:p>
          <a:p>
            <a:pPr marL="914400" lvl="1" indent="-514350">
              <a:buFont typeface="+mj-lt"/>
              <a:buAutoNum type="arabicPeriod"/>
            </a:pPr>
            <a:r>
              <a:rPr lang="en-US" sz="2700" dirty="0" smtClean="0">
                <a:solidFill>
                  <a:srgbClr val="000000"/>
                </a:solidFill>
                <a:latin typeface="Menlo-Regular"/>
              </a:rPr>
              <a:t>[</a:t>
            </a:r>
            <a:r>
              <a:rPr lang="en-US" sz="2700" dirty="0">
                <a:solidFill>
                  <a:srgbClr val="000000"/>
                </a:solidFill>
                <a:latin typeface="Menlo-Regular"/>
              </a:rPr>
              <a:t>[</a:t>
            </a:r>
            <a:r>
              <a:rPr lang="en-US" sz="2700" dirty="0" err="1">
                <a:solidFill>
                  <a:srgbClr val="5C2699"/>
                </a:solidFill>
                <a:latin typeface="Menlo-Regular"/>
              </a:rPr>
              <a:t>UIApplication</a:t>
            </a:r>
            <a:r>
              <a:rPr lang="en-US" sz="2700" dirty="0">
                <a:solidFill>
                  <a:srgbClr val="000000"/>
                </a:solidFill>
                <a:latin typeface="Menlo-Regular"/>
              </a:rPr>
              <a:t> </a:t>
            </a:r>
            <a:r>
              <a:rPr lang="en-US" sz="2700" dirty="0" err="1">
                <a:solidFill>
                  <a:srgbClr val="2E0D6E"/>
                </a:solidFill>
                <a:latin typeface="Menlo-Regular"/>
              </a:rPr>
              <a:t>sharedApplication</a:t>
            </a:r>
            <a:r>
              <a:rPr lang="en-US" sz="2700" dirty="0">
                <a:solidFill>
                  <a:srgbClr val="000000"/>
                </a:solidFill>
                <a:latin typeface="Menlo-Regular"/>
              </a:rPr>
              <a:t>] </a:t>
            </a:r>
            <a:r>
              <a:rPr lang="en-US" sz="2700" dirty="0" err="1">
                <a:solidFill>
                  <a:srgbClr val="2E0D6E"/>
                </a:solidFill>
                <a:latin typeface="Menlo-Regular"/>
              </a:rPr>
              <a:t>registerForRemoteNotificationTypes</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r>
              <a:rPr lang="en-US" sz="2700" dirty="0" smtClean="0">
                <a:solidFill>
                  <a:srgbClr val="000000"/>
                </a:solidFill>
                <a:latin typeface="Menlo-Regular"/>
              </a:rPr>
              <a:t>	(</a:t>
            </a:r>
            <a:r>
              <a:rPr lang="en-US" sz="2700" dirty="0" err="1">
                <a:solidFill>
                  <a:srgbClr val="2E0D6E"/>
                </a:solidFill>
                <a:latin typeface="Menlo-Regular"/>
              </a:rPr>
              <a:t>UIRemoteNotificationTypeBadge</a:t>
            </a:r>
            <a:r>
              <a:rPr lang="en-US" sz="2700" dirty="0">
                <a:solidFill>
                  <a:srgbClr val="000000"/>
                </a:solidFill>
                <a:latin typeface="Menlo-Regular"/>
              </a:rPr>
              <a:t> | </a:t>
            </a:r>
            <a:r>
              <a:rPr lang="en-US" sz="2700" dirty="0" smtClean="0">
                <a:solidFill>
                  <a:srgbClr val="000000"/>
                </a:solidFill>
                <a:latin typeface="Menlo-Regular"/>
              </a:rPr>
              <a:t>	</a:t>
            </a:r>
            <a:r>
              <a:rPr lang="en-US" sz="2700" dirty="0" err="1" smtClean="0">
                <a:solidFill>
                  <a:srgbClr val="2E0D6E"/>
                </a:solidFill>
                <a:latin typeface="Menlo-Regular"/>
              </a:rPr>
              <a:t>UIRemoteNotificationTypeSound</a:t>
            </a:r>
            <a:r>
              <a:rPr lang="en-US" sz="2700" dirty="0" smtClean="0">
                <a:solidFill>
                  <a:srgbClr val="000000"/>
                </a:solidFill>
                <a:latin typeface="Menlo-Regular"/>
              </a:rPr>
              <a:t> </a:t>
            </a:r>
            <a:r>
              <a:rPr lang="en-US" sz="2700" dirty="0">
                <a:solidFill>
                  <a:srgbClr val="000000"/>
                </a:solidFill>
                <a:latin typeface="Menlo-Regular"/>
              </a:rPr>
              <a:t>| </a:t>
            </a:r>
            <a:r>
              <a:rPr lang="en-US" sz="2700" dirty="0" smtClean="0">
                <a:solidFill>
                  <a:srgbClr val="000000"/>
                </a:solidFill>
                <a:latin typeface="Menlo-Regular"/>
              </a:rPr>
              <a:t>	</a:t>
            </a:r>
            <a:r>
              <a:rPr lang="en-US" sz="2700" dirty="0" err="1" smtClean="0">
                <a:solidFill>
                  <a:srgbClr val="2E0D6E"/>
                </a:solidFill>
                <a:latin typeface="Menlo-Regular"/>
              </a:rPr>
              <a:t>UIRemoteNotificationTypeAlert</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return</a:t>
            </a:r>
            <a:r>
              <a:rPr lang="en-US" sz="2700" dirty="0">
                <a:solidFill>
                  <a:srgbClr val="000000"/>
                </a:solidFill>
                <a:latin typeface="Menlo-Regular"/>
              </a:rPr>
              <a:t> </a:t>
            </a:r>
            <a:r>
              <a:rPr lang="en-US" sz="2700" dirty="0">
                <a:solidFill>
                  <a:srgbClr val="AA0D91"/>
                </a:solidFill>
                <a:latin typeface="Menlo-Regular"/>
              </a:rPr>
              <a:t>YES</a:t>
            </a:r>
            <a:r>
              <a:rPr lang="en-US" sz="2700" dirty="0">
                <a:solidFill>
                  <a:srgbClr val="000000"/>
                </a:solidFill>
                <a:latin typeface="Menlo-Regular"/>
              </a:rPr>
              <a:t>;</a:t>
            </a:r>
          </a:p>
          <a:p>
            <a:pPr marL="914400" lvl="1" indent="-514350">
              <a:buFont typeface="+mj-lt"/>
              <a:buAutoNum type="arabicPeriod"/>
            </a:pPr>
            <a:r>
              <a:rPr lang="en-US" sz="2700" dirty="0" smtClean="0">
                <a:solidFill>
                  <a:srgbClr val="000000"/>
                </a:solidFill>
                <a:latin typeface="Menlo-Regular"/>
              </a:rPr>
              <a:t>}</a:t>
            </a:r>
          </a:p>
          <a:p>
            <a:pPr marL="914400" lvl="1" indent="-514350">
              <a:buFont typeface="+mj-lt"/>
              <a:buAutoNum type="arabicPeriod"/>
            </a:pPr>
            <a:endParaRPr lang="en-US" sz="2700"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didReceiveRemoteNotification</a:t>
            </a:r>
            <a:r>
              <a:rPr lang="en-US" dirty="0">
                <a:solidFill>
                  <a:srgbClr val="000000"/>
                </a:solidFill>
                <a:latin typeface="Menlo-Regular"/>
              </a:rPr>
              <a:t>:(</a:t>
            </a:r>
            <a:r>
              <a:rPr lang="en-US" dirty="0" err="1">
                <a:solidFill>
                  <a:srgbClr val="3F6E74"/>
                </a:solidFill>
                <a:latin typeface="Menlo-Regular"/>
              </a:rPr>
              <a:t>NSDictionary</a:t>
            </a:r>
            <a:r>
              <a:rPr lang="en-US" dirty="0">
                <a:solidFill>
                  <a:srgbClr val="000000"/>
                </a:solidFill>
                <a:latin typeface="Menlo-Regular"/>
              </a:rPr>
              <a:t>*)</a:t>
            </a:r>
            <a:r>
              <a:rPr lang="en-US" dirty="0" err="1" smtClean="0">
                <a:solidFill>
                  <a:srgbClr val="000000"/>
                </a:solidFill>
                <a:latin typeface="Menlo-Regular"/>
              </a:rPr>
              <a:t>userInfo</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r>
              <a:rPr lang="en-US" dirty="0" err="1" smtClean="0">
                <a:solidFill>
                  <a:srgbClr val="000000"/>
                </a:solidFill>
                <a:latin typeface="Menlo-Regular"/>
              </a:rPr>
              <a:t>userInfo</a:t>
            </a:r>
            <a:r>
              <a:rPr lang="en-US" dirty="0" smtClean="0">
                <a:solidFill>
                  <a:srgbClr val="000000"/>
                </a:solidFill>
                <a:latin typeface="Menlo-Regular"/>
              </a:rPr>
              <a:t> contains the notification</a:t>
            </a:r>
          </a:p>
          <a:p>
            <a:pPr marL="914400" lvl="1" indent="-514350">
              <a:buFont typeface="+mj-lt"/>
              <a:buAutoNum type="arabicPeriod"/>
            </a:pPr>
            <a:r>
              <a:rPr lang="en-US" dirty="0" err="1" smtClean="0">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@"Received notification: %@"</a:t>
            </a:r>
            <a:r>
              <a:rPr lang="en-US" dirty="0">
                <a:solidFill>
                  <a:srgbClr val="000000"/>
                </a:solidFill>
                <a:latin typeface="Menlo-Regular"/>
              </a:rPr>
              <a:t>, </a:t>
            </a:r>
            <a:r>
              <a:rPr lang="en-US" dirty="0" err="1">
                <a:solidFill>
                  <a:srgbClr val="000000"/>
                </a:solidFill>
                <a:latin typeface="Menlo-Regular"/>
              </a:rPr>
              <a:t>userInfo</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didRegisterForRemoteNotificationsWithDeviceToken</a:t>
            </a:r>
            <a:r>
              <a:rPr lang="en-US" dirty="0">
                <a:solidFill>
                  <a:srgbClr val="000000"/>
                </a:solidFill>
                <a:latin typeface="Menlo-Regular"/>
              </a:rPr>
              <a:t>:(</a:t>
            </a:r>
            <a:r>
              <a:rPr lang="en-US" dirty="0" err="1">
                <a:solidFill>
                  <a:srgbClr val="3F6E74"/>
                </a:solidFill>
                <a:latin typeface="Menlo-Regular"/>
              </a:rPr>
              <a:t>NSData</a:t>
            </a:r>
            <a:r>
              <a:rPr lang="en-US" dirty="0">
                <a:solidFill>
                  <a:srgbClr val="000000"/>
                </a:solidFill>
                <a:latin typeface="Menlo-Regular"/>
              </a:rPr>
              <a:t>*)</a:t>
            </a:r>
            <a:r>
              <a:rPr lang="en-US" dirty="0" err="1" smtClean="0">
                <a:solidFill>
                  <a:srgbClr val="000000"/>
                </a:solidFill>
                <a:latin typeface="Menlo-Regular"/>
              </a:rPr>
              <a:t>deviceToken</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r>
              <a:rPr lang="en-US" dirty="0">
                <a:solidFill>
                  <a:srgbClr val="000000"/>
                </a:solidFill>
                <a:latin typeface="Menlo-Regular"/>
              </a:rPr>
              <a:t>	</a:t>
            </a:r>
            <a:r>
              <a:rPr lang="en-US" dirty="0" err="1">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@"My token is: %@"</a:t>
            </a:r>
            <a:r>
              <a:rPr lang="en-US" dirty="0">
                <a:solidFill>
                  <a:srgbClr val="000000"/>
                </a:solidFill>
                <a:latin typeface="Menlo-Regular"/>
              </a:rPr>
              <a:t>, </a:t>
            </a:r>
            <a:r>
              <a:rPr lang="en-US" dirty="0" err="1">
                <a:solidFill>
                  <a:srgbClr val="000000"/>
                </a:solidFill>
                <a:latin typeface="Menlo-Regular"/>
              </a:rPr>
              <a:t>deviceToken</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endParaRPr lang="en-US" sz="2300" dirty="0">
              <a:solidFill>
                <a:srgbClr val="000000"/>
              </a:solidFill>
              <a:latin typeface="Menlo-Regular"/>
            </a:endParaRPr>
          </a:p>
          <a:p>
            <a:endParaRPr lang="en-US" sz="2600"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20153310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p:txBody>
          <a:bodyPr>
            <a:normAutofit fontScale="25000" lnSpcReduction="20000"/>
          </a:bodyPr>
          <a:lstStyle/>
          <a:p>
            <a:r>
              <a:rPr lang="en-US" sz="4000" dirty="0" smtClean="0"/>
              <a:t>Server code</a:t>
            </a: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devicetoken</a:t>
            </a:r>
            <a:r>
              <a:rPr lang="fr-FR" dirty="0">
                <a:solidFill>
                  <a:srgbClr val="000000"/>
                </a:solidFill>
                <a:latin typeface="Menlo-Regular"/>
              </a:rPr>
              <a:t> =</a:t>
            </a:r>
            <a:r>
              <a:rPr lang="fr-FR" dirty="0">
                <a:solidFill>
                  <a:srgbClr val="1C00CF"/>
                </a:solidFill>
                <a:latin typeface="Menlo-Regular"/>
              </a:rPr>
              <a:t>'</a:t>
            </a:r>
            <a:r>
              <a:rPr lang="fr-FR" dirty="0" smtClean="0">
                <a:solidFill>
                  <a:srgbClr val="1C00CF"/>
                </a:solidFill>
                <a:latin typeface="Menlo-Regular"/>
              </a:rPr>
              <a:t>f05571e4be60a4e11524d76e4366862128f430522fb470c46fc6810fffb07af7’</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private</a:t>
            </a:r>
            <a:r>
              <a:rPr lang="fr-FR" dirty="0">
                <a:solidFill>
                  <a:srgbClr val="007400"/>
                </a:solidFill>
                <a:latin typeface="Menlo-Regular"/>
              </a:rPr>
              <a:t> </a:t>
            </a:r>
            <a:r>
              <a:rPr lang="fr-FR" dirty="0" err="1">
                <a:solidFill>
                  <a:srgbClr val="007400"/>
                </a:solidFill>
                <a:latin typeface="Menlo-Regular"/>
              </a:rPr>
              <a:t>key's</a:t>
            </a:r>
            <a:r>
              <a:rPr lang="fr-FR" dirty="0">
                <a:solidFill>
                  <a:srgbClr val="007400"/>
                </a:solidFill>
                <a:latin typeface="Menlo-Regular"/>
              </a:rPr>
              <a:t> </a:t>
            </a:r>
            <a:r>
              <a:rPr lang="fr-FR" dirty="0" err="1">
                <a:solidFill>
                  <a:srgbClr val="007400"/>
                </a:solidFill>
                <a:latin typeface="Menlo-Regular"/>
              </a:rPr>
              <a:t>passphrase</a:t>
            </a:r>
            <a:r>
              <a:rPr lang="fr-FR" dirty="0">
                <a:solidFill>
                  <a:srgbClr val="007400"/>
                </a:solidFill>
                <a:latin typeface="Menlo-Regular"/>
              </a:rPr>
              <a:t>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passphrase</a:t>
            </a:r>
            <a:r>
              <a:rPr lang="fr-FR" dirty="0">
                <a:solidFill>
                  <a:srgbClr val="000000"/>
                </a:solidFill>
                <a:latin typeface="Menlo-Regular"/>
              </a:rPr>
              <a:t> = </a:t>
            </a:r>
            <a:r>
              <a:rPr lang="fr-FR" dirty="0">
                <a:solidFill>
                  <a:srgbClr val="1C00CF"/>
                </a:solidFill>
                <a:latin typeface="Menlo-Regular"/>
              </a:rPr>
              <a:t>'</a:t>
            </a:r>
            <a:r>
              <a:rPr lang="fr-FR" dirty="0" err="1" smtClean="0">
                <a:solidFill>
                  <a:srgbClr val="1C00CF"/>
                </a:solidFill>
                <a:latin typeface="Menlo-Regular"/>
              </a:rPr>
              <a:t>PushChat</a:t>
            </a:r>
            <a:r>
              <a:rPr lang="fr-FR" dirty="0" smtClean="0">
                <a:solidFill>
                  <a:srgbClr val="1C00CF"/>
                </a:solidFill>
                <a:latin typeface="Menlo-Regular"/>
              </a:rPr>
              <a:t>'</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alert</a:t>
            </a:r>
            <a:r>
              <a:rPr lang="fr-FR" dirty="0">
                <a:solidFill>
                  <a:srgbClr val="007400"/>
                </a:solidFill>
                <a:latin typeface="Menlo-Regular"/>
              </a:rPr>
              <a:t> message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$message = </a:t>
            </a:r>
            <a:r>
              <a:rPr lang="fr-FR" dirty="0">
                <a:solidFill>
                  <a:srgbClr val="1C00CF"/>
                </a:solidFill>
                <a:latin typeface="Menlo-Regular"/>
              </a:rPr>
              <a:t>'</a:t>
            </a:r>
            <a:r>
              <a:rPr lang="fr-FR" dirty="0" err="1">
                <a:solidFill>
                  <a:srgbClr val="1C00CF"/>
                </a:solidFill>
                <a:latin typeface="Menlo-Regular"/>
              </a:rPr>
              <a:t>Erran</a:t>
            </a:r>
            <a:r>
              <a:rPr lang="fr-FR" dirty="0">
                <a:solidFill>
                  <a:srgbClr val="1C00CF"/>
                </a:solidFill>
                <a:latin typeface="Menlo-Regular"/>
              </a:rPr>
              <a:t>: </a:t>
            </a:r>
            <a:r>
              <a:rPr lang="fr-FR" dirty="0" err="1">
                <a:solidFill>
                  <a:srgbClr val="1C00CF"/>
                </a:solidFill>
                <a:latin typeface="Menlo-Regular"/>
              </a:rPr>
              <a:t>my</a:t>
            </a:r>
            <a:r>
              <a:rPr lang="fr-FR" dirty="0">
                <a:solidFill>
                  <a:srgbClr val="1C00CF"/>
                </a:solidFill>
                <a:latin typeface="Menlo-Regular"/>
              </a:rPr>
              <a:t> first push notification!'</a:t>
            </a:r>
            <a:r>
              <a:rPr lang="fr-FR" dirty="0">
                <a:solidFill>
                  <a:srgbClr val="000000"/>
                </a:solidFill>
                <a:latin typeface="Menlo-Regular"/>
              </a:rPr>
              <a:t>;</a:t>
            </a:r>
          </a:p>
          <a:p>
            <a:pPr marL="457200" lvl="1" indent="0">
              <a:buNone/>
            </a:pP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 </a:t>
            </a:r>
            <a:r>
              <a:rPr lang="fr-FR" dirty="0" err="1">
                <a:solidFill>
                  <a:srgbClr val="26474B"/>
                </a:solidFill>
                <a:latin typeface="Menlo-Regular"/>
              </a:rPr>
              <a:t>stream_context_create</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local_cert</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ck.pem</a:t>
            </a:r>
            <a:r>
              <a:rPr lang="fr-FR" dirty="0">
                <a:solidFill>
                  <a:srgbClr val="1C00CF"/>
                </a:solidFill>
                <a:latin typeface="Menlo-Regular"/>
              </a:rPr>
              <a:t>'</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passphrase</a:t>
            </a:r>
            <a:r>
              <a:rPr lang="fr-FR" dirty="0">
                <a:solidFill>
                  <a:srgbClr val="1C00CF"/>
                </a:solidFill>
                <a:latin typeface="Menlo-Regular"/>
              </a:rPr>
              <a:t>'</a:t>
            </a:r>
            <a:r>
              <a:rPr lang="fr-FR" dirty="0">
                <a:solidFill>
                  <a:srgbClr val="000000"/>
                </a:solidFill>
                <a:latin typeface="Menlo-Regular"/>
              </a:rPr>
              <a:t>, $</a:t>
            </a:r>
            <a:r>
              <a:rPr lang="fr-FR" dirty="0" err="1">
                <a:solidFill>
                  <a:srgbClr val="000000"/>
                </a:solidFill>
                <a:latin typeface="Menlo-Regular"/>
              </a:rPr>
              <a:t>passphrase</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Open a </a:t>
            </a:r>
            <a:r>
              <a:rPr lang="fr-FR" dirty="0" err="1">
                <a:solidFill>
                  <a:srgbClr val="007400"/>
                </a:solidFill>
                <a:latin typeface="Menlo-Regular"/>
              </a:rPr>
              <a:t>connection</a:t>
            </a:r>
            <a:r>
              <a:rPr lang="fr-FR" dirty="0">
                <a:solidFill>
                  <a:srgbClr val="007400"/>
                </a:solidFill>
                <a:latin typeface="Menlo-Regular"/>
              </a:rPr>
              <a:t> to the APNS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 </a:t>
            </a:r>
            <a:r>
              <a:rPr lang="fr-FR" dirty="0" err="1">
                <a:solidFill>
                  <a:srgbClr val="000000"/>
                </a:solidFill>
                <a:latin typeface="Menlo-Regular"/>
              </a:rPr>
              <a:t>stream_socket_client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://gateway.sandbox.push.apple.com:2195'</a:t>
            </a:r>
            <a:r>
              <a:rPr lang="fr-FR" dirty="0">
                <a:solidFill>
                  <a:srgbClr val="000000"/>
                </a:solidFill>
                <a:latin typeface="Menlo-Regular"/>
              </a:rPr>
              <a:t>, $</a:t>
            </a:r>
            <a:r>
              <a:rPr lang="fr-FR" dirty="0" err="1">
                <a:solidFill>
                  <a:srgbClr val="000000"/>
                </a:solidFill>
                <a:latin typeface="Menlo-Regular"/>
              </a:rPr>
              <a:t>err</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errstr</a:t>
            </a:r>
            <a:r>
              <a:rPr lang="fr-FR" dirty="0">
                <a:solidFill>
                  <a:srgbClr val="000000"/>
                </a:solidFill>
                <a:latin typeface="Menlo-Regular"/>
              </a:rPr>
              <a:t>, </a:t>
            </a:r>
            <a:r>
              <a:rPr lang="fr-FR" dirty="0">
                <a:solidFill>
                  <a:srgbClr val="1C00CF"/>
                </a:solidFill>
                <a:latin typeface="Menlo-Regular"/>
              </a:rPr>
              <a:t>60</a:t>
            </a:r>
            <a:r>
              <a:rPr lang="fr-FR" dirty="0">
                <a:solidFill>
                  <a:srgbClr val="000000"/>
                </a:solidFill>
                <a:latin typeface="Menlo-Regular"/>
              </a:rPr>
              <a:t>, STREAM_CLIENT_CONNECT|STREAM_CLIENT_PERSISTENT, $</a:t>
            </a:r>
            <a:r>
              <a:rPr lang="fr-FR" dirty="0" err="1">
                <a:solidFill>
                  <a:srgbClr val="000000"/>
                </a:solidFill>
                <a:latin typeface="Menlo-Regular"/>
              </a:rPr>
              <a:t>ctx</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fp</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exit(</a:t>
            </a:r>
            <a:r>
              <a:rPr lang="fr-FR" dirty="0">
                <a:solidFill>
                  <a:srgbClr val="C41A16"/>
                </a:solidFill>
                <a:latin typeface="Menlo-Regular"/>
              </a:rPr>
              <a:t>"</a:t>
            </a:r>
            <a:r>
              <a:rPr lang="fr-FR" dirty="0" err="1">
                <a:solidFill>
                  <a:srgbClr val="C41A16"/>
                </a:solidFill>
                <a:latin typeface="Menlo-Regular"/>
              </a:rPr>
              <a:t>Failed</a:t>
            </a:r>
            <a:r>
              <a:rPr lang="fr-FR" dirty="0">
                <a:solidFill>
                  <a:srgbClr val="C41A16"/>
                </a:solidFill>
                <a:latin typeface="Menlo-Regular"/>
              </a:rPr>
              <a:t> to </a:t>
            </a:r>
            <a:r>
              <a:rPr lang="fr-FR" dirty="0" err="1">
                <a:solidFill>
                  <a:srgbClr val="C41A16"/>
                </a:solidFill>
                <a:latin typeface="Menlo-Regular"/>
              </a:rPr>
              <a:t>connect</a:t>
            </a:r>
            <a:r>
              <a:rPr lang="fr-FR" dirty="0">
                <a:solidFill>
                  <a:srgbClr val="C41A16"/>
                </a:solidFill>
                <a:latin typeface="Menlo-Regular"/>
              </a:rPr>
              <a:t>: $</a:t>
            </a:r>
            <a:r>
              <a:rPr lang="fr-FR" dirty="0" err="1">
                <a:solidFill>
                  <a:srgbClr val="C41A16"/>
                </a:solidFill>
                <a:latin typeface="Menlo-Regular"/>
              </a:rPr>
              <a:t>err</a:t>
            </a:r>
            <a:r>
              <a:rPr lang="fr-FR" dirty="0">
                <a:solidFill>
                  <a:srgbClr val="C41A16"/>
                </a:solidFill>
                <a:latin typeface="Menlo-Regular"/>
              </a:rPr>
              <a:t> $</a:t>
            </a:r>
            <a:r>
              <a:rPr lang="fr-FR" dirty="0" err="1">
                <a:solidFill>
                  <a:srgbClr val="C41A16"/>
                </a:solidFill>
                <a:latin typeface="Menlo-Regular"/>
              </a:rPr>
              <a:t>errstr</a:t>
            </a:r>
            <a:r>
              <a:rPr lang="fr-FR" dirty="0">
                <a:solidFill>
                  <a:srgbClr val="C41A16"/>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Connected</a:t>
            </a:r>
            <a:r>
              <a:rPr lang="fr-FR" dirty="0">
                <a:solidFill>
                  <a:srgbClr val="1C00CF"/>
                </a:solidFill>
                <a:latin typeface="Menlo-Regular"/>
              </a:rPr>
              <a:t> to APNS'</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Create</a:t>
            </a:r>
            <a:r>
              <a:rPr lang="fr-FR" dirty="0">
                <a:solidFill>
                  <a:srgbClr val="007400"/>
                </a:solidFill>
                <a:latin typeface="Menlo-Regular"/>
              </a:rPr>
              <a:t> the </a:t>
            </a:r>
            <a:r>
              <a:rPr lang="fr-FR" dirty="0" err="1">
                <a:solidFill>
                  <a:srgbClr val="007400"/>
                </a:solidFill>
                <a:latin typeface="Menlo-Regular"/>
              </a:rPr>
              <a:t>payload</a:t>
            </a:r>
            <a:r>
              <a:rPr lang="fr-FR" dirty="0">
                <a:solidFill>
                  <a:srgbClr val="007400"/>
                </a:solidFill>
                <a:latin typeface="Menlo-Regular"/>
              </a:rPr>
              <a:t> body</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$body[</a:t>
            </a:r>
            <a:r>
              <a:rPr lang="fr-FR" dirty="0">
                <a:solidFill>
                  <a:srgbClr val="1C00CF"/>
                </a:solidFill>
                <a:latin typeface="Menlo-Regular"/>
              </a:rPr>
              <a:t>'</a:t>
            </a:r>
            <a:r>
              <a:rPr lang="fr-FR" dirty="0" err="1">
                <a:solidFill>
                  <a:srgbClr val="1C00CF"/>
                </a:solidFill>
                <a:latin typeface="Menlo-Regular"/>
              </a:rPr>
              <a:t>aps</a:t>
            </a:r>
            <a:r>
              <a:rPr lang="fr-FR" dirty="0">
                <a:solidFill>
                  <a:srgbClr val="1C00CF"/>
                </a:solidFill>
                <a:latin typeface="Menlo-Regular"/>
              </a:rPr>
              <a:t>'</a:t>
            </a:r>
            <a:r>
              <a:rPr lang="fr-FR" dirty="0">
                <a:solidFill>
                  <a:srgbClr val="000000"/>
                </a:solidFill>
                <a:latin typeface="Menlo-Regular"/>
              </a:rPr>
              <a:t>] = </a:t>
            </a:r>
            <a:r>
              <a:rPr lang="fr-FR" dirty="0" err="1">
                <a:solidFill>
                  <a:srgbClr val="000000"/>
                </a:solidFill>
                <a:latin typeface="Menlo-Regular"/>
              </a:rPr>
              <a:t>array</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alert</a:t>
            </a:r>
            <a:r>
              <a:rPr lang="fr-FR" dirty="0">
                <a:solidFill>
                  <a:srgbClr val="1C00CF"/>
                </a:solidFill>
                <a:latin typeface="Menlo-Regular"/>
              </a:rPr>
              <a:t>'</a:t>
            </a:r>
            <a:r>
              <a:rPr lang="fr-FR" dirty="0">
                <a:solidFill>
                  <a:srgbClr val="000000"/>
                </a:solidFill>
                <a:latin typeface="Menlo-Regular"/>
              </a:rPr>
              <a:t> =&gt; $message,</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sound</a:t>
            </a:r>
            <a:r>
              <a:rPr lang="fr-FR" dirty="0">
                <a:solidFill>
                  <a:srgbClr val="1C00CF"/>
                </a:solidFill>
                <a:latin typeface="Menlo-Regular"/>
              </a:rPr>
              <a:t>'</a:t>
            </a:r>
            <a:r>
              <a:rPr lang="fr-FR" dirty="0">
                <a:solidFill>
                  <a:srgbClr val="000000"/>
                </a:solidFill>
                <a:latin typeface="Menlo-Regular"/>
              </a:rPr>
              <a:t> =&gt; </a:t>
            </a:r>
            <a:r>
              <a:rPr lang="fr-FR" dirty="0">
                <a:solidFill>
                  <a:srgbClr val="1C00CF"/>
                </a:solidFill>
                <a:latin typeface="Menlo-Regular"/>
              </a:rPr>
              <a:t>'default'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Encode the </a:t>
            </a:r>
            <a:r>
              <a:rPr lang="fr-FR" dirty="0" err="1">
                <a:solidFill>
                  <a:srgbClr val="007400"/>
                </a:solidFill>
                <a:latin typeface="Menlo-Regular"/>
              </a:rPr>
              <a:t>payload</a:t>
            </a:r>
            <a:r>
              <a:rPr lang="fr-FR" dirty="0">
                <a:solidFill>
                  <a:srgbClr val="007400"/>
                </a:solidFill>
                <a:latin typeface="Menlo-Regular"/>
              </a:rPr>
              <a:t> as JSON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26474B"/>
                </a:solidFill>
                <a:latin typeface="Menlo-Regular"/>
              </a:rPr>
              <a:t>json_encode</a:t>
            </a:r>
            <a:r>
              <a:rPr lang="fr-FR" dirty="0">
                <a:solidFill>
                  <a:srgbClr val="000000"/>
                </a:solidFill>
                <a:latin typeface="Menlo-Regular"/>
              </a:rPr>
              <a:t>($body);</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Build</a:t>
            </a:r>
            <a:r>
              <a:rPr lang="fr-FR" dirty="0">
                <a:solidFill>
                  <a:srgbClr val="007400"/>
                </a:solidFill>
                <a:latin typeface="Menlo-Regular"/>
              </a:rPr>
              <a:t> the </a:t>
            </a:r>
            <a:r>
              <a:rPr lang="fr-FR" dirty="0" err="1">
                <a:solidFill>
                  <a:srgbClr val="007400"/>
                </a:solidFill>
                <a:latin typeface="Menlo-Regular"/>
              </a:rPr>
              <a:t>binary</a:t>
            </a:r>
            <a:r>
              <a:rPr lang="fr-FR" dirty="0">
                <a:solidFill>
                  <a:srgbClr val="007400"/>
                </a:solidFill>
                <a:latin typeface="Menlo-Regular"/>
              </a:rPr>
              <a:t> notification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 = </a:t>
            </a:r>
            <a:r>
              <a:rPr lang="fr-FR" dirty="0" err="1">
                <a:solidFill>
                  <a:srgbClr val="000000"/>
                </a:solidFill>
                <a:latin typeface="Menlo-Regular"/>
              </a:rPr>
              <a:t>chr</a:t>
            </a:r>
            <a:r>
              <a:rPr lang="fr-FR" dirty="0">
                <a:solidFill>
                  <a:srgbClr val="000000"/>
                </a:solidFill>
                <a:latin typeface="Menlo-Regular"/>
              </a:rPr>
              <a:t>(</a:t>
            </a:r>
            <a:r>
              <a:rPr lang="fr-FR" dirty="0">
                <a:solidFill>
                  <a:srgbClr val="1C00CF"/>
                </a:solidFill>
                <a:latin typeface="Menlo-Regular"/>
              </a:rPr>
              <a:t>0</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a:solidFill>
                  <a:srgbClr val="1C00CF"/>
                </a:solidFill>
                <a:latin typeface="Menlo-Regular"/>
              </a:rPr>
              <a:t>32</a:t>
            </a:r>
            <a:r>
              <a:rPr lang="fr-FR" dirty="0">
                <a:solidFill>
                  <a:srgbClr val="000000"/>
                </a:solidFill>
                <a:latin typeface="Menlo-Regular"/>
              </a:rPr>
              <a:t>) . pack(</a:t>
            </a:r>
            <a:r>
              <a:rPr lang="fr-FR" dirty="0">
                <a:solidFill>
                  <a:srgbClr val="1C00CF"/>
                </a:solidFill>
                <a:latin typeface="Menlo-Regular"/>
              </a:rPr>
              <a:t>'H*'</a:t>
            </a:r>
            <a:r>
              <a:rPr lang="fr-FR" dirty="0">
                <a:solidFill>
                  <a:srgbClr val="000000"/>
                </a:solidFill>
                <a:latin typeface="Menlo-Regular"/>
              </a:rPr>
              <a:t>, $</a:t>
            </a:r>
            <a:r>
              <a:rPr lang="fr-FR" dirty="0" err="1">
                <a:solidFill>
                  <a:srgbClr val="000000"/>
                </a:solidFill>
                <a:latin typeface="Menlo-Regular"/>
              </a:rPr>
              <a:t>deviceToken</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000000"/>
                </a:solidFill>
                <a:latin typeface="Menlo-Regular"/>
              </a:rPr>
              <a:t>payload</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Send</a:t>
            </a:r>
            <a:r>
              <a:rPr lang="fr-FR" dirty="0">
                <a:solidFill>
                  <a:srgbClr val="007400"/>
                </a:solidFill>
                <a:latin typeface="Menlo-Regular"/>
              </a:rPr>
              <a:t> </a:t>
            </a:r>
            <a:r>
              <a:rPr lang="fr-FR" dirty="0" err="1">
                <a:solidFill>
                  <a:srgbClr val="007400"/>
                </a:solidFill>
                <a:latin typeface="Menlo-Regular"/>
              </a:rPr>
              <a:t>it</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result</a:t>
            </a:r>
            <a:r>
              <a:rPr lang="fr-FR" dirty="0">
                <a:solidFill>
                  <a:srgbClr val="000000"/>
                </a:solidFill>
                <a:latin typeface="Menlo-Regular"/>
              </a:rPr>
              <a:t> = </a:t>
            </a:r>
            <a:r>
              <a:rPr lang="fr-FR" dirty="0" err="1">
                <a:solidFill>
                  <a:srgbClr val="000000"/>
                </a:solidFill>
                <a:latin typeface="Menlo-Regular"/>
              </a:rPr>
              <a:t>fwrite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a:t>
            </a:r>
            <a:r>
              <a:rPr lang="fr-FR" dirty="0" err="1">
                <a:solidFill>
                  <a:srgbClr val="000000"/>
                </a:solidFill>
                <a:latin typeface="Menlo-Regular"/>
              </a:rPr>
              <a:t>msg</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result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not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r>
              <a:rPr lang="fr-FR" dirty="0" err="1">
                <a:solidFill>
                  <a:srgbClr val="AA0D91"/>
                </a:solidFill>
                <a:latin typeface="Menlo-Regular"/>
              </a:rPr>
              <a:t>else</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a:t>
            </a:r>
            <a:r>
              <a:rPr lang="fr-FR" dirty="0" err="1">
                <a:solidFill>
                  <a:srgbClr val="1C00CF"/>
                </a:solidFill>
                <a:latin typeface="Menlo-Regular"/>
              </a:rPr>
              <a:t>successfully</a:t>
            </a:r>
            <a:r>
              <a:rPr lang="fr-FR" dirty="0">
                <a:solidFill>
                  <a:srgbClr val="1C00CF"/>
                </a:solidFill>
                <a:latin typeface="Menlo-Regular"/>
              </a:rPr>
              <a: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Close the </a:t>
            </a:r>
            <a:r>
              <a:rPr lang="fr-FR" dirty="0" err="1">
                <a:solidFill>
                  <a:srgbClr val="007400"/>
                </a:solidFill>
                <a:latin typeface="Menlo-Regular"/>
              </a:rPr>
              <a:t>connection</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fclose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a:t>
            </a: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10748546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81199" y="1295400"/>
            <a:ext cx="4357927" cy="1905000"/>
          </a:xfrm>
          <a:prstGeom prst="rect">
            <a:avLst/>
          </a:prstGeom>
        </p:spPr>
      </p:pic>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3048000"/>
            <a:ext cx="7620000" cy="3505200"/>
          </a:xfrm>
        </p:spPr>
        <p:txBody>
          <a:bodyPr>
            <a:normAutofit fontScale="62500" lnSpcReduction="20000"/>
          </a:bodyPr>
          <a:lstStyle/>
          <a:p>
            <a:r>
              <a:rPr lang="en-US" dirty="0" smtClean="0"/>
              <a:t>Push notification problems</a:t>
            </a:r>
          </a:p>
          <a:p>
            <a:pPr lvl="1"/>
            <a:r>
              <a:rPr lang="en-US" dirty="0" smtClean="0"/>
              <a:t>Network firewalls prevent servers from directly sending messages to mobile devices</a:t>
            </a:r>
          </a:p>
          <a:p>
            <a:r>
              <a:rPr lang="en-US" dirty="0" smtClean="0"/>
              <a:t>GCM solution</a:t>
            </a:r>
          </a:p>
          <a:p>
            <a:pPr lvl="1"/>
            <a:r>
              <a:rPr lang="en-US" dirty="0" smtClean="0"/>
              <a:t>Maintain a connection between device and Google GCM server</a:t>
            </a:r>
          </a:p>
          <a:p>
            <a:pPr lvl="1"/>
            <a:r>
              <a:rPr lang="en-US" dirty="0" smtClean="0"/>
              <a:t>Push server updates to apps on the device via this connection</a:t>
            </a:r>
          </a:p>
          <a:p>
            <a:pPr lvl="1"/>
            <a:r>
              <a:rPr lang="en-US" dirty="0" smtClean="0"/>
              <a:t>Optimize this connection to minimize bandwidth and battery consumption (e.g. adjusting the frequency of keep alive messages)</a:t>
            </a:r>
          </a:p>
          <a:p>
            <a:r>
              <a:rPr lang="en-US" dirty="0" smtClean="0"/>
              <a:t>Send-to-sync messages vs. messages with payload</a:t>
            </a:r>
          </a:p>
          <a:p>
            <a:r>
              <a:rPr lang="en-US" dirty="0" smtClean="0"/>
              <a:t>An application can send messages to one or more devices (multicast)</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9" name="Rectangle 8"/>
          <p:cNvSpPr/>
          <p:nvPr/>
        </p:nvSpPr>
        <p:spPr>
          <a:xfrm>
            <a:off x="3962400" y="1828800"/>
            <a:ext cx="12192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62400" y="1752600"/>
            <a:ext cx="1415772" cy="369332"/>
          </a:xfrm>
          <a:prstGeom prst="rect">
            <a:avLst/>
          </a:prstGeom>
          <a:noFill/>
        </p:spPr>
        <p:txBody>
          <a:bodyPr wrap="none" rtlCol="0">
            <a:spAutoFit/>
          </a:bodyPr>
          <a:lstStyle/>
          <a:p>
            <a:r>
              <a:rPr lang="en-US" b="1" dirty="0" smtClean="0"/>
              <a:t>GCM Servers</a:t>
            </a:r>
            <a:endParaRPr lang="en-US" b="1"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6375549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724400" cy="4525963"/>
          </a:xfrm>
        </p:spPr>
        <p:txBody>
          <a:bodyPr>
            <a:normAutofit fontScale="92500" lnSpcReduction="20000"/>
          </a:bodyPr>
          <a:lstStyle/>
          <a:p>
            <a:pPr marL="0" indent="0">
              <a:buNone/>
            </a:pPr>
            <a:r>
              <a:rPr lang="en-US" smtClean="0"/>
              <a:t>Step </a:t>
            </a:r>
            <a:r>
              <a:rPr lang="en-US" dirty="0" smtClean="0"/>
              <a:t>1</a:t>
            </a:r>
          </a:p>
          <a:p>
            <a:r>
              <a:rPr lang="en-US" dirty="0" smtClean="0"/>
              <a:t>Create a Google API project from Google APIs console </a:t>
            </a:r>
            <a:r>
              <a:rPr lang="en-US" dirty="0" err="1" smtClean="0"/>
              <a:t>page</a:t>
            </a:r>
            <a:r>
              <a:rPr lang="en-US" dirty="0" err="1" smtClean="0">
                <a:hlinkClick r:id="rId2"/>
              </a:rPr>
              <a:t>https</a:t>
            </a:r>
            <a:r>
              <a:rPr lang="en-US" dirty="0">
                <a:hlinkClick r:id="rId2"/>
              </a:rPr>
              <a:t>://code.google.com/apis/console/#project:</a:t>
            </a:r>
            <a:r>
              <a:rPr lang="en-US" dirty="0" smtClean="0">
                <a:hlinkClick r:id="rId2"/>
              </a:rPr>
              <a:t>908058729336</a:t>
            </a:r>
            <a:endParaRPr lang="en-US" dirty="0" smtClean="0"/>
          </a:p>
          <a:p>
            <a:pPr lvl="1"/>
            <a:r>
              <a:rPr lang="en-US" dirty="0" smtClean="0"/>
              <a:t>Enable GCM service</a:t>
            </a:r>
          </a:p>
          <a:p>
            <a:pPr lvl="1"/>
            <a:r>
              <a:rPr lang="en-US" dirty="0" smtClean="0"/>
              <a:t>Obtain an API key</a:t>
            </a:r>
          </a:p>
          <a:p>
            <a:pPr lvl="1"/>
            <a:r>
              <a:rPr lang="en-US" dirty="0" smtClean="0"/>
              <a:t>Create new server key</a:t>
            </a:r>
          </a:p>
          <a:p>
            <a:pPr lvl="1"/>
            <a:r>
              <a:rPr lang="en-US" dirty="0" smtClean="0"/>
              <a:t>Install helper libraries</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pic>
        <p:nvPicPr>
          <p:cNvPr id="8" name="Picture 7"/>
          <p:cNvPicPr>
            <a:picLocks noChangeAspect="1"/>
          </p:cNvPicPr>
          <p:nvPr/>
        </p:nvPicPr>
        <p:blipFill>
          <a:blip r:embed="rId3"/>
          <a:stretch>
            <a:fillRect/>
          </a:stretch>
        </p:blipFill>
        <p:spPr>
          <a:xfrm>
            <a:off x="5062608" y="2057400"/>
            <a:ext cx="4098325" cy="20320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27027187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ea typeface="ＭＳ Ｐゴシック" charset="0"/>
                <a:cs typeface="ＭＳ Ｐゴシック" charset="0"/>
              </a:rPr>
              <a:t>Syllabus</a:t>
            </a:r>
          </a:p>
        </p:txBody>
      </p:sp>
      <p:sp>
        <p:nvSpPr>
          <p:cNvPr id="3" name="Content Placeholder 2"/>
          <p:cNvSpPr>
            <a:spLocks noGrp="1"/>
          </p:cNvSpPr>
          <p:nvPr>
            <p:ph idx="1"/>
          </p:nvPr>
        </p:nvSpPr>
        <p:spPr>
          <a:xfrm>
            <a:off x="457200" y="1295400"/>
            <a:ext cx="8382000" cy="5029200"/>
          </a:xfrm>
        </p:spPr>
        <p:txBody>
          <a:bodyPr>
            <a:normAutofit fontScale="47500" lnSpcReduction="20000"/>
          </a:bodyPr>
          <a:lstStyle/>
          <a:p>
            <a:pPr>
              <a:defRPr/>
            </a:pPr>
            <a:r>
              <a:rPr lang="en-US" sz="5100" dirty="0"/>
              <a:t>Mobile App </a:t>
            </a:r>
            <a:r>
              <a:rPr lang="en-US" sz="5100" dirty="0" smtClean="0"/>
              <a:t>Development (lecture 1,2,3)</a:t>
            </a:r>
          </a:p>
          <a:p>
            <a:pPr lvl="1">
              <a:defRPr/>
            </a:pPr>
            <a:r>
              <a:rPr lang="en-US" sz="3400" dirty="0" smtClean="0"/>
              <a:t>Mobile </a:t>
            </a:r>
            <a:r>
              <a:rPr lang="en-US" sz="3400" dirty="0"/>
              <a:t>operating systems: </a:t>
            </a:r>
            <a:r>
              <a:rPr lang="en-US" sz="3400" dirty="0" err="1"/>
              <a:t>iOS</a:t>
            </a:r>
            <a:r>
              <a:rPr lang="en-US" sz="3400" dirty="0"/>
              <a:t> and </a:t>
            </a:r>
            <a:r>
              <a:rPr lang="en-US" sz="3400" dirty="0" smtClean="0"/>
              <a:t>Android </a:t>
            </a:r>
            <a:endParaRPr lang="en-US" sz="3400" dirty="0"/>
          </a:p>
          <a:p>
            <a:pPr lvl="1">
              <a:defRPr/>
            </a:pPr>
            <a:r>
              <a:rPr lang="en-US" sz="3400" dirty="0"/>
              <a:t>Development environments: </a:t>
            </a:r>
            <a:r>
              <a:rPr lang="en-US" sz="3400" dirty="0" err="1"/>
              <a:t>Xcode</a:t>
            </a:r>
            <a:r>
              <a:rPr lang="en-US" sz="3400" dirty="0"/>
              <a:t>, Eclipse with Android SDK</a:t>
            </a:r>
          </a:p>
          <a:p>
            <a:pPr lvl="1">
              <a:defRPr/>
            </a:pPr>
            <a:r>
              <a:rPr lang="en-US" sz="3400" dirty="0"/>
              <a:t>Programming: Objective-C and android programming</a:t>
            </a:r>
          </a:p>
          <a:p>
            <a:pPr>
              <a:defRPr/>
            </a:pPr>
            <a:r>
              <a:rPr lang="en-US" sz="5100" dirty="0"/>
              <a:t>System Support for Mobile App </a:t>
            </a:r>
            <a:r>
              <a:rPr lang="en-US" sz="5100" dirty="0" smtClean="0"/>
              <a:t>Optimization (lecture 4,5)</a:t>
            </a:r>
            <a:endParaRPr lang="en-US" sz="5100" dirty="0"/>
          </a:p>
          <a:p>
            <a:pPr lvl="1">
              <a:defRPr/>
            </a:pPr>
            <a:r>
              <a:rPr lang="en-US" sz="3400" dirty="0"/>
              <a:t>Mobile device power models, energy profiling and </a:t>
            </a:r>
            <a:r>
              <a:rPr lang="en-US" sz="3400" dirty="0" err="1"/>
              <a:t>ebug</a:t>
            </a:r>
            <a:r>
              <a:rPr lang="en-US" sz="3400" dirty="0"/>
              <a:t> debugging</a:t>
            </a:r>
          </a:p>
          <a:p>
            <a:pPr lvl="1">
              <a:defRPr/>
            </a:pPr>
            <a:r>
              <a:rPr lang="en-US" sz="3400" dirty="0"/>
              <a:t>Core OS topics: virtualization, storage and OS support for power and context management</a:t>
            </a:r>
          </a:p>
          <a:p>
            <a:pPr>
              <a:defRPr/>
            </a:pPr>
            <a:r>
              <a:rPr lang="en-US" sz="5100" dirty="0"/>
              <a:t>Interaction with Cellular </a:t>
            </a:r>
            <a:r>
              <a:rPr lang="en-US" sz="5100" dirty="0" smtClean="0"/>
              <a:t>Networks (lecture 6,7,8) </a:t>
            </a:r>
            <a:endParaRPr lang="en-US" sz="5100" dirty="0"/>
          </a:p>
          <a:p>
            <a:pPr lvl="1">
              <a:defRPr/>
            </a:pPr>
            <a:r>
              <a:rPr lang="en-US" sz="3400" dirty="0"/>
              <a:t>Basics of 3G/LTE cellular networks</a:t>
            </a:r>
          </a:p>
          <a:p>
            <a:pPr lvl="1">
              <a:defRPr/>
            </a:pPr>
            <a:r>
              <a:rPr lang="en-US" sz="3400" dirty="0"/>
              <a:t>Mobile application cellular radio resource usage profiling</a:t>
            </a:r>
          </a:p>
          <a:p>
            <a:pPr lvl="1">
              <a:defRPr/>
            </a:pPr>
            <a:r>
              <a:rPr lang="en-US" sz="3400" dirty="0"/>
              <a:t>Measurement-based cellular network and traffic characterization</a:t>
            </a:r>
          </a:p>
          <a:p>
            <a:pPr>
              <a:defRPr/>
            </a:pPr>
            <a:r>
              <a:rPr lang="en-US" sz="5100" dirty="0">
                <a:solidFill>
                  <a:srgbClr val="FF0000"/>
                </a:solidFill>
              </a:rPr>
              <a:t>Interaction with the </a:t>
            </a:r>
            <a:r>
              <a:rPr lang="en-US" sz="5100" dirty="0" smtClean="0">
                <a:solidFill>
                  <a:srgbClr val="FF0000"/>
                </a:solidFill>
              </a:rPr>
              <a:t>Cloud (lecture </a:t>
            </a:r>
            <a:r>
              <a:rPr lang="en-US" sz="5100" dirty="0" smtClean="0">
                <a:solidFill>
                  <a:srgbClr val="FF0000"/>
                </a:solidFill>
              </a:rPr>
              <a:t>10</a:t>
            </a:r>
            <a:r>
              <a:rPr lang="en-US" sz="5100" dirty="0" smtClean="0">
                <a:solidFill>
                  <a:srgbClr val="FF0000"/>
                </a:solidFill>
              </a:rPr>
              <a:t>)</a:t>
            </a:r>
            <a:endParaRPr lang="en-US" sz="5100" dirty="0">
              <a:solidFill>
                <a:srgbClr val="FF0000"/>
              </a:solidFill>
            </a:endParaRPr>
          </a:p>
          <a:p>
            <a:pPr lvl="1">
              <a:defRPr/>
            </a:pPr>
            <a:r>
              <a:rPr lang="en-US" sz="3400" dirty="0"/>
              <a:t>Mobile cloud computing platform services: push notification, </a:t>
            </a:r>
            <a:r>
              <a:rPr lang="en-US" sz="3400" dirty="0" err="1"/>
              <a:t>iCloud</a:t>
            </a:r>
            <a:r>
              <a:rPr lang="en-US" sz="3400" dirty="0"/>
              <a:t> and Google Cloud Messaging</a:t>
            </a:r>
          </a:p>
          <a:p>
            <a:pPr lvl="1">
              <a:defRPr/>
            </a:pPr>
            <a:r>
              <a:rPr lang="en-US" sz="3400" dirty="0"/>
              <a:t>Mobile cloud computing architecture and programming models</a:t>
            </a:r>
          </a:p>
          <a:p>
            <a:pPr>
              <a:defRPr/>
            </a:pPr>
            <a:r>
              <a:rPr lang="en-US" sz="5100" dirty="0"/>
              <a:t>Mobile Platform Security and </a:t>
            </a:r>
            <a:r>
              <a:rPr lang="en-US" sz="5100" dirty="0" smtClean="0"/>
              <a:t>Privacy (lecture 11,12,13)</a:t>
            </a:r>
            <a:endParaRPr lang="en-US" sz="5100" dirty="0"/>
          </a:p>
          <a:p>
            <a:pPr lvl="1">
              <a:defRPr/>
            </a:pPr>
            <a:r>
              <a:rPr lang="en-US" sz="3400" dirty="0"/>
              <a:t>Mobile platform security: malware </a:t>
            </a:r>
            <a:r>
              <a:rPr lang="en-US" sz="3400" dirty="0" smtClean="0"/>
              <a:t>detection and characterization, </a:t>
            </a:r>
            <a:r>
              <a:rPr lang="en-US" sz="3400" dirty="0"/>
              <a:t>attacks and defenses</a:t>
            </a:r>
          </a:p>
          <a:p>
            <a:pPr lvl="1">
              <a:defRPr/>
            </a:pPr>
            <a:r>
              <a:rPr lang="en-US" sz="3400" dirty="0"/>
              <a:t>Mobile data and location privacy: attacks, monitoring tools and defenses</a:t>
            </a:r>
            <a:endParaRPr lang="en-US" dirty="0"/>
          </a:p>
        </p:txBody>
      </p:sp>
      <p:sp>
        <p:nvSpPr>
          <p:cNvPr id="337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F50D3AA-48A4-604F-9111-223FC418F2F1}" type="slidenum">
              <a:rPr lang="en-US" sz="1200">
                <a:solidFill>
                  <a:srgbClr val="898989"/>
                </a:solidFill>
              </a:rPr>
              <a:pPr eaLnBrk="1" hangingPunct="1"/>
              <a:t>2</a:t>
            </a:fld>
            <a:endParaRPr lang="en-US" sz="1200">
              <a:solidFill>
                <a:srgbClr val="898989"/>
              </a:solidFill>
            </a:endParaRPr>
          </a:p>
        </p:txBody>
      </p:sp>
      <p:sp>
        <p:nvSpPr>
          <p:cNvPr id="2" name="Date Placeholder 1"/>
          <p:cNvSpPr>
            <a:spLocks noGrp="1"/>
          </p:cNvSpPr>
          <p:nvPr>
            <p:ph type="dt" sz="half" idx="10"/>
          </p:nvPr>
        </p:nvSpPr>
        <p:spPr/>
        <p:txBody>
          <a:bodyPr/>
          <a:lstStyle/>
          <a:p>
            <a:r>
              <a:rPr lang="en-US" smtClean="0"/>
              <a:t>4/7/14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Tree>
    <p:extLst>
      <p:ext uri="{BB962C8B-B14F-4D97-AF65-F5344CB8AC3E}">
        <p14:creationId xmlns:p14="http://schemas.microsoft.com/office/powerpoint/2010/main" val="13410351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pPr marL="0" indent="0">
              <a:buNone/>
            </a:pPr>
            <a:r>
              <a:rPr lang="en-US" dirty="0" smtClean="0"/>
              <a:t>Step 2</a:t>
            </a:r>
          </a:p>
          <a:p>
            <a:r>
              <a:rPr lang="en-US" dirty="0" smtClean="0"/>
              <a:t>Write the Android app</a:t>
            </a:r>
          </a:p>
          <a:p>
            <a:pPr lvl="1"/>
            <a:r>
              <a:rPr lang="en-US" dirty="0" smtClean="0"/>
              <a:t>Copy </a:t>
            </a:r>
            <a:r>
              <a:rPr lang="en-US" dirty="0" err="1" smtClean="0"/>
              <a:t>gcm.jar</a:t>
            </a:r>
            <a:r>
              <a:rPr lang="en-US" dirty="0" smtClean="0"/>
              <a:t> file into your app </a:t>
            </a:r>
            <a:r>
              <a:rPr lang="en-US" dirty="0" err="1" smtClean="0"/>
              <a:t>classpath</a:t>
            </a:r>
            <a:endParaRPr lang="en-US" dirty="0" smtClean="0"/>
          </a:p>
          <a:p>
            <a:pPr lvl="1"/>
            <a:r>
              <a:rPr lang="en-US" dirty="0" smtClean="0"/>
              <a:t>Configure manifest file for SDK version, permission</a:t>
            </a:r>
          </a:p>
          <a:p>
            <a:pPr lvl="1"/>
            <a:r>
              <a:rPr lang="en-US" dirty="0" smtClean="0"/>
              <a:t>Add broadcast receiver</a:t>
            </a:r>
          </a:p>
          <a:p>
            <a:pPr lvl="1"/>
            <a:r>
              <a:rPr lang="en-US" dirty="0" smtClean="0"/>
              <a:t>Add intent service</a:t>
            </a:r>
          </a:p>
          <a:p>
            <a:pPr lvl="1"/>
            <a:r>
              <a:rPr lang="en-US" dirty="0" smtClean="0"/>
              <a:t>Write </a:t>
            </a:r>
            <a:r>
              <a:rPr lang="en-US" dirty="0" err="1" smtClean="0"/>
              <a:t>my_app_package.GCMIntentService</a:t>
            </a:r>
            <a:r>
              <a:rPr lang="en-US" dirty="0" smtClean="0"/>
              <a:t> class</a:t>
            </a:r>
          </a:p>
          <a:p>
            <a:pPr lvl="1"/>
            <a:r>
              <a:rPr lang="en-US" dirty="0" smtClean="0"/>
              <a:t>Write main activity</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10" name="Rectangle 9"/>
          <p:cNvSpPr/>
          <p:nvPr/>
        </p:nvSpPr>
        <p:spPr>
          <a:xfrm>
            <a:off x="5029200" y="2743200"/>
            <a:ext cx="4106333" cy="923330"/>
          </a:xfrm>
          <a:prstGeom prst="rect">
            <a:avLst/>
          </a:prstGeom>
        </p:spPr>
        <p:txBody>
          <a:bodyPr wrap="square">
            <a:spAutoFit/>
          </a:bodyPr>
          <a:lstStyle/>
          <a:p>
            <a:endParaRPr lang="en-US" dirty="0" smtClean="0"/>
          </a:p>
          <a:p>
            <a:endParaRPr lang="en-US" dirty="0"/>
          </a:p>
          <a:p>
            <a:endParaRPr lang="en-US" dirty="0"/>
          </a:p>
        </p:txBody>
      </p:sp>
      <p:sp>
        <p:nvSpPr>
          <p:cNvPr id="11" name="Rectangle 10"/>
          <p:cNvSpPr/>
          <p:nvPr/>
        </p:nvSpPr>
        <p:spPr>
          <a:xfrm>
            <a:off x="5029200" y="2590800"/>
            <a:ext cx="4114800" cy="3429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2743200"/>
            <a:ext cx="3733800" cy="3231653"/>
          </a:xfrm>
          <a:prstGeom prst="rect">
            <a:avLst/>
          </a:prstGeom>
        </p:spPr>
        <p:txBody>
          <a:bodyPr wrap="square">
            <a:spAutoFit/>
          </a:bodyPr>
          <a:lstStyle/>
          <a:p>
            <a:r>
              <a:rPr lang="en-US" b="1" dirty="0">
                <a:solidFill>
                  <a:srgbClr val="7F0055"/>
                </a:solidFill>
                <a:highlight>
                  <a:srgbClr val="E8F2FE"/>
                </a:highlight>
                <a:latin typeface="Monaco"/>
              </a:rPr>
              <a:t>import</a:t>
            </a:r>
            <a:r>
              <a:rPr lang="en-US" b="1" dirty="0">
                <a:solidFill>
                  <a:srgbClr val="000000"/>
                </a:solidFill>
                <a:highlight>
                  <a:srgbClr val="E8F2FE"/>
                </a:highlight>
                <a:latin typeface="Monaco"/>
              </a:rPr>
              <a:t> </a:t>
            </a:r>
            <a:r>
              <a:rPr lang="en-US" b="1" dirty="0" err="1">
                <a:solidFill>
                  <a:srgbClr val="000000"/>
                </a:solidFill>
                <a:highlight>
                  <a:srgbClr val="E8F2FE"/>
                </a:highlight>
                <a:latin typeface="Monaco"/>
              </a:rPr>
              <a:t>com.google.android.gcm.GCMRegistrar</a:t>
            </a:r>
            <a:r>
              <a:rPr lang="en-US" b="1" dirty="0" smtClean="0">
                <a:solidFill>
                  <a:srgbClr val="000000"/>
                </a:solidFill>
                <a:highlight>
                  <a:srgbClr val="E8F2FE"/>
                </a:highlight>
                <a:latin typeface="Monaco"/>
              </a:rPr>
              <a:t>;</a:t>
            </a:r>
          </a:p>
          <a:p>
            <a:r>
              <a:rPr lang="en-US" b="1" u="sng" dirty="0" smtClean="0">
                <a:solidFill>
                  <a:srgbClr val="000000"/>
                </a:solidFill>
                <a:highlight>
                  <a:srgbClr val="E8F2FE"/>
                </a:highlight>
                <a:latin typeface="Monaco"/>
              </a:rPr>
              <a:t>…</a:t>
            </a:r>
            <a:r>
              <a:rPr lang="en-US" dirty="0" smtClean="0">
                <a:solidFill>
                  <a:srgbClr val="000000"/>
                </a:solidFill>
                <a:latin typeface="Monaco"/>
              </a:rPr>
              <a:t> </a:t>
            </a:r>
          </a:p>
          <a:p>
            <a:r>
              <a:rPr lang="en-US" sz="1200" dirty="0" err="1" smtClean="0">
                <a:solidFill>
                  <a:srgbClr val="000000"/>
                </a:solidFill>
                <a:latin typeface="Monaco"/>
              </a:rPr>
              <a:t>GCMRegistrar.checkDevice</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dirty="0" err="1">
                <a:solidFill>
                  <a:srgbClr val="000000"/>
                </a:solidFill>
                <a:latin typeface="Monaco"/>
              </a:rPr>
              <a:t>GCMRegistrar.checkManifest</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final</a:t>
            </a:r>
            <a:r>
              <a:rPr lang="en-US" sz="1200" b="1" dirty="0">
                <a:solidFill>
                  <a:srgbClr val="000000"/>
                </a:solidFill>
                <a:latin typeface="Monaco"/>
              </a:rPr>
              <a:t> String </a:t>
            </a:r>
            <a:r>
              <a:rPr lang="en-US" sz="1200" b="1" dirty="0" err="1">
                <a:solidFill>
                  <a:srgbClr val="000000"/>
                </a:solidFill>
                <a:latin typeface="Monaco"/>
              </a:rPr>
              <a:t>regId</a:t>
            </a:r>
            <a:r>
              <a:rPr lang="en-US" sz="1200" b="1" dirty="0">
                <a:solidFill>
                  <a:srgbClr val="000000"/>
                </a:solidFill>
                <a:latin typeface="Monaco"/>
              </a:rPr>
              <a:t> = </a:t>
            </a:r>
            <a:r>
              <a:rPr lang="en-US" sz="1200" b="1" dirty="0" err="1">
                <a:solidFill>
                  <a:srgbClr val="000000"/>
                </a:solidFill>
                <a:latin typeface="Monaco"/>
              </a:rPr>
              <a:t>GCMRegistrar.getRegistrationId</a:t>
            </a:r>
            <a:r>
              <a:rPr lang="en-US" sz="1200" b="1"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if</a:t>
            </a:r>
            <a:r>
              <a:rPr lang="en-US" sz="1200" b="1" dirty="0">
                <a:solidFill>
                  <a:srgbClr val="000000"/>
                </a:solidFill>
                <a:latin typeface="Monaco"/>
              </a:rPr>
              <a:t> (</a:t>
            </a:r>
            <a:r>
              <a:rPr lang="en-US" sz="1200" b="1" dirty="0" err="1">
                <a:solidFill>
                  <a:srgbClr val="000000"/>
                </a:solidFill>
                <a:latin typeface="Monaco"/>
              </a:rPr>
              <a:t>regId.equals</a:t>
            </a:r>
            <a:r>
              <a:rPr lang="en-US" sz="1200" b="1" dirty="0">
                <a:solidFill>
                  <a:srgbClr val="000000"/>
                </a:solidFill>
                <a:latin typeface="Monaco"/>
              </a:rPr>
              <a:t>(</a:t>
            </a:r>
            <a:r>
              <a:rPr lang="en-US" sz="1200" b="1" dirty="0">
                <a:solidFill>
                  <a:srgbClr val="2A00FF"/>
                </a:solidFill>
                <a:latin typeface="Monaco"/>
              </a:rPr>
              <a:t>""</a:t>
            </a:r>
            <a:r>
              <a:rPr lang="en-US" sz="1200" b="1" dirty="0">
                <a:solidFill>
                  <a:srgbClr val="000000"/>
                </a:solidFill>
                <a:latin typeface="Monaco"/>
              </a:rPr>
              <a:t>)) {</a:t>
            </a:r>
          </a:p>
          <a:p>
            <a:r>
              <a:rPr lang="en-US" sz="1200" dirty="0">
                <a:solidFill>
                  <a:srgbClr val="000000"/>
                </a:solidFill>
                <a:latin typeface="Monaco"/>
              </a:rPr>
              <a:t>      </a:t>
            </a:r>
            <a:r>
              <a:rPr lang="en-US" sz="1200" dirty="0" err="1">
                <a:solidFill>
                  <a:srgbClr val="000000"/>
                </a:solidFill>
                <a:latin typeface="Monaco"/>
              </a:rPr>
              <a:t>GCMRegistrar.register</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 SENDER_ID);</a:t>
            </a:r>
          </a:p>
          <a:p>
            <a:r>
              <a:rPr lang="da-DK" sz="1200" dirty="0">
                <a:solidFill>
                  <a:srgbClr val="000000"/>
                </a:solidFill>
                <a:latin typeface="Monaco"/>
              </a:rPr>
              <a:t>    } </a:t>
            </a:r>
            <a:r>
              <a:rPr lang="da-DK" sz="1200" b="1" dirty="0" err="1">
                <a:solidFill>
                  <a:srgbClr val="7F0055"/>
                </a:solidFill>
                <a:latin typeface="Monaco"/>
              </a:rPr>
              <a:t>else</a:t>
            </a:r>
            <a:r>
              <a:rPr lang="da-DK" sz="1200" b="1" dirty="0">
                <a:solidFill>
                  <a:srgbClr val="000000"/>
                </a:solidFill>
                <a:latin typeface="Monaco"/>
              </a:rPr>
              <a:t> {</a:t>
            </a:r>
          </a:p>
          <a:p>
            <a:r>
              <a:rPr lang="da-DK" sz="1200" dirty="0">
                <a:solidFill>
                  <a:srgbClr val="000000"/>
                </a:solidFill>
                <a:latin typeface="Monaco"/>
              </a:rPr>
              <a:t>      </a:t>
            </a:r>
            <a:r>
              <a:rPr lang="da-DK" sz="1200" dirty="0" err="1">
                <a:solidFill>
                  <a:srgbClr val="000000"/>
                </a:solidFill>
                <a:latin typeface="Monaco"/>
              </a:rPr>
              <a:t>Log.v</a:t>
            </a:r>
            <a:r>
              <a:rPr lang="da-DK" sz="1200" dirty="0">
                <a:solidFill>
                  <a:srgbClr val="000000"/>
                </a:solidFill>
                <a:latin typeface="Monaco"/>
              </a:rPr>
              <a:t>(TAG, </a:t>
            </a:r>
            <a:r>
              <a:rPr lang="da-DK" sz="1200" dirty="0">
                <a:solidFill>
                  <a:srgbClr val="2A00FF"/>
                </a:solidFill>
                <a:latin typeface="Monaco"/>
              </a:rPr>
              <a:t>"</a:t>
            </a:r>
            <a:r>
              <a:rPr lang="da-DK" sz="1200" dirty="0" err="1">
                <a:solidFill>
                  <a:srgbClr val="2A00FF"/>
                </a:solidFill>
                <a:latin typeface="Monaco"/>
              </a:rPr>
              <a:t>Already</a:t>
            </a:r>
            <a:r>
              <a:rPr lang="da-DK" sz="1200" dirty="0">
                <a:solidFill>
                  <a:srgbClr val="2A00FF"/>
                </a:solidFill>
                <a:latin typeface="Monaco"/>
              </a:rPr>
              <a:t> </a:t>
            </a:r>
            <a:r>
              <a:rPr lang="da-DK" sz="1200" dirty="0" err="1">
                <a:solidFill>
                  <a:srgbClr val="2A00FF"/>
                </a:solidFill>
                <a:latin typeface="Monaco"/>
              </a:rPr>
              <a:t>registered</a:t>
            </a:r>
            <a:r>
              <a:rPr lang="da-DK" sz="1200" dirty="0">
                <a:solidFill>
                  <a:srgbClr val="2A00FF"/>
                </a:solidFill>
                <a:latin typeface="Monaco"/>
              </a:rPr>
              <a:t>"</a:t>
            </a:r>
            <a:r>
              <a:rPr lang="da-DK" sz="1200" dirty="0">
                <a:solidFill>
                  <a:srgbClr val="000000"/>
                </a:solidFill>
                <a:latin typeface="Monaco"/>
              </a:rPr>
              <a:t>);</a:t>
            </a:r>
          </a:p>
          <a:p>
            <a:r>
              <a:rPr lang="da-DK" sz="1200" dirty="0">
                <a:solidFill>
                  <a:srgbClr val="000000"/>
                </a:solidFill>
                <a:latin typeface="Monaco"/>
              </a:rPr>
              <a:t>    }</a:t>
            </a:r>
            <a:endParaRPr lang="en-US" sz="1200"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20</a:t>
            </a:fld>
            <a:endParaRPr lang="en-US"/>
          </a:p>
        </p:txBody>
      </p:sp>
    </p:spTree>
    <p:extLst>
      <p:ext uri="{BB962C8B-B14F-4D97-AF65-F5344CB8AC3E}">
        <p14:creationId xmlns:p14="http://schemas.microsoft.com/office/powerpoint/2010/main" val="12147168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marL="0" indent="0">
              <a:buNone/>
            </a:pPr>
            <a:r>
              <a:rPr lang="en-US" dirty="0" smtClean="0"/>
              <a:t>Step 3</a:t>
            </a:r>
          </a:p>
          <a:p>
            <a:r>
              <a:rPr lang="en-US" dirty="0" smtClean="0"/>
              <a:t>Write server-side app</a:t>
            </a:r>
          </a:p>
          <a:p>
            <a:pPr lvl="1"/>
            <a:r>
              <a:rPr lang="en-US" dirty="0" smtClean="0"/>
              <a:t>Copy </a:t>
            </a:r>
            <a:r>
              <a:rPr lang="en-US" dirty="0" err="1" smtClean="0"/>
              <a:t>gcm-server.jar</a:t>
            </a:r>
            <a:r>
              <a:rPr lang="en-US" dirty="0" smtClean="0"/>
              <a:t> file from the SDK’s </a:t>
            </a:r>
            <a:r>
              <a:rPr lang="en-US" dirty="0" err="1" smtClean="0"/>
              <a:t>gcm</a:t>
            </a:r>
            <a:r>
              <a:rPr lang="en-US" dirty="0" smtClean="0"/>
              <a:t>-server/</a:t>
            </a:r>
            <a:r>
              <a:rPr lang="en-US" dirty="0" err="1" smtClean="0"/>
              <a:t>dist</a:t>
            </a:r>
            <a:r>
              <a:rPr lang="en-US" dirty="0" smtClean="0"/>
              <a:t> directory to your server class path</a:t>
            </a:r>
          </a:p>
          <a:p>
            <a:pPr lvl="1"/>
            <a:r>
              <a:rPr lang="en-US" dirty="0" smtClean="0"/>
              <a:t>Create a servlet that can be used to receive client’s GCM registration ID</a:t>
            </a:r>
          </a:p>
          <a:p>
            <a:pPr lvl="1"/>
            <a:r>
              <a:rPr lang="en-US" dirty="0" smtClean="0"/>
              <a:t>Create a servlet to unregister registration ID</a:t>
            </a:r>
          </a:p>
          <a:p>
            <a:pPr lvl="1"/>
            <a:r>
              <a:rPr lang="en-US" dirty="0" smtClean="0"/>
              <a:t>Use </a:t>
            </a:r>
            <a:r>
              <a:rPr lang="en-US" dirty="0" err="1" smtClean="0"/>
              <a:t>com.google.android.gcm.server.Sender</a:t>
            </a:r>
            <a:r>
              <a:rPr lang="en-US" dirty="0" smtClean="0"/>
              <a:t> helper class from GCM library to send a message to client</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4/7/14</a:t>
            </a:r>
            <a:endParaRPr lang="en-US"/>
          </a:p>
        </p:txBody>
      </p:sp>
      <p:sp>
        <p:nvSpPr>
          <p:cNvPr id="7" name="Rectangle 6"/>
          <p:cNvSpPr/>
          <p:nvPr/>
        </p:nvSpPr>
        <p:spPr>
          <a:xfrm>
            <a:off x="5029200" y="2743200"/>
            <a:ext cx="4106333" cy="2031325"/>
          </a:xfrm>
          <a:prstGeom prst="rect">
            <a:avLst/>
          </a:prstGeom>
        </p:spPr>
        <p:txBody>
          <a:bodyPr wrap="square">
            <a:spAutoFit/>
          </a:bodyPr>
          <a:lstStyle/>
          <a:p>
            <a:r>
              <a:rPr lang="en-US" dirty="0"/>
              <a:t>import </a:t>
            </a:r>
            <a:r>
              <a:rPr lang="en-US" dirty="0" err="1"/>
              <a:t>com.google.android.gcm.server</a:t>
            </a:r>
            <a:r>
              <a:rPr lang="en-US" dirty="0"/>
              <a:t>.*;</a:t>
            </a:r>
          </a:p>
          <a:p>
            <a:endParaRPr lang="en-US" dirty="0"/>
          </a:p>
          <a:p>
            <a:r>
              <a:rPr lang="en-US" dirty="0"/>
              <a:t>Sender sender = new Sender(</a:t>
            </a:r>
            <a:r>
              <a:rPr lang="en-US" dirty="0" err="1"/>
              <a:t>myApiKey</a:t>
            </a:r>
            <a:r>
              <a:rPr lang="en-US" dirty="0"/>
              <a:t>);</a:t>
            </a:r>
          </a:p>
          <a:p>
            <a:r>
              <a:rPr lang="en-US" dirty="0"/>
              <a:t>Message message = new </a:t>
            </a:r>
            <a:r>
              <a:rPr lang="en-US" dirty="0" err="1"/>
              <a:t>Message.Builder</a:t>
            </a:r>
            <a:r>
              <a:rPr lang="en-US" dirty="0"/>
              <a:t>().build();</a:t>
            </a:r>
          </a:p>
          <a:p>
            <a:r>
              <a:rPr lang="en-US" dirty="0" err="1"/>
              <a:t>MulticastResult</a:t>
            </a:r>
            <a:r>
              <a:rPr lang="en-US" dirty="0"/>
              <a:t> result = </a:t>
            </a:r>
            <a:r>
              <a:rPr lang="en-US" dirty="0" err="1"/>
              <a:t>sender.send</a:t>
            </a:r>
            <a:r>
              <a:rPr lang="en-US" dirty="0"/>
              <a:t>(message, devices, 5);</a:t>
            </a:r>
          </a:p>
        </p:txBody>
      </p:sp>
      <p:sp>
        <p:nvSpPr>
          <p:cNvPr id="8" name="Rectangle 7"/>
          <p:cNvSpPr/>
          <p:nvPr/>
        </p:nvSpPr>
        <p:spPr>
          <a:xfrm>
            <a:off x="5029200" y="2590800"/>
            <a:ext cx="4114800" cy="2438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32223428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Fundamental Challenges</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What architecture best supports </a:t>
            </a:r>
            <a:r>
              <a:rPr lang="en-US" dirty="0" err="1" smtClean="0"/>
              <a:t>mCloud</a:t>
            </a:r>
            <a:r>
              <a:rPr lang="en-US" dirty="0" smtClean="0"/>
              <a:t>?</a:t>
            </a:r>
          </a:p>
          <a:p>
            <a:r>
              <a:rPr lang="en-US" dirty="0" smtClean="0"/>
              <a:t>What programming model best enables client to tap </a:t>
            </a:r>
            <a:r>
              <a:rPr lang="en-US" dirty="0" err="1" smtClean="0"/>
              <a:t>mCloud</a:t>
            </a:r>
            <a:r>
              <a:rPr lang="en-US" dirty="0" smtClean="0"/>
              <a:t> resources?</a:t>
            </a:r>
          </a:p>
          <a:p>
            <a:r>
              <a:rPr lang="en-US" dirty="0" smtClean="0"/>
              <a:t>What are basic services or building blocks for </a:t>
            </a:r>
            <a:r>
              <a:rPr lang="en-US" dirty="0" err="1" smtClean="0"/>
              <a:t>mCloud</a:t>
            </a:r>
            <a:r>
              <a:rPr lang="en-US" dirty="0" smtClean="0"/>
              <a:t>?</a:t>
            </a:r>
          </a:p>
          <a:p>
            <a:r>
              <a:rPr lang="en-US" dirty="0" smtClean="0"/>
              <a:t>What best supports service interaction?</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620695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Architecture</a:t>
            </a:r>
            <a:endParaRPr lang="en-US" dirty="0"/>
          </a:p>
        </p:txBody>
      </p:sp>
      <p:sp>
        <p:nvSpPr>
          <p:cNvPr id="3" name="Content Placeholder 2"/>
          <p:cNvSpPr>
            <a:spLocks noGrp="1"/>
          </p:cNvSpPr>
          <p:nvPr>
            <p:ph idx="1"/>
          </p:nvPr>
        </p:nvSpPr>
        <p:spPr>
          <a:xfrm>
            <a:off x="457200" y="1600200"/>
            <a:ext cx="4572000" cy="5029200"/>
          </a:xfrm>
        </p:spPr>
        <p:txBody>
          <a:bodyPr>
            <a:normAutofit fontScale="77500" lnSpcReduction="20000"/>
          </a:bodyPr>
          <a:lstStyle/>
          <a:p>
            <a:r>
              <a:rPr lang="en-US" dirty="0" smtClean="0"/>
              <a:t>Resource-intensive mobile applications</a:t>
            </a:r>
          </a:p>
          <a:p>
            <a:pPr lvl="1"/>
            <a:r>
              <a:rPr lang="en-US" dirty="0" smtClean="0"/>
              <a:t>Face recognition for social networking app</a:t>
            </a:r>
          </a:p>
          <a:p>
            <a:pPr lvl="1"/>
            <a:r>
              <a:rPr lang="en-US" dirty="0" smtClean="0"/>
              <a:t>Gesture recognition for control media app </a:t>
            </a:r>
          </a:p>
          <a:p>
            <a:pPr lvl="1"/>
            <a:r>
              <a:rPr lang="en-US" dirty="0" smtClean="0"/>
              <a:t>Object and post recognition for augmented reality app</a:t>
            </a:r>
          </a:p>
          <a:p>
            <a:r>
              <a:rPr lang="en-US" dirty="0" smtClean="0"/>
              <a:t>End-to-end latency and </a:t>
            </a:r>
            <a:r>
              <a:rPr lang="en-US" dirty="0" err="1" smtClean="0"/>
              <a:t>througput</a:t>
            </a:r>
            <a:r>
              <a:rPr lang="en-US" dirty="0" smtClean="0"/>
              <a:t> matters for crisp interaction</a:t>
            </a:r>
          </a:p>
          <a:p>
            <a:pPr lvl="1"/>
            <a:r>
              <a:rPr lang="en-US" dirty="0" smtClean="0"/>
              <a:t>Augmented reality need to display results within 1 sec</a:t>
            </a:r>
          </a:p>
          <a:p>
            <a:pPr lvl="1"/>
            <a:r>
              <a:rPr lang="en-US" dirty="0" smtClean="0"/>
              <a:t>Need high data rate processing capability, low frame rate can miss gesture</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pic>
        <p:nvPicPr>
          <p:cNvPr id="1026" name="Picture 2"/>
          <p:cNvPicPr>
            <a:picLocks noChangeAspect="1" noChangeArrowheads="1"/>
          </p:cNvPicPr>
          <p:nvPr/>
        </p:nvPicPr>
        <p:blipFill>
          <a:blip r:embed="rId3" cstate="print"/>
          <a:srcRect/>
          <a:stretch>
            <a:fillRect/>
          </a:stretch>
        </p:blipFill>
        <p:spPr bwMode="auto">
          <a:xfrm>
            <a:off x="4953000" y="2376906"/>
            <a:ext cx="4190998" cy="2499894"/>
          </a:xfrm>
          <a:prstGeom prst="rect">
            <a:avLst/>
          </a:prstGeom>
          <a:noFill/>
          <a:ln w="9525">
            <a:noFill/>
            <a:miter lim="800000"/>
            <a:headEnd/>
            <a:tailEnd/>
          </a:ln>
        </p:spPr>
      </p:pic>
      <p:sp>
        <p:nvSpPr>
          <p:cNvPr id="6" name="TextBox 5"/>
          <p:cNvSpPr txBox="1"/>
          <p:nvPr/>
        </p:nvSpPr>
        <p:spPr>
          <a:xfrm>
            <a:off x="5562600" y="5029200"/>
            <a:ext cx="3354188" cy="646331"/>
          </a:xfrm>
          <a:prstGeom prst="rect">
            <a:avLst/>
          </a:prstGeom>
          <a:noFill/>
        </p:spPr>
        <p:txBody>
          <a:bodyPr wrap="none" rtlCol="0">
            <a:spAutoFit/>
          </a:bodyPr>
          <a:lstStyle/>
          <a:p>
            <a:pPr defTabSz="914400"/>
            <a:r>
              <a:rPr lang="en-US" dirty="0">
                <a:solidFill>
                  <a:prstClr val="black"/>
                </a:solidFill>
                <a:latin typeface="Calibri"/>
              </a:rPr>
              <a:t>Delay, loss on frame rate of video </a:t>
            </a:r>
          </a:p>
          <a:p>
            <a:pPr defTabSz="914400"/>
            <a:r>
              <a:rPr lang="en-US" dirty="0">
                <a:solidFill>
                  <a:prstClr val="black"/>
                </a:solidFill>
                <a:latin typeface="Calibri"/>
              </a:rPr>
              <a:t>stream transfer [Odessa, 2011]</a:t>
            </a: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8840676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Architecture (Cont’d)</a:t>
            </a:r>
            <a:endParaRPr lang="en-US" dirty="0"/>
          </a:p>
        </p:txBody>
      </p:sp>
      <p:sp>
        <p:nvSpPr>
          <p:cNvPr id="3" name="Content Placeholder 2"/>
          <p:cNvSpPr>
            <a:spLocks noGrp="1"/>
          </p:cNvSpPr>
          <p:nvPr>
            <p:ph idx="1"/>
          </p:nvPr>
        </p:nvSpPr>
        <p:spPr>
          <a:xfrm>
            <a:off x="457200" y="1600200"/>
            <a:ext cx="4572000" cy="5029200"/>
          </a:xfrm>
        </p:spPr>
        <p:txBody>
          <a:bodyPr>
            <a:normAutofit fontScale="85000" lnSpcReduction="20000"/>
          </a:bodyPr>
          <a:lstStyle/>
          <a:p>
            <a:r>
              <a:rPr lang="en-US" dirty="0" smtClean="0"/>
              <a:t>WAN performance</a:t>
            </a:r>
          </a:p>
          <a:p>
            <a:pPr lvl="1"/>
            <a:r>
              <a:rPr lang="en-US" dirty="0" smtClean="0"/>
              <a:t>First hop latency in 3G is 200ms</a:t>
            </a:r>
          </a:p>
          <a:p>
            <a:pPr lvl="1"/>
            <a:r>
              <a:rPr lang="en-US" dirty="0" smtClean="0"/>
              <a:t>Verizon LTE :128ms, 6.44 Mbps downlink, 5Mbps uplink [</a:t>
            </a:r>
            <a:r>
              <a:rPr lang="en-US" dirty="0" err="1" smtClean="0"/>
              <a:t>Pcworld</a:t>
            </a:r>
            <a:r>
              <a:rPr lang="en-US" dirty="0" smtClean="0"/>
              <a:t>, March 2011] </a:t>
            </a:r>
          </a:p>
          <a:p>
            <a:r>
              <a:rPr lang="en-US" dirty="0" smtClean="0"/>
              <a:t>There is a need for a middle tier</a:t>
            </a:r>
          </a:p>
          <a:p>
            <a:r>
              <a:rPr lang="en-US" dirty="0" smtClean="0">
                <a:solidFill>
                  <a:schemeClr val="hlink"/>
                </a:solidFill>
              </a:rPr>
              <a:t>cloudlet </a:t>
            </a:r>
            <a:r>
              <a:rPr lang="en-US" dirty="0" smtClean="0">
                <a:solidFill>
                  <a:schemeClr val="hlink"/>
                </a:solidFill>
                <a:cs typeface="Arial" charset="0"/>
              </a:rPr>
              <a:t>=</a:t>
            </a:r>
            <a:r>
              <a:rPr lang="en-US" dirty="0" smtClean="0">
                <a:solidFill>
                  <a:schemeClr val="hlink"/>
                </a:solidFill>
              </a:rPr>
              <a:t> </a:t>
            </a:r>
            <a:r>
              <a:rPr lang="en-US" dirty="0" smtClean="0"/>
              <a:t>(compute cluster</a:t>
            </a:r>
            <a:br>
              <a:rPr lang="en-US" dirty="0" smtClean="0"/>
            </a:br>
            <a:r>
              <a:rPr lang="en-US" dirty="0" smtClean="0"/>
              <a:t>+ wireless access point</a:t>
            </a:r>
            <a:br>
              <a:rPr lang="en-US" dirty="0" smtClean="0"/>
            </a:br>
            <a:r>
              <a:rPr lang="en-US" dirty="0" smtClean="0"/>
              <a:t>+ wired Internet access</a:t>
            </a:r>
            <a:br>
              <a:rPr lang="en-US" dirty="0" smtClean="0"/>
            </a:br>
            <a:r>
              <a:rPr lang="en-US" dirty="0" smtClean="0"/>
              <a:t>+ no battery limitations)</a:t>
            </a:r>
          </a:p>
          <a:p>
            <a:pPr>
              <a:spcBef>
                <a:spcPct val="50000"/>
              </a:spcBef>
            </a:pPr>
            <a:r>
              <a:rPr lang="en-US" dirty="0" smtClean="0">
                <a:solidFill>
                  <a:schemeClr val="tx2"/>
                </a:solidFill>
                <a:sym typeface="Symbol" pitchFamily="18" charset="2"/>
              </a:rPr>
              <a:t></a:t>
            </a:r>
            <a:r>
              <a:rPr lang="en-US" dirty="0" smtClean="0">
                <a:sym typeface="Symbol" pitchFamily="18" charset="2"/>
              </a:rPr>
              <a:t> </a:t>
            </a:r>
            <a:r>
              <a:rPr lang="en-US" i="1" dirty="0" smtClean="0">
                <a:solidFill>
                  <a:schemeClr val="hlink"/>
                </a:solidFill>
                <a:effectLst>
                  <a:outerShdw blurRad="38100" dist="38100" dir="2700000" algn="tl">
                    <a:srgbClr val="C0C0C0"/>
                  </a:outerShdw>
                </a:effectLst>
                <a:sym typeface="Symbol" pitchFamily="18" charset="2"/>
              </a:rPr>
              <a:t>“data center in a box”</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
        <p:nvSpPr>
          <p:cNvPr id="6" name="TextBox 5"/>
          <p:cNvSpPr txBox="1"/>
          <p:nvPr/>
        </p:nvSpPr>
        <p:spPr>
          <a:xfrm>
            <a:off x="5181600" y="4953000"/>
            <a:ext cx="4191001" cy="954107"/>
          </a:xfrm>
          <a:prstGeom prst="rect">
            <a:avLst/>
          </a:prstGeom>
          <a:noFill/>
        </p:spPr>
        <p:txBody>
          <a:bodyPr wrap="square" rtlCol="0">
            <a:spAutoFit/>
          </a:bodyPr>
          <a:lstStyle/>
          <a:p>
            <a:pPr defTabSz="914400"/>
            <a:r>
              <a:rPr lang="en-US" sz="2000" dirty="0">
                <a:solidFill>
                  <a:prstClr val="black"/>
                </a:solidFill>
                <a:latin typeface="Calibri"/>
              </a:rPr>
              <a:t>“</a:t>
            </a:r>
            <a:r>
              <a:rPr lang="en-US" dirty="0">
                <a:solidFill>
                  <a:prstClr val="black"/>
                </a:solidFill>
                <a:latin typeface="Calibri"/>
              </a:rPr>
              <a:t>Anatomizing Application Performance Differences on </a:t>
            </a:r>
            <a:r>
              <a:rPr lang="en-US" dirty="0" err="1">
                <a:solidFill>
                  <a:prstClr val="black"/>
                </a:solidFill>
                <a:latin typeface="Calibri"/>
              </a:rPr>
              <a:t>Smartphones</a:t>
            </a:r>
            <a:r>
              <a:rPr lang="en-US" dirty="0">
                <a:solidFill>
                  <a:prstClr val="black"/>
                </a:solidFill>
                <a:latin typeface="Calibri"/>
              </a:rPr>
              <a:t>”, </a:t>
            </a:r>
          </a:p>
          <a:p>
            <a:pPr defTabSz="914400"/>
            <a:r>
              <a:rPr lang="en-US" dirty="0" err="1">
                <a:solidFill>
                  <a:prstClr val="black"/>
                </a:solidFill>
                <a:latin typeface="Calibri"/>
              </a:rPr>
              <a:t>MobiSys</a:t>
            </a:r>
            <a:r>
              <a:rPr lang="en-US" dirty="0">
                <a:solidFill>
                  <a:prstClr val="black"/>
                </a:solidFill>
                <a:latin typeface="Calibri"/>
              </a:rPr>
              <a:t> 2010 (Huang et al)</a:t>
            </a:r>
          </a:p>
        </p:txBody>
      </p:sp>
      <p:pic>
        <p:nvPicPr>
          <p:cNvPr id="7" name="Picture 5" descr="MobiSys10-3GTest-cdf2"/>
          <p:cNvPicPr>
            <a:picLocks noChangeAspect="1" noChangeArrowheads="1"/>
          </p:cNvPicPr>
          <p:nvPr/>
        </p:nvPicPr>
        <p:blipFill>
          <a:blip r:embed="rId3" cstate="print"/>
          <a:srcRect/>
          <a:stretch>
            <a:fillRect/>
          </a:stretch>
        </p:blipFill>
        <p:spPr bwMode="auto">
          <a:xfrm>
            <a:off x="5230812" y="2209800"/>
            <a:ext cx="3913188" cy="2589213"/>
          </a:xfrm>
          <a:prstGeom prst="rect">
            <a:avLst/>
          </a:prstGeom>
          <a:noFill/>
        </p:spPr>
      </p:pic>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3735130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Architecture (Cont’d)</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Cloudlet possible locations</a:t>
            </a:r>
          </a:p>
          <a:p>
            <a:r>
              <a:rPr lang="en-US" dirty="0" smtClean="0"/>
              <a:t>Cellular providers has a unique advantage</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grpSp>
        <p:nvGrpSpPr>
          <p:cNvPr id="115" name="Group 110"/>
          <p:cNvGrpSpPr>
            <a:grpSpLocks/>
          </p:cNvGrpSpPr>
          <p:nvPr/>
        </p:nvGrpSpPr>
        <p:grpSpPr bwMode="auto">
          <a:xfrm>
            <a:off x="838200" y="2811300"/>
            <a:ext cx="7696200" cy="3219799"/>
            <a:chOff x="990600" y="1524000"/>
            <a:chExt cx="7204075" cy="3985496"/>
          </a:xfrm>
        </p:grpSpPr>
        <p:sp>
          <p:nvSpPr>
            <p:cNvPr id="116" name="Rectangle 262"/>
            <p:cNvSpPr>
              <a:spLocks noChangeArrowheads="1"/>
            </p:cNvSpPr>
            <p:nvPr/>
          </p:nvSpPr>
          <p:spPr bwMode="auto">
            <a:xfrm>
              <a:off x="5410200" y="2520950"/>
              <a:ext cx="1447800" cy="1371600"/>
            </a:xfrm>
            <a:prstGeom prst="rect">
              <a:avLst/>
            </a:prstGeom>
            <a:solidFill>
              <a:schemeClr val="bg1"/>
            </a:solidFill>
            <a:ln w="9525">
              <a:solidFill>
                <a:schemeClr val="tx1"/>
              </a:solidFill>
              <a:miter lim="800000"/>
              <a:headEnd/>
              <a:tailEnd/>
            </a:ln>
          </p:spPr>
          <p:txBody>
            <a:bodyPr wrap="none" anchor="ctr"/>
            <a:lstStyle/>
            <a:p>
              <a:pPr defTabSz="914400"/>
              <a:endParaRPr lang="en-US">
                <a:solidFill>
                  <a:prstClr val="black"/>
                </a:solidFill>
                <a:latin typeface="Calibri"/>
              </a:endParaRPr>
            </a:p>
          </p:txBody>
        </p:sp>
        <p:pic>
          <p:nvPicPr>
            <p:cNvPr id="117" name="Picture 43"/>
            <p:cNvPicPr>
              <a:picLocks noChangeArrowheads="1"/>
            </p:cNvPicPr>
            <p:nvPr/>
          </p:nvPicPr>
          <p:blipFill>
            <a:blip r:embed="rId3" cstate="print"/>
            <a:srcRect/>
            <a:stretch>
              <a:fillRect/>
            </a:stretch>
          </p:blipFill>
          <p:spPr bwMode="auto">
            <a:xfrm>
              <a:off x="3276600" y="1758950"/>
              <a:ext cx="838200" cy="533400"/>
            </a:xfrm>
            <a:prstGeom prst="rect">
              <a:avLst/>
            </a:prstGeom>
            <a:noFill/>
            <a:ln w="9525">
              <a:noFill/>
              <a:miter lim="800000"/>
              <a:headEnd/>
              <a:tailEnd/>
            </a:ln>
          </p:spPr>
        </p:pic>
        <p:grpSp>
          <p:nvGrpSpPr>
            <p:cNvPr id="118" name="Group 48"/>
            <p:cNvGrpSpPr>
              <a:grpSpLocks/>
            </p:cNvGrpSpPr>
            <p:nvPr/>
          </p:nvGrpSpPr>
          <p:grpSpPr bwMode="auto">
            <a:xfrm>
              <a:off x="1979613" y="2444748"/>
              <a:ext cx="954087" cy="603250"/>
              <a:chOff x="69" y="1103"/>
              <a:chExt cx="1043" cy="623"/>
            </a:xfrm>
          </p:grpSpPr>
          <p:sp>
            <p:nvSpPr>
              <p:cNvPr id="215" name="Oval 49"/>
              <p:cNvSpPr>
                <a:spLocks noChangeArrowheads="1"/>
              </p:cNvSpPr>
              <p:nvPr/>
            </p:nvSpPr>
            <p:spPr bwMode="auto">
              <a:xfrm>
                <a:off x="425" y="1103"/>
                <a:ext cx="455"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6" name="Oval 50"/>
              <p:cNvSpPr>
                <a:spLocks noChangeArrowheads="1"/>
              </p:cNvSpPr>
              <p:nvPr/>
            </p:nvSpPr>
            <p:spPr bwMode="auto">
              <a:xfrm>
                <a:off x="175" y="1170"/>
                <a:ext cx="349"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7" name="Oval 51"/>
              <p:cNvSpPr>
                <a:spLocks noChangeArrowheads="1"/>
              </p:cNvSpPr>
              <p:nvPr/>
            </p:nvSpPr>
            <p:spPr bwMode="auto">
              <a:xfrm>
                <a:off x="69" y="1326"/>
                <a:ext cx="235" cy="21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8" name="Oval 52"/>
              <p:cNvSpPr>
                <a:spLocks noChangeArrowheads="1"/>
              </p:cNvSpPr>
              <p:nvPr/>
            </p:nvSpPr>
            <p:spPr bwMode="auto">
              <a:xfrm>
                <a:off x="140" y="1418"/>
                <a:ext cx="353" cy="22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9" name="Oval 53"/>
              <p:cNvSpPr>
                <a:spLocks noChangeArrowheads="1"/>
              </p:cNvSpPr>
              <p:nvPr/>
            </p:nvSpPr>
            <p:spPr bwMode="auto">
              <a:xfrm>
                <a:off x="390" y="1456"/>
                <a:ext cx="528" cy="27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0" name="Oval 54"/>
              <p:cNvSpPr>
                <a:spLocks noChangeArrowheads="1"/>
              </p:cNvSpPr>
              <p:nvPr/>
            </p:nvSpPr>
            <p:spPr bwMode="auto">
              <a:xfrm>
                <a:off x="726" y="1178"/>
                <a:ext cx="338"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1" name="Oval 55"/>
              <p:cNvSpPr>
                <a:spLocks noChangeArrowheads="1"/>
              </p:cNvSpPr>
              <p:nvPr/>
            </p:nvSpPr>
            <p:spPr bwMode="auto">
              <a:xfrm>
                <a:off x="776" y="1308"/>
                <a:ext cx="336"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2" name="Oval 56"/>
              <p:cNvSpPr>
                <a:spLocks noChangeArrowheads="1"/>
              </p:cNvSpPr>
              <p:nvPr/>
            </p:nvSpPr>
            <p:spPr bwMode="auto">
              <a:xfrm>
                <a:off x="746" y="1351"/>
                <a:ext cx="334" cy="33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3" name="Oval 57"/>
              <p:cNvSpPr>
                <a:spLocks noChangeArrowheads="1"/>
              </p:cNvSpPr>
              <p:nvPr/>
            </p:nvSpPr>
            <p:spPr bwMode="auto">
              <a:xfrm>
                <a:off x="259" y="1250"/>
                <a:ext cx="677" cy="334"/>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grpSp>
        <p:grpSp>
          <p:nvGrpSpPr>
            <p:cNvPr id="119" name="Group 58"/>
            <p:cNvGrpSpPr>
              <a:grpSpLocks/>
            </p:cNvGrpSpPr>
            <p:nvPr/>
          </p:nvGrpSpPr>
          <p:grpSpPr bwMode="auto">
            <a:xfrm>
              <a:off x="1981200" y="2444748"/>
              <a:ext cx="958853" cy="609600"/>
              <a:chOff x="69" y="1100"/>
              <a:chExt cx="1047" cy="630"/>
            </a:xfrm>
          </p:grpSpPr>
          <p:sp>
            <p:nvSpPr>
              <p:cNvPr id="199" name="Arc 59"/>
              <p:cNvSpPr>
                <a:spLocks/>
              </p:cNvSpPr>
              <p:nvPr/>
            </p:nvSpPr>
            <p:spPr bwMode="auto">
              <a:xfrm>
                <a:off x="437" y="1100"/>
                <a:ext cx="431" cy="131"/>
              </a:xfrm>
              <a:custGeom>
                <a:avLst/>
                <a:gdLst>
                  <a:gd name="T0" fmla="*/ 0 w 40486"/>
                  <a:gd name="T1" fmla="*/ 1 h 21600"/>
                  <a:gd name="T2" fmla="*/ 5 w 40486"/>
                  <a:gd name="T3" fmla="*/ 0 h 21600"/>
                  <a:gd name="T4" fmla="*/ 2 w 40486"/>
                  <a:gd name="T5" fmla="*/ 1 h 21600"/>
                  <a:gd name="T6" fmla="*/ 0 60000 65536"/>
                  <a:gd name="T7" fmla="*/ 0 60000 65536"/>
                  <a:gd name="T8" fmla="*/ 0 60000 65536"/>
                  <a:gd name="T9" fmla="*/ 0 w 40486"/>
                  <a:gd name="T10" fmla="*/ 0 h 21600"/>
                  <a:gd name="T11" fmla="*/ 40486 w 40486"/>
                  <a:gd name="T12" fmla="*/ 21600 h 21600"/>
                </a:gdLst>
                <a:ahLst/>
                <a:cxnLst>
                  <a:cxn ang="T6">
                    <a:pos x="T0" y="T1"/>
                  </a:cxn>
                  <a:cxn ang="T7">
                    <a:pos x="T2" y="T3"/>
                  </a:cxn>
                  <a:cxn ang="T8">
                    <a:pos x="T4" y="T5"/>
                  </a:cxn>
                </a:cxnLst>
                <a:rect l="T9" t="T10" r="T11" b="T12"/>
                <a:pathLst>
                  <a:path w="40486" h="21600" fill="none" extrusionOk="0">
                    <a:moveTo>
                      <a:pt x="-1" y="14608"/>
                    </a:moveTo>
                    <a:cubicBezTo>
                      <a:pt x="2988" y="5871"/>
                      <a:pt x="11202" y="-1"/>
                      <a:pt x="20437" y="0"/>
                    </a:cubicBezTo>
                    <a:cubicBezTo>
                      <a:pt x="29263" y="0"/>
                      <a:pt x="37201" y="5369"/>
                      <a:pt x="40485" y="13562"/>
                    </a:cubicBezTo>
                  </a:path>
                  <a:path w="40486" h="21600" stroke="0" extrusionOk="0">
                    <a:moveTo>
                      <a:pt x="-1" y="14608"/>
                    </a:moveTo>
                    <a:cubicBezTo>
                      <a:pt x="2988" y="5871"/>
                      <a:pt x="11202" y="-1"/>
                      <a:pt x="20437" y="0"/>
                    </a:cubicBezTo>
                    <a:cubicBezTo>
                      <a:pt x="29263" y="0"/>
                      <a:pt x="37201" y="5369"/>
                      <a:pt x="40485" y="13562"/>
                    </a:cubicBezTo>
                    <a:lnTo>
                      <a:pt x="20437"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0" name="Arc 60"/>
              <p:cNvSpPr>
                <a:spLocks/>
              </p:cNvSpPr>
              <p:nvPr/>
            </p:nvSpPr>
            <p:spPr bwMode="auto">
              <a:xfrm>
                <a:off x="439" y="1102"/>
                <a:ext cx="427" cy="129"/>
              </a:xfrm>
              <a:custGeom>
                <a:avLst/>
                <a:gdLst>
                  <a:gd name="T0" fmla="*/ 0 w 40453"/>
                  <a:gd name="T1" fmla="*/ 1 h 21600"/>
                  <a:gd name="T2" fmla="*/ 5 w 40453"/>
                  <a:gd name="T3" fmla="*/ 0 h 21600"/>
                  <a:gd name="T4" fmla="*/ 2 w 40453"/>
                  <a:gd name="T5" fmla="*/ 1 h 21600"/>
                  <a:gd name="T6" fmla="*/ 0 60000 65536"/>
                  <a:gd name="T7" fmla="*/ 0 60000 65536"/>
                  <a:gd name="T8" fmla="*/ 0 60000 65536"/>
                  <a:gd name="T9" fmla="*/ 0 w 40453"/>
                  <a:gd name="T10" fmla="*/ 0 h 21600"/>
                  <a:gd name="T11" fmla="*/ 40453 w 40453"/>
                  <a:gd name="T12" fmla="*/ 21600 h 21600"/>
                </a:gdLst>
                <a:ahLst/>
                <a:cxnLst>
                  <a:cxn ang="T6">
                    <a:pos x="T0" y="T1"/>
                  </a:cxn>
                  <a:cxn ang="T7">
                    <a:pos x="T2" y="T3"/>
                  </a:cxn>
                  <a:cxn ang="T8">
                    <a:pos x="T4" y="T5"/>
                  </a:cxn>
                </a:cxnLst>
                <a:rect l="T9" t="T10" r="T11" b="T12"/>
                <a:pathLst>
                  <a:path w="40453" h="21600" fill="none" extrusionOk="0">
                    <a:moveTo>
                      <a:pt x="0" y="14567"/>
                    </a:moveTo>
                    <a:cubicBezTo>
                      <a:pt x="3001" y="5850"/>
                      <a:pt x="11204" y="-1"/>
                      <a:pt x="20423" y="0"/>
                    </a:cubicBezTo>
                    <a:cubicBezTo>
                      <a:pt x="29230" y="0"/>
                      <a:pt x="37156" y="5348"/>
                      <a:pt x="40453" y="13515"/>
                    </a:cubicBezTo>
                  </a:path>
                  <a:path w="40453" h="21600" stroke="0" extrusionOk="0">
                    <a:moveTo>
                      <a:pt x="0" y="14567"/>
                    </a:moveTo>
                    <a:cubicBezTo>
                      <a:pt x="3001" y="5850"/>
                      <a:pt x="11204" y="-1"/>
                      <a:pt x="20423" y="0"/>
                    </a:cubicBezTo>
                    <a:cubicBezTo>
                      <a:pt x="29230" y="0"/>
                      <a:pt x="37156" y="5348"/>
                      <a:pt x="40453" y="13515"/>
                    </a:cubicBezTo>
                    <a:lnTo>
                      <a:pt x="20423"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1" name="Arc 61"/>
              <p:cNvSpPr>
                <a:spLocks/>
              </p:cNvSpPr>
              <p:nvPr/>
            </p:nvSpPr>
            <p:spPr bwMode="auto">
              <a:xfrm>
                <a:off x="175" y="1168"/>
                <a:ext cx="268" cy="158"/>
              </a:xfrm>
              <a:custGeom>
                <a:avLst/>
                <a:gdLst>
                  <a:gd name="T0" fmla="*/ 0 w 32999"/>
                  <a:gd name="T1" fmla="*/ 1 h 26213"/>
                  <a:gd name="T2" fmla="*/ 2 w 32999"/>
                  <a:gd name="T3" fmla="*/ 0 h 26213"/>
                  <a:gd name="T4" fmla="*/ 1 w 32999"/>
                  <a:gd name="T5" fmla="*/ 1 h 26213"/>
                  <a:gd name="T6" fmla="*/ 0 60000 65536"/>
                  <a:gd name="T7" fmla="*/ 0 60000 65536"/>
                  <a:gd name="T8" fmla="*/ 0 60000 65536"/>
                  <a:gd name="T9" fmla="*/ 0 w 32999"/>
                  <a:gd name="T10" fmla="*/ 0 h 26213"/>
                  <a:gd name="T11" fmla="*/ 32999 w 32999"/>
                  <a:gd name="T12" fmla="*/ 26213 h 26213"/>
                </a:gdLst>
                <a:ahLst/>
                <a:cxnLst>
                  <a:cxn ang="T6">
                    <a:pos x="T0" y="T1"/>
                  </a:cxn>
                  <a:cxn ang="T7">
                    <a:pos x="T2" y="T3"/>
                  </a:cxn>
                  <a:cxn ang="T8">
                    <a:pos x="T4" y="T5"/>
                  </a:cxn>
                </a:cxnLst>
                <a:rect l="T9" t="T10" r="T11" b="T12"/>
                <a:pathLst>
                  <a:path w="32999" h="26213" fill="none" extrusionOk="0">
                    <a:moveTo>
                      <a:pt x="498" y="26212"/>
                    </a:moveTo>
                    <a:cubicBezTo>
                      <a:pt x="167" y="24697"/>
                      <a:pt x="0" y="23151"/>
                      <a:pt x="0" y="21600"/>
                    </a:cubicBezTo>
                    <a:cubicBezTo>
                      <a:pt x="0" y="9670"/>
                      <a:pt x="9670" y="0"/>
                      <a:pt x="21600" y="0"/>
                    </a:cubicBezTo>
                    <a:cubicBezTo>
                      <a:pt x="25628" y="-1"/>
                      <a:pt x="29577" y="1126"/>
                      <a:pt x="32999" y="3252"/>
                    </a:cubicBezTo>
                  </a:path>
                  <a:path w="32999" h="26213" stroke="0" extrusionOk="0">
                    <a:moveTo>
                      <a:pt x="498" y="26212"/>
                    </a:moveTo>
                    <a:cubicBezTo>
                      <a:pt x="167" y="24697"/>
                      <a:pt x="0" y="23151"/>
                      <a:pt x="0" y="21600"/>
                    </a:cubicBezTo>
                    <a:cubicBezTo>
                      <a:pt x="0" y="9670"/>
                      <a:pt x="9670" y="0"/>
                      <a:pt x="21600" y="0"/>
                    </a:cubicBezTo>
                    <a:cubicBezTo>
                      <a:pt x="25628" y="-1"/>
                      <a:pt x="29577" y="1126"/>
                      <a:pt x="32999" y="3252"/>
                    </a:cubicBezTo>
                    <a:lnTo>
                      <a:pt x="21600"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2" name="Arc 62"/>
              <p:cNvSpPr>
                <a:spLocks/>
              </p:cNvSpPr>
              <p:nvPr/>
            </p:nvSpPr>
            <p:spPr bwMode="auto">
              <a:xfrm>
                <a:off x="177" y="1170"/>
                <a:ext cx="265" cy="155"/>
              </a:xfrm>
              <a:custGeom>
                <a:avLst/>
                <a:gdLst>
                  <a:gd name="T0" fmla="*/ 0 w 32965"/>
                  <a:gd name="T1" fmla="*/ 1 h 26231"/>
                  <a:gd name="T2" fmla="*/ 2 w 32965"/>
                  <a:gd name="T3" fmla="*/ 0 h 26231"/>
                  <a:gd name="T4" fmla="*/ 1 w 32965"/>
                  <a:gd name="T5" fmla="*/ 1 h 26231"/>
                  <a:gd name="T6" fmla="*/ 0 60000 65536"/>
                  <a:gd name="T7" fmla="*/ 0 60000 65536"/>
                  <a:gd name="T8" fmla="*/ 0 60000 65536"/>
                  <a:gd name="T9" fmla="*/ 0 w 32965"/>
                  <a:gd name="T10" fmla="*/ 0 h 26231"/>
                  <a:gd name="T11" fmla="*/ 32965 w 32965"/>
                  <a:gd name="T12" fmla="*/ 26231 h 26231"/>
                </a:gdLst>
                <a:ahLst/>
                <a:cxnLst>
                  <a:cxn ang="T6">
                    <a:pos x="T0" y="T1"/>
                  </a:cxn>
                  <a:cxn ang="T7">
                    <a:pos x="T2" y="T3"/>
                  </a:cxn>
                  <a:cxn ang="T8">
                    <a:pos x="T4" y="T5"/>
                  </a:cxn>
                </a:cxnLst>
                <a:rect l="T9" t="T10" r="T11" b="T12"/>
                <a:pathLst>
                  <a:path w="32965" h="26231" fill="none" extrusionOk="0">
                    <a:moveTo>
                      <a:pt x="502" y="26230"/>
                    </a:moveTo>
                    <a:cubicBezTo>
                      <a:pt x="168" y="24709"/>
                      <a:pt x="0" y="23157"/>
                      <a:pt x="0" y="21600"/>
                    </a:cubicBezTo>
                    <a:cubicBezTo>
                      <a:pt x="0" y="9670"/>
                      <a:pt x="9670" y="0"/>
                      <a:pt x="21600" y="0"/>
                    </a:cubicBezTo>
                    <a:cubicBezTo>
                      <a:pt x="25615" y="-1"/>
                      <a:pt x="29550" y="1119"/>
                      <a:pt x="32965" y="3231"/>
                    </a:cubicBezTo>
                  </a:path>
                  <a:path w="32965" h="26231" stroke="0" extrusionOk="0">
                    <a:moveTo>
                      <a:pt x="502" y="26230"/>
                    </a:moveTo>
                    <a:cubicBezTo>
                      <a:pt x="168" y="24709"/>
                      <a:pt x="0" y="23157"/>
                      <a:pt x="0" y="21600"/>
                    </a:cubicBezTo>
                    <a:cubicBezTo>
                      <a:pt x="0" y="9670"/>
                      <a:pt x="9670" y="0"/>
                      <a:pt x="21600" y="0"/>
                    </a:cubicBezTo>
                    <a:cubicBezTo>
                      <a:pt x="25615" y="-1"/>
                      <a:pt x="29550" y="1119"/>
                      <a:pt x="32965" y="3231"/>
                    </a:cubicBezTo>
                    <a:lnTo>
                      <a:pt x="2160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3" name="Arc 63"/>
              <p:cNvSpPr>
                <a:spLocks/>
              </p:cNvSpPr>
              <p:nvPr/>
            </p:nvSpPr>
            <p:spPr bwMode="auto">
              <a:xfrm>
                <a:off x="137" y="1526"/>
                <a:ext cx="271" cy="123"/>
              </a:xfrm>
              <a:custGeom>
                <a:avLst/>
                <a:gdLst>
                  <a:gd name="T0" fmla="*/ 2 w 32159"/>
                  <a:gd name="T1" fmla="*/ 1 h 22532"/>
                  <a:gd name="T2" fmla="*/ 0 w 32159"/>
                  <a:gd name="T3" fmla="*/ 0 h 22532"/>
                  <a:gd name="T4" fmla="*/ 2 w 32159"/>
                  <a:gd name="T5" fmla="*/ 0 h 22532"/>
                  <a:gd name="T6" fmla="*/ 0 60000 65536"/>
                  <a:gd name="T7" fmla="*/ 0 60000 65536"/>
                  <a:gd name="T8" fmla="*/ 0 60000 65536"/>
                  <a:gd name="T9" fmla="*/ 0 w 32159"/>
                  <a:gd name="T10" fmla="*/ 0 h 22532"/>
                  <a:gd name="T11" fmla="*/ 32159 w 32159"/>
                  <a:gd name="T12" fmla="*/ 22532 h 22532"/>
                </a:gdLst>
                <a:ahLst/>
                <a:cxnLst>
                  <a:cxn ang="T6">
                    <a:pos x="T0" y="T1"/>
                  </a:cxn>
                  <a:cxn ang="T7">
                    <a:pos x="T2" y="T3"/>
                  </a:cxn>
                  <a:cxn ang="T8">
                    <a:pos x="T4" y="T5"/>
                  </a:cxn>
                </a:cxnLst>
                <a:rect l="T9" t="T10" r="T11" b="T12"/>
                <a:pathLst>
                  <a:path w="32159" h="22532" fill="none" extrusionOk="0">
                    <a:moveTo>
                      <a:pt x="32159" y="19775"/>
                    </a:moveTo>
                    <a:cubicBezTo>
                      <a:pt x="28933" y="21582"/>
                      <a:pt x="25297" y="22531"/>
                      <a:pt x="21600" y="22532"/>
                    </a:cubicBezTo>
                    <a:cubicBezTo>
                      <a:pt x="9670" y="22532"/>
                      <a:pt x="0" y="12861"/>
                      <a:pt x="0" y="932"/>
                    </a:cubicBezTo>
                    <a:cubicBezTo>
                      <a:pt x="-1" y="621"/>
                      <a:pt x="6" y="310"/>
                      <a:pt x="20" y="0"/>
                    </a:cubicBezTo>
                  </a:path>
                  <a:path w="32159" h="22532" stroke="0" extrusionOk="0">
                    <a:moveTo>
                      <a:pt x="32159" y="19775"/>
                    </a:moveTo>
                    <a:cubicBezTo>
                      <a:pt x="28933" y="21582"/>
                      <a:pt x="25297" y="22531"/>
                      <a:pt x="21600" y="22532"/>
                    </a:cubicBezTo>
                    <a:cubicBezTo>
                      <a:pt x="9670" y="22532"/>
                      <a:pt x="0" y="12861"/>
                      <a:pt x="0" y="932"/>
                    </a:cubicBezTo>
                    <a:cubicBezTo>
                      <a:pt x="-1" y="621"/>
                      <a:pt x="6" y="310"/>
                      <a:pt x="20" y="0"/>
                    </a:cubicBezTo>
                    <a:lnTo>
                      <a:pt x="21600" y="932"/>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4" name="Arc 64"/>
              <p:cNvSpPr>
                <a:spLocks/>
              </p:cNvSpPr>
              <p:nvPr/>
            </p:nvSpPr>
            <p:spPr bwMode="auto">
              <a:xfrm>
                <a:off x="139" y="1526"/>
                <a:ext cx="268" cy="121"/>
              </a:xfrm>
              <a:custGeom>
                <a:avLst/>
                <a:gdLst>
                  <a:gd name="T0" fmla="*/ 2 w 32110"/>
                  <a:gd name="T1" fmla="*/ 1 h 22538"/>
                  <a:gd name="T2" fmla="*/ 0 w 32110"/>
                  <a:gd name="T3" fmla="*/ 0 h 22538"/>
                  <a:gd name="T4" fmla="*/ 2 w 32110"/>
                  <a:gd name="T5" fmla="*/ 0 h 22538"/>
                  <a:gd name="T6" fmla="*/ 0 60000 65536"/>
                  <a:gd name="T7" fmla="*/ 0 60000 65536"/>
                  <a:gd name="T8" fmla="*/ 0 60000 65536"/>
                  <a:gd name="T9" fmla="*/ 0 w 32110"/>
                  <a:gd name="T10" fmla="*/ 0 h 22538"/>
                  <a:gd name="T11" fmla="*/ 32110 w 32110"/>
                  <a:gd name="T12" fmla="*/ 22538 h 22538"/>
                </a:gdLst>
                <a:ahLst/>
                <a:cxnLst>
                  <a:cxn ang="T6">
                    <a:pos x="T0" y="T1"/>
                  </a:cxn>
                  <a:cxn ang="T7">
                    <a:pos x="T2" y="T3"/>
                  </a:cxn>
                  <a:cxn ang="T8">
                    <a:pos x="T4" y="T5"/>
                  </a:cxn>
                </a:cxnLst>
                <a:rect l="T9" t="T10" r="T11" b="T12"/>
                <a:pathLst>
                  <a:path w="32110" h="22538" fill="none" extrusionOk="0">
                    <a:moveTo>
                      <a:pt x="32110" y="19808"/>
                    </a:moveTo>
                    <a:cubicBezTo>
                      <a:pt x="28896" y="21598"/>
                      <a:pt x="25278" y="22537"/>
                      <a:pt x="21600" y="22538"/>
                    </a:cubicBezTo>
                    <a:cubicBezTo>
                      <a:pt x="9670" y="22538"/>
                      <a:pt x="0" y="12867"/>
                      <a:pt x="0" y="938"/>
                    </a:cubicBezTo>
                    <a:cubicBezTo>
                      <a:pt x="-1" y="625"/>
                      <a:pt x="6" y="312"/>
                      <a:pt x="20" y="0"/>
                    </a:cubicBezTo>
                  </a:path>
                  <a:path w="32110" h="22538" stroke="0" extrusionOk="0">
                    <a:moveTo>
                      <a:pt x="32110" y="19808"/>
                    </a:moveTo>
                    <a:cubicBezTo>
                      <a:pt x="28896" y="21598"/>
                      <a:pt x="25278" y="22537"/>
                      <a:pt x="21600" y="22538"/>
                    </a:cubicBezTo>
                    <a:cubicBezTo>
                      <a:pt x="9670" y="22538"/>
                      <a:pt x="0" y="12867"/>
                      <a:pt x="0" y="938"/>
                    </a:cubicBezTo>
                    <a:cubicBezTo>
                      <a:pt x="-1" y="625"/>
                      <a:pt x="6" y="312"/>
                      <a:pt x="20" y="0"/>
                    </a:cubicBezTo>
                    <a:lnTo>
                      <a:pt x="21600" y="938"/>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5" name="Arc 65"/>
              <p:cNvSpPr>
                <a:spLocks/>
              </p:cNvSpPr>
              <p:nvPr/>
            </p:nvSpPr>
            <p:spPr bwMode="auto">
              <a:xfrm>
                <a:off x="864" y="1175"/>
                <a:ext cx="204" cy="152"/>
              </a:xfrm>
              <a:custGeom>
                <a:avLst/>
                <a:gdLst>
                  <a:gd name="T0" fmla="*/ 0 w 25994"/>
                  <a:gd name="T1" fmla="*/ 0 h 32402"/>
                  <a:gd name="T2" fmla="*/ 1 w 25994"/>
                  <a:gd name="T3" fmla="*/ 1 h 32402"/>
                  <a:gd name="T4" fmla="*/ 0 w 25994"/>
                  <a:gd name="T5" fmla="*/ 0 h 32402"/>
                  <a:gd name="T6" fmla="*/ 0 60000 65536"/>
                  <a:gd name="T7" fmla="*/ 0 60000 65536"/>
                  <a:gd name="T8" fmla="*/ 0 60000 65536"/>
                  <a:gd name="T9" fmla="*/ 0 w 25994"/>
                  <a:gd name="T10" fmla="*/ 0 h 32402"/>
                  <a:gd name="T11" fmla="*/ 25994 w 25994"/>
                  <a:gd name="T12" fmla="*/ 32402 h 32402"/>
                </a:gdLst>
                <a:ahLst/>
                <a:cxnLst>
                  <a:cxn ang="T6">
                    <a:pos x="T0" y="T1"/>
                  </a:cxn>
                  <a:cxn ang="T7">
                    <a:pos x="T2" y="T3"/>
                  </a:cxn>
                  <a:cxn ang="T8">
                    <a:pos x="T4" y="T5"/>
                  </a:cxn>
                </a:cxnLst>
                <a:rect l="T9" t="T10" r="T11" b="T12"/>
                <a:pathLst>
                  <a:path w="25994" h="32402" fill="none" extrusionOk="0">
                    <a:moveTo>
                      <a:pt x="-1" y="451"/>
                    </a:moveTo>
                    <a:cubicBezTo>
                      <a:pt x="1445" y="151"/>
                      <a:pt x="2917" y="-1"/>
                      <a:pt x="4394" y="0"/>
                    </a:cubicBezTo>
                    <a:cubicBezTo>
                      <a:pt x="16323" y="0"/>
                      <a:pt x="25994" y="9670"/>
                      <a:pt x="25994" y="21600"/>
                    </a:cubicBezTo>
                    <a:cubicBezTo>
                      <a:pt x="25994" y="25392"/>
                      <a:pt x="24995" y="29117"/>
                      <a:pt x="23098" y="32401"/>
                    </a:cubicBezTo>
                  </a:path>
                  <a:path w="25994" h="32402" stroke="0" extrusionOk="0">
                    <a:moveTo>
                      <a:pt x="-1" y="451"/>
                    </a:moveTo>
                    <a:cubicBezTo>
                      <a:pt x="1445" y="151"/>
                      <a:pt x="2917" y="-1"/>
                      <a:pt x="4394" y="0"/>
                    </a:cubicBezTo>
                    <a:cubicBezTo>
                      <a:pt x="16323" y="0"/>
                      <a:pt x="25994" y="9670"/>
                      <a:pt x="25994" y="21600"/>
                    </a:cubicBezTo>
                    <a:cubicBezTo>
                      <a:pt x="25994" y="25392"/>
                      <a:pt x="24995" y="29117"/>
                      <a:pt x="23098" y="32401"/>
                    </a:cubicBezTo>
                    <a:lnTo>
                      <a:pt x="4394"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6" name="Arc 66"/>
              <p:cNvSpPr>
                <a:spLocks/>
              </p:cNvSpPr>
              <p:nvPr/>
            </p:nvSpPr>
            <p:spPr bwMode="auto">
              <a:xfrm>
                <a:off x="864" y="1177"/>
                <a:ext cx="201" cy="150"/>
              </a:xfrm>
              <a:custGeom>
                <a:avLst/>
                <a:gdLst>
                  <a:gd name="T0" fmla="*/ 0 w 25960"/>
                  <a:gd name="T1" fmla="*/ 0 h 32467"/>
                  <a:gd name="T2" fmla="*/ 1 w 25960"/>
                  <a:gd name="T3" fmla="*/ 1 h 32467"/>
                  <a:gd name="T4" fmla="*/ 0 w 25960"/>
                  <a:gd name="T5" fmla="*/ 0 h 32467"/>
                  <a:gd name="T6" fmla="*/ 0 60000 65536"/>
                  <a:gd name="T7" fmla="*/ 0 60000 65536"/>
                  <a:gd name="T8" fmla="*/ 0 60000 65536"/>
                  <a:gd name="T9" fmla="*/ 0 w 25960"/>
                  <a:gd name="T10" fmla="*/ 0 h 32467"/>
                  <a:gd name="T11" fmla="*/ 25960 w 25960"/>
                  <a:gd name="T12" fmla="*/ 32467 h 32467"/>
                </a:gdLst>
                <a:ahLst/>
                <a:cxnLst>
                  <a:cxn ang="T6">
                    <a:pos x="T0" y="T1"/>
                  </a:cxn>
                  <a:cxn ang="T7">
                    <a:pos x="T2" y="T3"/>
                  </a:cxn>
                  <a:cxn ang="T8">
                    <a:pos x="T4" y="T5"/>
                  </a:cxn>
                </a:cxnLst>
                <a:rect l="T9" t="T10" r="T11" b="T12"/>
                <a:pathLst>
                  <a:path w="25960" h="32467" fill="none" extrusionOk="0">
                    <a:moveTo>
                      <a:pt x="-1" y="444"/>
                    </a:moveTo>
                    <a:cubicBezTo>
                      <a:pt x="1434" y="148"/>
                      <a:pt x="2895" y="-1"/>
                      <a:pt x="4360" y="0"/>
                    </a:cubicBezTo>
                    <a:cubicBezTo>
                      <a:pt x="16289" y="0"/>
                      <a:pt x="25960" y="9670"/>
                      <a:pt x="25960" y="21600"/>
                    </a:cubicBezTo>
                    <a:cubicBezTo>
                      <a:pt x="25960" y="25417"/>
                      <a:pt x="24948" y="29167"/>
                      <a:pt x="23027" y="32466"/>
                    </a:cubicBezTo>
                  </a:path>
                  <a:path w="25960" h="32467" stroke="0" extrusionOk="0">
                    <a:moveTo>
                      <a:pt x="-1" y="444"/>
                    </a:moveTo>
                    <a:cubicBezTo>
                      <a:pt x="1434" y="148"/>
                      <a:pt x="2895" y="-1"/>
                      <a:pt x="4360" y="0"/>
                    </a:cubicBezTo>
                    <a:cubicBezTo>
                      <a:pt x="16289" y="0"/>
                      <a:pt x="25960" y="9670"/>
                      <a:pt x="25960" y="21600"/>
                    </a:cubicBezTo>
                    <a:cubicBezTo>
                      <a:pt x="25960" y="25417"/>
                      <a:pt x="24948" y="29167"/>
                      <a:pt x="23027" y="32466"/>
                    </a:cubicBezTo>
                    <a:lnTo>
                      <a:pt x="436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7" name="Arc 67"/>
              <p:cNvSpPr>
                <a:spLocks/>
              </p:cNvSpPr>
              <p:nvPr/>
            </p:nvSpPr>
            <p:spPr bwMode="auto">
              <a:xfrm>
                <a:off x="921" y="1325"/>
                <a:ext cx="195" cy="151"/>
              </a:xfrm>
              <a:custGeom>
                <a:avLst/>
                <a:gdLst>
                  <a:gd name="T0" fmla="*/ 1 w 21600"/>
                  <a:gd name="T1" fmla="*/ 0 h 29438"/>
                  <a:gd name="T2" fmla="*/ 1 w 21600"/>
                  <a:gd name="T3" fmla="*/ 1 h 29438"/>
                  <a:gd name="T4" fmla="*/ 0 w 21600"/>
                  <a:gd name="T5" fmla="*/ 0 h 29438"/>
                  <a:gd name="T6" fmla="*/ 0 60000 65536"/>
                  <a:gd name="T7" fmla="*/ 0 60000 65536"/>
                  <a:gd name="T8" fmla="*/ 0 60000 65536"/>
                  <a:gd name="T9" fmla="*/ 0 w 21600"/>
                  <a:gd name="T10" fmla="*/ 0 h 29438"/>
                  <a:gd name="T11" fmla="*/ 21600 w 21600"/>
                  <a:gd name="T12" fmla="*/ 29438 h 29438"/>
                </a:gdLst>
                <a:ahLst/>
                <a:cxnLst>
                  <a:cxn ang="T6">
                    <a:pos x="T0" y="T1"/>
                  </a:cxn>
                  <a:cxn ang="T7">
                    <a:pos x="T2" y="T3"/>
                  </a:cxn>
                  <a:cxn ang="T8">
                    <a:pos x="T4" y="T5"/>
                  </a:cxn>
                </a:cxnLst>
                <a:rect l="T9" t="T10" r="T11" b="T12"/>
                <a:pathLst>
                  <a:path w="21600" h="29438" fill="none" extrusionOk="0">
                    <a:moveTo>
                      <a:pt x="13476" y="0"/>
                    </a:moveTo>
                    <a:cubicBezTo>
                      <a:pt x="18610" y="4098"/>
                      <a:pt x="21600" y="10310"/>
                      <a:pt x="21600" y="16880"/>
                    </a:cubicBezTo>
                    <a:cubicBezTo>
                      <a:pt x="21600" y="21383"/>
                      <a:pt x="20192" y="25773"/>
                      <a:pt x="17574" y="29437"/>
                    </a:cubicBezTo>
                  </a:path>
                  <a:path w="21600" h="29438" stroke="0" extrusionOk="0">
                    <a:moveTo>
                      <a:pt x="13476" y="0"/>
                    </a:moveTo>
                    <a:cubicBezTo>
                      <a:pt x="18610" y="4098"/>
                      <a:pt x="21600" y="10310"/>
                      <a:pt x="21600" y="16880"/>
                    </a:cubicBezTo>
                    <a:cubicBezTo>
                      <a:pt x="21600" y="21383"/>
                      <a:pt x="20192" y="25773"/>
                      <a:pt x="17574" y="29437"/>
                    </a:cubicBezTo>
                    <a:lnTo>
                      <a:pt x="0" y="168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8" name="Arc 68"/>
              <p:cNvSpPr>
                <a:spLocks/>
              </p:cNvSpPr>
              <p:nvPr/>
            </p:nvSpPr>
            <p:spPr bwMode="auto">
              <a:xfrm>
                <a:off x="921" y="1326"/>
                <a:ext cx="193" cy="148"/>
              </a:xfrm>
              <a:custGeom>
                <a:avLst/>
                <a:gdLst>
                  <a:gd name="T0" fmla="*/ 1 w 21600"/>
                  <a:gd name="T1" fmla="*/ 0 h 29555"/>
                  <a:gd name="T2" fmla="*/ 1 w 21600"/>
                  <a:gd name="T3" fmla="*/ 1 h 29555"/>
                  <a:gd name="T4" fmla="*/ 0 w 21600"/>
                  <a:gd name="T5" fmla="*/ 0 h 29555"/>
                  <a:gd name="T6" fmla="*/ 0 60000 65536"/>
                  <a:gd name="T7" fmla="*/ 0 60000 65536"/>
                  <a:gd name="T8" fmla="*/ 0 60000 65536"/>
                  <a:gd name="T9" fmla="*/ 0 w 21600"/>
                  <a:gd name="T10" fmla="*/ 0 h 29555"/>
                  <a:gd name="T11" fmla="*/ 21600 w 21600"/>
                  <a:gd name="T12" fmla="*/ 29555 h 29555"/>
                </a:gdLst>
                <a:ahLst/>
                <a:cxnLst>
                  <a:cxn ang="T6">
                    <a:pos x="T0" y="T1"/>
                  </a:cxn>
                  <a:cxn ang="T7">
                    <a:pos x="T2" y="T3"/>
                  </a:cxn>
                  <a:cxn ang="T8">
                    <a:pos x="T4" y="T5"/>
                  </a:cxn>
                </a:cxnLst>
                <a:rect l="T9" t="T10" r="T11" b="T12"/>
                <a:pathLst>
                  <a:path w="21600" h="29555" fill="none" extrusionOk="0">
                    <a:moveTo>
                      <a:pt x="13411" y="0"/>
                    </a:moveTo>
                    <a:cubicBezTo>
                      <a:pt x="18584" y="4097"/>
                      <a:pt x="21600" y="10333"/>
                      <a:pt x="21600" y="16932"/>
                    </a:cubicBezTo>
                    <a:cubicBezTo>
                      <a:pt x="21600" y="21462"/>
                      <a:pt x="20175" y="25878"/>
                      <a:pt x="17527" y="29555"/>
                    </a:cubicBezTo>
                  </a:path>
                  <a:path w="21600" h="29555" stroke="0" extrusionOk="0">
                    <a:moveTo>
                      <a:pt x="13411" y="0"/>
                    </a:moveTo>
                    <a:cubicBezTo>
                      <a:pt x="18584" y="4097"/>
                      <a:pt x="21600" y="10333"/>
                      <a:pt x="21600" y="16932"/>
                    </a:cubicBezTo>
                    <a:cubicBezTo>
                      <a:pt x="21600" y="21462"/>
                      <a:pt x="20175" y="25878"/>
                      <a:pt x="17527" y="29555"/>
                    </a:cubicBezTo>
                    <a:lnTo>
                      <a:pt x="0" y="1693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9" name="Arc 69"/>
              <p:cNvSpPr>
                <a:spLocks/>
              </p:cNvSpPr>
              <p:nvPr/>
            </p:nvSpPr>
            <p:spPr bwMode="auto">
              <a:xfrm>
                <a:off x="857" y="1473"/>
                <a:ext cx="228" cy="216"/>
              </a:xfrm>
              <a:custGeom>
                <a:avLst/>
                <a:gdLst>
                  <a:gd name="T0" fmla="*/ 2 w 28599"/>
                  <a:gd name="T1" fmla="*/ 0 h 27780"/>
                  <a:gd name="T2" fmla="*/ 0 w 28599"/>
                  <a:gd name="T3" fmla="*/ 2 h 27780"/>
                  <a:gd name="T4" fmla="*/ 0 w 28599"/>
                  <a:gd name="T5" fmla="*/ 0 h 27780"/>
                  <a:gd name="T6" fmla="*/ 0 60000 65536"/>
                  <a:gd name="T7" fmla="*/ 0 60000 65536"/>
                  <a:gd name="T8" fmla="*/ 0 60000 65536"/>
                  <a:gd name="T9" fmla="*/ 0 w 28599"/>
                  <a:gd name="T10" fmla="*/ 0 h 27780"/>
                  <a:gd name="T11" fmla="*/ 28599 w 28599"/>
                  <a:gd name="T12" fmla="*/ 27780 h 27780"/>
                </a:gdLst>
                <a:ahLst/>
                <a:cxnLst>
                  <a:cxn ang="T6">
                    <a:pos x="T0" y="T1"/>
                  </a:cxn>
                  <a:cxn ang="T7">
                    <a:pos x="T2" y="T3"/>
                  </a:cxn>
                  <a:cxn ang="T8">
                    <a:pos x="T4" y="T5"/>
                  </a:cxn>
                </a:cxnLst>
                <a:rect l="T9" t="T10" r="T11" b="T12"/>
                <a:pathLst>
                  <a:path w="28599" h="27780" fill="none" extrusionOk="0">
                    <a:moveTo>
                      <a:pt x="27696" y="-1"/>
                    </a:moveTo>
                    <a:cubicBezTo>
                      <a:pt x="28294" y="2005"/>
                      <a:pt x="28599" y="4087"/>
                      <a:pt x="28599" y="6180"/>
                    </a:cubicBezTo>
                    <a:cubicBezTo>
                      <a:pt x="28599" y="18109"/>
                      <a:pt x="18928" y="27780"/>
                      <a:pt x="6999" y="27780"/>
                    </a:cubicBezTo>
                    <a:cubicBezTo>
                      <a:pt x="4617" y="27780"/>
                      <a:pt x="2252" y="27386"/>
                      <a:pt x="0" y="26614"/>
                    </a:cubicBezTo>
                  </a:path>
                  <a:path w="28599" h="27780" stroke="0" extrusionOk="0">
                    <a:moveTo>
                      <a:pt x="27696" y="-1"/>
                    </a:moveTo>
                    <a:cubicBezTo>
                      <a:pt x="28294" y="2005"/>
                      <a:pt x="28599" y="4087"/>
                      <a:pt x="28599" y="6180"/>
                    </a:cubicBezTo>
                    <a:cubicBezTo>
                      <a:pt x="28599" y="18109"/>
                      <a:pt x="18928" y="27780"/>
                      <a:pt x="6999" y="27780"/>
                    </a:cubicBezTo>
                    <a:cubicBezTo>
                      <a:pt x="4617" y="27780"/>
                      <a:pt x="2252" y="27386"/>
                      <a:pt x="0" y="26614"/>
                    </a:cubicBezTo>
                    <a:lnTo>
                      <a:pt x="6999" y="61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0" name="Arc 70"/>
              <p:cNvSpPr>
                <a:spLocks/>
              </p:cNvSpPr>
              <p:nvPr/>
            </p:nvSpPr>
            <p:spPr bwMode="auto">
              <a:xfrm>
                <a:off x="858" y="1473"/>
                <a:ext cx="225" cy="214"/>
              </a:xfrm>
              <a:custGeom>
                <a:avLst/>
                <a:gdLst>
                  <a:gd name="T0" fmla="*/ 2 w 28597"/>
                  <a:gd name="T1" fmla="*/ 0 h 27782"/>
                  <a:gd name="T2" fmla="*/ 0 w 28597"/>
                  <a:gd name="T3" fmla="*/ 2 h 27782"/>
                  <a:gd name="T4" fmla="*/ 0 w 28597"/>
                  <a:gd name="T5" fmla="*/ 0 h 27782"/>
                  <a:gd name="T6" fmla="*/ 0 60000 65536"/>
                  <a:gd name="T7" fmla="*/ 0 60000 65536"/>
                  <a:gd name="T8" fmla="*/ 0 60000 65536"/>
                  <a:gd name="T9" fmla="*/ 0 w 28597"/>
                  <a:gd name="T10" fmla="*/ 0 h 27782"/>
                  <a:gd name="T11" fmla="*/ 28597 w 28597"/>
                  <a:gd name="T12" fmla="*/ 27782 h 27782"/>
                </a:gdLst>
                <a:ahLst/>
                <a:cxnLst>
                  <a:cxn ang="T6">
                    <a:pos x="T0" y="T1"/>
                  </a:cxn>
                  <a:cxn ang="T7">
                    <a:pos x="T2" y="T3"/>
                  </a:cxn>
                  <a:cxn ang="T8">
                    <a:pos x="T4" y="T5"/>
                  </a:cxn>
                </a:cxnLst>
                <a:rect l="T9" t="T10" r="T11" b="T12"/>
                <a:pathLst>
                  <a:path w="28597" h="27782" fill="none" extrusionOk="0">
                    <a:moveTo>
                      <a:pt x="27693" y="-1"/>
                    </a:moveTo>
                    <a:cubicBezTo>
                      <a:pt x="28292" y="2005"/>
                      <a:pt x="28597" y="4088"/>
                      <a:pt x="28597" y="6182"/>
                    </a:cubicBezTo>
                    <a:cubicBezTo>
                      <a:pt x="28597" y="18111"/>
                      <a:pt x="18926" y="27782"/>
                      <a:pt x="6997" y="27782"/>
                    </a:cubicBezTo>
                    <a:cubicBezTo>
                      <a:pt x="4616" y="27782"/>
                      <a:pt x="2252" y="27388"/>
                      <a:pt x="-1" y="26617"/>
                    </a:cubicBezTo>
                  </a:path>
                  <a:path w="28597" h="27782" stroke="0" extrusionOk="0">
                    <a:moveTo>
                      <a:pt x="27693" y="-1"/>
                    </a:moveTo>
                    <a:cubicBezTo>
                      <a:pt x="28292" y="2005"/>
                      <a:pt x="28597" y="4088"/>
                      <a:pt x="28597" y="6182"/>
                    </a:cubicBezTo>
                    <a:cubicBezTo>
                      <a:pt x="28597" y="18111"/>
                      <a:pt x="18926" y="27782"/>
                      <a:pt x="6997" y="27782"/>
                    </a:cubicBezTo>
                    <a:cubicBezTo>
                      <a:pt x="4616" y="27782"/>
                      <a:pt x="2252" y="27388"/>
                      <a:pt x="-1" y="26617"/>
                    </a:cubicBezTo>
                    <a:lnTo>
                      <a:pt x="6997" y="618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11" name="Arc 71"/>
              <p:cNvSpPr>
                <a:spLocks/>
              </p:cNvSpPr>
              <p:nvPr/>
            </p:nvSpPr>
            <p:spPr bwMode="auto">
              <a:xfrm>
                <a:off x="69" y="1323"/>
                <a:ext cx="124" cy="207"/>
              </a:xfrm>
              <a:custGeom>
                <a:avLst/>
                <a:gdLst>
                  <a:gd name="T0" fmla="*/ 0 w 21600"/>
                  <a:gd name="T1" fmla="*/ 1 h 41301"/>
                  <a:gd name="T2" fmla="*/ 1 w 21600"/>
                  <a:gd name="T3" fmla="*/ 0 h 41301"/>
                  <a:gd name="T4" fmla="*/ 1 w 21600"/>
                  <a:gd name="T5" fmla="*/ 1 h 41301"/>
                  <a:gd name="T6" fmla="*/ 0 60000 65536"/>
                  <a:gd name="T7" fmla="*/ 0 60000 65536"/>
                  <a:gd name="T8" fmla="*/ 0 60000 65536"/>
                  <a:gd name="T9" fmla="*/ 0 w 21600"/>
                  <a:gd name="T10" fmla="*/ 0 h 41301"/>
                  <a:gd name="T11" fmla="*/ 21600 w 21600"/>
                  <a:gd name="T12" fmla="*/ 41301 h 41301"/>
                </a:gdLst>
                <a:ahLst/>
                <a:cxnLst>
                  <a:cxn ang="T6">
                    <a:pos x="T0" y="T1"/>
                  </a:cxn>
                  <a:cxn ang="T7">
                    <a:pos x="T2" y="T3"/>
                  </a:cxn>
                  <a:cxn ang="T8">
                    <a:pos x="T4" y="T5"/>
                  </a:cxn>
                </a:cxnLst>
                <a:rect l="T9" t="T10" r="T11" b="T12"/>
                <a:pathLst>
                  <a:path w="21600" h="41301" fill="none" extrusionOk="0">
                    <a:moveTo>
                      <a:pt x="12830" y="41300"/>
                    </a:moveTo>
                    <a:cubicBezTo>
                      <a:pt x="5028" y="37834"/>
                      <a:pt x="0" y="30098"/>
                      <a:pt x="0" y="21561"/>
                    </a:cubicBezTo>
                    <a:cubicBezTo>
                      <a:pt x="-1" y="10138"/>
                      <a:pt x="8893" y="689"/>
                      <a:pt x="20296" y="0"/>
                    </a:cubicBezTo>
                  </a:path>
                  <a:path w="21600" h="41301" stroke="0" extrusionOk="0">
                    <a:moveTo>
                      <a:pt x="12830" y="41300"/>
                    </a:moveTo>
                    <a:cubicBezTo>
                      <a:pt x="5028" y="37834"/>
                      <a:pt x="0" y="30098"/>
                      <a:pt x="0" y="21561"/>
                    </a:cubicBezTo>
                    <a:cubicBezTo>
                      <a:pt x="-1" y="10138"/>
                      <a:pt x="8893" y="689"/>
                      <a:pt x="20296" y="0"/>
                    </a:cubicBezTo>
                    <a:lnTo>
                      <a:pt x="21600" y="21561"/>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2" name="Arc 72"/>
              <p:cNvSpPr>
                <a:spLocks/>
              </p:cNvSpPr>
              <p:nvPr/>
            </p:nvSpPr>
            <p:spPr bwMode="auto">
              <a:xfrm>
                <a:off x="71" y="1325"/>
                <a:ext cx="122" cy="203"/>
              </a:xfrm>
              <a:custGeom>
                <a:avLst/>
                <a:gdLst>
                  <a:gd name="T0" fmla="*/ 0 w 21600"/>
                  <a:gd name="T1" fmla="*/ 1 h 41308"/>
                  <a:gd name="T2" fmla="*/ 1 w 21600"/>
                  <a:gd name="T3" fmla="*/ 0 h 41308"/>
                  <a:gd name="T4" fmla="*/ 1 w 21600"/>
                  <a:gd name="T5" fmla="*/ 1 h 41308"/>
                  <a:gd name="T6" fmla="*/ 0 60000 65536"/>
                  <a:gd name="T7" fmla="*/ 0 60000 65536"/>
                  <a:gd name="T8" fmla="*/ 0 60000 65536"/>
                  <a:gd name="T9" fmla="*/ 0 w 21600"/>
                  <a:gd name="T10" fmla="*/ 0 h 41308"/>
                  <a:gd name="T11" fmla="*/ 21600 w 21600"/>
                  <a:gd name="T12" fmla="*/ 41308 h 41308"/>
                </a:gdLst>
                <a:ahLst/>
                <a:cxnLst>
                  <a:cxn ang="T6">
                    <a:pos x="T0" y="T1"/>
                  </a:cxn>
                  <a:cxn ang="T7">
                    <a:pos x="T2" y="T3"/>
                  </a:cxn>
                  <a:cxn ang="T8">
                    <a:pos x="T4" y="T5"/>
                  </a:cxn>
                </a:cxnLst>
                <a:rect l="T9" t="T10" r="T11" b="T12"/>
                <a:pathLst>
                  <a:path w="21600" h="41308" fill="none" extrusionOk="0">
                    <a:moveTo>
                      <a:pt x="12847" y="41308"/>
                    </a:moveTo>
                    <a:cubicBezTo>
                      <a:pt x="5036" y="37846"/>
                      <a:pt x="0" y="30105"/>
                      <a:pt x="0" y="21561"/>
                    </a:cubicBezTo>
                    <a:cubicBezTo>
                      <a:pt x="-1" y="10136"/>
                      <a:pt x="8895" y="688"/>
                      <a:pt x="20299" y="0"/>
                    </a:cubicBezTo>
                  </a:path>
                  <a:path w="21600" h="41308" stroke="0" extrusionOk="0">
                    <a:moveTo>
                      <a:pt x="12847" y="41308"/>
                    </a:moveTo>
                    <a:cubicBezTo>
                      <a:pt x="5036" y="37846"/>
                      <a:pt x="0" y="30105"/>
                      <a:pt x="0" y="21561"/>
                    </a:cubicBezTo>
                    <a:cubicBezTo>
                      <a:pt x="-1" y="10136"/>
                      <a:pt x="8895" y="688"/>
                      <a:pt x="20299" y="0"/>
                    </a:cubicBezTo>
                    <a:lnTo>
                      <a:pt x="21600" y="21561"/>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13" name="Arc 73"/>
              <p:cNvSpPr>
                <a:spLocks/>
              </p:cNvSpPr>
              <p:nvPr/>
            </p:nvSpPr>
            <p:spPr bwMode="auto">
              <a:xfrm>
                <a:off x="397" y="1604"/>
                <a:ext cx="467" cy="126"/>
              </a:xfrm>
              <a:custGeom>
                <a:avLst/>
                <a:gdLst>
                  <a:gd name="T0" fmla="*/ 6 w 38927"/>
                  <a:gd name="T1" fmla="*/ 0 h 21600"/>
                  <a:gd name="T2" fmla="*/ 0 w 38927"/>
                  <a:gd name="T3" fmla="*/ 0 h 21600"/>
                  <a:gd name="T4" fmla="*/ 3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2281"/>
                    </a:moveTo>
                    <a:cubicBezTo>
                      <a:pt x="34893" y="18117"/>
                      <a:pt x="28251" y="21599"/>
                      <a:pt x="21158" y="21600"/>
                    </a:cubicBezTo>
                    <a:cubicBezTo>
                      <a:pt x="10904" y="21600"/>
                      <a:pt x="2064" y="14392"/>
                      <a:pt x="0" y="4348"/>
                    </a:cubicBezTo>
                  </a:path>
                  <a:path w="38927" h="21600" stroke="0" extrusionOk="0">
                    <a:moveTo>
                      <a:pt x="38926" y="12281"/>
                    </a:moveTo>
                    <a:cubicBezTo>
                      <a:pt x="34893" y="18117"/>
                      <a:pt x="28251" y="21599"/>
                      <a:pt x="21158" y="21600"/>
                    </a:cubicBezTo>
                    <a:cubicBezTo>
                      <a:pt x="10904" y="21600"/>
                      <a:pt x="2064" y="14392"/>
                      <a:pt x="0" y="4348"/>
                    </a:cubicBezTo>
                    <a:lnTo>
                      <a:pt x="21158" y="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4" name="Arc 74"/>
              <p:cNvSpPr>
                <a:spLocks/>
              </p:cNvSpPr>
              <p:nvPr/>
            </p:nvSpPr>
            <p:spPr bwMode="auto">
              <a:xfrm>
                <a:off x="399" y="1604"/>
                <a:ext cx="462" cy="124"/>
              </a:xfrm>
              <a:custGeom>
                <a:avLst/>
                <a:gdLst>
                  <a:gd name="T0" fmla="*/ 5 w 38871"/>
                  <a:gd name="T1" fmla="*/ 0 h 21600"/>
                  <a:gd name="T2" fmla="*/ 0 w 38871"/>
                  <a:gd name="T3" fmla="*/ 0 h 21600"/>
                  <a:gd name="T4" fmla="*/ 3 w 38871"/>
                  <a:gd name="T5" fmla="*/ 0 h 21600"/>
                  <a:gd name="T6" fmla="*/ 0 60000 65536"/>
                  <a:gd name="T7" fmla="*/ 0 60000 65536"/>
                  <a:gd name="T8" fmla="*/ 0 60000 65536"/>
                  <a:gd name="T9" fmla="*/ 0 w 38871"/>
                  <a:gd name="T10" fmla="*/ 0 h 21600"/>
                  <a:gd name="T11" fmla="*/ 38871 w 38871"/>
                  <a:gd name="T12" fmla="*/ 21600 h 21600"/>
                </a:gdLst>
                <a:ahLst/>
                <a:cxnLst>
                  <a:cxn ang="T6">
                    <a:pos x="T0" y="T1"/>
                  </a:cxn>
                  <a:cxn ang="T7">
                    <a:pos x="T2" y="T3"/>
                  </a:cxn>
                  <a:cxn ang="T8">
                    <a:pos x="T4" y="T5"/>
                  </a:cxn>
                </a:cxnLst>
                <a:rect l="T9" t="T10" r="T11" b="T12"/>
                <a:pathLst>
                  <a:path w="38871" h="21600" fill="none" extrusionOk="0">
                    <a:moveTo>
                      <a:pt x="38870" y="12350"/>
                    </a:moveTo>
                    <a:cubicBezTo>
                      <a:pt x="34831" y="18145"/>
                      <a:pt x="28213" y="21599"/>
                      <a:pt x="21150" y="21600"/>
                    </a:cubicBezTo>
                    <a:cubicBezTo>
                      <a:pt x="10910" y="21600"/>
                      <a:pt x="2077" y="14410"/>
                      <a:pt x="-1" y="4384"/>
                    </a:cubicBezTo>
                  </a:path>
                  <a:path w="38871" h="21600" stroke="0" extrusionOk="0">
                    <a:moveTo>
                      <a:pt x="38870" y="12350"/>
                    </a:moveTo>
                    <a:cubicBezTo>
                      <a:pt x="34831" y="18145"/>
                      <a:pt x="28213" y="21599"/>
                      <a:pt x="21150" y="21600"/>
                    </a:cubicBezTo>
                    <a:cubicBezTo>
                      <a:pt x="10910" y="21600"/>
                      <a:pt x="2077" y="14410"/>
                      <a:pt x="-1" y="4384"/>
                    </a:cubicBezTo>
                    <a:lnTo>
                      <a:pt x="21150" y="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grpSp>
        <p:pic>
          <p:nvPicPr>
            <p:cNvPr id="120" name="Picture 43"/>
            <p:cNvPicPr>
              <a:picLocks noChangeArrowheads="1"/>
            </p:cNvPicPr>
            <p:nvPr/>
          </p:nvPicPr>
          <p:blipFill>
            <a:blip r:embed="rId3" cstate="print"/>
            <a:srcRect/>
            <a:stretch>
              <a:fillRect/>
            </a:stretch>
          </p:blipFill>
          <p:spPr bwMode="auto">
            <a:xfrm>
              <a:off x="3505200" y="4044950"/>
              <a:ext cx="762000" cy="533400"/>
            </a:xfrm>
            <a:prstGeom prst="rect">
              <a:avLst/>
            </a:prstGeom>
            <a:noFill/>
            <a:ln w="9525">
              <a:noFill/>
              <a:miter lim="800000"/>
              <a:headEnd/>
              <a:tailEnd/>
            </a:ln>
          </p:spPr>
        </p:pic>
        <p:sp>
          <p:nvSpPr>
            <p:cNvPr id="121" name="Line 6"/>
            <p:cNvSpPr>
              <a:spLocks noChangeShapeType="1"/>
            </p:cNvSpPr>
            <p:nvPr/>
          </p:nvSpPr>
          <p:spPr bwMode="gray">
            <a:xfrm>
              <a:off x="4800600" y="1911350"/>
              <a:ext cx="1747838" cy="1641475"/>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22" name="Line 8"/>
            <p:cNvSpPr>
              <a:spLocks noChangeShapeType="1"/>
            </p:cNvSpPr>
            <p:nvPr/>
          </p:nvSpPr>
          <p:spPr bwMode="auto">
            <a:xfrm>
              <a:off x="4781550" y="1930400"/>
              <a:ext cx="0" cy="0"/>
            </a:xfrm>
            <a:prstGeom prst="line">
              <a:avLst/>
            </a:prstGeom>
            <a:noFill/>
            <a:ln w="9525">
              <a:noFill/>
              <a:miter lim="800000"/>
              <a:headEnd/>
              <a:tailEnd/>
            </a:ln>
          </p:spPr>
          <p:txBody>
            <a:bodyPr lIns="0" tIns="0" rIns="0" bIns="0"/>
            <a:lstStyle/>
            <a:p>
              <a:pPr defTabSz="914400"/>
              <a:endParaRPr lang="en-US">
                <a:solidFill>
                  <a:prstClr val="black"/>
                </a:solidFill>
                <a:latin typeface="Calibri"/>
              </a:endParaRPr>
            </a:p>
          </p:txBody>
        </p:sp>
        <p:sp>
          <p:nvSpPr>
            <p:cNvPr id="123" name="Freeform 9"/>
            <p:cNvSpPr>
              <a:spLocks/>
            </p:cNvSpPr>
            <p:nvPr/>
          </p:nvSpPr>
          <p:spPr bwMode="auto">
            <a:xfrm rot="-2151665" flipH="1" flipV="1">
              <a:off x="7194550" y="3157538"/>
              <a:ext cx="530225" cy="525462"/>
            </a:xfrm>
            <a:custGeom>
              <a:avLst/>
              <a:gdLst>
                <a:gd name="T0" fmla="*/ 0 w 794"/>
                <a:gd name="T1" fmla="*/ 0 h 870"/>
                <a:gd name="T2" fmla="*/ 2147483647 w 794"/>
                <a:gd name="T3" fmla="*/ 2147483647 h 870"/>
                <a:gd name="T4" fmla="*/ 2147483647 w 794"/>
                <a:gd name="T5" fmla="*/ 2147483647 h 870"/>
                <a:gd name="T6" fmla="*/ 2147483647 w 794"/>
                <a:gd name="T7" fmla="*/ 2147483647 h 870"/>
                <a:gd name="T8" fmla="*/ 2147483647 w 794"/>
                <a:gd name="T9" fmla="*/ 2147483647 h 870"/>
                <a:gd name="T10" fmla="*/ 2147483647 w 794"/>
                <a:gd name="T11" fmla="*/ 2147483647 h 870"/>
                <a:gd name="T12" fmla="*/ 0 w 794"/>
                <a:gd name="T13" fmla="*/ 0 h 870"/>
                <a:gd name="T14" fmla="*/ 0 60000 65536"/>
                <a:gd name="T15" fmla="*/ 0 60000 65536"/>
                <a:gd name="T16" fmla="*/ 0 60000 65536"/>
                <a:gd name="T17" fmla="*/ 0 60000 65536"/>
                <a:gd name="T18" fmla="*/ 0 60000 65536"/>
                <a:gd name="T19" fmla="*/ 0 60000 65536"/>
                <a:gd name="T20" fmla="*/ 0 60000 65536"/>
                <a:gd name="T21" fmla="*/ 0 w 794"/>
                <a:gd name="T22" fmla="*/ 0 h 870"/>
                <a:gd name="T23" fmla="*/ 794 w 794"/>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4" h="870">
                  <a:moveTo>
                    <a:pt x="0" y="0"/>
                  </a:moveTo>
                  <a:lnTo>
                    <a:pt x="496" y="421"/>
                  </a:lnTo>
                  <a:lnTo>
                    <a:pt x="382" y="466"/>
                  </a:lnTo>
                  <a:lnTo>
                    <a:pt x="793" y="869"/>
                  </a:lnTo>
                  <a:lnTo>
                    <a:pt x="298" y="449"/>
                  </a:lnTo>
                  <a:lnTo>
                    <a:pt x="414" y="404"/>
                  </a:lnTo>
                  <a:lnTo>
                    <a:pt x="0" y="0"/>
                  </a:lnTo>
                </a:path>
              </a:pathLst>
            </a:custGeom>
            <a:solidFill>
              <a:schemeClr val="bg2"/>
            </a:solidFill>
            <a:ln w="12700" cap="rnd">
              <a:solidFill>
                <a:schemeClr val="bg2"/>
              </a:solidFill>
              <a:round/>
              <a:headEnd type="none" w="sm" len="sm"/>
              <a:tailEnd type="none" w="sm" len="sm"/>
            </a:ln>
          </p:spPr>
          <p:txBody>
            <a:bodyPr/>
            <a:lstStyle/>
            <a:p>
              <a:pPr defTabSz="914400"/>
              <a:endParaRPr lang="en-US">
                <a:solidFill>
                  <a:prstClr val="black"/>
                </a:solidFill>
                <a:latin typeface="Calibri"/>
              </a:endParaRPr>
            </a:p>
          </p:txBody>
        </p:sp>
        <p:sp>
          <p:nvSpPr>
            <p:cNvPr id="124" name="Line 10"/>
            <p:cNvSpPr>
              <a:spLocks noChangeShapeType="1"/>
            </p:cNvSpPr>
            <p:nvPr/>
          </p:nvSpPr>
          <p:spPr bwMode="auto">
            <a:xfrm>
              <a:off x="3851275" y="1539875"/>
              <a:ext cx="0" cy="0"/>
            </a:xfrm>
            <a:prstGeom prst="line">
              <a:avLst/>
            </a:prstGeom>
            <a:noFill/>
            <a:ln w="9525">
              <a:noFill/>
              <a:miter lim="800000"/>
              <a:headEnd/>
              <a:tailEnd/>
            </a:ln>
          </p:spPr>
          <p:txBody>
            <a:bodyPr lIns="0" tIns="0" rIns="0" bIns="0"/>
            <a:lstStyle/>
            <a:p>
              <a:pPr defTabSz="914400"/>
              <a:endParaRPr lang="en-US">
                <a:solidFill>
                  <a:prstClr val="black"/>
                </a:solidFill>
                <a:latin typeface="Calibri"/>
              </a:endParaRPr>
            </a:p>
          </p:txBody>
        </p:sp>
        <p:sp>
          <p:nvSpPr>
            <p:cNvPr id="125" name="AutoShape 11"/>
            <p:cNvSpPr>
              <a:spLocks noChangeArrowheads="1"/>
            </p:cNvSpPr>
            <p:nvPr/>
          </p:nvSpPr>
          <p:spPr bwMode="auto">
            <a:xfrm>
              <a:off x="6046788" y="3260725"/>
              <a:ext cx="758825" cy="542925"/>
            </a:xfrm>
            <a:prstGeom prst="cube">
              <a:avLst>
                <a:gd name="adj" fmla="val 11060"/>
              </a:avLst>
            </a:prstGeom>
            <a:solidFill>
              <a:srgbClr val="E7E5F3"/>
            </a:solidFill>
            <a:ln w="12700">
              <a:solidFill>
                <a:schemeClr val="bg2"/>
              </a:solidFill>
              <a:miter lim="800000"/>
              <a:headEnd/>
              <a:tailEnd/>
            </a:ln>
          </p:spPr>
          <p:txBody>
            <a:bodyPr anchor="ctr"/>
            <a:lstStyle/>
            <a:p>
              <a:pPr algn="ctr" defTabSz="914400" eaLnBrk="0" hangingPunct="0"/>
              <a:r>
                <a:rPr lang="en-US" sz="1400" b="1">
                  <a:solidFill>
                    <a:prstClr val="black"/>
                  </a:solidFill>
                  <a:latin typeface="Trebuchet MS" pitchFamily="34" charset="0"/>
                </a:rPr>
                <a:t>BS</a:t>
              </a:r>
            </a:p>
          </p:txBody>
        </p:sp>
        <p:grpSp>
          <p:nvGrpSpPr>
            <p:cNvPr id="126" name="Group 125"/>
            <p:cNvGrpSpPr>
              <a:grpSpLocks/>
            </p:cNvGrpSpPr>
            <p:nvPr/>
          </p:nvGrpSpPr>
          <p:grpSpPr bwMode="auto">
            <a:xfrm flipH="1">
              <a:off x="6688138" y="3041652"/>
              <a:ext cx="352425" cy="815975"/>
              <a:chOff x="1188" y="3767"/>
              <a:chExt cx="115" cy="309"/>
            </a:xfrm>
          </p:grpSpPr>
          <p:sp>
            <p:nvSpPr>
              <p:cNvPr id="189" name="Freeform 13"/>
              <p:cNvSpPr>
                <a:spLocks/>
              </p:cNvSpPr>
              <p:nvPr/>
            </p:nvSpPr>
            <p:spPr bwMode="auto">
              <a:xfrm>
                <a:off x="1188" y="3794"/>
                <a:ext cx="115" cy="282"/>
              </a:xfrm>
              <a:custGeom>
                <a:avLst/>
                <a:gdLst>
                  <a:gd name="T0" fmla="*/ 7 w 156"/>
                  <a:gd name="T1" fmla="*/ 0 h 320"/>
                  <a:gd name="T2" fmla="*/ 8 w 156"/>
                  <a:gd name="T3" fmla="*/ 65 h 320"/>
                  <a:gd name="T4" fmla="*/ 10 w 156"/>
                  <a:gd name="T5" fmla="*/ 86 h 320"/>
                  <a:gd name="T6" fmla="*/ 13 w 156"/>
                  <a:gd name="T7" fmla="*/ 116 h 320"/>
                  <a:gd name="T8" fmla="*/ 3 w 156"/>
                  <a:gd name="T9" fmla="*/ 86 h 320"/>
                  <a:gd name="T10" fmla="*/ 10 w 156"/>
                  <a:gd name="T11" fmla="*/ 86 h 320"/>
                  <a:gd name="T12" fmla="*/ 0 w 156"/>
                  <a:gd name="T13" fmla="*/ 116 h 320"/>
                  <a:gd name="T14" fmla="*/ 0 60000 65536"/>
                  <a:gd name="T15" fmla="*/ 0 60000 65536"/>
                  <a:gd name="T16" fmla="*/ 0 60000 65536"/>
                  <a:gd name="T17" fmla="*/ 0 60000 65536"/>
                  <a:gd name="T18" fmla="*/ 0 60000 65536"/>
                  <a:gd name="T19" fmla="*/ 0 60000 65536"/>
                  <a:gd name="T20" fmla="*/ 0 60000 65536"/>
                  <a:gd name="T21" fmla="*/ 0 w 156"/>
                  <a:gd name="T22" fmla="*/ 0 h 320"/>
                  <a:gd name="T23" fmla="*/ 156 w 156"/>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20">
                    <a:moveTo>
                      <a:pt x="74" y="0"/>
                    </a:moveTo>
                    <a:lnTo>
                      <a:pt x="90" y="180"/>
                    </a:lnTo>
                    <a:lnTo>
                      <a:pt x="115" y="237"/>
                    </a:lnTo>
                    <a:lnTo>
                      <a:pt x="155" y="319"/>
                    </a:lnTo>
                    <a:lnTo>
                      <a:pt x="33" y="237"/>
                    </a:lnTo>
                    <a:lnTo>
                      <a:pt x="115" y="237"/>
                    </a:lnTo>
                    <a:lnTo>
                      <a:pt x="0" y="319"/>
                    </a:lnTo>
                  </a:path>
                </a:pathLst>
              </a:custGeom>
              <a:noFill/>
              <a:ln w="12700" cap="rnd">
                <a:solidFill>
                  <a:srgbClr val="000000"/>
                </a:solidFill>
                <a:round/>
                <a:headEnd type="none" w="sm" len="sm"/>
                <a:tailEnd type="none" w="sm" len="sm"/>
              </a:ln>
            </p:spPr>
            <p:txBody>
              <a:bodyPr/>
              <a:lstStyle/>
              <a:p>
                <a:pPr defTabSz="914400"/>
                <a:endParaRPr lang="en-US">
                  <a:solidFill>
                    <a:prstClr val="black"/>
                  </a:solidFill>
                  <a:latin typeface="Calibri"/>
                </a:endParaRPr>
              </a:p>
            </p:txBody>
          </p:sp>
          <p:sp>
            <p:nvSpPr>
              <p:cNvPr id="190" name="Freeform 14"/>
              <p:cNvSpPr>
                <a:spLocks/>
              </p:cNvSpPr>
              <p:nvPr/>
            </p:nvSpPr>
            <p:spPr bwMode="auto">
              <a:xfrm>
                <a:off x="1188" y="3794"/>
                <a:ext cx="43" cy="282"/>
              </a:xfrm>
              <a:custGeom>
                <a:avLst/>
                <a:gdLst>
                  <a:gd name="T0" fmla="*/ 0 w 58"/>
                  <a:gd name="T1" fmla="*/ 116 h 320"/>
                  <a:gd name="T2" fmla="*/ 3 w 58"/>
                  <a:gd name="T3" fmla="*/ 86 h 320"/>
                  <a:gd name="T4" fmla="*/ 4 w 58"/>
                  <a:gd name="T5" fmla="*/ 65 h 320"/>
                  <a:gd name="T6" fmla="*/ 5 w 58"/>
                  <a:gd name="T7" fmla="*/ 0 h 320"/>
                  <a:gd name="T8" fmla="*/ 0 60000 65536"/>
                  <a:gd name="T9" fmla="*/ 0 60000 65536"/>
                  <a:gd name="T10" fmla="*/ 0 60000 65536"/>
                  <a:gd name="T11" fmla="*/ 0 60000 65536"/>
                  <a:gd name="T12" fmla="*/ 0 w 58"/>
                  <a:gd name="T13" fmla="*/ 0 h 320"/>
                  <a:gd name="T14" fmla="*/ 58 w 58"/>
                  <a:gd name="T15" fmla="*/ 320 h 320"/>
                </a:gdLst>
                <a:ahLst/>
                <a:cxnLst>
                  <a:cxn ang="T8">
                    <a:pos x="T0" y="T1"/>
                  </a:cxn>
                  <a:cxn ang="T9">
                    <a:pos x="T2" y="T3"/>
                  </a:cxn>
                  <a:cxn ang="T10">
                    <a:pos x="T4" y="T5"/>
                  </a:cxn>
                  <a:cxn ang="T11">
                    <a:pos x="T6" y="T7"/>
                  </a:cxn>
                </a:cxnLst>
                <a:rect l="T12" t="T13" r="T14" b="T15"/>
                <a:pathLst>
                  <a:path w="58" h="320">
                    <a:moveTo>
                      <a:pt x="0" y="319"/>
                    </a:moveTo>
                    <a:lnTo>
                      <a:pt x="33" y="237"/>
                    </a:lnTo>
                    <a:lnTo>
                      <a:pt x="41" y="180"/>
                    </a:lnTo>
                    <a:lnTo>
                      <a:pt x="57" y="0"/>
                    </a:lnTo>
                  </a:path>
                </a:pathLst>
              </a:custGeom>
              <a:noFill/>
              <a:ln w="12700" cap="rnd">
                <a:solidFill>
                  <a:srgbClr val="000000"/>
                </a:solidFill>
                <a:round/>
                <a:headEnd type="none" w="sm" len="sm"/>
                <a:tailEnd type="none" w="sm" len="sm"/>
              </a:ln>
            </p:spPr>
            <p:txBody>
              <a:bodyPr/>
              <a:lstStyle/>
              <a:p>
                <a:pPr defTabSz="914400"/>
                <a:endParaRPr lang="en-US">
                  <a:solidFill>
                    <a:prstClr val="black"/>
                  </a:solidFill>
                  <a:latin typeface="Calibri"/>
                </a:endParaRPr>
              </a:p>
            </p:txBody>
          </p:sp>
          <p:sp>
            <p:nvSpPr>
              <p:cNvPr id="191" name="Line 15"/>
              <p:cNvSpPr>
                <a:spLocks noChangeShapeType="1"/>
              </p:cNvSpPr>
              <p:nvPr/>
            </p:nvSpPr>
            <p:spPr bwMode="auto">
              <a:xfrm flipH="1" flipV="1">
                <a:off x="1219" y="3960"/>
                <a:ext cx="54" cy="42"/>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sp>
            <p:nvSpPr>
              <p:cNvPr id="192" name="Freeform 16"/>
              <p:cNvSpPr>
                <a:spLocks/>
              </p:cNvSpPr>
              <p:nvPr/>
            </p:nvSpPr>
            <p:spPr bwMode="auto">
              <a:xfrm>
                <a:off x="1212" y="3794"/>
                <a:ext cx="43" cy="210"/>
              </a:xfrm>
              <a:custGeom>
                <a:avLst/>
                <a:gdLst>
                  <a:gd name="T0" fmla="*/ 0 w 58"/>
                  <a:gd name="T1" fmla="*/ 86 h 238"/>
                  <a:gd name="T2" fmla="*/ 5 w 58"/>
                  <a:gd name="T3" fmla="*/ 66 h 238"/>
                  <a:gd name="T4" fmla="*/ 1 w 58"/>
                  <a:gd name="T5" fmla="*/ 66 h 238"/>
                  <a:gd name="T6" fmla="*/ 5 w 58"/>
                  <a:gd name="T7" fmla="*/ 57 h 238"/>
                  <a:gd name="T8" fmla="*/ 1 w 58"/>
                  <a:gd name="T9" fmla="*/ 57 h 238"/>
                  <a:gd name="T10" fmla="*/ 5 w 58"/>
                  <a:gd name="T11" fmla="*/ 49 h 238"/>
                  <a:gd name="T12" fmla="*/ 1 w 58"/>
                  <a:gd name="T13" fmla="*/ 49 h 238"/>
                  <a:gd name="T14" fmla="*/ 4 w 58"/>
                  <a:gd name="T15" fmla="*/ 36 h 238"/>
                  <a:gd name="T16" fmla="*/ 1 w 58"/>
                  <a:gd name="T17" fmla="*/ 36 h 238"/>
                  <a:gd name="T18" fmla="*/ 4 w 58"/>
                  <a:gd name="T19" fmla="*/ 30 h 238"/>
                  <a:gd name="T20" fmla="*/ 1 w 58"/>
                  <a:gd name="T21" fmla="*/ 30 h 238"/>
                  <a:gd name="T22" fmla="*/ 4 w 58"/>
                  <a:gd name="T23" fmla="*/ 21 h 238"/>
                  <a:gd name="T24" fmla="*/ 1 w 58"/>
                  <a:gd name="T25" fmla="*/ 21 h 238"/>
                  <a:gd name="T26" fmla="*/ 4 w 58"/>
                  <a:gd name="T27" fmla="*/ 12 h 238"/>
                  <a:gd name="T28" fmla="*/ 2 w 58"/>
                  <a:gd name="T29" fmla="*/ 12 h 238"/>
                  <a:gd name="T30" fmla="*/ 4 w 58"/>
                  <a:gd name="T31" fmla="*/ 6 h 238"/>
                  <a:gd name="T32" fmla="*/ 2 w 58"/>
                  <a:gd name="T33" fmla="*/ 6 h 238"/>
                  <a:gd name="T34" fmla="*/ 4 w 58"/>
                  <a:gd name="T35" fmla="*/ 0 h 238"/>
                  <a:gd name="T36" fmla="*/ 2 w 58"/>
                  <a:gd name="T37" fmla="*/ 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238"/>
                  <a:gd name="T59" fmla="*/ 58 w 58"/>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238">
                    <a:moveTo>
                      <a:pt x="0" y="237"/>
                    </a:moveTo>
                    <a:lnTo>
                      <a:pt x="57" y="180"/>
                    </a:lnTo>
                    <a:lnTo>
                      <a:pt x="8" y="180"/>
                    </a:lnTo>
                    <a:lnTo>
                      <a:pt x="57" y="156"/>
                    </a:lnTo>
                    <a:lnTo>
                      <a:pt x="16" y="156"/>
                    </a:lnTo>
                    <a:lnTo>
                      <a:pt x="57" y="131"/>
                    </a:lnTo>
                    <a:lnTo>
                      <a:pt x="16" y="131"/>
                    </a:lnTo>
                    <a:lnTo>
                      <a:pt x="49" y="98"/>
                    </a:lnTo>
                    <a:lnTo>
                      <a:pt x="16" y="98"/>
                    </a:lnTo>
                    <a:lnTo>
                      <a:pt x="49" y="82"/>
                    </a:lnTo>
                    <a:lnTo>
                      <a:pt x="16" y="82"/>
                    </a:lnTo>
                    <a:lnTo>
                      <a:pt x="49" y="58"/>
                    </a:lnTo>
                    <a:lnTo>
                      <a:pt x="16" y="58"/>
                    </a:lnTo>
                    <a:lnTo>
                      <a:pt x="41" y="33"/>
                    </a:lnTo>
                    <a:lnTo>
                      <a:pt x="24" y="33"/>
                    </a:lnTo>
                    <a:lnTo>
                      <a:pt x="41" y="17"/>
                    </a:lnTo>
                    <a:lnTo>
                      <a:pt x="24" y="17"/>
                    </a:lnTo>
                    <a:lnTo>
                      <a:pt x="41" y="0"/>
                    </a:lnTo>
                    <a:lnTo>
                      <a:pt x="24" y="0"/>
                    </a:lnTo>
                  </a:path>
                </a:pathLst>
              </a:custGeom>
              <a:noFill/>
              <a:ln w="12700" cap="rnd">
                <a:solidFill>
                  <a:srgbClr val="000000"/>
                </a:solidFill>
                <a:round/>
                <a:headEnd type="none" w="sm" len="sm"/>
                <a:tailEnd type="none" w="sm" len="sm"/>
              </a:ln>
            </p:spPr>
            <p:txBody>
              <a:bodyPr/>
              <a:lstStyle/>
              <a:p>
                <a:pPr defTabSz="914400"/>
                <a:endParaRPr lang="en-US">
                  <a:solidFill>
                    <a:prstClr val="black"/>
                  </a:solidFill>
                  <a:latin typeface="Calibri"/>
                </a:endParaRPr>
              </a:p>
            </p:txBody>
          </p:sp>
          <p:sp>
            <p:nvSpPr>
              <p:cNvPr id="193" name="Rectangle 17"/>
              <p:cNvSpPr>
                <a:spLocks noChangeArrowheads="1"/>
              </p:cNvSpPr>
              <p:nvPr/>
            </p:nvSpPr>
            <p:spPr bwMode="auto">
              <a:xfrm>
                <a:off x="1207" y="3787"/>
                <a:ext cx="66" cy="14"/>
              </a:xfrm>
              <a:prstGeom prst="rect">
                <a:avLst/>
              </a:prstGeom>
              <a:noFill/>
              <a:ln w="12700">
                <a:solidFill>
                  <a:srgbClr val="000000"/>
                </a:solidFill>
                <a:miter lim="800000"/>
                <a:headEnd/>
                <a:tailEnd/>
              </a:ln>
            </p:spPr>
            <p:txBody>
              <a:bodyPr wrap="none" anchor="ctr"/>
              <a:lstStyle/>
              <a:p>
                <a:pPr algn="ctr" defTabSz="914400" eaLnBrk="0" hangingPunct="0">
                  <a:lnSpc>
                    <a:spcPct val="90000"/>
                  </a:lnSpc>
                  <a:spcAft>
                    <a:spcPts val="1200"/>
                  </a:spcAft>
                  <a:buClr>
                    <a:prstClr val="white"/>
                  </a:buClr>
                  <a:buFont typeface="Times New Roman" pitchFamily="18" charset="0"/>
                  <a:buChar char="•"/>
                </a:pPr>
                <a:endParaRPr lang="en-US" sz="1400">
                  <a:solidFill>
                    <a:prstClr val="black"/>
                  </a:solidFill>
                  <a:latin typeface="Trebuchet MS" pitchFamily="34" charset="0"/>
                </a:endParaRPr>
              </a:p>
            </p:txBody>
          </p:sp>
          <p:sp>
            <p:nvSpPr>
              <p:cNvPr id="194" name="Rectangle 18"/>
              <p:cNvSpPr>
                <a:spLocks noChangeArrowheads="1"/>
              </p:cNvSpPr>
              <p:nvPr/>
            </p:nvSpPr>
            <p:spPr bwMode="auto">
              <a:xfrm>
                <a:off x="1207" y="3787"/>
                <a:ext cx="66" cy="14"/>
              </a:xfrm>
              <a:prstGeom prst="rect">
                <a:avLst/>
              </a:prstGeom>
              <a:noFill/>
              <a:ln w="12700">
                <a:solidFill>
                  <a:srgbClr val="000000"/>
                </a:solidFill>
                <a:miter lim="800000"/>
                <a:headEnd/>
                <a:tailEnd/>
              </a:ln>
            </p:spPr>
            <p:txBody>
              <a:bodyPr wrap="none" anchor="ctr"/>
              <a:lstStyle/>
              <a:p>
                <a:pPr algn="ctr" defTabSz="914400" eaLnBrk="0" hangingPunct="0">
                  <a:lnSpc>
                    <a:spcPct val="90000"/>
                  </a:lnSpc>
                  <a:spcAft>
                    <a:spcPts val="1200"/>
                  </a:spcAft>
                  <a:buClr>
                    <a:prstClr val="white"/>
                  </a:buClr>
                  <a:buFont typeface="Times New Roman" pitchFamily="18" charset="0"/>
                  <a:buChar char="•"/>
                </a:pPr>
                <a:endParaRPr lang="en-US" sz="1400">
                  <a:solidFill>
                    <a:prstClr val="black"/>
                  </a:solidFill>
                  <a:latin typeface="Trebuchet MS" pitchFamily="34" charset="0"/>
                </a:endParaRPr>
              </a:p>
            </p:txBody>
          </p:sp>
          <p:sp>
            <p:nvSpPr>
              <p:cNvPr id="195" name="Freeform 19"/>
              <p:cNvSpPr>
                <a:spLocks/>
              </p:cNvSpPr>
              <p:nvPr/>
            </p:nvSpPr>
            <p:spPr bwMode="auto">
              <a:xfrm>
                <a:off x="1200" y="3773"/>
                <a:ext cx="67" cy="15"/>
              </a:xfrm>
              <a:custGeom>
                <a:avLst/>
                <a:gdLst>
                  <a:gd name="T0" fmla="*/ 0 w 91"/>
                  <a:gd name="T1" fmla="*/ 6 h 17"/>
                  <a:gd name="T2" fmla="*/ 4 w 91"/>
                  <a:gd name="T3" fmla="*/ 0 h 17"/>
                  <a:gd name="T4" fmla="*/ 8 w 91"/>
                  <a:gd name="T5" fmla="*/ 6 h 17"/>
                  <a:gd name="T6" fmla="*/ 0 w 91"/>
                  <a:gd name="T7" fmla="*/ 6 h 17"/>
                  <a:gd name="T8" fmla="*/ 0 60000 65536"/>
                  <a:gd name="T9" fmla="*/ 0 60000 65536"/>
                  <a:gd name="T10" fmla="*/ 0 60000 65536"/>
                  <a:gd name="T11" fmla="*/ 0 60000 65536"/>
                  <a:gd name="T12" fmla="*/ 0 w 91"/>
                  <a:gd name="T13" fmla="*/ 0 h 17"/>
                  <a:gd name="T14" fmla="*/ 91 w 91"/>
                  <a:gd name="T15" fmla="*/ 17 h 17"/>
                </a:gdLst>
                <a:ahLst/>
                <a:cxnLst>
                  <a:cxn ang="T8">
                    <a:pos x="T0" y="T1"/>
                  </a:cxn>
                  <a:cxn ang="T9">
                    <a:pos x="T2" y="T3"/>
                  </a:cxn>
                  <a:cxn ang="T10">
                    <a:pos x="T4" y="T5"/>
                  </a:cxn>
                  <a:cxn ang="T11">
                    <a:pos x="T6" y="T7"/>
                  </a:cxn>
                </a:cxnLst>
                <a:rect l="T12" t="T13" r="T14" b="T15"/>
                <a:pathLst>
                  <a:path w="91" h="17">
                    <a:moveTo>
                      <a:pt x="0" y="16"/>
                    </a:moveTo>
                    <a:lnTo>
                      <a:pt x="49" y="0"/>
                    </a:lnTo>
                    <a:lnTo>
                      <a:pt x="90" y="16"/>
                    </a:lnTo>
                    <a:lnTo>
                      <a:pt x="0" y="16"/>
                    </a:lnTo>
                  </a:path>
                </a:pathLst>
              </a:custGeom>
              <a:noFill/>
              <a:ln w="12700" cap="rnd">
                <a:solidFill>
                  <a:srgbClr val="000000"/>
                </a:solidFill>
                <a:round/>
                <a:headEnd/>
                <a:tailEnd/>
              </a:ln>
            </p:spPr>
            <p:txBody>
              <a:bodyPr/>
              <a:lstStyle/>
              <a:p>
                <a:pPr defTabSz="914400"/>
                <a:endParaRPr lang="en-US">
                  <a:solidFill>
                    <a:prstClr val="black"/>
                  </a:solidFill>
                  <a:latin typeface="Calibri"/>
                </a:endParaRPr>
              </a:p>
            </p:txBody>
          </p:sp>
          <p:sp>
            <p:nvSpPr>
              <p:cNvPr id="196" name="Line 20"/>
              <p:cNvSpPr>
                <a:spLocks noChangeShapeType="1"/>
              </p:cNvSpPr>
              <p:nvPr/>
            </p:nvSpPr>
            <p:spPr bwMode="auto">
              <a:xfrm>
                <a:off x="1267" y="3802"/>
                <a:ext cx="6" cy="7"/>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sp>
            <p:nvSpPr>
              <p:cNvPr id="197" name="Line 21"/>
              <p:cNvSpPr>
                <a:spLocks noChangeShapeType="1"/>
              </p:cNvSpPr>
              <p:nvPr/>
            </p:nvSpPr>
            <p:spPr bwMode="auto">
              <a:xfrm>
                <a:off x="1200" y="3802"/>
                <a:ext cx="1" cy="7"/>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sp>
            <p:nvSpPr>
              <p:cNvPr id="198" name="Line 22"/>
              <p:cNvSpPr>
                <a:spLocks noChangeShapeType="1"/>
              </p:cNvSpPr>
              <p:nvPr/>
            </p:nvSpPr>
            <p:spPr bwMode="auto">
              <a:xfrm>
                <a:off x="1236" y="3767"/>
                <a:ext cx="1" cy="6"/>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grpSp>
        <p:sp>
          <p:nvSpPr>
            <p:cNvPr id="127" name="Line 24"/>
            <p:cNvSpPr>
              <a:spLocks noChangeShapeType="1"/>
            </p:cNvSpPr>
            <p:nvPr/>
          </p:nvSpPr>
          <p:spPr bwMode="auto">
            <a:xfrm>
              <a:off x="7429500" y="3455988"/>
              <a:ext cx="0" cy="0"/>
            </a:xfrm>
            <a:prstGeom prst="line">
              <a:avLst/>
            </a:prstGeom>
            <a:noFill/>
            <a:ln w="9525">
              <a:noFill/>
              <a:miter lim="800000"/>
              <a:headEnd/>
              <a:tailEnd/>
            </a:ln>
          </p:spPr>
          <p:txBody>
            <a:bodyPr lIns="0" tIns="0" rIns="0" bIns="0"/>
            <a:lstStyle/>
            <a:p>
              <a:pPr defTabSz="914400"/>
              <a:endParaRPr lang="en-US">
                <a:solidFill>
                  <a:prstClr val="black"/>
                </a:solidFill>
                <a:latin typeface="Calibri"/>
              </a:endParaRPr>
            </a:p>
          </p:txBody>
        </p:sp>
        <p:pic>
          <p:nvPicPr>
            <p:cNvPr id="128" name="Picture 102"/>
            <p:cNvPicPr>
              <a:picLocks noChangeAspect="1" noChangeArrowheads="1"/>
            </p:cNvPicPr>
            <p:nvPr/>
          </p:nvPicPr>
          <p:blipFill>
            <a:blip r:embed="rId4" cstate="print"/>
            <a:srcRect l="13150" r="18356" b="11208"/>
            <a:stretch>
              <a:fillRect/>
            </a:stretch>
          </p:blipFill>
          <p:spPr bwMode="auto">
            <a:xfrm>
              <a:off x="7850188" y="3313113"/>
              <a:ext cx="344487" cy="950912"/>
            </a:xfrm>
            <a:prstGeom prst="rect">
              <a:avLst/>
            </a:prstGeom>
            <a:noFill/>
            <a:ln w="9525">
              <a:noFill/>
              <a:miter lim="800000"/>
              <a:headEnd/>
              <a:tailEnd/>
            </a:ln>
          </p:spPr>
        </p:pic>
        <p:pic>
          <p:nvPicPr>
            <p:cNvPr id="129" name="Picture 103" descr="softcloud"/>
            <p:cNvPicPr>
              <a:picLocks noChangeAspect="1" noChangeArrowheads="1"/>
            </p:cNvPicPr>
            <p:nvPr/>
          </p:nvPicPr>
          <p:blipFill>
            <a:blip r:embed="rId5" cstate="print"/>
            <a:srcRect/>
            <a:stretch>
              <a:fillRect/>
            </a:stretch>
          </p:blipFill>
          <p:spPr bwMode="auto">
            <a:xfrm>
              <a:off x="4410075" y="1524000"/>
              <a:ext cx="1509713" cy="1216025"/>
            </a:xfrm>
            <a:prstGeom prst="rect">
              <a:avLst/>
            </a:prstGeom>
            <a:noFill/>
            <a:ln w="9525">
              <a:noFill/>
              <a:miter lim="800000"/>
              <a:headEnd/>
              <a:tailEnd/>
            </a:ln>
          </p:spPr>
        </p:pic>
        <p:sp>
          <p:nvSpPr>
            <p:cNvPr id="130" name="Text Box 106"/>
            <p:cNvSpPr txBox="1">
              <a:spLocks noChangeArrowheads="1"/>
            </p:cNvSpPr>
            <p:nvPr/>
          </p:nvSpPr>
          <p:spPr bwMode="auto">
            <a:xfrm>
              <a:off x="4606925" y="1912938"/>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Wireless Core</a:t>
              </a:r>
            </a:p>
          </p:txBody>
        </p:sp>
        <p:pic>
          <p:nvPicPr>
            <p:cNvPr id="131" name="Picture 111" descr="softcloud"/>
            <p:cNvPicPr>
              <a:picLocks noChangeAspect="1" noChangeArrowheads="1"/>
            </p:cNvPicPr>
            <p:nvPr/>
          </p:nvPicPr>
          <p:blipFill>
            <a:blip r:embed="rId5" cstate="print"/>
            <a:srcRect/>
            <a:stretch>
              <a:fillRect/>
            </a:stretch>
          </p:blipFill>
          <p:spPr bwMode="auto">
            <a:xfrm>
              <a:off x="2590800" y="2465388"/>
              <a:ext cx="2209800" cy="1503362"/>
            </a:xfrm>
            <a:prstGeom prst="rect">
              <a:avLst/>
            </a:prstGeom>
            <a:noFill/>
            <a:ln w="9525">
              <a:noFill/>
              <a:miter lim="800000"/>
              <a:headEnd/>
              <a:tailEnd/>
            </a:ln>
          </p:spPr>
        </p:pic>
        <p:sp>
          <p:nvSpPr>
            <p:cNvPr id="132" name="Text Box 112"/>
            <p:cNvSpPr txBox="1">
              <a:spLocks noChangeArrowheads="1"/>
            </p:cNvSpPr>
            <p:nvPr/>
          </p:nvSpPr>
          <p:spPr bwMode="auto">
            <a:xfrm>
              <a:off x="3352800" y="3130550"/>
              <a:ext cx="876300" cy="198873"/>
            </a:xfrm>
            <a:prstGeom prst="rect">
              <a:avLst/>
            </a:prstGeom>
            <a:noFill/>
            <a:ln w="9525">
              <a:noFill/>
              <a:miter lim="800000"/>
              <a:headEnd/>
              <a:tailEnd/>
            </a:ln>
          </p:spPr>
          <p:txBody>
            <a:bodyPr lIns="0" tIns="0" rIns="0" bIns="0">
              <a:spAutoFit/>
            </a:bodyPr>
            <a:lstStyle/>
            <a:p>
              <a:pPr algn="ctr" defTabSz="914400"/>
              <a:r>
                <a:rPr lang="en-US" b="1" dirty="0">
                  <a:solidFill>
                    <a:prstClr val="black"/>
                  </a:solidFill>
                  <a:latin typeface="Trebuchet MS" pitchFamily="34" charset="0"/>
                </a:rPr>
                <a:t>Internet</a:t>
              </a:r>
            </a:p>
          </p:txBody>
        </p:sp>
        <p:sp>
          <p:nvSpPr>
            <p:cNvPr id="133" name="Line 6"/>
            <p:cNvSpPr>
              <a:spLocks noChangeShapeType="1"/>
            </p:cNvSpPr>
            <p:nvPr/>
          </p:nvSpPr>
          <p:spPr bwMode="gray">
            <a:xfrm flipV="1">
              <a:off x="4114800" y="2444750"/>
              <a:ext cx="685800" cy="3810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34" name="Line 6"/>
            <p:cNvSpPr>
              <a:spLocks noChangeShapeType="1"/>
            </p:cNvSpPr>
            <p:nvPr/>
          </p:nvSpPr>
          <p:spPr bwMode="gray">
            <a:xfrm>
              <a:off x="4343400" y="3587750"/>
              <a:ext cx="990600" cy="6858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grpSp>
          <p:nvGrpSpPr>
            <p:cNvPr id="135" name="Group 48"/>
            <p:cNvGrpSpPr>
              <a:grpSpLocks/>
            </p:cNvGrpSpPr>
            <p:nvPr/>
          </p:nvGrpSpPr>
          <p:grpSpPr bwMode="auto">
            <a:xfrm>
              <a:off x="1979613" y="3663948"/>
              <a:ext cx="954087" cy="603250"/>
              <a:chOff x="69" y="1103"/>
              <a:chExt cx="1043" cy="623"/>
            </a:xfrm>
          </p:grpSpPr>
          <p:sp>
            <p:nvSpPr>
              <p:cNvPr id="180" name="Oval 49"/>
              <p:cNvSpPr>
                <a:spLocks noChangeArrowheads="1"/>
              </p:cNvSpPr>
              <p:nvPr/>
            </p:nvSpPr>
            <p:spPr bwMode="auto">
              <a:xfrm>
                <a:off x="425" y="1103"/>
                <a:ext cx="455"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1" name="Oval 50"/>
              <p:cNvSpPr>
                <a:spLocks noChangeArrowheads="1"/>
              </p:cNvSpPr>
              <p:nvPr/>
            </p:nvSpPr>
            <p:spPr bwMode="auto">
              <a:xfrm>
                <a:off x="175" y="1170"/>
                <a:ext cx="349"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2" name="Oval 51"/>
              <p:cNvSpPr>
                <a:spLocks noChangeArrowheads="1"/>
              </p:cNvSpPr>
              <p:nvPr/>
            </p:nvSpPr>
            <p:spPr bwMode="auto">
              <a:xfrm>
                <a:off x="69" y="1326"/>
                <a:ext cx="235" cy="21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3" name="Oval 52"/>
              <p:cNvSpPr>
                <a:spLocks noChangeArrowheads="1"/>
              </p:cNvSpPr>
              <p:nvPr/>
            </p:nvSpPr>
            <p:spPr bwMode="auto">
              <a:xfrm>
                <a:off x="140" y="1418"/>
                <a:ext cx="353" cy="22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4" name="Oval 53"/>
              <p:cNvSpPr>
                <a:spLocks noChangeArrowheads="1"/>
              </p:cNvSpPr>
              <p:nvPr/>
            </p:nvSpPr>
            <p:spPr bwMode="auto">
              <a:xfrm>
                <a:off x="390" y="1456"/>
                <a:ext cx="528" cy="27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5" name="Oval 54"/>
              <p:cNvSpPr>
                <a:spLocks noChangeArrowheads="1"/>
              </p:cNvSpPr>
              <p:nvPr/>
            </p:nvSpPr>
            <p:spPr bwMode="auto">
              <a:xfrm>
                <a:off x="726" y="1178"/>
                <a:ext cx="338"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6" name="Oval 55"/>
              <p:cNvSpPr>
                <a:spLocks noChangeArrowheads="1"/>
              </p:cNvSpPr>
              <p:nvPr/>
            </p:nvSpPr>
            <p:spPr bwMode="auto">
              <a:xfrm>
                <a:off x="776" y="1308"/>
                <a:ext cx="336"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7" name="Oval 56"/>
              <p:cNvSpPr>
                <a:spLocks noChangeArrowheads="1"/>
              </p:cNvSpPr>
              <p:nvPr/>
            </p:nvSpPr>
            <p:spPr bwMode="auto">
              <a:xfrm>
                <a:off x="746" y="1351"/>
                <a:ext cx="334" cy="33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8" name="Oval 57"/>
              <p:cNvSpPr>
                <a:spLocks noChangeArrowheads="1"/>
              </p:cNvSpPr>
              <p:nvPr/>
            </p:nvSpPr>
            <p:spPr bwMode="auto">
              <a:xfrm>
                <a:off x="259" y="1250"/>
                <a:ext cx="677" cy="334"/>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grpSp>
        <p:grpSp>
          <p:nvGrpSpPr>
            <p:cNvPr id="136" name="Group 58"/>
            <p:cNvGrpSpPr>
              <a:grpSpLocks/>
            </p:cNvGrpSpPr>
            <p:nvPr/>
          </p:nvGrpSpPr>
          <p:grpSpPr bwMode="auto">
            <a:xfrm>
              <a:off x="1981200" y="3663948"/>
              <a:ext cx="958853" cy="609600"/>
              <a:chOff x="69" y="1100"/>
              <a:chExt cx="1047" cy="630"/>
            </a:xfrm>
          </p:grpSpPr>
          <p:sp>
            <p:nvSpPr>
              <p:cNvPr id="164" name="Arc 59"/>
              <p:cNvSpPr>
                <a:spLocks/>
              </p:cNvSpPr>
              <p:nvPr/>
            </p:nvSpPr>
            <p:spPr bwMode="auto">
              <a:xfrm>
                <a:off x="437" y="1100"/>
                <a:ext cx="431" cy="131"/>
              </a:xfrm>
              <a:custGeom>
                <a:avLst/>
                <a:gdLst>
                  <a:gd name="T0" fmla="*/ 0 w 40486"/>
                  <a:gd name="T1" fmla="*/ 1 h 21600"/>
                  <a:gd name="T2" fmla="*/ 5 w 40486"/>
                  <a:gd name="T3" fmla="*/ 0 h 21600"/>
                  <a:gd name="T4" fmla="*/ 2 w 40486"/>
                  <a:gd name="T5" fmla="*/ 1 h 21600"/>
                  <a:gd name="T6" fmla="*/ 0 60000 65536"/>
                  <a:gd name="T7" fmla="*/ 0 60000 65536"/>
                  <a:gd name="T8" fmla="*/ 0 60000 65536"/>
                  <a:gd name="T9" fmla="*/ 0 w 40486"/>
                  <a:gd name="T10" fmla="*/ 0 h 21600"/>
                  <a:gd name="T11" fmla="*/ 40486 w 40486"/>
                  <a:gd name="T12" fmla="*/ 21600 h 21600"/>
                </a:gdLst>
                <a:ahLst/>
                <a:cxnLst>
                  <a:cxn ang="T6">
                    <a:pos x="T0" y="T1"/>
                  </a:cxn>
                  <a:cxn ang="T7">
                    <a:pos x="T2" y="T3"/>
                  </a:cxn>
                  <a:cxn ang="T8">
                    <a:pos x="T4" y="T5"/>
                  </a:cxn>
                </a:cxnLst>
                <a:rect l="T9" t="T10" r="T11" b="T12"/>
                <a:pathLst>
                  <a:path w="40486" h="21600" fill="none" extrusionOk="0">
                    <a:moveTo>
                      <a:pt x="-1" y="14608"/>
                    </a:moveTo>
                    <a:cubicBezTo>
                      <a:pt x="2988" y="5871"/>
                      <a:pt x="11202" y="-1"/>
                      <a:pt x="20437" y="0"/>
                    </a:cubicBezTo>
                    <a:cubicBezTo>
                      <a:pt x="29263" y="0"/>
                      <a:pt x="37201" y="5369"/>
                      <a:pt x="40485" y="13562"/>
                    </a:cubicBezTo>
                  </a:path>
                  <a:path w="40486" h="21600" stroke="0" extrusionOk="0">
                    <a:moveTo>
                      <a:pt x="-1" y="14608"/>
                    </a:moveTo>
                    <a:cubicBezTo>
                      <a:pt x="2988" y="5871"/>
                      <a:pt x="11202" y="-1"/>
                      <a:pt x="20437" y="0"/>
                    </a:cubicBezTo>
                    <a:cubicBezTo>
                      <a:pt x="29263" y="0"/>
                      <a:pt x="37201" y="5369"/>
                      <a:pt x="40485" y="13562"/>
                    </a:cubicBezTo>
                    <a:lnTo>
                      <a:pt x="20437"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65" name="Arc 60"/>
              <p:cNvSpPr>
                <a:spLocks/>
              </p:cNvSpPr>
              <p:nvPr/>
            </p:nvSpPr>
            <p:spPr bwMode="auto">
              <a:xfrm>
                <a:off x="439" y="1102"/>
                <a:ext cx="427" cy="129"/>
              </a:xfrm>
              <a:custGeom>
                <a:avLst/>
                <a:gdLst>
                  <a:gd name="T0" fmla="*/ 0 w 40453"/>
                  <a:gd name="T1" fmla="*/ 1 h 21600"/>
                  <a:gd name="T2" fmla="*/ 5 w 40453"/>
                  <a:gd name="T3" fmla="*/ 0 h 21600"/>
                  <a:gd name="T4" fmla="*/ 2 w 40453"/>
                  <a:gd name="T5" fmla="*/ 1 h 21600"/>
                  <a:gd name="T6" fmla="*/ 0 60000 65536"/>
                  <a:gd name="T7" fmla="*/ 0 60000 65536"/>
                  <a:gd name="T8" fmla="*/ 0 60000 65536"/>
                  <a:gd name="T9" fmla="*/ 0 w 40453"/>
                  <a:gd name="T10" fmla="*/ 0 h 21600"/>
                  <a:gd name="T11" fmla="*/ 40453 w 40453"/>
                  <a:gd name="T12" fmla="*/ 21600 h 21600"/>
                </a:gdLst>
                <a:ahLst/>
                <a:cxnLst>
                  <a:cxn ang="T6">
                    <a:pos x="T0" y="T1"/>
                  </a:cxn>
                  <a:cxn ang="T7">
                    <a:pos x="T2" y="T3"/>
                  </a:cxn>
                  <a:cxn ang="T8">
                    <a:pos x="T4" y="T5"/>
                  </a:cxn>
                </a:cxnLst>
                <a:rect l="T9" t="T10" r="T11" b="T12"/>
                <a:pathLst>
                  <a:path w="40453" h="21600" fill="none" extrusionOk="0">
                    <a:moveTo>
                      <a:pt x="0" y="14567"/>
                    </a:moveTo>
                    <a:cubicBezTo>
                      <a:pt x="3001" y="5850"/>
                      <a:pt x="11204" y="-1"/>
                      <a:pt x="20423" y="0"/>
                    </a:cubicBezTo>
                    <a:cubicBezTo>
                      <a:pt x="29230" y="0"/>
                      <a:pt x="37156" y="5348"/>
                      <a:pt x="40453" y="13515"/>
                    </a:cubicBezTo>
                  </a:path>
                  <a:path w="40453" h="21600" stroke="0" extrusionOk="0">
                    <a:moveTo>
                      <a:pt x="0" y="14567"/>
                    </a:moveTo>
                    <a:cubicBezTo>
                      <a:pt x="3001" y="5850"/>
                      <a:pt x="11204" y="-1"/>
                      <a:pt x="20423" y="0"/>
                    </a:cubicBezTo>
                    <a:cubicBezTo>
                      <a:pt x="29230" y="0"/>
                      <a:pt x="37156" y="5348"/>
                      <a:pt x="40453" y="13515"/>
                    </a:cubicBezTo>
                    <a:lnTo>
                      <a:pt x="20423"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66" name="Arc 61"/>
              <p:cNvSpPr>
                <a:spLocks/>
              </p:cNvSpPr>
              <p:nvPr/>
            </p:nvSpPr>
            <p:spPr bwMode="auto">
              <a:xfrm>
                <a:off x="175" y="1168"/>
                <a:ext cx="268" cy="158"/>
              </a:xfrm>
              <a:custGeom>
                <a:avLst/>
                <a:gdLst>
                  <a:gd name="T0" fmla="*/ 0 w 32999"/>
                  <a:gd name="T1" fmla="*/ 1 h 26213"/>
                  <a:gd name="T2" fmla="*/ 2 w 32999"/>
                  <a:gd name="T3" fmla="*/ 0 h 26213"/>
                  <a:gd name="T4" fmla="*/ 1 w 32999"/>
                  <a:gd name="T5" fmla="*/ 1 h 26213"/>
                  <a:gd name="T6" fmla="*/ 0 60000 65536"/>
                  <a:gd name="T7" fmla="*/ 0 60000 65536"/>
                  <a:gd name="T8" fmla="*/ 0 60000 65536"/>
                  <a:gd name="T9" fmla="*/ 0 w 32999"/>
                  <a:gd name="T10" fmla="*/ 0 h 26213"/>
                  <a:gd name="T11" fmla="*/ 32999 w 32999"/>
                  <a:gd name="T12" fmla="*/ 26213 h 26213"/>
                </a:gdLst>
                <a:ahLst/>
                <a:cxnLst>
                  <a:cxn ang="T6">
                    <a:pos x="T0" y="T1"/>
                  </a:cxn>
                  <a:cxn ang="T7">
                    <a:pos x="T2" y="T3"/>
                  </a:cxn>
                  <a:cxn ang="T8">
                    <a:pos x="T4" y="T5"/>
                  </a:cxn>
                </a:cxnLst>
                <a:rect l="T9" t="T10" r="T11" b="T12"/>
                <a:pathLst>
                  <a:path w="32999" h="26213" fill="none" extrusionOk="0">
                    <a:moveTo>
                      <a:pt x="498" y="26212"/>
                    </a:moveTo>
                    <a:cubicBezTo>
                      <a:pt x="167" y="24697"/>
                      <a:pt x="0" y="23151"/>
                      <a:pt x="0" y="21600"/>
                    </a:cubicBezTo>
                    <a:cubicBezTo>
                      <a:pt x="0" y="9670"/>
                      <a:pt x="9670" y="0"/>
                      <a:pt x="21600" y="0"/>
                    </a:cubicBezTo>
                    <a:cubicBezTo>
                      <a:pt x="25628" y="-1"/>
                      <a:pt x="29577" y="1126"/>
                      <a:pt x="32999" y="3252"/>
                    </a:cubicBezTo>
                  </a:path>
                  <a:path w="32999" h="26213" stroke="0" extrusionOk="0">
                    <a:moveTo>
                      <a:pt x="498" y="26212"/>
                    </a:moveTo>
                    <a:cubicBezTo>
                      <a:pt x="167" y="24697"/>
                      <a:pt x="0" y="23151"/>
                      <a:pt x="0" y="21600"/>
                    </a:cubicBezTo>
                    <a:cubicBezTo>
                      <a:pt x="0" y="9670"/>
                      <a:pt x="9670" y="0"/>
                      <a:pt x="21600" y="0"/>
                    </a:cubicBezTo>
                    <a:cubicBezTo>
                      <a:pt x="25628" y="-1"/>
                      <a:pt x="29577" y="1126"/>
                      <a:pt x="32999" y="3252"/>
                    </a:cubicBezTo>
                    <a:lnTo>
                      <a:pt x="21600"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67" name="Arc 62"/>
              <p:cNvSpPr>
                <a:spLocks/>
              </p:cNvSpPr>
              <p:nvPr/>
            </p:nvSpPr>
            <p:spPr bwMode="auto">
              <a:xfrm>
                <a:off x="177" y="1170"/>
                <a:ext cx="265" cy="155"/>
              </a:xfrm>
              <a:custGeom>
                <a:avLst/>
                <a:gdLst>
                  <a:gd name="T0" fmla="*/ 0 w 32965"/>
                  <a:gd name="T1" fmla="*/ 1 h 26231"/>
                  <a:gd name="T2" fmla="*/ 2 w 32965"/>
                  <a:gd name="T3" fmla="*/ 0 h 26231"/>
                  <a:gd name="T4" fmla="*/ 1 w 32965"/>
                  <a:gd name="T5" fmla="*/ 1 h 26231"/>
                  <a:gd name="T6" fmla="*/ 0 60000 65536"/>
                  <a:gd name="T7" fmla="*/ 0 60000 65536"/>
                  <a:gd name="T8" fmla="*/ 0 60000 65536"/>
                  <a:gd name="T9" fmla="*/ 0 w 32965"/>
                  <a:gd name="T10" fmla="*/ 0 h 26231"/>
                  <a:gd name="T11" fmla="*/ 32965 w 32965"/>
                  <a:gd name="T12" fmla="*/ 26231 h 26231"/>
                </a:gdLst>
                <a:ahLst/>
                <a:cxnLst>
                  <a:cxn ang="T6">
                    <a:pos x="T0" y="T1"/>
                  </a:cxn>
                  <a:cxn ang="T7">
                    <a:pos x="T2" y="T3"/>
                  </a:cxn>
                  <a:cxn ang="T8">
                    <a:pos x="T4" y="T5"/>
                  </a:cxn>
                </a:cxnLst>
                <a:rect l="T9" t="T10" r="T11" b="T12"/>
                <a:pathLst>
                  <a:path w="32965" h="26231" fill="none" extrusionOk="0">
                    <a:moveTo>
                      <a:pt x="502" y="26230"/>
                    </a:moveTo>
                    <a:cubicBezTo>
                      <a:pt x="168" y="24709"/>
                      <a:pt x="0" y="23157"/>
                      <a:pt x="0" y="21600"/>
                    </a:cubicBezTo>
                    <a:cubicBezTo>
                      <a:pt x="0" y="9670"/>
                      <a:pt x="9670" y="0"/>
                      <a:pt x="21600" y="0"/>
                    </a:cubicBezTo>
                    <a:cubicBezTo>
                      <a:pt x="25615" y="-1"/>
                      <a:pt x="29550" y="1119"/>
                      <a:pt x="32965" y="3231"/>
                    </a:cubicBezTo>
                  </a:path>
                  <a:path w="32965" h="26231" stroke="0" extrusionOk="0">
                    <a:moveTo>
                      <a:pt x="502" y="26230"/>
                    </a:moveTo>
                    <a:cubicBezTo>
                      <a:pt x="168" y="24709"/>
                      <a:pt x="0" y="23157"/>
                      <a:pt x="0" y="21600"/>
                    </a:cubicBezTo>
                    <a:cubicBezTo>
                      <a:pt x="0" y="9670"/>
                      <a:pt x="9670" y="0"/>
                      <a:pt x="21600" y="0"/>
                    </a:cubicBezTo>
                    <a:cubicBezTo>
                      <a:pt x="25615" y="-1"/>
                      <a:pt x="29550" y="1119"/>
                      <a:pt x="32965" y="3231"/>
                    </a:cubicBezTo>
                    <a:lnTo>
                      <a:pt x="2160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68" name="Arc 63"/>
              <p:cNvSpPr>
                <a:spLocks/>
              </p:cNvSpPr>
              <p:nvPr/>
            </p:nvSpPr>
            <p:spPr bwMode="auto">
              <a:xfrm>
                <a:off x="137" y="1526"/>
                <a:ext cx="271" cy="123"/>
              </a:xfrm>
              <a:custGeom>
                <a:avLst/>
                <a:gdLst>
                  <a:gd name="T0" fmla="*/ 2 w 32159"/>
                  <a:gd name="T1" fmla="*/ 1 h 22532"/>
                  <a:gd name="T2" fmla="*/ 0 w 32159"/>
                  <a:gd name="T3" fmla="*/ 0 h 22532"/>
                  <a:gd name="T4" fmla="*/ 2 w 32159"/>
                  <a:gd name="T5" fmla="*/ 0 h 22532"/>
                  <a:gd name="T6" fmla="*/ 0 60000 65536"/>
                  <a:gd name="T7" fmla="*/ 0 60000 65536"/>
                  <a:gd name="T8" fmla="*/ 0 60000 65536"/>
                  <a:gd name="T9" fmla="*/ 0 w 32159"/>
                  <a:gd name="T10" fmla="*/ 0 h 22532"/>
                  <a:gd name="T11" fmla="*/ 32159 w 32159"/>
                  <a:gd name="T12" fmla="*/ 22532 h 22532"/>
                </a:gdLst>
                <a:ahLst/>
                <a:cxnLst>
                  <a:cxn ang="T6">
                    <a:pos x="T0" y="T1"/>
                  </a:cxn>
                  <a:cxn ang="T7">
                    <a:pos x="T2" y="T3"/>
                  </a:cxn>
                  <a:cxn ang="T8">
                    <a:pos x="T4" y="T5"/>
                  </a:cxn>
                </a:cxnLst>
                <a:rect l="T9" t="T10" r="T11" b="T12"/>
                <a:pathLst>
                  <a:path w="32159" h="22532" fill="none" extrusionOk="0">
                    <a:moveTo>
                      <a:pt x="32159" y="19775"/>
                    </a:moveTo>
                    <a:cubicBezTo>
                      <a:pt x="28933" y="21582"/>
                      <a:pt x="25297" y="22531"/>
                      <a:pt x="21600" y="22532"/>
                    </a:cubicBezTo>
                    <a:cubicBezTo>
                      <a:pt x="9670" y="22532"/>
                      <a:pt x="0" y="12861"/>
                      <a:pt x="0" y="932"/>
                    </a:cubicBezTo>
                    <a:cubicBezTo>
                      <a:pt x="-1" y="621"/>
                      <a:pt x="6" y="310"/>
                      <a:pt x="20" y="0"/>
                    </a:cubicBezTo>
                  </a:path>
                  <a:path w="32159" h="22532" stroke="0" extrusionOk="0">
                    <a:moveTo>
                      <a:pt x="32159" y="19775"/>
                    </a:moveTo>
                    <a:cubicBezTo>
                      <a:pt x="28933" y="21582"/>
                      <a:pt x="25297" y="22531"/>
                      <a:pt x="21600" y="22532"/>
                    </a:cubicBezTo>
                    <a:cubicBezTo>
                      <a:pt x="9670" y="22532"/>
                      <a:pt x="0" y="12861"/>
                      <a:pt x="0" y="932"/>
                    </a:cubicBezTo>
                    <a:cubicBezTo>
                      <a:pt x="-1" y="621"/>
                      <a:pt x="6" y="310"/>
                      <a:pt x="20" y="0"/>
                    </a:cubicBezTo>
                    <a:lnTo>
                      <a:pt x="21600" y="932"/>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69" name="Arc 64"/>
              <p:cNvSpPr>
                <a:spLocks/>
              </p:cNvSpPr>
              <p:nvPr/>
            </p:nvSpPr>
            <p:spPr bwMode="auto">
              <a:xfrm>
                <a:off x="139" y="1526"/>
                <a:ext cx="268" cy="121"/>
              </a:xfrm>
              <a:custGeom>
                <a:avLst/>
                <a:gdLst>
                  <a:gd name="T0" fmla="*/ 2 w 32110"/>
                  <a:gd name="T1" fmla="*/ 1 h 22538"/>
                  <a:gd name="T2" fmla="*/ 0 w 32110"/>
                  <a:gd name="T3" fmla="*/ 0 h 22538"/>
                  <a:gd name="T4" fmla="*/ 2 w 32110"/>
                  <a:gd name="T5" fmla="*/ 0 h 22538"/>
                  <a:gd name="T6" fmla="*/ 0 60000 65536"/>
                  <a:gd name="T7" fmla="*/ 0 60000 65536"/>
                  <a:gd name="T8" fmla="*/ 0 60000 65536"/>
                  <a:gd name="T9" fmla="*/ 0 w 32110"/>
                  <a:gd name="T10" fmla="*/ 0 h 22538"/>
                  <a:gd name="T11" fmla="*/ 32110 w 32110"/>
                  <a:gd name="T12" fmla="*/ 22538 h 22538"/>
                </a:gdLst>
                <a:ahLst/>
                <a:cxnLst>
                  <a:cxn ang="T6">
                    <a:pos x="T0" y="T1"/>
                  </a:cxn>
                  <a:cxn ang="T7">
                    <a:pos x="T2" y="T3"/>
                  </a:cxn>
                  <a:cxn ang="T8">
                    <a:pos x="T4" y="T5"/>
                  </a:cxn>
                </a:cxnLst>
                <a:rect l="T9" t="T10" r="T11" b="T12"/>
                <a:pathLst>
                  <a:path w="32110" h="22538" fill="none" extrusionOk="0">
                    <a:moveTo>
                      <a:pt x="32110" y="19808"/>
                    </a:moveTo>
                    <a:cubicBezTo>
                      <a:pt x="28896" y="21598"/>
                      <a:pt x="25278" y="22537"/>
                      <a:pt x="21600" y="22538"/>
                    </a:cubicBezTo>
                    <a:cubicBezTo>
                      <a:pt x="9670" y="22538"/>
                      <a:pt x="0" y="12867"/>
                      <a:pt x="0" y="938"/>
                    </a:cubicBezTo>
                    <a:cubicBezTo>
                      <a:pt x="-1" y="625"/>
                      <a:pt x="6" y="312"/>
                      <a:pt x="20" y="0"/>
                    </a:cubicBezTo>
                  </a:path>
                  <a:path w="32110" h="22538" stroke="0" extrusionOk="0">
                    <a:moveTo>
                      <a:pt x="32110" y="19808"/>
                    </a:moveTo>
                    <a:cubicBezTo>
                      <a:pt x="28896" y="21598"/>
                      <a:pt x="25278" y="22537"/>
                      <a:pt x="21600" y="22538"/>
                    </a:cubicBezTo>
                    <a:cubicBezTo>
                      <a:pt x="9670" y="22538"/>
                      <a:pt x="0" y="12867"/>
                      <a:pt x="0" y="938"/>
                    </a:cubicBezTo>
                    <a:cubicBezTo>
                      <a:pt x="-1" y="625"/>
                      <a:pt x="6" y="312"/>
                      <a:pt x="20" y="0"/>
                    </a:cubicBezTo>
                    <a:lnTo>
                      <a:pt x="21600" y="938"/>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0" name="Arc 65"/>
              <p:cNvSpPr>
                <a:spLocks/>
              </p:cNvSpPr>
              <p:nvPr/>
            </p:nvSpPr>
            <p:spPr bwMode="auto">
              <a:xfrm>
                <a:off x="864" y="1175"/>
                <a:ext cx="204" cy="152"/>
              </a:xfrm>
              <a:custGeom>
                <a:avLst/>
                <a:gdLst>
                  <a:gd name="T0" fmla="*/ 0 w 25994"/>
                  <a:gd name="T1" fmla="*/ 0 h 32402"/>
                  <a:gd name="T2" fmla="*/ 1 w 25994"/>
                  <a:gd name="T3" fmla="*/ 1 h 32402"/>
                  <a:gd name="T4" fmla="*/ 0 w 25994"/>
                  <a:gd name="T5" fmla="*/ 0 h 32402"/>
                  <a:gd name="T6" fmla="*/ 0 60000 65536"/>
                  <a:gd name="T7" fmla="*/ 0 60000 65536"/>
                  <a:gd name="T8" fmla="*/ 0 60000 65536"/>
                  <a:gd name="T9" fmla="*/ 0 w 25994"/>
                  <a:gd name="T10" fmla="*/ 0 h 32402"/>
                  <a:gd name="T11" fmla="*/ 25994 w 25994"/>
                  <a:gd name="T12" fmla="*/ 32402 h 32402"/>
                </a:gdLst>
                <a:ahLst/>
                <a:cxnLst>
                  <a:cxn ang="T6">
                    <a:pos x="T0" y="T1"/>
                  </a:cxn>
                  <a:cxn ang="T7">
                    <a:pos x="T2" y="T3"/>
                  </a:cxn>
                  <a:cxn ang="T8">
                    <a:pos x="T4" y="T5"/>
                  </a:cxn>
                </a:cxnLst>
                <a:rect l="T9" t="T10" r="T11" b="T12"/>
                <a:pathLst>
                  <a:path w="25994" h="32402" fill="none" extrusionOk="0">
                    <a:moveTo>
                      <a:pt x="-1" y="451"/>
                    </a:moveTo>
                    <a:cubicBezTo>
                      <a:pt x="1445" y="151"/>
                      <a:pt x="2917" y="-1"/>
                      <a:pt x="4394" y="0"/>
                    </a:cubicBezTo>
                    <a:cubicBezTo>
                      <a:pt x="16323" y="0"/>
                      <a:pt x="25994" y="9670"/>
                      <a:pt x="25994" y="21600"/>
                    </a:cubicBezTo>
                    <a:cubicBezTo>
                      <a:pt x="25994" y="25392"/>
                      <a:pt x="24995" y="29117"/>
                      <a:pt x="23098" y="32401"/>
                    </a:cubicBezTo>
                  </a:path>
                  <a:path w="25994" h="32402" stroke="0" extrusionOk="0">
                    <a:moveTo>
                      <a:pt x="-1" y="451"/>
                    </a:moveTo>
                    <a:cubicBezTo>
                      <a:pt x="1445" y="151"/>
                      <a:pt x="2917" y="-1"/>
                      <a:pt x="4394" y="0"/>
                    </a:cubicBezTo>
                    <a:cubicBezTo>
                      <a:pt x="16323" y="0"/>
                      <a:pt x="25994" y="9670"/>
                      <a:pt x="25994" y="21600"/>
                    </a:cubicBezTo>
                    <a:cubicBezTo>
                      <a:pt x="25994" y="25392"/>
                      <a:pt x="24995" y="29117"/>
                      <a:pt x="23098" y="32401"/>
                    </a:cubicBezTo>
                    <a:lnTo>
                      <a:pt x="4394"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1" name="Arc 66"/>
              <p:cNvSpPr>
                <a:spLocks/>
              </p:cNvSpPr>
              <p:nvPr/>
            </p:nvSpPr>
            <p:spPr bwMode="auto">
              <a:xfrm>
                <a:off x="864" y="1177"/>
                <a:ext cx="201" cy="150"/>
              </a:xfrm>
              <a:custGeom>
                <a:avLst/>
                <a:gdLst>
                  <a:gd name="T0" fmla="*/ 0 w 25960"/>
                  <a:gd name="T1" fmla="*/ 0 h 32467"/>
                  <a:gd name="T2" fmla="*/ 1 w 25960"/>
                  <a:gd name="T3" fmla="*/ 1 h 32467"/>
                  <a:gd name="T4" fmla="*/ 0 w 25960"/>
                  <a:gd name="T5" fmla="*/ 0 h 32467"/>
                  <a:gd name="T6" fmla="*/ 0 60000 65536"/>
                  <a:gd name="T7" fmla="*/ 0 60000 65536"/>
                  <a:gd name="T8" fmla="*/ 0 60000 65536"/>
                  <a:gd name="T9" fmla="*/ 0 w 25960"/>
                  <a:gd name="T10" fmla="*/ 0 h 32467"/>
                  <a:gd name="T11" fmla="*/ 25960 w 25960"/>
                  <a:gd name="T12" fmla="*/ 32467 h 32467"/>
                </a:gdLst>
                <a:ahLst/>
                <a:cxnLst>
                  <a:cxn ang="T6">
                    <a:pos x="T0" y="T1"/>
                  </a:cxn>
                  <a:cxn ang="T7">
                    <a:pos x="T2" y="T3"/>
                  </a:cxn>
                  <a:cxn ang="T8">
                    <a:pos x="T4" y="T5"/>
                  </a:cxn>
                </a:cxnLst>
                <a:rect l="T9" t="T10" r="T11" b="T12"/>
                <a:pathLst>
                  <a:path w="25960" h="32467" fill="none" extrusionOk="0">
                    <a:moveTo>
                      <a:pt x="-1" y="444"/>
                    </a:moveTo>
                    <a:cubicBezTo>
                      <a:pt x="1434" y="148"/>
                      <a:pt x="2895" y="-1"/>
                      <a:pt x="4360" y="0"/>
                    </a:cubicBezTo>
                    <a:cubicBezTo>
                      <a:pt x="16289" y="0"/>
                      <a:pt x="25960" y="9670"/>
                      <a:pt x="25960" y="21600"/>
                    </a:cubicBezTo>
                    <a:cubicBezTo>
                      <a:pt x="25960" y="25417"/>
                      <a:pt x="24948" y="29167"/>
                      <a:pt x="23027" y="32466"/>
                    </a:cubicBezTo>
                  </a:path>
                  <a:path w="25960" h="32467" stroke="0" extrusionOk="0">
                    <a:moveTo>
                      <a:pt x="-1" y="444"/>
                    </a:moveTo>
                    <a:cubicBezTo>
                      <a:pt x="1434" y="148"/>
                      <a:pt x="2895" y="-1"/>
                      <a:pt x="4360" y="0"/>
                    </a:cubicBezTo>
                    <a:cubicBezTo>
                      <a:pt x="16289" y="0"/>
                      <a:pt x="25960" y="9670"/>
                      <a:pt x="25960" y="21600"/>
                    </a:cubicBezTo>
                    <a:cubicBezTo>
                      <a:pt x="25960" y="25417"/>
                      <a:pt x="24948" y="29167"/>
                      <a:pt x="23027" y="32466"/>
                    </a:cubicBezTo>
                    <a:lnTo>
                      <a:pt x="436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2" name="Arc 67"/>
              <p:cNvSpPr>
                <a:spLocks/>
              </p:cNvSpPr>
              <p:nvPr/>
            </p:nvSpPr>
            <p:spPr bwMode="auto">
              <a:xfrm>
                <a:off x="921" y="1325"/>
                <a:ext cx="195" cy="151"/>
              </a:xfrm>
              <a:custGeom>
                <a:avLst/>
                <a:gdLst>
                  <a:gd name="T0" fmla="*/ 1 w 21600"/>
                  <a:gd name="T1" fmla="*/ 0 h 29438"/>
                  <a:gd name="T2" fmla="*/ 1 w 21600"/>
                  <a:gd name="T3" fmla="*/ 1 h 29438"/>
                  <a:gd name="T4" fmla="*/ 0 w 21600"/>
                  <a:gd name="T5" fmla="*/ 0 h 29438"/>
                  <a:gd name="T6" fmla="*/ 0 60000 65536"/>
                  <a:gd name="T7" fmla="*/ 0 60000 65536"/>
                  <a:gd name="T8" fmla="*/ 0 60000 65536"/>
                  <a:gd name="T9" fmla="*/ 0 w 21600"/>
                  <a:gd name="T10" fmla="*/ 0 h 29438"/>
                  <a:gd name="T11" fmla="*/ 21600 w 21600"/>
                  <a:gd name="T12" fmla="*/ 29438 h 29438"/>
                </a:gdLst>
                <a:ahLst/>
                <a:cxnLst>
                  <a:cxn ang="T6">
                    <a:pos x="T0" y="T1"/>
                  </a:cxn>
                  <a:cxn ang="T7">
                    <a:pos x="T2" y="T3"/>
                  </a:cxn>
                  <a:cxn ang="T8">
                    <a:pos x="T4" y="T5"/>
                  </a:cxn>
                </a:cxnLst>
                <a:rect l="T9" t="T10" r="T11" b="T12"/>
                <a:pathLst>
                  <a:path w="21600" h="29438" fill="none" extrusionOk="0">
                    <a:moveTo>
                      <a:pt x="13476" y="0"/>
                    </a:moveTo>
                    <a:cubicBezTo>
                      <a:pt x="18610" y="4098"/>
                      <a:pt x="21600" y="10310"/>
                      <a:pt x="21600" y="16880"/>
                    </a:cubicBezTo>
                    <a:cubicBezTo>
                      <a:pt x="21600" y="21383"/>
                      <a:pt x="20192" y="25773"/>
                      <a:pt x="17574" y="29437"/>
                    </a:cubicBezTo>
                  </a:path>
                  <a:path w="21600" h="29438" stroke="0" extrusionOk="0">
                    <a:moveTo>
                      <a:pt x="13476" y="0"/>
                    </a:moveTo>
                    <a:cubicBezTo>
                      <a:pt x="18610" y="4098"/>
                      <a:pt x="21600" y="10310"/>
                      <a:pt x="21600" y="16880"/>
                    </a:cubicBezTo>
                    <a:cubicBezTo>
                      <a:pt x="21600" y="21383"/>
                      <a:pt x="20192" y="25773"/>
                      <a:pt x="17574" y="29437"/>
                    </a:cubicBezTo>
                    <a:lnTo>
                      <a:pt x="0" y="168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3" name="Arc 68"/>
              <p:cNvSpPr>
                <a:spLocks/>
              </p:cNvSpPr>
              <p:nvPr/>
            </p:nvSpPr>
            <p:spPr bwMode="auto">
              <a:xfrm>
                <a:off x="921" y="1326"/>
                <a:ext cx="193" cy="148"/>
              </a:xfrm>
              <a:custGeom>
                <a:avLst/>
                <a:gdLst>
                  <a:gd name="T0" fmla="*/ 1 w 21600"/>
                  <a:gd name="T1" fmla="*/ 0 h 29555"/>
                  <a:gd name="T2" fmla="*/ 1 w 21600"/>
                  <a:gd name="T3" fmla="*/ 1 h 29555"/>
                  <a:gd name="T4" fmla="*/ 0 w 21600"/>
                  <a:gd name="T5" fmla="*/ 0 h 29555"/>
                  <a:gd name="T6" fmla="*/ 0 60000 65536"/>
                  <a:gd name="T7" fmla="*/ 0 60000 65536"/>
                  <a:gd name="T8" fmla="*/ 0 60000 65536"/>
                  <a:gd name="T9" fmla="*/ 0 w 21600"/>
                  <a:gd name="T10" fmla="*/ 0 h 29555"/>
                  <a:gd name="T11" fmla="*/ 21600 w 21600"/>
                  <a:gd name="T12" fmla="*/ 29555 h 29555"/>
                </a:gdLst>
                <a:ahLst/>
                <a:cxnLst>
                  <a:cxn ang="T6">
                    <a:pos x="T0" y="T1"/>
                  </a:cxn>
                  <a:cxn ang="T7">
                    <a:pos x="T2" y="T3"/>
                  </a:cxn>
                  <a:cxn ang="T8">
                    <a:pos x="T4" y="T5"/>
                  </a:cxn>
                </a:cxnLst>
                <a:rect l="T9" t="T10" r="T11" b="T12"/>
                <a:pathLst>
                  <a:path w="21600" h="29555" fill="none" extrusionOk="0">
                    <a:moveTo>
                      <a:pt x="13411" y="0"/>
                    </a:moveTo>
                    <a:cubicBezTo>
                      <a:pt x="18584" y="4097"/>
                      <a:pt x="21600" y="10333"/>
                      <a:pt x="21600" y="16932"/>
                    </a:cubicBezTo>
                    <a:cubicBezTo>
                      <a:pt x="21600" y="21462"/>
                      <a:pt x="20175" y="25878"/>
                      <a:pt x="17527" y="29555"/>
                    </a:cubicBezTo>
                  </a:path>
                  <a:path w="21600" h="29555" stroke="0" extrusionOk="0">
                    <a:moveTo>
                      <a:pt x="13411" y="0"/>
                    </a:moveTo>
                    <a:cubicBezTo>
                      <a:pt x="18584" y="4097"/>
                      <a:pt x="21600" y="10333"/>
                      <a:pt x="21600" y="16932"/>
                    </a:cubicBezTo>
                    <a:cubicBezTo>
                      <a:pt x="21600" y="21462"/>
                      <a:pt x="20175" y="25878"/>
                      <a:pt x="17527" y="29555"/>
                    </a:cubicBezTo>
                    <a:lnTo>
                      <a:pt x="0" y="1693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4" name="Arc 69"/>
              <p:cNvSpPr>
                <a:spLocks/>
              </p:cNvSpPr>
              <p:nvPr/>
            </p:nvSpPr>
            <p:spPr bwMode="auto">
              <a:xfrm>
                <a:off x="857" y="1473"/>
                <a:ext cx="228" cy="216"/>
              </a:xfrm>
              <a:custGeom>
                <a:avLst/>
                <a:gdLst>
                  <a:gd name="T0" fmla="*/ 2 w 28599"/>
                  <a:gd name="T1" fmla="*/ 0 h 27780"/>
                  <a:gd name="T2" fmla="*/ 0 w 28599"/>
                  <a:gd name="T3" fmla="*/ 2 h 27780"/>
                  <a:gd name="T4" fmla="*/ 0 w 28599"/>
                  <a:gd name="T5" fmla="*/ 0 h 27780"/>
                  <a:gd name="T6" fmla="*/ 0 60000 65536"/>
                  <a:gd name="T7" fmla="*/ 0 60000 65536"/>
                  <a:gd name="T8" fmla="*/ 0 60000 65536"/>
                  <a:gd name="T9" fmla="*/ 0 w 28599"/>
                  <a:gd name="T10" fmla="*/ 0 h 27780"/>
                  <a:gd name="T11" fmla="*/ 28599 w 28599"/>
                  <a:gd name="T12" fmla="*/ 27780 h 27780"/>
                </a:gdLst>
                <a:ahLst/>
                <a:cxnLst>
                  <a:cxn ang="T6">
                    <a:pos x="T0" y="T1"/>
                  </a:cxn>
                  <a:cxn ang="T7">
                    <a:pos x="T2" y="T3"/>
                  </a:cxn>
                  <a:cxn ang="T8">
                    <a:pos x="T4" y="T5"/>
                  </a:cxn>
                </a:cxnLst>
                <a:rect l="T9" t="T10" r="T11" b="T12"/>
                <a:pathLst>
                  <a:path w="28599" h="27780" fill="none" extrusionOk="0">
                    <a:moveTo>
                      <a:pt x="27696" y="-1"/>
                    </a:moveTo>
                    <a:cubicBezTo>
                      <a:pt x="28294" y="2005"/>
                      <a:pt x="28599" y="4087"/>
                      <a:pt x="28599" y="6180"/>
                    </a:cubicBezTo>
                    <a:cubicBezTo>
                      <a:pt x="28599" y="18109"/>
                      <a:pt x="18928" y="27780"/>
                      <a:pt x="6999" y="27780"/>
                    </a:cubicBezTo>
                    <a:cubicBezTo>
                      <a:pt x="4617" y="27780"/>
                      <a:pt x="2252" y="27386"/>
                      <a:pt x="0" y="26614"/>
                    </a:cubicBezTo>
                  </a:path>
                  <a:path w="28599" h="27780" stroke="0" extrusionOk="0">
                    <a:moveTo>
                      <a:pt x="27696" y="-1"/>
                    </a:moveTo>
                    <a:cubicBezTo>
                      <a:pt x="28294" y="2005"/>
                      <a:pt x="28599" y="4087"/>
                      <a:pt x="28599" y="6180"/>
                    </a:cubicBezTo>
                    <a:cubicBezTo>
                      <a:pt x="28599" y="18109"/>
                      <a:pt x="18928" y="27780"/>
                      <a:pt x="6999" y="27780"/>
                    </a:cubicBezTo>
                    <a:cubicBezTo>
                      <a:pt x="4617" y="27780"/>
                      <a:pt x="2252" y="27386"/>
                      <a:pt x="0" y="26614"/>
                    </a:cubicBezTo>
                    <a:lnTo>
                      <a:pt x="6999" y="61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5" name="Arc 70"/>
              <p:cNvSpPr>
                <a:spLocks/>
              </p:cNvSpPr>
              <p:nvPr/>
            </p:nvSpPr>
            <p:spPr bwMode="auto">
              <a:xfrm>
                <a:off x="858" y="1473"/>
                <a:ext cx="225" cy="214"/>
              </a:xfrm>
              <a:custGeom>
                <a:avLst/>
                <a:gdLst>
                  <a:gd name="T0" fmla="*/ 2 w 28597"/>
                  <a:gd name="T1" fmla="*/ 0 h 27782"/>
                  <a:gd name="T2" fmla="*/ 0 w 28597"/>
                  <a:gd name="T3" fmla="*/ 2 h 27782"/>
                  <a:gd name="T4" fmla="*/ 0 w 28597"/>
                  <a:gd name="T5" fmla="*/ 0 h 27782"/>
                  <a:gd name="T6" fmla="*/ 0 60000 65536"/>
                  <a:gd name="T7" fmla="*/ 0 60000 65536"/>
                  <a:gd name="T8" fmla="*/ 0 60000 65536"/>
                  <a:gd name="T9" fmla="*/ 0 w 28597"/>
                  <a:gd name="T10" fmla="*/ 0 h 27782"/>
                  <a:gd name="T11" fmla="*/ 28597 w 28597"/>
                  <a:gd name="T12" fmla="*/ 27782 h 27782"/>
                </a:gdLst>
                <a:ahLst/>
                <a:cxnLst>
                  <a:cxn ang="T6">
                    <a:pos x="T0" y="T1"/>
                  </a:cxn>
                  <a:cxn ang="T7">
                    <a:pos x="T2" y="T3"/>
                  </a:cxn>
                  <a:cxn ang="T8">
                    <a:pos x="T4" y="T5"/>
                  </a:cxn>
                </a:cxnLst>
                <a:rect l="T9" t="T10" r="T11" b="T12"/>
                <a:pathLst>
                  <a:path w="28597" h="27782" fill="none" extrusionOk="0">
                    <a:moveTo>
                      <a:pt x="27693" y="-1"/>
                    </a:moveTo>
                    <a:cubicBezTo>
                      <a:pt x="28292" y="2005"/>
                      <a:pt x="28597" y="4088"/>
                      <a:pt x="28597" y="6182"/>
                    </a:cubicBezTo>
                    <a:cubicBezTo>
                      <a:pt x="28597" y="18111"/>
                      <a:pt x="18926" y="27782"/>
                      <a:pt x="6997" y="27782"/>
                    </a:cubicBezTo>
                    <a:cubicBezTo>
                      <a:pt x="4616" y="27782"/>
                      <a:pt x="2252" y="27388"/>
                      <a:pt x="-1" y="26617"/>
                    </a:cubicBezTo>
                  </a:path>
                  <a:path w="28597" h="27782" stroke="0" extrusionOk="0">
                    <a:moveTo>
                      <a:pt x="27693" y="-1"/>
                    </a:moveTo>
                    <a:cubicBezTo>
                      <a:pt x="28292" y="2005"/>
                      <a:pt x="28597" y="4088"/>
                      <a:pt x="28597" y="6182"/>
                    </a:cubicBezTo>
                    <a:cubicBezTo>
                      <a:pt x="28597" y="18111"/>
                      <a:pt x="18926" y="27782"/>
                      <a:pt x="6997" y="27782"/>
                    </a:cubicBezTo>
                    <a:cubicBezTo>
                      <a:pt x="4616" y="27782"/>
                      <a:pt x="2252" y="27388"/>
                      <a:pt x="-1" y="26617"/>
                    </a:cubicBezTo>
                    <a:lnTo>
                      <a:pt x="6997" y="618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6" name="Arc 71"/>
              <p:cNvSpPr>
                <a:spLocks/>
              </p:cNvSpPr>
              <p:nvPr/>
            </p:nvSpPr>
            <p:spPr bwMode="auto">
              <a:xfrm>
                <a:off x="69" y="1323"/>
                <a:ext cx="124" cy="207"/>
              </a:xfrm>
              <a:custGeom>
                <a:avLst/>
                <a:gdLst>
                  <a:gd name="T0" fmla="*/ 0 w 21600"/>
                  <a:gd name="T1" fmla="*/ 1 h 41301"/>
                  <a:gd name="T2" fmla="*/ 1 w 21600"/>
                  <a:gd name="T3" fmla="*/ 0 h 41301"/>
                  <a:gd name="T4" fmla="*/ 1 w 21600"/>
                  <a:gd name="T5" fmla="*/ 1 h 41301"/>
                  <a:gd name="T6" fmla="*/ 0 60000 65536"/>
                  <a:gd name="T7" fmla="*/ 0 60000 65536"/>
                  <a:gd name="T8" fmla="*/ 0 60000 65536"/>
                  <a:gd name="T9" fmla="*/ 0 w 21600"/>
                  <a:gd name="T10" fmla="*/ 0 h 41301"/>
                  <a:gd name="T11" fmla="*/ 21600 w 21600"/>
                  <a:gd name="T12" fmla="*/ 41301 h 41301"/>
                </a:gdLst>
                <a:ahLst/>
                <a:cxnLst>
                  <a:cxn ang="T6">
                    <a:pos x="T0" y="T1"/>
                  </a:cxn>
                  <a:cxn ang="T7">
                    <a:pos x="T2" y="T3"/>
                  </a:cxn>
                  <a:cxn ang="T8">
                    <a:pos x="T4" y="T5"/>
                  </a:cxn>
                </a:cxnLst>
                <a:rect l="T9" t="T10" r="T11" b="T12"/>
                <a:pathLst>
                  <a:path w="21600" h="41301" fill="none" extrusionOk="0">
                    <a:moveTo>
                      <a:pt x="12830" y="41300"/>
                    </a:moveTo>
                    <a:cubicBezTo>
                      <a:pt x="5028" y="37834"/>
                      <a:pt x="0" y="30098"/>
                      <a:pt x="0" y="21561"/>
                    </a:cubicBezTo>
                    <a:cubicBezTo>
                      <a:pt x="-1" y="10138"/>
                      <a:pt x="8893" y="689"/>
                      <a:pt x="20296" y="0"/>
                    </a:cubicBezTo>
                  </a:path>
                  <a:path w="21600" h="41301" stroke="0" extrusionOk="0">
                    <a:moveTo>
                      <a:pt x="12830" y="41300"/>
                    </a:moveTo>
                    <a:cubicBezTo>
                      <a:pt x="5028" y="37834"/>
                      <a:pt x="0" y="30098"/>
                      <a:pt x="0" y="21561"/>
                    </a:cubicBezTo>
                    <a:cubicBezTo>
                      <a:pt x="-1" y="10138"/>
                      <a:pt x="8893" y="689"/>
                      <a:pt x="20296" y="0"/>
                    </a:cubicBezTo>
                    <a:lnTo>
                      <a:pt x="21600" y="21561"/>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7" name="Arc 72"/>
              <p:cNvSpPr>
                <a:spLocks/>
              </p:cNvSpPr>
              <p:nvPr/>
            </p:nvSpPr>
            <p:spPr bwMode="auto">
              <a:xfrm>
                <a:off x="71" y="1325"/>
                <a:ext cx="122" cy="203"/>
              </a:xfrm>
              <a:custGeom>
                <a:avLst/>
                <a:gdLst>
                  <a:gd name="T0" fmla="*/ 0 w 21600"/>
                  <a:gd name="T1" fmla="*/ 1 h 41308"/>
                  <a:gd name="T2" fmla="*/ 1 w 21600"/>
                  <a:gd name="T3" fmla="*/ 0 h 41308"/>
                  <a:gd name="T4" fmla="*/ 1 w 21600"/>
                  <a:gd name="T5" fmla="*/ 1 h 41308"/>
                  <a:gd name="T6" fmla="*/ 0 60000 65536"/>
                  <a:gd name="T7" fmla="*/ 0 60000 65536"/>
                  <a:gd name="T8" fmla="*/ 0 60000 65536"/>
                  <a:gd name="T9" fmla="*/ 0 w 21600"/>
                  <a:gd name="T10" fmla="*/ 0 h 41308"/>
                  <a:gd name="T11" fmla="*/ 21600 w 21600"/>
                  <a:gd name="T12" fmla="*/ 41308 h 41308"/>
                </a:gdLst>
                <a:ahLst/>
                <a:cxnLst>
                  <a:cxn ang="T6">
                    <a:pos x="T0" y="T1"/>
                  </a:cxn>
                  <a:cxn ang="T7">
                    <a:pos x="T2" y="T3"/>
                  </a:cxn>
                  <a:cxn ang="T8">
                    <a:pos x="T4" y="T5"/>
                  </a:cxn>
                </a:cxnLst>
                <a:rect l="T9" t="T10" r="T11" b="T12"/>
                <a:pathLst>
                  <a:path w="21600" h="41308" fill="none" extrusionOk="0">
                    <a:moveTo>
                      <a:pt x="12847" y="41308"/>
                    </a:moveTo>
                    <a:cubicBezTo>
                      <a:pt x="5036" y="37846"/>
                      <a:pt x="0" y="30105"/>
                      <a:pt x="0" y="21561"/>
                    </a:cubicBezTo>
                    <a:cubicBezTo>
                      <a:pt x="-1" y="10136"/>
                      <a:pt x="8895" y="688"/>
                      <a:pt x="20299" y="0"/>
                    </a:cubicBezTo>
                  </a:path>
                  <a:path w="21600" h="41308" stroke="0" extrusionOk="0">
                    <a:moveTo>
                      <a:pt x="12847" y="41308"/>
                    </a:moveTo>
                    <a:cubicBezTo>
                      <a:pt x="5036" y="37846"/>
                      <a:pt x="0" y="30105"/>
                      <a:pt x="0" y="21561"/>
                    </a:cubicBezTo>
                    <a:cubicBezTo>
                      <a:pt x="-1" y="10136"/>
                      <a:pt x="8895" y="688"/>
                      <a:pt x="20299" y="0"/>
                    </a:cubicBezTo>
                    <a:lnTo>
                      <a:pt x="21600" y="21561"/>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8" name="Arc 73"/>
              <p:cNvSpPr>
                <a:spLocks/>
              </p:cNvSpPr>
              <p:nvPr/>
            </p:nvSpPr>
            <p:spPr bwMode="auto">
              <a:xfrm>
                <a:off x="397" y="1604"/>
                <a:ext cx="467" cy="126"/>
              </a:xfrm>
              <a:custGeom>
                <a:avLst/>
                <a:gdLst>
                  <a:gd name="T0" fmla="*/ 6 w 38927"/>
                  <a:gd name="T1" fmla="*/ 0 h 21600"/>
                  <a:gd name="T2" fmla="*/ 0 w 38927"/>
                  <a:gd name="T3" fmla="*/ 0 h 21600"/>
                  <a:gd name="T4" fmla="*/ 3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2281"/>
                    </a:moveTo>
                    <a:cubicBezTo>
                      <a:pt x="34893" y="18117"/>
                      <a:pt x="28251" y="21599"/>
                      <a:pt x="21158" y="21600"/>
                    </a:cubicBezTo>
                    <a:cubicBezTo>
                      <a:pt x="10904" y="21600"/>
                      <a:pt x="2064" y="14392"/>
                      <a:pt x="0" y="4348"/>
                    </a:cubicBezTo>
                  </a:path>
                  <a:path w="38927" h="21600" stroke="0" extrusionOk="0">
                    <a:moveTo>
                      <a:pt x="38926" y="12281"/>
                    </a:moveTo>
                    <a:cubicBezTo>
                      <a:pt x="34893" y="18117"/>
                      <a:pt x="28251" y="21599"/>
                      <a:pt x="21158" y="21600"/>
                    </a:cubicBezTo>
                    <a:cubicBezTo>
                      <a:pt x="10904" y="21600"/>
                      <a:pt x="2064" y="14392"/>
                      <a:pt x="0" y="4348"/>
                    </a:cubicBezTo>
                    <a:lnTo>
                      <a:pt x="21158" y="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9" name="Arc 74"/>
              <p:cNvSpPr>
                <a:spLocks/>
              </p:cNvSpPr>
              <p:nvPr/>
            </p:nvSpPr>
            <p:spPr bwMode="auto">
              <a:xfrm>
                <a:off x="399" y="1604"/>
                <a:ext cx="462" cy="124"/>
              </a:xfrm>
              <a:custGeom>
                <a:avLst/>
                <a:gdLst>
                  <a:gd name="T0" fmla="*/ 5 w 38871"/>
                  <a:gd name="T1" fmla="*/ 0 h 21600"/>
                  <a:gd name="T2" fmla="*/ 0 w 38871"/>
                  <a:gd name="T3" fmla="*/ 0 h 21600"/>
                  <a:gd name="T4" fmla="*/ 3 w 38871"/>
                  <a:gd name="T5" fmla="*/ 0 h 21600"/>
                  <a:gd name="T6" fmla="*/ 0 60000 65536"/>
                  <a:gd name="T7" fmla="*/ 0 60000 65536"/>
                  <a:gd name="T8" fmla="*/ 0 60000 65536"/>
                  <a:gd name="T9" fmla="*/ 0 w 38871"/>
                  <a:gd name="T10" fmla="*/ 0 h 21600"/>
                  <a:gd name="T11" fmla="*/ 38871 w 38871"/>
                  <a:gd name="T12" fmla="*/ 21600 h 21600"/>
                </a:gdLst>
                <a:ahLst/>
                <a:cxnLst>
                  <a:cxn ang="T6">
                    <a:pos x="T0" y="T1"/>
                  </a:cxn>
                  <a:cxn ang="T7">
                    <a:pos x="T2" y="T3"/>
                  </a:cxn>
                  <a:cxn ang="T8">
                    <a:pos x="T4" y="T5"/>
                  </a:cxn>
                </a:cxnLst>
                <a:rect l="T9" t="T10" r="T11" b="T12"/>
                <a:pathLst>
                  <a:path w="38871" h="21600" fill="none" extrusionOk="0">
                    <a:moveTo>
                      <a:pt x="38870" y="12350"/>
                    </a:moveTo>
                    <a:cubicBezTo>
                      <a:pt x="34831" y="18145"/>
                      <a:pt x="28213" y="21599"/>
                      <a:pt x="21150" y="21600"/>
                    </a:cubicBezTo>
                    <a:cubicBezTo>
                      <a:pt x="10910" y="21600"/>
                      <a:pt x="2077" y="14410"/>
                      <a:pt x="-1" y="4384"/>
                    </a:cubicBezTo>
                  </a:path>
                  <a:path w="38871" h="21600" stroke="0" extrusionOk="0">
                    <a:moveTo>
                      <a:pt x="38870" y="12350"/>
                    </a:moveTo>
                    <a:cubicBezTo>
                      <a:pt x="34831" y="18145"/>
                      <a:pt x="28213" y="21599"/>
                      <a:pt x="21150" y="21600"/>
                    </a:cubicBezTo>
                    <a:cubicBezTo>
                      <a:pt x="10910" y="21600"/>
                      <a:pt x="2077" y="14410"/>
                      <a:pt x="-1" y="4384"/>
                    </a:cubicBezTo>
                    <a:lnTo>
                      <a:pt x="21150" y="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grpSp>
        <p:pic>
          <p:nvPicPr>
            <p:cNvPr id="137" name="Picture 5" descr="AP"/>
            <p:cNvPicPr>
              <a:picLocks noChangeAspect="1" noChangeArrowheads="1"/>
            </p:cNvPicPr>
            <p:nvPr/>
          </p:nvPicPr>
          <p:blipFill>
            <a:blip r:embed="rId6" cstate="print"/>
            <a:srcRect/>
            <a:stretch>
              <a:fillRect/>
            </a:stretch>
          </p:blipFill>
          <p:spPr bwMode="auto">
            <a:xfrm>
              <a:off x="5334000" y="3892550"/>
              <a:ext cx="733425" cy="619125"/>
            </a:xfrm>
            <a:prstGeom prst="rect">
              <a:avLst/>
            </a:prstGeom>
            <a:noFill/>
            <a:ln w="9525">
              <a:noFill/>
              <a:miter lim="800000"/>
              <a:headEnd/>
              <a:tailEnd/>
            </a:ln>
          </p:spPr>
        </p:pic>
        <p:sp>
          <p:nvSpPr>
            <p:cNvPr id="138" name="Text Box 106"/>
            <p:cNvSpPr txBox="1">
              <a:spLocks noChangeArrowheads="1"/>
            </p:cNvSpPr>
            <p:nvPr/>
          </p:nvSpPr>
          <p:spPr bwMode="auto">
            <a:xfrm>
              <a:off x="5410200" y="46545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WiFi AP</a:t>
              </a:r>
            </a:p>
          </p:txBody>
        </p:sp>
        <p:sp>
          <p:nvSpPr>
            <p:cNvPr id="139" name="Line 6"/>
            <p:cNvSpPr>
              <a:spLocks noChangeShapeType="1"/>
            </p:cNvSpPr>
            <p:nvPr/>
          </p:nvSpPr>
          <p:spPr bwMode="gray">
            <a:xfrm flipV="1">
              <a:off x="2895600" y="3663950"/>
              <a:ext cx="304800" cy="1524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0" name="Line 6"/>
            <p:cNvSpPr>
              <a:spLocks noChangeShapeType="1"/>
            </p:cNvSpPr>
            <p:nvPr/>
          </p:nvSpPr>
          <p:spPr bwMode="gray">
            <a:xfrm flipV="1">
              <a:off x="3886200" y="3816350"/>
              <a:ext cx="0" cy="2286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1" name="Line 6"/>
            <p:cNvSpPr>
              <a:spLocks noChangeShapeType="1"/>
            </p:cNvSpPr>
            <p:nvPr/>
          </p:nvSpPr>
          <p:spPr bwMode="gray">
            <a:xfrm flipV="1">
              <a:off x="3810000" y="2292350"/>
              <a:ext cx="0" cy="3048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2" name="Line 6"/>
            <p:cNvSpPr>
              <a:spLocks noChangeShapeType="1"/>
            </p:cNvSpPr>
            <p:nvPr/>
          </p:nvSpPr>
          <p:spPr bwMode="gray">
            <a:xfrm flipH="1" flipV="1">
              <a:off x="2895600" y="2825750"/>
              <a:ext cx="228600" cy="1524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3" name="Text Box 106"/>
            <p:cNvSpPr txBox="1">
              <a:spLocks noChangeArrowheads="1"/>
            </p:cNvSpPr>
            <p:nvPr/>
          </p:nvSpPr>
          <p:spPr bwMode="auto">
            <a:xfrm>
              <a:off x="3124200" y="19113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A1</a:t>
              </a:r>
            </a:p>
          </p:txBody>
        </p:sp>
        <p:sp>
          <p:nvSpPr>
            <p:cNvPr id="144" name="Text Box 106"/>
            <p:cNvSpPr txBox="1">
              <a:spLocks noChangeArrowheads="1"/>
            </p:cNvSpPr>
            <p:nvPr/>
          </p:nvSpPr>
          <p:spPr bwMode="auto">
            <a:xfrm>
              <a:off x="3429000" y="4197350"/>
              <a:ext cx="9715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A2</a:t>
              </a:r>
            </a:p>
          </p:txBody>
        </p:sp>
        <p:sp>
          <p:nvSpPr>
            <p:cNvPr id="145" name="Text Box 106"/>
            <p:cNvSpPr txBox="1">
              <a:spLocks noChangeArrowheads="1"/>
            </p:cNvSpPr>
            <p:nvPr/>
          </p:nvSpPr>
          <p:spPr bwMode="auto">
            <a:xfrm>
              <a:off x="1905000" y="25209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B1</a:t>
              </a:r>
            </a:p>
          </p:txBody>
        </p:sp>
        <p:sp>
          <p:nvSpPr>
            <p:cNvPr id="146" name="Text Box 106"/>
            <p:cNvSpPr txBox="1">
              <a:spLocks noChangeArrowheads="1"/>
            </p:cNvSpPr>
            <p:nvPr/>
          </p:nvSpPr>
          <p:spPr bwMode="auto">
            <a:xfrm>
              <a:off x="1981200" y="38163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B2</a:t>
              </a:r>
            </a:p>
          </p:txBody>
        </p:sp>
        <p:sp>
          <p:nvSpPr>
            <p:cNvPr id="147" name="Text Box 106"/>
            <p:cNvSpPr txBox="1">
              <a:spLocks noChangeArrowheads="1"/>
            </p:cNvSpPr>
            <p:nvPr/>
          </p:nvSpPr>
          <p:spPr bwMode="auto">
            <a:xfrm>
              <a:off x="1447800" y="1606550"/>
              <a:ext cx="1809750" cy="397746"/>
            </a:xfrm>
            <a:prstGeom prst="rect">
              <a:avLst/>
            </a:prstGeom>
            <a:noFill/>
            <a:ln w="9525">
              <a:noFill/>
              <a:miter lim="800000"/>
              <a:headEnd/>
              <a:tailEnd/>
            </a:ln>
          </p:spPr>
          <p:txBody>
            <a:bodyPr lIns="0" tIns="0" rIns="0" bIns="0">
              <a:spAutoFit/>
            </a:bodyPr>
            <a:lstStyle/>
            <a:p>
              <a:pPr algn="ctr" defTabSz="914400"/>
              <a:r>
                <a:rPr lang="en-US" b="1" dirty="0">
                  <a:solidFill>
                    <a:prstClr val="black"/>
                  </a:solidFill>
                  <a:latin typeface="Trebuchet MS" pitchFamily="34" charset="0"/>
                </a:rPr>
                <a:t>Regional Data centers (RDC)</a:t>
              </a:r>
            </a:p>
          </p:txBody>
        </p:sp>
        <p:pic>
          <p:nvPicPr>
            <p:cNvPr id="148" name="Picture 237" descr="iphone"/>
            <p:cNvPicPr>
              <a:picLocks noChangeAspect="1" noChangeArrowheads="1"/>
            </p:cNvPicPr>
            <p:nvPr/>
          </p:nvPicPr>
          <p:blipFill>
            <a:blip r:embed="rId7" cstate="print"/>
            <a:srcRect/>
            <a:stretch>
              <a:fillRect/>
            </a:stretch>
          </p:blipFill>
          <p:spPr bwMode="auto">
            <a:xfrm>
              <a:off x="6629400" y="4425950"/>
              <a:ext cx="685800" cy="838200"/>
            </a:xfrm>
            <a:prstGeom prst="rect">
              <a:avLst/>
            </a:prstGeom>
            <a:noFill/>
            <a:ln w="9525">
              <a:noFill/>
              <a:miter lim="800000"/>
              <a:headEnd/>
              <a:tailEnd/>
            </a:ln>
          </p:spPr>
        </p:pic>
        <p:sp>
          <p:nvSpPr>
            <p:cNvPr id="149" name="Freeform 9"/>
            <p:cNvSpPr>
              <a:spLocks/>
            </p:cNvSpPr>
            <p:nvPr/>
          </p:nvSpPr>
          <p:spPr bwMode="auto">
            <a:xfrm rot="-2151665" flipH="1" flipV="1">
              <a:off x="6096000" y="4197350"/>
              <a:ext cx="530225" cy="525463"/>
            </a:xfrm>
            <a:custGeom>
              <a:avLst/>
              <a:gdLst>
                <a:gd name="T0" fmla="*/ 0 w 794"/>
                <a:gd name="T1" fmla="*/ 0 h 870"/>
                <a:gd name="T2" fmla="*/ 2147483647 w 794"/>
                <a:gd name="T3" fmla="*/ 2147483647 h 870"/>
                <a:gd name="T4" fmla="*/ 2147483647 w 794"/>
                <a:gd name="T5" fmla="*/ 2147483647 h 870"/>
                <a:gd name="T6" fmla="*/ 2147483647 w 794"/>
                <a:gd name="T7" fmla="*/ 2147483647 h 870"/>
                <a:gd name="T8" fmla="*/ 2147483647 w 794"/>
                <a:gd name="T9" fmla="*/ 2147483647 h 870"/>
                <a:gd name="T10" fmla="*/ 2147483647 w 794"/>
                <a:gd name="T11" fmla="*/ 2147483647 h 870"/>
                <a:gd name="T12" fmla="*/ 0 w 794"/>
                <a:gd name="T13" fmla="*/ 0 h 870"/>
                <a:gd name="T14" fmla="*/ 0 60000 65536"/>
                <a:gd name="T15" fmla="*/ 0 60000 65536"/>
                <a:gd name="T16" fmla="*/ 0 60000 65536"/>
                <a:gd name="T17" fmla="*/ 0 60000 65536"/>
                <a:gd name="T18" fmla="*/ 0 60000 65536"/>
                <a:gd name="T19" fmla="*/ 0 60000 65536"/>
                <a:gd name="T20" fmla="*/ 0 60000 65536"/>
                <a:gd name="T21" fmla="*/ 0 w 794"/>
                <a:gd name="T22" fmla="*/ 0 h 870"/>
                <a:gd name="T23" fmla="*/ 794 w 794"/>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4" h="870">
                  <a:moveTo>
                    <a:pt x="0" y="0"/>
                  </a:moveTo>
                  <a:lnTo>
                    <a:pt x="496" y="421"/>
                  </a:lnTo>
                  <a:lnTo>
                    <a:pt x="382" y="466"/>
                  </a:lnTo>
                  <a:lnTo>
                    <a:pt x="793" y="869"/>
                  </a:lnTo>
                  <a:lnTo>
                    <a:pt x="298" y="449"/>
                  </a:lnTo>
                  <a:lnTo>
                    <a:pt x="414" y="404"/>
                  </a:lnTo>
                  <a:lnTo>
                    <a:pt x="0" y="0"/>
                  </a:lnTo>
                </a:path>
              </a:pathLst>
            </a:custGeom>
            <a:solidFill>
              <a:schemeClr val="bg2"/>
            </a:solidFill>
            <a:ln w="12700" cap="rnd">
              <a:solidFill>
                <a:schemeClr val="bg2"/>
              </a:solidFill>
              <a:round/>
              <a:headEnd type="none" w="sm" len="sm"/>
              <a:tailEnd type="none" w="sm" len="sm"/>
            </a:ln>
          </p:spPr>
          <p:txBody>
            <a:bodyPr/>
            <a:lstStyle/>
            <a:p>
              <a:pPr defTabSz="914400"/>
              <a:endParaRPr lang="en-US">
                <a:solidFill>
                  <a:prstClr val="black"/>
                </a:solidFill>
                <a:latin typeface="Calibri"/>
              </a:endParaRPr>
            </a:p>
          </p:txBody>
        </p:sp>
        <p:sp>
          <p:nvSpPr>
            <p:cNvPr id="150" name="AutoShape 23"/>
            <p:cNvSpPr>
              <a:spLocks noChangeArrowheads="1"/>
            </p:cNvSpPr>
            <p:nvPr/>
          </p:nvSpPr>
          <p:spPr bwMode="auto">
            <a:xfrm>
              <a:off x="5487988" y="2614613"/>
              <a:ext cx="798512" cy="484187"/>
            </a:xfrm>
            <a:prstGeom prst="cube">
              <a:avLst>
                <a:gd name="adj" fmla="val 11505"/>
              </a:avLst>
            </a:prstGeom>
            <a:solidFill>
              <a:srgbClr val="E7E5F3"/>
            </a:solidFill>
            <a:ln w="12700">
              <a:solidFill>
                <a:schemeClr val="bg2"/>
              </a:solidFill>
              <a:miter lim="800000"/>
              <a:headEnd/>
              <a:tailEnd/>
            </a:ln>
          </p:spPr>
          <p:txBody>
            <a:bodyPr wrap="none" anchor="ctr"/>
            <a:lstStyle/>
            <a:p>
              <a:pPr algn="ctr" defTabSz="914400" eaLnBrk="0" hangingPunct="0"/>
              <a:r>
                <a:rPr lang="en-US" sz="1400" b="1">
                  <a:solidFill>
                    <a:prstClr val="black"/>
                  </a:solidFill>
                  <a:latin typeface="Trebuchet MS" pitchFamily="34" charset="0"/>
                </a:rPr>
                <a:t>RNC</a:t>
              </a:r>
            </a:p>
          </p:txBody>
        </p:sp>
        <p:pic>
          <p:nvPicPr>
            <p:cNvPr id="151" name="Picture 181"/>
            <p:cNvPicPr>
              <a:picLocks noChangeAspect="1" noChangeArrowheads="1"/>
            </p:cNvPicPr>
            <p:nvPr/>
          </p:nvPicPr>
          <p:blipFill>
            <a:blip r:embed="rId8" cstate="print"/>
            <a:srcRect/>
            <a:stretch>
              <a:fillRect/>
            </a:stretch>
          </p:blipFill>
          <p:spPr bwMode="auto">
            <a:xfrm>
              <a:off x="1981200" y="3892550"/>
              <a:ext cx="260350" cy="496888"/>
            </a:xfrm>
            <a:prstGeom prst="rect">
              <a:avLst/>
            </a:prstGeom>
            <a:noFill/>
            <a:ln w="9525">
              <a:noFill/>
              <a:miter lim="800000"/>
              <a:headEnd/>
              <a:tailEnd/>
            </a:ln>
          </p:spPr>
        </p:pic>
        <p:pic>
          <p:nvPicPr>
            <p:cNvPr id="152" name="Picture 252"/>
            <p:cNvPicPr>
              <a:picLocks noChangeAspect="1" noChangeArrowheads="1"/>
            </p:cNvPicPr>
            <p:nvPr/>
          </p:nvPicPr>
          <p:blipFill>
            <a:blip r:embed="rId9" cstate="print"/>
            <a:srcRect/>
            <a:stretch>
              <a:fillRect/>
            </a:stretch>
          </p:blipFill>
          <p:spPr bwMode="auto">
            <a:xfrm>
              <a:off x="1981200" y="3435350"/>
              <a:ext cx="279400" cy="457200"/>
            </a:xfrm>
            <a:prstGeom prst="rect">
              <a:avLst/>
            </a:prstGeom>
            <a:noFill/>
            <a:ln w="19050">
              <a:noFill/>
              <a:miter lim="800000"/>
              <a:headEnd/>
              <a:tailEnd/>
            </a:ln>
          </p:spPr>
        </p:pic>
        <p:sp>
          <p:nvSpPr>
            <p:cNvPr id="153" name="Oval 253"/>
            <p:cNvSpPr>
              <a:spLocks noChangeArrowheads="1"/>
            </p:cNvSpPr>
            <p:nvPr/>
          </p:nvSpPr>
          <p:spPr bwMode="auto">
            <a:xfrm>
              <a:off x="2286000" y="3587750"/>
              <a:ext cx="42863" cy="50800"/>
            </a:xfrm>
            <a:prstGeom prst="ellipse">
              <a:avLst/>
            </a:prstGeom>
            <a:solidFill>
              <a:srgbClr val="3366FF"/>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4" name="Oval 254"/>
            <p:cNvSpPr>
              <a:spLocks noChangeArrowheads="1"/>
            </p:cNvSpPr>
            <p:nvPr/>
          </p:nvSpPr>
          <p:spPr bwMode="auto">
            <a:xfrm>
              <a:off x="2286000" y="4273550"/>
              <a:ext cx="42863" cy="50800"/>
            </a:xfrm>
            <a:prstGeom prst="ellipse">
              <a:avLst/>
            </a:prstGeom>
            <a:solidFill>
              <a:srgbClr val="3366FF"/>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5" name="Oval 255"/>
            <p:cNvSpPr>
              <a:spLocks noChangeArrowheads="1"/>
            </p:cNvSpPr>
            <p:nvPr/>
          </p:nvSpPr>
          <p:spPr bwMode="auto">
            <a:xfrm>
              <a:off x="2362200" y="4273550"/>
              <a:ext cx="42863" cy="50800"/>
            </a:xfrm>
            <a:prstGeom prst="ellipse">
              <a:avLst/>
            </a:prstGeom>
            <a:solidFill>
              <a:schemeClr val="bg2"/>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6" name="Oval 256"/>
            <p:cNvSpPr>
              <a:spLocks noChangeArrowheads="1"/>
            </p:cNvSpPr>
            <p:nvPr/>
          </p:nvSpPr>
          <p:spPr bwMode="auto">
            <a:xfrm>
              <a:off x="2362200" y="3587750"/>
              <a:ext cx="42863" cy="50800"/>
            </a:xfrm>
            <a:prstGeom prst="ellipse">
              <a:avLst/>
            </a:prstGeom>
            <a:solidFill>
              <a:schemeClr val="bg2"/>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7" name="Text Box 106"/>
            <p:cNvSpPr txBox="1">
              <a:spLocks noChangeArrowheads="1"/>
            </p:cNvSpPr>
            <p:nvPr/>
          </p:nvSpPr>
          <p:spPr bwMode="auto">
            <a:xfrm>
              <a:off x="1066800" y="3435350"/>
              <a:ext cx="1200150" cy="309358"/>
            </a:xfrm>
            <a:prstGeom prst="rect">
              <a:avLst/>
            </a:prstGeom>
            <a:noFill/>
            <a:ln w="9525">
              <a:noFill/>
              <a:miter lim="800000"/>
              <a:headEnd/>
              <a:tailEnd/>
            </a:ln>
          </p:spPr>
          <p:txBody>
            <a:bodyPr lIns="0" tIns="0" rIns="0" bIns="0">
              <a:spAutoFit/>
            </a:bodyPr>
            <a:lstStyle/>
            <a:p>
              <a:pPr algn="ctr" defTabSz="914400"/>
              <a:r>
                <a:rPr lang="en-US" sz="1400" b="1">
                  <a:solidFill>
                    <a:prstClr val="black"/>
                  </a:solidFill>
                  <a:latin typeface="Trebuchet MS" pitchFamily="34" charset="0"/>
                </a:rPr>
                <a:t>Storage </a:t>
              </a:r>
            </a:p>
            <a:p>
              <a:pPr algn="ctr" defTabSz="914400"/>
              <a:r>
                <a:rPr lang="en-US" sz="1400" b="1">
                  <a:solidFill>
                    <a:prstClr val="black"/>
                  </a:solidFill>
                  <a:latin typeface="Trebuchet MS" pitchFamily="34" charset="0"/>
                </a:rPr>
                <a:t>nodes</a:t>
              </a:r>
            </a:p>
          </p:txBody>
        </p:sp>
        <p:sp>
          <p:nvSpPr>
            <p:cNvPr id="158" name="Text Box 106"/>
            <p:cNvSpPr txBox="1">
              <a:spLocks noChangeArrowheads="1"/>
            </p:cNvSpPr>
            <p:nvPr/>
          </p:nvSpPr>
          <p:spPr bwMode="auto">
            <a:xfrm>
              <a:off x="990600" y="3968750"/>
              <a:ext cx="1200150" cy="309358"/>
            </a:xfrm>
            <a:prstGeom prst="rect">
              <a:avLst/>
            </a:prstGeom>
            <a:noFill/>
            <a:ln w="9525">
              <a:noFill/>
              <a:miter lim="800000"/>
              <a:headEnd/>
              <a:tailEnd/>
            </a:ln>
          </p:spPr>
          <p:txBody>
            <a:bodyPr lIns="0" tIns="0" rIns="0" bIns="0">
              <a:spAutoFit/>
            </a:bodyPr>
            <a:lstStyle/>
            <a:p>
              <a:pPr algn="ctr" defTabSz="914400"/>
              <a:r>
                <a:rPr lang="en-US" sz="1400" b="1">
                  <a:solidFill>
                    <a:prstClr val="black"/>
                  </a:solidFill>
                  <a:latin typeface="Trebuchet MS" pitchFamily="34" charset="0"/>
                </a:rPr>
                <a:t>Compute</a:t>
              </a:r>
            </a:p>
            <a:p>
              <a:pPr algn="ctr" defTabSz="914400"/>
              <a:r>
                <a:rPr lang="en-US" sz="1400" b="1">
                  <a:solidFill>
                    <a:prstClr val="black"/>
                  </a:solidFill>
                  <a:latin typeface="Trebuchet MS" pitchFamily="34" charset="0"/>
                </a:rPr>
                <a:t>nodes</a:t>
              </a:r>
            </a:p>
          </p:txBody>
        </p:sp>
        <p:sp>
          <p:nvSpPr>
            <p:cNvPr id="159" name="Line 261"/>
            <p:cNvSpPr>
              <a:spLocks noChangeShapeType="1"/>
            </p:cNvSpPr>
            <p:nvPr/>
          </p:nvSpPr>
          <p:spPr bwMode="auto">
            <a:xfrm flipV="1">
              <a:off x="4724400" y="4578350"/>
              <a:ext cx="609600" cy="45720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0" name="Line 263"/>
            <p:cNvSpPr>
              <a:spLocks noChangeShapeType="1"/>
            </p:cNvSpPr>
            <p:nvPr/>
          </p:nvSpPr>
          <p:spPr bwMode="auto">
            <a:xfrm flipV="1">
              <a:off x="4724400" y="2597150"/>
              <a:ext cx="457200" cy="243840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1" name="Line 264"/>
            <p:cNvSpPr>
              <a:spLocks noChangeShapeType="1"/>
            </p:cNvSpPr>
            <p:nvPr/>
          </p:nvSpPr>
          <p:spPr bwMode="auto">
            <a:xfrm flipV="1">
              <a:off x="4724400" y="3816350"/>
              <a:ext cx="685800" cy="121920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2" name="Line 265"/>
            <p:cNvSpPr>
              <a:spLocks noChangeShapeType="1"/>
            </p:cNvSpPr>
            <p:nvPr/>
          </p:nvSpPr>
          <p:spPr bwMode="auto">
            <a:xfrm flipV="1">
              <a:off x="4724400" y="5035550"/>
              <a:ext cx="1981200" cy="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3" name="Text Box 106"/>
            <p:cNvSpPr txBox="1">
              <a:spLocks noChangeArrowheads="1"/>
            </p:cNvSpPr>
            <p:nvPr/>
          </p:nvSpPr>
          <p:spPr bwMode="auto">
            <a:xfrm>
              <a:off x="3581400" y="5111750"/>
              <a:ext cx="2286000" cy="397746"/>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Possible locations</a:t>
              </a:r>
            </a:p>
            <a:p>
              <a:pPr algn="ctr" defTabSz="914400"/>
              <a:r>
                <a:rPr lang="en-US" b="1">
                  <a:solidFill>
                    <a:prstClr val="black"/>
                  </a:solidFill>
                  <a:latin typeface="Trebuchet MS" pitchFamily="34" charset="0"/>
                </a:rPr>
                <a:t>of cloudlet</a:t>
              </a:r>
            </a:p>
          </p:txBody>
        </p:sp>
      </p:gr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4647418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mCloud</a:t>
            </a:r>
            <a:r>
              <a:rPr lang="en-US" dirty="0" smtClean="0"/>
              <a:t> Programming Model</a:t>
            </a:r>
            <a:endParaRPr lang="en-US" dirty="0"/>
          </a:p>
        </p:txBody>
      </p:sp>
      <p:sp>
        <p:nvSpPr>
          <p:cNvPr id="3" name="Content Placeholder 2"/>
          <p:cNvSpPr>
            <a:spLocks noGrp="1"/>
          </p:cNvSpPr>
          <p:nvPr>
            <p:ph idx="1"/>
          </p:nvPr>
        </p:nvSpPr>
        <p:spPr>
          <a:xfrm>
            <a:off x="457199" y="1533339"/>
            <a:ext cx="8447741" cy="4869329"/>
          </a:xfrm>
        </p:spPr>
        <p:txBody>
          <a:bodyPr>
            <a:normAutofit/>
          </a:bodyPr>
          <a:lstStyle/>
          <a:p>
            <a:r>
              <a:rPr lang="en-US" sz="2600" dirty="0" smtClean="0"/>
              <a:t>MAUI: RPC based offloading architecture</a:t>
            </a:r>
          </a:p>
          <a:p>
            <a:r>
              <a:rPr lang="en-US" sz="2600" dirty="0" err="1" smtClean="0"/>
              <a:t>CloneCloud</a:t>
            </a:r>
            <a:r>
              <a:rPr lang="en-US" sz="2600" dirty="0" smtClean="0"/>
              <a:t>: tight synchronization between cloud and phone</a:t>
            </a:r>
          </a:p>
          <a:p>
            <a:r>
              <a:rPr lang="en-US" sz="2600" dirty="0"/>
              <a:t>Odessa: data-flow graph to exploit parallelism in perception </a:t>
            </a:r>
            <a:r>
              <a:rPr lang="en-US" sz="2600" dirty="0" smtClean="0"/>
              <a:t>applications</a:t>
            </a:r>
          </a:p>
          <a:p>
            <a:r>
              <a:rPr lang="en-US" sz="2600" dirty="0" smtClean="0"/>
              <a:t>COMET: distributed shared memory</a:t>
            </a:r>
          </a:p>
          <a:p>
            <a:r>
              <a:rPr lang="en-US" sz="2600" dirty="0" smtClean="0"/>
              <a:t>MAUI, </a:t>
            </a:r>
            <a:r>
              <a:rPr lang="en-US" sz="2600" dirty="0" err="1" smtClean="0"/>
              <a:t>CloneCloud</a:t>
            </a:r>
            <a:r>
              <a:rPr lang="en-US" sz="2600" dirty="0" smtClean="0"/>
              <a:t> , Odessa all have profiler, solver</a:t>
            </a:r>
            <a:endParaRPr lang="en-US" sz="2600"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876770883"/>
              </p:ext>
            </p:extLst>
          </p:nvPr>
        </p:nvGraphicFramePr>
        <p:xfrm>
          <a:off x="1030940" y="4837339"/>
          <a:ext cx="6411260" cy="1369599"/>
        </p:xfrm>
        <a:graphic>
          <a:graphicData uri="http://schemas.openxmlformats.org/drawingml/2006/table">
            <a:tbl>
              <a:tblPr firstRow="1" bandRow="1">
                <a:tableStyleId>{5C22544A-7EE6-4342-B048-85BDC9FD1C3A}</a:tableStyleId>
              </a:tblPr>
              <a:tblGrid>
                <a:gridCol w="1282252"/>
                <a:gridCol w="1282252"/>
                <a:gridCol w="1360757"/>
                <a:gridCol w="1203747"/>
                <a:gridCol w="1282252"/>
              </a:tblGrid>
              <a:tr h="455200">
                <a:tc>
                  <a:txBody>
                    <a:bodyPr/>
                    <a:lstStyle/>
                    <a:p>
                      <a:endParaRPr lang="en-US" dirty="0"/>
                    </a:p>
                  </a:txBody>
                  <a:tcPr/>
                </a:tc>
                <a:tc>
                  <a:txBody>
                    <a:bodyPr/>
                    <a:lstStyle/>
                    <a:p>
                      <a:r>
                        <a:rPr lang="en-US" dirty="0" smtClean="0"/>
                        <a:t>MAUI</a:t>
                      </a:r>
                      <a:endParaRPr lang="en-US" dirty="0"/>
                    </a:p>
                  </a:txBody>
                  <a:tcPr/>
                </a:tc>
                <a:tc>
                  <a:txBody>
                    <a:bodyPr/>
                    <a:lstStyle/>
                    <a:p>
                      <a:r>
                        <a:rPr lang="en-US" dirty="0" err="1" smtClean="0"/>
                        <a:t>CloneCloud</a:t>
                      </a:r>
                      <a:endParaRPr lang="en-US" dirty="0"/>
                    </a:p>
                  </a:txBody>
                  <a:tcPr/>
                </a:tc>
                <a:tc>
                  <a:txBody>
                    <a:bodyPr/>
                    <a:lstStyle/>
                    <a:p>
                      <a:r>
                        <a:rPr lang="en-US" dirty="0" smtClean="0"/>
                        <a:t>Odessa</a:t>
                      </a:r>
                      <a:endParaRPr lang="en-US" dirty="0"/>
                    </a:p>
                  </a:txBody>
                  <a:tcPr/>
                </a:tc>
                <a:tc>
                  <a:txBody>
                    <a:bodyPr/>
                    <a:lstStyle/>
                    <a:p>
                      <a:r>
                        <a:rPr lang="en-US" dirty="0" smtClean="0"/>
                        <a:t>COMET</a:t>
                      </a:r>
                      <a:endParaRPr lang="en-US" dirty="0"/>
                    </a:p>
                  </a:txBody>
                  <a:tcPr/>
                </a:tc>
              </a:tr>
              <a:tr h="586359">
                <a:tc>
                  <a:txBody>
                    <a:bodyPr/>
                    <a:lstStyle/>
                    <a:p>
                      <a:r>
                        <a:rPr lang="en-US" dirty="0" smtClean="0"/>
                        <a:t>Remote</a:t>
                      </a:r>
                      <a:r>
                        <a:rPr lang="en-US" baseline="0" dirty="0" smtClean="0"/>
                        <a:t> execution unit</a:t>
                      </a:r>
                    </a:p>
                  </a:txBody>
                  <a:tcPr/>
                </a:tc>
                <a:tc>
                  <a:txBody>
                    <a:bodyPr/>
                    <a:lstStyle/>
                    <a:p>
                      <a:r>
                        <a:rPr lang="en-US" dirty="0" smtClean="0"/>
                        <a:t>Methods (RMI)</a:t>
                      </a:r>
                      <a:endParaRPr lang="en-US" dirty="0"/>
                    </a:p>
                  </a:txBody>
                  <a:tcPr/>
                </a:tc>
                <a:tc>
                  <a:txBody>
                    <a:bodyPr/>
                    <a:lstStyle/>
                    <a:p>
                      <a:r>
                        <a:rPr lang="en-US" dirty="0" smtClean="0"/>
                        <a:t>Threads (method entry/exit)</a:t>
                      </a:r>
                      <a:endParaRPr lang="en-US" dirty="0"/>
                    </a:p>
                  </a:txBody>
                  <a:tcPr/>
                </a:tc>
                <a:tc>
                  <a:txBody>
                    <a:bodyPr/>
                    <a:lstStyle/>
                    <a:p>
                      <a:r>
                        <a:rPr lang="en-US" dirty="0" smtClean="0"/>
                        <a:t>Tasks</a:t>
                      </a:r>
                      <a:endParaRPr lang="en-US" dirty="0"/>
                    </a:p>
                  </a:txBody>
                  <a:tcPr/>
                </a:tc>
                <a:tc>
                  <a:txBody>
                    <a:bodyPr/>
                    <a:lstStyle/>
                    <a:p>
                      <a:r>
                        <a:rPr lang="en-US" dirty="0" smtClean="0"/>
                        <a:t>Threads (</a:t>
                      </a:r>
                      <a:r>
                        <a:rPr lang="en-US" smtClean="0"/>
                        <a:t>any place)</a:t>
                      </a:r>
                      <a:endParaRPr lang="en-US" dirty="0"/>
                    </a:p>
                  </a:txBody>
                  <a:tcPr/>
                </a:tc>
              </a:tr>
            </a:tbl>
          </a:graphicData>
        </a:graphic>
      </p:graphicFrame>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5275248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MAUI</a:t>
            </a:r>
            <a:endParaRPr lang="en-US" dirty="0"/>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r>
              <a:rPr lang="en-US" dirty="0" smtClean="0"/>
              <a:t>Combine extensive profiling with an ILP solver</a:t>
            </a:r>
          </a:p>
          <a:p>
            <a:pPr lvl="1"/>
            <a:r>
              <a:rPr lang="en-US" dirty="0" smtClean="0"/>
              <a:t>Makes dynamic offload decisions</a:t>
            </a:r>
          </a:p>
          <a:p>
            <a:pPr lvl="1"/>
            <a:r>
              <a:rPr lang="en-US" dirty="0" smtClean="0"/>
              <a:t>Optimize for energy reduction</a:t>
            </a:r>
          </a:p>
          <a:p>
            <a:pPr lvl="1"/>
            <a:r>
              <a:rPr lang="en-US" dirty="0" smtClean="0"/>
              <a:t>Profile: device, network, application</a:t>
            </a:r>
          </a:p>
          <a:p>
            <a:endParaRPr lang="en-US" dirty="0" smtClean="0"/>
          </a:p>
          <a:p>
            <a:r>
              <a:rPr lang="en-US" dirty="0" smtClean="0"/>
              <a:t>Leverage modern language runtime (.NET CLR)</a:t>
            </a:r>
          </a:p>
          <a:p>
            <a:pPr lvl="1"/>
            <a:r>
              <a:rPr lang="en-US" dirty="0"/>
              <a:t>Portability: </a:t>
            </a:r>
          </a:p>
          <a:p>
            <a:pPr lvl="2"/>
            <a:r>
              <a:rPr lang="en-US" dirty="0"/>
              <a:t>Mobile (ARM) </a:t>
            </a:r>
            <a:r>
              <a:rPr lang="en-US" dirty="0" err="1"/>
              <a:t>vs</a:t>
            </a:r>
            <a:r>
              <a:rPr lang="en-US" dirty="0"/>
              <a:t> Server (x86)</a:t>
            </a:r>
          </a:p>
          <a:p>
            <a:pPr lvl="2"/>
            <a:r>
              <a:rPr lang="en-US" dirty="0"/>
              <a:t>.NET Framework Common Intermediate Language</a:t>
            </a:r>
          </a:p>
          <a:p>
            <a:pPr lvl="1"/>
            <a:r>
              <a:rPr lang="en-US" dirty="0"/>
              <a:t>Type-Safety and Serialization: </a:t>
            </a:r>
          </a:p>
          <a:p>
            <a:pPr lvl="2"/>
            <a:r>
              <a:rPr lang="en-US" dirty="0"/>
              <a:t>Automate state extraction</a:t>
            </a:r>
          </a:p>
          <a:p>
            <a:pPr lvl="1"/>
            <a:r>
              <a:rPr lang="en-US" dirty="0"/>
              <a:t>Reflection: </a:t>
            </a:r>
          </a:p>
          <a:p>
            <a:pPr lvl="2"/>
            <a:r>
              <a:rPr lang="en-US" dirty="0"/>
              <a:t>Identifies methods with [</a:t>
            </a:r>
            <a:r>
              <a:rPr lang="en-US" dirty="0" err="1"/>
              <a:t>Remoteable</a:t>
            </a:r>
            <a:r>
              <a:rPr lang="en-US" dirty="0"/>
              <a:t>] tag</a:t>
            </a:r>
          </a:p>
          <a:p>
            <a:pPr lvl="2"/>
            <a:r>
              <a:rPr lang="en-US" dirty="0"/>
              <a:t>Automates generation of RPC stubs</a:t>
            </a:r>
          </a:p>
          <a:p>
            <a:pPr lvl="3"/>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008303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p:cNvCxnSpPr/>
          <p:nvPr/>
        </p:nvCxnSpPr>
        <p:spPr>
          <a:xfrm rot="5400000">
            <a:off x="2171700" y="4000500"/>
            <a:ext cx="44958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01" name="TextBox 4"/>
          <p:cNvSpPr txBox="1">
            <a:spLocks noChangeArrowheads="1"/>
          </p:cNvSpPr>
          <p:nvPr/>
        </p:nvSpPr>
        <p:spPr bwMode="auto">
          <a:xfrm>
            <a:off x="5561013" y="5862638"/>
            <a:ext cx="1677987" cy="461962"/>
          </a:xfrm>
          <a:prstGeom prst="rect">
            <a:avLst/>
          </a:prstGeom>
          <a:noFill/>
          <a:ln w="9525">
            <a:noFill/>
            <a:miter lim="800000"/>
            <a:headEnd/>
            <a:tailEnd/>
          </a:ln>
          <a:effectLst/>
        </p:spPr>
        <p:txBody>
          <a:bodyPr wrap="none">
            <a:spAutoFit/>
          </a:bodyPr>
          <a:lstStyle/>
          <a:p>
            <a:pPr defTabSz="914400"/>
            <a:r>
              <a:rPr lang="en-US" sz="2400" dirty="0">
                <a:solidFill>
                  <a:prstClr val="black"/>
                </a:solidFill>
                <a:latin typeface="Calibri" pitchFamily="34" charset="0"/>
              </a:rPr>
              <a:t>Maui server</a:t>
            </a:r>
          </a:p>
        </p:txBody>
      </p:sp>
      <p:sp>
        <p:nvSpPr>
          <p:cNvPr id="102" name="TextBox 7"/>
          <p:cNvSpPr txBox="1">
            <a:spLocks noChangeArrowheads="1"/>
          </p:cNvSpPr>
          <p:nvPr/>
        </p:nvSpPr>
        <p:spPr bwMode="auto">
          <a:xfrm>
            <a:off x="1598613" y="5864225"/>
            <a:ext cx="1728787" cy="460375"/>
          </a:xfrm>
          <a:prstGeom prst="rect">
            <a:avLst/>
          </a:prstGeom>
          <a:noFill/>
          <a:ln w="9525">
            <a:noFill/>
            <a:miter lim="800000"/>
            <a:headEnd/>
            <a:tailEnd/>
          </a:ln>
          <a:effectLst/>
        </p:spPr>
        <p:txBody>
          <a:bodyPr wrap="none">
            <a:spAutoFit/>
          </a:bodyPr>
          <a:lstStyle/>
          <a:p>
            <a:pPr defTabSz="914400"/>
            <a:r>
              <a:rPr lang="en-US" sz="2400" dirty="0">
                <a:solidFill>
                  <a:prstClr val="black"/>
                </a:solidFill>
                <a:latin typeface="Calibri" pitchFamily="34" charset="0"/>
              </a:rPr>
              <a:t>Smartphone</a:t>
            </a:r>
          </a:p>
        </p:txBody>
      </p:sp>
      <p:sp>
        <p:nvSpPr>
          <p:cNvPr id="103" name="Rounded Rectangle 102"/>
          <p:cNvSpPr/>
          <p:nvPr/>
        </p:nvSpPr>
        <p:spPr>
          <a:xfrm>
            <a:off x="304800" y="2057400"/>
            <a:ext cx="14478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black"/>
                </a:solidFill>
                <a:latin typeface="Calibri"/>
              </a:rPr>
              <a:t>Application</a:t>
            </a:r>
          </a:p>
        </p:txBody>
      </p:sp>
      <p:grpSp>
        <p:nvGrpSpPr>
          <p:cNvPr id="2" name="Group 32"/>
          <p:cNvGrpSpPr>
            <a:grpSpLocks/>
          </p:cNvGrpSpPr>
          <p:nvPr/>
        </p:nvGrpSpPr>
        <p:grpSpPr bwMode="auto">
          <a:xfrm>
            <a:off x="1828800" y="2057400"/>
            <a:ext cx="1905000" cy="3200400"/>
            <a:chOff x="1981200" y="1295400"/>
            <a:chExt cx="1905000" cy="3200400"/>
          </a:xfrm>
          <a:effectLst/>
        </p:grpSpPr>
        <p:sp>
          <p:nvSpPr>
            <p:cNvPr id="105" name="Rounded Rectangle 104"/>
            <p:cNvSpPr/>
            <p:nvPr/>
          </p:nvSpPr>
          <p:spPr>
            <a:xfrm>
              <a:off x="2209800" y="1828800"/>
              <a:ext cx="1447800" cy="1143000"/>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latin typeface="Calibri"/>
                </a:rPr>
                <a:t>Client Proxy</a:t>
              </a:r>
            </a:p>
          </p:txBody>
        </p:sp>
        <p:sp>
          <p:nvSpPr>
            <p:cNvPr id="106" name="Rounded Rectangle 105"/>
            <p:cNvSpPr/>
            <p:nvPr/>
          </p:nvSpPr>
          <p:spPr>
            <a:xfrm>
              <a:off x="1981200" y="1295400"/>
              <a:ext cx="19050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black"/>
                </a:solidFill>
                <a:latin typeface="Calibri"/>
              </a:endParaRPr>
            </a:p>
          </p:txBody>
        </p:sp>
        <p:sp>
          <p:nvSpPr>
            <p:cNvPr id="107" name="Rounded Rectangle 106"/>
            <p:cNvSpPr/>
            <p:nvPr/>
          </p:nvSpPr>
          <p:spPr>
            <a:xfrm>
              <a:off x="2209800" y="3124200"/>
              <a:ext cx="1447800" cy="434975"/>
            </a:xfrm>
            <a:prstGeom prst="roundRect">
              <a:avLst/>
            </a:prstGeom>
            <a:effectLst/>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r>
                <a:rPr lang="en-US" dirty="0">
                  <a:solidFill>
                    <a:prstClr val="white"/>
                  </a:solidFill>
                  <a:latin typeface="Calibri"/>
                </a:rPr>
                <a:t>Profiler</a:t>
              </a:r>
            </a:p>
          </p:txBody>
        </p:sp>
        <p:sp>
          <p:nvSpPr>
            <p:cNvPr id="108" name="Rounded Rectangle 107"/>
            <p:cNvSpPr/>
            <p:nvPr/>
          </p:nvSpPr>
          <p:spPr>
            <a:xfrm>
              <a:off x="2209800" y="3733800"/>
              <a:ext cx="1447800" cy="434975"/>
            </a:xfrm>
            <a:prstGeom prst="roundRect">
              <a:avLst/>
            </a:prstGeom>
            <a:effectLst/>
          </p:spPr>
          <p:style>
            <a:lnRef idx="1">
              <a:schemeClr val="dk1"/>
            </a:lnRef>
            <a:fillRef idx="3">
              <a:schemeClr val="dk1"/>
            </a:fillRef>
            <a:effectRef idx="2">
              <a:schemeClr val="dk1"/>
            </a:effectRef>
            <a:fontRef idx="minor">
              <a:schemeClr val="lt1"/>
            </a:fontRef>
          </p:style>
          <p:txBody>
            <a:bodyPr anchor="ctr"/>
            <a:lstStyle/>
            <a:p>
              <a:pPr algn="ctr" defTabSz="914400">
                <a:defRPr/>
              </a:pPr>
              <a:r>
                <a:rPr lang="en-US" dirty="0">
                  <a:solidFill>
                    <a:prstClr val="white"/>
                  </a:solidFill>
                  <a:latin typeface="Calibri"/>
                </a:rPr>
                <a:t>Solver</a:t>
              </a:r>
            </a:p>
          </p:txBody>
        </p:sp>
        <p:sp>
          <p:nvSpPr>
            <p:cNvPr id="109" name="TextBox 14"/>
            <p:cNvSpPr txBox="1">
              <a:spLocks noChangeArrowheads="1"/>
            </p:cNvSpPr>
            <p:nvPr/>
          </p:nvSpPr>
          <p:spPr bwMode="auto">
            <a:xfrm>
              <a:off x="2133600" y="1447800"/>
              <a:ext cx="1516249" cy="369332"/>
            </a:xfrm>
            <a:prstGeom prst="rect">
              <a:avLst/>
            </a:prstGeom>
            <a:noFill/>
            <a:ln w="9525">
              <a:noFill/>
              <a:miter lim="800000"/>
              <a:headEnd/>
              <a:tailEnd/>
            </a:ln>
          </p:spPr>
          <p:txBody>
            <a:bodyPr wrap="none">
              <a:spAutoFit/>
            </a:bodyPr>
            <a:lstStyle/>
            <a:p>
              <a:pPr defTabSz="914400"/>
              <a:r>
                <a:rPr lang="en-US">
                  <a:solidFill>
                    <a:prstClr val="black"/>
                  </a:solidFill>
                  <a:latin typeface="Calibri" pitchFamily="34" charset="0"/>
                </a:rPr>
                <a:t>Maui Runtime</a:t>
              </a:r>
            </a:p>
          </p:txBody>
        </p:sp>
      </p:grpSp>
      <p:grpSp>
        <p:nvGrpSpPr>
          <p:cNvPr id="3" name="Group 32"/>
          <p:cNvGrpSpPr>
            <a:grpSpLocks/>
          </p:cNvGrpSpPr>
          <p:nvPr/>
        </p:nvGrpSpPr>
        <p:grpSpPr bwMode="auto">
          <a:xfrm>
            <a:off x="5105400" y="2057400"/>
            <a:ext cx="1905000" cy="3200400"/>
            <a:chOff x="1981200" y="1295400"/>
            <a:chExt cx="1905000" cy="3200400"/>
          </a:xfrm>
          <a:effectLst/>
        </p:grpSpPr>
        <p:sp>
          <p:nvSpPr>
            <p:cNvPr id="111" name="Rounded Rectangle 110"/>
            <p:cNvSpPr/>
            <p:nvPr/>
          </p:nvSpPr>
          <p:spPr>
            <a:xfrm>
              <a:off x="2209800" y="1828800"/>
              <a:ext cx="1447800" cy="1143000"/>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latin typeface="Calibri"/>
                </a:rPr>
                <a:t>Server Proxy</a:t>
              </a:r>
            </a:p>
          </p:txBody>
        </p:sp>
        <p:sp>
          <p:nvSpPr>
            <p:cNvPr id="112" name="Rounded Rectangle 111"/>
            <p:cNvSpPr/>
            <p:nvPr/>
          </p:nvSpPr>
          <p:spPr>
            <a:xfrm>
              <a:off x="1981200" y="1295400"/>
              <a:ext cx="19050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black"/>
                </a:solidFill>
                <a:latin typeface="Calibri"/>
              </a:endParaRPr>
            </a:p>
          </p:txBody>
        </p:sp>
        <p:sp>
          <p:nvSpPr>
            <p:cNvPr id="113" name="Rounded Rectangle 112"/>
            <p:cNvSpPr/>
            <p:nvPr/>
          </p:nvSpPr>
          <p:spPr>
            <a:xfrm>
              <a:off x="2209800" y="3124200"/>
              <a:ext cx="1447800" cy="434975"/>
            </a:xfrm>
            <a:prstGeom prst="roundRect">
              <a:avLst/>
            </a:prstGeom>
            <a:effectLst/>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r>
                <a:rPr lang="en-US" dirty="0">
                  <a:solidFill>
                    <a:prstClr val="white"/>
                  </a:solidFill>
                  <a:latin typeface="Calibri"/>
                </a:rPr>
                <a:t>Profiler</a:t>
              </a:r>
            </a:p>
          </p:txBody>
        </p:sp>
        <p:sp>
          <p:nvSpPr>
            <p:cNvPr id="114" name="Rounded Rectangle 113"/>
            <p:cNvSpPr/>
            <p:nvPr/>
          </p:nvSpPr>
          <p:spPr>
            <a:xfrm>
              <a:off x="2209800" y="3733800"/>
              <a:ext cx="1447800" cy="434975"/>
            </a:xfrm>
            <a:prstGeom prst="roundRect">
              <a:avLst/>
            </a:prstGeom>
            <a:effectLst/>
          </p:spPr>
          <p:style>
            <a:lnRef idx="1">
              <a:schemeClr val="dk1"/>
            </a:lnRef>
            <a:fillRef idx="3">
              <a:schemeClr val="dk1"/>
            </a:fillRef>
            <a:effectRef idx="2">
              <a:schemeClr val="dk1"/>
            </a:effectRef>
            <a:fontRef idx="minor">
              <a:schemeClr val="lt1"/>
            </a:fontRef>
          </p:style>
          <p:txBody>
            <a:bodyPr anchor="ctr"/>
            <a:lstStyle/>
            <a:p>
              <a:pPr algn="ctr" defTabSz="914400">
                <a:defRPr/>
              </a:pPr>
              <a:r>
                <a:rPr lang="en-US" dirty="0">
                  <a:solidFill>
                    <a:prstClr val="white"/>
                  </a:solidFill>
                  <a:latin typeface="Calibri"/>
                </a:rPr>
                <a:t>Solver</a:t>
              </a:r>
            </a:p>
          </p:txBody>
        </p:sp>
        <p:sp>
          <p:nvSpPr>
            <p:cNvPr id="115" name="TextBox 14"/>
            <p:cNvSpPr txBox="1">
              <a:spLocks noChangeArrowheads="1"/>
            </p:cNvSpPr>
            <p:nvPr/>
          </p:nvSpPr>
          <p:spPr bwMode="auto">
            <a:xfrm>
              <a:off x="2133600" y="1447800"/>
              <a:ext cx="1516249" cy="369332"/>
            </a:xfrm>
            <a:prstGeom prst="rect">
              <a:avLst/>
            </a:prstGeom>
            <a:noFill/>
            <a:ln w="9525">
              <a:noFill/>
              <a:miter lim="800000"/>
              <a:headEnd/>
              <a:tailEnd/>
            </a:ln>
          </p:spPr>
          <p:txBody>
            <a:bodyPr wrap="none">
              <a:spAutoFit/>
            </a:bodyPr>
            <a:lstStyle/>
            <a:p>
              <a:pPr defTabSz="914400"/>
              <a:r>
                <a:rPr lang="en-US">
                  <a:solidFill>
                    <a:prstClr val="black"/>
                  </a:solidFill>
                  <a:latin typeface="Calibri" pitchFamily="34" charset="0"/>
                </a:rPr>
                <a:t>Maui Runtime</a:t>
              </a:r>
            </a:p>
          </p:txBody>
        </p:sp>
      </p:grpSp>
      <p:sp>
        <p:nvSpPr>
          <p:cNvPr id="116" name="Rounded Rectangle 115"/>
          <p:cNvSpPr/>
          <p:nvPr/>
        </p:nvSpPr>
        <p:spPr>
          <a:xfrm>
            <a:off x="7086600" y="2057400"/>
            <a:ext cx="14478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black"/>
                </a:solidFill>
                <a:latin typeface="Calibri"/>
              </a:rPr>
              <a:t>Application</a:t>
            </a:r>
          </a:p>
        </p:txBody>
      </p:sp>
      <p:grpSp>
        <p:nvGrpSpPr>
          <p:cNvPr id="4" name="Group 116"/>
          <p:cNvGrpSpPr/>
          <p:nvPr/>
        </p:nvGrpSpPr>
        <p:grpSpPr>
          <a:xfrm>
            <a:off x="3505200" y="2743200"/>
            <a:ext cx="1828800" cy="496888"/>
            <a:chOff x="3505200" y="2743200"/>
            <a:chExt cx="1828800" cy="496888"/>
          </a:xfrm>
          <a:effectLst/>
        </p:grpSpPr>
        <p:cxnSp>
          <p:nvCxnSpPr>
            <p:cNvPr id="118" name="Straight Arrow Connector 117"/>
            <p:cNvCxnSpPr>
              <a:stCxn id="105" idx="3"/>
              <a:endCxn id="111" idx="1"/>
            </p:cNvCxnSpPr>
            <p:nvPr/>
          </p:nvCxnSpPr>
          <p:spPr>
            <a:xfrm>
              <a:off x="3505200" y="3238500"/>
              <a:ext cx="1828800" cy="1588"/>
            </a:xfrm>
            <a:prstGeom prst="straightConnector1">
              <a:avLst/>
            </a:prstGeom>
            <a:ln>
              <a:headEnd type="arrow"/>
              <a:tailEnd type="arrow"/>
            </a:ln>
            <a:effectLst/>
          </p:spPr>
          <p:style>
            <a:lnRef idx="2">
              <a:schemeClr val="accent6"/>
            </a:lnRef>
            <a:fillRef idx="0">
              <a:schemeClr val="accent6"/>
            </a:fillRef>
            <a:effectRef idx="1">
              <a:schemeClr val="accent6"/>
            </a:effectRef>
            <a:fontRef idx="minor">
              <a:schemeClr val="tx1"/>
            </a:fontRef>
          </p:style>
        </p:cxnSp>
        <p:sp>
          <p:nvSpPr>
            <p:cNvPr id="119" name="TextBox 118"/>
            <p:cNvSpPr txBox="1"/>
            <p:nvPr/>
          </p:nvSpPr>
          <p:spPr>
            <a:xfrm>
              <a:off x="4419600" y="2743200"/>
              <a:ext cx="742511" cy="461665"/>
            </a:xfrm>
            <a:prstGeom prst="rect">
              <a:avLst/>
            </a:prstGeom>
            <a:noFill/>
          </p:spPr>
          <p:txBody>
            <a:bodyPr wrap="none" rtlCol="0">
              <a:spAutoFit/>
            </a:bodyPr>
            <a:lstStyle/>
            <a:p>
              <a:pPr defTabSz="914400"/>
              <a:r>
                <a:rPr lang="en-US" sz="2400" b="1" dirty="0">
                  <a:solidFill>
                    <a:srgbClr val="F79646"/>
                  </a:solidFill>
                  <a:latin typeface="Calibri"/>
                </a:rPr>
                <a:t>RPC</a:t>
              </a:r>
            </a:p>
          </p:txBody>
        </p:sp>
      </p:grpSp>
      <p:grpSp>
        <p:nvGrpSpPr>
          <p:cNvPr id="5" name="Group 119"/>
          <p:cNvGrpSpPr/>
          <p:nvPr/>
        </p:nvGrpSpPr>
        <p:grpSpPr>
          <a:xfrm>
            <a:off x="3505200" y="4262735"/>
            <a:ext cx="1828800" cy="528341"/>
            <a:chOff x="3505200" y="4262735"/>
            <a:chExt cx="1828800" cy="528341"/>
          </a:xfrm>
          <a:effectLst/>
        </p:grpSpPr>
        <p:cxnSp>
          <p:nvCxnSpPr>
            <p:cNvPr id="121" name="Straight Arrow Connector 120"/>
            <p:cNvCxnSpPr>
              <a:stCxn id="108" idx="3"/>
              <a:endCxn id="114" idx="1"/>
            </p:cNvCxnSpPr>
            <p:nvPr/>
          </p:nvCxnSpPr>
          <p:spPr>
            <a:xfrm>
              <a:off x="3505200" y="4789488"/>
              <a:ext cx="1828800" cy="1588"/>
            </a:xfrm>
            <a:prstGeom prst="straightConnector1">
              <a:avLst/>
            </a:prstGeom>
            <a:ln>
              <a:headEnd type="arrow"/>
              <a:tailEnd type="arrow"/>
            </a:ln>
            <a:effectLst/>
          </p:spPr>
          <p:style>
            <a:lnRef idx="2">
              <a:schemeClr val="accent6"/>
            </a:lnRef>
            <a:fillRef idx="0">
              <a:schemeClr val="accent6"/>
            </a:fillRef>
            <a:effectRef idx="1">
              <a:schemeClr val="accent6"/>
            </a:effectRef>
            <a:fontRef idx="minor">
              <a:schemeClr val="tx1"/>
            </a:fontRef>
          </p:style>
        </p:cxnSp>
        <p:sp>
          <p:nvSpPr>
            <p:cNvPr id="122" name="TextBox 121"/>
            <p:cNvSpPr txBox="1"/>
            <p:nvPr/>
          </p:nvSpPr>
          <p:spPr>
            <a:xfrm>
              <a:off x="4419600" y="4262735"/>
              <a:ext cx="742511" cy="461665"/>
            </a:xfrm>
            <a:prstGeom prst="rect">
              <a:avLst/>
            </a:prstGeom>
            <a:noFill/>
          </p:spPr>
          <p:txBody>
            <a:bodyPr wrap="none" rtlCol="0">
              <a:spAutoFit/>
            </a:bodyPr>
            <a:lstStyle/>
            <a:p>
              <a:pPr defTabSz="914400"/>
              <a:r>
                <a:rPr lang="en-US" sz="2400" b="1" dirty="0">
                  <a:solidFill>
                    <a:srgbClr val="F79646"/>
                  </a:solidFill>
                  <a:latin typeface="Calibri"/>
                </a:rPr>
                <a:t>RPC</a:t>
              </a:r>
            </a:p>
          </p:txBody>
        </p:sp>
      </p:grpSp>
      <p:sp>
        <p:nvSpPr>
          <p:cNvPr id="123" name="Rounded Rectangle 122"/>
          <p:cNvSpPr/>
          <p:nvPr/>
        </p:nvSpPr>
        <p:spPr bwMode="auto">
          <a:xfrm>
            <a:off x="5105400" y="5362575"/>
            <a:ext cx="3429000" cy="35242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black"/>
                </a:solidFill>
                <a:latin typeface="Calibri"/>
              </a:rPr>
              <a:t>Maui Controller</a:t>
            </a:r>
          </a:p>
        </p:txBody>
      </p:sp>
      <p:sp>
        <p:nvSpPr>
          <p:cNvPr id="45" name="Title 4"/>
          <p:cNvSpPr>
            <a:spLocks noGrp="1"/>
          </p:cNvSpPr>
          <p:nvPr>
            <p:ph type="title"/>
          </p:nvPr>
        </p:nvSpPr>
        <p:spPr/>
        <p:txBody>
          <a:bodyPr>
            <a:normAutofit fontScale="90000"/>
          </a:bodyPr>
          <a:lstStyle/>
          <a:p>
            <a:r>
              <a:rPr lang="en-US" dirty="0" err="1" smtClean="0"/>
              <a:t>mCloud</a:t>
            </a:r>
            <a:r>
              <a:rPr lang="en-US" dirty="0" smtClean="0"/>
              <a:t> Programming Model: MAUI (Cont’d)</a:t>
            </a:r>
            <a:endParaRPr lang="en-US" dirty="0"/>
          </a:p>
        </p:txBody>
      </p:sp>
      <p:grpSp>
        <p:nvGrpSpPr>
          <p:cNvPr id="6" name="Group 59"/>
          <p:cNvGrpSpPr/>
          <p:nvPr/>
        </p:nvGrpSpPr>
        <p:grpSpPr>
          <a:xfrm>
            <a:off x="533400" y="2885965"/>
            <a:ext cx="2735621" cy="988567"/>
            <a:chOff x="533400" y="2885965"/>
            <a:chExt cx="2735621" cy="988567"/>
          </a:xfrm>
        </p:grpSpPr>
        <p:sp>
          <p:nvSpPr>
            <p:cNvPr id="49" name="Down Arrow 48"/>
            <p:cNvSpPr/>
            <p:nvPr/>
          </p:nvSpPr>
          <p:spPr>
            <a:xfrm rot="16200000">
              <a:off x="1287355" y="2573121"/>
              <a:ext cx="457200" cy="108288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50" name="TextBox 49"/>
            <p:cNvSpPr txBox="1"/>
            <p:nvPr/>
          </p:nvSpPr>
          <p:spPr>
            <a:xfrm>
              <a:off x="533400" y="3505200"/>
              <a:ext cx="2735621"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Intercepts Application Calls</a:t>
              </a:r>
            </a:p>
          </p:txBody>
        </p:sp>
      </p:grpSp>
      <p:grpSp>
        <p:nvGrpSpPr>
          <p:cNvPr id="7" name="Group 61"/>
          <p:cNvGrpSpPr/>
          <p:nvPr/>
        </p:nvGrpSpPr>
        <p:grpSpPr>
          <a:xfrm>
            <a:off x="3475144" y="2971800"/>
            <a:ext cx="2011256" cy="1066800"/>
            <a:chOff x="3475144" y="2971800"/>
            <a:chExt cx="2011256" cy="1066800"/>
          </a:xfrm>
        </p:grpSpPr>
        <p:sp>
          <p:nvSpPr>
            <p:cNvPr id="51" name="TextBox 50"/>
            <p:cNvSpPr txBox="1"/>
            <p:nvPr/>
          </p:nvSpPr>
          <p:spPr>
            <a:xfrm>
              <a:off x="3475144" y="3669268"/>
              <a:ext cx="2011256"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Synchronizes State</a:t>
              </a:r>
            </a:p>
          </p:txBody>
        </p:sp>
        <p:sp>
          <p:nvSpPr>
            <p:cNvPr id="53" name="Left-Right Arrow 52"/>
            <p:cNvSpPr/>
            <p:nvPr/>
          </p:nvSpPr>
          <p:spPr>
            <a:xfrm>
              <a:off x="3505200" y="2971800"/>
              <a:ext cx="1828800" cy="533400"/>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grpSp>
      <p:grpSp>
        <p:nvGrpSpPr>
          <p:cNvPr id="8" name="Group 60"/>
          <p:cNvGrpSpPr/>
          <p:nvPr/>
        </p:nvGrpSpPr>
        <p:grpSpPr>
          <a:xfrm>
            <a:off x="1054430" y="4032585"/>
            <a:ext cx="6454350" cy="908747"/>
            <a:chOff x="1054430" y="4032585"/>
            <a:chExt cx="6454350" cy="908747"/>
          </a:xfrm>
        </p:grpSpPr>
        <p:sp>
          <p:nvSpPr>
            <p:cNvPr id="55" name="Down Arrow 54"/>
            <p:cNvSpPr/>
            <p:nvPr/>
          </p:nvSpPr>
          <p:spPr>
            <a:xfrm rot="3221396">
              <a:off x="1917437" y="3169738"/>
              <a:ext cx="465909" cy="219192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56" name="Down Arrow 55"/>
            <p:cNvSpPr/>
            <p:nvPr/>
          </p:nvSpPr>
          <p:spPr>
            <a:xfrm rot="17174000">
              <a:off x="5108860" y="2054134"/>
              <a:ext cx="421470" cy="437837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Calibri"/>
              </a:endParaRPr>
            </a:p>
          </p:txBody>
        </p:sp>
        <p:sp>
          <p:nvSpPr>
            <p:cNvPr id="57" name="TextBox 56"/>
            <p:cNvSpPr txBox="1"/>
            <p:nvPr/>
          </p:nvSpPr>
          <p:spPr>
            <a:xfrm>
              <a:off x="2209800" y="4572000"/>
              <a:ext cx="2478564"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Chooses local or remote</a:t>
              </a:r>
            </a:p>
          </p:txBody>
        </p:sp>
      </p:grpSp>
      <p:sp>
        <p:nvSpPr>
          <p:cNvPr id="59" name="TextBox 58"/>
          <p:cNvSpPr txBox="1"/>
          <p:nvPr/>
        </p:nvSpPr>
        <p:spPr>
          <a:xfrm>
            <a:off x="3657600" y="2373868"/>
            <a:ext cx="1579278"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Handles Errors</a:t>
            </a:r>
          </a:p>
        </p:txBody>
      </p:sp>
      <p:grpSp>
        <p:nvGrpSpPr>
          <p:cNvPr id="9" name="Group 37"/>
          <p:cNvGrpSpPr/>
          <p:nvPr/>
        </p:nvGrpSpPr>
        <p:grpSpPr>
          <a:xfrm>
            <a:off x="1600200" y="2811356"/>
            <a:ext cx="2991525" cy="1074844"/>
            <a:chOff x="1600200" y="2743200"/>
            <a:chExt cx="2991525" cy="1074844"/>
          </a:xfrm>
        </p:grpSpPr>
        <p:sp>
          <p:nvSpPr>
            <p:cNvPr id="36" name="TextBox 35"/>
            <p:cNvSpPr txBox="1"/>
            <p:nvPr/>
          </p:nvSpPr>
          <p:spPr>
            <a:xfrm>
              <a:off x="1600200" y="2743200"/>
              <a:ext cx="2991525"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Provides runtime information</a:t>
              </a:r>
            </a:p>
          </p:txBody>
        </p:sp>
        <p:sp>
          <p:nvSpPr>
            <p:cNvPr id="37" name="Down Arrow 36"/>
            <p:cNvSpPr/>
            <p:nvPr/>
          </p:nvSpPr>
          <p:spPr>
            <a:xfrm>
              <a:off x="2514600" y="3352800"/>
              <a:ext cx="457200" cy="46524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grpSp>
      <p:sp>
        <p:nvSpPr>
          <p:cNvPr id="41" name="Content Placeholder 2"/>
          <p:cNvSpPr>
            <a:spLocks noGrp="1"/>
          </p:cNvSpPr>
          <p:nvPr>
            <p:ph idx="1"/>
          </p:nvPr>
        </p:nvSpPr>
        <p:spPr>
          <a:xfrm>
            <a:off x="457200" y="1371600"/>
            <a:ext cx="8229600" cy="609600"/>
          </a:xfrm>
        </p:spPr>
        <p:txBody>
          <a:bodyPr>
            <a:normAutofit/>
          </a:bodyPr>
          <a:lstStyle/>
          <a:p>
            <a:r>
              <a:rPr lang="en-US" dirty="0" smtClean="0"/>
              <a:t>MAUI architecture</a:t>
            </a:r>
          </a:p>
          <a:p>
            <a:pPr lvl="2"/>
            <a:endParaRPr lang="en-US" dirty="0" smtClean="0"/>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46" name="TextBox 45"/>
          <p:cNvSpPr txBox="1"/>
          <p:nvPr/>
        </p:nvSpPr>
        <p:spPr>
          <a:xfrm>
            <a:off x="6019800" y="6428601"/>
            <a:ext cx="2436935" cy="276999"/>
          </a:xfrm>
          <a:prstGeom prst="rect">
            <a:avLst/>
          </a:prstGeom>
          <a:noFill/>
        </p:spPr>
        <p:txBody>
          <a:bodyPr wrap="none" rtlCol="0">
            <a:spAutoFit/>
          </a:bodyPr>
          <a:lstStyle/>
          <a:p>
            <a:r>
              <a:rPr lang="en-US" sz="1200" dirty="0" smtClean="0"/>
              <a:t>Source: MAUI </a:t>
            </a:r>
            <a:r>
              <a:rPr lang="en-US" sz="1200" dirty="0" err="1" smtClean="0"/>
              <a:t>Mobisys</a:t>
            </a:r>
            <a:r>
              <a:rPr lang="en-US" sz="1200" dirty="0" smtClean="0"/>
              <a:t> presentation</a:t>
            </a:r>
            <a:endParaRPr lang="en-US" sz="1200" dirty="0"/>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647083138"/>
      </p:ext>
    </p:extLst>
  </p:cSld>
  <p:clrMapOvr>
    <a:masterClrMapping/>
  </p:clrMapOvr>
  <p:transition xmlns:p14="http://schemas.microsoft.com/office/powerpoint/2010/main" advTm="399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MAUI Profiler</a:t>
            </a:r>
            <a:endParaRPr lang="en-US" dirty="0"/>
          </a:p>
        </p:txBody>
      </p:sp>
      <p:sp>
        <p:nvSpPr>
          <p:cNvPr id="4" name="Rounded Rectangle 3"/>
          <p:cNvSpPr/>
          <p:nvPr/>
        </p:nvSpPr>
        <p:spPr bwMode="auto">
          <a:xfrm>
            <a:off x="3237610" y="2841625"/>
            <a:ext cx="2286000" cy="112077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t>Profiler</a:t>
            </a:r>
            <a:endParaRPr lang="en-US" dirty="0"/>
          </a:p>
        </p:txBody>
      </p:sp>
      <p:sp>
        <p:nvSpPr>
          <p:cNvPr id="6" name="TextBox 5"/>
          <p:cNvSpPr txBox="1"/>
          <p:nvPr/>
        </p:nvSpPr>
        <p:spPr>
          <a:xfrm>
            <a:off x="228600" y="3440668"/>
            <a:ext cx="1063176"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Callgraph</a:t>
            </a:r>
            <a:endParaRPr lang="en-US" dirty="0"/>
          </a:p>
        </p:txBody>
      </p:sp>
      <p:sp>
        <p:nvSpPr>
          <p:cNvPr id="8" name="TextBox 7"/>
          <p:cNvSpPr txBox="1"/>
          <p:nvPr/>
        </p:nvSpPr>
        <p:spPr>
          <a:xfrm>
            <a:off x="609600" y="2373868"/>
            <a:ext cx="1616468"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Execution Time</a:t>
            </a:r>
            <a:endParaRPr lang="en-US" dirty="0"/>
          </a:p>
        </p:txBody>
      </p:sp>
      <p:sp>
        <p:nvSpPr>
          <p:cNvPr id="9" name="TextBox 8"/>
          <p:cNvSpPr txBox="1"/>
          <p:nvPr/>
        </p:nvSpPr>
        <p:spPr>
          <a:xfrm>
            <a:off x="2209800" y="1764268"/>
            <a:ext cx="1060098"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State size</a:t>
            </a:r>
            <a:endParaRPr lang="en-US" dirty="0"/>
          </a:p>
        </p:txBody>
      </p:sp>
      <p:sp>
        <p:nvSpPr>
          <p:cNvPr id="10" name="TextBox 9"/>
          <p:cNvSpPr txBox="1"/>
          <p:nvPr/>
        </p:nvSpPr>
        <p:spPr>
          <a:xfrm>
            <a:off x="6462706" y="2438400"/>
            <a:ext cx="1766894" cy="369332"/>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Network Latency</a:t>
            </a:r>
            <a:endParaRPr lang="en-US" dirty="0"/>
          </a:p>
        </p:txBody>
      </p:sp>
      <p:sp>
        <p:nvSpPr>
          <p:cNvPr id="11" name="TextBox 10"/>
          <p:cNvSpPr txBox="1"/>
          <p:nvPr/>
        </p:nvSpPr>
        <p:spPr>
          <a:xfrm>
            <a:off x="6850539" y="3440668"/>
            <a:ext cx="2064861" cy="369332"/>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Network Bandwidth</a:t>
            </a:r>
            <a:endParaRPr lang="en-US" dirty="0"/>
          </a:p>
        </p:txBody>
      </p:sp>
      <p:sp>
        <p:nvSpPr>
          <p:cNvPr id="12" name="TextBox 11"/>
          <p:cNvSpPr txBox="1"/>
          <p:nvPr/>
        </p:nvSpPr>
        <p:spPr>
          <a:xfrm>
            <a:off x="5752210" y="1764268"/>
            <a:ext cx="1473417" cy="369332"/>
          </a:xfrm>
          <a:prstGeom prst="rect">
            <a:avLst/>
          </a:prstGeom>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t>Device Profile</a:t>
            </a:r>
            <a:endParaRPr lang="en-US" dirty="0"/>
          </a:p>
        </p:txBody>
      </p:sp>
      <p:cxnSp>
        <p:nvCxnSpPr>
          <p:cNvPr id="21" name="Straight Arrow Connector 20"/>
          <p:cNvCxnSpPr>
            <a:stCxn id="9" idx="2"/>
          </p:cNvCxnSpPr>
          <p:nvPr/>
        </p:nvCxnSpPr>
        <p:spPr>
          <a:xfrm rot="16200000" flipH="1">
            <a:off x="2932024" y="1941424"/>
            <a:ext cx="685802" cy="10701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p:cNvCxnSpPr>
          <p:nvPr/>
        </p:nvCxnSpPr>
        <p:spPr>
          <a:xfrm rot="5400000">
            <a:off x="5301868" y="1632351"/>
            <a:ext cx="685803" cy="16883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4" idx="1"/>
          </p:cNvCxnSpPr>
          <p:nvPr/>
        </p:nvCxnSpPr>
        <p:spPr>
          <a:xfrm rot="16200000" flipH="1">
            <a:off x="1998316" y="2162718"/>
            <a:ext cx="658813" cy="1819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4" idx="3"/>
          </p:cNvCxnSpPr>
          <p:nvPr/>
        </p:nvCxnSpPr>
        <p:spPr>
          <a:xfrm rot="5400000">
            <a:off x="6137742" y="2193601"/>
            <a:ext cx="594281" cy="18225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5562601" y="3657600"/>
            <a:ext cx="1261031"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291776" y="3657600"/>
            <a:ext cx="198482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5" name="TextBox 474"/>
          <p:cNvSpPr txBox="1"/>
          <p:nvPr/>
        </p:nvSpPr>
        <p:spPr>
          <a:xfrm>
            <a:off x="3768554" y="1524000"/>
            <a:ext cx="1207638"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CPU Cycles</a:t>
            </a:r>
            <a:endParaRPr lang="en-US" dirty="0"/>
          </a:p>
        </p:txBody>
      </p:sp>
      <p:cxnSp>
        <p:nvCxnSpPr>
          <p:cNvPr id="476" name="Straight Arrow Connector 475"/>
          <p:cNvCxnSpPr>
            <a:stCxn id="475" idx="2"/>
            <a:endCxn id="4" idx="0"/>
          </p:cNvCxnSpPr>
          <p:nvPr/>
        </p:nvCxnSpPr>
        <p:spPr>
          <a:xfrm rot="16200000" flipH="1">
            <a:off x="3902345" y="2363359"/>
            <a:ext cx="948293" cy="82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69" name="Group 468"/>
          <p:cNvGrpSpPr/>
          <p:nvPr/>
        </p:nvGrpSpPr>
        <p:grpSpPr>
          <a:xfrm>
            <a:off x="4876800" y="4114800"/>
            <a:ext cx="4206240" cy="2667000"/>
            <a:chOff x="4876800" y="4114800"/>
            <a:chExt cx="4206240" cy="2667000"/>
          </a:xfrm>
        </p:grpSpPr>
        <p:grpSp>
          <p:nvGrpSpPr>
            <p:cNvPr id="36" name="Group 35"/>
            <p:cNvGrpSpPr/>
            <p:nvPr/>
          </p:nvGrpSpPr>
          <p:grpSpPr>
            <a:xfrm>
              <a:off x="7978140" y="4876800"/>
              <a:ext cx="1104900" cy="1905000"/>
              <a:chOff x="6335713" y="2220913"/>
              <a:chExt cx="2019300" cy="3149600"/>
            </a:xfrm>
          </p:grpSpPr>
          <p:grpSp>
            <p:nvGrpSpPr>
              <p:cNvPr id="37" name="Group 205"/>
              <p:cNvGrpSpPr>
                <a:grpSpLocks/>
              </p:cNvGrpSpPr>
              <p:nvPr/>
            </p:nvGrpSpPr>
            <p:grpSpPr bwMode="auto">
              <a:xfrm>
                <a:off x="6335713" y="2220913"/>
                <a:ext cx="2019300" cy="3149600"/>
                <a:chOff x="3991" y="1399"/>
                <a:chExt cx="1272" cy="1984"/>
              </a:xfrm>
            </p:grpSpPr>
            <p:sp>
              <p:nvSpPr>
                <p:cNvPr id="266" name="Freeform 5"/>
                <p:cNvSpPr>
                  <a:spLocks/>
                </p:cNvSpPr>
                <p:nvPr/>
              </p:nvSpPr>
              <p:spPr bwMode="auto">
                <a:xfrm>
                  <a:off x="3991" y="1399"/>
                  <a:ext cx="1272" cy="1984"/>
                </a:xfrm>
                <a:custGeom>
                  <a:avLst/>
                  <a:gdLst/>
                  <a:ahLst/>
                  <a:cxnLst>
                    <a:cxn ang="0">
                      <a:pos x="658" y="0"/>
                    </a:cxn>
                    <a:cxn ang="0">
                      <a:pos x="0" y="386"/>
                    </a:cxn>
                    <a:cxn ang="0">
                      <a:pos x="0" y="1632"/>
                    </a:cxn>
                    <a:cxn ang="0">
                      <a:pos x="604" y="1984"/>
                    </a:cxn>
                    <a:cxn ang="0">
                      <a:pos x="614" y="1984"/>
                    </a:cxn>
                    <a:cxn ang="0">
                      <a:pos x="614" y="1984"/>
                    </a:cxn>
                    <a:cxn ang="0">
                      <a:pos x="621" y="1984"/>
                    </a:cxn>
                    <a:cxn ang="0">
                      <a:pos x="634" y="1978"/>
                    </a:cxn>
                    <a:cxn ang="0">
                      <a:pos x="725" y="1923"/>
                    </a:cxn>
                    <a:cxn ang="0">
                      <a:pos x="1272" y="1605"/>
                    </a:cxn>
                    <a:cxn ang="0">
                      <a:pos x="1272" y="359"/>
                    </a:cxn>
                    <a:cxn ang="0">
                      <a:pos x="658" y="0"/>
                    </a:cxn>
                  </a:cxnLst>
                  <a:rect l="0" t="0" r="r" b="b"/>
                  <a:pathLst>
                    <a:path w="1272" h="1984">
                      <a:moveTo>
                        <a:pt x="658" y="0"/>
                      </a:moveTo>
                      <a:lnTo>
                        <a:pt x="0" y="386"/>
                      </a:lnTo>
                      <a:lnTo>
                        <a:pt x="0" y="1632"/>
                      </a:lnTo>
                      <a:lnTo>
                        <a:pt x="604" y="1984"/>
                      </a:lnTo>
                      <a:lnTo>
                        <a:pt x="614" y="1984"/>
                      </a:lnTo>
                      <a:lnTo>
                        <a:pt x="614" y="1984"/>
                      </a:lnTo>
                      <a:lnTo>
                        <a:pt x="621" y="1984"/>
                      </a:lnTo>
                      <a:lnTo>
                        <a:pt x="634" y="1978"/>
                      </a:lnTo>
                      <a:lnTo>
                        <a:pt x="725" y="1923"/>
                      </a:lnTo>
                      <a:lnTo>
                        <a:pt x="1272" y="1605"/>
                      </a:lnTo>
                      <a:lnTo>
                        <a:pt x="1272" y="359"/>
                      </a:lnTo>
                      <a:lnTo>
                        <a:pt x="6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6"/>
                <p:cNvSpPr>
                  <a:spLocks/>
                </p:cNvSpPr>
                <p:nvPr/>
              </p:nvSpPr>
              <p:spPr bwMode="auto">
                <a:xfrm>
                  <a:off x="4021" y="2649"/>
                  <a:ext cx="1208" cy="704"/>
                </a:xfrm>
                <a:custGeom>
                  <a:avLst/>
                  <a:gdLst/>
                  <a:ahLst/>
                  <a:cxnLst>
                    <a:cxn ang="0">
                      <a:pos x="0" y="365"/>
                    </a:cxn>
                    <a:cxn ang="0">
                      <a:pos x="628" y="0"/>
                    </a:cxn>
                    <a:cxn ang="0">
                      <a:pos x="1208" y="338"/>
                    </a:cxn>
                    <a:cxn ang="0">
                      <a:pos x="584" y="704"/>
                    </a:cxn>
                    <a:cxn ang="0">
                      <a:pos x="0" y="365"/>
                    </a:cxn>
                  </a:cxnLst>
                  <a:rect l="0" t="0" r="r" b="b"/>
                  <a:pathLst>
                    <a:path w="1208" h="704">
                      <a:moveTo>
                        <a:pt x="0" y="365"/>
                      </a:moveTo>
                      <a:lnTo>
                        <a:pt x="628" y="0"/>
                      </a:lnTo>
                      <a:lnTo>
                        <a:pt x="1208" y="338"/>
                      </a:lnTo>
                      <a:lnTo>
                        <a:pt x="584" y="704"/>
                      </a:lnTo>
                      <a:lnTo>
                        <a:pt x="0" y="3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7"/>
                <p:cNvSpPr>
                  <a:spLocks/>
                </p:cNvSpPr>
                <p:nvPr/>
              </p:nvSpPr>
              <p:spPr bwMode="auto">
                <a:xfrm>
                  <a:off x="4021" y="1436"/>
                  <a:ext cx="628" cy="1578"/>
                </a:xfrm>
                <a:custGeom>
                  <a:avLst/>
                  <a:gdLst/>
                  <a:ahLst/>
                  <a:cxnLst>
                    <a:cxn ang="0">
                      <a:pos x="0" y="366"/>
                    </a:cxn>
                    <a:cxn ang="0">
                      <a:pos x="628" y="0"/>
                    </a:cxn>
                    <a:cxn ang="0">
                      <a:pos x="628" y="1213"/>
                    </a:cxn>
                    <a:cxn ang="0">
                      <a:pos x="0" y="1578"/>
                    </a:cxn>
                    <a:cxn ang="0">
                      <a:pos x="0" y="366"/>
                    </a:cxn>
                  </a:cxnLst>
                  <a:rect l="0" t="0" r="r" b="b"/>
                  <a:pathLst>
                    <a:path w="628" h="1578">
                      <a:moveTo>
                        <a:pt x="0" y="366"/>
                      </a:moveTo>
                      <a:lnTo>
                        <a:pt x="628" y="0"/>
                      </a:lnTo>
                      <a:lnTo>
                        <a:pt x="628" y="1213"/>
                      </a:lnTo>
                      <a:lnTo>
                        <a:pt x="0" y="1578"/>
                      </a:lnTo>
                      <a:lnTo>
                        <a:pt x="0" y="3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8"/>
                <p:cNvSpPr>
                  <a:spLocks/>
                </p:cNvSpPr>
                <p:nvPr/>
              </p:nvSpPr>
              <p:spPr bwMode="auto">
                <a:xfrm>
                  <a:off x="4632" y="2798"/>
                  <a:ext cx="574" cy="409"/>
                </a:xfrm>
                <a:custGeom>
                  <a:avLst/>
                  <a:gdLst/>
                  <a:ahLst/>
                  <a:cxnLst>
                    <a:cxn ang="0">
                      <a:pos x="0" y="335"/>
                    </a:cxn>
                    <a:cxn ang="0">
                      <a:pos x="574" y="0"/>
                    </a:cxn>
                    <a:cxn ang="0">
                      <a:pos x="574" y="77"/>
                    </a:cxn>
                    <a:cxn ang="0">
                      <a:pos x="0" y="409"/>
                    </a:cxn>
                    <a:cxn ang="0">
                      <a:pos x="0" y="335"/>
                    </a:cxn>
                  </a:cxnLst>
                  <a:rect l="0" t="0" r="r" b="b"/>
                  <a:pathLst>
                    <a:path w="574" h="409">
                      <a:moveTo>
                        <a:pt x="0" y="335"/>
                      </a:moveTo>
                      <a:lnTo>
                        <a:pt x="574" y="0"/>
                      </a:lnTo>
                      <a:lnTo>
                        <a:pt x="574" y="77"/>
                      </a:lnTo>
                      <a:lnTo>
                        <a:pt x="0" y="409"/>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9"/>
                <p:cNvSpPr>
                  <a:spLocks/>
                </p:cNvSpPr>
                <p:nvPr/>
              </p:nvSpPr>
              <p:spPr bwMode="auto">
                <a:xfrm>
                  <a:off x="4132" y="2506"/>
                  <a:ext cx="1074" cy="627"/>
                </a:xfrm>
                <a:custGeom>
                  <a:avLst/>
                  <a:gdLst/>
                  <a:ahLst/>
                  <a:cxnLst>
                    <a:cxn ang="0">
                      <a:pos x="0" y="336"/>
                    </a:cxn>
                    <a:cxn ang="0">
                      <a:pos x="571" y="0"/>
                    </a:cxn>
                    <a:cxn ang="0">
                      <a:pos x="1074" y="292"/>
                    </a:cxn>
                    <a:cxn ang="0">
                      <a:pos x="500" y="627"/>
                    </a:cxn>
                    <a:cxn ang="0">
                      <a:pos x="0" y="336"/>
                    </a:cxn>
                  </a:cxnLst>
                  <a:rect l="0" t="0" r="r" b="b"/>
                  <a:pathLst>
                    <a:path w="1074" h="627">
                      <a:moveTo>
                        <a:pt x="0" y="336"/>
                      </a:moveTo>
                      <a:lnTo>
                        <a:pt x="571" y="0"/>
                      </a:lnTo>
                      <a:lnTo>
                        <a:pt x="1074" y="292"/>
                      </a:lnTo>
                      <a:lnTo>
                        <a:pt x="500" y="627"/>
                      </a:lnTo>
                      <a:lnTo>
                        <a:pt x="0" y="33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0"/>
                <p:cNvSpPr>
                  <a:spLocks/>
                </p:cNvSpPr>
                <p:nvPr/>
              </p:nvSpPr>
              <p:spPr bwMode="auto">
                <a:xfrm>
                  <a:off x="4132" y="2842"/>
                  <a:ext cx="500" cy="365"/>
                </a:xfrm>
                <a:custGeom>
                  <a:avLst/>
                  <a:gdLst/>
                  <a:ahLst/>
                  <a:cxnLst>
                    <a:cxn ang="0">
                      <a:pos x="500" y="291"/>
                    </a:cxn>
                    <a:cxn ang="0">
                      <a:pos x="500" y="365"/>
                    </a:cxn>
                    <a:cxn ang="0">
                      <a:pos x="0" y="74"/>
                    </a:cxn>
                    <a:cxn ang="0">
                      <a:pos x="0" y="0"/>
                    </a:cxn>
                    <a:cxn ang="0">
                      <a:pos x="500" y="291"/>
                    </a:cxn>
                  </a:cxnLst>
                  <a:rect l="0" t="0" r="r" b="b"/>
                  <a:pathLst>
                    <a:path w="500" h="365">
                      <a:moveTo>
                        <a:pt x="500" y="291"/>
                      </a:moveTo>
                      <a:lnTo>
                        <a:pt x="500" y="365"/>
                      </a:lnTo>
                      <a:lnTo>
                        <a:pt x="0" y="74"/>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1"/>
                <p:cNvSpPr>
                  <a:spLocks/>
                </p:cNvSpPr>
                <p:nvPr/>
              </p:nvSpPr>
              <p:spPr bwMode="auto">
                <a:xfrm>
                  <a:off x="4166" y="2875"/>
                  <a:ext cx="169" cy="122"/>
                </a:xfrm>
                <a:custGeom>
                  <a:avLst/>
                  <a:gdLst/>
                  <a:ahLst/>
                  <a:cxnLst>
                    <a:cxn ang="0">
                      <a:pos x="0" y="28"/>
                    </a:cxn>
                    <a:cxn ang="0">
                      <a:pos x="0" y="0"/>
                    </a:cxn>
                    <a:cxn ang="0">
                      <a:pos x="169" y="99"/>
                    </a:cxn>
                    <a:cxn ang="0">
                      <a:pos x="169" y="122"/>
                    </a:cxn>
                    <a:cxn ang="0">
                      <a:pos x="0" y="28"/>
                    </a:cxn>
                  </a:cxnLst>
                  <a:rect l="0" t="0" r="r" b="b"/>
                  <a:pathLst>
                    <a:path w="169" h="122">
                      <a:moveTo>
                        <a:pt x="0" y="28"/>
                      </a:moveTo>
                      <a:lnTo>
                        <a:pt x="0" y="0"/>
                      </a:lnTo>
                      <a:lnTo>
                        <a:pt x="169" y="99"/>
                      </a:lnTo>
                      <a:lnTo>
                        <a:pt x="169" y="122"/>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2"/>
                <p:cNvSpPr>
                  <a:spLocks/>
                </p:cNvSpPr>
                <p:nvPr/>
              </p:nvSpPr>
              <p:spPr bwMode="auto">
                <a:xfrm>
                  <a:off x="4166" y="2875"/>
                  <a:ext cx="4" cy="28"/>
                </a:xfrm>
                <a:custGeom>
                  <a:avLst/>
                  <a:gdLst/>
                  <a:ahLst/>
                  <a:cxnLst>
                    <a:cxn ang="0">
                      <a:pos x="0" y="28"/>
                    </a:cxn>
                    <a:cxn ang="0">
                      <a:pos x="4" y="24"/>
                    </a:cxn>
                    <a:cxn ang="0">
                      <a:pos x="4" y="4"/>
                    </a:cxn>
                    <a:cxn ang="0">
                      <a:pos x="0" y="0"/>
                    </a:cxn>
                    <a:cxn ang="0">
                      <a:pos x="0" y="28"/>
                    </a:cxn>
                  </a:cxnLst>
                  <a:rect l="0" t="0" r="r" b="b"/>
                  <a:pathLst>
                    <a:path w="4" h="28">
                      <a:moveTo>
                        <a:pt x="0" y="28"/>
                      </a:moveTo>
                      <a:lnTo>
                        <a:pt x="4" y="24"/>
                      </a:lnTo>
                      <a:lnTo>
                        <a:pt x="4" y="4"/>
                      </a:lnTo>
                      <a:lnTo>
                        <a:pt x="0" y="0"/>
                      </a:lnTo>
                      <a:lnTo>
                        <a:pt x="0" y="2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3"/>
                <p:cNvSpPr>
                  <a:spLocks/>
                </p:cNvSpPr>
                <p:nvPr/>
              </p:nvSpPr>
              <p:spPr bwMode="auto">
                <a:xfrm>
                  <a:off x="4166" y="2899"/>
                  <a:ext cx="169" cy="98"/>
                </a:xfrm>
                <a:custGeom>
                  <a:avLst/>
                  <a:gdLst/>
                  <a:ahLst/>
                  <a:cxnLst>
                    <a:cxn ang="0">
                      <a:pos x="169" y="98"/>
                    </a:cxn>
                    <a:cxn ang="0">
                      <a:pos x="169" y="95"/>
                    </a:cxn>
                    <a:cxn ang="0">
                      <a:pos x="4" y="0"/>
                    </a:cxn>
                    <a:cxn ang="0">
                      <a:pos x="0" y="4"/>
                    </a:cxn>
                    <a:cxn ang="0">
                      <a:pos x="169" y="98"/>
                    </a:cxn>
                  </a:cxnLst>
                  <a:rect l="0" t="0" r="r" b="b"/>
                  <a:pathLst>
                    <a:path w="169" h="98">
                      <a:moveTo>
                        <a:pt x="169" y="98"/>
                      </a:moveTo>
                      <a:lnTo>
                        <a:pt x="169" y="95"/>
                      </a:lnTo>
                      <a:lnTo>
                        <a:pt x="4" y="0"/>
                      </a:lnTo>
                      <a:lnTo>
                        <a:pt x="0" y="4"/>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4"/>
                <p:cNvSpPr>
                  <a:spLocks/>
                </p:cNvSpPr>
                <p:nvPr/>
              </p:nvSpPr>
              <p:spPr bwMode="auto">
                <a:xfrm>
                  <a:off x="4608" y="3133"/>
                  <a:ext cx="14" cy="57"/>
                </a:xfrm>
                <a:custGeom>
                  <a:avLst/>
                  <a:gdLst/>
                  <a:ahLst/>
                  <a:cxnLst>
                    <a:cxn ang="0">
                      <a:pos x="0" y="51"/>
                    </a:cxn>
                    <a:cxn ang="0">
                      <a:pos x="0" y="0"/>
                    </a:cxn>
                    <a:cxn ang="0">
                      <a:pos x="14" y="7"/>
                    </a:cxn>
                    <a:cxn ang="0">
                      <a:pos x="14" y="57"/>
                    </a:cxn>
                    <a:cxn ang="0">
                      <a:pos x="0" y="51"/>
                    </a:cxn>
                  </a:cxnLst>
                  <a:rect l="0" t="0" r="r" b="b"/>
                  <a:pathLst>
                    <a:path w="14" h="57">
                      <a:moveTo>
                        <a:pt x="0" y="51"/>
                      </a:moveTo>
                      <a:lnTo>
                        <a:pt x="0" y="0"/>
                      </a:lnTo>
                      <a:lnTo>
                        <a:pt x="14" y="7"/>
                      </a:lnTo>
                      <a:lnTo>
                        <a:pt x="14"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15"/>
                <p:cNvSpPr>
                  <a:spLocks noChangeArrowheads="1"/>
                </p:cNvSpPr>
                <p:nvPr/>
              </p:nvSpPr>
              <p:spPr bwMode="auto">
                <a:xfrm>
                  <a:off x="4608" y="3133"/>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6"/>
                <p:cNvSpPr>
                  <a:spLocks/>
                </p:cNvSpPr>
                <p:nvPr/>
              </p:nvSpPr>
              <p:spPr bwMode="auto">
                <a:xfrm>
                  <a:off x="4608" y="3184"/>
                  <a:ext cx="14" cy="6"/>
                </a:xfrm>
                <a:custGeom>
                  <a:avLst/>
                  <a:gdLst/>
                  <a:ahLst/>
                  <a:cxnLst>
                    <a:cxn ang="0">
                      <a:pos x="14" y="6"/>
                    </a:cxn>
                    <a:cxn ang="0">
                      <a:pos x="14" y="3"/>
                    </a:cxn>
                    <a:cxn ang="0">
                      <a:pos x="4" y="0"/>
                    </a:cxn>
                    <a:cxn ang="0">
                      <a:pos x="0" y="0"/>
                    </a:cxn>
                    <a:cxn ang="0">
                      <a:pos x="14" y="6"/>
                    </a:cxn>
                  </a:cxnLst>
                  <a:rect l="0" t="0" r="r" b="b"/>
                  <a:pathLst>
                    <a:path w="14" h="6">
                      <a:moveTo>
                        <a:pt x="14" y="6"/>
                      </a:moveTo>
                      <a:lnTo>
                        <a:pt x="14" y="3"/>
                      </a:lnTo>
                      <a:lnTo>
                        <a:pt x="4"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7"/>
                <p:cNvSpPr>
                  <a:spLocks/>
                </p:cNvSpPr>
                <p:nvPr/>
              </p:nvSpPr>
              <p:spPr bwMode="auto">
                <a:xfrm>
                  <a:off x="4591" y="3119"/>
                  <a:ext cx="11" cy="61"/>
                </a:xfrm>
                <a:custGeom>
                  <a:avLst/>
                  <a:gdLst/>
                  <a:ahLst/>
                  <a:cxnLst>
                    <a:cxn ang="0">
                      <a:pos x="0" y="54"/>
                    </a:cxn>
                    <a:cxn ang="0">
                      <a:pos x="0" y="0"/>
                    </a:cxn>
                    <a:cxn ang="0">
                      <a:pos x="11" y="10"/>
                    </a:cxn>
                    <a:cxn ang="0">
                      <a:pos x="11" y="61"/>
                    </a:cxn>
                    <a:cxn ang="0">
                      <a:pos x="0" y="54"/>
                    </a:cxn>
                  </a:cxnLst>
                  <a:rect l="0" t="0" r="r" b="b"/>
                  <a:pathLst>
                    <a:path w="11" h="61">
                      <a:moveTo>
                        <a:pt x="0" y="54"/>
                      </a:moveTo>
                      <a:lnTo>
                        <a:pt x="0" y="0"/>
                      </a:lnTo>
                      <a:lnTo>
                        <a:pt x="11" y="10"/>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8"/>
                <p:cNvSpPr>
                  <a:spLocks/>
                </p:cNvSpPr>
                <p:nvPr/>
              </p:nvSpPr>
              <p:spPr bwMode="auto">
                <a:xfrm>
                  <a:off x="4591" y="3119"/>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9"/>
                <p:cNvSpPr>
                  <a:spLocks/>
                </p:cNvSpPr>
                <p:nvPr/>
              </p:nvSpPr>
              <p:spPr bwMode="auto">
                <a:xfrm>
                  <a:off x="4591" y="3173"/>
                  <a:ext cx="11" cy="7"/>
                </a:xfrm>
                <a:custGeom>
                  <a:avLst/>
                  <a:gdLst/>
                  <a:ahLst/>
                  <a:cxnLst>
                    <a:cxn ang="0">
                      <a:pos x="11" y="7"/>
                    </a:cxn>
                    <a:cxn ang="0">
                      <a:pos x="11" y="4"/>
                    </a:cxn>
                    <a:cxn ang="0">
                      <a:pos x="4" y="0"/>
                    </a:cxn>
                    <a:cxn ang="0">
                      <a:pos x="0" y="0"/>
                    </a:cxn>
                    <a:cxn ang="0">
                      <a:pos x="11" y="7"/>
                    </a:cxn>
                  </a:cxnLst>
                  <a:rect l="0" t="0" r="r" b="b"/>
                  <a:pathLst>
                    <a:path w="11" h="7">
                      <a:moveTo>
                        <a:pt x="11" y="7"/>
                      </a:moveTo>
                      <a:lnTo>
                        <a:pt x="11" y="4"/>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20"/>
                <p:cNvSpPr>
                  <a:spLocks/>
                </p:cNvSpPr>
                <p:nvPr/>
              </p:nvSpPr>
              <p:spPr bwMode="auto">
                <a:xfrm>
                  <a:off x="4571" y="3109"/>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21"/>
                <p:cNvSpPr>
                  <a:spLocks/>
                </p:cNvSpPr>
                <p:nvPr/>
              </p:nvSpPr>
              <p:spPr bwMode="auto">
                <a:xfrm>
                  <a:off x="4571" y="3109"/>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22"/>
                <p:cNvSpPr>
                  <a:spLocks/>
                </p:cNvSpPr>
                <p:nvPr/>
              </p:nvSpPr>
              <p:spPr bwMode="auto">
                <a:xfrm>
                  <a:off x="4571" y="3163"/>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3"/>
                <p:cNvSpPr>
                  <a:spLocks/>
                </p:cNvSpPr>
                <p:nvPr/>
              </p:nvSpPr>
              <p:spPr bwMode="auto">
                <a:xfrm>
                  <a:off x="4554" y="3099"/>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24"/>
                <p:cNvSpPr>
                  <a:spLocks/>
                </p:cNvSpPr>
                <p:nvPr/>
              </p:nvSpPr>
              <p:spPr bwMode="auto">
                <a:xfrm>
                  <a:off x="4554" y="3099"/>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5"/>
                <p:cNvSpPr>
                  <a:spLocks/>
                </p:cNvSpPr>
                <p:nvPr/>
              </p:nvSpPr>
              <p:spPr bwMode="auto">
                <a:xfrm>
                  <a:off x="4554" y="3150"/>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6"/>
                <p:cNvSpPr>
                  <a:spLocks/>
                </p:cNvSpPr>
                <p:nvPr/>
              </p:nvSpPr>
              <p:spPr bwMode="auto">
                <a:xfrm>
                  <a:off x="4537" y="3089"/>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27"/>
                <p:cNvSpPr>
                  <a:spLocks/>
                </p:cNvSpPr>
                <p:nvPr/>
              </p:nvSpPr>
              <p:spPr bwMode="auto">
                <a:xfrm>
                  <a:off x="4537" y="3089"/>
                  <a:ext cx="4" cy="54"/>
                </a:xfrm>
                <a:custGeom>
                  <a:avLst/>
                  <a:gdLst/>
                  <a:ahLst/>
                  <a:cxnLst>
                    <a:cxn ang="0">
                      <a:pos x="0" y="54"/>
                    </a:cxn>
                    <a:cxn ang="0">
                      <a:pos x="0" y="51"/>
                    </a:cxn>
                    <a:cxn ang="0">
                      <a:pos x="4" y="3"/>
                    </a:cxn>
                    <a:cxn ang="0">
                      <a:pos x="0" y="0"/>
                    </a:cxn>
                    <a:cxn ang="0">
                      <a:pos x="0" y="54"/>
                    </a:cxn>
                  </a:cxnLst>
                  <a:rect l="0" t="0" r="r" b="b"/>
                  <a:pathLst>
                    <a:path w="4" h="54">
                      <a:moveTo>
                        <a:pt x="0" y="54"/>
                      </a:moveTo>
                      <a:lnTo>
                        <a:pt x="0"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8"/>
                <p:cNvSpPr>
                  <a:spLocks/>
                </p:cNvSpPr>
                <p:nvPr/>
              </p:nvSpPr>
              <p:spPr bwMode="auto">
                <a:xfrm>
                  <a:off x="4537" y="3140"/>
                  <a:ext cx="11" cy="10"/>
                </a:xfrm>
                <a:custGeom>
                  <a:avLst/>
                  <a:gdLst/>
                  <a:ahLst/>
                  <a:cxnLst>
                    <a:cxn ang="0">
                      <a:pos x="11" y="10"/>
                    </a:cxn>
                    <a:cxn ang="0">
                      <a:pos x="11" y="6"/>
                    </a:cxn>
                    <a:cxn ang="0">
                      <a:pos x="0" y="0"/>
                    </a:cxn>
                    <a:cxn ang="0">
                      <a:pos x="0" y="3"/>
                    </a:cxn>
                    <a:cxn ang="0">
                      <a:pos x="11" y="10"/>
                    </a:cxn>
                  </a:cxnLst>
                  <a:rect l="0" t="0" r="r" b="b"/>
                  <a:pathLst>
                    <a:path w="11" h="10">
                      <a:moveTo>
                        <a:pt x="11" y="10"/>
                      </a:moveTo>
                      <a:lnTo>
                        <a:pt x="11" y="6"/>
                      </a:lnTo>
                      <a:lnTo>
                        <a:pt x="0"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9"/>
                <p:cNvSpPr>
                  <a:spLocks/>
                </p:cNvSpPr>
                <p:nvPr/>
              </p:nvSpPr>
              <p:spPr bwMode="auto">
                <a:xfrm>
                  <a:off x="4517" y="3079"/>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30"/>
                <p:cNvSpPr>
                  <a:spLocks/>
                </p:cNvSpPr>
                <p:nvPr/>
              </p:nvSpPr>
              <p:spPr bwMode="auto">
                <a:xfrm>
                  <a:off x="4517" y="3079"/>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31"/>
                <p:cNvSpPr>
                  <a:spLocks/>
                </p:cNvSpPr>
                <p:nvPr/>
              </p:nvSpPr>
              <p:spPr bwMode="auto">
                <a:xfrm>
                  <a:off x="4517" y="3129"/>
                  <a:ext cx="14" cy="11"/>
                </a:xfrm>
                <a:custGeom>
                  <a:avLst/>
                  <a:gdLst/>
                  <a:ahLst/>
                  <a:cxnLst>
                    <a:cxn ang="0">
                      <a:pos x="14" y="11"/>
                    </a:cxn>
                    <a:cxn ang="0">
                      <a:pos x="14" y="7"/>
                    </a:cxn>
                    <a:cxn ang="0">
                      <a:pos x="4" y="0"/>
                    </a:cxn>
                    <a:cxn ang="0">
                      <a:pos x="0" y="4"/>
                    </a:cxn>
                    <a:cxn ang="0">
                      <a:pos x="14" y="11"/>
                    </a:cxn>
                  </a:cxnLst>
                  <a:rect l="0" t="0" r="r" b="b"/>
                  <a:pathLst>
                    <a:path w="14" h="11">
                      <a:moveTo>
                        <a:pt x="14" y="11"/>
                      </a:moveTo>
                      <a:lnTo>
                        <a:pt x="14" y="7"/>
                      </a:lnTo>
                      <a:lnTo>
                        <a:pt x="4" y="0"/>
                      </a:lnTo>
                      <a:lnTo>
                        <a:pt x="0" y="4"/>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32"/>
                <p:cNvSpPr>
                  <a:spLocks/>
                </p:cNvSpPr>
                <p:nvPr/>
              </p:nvSpPr>
              <p:spPr bwMode="auto">
                <a:xfrm>
                  <a:off x="4500" y="3068"/>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33"/>
                <p:cNvSpPr>
                  <a:spLocks/>
                </p:cNvSpPr>
                <p:nvPr/>
              </p:nvSpPr>
              <p:spPr bwMode="auto">
                <a:xfrm>
                  <a:off x="4500" y="3068"/>
                  <a:ext cx="4" cy="55"/>
                </a:xfrm>
                <a:custGeom>
                  <a:avLst/>
                  <a:gdLst/>
                  <a:ahLst/>
                  <a:cxnLst>
                    <a:cxn ang="0">
                      <a:pos x="0" y="55"/>
                    </a:cxn>
                    <a:cxn ang="0">
                      <a:pos x="4" y="51"/>
                    </a:cxn>
                    <a:cxn ang="0">
                      <a:pos x="4" y="0"/>
                    </a:cxn>
                    <a:cxn ang="0">
                      <a:pos x="0" y="0"/>
                    </a:cxn>
                    <a:cxn ang="0">
                      <a:pos x="0" y="55"/>
                    </a:cxn>
                  </a:cxnLst>
                  <a:rect l="0" t="0" r="r" b="b"/>
                  <a:pathLst>
                    <a:path w="4" h="55">
                      <a:moveTo>
                        <a:pt x="0" y="55"/>
                      </a:moveTo>
                      <a:lnTo>
                        <a:pt x="4"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34"/>
                <p:cNvSpPr>
                  <a:spLocks/>
                </p:cNvSpPr>
                <p:nvPr/>
              </p:nvSpPr>
              <p:spPr bwMode="auto">
                <a:xfrm>
                  <a:off x="4500" y="3119"/>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35"/>
                <p:cNvSpPr>
                  <a:spLocks/>
                </p:cNvSpPr>
                <p:nvPr/>
              </p:nvSpPr>
              <p:spPr bwMode="auto">
                <a:xfrm>
                  <a:off x="4480" y="3058"/>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36"/>
                <p:cNvSpPr>
                  <a:spLocks/>
                </p:cNvSpPr>
                <p:nvPr/>
              </p:nvSpPr>
              <p:spPr bwMode="auto">
                <a:xfrm>
                  <a:off x="4480" y="3058"/>
                  <a:ext cx="3" cy="55"/>
                </a:xfrm>
                <a:custGeom>
                  <a:avLst/>
                  <a:gdLst/>
                  <a:ahLst/>
                  <a:cxnLst>
                    <a:cxn ang="0">
                      <a:pos x="0" y="55"/>
                    </a:cxn>
                    <a:cxn ang="0">
                      <a:pos x="3" y="51"/>
                    </a:cxn>
                    <a:cxn ang="0">
                      <a:pos x="3" y="0"/>
                    </a:cxn>
                    <a:cxn ang="0">
                      <a:pos x="0" y="0"/>
                    </a:cxn>
                    <a:cxn ang="0">
                      <a:pos x="0" y="55"/>
                    </a:cxn>
                  </a:cxnLst>
                  <a:rect l="0" t="0" r="r" b="b"/>
                  <a:pathLst>
                    <a:path w="3" h="55">
                      <a:moveTo>
                        <a:pt x="0" y="55"/>
                      </a:moveTo>
                      <a:lnTo>
                        <a:pt x="3" y="51"/>
                      </a:lnTo>
                      <a:lnTo>
                        <a:pt x="3"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37"/>
                <p:cNvSpPr>
                  <a:spLocks/>
                </p:cNvSpPr>
                <p:nvPr/>
              </p:nvSpPr>
              <p:spPr bwMode="auto">
                <a:xfrm>
                  <a:off x="4480" y="3109"/>
                  <a:ext cx="14" cy="10"/>
                </a:xfrm>
                <a:custGeom>
                  <a:avLst/>
                  <a:gdLst/>
                  <a:ahLst/>
                  <a:cxnLst>
                    <a:cxn ang="0">
                      <a:pos x="14" y="10"/>
                    </a:cxn>
                    <a:cxn ang="0">
                      <a:pos x="14" y="4"/>
                    </a:cxn>
                    <a:cxn ang="0">
                      <a:pos x="3" y="0"/>
                    </a:cxn>
                    <a:cxn ang="0">
                      <a:pos x="0" y="4"/>
                    </a:cxn>
                    <a:cxn ang="0">
                      <a:pos x="14" y="10"/>
                    </a:cxn>
                  </a:cxnLst>
                  <a:rect l="0" t="0" r="r" b="b"/>
                  <a:pathLst>
                    <a:path w="14" h="10">
                      <a:moveTo>
                        <a:pt x="14" y="10"/>
                      </a:moveTo>
                      <a:lnTo>
                        <a:pt x="14" y="4"/>
                      </a:lnTo>
                      <a:lnTo>
                        <a:pt x="3"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38"/>
                <p:cNvSpPr>
                  <a:spLocks/>
                </p:cNvSpPr>
                <p:nvPr/>
              </p:nvSpPr>
              <p:spPr bwMode="auto">
                <a:xfrm>
                  <a:off x="4463" y="3048"/>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Rectangle 39"/>
                <p:cNvSpPr>
                  <a:spLocks noChangeArrowheads="1"/>
                </p:cNvSpPr>
                <p:nvPr/>
              </p:nvSpPr>
              <p:spPr bwMode="auto">
                <a:xfrm>
                  <a:off x="4463" y="3048"/>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40"/>
                <p:cNvSpPr>
                  <a:spLocks/>
                </p:cNvSpPr>
                <p:nvPr/>
              </p:nvSpPr>
              <p:spPr bwMode="auto">
                <a:xfrm>
                  <a:off x="4463" y="3099"/>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41"/>
                <p:cNvSpPr>
                  <a:spLocks/>
                </p:cNvSpPr>
                <p:nvPr/>
              </p:nvSpPr>
              <p:spPr bwMode="auto">
                <a:xfrm>
                  <a:off x="4446" y="3038"/>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42"/>
                <p:cNvSpPr>
                  <a:spLocks noChangeArrowheads="1"/>
                </p:cNvSpPr>
                <p:nvPr/>
              </p:nvSpPr>
              <p:spPr bwMode="auto">
                <a:xfrm>
                  <a:off x="4446" y="3038"/>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43"/>
                <p:cNvSpPr>
                  <a:spLocks/>
                </p:cNvSpPr>
                <p:nvPr/>
              </p:nvSpPr>
              <p:spPr bwMode="auto">
                <a:xfrm>
                  <a:off x="4446" y="3089"/>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44"/>
                <p:cNvSpPr>
                  <a:spLocks/>
                </p:cNvSpPr>
                <p:nvPr/>
              </p:nvSpPr>
              <p:spPr bwMode="auto">
                <a:xfrm>
                  <a:off x="4426" y="3024"/>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45"/>
                <p:cNvSpPr>
                  <a:spLocks/>
                </p:cNvSpPr>
                <p:nvPr/>
              </p:nvSpPr>
              <p:spPr bwMode="auto">
                <a:xfrm>
                  <a:off x="4426" y="3024"/>
                  <a:ext cx="3" cy="55"/>
                </a:xfrm>
                <a:custGeom>
                  <a:avLst/>
                  <a:gdLst/>
                  <a:ahLst/>
                  <a:cxnLst>
                    <a:cxn ang="0">
                      <a:pos x="0" y="55"/>
                    </a:cxn>
                    <a:cxn ang="0">
                      <a:pos x="3" y="55"/>
                    </a:cxn>
                    <a:cxn ang="0">
                      <a:pos x="3" y="4"/>
                    </a:cxn>
                    <a:cxn ang="0">
                      <a:pos x="0" y="0"/>
                    </a:cxn>
                    <a:cxn ang="0">
                      <a:pos x="0" y="55"/>
                    </a:cxn>
                  </a:cxnLst>
                  <a:rect l="0" t="0" r="r" b="b"/>
                  <a:pathLst>
                    <a:path w="3" h="55">
                      <a:moveTo>
                        <a:pt x="0" y="55"/>
                      </a:moveTo>
                      <a:lnTo>
                        <a:pt x="3" y="55"/>
                      </a:lnTo>
                      <a:lnTo>
                        <a:pt x="3"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46"/>
                <p:cNvSpPr>
                  <a:spLocks/>
                </p:cNvSpPr>
                <p:nvPr/>
              </p:nvSpPr>
              <p:spPr bwMode="auto">
                <a:xfrm>
                  <a:off x="4426" y="3079"/>
                  <a:ext cx="14" cy="6"/>
                </a:xfrm>
                <a:custGeom>
                  <a:avLst/>
                  <a:gdLst/>
                  <a:ahLst/>
                  <a:cxnLst>
                    <a:cxn ang="0">
                      <a:pos x="14" y="6"/>
                    </a:cxn>
                    <a:cxn ang="0">
                      <a:pos x="14" y="3"/>
                    </a:cxn>
                    <a:cxn ang="0">
                      <a:pos x="3" y="0"/>
                    </a:cxn>
                    <a:cxn ang="0">
                      <a:pos x="0" y="0"/>
                    </a:cxn>
                    <a:cxn ang="0">
                      <a:pos x="14" y="6"/>
                    </a:cxn>
                  </a:cxnLst>
                  <a:rect l="0" t="0" r="r" b="b"/>
                  <a:pathLst>
                    <a:path w="14" h="6">
                      <a:moveTo>
                        <a:pt x="14" y="6"/>
                      </a:moveTo>
                      <a:lnTo>
                        <a:pt x="14" y="3"/>
                      </a:lnTo>
                      <a:lnTo>
                        <a:pt x="3"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47"/>
                <p:cNvSpPr>
                  <a:spLocks/>
                </p:cNvSpPr>
                <p:nvPr/>
              </p:nvSpPr>
              <p:spPr bwMode="auto">
                <a:xfrm>
                  <a:off x="4409" y="3014"/>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48"/>
                <p:cNvSpPr>
                  <a:spLocks/>
                </p:cNvSpPr>
                <p:nvPr/>
              </p:nvSpPr>
              <p:spPr bwMode="auto">
                <a:xfrm>
                  <a:off x="4409" y="3014"/>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49"/>
                <p:cNvSpPr>
                  <a:spLocks/>
                </p:cNvSpPr>
                <p:nvPr/>
              </p:nvSpPr>
              <p:spPr bwMode="auto">
                <a:xfrm>
                  <a:off x="4409" y="3068"/>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50"/>
                <p:cNvSpPr>
                  <a:spLocks/>
                </p:cNvSpPr>
                <p:nvPr/>
              </p:nvSpPr>
              <p:spPr bwMode="auto">
                <a:xfrm>
                  <a:off x="4136" y="2848"/>
                  <a:ext cx="27" cy="38"/>
                </a:xfrm>
                <a:custGeom>
                  <a:avLst/>
                  <a:gdLst/>
                  <a:ahLst/>
                  <a:cxnLst>
                    <a:cxn ang="0">
                      <a:pos x="27" y="17"/>
                    </a:cxn>
                    <a:cxn ang="0">
                      <a:pos x="27" y="38"/>
                    </a:cxn>
                    <a:cxn ang="0">
                      <a:pos x="0" y="21"/>
                    </a:cxn>
                    <a:cxn ang="0">
                      <a:pos x="0" y="0"/>
                    </a:cxn>
                    <a:cxn ang="0">
                      <a:pos x="27" y="17"/>
                    </a:cxn>
                  </a:cxnLst>
                  <a:rect l="0" t="0" r="r" b="b"/>
                  <a:pathLst>
                    <a:path w="27" h="38">
                      <a:moveTo>
                        <a:pt x="27" y="17"/>
                      </a:moveTo>
                      <a:lnTo>
                        <a:pt x="27" y="38"/>
                      </a:lnTo>
                      <a:lnTo>
                        <a:pt x="0" y="21"/>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51"/>
                <p:cNvSpPr>
                  <a:spLocks/>
                </p:cNvSpPr>
                <p:nvPr/>
              </p:nvSpPr>
              <p:spPr bwMode="auto">
                <a:xfrm>
                  <a:off x="4159" y="2869"/>
                  <a:ext cx="4" cy="17"/>
                </a:xfrm>
                <a:custGeom>
                  <a:avLst/>
                  <a:gdLst/>
                  <a:ahLst/>
                  <a:cxnLst>
                    <a:cxn ang="0">
                      <a:pos x="0" y="0"/>
                    </a:cxn>
                    <a:cxn ang="0">
                      <a:pos x="4" y="0"/>
                    </a:cxn>
                    <a:cxn ang="0">
                      <a:pos x="4" y="13"/>
                    </a:cxn>
                    <a:cxn ang="0">
                      <a:pos x="0" y="17"/>
                    </a:cxn>
                    <a:cxn ang="0">
                      <a:pos x="0" y="0"/>
                    </a:cxn>
                  </a:cxnLst>
                  <a:rect l="0" t="0" r="r" b="b"/>
                  <a:pathLst>
                    <a:path w="4" h="17">
                      <a:moveTo>
                        <a:pt x="0" y="0"/>
                      </a:moveTo>
                      <a:lnTo>
                        <a:pt x="4" y="0"/>
                      </a:lnTo>
                      <a:lnTo>
                        <a:pt x="4" y="13"/>
                      </a:lnTo>
                      <a:lnTo>
                        <a:pt x="0" y="17"/>
                      </a:lnTo>
                      <a:lnTo>
                        <a:pt x="0" y="0"/>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52"/>
                <p:cNvSpPr>
                  <a:spLocks/>
                </p:cNvSpPr>
                <p:nvPr/>
              </p:nvSpPr>
              <p:spPr bwMode="auto">
                <a:xfrm>
                  <a:off x="4132" y="2852"/>
                  <a:ext cx="31" cy="17"/>
                </a:xfrm>
                <a:custGeom>
                  <a:avLst/>
                  <a:gdLst/>
                  <a:ahLst/>
                  <a:cxnLst>
                    <a:cxn ang="0">
                      <a:pos x="0" y="3"/>
                    </a:cxn>
                    <a:cxn ang="0">
                      <a:pos x="4" y="0"/>
                    </a:cxn>
                    <a:cxn ang="0">
                      <a:pos x="31" y="17"/>
                    </a:cxn>
                    <a:cxn ang="0">
                      <a:pos x="27" y="17"/>
                    </a:cxn>
                    <a:cxn ang="0">
                      <a:pos x="0" y="3"/>
                    </a:cxn>
                  </a:cxnLst>
                  <a:rect l="0" t="0" r="r" b="b"/>
                  <a:pathLst>
                    <a:path w="31" h="17">
                      <a:moveTo>
                        <a:pt x="0" y="3"/>
                      </a:moveTo>
                      <a:lnTo>
                        <a:pt x="4" y="0"/>
                      </a:lnTo>
                      <a:lnTo>
                        <a:pt x="31" y="17"/>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53"/>
                <p:cNvSpPr>
                  <a:spLocks/>
                </p:cNvSpPr>
                <p:nvPr/>
              </p:nvSpPr>
              <p:spPr bwMode="auto">
                <a:xfrm>
                  <a:off x="4132" y="2855"/>
                  <a:ext cx="27" cy="31"/>
                </a:xfrm>
                <a:custGeom>
                  <a:avLst/>
                  <a:gdLst/>
                  <a:ahLst/>
                  <a:cxnLst>
                    <a:cxn ang="0">
                      <a:pos x="27" y="14"/>
                    </a:cxn>
                    <a:cxn ang="0">
                      <a:pos x="27" y="31"/>
                    </a:cxn>
                    <a:cxn ang="0">
                      <a:pos x="0" y="17"/>
                    </a:cxn>
                    <a:cxn ang="0">
                      <a:pos x="0" y="0"/>
                    </a:cxn>
                    <a:cxn ang="0">
                      <a:pos x="27" y="14"/>
                    </a:cxn>
                  </a:cxnLst>
                  <a:rect l="0" t="0" r="r" b="b"/>
                  <a:pathLst>
                    <a:path w="27" h="31">
                      <a:moveTo>
                        <a:pt x="27" y="14"/>
                      </a:moveTo>
                      <a:lnTo>
                        <a:pt x="27" y="31"/>
                      </a:lnTo>
                      <a:lnTo>
                        <a:pt x="0" y="17"/>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54"/>
                <p:cNvSpPr>
                  <a:spLocks/>
                </p:cNvSpPr>
                <p:nvPr/>
              </p:nvSpPr>
              <p:spPr bwMode="auto">
                <a:xfrm>
                  <a:off x="4632" y="2693"/>
                  <a:ext cx="574" cy="409"/>
                </a:xfrm>
                <a:custGeom>
                  <a:avLst/>
                  <a:gdLst/>
                  <a:ahLst/>
                  <a:cxnLst>
                    <a:cxn ang="0">
                      <a:pos x="0" y="331"/>
                    </a:cxn>
                    <a:cxn ang="0">
                      <a:pos x="574" y="0"/>
                    </a:cxn>
                    <a:cxn ang="0">
                      <a:pos x="574" y="74"/>
                    </a:cxn>
                    <a:cxn ang="0">
                      <a:pos x="0" y="409"/>
                    </a:cxn>
                    <a:cxn ang="0">
                      <a:pos x="0" y="331"/>
                    </a:cxn>
                  </a:cxnLst>
                  <a:rect l="0" t="0" r="r" b="b"/>
                  <a:pathLst>
                    <a:path w="574" h="409">
                      <a:moveTo>
                        <a:pt x="0" y="331"/>
                      </a:moveTo>
                      <a:lnTo>
                        <a:pt x="574" y="0"/>
                      </a:lnTo>
                      <a:lnTo>
                        <a:pt x="574" y="74"/>
                      </a:lnTo>
                      <a:lnTo>
                        <a:pt x="0" y="409"/>
                      </a:lnTo>
                      <a:lnTo>
                        <a:pt x="0" y="3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55"/>
                <p:cNvSpPr>
                  <a:spLocks/>
                </p:cNvSpPr>
                <p:nvPr/>
              </p:nvSpPr>
              <p:spPr bwMode="auto">
                <a:xfrm>
                  <a:off x="4132" y="2401"/>
                  <a:ext cx="1074" cy="623"/>
                </a:xfrm>
                <a:custGeom>
                  <a:avLst/>
                  <a:gdLst/>
                  <a:ahLst/>
                  <a:cxnLst>
                    <a:cxn ang="0">
                      <a:pos x="0" y="336"/>
                    </a:cxn>
                    <a:cxn ang="0">
                      <a:pos x="571" y="0"/>
                    </a:cxn>
                    <a:cxn ang="0">
                      <a:pos x="1074" y="292"/>
                    </a:cxn>
                    <a:cxn ang="0">
                      <a:pos x="500" y="623"/>
                    </a:cxn>
                    <a:cxn ang="0">
                      <a:pos x="0" y="336"/>
                    </a:cxn>
                  </a:cxnLst>
                  <a:rect l="0" t="0" r="r" b="b"/>
                  <a:pathLst>
                    <a:path w="1074" h="623">
                      <a:moveTo>
                        <a:pt x="0" y="336"/>
                      </a:moveTo>
                      <a:lnTo>
                        <a:pt x="571" y="0"/>
                      </a:lnTo>
                      <a:lnTo>
                        <a:pt x="1074" y="292"/>
                      </a:lnTo>
                      <a:lnTo>
                        <a:pt x="500" y="623"/>
                      </a:lnTo>
                      <a:lnTo>
                        <a:pt x="0" y="33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56"/>
                <p:cNvSpPr>
                  <a:spLocks/>
                </p:cNvSpPr>
                <p:nvPr/>
              </p:nvSpPr>
              <p:spPr bwMode="auto">
                <a:xfrm>
                  <a:off x="4132" y="2737"/>
                  <a:ext cx="500" cy="365"/>
                </a:xfrm>
                <a:custGeom>
                  <a:avLst/>
                  <a:gdLst/>
                  <a:ahLst/>
                  <a:cxnLst>
                    <a:cxn ang="0">
                      <a:pos x="500" y="287"/>
                    </a:cxn>
                    <a:cxn ang="0">
                      <a:pos x="500" y="365"/>
                    </a:cxn>
                    <a:cxn ang="0">
                      <a:pos x="0" y="74"/>
                    </a:cxn>
                    <a:cxn ang="0">
                      <a:pos x="0" y="0"/>
                    </a:cxn>
                    <a:cxn ang="0">
                      <a:pos x="500" y="287"/>
                    </a:cxn>
                  </a:cxnLst>
                  <a:rect l="0" t="0" r="r" b="b"/>
                  <a:pathLst>
                    <a:path w="500" h="365">
                      <a:moveTo>
                        <a:pt x="500" y="287"/>
                      </a:moveTo>
                      <a:lnTo>
                        <a:pt x="500" y="365"/>
                      </a:lnTo>
                      <a:lnTo>
                        <a:pt x="0" y="74"/>
                      </a:lnTo>
                      <a:lnTo>
                        <a:pt x="0" y="0"/>
                      </a:lnTo>
                      <a:lnTo>
                        <a:pt x="500" y="287"/>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57"/>
                <p:cNvSpPr>
                  <a:spLocks/>
                </p:cNvSpPr>
                <p:nvPr/>
              </p:nvSpPr>
              <p:spPr bwMode="auto">
                <a:xfrm>
                  <a:off x="4166" y="2770"/>
                  <a:ext cx="169" cy="122"/>
                </a:xfrm>
                <a:custGeom>
                  <a:avLst/>
                  <a:gdLst/>
                  <a:ahLst/>
                  <a:cxnLst>
                    <a:cxn ang="0">
                      <a:pos x="0" y="24"/>
                    </a:cxn>
                    <a:cxn ang="0">
                      <a:pos x="0" y="0"/>
                    </a:cxn>
                    <a:cxn ang="0">
                      <a:pos x="169" y="95"/>
                    </a:cxn>
                    <a:cxn ang="0">
                      <a:pos x="169" y="122"/>
                    </a:cxn>
                    <a:cxn ang="0">
                      <a:pos x="0" y="24"/>
                    </a:cxn>
                  </a:cxnLst>
                  <a:rect l="0" t="0" r="r" b="b"/>
                  <a:pathLst>
                    <a:path w="169" h="122">
                      <a:moveTo>
                        <a:pt x="0" y="24"/>
                      </a:moveTo>
                      <a:lnTo>
                        <a:pt x="0" y="0"/>
                      </a:lnTo>
                      <a:lnTo>
                        <a:pt x="169" y="95"/>
                      </a:lnTo>
                      <a:lnTo>
                        <a:pt x="169" y="122"/>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58"/>
                <p:cNvSpPr>
                  <a:spLocks noChangeArrowheads="1"/>
                </p:cNvSpPr>
                <p:nvPr/>
              </p:nvSpPr>
              <p:spPr bwMode="auto">
                <a:xfrm>
                  <a:off x="4166" y="2770"/>
                  <a:ext cx="4" cy="2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59"/>
                <p:cNvSpPr>
                  <a:spLocks/>
                </p:cNvSpPr>
                <p:nvPr/>
              </p:nvSpPr>
              <p:spPr bwMode="auto">
                <a:xfrm>
                  <a:off x="4166" y="2794"/>
                  <a:ext cx="169" cy="98"/>
                </a:xfrm>
                <a:custGeom>
                  <a:avLst/>
                  <a:gdLst/>
                  <a:ahLst/>
                  <a:cxnLst>
                    <a:cxn ang="0">
                      <a:pos x="169" y="98"/>
                    </a:cxn>
                    <a:cxn ang="0">
                      <a:pos x="169" y="95"/>
                    </a:cxn>
                    <a:cxn ang="0">
                      <a:pos x="4" y="0"/>
                    </a:cxn>
                    <a:cxn ang="0">
                      <a:pos x="0" y="0"/>
                    </a:cxn>
                    <a:cxn ang="0">
                      <a:pos x="169" y="98"/>
                    </a:cxn>
                  </a:cxnLst>
                  <a:rect l="0" t="0" r="r" b="b"/>
                  <a:pathLst>
                    <a:path w="169" h="98">
                      <a:moveTo>
                        <a:pt x="169" y="98"/>
                      </a:moveTo>
                      <a:lnTo>
                        <a:pt x="169" y="95"/>
                      </a:lnTo>
                      <a:lnTo>
                        <a:pt x="4" y="0"/>
                      </a:lnTo>
                      <a:lnTo>
                        <a:pt x="0" y="0"/>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60"/>
                <p:cNvSpPr>
                  <a:spLocks/>
                </p:cNvSpPr>
                <p:nvPr/>
              </p:nvSpPr>
              <p:spPr bwMode="auto">
                <a:xfrm>
                  <a:off x="4608" y="3024"/>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61"/>
                <p:cNvSpPr>
                  <a:spLocks/>
                </p:cNvSpPr>
                <p:nvPr/>
              </p:nvSpPr>
              <p:spPr bwMode="auto">
                <a:xfrm>
                  <a:off x="4608" y="3024"/>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62"/>
                <p:cNvSpPr>
                  <a:spLocks/>
                </p:cNvSpPr>
                <p:nvPr/>
              </p:nvSpPr>
              <p:spPr bwMode="auto">
                <a:xfrm>
                  <a:off x="4608" y="3075"/>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63"/>
                <p:cNvSpPr>
                  <a:spLocks/>
                </p:cNvSpPr>
                <p:nvPr/>
              </p:nvSpPr>
              <p:spPr bwMode="auto">
                <a:xfrm>
                  <a:off x="4591" y="3014"/>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64"/>
                <p:cNvSpPr>
                  <a:spLocks/>
                </p:cNvSpPr>
                <p:nvPr/>
              </p:nvSpPr>
              <p:spPr bwMode="auto">
                <a:xfrm>
                  <a:off x="4591" y="3014"/>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65"/>
                <p:cNvSpPr>
                  <a:spLocks/>
                </p:cNvSpPr>
                <p:nvPr/>
              </p:nvSpPr>
              <p:spPr bwMode="auto">
                <a:xfrm>
                  <a:off x="4591" y="3065"/>
                  <a:ext cx="11" cy="10"/>
                </a:xfrm>
                <a:custGeom>
                  <a:avLst/>
                  <a:gdLst/>
                  <a:ahLst/>
                  <a:cxnLst>
                    <a:cxn ang="0">
                      <a:pos x="11" y="10"/>
                    </a:cxn>
                    <a:cxn ang="0">
                      <a:pos x="11" y="7"/>
                    </a:cxn>
                    <a:cxn ang="0">
                      <a:pos x="4" y="0"/>
                    </a:cxn>
                    <a:cxn ang="0">
                      <a:pos x="0" y="3"/>
                    </a:cxn>
                    <a:cxn ang="0">
                      <a:pos x="11" y="10"/>
                    </a:cxn>
                  </a:cxnLst>
                  <a:rect l="0" t="0" r="r" b="b"/>
                  <a:pathLst>
                    <a:path w="11" h="10">
                      <a:moveTo>
                        <a:pt x="11" y="10"/>
                      </a:moveTo>
                      <a:lnTo>
                        <a:pt x="11" y="7"/>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66"/>
                <p:cNvSpPr>
                  <a:spLocks/>
                </p:cNvSpPr>
                <p:nvPr/>
              </p:nvSpPr>
              <p:spPr bwMode="auto">
                <a:xfrm>
                  <a:off x="4571" y="3004"/>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67"/>
                <p:cNvSpPr>
                  <a:spLocks/>
                </p:cNvSpPr>
                <p:nvPr/>
              </p:nvSpPr>
              <p:spPr bwMode="auto">
                <a:xfrm>
                  <a:off x="4571" y="3004"/>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68"/>
                <p:cNvSpPr>
                  <a:spLocks/>
                </p:cNvSpPr>
                <p:nvPr/>
              </p:nvSpPr>
              <p:spPr bwMode="auto">
                <a:xfrm>
                  <a:off x="4571" y="3055"/>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69"/>
                <p:cNvSpPr>
                  <a:spLocks/>
                </p:cNvSpPr>
                <p:nvPr/>
              </p:nvSpPr>
              <p:spPr bwMode="auto">
                <a:xfrm>
                  <a:off x="4554" y="2994"/>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70"/>
                <p:cNvSpPr>
                  <a:spLocks/>
                </p:cNvSpPr>
                <p:nvPr/>
              </p:nvSpPr>
              <p:spPr bwMode="auto">
                <a:xfrm>
                  <a:off x="4554" y="2994"/>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71"/>
                <p:cNvSpPr>
                  <a:spLocks/>
                </p:cNvSpPr>
                <p:nvPr/>
              </p:nvSpPr>
              <p:spPr bwMode="auto">
                <a:xfrm>
                  <a:off x="4554" y="3045"/>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72"/>
                <p:cNvSpPr>
                  <a:spLocks/>
                </p:cNvSpPr>
                <p:nvPr/>
              </p:nvSpPr>
              <p:spPr bwMode="auto">
                <a:xfrm>
                  <a:off x="4537" y="2984"/>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73"/>
                <p:cNvSpPr>
                  <a:spLocks/>
                </p:cNvSpPr>
                <p:nvPr/>
              </p:nvSpPr>
              <p:spPr bwMode="auto">
                <a:xfrm>
                  <a:off x="4537" y="2984"/>
                  <a:ext cx="4" cy="54"/>
                </a:xfrm>
                <a:custGeom>
                  <a:avLst/>
                  <a:gdLst/>
                  <a:ahLst/>
                  <a:cxnLst>
                    <a:cxn ang="0">
                      <a:pos x="0" y="54"/>
                    </a:cxn>
                    <a:cxn ang="0">
                      <a:pos x="0" y="51"/>
                    </a:cxn>
                    <a:cxn ang="0">
                      <a:pos x="4" y="0"/>
                    </a:cxn>
                    <a:cxn ang="0">
                      <a:pos x="0" y="0"/>
                    </a:cxn>
                    <a:cxn ang="0">
                      <a:pos x="0" y="54"/>
                    </a:cxn>
                  </a:cxnLst>
                  <a:rect l="0" t="0" r="r" b="b"/>
                  <a:pathLst>
                    <a:path w="4" h="54">
                      <a:moveTo>
                        <a:pt x="0" y="54"/>
                      </a:moveTo>
                      <a:lnTo>
                        <a:pt x="0"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74"/>
                <p:cNvSpPr>
                  <a:spLocks/>
                </p:cNvSpPr>
                <p:nvPr/>
              </p:nvSpPr>
              <p:spPr bwMode="auto">
                <a:xfrm>
                  <a:off x="4537" y="3035"/>
                  <a:ext cx="11" cy="10"/>
                </a:xfrm>
                <a:custGeom>
                  <a:avLst/>
                  <a:gdLst/>
                  <a:ahLst/>
                  <a:cxnLst>
                    <a:cxn ang="0">
                      <a:pos x="11" y="10"/>
                    </a:cxn>
                    <a:cxn ang="0">
                      <a:pos x="11" y="3"/>
                    </a:cxn>
                    <a:cxn ang="0">
                      <a:pos x="0" y="0"/>
                    </a:cxn>
                    <a:cxn ang="0">
                      <a:pos x="0" y="3"/>
                    </a:cxn>
                    <a:cxn ang="0">
                      <a:pos x="11" y="10"/>
                    </a:cxn>
                  </a:cxnLst>
                  <a:rect l="0" t="0" r="r" b="b"/>
                  <a:pathLst>
                    <a:path w="11" h="10">
                      <a:moveTo>
                        <a:pt x="11" y="10"/>
                      </a:moveTo>
                      <a:lnTo>
                        <a:pt x="11" y="3"/>
                      </a:lnTo>
                      <a:lnTo>
                        <a:pt x="0"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75"/>
                <p:cNvSpPr>
                  <a:spLocks/>
                </p:cNvSpPr>
                <p:nvPr/>
              </p:nvSpPr>
              <p:spPr bwMode="auto">
                <a:xfrm>
                  <a:off x="4517" y="2974"/>
                  <a:ext cx="14" cy="57"/>
                </a:xfrm>
                <a:custGeom>
                  <a:avLst/>
                  <a:gdLst/>
                  <a:ahLst/>
                  <a:cxnLst>
                    <a:cxn ang="0">
                      <a:pos x="0" y="50"/>
                    </a:cxn>
                    <a:cxn ang="0">
                      <a:pos x="0" y="0"/>
                    </a:cxn>
                    <a:cxn ang="0">
                      <a:pos x="14" y="6"/>
                    </a:cxn>
                    <a:cxn ang="0">
                      <a:pos x="14" y="57"/>
                    </a:cxn>
                    <a:cxn ang="0">
                      <a:pos x="0" y="50"/>
                    </a:cxn>
                  </a:cxnLst>
                  <a:rect l="0" t="0" r="r" b="b"/>
                  <a:pathLst>
                    <a:path w="14" h="57">
                      <a:moveTo>
                        <a:pt x="0" y="50"/>
                      </a:moveTo>
                      <a:lnTo>
                        <a:pt x="0" y="0"/>
                      </a:lnTo>
                      <a:lnTo>
                        <a:pt x="14" y="6"/>
                      </a:lnTo>
                      <a:lnTo>
                        <a:pt x="14"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Rectangle 76"/>
                <p:cNvSpPr>
                  <a:spLocks noChangeArrowheads="1"/>
                </p:cNvSpPr>
                <p:nvPr/>
              </p:nvSpPr>
              <p:spPr bwMode="auto">
                <a:xfrm>
                  <a:off x="4517" y="2974"/>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77"/>
                <p:cNvSpPr>
                  <a:spLocks/>
                </p:cNvSpPr>
                <p:nvPr/>
              </p:nvSpPr>
              <p:spPr bwMode="auto">
                <a:xfrm>
                  <a:off x="4517" y="3024"/>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78"/>
                <p:cNvSpPr>
                  <a:spLocks/>
                </p:cNvSpPr>
                <p:nvPr/>
              </p:nvSpPr>
              <p:spPr bwMode="auto">
                <a:xfrm>
                  <a:off x="4500" y="2963"/>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Rectangle 79"/>
                <p:cNvSpPr>
                  <a:spLocks noChangeArrowheads="1"/>
                </p:cNvSpPr>
                <p:nvPr/>
              </p:nvSpPr>
              <p:spPr bwMode="auto">
                <a:xfrm>
                  <a:off x="4500" y="2963"/>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80"/>
                <p:cNvSpPr>
                  <a:spLocks/>
                </p:cNvSpPr>
                <p:nvPr/>
              </p:nvSpPr>
              <p:spPr bwMode="auto">
                <a:xfrm>
                  <a:off x="4500" y="3014"/>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81"/>
                <p:cNvSpPr>
                  <a:spLocks/>
                </p:cNvSpPr>
                <p:nvPr/>
              </p:nvSpPr>
              <p:spPr bwMode="auto">
                <a:xfrm>
                  <a:off x="4480" y="2950"/>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82"/>
                <p:cNvSpPr>
                  <a:spLocks/>
                </p:cNvSpPr>
                <p:nvPr/>
              </p:nvSpPr>
              <p:spPr bwMode="auto">
                <a:xfrm>
                  <a:off x="4480" y="2950"/>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83"/>
                <p:cNvSpPr>
                  <a:spLocks/>
                </p:cNvSpPr>
                <p:nvPr/>
              </p:nvSpPr>
              <p:spPr bwMode="auto">
                <a:xfrm>
                  <a:off x="4480" y="3004"/>
                  <a:ext cx="14" cy="7"/>
                </a:xfrm>
                <a:custGeom>
                  <a:avLst/>
                  <a:gdLst/>
                  <a:ahLst/>
                  <a:cxnLst>
                    <a:cxn ang="0">
                      <a:pos x="14" y="7"/>
                    </a:cxn>
                    <a:cxn ang="0">
                      <a:pos x="14" y="4"/>
                    </a:cxn>
                    <a:cxn ang="0">
                      <a:pos x="3" y="0"/>
                    </a:cxn>
                    <a:cxn ang="0">
                      <a:pos x="0" y="0"/>
                    </a:cxn>
                    <a:cxn ang="0">
                      <a:pos x="14" y="7"/>
                    </a:cxn>
                  </a:cxnLst>
                  <a:rect l="0" t="0" r="r" b="b"/>
                  <a:pathLst>
                    <a:path w="14" h="7">
                      <a:moveTo>
                        <a:pt x="14" y="7"/>
                      </a:moveTo>
                      <a:lnTo>
                        <a:pt x="14" y="4"/>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84"/>
                <p:cNvSpPr>
                  <a:spLocks/>
                </p:cNvSpPr>
                <p:nvPr/>
              </p:nvSpPr>
              <p:spPr bwMode="auto">
                <a:xfrm>
                  <a:off x="4463" y="2940"/>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85"/>
                <p:cNvSpPr>
                  <a:spLocks/>
                </p:cNvSpPr>
                <p:nvPr/>
              </p:nvSpPr>
              <p:spPr bwMode="auto">
                <a:xfrm>
                  <a:off x="4463" y="2940"/>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86"/>
                <p:cNvSpPr>
                  <a:spLocks/>
                </p:cNvSpPr>
                <p:nvPr/>
              </p:nvSpPr>
              <p:spPr bwMode="auto">
                <a:xfrm>
                  <a:off x="4463" y="2994"/>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87"/>
                <p:cNvSpPr>
                  <a:spLocks/>
                </p:cNvSpPr>
                <p:nvPr/>
              </p:nvSpPr>
              <p:spPr bwMode="auto">
                <a:xfrm>
                  <a:off x="4446" y="2930"/>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88"/>
                <p:cNvSpPr>
                  <a:spLocks/>
                </p:cNvSpPr>
                <p:nvPr/>
              </p:nvSpPr>
              <p:spPr bwMode="auto">
                <a:xfrm>
                  <a:off x="4446" y="2930"/>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89"/>
                <p:cNvSpPr>
                  <a:spLocks/>
                </p:cNvSpPr>
                <p:nvPr/>
              </p:nvSpPr>
              <p:spPr bwMode="auto">
                <a:xfrm>
                  <a:off x="4446" y="2980"/>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90"/>
                <p:cNvSpPr>
                  <a:spLocks/>
                </p:cNvSpPr>
                <p:nvPr/>
              </p:nvSpPr>
              <p:spPr bwMode="auto">
                <a:xfrm>
                  <a:off x="4426" y="2919"/>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91"/>
                <p:cNvSpPr>
                  <a:spLocks/>
                </p:cNvSpPr>
                <p:nvPr/>
              </p:nvSpPr>
              <p:spPr bwMode="auto">
                <a:xfrm>
                  <a:off x="4426" y="2919"/>
                  <a:ext cx="3" cy="55"/>
                </a:xfrm>
                <a:custGeom>
                  <a:avLst/>
                  <a:gdLst/>
                  <a:ahLst/>
                  <a:cxnLst>
                    <a:cxn ang="0">
                      <a:pos x="0" y="55"/>
                    </a:cxn>
                    <a:cxn ang="0">
                      <a:pos x="3" y="51"/>
                    </a:cxn>
                    <a:cxn ang="0">
                      <a:pos x="3" y="4"/>
                    </a:cxn>
                    <a:cxn ang="0">
                      <a:pos x="0" y="0"/>
                    </a:cxn>
                    <a:cxn ang="0">
                      <a:pos x="0" y="55"/>
                    </a:cxn>
                  </a:cxnLst>
                  <a:rect l="0" t="0" r="r" b="b"/>
                  <a:pathLst>
                    <a:path w="3" h="55">
                      <a:moveTo>
                        <a:pt x="0" y="55"/>
                      </a:moveTo>
                      <a:lnTo>
                        <a:pt x="3" y="51"/>
                      </a:lnTo>
                      <a:lnTo>
                        <a:pt x="3"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92"/>
                <p:cNvSpPr>
                  <a:spLocks/>
                </p:cNvSpPr>
                <p:nvPr/>
              </p:nvSpPr>
              <p:spPr bwMode="auto">
                <a:xfrm>
                  <a:off x="4426" y="2970"/>
                  <a:ext cx="14" cy="10"/>
                </a:xfrm>
                <a:custGeom>
                  <a:avLst/>
                  <a:gdLst/>
                  <a:ahLst/>
                  <a:cxnLst>
                    <a:cxn ang="0">
                      <a:pos x="14" y="10"/>
                    </a:cxn>
                    <a:cxn ang="0">
                      <a:pos x="14" y="7"/>
                    </a:cxn>
                    <a:cxn ang="0">
                      <a:pos x="3" y="0"/>
                    </a:cxn>
                    <a:cxn ang="0">
                      <a:pos x="0" y="4"/>
                    </a:cxn>
                    <a:cxn ang="0">
                      <a:pos x="14" y="10"/>
                    </a:cxn>
                  </a:cxnLst>
                  <a:rect l="0" t="0" r="r" b="b"/>
                  <a:pathLst>
                    <a:path w="14" h="10">
                      <a:moveTo>
                        <a:pt x="14" y="10"/>
                      </a:moveTo>
                      <a:lnTo>
                        <a:pt x="14" y="7"/>
                      </a:lnTo>
                      <a:lnTo>
                        <a:pt x="3"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93"/>
                <p:cNvSpPr>
                  <a:spLocks/>
                </p:cNvSpPr>
                <p:nvPr/>
              </p:nvSpPr>
              <p:spPr bwMode="auto">
                <a:xfrm>
                  <a:off x="4409" y="2909"/>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94"/>
                <p:cNvSpPr>
                  <a:spLocks/>
                </p:cNvSpPr>
                <p:nvPr/>
              </p:nvSpPr>
              <p:spPr bwMode="auto">
                <a:xfrm>
                  <a:off x="4409" y="2909"/>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95"/>
                <p:cNvSpPr>
                  <a:spLocks/>
                </p:cNvSpPr>
                <p:nvPr/>
              </p:nvSpPr>
              <p:spPr bwMode="auto">
                <a:xfrm>
                  <a:off x="4409" y="2960"/>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96"/>
                <p:cNvSpPr>
                  <a:spLocks/>
                </p:cNvSpPr>
                <p:nvPr/>
              </p:nvSpPr>
              <p:spPr bwMode="auto">
                <a:xfrm>
                  <a:off x="4136" y="2743"/>
                  <a:ext cx="27" cy="38"/>
                </a:xfrm>
                <a:custGeom>
                  <a:avLst/>
                  <a:gdLst/>
                  <a:ahLst/>
                  <a:cxnLst>
                    <a:cxn ang="0">
                      <a:pos x="27" y="17"/>
                    </a:cxn>
                    <a:cxn ang="0">
                      <a:pos x="27" y="38"/>
                    </a:cxn>
                    <a:cxn ang="0">
                      <a:pos x="0" y="21"/>
                    </a:cxn>
                    <a:cxn ang="0">
                      <a:pos x="0" y="0"/>
                    </a:cxn>
                    <a:cxn ang="0">
                      <a:pos x="27" y="17"/>
                    </a:cxn>
                  </a:cxnLst>
                  <a:rect l="0" t="0" r="r" b="b"/>
                  <a:pathLst>
                    <a:path w="27" h="38">
                      <a:moveTo>
                        <a:pt x="27" y="17"/>
                      </a:moveTo>
                      <a:lnTo>
                        <a:pt x="27" y="38"/>
                      </a:lnTo>
                      <a:lnTo>
                        <a:pt x="0" y="21"/>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97"/>
                <p:cNvSpPr>
                  <a:spLocks/>
                </p:cNvSpPr>
                <p:nvPr/>
              </p:nvSpPr>
              <p:spPr bwMode="auto">
                <a:xfrm>
                  <a:off x="4159" y="2760"/>
                  <a:ext cx="4" cy="21"/>
                </a:xfrm>
                <a:custGeom>
                  <a:avLst/>
                  <a:gdLst/>
                  <a:ahLst/>
                  <a:cxnLst>
                    <a:cxn ang="0">
                      <a:pos x="0" y="4"/>
                    </a:cxn>
                    <a:cxn ang="0">
                      <a:pos x="4" y="0"/>
                    </a:cxn>
                    <a:cxn ang="0">
                      <a:pos x="4" y="17"/>
                    </a:cxn>
                    <a:cxn ang="0">
                      <a:pos x="0" y="21"/>
                    </a:cxn>
                    <a:cxn ang="0">
                      <a:pos x="0" y="4"/>
                    </a:cxn>
                  </a:cxnLst>
                  <a:rect l="0" t="0" r="r" b="b"/>
                  <a:pathLst>
                    <a:path w="4" h="21">
                      <a:moveTo>
                        <a:pt x="0" y="4"/>
                      </a:moveTo>
                      <a:lnTo>
                        <a:pt x="4" y="0"/>
                      </a:lnTo>
                      <a:lnTo>
                        <a:pt x="4" y="17"/>
                      </a:lnTo>
                      <a:lnTo>
                        <a:pt x="0" y="21"/>
                      </a:lnTo>
                      <a:lnTo>
                        <a:pt x="0" y="4"/>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98"/>
                <p:cNvSpPr>
                  <a:spLocks/>
                </p:cNvSpPr>
                <p:nvPr/>
              </p:nvSpPr>
              <p:spPr bwMode="auto">
                <a:xfrm>
                  <a:off x="4132" y="2747"/>
                  <a:ext cx="31" cy="17"/>
                </a:xfrm>
                <a:custGeom>
                  <a:avLst/>
                  <a:gdLst/>
                  <a:ahLst/>
                  <a:cxnLst>
                    <a:cxn ang="0">
                      <a:pos x="0" y="3"/>
                    </a:cxn>
                    <a:cxn ang="0">
                      <a:pos x="4" y="0"/>
                    </a:cxn>
                    <a:cxn ang="0">
                      <a:pos x="31" y="13"/>
                    </a:cxn>
                    <a:cxn ang="0">
                      <a:pos x="27" y="17"/>
                    </a:cxn>
                    <a:cxn ang="0">
                      <a:pos x="0" y="3"/>
                    </a:cxn>
                  </a:cxnLst>
                  <a:rect l="0" t="0" r="r" b="b"/>
                  <a:pathLst>
                    <a:path w="31" h="17">
                      <a:moveTo>
                        <a:pt x="0" y="3"/>
                      </a:moveTo>
                      <a:lnTo>
                        <a:pt x="4" y="0"/>
                      </a:lnTo>
                      <a:lnTo>
                        <a:pt x="31" y="13"/>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99"/>
                <p:cNvSpPr>
                  <a:spLocks/>
                </p:cNvSpPr>
                <p:nvPr/>
              </p:nvSpPr>
              <p:spPr bwMode="auto">
                <a:xfrm>
                  <a:off x="4132" y="2750"/>
                  <a:ext cx="27" cy="31"/>
                </a:xfrm>
                <a:custGeom>
                  <a:avLst/>
                  <a:gdLst/>
                  <a:ahLst/>
                  <a:cxnLst>
                    <a:cxn ang="0">
                      <a:pos x="27" y="14"/>
                    </a:cxn>
                    <a:cxn ang="0">
                      <a:pos x="27" y="31"/>
                    </a:cxn>
                    <a:cxn ang="0">
                      <a:pos x="0" y="14"/>
                    </a:cxn>
                    <a:cxn ang="0">
                      <a:pos x="0" y="0"/>
                    </a:cxn>
                    <a:cxn ang="0">
                      <a:pos x="27" y="14"/>
                    </a:cxn>
                  </a:cxnLst>
                  <a:rect l="0" t="0" r="r" b="b"/>
                  <a:pathLst>
                    <a:path w="27" h="31">
                      <a:moveTo>
                        <a:pt x="27" y="14"/>
                      </a:moveTo>
                      <a:lnTo>
                        <a:pt x="27" y="31"/>
                      </a:lnTo>
                      <a:lnTo>
                        <a:pt x="0" y="14"/>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00"/>
                <p:cNvSpPr>
                  <a:spLocks/>
                </p:cNvSpPr>
                <p:nvPr/>
              </p:nvSpPr>
              <p:spPr bwMode="auto">
                <a:xfrm>
                  <a:off x="4632" y="2584"/>
                  <a:ext cx="574" cy="413"/>
                </a:xfrm>
                <a:custGeom>
                  <a:avLst/>
                  <a:gdLst/>
                  <a:ahLst/>
                  <a:cxnLst>
                    <a:cxn ang="0">
                      <a:pos x="0" y="335"/>
                    </a:cxn>
                    <a:cxn ang="0">
                      <a:pos x="574" y="0"/>
                    </a:cxn>
                    <a:cxn ang="0">
                      <a:pos x="574" y="78"/>
                    </a:cxn>
                    <a:cxn ang="0">
                      <a:pos x="0" y="413"/>
                    </a:cxn>
                    <a:cxn ang="0">
                      <a:pos x="0" y="335"/>
                    </a:cxn>
                  </a:cxnLst>
                  <a:rect l="0" t="0" r="r" b="b"/>
                  <a:pathLst>
                    <a:path w="574" h="413">
                      <a:moveTo>
                        <a:pt x="0" y="335"/>
                      </a:moveTo>
                      <a:lnTo>
                        <a:pt x="574" y="0"/>
                      </a:lnTo>
                      <a:lnTo>
                        <a:pt x="574" y="78"/>
                      </a:lnTo>
                      <a:lnTo>
                        <a:pt x="0" y="413"/>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01"/>
                <p:cNvSpPr>
                  <a:spLocks/>
                </p:cNvSpPr>
                <p:nvPr/>
              </p:nvSpPr>
              <p:spPr bwMode="auto">
                <a:xfrm>
                  <a:off x="4132" y="2296"/>
                  <a:ext cx="1074" cy="623"/>
                </a:xfrm>
                <a:custGeom>
                  <a:avLst/>
                  <a:gdLst/>
                  <a:ahLst/>
                  <a:cxnLst>
                    <a:cxn ang="0">
                      <a:pos x="0" y="332"/>
                    </a:cxn>
                    <a:cxn ang="0">
                      <a:pos x="571" y="0"/>
                    </a:cxn>
                    <a:cxn ang="0">
                      <a:pos x="1074" y="288"/>
                    </a:cxn>
                    <a:cxn ang="0">
                      <a:pos x="500" y="623"/>
                    </a:cxn>
                    <a:cxn ang="0">
                      <a:pos x="0" y="332"/>
                    </a:cxn>
                  </a:cxnLst>
                  <a:rect l="0" t="0" r="r" b="b"/>
                  <a:pathLst>
                    <a:path w="1074" h="623">
                      <a:moveTo>
                        <a:pt x="0" y="332"/>
                      </a:moveTo>
                      <a:lnTo>
                        <a:pt x="571" y="0"/>
                      </a:lnTo>
                      <a:lnTo>
                        <a:pt x="1074" y="288"/>
                      </a:lnTo>
                      <a:lnTo>
                        <a:pt x="500" y="623"/>
                      </a:lnTo>
                      <a:lnTo>
                        <a:pt x="0" y="332"/>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02"/>
                <p:cNvSpPr>
                  <a:spLocks/>
                </p:cNvSpPr>
                <p:nvPr/>
              </p:nvSpPr>
              <p:spPr bwMode="auto">
                <a:xfrm>
                  <a:off x="4132" y="2628"/>
                  <a:ext cx="500" cy="369"/>
                </a:xfrm>
                <a:custGeom>
                  <a:avLst/>
                  <a:gdLst/>
                  <a:ahLst/>
                  <a:cxnLst>
                    <a:cxn ang="0">
                      <a:pos x="500" y="291"/>
                    </a:cxn>
                    <a:cxn ang="0">
                      <a:pos x="500" y="369"/>
                    </a:cxn>
                    <a:cxn ang="0">
                      <a:pos x="0" y="78"/>
                    </a:cxn>
                    <a:cxn ang="0">
                      <a:pos x="0" y="0"/>
                    </a:cxn>
                    <a:cxn ang="0">
                      <a:pos x="500" y="291"/>
                    </a:cxn>
                  </a:cxnLst>
                  <a:rect l="0" t="0" r="r" b="b"/>
                  <a:pathLst>
                    <a:path w="500" h="369">
                      <a:moveTo>
                        <a:pt x="500" y="291"/>
                      </a:moveTo>
                      <a:lnTo>
                        <a:pt x="500" y="369"/>
                      </a:lnTo>
                      <a:lnTo>
                        <a:pt x="0" y="78"/>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03"/>
                <p:cNvSpPr>
                  <a:spLocks/>
                </p:cNvSpPr>
                <p:nvPr/>
              </p:nvSpPr>
              <p:spPr bwMode="auto">
                <a:xfrm>
                  <a:off x="4166" y="2662"/>
                  <a:ext cx="169" cy="122"/>
                </a:xfrm>
                <a:custGeom>
                  <a:avLst/>
                  <a:gdLst/>
                  <a:ahLst/>
                  <a:cxnLst>
                    <a:cxn ang="0">
                      <a:pos x="0" y="27"/>
                    </a:cxn>
                    <a:cxn ang="0">
                      <a:pos x="0" y="0"/>
                    </a:cxn>
                    <a:cxn ang="0">
                      <a:pos x="169" y="98"/>
                    </a:cxn>
                    <a:cxn ang="0">
                      <a:pos x="169" y="122"/>
                    </a:cxn>
                    <a:cxn ang="0">
                      <a:pos x="0" y="27"/>
                    </a:cxn>
                  </a:cxnLst>
                  <a:rect l="0" t="0" r="r" b="b"/>
                  <a:pathLst>
                    <a:path w="169" h="122">
                      <a:moveTo>
                        <a:pt x="0" y="27"/>
                      </a:moveTo>
                      <a:lnTo>
                        <a:pt x="0" y="0"/>
                      </a:lnTo>
                      <a:lnTo>
                        <a:pt x="169" y="98"/>
                      </a:lnTo>
                      <a:lnTo>
                        <a:pt x="169" y="122"/>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04"/>
                <p:cNvSpPr>
                  <a:spLocks/>
                </p:cNvSpPr>
                <p:nvPr/>
              </p:nvSpPr>
              <p:spPr bwMode="auto">
                <a:xfrm>
                  <a:off x="4166" y="2662"/>
                  <a:ext cx="4" cy="27"/>
                </a:xfrm>
                <a:custGeom>
                  <a:avLst/>
                  <a:gdLst/>
                  <a:ahLst/>
                  <a:cxnLst>
                    <a:cxn ang="0">
                      <a:pos x="0" y="27"/>
                    </a:cxn>
                    <a:cxn ang="0">
                      <a:pos x="4" y="24"/>
                    </a:cxn>
                    <a:cxn ang="0">
                      <a:pos x="4" y="3"/>
                    </a:cxn>
                    <a:cxn ang="0">
                      <a:pos x="0" y="0"/>
                    </a:cxn>
                    <a:cxn ang="0">
                      <a:pos x="0" y="27"/>
                    </a:cxn>
                  </a:cxnLst>
                  <a:rect l="0" t="0" r="r" b="b"/>
                  <a:pathLst>
                    <a:path w="4" h="27">
                      <a:moveTo>
                        <a:pt x="0" y="27"/>
                      </a:moveTo>
                      <a:lnTo>
                        <a:pt x="4" y="24"/>
                      </a:lnTo>
                      <a:lnTo>
                        <a:pt x="4" y="3"/>
                      </a:lnTo>
                      <a:lnTo>
                        <a:pt x="0" y="0"/>
                      </a:lnTo>
                      <a:lnTo>
                        <a:pt x="0" y="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05"/>
                <p:cNvSpPr>
                  <a:spLocks/>
                </p:cNvSpPr>
                <p:nvPr/>
              </p:nvSpPr>
              <p:spPr bwMode="auto">
                <a:xfrm>
                  <a:off x="4166" y="2686"/>
                  <a:ext cx="169" cy="98"/>
                </a:xfrm>
                <a:custGeom>
                  <a:avLst/>
                  <a:gdLst/>
                  <a:ahLst/>
                  <a:cxnLst>
                    <a:cxn ang="0">
                      <a:pos x="169" y="98"/>
                    </a:cxn>
                    <a:cxn ang="0">
                      <a:pos x="169" y="95"/>
                    </a:cxn>
                    <a:cxn ang="0">
                      <a:pos x="4" y="0"/>
                    </a:cxn>
                    <a:cxn ang="0">
                      <a:pos x="0" y="3"/>
                    </a:cxn>
                    <a:cxn ang="0">
                      <a:pos x="169" y="98"/>
                    </a:cxn>
                  </a:cxnLst>
                  <a:rect l="0" t="0" r="r" b="b"/>
                  <a:pathLst>
                    <a:path w="169" h="98">
                      <a:moveTo>
                        <a:pt x="169" y="98"/>
                      </a:moveTo>
                      <a:lnTo>
                        <a:pt x="169" y="95"/>
                      </a:lnTo>
                      <a:lnTo>
                        <a:pt x="4" y="0"/>
                      </a:lnTo>
                      <a:lnTo>
                        <a:pt x="0" y="3"/>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06"/>
                <p:cNvSpPr>
                  <a:spLocks/>
                </p:cNvSpPr>
                <p:nvPr/>
              </p:nvSpPr>
              <p:spPr bwMode="auto">
                <a:xfrm>
                  <a:off x="4608" y="2919"/>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07"/>
                <p:cNvSpPr>
                  <a:spLocks/>
                </p:cNvSpPr>
                <p:nvPr/>
              </p:nvSpPr>
              <p:spPr bwMode="auto">
                <a:xfrm>
                  <a:off x="4608" y="2919"/>
                  <a:ext cx="4" cy="55"/>
                </a:xfrm>
                <a:custGeom>
                  <a:avLst/>
                  <a:gdLst/>
                  <a:ahLst/>
                  <a:cxnLst>
                    <a:cxn ang="0">
                      <a:pos x="0" y="55"/>
                    </a:cxn>
                    <a:cxn ang="0">
                      <a:pos x="4" y="51"/>
                    </a:cxn>
                    <a:cxn ang="0">
                      <a:pos x="4" y="0"/>
                    </a:cxn>
                    <a:cxn ang="0">
                      <a:pos x="0" y="0"/>
                    </a:cxn>
                    <a:cxn ang="0">
                      <a:pos x="0" y="55"/>
                    </a:cxn>
                  </a:cxnLst>
                  <a:rect l="0" t="0" r="r" b="b"/>
                  <a:pathLst>
                    <a:path w="4" h="55">
                      <a:moveTo>
                        <a:pt x="0" y="55"/>
                      </a:moveTo>
                      <a:lnTo>
                        <a:pt x="4"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08"/>
                <p:cNvSpPr>
                  <a:spLocks/>
                </p:cNvSpPr>
                <p:nvPr/>
              </p:nvSpPr>
              <p:spPr bwMode="auto">
                <a:xfrm>
                  <a:off x="4608" y="2970"/>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09"/>
                <p:cNvSpPr>
                  <a:spLocks/>
                </p:cNvSpPr>
                <p:nvPr/>
              </p:nvSpPr>
              <p:spPr bwMode="auto">
                <a:xfrm>
                  <a:off x="4591" y="2909"/>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10"/>
                <p:cNvSpPr>
                  <a:spLocks/>
                </p:cNvSpPr>
                <p:nvPr/>
              </p:nvSpPr>
              <p:spPr bwMode="auto">
                <a:xfrm>
                  <a:off x="4591" y="2909"/>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11"/>
                <p:cNvSpPr>
                  <a:spLocks/>
                </p:cNvSpPr>
                <p:nvPr/>
              </p:nvSpPr>
              <p:spPr bwMode="auto">
                <a:xfrm>
                  <a:off x="4591" y="2960"/>
                  <a:ext cx="11" cy="10"/>
                </a:xfrm>
                <a:custGeom>
                  <a:avLst/>
                  <a:gdLst/>
                  <a:ahLst/>
                  <a:cxnLst>
                    <a:cxn ang="0">
                      <a:pos x="11" y="10"/>
                    </a:cxn>
                    <a:cxn ang="0">
                      <a:pos x="11" y="3"/>
                    </a:cxn>
                    <a:cxn ang="0">
                      <a:pos x="4" y="0"/>
                    </a:cxn>
                    <a:cxn ang="0">
                      <a:pos x="0" y="3"/>
                    </a:cxn>
                    <a:cxn ang="0">
                      <a:pos x="11" y="10"/>
                    </a:cxn>
                  </a:cxnLst>
                  <a:rect l="0" t="0" r="r" b="b"/>
                  <a:pathLst>
                    <a:path w="11" h="10">
                      <a:moveTo>
                        <a:pt x="11" y="10"/>
                      </a:moveTo>
                      <a:lnTo>
                        <a:pt x="11" y="3"/>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12"/>
                <p:cNvSpPr>
                  <a:spLocks/>
                </p:cNvSpPr>
                <p:nvPr/>
              </p:nvSpPr>
              <p:spPr bwMode="auto">
                <a:xfrm>
                  <a:off x="4571" y="2899"/>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Rectangle 113"/>
                <p:cNvSpPr>
                  <a:spLocks noChangeArrowheads="1"/>
                </p:cNvSpPr>
                <p:nvPr/>
              </p:nvSpPr>
              <p:spPr bwMode="auto">
                <a:xfrm>
                  <a:off x="4571" y="2899"/>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14"/>
                <p:cNvSpPr>
                  <a:spLocks/>
                </p:cNvSpPr>
                <p:nvPr/>
              </p:nvSpPr>
              <p:spPr bwMode="auto">
                <a:xfrm>
                  <a:off x="4571" y="2950"/>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15"/>
                <p:cNvSpPr>
                  <a:spLocks/>
                </p:cNvSpPr>
                <p:nvPr/>
              </p:nvSpPr>
              <p:spPr bwMode="auto">
                <a:xfrm>
                  <a:off x="4554" y="2889"/>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Rectangle 116"/>
                <p:cNvSpPr>
                  <a:spLocks noChangeArrowheads="1"/>
                </p:cNvSpPr>
                <p:nvPr/>
              </p:nvSpPr>
              <p:spPr bwMode="auto">
                <a:xfrm>
                  <a:off x="4554" y="2889"/>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17"/>
                <p:cNvSpPr>
                  <a:spLocks/>
                </p:cNvSpPr>
                <p:nvPr/>
              </p:nvSpPr>
              <p:spPr bwMode="auto">
                <a:xfrm>
                  <a:off x="4554" y="2940"/>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18"/>
                <p:cNvSpPr>
                  <a:spLocks/>
                </p:cNvSpPr>
                <p:nvPr/>
              </p:nvSpPr>
              <p:spPr bwMode="auto">
                <a:xfrm>
                  <a:off x="4537" y="2875"/>
                  <a:ext cx="11" cy="61"/>
                </a:xfrm>
                <a:custGeom>
                  <a:avLst/>
                  <a:gdLst/>
                  <a:ahLst/>
                  <a:cxnLst>
                    <a:cxn ang="0">
                      <a:pos x="0" y="55"/>
                    </a:cxn>
                    <a:cxn ang="0">
                      <a:pos x="0" y="0"/>
                    </a:cxn>
                    <a:cxn ang="0">
                      <a:pos x="11" y="7"/>
                    </a:cxn>
                    <a:cxn ang="0">
                      <a:pos x="11" y="61"/>
                    </a:cxn>
                    <a:cxn ang="0">
                      <a:pos x="0" y="55"/>
                    </a:cxn>
                  </a:cxnLst>
                  <a:rect l="0" t="0" r="r" b="b"/>
                  <a:pathLst>
                    <a:path w="11" h="61">
                      <a:moveTo>
                        <a:pt x="0" y="55"/>
                      </a:moveTo>
                      <a:lnTo>
                        <a:pt x="0" y="0"/>
                      </a:lnTo>
                      <a:lnTo>
                        <a:pt x="11" y="7"/>
                      </a:lnTo>
                      <a:lnTo>
                        <a:pt x="11"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19"/>
                <p:cNvSpPr>
                  <a:spLocks/>
                </p:cNvSpPr>
                <p:nvPr/>
              </p:nvSpPr>
              <p:spPr bwMode="auto">
                <a:xfrm>
                  <a:off x="4537" y="2875"/>
                  <a:ext cx="4" cy="55"/>
                </a:xfrm>
                <a:custGeom>
                  <a:avLst/>
                  <a:gdLst/>
                  <a:ahLst/>
                  <a:cxnLst>
                    <a:cxn ang="0">
                      <a:pos x="0" y="55"/>
                    </a:cxn>
                    <a:cxn ang="0">
                      <a:pos x="0" y="55"/>
                    </a:cxn>
                    <a:cxn ang="0">
                      <a:pos x="4" y="4"/>
                    </a:cxn>
                    <a:cxn ang="0">
                      <a:pos x="0" y="0"/>
                    </a:cxn>
                    <a:cxn ang="0">
                      <a:pos x="0" y="55"/>
                    </a:cxn>
                  </a:cxnLst>
                  <a:rect l="0" t="0" r="r" b="b"/>
                  <a:pathLst>
                    <a:path w="4" h="55">
                      <a:moveTo>
                        <a:pt x="0" y="55"/>
                      </a:moveTo>
                      <a:lnTo>
                        <a:pt x="0" y="55"/>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20"/>
                <p:cNvSpPr>
                  <a:spLocks/>
                </p:cNvSpPr>
                <p:nvPr/>
              </p:nvSpPr>
              <p:spPr bwMode="auto">
                <a:xfrm>
                  <a:off x="4537" y="2930"/>
                  <a:ext cx="11" cy="6"/>
                </a:xfrm>
                <a:custGeom>
                  <a:avLst/>
                  <a:gdLst/>
                  <a:ahLst/>
                  <a:cxnLst>
                    <a:cxn ang="0">
                      <a:pos x="11" y="6"/>
                    </a:cxn>
                    <a:cxn ang="0">
                      <a:pos x="11" y="3"/>
                    </a:cxn>
                    <a:cxn ang="0">
                      <a:pos x="0" y="0"/>
                    </a:cxn>
                    <a:cxn ang="0">
                      <a:pos x="0" y="0"/>
                    </a:cxn>
                    <a:cxn ang="0">
                      <a:pos x="11" y="6"/>
                    </a:cxn>
                  </a:cxnLst>
                  <a:rect l="0" t="0" r="r" b="b"/>
                  <a:pathLst>
                    <a:path w="11" h="6">
                      <a:moveTo>
                        <a:pt x="11" y="6"/>
                      </a:moveTo>
                      <a:lnTo>
                        <a:pt x="11" y="3"/>
                      </a:lnTo>
                      <a:lnTo>
                        <a:pt x="0" y="0"/>
                      </a:lnTo>
                      <a:lnTo>
                        <a:pt x="0" y="0"/>
                      </a:lnTo>
                      <a:lnTo>
                        <a:pt x="11"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21"/>
                <p:cNvSpPr>
                  <a:spLocks/>
                </p:cNvSpPr>
                <p:nvPr/>
              </p:nvSpPr>
              <p:spPr bwMode="auto">
                <a:xfrm>
                  <a:off x="4517" y="2865"/>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22"/>
                <p:cNvSpPr>
                  <a:spLocks/>
                </p:cNvSpPr>
                <p:nvPr/>
              </p:nvSpPr>
              <p:spPr bwMode="auto">
                <a:xfrm>
                  <a:off x="4517" y="2865"/>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23"/>
                <p:cNvSpPr>
                  <a:spLocks/>
                </p:cNvSpPr>
                <p:nvPr/>
              </p:nvSpPr>
              <p:spPr bwMode="auto">
                <a:xfrm>
                  <a:off x="4517" y="2919"/>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24"/>
                <p:cNvSpPr>
                  <a:spLocks/>
                </p:cNvSpPr>
                <p:nvPr/>
              </p:nvSpPr>
              <p:spPr bwMode="auto">
                <a:xfrm>
                  <a:off x="4500" y="2855"/>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5"/>
                <p:cNvSpPr>
                  <a:spLocks/>
                </p:cNvSpPr>
                <p:nvPr/>
              </p:nvSpPr>
              <p:spPr bwMode="auto">
                <a:xfrm>
                  <a:off x="4500" y="2855"/>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26"/>
                <p:cNvSpPr>
                  <a:spLocks/>
                </p:cNvSpPr>
                <p:nvPr/>
              </p:nvSpPr>
              <p:spPr bwMode="auto">
                <a:xfrm>
                  <a:off x="4500" y="2906"/>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27"/>
                <p:cNvSpPr>
                  <a:spLocks/>
                </p:cNvSpPr>
                <p:nvPr/>
              </p:nvSpPr>
              <p:spPr bwMode="auto">
                <a:xfrm>
                  <a:off x="4480" y="2845"/>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28"/>
                <p:cNvSpPr>
                  <a:spLocks/>
                </p:cNvSpPr>
                <p:nvPr/>
              </p:nvSpPr>
              <p:spPr bwMode="auto">
                <a:xfrm>
                  <a:off x="4480" y="2845"/>
                  <a:ext cx="3" cy="54"/>
                </a:xfrm>
                <a:custGeom>
                  <a:avLst/>
                  <a:gdLst/>
                  <a:ahLst/>
                  <a:cxnLst>
                    <a:cxn ang="0">
                      <a:pos x="0" y="54"/>
                    </a:cxn>
                    <a:cxn ang="0">
                      <a:pos x="3" y="51"/>
                    </a:cxn>
                    <a:cxn ang="0">
                      <a:pos x="3" y="3"/>
                    </a:cxn>
                    <a:cxn ang="0">
                      <a:pos x="0" y="0"/>
                    </a:cxn>
                    <a:cxn ang="0">
                      <a:pos x="0" y="54"/>
                    </a:cxn>
                  </a:cxnLst>
                  <a:rect l="0" t="0" r="r" b="b"/>
                  <a:pathLst>
                    <a:path w="3" h="54">
                      <a:moveTo>
                        <a:pt x="0" y="54"/>
                      </a:moveTo>
                      <a:lnTo>
                        <a:pt x="3" y="51"/>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29"/>
                <p:cNvSpPr>
                  <a:spLocks/>
                </p:cNvSpPr>
                <p:nvPr/>
              </p:nvSpPr>
              <p:spPr bwMode="auto">
                <a:xfrm>
                  <a:off x="4480" y="2896"/>
                  <a:ext cx="14" cy="10"/>
                </a:xfrm>
                <a:custGeom>
                  <a:avLst/>
                  <a:gdLst/>
                  <a:ahLst/>
                  <a:cxnLst>
                    <a:cxn ang="0">
                      <a:pos x="14" y="10"/>
                    </a:cxn>
                    <a:cxn ang="0">
                      <a:pos x="14" y="7"/>
                    </a:cxn>
                    <a:cxn ang="0">
                      <a:pos x="3" y="0"/>
                    </a:cxn>
                    <a:cxn ang="0">
                      <a:pos x="0" y="3"/>
                    </a:cxn>
                    <a:cxn ang="0">
                      <a:pos x="14" y="10"/>
                    </a:cxn>
                  </a:cxnLst>
                  <a:rect l="0" t="0" r="r" b="b"/>
                  <a:pathLst>
                    <a:path w="14" h="10">
                      <a:moveTo>
                        <a:pt x="14" y="10"/>
                      </a:moveTo>
                      <a:lnTo>
                        <a:pt x="14" y="7"/>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30"/>
                <p:cNvSpPr>
                  <a:spLocks/>
                </p:cNvSpPr>
                <p:nvPr/>
              </p:nvSpPr>
              <p:spPr bwMode="auto">
                <a:xfrm>
                  <a:off x="4463" y="2835"/>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31"/>
                <p:cNvSpPr>
                  <a:spLocks/>
                </p:cNvSpPr>
                <p:nvPr/>
              </p:nvSpPr>
              <p:spPr bwMode="auto">
                <a:xfrm>
                  <a:off x="4463" y="2835"/>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32"/>
                <p:cNvSpPr>
                  <a:spLocks/>
                </p:cNvSpPr>
                <p:nvPr/>
              </p:nvSpPr>
              <p:spPr bwMode="auto">
                <a:xfrm>
                  <a:off x="4463" y="2886"/>
                  <a:ext cx="10" cy="10"/>
                </a:xfrm>
                <a:custGeom>
                  <a:avLst/>
                  <a:gdLst/>
                  <a:ahLst/>
                  <a:cxnLst>
                    <a:cxn ang="0">
                      <a:pos x="10" y="10"/>
                    </a:cxn>
                    <a:cxn ang="0">
                      <a:pos x="10" y="6"/>
                    </a:cxn>
                    <a:cxn ang="0">
                      <a:pos x="4" y="0"/>
                    </a:cxn>
                    <a:cxn ang="0">
                      <a:pos x="0" y="3"/>
                    </a:cxn>
                    <a:cxn ang="0">
                      <a:pos x="10" y="10"/>
                    </a:cxn>
                  </a:cxnLst>
                  <a:rect l="0" t="0" r="r" b="b"/>
                  <a:pathLst>
                    <a:path w="10" h="10">
                      <a:moveTo>
                        <a:pt x="10" y="10"/>
                      </a:moveTo>
                      <a:lnTo>
                        <a:pt x="10" y="6"/>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33"/>
                <p:cNvSpPr>
                  <a:spLocks/>
                </p:cNvSpPr>
                <p:nvPr/>
              </p:nvSpPr>
              <p:spPr bwMode="auto">
                <a:xfrm>
                  <a:off x="4446" y="2825"/>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34"/>
                <p:cNvSpPr>
                  <a:spLocks/>
                </p:cNvSpPr>
                <p:nvPr/>
              </p:nvSpPr>
              <p:spPr bwMode="auto">
                <a:xfrm>
                  <a:off x="4446" y="2825"/>
                  <a:ext cx="4" cy="54"/>
                </a:xfrm>
                <a:custGeom>
                  <a:avLst/>
                  <a:gdLst/>
                  <a:ahLst/>
                  <a:cxnLst>
                    <a:cxn ang="0">
                      <a:pos x="0" y="54"/>
                    </a:cxn>
                    <a:cxn ang="0">
                      <a:pos x="4" y="50"/>
                    </a:cxn>
                    <a:cxn ang="0">
                      <a:pos x="4" y="0"/>
                    </a:cxn>
                    <a:cxn ang="0">
                      <a:pos x="0" y="0"/>
                    </a:cxn>
                    <a:cxn ang="0">
                      <a:pos x="0" y="54"/>
                    </a:cxn>
                  </a:cxnLst>
                  <a:rect l="0" t="0" r="r" b="b"/>
                  <a:pathLst>
                    <a:path w="4" h="54">
                      <a:moveTo>
                        <a:pt x="0" y="54"/>
                      </a:moveTo>
                      <a:lnTo>
                        <a:pt x="4" y="50"/>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35"/>
                <p:cNvSpPr>
                  <a:spLocks/>
                </p:cNvSpPr>
                <p:nvPr/>
              </p:nvSpPr>
              <p:spPr bwMode="auto">
                <a:xfrm>
                  <a:off x="4446" y="2875"/>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36"/>
                <p:cNvSpPr>
                  <a:spLocks/>
                </p:cNvSpPr>
                <p:nvPr/>
              </p:nvSpPr>
              <p:spPr bwMode="auto">
                <a:xfrm>
                  <a:off x="4426" y="2814"/>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37"/>
                <p:cNvSpPr>
                  <a:spLocks/>
                </p:cNvSpPr>
                <p:nvPr/>
              </p:nvSpPr>
              <p:spPr bwMode="auto">
                <a:xfrm>
                  <a:off x="4426" y="2814"/>
                  <a:ext cx="3" cy="55"/>
                </a:xfrm>
                <a:custGeom>
                  <a:avLst/>
                  <a:gdLst/>
                  <a:ahLst/>
                  <a:cxnLst>
                    <a:cxn ang="0">
                      <a:pos x="0" y="55"/>
                    </a:cxn>
                    <a:cxn ang="0">
                      <a:pos x="3" y="51"/>
                    </a:cxn>
                    <a:cxn ang="0">
                      <a:pos x="3" y="0"/>
                    </a:cxn>
                    <a:cxn ang="0">
                      <a:pos x="0" y="0"/>
                    </a:cxn>
                    <a:cxn ang="0">
                      <a:pos x="0" y="55"/>
                    </a:cxn>
                  </a:cxnLst>
                  <a:rect l="0" t="0" r="r" b="b"/>
                  <a:pathLst>
                    <a:path w="3" h="55">
                      <a:moveTo>
                        <a:pt x="0" y="55"/>
                      </a:moveTo>
                      <a:lnTo>
                        <a:pt x="3" y="51"/>
                      </a:lnTo>
                      <a:lnTo>
                        <a:pt x="3"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38"/>
                <p:cNvSpPr>
                  <a:spLocks/>
                </p:cNvSpPr>
                <p:nvPr/>
              </p:nvSpPr>
              <p:spPr bwMode="auto">
                <a:xfrm>
                  <a:off x="4426" y="2865"/>
                  <a:ext cx="14" cy="10"/>
                </a:xfrm>
                <a:custGeom>
                  <a:avLst/>
                  <a:gdLst/>
                  <a:ahLst/>
                  <a:cxnLst>
                    <a:cxn ang="0">
                      <a:pos x="14" y="10"/>
                    </a:cxn>
                    <a:cxn ang="0">
                      <a:pos x="14" y="4"/>
                    </a:cxn>
                    <a:cxn ang="0">
                      <a:pos x="3" y="0"/>
                    </a:cxn>
                    <a:cxn ang="0">
                      <a:pos x="0" y="4"/>
                    </a:cxn>
                    <a:cxn ang="0">
                      <a:pos x="14" y="10"/>
                    </a:cxn>
                  </a:cxnLst>
                  <a:rect l="0" t="0" r="r" b="b"/>
                  <a:pathLst>
                    <a:path w="14" h="10">
                      <a:moveTo>
                        <a:pt x="14" y="10"/>
                      </a:moveTo>
                      <a:lnTo>
                        <a:pt x="14" y="4"/>
                      </a:lnTo>
                      <a:lnTo>
                        <a:pt x="3"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39"/>
                <p:cNvSpPr>
                  <a:spLocks/>
                </p:cNvSpPr>
                <p:nvPr/>
              </p:nvSpPr>
              <p:spPr bwMode="auto">
                <a:xfrm>
                  <a:off x="4409" y="2804"/>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Rectangle 140"/>
                <p:cNvSpPr>
                  <a:spLocks noChangeArrowheads="1"/>
                </p:cNvSpPr>
                <p:nvPr/>
              </p:nvSpPr>
              <p:spPr bwMode="auto">
                <a:xfrm>
                  <a:off x="4409" y="2804"/>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41"/>
                <p:cNvSpPr>
                  <a:spLocks/>
                </p:cNvSpPr>
                <p:nvPr/>
              </p:nvSpPr>
              <p:spPr bwMode="auto">
                <a:xfrm>
                  <a:off x="4409" y="2855"/>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42"/>
                <p:cNvSpPr>
                  <a:spLocks/>
                </p:cNvSpPr>
                <p:nvPr/>
              </p:nvSpPr>
              <p:spPr bwMode="auto">
                <a:xfrm>
                  <a:off x="4136" y="2638"/>
                  <a:ext cx="27" cy="38"/>
                </a:xfrm>
                <a:custGeom>
                  <a:avLst/>
                  <a:gdLst/>
                  <a:ahLst/>
                  <a:cxnLst>
                    <a:cxn ang="0">
                      <a:pos x="27" y="17"/>
                    </a:cxn>
                    <a:cxn ang="0">
                      <a:pos x="27" y="38"/>
                    </a:cxn>
                    <a:cxn ang="0">
                      <a:pos x="0" y="21"/>
                    </a:cxn>
                    <a:cxn ang="0">
                      <a:pos x="0" y="0"/>
                    </a:cxn>
                    <a:cxn ang="0">
                      <a:pos x="27" y="17"/>
                    </a:cxn>
                  </a:cxnLst>
                  <a:rect l="0" t="0" r="r" b="b"/>
                  <a:pathLst>
                    <a:path w="27" h="38">
                      <a:moveTo>
                        <a:pt x="27" y="17"/>
                      </a:moveTo>
                      <a:lnTo>
                        <a:pt x="27" y="38"/>
                      </a:lnTo>
                      <a:lnTo>
                        <a:pt x="0" y="21"/>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43"/>
                <p:cNvSpPr>
                  <a:spLocks/>
                </p:cNvSpPr>
                <p:nvPr/>
              </p:nvSpPr>
              <p:spPr bwMode="auto">
                <a:xfrm>
                  <a:off x="4159" y="2655"/>
                  <a:ext cx="4" cy="17"/>
                </a:xfrm>
                <a:custGeom>
                  <a:avLst/>
                  <a:gdLst/>
                  <a:ahLst/>
                  <a:cxnLst>
                    <a:cxn ang="0">
                      <a:pos x="0" y="4"/>
                    </a:cxn>
                    <a:cxn ang="0">
                      <a:pos x="4" y="0"/>
                    </a:cxn>
                    <a:cxn ang="0">
                      <a:pos x="4" y="17"/>
                    </a:cxn>
                    <a:cxn ang="0">
                      <a:pos x="0" y="17"/>
                    </a:cxn>
                    <a:cxn ang="0">
                      <a:pos x="0" y="4"/>
                    </a:cxn>
                  </a:cxnLst>
                  <a:rect l="0" t="0" r="r" b="b"/>
                  <a:pathLst>
                    <a:path w="4" h="17">
                      <a:moveTo>
                        <a:pt x="0" y="4"/>
                      </a:moveTo>
                      <a:lnTo>
                        <a:pt x="4" y="0"/>
                      </a:lnTo>
                      <a:lnTo>
                        <a:pt x="4" y="17"/>
                      </a:lnTo>
                      <a:lnTo>
                        <a:pt x="0" y="17"/>
                      </a:lnTo>
                      <a:lnTo>
                        <a:pt x="0" y="4"/>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44"/>
                <p:cNvSpPr>
                  <a:spLocks/>
                </p:cNvSpPr>
                <p:nvPr/>
              </p:nvSpPr>
              <p:spPr bwMode="auto">
                <a:xfrm>
                  <a:off x="4132" y="2642"/>
                  <a:ext cx="31" cy="17"/>
                </a:xfrm>
                <a:custGeom>
                  <a:avLst/>
                  <a:gdLst/>
                  <a:ahLst/>
                  <a:cxnLst>
                    <a:cxn ang="0">
                      <a:pos x="0" y="0"/>
                    </a:cxn>
                    <a:cxn ang="0">
                      <a:pos x="4" y="0"/>
                    </a:cxn>
                    <a:cxn ang="0">
                      <a:pos x="31" y="13"/>
                    </a:cxn>
                    <a:cxn ang="0">
                      <a:pos x="27" y="17"/>
                    </a:cxn>
                    <a:cxn ang="0">
                      <a:pos x="0" y="0"/>
                    </a:cxn>
                  </a:cxnLst>
                  <a:rect l="0" t="0" r="r" b="b"/>
                  <a:pathLst>
                    <a:path w="31" h="17">
                      <a:moveTo>
                        <a:pt x="0" y="0"/>
                      </a:moveTo>
                      <a:lnTo>
                        <a:pt x="4" y="0"/>
                      </a:lnTo>
                      <a:lnTo>
                        <a:pt x="31" y="13"/>
                      </a:lnTo>
                      <a:lnTo>
                        <a:pt x="27" y="17"/>
                      </a:lnTo>
                      <a:lnTo>
                        <a:pt x="0" y="0"/>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45"/>
                <p:cNvSpPr>
                  <a:spLocks/>
                </p:cNvSpPr>
                <p:nvPr/>
              </p:nvSpPr>
              <p:spPr bwMode="auto">
                <a:xfrm>
                  <a:off x="4132" y="2642"/>
                  <a:ext cx="27" cy="30"/>
                </a:xfrm>
                <a:custGeom>
                  <a:avLst/>
                  <a:gdLst/>
                  <a:ahLst/>
                  <a:cxnLst>
                    <a:cxn ang="0">
                      <a:pos x="27" y="17"/>
                    </a:cxn>
                    <a:cxn ang="0">
                      <a:pos x="27" y="30"/>
                    </a:cxn>
                    <a:cxn ang="0">
                      <a:pos x="0" y="17"/>
                    </a:cxn>
                    <a:cxn ang="0">
                      <a:pos x="0" y="0"/>
                    </a:cxn>
                    <a:cxn ang="0">
                      <a:pos x="27" y="17"/>
                    </a:cxn>
                  </a:cxnLst>
                  <a:rect l="0" t="0" r="r" b="b"/>
                  <a:pathLst>
                    <a:path w="27" h="30">
                      <a:moveTo>
                        <a:pt x="27" y="17"/>
                      </a:moveTo>
                      <a:lnTo>
                        <a:pt x="27" y="30"/>
                      </a:lnTo>
                      <a:lnTo>
                        <a:pt x="0" y="17"/>
                      </a:lnTo>
                      <a:lnTo>
                        <a:pt x="0" y="0"/>
                      </a:lnTo>
                      <a:lnTo>
                        <a:pt x="27" y="17"/>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46"/>
                <p:cNvSpPr>
                  <a:spLocks/>
                </p:cNvSpPr>
                <p:nvPr/>
              </p:nvSpPr>
              <p:spPr bwMode="auto">
                <a:xfrm>
                  <a:off x="4632" y="2479"/>
                  <a:ext cx="574" cy="410"/>
                </a:xfrm>
                <a:custGeom>
                  <a:avLst/>
                  <a:gdLst/>
                  <a:ahLst/>
                  <a:cxnLst>
                    <a:cxn ang="0">
                      <a:pos x="0" y="335"/>
                    </a:cxn>
                    <a:cxn ang="0">
                      <a:pos x="574" y="0"/>
                    </a:cxn>
                    <a:cxn ang="0">
                      <a:pos x="574" y="78"/>
                    </a:cxn>
                    <a:cxn ang="0">
                      <a:pos x="0" y="410"/>
                    </a:cxn>
                    <a:cxn ang="0">
                      <a:pos x="0" y="335"/>
                    </a:cxn>
                  </a:cxnLst>
                  <a:rect l="0" t="0" r="r" b="b"/>
                  <a:pathLst>
                    <a:path w="574" h="410">
                      <a:moveTo>
                        <a:pt x="0" y="335"/>
                      </a:moveTo>
                      <a:lnTo>
                        <a:pt x="574" y="0"/>
                      </a:lnTo>
                      <a:lnTo>
                        <a:pt x="574" y="78"/>
                      </a:lnTo>
                      <a:lnTo>
                        <a:pt x="0" y="410"/>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47"/>
                <p:cNvSpPr>
                  <a:spLocks/>
                </p:cNvSpPr>
                <p:nvPr/>
              </p:nvSpPr>
              <p:spPr bwMode="auto">
                <a:xfrm>
                  <a:off x="4132" y="2188"/>
                  <a:ext cx="1074" cy="626"/>
                </a:xfrm>
                <a:custGeom>
                  <a:avLst/>
                  <a:gdLst/>
                  <a:ahLst/>
                  <a:cxnLst>
                    <a:cxn ang="0">
                      <a:pos x="0" y="335"/>
                    </a:cxn>
                    <a:cxn ang="0">
                      <a:pos x="571" y="0"/>
                    </a:cxn>
                    <a:cxn ang="0">
                      <a:pos x="1074" y="291"/>
                    </a:cxn>
                    <a:cxn ang="0">
                      <a:pos x="500" y="626"/>
                    </a:cxn>
                    <a:cxn ang="0">
                      <a:pos x="0" y="335"/>
                    </a:cxn>
                  </a:cxnLst>
                  <a:rect l="0" t="0" r="r" b="b"/>
                  <a:pathLst>
                    <a:path w="1074" h="626">
                      <a:moveTo>
                        <a:pt x="0" y="335"/>
                      </a:moveTo>
                      <a:lnTo>
                        <a:pt x="571" y="0"/>
                      </a:lnTo>
                      <a:lnTo>
                        <a:pt x="1074" y="291"/>
                      </a:lnTo>
                      <a:lnTo>
                        <a:pt x="500" y="626"/>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48"/>
                <p:cNvSpPr>
                  <a:spLocks/>
                </p:cNvSpPr>
                <p:nvPr/>
              </p:nvSpPr>
              <p:spPr bwMode="auto">
                <a:xfrm>
                  <a:off x="4132" y="2523"/>
                  <a:ext cx="500" cy="366"/>
                </a:xfrm>
                <a:custGeom>
                  <a:avLst/>
                  <a:gdLst/>
                  <a:ahLst/>
                  <a:cxnLst>
                    <a:cxn ang="0">
                      <a:pos x="500" y="291"/>
                    </a:cxn>
                    <a:cxn ang="0">
                      <a:pos x="500" y="366"/>
                    </a:cxn>
                    <a:cxn ang="0">
                      <a:pos x="0" y="75"/>
                    </a:cxn>
                    <a:cxn ang="0">
                      <a:pos x="0" y="0"/>
                    </a:cxn>
                    <a:cxn ang="0">
                      <a:pos x="500" y="291"/>
                    </a:cxn>
                  </a:cxnLst>
                  <a:rect l="0" t="0" r="r" b="b"/>
                  <a:pathLst>
                    <a:path w="500" h="366">
                      <a:moveTo>
                        <a:pt x="500" y="291"/>
                      </a:moveTo>
                      <a:lnTo>
                        <a:pt x="500" y="366"/>
                      </a:lnTo>
                      <a:lnTo>
                        <a:pt x="0" y="75"/>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49"/>
                <p:cNvSpPr>
                  <a:spLocks/>
                </p:cNvSpPr>
                <p:nvPr/>
              </p:nvSpPr>
              <p:spPr bwMode="auto">
                <a:xfrm>
                  <a:off x="4166" y="2557"/>
                  <a:ext cx="169" cy="122"/>
                </a:xfrm>
                <a:custGeom>
                  <a:avLst/>
                  <a:gdLst/>
                  <a:ahLst/>
                  <a:cxnLst>
                    <a:cxn ang="0">
                      <a:pos x="0" y="24"/>
                    </a:cxn>
                    <a:cxn ang="0">
                      <a:pos x="0" y="0"/>
                    </a:cxn>
                    <a:cxn ang="0">
                      <a:pos x="169" y="98"/>
                    </a:cxn>
                    <a:cxn ang="0">
                      <a:pos x="169" y="122"/>
                    </a:cxn>
                    <a:cxn ang="0">
                      <a:pos x="0" y="24"/>
                    </a:cxn>
                  </a:cxnLst>
                  <a:rect l="0" t="0" r="r" b="b"/>
                  <a:pathLst>
                    <a:path w="169" h="122">
                      <a:moveTo>
                        <a:pt x="0" y="24"/>
                      </a:moveTo>
                      <a:lnTo>
                        <a:pt x="0" y="0"/>
                      </a:lnTo>
                      <a:lnTo>
                        <a:pt x="169" y="98"/>
                      </a:lnTo>
                      <a:lnTo>
                        <a:pt x="169" y="122"/>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50"/>
                <p:cNvSpPr>
                  <a:spLocks/>
                </p:cNvSpPr>
                <p:nvPr/>
              </p:nvSpPr>
              <p:spPr bwMode="auto">
                <a:xfrm>
                  <a:off x="4166" y="2557"/>
                  <a:ext cx="4" cy="24"/>
                </a:xfrm>
                <a:custGeom>
                  <a:avLst/>
                  <a:gdLst/>
                  <a:ahLst/>
                  <a:cxnLst>
                    <a:cxn ang="0">
                      <a:pos x="0" y="24"/>
                    </a:cxn>
                    <a:cxn ang="0">
                      <a:pos x="4" y="24"/>
                    </a:cxn>
                    <a:cxn ang="0">
                      <a:pos x="4" y="3"/>
                    </a:cxn>
                    <a:cxn ang="0">
                      <a:pos x="0" y="0"/>
                    </a:cxn>
                    <a:cxn ang="0">
                      <a:pos x="0" y="24"/>
                    </a:cxn>
                  </a:cxnLst>
                  <a:rect l="0" t="0" r="r" b="b"/>
                  <a:pathLst>
                    <a:path w="4" h="24">
                      <a:moveTo>
                        <a:pt x="0" y="24"/>
                      </a:moveTo>
                      <a:lnTo>
                        <a:pt x="4" y="24"/>
                      </a:lnTo>
                      <a:lnTo>
                        <a:pt x="4" y="3"/>
                      </a:lnTo>
                      <a:lnTo>
                        <a:pt x="0" y="0"/>
                      </a:lnTo>
                      <a:lnTo>
                        <a:pt x="0" y="2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51"/>
                <p:cNvSpPr>
                  <a:spLocks/>
                </p:cNvSpPr>
                <p:nvPr/>
              </p:nvSpPr>
              <p:spPr bwMode="auto">
                <a:xfrm>
                  <a:off x="4166" y="2581"/>
                  <a:ext cx="169" cy="98"/>
                </a:xfrm>
                <a:custGeom>
                  <a:avLst/>
                  <a:gdLst/>
                  <a:ahLst/>
                  <a:cxnLst>
                    <a:cxn ang="0">
                      <a:pos x="169" y="98"/>
                    </a:cxn>
                    <a:cxn ang="0">
                      <a:pos x="169" y="95"/>
                    </a:cxn>
                    <a:cxn ang="0">
                      <a:pos x="4" y="0"/>
                    </a:cxn>
                    <a:cxn ang="0">
                      <a:pos x="0" y="0"/>
                    </a:cxn>
                    <a:cxn ang="0">
                      <a:pos x="169" y="98"/>
                    </a:cxn>
                  </a:cxnLst>
                  <a:rect l="0" t="0" r="r" b="b"/>
                  <a:pathLst>
                    <a:path w="169" h="98">
                      <a:moveTo>
                        <a:pt x="169" y="98"/>
                      </a:moveTo>
                      <a:lnTo>
                        <a:pt x="169" y="95"/>
                      </a:lnTo>
                      <a:lnTo>
                        <a:pt x="4" y="0"/>
                      </a:lnTo>
                      <a:lnTo>
                        <a:pt x="0" y="0"/>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52"/>
                <p:cNvSpPr>
                  <a:spLocks/>
                </p:cNvSpPr>
                <p:nvPr/>
              </p:nvSpPr>
              <p:spPr bwMode="auto">
                <a:xfrm>
                  <a:off x="4608" y="2814"/>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Rectangle 153"/>
                <p:cNvSpPr>
                  <a:spLocks noChangeArrowheads="1"/>
                </p:cNvSpPr>
                <p:nvPr/>
              </p:nvSpPr>
              <p:spPr bwMode="auto">
                <a:xfrm>
                  <a:off x="4608" y="2814"/>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54"/>
                <p:cNvSpPr>
                  <a:spLocks/>
                </p:cNvSpPr>
                <p:nvPr/>
              </p:nvSpPr>
              <p:spPr bwMode="auto">
                <a:xfrm>
                  <a:off x="4608" y="2865"/>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55"/>
                <p:cNvSpPr>
                  <a:spLocks/>
                </p:cNvSpPr>
                <p:nvPr/>
              </p:nvSpPr>
              <p:spPr bwMode="auto">
                <a:xfrm>
                  <a:off x="4591" y="2801"/>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56"/>
                <p:cNvSpPr>
                  <a:spLocks/>
                </p:cNvSpPr>
                <p:nvPr/>
              </p:nvSpPr>
              <p:spPr bwMode="auto">
                <a:xfrm>
                  <a:off x="4591" y="2801"/>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57"/>
                <p:cNvSpPr>
                  <a:spLocks/>
                </p:cNvSpPr>
                <p:nvPr/>
              </p:nvSpPr>
              <p:spPr bwMode="auto">
                <a:xfrm>
                  <a:off x="4591" y="2855"/>
                  <a:ext cx="11" cy="7"/>
                </a:xfrm>
                <a:custGeom>
                  <a:avLst/>
                  <a:gdLst/>
                  <a:ahLst/>
                  <a:cxnLst>
                    <a:cxn ang="0">
                      <a:pos x="11" y="7"/>
                    </a:cxn>
                    <a:cxn ang="0">
                      <a:pos x="11" y="3"/>
                    </a:cxn>
                    <a:cxn ang="0">
                      <a:pos x="4" y="0"/>
                    </a:cxn>
                    <a:cxn ang="0">
                      <a:pos x="0" y="0"/>
                    </a:cxn>
                    <a:cxn ang="0">
                      <a:pos x="11" y="7"/>
                    </a:cxn>
                  </a:cxnLst>
                  <a:rect l="0" t="0" r="r" b="b"/>
                  <a:pathLst>
                    <a:path w="11" h="7">
                      <a:moveTo>
                        <a:pt x="11" y="7"/>
                      </a:moveTo>
                      <a:lnTo>
                        <a:pt x="11" y="3"/>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58"/>
                <p:cNvSpPr>
                  <a:spLocks/>
                </p:cNvSpPr>
                <p:nvPr/>
              </p:nvSpPr>
              <p:spPr bwMode="auto">
                <a:xfrm>
                  <a:off x="4571" y="2791"/>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59"/>
                <p:cNvSpPr>
                  <a:spLocks/>
                </p:cNvSpPr>
                <p:nvPr/>
              </p:nvSpPr>
              <p:spPr bwMode="auto">
                <a:xfrm>
                  <a:off x="4571" y="2791"/>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60"/>
                <p:cNvSpPr>
                  <a:spLocks/>
                </p:cNvSpPr>
                <p:nvPr/>
              </p:nvSpPr>
              <p:spPr bwMode="auto">
                <a:xfrm>
                  <a:off x="4571" y="2845"/>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61"/>
                <p:cNvSpPr>
                  <a:spLocks/>
                </p:cNvSpPr>
                <p:nvPr/>
              </p:nvSpPr>
              <p:spPr bwMode="auto">
                <a:xfrm>
                  <a:off x="4554" y="2781"/>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62"/>
                <p:cNvSpPr>
                  <a:spLocks/>
                </p:cNvSpPr>
                <p:nvPr/>
              </p:nvSpPr>
              <p:spPr bwMode="auto">
                <a:xfrm>
                  <a:off x="4554" y="2781"/>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163"/>
                <p:cNvSpPr>
                  <a:spLocks/>
                </p:cNvSpPr>
                <p:nvPr/>
              </p:nvSpPr>
              <p:spPr bwMode="auto">
                <a:xfrm>
                  <a:off x="4554" y="2831"/>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164"/>
                <p:cNvSpPr>
                  <a:spLocks/>
                </p:cNvSpPr>
                <p:nvPr/>
              </p:nvSpPr>
              <p:spPr bwMode="auto">
                <a:xfrm>
                  <a:off x="4537" y="2770"/>
                  <a:ext cx="11" cy="61"/>
                </a:xfrm>
                <a:custGeom>
                  <a:avLst/>
                  <a:gdLst/>
                  <a:ahLst/>
                  <a:cxnLst>
                    <a:cxn ang="0">
                      <a:pos x="0" y="55"/>
                    </a:cxn>
                    <a:cxn ang="0">
                      <a:pos x="0" y="0"/>
                    </a:cxn>
                    <a:cxn ang="0">
                      <a:pos x="11" y="7"/>
                    </a:cxn>
                    <a:cxn ang="0">
                      <a:pos x="11" y="61"/>
                    </a:cxn>
                    <a:cxn ang="0">
                      <a:pos x="0" y="55"/>
                    </a:cxn>
                  </a:cxnLst>
                  <a:rect l="0" t="0" r="r" b="b"/>
                  <a:pathLst>
                    <a:path w="11" h="61">
                      <a:moveTo>
                        <a:pt x="0" y="55"/>
                      </a:moveTo>
                      <a:lnTo>
                        <a:pt x="0" y="0"/>
                      </a:lnTo>
                      <a:lnTo>
                        <a:pt x="11" y="7"/>
                      </a:lnTo>
                      <a:lnTo>
                        <a:pt x="11"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165"/>
                <p:cNvSpPr>
                  <a:spLocks/>
                </p:cNvSpPr>
                <p:nvPr/>
              </p:nvSpPr>
              <p:spPr bwMode="auto">
                <a:xfrm>
                  <a:off x="4537" y="2770"/>
                  <a:ext cx="4" cy="55"/>
                </a:xfrm>
                <a:custGeom>
                  <a:avLst/>
                  <a:gdLst/>
                  <a:ahLst/>
                  <a:cxnLst>
                    <a:cxn ang="0">
                      <a:pos x="0" y="55"/>
                    </a:cxn>
                    <a:cxn ang="0">
                      <a:pos x="0" y="51"/>
                    </a:cxn>
                    <a:cxn ang="0">
                      <a:pos x="4" y="4"/>
                    </a:cxn>
                    <a:cxn ang="0">
                      <a:pos x="0" y="0"/>
                    </a:cxn>
                    <a:cxn ang="0">
                      <a:pos x="0" y="55"/>
                    </a:cxn>
                  </a:cxnLst>
                  <a:rect l="0" t="0" r="r" b="b"/>
                  <a:pathLst>
                    <a:path w="4" h="55">
                      <a:moveTo>
                        <a:pt x="0" y="55"/>
                      </a:moveTo>
                      <a:lnTo>
                        <a:pt x="0"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66"/>
                <p:cNvSpPr>
                  <a:spLocks/>
                </p:cNvSpPr>
                <p:nvPr/>
              </p:nvSpPr>
              <p:spPr bwMode="auto">
                <a:xfrm>
                  <a:off x="4537" y="2821"/>
                  <a:ext cx="11" cy="10"/>
                </a:xfrm>
                <a:custGeom>
                  <a:avLst/>
                  <a:gdLst/>
                  <a:ahLst/>
                  <a:cxnLst>
                    <a:cxn ang="0">
                      <a:pos x="11" y="10"/>
                    </a:cxn>
                    <a:cxn ang="0">
                      <a:pos x="11" y="7"/>
                    </a:cxn>
                    <a:cxn ang="0">
                      <a:pos x="0" y="0"/>
                    </a:cxn>
                    <a:cxn ang="0">
                      <a:pos x="0" y="4"/>
                    </a:cxn>
                    <a:cxn ang="0">
                      <a:pos x="11" y="10"/>
                    </a:cxn>
                  </a:cxnLst>
                  <a:rect l="0" t="0" r="r" b="b"/>
                  <a:pathLst>
                    <a:path w="11" h="10">
                      <a:moveTo>
                        <a:pt x="11" y="10"/>
                      </a:moveTo>
                      <a:lnTo>
                        <a:pt x="11" y="7"/>
                      </a:lnTo>
                      <a:lnTo>
                        <a:pt x="0" y="0"/>
                      </a:lnTo>
                      <a:lnTo>
                        <a:pt x="0" y="4"/>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67"/>
                <p:cNvSpPr>
                  <a:spLocks/>
                </p:cNvSpPr>
                <p:nvPr/>
              </p:nvSpPr>
              <p:spPr bwMode="auto">
                <a:xfrm>
                  <a:off x="4517" y="2760"/>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68"/>
                <p:cNvSpPr>
                  <a:spLocks/>
                </p:cNvSpPr>
                <p:nvPr/>
              </p:nvSpPr>
              <p:spPr bwMode="auto">
                <a:xfrm>
                  <a:off x="4517" y="2760"/>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69"/>
                <p:cNvSpPr>
                  <a:spLocks/>
                </p:cNvSpPr>
                <p:nvPr/>
              </p:nvSpPr>
              <p:spPr bwMode="auto">
                <a:xfrm>
                  <a:off x="4517" y="2811"/>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70"/>
                <p:cNvSpPr>
                  <a:spLocks/>
                </p:cNvSpPr>
                <p:nvPr/>
              </p:nvSpPr>
              <p:spPr bwMode="auto">
                <a:xfrm>
                  <a:off x="4500" y="2750"/>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71"/>
                <p:cNvSpPr>
                  <a:spLocks/>
                </p:cNvSpPr>
                <p:nvPr/>
              </p:nvSpPr>
              <p:spPr bwMode="auto">
                <a:xfrm>
                  <a:off x="4500" y="2750"/>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72"/>
                <p:cNvSpPr>
                  <a:spLocks/>
                </p:cNvSpPr>
                <p:nvPr/>
              </p:nvSpPr>
              <p:spPr bwMode="auto">
                <a:xfrm>
                  <a:off x="4500" y="2801"/>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173"/>
                <p:cNvSpPr>
                  <a:spLocks/>
                </p:cNvSpPr>
                <p:nvPr/>
              </p:nvSpPr>
              <p:spPr bwMode="auto">
                <a:xfrm>
                  <a:off x="4480" y="2740"/>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174"/>
                <p:cNvSpPr>
                  <a:spLocks/>
                </p:cNvSpPr>
                <p:nvPr/>
              </p:nvSpPr>
              <p:spPr bwMode="auto">
                <a:xfrm>
                  <a:off x="4480" y="2740"/>
                  <a:ext cx="3" cy="54"/>
                </a:xfrm>
                <a:custGeom>
                  <a:avLst/>
                  <a:gdLst/>
                  <a:ahLst/>
                  <a:cxnLst>
                    <a:cxn ang="0">
                      <a:pos x="0" y="54"/>
                    </a:cxn>
                    <a:cxn ang="0">
                      <a:pos x="3" y="51"/>
                    </a:cxn>
                    <a:cxn ang="0">
                      <a:pos x="3" y="0"/>
                    </a:cxn>
                    <a:cxn ang="0">
                      <a:pos x="0" y="0"/>
                    </a:cxn>
                    <a:cxn ang="0">
                      <a:pos x="0" y="54"/>
                    </a:cxn>
                  </a:cxnLst>
                  <a:rect l="0" t="0" r="r" b="b"/>
                  <a:pathLst>
                    <a:path w="3" h="54">
                      <a:moveTo>
                        <a:pt x="0" y="54"/>
                      </a:moveTo>
                      <a:lnTo>
                        <a:pt x="3" y="51"/>
                      </a:lnTo>
                      <a:lnTo>
                        <a:pt x="3"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175"/>
                <p:cNvSpPr>
                  <a:spLocks/>
                </p:cNvSpPr>
                <p:nvPr/>
              </p:nvSpPr>
              <p:spPr bwMode="auto">
                <a:xfrm>
                  <a:off x="4480" y="2791"/>
                  <a:ext cx="14" cy="10"/>
                </a:xfrm>
                <a:custGeom>
                  <a:avLst/>
                  <a:gdLst/>
                  <a:ahLst/>
                  <a:cxnLst>
                    <a:cxn ang="0">
                      <a:pos x="14" y="10"/>
                    </a:cxn>
                    <a:cxn ang="0">
                      <a:pos x="14" y="3"/>
                    </a:cxn>
                    <a:cxn ang="0">
                      <a:pos x="3" y="0"/>
                    </a:cxn>
                    <a:cxn ang="0">
                      <a:pos x="0" y="3"/>
                    </a:cxn>
                    <a:cxn ang="0">
                      <a:pos x="14" y="10"/>
                    </a:cxn>
                  </a:cxnLst>
                  <a:rect l="0" t="0" r="r" b="b"/>
                  <a:pathLst>
                    <a:path w="14" h="10">
                      <a:moveTo>
                        <a:pt x="14" y="10"/>
                      </a:moveTo>
                      <a:lnTo>
                        <a:pt x="14" y="3"/>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176"/>
                <p:cNvSpPr>
                  <a:spLocks/>
                </p:cNvSpPr>
                <p:nvPr/>
              </p:nvSpPr>
              <p:spPr bwMode="auto">
                <a:xfrm>
                  <a:off x="4463" y="2730"/>
                  <a:ext cx="10" cy="57"/>
                </a:xfrm>
                <a:custGeom>
                  <a:avLst/>
                  <a:gdLst/>
                  <a:ahLst/>
                  <a:cxnLst>
                    <a:cxn ang="0">
                      <a:pos x="0" y="51"/>
                    </a:cxn>
                    <a:cxn ang="0">
                      <a:pos x="0" y="0"/>
                    </a:cxn>
                    <a:cxn ang="0">
                      <a:pos x="10" y="7"/>
                    </a:cxn>
                    <a:cxn ang="0">
                      <a:pos x="10" y="57"/>
                    </a:cxn>
                    <a:cxn ang="0">
                      <a:pos x="0" y="51"/>
                    </a:cxn>
                  </a:cxnLst>
                  <a:rect l="0" t="0" r="r" b="b"/>
                  <a:pathLst>
                    <a:path w="10" h="57">
                      <a:moveTo>
                        <a:pt x="0" y="51"/>
                      </a:moveTo>
                      <a:lnTo>
                        <a:pt x="0" y="0"/>
                      </a:lnTo>
                      <a:lnTo>
                        <a:pt x="10" y="7"/>
                      </a:lnTo>
                      <a:lnTo>
                        <a:pt x="10"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Rectangle 177"/>
                <p:cNvSpPr>
                  <a:spLocks noChangeArrowheads="1"/>
                </p:cNvSpPr>
                <p:nvPr/>
              </p:nvSpPr>
              <p:spPr bwMode="auto">
                <a:xfrm>
                  <a:off x="4463" y="2730"/>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178"/>
                <p:cNvSpPr>
                  <a:spLocks/>
                </p:cNvSpPr>
                <p:nvPr/>
              </p:nvSpPr>
              <p:spPr bwMode="auto">
                <a:xfrm>
                  <a:off x="4463" y="2781"/>
                  <a:ext cx="10" cy="6"/>
                </a:xfrm>
                <a:custGeom>
                  <a:avLst/>
                  <a:gdLst/>
                  <a:ahLst/>
                  <a:cxnLst>
                    <a:cxn ang="0">
                      <a:pos x="10" y="6"/>
                    </a:cxn>
                    <a:cxn ang="0">
                      <a:pos x="10" y="3"/>
                    </a:cxn>
                    <a:cxn ang="0">
                      <a:pos x="4" y="0"/>
                    </a:cxn>
                    <a:cxn ang="0">
                      <a:pos x="0" y="0"/>
                    </a:cxn>
                    <a:cxn ang="0">
                      <a:pos x="10" y="6"/>
                    </a:cxn>
                  </a:cxnLst>
                  <a:rect l="0" t="0" r="r" b="b"/>
                  <a:pathLst>
                    <a:path w="10" h="6">
                      <a:moveTo>
                        <a:pt x="10" y="6"/>
                      </a:moveTo>
                      <a:lnTo>
                        <a:pt x="10" y="3"/>
                      </a:lnTo>
                      <a:lnTo>
                        <a:pt x="4" y="0"/>
                      </a:lnTo>
                      <a:lnTo>
                        <a:pt x="0" y="0"/>
                      </a:lnTo>
                      <a:lnTo>
                        <a:pt x="10"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179"/>
                <p:cNvSpPr>
                  <a:spLocks/>
                </p:cNvSpPr>
                <p:nvPr/>
              </p:nvSpPr>
              <p:spPr bwMode="auto">
                <a:xfrm>
                  <a:off x="4446" y="2720"/>
                  <a:ext cx="10" cy="57"/>
                </a:xfrm>
                <a:custGeom>
                  <a:avLst/>
                  <a:gdLst/>
                  <a:ahLst/>
                  <a:cxnLst>
                    <a:cxn ang="0">
                      <a:pos x="0" y="50"/>
                    </a:cxn>
                    <a:cxn ang="0">
                      <a:pos x="0" y="0"/>
                    </a:cxn>
                    <a:cxn ang="0">
                      <a:pos x="10" y="6"/>
                    </a:cxn>
                    <a:cxn ang="0">
                      <a:pos x="10" y="57"/>
                    </a:cxn>
                    <a:cxn ang="0">
                      <a:pos x="0" y="50"/>
                    </a:cxn>
                  </a:cxnLst>
                  <a:rect l="0" t="0" r="r" b="b"/>
                  <a:pathLst>
                    <a:path w="10" h="57">
                      <a:moveTo>
                        <a:pt x="0" y="50"/>
                      </a:moveTo>
                      <a:lnTo>
                        <a:pt x="0" y="0"/>
                      </a:lnTo>
                      <a:lnTo>
                        <a:pt x="10" y="6"/>
                      </a:lnTo>
                      <a:lnTo>
                        <a:pt x="10"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Rectangle 180"/>
                <p:cNvSpPr>
                  <a:spLocks noChangeArrowheads="1"/>
                </p:cNvSpPr>
                <p:nvPr/>
              </p:nvSpPr>
              <p:spPr bwMode="auto">
                <a:xfrm>
                  <a:off x="4446" y="2720"/>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181"/>
                <p:cNvSpPr>
                  <a:spLocks/>
                </p:cNvSpPr>
                <p:nvPr/>
              </p:nvSpPr>
              <p:spPr bwMode="auto">
                <a:xfrm>
                  <a:off x="4446" y="2770"/>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182"/>
                <p:cNvSpPr>
                  <a:spLocks/>
                </p:cNvSpPr>
                <p:nvPr/>
              </p:nvSpPr>
              <p:spPr bwMode="auto">
                <a:xfrm>
                  <a:off x="4426" y="2706"/>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183"/>
                <p:cNvSpPr>
                  <a:spLocks/>
                </p:cNvSpPr>
                <p:nvPr/>
              </p:nvSpPr>
              <p:spPr bwMode="auto">
                <a:xfrm>
                  <a:off x="4426" y="2706"/>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184"/>
                <p:cNvSpPr>
                  <a:spLocks/>
                </p:cNvSpPr>
                <p:nvPr/>
              </p:nvSpPr>
              <p:spPr bwMode="auto">
                <a:xfrm>
                  <a:off x="4426" y="2760"/>
                  <a:ext cx="14" cy="7"/>
                </a:xfrm>
                <a:custGeom>
                  <a:avLst/>
                  <a:gdLst/>
                  <a:ahLst/>
                  <a:cxnLst>
                    <a:cxn ang="0">
                      <a:pos x="14" y="7"/>
                    </a:cxn>
                    <a:cxn ang="0">
                      <a:pos x="14" y="4"/>
                    </a:cxn>
                    <a:cxn ang="0">
                      <a:pos x="3" y="0"/>
                    </a:cxn>
                    <a:cxn ang="0">
                      <a:pos x="0" y="0"/>
                    </a:cxn>
                    <a:cxn ang="0">
                      <a:pos x="14" y="7"/>
                    </a:cxn>
                  </a:cxnLst>
                  <a:rect l="0" t="0" r="r" b="b"/>
                  <a:pathLst>
                    <a:path w="14" h="7">
                      <a:moveTo>
                        <a:pt x="14" y="7"/>
                      </a:moveTo>
                      <a:lnTo>
                        <a:pt x="14" y="4"/>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185"/>
                <p:cNvSpPr>
                  <a:spLocks/>
                </p:cNvSpPr>
                <p:nvPr/>
              </p:nvSpPr>
              <p:spPr bwMode="auto">
                <a:xfrm>
                  <a:off x="4409" y="2696"/>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186"/>
                <p:cNvSpPr>
                  <a:spLocks/>
                </p:cNvSpPr>
                <p:nvPr/>
              </p:nvSpPr>
              <p:spPr bwMode="auto">
                <a:xfrm>
                  <a:off x="4409" y="2696"/>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187"/>
                <p:cNvSpPr>
                  <a:spLocks/>
                </p:cNvSpPr>
                <p:nvPr/>
              </p:nvSpPr>
              <p:spPr bwMode="auto">
                <a:xfrm>
                  <a:off x="4409" y="2750"/>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188"/>
                <p:cNvSpPr>
                  <a:spLocks/>
                </p:cNvSpPr>
                <p:nvPr/>
              </p:nvSpPr>
              <p:spPr bwMode="auto">
                <a:xfrm>
                  <a:off x="4136" y="2530"/>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189"/>
                <p:cNvSpPr>
                  <a:spLocks/>
                </p:cNvSpPr>
                <p:nvPr/>
              </p:nvSpPr>
              <p:spPr bwMode="auto">
                <a:xfrm>
                  <a:off x="4159" y="2550"/>
                  <a:ext cx="4" cy="17"/>
                </a:xfrm>
                <a:custGeom>
                  <a:avLst/>
                  <a:gdLst/>
                  <a:ahLst/>
                  <a:cxnLst>
                    <a:cxn ang="0">
                      <a:pos x="0" y="0"/>
                    </a:cxn>
                    <a:cxn ang="0">
                      <a:pos x="4" y="0"/>
                    </a:cxn>
                    <a:cxn ang="0">
                      <a:pos x="4" y="14"/>
                    </a:cxn>
                    <a:cxn ang="0">
                      <a:pos x="0" y="17"/>
                    </a:cxn>
                    <a:cxn ang="0">
                      <a:pos x="0" y="0"/>
                    </a:cxn>
                  </a:cxnLst>
                  <a:rect l="0" t="0" r="r" b="b"/>
                  <a:pathLst>
                    <a:path w="4" h="17">
                      <a:moveTo>
                        <a:pt x="0" y="0"/>
                      </a:moveTo>
                      <a:lnTo>
                        <a:pt x="4" y="0"/>
                      </a:lnTo>
                      <a:lnTo>
                        <a:pt x="4" y="14"/>
                      </a:lnTo>
                      <a:lnTo>
                        <a:pt x="0" y="17"/>
                      </a:lnTo>
                      <a:lnTo>
                        <a:pt x="0" y="0"/>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90"/>
                <p:cNvSpPr>
                  <a:spLocks/>
                </p:cNvSpPr>
                <p:nvPr/>
              </p:nvSpPr>
              <p:spPr bwMode="auto">
                <a:xfrm>
                  <a:off x="4132" y="2533"/>
                  <a:ext cx="31" cy="17"/>
                </a:xfrm>
                <a:custGeom>
                  <a:avLst/>
                  <a:gdLst/>
                  <a:ahLst/>
                  <a:cxnLst>
                    <a:cxn ang="0">
                      <a:pos x="0" y="4"/>
                    </a:cxn>
                    <a:cxn ang="0">
                      <a:pos x="4" y="0"/>
                    </a:cxn>
                    <a:cxn ang="0">
                      <a:pos x="31" y="17"/>
                    </a:cxn>
                    <a:cxn ang="0">
                      <a:pos x="27" y="17"/>
                    </a:cxn>
                    <a:cxn ang="0">
                      <a:pos x="0" y="4"/>
                    </a:cxn>
                  </a:cxnLst>
                  <a:rect l="0" t="0" r="r" b="b"/>
                  <a:pathLst>
                    <a:path w="31" h="17">
                      <a:moveTo>
                        <a:pt x="0" y="4"/>
                      </a:moveTo>
                      <a:lnTo>
                        <a:pt x="4" y="0"/>
                      </a:lnTo>
                      <a:lnTo>
                        <a:pt x="31" y="17"/>
                      </a:lnTo>
                      <a:lnTo>
                        <a:pt x="27" y="17"/>
                      </a:lnTo>
                      <a:lnTo>
                        <a:pt x="0" y="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191"/>
                <p:cNvSpPr>
                  <a:spLocks/>
                </p:cNvSpPr>
                <p:nvPr/>
              </p:nvSpPr>
              <p:spPr bwMode="auto">
                <a:xfrm>
                  <a:off x="4132" y="2537"/>
                  <a:ext cx="27" cy="30"/>
                </a:xfrm>
                <a:custGeom>
                  <a:avLst/>
                  <a:gdLst/>
                  <a:ahLst/>
                  <a:cxnLst>
                    <a:cxn ang="0">
                      <a:pos x="27" y="13"/>
                    </a:cxn>
                    <a:cxn ang="0">
                      <a:pos x="27" y="30"/>
                    </a:cxn>
                    <a:cxn ang="0">
                      <a:pos x="0" y="17"/>
                    </a:cxn>
                    <a:cxn ang="0">
                      <a:pos x="0" y="0"/>
                    </a:cxn>
                    <a:cxn ang="0">
                      <a:pos x="27" y="13"/>
                    </a:cxn>
                  </a:cxnLst>
                  <a:rect l="0" t="0" r="r" b="b"/>
                  <a:pathLst>
                    <a:path w="27" h="30">
                      <a:moveTo>
                        <a:pt x="27" y="13"/>
                      </a:moveTo>
                      <a:lnTo>
                        <a:pt x="27" y="30"/>
                      </a:lnTo>
                      <a:lnTo>
                        <a:pt x="0" y="17"/>
                      </a:lnTo>
                      <a:lnTo>
                        <a:pt x="0" y="0"/>
                      </a:lnTo>
                      <a:lnTo>
                        <a:pt x="27" y="1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92"/>
                <p:cNvSpPr>
                  <a:spLocks/>
                </p:cNvSpPr>
                <p:nvPr/>
              </p:nvSpPr>
              <p:spPr bwMode="auto">
                <a:xfrm>
                  <a:off x="4632" y="2374"/>
                  <a:ext cx="574" cy="410"/>
                </a:xfrm>
                <a:custGeom>
                  <a:avLst/>
                  <a:gdLst/>
                  <a:ahLst/>
                  <a:cxnLst>
                    <a:cxn ang="0">
                      <a:pos x="0" y="332"/>
                    </a:cxn>
                    <a:cxn ang="0">
                      <a:pos x="574" y="0"/>
                    </a:cxn>
                    <a:cxn ang="0">
                      <a:pos x="574" y="75"/>
                    </a:cxn>
                    <a:cxn ang="0">
                      <a:pos x="0" y="410"/>
                    </a:cxn>
                    <a:cxn ang="0">
                      <a:pos x="0" y="332"/>
                    </a:cxn>
                  </a:cxnLst>
                  <a:rect l="0" t="0" r="r" b="b"/>
                  <a:pathLst>
                    <a:path w="574" h="410">
                      <a:moveTo>
                        <a:pt x="0" y="332"/>
                      </a:moveTo>
                      <a:lnTo>
                        <a:pt x="574" y="0"/>
                      </a:lnTo>
                      <a:lnTo>
                        <a:pt x="574" y="75"/>
                      </a:lnTo>
                      <a:lnTo>
                        <a:pt x="0" y="410"/>
                      </a:lnTo>
                      <a:lnTo>
                        <a:pt x="0" y="3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193"/>
                <p:cNvSpPr>
                  <a:spLocks/>
                </p:cNvSpPr>
                <p:nvPr/>
              </p:nvSpPr>
              <p:spPr bwMode="auto">
                <a:xfrm>
                  <a:off x="4132" y="2083"/>
                  <a:ext cx="1074" cy="623"/>
                </a:xfrm>
                <a:custGeom>
                  <a:avLst/>
                  <a:gdLst/>
                  <a:ahLst/>
                  <a:cxnLst>
                    <a:cxn ang="0">
                      <a:pos x="0" y="332"/>
                    </a:cxn>
                    <a:cxn ang="0">
                      <a:pos x="571" y="0"/>
                    </a:cxn>
                    <a:cxn ang="0">
                      <a:pos x="1074" y="291"/>
                    </a:cxn>
                    <a:cxn ang="0">
                      <a:pos x="500" y="623"/>
                    </a:cxn>
                    <a:cxn ang="0">
                      <a:pos x="0" y="332"/>
                    </a:cxn>
                  </a:cxnLst>
                  <a:rect l="0" t="0" r="r" b="b"/>
                  <a:pathLst>
                    <a:path w="1074" h="623">
                      <a:moveTo>
                        <a:pt x="0" y="332"/>
                      </a:moveTo>
                      <a:lnTo>
                        <a:pt x="571" y="0"/>
                      </a:lnTo>
                      <a:lnTo>
                        <a:pt x="1074" y="291"/>
                      </a:lnTo>
                      <a:lnTo>
                        <a:pt x="500" y="623"/>
                      </a:lnTo>
                      <a:lnTo>
                        <a:pt x="0" y="332"/>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94"/>
                <p:cNvSpPr>
                  <a:spLocks/>
                </p:cNvSpPr>
                <p:nvPr/>
              </p:nvSpPr>
              <p:spPr bwMode="auto">
                <a:xfrm>
                  <a:off x="4132" y="2415"/>
                  <a:ext cx="500" cy="369"/>
                </a:xfrm>
                <a:custGeom>
                  <a:avLst/>
                  <a:gdLst/>
                  <a:ahLst/>
                  <a:cxnLst>
                    <a:cxn ang="0">
                      <a:pos x="500" y="291"/>
                    </a:cxn>
                    <a:cxn ang="0">
                      <a:pos x="500" y="369"/>
                    </a:cxn>
                    <a:cxn ang="0">
                      <a:pos x="0" y="78"/>
                    </a:cxn>
                    <a:cxn ang="0">
                      <a:pos x="0" y="0"/>
                    </a:cxn>
                    <a:cxn ang="0">
                      <a:pos x="500" y="291"/>
                    </a:cxn>
                  </a:cxnLst>
                  <a:rect l="0" t="0" r="r" b="b"/>
                  <a:pathLst>
                    <a:path w="500" h="369">
                      <a:moveTo>
                        <a:pt x="500" y="291"/>
                      </a:moveTo>
                      <a:lnTo>
                        <a:pt x="500" y="369"/>
                      </a:lnTo>
                      <a:lnTo>
                        <a:pt x="0" y="78"/>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195"/>
                <p:cNvSpPr>
                  <a:spLocks/>
                </p:cNvSpPr>
                <p:nvPr/>
              </p:nvSpPr>
              <p:spPr bwMode="auto">
                <a:xfrm>
                  <a:off x="4166" y="2452"/>
                  <a:ext cx="169" cy="122"/>
                </a:xfrm>
                <a:custGeom>
                  <a:avLst/>
                  <a:gdLst/>
                  <a:ahLst/>
                  <a:cxnLst>
                    <a:cxn ang="0">
                      <a:pos x="0" y="24"/>
                    </a:cxn>
                    <a:cxn ang="0">
                      <a:pos x="0" y="0"/>
                    </a:cxn>
                    <a:cxn ang="0">
                      <a:pos x="169" y="95"/>
                    </a:cxn>
                    <a:cxn ang="0">
                      <a:pos x="169" y="122"/>
                    </a:cxn>
                    <a:cxn ang="0">
                      <a:pos x="0" y="24"/>
                    </a:cxn>
                  </a:cxnLst>
                  <a:rect l="0" t="0" r="r" b="b"/>
                  <a:pathLst>
                    <a:path w="169" h="122">
                      <a:moveTo>
                        <a:pt x="0" y="24"/>
                      </a:moveTo>
                      <a:lnTo>
                        <a:pt x="0" y="0"/>
                      </a:lnTo>
                      <a:lnTo>
                        <a:pt x="169" y="95"/>
                      </a:lnTo>
                      <a:lnTo>
                        <a:pt x="169" y="122"/>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Rectangle 196"/>
                <p:cNvSpPr>
                  <a:spLocks noChangeArrowheads="1"/>
                </p:cNvSpPr>
                <p:nvPr/>
              </p:nvSpPr>
              <p:spPr bwMode="auto">
                <a:xfrm>
                  <a:off x="4166" y="2452"/>
                  <a:ext cx="4" cy="2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197"/>
                <p:cNvSpPr>
                  <a:spLocks/>
                </p:cNvSpPr>
                <p:nvPr/>
              </p:nvSpPr>
              <p:spPr bwMode="auto">
                <a:xfrm>
                  <a:off x="4166" y="2476"/>
                  <a:ext cx="169" cy="98"/>
                </a:xfrm>
                <a:custGeom>
                  <a:avLst/>
                  <a:gdLst/>
                  <a:ahLst/>
                  <a:cxnLst>
                    <a:cxn ang="0">
                      <a:pos x="169" y="98"/>
                    </a:cxn>
                    <a:cxn ang="0">
                      <a:pos x="169" y="95"/>
                    </a:cxn>
                    <a:cxn ang="0">
                      <a:pos x="4" y="0"/>
                    </a:cxn>
                    <a:cxn ang="0">
                      <a:pos x="0" y="0"/>
                    </a:cxn>
                    <a:cxn ang="0">
                      <a:pos x="169" y="98"/>
                    </a:cxn>
                  </a:cxnLst>
                  <a:rect l="0" t="0" r="r" b="b"/>
                  <a:pathLst>
                    <a:path w="169" h="98">
                      <a:moveTo>
                        <a:pt x="169" y="98"/>
                      </a:moveTo>
                      <a:lnTo>
                        <a:pt x="169" y="95"/>
                      </a:lnTo>
                      <a:lnTo>
                        <a:pt x="4" y="0"/>
                      </a:lnTo>
                      <a:lnTo>
                        <a:pt x="0" y="0"/>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98"/>
                <p:cNvSpPr>
                  <a:spLocks/>
                </p:cNvSpPr>
                <p:nvPr/>
              </p:nvSpPr>
              <p:spPr bwMode="auto">
                <a:xfrm>
                  <a:off x="4608" y="2706"/>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99"/>
                <p:cNvSpPr>
                  <a:spLocks/>
                </p:cNvSpPr>
                <p:nvPr/>
              </p:nvSpPr>
              <p:spPr bwMode="auto">
                <a:xfrm>
                  <a:off x="4608" y="2706"/>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200"/>
                <p:cNvSpPr>
                  <a:spLocks/>
                </p:cNvSpPr>
                <p:nvPr/>
              </p:nvSpPr>
              <p:spPr bwMode="auto">
                <a:xfrm>
                  <a:off x="4608" y="2757"/>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201"/>
                <p:cNvSpPr>
                  <a:spLocks/>
                </p:cNvSpPr>
                <p:nvPr/>
              </p:nvSpPr>
              <p:spPr bwMode="auto">
                <a:xfrm>
                  <a:off x="4591" y="2696"/>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202"/>
                <p:cNvSpPr>
                  <a:spLocks/>
                </p:cNvSpPr>
                <p:nvPr/>
              </p:nvSpPr>
              <p:spPr bwMode="auto">
                <a:xfrm>
                  <a:off x="4591" y="2696"/>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203"/>
                <p:cNvSpPr>
                  <a:spLocks/>
                </p:cNvSpPr>
                <p:nvPr/>
              </p:nvSpPr>
              <p:spPr bwMode="auto">
                <a:xfrm>
                  <a:off x="4591" y="2747"/>
                  <a:ext cx="11" cy="10"/>
                </a:xfrm>
                <a:custGeom>
                  <a:avLst/>
                  <a:gdLst/>
                  <a:ahLst/>
                  <a:cxnLst>
                    <a:cxn ang="0">
                      <a:pos x="11" y="10"/>
                    </a:cxn>
                    <a:cxn ang="0">
                      <a:pos x="11" y="7"/>
                    </a:cxn>
                    <a:cxn ang="0">
                      <a:pos x="4" y="0"/>
                    </a:cxn>
                    <a:cxn ang="0">
                      <a:pos x="0" y="3"/>
                    </a:cxn>
                    <a:cxn ang="0">
                      <a:pos x="11" y="10"/>
                    </a:cxn>
                  </a:cxnLst>
                  <a:rect l="0" t="0" r="r" b="b"/>
                  <a:pathLst>
                    <a:path w="11" h="10">
                      <a:moveTo>
                        <a:pt x="11" y="10"/>
                      </a:moveTo>
                      <a:lnTo>
                        <a:pt x="11" y="7"/>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204"/>
                <p:cNvSpPr>
                  <a:spLocks/>
                </p:cNvSpPr>
                <p:nvPr/>
              </p:nvSpPr>
              <p:spPr bwMode="auto">
                <a:xfrm>
                  <a:off x="4571" y="2686"/>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406"/>
              <p:cNvGrpSpPr>
                <a:grpSpLocks/>
              </p:cNvGrpSpPr>
              <p:nvPr/>
            </p:nvGrpSpPr>
            <p:grpSpPr bwMode="auto">
              <a:xfrm>
                <a:off x="6559620" y="2628924"/>
                <a:ext cx="1704993" cy="1731981"/>
                <a:chOff x="4132" y="1656"/>
                <a:chExt cx="1074" cy="1091"/>
              </a:xfrm>
            </p:grpSpPr>
            <p:sp>
              <p:nvSpPr>
                <p:cNvPr id="66" name="Freeform 206"/>
                <p:cNvSpPr>
                  <a:spLocks/>
                </p:cNvSpPr>
                <p:nvPr/>
              </p:nvSpPr>
              <p:spPr bwMode="auto">
                <a:xfrm>
                  <a:off x="4571" y="2686"/>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07"/>
                <p:cNvSpPr>
                  <a:spLocks/>
                </p:cNvSpPr>
                <p:nvPr/>
              </p:nvSpPr>
              <p:spPr bwMode="auto">
                <a:xfrm>
                  <a:off x="4571" y="2737"/>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08"/>
                <p:cNvSpPr>
                  <a:spLocks/>
                </p:cNvSpPr>
                <p:nvPr/>
              </p:nvSpPr>
              <p:spPr bwMode="auto">
                <a:xfrm>
                  <a:off x="4554" y="2676"/>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09"/>
                <p:cNvSpPr>
                  <a:spLocks/>
                </p:cNvSpPr>
                <p:nvPr/>
              </p:nvSpPr>
              <p:spPr bwMode="auto">
                <a:xfrm>
                  <a:off x="4554" y="2676"/>
                  <a:ext cx="4" cy="54"/>
                </a:xfrm>
                <a:custGeom>
                  <a:avLst/>
                  <a:gdLst/>
                  <a:ahLst/>
                  <a:cxnLst>
                    <a:cxn ang="0">
                      <a:pos x="0" y="54"/>
                    </a:cxn>
                    <a:cxn ang="0">
                      <a:pos x="4" y="50"/>
                    </a:cxn>
                    <a:cxn ang="0">
                      <a:pos x="4" y="0"/>
                    </a:cxn>
                    <a:cxn ang="0">
                      <a:pos x="0" y="0"/>
                    </a:cxn>
                    <a:cxn ang="0">
                      <a:pos x="0" y="54"/>
                    </a:cxn>
                  </a:cxnLst>
                  <a:rect l="0" t="0" r="r" b="b"/>
                  <a:pathLst>
                    <a:path w="4" h="54">
                      <a:moveTo>
                        <a:pt x="0" y="54"/>
                      </a:moveTo>
                      <a:lnTo>
                        <a:pt x="4" y="50"/>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10"/>
                <p:cNvSpPr>
                  <a:spLocks/>
                </p:cNvSpPr>
                <p:nvPr/>
              </p:nvSpPr>
              <p:spPr bwMode="auto">
                <a:xfrm>
                  <a:off x="4554" y="2726"/>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11"/>
                <p:cNvSpPr>
                  <a:spLocks/>
                </p:cNvSpPr>
                <p:nvPr/>
              </p:nvSpPr>
              <p:spPr bwMode="auto">
                <a:xfrm>
                  <a:off x="4537" y="2665"/>
                  <a:ext cx="11" cy="61"/>
                </a:xfrm>
                <a:custGeom>
                  <a:avLst/>
                  <a:gdLst/>
                  <a:ahLst/>
                  <a:cxnLst>
                    <a:cxn ang="0">
                      <a:pos x="0" y="55"/>
                    </a:cxn>
                    <a:cxn ang="0">
                      <a:pos x="0" y="0"/>
                    </a:cxn>
                    <a:cxn ang="0">
                      <a:pos x="11" y="7"/>
                    </a:cxn>
                    <a:cxn ang="0">
                      <a:pos x="11" y="61"/>
                    </a:cxn>
                    <a:cxn ang="0">
                      <a:pos x="0" y="55"/>
                    </a:cxn>
                  </a:cxnLst>
                  <a:rect l="0" t="0" r="r" b="b"/>
                  <a:pathLst>
                    <a:path w="11" h="61">
                      <a:moveTo>
                        <a:pt x="0" y="55"/>
                      </a:moveTo>
                      <a:lnTo>
                        <a:pt x="0" y="0"/>
                      </a:lnTo>
                      <a:lnTo>
                        <a:pt x="11" y="7"/>
                      </a:lnTo>
                      <a:lnTo>
                        <a:pt x="11"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12"/>
                <p:cNvSpPr>
                  <a:spLocks/>
                </p:cNvSpPr>
                <p:nvPr/>
              </p:nvSpPr>
              <p:spPr bwMode="auto">
                <a:xfrm>
                  <a:off x="4537" y="2665"/>
                  <a:ext cx="4" cy="55"/>
                </a:xfrm>
                <a:custGeom>
                  <a:avLst/>
                  <a:gdLst/>
                  <a:ahLst/>
                  <a:cxnLst>
                    <a:cxn ang="0">
                      <a:pos x="0" y="55"/>
                    </a:cxn>
                    <a:cxn ang="0">
                      <a:pos x="0" y="51"/>
                    </a:cxn>
                    <a:cxn ang="0">
                      <a:pos x="4" y="0"/>
                    </a:cxn>
                    <a:cxn ang="0">
                      <a:pos x="0" y="0"/>
                    </a:cxn>
                    <a:cxn ang="0">
                      <a:pos x="0" y="55"/>
                    </a:cxn>
                  </a:cxnLst>
                  <a:rect l="0" t="0" r="r" b="b"/>
                  <a:pathLst>
                    <a:path w="4" h="55">
                      <a:moveTo>
                        <a:pt x="0" y="55"/>
                      </a:moveTo>
                      <a:lnTo>
                        <a:pt x="0"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13"/>
                <p:cNvSpPr>
                  <a:spLocks/>
                </p:cNvSpPr>
                <p:nvPr/>
              </p:nvSpPr>
              <p:spPr bwMode="auto">
                <a:xfrm>
                  <a:off x="4537" y="2716"/>
                  <a:ext cx="11" cy="10"/>
                </a:xfrm>
                <a:custGeom>
                  <a:avLst/>
                  <a:gdLst/>
                  <a:ahLst/>
                  <a:cxnLst>
                    <a:cxn ang="0">
                      <a:pos x="11" y="10"/>
                    </a:cxn>
                    <a:cxn ang="0">
                      <a:pos x="11" y="4"/>
                    </a:cxn>
                    <a:cxn ang="0">
                      <a:pos x="0" y="0"/>
                    </a:cxn>
                    <a:cxn ang="0">
                      <a:pos x="0" y="4"/>
                    </a:cxn>
                    <a:cxn ang="0">
                      <a:pos x="11" y="10"/>
                    </a:cxn>
                  </a:cxnLst>
                  <a:rect l="0" t="0" r="r" b="b"/>
                  <a:pathLst>
                    <a:path w="11" h="10">
                      <a:moveTo>
                        <a:pt x="11" y="10"/>
                      </a:moveTo>
                      <a:lnTo>
                        <a:pt x="11" y="4"/>
                      </a:lnTo>
                      <a:lnTo>
                        <a:pt x="0" y="0"/>
                      </a:lnTo>
                      <a:lnTo>
                        <a:pt x="0" y="4"/>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14"/>
                <p:cNvSpPr>
                  <a:spLocks/>
                </p:cNvSpPr>
                <p:nvPr/>
              </p:nvSpPr>
              <p:spPr bwMode="auto">
                <a:xfrm>
                  <a:off x="4517" y="2655"/>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215"/>
                <p:cNvSpPr>
                  <a:spLocks noChangeArrowheads="1"/>
                </p:cNvSpPr>
                <p:nvPr/>
              </p:nvSpPr>
              <p:spPr bwMode="auto">
                <a:xfrm>
                  <a:off x="4517" y="2655"/>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16"/>
                <p:cNvSpPr>
                  <a:spLocks/>
                </p:cNvSpPr>
                <p:nvPr/>
              </p:nvSpPr>
              <p:spPr bwMode="auto">
                <a:xfrm>
                  <a:off x="4517" y="2706"/>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17"/>
                <p:cNvSpPr>
                  <a:spLocks/>
                </p:cNvSpPr>
                <p:nvPr/>
              </p:nvSpPr>
              <p:spPr bwMode="auto">
                <a:xfrm>
                  <a:off x="4500" y="2645"/>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218"/>
                <p:cNvSpPr>
                  <a:spLocks noChangeArrowheads="1"/>
                </p:cNvSpPr>
                <p:nvPr/>
              </p:nvSpPr>
              <p:spPr bwMode="auto">
                <a:xfrm>
                  <a:off x="4500" y="2645"/>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19"/>
                <p:cNvSpPr>
                  <a:spLocks/>
                </p:cNvSpPr>
                <p:nvPr/>
              </p:nvSpPr>
              <p:spPr bwMode="auto">
                <a:xfrm>
                  <a:off x="4500" y="2696"/>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20"/>
                <p:cNvSpPr>
                  <a:spLocks/>
                </p:cNvSpPr>
                <p:nvPr/>
              </p:nvSpPr>
              <p:spPr bwMode="auto">
                <a:xfrm>
                  <a:off x="4480" y="2632"/>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21"/>
                <p:cNvSpPr>
                  <a:spLocks/>
                </p:cNvSpPr>
                <p:nvPr/>
              </p:nvSpPr>
              <p:spPr bwMode="auto">
                <a:xfrm>
                  <a:off x="4480" y="2632"/>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22"/>
                <p:cNvSpPr>
                  <a:spLocks/>
                </p:cNvSpPr>
                <p:nvPr/>
              </p:nvSpPr>
              <p:spPr bwMode="auto">
                <a:xfrm>
                  <a:off x="4480" y="2686"/>
                  <a:ext cx="14" cy="7"/>
                </a:xfrm>
                <a:custGeom>
                  <a:avLst/>
                  <a:gdLst/>
                  <a:ahLst/>
                  <a:cxnLst>
                    <a:cxn ang="0">
                      <a:pos x="14" y="7"/>
                    </a:cxn>
                    <a:cxn ang="0">
                      <a:pos x="14" y="3"/>
                    </a:cxn>
                    <a:cxn ang="0">
                      <a:pos x="3" y="0"/>
                    </a:cxn>
                    <a:cxn ang="0">
                      <a:pos x="0" y="0"/>
                    </a:cxn>
                    <a:cxn ang="0">
                      <a:pos x="14" y="7"/>
                    </a:cxn>
                  </a:cxnLst>
                  <a:rect l="0" t="0" r="r" b="b"/>
                  <a:pathLst>
                    <a:path w="14" h="7">
                      <a:moveTo>
                        <a:pt x="14" y="7"/>
                      </a:moveTo>
                      <a:lnTo>
                        <a:pt x="14" y="3"/>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23"/>
                <p:cNvSpPr>
                  <a:spLocks/>
                </p:cNvSpPr>
                <p:nvPr/>
              </p:nvSpPr>
              <p:spPr bwMode="auto">
                <a:xfrm>
                  <a:off x="4463" y="2621"/>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24"/>
                <p:cNvSpPr>
                  <a:spLocks/>
                </p:cNvSpPr>
                <p:nvPr/>
              </p:nvSpPr>
              <p:spPr bwMode="auto">
                <a:xfrm>
                  <a:off x="4463" y="2621"/>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25"/>
                <p:cNvSpPr>
                  <a:spLocks/>
                </p:cNvSpPr>
                <p:nvPr/>
              </p:nvSpPr>
              <p:spPr bwMode="auto">
                <a:xfrm>
                  <a:off x="4463" y="2672"/>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26"/>
                <p:cNvSpPr>
                  <a:spLocks/>
                </p:cNvSpPr>
                <p:nvPr/>
              </p:nvSpPr>
              <p:spPr bwMode="auto">
                <a:xfrm>
                  <a:off x="4446" y="2611"/>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27"/>
                <p:cNvSpPr>
                  <a:spLocks/>
                </p:cNvSpPr>
                <p:nvPr/>
              </p:nvSpPr>
              <p:spPr bwMode="auto">
                <a:xfrm>
                  <a:off x="4446" y="2611"/>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28"/>
                <p:cNvSpPr>
                  <a:spLocks/>
                </p:cNvSpPr>
                <p:nvPr/>
              </p:nvSpPr>
              <p:spPr bwMode="auto">
                <a:xfrm>
                  <a:off x="4446" y="2662"/>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29"/>
                <p:cNvSpPr>
                  <a:spLocks/>
                </p:cNvSpPr>
                <p:nvPr/>
              </p:nvSpPr>
              <p:spPr bwMode="auto">
                <a:xfrm>
                  <a:off x="4426" y="2601"/>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30"/>
                <p:cNvSpPr>
                  <a:spLocks/>
                </p:cNvSpPr>
                <p:nvPr/>
              </p:nvSpPr>
              <p:spPr bwMode="auto">
                <a:xfrm>
                  <a:off x="4426" y="2601"/>
                  <a:ext cx="3" cy="54"/>
                </a:xfrm>
                <a:custGeom>
                  <a:avLst/>
                  <a:gdLst/>
                  <a:ahLst/>
                  <a:cxnLst>
                    <a:cxn ang="0">
                      <a:pos x="0" y="54"/>
                    </a:cxn>
                    <a:cxn ang="0">
                      <a:pos x="3" y="51"/>
                    </a:cxn>
                    <a:cxn ang="0">
                      <a:pos x="3" y="3"/>
                    </a:cxn>
                    <a:cxn ang="0">
                      <a:pos x="0" y="0"/>
                    </a:cxn>
                    <a:cxn ang="0">
                      <a:pos x="0" y="54"/>
                    </a:cxn>
                  </a:cxnLst>
                  <a:rect l="0" t="0" r="r" b="b"/>
                  <a:pathLst>
                    <a:path w="3" h="54">
                      <a:moveTo>
                        <a:pt x="0" y="54"/>
                      </a:moveTo>
                      <a:lnTo>
                        <a:pt x="3" y="51"/>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31"/>
                <p:cNvSpPr>
                  <a:spLocks/>
                </p:cNvSpPr>
                <p:nvPr/>
              </p:nvSpPr>
              <p:spPr bwMode="auto">
                <a:xfrm>
                  <a:off x="4426" y="2652"/>
                  <a:ext cx="14" cy="10"/>
                </a:xfrm>
                <a:custGeom>
                  <a:avLst/>
                  <a:gdLst/>
                  <a:ahLst/>
                  <a:cxnLst>
                    <a:cxn ang="0">
                      <a:pos x="14" y="10"/>
                    </a:cxn>
                    <a:cxn ang="0">
                      <a:pos x="14" y="7"/>
                    </a:cxn>
                    <a:cxn ang="0">
                      <a:pos x="3" y="0"/>
                    </a:cxn>
                    <a:cxn ang="0">
                      <a:pos x="0" y="3"/>
                    </a:cxn>
                    <a:cxn ang="0">
                      <a:pos x="14" y="10"/>
                    </a:cxn>
                  </a:cxnLst>
                  <a:rect l="0" t="0" r="r" b="b"/>
                  <a:pathLst>
                    <a:path w="14" h="10">
                      <a:moveTo>
                        <a:pt x="14" y="10"/>
                      </a:moveTo>
                      <a:lnTo>
                        <a:pt x="14" y="7"/>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32"/>
                <p:cNvSpPr>
                  <a:spLocks/>
                </p:cNvSpPr>
                <p:nvPr/>
              </p:nvSpPr>
              <p:spPr bwMode="auto">
                <a:xfrm>
                  <a:off x="4409" y="2591"/>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33"/>
                <p:cNvSpPr>
                  <a:spLocks/>
                </p:cNvSpPr>
                <p:nvPr/>
              </p:nvSpPr>
              <p:spPr bwMode="auto">
                <a:xfrm>
                  <a:off x="4409" y="2591"/>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34"/>
                <p:cNvSpPr>
                  <a:spLocks/>
                </p:cNvSpPr>
                <p:nvPr/>
              </p:nvSpPr>
              <p:spPr bwMode="auto">
                <a:xfrm>
                  <a:off x="4409" y="2642"/>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5"/>
                <p:cNvSpPr>
                  <a:spLocks/>
                </p:cNvSpPr>
                <p:nvPr/>
              </p:nvSpPr>
              <p:spPr bwMode="auto">
                <a:xfrm>
                  <a:off x="4136" y="2425"/>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36"/>
                <p:cNvSpPr>
                  <a:spLocks/>
                </p:cNvSpPr>
                <p:nvPr/>
              </p:nvSpPr>
              <p:spPr bwMode="auto">
                <a:xfrm>
                  <a:off x="4159" y="2442"/>
                  <a:ext cx="4" cy="20"/>
                </a:xfrm>
                <a:custGeom>
                  <a:avLst/>
                  <a:gdLst/>
                  <a:ahLst/>
                  <a:cxnLst>
                    <a:cxn ang="0">
                      <a:pos x="0" y="3"/>
                    </a:cxn>
                    <a:cxn ang="0">
                      <a:pos x="4" y="0"/>
                    </a:cxn>
                    <a:cxn ang="0">
                      <a:pos x="4" y="17"/>
                    </a:cxn>
                    <a:cxn ang="0">
                      <a:pos x="0" y="20"/>
                    </a:cxn>
                    <a:cxn ang="0">
                      <a:pos x="0" y="3"/>
                    </a:cxn>
                  </a:cxnLst>
                  <a:rect l="0" t="0" r="r" b="b"/>
                  <a:pathLst>
                    <a:path w="4" h="20">
                      <a:moveTo>
                        <a:pt x="0" y="3"/>
                      </a:moveTo>
                      <a:lnTo>
                        <a:pt x="4" y="0"/>
                      </a:lnTo>
                      <a:lnTo>
                        <a:pt x="4" y="17"/>
                      </a:lnTo>
                      <a:lnTo>
                        <a:pt x="0" y="20"/>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37"/>
                <p:cNvSpPr>
                  <a:spLocks/>
                </p:cNvSpPr>
                <p:nvPr/>
              </p:nvSpPr>
              <p:spPr bwMode="auto">
                <a:xfrm>
                  <a:off x="4132" y="2428"/>
                  <a:ext cx="31" cy="17"/>
                </a:xfrm>
                <a:custGeom>
                  <a:avLst/>
                  <a:gdLst/>
                  <a:ahLst/>
                  <a:cxnLst>
                    <a:cxn ang="0">
                      <a:pos x="0" y="4"/>
                    </a:cxn>
                    <a:cxn ang="0">
                      <a:pos x="4" y="0"/>
                    </a:cxn>
                    <a:cxn ang="0">
                      <a:pos x="31" y="14"/>
                    </a:cxn>
                    <a:cxn ang="0">
                      <a:pos x="27" y="17"/>
                    </a:cxn>
                    <a:cxn ang="0">
                      <a:pos x="0" y="4"/>
                    </a:cxn>
                  </a:cxnLst>
                  <a:rect l="0" t="0" r="r" b="b"/>
                  <a:pathLst>
                    <a:path w="31" h="17">
                      <a:moveTo>
                        <a:pt x="0" y="4"/>
                      </a:moveTo>
                      <a:lnTo>
                        <a:pt x="4" y="0"/>
                      </a:lnTo>
                      <a:lnTo>
                        <a:pt x="31" y="14"/>
                      </a:lnTo>
                      <a:lnTo>
                        <a:pt x="27" y="17"/>
                      </a:lnTo>
                      <a:lnTo>
                        <a:pt x="0" y="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38"/>
                <p:cNvSpPr>
                  <a:spLocks/>
                </p:cNvSpPr>
                <p:nvPr/>
              </p:nvSpPr>
              <p:spPr bwMode="auto">
                <a:xfrm>
                  <a:off x="4132" y="2432"/>
                  <a:ext cx="27" cy="30"/>
                </a:xfrm>
                <a:custGeom>
                  <a:avLst/>
                  <a:gdLst/>
                  <a:ahLst/>
                  <a:cxnLst>
                    <a:cxn ang="0">
                      <a:pos x="27" y="13"/>
                    </a:cxn>
                    <a:cxn ang="0">
                      <a:pos x="27" y="30"/>
                    </a:cxn>
                    <a:cxn ang="0">
                      <a:pos x="0" y="13"/>
                    </a:cxn>
                    <a:cxn ang="0">
                      <a:pos x="0" y="0"/>
                    </a:cxn>
                    <a:cxn ang="0">
                      <a:pos x="27" y="13"/>
                    </a:cxn>
                  </a:cxnLst>
                  <a:rect l="0" t="0" r="r" b="b"/>
                  <a:pathLst>
                    <a:path w="27" h="30">
                      <a:moveTo>
                        <a:pt x="27" y="13"/>
                      </a:moveTo>
                      <a:lnTo>
                        <a:pt x="27" y="30"/>
                      </a:lnTo>
                      <a:lnTo>
                        <a:pt x="0" y="13"/>
                      </a:lnTo>
                      <a:lnTo>
                        <a:pt x="0" y="0"/>
                      </a:lnTo>
                      <a:lnTo>
                        <a:pt x="27" y="1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39"/>
                <p:cNvSpPr>
                  <a:spLocks/>
                </p:cNvSpPr>
                <p:nvPr/>
              </p:nvSpPr>
              <p:spPr bwMode="auto">
                <a:xfrm>
                  <a:off x="4632" y="2266"/>
                  <a:ext cx="574" cy="410"/>
                </a:xfrm>
                <a:custGeom>
                  <a:avLst/>
                  <a:gdLst/>
                  <a:ahLst/>
                  <a:cxnLst>
                    <a:cxn ang="0">
                      <a:pos x="0" y="335"/>
                    </a:cxn>
                    <a:cxn ang="0">
                      <a:pos x="574" y="0"/>
                    </a:cxn>
                    <a:cxn ang="0">
                      <a:pos x="574" y="78"/>
                    </a:cxn>
                    <a:cxn ang="0">
                      <a:pos x="0" y="410"/>
                    </a:cxn>
                    <a:cxn ang="0">
                      <a:pos x="0" y="335"/>
                    </a:cxn>
                  </a:cxnLst>
                  <a:rect l="0" t="0" r="r" b="b"/>
                  <a:pathLst>
                    <a:path w="574" h="410">
                      <a:moveTo>
                        <a:pt x="0" y="335"/>
                      </a:moveTo>
                      <a:lnTo>
                        <a:pt x="574" y="0"/>
                      </a:lnTo>
                      <a:lnTo>
                        <a:pt x="574" y="78"/>
                      </a:lnTo>
                      <a:lnTo>
                        <a:pt x="0" y="410"/>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40"/>
                <p:cNvSpPr>
                  <a:spLocks/>
                </p:cNvSpPr>
                <p:nvPr/>
              </p:nvSpPr>
              <p:spPr bwMode="auto">
                <a:xfrm>
                  <a:off x="4132" y="1975"/>
                  <a:ext cx="1074" cy="626"/>
                </a:xfrm>
                <a:custGeom>
                  <a:avLst/>
                  <a:gdLst/>
                  <a:ahLst/>
                  <a:cxnLst>
                    <a:cxn ang="0">
                      <a:pos x="0" y="335"/>
                    </a:cxn>
                    <a:cxn ang="0">
                      <a:pos x="571" y="0"/>
                    </a:cxn>
                    <a:cxn ang="0">
                      <a:pos x="1074" y="291"/>
                    </a:cxn>
                    <a:cxn ang="0">
                      <a:pos x="500" y="626"/>
                    </a:cxn>
                    <a:cxn ang="0">
                      <a:pos x="0" y="335"/>
                    </a:cxn>
                  </a:cxnLst>
                  <a:rect l="0" t="0" r="r" b="b"/>
                  <a:pathLst>
                    <a:path w="1074" h="626">
                      <a:moveTo>
                        <a:pt x="0" y="335"/>
                      </a:moveTo>
                      <a:lnTo>
                        <a:pt x="571" y="0"/>
                      </a:lnTo>
                      <a:lnTo>
                        <a:pt x="1074" y="291"/>
                      </a:lnTo>
                      <a:lnTo>
                        <a:pt x="500" y="626"/>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41"/>
                <p:cNvSpPr>
                  <a:spLocks/>
                </p:cNvSpPr>
                <p:nvPr/>
              </p:nvSpPr>
              <p:spPr bwMode="auto">
                <a:xfrm>
                  <a:off x="4132" y="2310"/>
                  <a:ext cx="500" cy="366"/>
                </a:xfrm>
                <a:custGeom>
                  <a:avLst/>
                  <a:gdLst/>
                  <a:ahLst/>
                  <a:cxnLst>
                    <a:cxn ang="0">
                      <a:pos x="500" y="291"/>
                    </a:cxn>
                    <a:cxn ang="0">
                      <a:pos x="500" y="366"/>
                    </a:cxn>
                    <a:cxn ang="0">
                      <a:pos x="0" y="78"/>
                    </a:cxn>
                    <a:cxn ang="0">
                      <a:pos x="0" y="0"/>
                    </a:cxn>
                    <a:cxn ang="0">
                      <a:pos x="500" y="291"/>
                    </a:cxn>
                  </a:cxnLst>
                  <a:rect l="0" t="0" r="r" b="b"/>
                  <a:pathLst>
                    <a:path w="500" h="366">
                      <a:moveTo>
                        <a:pt x="500" y="291"/>
                      </a:moveTo>
                      <a:lnTo>
                        <a:pt x="500" y="366"/>
                      </a:lnTo>
                      <a:lnTo>
                        <a:pt x="0" y="78"/>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42"/>
                <p:cNvSpPr>
                  <a:spLocks/>
                </p:cNvSpPr>
                <p:nvPr/>
              </p:nvSpPr>
              <p:spPr bwMode="auto">
                <a:xfrm>
                  <a:off x="4166" y="2344"/>
                  <a:ext cx="169" cy="122"/>
                </a:xfrm>
                <a:custGeom>
                  <a:avLst/>
                  <a:gdLst/>
                  <a:ahLst/>
                  <a:cxnLst>
                    <a:cxn ang="0">
                      <a:pos x="0" y="27"/>
                    </a:cxn>
                    <a:cxn ang="0">
                      <a:pos x="0" y="0"/>
                    </a:cxn>
                    <a:cxn ang="0">
                      <a:pos x="169" y="98"/>
                    </a:cxn>
                    <a:cxn ang="0">
                      <a:pos x="169" y="122"/>
                    </a:cxn>
                    <a:cxn ang="0">
                      <a:pos x="0" y="27"/>
                    </a:cxn>
                  </a:cxnLst>
                  <a:rect l="0" t="0" r="r" b="b"/>
                  <a:pathLst>
                    <a:path w="169" h="122">
                      <a:moveTo>
                        <a:pt x="0" y="27"/>
                      </a:moveTo>
                      <a:lnTo>
                        <a:pt x="0" y="0"/>
                      </a:lnTo>
                      <a:lnTo>
                        <a:pt x="169" y="98"/>
                      </a:lnTo>
                      <a:lnTo>
                        <a:pt x="169" y="122"/>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43"/>
                <p:cNvSpPr>
                  <a:spLocks/>
                </p:cNvSpPr>
                <p:nvPr/>
              </p:nvSpPr>
              <p:spPr bwMode="auto">
                <a:xfrm>
                  <a:off x="4166" y="2344"/>
                  <a:ext cx="4" cy="27"/>
                </a:xfrm>
                <a:custGeom>
                  <a:avLst/>
                  <a:gdLst/>
                  <a:ahLst/>
                  <a:cxnLst>
                    <a:cxn ang="0">
                      <a:pos x="0" y="27"/>
                    </a:cxn>
                    <a:cxn ang="0">
                      <a:pos x="4" y="23"/>
                    </a:cxn>
                    <a:cxn ang="0">
                      <a:pos x="4" y="3"/>
                    </a:cxn>
                    <a:cxn ang="0">
                      <a:pos x="0" y="0"/>
                    </a:cxn>
                    <a:cxn ang="0">
                      <a:pos x="0" y="27"/>
                    </a:cxn>
                  </a:cxnLst>
                  <a:rect l="0" t="0" r="r" b="b"/>
                  <a:pathLst>
                    <a:path w="4" h="27">
                      <a:moveTo>
                        <a:pt x="0" y="27"/>
                      </a:moveTo>
                      <a:lnTo>
                        <a:pt x="4" y="23"/>
                      </a:lnTo>
                      <a:lnTo>
                        <a:pt x="4" y="3"/>
                      </a:lnTo>
                      <a:lnTo>
                        <a:pt x="0" y="0"/>
                      </a:lnTo>
                      <a:lnTo>
                        <a:pt x="0" y="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4"/>
                <p:cNvSpPr>
                  <a:spLocks/>
                </p:cNvSpPr>
                <p:nvPr/>
              </p:nvSpPr>
              <p:spPr bwMode="auto">
                <a:xfrm>
                  <a:off x="4166" y="2367"/>
                  <a:ext cx="169" cy="99"/>
                </a:xfrm>
                <a:custGeom>
                  <a:avLst/>
                  <a:gdLst/>
                  <a:ahLst/>
                  <a:cxnLst>
                    <a:cxn ang="0">
                      <a:pos x="169" y="99"/>
                    </a:cxn>
                    <a:cxn ang="0">
                      <a:pos x="169" y="95"/>
                    </a:cxn>
                    <a:cxn ang="0">
                      <a:pos x="4" y="0"/>
                    </a:cxn>
                    <a:cxn ang="0">
                      <a:pos x="0" y="4"/>
                    </a:cxn>
                    <a:cxn ang="0">
                      <a:pos x="169" y="99"/>
                    </a:cxn>
                  </a:cxnLst>
                  <a:rect l="0" t="0" r="r" b="b"/>
                  <a:pathLst>
                    <a:path w="169" h="99">
                      <a:moveTo>
                        <a:pt x="169" y="99"/>
                      </a:moveTo>
                      <a:lnTo>
                        <a:pt x="169" y="95"/>
                      </a:lnTo>
                      <a:lnTo>
                        <a:pt x="4" y="0"/>
                      </a:lnTo>
                      <a:lnTo>
                        <a:pt x="0" y="4"/>
                      </a:lnTo>
                      <a:lnTo>
                        <a:pt x="169" y="99"/>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5"/>
                <p:cNvSpPr>
                  <a:spLocks/>
                </p:cNvSpPr>
                <p:nvPr/>
              </p:nvSpPr>
              <p:spPr bwMode="auto">
                <a:xfrm>
                  <a:off x="4608" y="2601"/>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6"/>
                <p:cNvSpPr>
                  <a:spLocks/>
                </p:cNvSpPr>
                <p:nvPr/>
              </p:nvSpPr>
              <p:spPr bwMode="auto">
                <a:xfrm>
                  <a:off x="4608" y="2601"/>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47"/>
                <p:cNvSpPr>
                  <a:spLocks/>
                </p:cNvSpPr>
                <p:nvPr/>
              </p:nvSpPr>
              <p:spPr bwMode="auto">
                <a:xfrm>
                  <a:off x="4608" y="2652"/>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48"/>
                <p:cNvSpPr>
                  <a:spLocks/>
                </p:cNvSpPr>
                <p:nvPr/>
              </p:nvSpPr>
              <p:spPr bwMode="auto">
                <a:xfrm>
                  <a:off x="4591" y="2591"/>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49"/>
                <p:cNvSpPr>
                  <a:spLocks/>
                </p:cNvSpPr>
                <p:nvPr/>
              </p:nvSpPr>
              <p:spPr bwMode="auto">
                <a:xfrm>
                  <a:off x="4591" y="2591"/>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50"/>
                <p:cNvSpPr>
                  <a:spLocks/>
                </p:cNvSpPr>
                <p:nvPr/>
              </p:nvSpPr>
              <p:spPr bwMode="auto">
                <a:xfrm>
                  <a:off x="4591" y="2642"/>
                  <a:ext cx="11" cy="10"/>
                </a:xfrm>
                <a:custGeom>
                  <a:avLst/>
                  <a:gdLst/>
                  <a:ahLst/>
                  <a:cxnLst>
                    <a:cxn ang="0">
                      <a:pos x="11" y="10"/>
                    </a:cxn>
                    <a:cxn ang="0">
                      <a:pos x="11" y="3"/>
                    </a:cxn>
                    <a:cxn ang="0">
                      <a:pos x="4" y="0"/>
                    </a:cxn>
                    <a:cxn ang="0">
                      <a:pos x="0" y="3"/>
                    </a:cxn>
                    <a:cxn ang="0">
                      <a:pos x="11" y="10"/>
                    </a:cxn>
                  </a:cxnLst>
                  <a:rect l="0" t="0" r="r" b="b"/>
                  <a:pathLst>
                    <a:path w="11" h="10">
                      <a:moveTo>
                        <a:pt x="11" y="10"/>
                      </a:moveTo>
                      <a:lnTo>
                        <a:pt x="11" y="3"/>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51"/>
                <p:cNvSpPr>
                  <a:spLocks/>
                </p:cNvSpPr>
                <p:nvPr/>
              </p:nvSpPr>
              <p:spPr bwMode="auto">
                <a:xfrm>
                  <a:off x="4571" y="2581"/>
                  <a:ext cx="14" cy="57"/>
                </a:xfrm>
                <a:custGeom>
                  <a:avLst/>
                  <a:gdLst/>
                  <a:ahLst/>
                  <a:cxnLst>
                    <a:cxn ang="0">
                      <a:pos x="0" y="51"/>
                    </a:cxn>
                    <a:cxn ang="0">
                      <a:pos x="0" y="0"/>
                    </a:cxn>
                    <a:cxn ang="0">
                      <a:pos x="14" y="7"/>
                    </a:cxn>
                    <a:cxn ang="0">
                      <a:pos x="14" y="57"/>
                    </a:cxn>
                    <a:cxn ang="0">
                      <a:pos x="0" y="51"/>
                    </a:cxn>
                  </a:cxnLst>
                  <a:rect l="0" t="0" r="r" b="b"/>
                  <a:pathLst>
                    <a:path w="14" h="57">
                      <a:moveTo>
                        <a:pt x="0" y="51"/>
                      </a:moveTo>
                      <a:lnTo>
                        <a:pt x="0" y="0"/>
                      </a:lnTo>
                      <a:lnTo>
                        <a:pt x="14" y="7"/>
                      </a:lnTo>
                      <a:lnTo>
                        <a:pt x="14"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252"/>
                <p:cNvSpPr>
                  <a:spLocks noChangeArrowheads="1"/>
                </p:cNvSpPr>
                <p:nvPr/>
              </p:nvSpPr>
              <p:spPr bwMode="auto">
                <a:xfrm>
                  <a:off x="4571" y="2581"/>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53"/>
                <p:cNvSpPr>
                  <a:spLocks/>
                </p:cNvSpPr>
                <p:nvPr/>
              </p:nvSpPr>
              <p:spPr bwMode="auto">
                <a:xfrm>
                  <a:off x="4571" y="2632"/>
                  <a:ext cx="14" cy="6"/>
                </a:xfrm>
                <a:custGeom>
                  <a:avLst/>
                  <a:gdLst/>
                  <a:ahLst/>
                  <a:cxnLst>
                    <a:cxn ang="0">
                      <a:pos x="14" y="6"/>
                    </a:cxn>
                    <a:cxn ang="0">
                      <a:pos x="14" y="3"/>
                    </a:cxn>
                    <a:cxn ang="0">
                      <a:pos x="4" y="0"/>
                    </a:cxn>
                    <a:cxn ang="0">
                      <a:pos x="0" y="0"/>
                    </a:cxn>
                    <a:cxn ang="0">
                      <a:pos x="14" y="6"/>
                    </a:cxn>
                  </a:cxnLst>
                  <a:rect l="0" t="0" r="r" b="b"/>
                  <a:pathLst>
                    <a:path w="14" h="6">
                      <a:moveTo>
                        <a:pt x="14" y="6"/>
                      </a:moveTo>
                      <a:lnTo>
                        <a:pt x="14" y="3"/>
                      </a:lnTo>
                      <a:lnTo>
                        <a:pt x="4"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54"/>
                <p:cNvSpPr>
                  <a:spLocks/>
                </p:cNvSpPr>
                <p:nvPr/>
              </p:nvSpPr>
              <p:spPr bwMode="auto">
                <a:xfrm>
                  <a:off x="4554" y="2571"/>
                  <a:ext cx="10" cy="57"/>
                </a:xfrm>
                <a:custGeom>
                  <a:avLst/>
                  <a:gdLst/>
                  <a:ahLst/>
                  <a:cxnLst>
                    <a:cxn ang="0">
                      <a:pos x="0" y="50"/>
                    </a:cxn>
                    <a:cxn ang="0">
                      <a:pos x="0" y="0"/>
                    </a:cxn>
                    <a:cxn ang="0">
                      <a:pos x="10" y="6"/>
                    </a:cxn>
                    <a:cxn ang="0">
                      <a:pos x="10" y="57"/>
                    </a:cxn>
                    <a:cxn ang="0">
                      <a:pos x="0" y="50"/>
                    </a:cxn>
                  </a:cxnLst>
                  <a:rect l="0" t="0" r="r" b="b"/>
                  <a:pathLst>
                    <a:path w="10" h="57">
                      <a:moveTo>
                        <a:pt x="0" y="50"/>
                      </a:moveTo>
                      <a:lnTo>
                        <a:pt x="0" y="0"/>
                      </a:lnTo>
                      <a:lnTo>
                        <a:pt x="10" y="6"/>
                      </a:lnTo>
                      <a:lnTo>
                        <a:pt x="10"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Rectangle 255"/>
                <p:cNvSpPr>
                  <a:spLocks noChangeArrowheads="1"/>
                </p:cNvSpPr>
                <p:nvPr/>
              </p:nvSpPr>
              <p:spPr bwMode="auto">
                <a:xfrm>
                  <a:off x="4554" y="2571"/>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56"/>
                <p:cNvSpPr>
                  <a:spLocks/>
                </p:cNvSpPr>
                <p:nvPr/>
              </p:nvSpPr>
              <p:spPr bwMode="auto">
                <a:xfrm>
                  <a:off x="4554" y="2621"/>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57"/>
                <p:cNvSpPr>
                  <a:spLocks/>
                </p:cNvSpPr>
                <p:nvPr/>
              </p:nvSpPr>
              <p:spPr bwMode="auto">
                <a:xfrm>
                  <a:off x="4537" y="2557"/>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58"/>
                <p:cNvSpPr>
                  <a:spLocks/>
                </p:cNvSpPr>
                <p:nvPr/>
              </p:nvSpPr>
              <p:spPr bwMode="auto">
                <a:xfrm>
                  <a:off x="4537" y="2557"/>
                  <a:ext cx="4" cy="54"/>
                </a:xfrm>
                <a:custGeom>
                  <a:avLst/>
                  <a:gdLst/>
                  <a:ahLst/>
                  <a:cxnLst>
                    <a:cxn ang="0">
                      <a:pos x="0" y="54"/>
                    </a:cxn>
                    <a:cxn ang="0">
                      <a:pos x="0" y="54"/>
                    </a:cxn>
                    <a:cxn ang="0">
                      <a:pos x="4" y="3"/>
                    </a:cxn>
                    <a:cxn ang="0">
                      <a:pos x="0" y="0"/>
                    </a:cxn>
                    <a:cxn ang="0">
                      <a:pos x="0" y="54"/>
                    </a:cxn>
                  </a:cxnLst>
                  <a:rect l="0" t="0" r="r" b="b"/>
                  <a:pathLst>
                    <a:path w="4" h="54">
                      <a:moveTo>
                        <a:pt x="0" y="54"/>
                      </a:moveTo>
                      <a:lnTo>
                        <a:pt x="0"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59"/>
                <p:cNvSpPr>
                  <a:spLocks/>
                </p:cNvSpPr>
                <p:nvPr/>
              </p:nvSpPr>
              <p:spPr bwMode="auto">
                <a:xfrm>
                  <a:off x="4537" y="2611"/>
                  <a:ext cx="11" cy="7"/>
                </a:xfrm>
                <a:custGeom>
                  <a:avLst/>
                  <a:gdLst/>
                  <a:ahLst/>
                  <a:cxnLst>
                    <a:cxn ang="0">
                      <a:pos x="11" y="7"/>
                    </a:cxn>
                    <a:cxn ang="0">
                      <a:pos x="11" y="4"/>
                    </a:cxn>
                    <a:cxn ang="0">
                      <a:pos x="0" y="0"/>
                    </a:cxn>
                    <a:cxn ang="0">
                      <a:pos x="0" y="0"/>
                    </a:cxn>
                    <a:cxn ang="0">
                      <a:pos x="11" y="7"/>
                    </a:cxn>
                  </a:cxnLst>
                  <a:rect l="0" t="0" r="r" b="b"/>
                  <a:pathLst>
                    <a:path w="11" h="7">
                      <a:moveTo>
                        <a:pt x="11" y="7"/>
                      </a:moveTo>
                      <a:lnTo>
                        <a:pt x="11" y="4"/>
                      </a:lnTo>
                      <a:lnTo>
                        <a:pt x="0"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60"/>
                <p:cNvSpPr>
                  <a:spLocks/>
                </p:cNvSpPr>
                <p:nvPr/>
              </p:nvSpPr>
              <p:spPr bwMode="auto">
                <a:xfrm>
                  <a:off x="4517" y="2547"/>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61"/>
                <p:cNvSpPr>
                  <a:spLocks/>
                </p:cNvSpPr>
                <p:nvPr/>
              </p:nvSpPr>
              <p:spPr bwMode="auto">
                <a:xfrm>
                  <a:off x="4517" y="2547"/>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62"/>
                <p:cNvSpPr>
                  <a:spLocks/>
                </p:cNvSpPr>
                <p:nvPr/>
              </p:nvSpPr>
              <p:spPr bwMode="auto">
                <a:xfrm>
                  <a:off x="4517" y="2598"/>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63"/>
                <p:cNvSpPr>
                  <a:spLocks/>
                </p:cNvSpPr>
                <p:nvPr/>
              </p:nvSpPr>
              <p:spPr bwMode="auto">
                <a:xfrm>
                  <a:off x="4500" y="2537"/>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64"/>
                <p:cNvSpPr>
                  <a:spLocks/>
                </p:cNvSpPr>
                <p:nvPr/>
              </p:nvSpPr>
              <p:spPr bwMode="auto">
                <a:xfrm>
                  <a:off x="4500" y="2537"/>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65"/>
                <p:cNvSpPr>
                  <a:spLocks/>
                </p:cNvSpPr>
                <p:nvPr/>
              </p:nvSpPr>
              <p:spPr bwMode="auto">
                <a:xfrm>
                  <a:off x="4500" y="2588"/>
                  <a:ext cx="10" cy="10"/>
                </a:xfrm>
                <a:custGeom>
                  <a:avLst/>
                  <a:gdLst/>
                  <a:ahLst/>
                  <a:cxnLst>
                    <a:cxn ang="0">
                      <a:pos x="10" y="10"/>
                    </a:cxn>
                    <a:cxn ang="0">
                      <a:pos x="10" y="6"/>
                    </a:cxn>
                    <a:cxn ang="0">
                      <a:pos x="4" y="0"/>
                    </a:cxn>
                    <a:cxn ang="0">
                      <a:pos x="0" y="3"/>
                    </a:cxn>
                    <a:cxn ang="0">
                      <a:pos x="10" y="10"/>
                    </a:cxn>
                  </a:cxnLst>
                  <a:rect l="0" t="0" r="r" b="b"/>
                  <a:pathLst>
                    <a:path w="10" h="10">
                      <a:moveTo>
                        <a:pt x="10" y="10"/>
                      </a:moveTo>
                      <a:lnTo>
                        <a:pt x="10" y="6"/>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6"/>
                <p:cNvSpPr>
                  <a:spLocks/>
                </p:cNvSpPr>
                <p:nvPr/>
              </p:nvSpPr>
              <p:spPr bwMode="auto">
                <a:xfrm>
                  <a:off x="4480" y="2527"/>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67"/>
                <p:cNvSpPr>
                  <a:spLocks/>
                </p:cNvSpPr>
                <p:nvPr/>
              </p:nvSpPr>
              <p:spPr bwMode="auto">
                <a:xfrm>
                  <a:off x="4480" y="2527"/>
                  <a:ext cx="3" cy="54"/>
                </a:xfrm>
                <a:custGeom>
                  <a:avLst/>
                  <a:gdLst/>
                  <a:ahLst/>
                  <a:cxnLst>
                    <a:cxn ang="0">
                      <a:pos x="0" y="54"/>
                    </a:cxn>
                    <a:cxn ang="0">
                      <a:pos x="3" y="50"/>
                    </a:cxn>
                    <a:cxn ang="0">
                      <a:pos x="3" y="3"/>
                    </a:cxn>
                    <a:cxn ang="0">
                      <a:pos x="0" y="0"/>
                    </a:cxn>
                    <a:cxn ang="0">
                      <a:pos x="0" y="54"/>
                    </a:cxn>
                  </a:cxnLst>
                  <a:rect l="0" t="0" r="r" b="b"/>
                  <a:pathLst>
                    <a:path w="3" h="54">
                      <a:moveTo>
                        <a:pt x="0" y="54"/>
                      </a:moveTo>
                      <a:lnTo>
                        <a:pt x="3" y="50"/>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68"/>
                <p:cNvSpPr>
                  <a:spLocks/>
                </p:cNvSpPr>
                <p:nvPr/>
              </p:nvSpPr>
              <p:spPr bwMode="auto">
                <a:xfrm>
                  <a:off x="4480" y="2577"/>
                  <a:ext cx="14" cy="11"/>
                </a:xfrm>
                <a:custGeom>
                  <a:avLst/>
                  <a:gdLst/>
                  <a:ahLst/>
                  <a:cxnLst>
                    <a:cxn ang="0">
                      <a:pos x="14" y="11"/>
                    </a:cxn>
                    <a:cxn ang="0">
                      <a:pos x="14" y="7"/>
                    </a:cxn>
                    <a:cxn ang="0">
                      <a:pos x="3" y="0"/>
                    </a:cxn>
                    <a:cxn ang="0">
                      <a:pos x="0" y="4"/>
                    </a:cxn>
                    <a:cxn ang="0">
                      <a:pos x="14" y="11"/>
                    </a:cxn>
                  </a:cxnLst>
                  <a:rect l="0" t="0" r="r" b="b"/>
                  <a:pathLst>
                    <a:path w="14" h="11">
                      <a:moveTo>
                        <a:pt x="14" y="11"/>
                      </a:moveTo>
                      <a:lnTo>
                        <a:pt x="14" y="7"/>
                      </a:lnTo>
                      <a:lnTo>
                        <a:pt x="3" y="0"/>
                      </a:lnTo>
                      <a:lnTo>
                        <a:pt x="0" y="4"/>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69"/>
                <p:cNvSpPr>
                  <a:spLocks/>
                </p:cNvSpPr>
                <p:nvPr/>
              </p:nvSpPr>
              <p:spPr bwMode="auto">
                <a:xfrm>
                  <a:off x="4463" y="2516"/>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70"/>
                <p:cNvSpPr>
                  <a:spLocks/>
                </p:cNvSpPr>
                <p:nvPr/>
              </p:nvSpPr>
              <p:spPr bwMode="auto">
                <a:xfrm>
                  <a:off x="4463" y="2516"/>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71"/>
                <p:cNvSpPr>
                  <a:spLocks/>
                </p:cNvSpPr>
                <p:nvPr/>
              </p:nvSpPr>
              <p:spPr bwMode="auto">
                <a:xfrm>
                  <a:off x="4463" y="2567"/>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72"/>
                <p:cNvSpPr>
                  <a:spLocks/>
                </p:cNvSpPr>
                <p:nvPr/>
              </p:nvSpPr>
              <p:spPr bwMode="auto">
                <a:xfrm>
                  <a:off x="4446" y="2506"/>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73"/>
                <p:cNvSpPr>
                  <a:spLocks/>
                </p:cNvSpPr>
                <p:nvPr/>
              </p:nvSpPr>
              <p:spPr bwMode="auto">
                <a:xfrm>
                  <a:off x="4446" y="2506"/>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74"/>
                <p:cNvSpPr>
                  <a:spLocks/>
                </p:cNvSpPr>
                <p:nvPr/>
              </p:nvSpPr>
              <p:spPr bwMode="auto">
                <a:xfrm>
                  <a:off x="4446" y="2557"/>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75"/>
                <p:cNvSpPr>
                  <a:spLocks/>
                </p:cNvSpPr>
                <p:nvPr/>
              </p:nvSpPr>
              <p:spPr bwMode="auto">
                <a:xfrm>
                  <a:off x="4426" y="2496"/>
                  <a:ext cx="14" cy="61"/>
                </a:xfrm>
                <a:custGeom>
                  <a:avLst/>
                  <a:gdLst/>
                  <a:ahLst/>
                  <a:cxnLst>
                    <a:cxn ang="0">
                      <a:pos x="0" y="51"/>
                    </a:cxn>
                    <a:cxn ang="0">
                      <a:pos x="0" y="0"/>
                    </a:cxn>
                    <a:cxn ang="0">
                      <a:pos x="14" y="7"/>
                    </a:cxn>
                    <a:cxn ang="0">
                      <a:pos x="14" y="61"/>
                    </a:cxn>
                    <a:cxn ang="0">
                      <a:pos x="0" y="51"/>
                    </a:cxn>
                  </a:cxnLst>
                  <a:rect l="0" t="0" r="r" b="b"/>
                  <a:pathLst>
                    <a:path w="14" h="61">
                      <a:moveTo>
                        <a:pt x="0" y="51"/>
                      </a:moveTo>
                      <a:lnTo>
                        <a:pt x="0" y="0"/>
                      </a:lnTo>
                      <a:lnTo>
                        <a:pt x="14" y="7"/>
                      </a:lnTo>
                      <a:lnTo>
                        <a:pt x="14" y="61"/>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76"/>
                <p:cNvSpPr>
                  <a:spLocks noChangeArrowheads="1"/>
                </p:cNvSpPr>
                <p:nvPr/>
              </p:nvSpPr>
              <p:spPr bwMode="auto">
                <a:xfrm>
                  <a:off x="4426" y="2496"/>
                  <a:ext cx="3"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77"/>
                <p:cNvSpPr>
                  <a:spLocks/>
                </p:cNvSpPr>
                <p:nvPr/>
              </p:nvSpPr>
              <p:spPr bwMode="auto">
                <a:xfrm>
                  <a:off x="4426" y="2547"/>
                  <a:ext cx="14" cy="10"/>
                </a:xfrm>
                <a:custGeom>
                  <a:avLst/>
                  <a:gdLst/>
                  <a:ahLst/>
                  <a:cxnLst>
                    <a:cxn ang="0">
                      <a:pos x="14" y="10"/>
                    </a:cxn>
                    <a:cxn ang="0">
                      <a:pos x="14" y="3"/>
                    </a:cxn>
                    <a:cxn ang="0">
                      <a:pos x="3" y="0"/>
                    </a:cxn>
                    <a:cxn ang="0">
                      <a:pos x="0" y="0"/>
                    </a:cxn>
                    <a:cxn ang="0">
                      <a:pos x="14" y="10"/>
                    </a:cxn>
                  </a:cxnLst>
                  <a:rect l="0" t="0" r="r" b="b"/>
                  <a:pathLst>
                    <a:path w="14" h="10">
                      <a:moveTo>
                        <a:pt x="14" y="10"/>
                      </a:moveTo>
                      <a:lnTo>
                        <a:pt x="14" y="3"/>
                      </a:lnTo>
                      <a:lnTo>
                        <a:pt x="3" y="0"/>
                      </a:lnTo>
                      <a:lnTo>
                        <a:pt x="0" y="0"/>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8"/>
                <p:cNvSpPr>
                  <a:spLocks/>
                </p:cNvSpPr>
                <p:nvPr/>
              </p:nvSpPr>
              <p:spPr bwMode="auto">
                <a:xfrm>
                  <a:off x="4409" y="2486"/>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279"/>
                <p:cNvSpPr>
                  <a:spLocks noChangeArrowheads="1"/>
                </p:cNvSpPr>
                <p:nvPr/>
              </p:nvSpPr>
              <p:spPr bwMode="auto">
                <a:xfrm>
                  <a:off x="4409" y="2486"/>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0"/>
                <p:cNvSpPr>
                  <a:spLocks/>
                </p:cNvSpPr>
                <p:nvPr/>
              </p:nvSpPr>
              <p:spPr bwMode="auto">
                <a:xfrm>
                  <a:off x="4409" y="2537"/>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281"/>
                <p:cNvSpPr>
                  <a:spLocks/>
                </p:cNvSpPr>
                <p:nvPr/>
              </p:nvSpPr>
              <p:spPr bwMode="auto">
                <a:xfrm>
                  <a:off x="4136" y="2320"/>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282"/>
                <p:cNvSpPr>
                  <a:spLocks/>
                </p:cNvSpPr>
                <p:nvPr/>
              </p:nvSpPr>
              <p:spPr bwMode="auto">
                <a:xfrm>
                  <a:off x="4159" y="2337"/>
                  <a:ext cx="4" cy="17"/>
                </a:xfrm>
                <a:custGeom>
                  <a:avLst/>
                  <a:gdLst/>
                  <a:ahLst/>
                  <a:cxnLst>
                    <a:cxn ang="0">
                      <a:pos x="0" y="3"/>
                    </a:cxn>
                    <a:cxn ang="0">
                      <a:pos x="4" y="0"/>
                    </a:cxn>
                    <a:cxn ang="0">
                      <a:pos x="4" y="17"/>
                    </a:cxn>
                    <a:cxn ang="0">
                      <a:pos x="0" y="17"/>
                    </a:cxn>
                    <a:cxn ang="0">
                      <a:pos x="0" y="3"/>
                    </a:cxn>
                  </a:cxnLst>
                  <a:rect l="0" t="0" r="r" b="b"/>
                  <a:pathLst>
                    <a:path w="4" h="17">
                      <a:moveTo>
                        <a:pt x="0" y="3"/>
                      </a:moveTo>
                      <a:lnTo>
                        <a:pt x="4" y="0"/>
                      </a:lnTo>
                      <a:lnTo>
                        <a:pt x="4" y="17"/>
                      </a:lnTo>
                      <a:lnTo>
                        <a:pt x="0" y="17"/>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3"/>
                <p:cNvSpPr>
                  <a:spLocks/>
                </p:cNvSpPr>
                <p:nvPr/>
              </p:nvSpPr>
              <p:spPr bwMode="auto">
                <a:xfrm>
                  <a:off x="4132" y="2320"/>
                  <a:ext cx="31" cy="20"/>
                </a:xfrm>
                <a:custGeom>
                  <a:avLst/>
                  <a:gdLst/>
                  <a:ahLst/>
                  <a:cxnLst>
                    <a:cxn ang="0">
                      <a:pos x="0" y="3"/>
                    </a:cxn>
                    <a:cxn ang="0">
                      <a:pos x="4" y="0"/>
                    </a:cxn>
                    <a:cxn ang="0">
                      <a:pos x="31" y="17"/>
                    </a:cxn>
                    <a:cxn ang="0">
                      <a:pos x="27" y="20"/>
                    </a:cxn>
                    <a:cxn ang="0">
                      <a:pos x="0" y="3"/>
                    </a:cxn>
                  </a:cxnLst>
                  <a:rect l="0" t="0" r="r" b="b"/>
                  <a:pathLst>
                    <a:path w="31" h="20">
                      <a:moveTo>
                        <a:pt x="0" y="3"/>
                      </a:moveTo>
                      <a:lnTo>
                        <a:pt x="4" y="0"/>
                      </a:lnTo>
                      <a:lnTo>
                        <a:pt x="31" y="17"/>
                      </a:lnTo>
                      <a:lnTo>
                        <a:pt x="27" y="20"/>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4"/>
                <p:cNvSpPr>
                  <a:spLocks/>
                </p:cNvSpPr>
                <p:nvPr/>
              </p:nvSpPr>
              <p:spPr bwMode="auto">
                <a:xfrm>
                  <a:off x="4132" y="2323"/>
                  <a:ext cx="27" cy="31"/>
                </a:xfrm>
                <a:custGeom>
                  <a:avLst/>
                  <a:gdLst/>
                  <a:ahLst/>
                  <a:cxnLst>
                    <a:cxn ang="0">
                      <a:pos x="27" y="17"/>
                    </a:cxn>
                    <a:cxn ang="0">
                      <a:pos x="27" y="31"/>
                    </a:cxn>
                    <a:cxn ang="0">
                      <a:pos x="0" y="17"/>
                    </a:cxn>
                    <a:cxn ang="0">
                      <a:pos x="0" y="0"/>
                    </a:cxn>
                    <a:cxn ang="0">
                      <a:pos x="27" y="17"/>
                    </a:cxn>
                  </a:cxnLst>
                  <a:rect l="0" t="0" r="r" b="b"/>
                  <a:pathLst>
                    <a:path w="27" h="31">
                      <a:moveTo>
                        <a:pt x="27" y="17"/>
                      </a:moveTo>
                      <a:lnTo>
                        <a:pt x="27" y="31"/>
                      </a:lnTo>
                      <a:lnTo>
                        <a:pt x="0" y="17"/>
                      </a:lnTo>
                      <a:lnTo>
                        <a:pt x="0" y="0"/>
                      </a:lnTo>
                      <a:lnTo>
                        <a:pt x="27" y="17"/>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5"/>
                <p:cNvSpPr>
                  <a:spLocks/>
                </p:cNvSpPr>
                <p:nvPr/>
              </p:nvSpPr>
              <p:spPr bwMode="auto">
                <a:xfrm>
                  <a:off x="4632" y="2161"/>
                  <a:ext cx="574" cy="410"/>
                </a:xfrm>
                <a:custGeom>
                  <a:avLst/>
                  <a:gdLst/>
                  <a:ahLst/>
                  <a:cxnLst>
                    <a:cxn ang="0">
                      <a:pos x="0" y="335"/>
                    </a:cxn>
                    <a:cxn ang="0">
                      <a:pos x="574" y="0"/>
                    </a:cxn>
                    <a:cxn ang="0">
                      <a:pos x="574" y="78"/>
                    </a:cxn>
                    <a:cxn ang="0">
                      <a:pos x="0" y="410"/>
                    </a:cxn>
                    <a:cxn ang="0">
                      <a:pos x="0" y="335"/>
                    </a:cxn>
                  </a:cxnLst>
                  <a:rect l="0" t="0" r="r" b="b"/>
                  <a:pathLst>
                    <a:path w="574" h="410">
                      <a:moveTo>
                        <a:pt x="0" y="335"/>
                      </a:moveTo>
                      <a:lnTo>
                        <a:pt x="574" y="0"/>
                      </a:lnTo>
                      <a:lnTo>
                        <a:pt x="574" y="78"/>
                      </a:lnTo>
                      <a:lnTo>
                        <a:pt x="0" y="410"/>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286"/>
                <p:cNvSpPr>
                  <a:spLocks/>
                </p:cNvSpPr>
                <p:nvPr/>
              </p:nvSpPr>
              <p:spPr bwMode="auto">
                <a:xfrm>
                  <a:off x="4132" y="1870"/>
                  <a:ext cx="1074" cy="626"/>
                </a:xfrm>
                <a:custGeom>
                  <a:avLst/>
                  <a:gdLst/>
                  <a:ahLst/>
                  <a:cxnLst>
                    <a:cxn ang="0">
                      <a:pos x="0" y="335"/>
                    </a:cxn>
                    <a:cxn ang="0">
                      <a:pos x="571" y="0"/>
                    </a:cxn>
                    <a:cxn ang="0">
                      <a:pos x="1074" y="291"/>
                    </a:cxn>
                    <a:cxn ang="0">
                      <a:pos x="500" y="626"/>
                    </a:cxn>
                    <a:cxn ang="0">
                      <a:pos x="0" y="335"/>
                    </a:cxn>
                  </a:cxnLst>
                  <a:rect l="0" t="0" r="r" b="b"/>
                  <a:pathLst>
                    <a:path w="1074" h="626">
                      <a:moveTo>
                        <a:pt x="0" y="335"/>
                      </a:moveTo>
                      <a:lnTo>
                        <a:pt x="571" y="0"/>
                      </a:lnTo>
                      <a:lnTo>
                        <a:pt x="1074" y="291"/>
                      </a:lnTo>
                      <a:lnTo>
                        <a:pt x="500" y="626"/>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7"/>
                <p:cNvSpPr>
                  <a:spLocks/>
                </p:cNvSpPr>
                <p:nvPr/>
              </p:nvSpPr>
              <p:spPr bwMode="auto">
                <a:xfrm>
                  <a:off x="4132" y="2205"/>
                  <a:ext cx="500" cy="366"/>
                </a:xfrm>
                <a:custGeom>
                  <a:avLst/>
                  <a:gdLst/>
                  <a:ahLst/>
                  <a:cxnLst>
                    <a:cxn ang="0">
                      <a:pos x="500" y="291"/>
                    </a:cxn>
                    <a:cxn ang="0">
                      <a:pos x="500" y="366"/>
                    </a:cxn>
                    <a:cxn ang="0">
                      <a:pos x="0" y="74"/>
                    </a:cxn>
                    <a:cxn ang="0">
                      <a:pos x="0" y="0"/>
                    </a:cxn>
                    <a:cxn ang="0">
                      <a:pos x="500" y="291"/>
                    </a:cxn>
                  </a:cxnLst>
                  <a:rect l="0" t="0" r="r" b="b"/>
                  <a:pathLst>
                    <a:path w="500" h="366">
                      <a:moveTo>
                        <a:pt x="500" y="291"/>
                      </a:moveTo>
                      <a:lnTo>
                        <a:pt x="500" y="366"/>
                      </a:lnTo>
                      <a:lnTo>
                        <a:pt x="0" y="74"/>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8"/>
                <p:cNvSpPr>
                  <a:spLocks/>
                </p:cNvSpPr>
                <p:nvPr/>
              </p:nvSpPr>
              <p:spPr bwMode="auto">
                <a:xfrm>
                  <a:off x="4166" y="2239"/>
                  <a:ext cx="169" cy="122"/>
                </a:xfrm>
                <a:custGeom>
                  <a:avLst/>
                  <a:gdLst/>
                  <a:ahLst/>
                  <a:cxnLst>
                    <a:cxn ang="0">
                      <a:pos x="0" y="23"/>
                    </a:cxn>
                    <a:cxn ang="0">
                      <a:pos x="0" y="0"/>
                    </a:cxn>
                    <a:cxn ang="0">
                      <a:pos x="169" y="95"/>
                    </a:cxn>
                    <a:cxn ang="0">
                      <a:pos x="169" y="122"/>
                    </a:cxn>
                    <a:cxn ang="0">
                      <a:pos x="0" y="23"/>
                    </a:cxn>
                  </a:cxnLst>
                  <a:rect l="0" t="0" r="r" b="b"/>
                  <a:pathLst>
                    <a:path w="169" h="122">
                      <a:moveTo>
                        <a:pt x="0" y="23"/>
                      </a:moveTo>
                      <a:lnTo>
                        <a:pt x="0" y="0"/>
                      </a:lnTo>
                      <a:lnTo>
                        <a:pt x="169" y="95"/>
                      </a:lnTo>
                      <a:lnTo>
                        <a:pt x="169" y="122"/>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Rectangle 289"/>
                <p:cNvSpPr>
                  <a:spLocks noChangeArrowheads="1"/>
                </p:cNvSpPr>
                <p:nvPr/>
              </p:nvSpPr>
              <p:spPr bwMode="auto">
                <a:xfrm>
                  <a:off x="4166" y="2239"/>
                  <a:ext cx="4" cy="2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0"/>
                <p:cNvSpPr>
                  <a:spLocks/>
                </p:cNvSpPr>
                <p:nvPr/>
              </p:nvSpPr>
              <p:spPr bwMode="auto">
                <a:xfrm>
                  <a:off x="4166" y="2262"/>
                  <a:ext cx="169" cy="99"/>
                </a:xfrm>
                <a:custGeom>
                  <a:avLst/>
                  <a:gdLst/>
                  <a:ahLst/>
                  <a:cxnLst>
                    <a:cxn ang="0">
                      <a:pos x="169" y="99"/>
                    </a:cxn>
                    <a:cxn ang="0">
                      <a:pos x="169" y="95"/>
                    </a:cxn>
                    <a:cxn ang="0">
                      <a:pos x="4" y="0"/>
                    </a:cxn>
                    <a:cxn ang="0">
                      <a:pos x="0" y="0"/>
                    </a:cxn>
                    <a:cxn ang="0">
                      <a:pos x="169" y="99"/>
                    </a:cxn>
                  </a:cxnLst>
                  <a:rect l="0" t="0" r="r" b="b"/>
                  <a:pathLst>
                    <a:path w="169" h="99">
                      <a:moveTo>
                        <a:pt x="169" y="99"/>
                      </a:moveTo>
                      <a:lnTo>
                        <a:pt x="169" y="95"/>
                      </a:lnTo>
                      <a:lnTo>
                        <a:pt x="4" y="0"/>
                      </a:lnTo>
                      <a:lnTo>
                        <a:pt x="0" y="0"/>
                      </a:lnTo>
                      <a:lnTo>
                        <a:pt x="169" y="99"/>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1"/>
                <p:cNvSpPr>
                  <a:spLocks/>
                </p:cNvSpPr>
                <p:nvPr/>
              </p:nvSpPr>
              <p:spPr bwMode="auto">
                <a:xfrm>
                  <a:off x="4608" y="2493"/>
                  <a:ext cx="14" cy="61"/>
                </a:xfrm>
                <a:custGeom>
                  <a:avLst/>
                  <a:gdLst/>
                  <a:ahLst/>
                  <a:cxnLst>
                    <a:cxn ang="0">
                      <a:pos x="0" y="54"/>
                    </a:cxn>
                    <a:cxn ang="0">
                      <a:pos x="0" y="0"/>
                    </a:cxn>
                    <a:cxn ang="0">
                      <a:pos x="14" y="10"/>
                    </a:cxn>
                    <a:cxn ang="0">
                      <a:pos x="14" y="61"/>
                    </a:cxn>
                    <a:cxn ang="0">
                      <a:pos x="0" y="54"/>
                    </a:cxn>
                  </a:cxnLst>
                  <a:rect l="0" t="0" r="r" b="b"/>
                  <a:pathLst>
                    <a:path w="14" h="61">
                      <a:moveTo>
                        <a:pt x="0" y="54"/>
                      </a:moveTo>
                      <a:lnTo>
                        <a:pt x="0" y="0"/>
                      </a:lnTo>
                      <a:lnTo>
                        <a:pt x="14" y="10"/>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2"/>
                <p:cNvSpPr>
                  <a:spLocks/>
                </p:cNvSpPr>
                <p:nvPr/>
              </p:nvSpPr>
              <p:spPr bwMode="auto">
                <a:xfrm>
                  <a:off x="4608" y="2493"/>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3"/>
                <p:cNvSpPr>
                  <a:spLocks/>
                </p:cNvSpPr>
                <p:nvPr/>
              </p:nvSpPr>
              <p:spPr bwMode="auto">
                <a:xfrm>
                  <a:off x="4608" y="2547"/>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4"/>
                <p:cNvSpPr>
                  <a:spLocks/>
                </p:cNvSpPr>
                <p:nvPr/>
              </p:nvSpPr>
              <p:spPr bwMode="auto">
                <a:xfrm>
                  <a:off x="4591" y="2483"/>
                  <a:ext cx="11" cy="61"/>
                </a:xfrm>
                <a:custGeom>
                  <a:avLst/>
                  <a:gdLst/>
                  <a:ahLst/>
                  <a:cxnLst>
                    <a:cxn ang="0">
                      <a:pos x="0" y="54"/>
                    </a:cxn>
                    <a:cxn ang="0">
                      <a:pos x="0" y="0"/>
                    </a:cxn>
                    <a:cxn ang="0">
                      <a:pos x="11" y="6"/>
                    </a:cxn>
                    <a:cxn ang="0">
                      <a:pos x="11" y="61"/>
                    </a:cxn>
                    <a:cxn ang="0">
                      <a:pos x="0" y="54"/>
                    </a:cxn>
                  </a:cxnLst>
                  <a:rect l="0" t="0" r="r" b="b"/>
                  <a:pathLst>
                    <a:path w="11" h="61">
                      <a:moveTo>
                        <a:pt x="0" y="54"/>
                      </a:moveTo>
                      <a:lnTo>
                        <a:pt x="0" y="0"/>
                      </a:lnTo>
                      <a:lnTo>
                        <a:pt x="11" y="6"/>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5"/>
                <p:cNvSpPr>
                  <a:spLocks/>
                </p:cNvSpPr>
                <p:nvPr/>
              </p:nvSpPr>
              <p:spPr bwMode="auto">
                <a:xfrm>
                  <a:off x="4591" y="2483"/>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6"/>
                <p:cNvSpPr>
                  <a:spLocks/>
                </p:cNvSpPr>
                <p:nvPr/>
              </p:nvSpPr>
              <p:spPr bwMode="auto">
                <a:xfrm>
                  <a:off x="4591" y="2537"/>
                  <a:ext cx="11" cy="7"/>
                </a:xfrm>
                <a:custGeom>
                  <a:avLst/>
                  <a:gdLst/>
                  <a:ahLst/>
                  <a:cxnLst>
                    <a:cxn ang="0">
                      <a:pos x="11" y="7"/>
                    </a:cxn>
                    <a:cxn ang="0">
                      <a:pos x="11" y="3"/>
                    </a:cxn>
                    <a:cxn ang="0">
                      <a:pos x="4" y="0"/>
                    </a:cxn>
                    <a:cxn ang="0">
                      <a:pos x="0" y="0"/>
                    </a:cxn>
                    <a:cxn ang="0">
                      <a:pos x="11" y="7"/>
                    </a:cxn>
                  </a:cxnLst>
                  <a:rect l="0" t="0" r="r" b="b"/>
                  <a:pathLst>
                    <a:path w="11" h="7">
                      <a:moveTo>
                        <a:pt x="11" y="7"/>
                      </a:moveTo>
                      <a:lnTo>
                        <a:pt x="11" y="3"/>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7"/>
                <p:cNvSpPr>
                  <a:spLocks/>
                </p:cNvSpPr>
                <p:nvPr/>
              </p:nvSpPr>
              <p:spPr bwMode="auto">
                <a:xfrm>
                  <a:off x="4571" y="2472"/>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8"/>
                <p:cNvSpPr>
                  <a:spLocks/>
                </p:cNvSpPr>
                <p:nvPr/>
              </p:nvSpPr>
              <p:spPr bwMode="auto">
                <a:xfrm>
                  <a:off x="4571" y="2472"/>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99"/>
                <p:cNvSpPr>
                  <a:spLocks/>
                </p:cNvSpPr>
                <p:nvPr/>
              </p:nvSpPr>
              <p:spPr bwMode="auto">
                <a:xfrm>
                  <a:off x="4571" y="2523"/>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0"/>
                <p:cNvSpPr>
                  <a:spLocks/>
                </p:cNvSpPr>
                <p:nvPr/>
              </p:nvSpPr>
              <p:spPr bwMode="auto">
                <a:xfrm>
                  <a:off x="4554" y="2462"/>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1"/>
                <p:cNvSpPr>
                  <a:spLocks/>
                </p:cNvSpPr>
                <p:nvPr/>
              </p:nvSpPr>
              <p:spPr bwMode="auto">
                <a:xfrm>
                  <a:off x="4554" y="2462"/>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2"/>
                <p:cNvSpPr>
                  <a:spLocks/>
                </p:cNvSpPr>
                <p:nvPr/>
              </p:nvSpPr>
              <p:spPr bwMode="auto">
                <a:xfrm>
                  <a:off x="4554" y="2513"/>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3"/>
                <p:cNvSpPr>
                  <a:spLocks/>
                </p:cNvSpPr>
                <p:nvPr/>
              </p:nvSpPr>
              <p:spPr bwMode="auto">
                <a:xfrm>
                  <a:off x="4537" y="2452"/>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4"/>
                <p:cNvSpPr>
                  <a:spLocks/>
                </p:cNvSpPr>
                <p:nvPr/>
              </p:nvSpPr>
              <p:spPr bwMode="auto">
                <a:xfrm>
                  <a:off x="4537" y="2452"/>
                  <a:ext cx="4" cy="54"/>
                </a:xfrm>
                <a:custGeom>
                  <a:avLst/>
                  <a:gdLst/>
                  <a:ahLst/>
                  <a:cxnLst>
                    <a:cxn ang="0">
                      <a:pos x="0" y="54"/>
                    </a:cxn>
                    <a:cxn ang="0">
                      <a:pos x="0" y="51"/>
                    </a:cxn>
                    <a:cxn ang="0">
                      <a:pos x="4" y="3"/>
                    </a:cxn>
                    <a:cxn ang="0">
                      <a:pos x="0" y="0"/>
                    </a:cxn>
                    <a:cxn ang="0">
                      <a:pos x="0" y="54"/>
                    </a:cxn>
                  </a:cxnLst>
                  <a:rect l="0" t="0" r="r" b="b"/>
                  <a:pathLst>
                    <a:path w="4" h="54">
                      <a:moveTo>
                        <a:pt x="0" y="54"/>
                      </a:moveTo>
                      <a:lnTo>
                        <a:pt x="0"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5"/>
                <p:cNvSpPr>
                  <a:spLocks/>
                </p:cNvSpPr>
                <p:nvPr/>
              </p:nvSpPr>
              <p:spPr bwMode="auto">
                <a:xfrm>
                  <a:off x="4537" y="2503"/>
                  <a:ext cx="11" cy="10"/>
                </a:xfrm>
                <a:custGeom>
                  <a:avLst/>
                  <a:gdLst/>
                  <a:ahLst/>
                  <a:cxnLst>
                    <a:cxn ang="0">
                      <a:pos x="11" y="10"/>
                    </a:cxn>
                    <a:cxn ang="0">
                      <a:pos x="11" y="7"/>
                    </a:cxn>
                    <a:cxn ang="0">
                      <a:pos x="0" y="0"/>
                    </a:cxn>
                    <a:cxn ang="0">
                      <a:pos x="0" y="3"/>
                    </a:cxn>
                    <a:cxn ang="0">
                      <a:pos x="11" y="10"/>
                    </a:cxn>
                  </a:cxnLst>
                  <a:rect l="0" t="0" r="r" b="b"/>
                  <a:pathLst>
                    <a:path w="11" h="10">
                      <a:moveTo>
                        <a:pt x="11" y="10"/>
                      </a:moveTo>
                      <a:lnTo>
                        <a:pt x="11" y="7"/>
                      </a:lnTo>
                      <a:lnTo>
                        <a:pt x="0"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6"/>
                <p:cNvSpPr>
                  <a:spLocks/>
                </p:cNvSpPr>
                <p:nvPr/>
              </p:nvSpPr>
              <p:spPr bwMode="auto">
                <a:xfrm>
                  <a:off x="4517" y="2442"/>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7"/>
                <p:cNvSpPr>
                  <a:spLocks/>
                </p:cNvSpPr>
                <p:nvPr/>
              </p:nvSpPr>
              <p:spPr bwMode="auto">
                <a:xfrm>
                  <a:off x="4517" y="2442"/>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8"/>
                <p:cNvSpPr>
                  <a:spLocks/>
                </p:cNvSpPr>
                <p:nvPr/>
              </p:nvSpPr>
              <p:spPr bwMode="auto">
                <a:xfrm>
                  <a:off x="4517" y="2493"/>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09"/>
                <p:cNvSpPr>
                  <a:spLocks/>
                </p:cNvSpPr>
                <p:nvPr/>
              </p:nvSpPr>
              <p:spPr bwMode="auto">
                <a:xfrm>
                  <a:off x="4500" y="2432"/>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0"/>
                <p:cNvSpPr>
                  <a:spLocks/>
                </p:cNvSpPr>
                <p:nvPr/>
              </p:nvSpPr>
              <p:spPr bwMode="auto">
                <a:xfrm>
                  <a:off x="4500" y="2432"/>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1"/>
                <p:cNvSpPr>
                  <a:spLocks/>
                </p:cNvSpPr>
                <p:nvPr/>
              </p:nvSpPr>
              <p:spPr bwMode="auto">
                <a:xfrm>
                  <a:off x="4500" y="2483"/>
                  <a:ext cx="10" cy="10"/>
                </a:xfrm>
                <a:custGeom>
                  <a:avLst/>
                  <a:gdLst/>
                  <a:ahLst/>
                  <a:cxnLst>
                    <a:cxn ang="0">
                      <a:pos x="10" y="10"/>
                    </a:cxn>
                    <a:cxn ang="0">
                      <a:pos x="10" y="3"/>
                    </a:cxn>
                    <a:cxn ang="0">
                      <a:pos x="4" y="0"/>
                    </a:cxn>
                    <a:cxn ang="0">
                      <a:pos x="0" y="3"/>
                    </a:cxn>
                    <a:cxn ang="0">
                      <a:pos x="10" y="10"/>
                    </a:cxn>
                  </a:cxnLst>
                  <a:rect l="0" t="0" r="r" b="b"/>
                  <a:pathLst>
                    <a:path w="10" h="10">
                      <a:moveTo>
                        <a:pt x="10" y="10"/>
                      </a:moveTo>
                      <a:lnTo>
                        <a:pt x="10" y="3"/>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2"/>
                <p:cNvSpPr>
                  <a:spLocks/>
                </p:cNvSpPr>
                <p:nvPr/>
              </p:nvSpPr>
              <p:spPr bwMode="auto">
                <a:xfrm>
                  <a:off x="4480" y="2422"/>
                  <a:ext cx="14" cy="61"/>
                </a:xfrm>
                <a:custGeom>
                  <a:avLst/>
                  <a:gdLst/>
                  <a:ahLst/>
                  <a:cxnLst>
                    <a:cxn ang="0">
                      <a:pos x="0" y="50"/>
                    </a:cxn>
                    <a:cxn ang="0">
                      <a:pos x="0" y="0"/>
                    </a:cxn>
                    <a:cxn ang="0">
                      <a:pos x="14" y="6"/>
                    </a:cxn>
                    <a:cxn ang="0">
                      <a:pos x="14" y="61"/>
                    </a:cxn>
                    <a:cxn ang="0">
                      <a:pos x="0" y="50"/>
                    </a:cxn>
                  </a:cxnLst>
                  <a:rect l="0" t="0" r="r" b="b"/>
                  <a:pathLst>
                    <a:path w="14" h="61">
                      <a:moveTo>
                        <a:pt x="0" y="50"/>
                      </a:moveTo>
                      <a:lnTo>
                        <a:pt x="0" y="0"/>
                      </a:lnTo>
                      <a:lnTo>
                        <a:pt x="14" y="6"/>
                      </a:lnTo>
                      <a:lnTo>
                        <a:pt x="14" y="61"/>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Rectangle 313"/>
                <p:cNvSpPr>
                  <a:spLocks noChangeArrowheads="1"/>
                </p:cNvSpPr>
                <p:nvPr/>
              </p:nvSpPr>
              <p:spPr bwMode="auto">
                <a:xfrm>
                  <a:off x="4480" y="2422"/>
                  <a:ext cx="3"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4"/>
                <p:cNvSpPr>
                  <a:spLocks/>
                </p:cNvSpPr>
                <p:nvPr/>
              </p:nvSpPr>
              <p:spPr bwMode="auto">
                <a:xfrm>
                  <a:off x="4480" y="2472"/>
                  <a:ext cx="14" cy="11"/>
                </a:xfrm>
                <a:custGeom>
                  <a:avLst/>
                  <a:gdLst/>
                  <a:ahLst/>
                  <a:cxnLst>
                    <a:cxn ang="0">
                      <a:pos x="14" y="11"/>
                    </a:cxn>
                    <a:cxn ang="0">
                      <a:pos x="14" y="4"/>
                    </a:cxn>
                    <a:cxn ang="0">
                      <a:pos x="3" y="0"/>
                    </a:cxn>
                    <a:cxn ang="0">
                      <a:pos x="0" y="0"/>
                    </a:cxn>
                    <a:cxn ang="0">
                      <a:pos x="14" y="11"/>
                    </a:cxn>
                  </a:cxnLst>
                  <a:rect l="0" t="0" r="r" b="b"/>
                  <a:pathLst>
                    <a:path w="14" h="11">
                      <a:moveTo>
                        <a:pt x="14" y="11"/>
                      </a:moveTo>
                      <a:lnTo>
                        <a:pt x="14" y="4"/>
                      </a:lnTo>
                      <a:lnTo>
                        <a:pt x="3" y="0"/>
                      </a:lnTo>
                      <a:lnTo>
                        <a:pt x="0" y="0"/>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5"/>
                <p:cNvSpPr>
                  <a:spLocks/>
                </p:cNvSpPr>
                <p:nvPr/>
              </p:nvSpPr>
              <p:spPr bwMode="auto">
                <a:xfrm>
                  <a:off x="4463" y="2411"/>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Rectangle 316"/>
                <p:cNvSpPr>
                  <a:spLocks noChangeArrowheads="1"/>
                </p:cNvSpPr>
                <p:nvPr/>
              </p:nvSpPr>
              <p:spPr bwMode="auto">
                <a:xfrm>
                  <a:off x="4463" y="2411"/>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7"/>
                <p:cNvSpPr>
                  <a:spLocks/>
                </p:cNvSpPr>
                <p:nvPr/>
              </p:nvSpPr>
              <p:spPr bwMode="auto">
                <a:xfrm>
                  <a:off x="4463" y="2462"/>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8"/>
                <p:cNvSpPr>
                  <a:spLocks/>
                </p:cNvSpPr>
                <p:nvPr/>
              </p:nvSpPr>
              <p:spPr bwMode="auto">
                <a:xfrm>
                  <a:off x="4446" y="2398"/>
                  <a:ext cx="10" cy="61"/>
                </a:xfrm>
                <a:custGeom>
                  <a:avLst/>
                  <a:gdLst/>
                  <a:ahLst/>
                  <a:cxnLst>
                    <a:cxn ang="0">
                      <a:pos x="0" y="54"/>
                    </a:cxn>
                    <a:cxn ang="0">
                      <a:pos x="0" y="0"/>
                    </a:cxn>
                    <a:cxn ang="0">
                      <a:pos x="10" y="10"/>
                    </a:cxn>
                    <a:cxn ang="0">
                      <a:pos x="10" y="61"/>
                    </a:cxn>
                    <a:cxn ang="0">
                      <a:pos x="0" y="54"/>
                    </a:cxn>
                  </a:cxnLst>
                  <a:rect l="0" t="0" r="r" b="b"/>
                  <a:pathLst>
                    <a:path w="10" h="61">
                      <a:moveTo>
                        <a:pt x="0" y="54"/>
                      </a:moveTo>
                      <a:lnTo>
                        <a:pt x="0" y="0"/>
                      </a:lnTo>
                      <a:lnTo>
                        <a:pt x="10" y="10"/>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19"/>
                <p:cNvSpPr>
                  <a:spLocks/>
                </p:cNvSpPr>
                <p:nvPr/>
              </p:nvSpPr>
              <p:spPr bwMode="auto">
                <a:xfrm>
                  <a:off x="4446" y="2398"/>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0"/>
                <p:cNvSpPr>
                  <a:spLocks/>
                </p:cNvSpPr>
                <p:nvPr/>
              </p:nvSpPr>
              <p:spPr bwMode="auto">
                <a:xfrm>
                  <a:off x="4446" y="2452"/>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1"/>
                <p:cNvSpPr>
                  <a:spLocks/>
                </p:cNvSpPr>
                <p:nvPr/>
              </p:nvSpPr>
              <p:spPr bwMode="auto">
                <a:xfrm>
                  <a:off x="4426" y="2388"/>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2"/>
                <p:cNvSpPr>
                  <a:spLocks/>
                </p:cNvSpPr>
                <p:nvPr/>
              </p:nvSpPr>
              <p:spPr bwMode="auto">
                <a:xfrm>
                  <a:off x="4426" y="2388"/>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3"/>
                <p:cNvSpPr>
                  <a:spLocks/>
                </p:cNvSpPr>
                <p:nvPr/>
              </p:nvSpPr>
              <p:spPr bwMode="auto">
                <a:xfrm>
                  <a:off x="4426" y="2442"/>
                  <a:ext cx="14" cy="7"/>
                </a:xfrm>
                <a:custGeom>
                  <a:avLst/>
                  <a:gdLst/>
                  <a:ahLst/>
                  <a:cxnLst>
                    <a:cxn ang="0">
                      <a:pos x="14" y="7"/>
                    </a:cxn>
                    <a:cxn ang="0">
                      <a:pos x="14" y="3"/>
                    </a:cxn>
                    <a:cxn ang="0">
                      <a:pos x="3" y="0"/>
                    </a:cxn>
                    <a:cxn ang="0">
                      <a:pos x="0" y="0"/>
                    </a:cxn>
                    <a:cxn ang="0">
                      <a:pos x="14" y="7"/>
                    </a:cxn>
                  </a:cxnLst>
                  <a:rect l="0" t="0" r="r" b="b"/>
                  <a:pathLst>
                    <a:path w="14" h="7">
                      <a:moveTo>
                        <a:pt x="14" y="7"/>
                      </a:moveTo>
                      <a:lnTo>
                        <a:pt x="14" y="3"/>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4"/>
                <p:cNvSpPr>
                  <a:spLocks/>
                </p:cNvSpPr>
                <p:nvPr/>
              </p:nvSpPr>
              <p:spPr bwMode="auto">
                <a:xfrm>
                  <a:off x="4409" y="2378"/>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5"/>
                <p:cNvSpPr>
                  <a:spLocks/>
                </p:cNvSpPr>
                <p:nvPr/>
              </p:nvSpPr>
              <p:spPr bwMode="auto">
                <a:xfrm>
                  <a:off x="4409" y="2378"/>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6"/>
                <p:cNvSpPr>
                  <a:spLocks/>
                </p:cNvSpPr>
                <p:nvPr/>
              </p:nvSpPr>
              <p:spPr bwMode="auto">
                <a:xfrm>
                  <a:off x="4409" y="2428"/>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7"/>
                <p:cNvSpPr>
                  <a:spLocks/>
                </p:cNvSpPr>
                <p:nvPr/>
              </p:nvSpPr>
              <p:spPr bwMode="auto">
                <a:xfrm>
                  <a:off x="4136" y="2212"/>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8"/>
                <p:cNvSpPr>
                  <a:spLocks/>
                </p:cNvSpPr>
                <p:nvPr/>
              </p:nvSpPr>
              <p:spPr bwMode="auto">
                <a:xfrm>
                  <a:off x="4159" y="2232"/>
                  <a:ext cx="4" cy="17"/>
                </a:xfrm>
                <a:custGeom>
                  <a:avLst/>
                  <a:gdLst/>
                  <a:ahLst/>
                  <a:cxnLst>
                    <a:cxn ang="0">
                      <a:pos x="0" y="0"/>
                    </a:cxn>
                    <a:cxn ang="0">
                      <a:pos x="4" y="0"/>
                    </a:cxn>
                    <a:cxn ang="0">
                      <a:pos x="4" y="13"/>
                    </a:cxn>
                    <a:cxn ang="0">
                      <a:pos x="0" y="17"/>
                    </a:cxn>
                    <a:cxn ang="0">
                      <a:pos x="0" y="0"/>
                    </a:cxn>
                  </a:cxnLst>
                  <a:rect l="0" t="0" r="r" b="b"/>
                  <a:pathLst>
                    <a:path w="4" h="17">
                      <a:moveTo>
                        <a:pt x="0" y="0"/>
                      </a:moveTo>
                      <a:lnTo>
                        <a:pt x="4" y="0"/>
                      </a:lnTo>
                      <a:lnTo>
                        <a:pt x="4" y="13"/>
                      </a:lnTo>
                      <a:lnTo>
                        <a:pt x="0" y="17"/>
                      </a:lnTo>
                      <a:lnTo>
                        <a:pt x="0" y="0"/>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29"/>
                <p:cNvSpPr>
                  <a:spLocks/>
                </p:cNvSpPr>
                <p:nvPr/>
              </p:nvSpPr>
              <p:spPr bwMode="auto">
                <a:xfrm>
                  <a:off x="4132" y="2215"/>
                  <a:ext cx="31" cy="17"/>
                </a:xfrm>
                <a:custGeom>
                  <a:avLst/>
                  <a:gdLst/>
                  <a:ahLst/>
                  <a:cxnLst>
                    <a:cxn ang="0">
                      <a:pos x="0" y="3"/>
                    </a:cxn>
                    <a:cxn ang="0">
                      <a:pos x="4" y="0"/>
                    </a:cxn>
                    <a:cxn ang="0">
                      <a:pos x="31" y="17"/>
                    </a:cxn>
                    <a:cxn ang="0">
                      <a:pos x="27" y="17"/>
                    </a:cxn>
                    <a:cxn ang="0">
                      <a:pos x="0" y="3"/>
                    </a:cxn>
                  </a:cxnLst>
                  <a:rect l="0" t="0" r="r" b="b"/>
                  <a:pathLst>
                    <a:path w="31" h="17">
                      <a:moveTo>
                        <a:pt x="0" y="3"/>
                      </a:moveTo>
                      <a:lnTo>
                        <a:pt x="4" y="0"/>
                      </a:lnTo>
                      <a:lnTo>
                        <a:pt x="31" y="17"/>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0"/>
                <p:cNvSpPr>
                  <a:spLocks/>
                </p:cNvSpPr>
                <p:nvPr/>
              </p:nvSpPr>
              <p:spPr bwMode="auto">
                <a:xfrm>
                  <a:off x="4132" y="2218"/>
                  <a:ext cx="27" cy="31"/>
                </a:xfrm>
                <a:custGeom>
                  <a:avLst/>
                  <a:gdLst/>
                  <a:ahLst/>
                  <a:cxnLst>
                    <a:cxn ang="0">
                      <a:pos x="27" y="14"/>
                    </a:cxn>
                    <a:cxn ang="0">
                      <a:pos x="27" y="31"/>
                    </a:cxn>
                    <a:cxn ang="0">
                      <a:pos x="0" y="17"/>
                    </a:cxn>
                    <a:cxn ang="0">
                      <a:pos x="0" y="0"/>
                    </a:cxn>
                    <a:cxn ang="0">
                      <a:pos x="27" y="14"/>
                    </a:cxn>
                  </a:cxnLst>
                  <a:rect l="0" t="0" r="r" b="b"/>
                  <a:pathLst>
                    <a:path w="27" h="31">
                      <a:moveTo>
                        <a:pt x="27" y="14"/>
                      </a:moveTo>
                      <a:lnTo>
                        <a:pt x="27" y="31"/>
                      </a:lnTo>
                      <a:lnTo>
                        <a:pt x="0" y="17"/>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1"/>
                <p:cNvSpPr>
                  <a:spLocks/>
                </p:cNvSpPr>
                <p:nvPr/>
              </p:nvSpPr>
              <p:spPr bwMode="auto">
                <a:xfrm>
                  <a:off x="4632" y="2056"/>
                  <a:ext cx="574" cy="410"/>
                </a:xfrm>
                <a:custGeom>
                  <a:avLst/>
                  <a:gdLst/>
                  <a:ahLst/>
                  <a:cxnLst>
                    <a:cxn ang="0">
                      <a:pos x="0" y="332"/>
                    </a:cxn>
                    <a:cxn ang="0">
                      <a:pos x="574" y="0"/>
                    </a:cxn>
                    <a:cxn ang="0">
                      <a:pos x="574" y="74"/>
                    </a:cxn>
                    <a:cxn ang="0">
                      <a:pos x="0" y="410"/>
                    </a:cxn>
                    <a:cxn ang="0">
                      <a:pos x="0" y="332"/>
                    </a:cxn>
                  </a:cxnLst>
                  <a:rect l="0" t="0" r="r" b="b"/>
                  <a:pathLst>
                    <a:path w="574" h="410">
                      <a:moveTo>
                        <a:pt x="0" y="332"/>
                      </a:moveTo>
                      <a:lnTo>
                        <a:pt x="574" y="0"/>
                      </a:lnTo>
                      <a:lnTo>
                        <a:pt x="574" y="74"/>
                      </a:lnTo>
                      <a:lnTo>
                        <a:pt x="0" y="410"/>
                      </a:lnTo>
                      <a:lnTo>
                        <a:pt x="0" y="3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2"/>
                <p:cNvSpPr>
                  <a:spLocks/>
                </p:cNvSpPr>
                <p:nvPr/>
              </p:nvSpPr>
              <p:spPr bwMode="auto">
                <a:xfrm>
                  <a:off x="4132" y="1765"/>
                  <a:ext cx="1074" cy="623"/>
                </a:xfrm>
                <a:custGeom>
                  <a:avLst/>
                  <a:gdLst/>
                  <a:ahLst/>
                  <a:cxnLst>
                    <a:cxn ang="0">
                      <a:pos x="0" y="331"/>
                    </a:cxn>
                    <a:cxn ang="0">
                      <a:pos x="571" y="0"/>
                    </a:cxn>
                    <a:cxn ang="0">
                      <a:pos x="1074" y="291"/>
                    </a:cxn>
                    <a:cxn ang="0">
                      <a:pos x="500" y="623"/>
                    </a:cxn>
                    <a:cxn ang="0">
                      <a:pos x="0" y="331"/>
                    </a:cxn>
                  </a:cxnLst>
                  <a:rect l="0" t="0" r="r" b="b"/>
                  <a:pathLst>
                    <a:path w="1074" h="623">
                      <a:moveTo>
                        <a:pt x="0" y="331"/>
                      </a:moveTo>
                      <a:lnTo>
                        <a:pt x="571" y="0"/>
                      </a:lnTo>
                      <a:lnTo>
                        <a:pt x="1074" y="291"/>
                      </a:lnTo>
                      <a:lnTo>
                        <a:pt x="500" y="623"/>
                      </a:lnTo>
                      <a:lnTo>
                        <a:pt x="0" y="33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3"/>
                <p:cNvSpPr>
                  <a:spLocks/>
                </p:cNvSpPr>
                <p:nvPr/>
              </p:nvSpPr>
              <p:spPr bwMode="auto">
                <a:xfrm>
                  <a:off x="4132" y="2096"/>
                  <a:ext cx="500" cy="370"/>
                </a:xfrm>
                <a:custGeom>
                  <a:avLst/>
                  <a:gdLst/>
                  <a:ahLst/>
                  <a:cxnLst>
                    <a:cxn ang="0">
                      <a:pos x="500" y="292"/>
                    </a:cxn>
                    <a:cxn ang="0">
                      <a:pos x="500" y="370"/>
                    </a:cxn>
                    <a:cxn ang="0">
                      <a:pos x="0" y="78"/>
                    </a:cxn>
                    <a:cxn ang="0">
                      <a:pos x="0" y="0"/>
                    </a:cxn>
                    <a:cxn ang="0">
                      <a:pos x="500" y="292"/>
                    </a:cxn>
                  </a:cxnLst>
                  <a:rect l="0" t="0" r="r" b="b"/>
                  <a:pathLst>
                    <a:path w="500" h="370">
                      <a:moveTo>
                        <a:pt x="500" y="292"/>
                      </a:moveTo>
                      <a:lnTo>
                        <a:pt x="500" y="370"/>
                      </a:lnTo>
                      <a:lnTo>
                        <a:pt x="0" y="78"/>
                      </a:lnTo>
                      <a:lnTo>
                        <a:pt x="0" y="0"/>
                      </a:lnTo>
                      <a:lnTo>
                        <a:pt x="500" y="29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4"/>
                <p:cNvSpPr>
                  <a:spLocks/>
                </p:cNvSpPr>
                <p:nvPr/>
              </p:nvSpPr>
              <p:spPr bwMode="auto">
                <a:xfrm>
                  <a:off x="4166" y="2134"/>
                  <a:ext cx="169" cy="122"/>
                </a:xfrm>
                <a:custGeom>
                  <a:avLst/>
                  <a:gdLst/>
                  <a:ahLst/>
                  <a:cxnLst>
                    <a:cxn ang="0">
                      <a:pos x="0" y="23"/>
                    </a:cxn>
                    <a:cxn ang="0">
                      <a:pos x="0" y="0"/>
                    </a:cxn>
                    <a:cxn ang="0">
                      <a:pos x="169" y="95"/>
                    </a:cxn>
                    <a:cxn ang="0">
                      <a:pos x="169" y="122"/>
                    </a:cxn>
                    <a:cxn ang="0">
                      <a:pos x="0" y="23"/>
                    </a:cxn>
                  </a:cxnLst>
                  <a:rect l="0" t="0" r="r" b="b"/>
                  <a:pathLst>
                    <a:path w="169" h="122">
                      <a:moveTo>
                        <a:pt x="0" y="23"/>
                      </a:moveTo>
                      <a:lnTo>
                        <a:pt x="0" y="0"/>
                      </a:lnTo>
                      <a:lnTo>
                        <a:pt x="169" y="95"/>
                      </a:lnTo>
                      <a:lnTo>
                        <a:pt x="169" y="122"/>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5"/>
                <p:cNvSpPr>
                  <a:spLocks/>
                </p:cNvSpPr>
                <p:nvPr/>
              </p:nvSpPr>
              <p:spPr bwMode="auto">
                <a:xfrm>
                  <a:off x="4166" y="2134"/>
                  <a:ext cx="4" cy="23"/>
                </a:xfrm>
                <a:custGeom>
                  <a:avLst/>
                  <a:gdLst/>
                  <a:ahLst/>
                  <a:cxnLst>
                    <a:cxn ang="0">
                      <a:pos x="0" y="23"/>
                    </a:cxn>
                    <a:cxn ang="0">
                      <a:pos x="4" y="20"/>
                    </a:cxn>
                    <a:cxn ang="0">
                      <a:pos x="4" y="0"/>
                    </a:cxn>
                    <a:cxn ang="0">
                      <a:pos x="0" y="0"/>
                    </a:cxn>
                    <a:cxn ang="0">
                      <a:pos x="0" y="23"/>
                    </a:cxn>
                  </a:cxnLst>
                  <a:rect l="0" t="0" r="r" b="b"/>
                  <a:pathLst>
                    <a:path w="4" h="23">
                      <a:moveTo>
                        <a:pt x="0" y="23"/>
                      </a:moveTo>
                      <a:lnTo>
                        <a:pt x="4" y="20"/>
                      </a:lnTo>
                      <a:lnTo>
                        <a:pt x="4" y="0"/>
                      </a:lnTo>
                      <a:lnTo>
                        <a:pt x="0" y="0"/>
                      </a:lnTo>
                      <a:lnTo>
                        <a:pt x="0" y="2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6"/>
                <p:cNvSpPr>
                  <a:spLocks/>
                </p:cNvSpPr>
                <p:nvPr/>
              </p:nvSpPr>
              <p:spPr bwMode="auto">
                <a:xfrm>
                  <a:off x="4166" y="2154"/>
                  <a:ext cx="169" cy="102"/>
                </a:xfrm>
                <a:custGeom>
                  <a:avLst/>
                  <a:gdLst/>
                  <a:ahLst/>
                  <a:cxnLst>
                    <a:cxn ang="0">
                      <a:pos x="169" y="102"/>
                    </a:cxn>
                    <a:cxn ang="0">
                      <a:pos x="169" y="95"/>
                    </a:cxn>
                    <a:cxn ang="0">
                      <a:pos x="4" y="0"/>
                    </a:cxn>
                    <a:cxn ang="0">
                      <a:pos x="0" y="3"/>
                    </a:cxn>
                    <a:cxn ang="0">
                      <a:pos x="169" y="102"/>
                    </a:cxn>
                  </a:cxnLst>
                  <a:rect l="0" t="0" r="r" b="b"/>
                  <a:pathLst>
                    <a:path w="169" h="102">
                      <a:moveTo>
                        <a:pt x="169" y="102"/>
                      </a:moveTo>
                      <a:lnTo>
                        <a:pt x="169" y="95"/>
                      </a:lnTo>
                      <a:lnTo>
                        <a:pt x="4" y="0"/>
                      </a:lnTo>
                      <a:lnTo>
                        <a:pt x="0" y="3"/>
                      </a:lnTo>
                      <a:lnTo>
                        <a:pt x="169" y="102"/>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7"/>
                <p:cNvSpPr>
                  <a:spLocks/>
                </p:cNvSpPr>
                <p:nvPr/>
              </p:nvSpPr>
              <p:spPr bwMode="auto">
                <a:xfrm>
                  <a:off x="4608" y="2388"/>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8"/>
                <p:cNvSpPr>
                  <a:spLocks/>
                </p:cNvSpPr>
                <p:nvPr/>
              </p:nvSpPr>
              <p:spPr bwMode="auto">
                <a:xfrm>
                  <a:off x="4608" y="2388"/>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39"/>
                <p:cNvSpPr>
                  <a:spLocks/>
                </p:cNvSpPr>
                <p:nvPr/>
              </p:nvSpPr>
              <p:spPr bwMode="auto">
                <a:xfrm>
                  <a:off x="4608" y="2439"/>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0"/>
                <p:cNvSpPr>
                  <a:spLocks/>
                </p:cNvSpPr>
                <p:nvPr/>
              </p:nvSpPr>
              <p:spPr bwMode="auto">
                <a:xfrm>
                  <a:off x="4591" y="2378"/>
                  <a:ext cx="11" cy="61"/>
                </a:xfrm>
                <a:custGeom>
                  <a:avLst/>
                  <a:gdLst/>
                  <a:ahLst/>
                  <a:cxnLst>
                    <a:cxn ang="0">
                      <a:pos x="0" y="54"/>
                    </a:cxn>
                    <a:cxn ang="0">
                      <a:pos x="0" y="0"/>
                    </a:cxn>
                    <a:cxn ang="0">
                      <a:pos x="11" y="6"/>
                    </a:cxn>
                    <a:cxn ang="0">
                      <a:pos x="11" y="61"/>
                    </a:cxn>
                    <a:cxn ang="0">
                      <a:pos x="0" y="54"/>
                    </a:cxn>
                  </a:cxnLst>
                  <a:rect l="0" t="0" r="r" b="b"/>
                  <a:pathLst>
                    <a:path w="11" h="61">
                      <a:moveTo>
                        <a:pt x="0" y="54"/>
                      </a:moveTo>
                      <a:lnTo>
                        <a:pt x="0" y="0"/>
                      </a:lnTo>
                      <a:lnTo>
                        <a:pt x="11" y="6"/>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1"/>
                <p:cNvSpPr>
                  <a:spLocks/>
                </p:cNvSpPr>
                <p:nvPr/>
              </p:nvSpPr>
              <p:spPr bwMode="auto">
                <a:xfrm>
                  <a:off x="4591" y="2378"/>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2"/>
                <p:cNvSpPr>
                  <a:spLocks/>
                </p:cNvSpPr>
                <p:nvPr/>
              </p:nvSpPr>
              <p:spPr bwMode="auto">
                <a:xfrm>
                  <a:off x="4591" y="2428"/>
                  <a:ext cx="11" cy="11"/>
                </a:xfrm>
                <a:custGeom>
                  <a:avLst/>
                  <a:gdLst/>
                  <a:ahLst/>
                  <a:cxnLst>
                    <a:cxn ang="0">
                      <a:pos x="11" y="11"/>
                    </a:cxn>
                    <a:cxn ang="0">
                      <a:pos x="11" y="7"/>
                    </a:cxn>
                    <a:cxn ang="0">
                      <a:pos x="4" y="0"/>
                    </a:cxn>
                    <a:cxn ang="0">
                      <a:pos x="0" y="4"/>
                    </a:cxn>
                    <a:cxn ang="0">
                      <a:pos x="11" y="11"/>
                    </a:cxn>
                  </a:cxnLst>
                  <a:rect l="0" t="0" r="r" b="b"/>
                  <a:pathLst>
                    <a:path w="11" h="11">
                      <a:moveTo>
                        <a:pt x="11" y="11"/>
                      </a:moveTo>
                      <a:lnTo>
                        <a:pt x="11" y="7"/>
                      </a:lnTo>
                      <a:lnTo>
                        <a:pt x="4" y="0"/>
                      </a:lnTo>
                      <a:lnTo>
                        <a:pt x="0" y="4"/>
                      </a:lnTo>
                      <a:lnTo>
                        <a:pt x="11"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3"/>
                <p:cNvSpPr>
                  <a:spLocks/>
                </p:cNvSpPr>
                <p:nvPr/>
              </p:nvSpPr>
              <p:spPr bwMode="auto">
                <a:xfrm>
                  <a:off x="4571" y="2367"/>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4"/>
                <p:cNvSpPr>
                  <a:spLocks/>
                </p:cNvSpPr>
                <p:nvPr/>
              </p:nvSpPr>
              <p:spPr bwMode="auto">
                <a:xfrm>
                  <a:off x="4571" y="2367"/>
                  <a:ext cx="4" cy="55"/>
                </a:xfrm>
                <a:custGeom>
                  <a:avLst/>
                  <a:gdLst/>
                  <a:ahLst/>
                  <a:cxnLst>
                    <a:cxn ang="0">
                      <a:pos x="0" y="55"/>
                    </a:cxn>
                    <a:cxn ang="0">
                      <a:pos x="4" y="51"/>
                    </a:cxn>
                    <a:cxn ang="0">
                      <a:pos x="4" y="0"/>
                    </a:cxn>
                    <a:cxn ang="0">
                      <a:pos x="0" y="0"/>
                    </a:cxn>
                    <a:cxn ang="0">
                      <a:pos x="0" y="55"/>
                    </a:cxn>
                  </a:cxnLst>
                  <a:rect l="0" t="0" r="r" b="b"/>
                  <a:pathLst>
                    <a:path w="4" h="55">
                      <a:moveTo>
                        <a:pt x="0" y="55"/>
                      </a:moveTo>
                      <a:lnTo>
                        <a:pt x="4"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5"/>
                <p:cNvSpPr>
                  <a:spLocks/>
                </p:cNvSpPr>
                <p:nvPr/>
              </p:nvSpPr>
              <p:spPr bwMode="auto">
                <a:xfrm>
                  <a:off x="4571" y="2418"/>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6"/>
                <p:cNvSpPr>
                  <a:spLocks/>
                </p:cNvSpPr>
                <p:nvPr/>
              </p:nvSpPr>
              <p:spPr bwMode="auto">
                <a:xfrm>
                  <a:off x="4554" y="2357"/>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7"/>
                <p:cNvSpPr>
                  <a:spLocks/>
                </p:cNvSpPr>
                <p:nvPr/>
              </p:nvSpPr>
              <p:spPr bwMode="auto">
                <a:xfrm>
                  <a:off x="4554" y="2357"/>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8"/>
                <p:cNvSpPr>
                  <a:spLocks/>
                </p:cNvSpPr>
                <p:nvPr/>
              </p:nvSpPr>
              <p:spPr bwMode="auto">
                <a:xfrm>
                  <a:off x="4554" y="2408"/>
                  <a:ext cx="10" cy="10"/>
                </a:xfrm>
                <a:custGeom>
                  <a:avLst/>
                  <a:gdLst/>
                  <a:ahLst/>
                  <a:cxnLst>
                    <a:cxn ang="0">
                      <a:pos x="10" y="10"/>
                    </a:cxn>
                    <a:cxn ang="0">
                      <a:pos x="10" y="3"/>
                    </a:cxn>
                    <a:cxn ang="0">
                      <a:pos x="4" y="0"/>
                    </a:cxn>
                    <a:cxn ang="0">
                      <a:pos x="0" y="3"/>
                    </a:cxn>
                    <a:cxn ang="0">
                      <a:pos x="10" y="10"/>
                    </a:cxn>
                  </a:cxnLst>
                  <a:rect l="0" t="0" r="r" b="b"/>
                  <a:pathLst>
                    <a:path w="10" h="10">
                      <a:moveTo>
                        <a:pt x="10" y="10"/>
                      </a:moveTo>
                      <a:lnTo>
                        <a:pt x="10" y="3"/>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49"/>
                <p:cNvSpPr>
                  <a:spLocks/>
                </p:cNvSpPr>
                <p:nvPr/>
              </p:nvSpPr>
              <p:spPr bwMode="auto">
                <a:xfrm>
                  <a:off x="4537" y="2347"/>
                  <a:ext cx="11" cy="61"/>
                </a:xfrm>
                <a:custGeom>
                  <a:avLst/>
                  <a:gdLst/>
                  <a:ahLst/>
                  <a:cxnLst>
                    <a:cxn ang="0">
                      <a:pos x="0" y="51"/>
                    </a:cxn>
                    <a:cxn ang="0">
                      <a:pos x="0" y="0"/>
                    </a:cxn>
                    <a:cxn ang="0">
                      <a:pos x="11" y="7"/>
                    </a:cxn>
                    <a:cxn ang="0">
                      <a:pos x="11" y="61"/>
                    </a:cxn>
                    <a:cxn ang="0">
                      <a:pos x="0" y="51"/>
                    </a:cxn>
                  </a:cxnLst>
                  <a:rect l="0" t="0" r="r" b="b"/>
                  <a:pathLst>
                    <a:path w="11" h="61">
                      <a:moveTo>
                        <a:pt x="0" y="51"/>
                      </a:moveTo>
                      <a:lnTo>
                        <a:pt x="0" y="0"/>
                      </a:lnTo>
                      <a:lnTo>
                        <a:pt x="11" y="7"/>
                      </a:lnTo>
                      <a:lnTo>
                        <a:pt x="11" y="61"/>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0"/>
                <p:cNvSpPr>
                  <a:spLocks/>
                </p:cNvSpPr>
                <p:nvPr/>
              </p:nvSpPr>
              <p:spPr bwMode="auto">
                <a:xfrm>
                  <a:off x="4537" y="2347"/>
                  <a:ext cx="4" cy="51"/>
                </a:xfrm>
                <a:custGeom>
                  <a:avLst/>
                  <a:gdLst/>
                  <a:ahLst/>
                  <a:cxnLst>
                    <a:cxn ang="0">
                      <a:pos x="0" y="51"/>
                    </a:cxn>
                    <a:cxn ang="0">
                      <a:pos x="0" y="51"/>
                    </a:cxn>
                    <a:cxn ang="0">
                      <a:pos x="4" y="0"/>
                    </a:cxn>
                    <a:cxn ang="0">
                      <a:pos x="0" y="0"/>
                    </a:cxn>
                    <a:cxn ang="0">
                      <a:pos x="0" y="51"/>
                    </a:cxn>
                  </a:cxnLst>
                  <a:rect l="0" t="0" r="r" b="b"/>
                  <a:pathLst>
                    <a:path w="4" h="51">
                      <a:moveTo>
                        <a:pt x="0" y="51"/>
                      </a:moveTo>
                      <a:lnTo>
                        <a:pt x="0" y="51"/>
                      </a:lnTo>
                      <a:lnTo>
                        <a:pt x="4" y="0"/>
                      </a:lnTo>
                      <a:lnTo>
                        <a:pt x="0" y="0"/>
                      </a:lnTo>
                      <a:lnTo>
                        <a:pt x="0" y="51"/>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1"/>
                <p:cNvSpPr>
                  <a:spLocks/>
                </p:cNvSpPr>
                <p:nvPr/>
              </p:nvSpPr>
              <p:spPr bwMode="auto">
                <a:xfrm>
                  <a:off x="4537" y="2398"/>
                  <a:ext cx="11" cy="10"/>
                </a:xfrm>
                <a:custGeom>
                  <a:avLst/>
                  <a:gdLst/>
                  <a:ahLst/>
                  <a:cxnLst>
                    <a:cxn ang="0">
                      <a:pos x="11" y="10"/>
                    </a:cxn>
                    <a:cxn ang="0">
                      <a:pos x="11" y="3"/>
                    </a:cxn>
                    <a:cxn ang="0">
                      <a:pos x="0" y="0"/>
                    </a:cxn>
                    <a:cxn ang="0">
                      <a:pos x="0" y="0"/>
                    </a:cxn>
                    <a:cxn ang="0">
                      <a:pos x="11" y="10"/>
                    </a:cxn>
                  </a:cxnLst>
                  <a:rect l="0" t="0" r="r" b="b"/>
                  <a:pathLst>
                    <a:path w="11" h="10">
                      <a:moveTo>
                        <a:pt x="11" y="10"/>
                      </a:moveTo>
                      <a:lnTo>
                        <a:pt x="11" y="3"/>
                      </a:lnTo>
                      <a:lnTo>
                        <a:pt x="0" y="0"/>
                      </a:lnTo>
                      <a:lnTo>
                        <a:pt x="0" y="0"/>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2"/>
                <p:cNvSpPr>
                  <a:spLocks/>
                </p:cNvSpPr>
                <p:nvPr/>
              </p:nvSpPr>
              <p:spPr bwMode="auto">
                <a:xfrm>
                  <a:off x="4517" y="2337"/>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Rectangle 353"/>
                <p:cNvSpPr>
                  <a:spLocks noChangeArrowheads="1"/>
                </p:cNvSpPr>
                <p:nvPr/>
              </p:nvSpPr>
              <p:spPr bwMode="auto">
                <a:xfrm>
                  <a:off x="4517" y="2337"/>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4"/>
                <p:cNvSpPr>
                  <a:spLocks/>
                </p:cNvSpPr>
                <p:nvPr/>
              </p:nvSpPr>
              <p:spPr bwMode="auto">
                <a:xfrm>
                  <a:off x="4517" y="2388"/>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5"/>
                <p:cNvSpPr>
                  <a:spLocks/>
                </p:cNvSpPr>
                <p:nvPr/>
              </p:nvSpPr>
              <p:spPr bwMode="auto">
                <a:xfrm>
                  <a:off x="4500" y="2323"/>
                  <a:ext cx="10" cy="61"/>
                </a:xfrm>
                <a:custGeom>
                  <a:avLst/>
                  <a:gdLst/>
                  <a:ahLst/>
                  <a:cxnLst>
                    <a:cxn ang="0">
                      <a:pos x="0" y="55"/>
                    </a:cxn>
                    <a:cxn ang="0">
                      <a:pos x="0" y="0"/>
                    </a:cxn>
                    <a:cxn ang="0">
                      <a:pos x="10" y="11"/>
                    </a:cxn>
                    <a:cxn ang="0">
                      <a:pos x="10" y="61"/>
                    </a:cxn>
                    <a:cxn ang="0">
                      <a:pos x="0" y="55"/>
                    </a:cxn>
                  </a:cxnLst>
                  <a:rect l="0" t="0" r="r" b="b"/>
                  <a:pathLst>
                    <a:path w="10" h="61">
                      <a:moveTo>
                        <a:pt x="0" y="55"/>
                      </a:moveTo>
                      <a:lnTo>
                        <a:pt x="0" y="0"/>
                      </a:lnTo>
                      <a:lnTo>
                        <a:pt x="10" y="11"/>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6"/>
                <p:cNvSpPr>
                  <a:spLocks/>
                </p:cNvSpPr>
                <p:nvPr/>
              </p:nvSpPr>
              <p:spPr bwMode="auto">
                <a:xfrm>
                  <a:off x="4500" y="2323"/>
                  <a:ext cx="4" cy="55"/>
                </a:xfrm>
                <a:custGeom>
                  <a:avLst/>
                  <a:gdLst/>
                  <a:ahLst/>
                  <a:cxnLst>
                    <a:cxn ang="0">
                      <a:pos x="0" y="55"/>
                    </a:cxn>
                    <a:cxn ang="0">
                      <a:pos x="4" y="55"/>
                    </a:cxn>
                    <a:cxn ang="0">
                      <a:pos x="4" y="4"/>
                    </a:cxn>
                    <a:cxn ang="0">
                      <a:pos x="0" y="0"/>
                    </a:cxn>
                    <a:cxn ang="0">
                      <a:pos x="0" y="55"/>
                    </a:cxn>
                  </a:cxnLst>
                  <a:rect l="0" t="0" r="r" b="b"/>
                  <a:pathLst>
                    <a:path w="4" h="55">
                      <a:moveTo>
                        <a:pt x="0" y="55"/>
                      </a:moveTo>
                      <a:lnTo>
                        <a:pt x="4" y="55"/>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7"/>
                <p:cNvSpPr>
                  <a:spLocks/>
                </p:cNvSpPr>
                <p:nvPr/>
              </p:nvSpPr>
              <p:spPr bwMode="auto">
                <a:xfrm>
                  <a:off x="4500" y="2378"/>
                  <a:ext cx="10" cy="6"/>
                </a:xfrm>
                <a:custGeom>
                  <a:avLst/>
                  <a:gdLst/>
                  <a:ahLst/>
                  <a:cxnLst>
                    <a:cxn ang="0">
                      <a:pos x="10" y="6"/>
                    </a:cxn>
                    <a:cxn ang="0">
                      <a:pos x="10" y="3"/>
                    </a:cxn>
                    <a:cxn ang="0">
                      <a:pos x="4" y="0"/>
                    </a:cxn>
                    <a:cxn ang="0">
                      <a:pos x="0" y="0"/>
                    </a:cxn>
                    <a:cxn ang="0">
                      <a:pos x="10" y="6"/>
                    </a:cxn>
                  </a:cxnLst>
                  <a:rect l="0" t="0" r="r" b="b"/>
                  <a:pathLst>
                    <a:path w="10" h="6">
                      <a:moveTo>
                        <a:pt x="10" y="6"/>
                      </a:moveTo>
                      <a:lnTo>
                        <a:pt x="10" y="3"/>
                      </a:lnTo>
                      <a:lnTo>
                        <a:pt x="4" y="0"/>
                      </a:lnTo>
                      <a:lnTo>
                        <a:pt x="0" y="0"/>
                      </a:lnTo>
                      <a:lnTo>
                        <a:pt x="10"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8"/>
                <p:cNvSpPr>
                  <a:spLocks/>
                </p:cNvSpPr>
                <p:nvPr/>
              </p:nvSpPr>
              <p:spPr bwMode="auto">
                <a:xfrm>
                  <a:off x="4480" y="2313"/>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59"/>
                <p:cNvSpPr>
                  <a:spLocks/>
                </p:cNvSpPr>
                <p:nvPr/>
              </p:nvSpPr>
              <p:spPr bwMode="auto">
                <a:xfrm>
                  <a:off x="4480" y="2313"/>
                  <a:ext cx="3" cy="54"/>
                </a:xfrm>
                <a:custGeom>
                  <a:avLst/>
                  <a:gdLst/>
                  <a:ahLst/>
                  <a:cxnLst>
                    <a:cxn ang="0">
                      <a:pos x="0" y="54"/>
                    </a:cxn>
                    <a:cxn ang="0">
                      <a:pos x="3" y="54"/>
                    </a:cxn>
                    <a:cxn ang="0">
                      <a:pos x="3" y="4"/>
                    </a:cxn>
                    <a:cxn ang="0">
                      <a:pos x="0" y="0"/>
                    </a:cxn>
                    <a:cxn ang="0">
                      <a:pos x="0" y="54"/>
                    </a:cxn>
                  </a:cxnLst>
                  <a:rect l="0" t="0" r="r" b="b"/>
                  <a:pathLst>
                    <a:path w="3" h="54">
                      <a:moveTo>
                        <a:pt x="0" y="54"/>
                      </a:moveTo>
                      <a:lnTo>
                        <a:pt x="3" y="54"/>
                      </a:lnTo>
                      <a:lnTo>
                        <a:pt x="3"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0"/>
                <p:cNvSpPr>
                  <a:spLocks/>
                </p:cNvSpPr>
                <p:nvPr/>
              </p:nvSpPr>
              <p:spPr bwMode="auto">
                <a:xfrm>
                  <a:off x="4480" y="2367"/>
                  <a:ext cx="14" cy="7"/>
                </a:xfrm>
                <a:custGeom>
                  <a:avLst/>
                  <a:gdLst/>
                  <a:ahLst/>
                  <a:cxnLst>
                    <a:cxn ang="0">
                      <a:pos x="14" y="7"/>
                    </a:cxn>
                    <a:cxn ang="0">
                      <a:pos x="14" y="4"/>
                    </a:cxn>
                    <a:cxn ang="0">
                      <a:pos x="3" y="0"/>
                    </a:cxn>
                    <a:cxn ang="0">
                      <a:pos x="0" y="0"/>
                    </a:cxn>
                    <a:cxn ang="0">
                      <a:pos x="14" y="7"/>
                    </a:cxn>
                  </a:cxnLst>
                  <a:rect l="0" t="0" r="r" b="b"/>
                  <a:pathLst>
                    <a:path w="14" h="7">
                      <a:moveTo>
                        <a:pt x="14" y="7"/>
                      </a:moveTo>
                      <a:lnTo>
                        <a:pt x="14" y="4"/>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1"/>
                <p:cNvSpPr>
                  <a:spLocks/>
                </p:cNvSpPr>
                <p:nvPr/>
              </p:nvSpPr>
              <p:spPr bwMode="auto">
                <a:xfrm>
                  <a:off x="4463" y="2303"/>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2"/>
                <p:cNvSpPr>
                  <a:spLocks/>
                </p:cNvSpPr>
                <p:nvPr/>
              </p:nvSpPr>
              <p:spPr bwMode="auto">
                <a:xfrm>
                  <a:off x="4463" y="2303"/>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3"/>
                <p:cNvSpPr>
                  <a:spLocks/>
                </p:cNvSpPr>
                <p:nvPr/>
              </p:nvSpPr>
              <p:spPr bwMode="auto">
                <a:xfrm>
                  <a:off x="4463" y="2354"/>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4"/>
                <p:cNvSpPr>
                  <a:spLocks/>
                </p:cNvSpPr>
                <p:nvPr/>
              </p:nvSpPr>
              <p:spPr bwMode="auto">
                <a:xfrm>
                  <a:off x="4446" y="2293"/>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5"/>
                <p:cNvSpPr>
                  <a:spLocks/>
                </p:cNvSpPr>
                <p:nvPr/>
              </p:nvSpPr>
              <p:spPr bwMode="auto">
                <a:xfrm>
                  <a:off x="4446" y="2293"/>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6"/>
                <p:cNvSpPr>
                  <a:spLocks/>
                </p:cNvSpPr>
                <p:nvPr/>
              </p:nvSpPr>
              <p:spPr bwMode="auto">
                <a:xfrm>
                  <a:off x="4446" y="2344"/>
                  <a:ext cx="10" cy="10"/>
                </a:xfrm>
                <a:custGeom>
                  <a:avLst/>
                  <a:gdLst/>
                  <a:ahLst/>
                  <a:cxnLst>
                    <a:cxn ang="0">
                      <a:pos x="10" y="10"/>
                    </a:cxn>
                    <a:cxn ang="0">
                      <a:pos x="10" y="6"/>
                    </a:cxn>
                    <a:cxn ang="0">
                      <a:pos x="4" y="0"/>
                    </a:cxn>
                    <a:cxn ang="0">
                      <a:pos x="0" y="3"/>
                    </a:cxn>
                    <a:cxn ang="0">
                      <a:pos x="10" y="10"/>
                    </a:cxn>
                  </a:cxnLst>
                  <a:rect l="0" t="0" r="r" b="b"/>
                  <a:pathLst>
                    <a:path w="10" h="10">
                      <a:moveTo>
                        <a:pt x="10" y="10"/>
                      </a:moveTo>
                      <a:lnTo>
                        <a:pt x="10" y="6"/>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7"/>
                <p:cNvSpPr>
                  <a:spLocks/>
                </p:cNvSpPr>
                <p:nvPr/>
              </p:nvSpPr>
              <p:spPr bwMode="auto">
                <a:xfrm>
                  <a:off x="4426" y="2283"/>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8"/>
                <p:cNvSpPr>
                  <a:spLocks/>
                </p:cNvSpPr>
                <p:nvPr/>
              </p:nvSpPr>
              <p:spPr bwMode="auto">
                <a:xfrm>
                  <a:off x="4426" y="2283"/>
                  <a:ext cx="3" cy="54"/>
                </a:xfrm>
                <a:custGeom>
                  <a:avLst/>
                  <a:gdLst/>
                  <a:ahLst/>
                  <a:cxnLst>
                    <a:cxn ang="0">
                      <a:pos x="0" y="54"/>
                    </a:cxn>
                    <a:cxn ang="0">
                      <a:pos x="3" y="51"/>
                    </a:cxn>
                    <a:cxn ang="0">
                      <a:pos x="3" y="3"/>
                    </a:cxn>
                    <a:cxn ang="0">
                      <a:pos x="0" y="0"/>
                    </a:cxn>
                    <a:cxn ang="0">
                      <a:pos x="0" y="54"/>
                    </a:cxn>
                  </a:cxnLst>
                  <a:rect l="0" t="0" r="r" b="b"/>
                  <a:pathLst>
                    <a:path w="3" h="54">
                      <a:moveTo>
                        <a:pt x="0" y="54"/>
                      </a:moveTo>
                      <a:lnTo>
                        <a:pt x="3" y="51"/>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69"/>
                <p:cNvSpPr>
                  <a:spLocks/>
                </p:cNvSpPr>
                <p:nvPr/>
              </p:nvSpPr>
              <p:spPr bwMode="auto">
                <a:xfrm>
                  <a:off x="4426" y="2334"/>
                  <a:ext cx="14" cy="10"/>
                </a:xfrm>
                <a:custGeom>
                  <a:avLst/>
                  <a:gdLst/>
                  <a:ahLst/>
                  <a:cxnLst>
                    <a:cxn ang="0">
                      <a:pos x="14" y="10"/>
                    </a:cxn>
                    <a:cxn ang="0">
                      <a:pos x="14" y="6"/>
                    </a:cxn>
                    <a:cxn ang="0">
                      <a:pos x="3" y="0"/>
                    </a:cxn>
                    <a:cxn ang="0">
                      <a:pos x="0" y="3"/>
                    </a:cxn>
                    <a:cxn ang="0">
                      <a:pos x="14" y="10"/>
                    </a:cxn>
                  </a:cxnLst>
                  <a:rect l="0" t="0" r="r" b="b"/>
                  <a:pathLst>
                    <a:path w="14" h="10">
                      <a:moveTo>
                        <a:pt x="14" y="10"/>
                      </a:moveTo>
                      <a:lnTo>
                        <a:pt x="14" y="6"/>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0"/>
                <p:cNvSpPr>
                  <a:spLocks/>
                </p:cNvSpPr>
                <p:nvPr/>
              </p:nvSpPr>
              <p:spPr bwMode="auto">
                <a:xfrm>
                  <a:off x="4409" y="2273"/>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1"/>
                <p:cNvSpPr>
                  <a:spLocks/>
                </p:cNvSpPr>
                <p:nvPr/>
              </p:nvSpPr>
              <p:spPr bwMode="auto">
                <a:xfrm>
                  <a:off x="4409" y="2273"/>
                  <a:ext cx="4" cy="54"/>
                </a:xfrm>
                <a:custGeom>
                  <a:avLst/>
                  <a:gdLst/>
                  <a:ahLst/>
                  <a:cxnLst>
                    <a:cxn ang="0">
                      <a:pos x="0" y="54"/>
                    </a:cxn>
                    <a:cxn ang="0">
                      <a:pos x="4" y="50"/>
                    </a:cxn>
                    <a:cxn ang="0">
                      <a:pos x="4" y="0"/>
                    </a:cxn>
                    <a:cxn ang="0">
                      <a:pos x="0" y="0"/>
                    </a:cxn>
                    <a:cxn ang="0">
                      <a:pos x="0" y="54"/>
                    </a:cxn>
                  </a:cxnLst>
                  <a:rect l="0" t="0" r="r" b="b"/>
                  <a:pathLst>
                    <a:path w="4" h="54">
                      <a:moveTo>
                        <a:pt x="0" y="54"/>
                      </a:moveTo>
                      <a:lnTo>
                        <a:pt x="4" y="50"/>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2"/>
                <p:cNvSpPr>
                  <a:spLocks/>
                </p:cNvSpPr>
                <p:nvPr/>
              </p:nvSpPr>
              <p:spPr bwMode="auto">
                <a:xfrm>
                  <a:off x="4409" y="2323"/>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3"/>
                <p:cNvSpPr>
                  <a:spLocks/>
                </p:cNvSpPr>
                <p:nvPr/>
              </p:nvSpPr>
              <p:spPr bwMode="auto">
                <a:xfrm>
                  <a:off x="4136" y="2107"/>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4"/>
                <p:cNvSpPr>
                  <a:spLocks/>
                </p:cNvSpPr>
                <p:nvPr/>
              </p:nvSpPr>
              <p:spPr bwMode="auto">
                <a:xfrm>
                  <a:off x="4159" y="2124"/>
                  <a:ext cx="4" cy="20"/>
                </a:xfrm>
                <a:custGeom>
                  <a:avLst/>
                  <a:gdLst/>
                  <a:ahLst/>
                  <a:cxnLst>
                    <a:cxn ang="0">
                      <a:pos x="0" y="3"/>
                    </a:cxn>
                    <a:cxn ang="0">
                      <a:pos x="4" y="0"/>
                    </a:cxn>
                    <a:cxn ang="0">
                      <a:pos x="4" y="16"/>
                    </a:cxn>
                    <a:cxn ang="0">
                      <a:pos x="0" y="20"/>
                    </a:cxn>
                    <a:cxn ang="0">
                      <a:pos x="0" y="3"/>
                    </a:cxn>
                  </a:cxnLst>
                  <a:rect l="0" t="0" r="r" b="b"/>
                  <a:pathLst>
                    <a:path w="4" h="20">
                      <a:moveTo>
                        <a:pt x="0" y="3"/>
                      </a:moveTo>
                      <a:lnTo>
                        <a:pt x="4" y="0"/>
                      </a:lnTo>
                      <a:lnTo>
                        <a:pt x="4" y="16"/>
                      </a:lnTo>
                      <a:lnTo>
                        <a:pt x="0" y="20"/>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5"/>
                <p:cNvSpPr>
                  <a:spLocks/>
                </p:cNvSpPr>
                <p:nvPr/>
              </p:nvSpPr>
              <p:spPr bwMode="auto">
                <a:xfrm>
                  <a:off x="4132" y="2110"/>
                  <a:ext cx="31" cy="17"/>
                </a:xfrm>
                <a:custGeom>
                  <a:avLst/>
                  <a:gdLst/>
                  <a:ahLst/>
                  <a:cxnLst>
                    <a:cxn ang="0">
                      <a:pos x="0" y="3"/>
                    </a:cxn>
                    <a:cxn ang="0">
                      <a:pos x="4" y="0"/>
                    </a:cxn>
                    <a:cxn ang="0">
                      <a:pos x="31" y="14"/>
                    </a:cxn>
                    <a:cxn ang="0">
                      <a:pos x="27" y="17"/>
                    </a:cxn>
                    <a:cxn ang="0">
                      <a:pos x="0" y="3"/>
                    </a:cxn>
                  </a:cxnLst>
                  <a:rect l="0" t="0" r="r" b="b"/>
                  <a:pathLst>
                    <a:path w="31" h="17">
                      <a:moveTo>
                        <a:pt x="0" y="3"/>
                      </a:moveTo>
                      <a:lnTo>
                        <a:pt x="4" y="0"/>
                      </a:lnTo>
                      <a:lnTo>
                        <a:pt x="31" y="14"/>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6"/>
                <p:cNvSpPr>
                  <a:spLocks/>
                </p:cNvSpPr>
                <p:nvPr/>
              </p:nvSpPr>
              <p:spPr bwMode="auto">
                <a:xfrm>
                  <a:off x="4132" y="2113"/>
                  <a:ext cx="27" cy="31"/>
                </a:xfrm>
                <a:custGeom>
                  <a:avLst/>
                  <a:gdLst/>
                  <a:ahLst/>
                  <a:cxnLst>
                    <a:cxn ang="0">
                      <a:pos x="27" y="14"/>
                    </a:cxn>
                    <a:cxn ang="0">
                      <a:pos x="27" y="31"/>
                    </a:cxn>
                    <a:cxn ang="0">
                      <a:pos x="0" y="14"/>
                    </a:cxn>
                    <a:cxn ang="0">
                      <a:pos x="0" y="0"/>
                    </a:cxn>
                    <a:cxn ang="0">
                      <a:pos x="27" y="14"/>
                    </a:cxn>
                  </a:cxnLst>
                  <a:rect l="0" t="0" r="r" b="b"/>
                  <a:pathLst>
                    <a:path w="27" h="31">
                      <a:moveTo>
                        <a:pt x="27" y="14"/>
                      </a:moveTo>
                      <a:lnTo>
                        <a:pt x="27" y="31"/>
                      </a:lnTo>
                      <a:lnTo>
                        <a:pt x="0" y="14"/>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7"/>
                <p:cNvSpPr>
                  <a:spLocks/>
                </p:cNvSpPr>
                <p:nvPr/>
              </p:nvSpPr>
              <p:spPr bwMode="auto">
                <a:xfrm>
                  <a:off x="4632" y="1947"/>
                  <a:ext cx="574" cy="410"/>
                </a:xfrm>
                <a:custGeom>
                  <a:avLst/>
                  <a:gdLst/>
                  <a:ahLst/>
                  <a:cxnLst>
                    <a:cxn ang="0">
                      <a:pos x="0" y="336"/>
                    </a:cxn>
                    <a:cxn ang="0">
                      <a:pos x="574" y="0"/>
                    </a:cxn>
                    <a:cxn ang="0">
                      <a:pos x="574" y="78"/>
                    </a:cxn>
                    <a:cxn ang="0">
                      <a:pos x="0" y="410"/>
                    </a:cxn>
                    <a:cxn ang="0">
                      <a:pos x="0" y="336"/>
                    </a:cxn>
                  </a:cxnLst>
                  <a:rect l="0" t="0" r="r" b="b"/>
                  <a:pathLst>
                    <a:path w="574" h="410">
                      <a:moveTo>
                        <a:pt x="0" y="336"/>
                      </a:moveTo>
                      <a:lnTo>
                        <a:pt x="574" y="0"/>
                      </a:lnTo>
                      <a:lnTo>
                        <a:pt x="574" y="78"/>
                      </a:lnTo>
                      <a:lnTo>
                        <a:pt x="0" y="410"/>
                      </a:lnTo>
                      <a:lnTo>
                        <a:pt x="0" y="3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8"/>
                <p:cNvSpPr>
                  <a:spLocks/>
                </p:cNvSpPr>
                <p:nvPr/>
              </p:nvSpPr>
              <p:spPr bwMode="auto">
                <a:xfrm>
                  <a:off x="4132" y="1656"/>
                  <a:ext cx="1074" cy="627"/>
                </a:xfrm>
                <a:custGeom>
                  <a:avLst/>
                  <a:gdLst/>
                  <a:ahLst/>
                  <a:cxnLst>
                    <a:cxn ang="0">
                      <a:pos x="0" y="335"/>
                    </a:cxn>
                    <a:cxn ang="0">
                      <a:pos x="571" y="0"/>
                    </a:cxn>
                    <a:cxn ang="0">
                      <a:pos x="1074" y="291"/>
                    </a:cxn>
                    <a:cxn ang="0">
                      <a:pos x="500" y="627"/>
                    </a:cxn>
                    <a:cxn ang="0">
                      <a:pos x="0" y="335"/>
                    </a:cxn>
                  </a:cxnLst>
                  <a:rect l="0" t="0" r="r" b="b"/>
                  <a:pathLst>
                    <a:path w="1074" h="627">
                      <a:moveTo>
                        <a:pt x="0" y="335"/>
                      </a:moveTo>
                      <a:lnTo>
                        <a:pt x="571" y="0"/>
                      </a:lnTo>
                      <a:lnTo>
                        <a:pt x="1074" y="291"/>
                      </a:lnTo>
                      <a:lnTo>
                        <a:pt x="500" y="627"/>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79"/>
                <p:cNvSpPr>
                  <a:spLocks/>
                </p:cNvSpPr>
                <p:nvPr/>
              </p:nvSpPr>
              <p:spPr bwMode="auto">
                <a:xfrm>
                  <a:off x="4132" y="1991"/>
                  <a:ext cx="500" cy="366"/>
                </a:xfrm>
                <a:custGeom>
                  <a:avLst/>
                  <a:gdLst/>
                  <a:ahLst/>
                  <a:cxnLst>
                    <a:cxn ang="0">
                      <a:pos x="500" y="292"/>
                    </a:cxn>
                    <a:cxn ang="0">
                      <a:pos x="500" y="366"/>
                    </a:cxn>
                    <a:cxn ang="0">
                      <a:pos x="0" y="78"/>
                    </a:cxn>
                    <a:cxn ang="0">
                      <a:pos x="0" y="0"/>
                    </a:cxn>
                    <a:cxn ang="0">
                      <a:pos x="500" y="292"/>
                    </a:cxn>
                  </a:cxnLst>
                  <a:rect l="0" t="0" r="r" b="b"/>
                  <a:pathLst>
                    <a:path w="500" h="366">
                      <a:moveTo>
                        <a:pt x="500" y="292"/>
                      </a:moveTo>
                      <a:lnTo>
                        <a:pt x="500" y="366"/>
                      </a:lnTo>
                      <a:lnTo>
                        <a:pt x="0" y="78"/>
                      </a:lnTo>
                      <a:lnTo>
                        <a:pt x="0" y="0"/>
                      </a:lnTo>
                      <a:lnTo>
                        <a:pt x="500" y="29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0"/>
                <p:cNvSpPr>
                  <a:spLocks/>
                </p:cNvSpPr>
                <p:nvPr/>
              </p:nvSpPr>
              <p:spPr bwMode="auto">
                <a:xfrm>
                  <a:off x="4166" y="2025"/>
                  <a:ext cx="169" cy="122"/>
                </a:xfrm>
                <a:custGeom>
                  <a:avLst/>
                  <a:gdLst/>
                  <a:ahLst/>
                  <a:cxnLst>
                    <a:cxn ang="0">
                      <a:pos x="0" y="27"/>
                    </a:cxn>
                    <a:cxn ang="0">
                      <a:pos x="0" y="0"/>
                    </a:cxn>
                    <a:cxn ang="0">
                      <a:pos x="169" y="99"/>
                    </a:cxn>
                    <a:cxn ang="0">
                      <a:pos x="169" y="122"/>
                    </a:cxn>
                    <a:cxn ang="0">
                      <a:pos x="0" y="27"/>
                    </a:cxn>
                  </a:cxnLst>
                  <a:rect l="0" t="0" r="r" b="b"/>
                  <a:pathLst>
                    <a:path w="169" h="122">
                      <a:moveTo>
                        <a:pt x="0" y="27"/>
                      </a:moveTo>
                      <a:lnTo>
                        <a:pt x="0" y="0"/>
                      </a:lnTo>
                      <a:lnTo>
                        <a:pt x="169" y="99"/>
                      </a:lnTo>
                      <a:lnTo>
                        <a:pt x="169" y="122"/>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1"/>
                <p:cNvSpPr>
                  <a:spLocks/>
                </p:cNvSpPr>
                <p:nvPr/>
              </p:nvSpPr>
              <p:spPr bwMode="auto">
                <a:xfrm>
                  <a:off x="4166" y="2025"/>
                  <a:ext cx="4" cy="27"/>
                </a:xfrm>
                <a:custGeom>
                  <a:avLst/>
                  <a:gdLst/>
                  <a:ahLst/>
                  <a:cxnLst>
                    <a:cxn ang="0">
                      <a:pos x="0" y="27"/>
                    </a:cxn>
                    <a:cxn ang="0">
                      <a:pos x="4" y="24"/>
                    </a:cxn>
                    <a:cxn ang="0">
                      <a:pos x="4" y="4"/>
                    </a:cxn>
                    <a:cxn ang="0">
                      <a:pos x="0" y="0"/>
                    </a:cxn>
                    <a:cxn ang="0">
                      <a:pos x="0" y="27"/>
                    </a:cxn>
                  </a:cxnLst>
                  <a:rect l="0" t="0" r="r" b="b"/>
                  <a:pathLst>
                    <a:path w="4" h="27">
                      <a:moveTo>
                        <a:pt x="0" y="27"/>
                      </a:moveTo>
                      <a:lnTo>
                        <a:pt x="4" y="24"/>
                      </a:lnTo>
                      <a:lnTo>
                        <a:pt x="4" y="4"/>
                      </a:lnTo>
                      <a:lnTo>
                        <a:pt x="0" y="0"/>
                      </a:lnTo>
                      <a:lnTo>
                        <a:pt x="0" y="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2"/>
                <p:cNvSpPr>
                  <a:spLocks/>
                </p:cNvSpPr>
                <p:nvPr/>
              </p:nvSpPr>
              <p:spPr bwMode="auto">
                <a:xfrm>
                  <a:off x="4166" y="2049"/>
                  <a:ext cx="169" cy="98"/>
                </a:xfrm>
                <a:custGeom>
                  <a:avLst/>
                  <a:gdLst/>
                  <a:ahLst/>
                  <a:cxnLst>
                    <a:cxn ang="0">
                      <a:pos x="169" y="98"/>
                    </a:cxn>
                    <a:cxn ang="0">
                      <a:pos x="169" y="95"/>
                    </a:cxn>
                    <a:cxn ang="0">
                      <a:pos x="4" y="0"/>
                    </a:cxn>
                    <a:cxn ang="0">
                      <a:pos x="0" y="3"/>
                    </a:cxn>
                    <a:cxn ang="0">
                      <a:pos x="169" y="98"/>
                    </a:cxn>
                  </a:cxnLst>
                  <a:rect l="0" t="0" r="r" b="b"/>
                  <a:pathLst>
                    <a:path w="169" h="98">
                      <a:moveTo>
                        <a:pt x="169" y="98"/>
                      </a:moveTo>
                      <a:lnTo>
                        <a:pt x="169" y="95"/>
                      </a:lnTo>
                      <a:lnTo>
                        <a:pt x="4" y="0"/>
                      </a:lnTo>
                      <a:lnTo>
                        <a:pt x="0" y="3"/>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3"/>
                <p:cNvSpPr>
                  <a:spLocks/>
                </p:cNvSpPr>
                <p:nvPr/>
              </p:nvSpPr>
              <p:spPr bwMode="auto">
                <a:xfrm>
                  <a:off x="4608" y="2283"/>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4"/>
                <p:cNvSpPr>
                  <a:spLocks/>
                </p:cNvSpPr>
                <p:nvPr/>
              </p:nvSpPr>
              <p:spPr bwMode="auto">
                <a:xfrm>
                  <a:off x="4608" y="2283"/>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5"/>
                <p:cNvSpPr>
                  <a:spLocks/>
                </p:cNvSpPr>
                <p:nvPr/>
              </p:nvSpPr>
              <p:spPr bwMode="auto">
                <a:xfrm>
                  <a:off x="4608" y="2334"/>
                  <a:ext cx="14" cy="10"/>
                </a:xfrm>
                <a:custGeom>
                  <a:avLst/>
                  <a:gdLst/>
                  <a:ahLst/>
                  <a:cxnLst>
                    <a:cxn ang="0">
                      <a:pos x="14" y="10"/>
                    </a:cxn>
                    <a:cxn ang="0">
                      <a:pos x="14" y="3"/>
                    </a:cxn>
                    <a:cxn ang="0">
                      <a:pos x="4" y="0"/>
                    </a:cxn>
                    <a:cxn ang="0">
                      <a:pos x="0" y="3"/>
                    </a:cxn>
                    <a:cxn ang="0">
                      <a:pos x="14" y="10"/>
                    </a:cxn>
                  </a:cxnLst>
                  <a:rect l="0" t="0" r="r" b="b"/>
                  <a:pathLst>
                    <a:path w="14" h="10">
                      <a:moveTo>
                        <a:pt x="14" y="10"/>
                      </a:moveTo>
                      <a:lnTo>
                        <a:pt x="14" y="3"/>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6"/>
                <p:cNvSpPr>
                  <a:spLocks/>
                </p:cNvSpPr>
                <p:nvPr/>
              </p:nvSpPr>
              <p:spPr bwMode="auto">
                <a:xfrm>
                  <a:off x="4591" y="2273"/>
                  <a:ext cx="11" cy="57"/>
                </a:xfrm>
                <a:custGeom>
                  <a:avLst/>
                  <a:gdLst/>
                  <a:ahLst/>
                  <a:cxnLst>
                    <a:cxn ang="0">
                      <a:pos x="0" y="50"/>
                    </a:cxn>
                    <a:cxn ang="0">
                      <a:pos x="0" y="0"/>
                    </a:cxn>
                    <a:cxn ang="0">
                      <a:pos x="11" y="6"/>
                    </a:cxn>
                    <a:cxn ang="0">
                      <a:pos x="11" y="57"/>
                    </a:cxn>
                    <a:cxn ang="0">
                      <a:pos x="0" y="50"/>
                    </a:cxn>
                  </a:cxnLst>
                  <a:rect l="0" t="0" r="r" b="b"/>
                  <a:pathLst>
                    <a:path w="11" h="57">
                      <a:moveTo>
                        <a:pt x="0" y="50"/>
                      </a:moveTo>
                      <a:lnTo>
                        <a:pt x="0" y="0"/>
                      </a:lnTo>
                      <a:lnTo>
                        <a:pt x="11" y="6"/>
                      </a:lnTo>
                      <a:lnTo>
                        <a:pt x="11"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Rectangle 387"/>
                <p:cNvSpPr>
                  <a:spLocks noChangeArrowheads="1"/>
                </p:cNvSpPr>
                <p:nvPr/>
              </p:nvSpPr>
              <p:spPr bwMode="auto">
                <a:xfrm>
                  <a:off x="4591" y="2273"/>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8"/>
                <p:cNvSpPr>
                  <a:spLocks/>
                </p:cNvSpPr>
                <p:nvPr/>
              </p:nvSpPr>
              <p:spPr bwMode="auto">
                <a:xfrm>
                  <a:off x="4591" y="2323"/>
                  <a:ext cx="11" cy="7"/>
                </a:xfrm>
                <a:custGeom>
                  <a:avLst/>
                  <a:gdLst/>
                  <a:ahLst/>
                  <a:cxnLst>
                    <a:cxn ang="0">
                      <a:pos x="11" y="7"/>
                    </a:cxn>
                    <a:cxn ang="0">
                      <a:pos x="11" y="4"/>
                    </a:cxn>
                    <a:cxn ang="0">
                      <a:pos x="4" y="0"/>
                    </a:cxn>
                    <a:cxn ang="0">
                      <a:pos x="0" y="0"/>
                    </a:cxn>
                    <a:cxn ang="0">
                      <a:pos x="11" y="7"/>
                    </a:cxn>
                  </a:cxnLst>
                  <a:rect l="0" t="0" r="r" b="b"/>
                  <a:pathLst>
                    <a:path w="11" h="7">
                      <a:moveTo>
                        <a:pt x="11" y="7"/>
                      </a:moveTo>
                      <a:lnTo>
                        <a:pt x="11" y="4"/>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89"/>
                <p:cNvSpPr>
                  <a:spLocks/>
                </p:cNvSpPr>
                <p:nvPr/>
              </p:nvSpPr>
              <p:spPr bwMode="auto">
                <a:xfrm>
                  <a:off x="4571" y="2262"/>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Rectangle 390"/>
                <p:cNvSpPr>
                  <a:spLocks noChangeArrowheads="1"/>
                </p:cNvSpPr>
                <p:nvPr/>
              </p:nvSpPr>
              <p:spPr bwMode="auto">
                <a:xfrm>
                  <a:off x="4571" y="2262"/>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1"/>
                <p:cNvSpPr>
                  <a:spLocks/>
                </p:cNvSpPr>
                <p:nvPr/>
              </p:nvSpPr>
              <p:spPr bwMode="auto">
                <a:xfrm>
                  <a:off x="4571" y="2313"/>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2"/>
                <p:cNvSpPr>
                  <a:spLocks/>
                </p:cNvSpPr>
                <p:nvPr/>
              </p:nvSpPr>
              <p:spPr bwMode="auto">
                <a:xfrm>
                  <a:off x="4554" y="2249"/>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393"/>
                <p:cNvSpPr>
                  <a:spLocks/>
                </p:cNvSpPr>
                <p:nvPr/>
              </p:nvSpPr>
              <p:spPr bwMode="auto">
                <a:xfrm>
                  <a:off x="4554" y="2249"/>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394"/>
                <p:cNvSpPr>
                  <a:spLocks/>
                </p:cNvSpPr>
                <p:nvPr/>
              </p:nvSpPr>
              <p:spPr bwMode="auto">
                <a:xfrm>
                  <a:off x="4554" y="2303"/>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395"/>
                <p:cNvSpPr>
                  <a:spLocks/>
                </p:cNvSpPr>
                <p:nvPr/>
              </p:nvSpPr>
              <p:spPr bwMode="auto">
                <a:xfrm>
                  <a:off x="4537" y="2239"/>
                  <a:ext cx="11" cy="61"/>
                </a:xfrm>
                <a:custGeom>
                  <a:avLst/>
                  <a:gdLst/>
                  <a:ahLst/>
                  <a:cxnLst>
                    <a:cxn ang="0">
                      <a:pos x="0" y="54"/>
                    </a:cxn>
                    <a:cxn ang="0">
                      <a:pos x="0" y="0"/>
                    </a:cxn>
                    <a:cxn ang="0">
                      <a:pos x="11" y="6"/>
                    </a:cxn>
                    <a:cxn ang="0">
                      <a:pos x="11" y="61"/>
                    </a:cxn>
                    <a:cxn ang="0">
                      <a:pos x="0" y="54"/>
                    </a:cxn>
                  </a:cxnLst>
                  <a:rect l="0" t="0" r="r" b="b"/>
                  <a:pathLst>
                    <a:path w="11" h="61">
                      <a:moveTo>
                        <a:pt x="0" y="54"/>
                      </a:moveTo>
                      <a:lnTo>
                        <a:pt x="0" y="0"/>
                      </a:lnTo>
                      <a:lnTo>
                        <a:pt x="11" y="6"/>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396"/>
                <p:cNvSpPr>
                  <a:spLocks/>
                </p:cNvSpPr>
                <p:nvPr/>
              </p:nvSpPr>
              <p:spPr bwMode="auto">
                <a:xfrm>
                  <a:off x="4537" y="2239"/>
                  <a:ext cx="4" cy="54"/>
                </a:xfrm>
                <a:custGeom>
                  <a:avLst/>
                  <a:gdLst/>
                  <a:ahLst/>
                  <a:cxnLst>
                    <a:cxn ang="0">
                      <a:pos x="0" y="54"/>
                    </a:cxn>
                    <a:cxn ang="0">
                      <a:pos x="0" y="54"/>
                    </a:cxn>
                    <a:cxn ang="0">
                      <a:pos x="4" y="3"/>
                    </a:cxn>
                    <a:cxn ang="0">
                      <a:pos x="0" y="0"/>
                    </a:cxn>
                    <a:cxn ang="0">
                      <a:pos x="0" y="54"/>
                    </a:cxn>
                  </a:cxnLst>
                  <a:rect l="0" t="0" r="r" b="b"/>
                  <a:pathLst>
                    <a:path w="4" h="54">
                      <a:moveTo>
                        <a:pt x="0" y="54"/>
                      </a:moveTo>
                      <a:lnTo>
                        <a:pt x="0"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397"/>
                <p:cNvSpPr>
                  <a:spLocks/>
                </p:cNvSpPr>
                <p:nvPr/>
              </p:nvSpPr>
              <p:spPr bwMode="auto">
                <a:xfrm>
                  <a:off x="4537" y="2293"/>
                  <a:ext cx="11" cy="7"/>
                </a:xfrm>
                <a:custGeom>
                  <a:avLst/>
                  <a:gdLst/>
                  <a:ahLst/>
                  <a:cxnLst>
                    <a:cxn ang="0">
                      <a:pos x="11" y="7"/>
                    </a:cxn>
                    <a:cxn ang="0">
                      <a:pos x="11" y="3"/>
                    </a:cxn>
                    <a:cxn ang="0">
                      <a:pos x="0" y="0"/>
                    </a:cxn>
                    <a:cxn ang="0">
                      <a:pos x="0" y="0"/>
                    </a:cxn>
                    <a:cxn ang="0">
                      <a:pos x="11" y="7"/>
                    </a:cxn>
                  </a:cxnLst>
                  <a:rect l="0" t="0" r="r" b="b"/>
                  <a:pathLst>
                    <a:path w="11" h="7">
                      <a:moveTo>
                        <a:pt x="11" y="7"/>
                      </a:moveTo>
                      <a:lnTo>
                        <a:pt x="11" y="3"/>
                      </a:lnTo>
                      <a:lnTo>
                        <a:pt x="0"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8"/>
                <p:cNvSpPr>
                  <a:spLocks/>
                </p:cNvSpPr>
                <p:nvPr/>
              </p:nvSpPr>
              <p:spPr bwMode="auto">
                <a:xfrm>
                  <a:off x="4517" y="2229"/>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399"/>
                <p:cNvSpPr>
                  <a:spLocks/>
                </p:cNvSpPr>
                <p:nvPr/>
              </p:nvSpPr>
              <p:spPr bwMode="auto">
                <a:xfrm>
                  <a:off x="4517" y="2229"/>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0"/>
                <p:cNvSpPr>
                  <a:spLocks/>
                </p:cNvSpPr>
                <p:nvPr/>
              </p:nvSpPr>
              <p:spPr bwMode="auto">
                <a:xfrm>
                  <a:off x="4517" y="2279"/>
                  <a:ext cx="14" cy="11"/>
                </a:xfrm>
                <a:custGeom>
                  <a:avLst/>
                  <a:gdLst/>
                  <a:ahLst/>
                  <a:cxnLst>
                    <a:cxn ang="0">
                      <a:pos x="14" y="11"/>
                    </a:cxn>
                    <a:cxn ang="0">
                      <a:pos x="14" y="7"/>
                    </a:cxn>
                    <a:cxn ang="0">
                      <a:pos x="4" y="0"/>
                    </a:cxn>
                    <a:cxn ang="0">
                      <a:pos x="0" y="4"/>
                    </a:cxn>
                    <a:cxn ang="0">
                      <a:pos x="14" y="11"/>
                    </a:cxn>
                  </a:cxnLst>
                  <a:rect l="0" t="0" r="r" b="b"/>
                  <a:pathLst>
                    <a:path w="14" h="11">
                      <a:moveTo>
                        <a:pt x="14" y="11"/>
                      </a:moveTo>
                      <a:lnTo>
                        <a:pt x="14" y="7"/>
                      </a:lnTo>
                      <a:lnTo>
                        <a:pt x="4" y="0"/>
                      </a:lnTo>
                      <a:lnTo>
                        <a:pt x="0" y="4"/>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1"/>
                <p:cNvSpPr>
                  <a:spLocks/>
                </p:cNvSpPr>
                <p:nvPr/>
              </p:nvSpPr>
              <p:spPr bwMode="auto">
                <a:xfrm>
                  <a:off x="4500" y="2218"/>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2"/>
                <p:cNvSpPr>
                  <a:spLocks/>
                </p:cNvSpPr>
                <p:nvPr/>
              </p:nvSpPr>
              <p:spPr bwMode="auto">
                <a:xfrm>
                  <a:off x="4500" y="2218"/>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3"/>
                <p:cNvSpPr>
                  <a:spLocks/>
                </p:cNvSpPr>
                <p:nvPr/>
              </p:nvSpPr>
              <p:spPr bwMode="auto">
                <a:xfrm>
                  <a:off x="4500" y="2269"/>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4"/>
                <p:cNvSpPr>
                  <a:spLocks/>
                </p:cNvSpPr>
                <p:nvPr/>
              </p:nvSpPr>
              <p:spPr bwMode="auto">
                <a:xfrm>
                  <a:off x="4480" y="2208"/>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5"/>
                <p:cNvSpPr>
                  <a:spLocks/>
                </p:cNvSpPr>
                <p:nvPr/>
              </p:nvSpPr>
              <p:spPr bwMode="auto">
                <a:xfrm>
                  <a:off x="4480" y="2208"/>
                  <a:ext cx="3" cy="54"/>
                </a:xfrm>
                <a:custGeom>
                  <a:avLst/>
                  <a:gdLst/>
                  <a:ahLst/>
                  <a:cxnLst>
                    <a:cxn ang="0">
                      <a:pos x="0" y="54"/>
                    </a:cxn>
                    <a:cxn ang="0">
                      <a:pos x="3" y="51"/>
                    </a:cxn>
                    <a:cxn ang="0">
                      <a:pos x="3" y="4"/>
                    </a:cxn>
                    <a:cxn ang="0">
                      <a:pos x="0" y="0"/>
                    </a:cxn>
                    <a:cxn ang="0">
                      <a:pos x="0" y="54"/>
                    </a:cxn>
                  </a:cxnLst>
                  <a:rect l="0" t="0" r="r" b="b"/>
                  <a:pathLst>
                    <a:path w="3" h="54">
                      <a:moveTo>
                        <a:pt x="0" y="54"/>
                      </a:moveTo>
                      <a:lnTo>
                        <a:pt x="3" y="51"/>
                      </a:lnTo>
                      <a:lnTo>
                        <a:pt x="3"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Freeform 407"/>
              <p:cNvSpPr>
                <a:spLocks/>
              </p:cNvSpPr>
              <p:nvPr/>
            </p:nvSpPr>
            <p:spPr bwMode="auto">
              <a:xfrm>
                <a:off x="7112000" y="3586163"/>
                <a:ext cx="22225" cy="15875"/>
              </a:xfrm>
              <a:custGeom>
                <a:avLst/>
                <a:gdLst/>
                <a:ahLst/>
                <a:cxnLst>
                  <a:cxn ang="0">
                    <a:pos x="14" y="10"/>
                  </a:cxn>
                  <a:cxn ang="0">
                    <a:pos x="14" y="7"/>
                  </a:cxn>
                  <a:cxn ang="0">
                    <a:pos x="3" y="0"/>
                  </a:cxn>
                  <a:cxn ang="0">
                    <a:pos x="0" y="3"/>
                  </a:cxn>
                  <a:cxn ang="0">
                    <a:pos x="14" y="10"/>
                  </a:cxn>
                </a:cxnLst>
                <a:rect l="0" t="0" r="r" b="b"/>
                <a:pathLst>
                  <a:path w="14" h="10">
                    <a:moveTo>
                      <a:pt x="14" y="10"/>
                    </a:moveTo>
                    <a:lnTo>
                      <a:pt x="14" y="7"/>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8"/>
              <p:cNvSpPr>
                <a:spLocks/>
              </p:cNvSpPr>
              <p:nvPr/>
            </p:nvSpPr>
            <p:spPr bwMode="auto">
              <a:xfrm>
                <a:off x="7085013" y="3489325"/>
                <a:ext cx="15875" cy="96838"/>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9"/>
              <p:cNvSpPr>
                <a:spLocks/>
              </p:cNvSpPr>
              <p:nvPr/>
            </p:nvSpPr>
            <p:spPr bwMode="auto">
              <a:xfrm>
                <a:off x="7085013" y="3489325"/>
                <a:ext cx="6350" cy="85725"/>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0"/>
              <p:cNvSpPr>
                <a:spLocks/>
              </p:cNvSpPr>
              <p:nvPr/>
            </p:nvSpPr>
            <p:spPr bwMode="auto">
              <a:xfrm>
                <a:off x="7085013" y="3570288"/>
                <a:ext cx="15875" cy="15875"/>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1"/>
              <p:cNvSpPr>
                <a:spLocks/>
              </p:cNvSpPr>
              <p:nvPr/>
            </p:nvSpPr>
            <p:spPr bwMode="auto">
              <a:xfrm>
                <a:off x="7058025" y="3473450"/>
                <a:ext cx="15875" cy="96838"/>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2"/>
              <p:cNvSpPr>
                <a:spLocks/>
              </p:cNvSpPr>
              <p:nvPr/>
            </p:nvSpPr>
            <p:spPr bwMode="auto">
              <a:xfrm>
                <a:off x="7058025" y="3473450"/>
                <a:ext cx="6350" cy="85725"/>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3"/>
              <p:cNvSpPr>
                <a:spLocks/>
              </p:cNvSpPr>
              <p:nvPr/>
            </p:nvSpPr>
            <p:spPr bwMode="auto">
              <a:xfrm>
                <a:off x="7058025" y="3554413"/>
                <a:ext cx="15875" cy="15875"/>
              </a:xfrm>
              <a:custGeom>
                <a:avLst/>
                <a:gdLst/>
                <a:ahLst/>
                <a:cxnLst>
                  <a:cxn ang="0">
                    <a:pos x="10" y="10"/>
                  </a:cxn>
                  <a:cxn ang="0">
                    <a:pos x="10" y="3"/>
                  </a:cxn>
                  <a:cxn ang="0">
                    <a:pos x="4" y="0"/>
                  </a:cxn>
                  <a:cxn ang="0">
                    <a:pos x="0" y="3"/>
                  </a:cxn>
                  <a:cxn ang="0">
                    <a:pos x="10" y="10"/>
                  </a:cxn>
                </a:cxnLst>
                <a:rect l="0" t="0" r="r" b="b"/>
                <a:pathLst>
                  <a:path w="10" h="10">
                    <a:moveTo>
                      <a:pt x="10" y="10"/>
                    </a:moveTo>
                    <a:lnTo>
                      <a:pt x="10" y="3"/>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14"/>
              <p:cNvSpPr>
                <a:spLocks/>
              </p:cNvSpPr>
              <p:nvPr/>
            </p:nvSpPr>
            <p:spPr bwMode="auto">
              <a:xfrm>
                <a:off x="7026275" y="3457575"/>
                <a:ext cx="22225" cy="90488"/>
              </a:xfrm>
              <a:custGeom>
                <a:avLst/>
                <a:gdLst/>
                <a:ahLst/>
                <a:cxnLst>
                  <a:cxn ang="0">
                    <a:pos x="0" y="51"/>
                  </a:cxn>
                  <a:cxn ang="0">
                    <a:pos x="0" y="0"/>
                  </a:cxn>
                  <a:cxn ang="0">
                    <a:pos x="14" y="7"/>
                  </a:cxn>
                  <a:cxn ang="0">
                    <a:pos x="14" y="57"/>
                  </a:cxn>
                  <a:cxn ang="0">
                    <a:pos x="0" y="51"/>
                  </a:cxn>
                </a:cxnLst>
                <a:rect l="0" t="0" r="r" b="b"/>
                <a:pathLst>
                  <a:path w="14" h="57">
                    <a:moveTo>
                      <a:pt x="0" y="51"/>
                    </a:moveTo>
                    <a:lnTo>
                      <a:pt x="0" y="0"/>
                    </a:lnTo>
                    <a:lnTo>
                      <a:pt x="14" y="7"/>
                    </a:lnTo>
                    <a:lnTo>
                      <a:pt x="14"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15"/>
              <p:cNvSpPr>
                <a:spLocks noChangeArrowheads="1"/>
              </p:cNvSpPr>
              <p:nvPr/>
            </p:nvSpPr>
            <p:spPr bwMode="auto">
              <a:xfrm>
                <a:off x="7026275" y="3457575"/>
                <a:ext cx="4763" cy="809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16"/>
              <p:cNvSpPr>
                <a:spLocks/>
              </p:cNvSpPr>
              <p:nvPr/>
            </p:nvSpPr>
            <p:spPr bwMode="auto">
              <a:xfrm>
                <a:off x="7026275" y="3538538"/>
                <a:ext cx="22225" cy="9525"/>
              </a:xfrm>
              <a:custGeom>
                <a:avLst/>
                <a:gdLst/>
                <a:ahLst/>
                <a:cxnLst>
                  <a:cxn ang="0">
                    <a:pos x="14" y="6"/>
                  </a:cxn>
                  <a:cxn ang="0">
                    <a:pos x="14" y="3"/>
                  </a:cxn>
                  <a:cxn ang="0">
                    <a:pos x="3" y="0"/>
                  </a:cxn>
                  <a:cxn ang="0">
                    <a:pos x="0" y="0"/>
                  </a:cxn>
                  <a:cxn ang="0">
                    <a:pos x="14" y="6"/>
                  </a:cxn>
                </a:cxnLst>
                <a:rect l="0" t="0" r="r" b="b"/>
                <a:pathLst>
                  <a:path w="14" h="6">
                    <a:moveTo>
                      <a:pt x="14" y="6"/>
                    </a:moveTo>
                    <a:lnTo>
                      <a:pt x="14" y="3"/>
                    </a:lnTo>
                    <a:lnTo>
                      <a:pt x="3"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17"/>
              <p:cNvSpPr>
                <a:spLocks/>
              </p:cNvSpPr>
              <p:nvPr/>
            </p:nvSpPr>
            <p:spPr bwMode="auto">
              <a:xfrm>
                <a:off x="6999288" y="3441700"/>
                <a:ext cx="15875" cy="90488"/>
              </a:xfrm>
              <a:custGeom>
                <a:avLst/>
                <a:gdLst/>
                <a:ahLst/>
                <a:cxnLst>
                  <a:cxn ang="0">
                    <a:pos x="0" y="50"/>
                  </a:cxn>
                  <a:cxn ang="0">
                    <a:pos x="0" y="0"/>
                  </a:cxn>
                  <a:cxn ang="0">
                    <a:pos x="10" y="6"/>
                  </a:cxn>
                  <a:cxn ang="0">
                    <a:pos x="10" y="57"/>
                  </a:cxn>
                  <a:cxn ang="0">
                    <a:pos x="0" y="50"/>
                  </a:cxn>
                </a:cxnLst>
                <a:rect l="0" t="0" r="r" b="b"/>
                <a:pathLst>
                  <a:path w="10" h="57">
                    <a:moveTo>
                      <a:pt x="0" y="50"/>
                    </a:moveTo>
                    <a:lnTo>
                      <a:pt x="0" y="0"/>
                    </a:lnTo>
                    <a:lnTo>
                      <a:pt x="10" y="6"/>
                    </a:lnTo>
                    <a:lnTo>
                      <a:pt x="10"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18"/>
              <p:cNvSpPr>
                <a:spLocks noChangeArrowheads="1"/>
              </p:cNvSpPr>
              <p:nvPr/>
            </p:nvSpPr>
            <p:spPr bwMode="auto">
              <a:xfrm>
                <a:off x="6999288" y="3441700"/>
                <a:ext cx="6350" cy="7937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9"/>
              <p:cNvSpPr>
                <a:spLocks/>
              </p:cNvSpPr>
              <p:nvPr/>
            </p:nvSpPr>
            <p:spPr bwMode="auto">
              <a:xfrm>
                <a:off x="6999288" y="3521075"/>
                <a:ext cx="15875" cy="11113"/>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0"/>
              <p:cNvSpPr>
                <a:spLocks/>
              </p:cNvSpPr>
              <p:nvPr/>
            </p:nvSpPr>
            <p:spPr bwMode="auto">
              <a:xfrm>
                <a:off x="6565900" y="3178175"/>
                <a:ext cx="42863" cy="58738"/>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21"/>
              <p:cNvSpPr>
                <a:spLocks/>
              </p:cNvSpPr>
              <p:nvPr/>
            </p:nvSpPr>
            <p:spPr bwMode="auto">
              <a:xfrm>
                <a:off x="6602413" y="3205163"/>
                <a:ext cx="6350" cy="26988"/>
              </a:xfrm>
              <a:custGeom>
                <a:avLst/>
                <a:gdLst/>
                <a:ahLst/>
                <a:cxnLst>
                  <a:cxn ang="0">
                    <a:pos x="0" y="3"/>
                  </a:cxn>
                  <a:cxn ang="0">
                    <a:pos x="4" y="0"/>
                  </a:cxn>
                  <a:cxn ang="0">
                    <a:pos x="4" y="17"/>
                  </a:cxn>
                  <a:cxn ang="0">
                    <a:pos x="0" y="17"/>
                  </a:cxn>
                  <a:cxn ang="0">
                    <a:pos x="0" y="3"/>
                  </a:cxn>
                </a:cxnLst>
                <a:rect l="0" t="0" r="r" b="b"/>
                <a:pathLst>
                  <a:path w="4" h="17">
                    <a:moveTo>
                      <a:pt x="0" y="3"/>
                    </a:moveTo>
                    <a:lnTo>
                      <a:pt x="4" y="0"/>
                    </a:lnTo>
                    <a:lnTo>
                      <a:pt x="4" y="17"/>
                    </a:lnTo>
                    <a:lnTo>
                      <a:pt x="0" y="17"/>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22"/>
              <p:cNvSpPr>
                <a:spLocks/>
              </p:cNvSpPr>
              <p:nvPr/>
            </p:nvSpPr>
            <p:spPr bwMode="auto">
              <a:xfrm>
                <a:off x="6559550" y="3178175"/>
                <a:ext cx="49213" cy="31750"/>
              </a:xfrm>
              <a:custGeom>
                <a:avLst/>
                <a:gdLst/>
                <a:ahLst/>
                <a:cxnLst>
                  <a:cxn ang="0">
                    <a:pos x="0" y="3"/>
                  </a:cxn>
                  <a:cxn ang="0">
                    <a:pos x="4" y="0"/>
                  </a:cxn>
                  <a:cxn ang="0">
                    <a:pos x="31" y="17"/>
                  </a:cxn>
                  <a:cxn ang="0">
                    <a:pos x="27" y="20"/>
                  </a:cxn>
                  <a:cxn ang="0">
                    <a:pos x="0" y="3"/>
                  </a:cxn>
                </a:cxnLst>
                <a:rect l="0" t="0" r="r" b="b"/>
                <a:pathLst>
                  <a:path w="31" h="20">
                    <a:moveTo>
                      <a:pt x="0" y="3"/>
                    </a:moveTo>
                    <a:lnTo>
                      <a:pt x="4" y="0"/>
                    </a:lnTo>
                    <a:lnTo>
                      <a:pt x="31" y="17"/>
                    </a:lnTo>
                    <a:lnTo>
                      <a:pt x="27" y="20"/>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23"/>
              <p:cNvSpPr>
                <a:spLocks/>
              </p:cNvSpPr>
              <p:nvPr/>
            </p:nvSpPr>
            <p:spPr bwMode="auto">
              <a:xfrm>
                <a:off x="6559550" y="3182938"/>
                <a:ext cx="42863" cy="49213"/>
              </a:xfrm>
              <a:custGeom>
                <a:avLst/>
                <a:gdLst/>
                <a:ahLst/>
                <a:cxnLst>
                  <a:cxn ang="0">
                    <a:pos x="27" y="17"/>
                  </a:cxn>
                  <a:cxn ang="0">
                    <a:pos x="27" y="31"/>
                  </a:cxn>
                  <a:cxn ang="0">
                    <a:pos x="0" y="17"/>
                  </a:cxn>
                  <a:cxn ang="0">
                    <a:pos x="0" y="0"/>
                  </a:cxn>
                  <a:cxn ang="0">
                    <a:pos x="27" y="17"/>
                  </a:cxn>
                </a:cxnLst>
                <a:rect l="0" t="0" r="r" b="b"/>
                <a:pathLst>
                  <a:path w="27" h="31">
                    <a:moveTo>
                      <a:pt x="27" y="17"/>
                    </a:moveTo>
                    <a:lnTo>
                      <a:pt x="27" y="31"/>
                    </a:lnTo>
                    <a:lnTo>
                      <a:pt x="0" y="17"/>
                    </a:lnTo>
                    <a:lnTo>
                      <a:pt x="0" y="0"/>
                    </a:lnTo>
                    <a:lnTo>
                      <a:pt x="27" y="17"/>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24"/>
              <p:cNvSpPr>
                <a:spLocks/>
              </p:cNvSpPr>
              <p:nvPr/>
            </p:nvSpPr>
            <p:spPr bwMode="auto">
              <a:xfrm>
                <a:off x="7310438" y="2817813"/>
                <a:ext cx="990600" cy="2505075"/>
              </a:xfrm>
              <a:custGeom>
                <a:avLst/>
                <a:gdLst/>
                <a:ahLst/>
                <a:cxnLst>
                  <a:cxn ang="0">
                    <a:pos x="0" y="365"/>
                  </a:cxn>
                  <a:cxn ang="0">
                    <a:pos x="624" y="0"/>
                  </a:cxn>
                  <a:cxn ang="0">
                    <a:pos x="624" y="1212"/>
                  </a:cxn>
                  <a:cxn ang="0">
                    <a:pos x="0" y="1578"/>
                  </a:cxn>
                  <a:cxn ang="0">
                    <a:pos x="0" y="365"/>
                  </a:cxn>
                </a:cxnLst>
                <a:rect l="0" t="0" r="r" b="b"/>
                <a:pathLst>
                  <a:path w="624" h="1578">
                    <a:moveTo>
                      <a:pt x="0" y="365"/>
                    </a:moveTo>
                    <a:lnTo>
                      <a:pt x="624" y="0"/>
                    </a:lnTo>
                    <a:lnTo>
                      <a:pt x="624" y="1212"/>
                    </a:lnTo>
                    <a:lnTo>
                      <a:pt x="0" y="1578"/>
                    </a:lnTo>
                    <a:lnTo>
                      <a:pt x="0" y="365"/>
                    </a:lnTo>
                    <a:close/>
                  </a:path>
                </a:pathLst>
              </a:custGeom>
              <a:solidFill>
                <a:srgbClr val="0D0D0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25"/>
              <p:cNvSpPr>
                <a:spLocks/>
              </p:cNvSpPr>
              <p:nvPr/>
            </p:nvSpPr>
            <p:spPr bwMode="auto">
              <a:xfrm>
                <a:off x="7310438" y="3392488"/>
                <a:ext cx="11113" cy="1930400"/>
              </a:xfrm>
              <a:custGeom>
                <a:avLst/>
                <a:gdLst/>
                <a:ahLst/>
                <a:cxnLst>
                  <a:cxn ang="0">
                    <a:pos x="0" y="3"/>
                  </a:cxn>
                  <a:cxn ang="0">
                    <a:pos x="7" y="0"/>
                  </a:cxn>
                  <a:cxn ang="0">
                    <a:pos x="7" y="1213"/>
                  </a:cxn>
                  <a:cxn ang="0">
                    <a:pos x="0" y="1216"/>
                  </a:cxn>
                  <a:cxn ang="0">
                    <a:pos x="0" y="3"/>
                  </a:cxn>
                </a:cxnLst>
                <a:rect l="0" t="0" r="r" b="b"/>
                <a:pathLst>
                  <a:path w="7" h="1216">
                    <a:moveTo>
                      <a:pt x="0" y="3"/>
                    </a:moveTo>
                    <a:lnTo>
                      <a:pt x="7" y="0"/>
                    </a:lnTo>
                    <a:lnTo>
                      <a:pt x="7" y="1213"/>
                    </a:lnTo>
                    <a:lnTo>
                      <a:pt x="0" y="1216"/>
                    </a:lnTo>
                    <a:lnTo>
                      <a:pt x="0" y="3"/>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26"/>
              <p:cNvSpPr>
                <a:spLocks/>
              </p:cNvSpPr>
              <p:nvPr/>
            </p:nvSpPr>
            <p:spPr bwMode="auto">
              <a:xfrm>
                <a:off x="6523038" y="3038475"/>
                <a:ext cx="26988" cy="1719263"/>
              </a:xfrm>
              <a:custGeom>
                <a:avLst/>
                <a:gdLst/>
                <a:ahLst/>
                <a:cxnLst>
                  <a:cxn ang="0">
                    <a:pos x="3" y="10"/>
                  </a:cxn>
                  <a:cxn ang="0">
                    <a:pos x="17" y="0"/>
                  </a:cxn>
                  <a:cxn ang="0">
                    <a:pos x="17" y="1070"/>
                  </a:cxn>
                  <a:cxn ang="0">
                    <a:pos x="0" y="1083"/>
                  </a:cxn>
                  <a:cxn ang="0">
                    <a:pos x="3" y="10"/>
                  </a:cxn>
                </a:cxnLst>
                <a:rect l="0" t="0" r="r" b="b"/>
                <a:pathLst>
                  <a:path w="17" h="1083">
                    <a:moveTo>
                      <a:pt x="3" y="10"/>
                    </a:moveTo>
                    <a:lnTo>
                      <a:pt x="17" y="0"/>
                    </a:lnTo>
                    <a:lnTo>
                      <a:pt x="17" y="1070"/>
                    </a:lnTo>
                    <a:lnTo>
                      <a:pt x="0" y="1083"/>
                    </a:lnTo>
                    <a:lnTo>
                      <a:pt x="3"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27"/>
              <p:cNvSpPr>
                <a:spLocks/>
              </p:cNvSpPr>
              <p:nvPr/>
            </p:nvSpPr>
            <p:spPr bwMode="auto">
              <a:xfrm>
                <a:off x="6383338" y="2279650"/>
                <a:ext cx="1917700" cy="1117600"/>
              </a:xfrm>
              <a:custGeom>
                <a:avLst/>
                <a:gdLst/>
                <a:ahLst/>
                <a:cxnLst>
                  <a:cxn ang="0">
                    <a:pos x="0" y="366"/>
                  </a:cxn>
                  <a:cxn ang="0">
                    <a:pos x="628" y="0"/>
                  </a:cxn>
                  <a:cxn ang="0">
                    <a:pos x="1208" y="339"/>
                  </a:cxn>
                  <a:cxn ang="0">
                    <a:pos x="584" y="704"/>
                  </a:cxn>
                  <a:cxn ang="0">
                    <a:pos x="0" y="366"/>
                  </a:cxn>
                </a:cxnLst>
                <a:rect l="0" t="0" r="r" b="b"/>
                <a:pathLst>
                  <a:path w="1208" h="704">
                    <a:moveTo>
                      <a:pt x="0" y="366"/>
                    </a:moveTo>
                    <a:lnTo>
                      <a:pt x="628" y="0"/>
                    </a:lnTo>
                    <a:lnTo>
                      <a:pt x="1208" y="339"/>
                    </a:lnTo>
                    <a:lnTo>
                      <a:pt x="584" y="704"/>
                    </a:lnTo>
                    <a:lnTo>
                      <a:pt x="0" y="36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28"/>
              <p:cNvSpPr>
                <a:spLocks/>
              </p:cNvSpPr>
              <p:nvPr/>
            </p:nvSpPr>
            <p:spPr bwMode="auto">
              <a:xfrm>
                <a:off x="6383338" y="2854325"/>
                <a:ext cx="938213" cy="542925"/>
              </a:xfrm>
              <a:custGeom>
                <a:avLst/>
                <a:gdLst/>
                <a:ahLst/>
                <a:cxnLst>
                  <a:cxn ang="0">
                    <a:pos x="0" y="4"/>
                  </a:cxn>
                  <a:cxn ang="0">
                    <a:pos x="7" y="0"/>
                  </a:cxn>
                  <a:cxn ang="0">
                    <a:pos x="591" y="339"/>
                  </a:cxn>
                  <a:cxn ang="0">
                    <a:pos x="584" y="342"/>
                  </a:cxn>
                  <a:cxn ang="0">
                    <a:pos x="0" y="4"/>
                  </a:cxn>
                </a:cxnLst>
                <a:rect l="0" t="0" r="r" b="b"/>
                <a:pathLst>
                  <a:path w="591" h="342">
                    <a:moveTo>
                      <a:pt x="0" y="4"/>
                    </a:moveTo>
                    <a:lnTo>
                      <a:pt x="7" y="0"/>
                    </a:lnTo>
                    <a:lnTo>
                      <a:pt x="591" y="339"/>
                    </a:lnTo>
                    <a:lnTo>
                      <a:pt x="584" y="342"/>
                    </a:lnTo>
                    <a:lnTo>
                      <a:pt x="0" y="4"/>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29"/>
              <p:cNvSpPr>
                <a:spLocks/>
              </p:cNvSpPr>
              <p:nvPr/>
            </p:nvSpPr>
            <p:spPr bwMode="auto">
              <a:xfrm>
                <a:off x="6523038" y="4737100"/>
                <a:ext cx="620713" cy="365125"/>
              </a:xfrm>
              <a:custGeom>
                <a:avLst/>
                <a:gdLst/>
                <a:ahLst/>
                <a:cxnLst>
                  <a:cxn ang="0">
                    <a:pos x="0" y="13"/>
                  </a:cxn>
                  <a:cxn ang="0">
                    <a:pos x="17" y="0"/>
                  </a:cxn>
                  <a:cxn ang="0">
                    <a:pos x="391" y="220"/>
                  </a:cxn>
                  <a:cxn ang="0">
                    <a:pos x="378" y="230"/>
                  </a:cxn>
                  <a:cxn ang="0">
                    <a:pos x="0" y="13"/>
                  </a:cxn>
                </a:cxnLst>
                <a:rect l="0" t="0" r="r" b="b"/>
                <a:pathLst>
                  <a:path w="391" h="230">
                    <a:moveTo>
                      <a:pt x="0" y="13"/>
                    </a:moveTo>
                    <a:lnTo>
                      <a:pt x="17" y="0"/>
                    </a:lnTo>
                    <a:lnTo>
                      <a:pt x="391" y="220"/>
                    </a:lnTo>
                    <a:lnTo>
                      <a:pt x="378" y="230"/>
                    </a:lnTo>
                    <a:lnTo>
                      <a:pt x="0" y="13"/>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30"/>
              <p:cNvSpPr>
                <a:spLocks noEditPoints="1"/>
              </p:cNvSpPr>
              <p:nvPr/>
            </p:nvSpPr>
            <p:spPr bwMode="auto">
              <a:xfrm>
                <a:off x="6383338" y="2860675"/>
                <a:ext cx="927100" cy="2462213"/>
              </a:xfrm>
              <a:custGeom>
                <a:avLst/>
                <a:gdLst/>
                <a:ahLst/>
                <a:cxnLst>
                  <a:cxn ang="0">
                    <a:pos x="0" y="0"/>
                  </a:cxn>
                  <a:cxn ang="0">
                    <a:pos x="0" y="1212"/>
                  </a:cxn>
                  <a:cxn ang="0">
                    <a:pos x="584" y="1551"/>
                  </a:cxn>
                  <a:cxn ang="0">
                    <a:pos x="584" y="338"/>
                  </a:cxn>
                  <a:cxn ang="0">
                    <a:pos x="0" y="0"/>
                  </a:cxn>
                  <a:cxn ang="0">
                    <a:pos x="466" y="1412"/>
                  </a:cxn>
                  <a:cxn ang="0">
                    <a:pos x="88" y="1195"/>
                  </a:cxn>
                  <a:cxn ang="0">
                    <a:pos x="91" y="122"/>
                  </a:cxn>
                  <a:cxn ang="0">
                    <a:pos x="466" y="338"/>
                  </a:cxn>
                  <a:cxn ang="0">
                    <a:pos x="466" y="1412"/>
                  </a:cxn>
                </a:cxnLst>
                <a:rect l="0" t="0" r="r" b="b"/>
                <a:pathLst>
                  <a:path w="584" h="1551">
                    <a:moveTo>
                      <a:pt x="0" y="0"/>
                    </a:moveTo>
                    <a:lnTo>
                      <a:pt x="0" y="1212"/>
                    </a:lnTo>
                    <a:lnTo>
                      <a:pt x="584" y="1551"/>
                    </a:lnTo>
                    <a:lnTo>
                      <a:pt x="584" y="338"/>
                    </a:lnTo>
                    <a:lnTo>
                      <a:pt x="0" y="0"/>
                    </a:lnTo>
                    <a:close/>
                    <a:moveTo>
                      <a:pt x="466" y="1412"/>
                    </a:moveTo>
                    <a:lnTo>
                      <a:pt x="88" y="1195"/>
                    </a:lnTo>
                    <a:lnTo>
                      <a:pt x="91" y="122"/>
                    </a:lnTo>
                    <a:lnTo>
                      <a:pt x="466" y="338"/>
                    </a:lnTo>
                    <a:lnTo>
                      <a:pt x="466" y="141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31"/>
              <p:cNvSpPr>
                <a:spLocks/>
              </p:cNvSpPr>
              <p:nvPr/>
            </p:nvSpPr>
            <p:spPr bwMode="auto">
              <a:xfrm>
                <a:off x="6726238" y="3090863"/>
                <a:ext cx="203200" cy="150813"/>
              </a:xfrm>
              <a:custGeom>
                <a:avLst/>
                <a:gdLst/>
                <a:ahLst/>
                <a:cxnLst>
                  <a:cxn ang="0">
                    <a:pos x="128" y="75"/>
                  </a:cxn>
                  <a:cxn ang="0">
                    <a:pos x="128" y="95"/>
                  </a:cxn>
                  <a:cxn ang="0">
                    <a:pos x="0" y="21"/>
                  </a:cxn>
                  <a:cxn ang="0">
                    <a:pos x="0" y="0"/>
                  </a:cxn>
                  <a:cxn ang="0">
                    <a:pos x="128" y="75"/>
                  </a:cxn>
                </a:cxnLst>
                <a:rect l="0" t="0" r="r" b="b"/>
                <a:pathLst>
                  <a:path w="128" h="95">
                    <a:moveTo>
                      <a:pt x="128" y="75"/>
                    </a:moveTo>
                    <a:lnTo>
                      <a:pt x="128" y="95"/>
                    </a:lnTo>
                    <a:lnTo>
                      <a:pt x="0" y="21"/>
                    </a:lnTo>
                    <a:lnTo>
                      <a:pt x="0" y="0"/>
                    </a:lnTo>
                    <a:lnTo>
                      <a:pt x="128" y="75"/>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32"/>
              <p:cNvSpPr>
                <a:spLocks/>
              </p:cNvSpPr>
              <p:nvPr/>
            </p:nvSpPr>
            <p:spPr bwMode="auto">
              <a:xfrm>
                <a:off x="6726238" y="3086100"/>
                <a:ext cx="214313" cy="123825"/>
              </a:xfrm>
              <a:custGeom>
                <a:avLst/>
                <a:gdLst/>
                <a:ahLst/>
                <a:cxnLst>
                  <a:cxn ang="0">
                    <a:pos x="0" y="3"/>
                  </a:cxn>
                  <a:cxn ang="0">
                    <a:pos x="10" y="0"/>
                  </a:cxn>
                  <a:cxn ang="0">
                    <a:pos x="135" y="75"/>
                  </a:cxn>
                  <a:cxn ang="0">
                    <a:pos x="128" y="78"/>
                  </a:cxn>
                  <a:cxn ang="0">
                    <a:pos x="0" y="3"/>
                  </a:cxn>
                </a:cxnLst>
                <a:rect l="0" t="0" r="r" b="b"/>
                <a:pathLst>
                  <a:path w="135" h="78">
                    <a:moveTo>
                      <a:pt x="0" y="3"/>
                    </a:moveTo>
                    <a:lnTo>
                      <a:pt x="10" y="0"/>
                    </a:lnTo>
                    <a:lnTo>
                      <a:pt x="135" y="75"/>
                    </a:lnTo>
                    <a:lnTo>
                      <a:pt x="128" y="78"/>
                    </a:lnTo>
                    <a:lnTo>
                      <a:pt x="0" y="3"/>
                    </a:lnTo>
                    <a:close/>
                  </a:path>
                </a:pathLst>
              </a:custGeom>
              <a:solidFill>
                <a:srgbClr val="FFD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33"/>
              <p:cNvSpPr>
                <a:spLocks/>
              </p:cNvSpPr>
              <p:nvPr/>
            </p:nvSpPr>
            <p:spPr bwMode="auto">
              <a:xfrm>
                <a:off x="6929438" y="3205163"/>
                <a:ext cx="11113" cy="36513"/>
              </a:xfrm>
              <a:custGeom>
                <a:avLst/>
                <a:gdLst/>
                <a:ahLst/>
                <a:cxnLst>
                  <a:cxn ang="0">
                    <a:pos x="0" y="3"/>
                  </a:cxn>
                  <a:cxn ang="0">
                    <a:pos x="7" y="0"/>
                  </a:cxn>
                  <a:cxn ang="0">
                    <a:pos x="7" y="20"/>
                  </a:cxn>
                  <a:cxn ang="0">
                    <a:pos x="0" y="23"/>
                  </a:cxn>
                  <a:cxn ang="0">
                    <a:pos x="0" y="3"/>
                  </a:cxn>
                </a:cxnLst>
                <a:rect l="0" t="0" r="r" b="b"/>
                <a:pathLst>
                  <a:path w="7" h="23">
                    <a:moveTo>
                      <a:pt x="0" y="3"/>
                    </a:moveTo>
                    <a:lnTo>
                      <a:pt x="7" y="0"/>
                    </a:lnTo>
                    <a:lnTo>
                      <a:pt x="7" y="20"/>
                    </a:lnTo>
                    <a:lnTo>
                      <a:pt x="0" y="23"/>
                    </a:lnTo>
                    <a:lnTo>
                      <a:pt x="0" y="3"/>
                    </a:lnTo>
                    <a:close/>
                  </a:path>
                </a:pathLst>
              </a:custGeom>
              <a:solidFill>
                <a:srgbClr val="B382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8" name="Oval Callout 467"/>
            <p:cNvSpPr/>
            <p:nvPr/>
          </p:nvSpPr>
          <p:spPr>
            <a:xfrm flipH="1">
              <a:off x="4876800" y="4114800"/>
              <a:ext cx="3581400" cy="1219200"/>
            </a:xfrm>
            <a:prstGeom prst="wedgeEllipseCallou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en-US" dirty="0" smtClean="0"/>
                <a:t>Network Power Cost</a:t>
              </a:r>
            </a:p>
            <a:p>
              <a:r>
                <a:rPr lang="en-US" dirty="0" smtClean="0"/>
                <a:t>Network Delay</a:t>
              </a:r>
            </a:p>
            <a:p>
              <a:r>
                <a:rPr lang="en-US" dirty="0" smtClean="0"/>
                <a:t>Computational Delay </a:t>
              </a:r>
              <a:endParaRPr lang="en-US" dirty="0"/>
            </a:p>
          </p:txBody>
        </p:sp>
      </p:grpSp>
      <p:grpSp>
        <p:nvGrpSpPr>
          <p:cNvPr id="473" name="Group 472"/>
          <p:cNvGrpSpPr/>
          <p:nvPr/>
        </p:nvGrpSpPr>
        <p:grpSpPr>
          <a:xfrm>
            <a:off x="98234" y="4039516"/>
            <a:ext cx="3787966" cy="2721166"/>
            <a:chOff x="98234" y="4114800"/>
            <a:chExt cx="3787966" cy="2721166"/>
          </a:xfrm>
        </p:grpSpPr>
        <p:sp>
          <p:nvSpPr>
            <p:cNvPr id="467" name="Oval Callout 466"/>
            <p:cNvSpPr/>
            <p:nvPr/>
          </p:nvSpPr>
          <p:spPr>
            <a:xfrm>
              <a:off x="304800" y="4114800"/>
              <a:ext cx="3581400" cy="1219200"/>
            </a:xfrm>
            <a:prstGeom prst="wedgeEllipseCallou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r"/>
              <a:r>
                <a:rPr lang="en-US" dirty="0" smtClean="0"/>
                <a:t>Computational Power Cost</a:t>
              </a:r>
            </a:p>
            <a:p>
              <a:pPr algn="r"/>
              <a:r>
                <a:rPr lang="en-US" dirty="0" smtClean="0"/>
                <a:t>Computational Delay </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98234" y="5249502"/>
              <a:ext cx="838200" cy="1586464"/>
            </a:xfrm>
            <a:prstGeom prst="rect">
              <a:avLst/>
            </a:prstGeom>
            <a:noFill/>
            <a:ln w="9525">
              <a:noFill/>
              <a:miter lim="800000"/>
              <a:headEnd/>
              <a:tailEnd/>
            </a:ln>
          </p:spPr>
        </p:pic>
      </p:grpSp>
      <p:sp>
        <p:nvSpPr>
          <p:cNvPr id="466" name="Down Arrow 465"/>
          <p:cNvSpPr/>
          <p:nvPr/>
        </p:nvSpPr>
        <p:spPr>
          <a:xfrm>
            <a:off x="3810000" y="4114800"/>
            <a:ext cx="1219200" cy="2176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2000" dirty="0" smtClean="0"/>
              <a:t>Annotated Callgraph</a:t>
            </a:r>
            <a:endParaRPr lang="en-US" sz="2000" dirty="0"/>
          </a:p>
        </p:txBody>
      </p:sp>
      <p:sp>
        <p:nvSpPr>
          <p:cNvPr id="470" name="TextBox 469"/>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526288354"/>
      </p:ext>
    </p:extLst>
  </p:cSld>
  <p:clrMapOvr>
    <a:masterClrMapping/>
  </p:clrMapOvr>
  <p:transition xmlns:p14="http://schemas.microsoft.com/office/powerpoint/2010/main" advTm="5892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Mobile cloud platform services </a:t>
            </a:r>
            <a:endParaRPr lang="en-US" dirty="0" smtClean="0"/>
          </a:p>
          <a:p>
            <a:r>
              <a:rPr lang="en-US" dirty="0" smtClean="0"/>
              <a:t>Existing </a:t>
            </a:r>
            <a:r>
              <a:rPr lang="en-US" dirty="0" smtClean="0"/>
              <a:t>programming model for code offloading</a:t>
            </a:r>
          </a:p>
          <a:p>
            <a:pPr lvl="1"/>
            <a:r>
              <a:rPr lang="en-US" dirty="0" smtClean="0"/>
              <a:t>MAUI </a:t>
            </a:r>
            <a:endParaRPr lang="en-US" dirty="0"/>
          </a:p>
          <a:p>
            <a:pPr lvl="1"/>
            <a:r>
              <a:rPr lang="en-US" dirty="0" smtClean="0"/>
              <a:t>Odessa</a:t>
            </a:r>
            <a:endParaRPr lang="en-US" dirty="0" smtClean="0"/>
          </a:p>
          <a:p>
            <a:pPr lvl="1"/>
            <a:r>
              <a:rPr lang="en-US" dirty="0" err="1" smtClean="0"/>
              <a:t>CloneCloud</a:t>
            </a:r>
            <a:endParaRPr lang="en-US" dirty="0" smtClean="0"/>
          </a:p>
          <a:p>
            <a:pPr lvl="1"/>
            <a:r>
              <a:rPr lang="en-US" dirty="0" smtClean="0"/>
              <a:t>COMET: code offloading using </a:t>
            </a:r>
            <a:r>
              <a:rPr lang="en-US" dirty="0" smtClean="0"/>
              <a:t>distributed shared memory</a:t>
            </a:r>
            <a:endParaRPr lang="en-US" dirty="0" smtClean="0"/>
          </a:p>
          <a:p>
            <a:r>
              <a:rPr lang="en-US" dirty="0" smtClean="0"/>
              <a:t>Advancing the state of mobile </a:t>
            </a:r>
            <a:r>
              <a:rPr lang="en-US" dirty="0"/>
              <a:t>cloud </a:t>
            </a:r>
            <a:r>
              <a:rPr lang="en-US" dirty="0" smtClean="0"/>
              <a:t>computing</a:t>
            </a:r>
            <a:endParaRPr lang="en-US" dirty="0" smtClean="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22373989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590800" y="3200400"/>
            <a:ext cx="3276600" cy="1828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4572000" y="4953000"/>
            <a:ext cx="4572000" cy="1905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2743200" y="1524000"/>
            <a:ext cx="8991600" cy="533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MAUI Solver</a:t>
            </a:r>
            <a:endParaRPr lang="en-US" dirty="0"/>
          </a:p>
        </p:txBody>
      </p:sp>
      <p:sp>
        <p:nvSpPr>
          <p:cNvPr id="6" name="Oval 5"/>
          <p:cNvSpPr/>
          <p:nvPr/>
        </p:nvSpPr>
        <p:spPr>
          <a:xfrm>
            <a:off x="3124200" y="3385088"/>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i="1" dirty="0">
              <a:solidFill>
                <a:schemeClr val="tx1"/>
              </a:solidFill>
            </a:endParaRPr>
          </a:p>
          <a:p>
            <a:pPr algn="ctr" fontAlgn="auto">
              <a:spcBef>
                <a:spcPts val="0"/>
              </a:spcBef>
              <a:spcAft>
                <a:spcPts val="0"/>
              </a:spcAft>
              <a:defRPr/>
            </a:pPr>
            <a:r>
              <a:rPr lang="en-US" sz="2400" i="1" dirty="0" smtClean="0">
                <a:solidFill>
                  <a:schemeClr val="tx1"/>
                </a:solidFill>
              </a:rPr>
              <a:t>B</a:t>
            </a:r>
            <a:endParaRPr lang="en-US" sz="2000" i="1" dirty="0">
              <a:solidFill>
                <a:schemeClr val="tx1"/>
              </a:solidFill>
            </a:endParaRPr>
          </a:p>
          <a:p>
            <a:pPr algn="ctr">
              <a:defRPr/>
            </a:pPr>
            <a:r>
              <a:rPr lang="en-US" sz="2400" dirty="0" smtClean="0">
                <a:solidFill>
                  <a:schemeClr val="tx1"/>
                </a:solidFill>
              </a:rPr>
              <a:t>900 </a:t>
            </a:r>
            <a:r>
              <a:rPr lang="en-US" sz="2400" dirty="0" err="1" smtClean="0">
                <a:solidFill>
                  <a:schemeClr val="tx1"/>
                </a:solidFill>
              </a:rPr>
              <a:t>mJ</a:t>
            </a:r>
            <a:endParaRPr lang="en-US" sz="2400" dirty="0" smtClean="0">
              <a:solidFill>
                <a:schemeClr val="tx1"/>
              </a:solidFill>
            </a:endParaRPr>
          </a:p>
          <a:p>
            <a:pPr algn="ctr">
              <a:defRPr/>
            </a:pPr>
            <a:r>
              <a:rPr lang="en-US" sz="2400" dirty="0" smtClean="0">
                <a:solidFill>
                  <a:schemeClr val="tx1"/>
                </a:solidFill>
              </a:rPr>
              <a:t>15ms</a:t>
            </a: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1676400"/>
            <a:ext cx="3439508" cy="1648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smtClean="0">
                <a:solidFill>
                  <a:schemeClr val="tx1"/>
                </a:solidFill>
              </a:rPr>
              <a:t>C</a:t>
            </a:r>
            <a:endParaRPr lang="en-US" sz="2400" i="1" dirty="0">
              <a:solidFill>
                <a:schemeClr val="tx1"/>
              </a:solidFill>
            </a:endParaRPr>
          </a:p>
          <a:p>
            <a:pPr algn="ctr">
              <a:defRPr/>
            </a:pPr>
            <a:r>
              <a:rPr lang="en-US" sz="2400" dirty="0" smtClean="0">
                <a:solidFill>
                  <a:schemeClr val="tx1"/>
                </a:solidFill>
              </a:rPr>
              <a:t>5000 </a:t>
            </a:r>
            <a:r>
              <a:rPr lang="en-US" sz="2400" dirty="0" err="1" smtClean="0">
                <a:solidFill>
                  <a:schemeClr val="tx1"/>
                </a:solidFill>
              </a:rPr>
              <a:t>mJ</a:t>
            </a:r>
            <a:endParaRPr lang="en-US" sz="2400" dirty="0" smtClean="0">
              <a:solidFill>
                <a:schemeClr val="tx1"/>
              </a:solidFill>
            </a:endParaRPr>
          </a:p>
          <a:p>
            <a:pPr algn="ctr">
              <a:defRPr/>
            </a:pPr>
            <a:r>
              <a:rPr lang="en-US" sz="2400" dirty="0" smtClean="0">
                <a:solidFill>
                  <a:schemeClr val="tx1"/>
                </a:solidFill>
              </a:rPr>
              <a:t>3000 ms</a:t>
            </a:r>
            <a:endParaRPr lang="en-US" sz="2400" dirty="0">
              <a:solidFill>
                <a:schemeClr val="tx1"/>
              </a:solidFill>
            </a:endParaRPr>
          </a:p>
        </p:txBody>
      </p:sp>
      <p:cxnSp>
        <p:nvCxnSpPr>
          <p:cNvPr id="8" name="Straight Arrow Connector 7"/>
          <p:cNvCxnSpPr>
            <a:stCxn id="6" idx="6"/>
            <a:endCxn id="13" idx="2"/>
          </p:cNvCxnSpPr>
          <p:nvPr/>
        </p:nvCxnSpPr>
        <p:spPr>
          <a:xfrm>
            <a:off x="5237665" y="4036017"/>
            <a:ext cx="390627" cy="18313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500635"/>
            <a:ext cx="390627" cy="15353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a:off x="2057400" y="4036017"/>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2" name="TextBox 37"/>
          <p:cNvSpPr txBox="1">
            <a:spLocks noChangeArrowheads="1"/>
          </p:cNvSpPr>
          <p:nvPr/>
        </p:nvSpPr>
        <p:spPr bwMode="auto">
          <a:xfrm rot="4711917">
            <a:off x="4409154" y="5063711"/>
            <a:ext cx="154190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25000 </a:t>
            </a:r>
            <a:r>
              <a:rPr lang="en-US" sz="2400" dirty="0" err="1">
                <a:latin typeface="Calibri" pitchFamily="34" charset="0"/>
              </a:rPr>
              <a:t>mJ</a:t>
            </a:r>
            <a:endParaRPr lang="en-US" sz="2400" dirty="0">
              <a:latin typeface="Calibri" pitchFamily="34" charset="0"/>
            </a:endParaRPr>
          </a:p>
        </p:txBody>
      </p:sp>
      <p:sp>
        <p:nvSpPr>
          <p:cNvPr id="13" name="Oval 12"/>
          <p:cNvSpPr/>
          <p:nvPr/>
        </p:nvSpPr>
        <p:spPr bwMode="auto">
          <a:xfrm>
            <a:off x="5628292" y="5105400"/>
            <a:ext cx="343950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smtClean="0">
                <a:solidFill>
                  <a:schemeClr val="tx1"/>
                </a:solidFill>
              </a:rPr>
              <a:t>D</a:t>
            </a:r>
            <a:endParaRPr lang="en-US" sz="2400" i="1" dirty="0">
              <a:solidFill>
                <a:schemeClr val="tx1"/>
              </a:solidFill>
            </a:endParaRPr>
          </a:p>
          <a:p>
            <a:pPr algn="ctr">
              <a:defRPr/>
            </a:pPr>
            <a:r>
              <a:rPr lang="en-US" sz="2400" dirty="0" smtClean="0">
                <a:solidFill>
                  <a:schemeClr val="tx1"/>
                </a:solidFill>
              </a:rPr>
              <a:t>15000 </a:t>
            </a:r>
            <a:r>
              <a:rPr lang="en-US" sz="2400" dirty="0" err="1" smtClean="0">
                <a:solidFill>
                  <a:schemeClr val="tx1"/>
                </a:solidFill>
              </a:rPr>
              <a:t>mJ</a:t>
            </a:r>
            <a:endParaRPr lang="en-US" sz="2400" dirty="0" smtClean="0">
              <a:solidFill>
                <a:schemeClr val="tx1"/>
              </a:solidFill>
            </a:endParaRPr>
          </a:p>
          <a:p>
            <a:pPr algn="ctr">
              <a:defRPr/>
            </a:pPr>
            <a:r>
              <a:rPr lang="en-US" sz="2400" dirty="0" smtClean="0">
                <a:solidFill>
                  <a:schemeClr val="tx1"/>
                </a:solidFill>
              </a:rPr>
              <a:t>12000 ms</a:t>
            </a:r>
            <a:endParaRPr lang="en-US" sz="2400" dirty="0">
              <a:solidFill>
                <a:schemeClr val="tx1"/>
              </a:solidFill>
            </a:endParaRPr>
          </a:p>
        </p:txBody>
      </p:sp>
      <p:sp>
        <p:nvSpPr>
          <p:cNvPr id="14" name="TextBox 33"/>
          <p:cNvSpPr txBox="1">
            <a:spLocks noChangeArrowheads="1"/>
          </p:cNvSpPr>
          <p:nvPr/>
        </p:nvSpPr>
        <p:spPr bwMode="auto">
          <a:xfrm rot="17050690">
            <a:off x="4275269" y="2361142"/>
            <a:ext cx="148508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pitchFamily="34" charset="0"/>
            </a:endParaRPr>
          </a:p>
          <a:p>
            <a:r>
              <a:rPr lang="en-US" sz="2400" dirty="0" smtClean="0">
                <a:latin typeface="Calibri" pitchFamily="34" charset="0"/>
              </a:rPr>
              <a:t>10000 </a:t>
            </a:r>
            <a:r>
              <a:rPr lang="en-US" sz="2400" dirty="0" err="1" smtClean="0">
                <a:latin typeface="Calibri" pitchFamily="34" charset="0"/>
              </a:rPr>
              <a:t>mJ</a:t>
            </a:r>
            <a:r>
              <a:rPr lang="en-US" sz="2400" dirty="0" smtClean="0">
                <a:latin typeface="Calibri" pitchFamily="34" charset="0"/>
              </a:rPr>
              <a:t> </a:t>
            </a: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i="1" dirty="0" smtClean="0">
                <a:solidFill>
                  <a:schemeClr val="tx1"/>
                </a:solidFill>
              </a:rPr>
              <a:t>A</a:t>
            </a:r>
          </a:p>
        </p:txBody>
      </p:sp>
      <p:sp>
        <p:nvSpPr>
          <p:cNvPr id="29" name="TextBox 28"/>
          <p:cNvSpPr txBox="1"/>
          <p:nvPr/>
        </p:nvSpPr>
        <p:spPr>
          <a:xfrm>
            <a:off x="1981200" y="4343400"/>
            <a:ext cx="4429418"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Computation energy and delay for execution</a:t>
            </a:r>
            <a:endParaRPr lang="en-US" dirty="0"/>
          </a:p>
        </p:txBody>
      </p:sp>
      <p:sp>
        <p:nvSpPr>
          <p:cNvPr id="16" name="TextBox 15"/>
          <p:cNvSpPr txBox="1"/>
          <p:nvPr/>
        </p:nvSpPr>
        <p:spPr>
          <a:xfrm>
            <a:off x="1219200" y="3886200"/>
            <a:ext cx="3520516"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Energy  and delay for state transfer</a:t>
            </a:r>
            <a:endParaRPr lang="en-US" dirty="0"/>
          </a:p>
        </p:txBody>
      </p:sp>
      <p:sp>
        <p:nvSpPr>
          <p:cNvPr id="20" name="TextBox 19"/>
          <p:cNvSpPr txBox="1"/>
          <p:nvPr/>
        </p:nvSpPr>
        <p:spPr>
          <a:xfrm>
            <a:off x="304800" y="1752600"/>
            <a:ext cx="4038600" cy="584775"/>
          </a:xfrm>
          <a:prstGeom prst="rect">
            <a:avLst/>
          </a:prstGeom>
          <a:noFill/>
        </p:spPr>
        <p:txBody>
          <a:bodyPr wrap="square" rtlCol="0">
            <a:spAutoFit/>
          </a:bodyPr>
          <a:lstStyle/>
          <a:p>
            <a:r>
              <a:rPr lang="en-US" sz="3200" dirty="0" smtClean="0"/>
              <a:t>A sample </a:t>
            </a:r>
            <a:r>
              <a:rPr lang="en-US" sz="3200" dirty="0" err="1" smtClean="0"/>
              <a:t>callgraph</a:t>
            </a:r>
            <a:endParaRPr lang="en-US" sz="3200" dirty="0"/>
          </a:p>
        </p:txBody>
      </p:sp>
      <p:sp>
        <p:nvSpPr>
          <p:cNvPr id="21" name="TextBox 20"/>
          <p:cNvSpPr txBox="1"/>
          <p:nvPr/>
        </p:nvSpPr>
        <p:spPr>
          <a:xfrm>
            <a:off x="457200" y="6096000"/>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a:xfrm>
            <a:off x="2057400" y="6372999"/>
            <a:ext cx="2895600" cy="365125"/>
          </a:xfrm>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884403069"/>
      </p:ext>
    </p:extLst>
  </p:cSld>
  <p:clrMapOvr>
    <a:masterClrMapping/>
  </p:clrMapOvr>
  <p:transition xmlns:p14="http://schemas.microsoft.com/office/powerpoint/2010/main" advTm="518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8" grpId="0" animBg="1"/>
      <p:bldP spid="18" grpId="1" animBg="1"/>
      <p:bldP spid="11" grpId="0"/>
      <p:bldP spid="12" grpId="0"/>
      <p:bldP spid="14" grpId="0"/>
      <p:bldP spid="29" grpId="0" animBg="1"/>
      <p:bldP spid="29" grpId="1"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123553" y="3339414"/>
            <a:ext cx="2113465" cy="1301858"/>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i="1" dirty="0">
              <a:solidFill>
                <a:schemeClr val="tx1"/>
              </a:solidFill>
            </a:endParaRPr>
          </a:p>
          <a:p>
            <a:pPr algn="ctr" fontAlgn="auto">
              <a:spcBef>
                <a:spcPts val="0"/>
              </a:spcBef>
              <a:spcAft>
                <a:spcPts val="0"/>
              </a:spcAft>
              <a:defRPr/>
            </a:pP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Is Global Program Analysis Needed?</a:t>
            </a:r>
            <a:endParaRPr lang="en-US" dirty="0"/>
          </a:p>
        </p:txBody>
      </p:sp>
      <p:sp>
        <p:nvSpPr>
          <p:cNvPr id="6" name="Oval 5"/>
          <p:cNvSpPr/>
          <p:nvPr/>
        </p:nvSpPr>
        <p:spPr>
          <a:xfrm>
            <a:off x="3124200" y="3380512"/>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i="1" dirty="0">
              <a:solidFill>
                <a:schemeClr val="tx1"/>
              </a:solidFill>
            </a:endParaRPr>
          </a:p>
          <a:p>
            <a:pPr algn="ctr" fontAlgn="auto">
              <a:spcBef>
                <a:spcPts val="0"/>
              </a:spcBef>
              <a:spcAft>
                <a:spcPts val="0"/>
              </a:spcAft>
              <a:defRPr/>
            </a:pPr>
            <a:r>
              <a:rPr lang="en-US" sz="2400" i="1" dirty="0" err="1">
                <a:solidFill>
                  <a:schemeClr val="tx1"/>
                </a:solidFill>
              </a:rPr>
              <a:t>FindMatch</a:t>
            </a:r>
            <a:endParaRPr lang="en-US" sz="2000" i="1" dirty="0">
              <a:solidFill>
                <a:schemeClr val="tx1"/>
              </a:solidFill>
            </a:endParaRPr>
          </a:p>
          <a:p>
            <a:pPr algn="ctr">
              <a:defRPr/>
            </a:pPr>
            <a:r>
              <a:rPr lang="en-US" sz="2400" dirty="0" smtClean="0">
                <a:solidFill>
                  <a:schemeClr val="tx1"/>
                </a:solidFill>
              </a:rPr>
              <a:t>900 </a:t>
            </a:r>
            <a:r>
              <a:rPr lang="en-US" sz="2400" dirty="0">
                <a:solidFill>
                  <a:schemeClr val="tx1"/>
                </a:solidFill>
              </a:rPr>
              <a:t>mJ</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1676400"/>
            <a:ext cx="3439508" cy="1648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InitializeFace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Recognizer</a:t>
            </a:r>
            <a:endParaRPr lang="en-US" sz="2400" i="1" dirty="0">
              <a:solidFill>
                <a:schemeClr val="tx1"/>
              </a:solidFill>
            </a:endParaRPr>
          </a:p>
          <a:p>
            <a:pPr algn="ctr">
              <a:defRPr/>
            </a:pPr>
            <a:r>
              <a:rPr lang="en-US" sz="2400" dirty="0" smtClean="0">
                <a:solidFill>
                  <a:schemeClr val="tx1"/>
                </a:solidFill>
              </a:rPr>
              <a:t>5000 </a:t>
            </a:r>
            <a:r>
              <a:rPr lang="en-US" sz="2400" dirty="0">
                <a:solidFill>
                  <a:schemeClr val="tx1"/>
                </a:solidFill>
              </a:rPr>
              <a:t>mJ</a:t>
            </a:r>
          </a:p>
        </p:txBody>
      </p:sp>
      <p:cxnSp>
        <p:nvCxnSpPr>
          <p:cNvPr id="8" name="Straight Arrow Connector 7"/>
          <p:cNvCxnSpPr>
            <a:stCxn id="6" idx="6"/>
            <a:endCxn id="13" idx="2"/>
          </p:cNvCxnSpPr>
          <p:nvPr/>
        </p:nvCxnSpPr>
        <p:spPr>
          <a:xfrm>
            <a:off x="5237665" y="4031441"/>
            <a:ext cx="390627" cy="18359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500635"/>
            <a:ext cx="390627" cy="15308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flipV="1">
            <a:off x="2057400" y="4031441"/>
            <a:ext cx="1066800" cy="45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2" name="TextBox 37"/>
          <p:cNvSpPr txBox="1">
            <a:spLocks noChangeArrowheads="1"/>
          </p:cNvSpPr>
          <p:nvPr/>
        </p:nvSpPr>
        <p:spPr bwMode="auto">
          <a:xfrm rot="4711917">
            <a:off x="4409154" y="5063711"/>
            <a:ext cx="154190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25000 </a:t>
            </a:r>
            <a:r>
              <a:rPr lang="en-US" sz="2400" dirty="0" err="1">
                <a:latin typeface="Calibri" pitchFamily="34" charset="0"/>
              </a:rPr>
              <a:t>mJ</a:t>
            </a:r>
            <a:endParaRPr lang="en-US" sz="2400" dirty="0">
              <a:latin typeface="Calibri" pitchFamily="34" charset="0"/>
            </a:endParaRPr>
          </a:p>
        </p:txBody>
      </p:sp>
      <p:sp>
        <p:nvSpPr>
          <p:cNvPr id="13" name="Oval 12"/>
          <p:cNvSpPr/>
          <p:nvPr/>
        </p:nvSpPr>
        <p:spPr bwMode="auto">
          <a:xfrm>
            <a:off x="5628292" y="5105400"/>
            <a:ext cx="343950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DetectAndExtract</a:t>
            </a:r>
            <a:r>
              <a:rPr lang="en-US" sz="2400" i="1" dirty="0" smtClean="0">
                <a:solidFill>
                  <a:schemeClr val="tx1"/>
                </a:solidFill>
              </a:rPr>
              <a:t> Faces</a:t>
            </a:r>
            <a:endParaRPr lang="en-US" sz="2400" i="1" dirty="0">
              <a:solidFill>
                <a:schemeClr val="tx1"/>
              </a:solidFill>
            </a:endParaRPr>
          </a:p>
          <a:p>
            <a:pPr algn="ctr">
              <a:defRPr/>
            </a:pPr>
            <a:r>
              <a:rPr lang="en-US" sz="2400" dirty="0" smtClean="0">
                <a:solidFill>
                  <a:schemeClr val="tx1"/>
                </a:solidFill>
              </a:rPr>
              <a:t>15000 </a:t>
            </a:r>
            <a:r>
              <a:rPr lang="en-US" sz="2400" dirty="0">
                <a:solidFill>
                  <a:schemeClr val="tx1"/>
                </a:solidFill>
              </a:rPr>
              <a:t>mJ</a:t>
            </a:r>
          </a:p>
        </p:txBody>
      </p:sp>
      <p:sp>
        <p:nvSpPr>
          <p:cNvPr id="14" name="TextBox 33"/>
          <p:cNvSpPr txBox="1">
            <a:spLocks noChangeArrowheads="1"/>
          </p:cNvSpPr>
          <p:nvPr/>
        </p:nvSpPr>
        <p:spPr bwMode="auto">
          <a:xfrm rot="17050690">
            <a:off x="4275269" y="2361142"/>
            <a:ext cx="148508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pitchFamily="34" charset="0"/>
            </a:endParaRPr>
          </a:p>
          <a:p>
            <a:r>
              <a:rPr lang="en-US" sz="2400" dirty="0" smtClean="0">
                <a:latin typeface="Calibri" pitchFamily="34" charset="0"/>
              </a:rPr>
              <a:t>10000 </a:t>
            </a:r>
            <a:r>
              <a:rPr lang="en-US" sz="2400" dirty="0" err="1">
                <a:latin typeface="Calibri" pitchFamily="34" charset="0"/>
              </a:rPr>
              <a:t>mJ</a:t>
            </a:r>
            <a:endParaRPr lang="en-US" sz="2400" dirty="0">
              <a:latin typeface="Calibri" pitchFamily="34" charset="0"/>
            </a:endParaRP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i="1" dirty="0">
              <a:solidFill>
                <a:schemeClr val="tx1"/>
              </a:solidFill>
            </a:endParaRPr>
          </a:p>
          <a:p>
            <a:pPr algn="ctr" fontAlgn="auto">
              <a:spcBef>
                <a:spcPts val="0"/>
              </a:spcBef>
              <a:spcAft>
                <a:spcPts val="0"/>
              </a:spcAft>
              <a:defRPr/>
            </a:pPr>
            <a:r>
              <a:rPr lang="en-US" sz="2400" i="1" dirty="0" smtClean="0">
                <a:solidFill>
                  <a:schemeClr val="tx1"/>
                </a:solidFill>
              </a:rPr>
              <a:t>User</a:t>
            </a:r>
            <a:br>
              <a:rPr lang="en-US" sz="2400" i="1" dirty="0" smtClean="0">
                <a:solidFill>
                  <a:schemeClr val="tx1"/>
                </a:solidFill>
              </a:rPr>
            </a:br>
            <a:r>
              <a:rPr lang="en-US" sz="2400" i="1" dirty="0" smtClean="0">
                <a:solidFill>
                  <a:schemeClr val="tx1"/>
                </a:solidFill>
              </a:rPr>
              <a:t>Interface</a:t>
            </a:r>
            <a:endParaRPr lang="en-US" sz="2400" i="1" dirty="0">
              <a:solidFill>
                <a:schemeClr val="tx1"/>
              </a:solidFill>
            </a:endParaRPr>
          </a:p>
          <a:p>
            <a:pPr algn="ctr" fontAlgn="auto">
              <a:spcBef>
                <a:spcPts val="0"/>
              </a:spcBef>
              <a:spcAft>
                <a:spcPts val="0"/>
              </a:spcAft>
              <a:defRPr/>
            </a:pPr>
            <a:endParaRPr lang="en-US" i="1" dirty="0">
              <a:solidFill>
                <a:schemeClr val="tx1"/>
              </a:solidFill>
            </a:endParaRPr>
          </a:p>
        </p:txBody>
      </p:sp>
      <p:sp>
        <p:nvSpPr>
          <p:cNvPr id="28" name="TextBox 27"/>
          <p:cNvSpPr txBox="1"/>
          <p:nvPr/>
        </p:nvSpPr>
        <p:spPr>
          <a:xfrm>
            <a:off x="152400" y="1578114"/>
            <a:ext cx="5638800" cy="707886"/>
          </a:xfrm>
          <a:prstGeom prst="rect">
            <a:avLst/>
          </a:prstGeom>
          <a:noFill/>
        </p:spPr>
        <p:txBody>
          <a:bodyPr wrap="square" rtlCol="0">
            <a:spAutoFit/>
          </a:bodyPr>
          <a:lstStyle/>
          <a:p>
            <a:r>
              <a:rPr lang="en-US" sz="2000" dirty="0" smtClean="0"/>
              <a:t>Yes! – This simple example from Face Recognition app shows why local analysis fails.</a:t>
            </a:r>
            <a:endParaRPr lang="en-US" sz="2000" dirty="0"/>
          </a:p>
        </p:txBody>
      </p:sp>
      <p:sp>
        <p:nvSpPr>
          <p:cNvPr id="29" name="TextBox 28"/>
          <p:cNvSpPr txBox="1"/>
          <p:nvPr/>
        </p:nvSpPr>
        <p:spPr>
          <a:xfrm>
            <a:off x="3159893" y="4419600"/>
            <a:ext cx="2021707"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do local</a:t>
            </a:r>
            <a:endParaRPr lang="en-US" dirty="0"/>
          </a:p>
        </p:txBody>
      </p:sp>
      <p:sp>
        <p:nvSpPr>
          <p:cNvPr id="17" name="TextBox 16"/>
          <p:cNvSpPr txBox="1"/>
          <p:nvPr/>
        </p:nvSpPr>
        <p:spPr>
          <a:xfrm>
            <a:off x="457200" y="6102296"/>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743518083"/>
      </p:ext>
    </p:extLst>
  </p:cSld>
  <p:clrMapOvr>
    <a:masterClrMapping/>
  </p:clrMapOvr>
  <p:transition xmlns:p14="http://schemas.microsoft.com/office/powerpoint/2010/main" advTm="518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11"/>
                                        </p:tgtEl>
                                        <p:attrNameLst>
                                          <p:attrName>style.fontStyle</p:attrName>
                                        </p:attrNameLst>
                                      </p:cBhvr>
                                      <p:to>
                                        <p:strVal val="normal"/>
                                      </p:to>
                                    </p:set>
                                    <p:set>
                                      <p:cBhvr override="childStyle">
                                        <p:cTn id="7" dur="indefinite"/>
                                        <p:tgtEl>
                                          <p:spTgt spid="11"/>
                                        </p:tgtEl>
                                        <p:attrNameLst>
                                          <p:attrName>style.fontWeight</p:attrName>
                                        </p:attrNameLst>
                                      </p:cBhvr>
                                      <p:to>
                                        <p:strVal val="bold"/>
                                      </p:to>
                                    </p:set>
                                    <p:set>
                                      <p:cBhvr override="childStyle">
                                        <p:cTn id="8" dur="indefinite"/>
                                        <p:tgtEl>
                                          <p:spTgt spid="11"/>
                                        </p:tgtEl>
                                        <p:attrNameLst>
                                          <p:attrName>style.textDecorationUnderline</p:attrName>
                                        </p:attrNameLst>
                                      </p:cBhvr>
                                      <p:to>
                                        <p:strVal val="false"/>
                                      </p:to>
                                    </p:set>
                                  </p:childTnLst>
                                </p:cTn>
                              </p:par>
                              <p:par>
                                <p:cTn id="9" presetID="5" presetClass="emph" presetSubtype="1" grpId="0" nodeType="withEffect">
                                  <p:stCondLst>
                                    <p:cond delay="0"/>
                                  </p:stCondLst>
                                  <p:childTnLst>
                                    <p:set>
                                      <p:cBhvr override="childStyle">
                                        <p:cTn id="10" dur="indefinite"/>
                                        <p:tgtEl>
                                          <p:spTgt spid="12"/>
                                        </p:tgtEl>
                                        <p:attrNameLst>
                                          <p:attrName>style.fontStyle</p:attrName>
                                        </p:attrNameLst>
                                      </p:cBhvr>
                                      <p:to>
                                        <p:strVal val="normal"/>
                                      </p:to>
                                    </p:set>
                                    <p:set>
                                      <p:cBhvr override="childStyle">
                                        <p:cTn id="11" dur="indefinite"/>
                                        <p:tgtEl>
                                          <p:spTgt spid="12"/>
                                        </p:tgtEl>
                                        <p:attrNameLst>
                                          <p:attrName>style.fontWeight</p:attrName>
                                        </p:attrNameLst>
                                      </p:cBhvr>
                                      <p:to>
                                        <p:strVal val="bold"/>
                                      </p:to>
                                    </p:set>
                                    <p:set>
                                      <p:cBhvr override="childStyle">
                                        <p:cTn id="12" dur="indefinite"/>
                                        <p:tgtEl>
                                          <p:spTgt spid="12"/>
                                        </p:tgtEl>
                                        <p:attrNameLst>
                                          <p:attrName>style.textDecorationUnderline</p:attrName>
                                        </p:attrNameLst>
                                      </p:cBhvr>
                                      <p:to>
                                        <p:strVal val="false"/>
                                      </p:to>
                                    </p:set>
                                  </p:childTnLst>
                                </p:cTn>
                              </p:par>
                              <p:par>
                                <p:cTn id="13" presetID="5" presetClass="emph" presetSubtype="1" grpId="0" nodeType="withEffect">
                                  <p:stCondLst>
                                    <p:cond delay="0"/>
                                  </p:stCondLst>
                                  <p:childTnLst>
                                    <p:set>
                                      <p:cBhvr override="childStyle">
                                        <p:cTn id="14" dur="indefinite"/>
                                        <p:tgtEl>
                                          <p:spTgt spid="14"/>
                                        </p:tgtEl>
                                        <p:attrNameLst>
                                          <p:attrName>style.fontStyle</p:attrName>
                                        </p:attrNameLst>
                                      </p:cBhvr>
                                      <p:to>
                                        <p:strVal val="normal"/>
                                      </p:to>
                                    </p:set>
                                    <p:set>
                                      <p:cBhvr override="childStyle">
                                        <p:cTn id="15" dur="indefinite"/>
                                        <p:tgtEl>
                                          <p:spTgt spid="14"/>
                                        </p:tgtEl>
                                        <p:attrNameLst>
                                          <p:attrName>style.fontWeight</p:attrName>
                                        </p:attrNameLst>
                                      </p:cBhvr>
                                      <p:to>
                                        <p:strVal val="bold"/>
                                      </p:to>
                                    </p:set>
                                    <p:set>
                                      <p:cBhvr override="childStyle">
                                        <p:cTn id="16" dur="indefinite"/>
                                        <p:tgtEl>
                                          <p:spTgt spid="14"/>
                                        </p:tgtEl>
                                        <p:attrNameLst>
                                          <p:attrName>style.textDecorationUnderline</p:attrName>
                                        </p:attrNameLst>
                                      </p:cBhvr>
                                      <p:to>
                                        <p:strVal val="false"/>
                                      </p:to>
                                    </p:set>
                                  </p:childTnLst>
                                </p:cTn>
                              </p:par>
                            </p:childTnLst>
                          </p:cTn>
                        </p:par>
                      </p:childTnLst>
                    </p:cTn>
                  </p:par>
                  <p:par>
                    <p:cTn id="17" fill="hold">
                      <p:stCondLst>
                        <p:cond delay="indefinite"/>
                      </p:stCondLst>
                      <p:childTnLst>
                        <p:par>
                          <p:cTn id="18" fill="hold">
                            <p:stCondLst>
                              <p:cond delay="0"/>
                            </p:stCondLst>
                            <p:childTnLst>
                              <p:par>
                                <p:cTn id="19" presetID="5" presetClass="emph" presetSubtype="1" grpId="0" nodeType="clickEffect">
                                  <p:stCondLst>
                                    <p:cond delay="0"/>
                                  </p:stCondLst>
                                  <p:childTnLst>
                                    <p:set>
                                      <p:cBhvr override="childStyle">
                                        <p:cTn id="20" dur="indefinite"/>
                                        <p:tgtEl>
                                          <p:spTgt spid="6"/>
                                        </p:tgtEl>
                                        <p:attrNameLst>
                                          <p:attrName>style.fontStyle</p:attrName>
                                        </p:attrNameLst>
                                      </p:cBhvr>
                                      <p:to>
                                        <p:strVal val="normal"/>
                                      </p:to>
                                    </p:set>
                                    <p:set>
                                      <p:cBhvr override="childStyle">
                                        <p:cTn id="21" dur="indefinite"/>
                                        <p:tgtEl>
                                          <p:spTgt spid="6"/>
                                        </p:tgtEl>
                                        <p:attrNameLst>
                                          <p:attrName>style.fontWeight</p:attrName>
                                        </p:attrNameLst>
                                      </p:cBhvr>
                                      <p:to>
                                        <p:strVal val="bold"/>
                                      </p:to>
                                    </p:set>
                                    <p:set>
                                      <p:cBhvr override="childStyle">
                                        <p:cTn id="22" dur="indefinite"/>
                                        <p:tgtEl>
                                          <p:spTgt spid="6"/>
                                        </p:tgtEl>
                                        <p:attrNameLst>
                                          <p:attrName>style.textDecorationUnderline</p:attrName>
                                        </p:attrNameLst>
                                      </p:cBhvr>
                                      <p:to>
                                        <p:strVal val="fals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500" fill="hold"/>
                                        <p:tgtEl>
                                          <p:spTgt spid="6"/>
                                        </p:tgtEl>
                                        <p:attrNameLst>
                                          <p:attrName>stroke.color</p:attrName>
                                        </p:attrNameLst>
                                      </p:cBhvr>
                                      <p:to>
                                        <a:schemeClr val="accent2"/>
                                      </p:to>
                                    </p:animClr>
                                    <p:set>
                                      <p:cBhvr>
                                        <p:cTn id="29" dur="500" fill="hold"/>
                                        <p:tgtEl>
                                          <p:spTgt spid="6"/>
                                        </p:tgtEl>
                                        <p:attrNameLst>
                                          <p:attrName>stroke.on</p:attrName>
                                        </p:attrNameLst>
                                      </p:cBhvr>
                                      <p:to>
                                        <p:strVal val="tru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1" grpId="0"/>
      <p:bldP spid="12" grpId="0"/>
      <p:bldP spid="14" grpId="0"/>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5611090" y="5105400"/>
            <a:ext cx="3439508" cy="1524000"/>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i="1" dirty="0">
              <a:solidFill>
                <a:schemeClr val="tx1"/>
              </a:solidFill>
            </a:endParaRPr>
          </a:p>
        </p:txBody>
      </p:sp>
      <p:sp>
        <p:nvSpPr>
          <p:cNvPr id="16" name="Oval 15"/>
          <p:cNvSpPr/>
          <p:nvPr/>
        </p:nvSpPr>
        <p:spPr bwMode="auto">
          <a:xfrm>
            <a:off x="5611090" y="1704330"/>
            <a:ext cx="3439508" cy="1648470"/>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i="1"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Is Global Program Analysis Needed?</a:t>
            </a:r>
            <a:endParaRPr lang="en-US" dirty="0"/>
          </a:p>
        </p:txBody>
      </p:sp>
      <p:sp>
        <p:nvSpPr>
          <p:cNvPr id="6" name="Oval 5"/>
          <p:cNvSpPr/>
          <p:nvPr/>
        </p:nvSpPr>
        <p:spPr>
          <a:xfrm>
            <a:off x="3124200" y="3380978"/>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r>
              <a:rPr lang="en-US" sz="2400" i="1" dirty="0" err="1">
                <a:solidFill>
                  <a:schemeClr val="tx1"/>
                </a:solidFill>
              </a:rPr>
              <a:t>FindMatch</a:t>
            </a:r>
            <a:endParaRPr lang="en-US" sz="2000" i="1" dirty="0">
              <a:solidFill>
                <a:schemeClr val="tx1"/>
              </a:solidFill>
            </a:endParaRPr>
          </a:p>
          <a:p>
            <a:pPr algn="ctr">
              <a:defRPr/>
            </a:pPr>
            <a:r>
              <a:rPr lang="en-US" sz="2400" dirty="0" smtClean="0">
                <a:solidFill>
                  <a:schemeClr val="tx1"/>
                </a:solidFill>
              </a:rPr>
              <a:t>900 </a:t>
            </a:r>
            <a:r>
              <a:rPr lang="en-US" sz="2400" dirty="0">
                <a:solidFill>
                  <a:schemeClr val="tx1"/>
                </a:solidFill>
              </a:rPr>
              <a:t>mJ</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1676400"/>
            <a:ext cx="3439508" cy="1648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InitializeFace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Recognizer</a:t>
            </a:r>
            <a:endParaRPr lang="en-US" sz="2400" i="1" dirty="0">
              <a:solidFill>
                <a:schemeClr val="tx1"/>
              </a:solidFill>
            </a:endParaRPr>
          </a:p>
          <a:p>
            <a:pPr algn="ctr">
              <a:defRPr/>
            </a:pPr>
            <a:r>
              <a:rPr lang="en-US" sz="2400" dirty="0" smtClean="0">
                <a:solidFill>
                  <a:schemeClr val="tx1"/>
                </a:solidFill>
              </a:rPr>
              <a:t>5000 </a:t>
            </a:r>
            <a:r>
              <a:rPr lang="en-US" sz="2400" dirty="0">
                <a:solidFill>
                  <a:schemeClr val="tx1"/>
                </a:solidFill>
              </a:rPr>
              <a:t>mJ</a:t>
            </a:r>
          </a:p>
        </p:txBody>
      </p:sp>
      <p:cxnSp>
        <p:nvCxnSpPr>
          <p:cNvPr id="8" name="Straight Arrow Connector 7"/>
          <p:cNvCxnSpPr>
            <a:stCxn id="6" idx="6"/>
            <a:endCxn id="13" idx="2"/>
          </p:cNvCxnSpPr>
          <p:nvPr/>
        </p:nvCxnSpPr>
        <p:spPr>
          <a:xfrm>
            <a:off x="5237665" y="4031907"/>
            <a:ext cx="390627" cy="18354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500635"/>
            <a:ext cx="390627" cy="15312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flipV="1">
            <a:off x="2057400" y="4031907"/>
            <a:ext cx="1066800" cy="41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2" name="TextBox 37"/>
          <p:cNvSpPr txBox="1">
            <a:spLocks noChangeArrowheads="1"/>
          </p:cNvSpPr>
          <p:nvPr/>
        </p:nvSpPr>
        <p:spPr bwMode="auto">
          <a:xfrm rot="4711917">
            <a:off x="4409154" y="5063711"/>
            <a:ext cx="154190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25000 </a:t>
            </a:r>
            <a:r>
              <a:rPr lang="en-US" sz="2400" dirty="0" err="1">
                <a:latin typeface="Calibri" pitchFamily="34" charset="0"/>
              </a:rPr>
              <a:t>mJ</a:t>
            </a:r>
            <a:endParaRPr lang="en-US" sz="2400" dirty="0">
              <a:latin typeface="Calibri" pitchFamily="34" charset="0"/>
            </a:endParaRPr>
          </a:p>
        </p:txBody>
      </p:sp>
      <p:sp>
        <p:nvSpPr>
          <p:cNvPr id="13" name="Oval 12"/>
          <p:cNvSpPr/>
          <p:nvPr/>
        </p:nvSpPr>
        <p:spPr bwMode="auto">
          <a:xfrm>
            <a:off x="5628292" y="5105400"/>
            <a:ext cx="343950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DetectAndExtract</a:t>
            </a:r>
            <a:r>
              <a:rPr lang="en-US" sz="2400" i="1" dirty="0" smtClean="0">
                <a:solidFill>
                  <a:schemeClr val="tx1"/>
                </a:solidFill>
              </a:rPr>
              <a:t> Faces</a:t>
            </a:r>
            <a:endParaRPr lang="en-US" sz="2400" i="1" dirty="0">
              <a:solidFill>
                <a:schemeClr val="tx1"/>
              </a:solidFill>
            </a:endParaRPr>
          </a:p>
          <a:p>
            <a:pPr algn="ctr">
              <a:defRPr/>
            </a:pPr>
            <a:r>
              <a:rPr lang="en-US" sz="2400" dirty="0" smtClean="0">
                <a:solidFill>
                  <a:schemeClr val="tx1"/>
                </a:solidFill>
              </a:rPr>
              <a:t>15000 </a:t>
            </a:r>
            <a:r>
              <a:rPr lang="en-US" sz="2400" dirty="0">
                <a:solidFill>
                  <a:schemeClr val="tx1"/>
                </a:solidFill>
              </a:rPr>
              <a:t>mJ</a:t>
            </a:r>
          </a:p>
        </p:txBody>
      </p:sp>
      <p:sp>
        <p:nvSpPr>
          <p:cNvPr id="14" name="TextBox 33"/>
          <p:cNvSpPr txBox="1">
            <a:spLocks noChangeArrowheads="1"/>
          </p:cNvSpPr>
          <p:nvPr/>
        </p:nvSpPr>
        <p:spPr bwMode="auto">
          <a:xfrm rot="17050690">
            <a:off x="4275269" y="2361142"/>
            <a:ext cx="148508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pitchFamily="34" charset="0"/>
            </a:endParaRPr>
          </a:p>
          <a:p>
            <a:r>
              <a:rPr lang="en-US" sz="2400" dirty="0" smtClean="0">
                <a:latin typeface="Calibri" pitchFamily="34" charset="0"/>
              </a:rPr>
              <a:t>10000 </a:t>
            </a:r>
            <a:r>
              <a:rPr lang="en-US" sz="2400" dirty="0" err="1">
                <a:latin typeface="Calibri" pitchFamily="34" charset="0"/>
              </a:rPr>
              <a:t>mJ</a:t>
            </a:r>
            <a:endParaRPr lang="en-US" sz="2400" dirty="0">
              <a:latin typeface="Calibri" pitchFamily="34" charset="0"/>
            </a:endParaRP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sz="2400" i="1" dirty="0" smtClean="0">
                <a:solidFill>
                  <a:schemeClr val="tx1"/>
                </a:solidFill>
              </a:rPr>
              <a:t>User</a:t>
            </a:r>
            <a:br>
              <a:rPr lang="en-US" sz="2400" i="1" dirty="0" smtClean="0">
                <a:solidFill>
                  <a:schemeClr val="tx1"/>
                </a:solidFill>
              </a:rPr>
            </a:br>
            <a:r>
              <a:rPr lang="en-US" sz="2400" i="1" dirty="0" smtClean="0">
                <a:solidFill>
                  <a:schemeClr val="tx1"/>
                </a:solidFill>
              </a:rPr>
              <a:t>Interface</a:t>
            </a:r>
            <a:endParaRPr lang="en-US" sz="2400" i="1" dirty="0">
              <a:solidFill>
                <a:schemeClr val="tx1"/>
              </a:solidFill>
            </a:endParaRPr>
          </a:p>
          <a:p>
            <a:pPr algn="ctr" fontAlgn="auto">
              <a:spcBef>
                <a:spcPts val="0"/>
              </a:spcBef>
              <a:spcAft>
                <a:spcPts val="0"/>
              </a:spcAft>
              <a:defRPr/>
            </a:pPr>
            <a:endParaRPr lang="en-US" dirty="0">
              <a:solidFill>
                <a:schemeClr val="tx1"/>
              </a:solidFill>
            </a:endParaRPr>
          </a:p>
        </p:txBody>
      </p:sp>
      <p:sp>
        <p:nvSpPr>
          <p:cNvPr id="28" name="TextBox 27"/>
          <p:cNvSpPr txBox="1"/>
          <p:nvPr/>
        </p:nvSpPr>
        <p:spPr>
          <a:xfrm>
            <a:off x="152400" y="1578114"/>
            <a:ext cx="5638800" cy="707886"/>
          </a:xfrm>
          <a:prstGeom prst="rect">
            <a:avLst/>
          </a:prstGeom>
          <a:noFill/>
        </p:spPr>
        <p:txBody>
          <a:bodyPr wrap="square" rtlCol="0">
            <a:spAutoFit/>
          </a:bodyPr>
          <a:lstStyle/>
          <a:p>
            <a:r>
              <a:rPr lang="en-US" sz="2000" dirty="0" smtClean="0"/>
              <a:t>Yes! – This simple example from Face Recognition app shows why local analysis fails.</a:t>
            </a:r>
            <a:endParaRPr lang="en-US" sz="2000" dirty="0"/>
          </a:p>
        </p:txBody>
      </p:sp>
      <p:sp>
        <p:nvSpPr>
          <p:cNvPr id="17" name="TextBox 16"/>
          <p:cNvSpPr txBox="1"/>
          <p:nvPr/>
        </p:nvSpPr>
        <p:spPr>
          <a:xfrm>
            <a:off x="6324600" y="3200400"/>
            <a:ext cx="2021707"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do local</a:t>
            </a:r>
            <a:endParaRPr lang="en-US" dirty="0"/>
          </a:p>
        </p:txBody>
      </p:sp>
      <p:sp>
        <p:nvSpPr>
          <p:cNvPr id="18" name="TextBox 17"/>
          <p:cNvSpPr txBox="1"/>
          <p:nvPr/>
        </p:nvSpPr>
        <p:spPr>
          <a:xfrm>
            <a:off x="6324600" y="6488668"/>
            <a:ext cx="2021707"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do local</a:t>
            </a:r>
            <a:endParaRPr lang="en-US" dirty="0"/>
          </a:p>
        </p:txBody>
      </p:sp>
      <p:sp>
        <p:nvSpPr>
          <p:cNvPr id="19" name="TextBox 18"/>
          <p:cNvSpPr txBox="1"/>
          <p:nvPr/>
        </p:nvSpPr>
        <p:spPr>
          <a:xfrm>
            <a:off x="207844" y="6070839"/>
            <a:ext cx="2471725" cy="276999"/>
          </a:xfrm>
          <a:prstGeom prst="rect">
            <a:avLst/>
          </a:prstGeom>
          <a:noFill/>
        </p:spPr>
        <p:txBody>
          <a:bodyPr wrap="none" rtlCol="0">
            <a:spAutoFit/>
          </a:bodyPr>
          <a:lstStyle/>
          <a:p>
            <a:r>
              <a:rPr lang="en-US" sz="1200" dirty="0" smtClean="0"/>
              <a:t>Source</a:t>
            </a:r>
            <a:r>
              <a:rPr lang="en-US" sz="1200" dirty="0"/>
              <a:t>: MAUI </a:t>
            </a:r>
            <a:r>
              <a:rPr lang="en-US" sz="1200" dirty="0" err="1"/>
              <a:t>Mobisys</a:t>
            </a:r>
            <a:r>
              <a:rPr lang="en-US" sz="1200" dirty="0"/>
              <a:t>  </a:t>
            </a:r>
            <a:r>
              <a:rPr lang="en-US" sz="1200" dirty="0" smtClean="0"/>
              <a:t>presentation</a:t>
            </a:r>
            <a:endParaRPr lang="en-US" sz="1200"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521016358"/>
      </p:ext>
    </p:extLst>
  </p:cSld>
  <p:clrMapOvr>
    <a:masterClrMapping/>
  </p:clrMapOvr>
  <p:transition xmlns:p14="http://schemas.microsoft.com/office/powerpoint/2010/main" advTm="3169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4">
                                            <p:txEl>
                                              <p:pRg st="1" end="1"/>
                                            </p:txEl>
                                          </p:spTgt>
                                        </p:tgtEl>
                                        <p:attrNameLst>
                                          <p:attrName>style.fontStyle</p:attrName>
                                        </p:attrNameLst>
                                      </p:cBhvr>
                                      <p:to>
                                        <p:strVal val="normal"/>
                                      </p:to>
                                    </p:set>
                                    <p:set>
                                      <p:cBhvr override="childStyle">
                                        <p:cTn id="7" dur="indefinite"/>
                                        <p:tgtEl>
                                          <p:spTgt spid="14">
                                            <p:txEl>
                                              <p:pRg st="1" end="1"/>
                                            </p:txEl>
                                          </p:spTgt>
                                        </p:tgtEl>
                                        <p:attrNameLst>
                                          <p:attrName>style.fontWeight</p:attrName>
                                        </p:attrNameLst>
                                      </p:cBhvr>
                                      <p:to>
                                        <p:strVal val="bold"/>
                                      </p:to>
                                    </p:set>
                                    <p:set>
                                      <p:cBhvr override="childStyle">
                                        <p:cTn id="8" dur="indefinite"/>
                                        <p:tgtEl>
                                          <p:spTgt spid="14">
                                            <p:txEl>
                                              <p:pRg st="1" end="1"/>
                                            </p:txEl>
                                          </p:spTgt>
                                        </p:tgtEl>
                                        <p:attrNameLst>
                                          <p:attrName>style.textDecorationUnderline</p:attrName>
                                        </p:attrNameLst>
                                      </p:cBhvr>
                                      <p:to>
                                        <p:strVal val="false"/>
                                      </p:to>
                                    </p:set>
                                  </p:childTnLst>
                                </p:cTn>
                              </p:par>
                              <p:par>
                                <p:cTn id="9" presetID="3" presetClass="emph" presetSubtype="2" fill="hold" grpId="0" nodeType="withEffect">
                                  <p:stCondLst>
                                    <p:cond delay="0"/>
                                  </p:stCondLst>
                                  <p:childTnLst>
                                    <p:animClr clrSpc="rgb" dir="cw">
                                      <p:cBhvr override="childStyle">
                                        <p:cTn id="10" dur="500" fill="hold"/>
                                        <p:tgtEl>
                                          <p:spTgt spid="14">
                                            <p:txEl>
                                              <p:pRg st="1" end="1"/>
                                            </p:txEl>
                                          </p:spTgt>
                                        </p:tgtEl>
                                        <p:attrNameLst>
                                          <p:attrName>style.color</p:attrName>
                                        </p:attrNameLst>
                                      </p:cBhvr>
                                      <p:to>
                                        <a:schemeClr val="folHlink"/>
                                      </p:to>
                                    </p:animClr>
                                  </p:childTnLst>
                                </p:cTn>
                              </p:par>
                            </p:childTnLst>
                          </p:cTn>
                        </p:par>
                      </p:childTnLst>
                    </p:cTn>
                  </p:par>
                  <p:par>
                    <p:cTn id="11" fill="hold">
                      <p:stCondLst>
                        <p:cond delay="indefinite"/>
                      </p:stCondLst>
                      <p:childTnLst>
                        <p:par>
                          <p:cTn id="12" fill="hold">
                            <p:stCondLst>
                              <p:cond delay="0"/>
                            </p:stCondLst>
                            <p:childTnLst>
                              <p:par>
                                <p:cTn id="13" presetID="5" presetClass="emph" presetSubtype="1" grpId="0" nodeType="clickEffect">
                                  <p:stCondLst>
                                    <p:cond delay="0"/>
                                  </p:stCondLst>
                                  <p:childTnLst>
                                    <p:set>
                                      <p:cBhvr override="childStyle">
                                        <p:cTn id="14" dur="indefinite"/>
                                        <p:tgtEl>
                                          <p:spTgt spid="7"/>
                                        </p:tgtEl>
                                        <p:attrNameLst>
                                          <p:attrName>style.fontStyle</p:attrName>
                                        </p:attrNameLst>
                                      </p:cBhvr>
                                      <p:to>
                                        <p:strVal val="normal"/>
                                      </p:to>
                                    </p:set>
                                    <p:set>
                                      <p:cBhvr override="childStyle">
                                        <p:cTn id="15" dur="indefinite"/>
                                        <p:tgtEl>
                                          <p:spTgt spid="7"/>
                                        </p:tgtEl>
                                        <p:attrNameLst>
                                          <p:attrName>style.fontWeight</p:attrName>
                                        </p:attrNameLst>
                                      </p:cBhvr>
                                      <p:to>
                                        <p:strVal val="bold"/>
                                      </p:to>
                                    </p:set>
                                    <p:set>
                                      <p:cBhvr override="childStyle">
                                        <p:cTn id="16" dur="indefinite"/>
                                        <p:tgtEl>
                                          <p:spTgt spid="7"/>
                                        </p:tgtEl>
                                        <p:attrNameLst>
                                          <p:attrName>style.textDecorationUnderline</p:attrName>
                                        </p:attrNameLst>
                                      </p:cBhvr>
                                      <p:to>
                                        <p:strVal val="fals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500" fill="hold"/>
                                        <p:tgtEl>
                                          <p:spTgt spid="7"/>
                                        </p:tgtEl>
                                        <p:attrNameLst>
                                          <p:attrName>stroke.color</p:attrName>
                                        </p:attrNameLst>
                                      </p:cBhvr>
                                      <p:to>
                                        <a:schemeClr val="accent2"/>
                                      </p:to>
                                    </p:animClr>
                                    <p:set>
                                      <p:cBhvr>
                                        <p:cTn id="23" dur="500" fill="hold"/>
                                        <p:tgtEl>
                                          <p:spTgt spid="7"/>
                                        </p:tgtEl>
                                        <p:attrNameLst>
                                          <p:attrName>stroke.on</p:attrName>
                                        </p:attrNameLst>
                                      </p:cBhvr>
                                      <p:to>
                                        <p:strVal val="tru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mph" presetSubtype="1" grpId="0" nodeType="clickEffect">
                                  <p:stCondLst>
                                    <p:cond delay="0"/>
                                  </p:stCondLst>
                                  <p:childTnLst>
                                    <p:set>
                                      <p:cBhvr override="childStyle">
                                        <p:cTn id="29" dur="indefinite"/>
                                        <p:tgtEl>
                                          <p:spTgt spid="12"/>
                                        </p:tgtEl>
                                        <p:attrNameLst>
                                          <p:attrName>style.fontStyle</p:attrName>
                                        </p:attrNameLst>
                                      </p:cBhvr>
                                      <p:to>
                                        <p:strVal val="normal"/>
                                      </p:to>
                                    </p:set>
                                    <p:set>
                                      <p:cBhvr override="childStyle">
                                        <p:cTn id="30" dur="indefinite"/>
                                        <p:tgtEl>
                                          <p:spTgt spid="12"/>
                                        </p:tgtEl>
                                        <p:attrNameLst>
                                          <p:attrName>style.fontWeight</p:attrName>
                                        </p:attrNameLst>
                                      </p:cBhvr>
                                      <p:to>
                                        <p:strVal val="bold"/>
                                      </p:to>
                                    </p:set>
                                    <p:set>
                                      <p:cBhvr override="childStyle">
                                        <p:cTn id="31" dur="indefinite"/>
                                        <p:tgtEl>
                                          <p:spTgt spid="12"/>
                                        </p:tgtEl>
                                        <p:attrNameLst>
                                          <p:attrName>style.textDecorationUnderline</p:attrName>
                                        </p:attrNameLst>
                                      </p:cBhvr>
                                      <p:to>
                                        <p:strVal val="false"/>
                                      </p:to>
                                    </p:set>
                                  </p:childTnLst>
                                </p:cTn>
                              </p:par>
                              <p:par>
                                <p:cTn id="32" presetID="3" presetClass="emph" presetSubtype="2" fill="hold" grpId="1" nodeType="withEffect">
                                  <p:stCondLst>
                                    <p:cond delay="0"/>
                                  </p:stCondLst>
                                  <p:childTnLst>
                                    <p:animClr clrSpc="rgb" dir="cw">
                                      <p:cBhvr override="childStyle">
                                        <p:cTn id="33" dur="500" fill="hold"/>
                                        <p:tgtEl>
                                          <p:spTgt spid="12"/>
                                        </p:tgtEl>
                                        <p:attrNameLst>
                                          <p:attrName>style.color</p:attrName>
                                        </p:attrNameLst>
                                      </p:cBhvr>
                                      <p:to>
                                        <a:schemeClr val="folHlink"/>
                                      </p:to>
                                    </p:animClr>
                                  </p:childTnLst>
                                </p:cTn>
                              </p:par>
                              <p:par>
                                <p:cTn id="34" presetID="5" presetClass="emph" presetSubtype="1" grpId="0" nodeType="withEffect">
                                  <p:stCondLst>
                                    <p:cond delay="0"/>
                                  </p:stCondLst>
                                  <p:childTnLst>
                                    <p:set>
                                      <p:cBhvr override="childStyle">
                                        <p:cTn id="35" dur="indefinite"/>
                                        <p:tgtEl>
                                          <p:spTgt spid="13"/>
                                        </p:tgtEl>
                                        <p:attrNameLst>
                                          <p:attrName>style.fontStyle</p:attrName>
                                        </p:attrNameLst>
                                      </p:cBhvr>
                                      <p:to>
                                        <p:strVal val="normal"/>
                                      </p:to>
                                    </p:set>
                                    <p:set>
                                      <p:cBhvr override="childStyle">
                                        <p:cTn id="36" dur="indefinite"/>
                                        <p:tgtEl>
                                          <p:spTgt spid="13"/>
                                        </p:tgtEl>
                                        <p:attrNameLst>
                                          <p:attrName>style.fontWeight</p:attrName>
                                        </p:attrNameLst>
                                      </p:cBhvr>
                                      <p:to>
                                        <p:strVal val="bold"/>
                                      </p:to>
                                    </p:set>
                                    <p:set>
                                      <p:cBhvr override="childStyle">
                                        <p:cTn id="37" dur="indefinite"/>
                                        <p:tgtEl>
                                          <p:spTgt spid="13"/>
                                        </p:tgtEl>
                                        <p:attrNameLst>
                                          <p:attrName>style.textDecorationUnderline</p:attrName>
                                        </p:attrNameLst>
                                      </p:cBhvr>
                                      <p:to>
                                        <p:strVal val="false"/>
                                      </p:to>
                                    </p:set>
                                  </p:childTnLst>
                                </p:cTn>
                              </p:par>
                              <p:par>
                                <p:cTn id="38" presetID="7" presetClass="emph" presetSubtype="2" fill="hold" nodeType="withEffect">
                                  <p:stCondLst>
                                    <p:cond delay="0"/>
                                  </p:stCondLst>
                                  <p:childTnLst>
                                    <p:animClr clrSpc="rgb" dir="cw">
                                      <p:cBhvr>
                                        <p:cTn id="39" dur="500" fill="hold"/>
                                        <p:tgtEl>
                                          <p:spTgt spid="13"/>
                                        </p:tgtEl>
                                        <p:attrNameLst>
                                          <p:attrName>stroke.color</p:attrName>
                                        </p:attrNameLst>
                                      </p:cBhvr>
                                      <p:to>
                                        <a:schemeClr val="accent2"/>
                                      </p:to>
                                    </p:animClr>
                                    <p:set>
                                      <p:cBhvr>
                                        <p:cTn id="40" dur="500" fill="hold"/>
                                        <p:tgtEl>
                                          <p:spTgt spid="13"/>
                                        </p:tgtEl>
                                        <p:attrNameLst>
                                          <p:attrName>stroke.on</p:attrName>
                                        </p:attrNameLst>
                                      </p:cBhvr>
                                      <p:to>
                                        <p:strVal val="tru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7" grpId="0" animBg="1"/>
      <p:bldP spid="12" grpId="0"/>
      <p:bldP spid="12" grpId="1"/>
      <p:bldP spid="13" grpId="0" animBg="1"/>
      <p:bldP spid="14" grpId="0" build="allAtOnce"/>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124200" y="1600200"/>
            <a:ext cx="6019800" cy="52578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endParaRPr lang="en-US" sz="2000" i="1" dirty="0">
              <a:solidFill>
                <a:schemeClr val="tx1"/>
              </a:solidFill>
            </a:endParaRPr>
          </a:p>
          <a:p>
            <a:pPr algn="ctr">
              <a:defRPr/>
            </a:pP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Is Global Program Analysis Needed?</a:t>
            </a:r>
            <a:endParaRPr lang="en-US" dirty="0"/>
          </a:p>
        </p:txBody>
      </p:sp>
      <p:sp>
        <p:nvSpPr>
          <p:cNvPr id="6" name="Oval 5"/>
          <p:cNvSpPr/>
          <p:nvPr/>
        </p:nvSpPr>
        <p:spPr>
          <a:xfrm>
            <a:off x="3124200" y="3385088"/>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r>
              <a:rPr lang="en-US" sz="2400" i="1" dirty="0" err="1" smtClean="0">
                <a:solidFill>
                  <a:schemeClr val="tx1"/>
                </a:solidFill>
              </a:rPr>
              <a:t>FindMatch</a:t>
            </a: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2057400"/>
            <a:ext cx="2601308" cy="1267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InitializeFace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Recognizer</a:t>
            </a:r>
            <a:endParaRPr lang="en-US" sz="2400" i="1" dirty="0">
              <a:solidFill>
                <a:schemeClr val="tx1"/>
              </a:solidFill>
            </a:endParaRPr>
          </a:p>
        </p:txBody>
      </p:sp>
      <p:cxnSp>
        <p:nvCxnSpPr>
          <p:cNvPr id="8" name="Straight Arrow Connector 7"/>
          <p:cNvCxnSpPr>
            <a:stCxn id="6" idx="6"/>
            <a:endCxn id="13" idx="2"/>
          </p:cNvCxnSpPr>
          <p:nvPr/>
        </p:nvCxnSpPr>
        <p:spPr>
          <a:xfrm>
            <a:off x="5237665" y="4036017"/>
            <a:ext cx="324935" cy="14503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691135"/>
            <a:ext cx="390627" cy="13448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a:off x="2057400" y="4036017"/>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3" name="Oval 12"/>
          <p:cNvSpPr/>
          <p:nvPr/>
        </p:nvSpPr>
        <p:spPr bwMode="auto">
          <a:xfrm>
            <a:off x="5562600" y="4724400"/>
            <a:ext cx="31242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DetectAndExtract</a:t>
            </a:r>
            <a:r>
              <a:rPr lang="en-US" sz="2400" i="1" dirty="0" smtClean="0">
                <a:solidFill>
                  <a:schemeClr val="tx1"/>
                </a:solidFill>
              </a:rPr>
              <a:t> Faces</a:t>
            </a:r>
            <a:endParaRPr lang="en-US" sz="2400" i="1" dirty="0">
              <a:solidFill>
                <a:schemeClr val="tx1"/>
              </a:solidFill>
            </a:endParaRP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sz="2400" i="1" dirty="0" smtClean="0">
                <a:solidFill>
                  <a:schemeClr val="tx1"/>
                </a:solidFill>
              </a:rPr>
              <a:t>User</a:t>
            </a:r>
            <a:br>
              <a:rPr lang="en-US" sz="2400" i="1" dirty="0" smtClean="0">
                <a:solidFill>
                  <a:schemeClr val="tx1"/>
                </a:solidFill>
              </a:rPr>
            </a:br>
            <a:r>
              <a:rPr lang="en-US" sz="2400" i="1" dirty="0" smtClean="0">
                <a:solidFill>
                  <a:schemeClr val="tx1"/>
                </a:solidFill>
              </a:rPr>
              <a:t>Interface</a:t>
            </a:r>
            <a:endParaRPr lang="en-US" sz="2400" i="1" dirty="0">
              <a:solidFill>
                <a:schemeClr val="tx1"/>
              </a:solidFill>
            </a:endParaRPr>
          </a:p>
          <a:p>
            <a:pPr algn="ctr" fontAlgn="auto">
              <a:spcBef>
                <a:spcPts val="0"/>
              </a:spcBef>
              <a:spcAft>
                <a:spcPts val="0"/>
              </a:spcAft>
              <a:defRPr/>
            </a:pPr>
            <a:endParaRPr lang="en-US" dirty="0">
              <a:solidFill>
                <a:schemeClr val="tx1"/>
              </a:solidFill>
            </a:endParaRPr>
          </a:p>
        </p:txBody>
      </p:sp>
      <p:sp>
        <p:nvSpPr>
          <p:cNvPr id="25" name="Oval 24"/>
          <p:cNvSpPr/>
          <p:nvPr/>
        </p:nvSpPr>
        <p:spPr>
          <a:xfrm>
            <a:off x="3124200" y="1600200"/>
            <a:ext cx="6019800" cy="525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endParaRPr lang="en-US" sz="2000" i="1" dirty="0">
              <a:solidFill>
                <a:schemeClr val="tx1"/>
              </a:solidFill>
            </a:endParaRPr>
          </a:p>
          <a:p>
            <a:pPr algn="ctr">
              <a:defRPr/>
            </a:pP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36" name="TextBox 32"/>
          <p:cNvSpPr txBox="1">
            <a:spLocks noChangeArrowheads="1"/>
          </p:cNvSpPr>
          <p:nvPr/>
        </p:nvSpPr>
        <p:spPr bwMode="auto">
          <a:xfrm>
            <a:off x="6096000" y="3773269"/>
            <a:ext cx="1981200" cy="64633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Calibri" pitchFamily="34" charset="0"/>
              </a:rPr>
              <a:t>25900mJ</a:t>
            </a:r>
            <a:endParaRPr lang="en-US" sz="2400" dirty="0">
              <a:latin typeface="Calibri" pitchFamily="34" charset="0"/>
            </a:endParaRPr>
          </a:p>
        </p:txBody>
      </p:sp>
      <p:sp>
        <p:nvSpPr>
          <p:cNvPr id="37" name="TextBox 36"/>
          <p:cNvSpPr txBox="1"/>
          <p:nvPr/>
        </p:nvSpPr>
        <p:spPr>
          <a:xfrm>
            <a:off x="1676400" y="4267200"/>
            <a:ext cx="1968809"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offload</a:t>
            </a:r>
            <a:endParaRPr lang="en-US" dirty="0"/>
          </a:p>
        </p:txBody>
      </p:sp>
      <p:sp>
        <p:nvSpPr>
          <p:cNvPr id="16" name="TextBox 15"/>
          <p:cNvSpPr txBox="1"/>
          <p:nvPr/>
        </p:nvSpPr>
        <p:spPr>
          <a:xfrm>
            <a:off x="347057" y="607935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a:xfrm>
            <a:off x="1752600" y="6420010"/>
            <a:ext cx="2895600" cy="365125"/>
          </a:xfrm>
        </p:spPr>
        <p:txBody>
          <a:bodyPr/>
          <a:lstStyle/>
          <a:p>
            <a:r>
              <a:rPr lang="en-US" smtClean="0">
                <a:solidFill>
                  <a:prstClr val="black">
                    <a:tint val="75000"/>
                  </a:prstClr>
                </a:solidFill>
                <a:latin typeface="Calibri"/>
              </a:rPr>
              <a:t>Cellular Networks and Mobile Computing (COMS 6998-7)</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297806977"/>
      </p:ext>
    </p:extLst>
  </p:cSld>
  <p:clrMapOvr>
    <a:masterClrMapping/>
  </p:clrMapOvr>
  <p:transition xmlns:p14="http://schemas.microsoft.com/office/powerpoint/2010/main" advTm="2201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6"/>
                                        </p:tgtEl>
                                        <p:attrNameLst>
                                          <p:attrName>style.color</p:attrName>
                                        </p:attrNameLst>
                                      </p:cBhvr>
                                      <p:to>
                                        <a:schemeClr val="folHlink"/>
                                      </p:to>
                                    </p:animClr>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11"/>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10"/>
                                        </p:tgtEl>
                                        <p:attrNameLst>
                                          <p:attrName>stroke.color</p:attrName>
                                        </p:attrNameLst>
                                      </p:cBhvr>
                                      <p:to>
                                        <a:schemeClr val="accent2"/>
                                      </p:to>
                                    </p:animClr>
                                    <p:set>
                                      <p:cBhvr>
                                        <p:cTn id="15" dur="500" fill="hold"/>
                                        <p:tgtEl>
                                          <p:spTgt spid="10"/>
                                        </p:tgtEl>
                                        <p:attrNameLst>
                                          <p:attrName>stroke.on</p:attrName>
                                        </p:attrNameLst>
                                      </p:cBhvr>
                                      <p:to>
                                        <p:strVal val="tru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36" grpId="0"/>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05800" cy="1252728"/>
          </a:xfrm>
        </p:spPr>
        <p:txBody>
          <a:bodyPr>
            <a:noAutofit/>
          </a:bodyPr>
          <a:lstStyle/>
          <a:p>
            <a:r>
              <a:rPr lang="en-US" sz="3600" dirty="0" smtClean="0"/>
              <a:t>Can MAUI Adapt to Changing Conditions?</a:t>
            </a:r>
            <a:endParaRPr lang="en-US" sz="3600" dirty="0"/>
          </a:p>
        </p:txBody>
      </p:sp>
      <p:sp>
        <p:nvSpPr>
          <p:cNvPr id="3" name="Content Placeholder 2"/>
          <p:cNvSpPr>
            <a:spLocks noGrp="1"/>
          </p:cNvSpPr>
          <p:nvPr>
            <p:ph idx="1"/>
          </p:nvPr>
        </p:nvSpPr>
        <p:spPr>
          <a:xfrm>
            <a:off x="304800" y="1775191"/>
            <a:ext cx="8610600" cy="4625609"/>
          </a:xfrm>
        </p:spPr>
        <p:txBody>
          <a:bodyPr>
            <a:normAutofit/>
          </a:bodyPr>
          <a:lstStyle/>
          <a:p>
            <a:r>
              <a:rPr lang="en-US" dirty="0" smtClean="0"/>
              <a:t>Adapt to:</a:t>
            </a:r>
          </a:p>
          <a:p>
            <a:pPr lvl="1"/>
            <a:r>
              <a:rPr lang="en-US" dirty="0" smtClean="0"/>
              <a:t>Network Bandwidth/Latency Changes</a:t>
            </a:r>
          </a:p>
          <a:p>
            <a:pPr lvl="1"/>
            <a:r>
              <a:rPr lang="en-US" dirty="0" smtClean="0"/>
              <a:t>Variability on method’s computational requirements</a:t>
            </a:r>
          </a:p>
          <a:p>
            <a:pPr lvl="1"/>
            <a:endParaRPr lang="en-US" dirty="0" smtClean="0"/>
          </a:p>
          <a:p>
            <a:r>
              <a:rPr lang="en-US" dirty="0" smtClean="0"/>
              <a:t>Experiment:</a:t>
            </a:r>
          </a:p>
          <a:p>
            <a:pPr lvl="1"/>
            <a:r>
              <a:rPr lang="en-US" dirty="0" smtClean="0"/>
              <a:t>Modified off the shelf arcade game application</a:t>
            </a:r>
          </a:p>
          <a:p>
            <a:pPr lvl="1"/>
            <a:r>
              <a:rPr lang="en-US" dirty="0" smtClean="0"/>
              <a:t>Physics Modeling (homing missiles)</a:t>
            </a:r>
          </a:p>
          <a:p>
            <a:pPr lvl="1"/>
            <a:r>
              <a:rPr lang="en-US" dirty="0" smtClean="0"/>
              <a:t>Evaluated under different latency settings</a:t>
            </a:r>
          </a:p>
          <a:p>
            <a:pPr>
              <a:buNone/>
            </a:pPr>
            <a:endParaRPr lang="en-US" b="1" dirty="0"/>
          </a:p>
        </p:txBody>
      </p:sp>
      <p:sp>
        <p:nvSpPr>
          <p:cNvPr id="4" name="TextBox 3"/>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14002259"/>
      </p:ext>
    </p:extLst>
  </p:cSld>
  <p:clrMapOvr>
    <a:masterClrMapping/>
  </p:clrMapOvr>
  <p:transition xmlns:p14="http://schemas.microsoft.com/office/powerpoint/2010/main" advTm="4542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p:cNvGrpSpPr>
            <a:grpSpLocks noGrp="1"/>
          </p:cNvGrpSpPr>
          <p:nvPr/>
        </p:nvGrpSpPr>
        <p:grpSpPr>
          <a:xfrm>
            <a:off x="457200" y="1589331"/>
            <a:ext cx="8543365" cy="4853300"/>
            <a:chOff x="-251883" y="688847"/>
            <a:chExt cx="9665405" cy="4949953"/>
          </a:xfrm>
        </p:grpSpPr>
        <p:sp>
          <p:nvSpPr>
            <p:cNvPr id="11" name="Oval 10"/>
            <p:cNvSpPr/>
            <p:nvPr/>
          </p:nvSpPr>
          <p:spPr>
            <a:xfrm>
              <a:off x="3124200" y="2581151"/>
              <a:ext cx="19050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DoLevel</a:t>
              </a:r>
              <a:endParaRPr lang="en-US" b="1" dirty="0">
                <a:solidFill>
                  <a:schemeClr val="tx1"/>
                </a:solidFill>
              </a:endParaRPr>
            </a:p>
          </p:txBody>
        </p:sp>
        <p:cxnSp>
          <p:nvCxnSpPr>
            <p:cNvPr id="13" name="Straight Arrow Connector 12"/>
            <p:cNvCxnSpPr>
              <a:stCxn id="11" idx="6"/>
              <a:endCxn id="18" idx="2"/>
            </p:cNvCxnSpPr>
            <p:nvPr/>
          </p:nvCxnSpPr>
          <p:spPr>
            <a:xfrm>
              <a:off x="5029201" y="3190751"/>
              <a:ext cx="848077" cy="18765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6"/>
              <a:endCxn id="23" idx="2"/>
            </p:cNvCxnSpPr>
            <p:nvPr/>
          </p:nvCxnSpPr>
          <p:spPr>
            <a:xfrm flipV="1">
              <a:off x="5029201" y="1260348"/>
              <a:ext cx="764115" cy="19304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 idx="6"/>
              <a:endCxn id="11" idx="2"/>
            </p:cNvCxnSpPr>
            <p:nvPr/>
          </p:nvCxnSpPr>
          <p:spPr>
            <a:xfrm>
              <a:off x="1763183" y="3190751"/>
              <a:ext cx="1361017" cy="157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5877277" y="4495800"/>
              <a:ext cx="3536245" cy="1143000"/>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r>
                <a:rPr lang="en-US" b="1" dirty="0" err="1" smtClean="0">
                  <a:solidFill>
                    <a:schemeClr val="tx1"/>
                  </a:solidFill>
                </a:rPr>
                <a:t>HandleMissiles</a:t>
              </a:r>
              <a:endParaRPr lang="en-US" b="1" dirty="0">
                <a:solidFill>
                  <a:schemeClr val="tx1"/>
                </a:solidFill>
              </a:endParaRPr>
            </a:p>
          </p:txBody>
        </p:sp>
        <p:sp>
          <p:nvSpPr>
            <p:cNvPr id="20" name="Oval 19"/>
            <p:cNvSpPr/>
            <p:nvPr/>
          </p:nvSpPr>
          <p:spPr>
            <a:xfrm>
              <a:off x="-251883" y="2581151"/>
              <a:ext cx="2015067"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DoFrame</a:t>
              </a:r>
              <a:endParaRPr lang="en-US" b="1" dirty="0">
                <a:solidFill>
                  <a:schemeClr val="tx1"/>
                </a:solidFill>
              </a:endParaRPr>
            </a:p>
          </p:txBody>
        </p:sp>
        <p:sp>
          <p:nvSpPr>
            <p:cNvPr id="23" name="Oval 22"/>
            <p:cNvSpPr/>
            <p:nvPr/>
          </p:nvSpPr>
          <p:spPr bwMode="auto">
            <a:xfrm>
              <a:off x="5793316" y="688847"/>
              <a:ext cx="3536244" cy="1143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HandleEnemies</a:t>
              </a:r>
              <a:endParaRPr lang="en-US" b="1" dirty="0">
                <a:solidFill>
                  <a:schemeClr val="tx1"/>
                </a:solidFill>
              </a:endParaRPr>
            </a:p>
          </p:txBody>
        </p:sp>
        <p:sp>
          <p:nvSpPr>
            <p:cNvPr id="24" name="Oval 23"/>
            <p:cNvSpPr/>
            <p:nvPr/>
          </p:nvSpPr>
          <p:spPr bwMode="auto">
            <a:xfrm>
              <a:off x="5867399" y="2611379"/>
              <a:ext cx="3536244"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HandleBonuses</a:t>
              </a:r>
              <a:endParaRPr lang="en-US" b="1" dirty="0">
                <a:solidFill>
                  <a:schemeClr val="tx1"/>
                </a:solidFill>
              </a:endParaRPr>
            </a:p>
          </p:txBody>
        </p:sp>
        <p:cxnSp>
          <p:nvCxnSpPr>
            <p:cNvPr id="31" name="Straight Arrow Connector 30"/>
            <p:cNvCxnSpPr>
              <a:stCxn id="11" idx="6"/>
              <a:endCxn id="24" idx="2"/>
            </p:cNvCxnSpPr>
            <p:nvPr/>
          </p:nvCxnSpPr>
          <p:spPr>
            <a:xfrm flipV="1">
              <a:off x="5029201" y="3182880"/>
              <a:ext cx="838198" cy="78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165054" y="4135290"/>
            <a:ext cx="1416346" cy="830997"/>
          </a:xfrm>
          <a:prstGeom prst="rect">
            <a:avLst/>
          </a:prstGeom>
          <a:noFill/>
        </p:spPr>
        <p:txBody>
          <a:bodyPr wrap="square" rtlCol="0">
            <a:spAutoFit/>
          </a:bodyPr>
          <a:lstStyle/>
          <a:p>
            <a:r>
              <a:rPr lang="en-US" sz="2400" dirty="0" smtClean="0"/>
              <a:t>11KB + missiles</a:t>
            </a:r>
            <a:endParaRPr lang="en-US" sz="2400" dirty="0"/>
          </a:p>
        </p:txBody>
      </p:sp>
      <p:sp>
        <p:nvSpPr>
          <p:cNvPr id="35" name="TextBox 34"/>
          <p:cNvSpPr txBox="1"/>
          <p:nvPr/>
        </p:nvSpPr>
        <p:spPr>
          <a:xfrm rot="17305649">
            <a:off x="4404866" y="2401645"/>
            <a:ext cx="1416345" cy="707886"/>
          </a:xfrm>
          <a:prstGeom prst="rect">
            <a:avLst/>
          </a:prstGeom>
          <a:noFill/>
        </p:spPr>
        <p:txBody>
          <a:bodyPr wrap="square" rtlCol="0">
            <a:spAutoFit/>
          </a:bodyPr>
          <a:lstStyle/>
          <a:p>
            <a:r>
              <a:rPr lang="en-US" sz="2000" dirty="0" smtClean="0"/>
              <a:t>11KB + missiles</a:t>
            </a:r>
            <a:endParaRPr lang="en-US" sz="2000" dirty="0"/>
          </a:p>
        </p:txBody>
      </p:sp>
      <p:sp>
        <p:nvSpPr>
          <p:cNvPr id="36" name="TextBox 35"/>
          <p:cNvSpPr txBox="1"/>
          <p:nvPr/>
        </p:nvSpPr>
        <p:spPr>
          <a:xfrm rot="4089405">
            <a:off x="5101316" y="4553938"/>
            <a:ext cx="1241560" cy="400110"/>
          </a:xfrm>
          <a:prstGeom prst="rect">
            <a:avLst/>
          </a:prstGeom>
          <a:noFill/>
        </p:spPr>
        <p:txBody>
          <a:bodyPr wrap="square" rtlCol="0">
            <a:spAutoFit/>
          </a:bodyPr>
          <a:lstStyle/>
          <a:p>
            <a:r>
              <a:rPr lang="en-US" sz="2000" dirty="0" smtClean="0"/>
              <a:t>missiles</a:t>
            </a:r>
            <a:endParaRPr lang="en-US" sz="2000" dirty="0"/>
          </a:p>
        </p:txBody>
      </p:sp>
      <p:sp>
        <p:nvSpPr>
          <p:cNvPr id="37" name="TextBox 36"/>
          <p:cNvSpPr txBox="1"/>
          <p:nvPr/>
        </p:nvSpPr>
        <p:spPr>
          <a:xfrm>
            <a:off x="76200" y="5377934"/>
            <a:ext cx="3793380" cy="369332"/>
          </a:xfrm>
          <a:prstGeom prst="rect">
            <a:avLst/>
          </a:prstGeom>
          <a:noFill/>
        </p:spPr>
        <p:txBody>
          <a:bodyPr wrap="square" rtlCol="0">
            <a:spAutoFit/>
          </a:bodyPr>
          <a:lstStyle/>
          <a:p>
            <a:r>
              <a:rPr lang="en-US" dirty="0" smtClean="0"/>
              <a:t>*Missiles take around 60 bytes each</a:t>
            </a:r>
            <a:endParaRPr lang="en-US" dirty="0"/>
          </a:p>
        </p:txBody>
      </p:sp>
      <p:sp>
        <p:nvSpPr>
          <p:cNvPr id="30" name="TextBox 29"/>
          <p:cNvSpPr txBox="1"/>
          <p:nvPr/>
        </p:nvSpPr>
        <p:spPr>
          <a:xfrm>
            <a:off x="5517855" y="2971800"/>
            <a:ext cx="1416345" cy="707886"/>
          </a:xfrm>
          <a:prstGeom prst="rect">
            <a:avLst/>
          </a:prstGeom>
          <a:noFill/>
        </p:spPr>
        <p:txBody>
          <a:bodyPr wrap="square" rtlCol="0">
            <a:spAutoFit/>
          </a:bodyPr>
          <a:lstStyle/>
          <a:p>
            <a:r>
              <a:rPr lang="en-US" sz="2000" dirty="0" smtClean="0"/>
              <a:t>11KB + missiles</a:t>
            </a:r>
            <a:endParaRPr lang="en-US" sz="2000" dirty="0"/>
          </a:p>
        </p:txBody>
      </p:sp>
      <p:sp>
        <p:nvSpPr>
          <p:cNvPr id="19" name="TextBox 18"/>
          <p:cNvSpPr txBox="1"/>
          <p:nvPr/>
        </p:nvSpPr>
        <p:spPr>
          <a:xfrm>
            <a:off x="4114800" y="5181600"/>
            <a:ext cx="2502209" cy="381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Required state is smaller</a:t>
            </a:r>
            <a:endParaRPr lang="en-US" dirty="0"/>
          </a:p>
        </p:txBody>
      </p:sp>
      <p:sp>
        <p:nvSpPr>
          <p:cNvPr id="21" name="TextBox 20"/>
          <p:cNvSpPr txBox="1"/>
          <p:nvPr/>
        </p:nvSpPr>
        <p:spPr>
          <a:xfrm>
            <a:off x="4953000" y="6172200"/>
            <a:ext cx="3886201"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Complexity increases with # of missiles</a:t>
            </a:r>
            <a:endParaRPr lang="en-US" dirty="0"/>
          </a:p>
        </p:txBody>
      </p:sp>
      <p:sp>
        <p:nvSpPr>
          <p:cNvPr id="27" name="Title 1"/>
          <p:cNvSpPr>
            <a:spLocks noGrp="1"/>
          </p:cNvSpPr>
          <p:nvPr>
            <p:ph type="title"/>
          </p:nvPr>
        </p:nvSpPr>
        <p:spPr>
          <a:xfrm>
            <a:off x="457200" y="155448"/>
            <a:ext cx="8305800" cy="1252728"/>
          </a:xfrm>
        </p:spPr>
        <p:txBody>
          <a:bodyPr>
            <a:noAutofit/>
          </a:bodyPr>
          <a:lstStyle/>
          <a:p>
            <a:r>
              <a:rPr lang="en-US" sz="3600" dirty="0" smtClean="0"/>
              <a:t>Can MAUI Adapt to Changing Conditions?</a:t>
            </a:r>
            <a:endParaRPr lang="en-US" sz="3600" dirty="0"/>
          </a:p>
        </p:txBody>
      </p:sp>
      <p:sp>
        <p:nvSpPr>
          <p:cNvPr id="22" name="TextBox 21"/>
          <p:cNvSpPr txBox="1"/>
          <p:nvPr/>
        </p:nvSpPr>
        <p:spPr>
          <a:xfrm>
            <a:off x="281831" y="6033700"/>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a:xfrm>
            <a:off x="1993560" y="6369237"/>
            <a:ext cx="2895600" cy="365125"/>
          </a:xfrm>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179521274"/>
      </p:ext>
    </p:extLst>
  </p:cSld>
  <p:clrMapOvr>
    <a:masterClrMapping/>
  </p:clrMapOvr>
  <p:transition xmlns:p14="http://schemas.microsoft.com/office/powerpoint/2010/main" advTm="3400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429000" y="3429000"/>
            <a:ext cx="1676400" cy="1143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Oval 18"/>
          <p:cNvSpPr/>
          <p:nvPr/>
        </p:nvSpPr>
        <p:spPr bwMode="auto">
          <a:xfrm>
            <a:off x="5789672" y="1565564"/>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2" name="Oval 21"/>
          <p:cNvSpPr/>
          <p:nvPr/>
        </p:nvSpPr>
        <p:spPr bwMode="auto">
          <a:xfrm>
            <a:off x="5858944" y="3451318"/>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4" name="Oval 23"/>
          <p:cNvSpPr/>
          <p:nvPr/>
        </p:nvSpPr>
        <p:spPr bwMode="auto">
          <a:xfrm>
            <a:off x="5865870" y="5306290"/>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 name="Title 1"/>
          <p:cNvSpPr>
            <a:spLocks noGrp="1"/>
          </p:cNvSpPr>
          <p:nvPr>
            <p:ph type="title"/>
          </p:nvPr>
        </p:nvSpPr>
        <p:spPr/>
        <p:txBody>
          <a:bodyPr/>
          <a:lstStyle/>
          <a:p>
            <a:r>
              <a:rPr lang="en-US" dirty="0" smtClean="0"/>
              <a:t>Case 1</a:t>
            </a:r>
            <a:endParaRPr lang="en-US" dirty="0"/>
          </a:p>
        </p:txBody>
      </p:sp>
      <p:sp>
        <p:nvSpPr>
          <p:cNvPr id="5" name="Oval 4"/>
          <p:cNvSpPr/>
          <p:nvPr/>
        </p:nvSpPr>
        <p:spPr>
          <a:xfrm>
            <a:off x="3441359" y="3444686"/>
            <a:ext cx="1683852"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DoLevel</a:t>
            </a:r>
            <a:endParaRPr lang="en-US" b="1" dirty="0">
              <a:solidFill>
                <a:schemeClr val="tx1"/>
              </a:solidFill>
            </a:endParaRPr>
          </a:p>
        </p:txBody>
      </p:sp>
      <p:cxnSp>
        <p:nvCxnSpPr>
          <p:cNvPr id="6" name="Straight Arrow Connector 5"/>
          <p:cNvCxnSpPr>
            <a:stCxn id="5" idx="6"/>
            <a:endCxn id="9" idx="2"/>
          </p:cNvCxnSpPr>
          <p:nvPr/>
        </p:nvCxnSpPr>
        <p:spPr>
          <a:xfrm>
            <a:off x="5125212" y="4042383"/>
            <a:ext cx="749625" cy="18399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6"/>
            <a:endCxn id="11" idx="2"/>
          </p:cNvCxnSpPr>
          <p:nvPr/>
        </p:nvCxnSpPr>
        <p:spPr>
          <a:xfrm flipV="1">
            <a:off x="5125212" y="2149673"/>
            <a:ext cx="675410" cy="18927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6"/>
            <a:endCxn id="5" idx="2"/>
          </p:cNvCxnSpPr>
          <p:nvPr/>
        </p:nvCxnSpPr>
        <p:spPr>
          <a:xfrm>
            <a:off x="2238341" y="4042383"/>
            <a:ext cx="1203019" cy="1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5874837" y="5321949"/>
            <a:ext cx="3125728" cy="1120682"/>
          </a:xfrm>
          <a:prstGeom prst="ellipse">
            <a:avLst/>
          </a:prstGeom>
          <a:noFill/>
        </p:spPr>
        <p:style>
          <a:lnRef idx="2">
            <a:schemeClr val="accent1"/>
          </a:lnRef>
          <a:fillRef idx="1">
            <a:schemeClr val="lt1"/>
          </a:fillRef>
          <a:effectRef idx="0">
            <a:schemeClr val="accent1"/>
          </a:effectRef>
          <a:fontRef idx="minor">
            <a:schemeClr val="dk1"/>
          </a:fontRef>
        </p:style>
        <p:txBody>
          <a:bodyPr lIns="0" tIns="91440" rIns="0" bIns="91440" anchor="ctr"/>
          <a:lstStyle/>
          <a:p>
            <a:pPr algn="ctr">
              <a:defRPr/>
            </a:pPr>
            <a:r>
              <a:rPr lang="en-US" b="1" dirty="0" err="1" smtClean="0">
                <a:solidFill>
                  <a:schemeClr val="tx1"/>
                </a:solidFill>
              </a:rPr>
              <a:t>HandleMissiles</a:t>
            </a:r>
            <a:endParaRPr lang="en-US" b="1" dirty="0">
              <a:solidFill>
                <a:schemeClr val="tx1"/>
              </a:solidFill>
            </a:endParaRPr>
          </a:p>
        </p:txBody>
      </p:sp>
      <p:sp>
        <p:nvSpPr>
          <p:cNvPr id="10" name="Oval 9"/>
          <p:cNvSpPr/>
          <p:nvPr/>
        </p:nvSpPr>
        <p:spPr>
          <a:xfrm>
            <a:off x="457200" y="3444686"/>
            <a:ext cx="1781141"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DoFrame</a:t>
            </a:r>
            <a:endParaRPr lang="en-US" b="1" dirty="0">
              <a:solidFill>
                <a:schemeClr val="tx1"/>
              </a:solidFill>
            </a:endParaRPr>
          </a:p>
        </p:txBody>
      </p:sp>
      <p:sp>
        <p:nvSpPr>
          <p:cNvPr id="11" name="Oval 10"/>
          <p:cNvSpPr/>
          <p:nvPr/>
        </p:nvSpPr>
        <p:spPr bwMode="auto">
          <a:xfrm>
            <a:off x="5800622" y="1589331"/>
            <a:ext cx="3125728" cy="1120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HandleEnemies</a:t>
            </a:r>
            <a:endParaRPr lang="en-US" b="1" dirty="0">
              <a:solidFill>
                <a:schemeClr val="tx1"/>
              </a:solidFill>
            </a:endParaRPr>
          </a:p>
        </p:txBody>
      </p:sp>
      <p:sp>
        <p:nvSpPr>
          <p:cNvPr id="12" name="Oval 11"/>
          <p:cNvSpPr/>
          <p:nvPr/>
        </p:nvSpPr>
        <p:spPr bwMode="auto">
          <a:xfrm>
            <a:off x="5866105" y="3474324"/>
            <a:ext cx="3125728" cy="112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HandleBonuses</a:t>
            </a:r>
            <a:endParaRPr lang="en-US" b="1" dirty="0">
              <a:solidFill>
                <a:schemeClr val="tx1"/>
              </a:solidFill>
            </a:endParaRPr>
          </a:p>
        </p:txBody>
      </p:sp>
      <p:cxnSp>
        <p:nvCxnSpPr>
          <p:cNvPr id="13" name="Straight Arrow Connector 12"/>
          <p:cNvCxnSpPr>
            <a:stCxn id="5" idx="6"/>
            <a:endCxn id="12" idx="2"/>
          </p:cNvCxnSpPr>
          <p:nvPr/>
        </p:nvCxnSpPr>
        <p:spPr>
          <a:xfrm flipV="1">
            <a:off x="5125212" y="4034665"/>
            <a:ext cx="740893" cy="77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3020" y="6498292"/>
            <a:ext cx="3793380" cy="369332"/>
          </a:xfrm>
          <a:prstGeom prst="rect">
            <a:avLst/>
          </a:prstGeom>
          <a:noFill/>
        </p:spPr>
        <p:txBody>
          <a:bodyPr wrap="square" rtlCol="0">
            <a:spAutoFit/>
          </a:bodyPr>
          <a:lstStyle/>
          <a:p>
            <a:r>
              <a:rPr lang="en-US" dirty="0" smtClean="0"/>
              <a:t>*Missiles take around 60 bytes each</a:t>
            </a:r>
            <a:endParaRPr lang="en-US" dirty="0"/>
          </a:p>
        </p:txBody>
      </p:sp>
      <p:sp>
        <p:nvSpPr>
          <p:cNvPr id="20" name="Content Placeholder 2"/>
          <p:cNvSpPr txBox="1">
            <a:spLocks/>
          </p:cNvSpPr>
          <p:nvPr/>
        </p:nvSpPr>
        <p:spPr>
          <a:xfrm>
            <a:off x="457200" y="1775191"/>
            <a:ext cx="8229600" cy="12728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noProof="0" dirty="0" smtClean="0"/>
              <a:t>Zero Missiles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Low latency (RTT &lt; 10ms)</a:t>
            </a: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sp>
        <p:nvSpPr>
          <p:cNvPr id="21" name="TextBox 20"/>
          <p:cNvSpPr txBox="1"/>
          <p:nvPr/>
        </p:nvSpPr>
        <p:spPr>
          <a:xfrm>
            <a:off x="5574991" y="6172200"/>
            <a:ext cx="3492809"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Computation cost is close to zero</a:t>
            </a:r>
            <a:endParaRPr lang="en-US" dirty="0"/>
          </a:p>
        </p:txBody>
      </p:sp>
      <p:sp>
        <p:nvSpPr>
          <p:cNvPr id="23" name="TextBox 22"/>
          <p:cNvSpPr txBox="1"/>
          <p:nvPr/>
        </p:nvSpPr>
        <p:spPr>
          <a:xfrm>
            <a:off x="2133600" y="4419600"/>
            <a:ext cx="2895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Offload starting at </a:t>
            </a:r>
            <a:r>
              <a:rPr lang="en-US" dirty="0" err="1" smtClean="0"/>
              <a:t>DoLevel</a:t>
            </a:r>
            <a:endParaRPr lang="en-US" dirty="0"/>
          </a:p>
        </p:txBody>
      </p:sp>
      <p:sp>
        <p:nvSpPr>
          <p:cNvPr id="25" name="TextBox 24"/>
          <p:cNvSpPr txBox="1"/>
          <p:nvPr/>
        </p:nvSpPr>
        <p:spPr>
          <a:xfrm>
            <a:off x="220675" y="6033700"/>
            <a:ext cx="2471725" cy="276999"/>
          </a:xfrm>
          <a:prstGeom prst="rect">
            <a:avLst/>
          </a:prstGeom>
          <a:noFill/>
        </p:spPr>
        <p:txBody>
          <a:bodyPr wrap="none" rtlCol="0">
            <a:spAutoFit/>
          </a:bodyPr>
          <a:lstStyle/>
          <a:p>
            <a:r>
              <a:rPr lang="en-US" sz="1200" dirty="0" smtClean="0"/>
              <a:t>Source</a:t>
            </a:r>
            <a:r>
              <a:rPr lang="en-US" sz="1200" dirty="0"/>
              <a:t>: MAUI </a:t>
            </a:r>
            <a:r>
              <a:rPr lang="en-US" sz="1200" dirty="0" err="1"/>
              <a:t>Mobisys</a:t>
            </a:r>
            <a:r>
              <a:rPr lang="en-US" sz="1200" dirty="0"/>
              <a:t> </a:t>
            </a:r>
            <a:r>
              <a:rPr lang="en-US" sz="1200" dirty="0" smtClean="0"/>
              <a:t>presentation</a:t>
            </a:r>
            <a:endParaRPr lang="en-US" sz="1200" dirty="0"/>
          </a:p>
        </p:txBody>
      </p:sp>
      <p:sp>
        <p:nvSpPr>
          <p:cNvPr id="4" name="Footer Placeholder 3"/>
          <p:cNvSpPr>
            <a:spLocks noGrp="1"/>
          </p:cNvSpPr>
          <p:nvPr>
            <p:ph type="ftr" sz="quarter" idx="11"/>
          </p:nvPr>
        </p:nvSpPr>
        <p:spPr>
          <a:xfrm>
            <a:off x="2679391" y="6338056"/>
            <a:ext cx="2895600" cy="365125"/>
          </a:xfrm>
        </p:spPr>
        <p:txBody>
          <a:bodyPr/>
          <a:lstStyle/>
          <a:p>
            <a:r>
              <a:rPr lang="en-US" smtClean="0">
                <a:solidFill>
                  <a:prstClr val="black">
                    <a:tint val="75000"/>
                  </a:prstClr>
                </a:solidFill>
                <a:latin typeface="Calibri"/>
              </a:rPr>
              <a:t>Cellular Networks and Mobile Computing (COMS 6998-7)</a:t>
            </a:r>
            <a:endParaRPr lang="en-US" dirty="0">
              <a:solidFill>
                <a:prstClr val="black">
                  <a:tint val="75000"/>
                </a:prstClr>
              </a:solidFill>
              <a:latin typeface="Calibri"/>
            </a:endParaRPr>
          </a:p>
        </p:txBody>
      </p:sp>
      <p:sp>
        <p:nvSpPr>
          <p:cNvPr id="14" name="Slide Number Placeholder 1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032276074"/>
      </p:ext>
    </p:extLst>
  </p:cSld>
  <p:clrMapOvr>
    <a:masterClrMapping/>
  </p:clrMapOvr>
  <p:transition xmlns:p14="http://schemas.microsoft.com/office/powerpoint/2010/main" advTm="2687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mph" presetSubtype="2" fill="hold" nodeType="clickEffect">
                                  <p:stCondLst>
                                    <p:cond delay="0"/>
                                  </p:stCondLst>
                                  <p:childTnLst>
                                    <p:animClr clrSpc="rgb" dir="cw">
                                      <p:cBhvr>
                                        <p:cTn id="10" dur="2000" fill="hold"/>
                                        <p:tgtEl>
                                          <p:spTgt spid="9"/>
                                        </p:tgtEl>
                                        <p:attrNameLst>
                                          <p:attrName>stroke.color</p:attrName>
                                        </p:attrNameLst>
                                      </p:cBhvr>
                                      <p:to>
                                        <a:schemeClr val="tx1"/>
                                      </p:to>
                                    </p:animClr>
                                    <p:set>
                                      <p:cBhvr>
                                        <p:cTn id="11" dur="2000" fill="hold"/>
                                        <p:tgtEl>
                                          <p:spTgt spid="9"/>
                                        </p:tgtEl>
                                        <p:attrNameLst>
                                          <p:attrName>stroke.on</p:attrName>
                                        </p:attrNameLst>
                                      </p:cBhvr>
                                      <p:to>
                                        <p:strVal val="true"/>
                                      </p:to>
                                    </p:set>
                                  </p:childTnLst>
                                </p:cTn>
                              </p:par>
                              <p:par>
                                <p:cTn id="12" presetID="7" presetClass="emph" presetSubtype="2" fill="hold" nodeType="withEffect">
                                  <p:stCondLst>
                                    <p:cond delay="0"/>
                                  </p:stCondLst>
                                  <p:childTnLst>
                                    <p:animClr clrSpc="rgb" dir="cw">
                                      <p:cBhvr>
                                        <p:cTn id="13" dur="2000" fill="hold"/>
                                        <p:tgtEl>
                                          <p:spTgt spid="12"/>
                                        </p:tgtEl>
                                        <p:attrNameLst>
                                          <p:attrName>stroke.color</p:attrName>
                                        </p:attrNameLst>
                                      </p:cBhvr>
                                      <p:to>
                                        <a:schemeClr val="tx1"/>
                                      </p:to>
                                    </p:animClr>
                                    <p:set>
                                      <p:cBhvr>
                                        <p:cTn id="14" dur="2000" fill="hold"/>
                                        <p:tgtEl>
                                          <p:spTgt spid="12"/>
                                        </p:tgtEl>
                                        <p:attrNameLst>
                                          <p:attrName>stroke.on</p:attrName>
                                        </p:attrNameLst>
                                      </p:cBhvr>
                                      <p:to>
                                        <p:strVal val="true"/>
                                      </p:to>
                                    </p:set>
                                  </p:childTnLst>
                                </p:cTn>
                              </p:par>
                              <p:par>
                                <p:cTn id="15" presetID="7" presetClass="emph" presetSubtype="2" fill="hold" nodeType="withEffect">
                                  <p:stCondLst>
                                    <p:cond delay="0"/>
                                  </p:stCondLst>
                                  <p:childTnLst>
                                    <p:animClr clrSpc="rgb" dir="cw">
                                      <p:cBhvr>
                                        <p:cTn id="16" dur="2000" fill="hold"/>
                                        <p:tgtEl>
                                          <p:spTgt spid="11"/>
                                        </p:tgtEl>
                                        <p:attrNameLst>
                                          <p:attrName>stroke.color</p:attrName>
                                        </p:attrNameLst>
                                      </p:cBhvr>
                                      <p:to>
                                        <a:schemeClr val="tx1"/>
                                      </p:to>
                                    </p:animClr>
                                    <p:set>
                                      <p:cBhvr>
                                        <p:cTn id="17" dur="2000" fill="hold"/>
                                        <p:tgtEl>
                                          <p:spTgt spid="11"/>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2000" fill="hold"/>
                                        <p:tgtEl>
                                          <p:spTgt spid="13"/>
                                        </p:tgtEl>
                                        <p:attrNameLst>
                                          <p:attrName>stroke.color</p:attrName>
                                        </p:attrNameLst>
                                      </p:cBhvr>
                                      <p:to>
                                        <a:schemeClr val="tx1"/>
                                      </p:to>
                                    </p:animClr>
                                    <p:set>
                                      <p:cBhvr>
                                        <p:cTn id="20" dur="2000" fill="hold"/>
                                        <p:tgtEl>
                                          <p:spTgt spid="13"/>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2000" fill="hold"/>
                                        <p:tgtEl>
                                          <p:spTgt spid="7"/>
                                        </p:tgtEl>
                                        <p:attrNameLst>
                                          <p:attrName>stroke.color</p:attrName>
                                        </p:attrNameLst>
                                      </p:cBhvr>
                                      <p:to>
                                        <a:schemeClr val="tx1"/>
                                      </p:to>
                                    </p:animClr>
                                    <p:set>
                                      <p:cBhvr>
                                        <p:cTn id="23" dur="2000" fill="hold"/>
                                        <p:tgtEl>
                                          <p:spTgt spid="7"/>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2000" fill="hold"/>
                                        <p:tgtEl>
                                          <p:spTgt spid="6"/>
                                        </p:tgtEl>
                                        <p:attrNameLst>
                                          <p:attrName>stroke.color</p:attrName>
                                        </p:attrNameLst>
                                      </p:cBhvr>
                                      <p:to>
                                        <a:schemeClr val="tx1"/>
                                      </p:to>
                                    </p:animClr>
                                    <p:set>
                                      <p:cBhvr>
                                        <p:cTn id="26" dur="2000" fill="hold"/>
                                        <p:tgtEl>
                                          <p:spTgt spid="6"/>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2000" fill="hold"/>
                                        <p:tgtEl>
                                          <p:spTgt spid="5"/>
                                        </p:tgtEl>
                                        <p:attrNameLst>
                                          <p:attrName>stroke.color</p:attrName>
                                        </p:attrNameLst>
                                      </p:cBhvr>
                                      <p:to>
                                        <a:schemeClr val="tx1"/>
                                      </p:to>
                                    </p:animClr>
                                    <p:set>
                                      <p:cBhvr>
                                        <p:cTn id="29" dur="2000" fill="hold"/>
                                        <p:tgtEl>
                                          <p:spTgt spid="5"/>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2000" fill="hold"/>
                                        <p:tgtEl>
                                          <p:spTgt spid="8"/>
                                        </p:tgtEl>
                                        <p:attrNameLst>
                                          <p:attrName>stroke.color</p:attrName>
                                        </p:attrNameLst>
                                      </p:cBhvr>
                                      <p:to>
                                        <a:schemeClr val="tx1"/>
                                      </p:to>
                                    </p:animClr>
                                    <p:set>
                                      <p:cBhvr>
                                        <p:cTn id="32" dur="2000" fill="hold"/>
                                        <p:tgtEl>
                                          <p:spTgt spid="8"/>
                                        </p:tgtEl>
                                        <p:attrNameLst>
                                          <p:attrName>stroke.on</p:attrName>
                                        </p:attrNameLst>
                                      </p:cBhvr>
                                      <p:to>
                                        <p:strVal val="tru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P spid="24" grpId="0" animBg="1"/>
      <p:bldP spid="21" grpId="0" animBg="1"/>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auto">
          <a:xfrm>
            <a:off x="5865872" y="5293972"/>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 name="Title 1"/>
          <p:cNvSpPr>
            <a:spLocks noGrp="1"/>
          </p:cNvSpPr>
          <p:nvPr>
            <p:ph type="title"/>
          </p:nvPr>
        </p:nvSpPr>
        <p:spPr/>
        <p:txBody>
          <a:bodyPr/>
          <a:lstStyle/>
          <a:p>
            <a:r>
              <a:rPr lang="en-US" dirty="0" smtClean="0"/>
              <a:t>Case 2</a:t>
            </a:r>
            <a:endParaRPr lang="en-US" dirty="0"/>
          </a:p>
        </p:txBody>
      </p:sp>
      <p:sp>
        <p:nvSpPr>
          <p:cNvPr id="5" name="Oval 4"/>
          <p:cNvSpPr/>
          <p:nvPr/>
        </p:nvSpPr>
        <p:spPr>
          <a:xfrm>
            <a:off x="3441359" y="3444686"/>
            <a:ext cx="1683852"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DoLevel</a:t>
            </a:r>
            <a:endParaRPr lang="en-US" b="1" dirty="0">
              <a:solidFill>
                <a:schemeClr val="tx1"/>
              </a:solidFill>
            </a:endParaRPr>
          </a:p>
        </p:txBody>
      </p:sp>
      <p:cxnSp>
        <p:nvCxnSpPr>
          <p:cNvPr id="6" name="Straight Arrow Connector 5"/>
          <p:cNvCxnSpPr>
            <a:stCxn id="5" idx="6"/>
            <a:endCxn id="9" idx="2"/>
          </p:cNvCxnSpPr>
          <p:nvPr/>
        </p:nvCxnSpPr>
        <p:spPr>
          <a:xfrm>
            <a:off x="5125212" y="4042383"/>
            <a:ext cx="749625" cy="18399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6"/>
            <a:endCxn id="11" idx="2"/>
          </p:cNvCxnSpPr>
          <p:nvPr/>
        </p:nvCxnSpPr>
        <p:spPr>
          <a:xfrm flipV="1">
            <a:off x="5125212" y="2149673"/>
            <a:ext cx="675410" cy="18927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6"/>
            <a:endCxn id="5" idx="2"/>
          </p:cNvCxnSpPr>
          <p:nvPr/>
        </p:nvCxnSpPr>
        <p:spPr>
          <a:xfrm>
            <a:off x="2238341" y="4042383"/>
            <a:ext cx="1203019" cy="1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5874837" y="5321949"/>
            <a:ext cx="3125728" cy="1120682"/>
          </a:xfrm>
          <a:prstGeom prst="ellipse">
            <a:avLst/>
          </a:prstGeom>
          <a:noFill/>
        </p:spPr>
        <p:style>
          <a:lnRef idx="2">
            <a:schemeClr val="accent1"/>
          </a:lnRef>
          <a:fillRef idx="1">
            <a:schemeClr val="lt1"/>
          </a:fillRef>
          <a:effectRef idx="0">
            <a:schemeClr val="accent1"/>
          </a:effectRef>
          <a:fontRef idx="minor">
            <a:schemeClr val="dk1"/>
          </a:fontRef>
        </p:style>
        <p:txBody>
          <a:bodyPr lIns="0" tIns="91440" rIns="0" bIns="91440" anchor="ctr"/>
          <a:lstStyle/>
          <a:p>
            <a:pPr algn="ctr">
              <a:defRPr/>
            </a:pPr>
            <a:r>
              <a:rPr lang="en-US" b="1" dirty="0" err="1" smtClean="0">
                <a:solidFill>
                  <a:schemeClr val="tx1"/>
                </a:solidFill>
              </a:rPr>
              <a:t>HandleMissiles</a:t>
            </a:r>
            <a:endParaRPr lang="en-US" b="1" dirty="0">
              <a:solidFill>
                <a:schemeClr val="tx1"/>
              </a:solidFill>
            </a:endParaRPr>
          </a:p>
        </p:txBody>
      </p:sp>
      <p:sp>
        <p:nvSpPr>
          <p:cNvPr id="10" name="Oval 9"/>
          <p:cNvSpPr/>
          <p:nvPr/>
        </p:nvSpPr>
        <p:spPr>
          <a:xfrm>
            <a:off x="457200" y="3444686"/>
            <a:ext cx="1781141"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DoFrame</a:t>
            </a:r>
            <a:endParaRPr lang="en-US" b="1" dirty="0">
              <a:solidFill>
                <a:schemeClr val="tx1"/>
              </a:solidFill>
            </a:endParaRPr>
          </a:p>
        </p:txBody>
      </p:sp>
      <p:sp>
        <p:nvSpPr>
          <p:cNvPr id="11" name="Oval 10"/>
          <p:cNvSpPr/>
          <p:nvPr/>
        </p:nvSpPr>
        <p:spPr bwMode="auto">
          <a:xfrm>
            <a:off x="5800622" y="1589331"/>
            <a:ext cx="3125728" cy="1120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HandleEnemies</a:t>
            </a:r>
            <a:endParaRPr lang="en-US" b="1" dirty="0">
              <a:solidFill>
                <a:schemeClr val="tx1"/>
              </a:solidFill>
            </a:endParaRPr>
          </a:p>
        </p:txBody>
      </p:sp>
      <p:sp>
        <p:nvSpPr>
          <p:cNvPr id="12" name="Oval 11"/>
          <p:cNvSpPr/>
          <p:nvPr/>
        </p:nvSpPr>
        <p:spPr bwMode="auto">
          <a:xfrm>
            <a:off x="5866105" y="3474324"/>
            <a:ext cx="3125728" cy="112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HandleBonuses</a:t>
            </a:r>
            <a:endParaRPr lang="en-US" b="1" dirty="0">
              <a:solidFill>
                <a:schemeClr val="tx1"/>
              </a:solidFill>
            </a:endParaRPr>
          </a:p>
        </p:txBody>
      </p:sp>
      <p:cxnSp>
        <p:nvCxnSpPr>
          <p:cNvPr id="13" name="Straight Arrow Connector 12"/>
          <p:cNvCxnSpPr>
            <a:stCxn id="5" idx="6"/>
            <a:endCxn id="12" idx="2"/>
          </p:cNvCxnSpPr>
          <p:nvPr/>
        </p:nvCxnSpPr>
        <p:spPr>
          <a:xfrm flipV="1">
            <a:off x="5125212" y="4034665"/>
            <a:ext cx="740893" cy="77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3020" y="6498292"/>
            <a:ext cx="3793380" cy="369332"/>
          </a:xfrm>
          <a:prstGeom prst="rect">
            <a:avLst/>
          </a:prstGeom>
          <a:noFill/>
        </p:spPr>
        <p:txBody>
          <a:bodyPr wrap="square" rtlCol="0">
            <a:spAutoFit/>
          </a:bodyPr>
          <a:lstStyle/>
          <a:p>
            <a:r>
              <a:rPr lang="en-US" dirty="0" smtClean="0"/>
              <a:t>*Missiles take around 60 bytes each</a:t>
            </a:r>
            <a:endParaRPr lang="en-US" dirty="0"/>
          </a:p>
        </p:txBody>
      </p:sp>
      <p:sp>
        <p:nvSpPr>
          <p:cNvPr id="20" name="Content Placeholder 2"/>
          <p:cNvSpPr txBox="1">
            <a:spLocks/>
          </p:cNvSpPr>
          <p:nvPr/>
        </p:nvSpPr>
        <p:spPr>
          <a:xfrm>
            <a:off x="457200" y="1775191"/>
            <a:ext cx="8229600" cy="12728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5</a:t>
            </a:r>
            <a:r>
              <a:rPr lang="en-US" sz="3200" noProof="0" dirty="0" smtClean="0"/>
              <a:t> Missiles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Some latency (RTT = 50ms)</a:t>
            </a: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sp>
        <p:nvSpPr>
          <p:cNvPr id="21" name="TextBox 20"/>
          <p:cNvSpPr txBox="1"/>
          <p:nvPr/>
        </p:nvSpPr>
        <p:spPr>
          <a:xfrm>
            <a:off x="5943600" y="6172200"/>
            <a:ext cx="3124201" cy="381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Most of the computation cost</a:t>
            </a:r>
            <a:endParaRPr lang="en-US" dirty="0"/>
          </a:p>
        </p:txBody>
      </p:sp>
      <p:sp>
        <p:nvSpPr>
          <p:cNvPr id="15" name="TextBox 14"/>
          <p:cNvSpPr txBox="1"/>
          <p:nvPr/>
        </p:nvSpPr>
        <p:spPr>
          <a:xfrm>
            <a:off x="1066800" y="4343400"/>
            <a:ext cx="38862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Very expensive to offload everything</a:t>
            </a:r>
            <a:endParaRPr lang="en-US" dirty="0"/>
          </a:p>
        </p:txBody>
      </p:sp>
      <p:sp>
        <p:nvSpPr>
          <p:cNvPr id="16" name="TextBox 15"/>
          <p:cNvSpPr txBox="1"/>
          <p:nvPr/>
        </p:nvSpPr>
        <p:spPr>
          <a:xfrm>
            <a:off x="4343400" y="4953000"/>
            <a:ext cx="22098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Little state to offload</a:t>
            </a:r>
            <a:endParaRPr lang="en-US" dirty="0"/>
          </a:p>
        </p:txBody>
      </p:sp>
      <p:sp>
        <p:nvSpPr>
          <p:cNvPr id="18" name="TextBox 17"/>
          <p:cNvSpPr txBox="1"/>
          <p:nvPr/>
        </p:nvSpPr>
        <p:spPr>
          <a:xfrm>
            <a:off x="2590800" y="5715000"/>
            <a:ext cx="3124201" cy="381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Only offload Handle Missiles</a:t>
            </a:r>
            <a:endParaRPr lang="en-US" dirty="0"/>
          </a:p>
        </p:txBody>
      </p:sp>
      <p:sp>
        <p:nvSpPr>
          <p:cNvPr id="22" name="TextBox 21"/>
          <p:cNvSpPr txBox="1"/>
          <p:nvPr/>
        </p:nvSpPr>
        <p:spPr>
          <a:xfrm>
            <a:off x="255618" y="6172200"/>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14" name="Slide Number Placeholder 1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566918529"/>
      </p:ext>
    </p:extLst>
  </p:cSld>
  <p:clrMapOvr>
    <a:masterClrMapping/>
  </p:clrMapOvr>
  <p:transition xmlns:p14="http://schemas.microsoft.com/office/powerpoint/2010/main" advTm="4250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7" presetClass="emph" presetSubtype="2" fill="hold" nodeType="withEffect">
                                  <p:stCondLst>
                                    <p:cond delay="0"/>
                                  </p:stCondLst>
                                  <p:childTnLst>
                                    <p:animClr clrSpc="rgb" dir="cw">
                                      <p:cBhvr>
                                        <p:cTn id="24" dur="2000" fill="hold"/>
                                        <p:tgtEl>
                                          <p:spTgt spid="6"/>
                                        </p:tgtEl>
                                        <p:attrNameLst>
                                          <p:attrName>stroke.color</p:attrName>
                                        </p:attrNameLst>
                                      </p:cBhvr>
                                      <p:to>
                                        <a:schemeClr val="tx1"/>
                                      </p:to>
                                    </p:animClr>
                                    <p:set>
                                      <p:cBhvr>
                                        <p:cTn id="25" dur="2000" fill="hold"/>
                                        <p:tgtEl>
                                          <p:spTgt spid="6"/>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9"/>
                                        </p:tgtEl>
                                        <p:attrNameLst>
                                          <p:attrName>stroke.color</p:attrName>
                                        </p:attrNameLst>
                                      </p:cBhvr>
                                      <p:to>
                                        <a:schemeClr val="tx1"/>
                                      </p:to>
                                    </p:animClr>
                                    <p:set>
                                      <p:cBhvr>
                                        <p:cTn id="28" dur="2000" fill="hold"/>
                                        <p:tgtEl>
                                          <p:spTgt spid="9"/>
                                        </p:tgtEl>
                                        <p:attrNameLst>
                                          <p:attrName>stroke.on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1" grpId="1" animBg="1"/>
      <p:bldP spid="15" grpId="0" animBg="1"/>
      <p:bldP spid="15" grpId="1" animBg="1"/>
      <p:bldP spid="16" grpId="0" animBg="1"/>
      <p:bldP spid="16" grpId="1"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MAUI Implementation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Platform</a:t>
            </a:r>
          </a:p>
          <a:p>
            <a:pPr lvl="1"/>
            <a:r>
              <a:rPr lang="en-US" dirty="0" smtClean="0"/>
              <a:t>Windows Mobile 6.5</a:t>
            </a:r>
          </a:p>
          <a:p>
            <a:pPr lvl="1"/>
            <a:r>
              <a:rPr lang="en-US" dirty="0" smtClean="0"/>
              <a:t>.NET Framework 3.5</a:t>
            </a:r>
          </a:p>
          <a:p>
            <a:pPr lvl="1"/>
            <a:r>
              <a:rPr lang="en-US" dirty="0" smtClean="0"/>
              <a:t>HTC </a:t>
            </a:r>
            <a:r>
              <a:rPr lang="en-US" dirty="0" err="1" smtClean="0"/>
              <a:t>Fuze</a:t>
            </a:r>
            <a:r>
              <a:rPr lang="en-US" dirty="0" smtClean="0"/>
              <a:t> Smartphone</a:t>
            </a:r>
          </a:p>
          <a:p>
            <a:pPr lvl="1"/>
            <a:r>
              <a:rPr lang="en-US" dirty="0" smtClean="0"/>
              <a:t>Monsoon power monitor</a:t>
            </a:r>
          </a:p>
          <a:p>
            <a:pPr lvl="1"/>
            <a:endParaRPr lang="en-US" dirty="0" smtClean="0"/>
          </a:p>
          <a:p>
            <a:r>
              <a:rPr lang="en-US" dirty="0" smtClean="0"/>
              <a:t>Applications</a:t>
            </a:r>
          </a:p>
          <a:p>
            <a:pPr lvl="1"/>
            <a:r>
              <a:rPr lang="en-US" dirty="0" smtClean="0"/>
              <a:t>Chess</a:t>
            </a:r>
          </a:p>
          <a:p>
            <a:pPr lvl="1"/>
            <a:r>
              <a:rPr lang="en-US" dirty="0" smtClean="0"/>
              <a:t>Face Recognition</a:t>
            </a:r>
          </a:p>
          <a:p>
            <a:pPr lvl="1"/>
            <a:r>
              <a:rPr lang="en-US" dirty="0" smtClean="0"/>
              <a:t>Arcade Game</a:t>
            </a:r>
          </a:p>
          <a:p>
            <a:pPr lvl="1"/>
            <a:r>
              <a:rPr lang="en-US" dirty="0" smtClean="0"/>
              <a:t>Voice-based translator</a:t>
            </a:r>
          </a:p>
        </p:txBody>
      </p:sp>
      <p:pic>
        <p:nvPicPr>
          <p:cNvPr id="4" name="Picture 3" descr="monsoon.png"/>
          <p:cNvPicPr>
            <a:picLocks noChangeAspect="1"/>
          </p:cNvPicPr>
          <p:nvPr/>
        </p:nvPicPr>
        <p:blipFill>
          <a:blip r:embed="rId3" cstate="print"/>
          <a:stretch>
            <a:fillRect/>
          </a:stretch>
        </p:blipFill>
        <p:spPr>
          <a:xfrm>
            <a:off x="5257800" y="1752600"/>
            <a:ext cx="3644767" cy="2667000"/>
          </a:xfrm>
          <a:prstGeom prst="rect">
            <a:avLst/>
          </a:prstGeom>
        </p:spPr>
      </p:pic>
      <p:sp>
        <p:nvSpPr>
          <p:cNvPr id="5" name="TextBox 4"/>
          <p:cNvSpPr txBox="1"/>
          <p:nvPr/>
        </p:nvSpPr>
        <p:spPr>
          <a:xfrm>
            <a:off x="6019800" y="6428601"/>
            <a:ext cx="247172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a:t>
            </a:r>
            <a:r>
              <a:rPr lang="en-US" sz="1200" dirty="0" smtClean="0"/>
              <a:t>presentation</a:t>
            </a:r>
            <a:endParaRPr lang="en-US" sz="1200" dirty="0"/>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533216214"/>
      </p:ext>
    </p:extLst>
  </p:cSld>
  <p:clrMapOvr>
    <a:masterClrMapping/>
  </p:clrMapOvr>
  <p:transition xmlns:p14="http://schemas.microsoft.com/office/powerpoint/2010/main" advTm="47188"/>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r>
              <a:rPr lang="en-US" sz="2800" dirty="0" smtClean="0"/>
              <a:t>How much can MAUI reduce energy consumption?</a:t>
            </a:r>
          </a:p>
          <a:p>
            <a:r>
              <a:rPr lang="en-US" sz="2800" dirty="0" smtClean="0"/>
              <a:t>How much can MAUI improve performance?</a:t>
            </a:r>
          </a:p>
          <a:p>
            <a:r>
              <a:rPr lang="en-US" sz="2800" dirty="0" smtClean="0"/>
              <a:t>Can MAUI Run Resource-Intensive Applications?</a:t>
            </a:r>
          </a:p>
        </p:txBody>
      </p:sp>
      <p:sp>
        <p:nvSpPr>
          <p:cNvPr id="4" name="TextBox 3"/>
          <p:cNvSpPr txBox="1"/>
          <p:nvPr/>
        </p:nvSpPr>
        <p:spPr>
          <a:xfrm>
            <a:off x="6019800" y="6428601"/>
            <a:ext cx="247172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a:t>
            </a:r>
            <a:r>
              <a:rPr lang="en-US" sz="1200" dirty="0" smtClean="0"/>
              <a:t>presentation</a:t>
            </a:r>
            <a:endParaRPr lang="en-US" sz="1200"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4205667678"/>
      </p:ext>
    </p:extLst>
  </p:cSld>
  <p:clrMapOvr>
    <a:masterClrMapping/>
  </p:clrMapOvr>
  <p:transition xmlns:p14="http://schemas.microsoft.com/office/powerpoint/2010/main" advTm="24869"/>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Cloud Computing (</a:t>
            </a:r>
            <a:r>
              <a:rPr lang="en-US" dirty="0" err="1" smtClean="0"/>
              <a:t>mCloud</a:t>
            </a:r>
            <a:r>
              <a:rPr lang="en-US" dirty="0" smtClean="0"/>
              <a:t>) today</a:t>
            </a:r>
            <a:endParaRPr lang="en-US" dirty="0"/>
          </a:p>
        </p:txBody>
      </p:sp>
      <p:sp>
        <p:nvSpPr>
          <p:cNvPr id="3" name="Content Placeholder 2"/>
          <p:cNvSpPr>
            <a:spLocks noGrp="1"/>
          </p:cNvSpPr>
          <p:nvPr>
            <p:ph idx="1"/>
          </p:nvPr>
        </p:nvSpPr>
        <p:spPr>
          <a:xfrm>
            <a:off x="457200" y="1600200"/>
            <a:ext cx="4800600" cy="4648200"/>
          </a:xfrm>
        </p:spPr>
        <p:txBody>
          <a:bodyPr>
            <a:normAutofit/>
          </a:bodyPr>
          <a:lstStyle/>
          <a:p>
            <a:r>
              <a:rPr lang="en-US" dirty="0" smtClean="0"/>
              <a:t>Apple </a:t>
            </a:r>
            <a:r>
              <a:rPr lang="en-US" dirty="0" err="1" smtClean="0"/>
              <a:t>iCloud</a:t>
            </a:r>
            <a:endParaRPr lang="en-US" dirty="0" smtClean="0"/>
          </a:p>
          <a:p>
            <a:pPr lvl="1"/>
            <a:r>
              <a:rPr lang="en-US" dirty="0" smtClean="0"/>
              <a:t>Store content in cloud and sync to all registered devices</a:t>
            </a:r>
          </a:p>
          <a:p>
            <a:pPr lvl="1"/>
            <a:r>
              <a:rPr lang="en-US" dirty="0" smtClean="0"/>
              <a:t>Hosted by Windows Azure and Amazon AWS</a:t>
            </a:r>
          </a:p>
          <a:p>
            <a:pPr lvl="1"/>
            <a:r>
              <a:rPr lang="en-US" dirty="0" err="1" smtClean="0"/>
              <a:t>iCloud</a:t>
            </a:r>
            <a:r>
              <a:rPr lang="en-US" dirty="0" smtClean="0"/>
              <a:t> Storage APIs support third-party app document syncing</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pic>
        <p:nvPicPr>
          <p:cNvPr id="5" name="Picture 4" descr="150px-Apple_iCloud.png"/>
          <p:cNvPicPr>
            <a:picLocks noChangeAspect="1"/>
          </p:cNvPicPr>
          <p:nvPr/>
        </p:nvPicPr>
        <p:blipFill>
          <a:blip r:embed="rId3" cstate="print"/>
          <a:stretch>
            <a:fillRect/>
          </a:stretch>
        </p:blipFill>
        <p:spPr>
          <a:xfrm>
            <a:off x="6324600" y="2667000"/>
            <a:ext cx="1904762" cy="1904762"/>
          </a:xfrm>
          <a:prstGeom prst="rect">
            <a:avLst/>
          </a:prstGeom>
        </p:spPr>
      </p:pic>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4030893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2778977919"/>
              </p:ext>
            </p:extLst>
          </p:nvPr>
        </p:nvGraphicFramePr>
        <p:xfrm>
          <a:off x="228601" y="2018685"/>
          <a:ext cx="8458200" cy="433766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0" y="155448"/>
            <a:ext cx="9144000" cy="1252728"/>
          </a:xfrm>
        </p:spPr>
        <p:txBody>
          <a:bodyPr>
            <a:noAutofit/>
          </a:bodyPr>
          <a:lstStyle/>
          <a:p>
            <a:pPr algn="ctr"/>
            <a:r>
              <a:rPr lang="en-US" sz="3200" dirty="0" smtClean="0"/>
              <a:t>How much can MAUI reduce energy consumption?</a:t>
            </a:r>
            <a:endParaRPr lang="en-US" sz="3200" dirty="0"/>
          </a:p>
        </p:txBody>
      </p:sp>
      <p:sp>
        <p:nvSpPr>
          <p:cNvPr id="7" name="TextBox 6"/>
          <p:cNvSpPr txBox="1"/>
          <p:nvPr/>
        </p:nvSpPr>
        <p:spPr>
          <a:xfrm>
            <a:off x="5410200" y="5334000"/>
            <a:ext cx="23622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Big savings even on 3G</a:t>
            </a:r>
            <a:endParaRPr lang="en-US" dirty="0"/>
          </a:p>
        </p:txBody>
      </p:sp>
      <p:sp>
        <p:nvSpPr>
          <p:cNvPr id="5" name="TextBox 4"/>
          <p:cNvSpPr txBox="1"/>
          <p:nvPr/>
        </p:nvSpPr>
        <p:spPr>
          <a:xfrm>
            <a:off x="2252547" y="5351167"/>
            <a:ext cx="24384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An order of magnitude improvement on Wi-Fi</a:t>
            </a:r>
            <a:endParaRPr lang="en-US" dirty="0"/>
          </a:p>
        </p:txBody>
      </p:sp>
      <p:sp>
        <p:nvSpPr>
          <p:cNvPr id="8" name="TextBox 7"/>
          <p:cNvSpPr txBox="1"/>
          <p:nvPr/>
        </p:nvSpPr>
        <p:spPr>
          <a:xfrm>
            <a:off x="1143000" y="1600200"/>
            <a:ext cx="4572000" cy="523220"/>
          </a:xfrm>
          <a:prstGeom prst="rect">
            <a:avLst/>
          </a:prstGeom>
          <a:noFill/>
        </p:spPr>
        <p:txBody>
          <a:bodyPr wrap="square" rtlCol="0">
            <a:spAutoFit/>
          </a:bodyPr>
          <a:lstStyle/>
          <a:p>
            <a:pPr algn="ctr"/>
            <a:r>
              <a:rPr lang="en-US" sz="2800" dirty="0" smtClean="0"/>
              <a:t>Face Recognizer</a:t>
            </a:r>
            <a:endParaRPr lang="en-US" sz="2800" dirty="0"/>
          </a:p>
        </p:txBody>
      </p:sp>
      <p:sp>
        <p:nvSpPr>
          <p:cNvPr id="10" name="TextBox 9"/>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136077808"/>
      </p:ext>
    </p:extLst>
  </p:cSld>
  <p:clrMapOvr>
    <a:masterClrMapping/>
  </p:clrMapOvr>
  <p:transition xmlns:p14="http://schemas.microsoft.com/office/powerpoint/2010/main" advTm="330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251062"/>
          </a:xfrm>
        </p:spPr>
        <p:txBody>
          <a:bodyPr>
            <a:noAutofit/>
          </a:bodyPr>
          <a:lstStyle/>
          <a:p>
            <a:r>
              <a:rPr lang="en-US" sz="3600" dirty="0" smtClean="0"/>
              <a:t>How much can MAUI improve performance?</a:t>
            </a:r>
            <a:endParaRPr lang="en-US" sz="3600" dirty="0"/>
          </a:p>
        </p:txBody>
      </p:sp>
      <p:graphicFrame>
        <p:nvGraphicFramePr>
          <p:cNvPr id="8" name="Chart 7"/>
          <p:cNvGraphicFramePr>
            <a:graphicFrameLocks noGrp="1"/>
          </p:cNvGraphicFramePr>
          <p:nvPr/>
        </p:nvGraphicFramePr>
        <p:xfrm>
          <a:off x="228600" y="2097603"/>
          <a:ext cx="8915400" cy="47603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743200" y="4876800"/>
            <a:ext cx="29718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Improvement of around an order of magnitude</a:t>
            </a:r>
            <a:endParaRPr lang="en-US" dirty="0"/>
          </a:p>
        </p:txBody>
      </p:sp>
      <p:sp>
        <p:nvSpPr>
          <p:cNvPr id="5" name="TextBox 4"/>
          <p:cNvSpPr txBox="1"/>
          <p:nvPr/>
        </p:nvSpPr>
        <p:spPr>
          <a:xfrm>
            <a:off x="1524000" y="1600200"/>
            <a:ext cx="4572000" cy="523220"/>
          </a:xfrm>
          <a:prstGeom prst="rect">
            <a:avLst/>
          </a:prstGeom>
          <a:noFill/>
        </p:spPr>
        <p:txBody>
          <a:bodyPr wrap="square" rtlCol="0">
            <a:spAutoFit/>
          </a:bodyPr>
          <a:lstStyle/>
          <a:p>
            <a:pPr algn="ctr"/>
            <a:r>
              <a:rPr lang="en-US" sz="2800" dirty="0" smtClean="0"/>
              <a:t>Face Recognizer</a:t>
            </a:r>
            <a:endParaRPr lang="en-US" sz="2800" dirty="0"/>
          </a:p>
        </p:txBody>
      </p:sp>
      <p:sp>
        <p:nvSpPr>
          <p:cNvPr id="6" name="TextBox 5"/>
          <p:cNvSpPr txBox="1"/>
          <p:nvPr/>
        </p:nvSpPr>
        <p:spPr>
          <a:xfrm>
            <a:off x="6019800" y="6428601"/>
            <a:ext cx="1883223" cy="276999"/>
          </a:xfrm>
          <a:prstGeom prst="rect">
            <a:avLst/>
          </a:prstGeom>
          <a:noFill/>
        </p:spPr>
        <p:txBody>
          <a:bodyPr wrap="none" rtlCol="0">
            <a:spAutoFit/>
          </a:bodyPr>
          <a:lstStyle/>
          <a:p>
            <a:r>
              <a:rPr lang="en-US" sz="1200" dirty="0" smtClean="0"/>
              <a:t>Source: MAUI presentation</a:t>
            </a:r>
            <a:endParaRPr lang="en-US" sz="12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841488489"/>
      </p:ext>
    </p:extLst>
  </p:cSld>
  <p:clrMapOvr>
    <a:masterClrMapping/>
  </p:clrMapOvr>
  <p:transition xmlns:p14="http://schemas.microsoft.com/office/powerpoint/2010/main" advTm="2765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458200" cy="1251062"/>
          </a:xfrm>
        </p:spPr>
        <p:txBody>
          <a:bodyPr>
            <a:noAutofit/>
          </a:bodyPr>
          <a:lstStyle/>
          <a:p>
            <a:r>
              <a:rPr lang="en-US" sz="3600" dirty="0" smtClean="0"/>
              <a:t>Latency to server impacts the opportunities for fine-grained offload</a:t>
            </a:r>
            <a:endParaRPr lang="en-US" sz="3600" dirty="0"/>
          </a:p>
        </p:txBody>
      </p:sp>
      <p:graphicFrame>
        <p:nvGraphicFramePr>
          <p:cNvPr id="11" name="Chart 10"/>
          <p:cNvGraphicFramePr>
            <a:graphicFrameLocks noGrp="1"/>
          </p:cNvGraphicFramePr>
          <p:nvPr>
            <p:extLst>
              <p:ext uri="{D42A27DB-BD31-4B8C-83A1-F6EECF244321}">
                <p14:modId xmlns:p14="http://schemas.microsoft.com/office/powerpoint/2010/main" val="2152579503"/>
              </p:ext>
            </p:extLst>
          </p:nvPr>
        </p:nvGraphicFramePr>
        <p:xfrm>
          <a:off x="457200" y="2104712"/>
          <a:ext cx="8048812" cy="358887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62200" y="5689723"/>
            <a:ext cx="25908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Up to 40% energy savings on Wi-Fi</a:t>
            </a:r>
            <a:endParaRPr lang="en-US" dirty="0"/>
          </a:p>
        </p:txBody>
      </p:sp>
      <p:sp>
        <p:nvSpPr>
          <p:cNvPr id="13" name="TextBox 12"/>
          <p:cNvSpPr txBox="1"/>
          <p:nvPr/>
        </p:nvSpPr>
        <p:spPr>
          <a:xfrm>
            <a:off x="4114800" y="1524000"/>
            <a:ext cx="25908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Solver would decide not to offload</a:t>
            </a:r>
            <a:endParaRPr lang="en-US" dirty="0"/>
          </a:p>
        </p:txBody>
      </p:sp>
      <p:sp>
        <p:nvSpPr>
          <p:cNvPr id="8" name="TextBox 7"/>
          <p:cNvSpPr txBox="1"/>
          <p:nvPr/>
        </p:nvSpPr>
        <p:spPr>
          <a:xfrm>
            <a:off x="457200" y="1586753"/>
            <a:ext cx="4876800" cy="523220"/>
          </a:xfrm>
          <a:prstGeom prst="rect">
            <a:avLst/>
          </a:prstGeom>
          <a:noFill/>
        </p:spPr>
        <p:txBody>
          <a:bodyPr wrap="square" rtlCol="0">
            <a:spAutoFit/>
          </a:bodyPr>
          <a:lstStyle/>
          <a:p>
            <a:pPr algn="ctr"/>
            <a:r>
              <a:rPr lang="en-US" sz="2800" dirty="0" smtClean="0"/>
              <a:t>Arcade Game</a:t>
            </a:r>
            <a:endParaRPr lang="en-US" sz="2800" dirty="0"/>
          </a:p>
        </p:txBody>
      </p:sp>
      <p:sp>
        <p:nvSpPr>
          <p:cNvPr id="7" name="TextBox 6"/>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799536260"/>
      </p:ext>
    </p:extLst>
  </p:cSld>
  <p:clrMapOvr>
    <a:masterClrMapping/>
  </p:clrMapOvr>
  <p:transition xmlns:p14="http://schemas.microsoft.com/office/powerpoint/2010/main" advTm="336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251062"/>
          </a:xfrm>
        </p:spPr>
        <p:txBody>
          <a:bodyPr>
            <a:noAutofit/>
          </a:bodyPr>
          <a:lstStyle/>
          <a:p>
            <a:r>
              <a:rPr lang="en-US" sz="3200" dirty="0" smtClean="0"/>
              <a:t>Can MAUI Run Resource-Intensive Applications?</a:t>
            </a:r>
            <a:endParaRPr lang="en-US" sz="3200" dirty="0"/>
          </a:p>
        </p:txBody>
      </p:sp>
      <p:graphicFrame>
        <p:nvGraphicFramePr>
          <p:cNvPr id="6" name="Chart 5"/>
          <p:cNvGraphicFramePr/>
          <p:nvPr>
            <p:extLst>
              <p:ext uri="{D42A27DB-BD31-4B8C-83A1-F6EECF244321}">
                <p14:modId xmlns:p14="http://schemas.microsoft.com/office/powerpoint/2010/main" val="3454930934"/>
              </p:ext>
            </p:extLst>
          </p:nvPr>
        </p:nvGraphicFramePr>
        <p:xfrm>
          <a:off x="727635" y="1909483"/>
          <a:ext cx="7959165"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438400" y="5029200"/>
            <a:ext cx="4038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CPU Intensive even on a Core 2 Duo PC</a:t>
            </a:r>
            <a:endParaRPr lang="en-US" dirty="0"/>
          </a:p>
        </p:txBody>
      </p:sp>
      <p:sp>
        <p:nvSpPr>
          <p:cNvPr id="8" name="TextBox 7"/>
          <p:cNvSpPr txBox="1"/>
          <p:nvPr/>
        </p:nvSpPr>
        <p:spPr>
          <a:xfrm>
            <a:off x="4724400" y="2209800"/>
            <a:ext cx="4038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Can be run on the phone with MAUI</a:t>
            </a:r>
            <a:endParaRPr lang="en-US" dirty="0"/>
          </a:p>
        </p:txBody>
      </p:sp>
      <p:sp>
        <p:nvSpPr>
          <p:cNvPr id="9" name="TextBox 8"/>
          <p:cNvSpPr txBox="1"/>
          <p:nvPr/>
        </p:nvSpPr>
        <p:spPr>
          <a:xfrm>
            <a:off x="1295400" y="1600200"/>
            <a:ext cx="6248400" cy="523220"/>
          </a:xfrm>
          <a:prstGeom prst="rect">
            <a:avLst/>
          </a:prstGeom>
          <a:noFill/>
        </p:spPr>
        <p:txBody>
          <a:bodyPr wrap="square" rtlCol="0">
            <a:spAutoFit/>
          </a:bodyPr>
          <a:lstStyle/>
          <a:p>
            <a:pPr algn="ctr"/>
            <a:r>
              <a:rPr lang="en-US" sz="2800" dirty="0" smtClean="0"/>
              <a:t>Translator</a:t>
            </a:r>
            <a:endParaRPr lang="en-US" sz="2800" dirty="0"/>
          </a:p>
        </p:txBody>
      </p:sp>
      <p:sp>
        <p:nvSpPr>
          <p:cNvPr id="10" name="TextBox 9"/>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497681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r>
              <a:rPr lang="en-US" sz="2800" dirty="0" smtClean="0"/>
              <a:t>MAUI enables developers to:</a:t>
            </a:r>
          </a:p>
          <a:p>
            <a:pPr lvl="1"/>
            <a:r>
              <a:rPr lang="en-US" sz="2400" dirty="0" smtClean="0"/>
              <a:t>Bypass the resource limitations of handheld devices</a:t>
            </a:r>
          </a:p>
          <a:p>
            <a:pPr lvl="1"/>
            <a:r>
              <a:rPr lang="en-US" sz="2400" dirty="0" smtClean="0"/>
              <a:t>Low barrier entry: simple program annotations</a:t>
            </a:r>
          </a:p>
          <a:p>
            <a:endParaRPr lang="en-US" sz="2800" dirty="0" smtClean="0"/>
          </a:p>
          <a:p>
            <a:r>
              <a:rPr lang="en-US" sz="2800" dirty="0" smtClean="0"/>
              <a:t>For a resource-intensive application</a:t>
            </a:r>
          </a:p>
          <a:p>
            <a:pPr lvl="1"/>
            <a:r>
              <a:rPr lang="en-US" sz="2400" dirty="0" smtClean="0"/>
              <a:t>MAUI reduced energy consumed by an order of magnitude</a:t>
            </a:r>
          </a:p>
          <a:p>
            <a:pPr lvl="1"/>
            <a:r>
              <a:rPr lang="en-US" sz="2400" dirty="0" smtClean="0"/>
              <a:t>MAUI improved application performance similarly</a:t>
            </a:r>
          </a:p>
          <a:p>
            <a:endParaRPr lang="en-US" sz="2800" dirty="0" smtClean="0"/>
          </a:p>
          <a:p>
            <a:r>
              <a:rPr lang="en-US" sz="2800" dirty="0" smtClean="0"/>
              <a:t>MAUI adapts to:</a:t>
            </a:r>
            <a:endParaRPr lang="en-US" sz="2400" dirty="0" smtClean="0"/>
          </a:p>
          <a:p>
            <a:pPr lvl="1"/>
            <a:r>
              <a:rPr lang="en-US" sz="2400" dirty="0" smtClean="0"/>
              <a:t>Changing network conditions </a:t>
            </a:r>
          </a:p>
          <a:p>
            <a:pPr lvl="1"/>
            <a:r>
              <a:rPr lang="en-US" sz="2400" dirty="0" smtClean="0"/>
              <a:t>Changing applications CPU demands</a:t>
            </a:r>
          </a:p>
          <a:p>
            <a:endParaRPr lang="en-US" sz="2800" dirty="0" smtClean="0"/>
          </a:p>
        </p:txBody>
      </p:sp>
      <p:sp>
        <p:nvSpPr>
          <p:cNvPr id="4" name="TextBox 3"/>
          <p:cNvSpPr txBox="1"/>
          <p:nvPr/>
        </p:nvSpPr>
        <p:spPr>
          <a:xfrm>
            <a:off x="6019800" y="6428601"/>
            <a:ext cx="2471725" cy="276999"/>
          </a:xfrm>
          <a:prstGeom prst="rect">
            <a:avLst/>
          </a:prstGeom>
          <a:noFill/>
        </p:spPr>
        <p:txBody>
          <a:bodyPr wrap="none" rtlCol="0">
            <a:spAutoFit/>
          </a:bodyPr>
          <a:lstStyle/>
          <a:p>
            <a:r>
              <a:rPr lang="en-US" sz="1200" dirty="0" smtClean="0"/>
              <a:t>Source</a:t>
            </a:r>
            <a:r>
              <a:rPr lang="en-US" sz="1200" dirty="0"/>
              <a:t>: MAUI </a:t>
            </a:r>
            <a:r>
              <a:rPr lang="en-US" sz="1200" dirty="0" err="1"/>
              <a:t>Mobisys</a:t>
            </a:r>
            <a:r>
              <a:rPr lang="en-US" sz="1200"/>
              <a:t>  </a:t>
            </a:r>
            <a:r>
              <a:rPr lang="en-US" sz="1200" dirty="0" smtClean="0"/>
              <a:t>presentation</a:t>
            </a:r>
            <a:endParaRPr lang="en-US" sz="1200"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117065680"/>
      </p:ext>
    </p:extLst>
  </p:cSld>
  <p:clrMapOvr>
    <a:masterClrMapping/>
  </p:clrMapOvr>
  <p:transition xmlns:p14="http://schemas.microsoft.com/office/powerpoint/2010/main" advTm="27226"/>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a:t>
            </a:r>
            <a:r>
              <a:rPr lang="en-US" dirty="0" err="1" smtClean="0"/>
              <a:t>CloneCloud</a:t>
            </a:r>
            <a:endParaRPr lang="en-US" dirty="0"/>
          </a:p>
        </p:txBody>
      </p:sp>
      <p:sp>
        <p:nvSpPr>
          <p:cNvPr id="3" name="Content Placeholder 2"/>
          <p:cNvSpPr>
            <a:spLocks noGrp="1"/>
          </p:cNvSpPr>
          <p:nvPr>
            <p:ph idx="1"/>
          </p:nvPr>
        </p:nvSpPr>
        <p:spPr/>
        <p:txBody>
          <a:bodyPr>
            <a:normAutofit/>
          </a:bodyPr>
          <a:lstStyle/>
          <a:p>
            <a:r>
              <a:rPr lang="en-US" sz="2800" dirty="0" smtClean="0"/>
              <a:t>Offloading decision done at beginning of execution</a:t>
            </a:r>
            <a:endParaRPr lang="en-US" sz="2800"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1371808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Before-After Picture</a:t>
            </a:r>
            <a:endParaRPr lang="en-US" dirty="0"/>
          </a:p>
        </p:txBody>
      </p:sp>
      <p:graphicFrame>
        <p:nvGraphicFramePr>
          <p:cNvPr id="16385" name="Object 1"/>
          <p:cNvGraphicFramePr>
            <a:graphicFrameLocks noGrp="1" noChangeAspect="1"/>
          </p:cNvGraphicFramePr>
          <p:nvPr>
            <p:ph idx="1"/>
            <p:extLst>
              <p:ext uri="{D42A27DB-BD31-4B8C-83A1-F6EECF244321}">
                <p14:modId xmlns:p14="http://schemas.microsoft.com/office/powerpoint/2010/main" val="622876575"/>
              </p:ext>
            </p:extLst>
          </p:nvPr>
        </p:nvGraphicFramePr>
        <p:xfrm>
          <a:off x="580976" y="1676401"/>
          <a:ext cx="7982050" cy="4265612"/>
        </p:xfrm>
        <a:graphic>
          <a:graphicData uri="http://schemas.openxmlformats.org/presentationml/2006/ole">
            <mc:AlternateContent xmlns:mc="http://schemas.openxmlformats.org/markup-compatibility/2006">
              <mc:Choice xmlns:v="urn:schemas-microsoft-com:vml" Requires="v">
                <p:oleObj spid="_x0000_s1181" name="Visio" r:id="rId4" imgW="2675766" imgH="1430777" progId="Visio.Drawing.11">
                  <p:embed/>
                </p:oleObj>
              </mc:Choice>
              <mc:Fallback>
                <p:oleObj name="Visio" r:id="rId4" imgW="2675766" imgH="1430777"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76" y="1676401"/>
                        <a:ext cx="7982050" cy="426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25" name="Object 141"/>
          <p:cNvGraphicFramePr>
            <a:graphicFrameLocks noGrp="1" noChangeAspect="1"/>
          </p:cNvGraphicFramePr>
          <p:nvPr/>
        </p:nvGraphicFramePr>
        <p:xfrm>
          <a:off x="762000" y="1711570"/>
          <a:ext cx="7975600" cy="4254500"/>
        </p:xfrm>
        <a:graphic>
          <a:graphicData uri="http://schemas.openxmlformats.org/presentationml/2006/ole">
            <mc:AlternateContent xmlns:mc="http://schemas.openxmlformats.org/markup-compatibility/2006">
              <mc:Choice xmlns:v="urn:schemas-microsoft-com:vml" Requires="v">
                <p:oleObj spid="_x0000_s1182" name="Visio" r:id="rId6" imgW="2675766" imgH="1430777" progId="Visio.Drawing.11">
                  <p:embed/>
                </p:oleObj>
              </mc:Choice>
              <mc:Fallback>
                <p:oleObj name="Visio" r:id="rId6" imgW="2675766" imgH="1430777" progId="Visio.Drawing.11">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711570"/>
                        <a:ext cx="7975600" cy="425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
        <p:nvSpPr>
          <p:cNvPr id="8" name="TextBox 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6513834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CloneCloud</a:t>
            </a:r>
            <a:r>
              <a:rPr lang="en-US" dirty="0" smtClean="0"/>
              <a:t> v1 Architecture</a:t>
            </a:r>
            <a:endParaRPr lang="en-US" dirty="0"/>
          </a:p>
        </p:txBody>
      </p:sp>
      <p:graphicFrame>
        <p:nvGraphicFramePr>
          <p:cNvPr id="381954" name="Object 2"/>
          <p:cNvGraphicFramePr>
            <a:graphicFrameLocks noChangeAspect="1"/>
          </p:cNvGraphicFramePr>
          <p:nvPr/>
        </p:nvGraphicFramePr>
        <p:xfrm>
          <a:off x="571500" y="1674813"/>
          <a:ext cx="8001000" cy="3506787"/>
        </p:xfrm>
        <a:graphic>
          <a:graphicData uri="http://schemas.openxmlformats.org/presentationml/2006/ole">
            <mc:AlternateContent xmlns:mc="http://schemas.openxmlformats.org/markup-compatibility/2006">
              <mc:Choice xmlns:v="urn:schemas-microsoft-com:vml" Requires="v">
                <p:oleObj spid="_x0000_s2130" name="Visio" r:id="rId4" imgW="2718654" imgH="1220281" progId="Visio.Drawing.11">
                  <p:embed/>
                </p:oleObj>
              </mc:Choice>
              <mc:Fallback>
                <p:oleObj name="Visio" r:id="rId4" imgW="2718654" imgH="122028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74813"/>
                        <a:ext cx="80010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ctangle 5"/>
          <p:cNvSpPr/>
          <p:nvPr/>
        </p:nvSpPr>
        <p:spPr>
          <a:xfrm>
            <a:off x="1219200" y="2757714"/>
            <a:ext cx="2057400" cy="1447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29314" y="2743200"/>
            <a:ext cx="2133600" cy="914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1371600"/>
            <a:ext cx="32004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600200" y="2667000"/>
            <a:ext cx="7086600" cy="1295400"/>
            <a:chOff x="1600200" y="2667000"/>
            <a:chExt cx="7086600" cy="1295400"/>
          </a:xfrm>
        </p:grpSpPr>
        <p:sp>
          <p:nvSpPr>
            <p:cNvPr id="9" name="Oval 8"/>
            <p:cNvSpPr/>
            <p:nvPr/>
          </p:nvSpPr>
          <p:spPr>
            <a:xfrm>
              <a:off x="1600200" y="32004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0" y="31242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29400" y="2667000"/>
              <a:ext cx="2057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1600200" y="35814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600200" y="2743200"/>
            <a:ext cx="4267200" cy="609600"/>
            <a:chOff x="1600200" y="2743200"/>
            <a:chExt cx="4267200" cy="609600"/>
          </a:xfrm>
        </p:grpSpPr>
        <p:sp>
          <p:nvSpPr>
            <p:cNvPr id="13" name="Oval 12"/>
            <p:cNvSpPr/>
            <p:nvPr/>
          </p:nvSpPr>
          <p:spPr>
            <a:xfrm>
              <a:off x="1600200" y="27432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0" y="27432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92667" y="2133600"/>
            <a:ext cx="6265333" cy="2040467"/>
            <a:chOff x="592667" y="2133600"/>
            <a:chExt cx="6265333" cy="2040467"/>
          </a:xfrm>
        </p:grpSpPr>
        <p:sp>
          <p:nvSpPr>
            <p:cNvPr id="15" name="Oval 14"/>
            <p:cNvSpPr/>
            <p:nvPr/>
          </p:nvSpPr>
          <p:spPr>
            <a:xfrm>
              <a:off x="592667" y="2345267"/>
              <a:ext cx="685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72200" y="2133600"/>
              <a:ext cx="685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
        <p:nvSpPr>
          <p:cNvPr id="21" name="TextBox 20"/>
          <p:cNvSpPr txBox="1"/>
          <p:nvPr/>
        </p:nvSpPr>
        <p:spPr>
          <a:xfrm>
            <a:off x="6019800" y="6443542"/>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689434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AppVM Clones</a:t>
            </a:r>
            <a:endParaRPr lang="en-US" dirty="0"/>
          </a:p>
        </p:txBody>
      </p:sp>
      <p:sp>
        <p:nvSpPr>
          <p:cNvPr id="3" name="Content Placeholder 2"/>
          <p:cNvSpPr>
            <a:spLocks noGrp="1"/>
          </p:cNvSpPr>
          <p:nvPr>
            <p:ph idx="1"/>
          </p:nvPr>
        </p:nvSpPr>
        <p:spPr/>
        <p:txBody>
          <a:bodyPr>
            <a:normAutofit/>
          </a:bodyPr>
          <a:lstStyle/>
          <a:p>
            <a:r>
              <a:rPr lang="en-US" dirty="0" smtClean="0"/>
              <a:t>Virtual machine of entire client device</a:t>
            </a:r>
          </a:p>
          <a:p>
            <a:pPr lvl="1"/>
            <a:r>
              <a:rPr lang="en-US" dirty="0" smtClean="0"/>
              <a:t>Android </a:t>
            </a:r>
            <a:r>
              <a:rPr lang="en-US" b="1" dirty="0" smtClean="0"/>
              <a:t>x86</a:t>
            </a:r>
            <a:r>
              <a:rPr lang="en-US" dirty="0" smtClean="0"/>
              <a:t> VM natively executed on </a:t>
            </a:r>
            <a:r>
              <a:rPr lang="en-US" dirty="0" err="1" smtClean="0"/>
              <a:t>VMWare</a:t>
            </a:r>
            <a:r>
              <a:rPr lang="en-US" dirty="0" smtClean="0"/>
              <a:t> in an x86 machine</a:t>
            </a:r>
          </a:p>
          <a:p>
            <a:pPr lvl="1">
              <a:buNone/>
            </a:pPr>
            <a:endParaRPr lang="en-US" dirty="0" smtClean="0"/>
          </a:p>
          <a:p>
            <a:r>
              <a:rPr lang="en-US" dirty="0" smtClean="0"/>
              <a:t>Synchronized file systems</a:t>
            </a:r>
          </a:p>
          <a:p>
            <a:pPr>
              <a:buNone/>
            </a:pPr>
            <a:endParaRPr lang="en-US"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2092089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a:t>
            </a:r>
            <a:endParaRPr lang="en-US" dirty="0"/>
          </a:p>
        </p:txBody>
      </p:sp>
      <p:sp>
        <p:nvSpPr>
          <p:cNvPr id="3" name="Content Placeholder 2"/>
          <p:cNvSpPr>
            <a:spLocks noGrp="1"/>
          </p:cNvSpPr>
          <p:nvPr>
            <p:ph idx="1"/>
          </p:nvPr>
        </p:nvSpPr>
        <p:spPr/>
        <p:txBody>
          <a:bodyPr>
            <a:normAutofit/>
          </a:bodyPr>
          <a:lstStyle/>
          <a:p>
            <a:pPr marL="0" indent="0" algn="ctr">
              <a:buNone/>
            </a:pPr>
            <a:endParaRPr lang="en-US" i="1" dirty="0" smtClean="0"/>
          </a:p>
          <a:p>
            <a:pPr marL="0" indent="0" algn="ctr">
              <a:buNone/>
            </a:pPr>
            <a:endParaRPr lang="en-US" i="1" dirty="0" smtClean="0"/>
          </a:p>
          <a:p>
            <a:pPr marL="0" indent="0" algn="ctr">
              <a:buNone/>
            </a:pPr>
            <a:r>
              <a:rPr lang="en-US" i="1" dirty="0" smtClean="0"/>
              <a:t>Where to partition code, </a:t>
            </a:r>
          </a:p>
          <a:p>
            <a:pPr marL="0" indent="0" algn="ctr">
              <a:buNone/>
            </a:pPr>
            <a:r>
              <a:rPr lang="en-US" i="1" dirty="0" smtClean="0"/>
              <a:t>satisfying any constraints for correctness, </a:t>
            </a:r>
          </a:p>
          <a:p>
            <a:pPr marL="0" indent="0" algn="ctr">
              <a:buNone/>
            </a:pPr>
            <a:r>
              <a:rPr lang="en-US" i="1" dirty="0" smtClean="0"/>
              <a:t>so as to optimize for current conditions</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830216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Cloud Computing today (Cont’d)</a:t>
            </a:r>
            <a:endParaRPr lang="en-US" dirty="0"/>
          </a:p>
        </p:txBody>
      </p:sp>
      <p:sp>
        <p:nvSpPr>
          <p:cNvPr id="3" name="Content Placeholder 2"/>
          <p:cNvSpPr>
            <a:spLocks noGrp="1"/>
          </p:cNvSpPr>
          <p:nvPr>
            <p:ph idx="1"/>
          </p:nvPr>
        </p:nvSpPr>
        <p:spPr>
          <a:xfrm>
            <a:off x="457200" y="1600200"/>
            <a:ext cx="4800600" cy="4648200"/>
          </a:xfrm>
        </p:spPr>
        <p:txBody>
          <a:bodyPr>
            <a:normAutofit/>
          </a:bodyPr>
          <a:lstStyle/>
          <a:p>
            <a:r>
              <a:rPr lang="en-US" dirty="0" smtClean="0"/>
              <a:t>Amazon Silk browser</a:t>
            </a:r>
          </a:p>
          <a:p>
            <a:pPr lvl="1"/>
            <a:r>
              <a:rPr lang="en-US" dirty="0" smtClean="0"/>
              <a:t>Accelerates web access</a:t>
            </a:r>
          </a:p>
          <a:p>
            <a:pPr lvl="1"/>
            <a:r>
              <a:rPr lang="en-US" dirty="0" smtClean="0"/>
              <a:t>Learns user behavior and </a:t>
            </a:r>
            <a:r>
              <a:rPr lang="en-US" dirty="0" err="1" smtClean="0"/>
              <a:t>precache</a:t>
            </a:r>
            <a:endParaRPr lang="en-US" dirty="0" smtClean="0"/>
          </a:p>
          <a:p>
            <a:pPr lvl="1"/>
            <a:r>
              <a:rPr lang="en-US" dirty="0" smtClean="0"/>
              <a:t>Intelligently partition work between local and Amazon cloud</a:t>
            </a:r>
          </a:p>
          <a:p>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pic>
        <p:nvPicPr>
          <p:cNvPr id="6" name="Picture 5" descr="amazon-silk-logo.jpg"/>
          <p:cNvPicPr>
            <a:picLocks noChangeAspect="1"/>
          </p:cNvPicPr>
          <p:nvPr/>
        </p:nvPicPr>
        <p:blipFill>
          <a:blip r:embed="rId3" cstate="print"/>
          <a:stretch>
            <a:fillRect/>
          </a:stretch>
        </p:blipFill>
        <p:spPr>
          <a:xfrm>
            <a:off x="6019800" y="2667000"/>
            <a:ext cx="2971800" cy="1581150"/>
          </a:xfrm>
          <a:prstGeom prst="rect">
            <a:avLst/>
          </a:prstGeom>
        </p:spPr>
      </p:pic>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9509056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sz="4000" dirty="0" smtClean="0"/>
              <a:t>Automatic Partitioning Framework</a:t>
            </a:r>
            <a:endParaRPr lang="en-US" sz="4000" dirty="0"/>
          </a:p>
        </p:txBody>
      </p:sp>
      <p:sp>
        <p:nvSpPr>
          <p:cNvPr id="10" name="Flowchart: Process 9"/>
          <p:cNvSpPr/>
          <p:nvPr/>
        </p:nvSpPr>
        <p:spPr>
          <a:xfrm>
            <a:off x="2819400" y="2743200"/>
            <a:ext cx="5410200" cy="31242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22" name="TextBox 21"/>
          <p:cNvSpPr txBox="1"/>
          <p:nvPr/>
        </p:nvSpPr>
        <p:spPr>
          <a:xfrm>
            <a:off x="6258428" y="5867400"/>
            <a:ext cx="1980094" cy="369332"/>
          </a:xfrm>
          <a:prstGeom prst="rect">
            <a:avLst/>
          </a:prstGeom>
          <a:noFill/>
        </p:spPr>
        <p:txBody>
          <a:bodyPr wrap="none" rtlCol="0">
            <a:spAutoFit/>
          </a:bodyPr>
          <a:lstStyle/>
          <a:p>
            <a:pPr algn="ctr"/>
            <a:r>
              <a:rPr lang="en-US" dirty="0" smtClean="0">
                <a:latin typeface="Neo Sans Intel"/>
              </a:rPr>
              <a:t>Partition Analyzer</a:t>
            </a:r>
          </a:p>
        </p:txBody>
      </p:sp>
      <p:grpSp>
        <p:nvGrpSpPr>
          <p:cNvPr id="45" name="Group 44"/>
          <p:cNvGrpSpPr/>
          <p:nvPr/>
        </p:nvGrpSpPr>
        <p:grpSpPr>
          <a:xfrm>
            <a:off x="956520" y="1524000"/>
            <a:ext cx="4850279" cy="2634145"/>
            <a:chOff x="956520" y="1524000"/>
            <a:chExt cx="4850279" cy="2634145"/>
          </a:xfrm>
        </p:grpSpPr>
        <p:sp>
          <p:nvSpPr>
            <p:cNvPr id="5" name="Flowchart: Card 4"/>
            <p:cNvSpPr/>
            <p:nvPr/>
          </p:nvSpPr>
          <p:spPr>
            <a:xfrm>
              <a:off x="990600" y="3108160"/>
              <a:ext cx="1219200" cy="762000"/>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7" name="Flowchart: Process 6"/>
            <p:cNvSpPr/>
            <p:nvPr/>
          </p:nvSpPr>
          <p:spPr>
            <a:xfrm>
              <a:off x="3200400" y="3124200"/>
              <a:ext cx="1524000" cy="76200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2" name="Flowchart: Card 11"/>
            <p:cNvSpPr/>
            <p:nvPr/>
          </p:nvSpPr>
          <p:spPr>
            <a:xfrm>
              <a:off x="3372017" y="1524000"/>
              <a:ext cx="1219200" cy="762000"/>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5" name="TextBox 14"/>
            <p:cNvSpPr txBox="1"/>
            <p:nvPr/>
          </p:nvSpPr>
          <p:spPr>
            <a:xfrm>
              <a:off x="956520" y="3184360"/>
              <a:ext cx="1313181" cy="646331"/>
            </a:xfrm>
            <a:prstGeom prst="rect">
              <a:avLst/>
            </a:prstGeom>
            <a:noFill/>
          </p:spPr>
          <p:txBody>
            <a:bodyPr wrap="none" rtlCol="0">
              <a:spAutoFit/>
            </a:bodyPr>
            <a:lstStyle/>
            <a:p>
              <a:pPr algn="ctr"/>
              <a:r>
                <a:rPr lang="en-US" dirty="0" smtClean="0">
                  <a:latin typeface="Neo Sans Intel"/>
                </a:rPr>
                <a:t>Application</a:t>
              </a:r>
            </a:p>
            <a:p>
              <a:pPr algn="ctr"/>
              <a:r>
                <a:rPr lang="en-US" dirty="0" smtClean="0">
                  <a:latin typeface="Neo Sans Intel"/>
                </a:rPr>
                <a:t>binary</a:t>
              </a:r>
              <a:endParaRPr lang="en-US" dirty="0">
                <a:latin typeface="Neo Sans Intel"/>
              </a:endParaRPr>
            </a:p>
          </p:txBody>
        </p:sp>
        <p:sp>
          <p:nvSpPr>
            <p:cNvPr id="17" name="TextBox 16"/>
            <p:cNvSpPr txBox="1"/>
            <p:nvPr/>
          </p:nvSpPr>
          <p:spPr>
            <a:xfrm>
              <a:off x="3323762" y="1600200"/>
              <a:ext cx="1338828" cy="646331"/>
            </a:xfrm>
            <a:prstGeom prst="rect">
              <a:avLst/>
            </a:prstGeom>
            <a:noFill/>
          </p:spPr>
          <p:txBody>
            <a:bodyPr wrap="none" rtlCol="0">
              <a:spAutoFit/>
            </a:bodyPr>
            <a:lstStyle/>
            <a:p>
              <a:pPr algn="ctr"/>
              <a:r>
                <a:rPr lang="en-US" dirty="0" smtClean="0">
                  <a:latin typeface="Neo Sans Intel"/>
                </a:rPr>
                <a:t>Partitioning</a:t>
              </a:r>
            </a:p>
            <a:p>
              <a:pPr algn="ctr"/>
              <a:r>
                <a:rPr lang="en-US" dirty="0" smtClean="0">
                  <a:latin typeface="Neo Sans Intel"/>
                </a:rPr>
                <a:t>constraints</a:t>
              </a:r>
              <a:endParaRPr lang="en-US" dirty="0">
                <a:latin typeface="Neo Sans Intel"/>
              </a:endParaRPr>
            </a:p>
          </p:txBody>
        </p:sp>
        <p:sp>
          <p:nvSpPr>
            <p:cNvPr id="18" name="TextBox 17"/>
            <p:cNvSpPr txBox="1"/>
            <p:nvPr/>
          </p:nvSpPr>
          <p:spPr>
            <a:xfrm>
              <a:off x="3414454" y="3163669"/>
              <a:ext cx="1095172" cy="646331"/>
            </a:xfrm>
            <a:prstGeom prst="rect">
              <a:avLst/>
            </a:prstGeom>
            <a:noFill/>
          </p:spPr>
          <p:txBody>
            <a:bodyPr wrap="none" rtlCol="0">
              <a:spAutoFit/>
            </a:bodyPr>
            <a:lstStyle/>
            <a:p>
              <a:pPr algn="ctr"/>
              <a:r>
                <a:rPr lang="en-US" b="1" dirty="0" smtClean="0">
                  <a:latin typeface="Neo Sans Intel"/>
                </a:rPr>
                <a:t>Static </a:t>
              </a:r>
            </a:p>
            <a:p>
              <a:pPr algn="ctr"/>
              <a:r>
                <a:rPr lang="en-US" b="1" dirty="0" smtClean="0">
                  <a:latin typeface="Neo Sans Intel"/>
                </a:rPr>
                <a:t>analysis</a:t>
              </a:r>
            </a:p>
          </p:txBody>
        </p:sp>
        <p:sp>
          <p:nvSpPr>
            <p:cNvPr id="24" name="TextBox 23"/>
            <p:cNvSpPr txBox="1"/>
            <p:nvPr/>
          </p:nvSpPr>
          <p:spPr>
            <a:xfrm rot="5400000">
              <a:off x="4833455" y="3184801"/>
              <a:ext cx="1300357" cy="646331"/>
            </a:xfrm>
            <a:prstGeom prst="rect">
              <a:avLst/>
            </a:prstGeom>
            <a:noFill/>
          </p:spPr>
          <p:txBody>
            <a:bodyPr wrap="none" rtlCol="0">
              <a:spAutoFit/>
            </a:bodyPr>
            <a:lstStyle/>
            <a:p>
              <a:pPr algn="ctr"/>
              <a:r>
                <a:rPr lang="en-US" dirty="0" smtClean="0">
                  <a:latin typeface="Neo Sans Intel"/>
                </a:rPr>
                <a:t>location-</a:t>
              </a:r>
              <a:br>
                <a:rPr lang="en-US" dirty="0" smtClean="0">
                  <a:latin typeface="Neo Sans Intel"/>
                </a:rPr>
              </a:br>
              <a:r>
                <a:rPr lang="en-US" dirty="0" smtClean="0">
                  <a:latin typeface="Neo Sans Intel"/>
                </a:rPr>
                <a:t>constraints</a:t>
              </a:r>
            </a:p>
          </p:txBody>
        </p:sp>
        <p:cxnSp>
          <p:nvCxnSpPr>
            <p:cNvPr id="26" name="Straight Arrow Connector 25"/>
            <p:cNvCxnSpPr>
              <a:stCxn id="15" idx="3"/>
              <a:endCxn id="7" idx="1"/>
            </p:cNvCxnSpPr>
            <p:nvPr/>
          </p:nvCxnSpPr>
          <p:spPr>
            <a:xfrm flipV="1">
              <a:off x="2269701" y="3505200"/>
              <a:ext cx="930699" cy="232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 idx="0"/>
            </p:cNvCxnSpPr>
            <p:nvPr/>
          </p:nvCxnSpPr>
          <p:spPr>
            <a:xfrm rot="5400000">
              <a:off x="3543301" y="2705101"/>
              <a:ext cx="838198"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3"/>
              <a:endCxn id="24" idx="2"/>
            </p:cNvCxnSpPr>
            <p:nvPr/>
          </p:nvCxnSpPr>
          <p:spPr>
            <a:xfrm>
              <a:off x="4724400" y="3505200"/>
              <a:ext cx="436068" cy="2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990600" y="3507526"/>
            <a:ext cx="6883832" cy="1978874"/>
            <a:chOff x="990600" y="3507526"/>
            <a:chExt cx="6883832" cy="1978874"/>
          </a:xfrm>
        </p:grpSpPr>
        <p:sp>
          <p:nvSpPr>
            <p:cNvPr id="9" name="Flowchart: Process 8"/>
            <p:cNvSpPr/>
            <p:nvPr/>
          </p:nvSpPr>
          <p:spPr>
            <a:xfrm>
              <a:off x="3200400" y="4724400"/>
              <a:ext cx="1524000" cy="76200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1" name="Flowchart: Card 10"/>
            <p:cNvSpPr/>
            <p:nvPr/>
          </p:nvSpPr>
          <p:spPr>
            <a:xfrm>
              <a:off x="990600" y="4724400"/>
              <a:ext cx="1219200" cy="762000"/>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6" name="TextBox 15"/>
            <p:cNvSpPr txBox="1"/>
            <p:nvPr/>
          </p:nvSpPr>
          <p:spPr>
            <a:xfrm>
              <a:off x="1114691" y="4840069"/>
              <a:ext cx="1018228" cy="646331"/>
            </a:xfrm>
            <a:prstGeom prst="rect">
              <a:avLst/>
            </a:prstGeom>
            <a:noFill/>
          </p:spPr>
          <p:txBody>
            <a:bodyPr wrap="none" rtlCol="0">
              <a:spAutoFit/>
            </a:bodyPr>
            <a:lstStyle/>
            <a:p>
              <a:pPr algn="ctr"/>
              <a:r>
                <a:rPr lang="en-US" dirty="0" smtClean="0">
                  <a:latin typeface="Neo Sans Intel"/>
                </a:rPr>
                <a:t>Profiling</a:t>
              </a:r>
              <a:br>
                <a:rPr lang="en-US" dirty="0" smtClean="0">
                  <a:latin typeface="Neo Sans Intel"/>
                </a:rPr>
              </a:br>
              <a:r>
                <a:rPr lang="en-US" dirty="0" smtClean="0">
                  <a:latin typeface="Neo Sans Intel"/>
                </a:rPr>
                <a:t>inputs</a:t>
              </a:r>
              <a:endParaRPr lang="en-US" dirty="0">
                <a:latin typeface="Neo Sans Intel"/>
              </a:endParaRPr>
            </a:p>
          </p:txBody>
        </p:sp>
        <p:sp>
          <p:nvSpPr>
            <p:cNvPr id="19" name="TextBox 18"/>
            <p:cNvSpPr txBox="1"/>
            <p:nvPr/>
          </p:nvSpPr>
          <p:spPr>
            <a:xfrm>
              <a:off x="3346870" y="4776536"/>
              <a:ext cx="1146469" cy="646331"/>
            </a:xfrm>
            <a:prstGeom prst="rect">
              <a:avLst/>
            </a:prstGeom>
            <a:noFill/>
          </p:spPr>
          <p:txBody>
            <a:bodyPr wrap="none" rtlCol="0">
              <a:spAutoFit/>
            </a:bodyPr>
            <a:lstStyle/>
            <a:p>
              <a:pPr algn="ctr"/>
              <a:r>
                <a:rPr lang="en-US" b="1" dirty="0" smtClean="0">
                  <a:latin typeface="Neo Sans Intel"/>
                </a:rPr>
                <a:t>Dynamic</a:t>
              </a:r>
            </a:p>
            <a:p>
              <a:pPr algn="ctr"/>
              <a:r>
                <a:rPr lang="en-US" b="1" dirty="0" smtClean="0">
                  <a:latin typeface="Neo Sans Intel"/>
                </a:rPr>
                <a:t>profiling</a:t>
              </a:r>
            </a:p>
          </p:txBody>
        </p:sp>
        <p:sp>
          <p:nvSpPr>
            <p:cNvPr id="23" name="TextBox 22"/>
            <p:cNvSpPr txBox="1"/>
            <p:nvPr/>
          </p:nvSpPr>
          <p:spPr>
            <a:xfrm>
              <a:off x="6163706" y="4787933"/>
              <a:ext cx="1710726" cy="646331"/>
            </a:xfrm>
            <a:prstGeom prst="rect">
              <a:avLst/>
            </a:prstGeom>
            <a:noFill/>
          </p:spPr>
          <p:txBody>
            <a:bodyPr wrap="none" rtlCol="0">
              <a:spAutoFit/>
            </a:bodyPr>
            <a:lstStyle/>
            <a:p>
              <a:pPr algn="ctr"/>
              <a:r>
                <a:rPr lang="en-US" dirty="0" smtClean="0">
                  <a:latin typeface="Neo Sans Intel"/>
                </a:rPr>
                <a:t>cost-annotated</a:t>
              </a:r>
            </a:p>
            <a:p>
              <a:pPr algn="ctr"/>
              <a:r>
                <a:rPr lang="en-US" dirty="0" smtClean="0">
                  <a:latin typeface="Neo Sans Intel"/>
                </a:rPr>
                <a:t>executions</a:t>
              </a:r>
            </a:p>
          </p:txBody>
        </p:sp>
        <p:cxnSp>
          <p:nvCxnSpPr>
            <p:cNvPr id="30" name="Straight Arrow Connector 29"/>
            <p:cNvCxnSpPr>
              <a:stCxn id="11" idx="3"/>
              <a:endCxn id="9" idx="1"/>
            </p:cNvCxnSpPr>
            <p:nvPr/>
          </p:nvCxnSpPr>
          <p:spPr>
            <a:xfrm>
              <a:off x="2209800" y="5105400"/>
              <a:ext cx="990600"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3"/>
            </p:cNvCxnSpPr>
            <p:nvPr/>
          </p:nvCxnSpPr>
          <p:spPr>
            <a:xfrm>
              <a:off x="2269701" y="3507526"/>
              <a:ext cx="1083099" cy="1200834"/>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a:endCxn id="23" idx="1"/>
            </p:cNvCxnSpPr>
            <p:nvPr/>
          </p:nvCxnSpPr>
          <p:spPr>
            <a:xfrm>
              <a:off x="4724400" y="5105400"/>
              <a:ext cx="1439306" cy="569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806799" y="1447800"/>
            <a:ext cx="1978150" cy="3340133"/>
            <a:chOff x="5806799" y="1447800"/>
            <a:chExt cx="1978150" cy="3340133"/>
          </a:xfrm>
        </p:grpSpPr>
        <p:sp>
          <p:nvSpPr>
            <p:cNvPr id="8" name="Flowchart: Process 7"/>
            <p:cNvSpPr/>
            <p:nvPr/>
          </p:nvSpPr>
          <p:spPr>
            <a:xfrm>
              <a:off x="6248400" y="3124200"/>
              <a:ext cx="1524000" cy="76200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4" name="Flowchart: Document 13"/>
            <p:cNvSpPr/>
            <p:nvPr/>
          </p:nvSpPr>
          <p:spPr>
            <a:xfrm>
              <a:off x="6400800" y="1524000"/>
              <a:ext cx="1219200" cy="8382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20" name="TextBox 19"/>
            <p:cNvSpPr txBox="1"/>
            <p:nvPr/>
          </p:nvSpPr>
          <p:spPr>
            <a:xfrm>
              <a:off x="6202463" y="3180344"/>
              <a:ext cx="1582486" cy="646331"/>
            </a:xfrm>
            <a:prstGeom prst="rect">
              <a:avLst/>
            </a:prstGeom>
            <a:noFill/>
          </p:spPr>
          <p:txBody>
            <a:bodyPr wrap="none" rtlCol="0">
              <a:spAutoFit/>
            </a:bodyPr>
            <a:lstStyle/>
            <a:p>
              <a:pPr algn="ctr"/>
              <a:r>
                <a:rPr lang="en-US" b="1" dirty="0" smtClean="0">
                  <a:latin typeface="Neo Sans Intel"/>
                </a:rPr>
                <a:t>Optimization</a:t>
              </a:r>
            </a:p>
            <a:p>
              <a:pPr algn="ctr"/>
              <a:r>
                <a:rPr lang="en-US" b="1" dirty="0" smtClean="0">
                  <a:latin typeface="Neo Sans Intel"/>
                </a:rPr>
                <a:t>solver</a:t>
              </a:r>
            </a:p>
          </p:txBody>
        </p:sp>
        <p:sp>
          <p:nvSpPr>
            <p:cNvPr id="21" name="TextBox 20"/>
            <p:cNvSpPr txBox="1"/>
            <p:nvPr/>
          </p:nvSpPr>
          <p:spPr>
            <a:xfrm>
              <a:off x="6342253" y="1447800"/>
              <a:ext cx="1313181" cy="923330"/>
            </a:xfrm>
            <a:prstGeom prst="rect">
              <a:avLst/>
            </a:prstGeom>
            <a:noFill/>
          </p:spPr>
          <p:txBody>
            <a:bodyPr wrap="none" rtlCol="0">
              <a:spAutoFit/>
            </a:bodyPr>
            <a:lstStyle/>
            <a:p>
              <a:pPr algn="ctr"/>
              <a:r>
                <a:rPr lang="en-US" dirty="0" smtClean="0">
                  <a:latin typeface="Neo Sans Intel"/>
                </a:rPr>
                <a:t>Optimal </a:t>
              </a:r>
              <a:br>
                <a:rPr lang="en-US" dirty="0" smtClean="0">
                  <a:latin typeface="Neo Sans Intel"/>
                </a:rPr>
              </a:br>
              <a:r>
                <a:rPr lang="en-US" dirty="0" smtClean="0">
                  <a:latin typeface="Neo Sans Intel"/>
                </a:rPr>
                <a:t>partitioning</a:t>
              </a:r>
            </a:p>
            <a:p>
              <a:pPr algn="ctr"/>
              <a:r>
                <a:rPr lang="en-US" dirty="0" smtClean="0">
                  <a:latin typeface="Neo Sans Intel"/>
                </a:rPr>
                <a:t>points</a:t>
              </a:r>
              <a:endParaRPr lang="en-US" dirty="0">
                <a:latin typeface="Neo Sans Intel"/>
              </a:endParaRPr>
            </a:p>
          </p:txBody>
        </p:sp>
        <p:cxnSp>
          <p:nvCxnSpPr>
            <p:cNvPr id="38" name="Straight Arrow Connector 37"/>
            <p:cNvCxnSpPr>
              <a:stCxn id="23" idx="0"/>
              <a:endCxn id="8" idx="2"/>
            </p:cNvCxnSpPr>
            <p:nvPr/>
          </p:nvCxnSpPr>
          <p:spPr>
            <a:xfrm rot="16200000" flipV="1">
              <a:off x="6563869" y="4332732"/>
              <a:ext cx="901733" cy="866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4" idx="0"/>
              <a:endCxn id="8" idx="1"/>
            </p:cNvCxnSpPr>
            <p:nvPr/>
          </p:nvCxnSpPr>
          <p:spPr>
            <a:xfrm flipV="1">
              <a:off x="5806799" y="3505200"/>
              <a:ext cx="441601" cy="2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0"/>
              <a:endCxn id="14" idx="2"/>
            </p:cNvCxnSpPr>
            <p:nvPr/>
          </p:nvCxnSpPr>
          <p:spPr>
            <a:xfrm rot="5400000" flipH="1" flipV="1">
              <a:off x="6601693" y="2715493"/>
              <a:ext cx="817414"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381000" y="2362200"/>
            <a:ext cx="3437159" cy="461665"/>
          </a:xfrm>
          <a:prstGeom prst="rect">
            <a:avLst/>
          </a:prstGeom>
          <a:solidFill>
            <a:srgbClr val="FFFF99"/>
          </a:solidFill>
        </p:spPr>
        <p:txBody>
          <a:bodyPr wrap="none">
            <a:spAutoFit/>
          </a:bodyPr>
          <a:lstStyle/>
          <a:p>
            <a:r>
              <a:rPr lang="en-US" sz="2400" dirty="0" smtClean="0">
                <a:latin typeface="Neo Sans Intel"/>
              </a:rPr>
              <a:t>Identify valid split points</a:t>
            </a:r>
            <a:endParaRPr lang="en-US" sz="2400" dirty="0">
              <a:latin typeface="Neo Sans Intel"/>
            </a:endParaRPr>
          </a:p>
        </p:txBody>
      </p:sp>
      <p:sp>
        <p:nvSpPr>
          <p:cNvPr id="50" name="Rectangle 49"/>
          <p:cNvSpPr/>
          <p:nvPr/>
        </p:nvSpPr>
        <p:spPr>
          <a:xfrm>
            <a:off x="457200" y="5638800"/>
            <a:ext cx="3230372" cy="461665"/>
          </a:xfrm>
          <a:prstGeom prst="rect">
            <a:avLst/>
          </a:prstGeom>
          <a:solidFill>
            <a:srgbClr val="FFFF99"/>
          </a:solidFill>
        </p:spPr>
        <p:txBody>
          <a:bodyPr wrap="none">
            <a:spAutoFit/>
          </a:bodyPr>
          <a:lstStyle/>
          <a:p>
            <a:r>
              <a:rPr lang="en-US" sz="2400" dirty="0" smtClean="0">
                <a:latin typeface="Neo Sans Intel"/>
              </a:rPr>
              <a:t>Construct cost models</a:t>
            </a:r>
            <a:endParaRPr lang="en-US" sz="2400" dirty="0">
              <a:latin typeface="Neo Sans Intel"/>
            </a:endParaRPr>
          </a:p>
        </p:txBody>
      </p:sp>
      <p:sp>
        <p:nvSpPr>
          <p:cNvPr id="51" name="Rectangle 50"/>
          <p:cNvSpPr/>
          <p:nvPr/>
        </p:nvSpPr>
        <p:spPr>
          <a:xfrm>
            <a:off x="4267200" y="4114800"/>
            <a:ext cx="4583306" cy="461665"/>
          </a:xfrm>
          <a:prstGeom prst="rect">
            <a:avLst/>
          </a:prstGeom>
          <a:solidFill>
            <a:srgbClr val="FFFF99"/>
          </a:solidFill>
        </p:spPr>
        <p:txBody>
          <a:bodyPr wrap="none">
            <a:spAutoFit/>
          </a:bodyPr>
          <a:lstStyle/>
          <a:p>
            <a:r>
              <a:rPr lang="en-US" sz="2400" dirty="0" smtClean="0">
                <a:latin typeface="Neo Sans Intel"/>
              </a:rPr>
              <a:t>Pick best choice for an objective</a:t>
            </a:r>
            <a:endParaRPr lang="en-US" sz="2400" dirty="0">
              <a:latin typeface="Neo Sans Inte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sp>
        <p:nvSpPr>
          <p:cNvPr id="39" name="TextBox 3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316683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Static Analysis</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Partitioning points</a:t>
            </a:r>
          </a:p>
          <a:p>
            <a:pPr lvl="1"/>
            <a:r>
              <a:rPr lang="en-US" dirty="0" smtClean="0"/>
              <a:t>Restrict to method entry/exit</a:t>
            </a:r>
          </a:p>
          <a:p>
            <a:endParaRPr lang="en-US" dirty="0" smtClean="0"/>
          </a:p>
          <a:p>
            <a:r>
              <a:rPr lang="en-US" sz="3300" dirty="0" smtClean="0"/>
              <a:t>Identify “pinned” methods</a:t>
            </a:r>
          </a:p>
          <a:p>
            <a:pPr lvl="1"/>
            <a:r>
              <a:rPr lang="en-US" dirty="0" smtClean="0"/>
              <a:t>Identify framework library methods</a:t>
            </a:r>
          </a:p>
          <a:p>
            <a:endParaRPr lang="en-US" dirty="0" smtClean="0"/>
          </a:p>
          <a:p>
            <a:r>
              <a:rPr lang="en-US" sz="3300" dirty="0" smtClean="0"/>
              <a:t>Identify mutually dependent native state</a:t>
            </a:r>
          </a:p>
          <a:p>
            <a:pPr lvl="1"/>
            <a:r>
              <a:rPr lang="en-US" dirty="0" smtClean="0"/>
              <a:t>Class natives stay together</a:t>
            </a:r>
          </a:p>
          <a:p>
            <a:endParaRPr lang="en-US" dirty="0" smtClean="0"/>
          </a:p>
          <a:p>
            <a:r>
              <a:rPr lang="en-US" sz="3300" dirty="0" smtClean="0"/>
              <a:t>Collect static control flow</a:t>
            </a:r>
          </a:p>
          <a:p>
            <a:pPr lvl="1"/>
            <a:r>
              <a:rPr lang="en-US" dirty="0" smtClean="0"/>
              <a:t>Who calls whom</a:t>
            </a:r>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98423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Profiling</a:t>
            </a:r>
            <a:endParaRPr lang="en-US" dirty="0"/>
          </a:p>
        </p:txBody>
      </p:sp>
      <p:sp>
        <p:nvSpPr>
          <p:cNvPr id="3" name="Content Placeholder 2"/>
          <p:cNvSpPr>
            <a:spLocks noGrp="1"/>
          </p:cNvSpPr>
          <p:nvPr>
            <p:ph sz="half" idx="1"/>
          </p:nvPr>
        </p:nvSpPr>
        <p:spPr>
          <a:xfrm>
            <a:off x="457200" y="1600200"/>
            <a:ext cx="4038600" cy="4648199"/>
          </a:xfrm>
        </p:spPr>
        <p:txBody>
          <a:bodyPr>
            <a:normAutofit/>
          </a:bodyPr>
          <a:lstStyle/>
          <a:p>
            <a:r>
              <a:rPr lang="en-US" dirty="0" smtClean="0"/>
              <a:t>Pick k invocations</a:t>
            </a:r>
          </a:p>
          <a:p>
            <a:r>
              <a:rPr lang="en-US" dirty="0" smtClean="0"/>
              <a:t>For each invocation</a:t>
            </a:r>
          </a:p>
          <a:p>
            <a:pPr lvl="1"/>
            <a:r>
              <a:rPr lang="en-US" dirty="0" smtClean="0"/>
              <a:t>Run app on mobile device</a:t>
            </a:r>
          </a:p>
          <a:p>
            <a:pPr lvl="1"/>
            <a:r>
              <a:rPr lang="en-US" dirty="0" smtClean="0"/>
              <a:t>Run app on clone</a:t>
            </a:r>
          </a:p>
          <a:p>
            <a:r>
              <a:rPr lang="en-US" dirty="0" smtClean="0"/>
              <a:t>For each method</a:t>
            </a:r>
          </a:p>
          <a:p>
            <a:pPr lvl="1"/>
            <a:r>
              <a:rPr lang="en-US" dirty="0" smtClean="0"/>
              <a:t>Execution time</a:t>
            </a:r>
          </a:p>
          <a:p>
            <a:pPr lvl="1"/>
            <a:r>
              <a:rPr lang="en-US" dirty="0" smtClean="0"/>
              <a:t>Context size entry/exit</a:t>
            </a:r>
          </a:p>
          <a:p>
            <a:pPr lvl="1"/>
            <a:r>
              <a:rPr lang="en-US" dirty="0" smtClean="0"/>
              <a:t>Estimate of energy consumption</a:t>
            </a:r>
          </a:p>
        </p:txBody>
      </p:sp>
      <p:graphicFrame>
        <p:nvGraphicFramePr>
          <p:cNvPr id="4098" name="Object 2"/>
          <p:cNvGraphicFramePr>
            <a:graphicFrameLocks noGrp="1" noChangeAspect="1"/>
          </p:cNvGraphicFramePr>
          <p:nvPr>
            <p:ph sz="half" idx="2"/>
            <p:extLst>
              <p:ext uri="{D42A27DB-BD31-4B8C-83A1-F6EECF244321}">
                <p14:modId xmlns:p14="http://schemas.microsoft.com/office/powerpoint/2010/main" val="501238462"/>
              </p:ext>
            </p:extLst>
          </p:nvPr>
        </p:nvGraphicFramePr>
        <p:xfrm>
          <a:off x="4267201" y="1700605"/>
          <a:ext cx="4797424" cy="3912404"/>
        </p:xfrm>
        <a:graphic>
          <a:graphicData uri="http://schemas.openxmlformats.org/presentationml/2006/ole">
            <mc:AlternateContent xmlns:mc="http://schemas.openxmlformats.org/markup-compatibility/2006">
              <mc:Choice xmlns:v="urn:schemas-microsoft-com:vml" Requires="v">
                <p:oleObj spid="_x0000_s3154" name="Visio" r:id="rId4" imgW="1857392" imgH="1514543" progId="Visio.Drawing.11">
                  <p:embed/>
                </p:oleObj>
              </mc:Choice>
              <mc:Fallback>
                <p:oleObj name="Visio" r:id="rId4" imgW="1857392" imgH="1514543"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1700605"/>
                        <a:ext cx="4797424" cy="3912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sp>
        <p:nvSpPr>
          <p:cNvPr id="8" name="TextBox 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0891117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Intuition</a:t>
            </a:r>
            <a:endParaRPr lang="en-US" dirty="0"/>
          </a:p>
        </p:txBody>
      </p:sp>
      <p:sp>
        <p:nvSpPr>
          <p:cNvPr id="3" name="Content Placeholder 2"/>
          <p:cNvSpPr>
            <a:spLocks noGrp="1"/>
          </p:cNvSpPr>
          <p:nvPr>
            <p:ph idx="1"/>
          </p:nvPr>
        </p:nvSpPr>
        <p:spPr/>
        <p:txBody>
          <a:bodyPr>
            <a:normAutofit/>
          </a:bodyPr>
          <a:lstStyle/>
          <a:p>
            <a:r>
              <a:rPr lang="en-US" sz="3000" smtClean="0"/>
              <a:t>Partitioning points </a:t>
            </a:r>
            <a:r>
              <a:rPr lang="en-US" sz="3000" dirty="0" smtClean="0"/>
              <a:t>splice profile trees together</a:t>
            </a:r>
          </a:p>
          <a:p>
            <a:r>
              <a:rPr lang="en-US" sz="3000" dirty="0" smtClean="0"/>
              <a:t>Context size used to estimate network cost</a:t>
            </a:r>
            <a:endParaRPr lang="en-US" sz="30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896530196"/>
              </p:ext>
            </p:extLst>
          </p:nvPr>
        </p:nvGraphicFramePr>
        <p:xfrm>
          <a:off x="609599" y="2995170"/>
          <a:ext cx="8077202" cy="2948430"/>
        </p:xfrm>
        <a:graphic>
          <a:graphicData uri="http://schemas.openxmlformats.org/presentationml/2006/ole">
            <mc:AlternateContent xmlns:mc="http://schemas.openxmlformats.org/markup-compatibility/2006">
              <mc:Choice xmlns:v="urn:schemas-microsoft-com:vml" Requires="v">
                <p:oleObj spid="_x0000_s4178" name="Visio" r:id="rId4" imgW="4246700" imgH="1549670" progId="Visio.Drawing.11">
                  <p:embed/>
                </p:oleObj>
              </mc:Choice>
              <mc:Fallback>
                <p:oleObj name="Visio" r:id="rId4" imgW="4246700" imgH="154967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2995170"/>
                        <a:ext cx="8077202" cy="2948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rot="5400000">
            <a:off x="3124200" y="4724400"/>
            <a:ext cx="3048000"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53</a:t>
            </a:fld>
            <a:endParaRPr lang="en-US">
              <a:solidFill>
                <a:prstClr val="black">
                  <a:tint val="75000"/>
                </a:prstClr>
              </a:solidFill>
              <a:latin typeface="Calibri"/>
            </a:endParaRPr>
          </a:p>
        </p:txBody>
      </p:sp>
      <p:sp>
        <p:nvSpPr>
          <p:cNvPr id="9" name="TextBox 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2245114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Optimization</a:t>
            </a:r>
            <a:endParaRPr lang="en-US" dirty="0"/>
          </a:p>
        </p:txBody>
      </p:sp>
      <p:sp>
        <p:nvSpPr>
          <p:cNvPr id="3" name="Content Placeholder 2"/>
          <p:cNvSpPr>
            <a:spLocks noGrp="1"/>
          </p:cNvSpPr>
          <p:nvPr>
            <p:ph sz="half" idx="1"/>
          </p:nvPr>
        </p:nvSpPr>
        <p:spPr>
          <a:xfrm>
            <a:off x="457200" y="1600201"/>
            <a:ext cx="8001000" cy="4419600"/>
          </a:xfrm>
        </p:spPr>
        <p:txBody>
          <a:bodyPr>
            <a:normAutofit/>
          </a:bodyPr>
          <a:lstStyle/>
          <a:p>
            <a:r>
              <a:rPr lang="en-US" sz="3000" dirty="0" smtClean="0"/>
              <a:t>List all partitioning choices </a:t>
            </a:r>
          </a:p>
          <a:p>
            <a:endParaRPr lang="en-US" sz="3000" dirty="0" smtClean="0"/>
          </a:p>
          <a:p>
            <a:r>
              <a:rPr lang="en-US" sz="3000" dirty="0" smtClean="0"/>
              <a:t>Remove partitioning choices that do not meet the constraints</a:t>
            </a:r>
          </a:p>
          <a:p>
            <a:endParaRPr lang="en-US" sz="3000" dirty="0" smtClean="0"/>
          </a:p>
          <a:p>
            <a:r>
              <a:rPr lang="en-US" sz="3000" dirty="0" smtClean="0"/>
              <a:t>For each choice, compute total time</a:t>
            </a:r>
          </a:p>
          <a:p>
            <a:endParaRPr lang="en-US" sz="3000" dirty="0" smtClean="0"/>
          </a:p>
          <a:p>
            <a:r>
              <a:rPr lang="en-US" sz="3000" dirty="0" smtClean="0"/>
              <a:t>Find the minimum</a:t>
            </a:r>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54</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9452336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Execution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i="1" dirty="0" smtClean="0"/>
          </a:p>
          <a:p>
            <a:pPr marL="0" indent="0" algn="ctr">
              <a:buNone/>
            </a:pPr>
            <a:endParaRPr lang="en-US" i="1" dirty="0" smtClean="0"/>
          </a:p>
          <a:p>
            <a:pPr marL="0" indent="0" algn="ctr">
              <a:buNone/>
            </a:pPr>
            <a:r>
              <a:rPr lang="en-US" i="1" dirty="0" smtClean="0"/>
              <a:t>How to seamlessly execute the partitions of an application locally and remotely</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55</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701105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Architecture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088938113"/>
              </p:ext>
            </p:extLst>
          </p:nvPr>
        </p:nvGraphicFramePr>
        <p:xfrm>
          <a:off x="1143000" y="1447800"/>
          <a:ext cx="6858000" cy="4462060"/>
        </p:xfrm>
        <a:graphic>
          <a:graphicData uri="http://schemas.openxmlformats.org/presentationml/2006/ole">
            <mc:AlternateContent xmlns:mc="http://schemas.openxmlformats.org/markup-compatibility/2006">
              <mc:Choice xmlns:v="urn:schemas-microsoft-com:vml" Requires="v">
                <p:oleObj spid="_x0000_s5202" name="Visio" r:id="rId4" imgW="2871324" imgH="1868521" progId="Visio.Drawing.11">
                  <p:embed/>
                </p:oleObj>
              </mc:Choice>
              <mc:Fallback>
                <p:oleObj name="Visio" r:id="rId4" imgW="2871324" imgH="1868521"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6858000" cy="4462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ounded Rectangle 4"/>
          <p:cNvSpPr/>
          <p:nvPr/>
        </p:nvSpPr>
        <p:spPr>
          <a:xfrm>
            <a:off x="914400" y="2895600"/>
            <a:ext cx="7315200" cy="2590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56</a:t>
            </a:fld>
            <a:endParaRPr lang="en-US">
              <a:solidFill>
                <a:prstClr val="black">
                  <a:tint val="75000"/>
                </a:prstClr>
              </a:solidFill>
              <a:latin typeface="Calibri"/>
            </a:endParaRPr>
          </a:p>
        </p:txBody>
      </p:sp>
      <p:sp>
        <p:nvSpPr>
          <p:cNvPr id="8" name="TextBox 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186899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Title 1"/>
          <p:cNvSpPr>
            <a:spLocks noGrp="1"/>
          </p:cNvSpPr>
          <p:nvPr>
            <p:ph type="title"/>
          </p:nvPr>
        </p:nvSpPr>
        <p:spPr/>
        <p:txBody>
          <a:bodyPr>
            <a:normAutofit/>
          </a:bodyPr>
          <a:lstStyle/>
          <a:p>
            <a:r>
              <a:rPr lang="en-US" sz="3600" dirty="0" smtClean="0"/>
              <a:t>Migration: Suspend-Transmit-Resume</a:t>
            </a:r>
            <a:endParaRPr lang="en-US" sz="3600" b="1" dirty="0" smtClean="0">
              <a:solidFill>
                <a:srgbClr val="990099"/>
              </a:solidFill>
            </a:endParaRPr>
          </a:p>
        </p:txBody>
      </p:sp>
      <p:sp>
        <p:nvSpPr>
          <p:cNvPr id="10" name="Rounded Rectangle 9"/>
          <p:cNvSpPr/>
          <p:nvPr/>
        </p:nvSpPr>
        <p:spPr>
          <a:xfrm>
            <a:off x="1371600" y="1905000"/>
            <a:ext cx="2057400"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Rounded Rectangle 14"/>
          <p:cNvSpPr/>
          <p:nvPr/>
        </p:nvSpPr>
        <p:spPr>
          <a:xfrm>
            <a:off x="5638800" y="1905000"/>
            <a:ext cx="3276600"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Rectangle 15"/>
          <p:cNvSpPr/>
          <p:nvPr/>
        </p:nvSpPr>
        <p:spPr>
          <a:xfrm>
            <a:off x="1066800" y="1381780"/>
            <a:ext cx="2590800" cy="523220"/>
          </a:xfrm>
          <a:prstGeom prst="rect">
            <a:avLst/>
          </a:prstGeom>
        </p:spPr>
        <p:txBody>
          <a:bodyPr wrap="square">
            <a:spAutoFit/>
          </a:bodyPr>
          <a:lstStyle/>
          <a:p>
            <a:pPr lvl="0" algn="ctr"/>
            <a:r>
              <a:rPr lang="en-US" sz="2800" dirty="0" smtClean="0">
                <a:solidFill>
                  <a:prstClr val="black"/>
                </a:solidFill>
                <a:latin typeface="Calibri"/>
              </a:rPr>
              <a:t>Mobile device</a:t>
            </a:r>
            <a:endParaRPr lang="en-US" sz="2800" dirty="0">
              <a:solidFill>
                <a:prstClr val="black"/>
              </a:solidFill>
              <a:latin typeface="Calibri"/>
            </a:endParaRPr>
          </a:p>
        </p:txBody>
      </p:sp>
      <p:sp>
        <p:nvSpPr>
          <p:cNvPr id="17" name="Rectangle 16"/>
          <p:cNvSpPr/>
          <p:nvPr/>
        </p:nvSpPr>
        <p:spPr>
          <a:xfrm>
            <a:off x="5791200" y="1371600"/>
            <a:ext cx="2590800" cy="523220"/>
          </a:xfrm>
          <a:prstGeom prst="rect">
            <a:avLst/>
          </a:prstGeom>
        </p:spPr>
        <p:txBody>
          <a:bodyPr wrap="square">
            <a:spAutoFit/>
          </a:bodyPr>
          <a:lstStyle/>
          <a:p>
            <a:pPr lvl="0" algn="ctr"/>
            <a:r>
              <a:rPr lang="en-US" sz="2800" dirty="0" smtClean="0">
                <a:solidFill>
                  <a:prstClr val="black"/>
                </a:solidFill>
                <a:latin typeface="Calibri"/>
              </a:rPr>
              <a:t>Clone</a:t>
            </a:r>
            <a:endParaRPr lang="en-US" sz="2800" dirty="0">
              <a:solidFill>
                <a:prstClr val="black"/>
              </a:solidFill>
              <a:latin typeface="Calibri"/>
            </a:endParaRPr>
          </a:p>
        </p:txBody>
      </p:sp>
      <p:grpSp>
        <p:nvGrpSpPr>
          <p:cNvPr id="30" name="Group 29"/>
          <p:cNvGrpSpPr/>
          <p:nvPr/>
        </p:nvGrpSpPr>
        <p:grpSpPr>
          <a:xfrm>
            <a:off x="2286000" y="4353580"/>
            <a:ext cx="4572000" cy="523220"/>
            <a:chOff x="2286000" y="4353580"/>
            <a:chExt cx="4572000" cy="523220"/>
          </a:xfrm>
        </p:grpSpPr>
        <p:cxnSp>
          <p:nvCxnSpPr>
            <p:cNvPr id="24" name="Straight Arrow Connector 23"/>
            <p:cNvCxnSpPr/>
            <p:nvPr/>
          </p:nvCxnSpPr>
          <p:spPr>
            <a:xfrm rot="10800000">
              <a:off x="3505200" y="4799011"/>
              <a:ext cx="2133600" cy="1588"/>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86000" y="4353580"/>
              <a:ext cx="4572000" cy="523220"/>
            </a:xfrm>
            <a:prstGeom prst="rect">
              <a:avLst/>
            </a:prstGeom>
          </p:spPr>
          <p:txBody>
            <a:bodyPr>
              <a:spAutoFit/>
            </a:bodyPr>
            <a:lstStyle/>
            <a:p>
              <a:pPr lvl="0" algn="ctr"/>
              <a:r>
                <a:rPr lang="en-US" sz="2800" dirty="0" smtClean="0">
                  <a:solidFill>
                    <a:prstClr val="black"/>
                  </a:solidFill>
                  <a:latin typeface="Calibri"/>
                </a:rPr>
                <a:t>Transmit</a:t>
              </a:r>
              <a:endParaRPr lang="en-US" sz="2800" dirty="0">
                <a:solidFill>
                  <a:prstClr val="black"/>
                </a:solidFill>
                <a:latin typeface="Calibri"/>
              </a:endParaRPr>
            </a:p>
          </p:txBody>
        </p:sp>
      </p:grpSp>
      <p:grpSp>
        <p:nvGrpSpPr>
          <p:cNvPr id="20" name="Group 19"/>
          <p:cNvGrpSpPr/>
          <p:nvPr/>
        </p:nvGrpSpPr>
        <p:grpSpPr>
          <a:xfrm>
            <a:off x="36266" y="1905000"/>
            <a:ext cx="3697534" cy="1065752"/>
            <a:chOff x="36266" y="1905000"/>
            <a:chExt cx="3697534" cy="1065752"/>
          </a:xfrm>
        </p:grpSpPr>
        <p:sp>
          <p:nvSpPr>
            <p:cNvPr id="26" name="Rectangle 25"/>
            <p:cNvSpPr/>
            <p:nvPr/>
          </p:nvSpPr>
          <p:spPr>
            <a:xfrm>
              <a:off x="36266" y="1905000"/>
              <a:ext cx="2178802" cy="400110"/>
            </a:xfrm>
            <a:prstGeom prst="rect">
              <a:avLst/>
            </a:prstGeom>
          </p:spPr>
          <p:txBody>
            <a:bodyPr wrap="none">
              <a:spAutoFit/>
            </a:bodyPr>
            <a:lstStyle/>
            <a:p>
              <a:pPr lvl="0">
                <a:spcBef>
                  <a:spcPct val="20000"/>
                </a:spcBef>
              </a:pPr>
              <a:r>
                <a:rPr lang="en-US" sz="2000" i="1" u="sng" dirty="0" smtClean="0">
                  <a:solidFill>
                    <a:prstClr val="black"/>
                  </a:solidFill>
                  <a:latin typeface="Neo Sans Intel" pitchFamily="34" charset="0"/>
                </a:rPr>
                <a:t>At migration point</a:t>
              </a:r>
            </a:p>
          </p:txBody>
        </p:sp>
        <p:sp>
          <p:nvSpPr>
            <p:cNvPr id="31" name="Freeform 30"/>
            <p:cNvSpPr/>
            <p:nvPr/>
          </p:nvSpPr>
          <p:spPr>
            <a:xfrm>
              <a:off x="2324100" y="1905000"/>
              <a:ext cx="336550" cy="342900"/>
            </a:xfrm>
            <a:custGeom>
              <a:avLst/>
              <a:gdLst>
                <a:gd name="connsiteX0" fmla="*/ 0 w 336550"/>
                <a:gd name="connsiteY0" fmla="*/ 0 h 342900"/>
                <a:gd name="connsiteX1" fmla="*/ 323850 w 336550"/>
                <a:gd name="connsiteY1" fmla="*/ 152400 h 342900"/>
                <a:gd name="connsiteX2" fmla="*/ 76200 w 336550"/>
                <a:gd name="connsiteY2" fmla="*/ 285750 h 342900"/>
                <a:gd name="connsiteX3" fmla="*/ 247650 w 33655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336550" h="342900">
                  <a:moveTo>
                    <a:pt x="0" y="0"/>
                  </a:moveTo>
                  <a:cubicBezTo>
                    <a:pt x="155575" y="52387"/>
                    <a:pt x="311150" y="104775"/>
                    <a:pt x="323850" y="152400"/>
                  </a:cubicBezTo>
                  <a:cubicBezTo>
                    <a:pt x="336550" y="200025"/>
                    <a:pt x="88900" y="254000"/>
                    <a:pt x="76200" y="285750"/>
                  </a:cubicBezTo>
                  <a:cubicBezTo>
                    <a:pt x="63500" y="317500"/>
                    <a:pt x="155575" y="330200"/>
                    <a:pt x="247650" y="3429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21" name="Rectangle 20"/>
            <p:cNvSpPr/>
            <p:nvPr/>
          </p:nvSpPr>
          <p:spPr>
            <a:xfrm>
              <a:off x="838200" y="2133600"/>
              <a:ext cx="2895600" cy="837152"/>
            </a:xfrm>
            <a:prstGeom prst="rect">
              <a:avLst/>
            </a:prstGeom>
          </p:spPr>
          <p:txBody>
            <a:bodyPr wrap="square">
              <a:spAutoFit/>
            </a:bodyPr>
            <a:lstStyle/>
            <a:p>
              <a:pPr marL="742950" lvl="1" indent="-285750">
                <a:spcBef>
                  <a:spcPct val="20000"/>
                </a:spcBef>
              </a:pPr>
              <a:r>
                <a:rPr lang="en-US" sz="2200" dirty="0" smtClean="0">
                  <a:solidFill>
                    <a:prstClr val="black"/>
                  </a:solidFill>
                  <a:latin typeface="Neo Sans Intel" pitchFamily="34" charset="0"/>
                </a:rPr>
                <a:t>Suspend thread</a:t>
              </a:r>
            </a:p>
            <a:p>
              <a:pPr marL="742950" lvl="1" indent="-285750">
                <a:spcBef>
                  <a:spcPct val="20000"/>
                </a:spcBef>
              </a:pPr>
              <a:r>
                <a:rPr lang="en-US" sz="2200" dirty="0" smtClean="0">
                  <a:solidFill>
                    <a:prstClr val="black"/>
                  </a:solidFill>
                  <a:latin typeface="Neo Sans Intel" pitchFamily="34" charset="0"/>
                </a:rPr>
                <a:t>Capture context</a:t>
              </a:r>
            </a:p>
          </p:txBody>
        </p:sp>
      </p:grpSp>
      <p:grpSp>
        <p:nvGrpSpPr>
          <p:cNvPr id="23" name="Group 22"/>
          <p:cNvGrpSpPr/>
          <p:nvPr/>
        </p:nvGrpSpPr>
        <p:grpSpPr>
          <a:xfrm>
            <a:off x="3429000" y="2464713"/>
            <a:ext cx="2895600" cy="430887"/>
            <a:chOff x="3429000" y="2464713"/>
            <a:chExt cx="2895600" cy="430887"/>
          </a:xfrm>
        </p:grpSpPr>
        <p:cxnSp>
          <p:nvCxnSpPr>
            <p:cNvPr id="22" name="Straight Arrow Connector 21"/>
            <p:cNvCxnSpPr/>
            <p:nvPr/>
          </p:nvCxnSpPr>
          <p:spPr>
            <a:xfrm>
              <a:off x="3505200" y="2819400"/>
              <a:ext cx="2133600" cy="1588"/>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29000" y="2464713"/>
              <a:ext cx="2895600" cy="430887"/>
            </a:xfrm>
            <a:prstGeom prst="rect">
              <a:avLst/>
            </a:prstGeom>
          </p:spPr>
          <p:txBody>
            <a:bodyPr wrap="square">
              <a:spAutoFit/>
            </a:bodyPr>
            <a:lstStyle/>
            <a:p>
              <a:pPr marL="742950" lvl="1" indent="-285750">
                <a:spcBef>
                  <a:spcPct val="20000"/>
                </a:spcBef>
              </a:pPr>
              <a:r>
                <a:rPr lang="en-US" sz="2200" dirty="0" smtClean="0">
                  <a:solidFill>
                    <a:prstClr val="black"/>
                  </a:solidFill>
                  <a:latin typeface="Neo Sans Intel" pitchFamily="34" charset="0"/>
                </a:rPr>
                <a:t>Transmit</a:t>
              </a:r>
            </a:p>
          </p:txBody>
        </p:sp>
      </p:grpSp>
      <p:sp>
        <p:nvSpPr>
          <p:cNvPr id="33" name="Rectangle 32"/>
          <p:cNvSpPr/>
          <p:nvPr/>
        </p:nvSpPr>
        <p:spPr>
          <a:xfrm>
            <a:off x="5181600" y="2590800"/>
            <a:ext cx="4572000" cy="1243417"/>
          </a:xfrm>
          <a:prstGeom prst="rect">
            <a:avLst/>
          </a:prstGeom>
        </p:spPr>
        <p:txBody>
          <a:bodyPr>
            <a:spAutoFit/>
          </a:bodyPr>
          <a:lstStyle/>
          <a:p>
            <a:pPr marL="742950" lvl="1" indent="-285750">
              <a:spcBef>
                <a:spcPct val="20000"/>
              </a:spcBef>
            </a:pPr>
            <a:r>
              <a:rPr lang="en-US" sz="2200" dirty="0" smtClean="0">
                <a:solidFill>
                  <a:prstClr val="black"/>
                </a:solidFill>
                <a:latin typeface="Neo Sans Intel" pitchFamily="34" charset="0"/>
              </a:rPr>
              <a:t>Launch process </a:t>
            </a:r>
          </a:p>
          <a:p>
            <a:pPr marL="742950" lvl="1" indent="-285750">
              <a:spcBef>
                <a:spcPct val="20000"/>
              </a:spcBef>
            </a:pPr>
            <a:r>
              <a:rPr lang="en-US" sz="2200" dirty="0" smtClean="0">
                <a:solidFill>
                  <a:prstClr val="black"/>
                </a:solidFill>
                <a:latin typeface="Neo Sans Intel" pitchFamily="34" charset="0"/>
              </a:rPr>
              <a:t>Patch migrated context</a:t>
            </a:r>
          </a:p>
          <a:p>
            <a:pPr marL="742950" lvl="1" indent="-285750">
              <a:spcBef>
                <a:spcPct val="20000"/>
              </a:spcBef>
            </a:pPr>
            <a:r>
              <a:rPr lang="en-US" sz="2200" dirty="0" smtClean="0">
                <a:solidFill>
                  <a:prstClr val="black"/>
                </a:solidFill>
                <a:latin typeface="Neo Sans Intel" pitchFamily="34" charset="0"/>
              </a:rPr>
              <a:t>Resume thread</a:t>
            </a:r>
            <a:endParaRPr lang="en-US" sz="2200" dirty="0">
              <a:solidFill>
                <a:prstClr val="black"/>
              </a:solidFill>
              <a:latin typeface="Neo Sans Intel" pitchFamily="34" charset="0"/>
            </a:endParaRPr>
          </a:p>
        </p:txBody>
      </p:sp>
      <p:grpSp>
        <p:nvGrpSpPr>
          <p:cNvPr id="29" name="Group 28"/>
          <p:cNvGrpSpPr/>
          <p:nvPr/>
        </p:nvGrpSpPr>
        <p:grpSpPr>
          <a:xfrm>
            <a:off x="5181600" y="3810000"/>
            <a:ext cx="2895600" cy="1294352"/>
            <a:chOff x="5181600" y="3810000"/>
            <a:chExt cx="2895600" cy="1294352"/>
          </a:xfrm>
        </p:grpSpPr>
        <p:sp>
          <p:nvSpPr>
            <p:cNvPr id="28" name="Freeform 27"/>
            <p:cNvSpPr/>
            <p:nvPr/>
          </p:nvSpPr>
          <p:spPr>
            <a:xfrm>
              <a:off x="6858000" y="3810000"/>
              <a:ext cx="318052" cy="549965"/>
            </a:xfrm>
            <a:custGeom>
              <a:avLst/>
              <a:gdLst>
                <a:gd name="connsiteX0" fmla="*/ 0 w 241852"/>
                <a:gd name="connsiteY0" fmla="*/ 0 h 854765"/>
                <a:gd name="connsiteX1" fmla="*/ 218661 w 241852"/>
                <a:gd name="connsiteY1" fmla="*/ 198782 h 854765"/>
                <a:gd name="connsiteX2" fmla="*/ 39757 w 241852"/>
                <a:gd name="connsiteY2" fmla="*/ 337930 h 854765"/>
                <a:gd name="connsiteX3" fmla="*/ 238539 w 241852"/>
                <a:gd name="connsiteY3" fmla="*/ 556591 h 854765"/>
                <a:gd name="connsiteX4" fmla="*/ 19878 w 241852"/>
                <a:gd name="connsiteY4" fmla="*/ 695739 h 854765"/>
                <a:gd name="connsiteX5" fmla="*/ 218661 w 241852"/>
                <a:gd name="connsiteY5" fmla="*/ 854765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52" h="854765">
                  <a:moveTo>
                    <a:pt x="0" y="0"/>
                  </a:moveTo>
                  <a:cubicBezTo>
                    <a:pt x="106017" y="71230"/>
                    <a:pt x="212035" y="142460"/>
                    <a:pt x="218661" y="198782"/>
                  </a:cubicBezTo>
                  <a:cubicBezTo>
                    <a:pt x="225287" y="255104"/>
                    <a:pt x="36444" y="278295"/>
                    <a:pt x="39757" y="337930"/>
                  </a:cubicBezTo>
                  <a:cubicBezTo>
                    <a:pt x="43070" y="397565"/>
                    <a:pt x="241852" y="496956"/>
                    <a:pt x="238539" y="556591"/>
                  </a:cubicBezTo>
                  <a:cubicBezTo>
                    <a:pt x="235226" y="616226"/>
                    <a:pt x="23191" y="646043"/>
                    <a:pt x="19878" y="695739"/>
                  </a:cubicBezTo>
                  <a:cubicBezTo>
                    <a:pt x="16565" y="745435"/>
                    <a:pt x="117613" y="800100"/>
                    <a:pt x="218661" y="85476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4" name="Rectangle 33"/>
            <p:cNvSpPr/>
            <p:nvPr/>
          </p:nvSpPr>
          <p:spPr>
            <a:xfrm>
              <a:off x="5181600" y="4267200"/>
              <a:ext cx="2895600" cy="837152"/>
            </a:xfrm>
            <a:prstGeom prst="rect">
              <a:avLst/>
            </a:prstGeom>
          </p:spPr>
          <p:txBody>
            <a:bodyPr wrap="square">
              <a:spAutoFit/>
            </a:bodyPr>
            <a:lstStyle/>
            <a:p>
              <a:pPr marL="742950" lvl="1" indent="-285750">
                <a:spcBef>
                  <a:spcPct val="20000"/>
                </a:spcBef>
              </a:pPr>
              <a:r>
                <a:rPr lang="en-US" sz="2200" dirty="0" smtClean="0">
                  <a:solidFill>
                    <a:prstClr val="black"/>
                  </a:solidFill>
                  <a:latin typeface="Neo Sans Intel" pitchFamily="34" charset="0"/>
                </a:rPr>
                <a:t>Suspend thread</a:t>
              </a:r>
            </a:p>
            <a:p>
              <a:pPr marL="742950" lvl="1" indent="-285750">
                <a:spcBef>
                  <a:spcPct val="20000"/>
                </a:spcBef>
              </a:pPr>
              <a:r>
                <a:rPr lang="en-US" sz="2200" dirty="0" smtClean="0">
                  <a:solidFill>
                    <a:prstClr val="black"/>
                  </a:solidFill>
                  <a:latin typeface="Neo Sans Intel" pitchFamily="34" charset="0"/>
                </a:rPr>
                <a:t>Capture context</a:t>
              </a:r>
            </a:p>
          </p:txBody>
        </p:sp>
      </p:grpSp>
      <p:grpSp>
        <p:nvGrpSpPr>
          <p:cNvPr id="32" name="Group 31"/>
          <p:cNvGrpSpPr/>
          <p:nvPr/>
        </p:nvGrpSpPr>
        <p:grpSpPr>
          <a:xfrm>
            <a:off x="-34496" y="4400490"/>
            <a:ext cx="5444696" cy="1619310"/>
            <a:chOff x="-34496" y="4400490"/>
            <a:chExt cx="5444696" cy="1619310"/>
          </a:xfrm>
        </p:grpSpPr>
        <p:sp>
          <p:nvSpPr>
            <p:cNvPr id="35" name="Rectangle 34"/>
            <p:cNvSpPr/>
            <p:nvPr/>
          </p:nvSpPr>
          <p:spPr>
            <a:xfrm>
              <a:off x="838200" y="4649248"/>
              <a:ext cx="4572000" cy="1175706"/>
            </a:xfrm>
            <a:prstGeom prst="rect">
              <a:avLst/>
            </a:prstGeom>
          </p:spPr>
          <p:txBody>
            <a:bodyPr>
              <a:spAutoFit/>
            </a:bodyPr>
            <a:lstStyle/>
            <a:p>
              <a:pPr marL="742950" lvl="1" indent="-285750">
                <a:spcBef>
                  <a:spcPct val="20000"/>
                </a:spcBef>
              </a:pPr>
              <a:r>
                <a:rPr lang="en-US" sz="2200" dirty="0" smtClean="0">
                  <a:solidFill>
                    <a:prstClr val="black"/>
                  </a:solidFill>
                  <a:latin typeface="Neo Sans Intel" pitchFamily="34" charset="0"/>
                </a:rPr>
                <a:t>Merge migrated </a:t>
              </a:r>
              <a:br>
                <a:rPr lang="en-US" sz="2200" dirty="0" smtClean="0">
                  <a:solidFill>
                    <a:prstClr val="black"/>
                  </a:solidFill>
                  <a:latin typeface="Neo Sans Intel" pitchFamily="34" charset="0"/>
                </a:rPr>
              </a:br>
              <a:r>
                <a:rPr lang="en-US" sz="2200" dirty="0" smtClean="0">
                  <a:solidFill>
                    <a:prstClr val="black"/>
                  </a:solidFill>
                  <a:latin typeface="Neo Sans Intel" pitchFamily="34" charset="0"/>
                </a:rPr>
                <a:t>context</a:t>
              </a:r>
            </a:p>
            <a:p>
              <a:pPr marL="742950" lvl="1" indent="-285750">
                <a:spcBef>
                  <a:spcPct val="20000"/>
                </a:spcBef>
              </a:pPr>
              <a:r>
                <a:rPr lang="en-US" sz="2200" dirty="0" smtClean="0">
                  <a:solidFill>
                    <a:prstClr val="black"/>
                  </a:solidFill>
                  <a:latin typeface="Neo Sans Intel" pitchFamily="34" charset="0"/>
                </a:rPr>
                <a:t>Resume thread</a:t>
              </a:r>
              <a:endParaRPr lang="en-US" sz="2200" dirty="0">
                <a:solidFill>
                  <a:prstClr val="black"/>
                </a:solidFill>
                <a:latin typeface="Neo Sans Intel" pitchFamily="34" charset="0"/>
              </a:endParaRPr>
            </a:p>
          </p:txBody>
        </p:sp>
        <p:sp>
          <p:nvSpPr>
            <p:cNvPr id="36" name="Rectangle 35"/>
            <p:cNvSpPr/>
            <p:nvPr/>
          </p:nvSpPr>
          <p:spPr>
            <a:xfrm>
              <a:off x="-34496" y="4400490"/>
              <a:ext cx="2549096" cy="400110"/>
            </a:xfrm>
            <a:prstGeom prst="rect">
              <a:avLst/>
            </a:prstGeom>
          </p:spPr>
          <p:txBody>
            <a:bodyPr wrap="none">
              <a:spAutoFit/>
            </a:bodyPr>
            <a:lstStyle/>
            <a:p>
              <a:pPr lvl="0">
                <a:spcBef>
                  <a:spcPct val="20000"/>
                </a:spcBef>
              </a:pPr>
              <a:r>
                <a:rPr lang="en-US" sz="2000" i="1" u="sng" dirty="0" smtClean="0">
                  <a:solidFill>
                    <a:prstClr val="black"/>
                  </a:solidFill>
                  <a:latin typeface="Neo Sans Intel" pitchFamily="34" charset="0"/>
                </a:rPr>
                <a:t>At reintegration point</a:t>
              </a:r>
            </a:p>
          </p:txBody>
        </p:sp>
        <p:sp>
          <p:nvSpPr>
            <p:cNvPr id="37" name="Freeform 36"/>
            <p:cNvSpPr/>
            <p:nvPr/>
          </p:nvSpPr>
          <p:spPr>
            <a:xfrm>
              <a:off x="2286000" y="5676900"/>
              <a:ext cx="336550" cy="342900"/>
            </a:xfrm>
            <a:custGeom>
              <a:avLst/>
              <a:gdLst>
                <a:gd name="connsiteX0" fmla="*/ 0 w 336550"/>
                <a:gd name="connsiteY0" fmla="*/ 0 h 342900"/>
                <a:gd name="connsiteX1" fmla="*/ 323850 w 336550"/>
                <a:gd name="connsiteY1" fmla="*/ 152400 h 342900"/>
                <a:gd name="connsiteX2" fmla="*/ 76200 w 336550"/>
                <a:gd name="connsiteY2" fmla="*/ 285750 h 342900"/>
                <a:gd name="connsiteX3" fmla="*/ 247650 w 33655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336550" h="342900">
                  <a:moveTo>
                    <a:pt x="0" y="0"/>
                  </a:moveTo>
                  <a:cubicBezTo>
                    <a:pt x="155575" y="52387"/>
                    <a:pt x="311150" y="104775"/>
                    <a:pt x="323850" y="152400"/>
                  </a:cubicBezTo>
                  <a:cubicBezTo>
                    <a:pt x="336550" y="200025"/>
                    <a:pt x="88900" y="254000"/>
                    <a:pt x="76200" y="285750"/>
                  </a:cubicBezTo>
                  <a:cubicBezTo>
                    <a:pt x="63500" y="317500"/>
                    <a:pt x="155575" y="330200"/>
                    <a:pt x="247650" y="3429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57</a:t>
            </a:fld>
            <a:endParaRPr lang="en-US">
              <a:solidFill>
                <a:prstClr val="black">
                  <a:tint val="75000"/>
                </a:prstClr>
              </a:solidFill>
              <a:latin typeface="Calibri"/>
            </a:endParaRPr>
          </a:p>
        </p:txBody>
      </p:sp>
      <p:sp>
        <p:nvSpPr>
          <p:cNvPr id="38" name="TextBox 3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107735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Challenges</a:t>
            </a:r>
            <a:endParaRPr lang="en-US" dirty="0"/>
          </a:p>
        </p:txBody>
      </p:sp>
      <p:sp>
        <p:nvSpPr>
          <p:cNvPr id="3" name="Content Placeholder 2"/>
          <p:cNvSpPr>
            <a:spLocks noGrp="1"/>
          </p:cNvSpPr>
          <p:nvPr>
            <p:ph idx="1"/>
          </p:nvPr>
        </p:nvSpPr>
        <p:spPr/>
        <p:txBody>
          <a:bodyPr>
            <a:normAutofit/>
          </a:bodyPr>
          <a:lstStyle/>
          <a:p>
            <a:r>
              <a:rPr lang="en-US" dirty="0" smtClean="0"/>
              <a:t>Regular IDs (references) not globally unique</a:t>
            </a:r>
          </a:p>
          <a:p>
            <a:pPr lvl="1"/>
            <a:r>
              <a:rPr lang="en-US" dirty="0" smtClean="0"/>
              <a:t>Address space difference between mobile device and clone</a:t>
            </a:r>
          </a:p>
          <a:p>
            <a:pPr lvl="1">
              <a:buNone/>
            </a:pPr>
            <a:endParaRPr lang="en-US" dirty="0" smtClean="0"/>
          </a:p>
          <a:p>
            <a:r>
              <a:rPr lang="en-US" dirty="0" smtClean="0"/>
              <a:t>System objects created at boot everywhere</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58</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6836222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References in Motion</a:t>
            </a:r>
            <a:endParaRPr lang="en-US" dirty="0"/>
          </a:p>
        </p:txBody>
      </p:sp>
      <p:graphicFrame>
        <p:nvGraphicFramePr>
          <p:cNvPr id="62466" name="Object 2"/>
          <p:cNvGraphicFramePr>
            <a:graphicFrameLocks noGrp="1" noChangeAspect="1"/>
          </p:cNvGraphicFramePr>
          <p:nvPr>
            <p:ph idx="1"/>
          </p:nvPr>
        </p:nvGraphicFramePr>
        <p:xfrm>
          <a:off x="1235346" y="1371600"/>
          <a:ext cx="7052722" cy="4572000"/>
        </p:xfrm>
        <a:graphic>
          <a:graphicData uri="http://schemas.openxmlformats.org/presentationml/2006/ole">
            <mc:AlternateContent xmlns:mc="http://schemas.openxmlformats.org/markup-compatibility/2006">
              <mc:Choice xmlns:v="urn:schemas-microsoft-com:vml" Requires="v">
                <p:oleObj spid="_x0000_s6376" name="Visio" r:id="rId4" imgW="2874830" imgH="1863387" progId="Visio.Drawing.11">
                  <p:embed/>
                </p:oleObj>
              </mc:Choice>
              <mc:Fallback>
                <p:oleObj name="Visio" r:id="rId4" imgW="2874830" imgH="1863387"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46" y="1371600"/>
                        <a:ext cx="7052722"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05" name="Object 141"/>
          <p:cNvGraphicFramePr>
            <a:graphicFrameLocks noGrp="1" noChangeAspect="1"/>
          </p:cNvGraphicFramePr>
          <p:nvPr/>
        </p:nvGraphicFramePr>
        <p:xfrm>
          <a:off x="1257300" y="1524000"/>
          <a:ext cx="7048500" cy="4572000"/>
        </p:xfrm>
        <a:graphic>
          <a:graphicData uri="http://schemas.openxmlformats.org/presentationml/2006/ole">
            <mc:AlternateContent xmlns:mc="http://schemas.openxmlformats.org/markup-compatibility/2006">
              <mc:Choice xmlns:v="urn:schemas-microsoft-com:vml" Requires="v">
                <p:oleObj spid="_x0000_s6377" name="Visio" r:id="rId6" imgW="2874830" imgH="1863387" progId="Visio.Drawing.11">
                  <p:embed/>
                </p:oleObj>
              </mc:Choice>
              <mc:Fallback>
                <p:oleObj name="Visio" r:id="rId6" imgW="2874830" imgH="1863387" progId="Visio.Drawing.11">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1524000"/>
                        <a:ext cx="70485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06" name="Object 142"/>
          <p:cNvGraphicFramePr>
            <a:graphicFrameLocks noGrp="1" noChangeAspect="1"/>
          </p:cNvGraphicFramePr>
          <p:nvPr/>
        </p:nvGraphicFramePr>
        <p:xfrm>
          <a:off x="1219200" y="1880287"/>
          <a:ext cx="7086600" cy="4596713"/>
        </p:xfrm>
        <a:graphic>
          <a:graphicData uri="http://schemas.openxmlformats.org/presentationml/2006/ole">
            <mc:AlternateContent xmlns:mc="http://schemas.openxmlformats.org/markup-compatibility/2006">
              <mc:Choice xmlns:v="urn:schemas-microsoft-com:vml" Requires="v">
                <p:oleObj spid="_x0000_s6378" name="Visio" r:id="rId8" imgW="2874830" imgH="1863387" progId="Visio.Drawing.11">
                  <p:embed/>
                </p:oleObj>
              </mc:Choice>
              <mc:Fallback>
                <p:oleObj name="Visio" r:id="rId8" imgW="2874830" imgH="1863387" progId="Visio.Drawing.11">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880287"/>
                        <a:ext cx="7086600" cy="459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59</a:t>
            </a:fld>
            <a:endParaRPr lang="en-US">
              <a:solidFill>
                <a:prstClr val="black">
                  <a:tint val="75000"/>
                </a:prstClr>
              </a:solidFill>
              <a:latin typeface="Calibri"/>
            </a:endParaRPr>
          </a:p>
        </p:txBody>
      </p:sp>
      <p:sp>
        <p:nvSpPr>
          <p:cNvPr id="9" name="TextBox 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6" name="TextBox 5"/>
          <p:cNvSpPr txBox="1"/>
          <p:nvPr/>
        </p:nvSpPr>
        <p:spPr>
          <a:xfrm>
            <a:off x="5562767" y="5369052"/>
            <a:ext cx="3199802" cy="923330"/>
          </a:xfrm>
          <a:prstGeom prst="rect">
            <a:avLst/>
          </a:prstGeom>
          <a:noFill/>
        </p:spPr>
        <p:txBody>
          <a:bodyPr wrap="none" rtlCol="0">
            <a:spAutoFit/>
          </a:bodyPr>
          <a:lstStyle/>
          <a:p>
            <a:r>
              <a:rPr lang="en-US" dirty="0" smtClean="0"/>
              <a:t>MID: Object ID at Mobile Device</a:t>
            </a:r>
          </a:p>
          <a:p>
            <a:r>
              <a:rPr lang="en-US" dirty="0" smtClean="0"/>
              <a:t>CID: Object ID at Clone</a:t>
            </a:r>
          </a:p>
          <a:p>
            <a:endParaRPr lang="en-US" dirty="0"/>
          </a:p>
        </p:txBody>
      </p:sp>
    </p:spTree>
    <p:extLst>
      <p:ext uri="{BB962C8B-B14F-4D97-AF65-F5344CB8AC3E}">
        <p14:creationId xmlns:p14="http://schemas.microsoft.com/office/powerpoint/2010/main" val="774696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N</a:t>
            </a:r>
            <a:r>
              <a:rPr lang="en-US" dirty="0" smtClean="0"/>
              <a:t>etwork Services</a:t>
            </a:r>
            <a:endParaRPr lang="en-US" dirty="0"/>
          </a:p>
        </p:txBody>
      </p:sp>
      <p:sp>
        <p:nvSpPr>
          <p:cNvPr id="3" name="Content Placeholder 2"/>
          <p:cNvSpPr>
            <a:spLocks noGrp="1"/>
          </p:cNvSpPr>
          <p:nvPr>
            <p:ph idx="1"/>
          </p:nvPr>
        </p:nvSpPr>
        <p:spPr>
          <a:xfrm>
            <a:off x="457200" y="1219200"/>
            <a:ext cx="8229600" cy="5638800"/>
          </a:xfrm>
        </p:spPr>
        <p:txBody>
          <a:bodyPr>
            <a:noAutofit/>
          </a:bodyPr>
          <a:lstStyle/>
          <a:p>
            <a:r>
              <a:rPr lang="en-US" sz="2400" dirty="0" err="1" smtClean="0"/>
              <a:t>iOS</a:t>
            </a:r>
            <a:r>
              <a:rPr lang="en-US" sz="2400" dirty="0" smtClean="0"/>
              <a:t> social framework in core service layer</a:t>
            </a:r>
          </a:p>
          <a:p>
            <a:r>
              <a:rPr lang="en-US" sz="2400" dirty="0" smtClean="0"/>
              <a:t>Facebook, twitter account needs to be configured</a:t>
            </a:r>
          </a:p>
          <a:p>
            <a:r>
              <a:rPr lang="en-US" sz="2400" dirty="0"/>
              <a:t>Social Framework includes a controller called </a:t>
            </a:r>
            <a:r>
              <a:rPr lang="en-US" sz="2400" dirty="0" err="1" smtClean="0"/>
              <a:t>SLComposeViewController</a:t>
            </a:r>
            <a:endParaRPr lang="en-US" sz="2400" dirty="0" smtClean="0"/>
          </a:p>
          <a:p>
            <a:pPr lvl="1"/>
            <a:r>
              <a:rPr lang="en-US" sz="1600" dirty="0" smtClean="0"/>
              <a:t>An instance must be created: </a:t>
            </a:r>
            <a:r>
              <a:rPr lang="en-US" sz="1600" dirty="0">
                <a:solidFill>
                  <a:srgbClr val="000000"/>
                </a:solidFill>
                <a:latin typeface="Menlo-Regular"/>
              </a:rPr>
              <a:t> </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000000"/>
                </a:solidFill>
                <a:latin typeface="Menlo-Regular"/>
              </a:rPr>
              <a:t>socialController</a:t>
            </a:r>
            <a:r>
              <a:rPr lang="en-US" sz="1200" dirty="0">
                <a:solidFill>
                  <a:srgbClr val="000000"/>
                </a:solidFill>
                <a:latin typeface="Menlo-Regular"/>
              </a:rPr>
              <a:t> = [</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2E0D6E"/>
                </a:solidFill>
                <a:latin typeface="Menlo-Regular"/>
              </a:rPr>
              <a:t>composeViewControllerForServiceType</a:t>
            </a:r>
            <a:r>
              <a:rPr lang="en-US" sz="1200" dirty="0" err="1">
                <a:solidFill>
                  <a:srgbClr val="000000"/>
                </a:solidFill>
                <a:latin typeface="Menlo-Regular"/>
              </a:rPr>
              <a:t>:socialNetwork</a:t>
            </a:r>
            <a:r>
              <a:rPr lang="en-US" sz="1200" dirty="0">
                <a:solidFill>
                  <a:srgbClr val="000000"/>
                </a:solidFill>
                <a:latin typeface="Menlo-Regular"/>
              </a:rPr>
              <a:t>]</a:t>
            </a:r>
            <a:r>
              <a:rPr lang="en-US" sz="1200" dirty="0" smtClean="0">
                <a:solidFill>
                  <a:srgbClr val="000000"/>
                </a:solidFill>
                <a:latin typeface="Menlo-Regular"/>
              </a:rPr>
              <a:t>;</a:t>
            </a:r>
          </a:p>
          <a:p>
            <a:r>
              <a:rPr lang="en-US" sz="1600" dirty="0" smtClean="0"/>
              <a:t>Calling the API</a:t>
            </a:r>
          </a:p>
          <a:p>
            <a:pPr marL="400050" lvl="1" indent="0">
              <a:buNone/>
            </a:pPr>
            <a:r>
              <a:rPr lang="en-US" sz="1200" dirty="0">
                <a:solidFill>
                  <a:srgbClr val="000000"/>
                </a:solidFill>
                <a:latin typeface="Menlo-Regular"/>
              </a:rPr>
              <a:t> </a:t>
            </a:r>
            <a:r>
              <a:rPr lang="en-US" sz="1200" dirty="0">
                <a:solidFill>
                  <a:srgbClr val="AA0D91"/>
                </a:solidFill>
                <a:latin typeface="Menlo-Regular"/>
              </a:rPr>
              <a:t>if</a:t>
            </a:r>
            <a:r>
              <a:rPr lang="en-US" sz="1200" dirty="0">
                <a:solidFill>
                  <a:srgbClr val="000000"/>
                </a:solidFill>
                <a:latin typeface="Menlo-Regular"/>
              </a:rPr>
              <a:t>([</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2E0D6E"/>
                </a:solidFill>
                <a:latin typeface="Menlo-Regular"/>
              </a:rPr>
              <a:t>isAvailableForServiceType</a:t>
            </a:r>
            <a:r>
              <a:rPr lang="en-US" sz="1200" dirty="0" err="1">
                <a:solidFill>
                  <a:srgbClr val="000000"/>
                </a:solidFill>
                <a:latin typeface="Menlo-Regular"/>
              </a:rPr>
              <a:t>:socialNetwork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000000"/>
                </a:solidFill>
                <a:latin typeface="Menlo-Regular"/>
              </a:rPr>
              <a:t>SLComposeViewControllerCompletionHandler</a:t>
            </a:r>
            <a:r>
              <a:rPr lang="en-US" sz="1200" dirty="0">
                <a:solidFill>
                  <a:srgbClr val="000000"/>
                </a:solidFill>
                <a:latin typeface="Menlo-Regular"/>
              </a:rPr>
              <a:t> </a:t>
            </a:r>
            <a:r>
              <a:rPr lang="en-US" sz="1200" dirty="0">
                <a:solidFill>
                  <a:srgbClr val="AA0D91"/>
                </a:solidFill>
                <a:latin typeface="Menlo-Regular"/>
              </a:rPr>
              <a:t>__block</a:t>
            </a:r>
            <a:r>
              <a:rPr lang="en-US" sz="1200" dirty="0">
                <a:solidFill>
                  <a:srgbClr val="000000"/>
                </a:solidFill>
                <a:latin typeface="Menlo-Regular"/>
              </a:rPr>
              <a:t> </a:t>
            </a:r>
            <a:r>
              <a:rPr lang="en-US" sz="1200" dirty="0" err="1">
                <a:solidFill>
                  <a:srgbClr val="000000"/>
                </a:solidFill>
                <a:latin typeface="Menlo-Regular"/>
              </a:rPr>
              <a:t>completionHandler</a:t>
            </a:r>
            <a:r>
              <a:rPr lang="en-US" sz="1200" dirty="0">
                <a:solidFill>
                  <a:srgbClr val="000000"/>
                </a:solidFill>
                <a:latin typeface="Menlo-Regular"/>
              </a:rPr>
              <a:t>=^(</a:t>
            </a:r>
            <a:r>
              <a:rPr lang="en-US" sz="1200" dirty="0" err="1">
                <a:solidFill>
                  <a:srgbClr val="5C2699"/>
                </a:solidFill>
                <a:latin typeface="Menlo-Regular"/>
              </a:rPr>
              <a:t>SLComposeViewControllerResult</a:t>
            </a:r>
            <a:r>
              <a:rPr lang="en-US" sz="1200" dirty="0">
                <a:solidFill>
                  <a:srgbClr val="000000"/>
                </a:solidFill>
                <a:latin typeface="Menlo-Regular"/>
              </a:rPr>
              <a:t> result){</a:t>
            </a:r>
          </a:p>
          <a:p>
            <a:pPr marL="400050" lvl="1" indent="0">
              <a:buNone/>
            </a:pPr>
            <a:r>
              <a:rPr lang="en-US" sz="1200" dirty="0">
                <a:solidFill>
                  <a:srgbClr val="000000"/>
                </a:solidFill>
                <a:latin typeface="Menlo-Regular"/>
              </a:rPr>
              <a:t>            [</a:t>
            </a:r>
            <a:r>
              <a:rPr lang="en-US" sz="1200" dirty="0" err="1">
                <a:solidFill>
                  <a:srgbClr val="000000"/>
                </a:solidFill>
                <a:latin typeface="Menlo-Regular"/>
              </a:rPr>
              <a:t>socialController</a:t>
            </a:r>
            <a:r>
              <a:rPr lang="en-US" sz="1200" dirty="0">
                <a:solidFill>
                  <a:srgbClr val="000000"/>
                </a:solidFill>
                <a:latin typeface="Menlo-Regular"/>
              </a:rPr>
              <a:t> </a:t>
            </a:r>
            <a:r>
              <a:rPr lang="en-US" sz="1200" dirty="0" err="1">
                <a:solidFill>
                  <a:srgbClr val="2E0D6E"/>
                </a:solidFill>
                <a:latin typeface="Menlo-Regular"/>
              </a:rPr>
              <a:t>dismissViewControllerAnimated</a:t>
            </a:r>
            <a:r>
              <a:rPr lang="en-US" sz="1200" dirty="0" err="1">
                <a:solidFill>
                  <a:srgbClr val="000000"/>
                </a:solidFill>
                <a:latin typeface="Menlo-Regular"/>
              </a:rPr>
              <a:t>:</a:t>
            </a:r>
            <a:r>
              <a:rPr lang="en-US" sz="1200" dirty="0" err="1">
                <a:solidFill>
                  <a:srgbClr val="AA0D91"/>
                </a:solidFill>
                <a:latin typeface="Menlo-Regular"/>
              </a:rPr>
              <a:t>YES</a:t>
            </a:r>
            <a:r>
              <a:rPr lang="en-US" sz="1200" dirty="0">
                <a:solidFill>
                  <a:srgbClr val="000000"/>
                </a:solidFill>
                <a:latin typeface="Menlo-Regular"/>
              </a:rPr>
              <a:t> </a:t>
            </a:r>
            <a:r>
              <a:rPr lang="en-US" sz="1200" dirty="0" err="1" smtClean="0">
                <a:solidFill>
                  <a:srgbClr val="2E0D6E"/>
                </a:solidFill>
                <a:latin typeface="Menlo-Regular"/>
              </a:rPr>
              <a:t>completion</a:t>
            </a:r>
            <a:r>
              <a:rPr lang="en-US" sz="1200" dirty="0" err="1" smtClean="0">
                <a:solidFill>
                  <a:srgbClr val="000000"/>
                </a:solidFill>
                <a:latin typeface="Menlo-Regular"/>
              </a:rPr>
              <a:t>:</a:t>
            </a:r>
            <a:r>
              <a:rPr lang="en-US" sz="1200" dirty="0" err="1" smtClean="0">
                <a:solidFill>
                  <a:srgbClr val="AA0D91"/>
                </a:solidFill>
                <a:latin typeface="Menlo-Regular"/>
              </a:rPr>
              <a:t>nil</a:t>
            </a:r>
            <a:r>
              <a:rPr lang="en-US" sz="1200" dirty="0" smtClean="0">
                <a:solidFill>
                  <a:srgbClr val="000000"/>
                </a:solidFill>
                <a:latin typeface="Menlo-Regular"/>
              </a:rPr>
              <a:t>];</a:t>
            </a:r>
          </a:p>
          <a:p>
            <a:pPr marL="400050" lvl="1" indent="0">
              <a:buNone/>
            </a:pPr>
            <a:r>
              <a:rPr lang="pl-PL" sz="1200" dirty="0" smtClean="0">
                <a:solidFill>
                  <a:srgbClr val="AA0D91"/>
                </a:solidFill>
                <a:latin typeface="Menlo-Regular"/>
              </a:rPr>
              <a:t>		</a:t>
            </a:r>
            <a:r>
              <a:rPr lang="pl-PL" sz="1200" dirty="0" err="1" smtClean="0">
                <a:solidFill>
                  <a:srgbClr val="AA0D91"/>
                </a:solidFill>
                <a:latin typeface="Menlo-Regular"/>
              </a:rPr>
              <a:t>switch</a:t>
            </a:r>
            <a:r>
              <a:rPr lang="pl-PL" sz="1200" dirty="0">
                <a:solidFill>
                  <a:srgbClr val="000000"/>
                </a:solidFill>
                <a:latin typeface="Menlo-Regular"/>
              </a:rPr>
              <a:t>(</a:t>
            </a:r>
            <a:r>
              <a:rPr lang="pl-PL" sz="1200" dirty="0" err="1">
                <a:solidFill>
                  <a:srgbClr val="000000"/>
                </a:solidFill>
                <a:latin typeface="Menlo-Regular"/>
              </a:rPr>
              <a:t>result</a:t>
            </a:r>
            <a:r>
              <a:rPr lang="pl-PL" sz="1200" dirty="0">
                <a:solidFill>
                  <a:srgbClr val="000000"/>
                </a:solidFill>
                <a:latin typeface="Menlo-Regular"/>
              </a:rPr>
              <a:t>){</a:t>
            </a:r>
          </a:p>
          <a:p>
            <a:pPr marL="400050" lvl="1" indent="0">
              <a:buNone/>
            </a:pPr>
            <a:r>
              <a:rPr lang="pl-PL" sz="1200" dirty="0">
                <a:solidFill>
                  <a:srgbClr val="000000"/>
                </a:solidFill>
                <a:latin typeface="Menlo-Regular"/>
              </a:rPr>
              <a:t>                </a:t>
            </a:r>
            <a:r>
              <a:rPr lang="pl-PL" sz="1200" dirty="0" err="1">
                <a:solidFill>
                  <a:srgbClr val="AA0D91"/>
                </a:solidFill>
                <a:latin typeface="Menlo-Regular"/>
              </a:rPr>
              <a:t>case</a:t>
            </a:r>
            <a:r>
              <a:rPr lang="pl-PL" sz="1200" dirty="0">
                <a:solidFill>
                  <a:srgbClr val="000000"/>
                </a:solidFill>
                <a:latin typeface="Menlo-Regular"/>
              </a:rPr>
              <a:t> </a:t>
            </a:r>
            <a:r>
              <a:rPr lang="pl-PL" sz="1200" dirty="0" err="1">
                <a:solidFill>
                  <a:srgbClr val="2E0D6E"/>
                </a:solidFill>
                <a:latin typeface="Menlo-Regular"/>
              </a:rPr>
              <a:t>SLComposeViewControllerResultCancelled</a:t>
            </a:r>
            <a:r>
              <a:rPr lang="pl-PL" sz="1200" dirty="0">
                <a:solidFill>
                  <a:srgbClr val="000000"/>
                </a:solidFill>
                <a:latin typeface="Menlo-Regular"/>
              </a:rPr>
              <a:t>:</a:t>
            </a:r>
          </a:p>
          <a:p>
            <a:pPr marL="400050" lvl="1" indent="0">
              <a:buNone/>
            </a:pPr>
            <a:r>
              <a:rPr lang="fr-FR" sz="1200" dirty="0">
                <a:solidFill>
                  <a:srgbClr val="000000"/>
                </a:solidFill>
                <a:latin typeface="Menlo-Regular"/>
              </a:rPr>
              <a:t>                </a:t>
            </a:r>
            <a:r>
              <a:rPr lang="fr-FR" sz="1200" dirty="0">
                <a:solidFill>
                  <a:srgbClr val="AA0D91"/>
                </a:solidFill>
                <a:latin typeface="Menlo-Regular"/>
              </a:rPr>
              <a:t>default</a:t>
            </a:r>
            <a:r>
              <a:rPr lang="fr-FR"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2E0D6E"/>
                </a:solidFill>
                <a:latin typeface="Menlo-Regular"/>
              </a:rPr>
              <a:t>NSLog</a:t>
            </a:r>
            <a:r>
              <a:rPr lang="en-US" sz="1200" dirty="0">
                <a:solidFill>
                  <a:srgbClr val="000000"/>
                </a:solidFill>
                <a:latin typeface="Menlo-Regular"/>
              </a:rPr>
              <a:t>(</a:t>
            </a:r>
            <a:r>
              <a:rPr lang="en-US" sz="1200" dirty="0">
                <a:solidFill>
                  <a:srgbClr val="C41A16"/>
                </a:solidFill>
                <a:latin typeface="Menlo-Regular"/>
              </a:rPr>
              <a:t>@"Cancelled....."</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break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case</a:t>
            </a:r>
            <a:r>
              <a:rPr lang="en-US" sz="1200" dirty="0">
                <a:solidFill>
                  <a:srgbClr val="000000"/>
                </a:solidFill>
                <a:latin typeface="Menlo-Regular"/>
              </a:rPr>
              <a:t> </a:t>
            </a:r>
            <a:r>
              <a:rPr lang="en-US" sz="1200" dirty="0" err="1">
                <a:solidFill>
                  <a:srgbClr val="2E0D6E"/>
                </a:solidFill>
                <a:latin typeface="Menlo-Regular"/>
              </a:rPr>
              <a:t>SLComposeViewControllerResultDone</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2E0D6E"/>
                </a:solidFill>
                <a:latin typeface="Menlo-Regular"/>
              </a:rPr>
              <a:t>NSLog</a:t>
            </a:r>
            <a:r>
              <a:rPr lang="en-US" sz="1200" dirty="0">
                <a:solidFill>
                  <a:srgbClr val="000000"/>
                </a:solidFill>
                <a:latin typeface="Menlo-Regular"/>
              </a:rPr>
              <a:t>(</a:t>
            </a:r>
            <a:r>
              <a:rPr lang="en-US" sz="1200" dirty="0">
                <a:solidFill>
                  <a:srgbClr val="C41A16"/>
                </a:solidFill>
                <a:latin typeface="Menlo-Regular"/>
              </a:rPr>
              <a:t>@"Posted...."</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break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p>
          <a:p>
            <a:pPr marL="400050" lvl="1" indent="0">
              <a:buNone/>
            </a:pPr>
            <a:r>
              <a:rPr lang="en-US" sz="1200" dirty="0">
                <a:solidFill>
                  <a:srgbClr val="000000"/>
                </a:solidFill>
                <a:latin typeface="Menlo-Regular"/>
              </a:rPr>
              <a:t>        }</a:t>
            </a:r>
            <a:r>
              <a:rPr lang="en-US" sz="1200" dirty="0" smtClean="0">
                <a:solidFill>
                  <a:srgbClr val="000000"/>
                </a:solidFill>
                <a:latin typeface="Menlo-Regular"/>
              </a:rPr>
              <a:t>;        </a:t>
            </a:r>
            <a:endParaRPr lang="en-US" sz="1200"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68507943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CloneCloud</a:t>
            </a:r>
            <a:r>
              <a:rPr lang="en-US" dirty="0" smtClean="0"/>
              <a:t> v1 Prototype</a:t>
            </a:r>
            <a:endParaRPr lang="en-US" dirty="0"/>
          </a:p>
        </p:txBody>
      </p:sp>
      <p:sp>
        <p:nvSpPr>
          <p:cNvPr id="3" name="Content Placeholder 2"/>
          <p:cNvSpPr>
            <a:spLocks noGrp="1"/>
          </p:cNvSpPr>
          <p:nvPr>
            <p:ph idx="1"/>
          </p:nvPr>
        </p:nvSpPr>
        <p:spPr/>
        <p:txBody>
          <a:bodyPr>
            <a:normAutofit/>
          </a:bodyPr>
          <a:lstStyle/>
          <a:p>
            <a:r>
              <a:rPr lang="en-US" dirty="0" smtClean="0"/>
              <a:t>On Android platform + x86 VM clones</a:t>
            </a:r>
          </a:p>
          <a:p>
            <a:r>
              <a:rPr lang="en-US" dirty="0" smtClean="0"/>
              <a:t>Modified DalvikVM to support thread-level migration and dynamic profiling</a:t>
            </a:r>
          </a:p>
          <a:p>
            <a:r>
              <a:rPr lang="en-US" dirty="0" smtClean="0"/>
              <a:t>Implemented </a:t>
            </a:r>
            <a:r>
              <a:rPr lang="en-US" dirty="0" err="1" smtClean="0"/>
              <a:t>NodeManager</a:t>
            </a:r>
            <a:r>
              <a:rPr lang="en-US" dirty="0" smtClean="0"/>
              <a:t> to handle registration and communication</a:t>
            </a:r>
          </a:p>
          <a:p>
            <a:r>
              <a:rPr lang="en-US" dirty="0" smtClean="0"/>
              <a:t>Static analysis using </a:t>
            </a:r>
            <a:r>
              <a:rPr lang="en-US" dirty="0" err="1" smtClean="0"/>
              <a:t>JChord</a:t>
            </a:r>
            <a:endParaRPr lang="en-US"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60</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2269807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Test applications</a:t>
            </a:r>
          </a:p>
          <a:p>
            <a:pPr lvl="1"/>
            <a:r>
              <a:rPr lang="en-US" dirty="0" smtClean="0"/>
              <a:t>Image search</a:t>
            </a:r>
          </a:p>
          <a:p>
            <a:pPr lvl="1"/>
            <a:r>
              <a:rPr lang="en-US" dirty="0" smtClean="0"/>
              <a:t>Virus scanning </a:t>
            </a:r>
          </a:p>
          <a:p>
            <a:pPr lvl="1"/>
            <a:r>
              <a:rPr lang="en-US" dirty="0" smtClean="0"/>
              <a:t>Privacy-preserving user profiling</a:t>
            </a:r>
          </a:p>
          <a:p>
            <a:r>
              <a:rPr lang="en-US" dirty="0" smtClean="0"/>
              <a:t>Phone: Android Dev Phone 1</a:t>
            </a:r>
          </a:p>
          <a:p>
            <a:r>
              <a:rPr lang="en-US" dirty="0" smtClean="0"/>
              <a:t>Clone VM: a server with a 3.0GHz Xeon CPU running </a:t>
            </a:r>
            <a:r>
              <a:rPr lang="en-US" dirty="0" err="1" smtClean="0"/>
              <a:t>VMWare</a:t>
            </a:r>
            <a:r>
              <a:rPr lang="en-US" dirty="0" smtClean="0"/>
              <a:t> ESX 4.1 in Intel IT infrastructures</a:t>
            </a:r>
          </a:p>
          <a:p>
            <a:r>
              <a:rPr lang="en-US" dirty="0" smtClean="0"/>
              <a:t>Wireless connection: </a:t>
            </a:r>
            <a:r>
              <a:rPr lang="en-US" dirty="0" err="1" smtClean="0"/>
              <a:t>WiFi</a:t>
            </a:r>
            <a:r>
              <a:rPr lang="en-US" dirty="0" smtClean="0"/>
              <a:t>, T-mobile 3G</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6063714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Execution Time Comparison </a:t>
            </a:r>
            <a:br>
              <a:rPr lang="en-US" dirty="0" smtClean="0"/>
            </a:br>
            <a:r>
              <a:rPr lang="en-US" sz="4000" dirty="0" smtClean="0"/>
              <a:t>(Image Search)</a:t>
            </a:r>
            <a:endParaRPr lang="en-US" sz="4000" dirty="0"/>
          </a:p>
        </p:txBody>
      </p:sp>
      <p:sp>
        <p:nvSpPr>
          <p:cNvPr id="9" name="TextBox 8"/>
          <p:cNvSpPr txBox="1"/>
          <p:nvPr/>
        </p:nvSpPr>
        <p:spPr>
          <a:xfrm rot="16200000">
            <a:off x="-645173" y="3221916"/>
            <a:ext cx="3062057" cy="400110"/>
          </a:xfrm>
          <a:prstGeom prst="rect">
            <a:avLst/>
          </a:prstGeom>
          <a:noFill/>
        </p:spPr>
        <p:txBody>
          <a:bodyPr wrap="none" rtlCol="0">
            <a:spAutoFit/>
          </a:bodyPr>
          <a:lstStyle/>
          <a:p>
            <a:r>
              <a:rPr lang="en-US" sz="2000" dirty="0" smtClean="0">
                <a:latin typeface="Neo Sans Intel"/>
              </a:rPr>
              <a:t>Execution time (seconds)</a:t>
            </a:r>
            <a:endParaRPr lang="en-US" sz="2000" dirty="0">
              <a:latin typeface="Neo Sans Intel"/>
            </a:endParaRPr>
          </a:p>
        </p:txBody>
      </p:sp>
      <p:graphicFrame>
        <p:nvGraphicFramePr>
          <p:cNvPr id="6" name="Chart 5"/>
          <p:cNvGraphicFramePr/>
          <p:nvPr/>
        </p:nvGraphicFramePr>
        <p:xfrm>
          <a:off x="838200" y="1600200"/>
          <a:ext cx="76200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p:cNvCxnSpPr/>
          <p:nvPr/>
        </p:nvCxnSpPr>
        <p:spPr>
          <a:xfrm rot="16200000" flipH="1">
            <a:off x="5219700" y="3543300"/>
            <a:ext cx="2819400" cy="45720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5600" y="3810000"/>
            <a:ext cx="742511" cy="553998"/>
          </a:xfrm>
          <a:prstGeom prst="rect">
            <a:avLst/>
          </a:prstGeom>
          <a:noFill/>
        </p:spPr>
        <p:txBody>
          <a:bodyPr wrap="none" rtlCol="0">
            <a:spAutoFit/>
          </a:bodyPr>
          <a:lstStyle/>
          <a:p>
            <a:r>
              <a:rPr lang="en-US" sz="3000" dirty="0" smtClean="0">
                <a:solidFill>
                  <a:srgbClr val="FF0000"/>
                </a:solidFill>
              </a:rPr>
              <a:t>20x</a:t>
            </a:r>
            <a:endParaRPr lang="en-US" sz="3000" dirty="0">
              <a:solidFill>
                <a:srgbClr val="FF0000"/>
              </a:solidFill>
            </a:endParaRPr>
          </a:p>
        </p:txBody>
      </p:sp>
      <p:sp>
        <p:nvSpPr>
          <p:cNvPr id="16" name="TextBox 15"/>
          <p:cNvSpPr txBox="1"/>
          <p:nvPr/>
        </p:nvSpPr>
        <p:spPr>
          <a:xfrm>
            <a:off x="2514600" y="4648200"/>
            <a:ext cx="546945" cy="553998"/>
          </a:xfrm>
          <a:prstGeom prst="rect">
            <a:avLst/>
          </a:prstGeom>
          <a:noFill/>
        </p:spPr>
        <p:txBody>
          <a:bodyPr wrap="none" rtlCol="0">
            <a:spAutoFit/>
          </a:bodyPr>
          <a:lstStyle/>
          <a:p>
            <a:r>
              <a:rPr lang="en-US" sz="3000" dirty="0" smtClean="0">
                <a:solidFill>
                  <a:srgbClr val="FF0000"/>
                </a:solidFill>
              </a:rPr>
              <a:t>1x</a:t>
            </a:r>
            <a:endParaRPr lang="en-US" sz="3000" dirty="0">
              <a:solidFill>
                <a:srgbClr val="FF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62</a:t>
            </a:fld>
            <a:endParaRPr lang="en-US">
              <a:solidFill>
                <a:prstClr val="black">
                  <a:tint val="75000"/>
                </a:prstClr>
              </a:solidFill>
              <a:latin typeface="Calibri"/>
            </a:endParaRPr>
          </a:p>
        </p:txBody>
      </p:sp>
      <p:sp>
        <p:nvSpPr>
          <p:cNvPr id="12" name="TextBox 11"/>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332503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Consumption Comparison </a:t>
            </a:r>
            <a:br>
              <a:rPr lang="en-US" dirty="0" smtClean="0"/>
            </a:br>
            <a:r>
              <a:rPr lang="en-US" sz="4000" dirty="0" smtClean="0"/>
              <a:t>(Image Search)</a:t>
            </a:r>
            <a:endParaRPr lang="en-US" sz="4000" dirty="0"/>
          </a:p>
        </p:txBody>
      </p:sp>
      <p:sp>
        <p:nvSpPr>
          <p:cNvPr id="9" name="TextBox 8"/>
          <p:cNvSpPr txBox="1"/>
          <p:nvPr/>
        </p:nvSpPr>
        <p:spPr>
          <a:xfrm rot="16200000">
            <a:off x="-635612" y="3306933"/>
            <a:ext cx="2890535" cy="400110"/>
          </a:xfrm>
          <a:prstGeom prst="rect">
            <a:avLst/>
          </a:prstGeom>
          <a:noFill/>
        </p:spPr>
        <p:txBody>
          <a:bodyPr wrap="none" rtlCol="0">
            <a:spAutoFit/>
          </a:bodyPr>
          <a:lstStyle/>
          <a:p>
            <a:r>
              <a:rPr lang="en-US" sz="2000" dirty="0" smtClean="0">
                <a:latin typeface="Neo Sans Intel"/>
              </a:rPr>
              <a:t>Energy consumption (J)</a:t>
            </a:r>
            <a:endParaRPr lang="en-US" sz="2000" dirty="0">
              <a:latin typeface="Neo Sans Intel"/>
            </a:endParaRPr>
          </a:p>
        </p:txBody>
      </p:sp>
      <p:graphicFrame>
        <p:nvGraphicFramePr>
          <p:cNvPr id="7" name="Chart 6"/>
          <p:cNvGraphicFramePr/>
          <p:nvPr/>
        </p:nvGraphicFramePr>
        <p:xfrm>
          <a:off x="990600" y="1524000"/>
          <a:ext cx="7239000" cy="4648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rot="16200000" flipH="1">
            <a:off x="5115144" y="3495455"/>
            <a:ext cx="3200400" cy="476689"/>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3733800"/>
            <a:ext cx="742511" cy="553998"/>
          </a:xfrm>
          <a:prstGeom prst="rect">
            <a:avLst/>
          </a:prstGeom>
          <a:noFill/>
        </p:spPr>
        <p:txBody>
          <a:bodyPr wrap="square" rtlCol="0">
            <a:spAutoFit/>
          </a:bodyPr>
          <a:lstStyle/>
          <a:p>
            <a:r>
              <a:rPr lang="en-US" sz="3000" dirty="0" smtClean="0">
                <a:solidFill>
                  <a:srgbClr val="FF0000"/>
                </a:solidFill>
              </a:rPr>
              <a:t>20x</a:t>
            </a:r>
            <a:endParaRPr lang="en-US" sz="3000" dirty="0">
              <a:solidFill>
                <a:srgbClr val="FF0000"/>
              </a:solidFill>
            </a:endParaRPr>
          </a:p>
        </p:txBody>
      </p:sp>
      <p:sp>
        <p:nvSpPr>
          <p:cNvPr id="13" name="TextBox 12"/>
          <p:cNvSpPr txBox="1"/>
          <p:nvPr/>
        </p:nvSpPr>
        <p:spPr>
          <a:xfrm>
            <a:off x="2577255" y="4856202"/>
            <a:ext cx="546945" cy="553998"/>
          </a:xfrm>
          <a:prstGeom prst="rect">
            <a:avLst/>
          </a:prstGeom>
          <a:noFill/>
        </p:spPr>
        <p:txBody>
          <a:bodyPr wrap="none" rtlCol="0">
            <a:spAutoFit/>
          </a:bodyPr>
          <a:lstStyle/>
          <a:p>
            <a:r>
              <a:rPr lang="en-US" sz="3000" dirty="0" smtClean="0">
                <a:solidFill>
                  <a:srgbClr val="FF0000"/>
                </a:solidFill>
              </a:rPr>
              <a:t>1x</a:t>
            </a:r>
            <a:endParaRPr lang="en-US" sz="3000" dirty="0">
              <a:solidFill>
                <a:srgbClr val="FF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10" name="Slide Number Placeholder 9"/>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63</a:t>
            </a:fld>
            <a:endParaRPr lang="en-US">
              <a:solidFill>
                <a:prstClr val="black">
                  <a:tint val="75000"/>
                </a:prstClr>
              </a:solidFill>
              <a:latin typeface="Calibri"/>
            </a:endParaRPr>
          </a:p>
        </p:txBody>
      </p:sp>
      <p:sp>
        <p:nvSpPr>
          <p:cNvPr id="12" name="TextBox 11"/>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385542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dirty="0" smtClean="0"/>
              <a:t>Applicability is application-specific</a:t>
            </a:r>
          </a:p>
          <a:p>
            <a:pPr lvl="1"/>
            <a:r>
              <a:rPr lang="en-US" dirty="0" smtClean="0"/>
              <a:t>Application characteristics</a:t>
            </a:r>
          </a:p>
          <a:p>
            <a:pPr lvl="1"/>
            <a:r>
              <a:rPr lang="en-US" dirty="0" smtClean="0"/>
              <a:t>Execution mechanism</a:t>
            </a:r>
          </a:p>
          <a:p>
            <a:r>
              <a:rPr lang="en-US" dirty="0" smtClean="0"/>
              <a:t>A design point with focus on automation</a:t>
            </a:r>
          </a:p>
          <a:p>
            <a:pPr lvl="1"/>
            <a:r>
              <a:rPr lang="en-US" dirty="0" smtClean="0"/>
              <a:t>Apps structured to be more amenable to migration</a:t>
            </a:r>
          </a:p>
          <a:p>
            <a:r>
              <a:rPr lang="en-US" dirty="0" smtClean="0"/>
              <a:t>Clone VMs in </a:t>
            </a:r>
            <a:r>
              <a:rPr lang="en-US" dirty="0" err="1" smtClean="0"/>
              <a:t>untrusted</a:t>
            </a:r>
            <a:r>
              <a:rPr lang="en-US" dirty="0" smtClean="0"/>
              <a:t> environments</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64</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430607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normAutofit/>
          </a:bodyPr>
          <a:lstStyle/>
          <a:p>
            <a:r>
              <a:rPr lang="en-US" dirty="0" err="1" smtClean="0"/>
              <a:t>CloneCloud</a:t>
            </a:r>
            <a:r>
              <a:rPr lang="en-US" dirty="0" smtClean="0"/>
              <a:t>: automatic partitioning and migration to enhance mobile applications </a:t>
            </a:r>
          </a:p>
          <a:p>
            <a:pPr lvl="1"/>
            <a:r>
              <a:rPr lang="en-US" dirty="0" smtClean="0"/>
              <a:t>Use of clones</a:t>
            </a:r>
          </a:p>
          <a:p>
            <a:pPr lvl="1"/>
            <a:r>
              <a:rPr lang="en-US" dirty="0" smtClean="0"/>
              <a:t>Flexible app partitioning</a:t>
            </a:r>
          </a:p>
          <a:p>
            <a:pPr lvl="1"/>
            <a:r>
              <a:rPr lang="en-US" dirty="0" smtClean="0"/>
              <a:t>Seamless migration</a:t>
            </a:r>
          </a:p>
          <a:p>
            <a:endParaRPr lang="en-US" dirty="0" smtClean="0"/>
          </a:p>
          <a:p>
            <a:endParaRPr lang="en-US" dirty="0" smtClean="0"/>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65</a:t>
            </a:fld>
            <a:endParaRPr lang="en-US">
              <a:solidFill>
                <a:prstClr val="black">
                  <a:tint val="75000"/>
                </a:prstClr>
              </a:solidFill>
              <a:latin typeface="Calibri"/>
            </a:endParaRPr>
          </a:p>
        </p:txBody>
      </p:sp>
      <p:sp>
        <p:nvSpPr>
          <p:cNvPr id="9" name="TextBox 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717262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6998-7)</a:t>
            </a:r>
            <a:endParaRPr lang="en-US"/>
          </a:p>
        </p:txBody>
      </p:sp>
      <p:sp>
        <p:nvSpPr>
          <p:cNvPr id="7" name="Slide Number Placeholder 5"/>
          <p:cNvSpPr>
            <a:spLocks noGrp="1"/>
          </p:cNvSpPr>
          <p:nvPr>
            <p:ph type="sldNum" idx="12"/>
          </p:nvPr>
        </p:nvSpPr>
        <p:spPr/>
        <p:txBody>
          <a:bodyPr/>
          <a:lstStyle/>
          <a:p>
            <a:fld id="{0FA2162D-CD39-8A43-ADB5-8FE47D6825BA}" type="slidenum">
              <a:rPr lang="en-US"/>
              <a:pPr/>
              <a:t>66</a:t>
            </a:fld>
            <a:endParaRPr lang="en-US"/>
          </a:p>
        </p:txBody>
      </p:sp>
      <p:sp>
        <p:nvSpPr>
          <p:cNvPr id="7169" name="Rectangle 1"/>
          <p:cNvSpPr>
            <a:spLocks noGrp="1" noChangeArrowheads="1"/>
          </p:cNvSpPr>
          <p:nvPr>
            <p:ph type="title"/>
          </p:nvPr>
        </p:nvSpPr>
        <p:spPr>
          <a:xfrm>
            <a:off x="456481" y="273629"/>
            <a:ext cx="8228160" cy="1144921"/>
          </a:xfrm>
          <a:ln/>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a:r>
            <a:r>
              <a:rPr lang="en-US" dirty="0" err="1"/>
              <a:t>mCloud</a:t>
            </a:r>
            <a:r>
              <a:rPr lang="en-US" dirty="0"/>
              <a:t> Programming Model: </a:t>
            </a:r>
            <a:r>
              <a:rPr lang="en-US" dirty="0" smtClean="0"/>
              <a:t>COMET</a:t>
            </a:r>
            <a:endParaRPr lang="en-US" dirty="0"/>
          </a:p>
        </p:txBody>
      </p:sp>
      <p:sp>
        <p:nvSpPr>
          <p:cNvPr id="7170" name="Rectangle 2"/>
          <p:cNvSpPr>
            <a:spLocks noGrp="1" noChangeArrowheads="1"/>
          </p:cNvSpPr>
          <p:nvPr>
            <p:ph type="body" idx="1"/>
          </p:nvPr>
        </p:nvSpPr>
        <p:spPr>
          <a:xfrm>
            <a:off x="456480" y="1604329"/>
            <a:ext cx="8045280" cy="4609924"/>
          </a:xfrm>
          <a:ln/>
        </p:spPr>
        <p:txBody>
          <a:bodyPr/>
          <a:lstStyle/>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Improve mobile computation speed</a:t>
            </a:r>
          </a:p>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Require no programmer effort</a:t>
            </a:r>
          </a:p>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Generalize well with existing applications</a:t>
            </a:r>
          </a:p>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Resist network failures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480" y="3816401"/>
            <a:ext cx="4307040" cy="23978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3013940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idx="11"/>
          </p:nvPr>
        </p:nvSpPr>
        <p:spPr/>
        <p:txBody>
          <a:bodyPr/>
          <a:lstStyle/>
          <a:p>
            <a:r>
              <a:rPr lang="en-US" smtClean="0"/>
              <a:t>Cellular Networks and Mobile Computing (COMS 6998-7)</a:t>
            </a:r>
            <a:endParaRPr lang="en-US"/>
          </a:p>
        </p:txBody>
      </p:sp>
      <p:sp>
        <p:nvSpPr>
          <p:cNvPr id="9" name="Slide Number Placeholder 5"/>
          <p:cNvSpPr>
            <a:spLocks noGrp="1"/>
          </p:cNvSpPr>
          <p:nvPr>
            <p:ph type="sldNum" idx="12"/>
          </p:nvPr>
        </p:nvSpPr>
        <p:spPr/>
        <p:txBody>
          <a:bodyPr/>
          <a:lstStyle/>
          <a:p>
            <a:fld id="{DA42D075-977C-D64C-B3EF-5352C4AC551F}" type="slidenum">
              <a:rPr lang="en-US"/>
              <a:pPr/>
              <a:t>67</a:t>
            </a:fld>
            <a:endParaRPr lang="en-US"/>
          </a:p>
        </p:txBody>
      </p:sp>
      <p:sp>
        <p:nvSpPr>
          <p:cNvPr id="9217"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Distributed Shared Memory </a:t>
            </a:r>
          </a:p>
        </p:txBody>
      </p:sp>
      <p:sp>
        <p:nvSpPr>
          <p:cNvPr id="9218"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COMET is offloading + DSM</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Offloading bridges computation disparity</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DSM provides logically shared address space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DSM usually applied to cluster environments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Low latency, high throughput</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Mobile relies on wireless communication</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481" y="5389046"/>
            <a:ext cx="718560" cy="7834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560" y="5115417"/>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200" y="5036210"/>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Box 9"/>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655311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idx="11"/>
          </p:nvPr>
        </p:nvSpPr>
        <p:spPr/>
        <p:txBody>
          <a:bodyPr/>
          <a:lstStyle/>
          <a:p>
            <a:r>
              <a:rPr lang="en-US" smtClean="0"/>
              <a:t>Cellular Networks and Mobile Computing (COMS 6998-7)</a:t>
            </a:r>
            <a:endParaRPr lang="en-US"/>
          </a:p>
        </p:txBody>
      </p:sp>
      <p:sp>
        <p:nvSpPr>
          <p:cNvPr id="24" name="Slide Number Placeholder 5"/>
          <p:cNvSpPr>
            <a:spLocks noGrp="1"/>
          </p:cNvSpPr>
          <p:nvPr>
            <p:ph type="sldNum" idx="12"/>
          </p:nvPr>
        </p:nvSpPr>
        <p:spPr/>
        <p:txBody>
          <a:bodyPr/>
          <a:lstStyle/>
          <a:p>
            <a:fld id="{EF12FBFB-E7B7-1748-8638-C1611B240083}" type="slidenum">
              <a:rPr lang="en-US"/>
              <a:pPr/>
              <a:t>68</a:t>
            </a:fld>
            <a:endParaRPr lang="en-US"/>
          </a:p>
        </p:txBody>
      </p:sp>
      <p:sp>
        <p:nvSpPr>
          <p:cNvPr id="10241" name="AutoShape 1"/>
          <p:cNvSpPr>
            <a:spLocks noChangeArrowheads="1"/>
          </p:cNvSpPr>
          <p:nvPr/>
        </p:nvSpPr>
        <p:spPr bwMode="auto">
          <a:xfrm>
            <a:off x="2492640" y="5308397"/>
            <a:ext cx="995040" cy="414764"/>
          </a:xfrm>
          <a:prstGeom prst="wedgeRectCallout">
            <a:avLst>
              <a:gd name="adj1" fmla="val -56032"/>
              <a:gd name="adj2" fmla="val 11065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X=123</a:t>
            </a:r>
          </a:p>
        </p:txBody>
      </p:sp>
      <p:sp>
        <p:nvSpPr>
          <p:cNvPr id="10242" name="AutoShape 2"/>
          <p:cNvSpPr>
            <a:spLocks noChangeArrowheads="1"/>
          </p:cNvSpPr>
          <p:nvPr/>
        </p:nvSpPr>
        <p:spPr bwMode="auto">
          <a:xfrm>
            <a:off x="2073600" y="4231165"/>
            <a:ext cx="1160640" cy="498292"/>
          </a:xfrm>
          <a:prstGeom prst="cloudCallout">
            <a:avLst>
              <a:gd name="adj1" fmla="val -36704"/>
              <a:gd name="adj2" fmla="val 90194"/>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X=555</a:t>
            </a:r>
          </a:p>
        </p:txBody>
      </p:sp>
      <p:sp>
        <p:nvSpPr>
          <p:cNvPr id="10243" name="AutoShape 3"/>
          <p:cNvSpPr>
            <a:spLocks noChangeArrowheads="1"/>
          </p:cNvSpPr>
          <p:nvPr/>
        </p:nvSpPr>
        <p:spPr bwMode="auto">
          <a:xfrm>
            <a:off x="5640481" y="4562400"/>
            <a:ext cx="1160640" cy="498292"/>
          </a:xfrm>
          <a:prstGeom prst="cloudCallout">
            <a:avLst>
              <a:gd name="adj1" fmla="val 35208"/>
              <a:gd name="adj2" fmla="val 76750"/>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X=555</a:t>
            </a:r>
          </a:p>
        </p:txBody>
      </p:sp>
      <p:sp>
        <p:nvSpPr>
          <p:cNvPr id="10244" name="AutoShape 4"/>
          <p:cNvSpPr>
            <a:spLocks noChangeArrowheads="1"/>
          </p:cNvSpPr>
          <p:nvPr/>
        </p:nvSpPr>
        <p:spPr bwMode="auto">
          <a:xfrm>
            <a:off x="4396321" y="3483727"/>
            <a:ext cx="1160640" cy="498292"/>
          </a:xfrm>
          <a:prstGeom prst="cloudCallout">
            <a:avLst>
              <a:gd name="adj1" fmla="val -34625"/>
              <a:gd name="adj2" fmla="val -68292"/>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X=555</a:t>
            </a:r>
          </a:p>
        </p:txBody>
      </p:sp>
      <p:sp>
        <p:nvSpPr>
          <p:cNvPr id="10245" name="AutoShape 5"/>
          <p:cNvSpPr>
            <a:spLocks noChangeArrowheads="1"/>
          </p:cNvSpPr>
          <p:nvPr/>
        </p:nvSpPr>
        <p:spPr bwMode="auto">
          <a:xfrm>
            <a:off x="5640481" y="4562400"/>
            <a:ext cx="1160640" cy="498292"/>
          </a:xfrm>
          <a:prstGeom prst="cloudCallout">
            <a:avLst>
              <a:gd name="adj1" fmla="val 35208"/>
              <a:gd name="adj2" fmla="val 76750"/>
            </a:avLst>
          </a:prstGeom>
          <a:solidFill>
            <a:srgbClr val="EB613D">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a:t>
            </a:r>
          </a:p>
        </p:txBody>
      </p:sp>
      <p:sp>
        <p:nvSpPr>
          <p:cNvPr id="10246" name="AutoShape 6"/>
          <p:cNvSpPr>
            <a:spLocks noChangeArrowheads="1"/>
          </p:cNvSpPr>
          <p:nvPr/>
        </p:nvSpPr>
        <p:spPr bwMode="auto">
          <a:xfrm>
            <a:off x="4396321" y="3475086"/>
            <a:ext cx="1160640" cy="498292"/>
          </a:xfrm>
          <a:prstGeom prst="cloudCallout">
            <a:avLst>
              <a:gd name="adj1" fmla="val -34625"/>
              <a:gd name="adj2" fmla="val -68292"/>
            </a:avLst>
          </a:prstGeom>
          <a:solidFill>
            <a:srgbClr val="EB613D">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a:t>
            </a:r>
          </a:p>
        </p:txBody>
      </p:sp>
      <p:sp>
        <p:nvSpPr>
          <p:cNvPr id="10247" name="AutoShape 7"/>
          <p:cNvSpPr>
            <a:spLocks noChangeArrowheads="1"/>
          </p:cNvSpPr>
          <p:nvPr/>
        </p:nvSpPr>
        <p:spPr bwMode="auto">
          <a:xfrm>
            <a:off x="2073600" y="4229725"/>
            <a:ext cx="1160640" cy="498292"/>
          </a:xfrm>
          <a:prstGeom prst="cloudCallout">
            <a:avLst>
              <a:gd name="adj1" fmla="val -36704"/>
              <a:gd name="adj2" fmla="val 90194"/>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X=123</a:t>
            </a:r>
          </a:p>
        </p:txBody>
      </p:sp>
      <p:sp>
        <p:nvSpPr>
          <p:cNvPr id="10248" name="Rectangle 8"/>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DSM (continued) </a:t>
            </a:r>
          </a:p>
        </p:txBody>
      </p:sp>
      <p:sp>
        <p:nvSpPr>
          <p:cNvPr id="10249" name="Rectangle 9"/>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Conventional DSM (Munin)</a:t>
            </a:r>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640" y="4893634"/>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600" y="2073818"/>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880" y="4893634"/>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3" name="AutoShape 13"/>
          <p:cNvSpPr>
            <a:spLocks noChangeArrowheads="1"/>
          </p:cNvSpPr>
          <p:nvPr/>
        </p:nvSpPr>
        <p:spPr bwMode="auto">
          <a:xfrm>
            <a:off x="2488321" y="5308397"/>
            <a:ext cx="995040" cy="414764"/>
          </a:xfrm>
          <a:prstGeom prst="wedgeRectCallout">
            <a:avLst>
              <a:gd name="adj1" fmla="val -56032"/>
              <a:gd name="adj2" fmla="val 110657"/>
            </a:avLst>
          </a:prstGeom>
          <a:solidFill>
            <a:srgbClr val="EB613D">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X=123</a:t>
            </a:r>
          </a:p>
        </p:txBody>
      </p:sp>
      <p:sp>
        <p:nvSpPr>
          <p:cNvPr id="10254" name="Freeform 14"/>
          <p:cNvSpPr>
            <a:spLocks/>
          </p:cNvSpPr>
          <p:nvPr/>
        </p:nvSpPr>
        <p:spPr bwMode="auto">
          <a:xfrm>
            <a:off x="2903041" y="4728017"/>
            <a:ext cx="165600" cy="498292"/>
          </a:xfrm>
          <a:custGeom>
            <a:avLst/>
            <a:gdLst>
              <a:gd name="T0" fmla="*/ 508 w 509"/>
              <a:gd name="T1" fmla="*/ 1524 h 1525"/>
              <a:gd name="T2" fmla="*/ 0 w 509"/>
              <a:gd name="T3" fmla="*/ 0 h 1525"/>
            </a:gdLst>
            <a:ahLst/>
            <a:cxnLst>
              <a:cxn ang="0">
                <a:pos x="T0" y="T1"/>
              </a:cxn>
              <a:cxn ang="0">
                <a:pos x="T2" y="T3"/>
              </a:cxn>
            </a:cxnLst>
            <a:rect l="0" t="0" r="r" b="b"/>
            <a:pathLst>
              <a:path w="509" h="1525">
                <a:moveTo>
                  <a:pt x="508" y="1524"/>
                </a:moveTo>
                <a:lnTo>
                  <a:pt x="0" y="0"/>
                </a:lnTo>
              </a:path>
            </a:pathLst>
          </a:custGeom>
          <a:noFill/>
          <a:ln w="9525">
            <a:solidFill>
              <a:srgbClr val="8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5" name="Freeform 15"/>
          <p:cNvSpPr>
            <a:spLocks/>
          </p:cNvSpPr>
          <p:nvPr/>
        </p:nvSpPr>
        <p:spPr bwMode="auto">
          <a:xfrm>
            <a:off x="3234240" y="3898490"/>
            <a:ext cx="1078560" cy="414764"/>
          </a:xfrm>
          <a:custGeom>
            <a:avLst/>
            <a:gdLst>
              <a:gd name="T0" fmla="*/ 0 w 3303"/>
              <a:gd name="T1" fmla="*/ 1270 h 1271"/>
              <a:gd name="T2" fmla="*/ 3302 w 3303"/>
              <a:gd name="T3" fmla="*/ 0 h 1271"/>
            </a:gdLst>
            <a:ahLst/>
            <a:cxnLst>
              <a:cxn ang="0">
                <a:pos x="T0" y="T1"/>
              </a:cxn>
              <a:cxn ang="0">
                <a:pos x="T2" y="T3"/>
              </a:cxn>
            </a:cxnLst>
            <a:rect l="0" t="0" r="r" b="b"/>
            <a:pathLst>
              <a:path w="3303" h="1271">
                <a:moveTo>
                  <a:pt x="0" y="1270"/>
                </a:moveTo>
                <a:lnTo>
                  <a:pt x="3302" y="0"/>
                </a:lnTo>
              </a:path>
            </a:pathLst>
          </a:custGeom>
          <a:noFill/>
          <a:ln w="9525">
            <a:solidFill>
              <a:srgbClr val="8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6" name="Freeform 16"/>
          <p:cNvSpPr>
            <a:spLocks/>
          </p:cNvSpPr>
          <p:nvPr/>
        </p:nvSpPr>
        <p:spPr bwMode="auto">
          <a:xfrm>
            <a:off x="3317761" y="4562399"/>
            <a:ext cx="2239200" cy="249147"/>
          </a:xfrm>
          <a:custGeom>
            <a:avLst/>
            <a:gdLst>
              <a:gd name="T0" fmla="*/ 0 w 6859"/>
              <a:gd name="T1" fmla="*/ 0 h 763"/>
              <a:gd name="T2" fmla="*/ 6858 w 6859"/>
              <a:gd name="T3" fmla="*/ 762 h 763"/>
            </a:gdLst>
            <a:ahLst/>
            <a:cxnLst>
              <a:cxn ang="0">
                <a:pos x="T0" y="T1"/>
              </a:cxn>
              <a:cxn ang="0">
                <a:pos x="T2" y="T3"/>
              </a:cxn>
            </a:cxnLst>
            <a:rect l="0" t="0" r="r" b="b"/>
            <a:pathLst>
              <a:path w="6859" h="763">
                <a:moveTo>
                  <a:pt x="0" y="0"/>
                </a:moveTo>
                <a:lnTo>
                  <a:pt x="6858" y="762"/>
                </a:lnTo>
              </a:path>
            </a:pathLst>
          </a:custGeom>
          <a:noFill/>
          <a:ln w="9525">
            <a:solidFill>
              <a:srgbClr val="8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7" name="Freeform 17"/>
          <p:cNvSpPr>
            <a:spLocks/>
          </p:cNvSpPr>
          <p:nvPr/>
        </p:nvSpPr>
        <p:spPr bwMode="auto">
          <a:xfrm>
            <a:off x="3234241" y="4596962"/>
            <a:ext cx="2239200" cy="249147"/>
          </a:xfrm>
          <a:custGeom>
            <a:avLst/>
            <a:gdLst>
              <a:gd name="T0" fmla="*/ 6858 w 6859"/>
              <a:gd name="T1" fmla="*/ 762 h 763"/>
              <a:gd name="T2" fmla="*/ 0 w 6859"/>
              <a:gd name="T3" fmla="*/ 0 h 763"/>
            </a:gdLst>
            <a:ahLst/>
            <a:cxnLst>
              <a:cxn ang="0">
                <a:pos x="T0" y="T1"/>
              </a:cxn>
              <a:cxn ang="0">
                <a:pos x="T2" y="T3"/>
              </a:cxn>
            </a:cxnLst>
            <a:rect l="0" t="0" r="r" b="b"/>
            <a:pathLst>
              <a:path w="6859" h="763">
                <a:moveTo>
                  <a:pt x="6858" y="762"/>
                </a:moveTo>
                <a:lnTo>
                  <a:pt x="0" y="0"/>
                </a:lnTo>
              </a:path>
            </a:pathLst>
          </a:custGeom>
          <a:noFill/>
          <a:ln w="9525">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8" name="Freeform 18"/>
          <p:cNvSpPr>
            <a:spLocks/>
          </p:cNvSpPr>
          <p:nvPr/>
        </p:nvSpPr>
        <p:spPr bwMode="auto">
          <a:xfrm>
            <a:off x="3234240" y="3982019"/>
            <a:ext cx="1078560" cy="367238"/>
          </a:xfrm>
          <a:custGeom>
            <a:avLst/>
            <a:gdLst>
              <a:gd name="T0" fmla="*/ 3302 w 3303"/>
              <a:gd name="T1" fmla="*/ 0 h 1125"/>
              <a:gd name="T2" fmla="*/ 0 w 3303"/>
              <a:gd name="T3" fmla="*/ 1124 h 1125"/>
            </a:gdLst>
            <a:ahLst/>
            <a:cxnLst>
              <a:cxn ang="0">
                <a:pos x="T0" y="T1"/>
              </a:cxn>
              <a:cxn ang="0">
                <a:pos x="T2" y="T3"/>
              </a:cxn>
            </a:cxnLst>
            <a:rect l="0" t="0" r="r" b="b"/>
            <a:pathLst>
              <a:path w="3303" h="1125">
                <a:moveTo>
                  <a:pt x="3302" y="0"/>
                </a:moveTo>
                <a:lnTo>
                  <a:pt x="0" y="1124"/>
                </a:lnTo>
              </a:path>
            </a:pathLst>
          </a:custGeom>
          <a:noFill/>
          <a:ln w="9525">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9" name="Freeform 19"/>
          <p:cNvSpPr>
            <a:spLocks/>
          </p:cNvSpPr>
          <p:nvPr/>
        </p:nvSpPr>
        <p:spPr bwMode="auto">
          <a:xfrm>
            <a:off x="2819521" y="4728017"/>
            <a:ext cx="165600" cy="498292"/>
          </a:xfrm>
          <a:custGeom>
            <a:avLst/>
            <a:gdLst>
              <a:gd name="T0" fmla="*/ 0 w 509"/>
              <a:gd name="T1" fmla="*/ 0 h 1525"/>
              <a:gd name="T2" fmla="*/ 508 w 509"/>
              <a:gd name="T3" fmla="*/ 1524 h 1525"/>
            </a:gdLst>
            <a:ahLst/>
            <a:cxnLst>
              <a:cxn ang="0">
                <a:pos x="T0" y="T1"/>
              </a:cxn>
              <a:cxn ang="0">
                <a:pos x="T2" y="T3"/>
              </a:cxn>
            </a:cxnLst>
            <a:rect l="0" t="0" r="r" b="b"/>
            <a:pathLst>
              <a:path w="509" h="1525">
                <a:moveTo>
                  <a:pt x="0" y="0"/>
                </a:moveTo>
                <a:lnTo>
                  <a:pt x="508" y="1524"/>
                </a:lnTo>
              </a:path>
            </a:pathLst>
          </a:custGeom>
          <a:noFill/>
          <a:ln w="9525">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60" name="Text Box 20"/>
          <p:cNvSpPr txBox="1">
            <a:spLocks noChangeArrowheads="1"/>
          </p:cNvSpPr>
          <p:nvPr/>
        </p:nvSpPr>
        <p:spPr bwMode="auto">
          <a:xfrm>
            <a:off x="3732480" y="5475455"/>
            <a:ext cx="2744640" cy="5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marL="215900" indent="-215900">
              <a:tabLst>
                <a:tab pos="723900" algn="l"/>
                <a:tab pos="1447800" algn="l"/>
                <a:tab pos="2171700" algn="l"/>
                <a:tab pos="28956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9pPr>
          </a:lstStyle>
          <a:p>
            <a:pPr>
              <a:buSzPct val="45000"/>
              <a:buFont typeface="Wingdings" charset="0"/>
              <a:buChar char=""/>
            </a:pPr>
            <a:r>
              <a:rPr lang="en-US"/>
              <a:t>Waited an RTT for a write</a:t>
            </a:r>
          </a:p>
          <a:p>
            <a:pPr>
              <a:buSzPct val="45000"/>
              <a:buFont typeface="Wingdings" charset="0"/>
              <a:buChar char=""/>
            </a:pPr>
            <a:r>
              <a:rPr lang="en-US"/>
              <a:t>Read could take RTT also</a:t>
            </a:r>
          </a:p>
        </p:txBody>
      </p:sp>
      <p:sp>
        <p:nvSpPr>
          <p:cNvPr id="25" name="TextBox 24"/>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221037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10254"/>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0247"/>
                                        </p:tgtEl>
                                        <p:attrNameLst>
                                          <p:attrName>style.visibility</p:attrName>
                                        </p:attrNameLst>
                                      </p:cBhvr>
                                      <p:to>
                                        <p:strVal val="visible"/>
                                      </p:to>
                                    </p:set>
                                  </p:childTnLst>
                                </p:cTn>
                              </p:par>
                              <p:par>
                                <p:cTn id="13" presetID="1" presetClass="exit" fill="hold" nodeType="withEffect">
                                  <p:stCondLst>
                                    <p:cond delay="0"/>
                                  </p:stCondLst>
                                  <p:childTnLst>
                                    <p:set>
                                      <p:cBhvr additive="repl">
                                        <p:cTn id="14" dur="1" fill="hold">
                                          <p:stCondLst>
                                            <p:cond delay="0"/>
                                          </p:stCondLst>
                                        </p:cTn>
                                        <p:tgtEl>
                                          <p:spTgt spid="1024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grpId="0" nodeType="clickEffect">
                                  <p:stCondLst>
                                    <p:cond delay="0"/>
                                  </p:stCondLst>
                                  <p:childTnLst>
                                    <p:set>
                                      <p:cBhvr additive="repl">
                                        <p:cTn id="18" dur="1" fill="hold">
                                          <p:stCondLst>
                                            <p:cond delay="0"/>
                                          </p:stCondLst>
                                        </p:cTn>
                                        <p:tgtEl>
                                          <p:spTgt spid="10255"/>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10256"/>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0245"/>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0246"/>
                                        </p:tgtEl>
                                        <p:attrNameLst>
                                          <p:attrName>style.visibility</p:attrName>
                                        </p:attrNameLst>
                                      </p:cBhvr>
                                      <p:to>
                                        <p:strVal val="visible"/>
                                      </p:to>
                                    </p:set>
                                  </p:childTnLst>
                                </p:cTn>
                              </p:par>
                              <p:par>
                                <p:cTn id="25" presetID="1" presetClass="exit" fill="hold" nodeType="withEffect">
                                  <p:stCondLst>
                                    <p:cond delay="0"/>
                                  </p:stCondLst>
                                  <p:childTnLst>
                                    <p:set>
                                      <p:cBhvr additive="repl">
                                        <p:cTn id="26" dur="1" fill="hold">
                                          <p:stCondLst>
                                            <p:cond delay="0"/>
                                          </p:stCondLst>
                                        </p:cTn>
                                        <p:tgtEl>
                                          <p:spTgt spid="10243"/>
                                        </p:tgtEl>
                                        <p:attrNameLst>
                                          <p:attrName>style.visibility</p:attrName>
                                        </p:attrNameLst>
                                      </p:cBhvr>
                                      <p:to>
                                        <p:strVal val="hidden"/>
                                      </p:to>
                                    </p:set>
                                  </p:childTnLst>
                                </p:cTn>
                              </p:par>
                              <p:par>
                                <p:cTn id="27" presetID="1" presetClass="exit" fill="hold" nodeType="withEffect">
                                  <p:stCondLst>
                                    <p:cond delay="0"/>
                                  </p:stCondLst>
                                  <p:childTnLst>
                                    <p:set>
                                      <p:cBhvr additive="repl">
                                        <p:cTn id="28" dur="1" fill="hold">
                                          <p:stCondLst>
                                            <p:cond delay="0"/>
                                          </p:stCondLst>
                                        </p:cTn>
                                        <p:tgtEl>
                                          <p:spTgt spid="1024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grpId="0" nodeType="clickEffect">
                                  <p:stCondLst>
                                    <p:cond delay="0"/>
                                  </p:stCondLst>
                                  <p:childTnLst>
                                    <p:set>
                                      <p:cBhvr additive="repl">
                                        <p:cTn id="32" dur="1" fill="hold">
                                          <p:stCondLst>
                                            <p:cond delay="0"/>
                                          </p:stCondLst>
                                        </p:cTn>
                                        <p:tgtEl>
                                          <p:spTgt spid="10257"/>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10258"/>
                                        </p:tgtEl>
                                        <p:attrNameLst>
                                          <p:attrName>style.visibility</p:attrName>
                                        </p:attrNameLst>
                                      </p:cBhvr>
                                      <p:to>
                                        <p:strVal val="visible"/>
                                      </p:to>
                                    </p:set>
                                  </p:childTnLst>
                                </p:cTn>
                              </p:par>
                              <p:par>
                                <p:cTn id="35" presetID="1" presetClass="exit" fill="hold" grpId="1" nodeType="withEffect">
                                  <p:stCondLst>
                                    <p:cond delay="0"/>
                                  </p:stCondLst>
                                  <p:childTnLst>
                                    <p:set>
                                      <p:cBhvr additive="repl">
                                        <p:cTn id="36" dur="1" fill="hold">
                                          <p:stCondLst>
                                            <p:cond delay="0"/>
                                          </p:stCondLst>
                                        </p:cTn>
                                        <p:tgtEl>
                                          <p:spTgt spid="10255"/>
                                        </p:tgtEl>
                                        <p:attrNameLst>
                                          <p:attrName>style.visibility</p:attrName>
                                        </p:attrNameLst>
                                      </p:cBhvr>
                                      <p:to>
                                        <p:strVal val="hidden"/>
                                      </p:to>
                                    </p:set>
                                  </p:childTnLst>
                                </p:cTn>
                              </p:par>
                              <p:par>
                                <p:cTn id="37" presetID="1" presetClass="exit" fill="hold" grpId="1" nodeType="withEffect">
                                  <p:stCondLst>
                                    <p:cond delay="0"/>
                                  </p:stCondLst>
                                  <p:childTnLst>
                                    <p:set>
                                      <p:cBhvr additive="repl">
                                        <p:cTn id="38" dur="1" fill="hold">
                                          <p:stCondLst>
                                            <p:cond delay="0"/>
                                          </p:stCondLst>
                                        </p:cTn>
                                        <p:tgtEl>
                                          <p:spTgt spid="1025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grpId="0" nodeType="clickEffect">
                                  <p:stCondLst>
                                    <p:cond delay="0"/>
                                  </p:stCondLst>
                                  <p:childTnLst>
                                    <p:set>
                                      <p:cBhvr additive="repl">
                                        <p:cTn id="42" dur="1" fill="hold">
                                          <p:stCondLst>
                                            <p:cond delay="0"/>
                                          </p:stCondLst>
                                        </p:cTn>
                                        <p:tgtEl>
                                          <p:spTgt spid="10259"/>
                                        </p:tgtEl>
                                        <p:attrNameLst>
                                          <p:attrName>style.visibility</p:attrName>
                                        </p:attrNameLst>
                                      </p:cBhvr>
                                      <p:to>
                                        <p:strVal val="visible"/>
                                      </p:to>
                                    </p:set>
                                  </p:childTnLst>
                                </p:cTn>
                              </p:par>
                              <p:par>
                                <p:cTn id="43" presetID="1" presetClass="exit" fill="hold" grpId="1" nodeType="withEffect">
                                  <p:stCondLst>
                                    <p:cond delay="0"/>
                                  </p:stCondLst>
                                  <p:childTnLst>
                                    <p:set>
                                      <p:cBhvr additive="repl">
                                        <p:cTn id="44" dur="1" fill="hold">
                                          <p:stCondLst>
                                            <p:cond delay="0"/>
                                          </p:stCondLst>
                                        </p:cTn>
                                        <p:tgtEl>
                                          <p:spTgt spid="10254"/>
                                        </p:tgtEl>
                                        <p:attrNameLst>
                                          <p:attrName>style.visibility</p:attrName>
                                        </p:attrNameLst>
                                      </p:cBhvr>
                                      <p:to>
                                        <p:strVal val="hidden"/>
                                      </p:to>
                                    </p:set>
                                  </p:childTnLst>
                                </p:cTn>
                              </p:par>
                              <p:par>
                                <p:cTn id="45" presetID="1" presetClass="entr" fill="hold" nodeType="withEffect">
                                  <p:stCondLst>
                                    <p:cond delay="0"/>
                                  </p:stCondLst>
                                  <p:childTnLst>
                                    <p:set>
                                      <p:cBhvr additive="repl">
                                        <p:cTn id="46" dur="1" fill="hold">
                                          <p:stCondLst>
                                            <p:cond delay="0"/>
                                          </p:stCondLst>
                                        </p:cTn>
                                        <p:tgtEl>
                                          <p:spTgt spid="102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fill="hold" nodeType="clickEffect">
                                  <p:stCondLst>
                                    <p:cond delay="0"/>
                                  </p:stCondLst>
                                  <p:childTnLst>
                                    <p:set>
                                      <p:cBhvr additive="repl">
                                        <p:cTn id="50" dur="1" fill="hold">
                                          <p:stCondLst>
                                            <p:cond delay="0"/>
                                          </p:stCondLst>
                                        </p:cTn>
                                        <p:tgtEl>
                                          <p:spTgt spid="10253"/>
                                        </p:tgtEl>
                                        <p:attrNameLst>
                                          <p:attrName>style.visibility</p:attrName>
                                        </p:attrNameLst>
                                      </p:cBhvr>
                                      <p:to>
                                        <p:strVal val="hidden"/>
                                      </p:to>
                                    </p:set>
                                  </p:childTnLst>
                                </p:cTn>
                              </p:par>
                            </p:childTnLst>
                          </p:cTn>
                        </p:par>
                        <p:par>
                          <p:cTn id="51" fill="hold" nodeType="afterGroup">
                            <p:stCondLst>
                              <p:cond delay="1"/>
                            </p:stCondLst>
                            <p:childTnLst>
                              <p:par>
                                <p:cTn id="52" presetID="1" presetClass="entr" fill="hold" nodeType="afterEffect">
                                  <p:stCondLst>
                                    <p:cond delay="0"/>
                                  </p:stCondLst>
                                  <p:childTnLst>
                                    <p:set>
                                      <p:cBhvr additive="repl">
                                        <p:cTn id="53" dur="1" fill="hold">
                                          <p:stCondLst>
                                            <p:cond delay="0"/>
                                          </p:stCondLst>
                                        </p:cTn>
                                        <p:tgtEl>
                                          <p:spTgt spid="10260">
                                            <p:txEl>
                                              <p:pRg st="0" end="0"/>
                                            </p:txEl>
                                          </p:spTgt>
                                        </p:tgtEl>
                                        <p:attrNameLst>
                                          <p:attrName>style.visibility</p:attrName>
                                        </p:attrNameLst>
                                      </p:cBhvr>
                                      <p:to>
                                        <p:strVal val="visible"/>
                                      </p:to>
                                    </p:set>
                                  </p:childTnLst>
                                </p:cTn>
                              </p:par>
                            </p:childTnLst>
                          </p:cTn>
                        </p:par>
                        <p:par>
                          <p:cTn id="54" fill="hold" nodeType="afterGroup">
                            <p:stCondLst>
                              <p:cond delay="2"/>
                            </p:stCondLst>
                            <p:childTnLst>
                              <p:par>
                                <p:cTn id="55" presetID="1" presetClass="entr" fill="hold" nodeType="afterEffect">
                                  <p:stCondLst>
                                    <p:cond delay="0"/>
                                  </p:stCondLst>
                                  <p:childTnLst>
                                    <p:set>
                                      <p:cBhvr additive="repl">
                                        <p:cTn id="56" dur="1" fill="hold">
                                          <p:stCondLst>
                                            <p:cond delay="0"/>
                                          </p:stCondLst>
                                        </p:cTn>
                                        <p:tgtEl>
                                          <p:spTgt spid="10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animBg="1"/>
      <p:bldP spid="10256" grpId="1" animBg="1"/>
      <p:bldP spid="10257" grpId="0" animBg="1"/>
      <p:bldP spid="10258" grpId="0" animBg="1"/>
      <p:bldP spid="1025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6998-7)</a:t>
            </a:r>
            <a:endParaRPr lang="en-US"/>
          </a:p>
        </p:txBody>
      </p:sp>
      <p:sp>
        <p:nvSpPr>
          <p:cNvPr id="7" name="Slide Number Placeholder 5"/>
          <p:cNvSpPr>
            <a:spLocks noGrp="1"/>
          </p:cNvSpPr>
          <p:nvPr>
            <p:ph type="sldNum" idx="12"/>
          </p:nvPr>
        </p:nvSpPr>
        <p:spPr/>
        <p:txBody>
          <a:bodyPr/>
          <a:lstStyle/>
          <a:p>
            <a:fld id="{DF805A0D-BAB2-8D45-8538-B364ED8F3FD5}" type="slidenum">
              <a:rPr lang="en-US"/>
              <a:pPr/>
              <a:t>69</a:t>
            </a:fld>
            <a:endParaRPr lang="en-US"/>
          </a:p>
        </p:txBody>
      </p:sp>
      <p:sp>
        <p:nvSpPr>
          <p:cNvPr id="1126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a:r>
            <a:r>
              <a:rPr lang="en-US" dirty="0">
                <a:solidFill>
                  <a:srgbClr val="FF0000"/>
                </a:solidFill>
              </a:rPr>
              <a:t>Java Memory Model </a:t>
            </a:r>
          </a:p>
        </p:txBody>
      </p:sp>
      <p:sp>
        <p:nvSpPr>
          <p:cNvPr id="11266" name="Rectangle 2"/>
          <p:cNvSpPr>
            <a:spLocks noGrp="1" noChangeArrowheads="1"/>
          </p:cNvSpPr>
          <p:nvPr>
            <p:ph type="body" idx="1"/>
          </p:nvPr>
        </p:nvSpPr>
        <p:spPr>
          <a:xfrm>
            <a:off x="456480" y="1604329"/>
            <a:ext cx="8045280" cy="4450067"/>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Dictates which writes a read can observe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Specifies '</a:t>
            </a:r>
            <a:r>
              <a:rPr lang="en-US" dirty="0">
                <a:solidFill>
                  <a:srgbClr val="FF0000"/>
                </a:solidFill>
              </a:rPr>
              <a:t>happens-before</a:t>
            </a:r>
            <a:r>
              <a:rPr lang="en-US" dirty="0"/>
              <a:t>' partial order</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Access in single thread totally ordered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Lazy </a:t>
            </a:r>
            <a:r>
              <a:rPr lang="en-US" dirty="0" smtClean="0"/>
              <a:t>release </a:t>
            </a:r>
            <a:r>
              <a:rPr lang="en-US" dirty="0"/>
              <a:t>c</a:t>
            </a:r>
            <a:r>
              <a:rPr lang="en-US" dirty="0" smtClean="0"/>
              <a:t>onsistency </a:t>
            </a:r>
            <a:r>
              <a:rPr lang="en-US" dirty="0"/>
              <a:t>locking</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a:t>Fundamental memory unit is the field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dirty="0"/>
              <a:t>Known alignment, known width</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841" y="3911451"/>
            <a:ext cx="2986560" cy="26081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6538449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N</a:t>
            </a:r>
            <a:r>
              <a:rPr lang="en-US" dirty="0" smtClean="0"/>
              <a:t>etwork Services (Cont’d)</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addImage</a:t>
            </a:r>
            <a:r>
              <a:rPr lang="en-US" sz="1800" dirty="0">
                <a:solidFill>
                  <a:srgbClr val="000000"/>
                </a:solidFill>
                <a:latin typeface="Menlo-Regular"/>
              </a:rPr>
              <a:t>:[</a:t>
            </a:r>
            <a:r>
              <a:rPr lang="en-US" sz="1800" dirty="0" err="1">
                <a:solidFill>
                  <a:srgbClr val="5C2699"/>
                </a:solidFill>
                <a:latin typeface="Menlo-Regular"/>
              </a:rPr>
              <a:t>UIImage</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imageNamed</a:t>
            </a:r>
            <a:r>
              <a:rPr lang="en-US" sz="1800" dirty="0">
                <a:solidFill>
                  <a:srgbClr val="000000"/>
                </a:solidFill>
                <a:latin typeface="Menlo-Regular"/>
              </a:rPr>
              <a:t>:</a:t>
            </a:r>
            <a:r>
              <a:rPr lang="en-US" sz="1800" dirty="0">
                <a:solidFill>
                  <a:srgbClr val="C41A16"/>
                </a:solidFill>
                <a:latin typeface="Menlo-Regular"/>
              </a:rPr>
              <a:t>@"</a:t>
            </a:r>
            <a:r>
              <a:rPr lang="en-US" sz="1800" dirty="0" err="1">
                <a:solidFill>
                  <a:srgbClr val="C41A16"/>
                </a:solidFill>
                <a:latin typeface="Menlo-Regular"/>
              </a:rPr>
              <a:t>CollatzFractal.png</a:t>
            </a:r>
            <a:r>
              <a:rPr lang="en-US" sz="1800" dirty="0">
                <a:solidFill>
                  <a:srgbClr val="C41A16"/>
                </a:solidFill>
                <a:latin typeface="Menlo-Regular"/>
              </a:rPr>
              <a:t>"</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setInitialText</a:t>
            </a:r>
            <a:r>
              <a:rPr lang="en-US" sz="1800" dirty="0">
                <a:solidFill>
                  <a:srgbClr val="000000"/>
                </a:solidFill>
                <a:latin typeface="Menlo-Regular"/>
              </a:rPr>
              <a:t>:</a:t>
            </a:r>
            <a:r>
              <a:rPr lang="en-US" sz="1800" dirty="0">
                <a:solidFill>
                  <a:srgbClr val="C41A16"/>
                </a:solidFill>
                <a:latin typeface="Menlo-Regular"/>
              </a:rPr>
              <a:t>@"Solve the 3x+1 math puzzle."</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addURL</a:t>
            </a:r>
            <a:r>
              <a:rPr lang="en-US" sz="1800" dirty="0">
                <a:solidFill>
                  <a:srgbClr val="000000"/>
                </a:solidFill>
                <a:latin typeface="Menlo-Regular"/>
              </a:rPr>
              <a:t>:[</a:t>
            </a:r>
            <a:r>
              <a:rPr lang="en-US" sz="1800" dirty="0">
                <a:solidFill>
                  <a:srgbClr val="5C2699"/>
                </a:solidFill>
                <a:latin typeface="Menlo-Regular"/>
              </a:rPr>
              <a:t>NSURL</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URLWithString</a:t>
            </a:r>
            <a:r>
              <a:rPr lang="en-US" sz="1800" dirty="0">
                <a:solidFill>
                  <a:srgbClr val="000000"/>
                </a:solidFill>
                <a:latin typeface="Menlo-Regular"/>
              </a:rPr>
              <a:t>:</a:t>
            </a:r>
            <a:r>
              <a:rPr lang="en-US" sz="1800" dirty="0">
                <a:solidFill>
                  <a:srgbClr val="C41A16"/>
                </a:solidFill>
                <a:latin typeface="Menlo-Regular"/>
              </a:rPr>
              <a:t>@"http://</a:t>
            </a:r>
            <a:r>
              <a:rPr lang="en-US" sz="1800" dirty="0" err="1">
                <a:solidFill>
                  <a:srgbClr val="C41A16"/>
                </a:solidFill>
                <a:latin typeface="Menlo-Regular"/>
              </a:rPr>
              <a:t>en.wikipedia.org</a:t>
            </a:r>
            <a:r>
              <a:rPr lang="en-US" sz="1800" dirty="0">
                <a:solidFill>
                  <a:srgbClr val="C41A16"/>
                </a:solidFill>
                <a:latin typeface="Menlo-Regular"/>
              </a:rPr>
              <a:t>/wiki</a:t>
            </a:r>
            <a:r>
              <a:rPr lang="en-US" sz="1800" dirty="0" smtClean="0">
                <a:solidFill>
                  <a:srgbClr val="C41A16"/>
                </a:solidFill>
                <a:latin typeface="Menlo-Regular"/>
              </a:rPr>
              <a:t>/</a:t>
            </a:r>
          </a:p>
          <a:p>
            <a:pPr marL="400050" lvl="1" indent="0">
              <a:buNone/>
            </a:pPr>
            <a:r>
              <a:rPr lang="en-US" sz="1800" dirty="0">
                <a:solidFill>
                  <a:srgbClr val="C41A16"/>
                </a:solidFill>
                <a:latin typeface="Menlo-Regular"/>
              </a:rPr>
              <a:t>	</a:t>
            </a:r>
            <a:r>
              <a:rPr lang="en-US" sz="1800" dirty="0" err="1" smtClean="0">
                <a:solidFill>
                  <a:srgbClr val="C41A16"/>
                </a:solidFill>
                <a:latin typeface="Menlo-Regular"/>
              </a:rPr>
              <a:t>Collatz_conjecture</a:t>
            </a:r>
            <a:r>
              <a:rPr lang="en-US" sz="1800" dirty="0">
                <a:solidFill>
                  <a:srgbClr val="C41A16"/>
                </a:solidFill>
                <a:latin typeface="Menlo-Regular"/>
              </a:rPr>
              <a:t>"</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setCompletionHandler</a:t>
            </a:r>
            <a:r>
              <a:rPr lang="en-US" sz="1800" dirty="0" err="1" smtClean="0">
                <a:solidFill>
                  <a:srgbClr val="000000"/>
                </a:solidFill>
                <a:latin typeface="Menlo-Regular"/>
              </a:rPr>
              <a:t>:completionHandler</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smtClean="0">
                <a:solidFill>
                  <a:srgbClr val="AA0D91"/>
                </a:solidFill>
                <a:latin typeface="Menlo-Regular"/>
              </a:rPr>
              <a:t>self</a:t>
            </a:r>
            <a:r>
              <a:rPr lang="en-US" sz="1800" dirty="0" smtClean="0">
                <a:solidFill>
                  <a:srgbClr val="000000"/>
                </a:solidFill>
                <a:latin typeface="Menlo-Regular"/>
              </a:rPr>
              <a:t> </a:t>
            </a:r>
            <a:r>
              <a:rPr lang="en-US" sz="1800" dirty="0" err="1" smtClean="0">
                <a:solidFill>
                  <a:srgbClr val="2E0D6E"/>
                </a:solidFill>
                <a:latin typeface="Menlo-Regular"/>
              </a:rPr>
              <a:t>presentModalViewController</a:t>
            </a:r>
            <a:r>
              <a:rPr lang="en-US" sz="1800" dirty="0" err="1" smtClean="0">
                <a:solidFill>
                  <a:srgbClr val="000000"/>
                </a:solidFill>
                <a:latin typeface="Menlo-Regular"/>
              </a:rPr>
              <a:t>:socialController</a:t>
            </a:r>
            <a:r>
              <a:rPr lang="en-US" sz="1800" dirty="0" smtClean="0">
                <a:solidFill>
                  <a:srgbClr val="000000"/>
                </a:solidFill>
                <a:latin typeface="Menlo-Regular"/>
              </a:rPr>
              <a:t> </a:t>
            </a:r>
            <a:r>
              <a:rPr lang="en-US" sz="1800" dirty="0" err="1">
                <a:solidFill>
                  <a:srgbClr val="2E0D6E"/>
                </a:solidFill>
                <a:latin typeface="Menlo-Regular"/>
              </a:rPr>
              <a:t>animated</a:t>
            </a:r>
            <a:r>
              <a:rPr lang="en-US" sz="1800" dirty="0" err="1">
                <a:solidFill>
                  <a:srgbClr val="000000"/>
                </a:solidFill>
                <a:latin typeface="Menlo-Regular"/>
              </a:rPr>
              <a:t>:</a:t>
            </a:r>
            <a:r>
              <a:rPr lang="en-US" sz="1800" dirty="0" err="1">
                <a:solidFill>
                  <a:srgbClr val="AA0D91"/>
                </a:solidFill>
                <a:latin typeface="Menlo-Regular"/>
              </a:rPr>
              <a:t>YES</a:t>
            </a:r>
            <a:r>
              <a:rPr lang="en-US" sz="1800" dirty="0">
                <a:solidFill>
                  <a:srgbClr val="000000"/>
                </a:solidFill>
                <a:latin typeface="Menlo-Regular"/>
              </a:rPr>
              <a:t>]</a:t>
            </a:r>
            <a:r>
              <a:rPr lang="en-US" sz="1800" dirty="0" smtClean="0">
                <a:solidFill>
                  <a:srgbClr val="000000"/>
                </a:solidFill>
                <a:latin typeface="Menlo-Regular"/>
              </a:rPr>
              <a:t>;</a:t>
            </a:r>
          </a:p>
          <a:p>
            <a:pPr marL="400050" lvl="1" indent="0">
              <a:buNone/>
            </a:pPr>
            <a:r>
              <a:rPr lang="en-US" sz="1800" dirty="0" smtClean="0">
                <a:solidFill>
                  <a:srgbClr val="000000"/>
                </a:solidFill>
                <a:latin typeface="Menlo-Regular"/>
              </a:rPr>
              <a:t>}</a:t>
            </a:r>
            <a:endParaRPr lang="en-US" sz="1800"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33425332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idx="12"/>
          </p:nvPr>
        </p:nvSpPr>
        <p:spPr/>
        <p:txBody>
          <a:bodyPr/>
          <a:lstStyle/>
          <a:p>
            <a:fld id="{9EFEC3E2-FEBF-014E-B197-41A3B81C05BD}" type="slidenum">
              <a:rPr lang="en-US"/>
              <a:pPr/>
              <a:t>70</a:t>
            </a:fld>
            <a:endParaRPr lang="en-US"/>
          </a:p>
        </p:txBody>
      </p:sp>
      <p:sp>
        <p:nvSpPr>
          <p:cNvPr id="12289"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Field DSM </a:t>
            </a:r>
          </a:p>
        </p:txBody>
      </p:sp>
      <p:sp>
        <p:nvSpPr>
          <p:cNvPr id="12290"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Track dirty fields locally</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Need 'happens-before' established?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Transmit dirty fields! </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Not clear it scales well past two endpoints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Not important to our motivation</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 classic cluster DSM on server</a:t>
            </a:r>
          </a:p>
        </p:txBody>
      </p:sp>
      <p:sp>
        <p:nvSpPr>
          <p:cNvPr id="7" name="TextBox 6"/>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431755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idx="12"/>
          </p:nvPr>
        </p:nvSpPr>
        <p:spPr/>
        <p:txBody>
          <a:bodyPr/>
          <a:lstStyle/>
          <a:p>
            <a:fld id="{C6B5456E-0C78-DD41-843D-C1DC36512AA2}" type="slidenum">
              <a:rPr lang="en-US"/>
              <a:pPr/>
              <a:t>71</a:t>
            </a:fld>
            <a:endParaRPr lang="en-US"/>
          </a:p>
        </p:txBody>
      </p:sp>
      <p:sp>
        <p:nvSpPr>
          <p:cNvPr id="14337"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VM-synchronization </a:t>
            </a:r>
          </a:p>
        </p:txBody>
      </p:sp>
      <p:sp>
        <p:nvSpPr>
          <p:cNvPr id="14338"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Used to establish 'happens-before' relation</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Directed operation between pusher and puller</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Synchronizes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Bytecode sources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Java thread stacks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Java heap</a:t>
            </a:r>
          </a:p>
        </p:txBody>
      </p:sp>
      <p:sp>
        <p:nvSpPr>
          <p:cNvPr id="7" name="TextBox 6"/>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8146005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idx="11"/>
          </p:nvPr>
        </p:nvSpPr>
        <p:spPr/>
        <p:txBody>
          <a:bodyPr/>
          <a:lstStyle/>
          <a:p>
            <a:r>
              <a:rPr lang="en-US" smtClean="0"/>
              <a:t>Cellular Networks and Mobile Computing (COMS 6998-7)</a:t>
            </a:r>
            <a:endParaRPr lang="en-US"/>
          </a:p>
        </p:txBody>
      </p:sp>
      <p:sp>
        <p:nvSpPr>
          <p:cNvPr id="17" name="Slide Number Placeholder 5"/>
          <p:cNvSpPr>
            <a:spLocks noGrp="1"/>
          </p:cNvSpPr>
          <p:nvPr>
            <p:ph type="sldNum" idx="12"/>
          </p:nvPr>
        </p:nvSpPr>
        <p:spPr/>
        <p:txBody>
          <a:bodyPr/>
          <a:lstStyle/>
          <a:p>
            <a:fld id="{074B48FF-D2BE-BD49-BA6B-678295B43374}" type="slidenum">
              <a:rPr lang="en-US"/>
              <a:pPr/>
              <a:t>72</a:t>
            </a:fld>
            <a:endParaRPr lang="en-US"/>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201" y="3950336"/>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240" y="4159157"/>
            <a:ext cx="601920" cy="498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5" name="Rectangle 3"/>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Lock ownership </a:t>
            </a:r>
          </a:p>
        </p:txBody>
      </p:sp>
      <p:sp>
        <p:nvSpPr>
          <p:cNvPr id="18436" name="Rectangle 4"/>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Annotate with lock ownership flag</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Establish 'happens-before' with VM-sync</a:t>
            </a:r>
          </a:p>
        </p:txBody>
      </p:sp>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601" y="4062668"/>
            <a:ext cx="262080" cy="8324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320" y="4159157"/>
            <a:ext cx="432000" cy="4867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4321" y="4144756"/>
            <a:ext cx="600480" cy="499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361" y="3234580"/>
            <a:ext cx="2422080" cy="2579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761" y="4150516"/>
            <a:ext cx="601920" cy="498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4641" y="4147636"/>
            <a:ext cx="600480" cy="499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43" name="AutoShape 11"/>
          <p:cNvSpPr>
            <a:spLocks noChangeArrowheads="1"/>
          </p:cNvSpPr>
          <p:nvPr/>
        </p:nvSpPr>
        <p:spPr bwMode="auto">
          <a:xfrm>
            <a:off x="4063680" y="4396782"/>
            <a:ext cx="2737440" cy="331235"/>
          </a:xfrm>
          <a:prstGeom prst="rightArrow">
            <a:avLst>
              <a:gd name="adj1" fmla="val 54574"/>
              <a:gd name="adj2" fmla="val 131555"/>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pic>
        <p:nvPicPr>
          <p:cNvPr id="1844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8480" y="4064107"/>
            <a:ext cx="1235520" cy="1189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45" name="AutoShape 13"/>
          <p:cNvSpPr>
            <a:spLocks noChangeArrowheads="1"/>
          </p:cNvSpPr>
          <p:nvPr/>
        </p:nvSpPr>
        <p:spPr bwMode="auto">
          <a:xfrm>
            <a:off x="4063680" y="4396782"/>
            <a:ext cx="2737440" cy="331235"/>
          </a:xfrm>
          <a:prstGeom prst="leftArrow">
            <a:avLst>
              <a:gd name="adj1" fmla="val 63620"/>
              <a:gd name="adj2" fmla="val 136644"/>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18" name="TextBox 17"/>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5261720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additive="repl">
                                        <p:cTn id="10" dur="1" fill="hold">
                                          <p:stCondLst>
                                            <p:cond delay="0"/>
                                          </p:stCondLst>
                                        </p:cTn>
                                        <p:tgtEl>
                                          <p:spTgt spid="18439"/>
                                        </p:tgtEl>
                                        <p:attrNameLst>
                                          <p:attrName>style.visibility</p:attrName>
                                        </p:attrNameLst>
                                      </p:cBhvr>
                                      <p:to>
                                        <p:strVal val="hidden"/>
                                      </p:to>
                                    </p:set>
                                  </p:childTnLst>
                                </p:cTn>
                              </p:par>
                              <p:par>
                                <p:cTn id="11" presetID="1" presetClass="entr" fill="hold" nodeType="withEffect">
                                  <p:stCondLst>
                                    <p:cond delay="0"/>
                                  </p:stCondLst>
                                  <p:childTnLst>
                                    <p:set>
                                      <p:cBhvr additive="repl">
                                        <p:cTn id="12" dur="1" fill="hold">
                                          <p:stCondLst>
                                            <p:cond delay="0"/>
                                          </p:stCondLst>
                                        </p:cTn>
                                        <p:tgtEl>
                                          <p:spTgt spid="184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18434"/>
                                        </p:tgtEl>
                                        <p:attrNameLst>
                                          <p:attrName>style.visibility</p:attrName>
                                        </p:attrNameLst>
                                      </p:cBhvr>
                                      <p:to>
                                        <p:strVal val="visible"/>
                                      </p:to>
                                    </p:set>
                                  </p:childTnLst>
                                </p:cTn>
                              </p:par>
                              <p:par>
                                <p:cTn id="17" presetID="1" presetClass="exit" fill="hold" nodeType="withEffect">
                                  <p:stCondLst>
                                    <p:cond delay="0"/>
                                  </p:stCondLst>
                                  <p:childTnLst>
                                    <p:set>
                                      <p:cBhvr additive="repl">
                                        <p:cTn id="18" dur="1" fill="hold">
                                          <p:stCondLst>
                                            <p:cond delay="0"/>
                                          </p:stCondLst>
                                        </p:cTn>
                                        <p:tgtEl>
                                          <p:spTgt spid="1843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grpId="0" nodeType="clickEffect">
                                  <p:stCondLst>
                                    <p:cond delay="0"/>
                                  </p:stCondLst>
                                  <p:childTnLst>
                                    <p:set>
                                      <p:cBhvr additive="repl">
                                        <p:cTn id="22" dur="1" fill="hold">
                                          <p:stCondLst>
                                            <p:cond delay="0"/>
                                          </p:stCondLst>
                                        </p:cTn>
                                        <p:tgtEl>
                                          <p:spTgt spid="18443"/>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84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fill="hold" grpId="1" nodeType="clickEffect">
                                  <p:stCondLst>
                                    <p:cond delay="0"/>
                                  </p:stCondLst>
                                  <p:childTnLst>
                                    <p:set>
                                      <p:cBhvr additive="repl">
                                        <p:cTn id="28" dur="1" fill="hold">
                                          <p:stCondLst>
                                            <p:cond delay="0"/>
                                          </p:stCondLst>
                                        </p:cTn>
                                        <p:tgtEl>
                                          <p:spTgt spid="18443"/>
                                        </p:tgtEl>
                                        <p:attrNameLst>
                                          <p:attrName>style.visibility</p:attrName>
                                        </p:attrNameLst>
                                      </p:cBhvr>
                                      <p:to>
                                        <p:strVal val="hidden"/>
                                      </p:to>
                                    </p:set>
                                  </p:childTnLst>
                                </p:cTn>
                              </p:par>
                              <p:par>
                                <p:cTn id="29" presetID="1" presetClass="entr" fill="hold" nodeType="withEffect">
                                  <p:stCondLst>
                                    <p:cond delay="0"/>
                                  </p:stCondLst>
                                  <p:childTnLst>
                                    <p:set>
                                      <p:cBhvr additive="repl">
                                        <p:cTn id="30" dur="1" fill="hold">
                                          <p:stCondLst>
                                            <p:cond delay="0"/>
                                          </p:stCondLst>
                                        </p:cTn>
                                        <p:tgtEl>
                                          <p:spTgt spid="184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grpId="0" nodeType="clickEffect">
                                  <p:stCondLst>
                                    <p:cond delay="0"/>
                                  </p:stCondLst>
                                  <p:childTnLst>
                                    <p:set>
                                      <p:cBhvr additive="repl">
                                        <p:cTn id="34" dur="1" fill="hold">
                                          <p:stCondLst>
                                            <p:cond delay="0"/>
                                          </p:stCondLst>
                                        </p:cTn>
                                        <p:tgtEl>
                                          <p:spTgt spid="18445"/>
                                        </p:tgtEl>
                                        <p:attrNameLst>
                                          <p:attrName>style.visibility</p:attrName>
                                        </p:attrNameLst>
                                      </p:cBhvr>
                                      <p:to>
                                        <p:strVal val="visible"/>
                                      </p:to>
                                    </p:set>
                                  </p:childTnLst>
                                </p:cTn>
                              </p:par>
                              <p:par>
                                <p:cTn id="35" presetID="1" presetClass="exit" fill="hold" nodeType="withEffect">
                                  <p:stCondLst>
                                    <p:cond delay="0"/>
                                  </p:stCondLst>
                                  <p:childTnLst>
                                    <p:set>
                                      <p:cBhvr additive="repl">
                                        <p:cTn id="36" dur="1" fill="hold">
                                          <p:stCondLst>
                                            <p:cond delay="0"/>
                                          </p:stCondLst>
                                        </p:cTn>
                                        <p:tgtEl>
                                          <p:spTgt spid="18444"/>
                                        </p:tgtEl>
                                        <p:attrNameLst>
                                          <p:attrName>style.visibility</p:attrName>
                                        </p:attrNameLst>
                                      </p:cBhvr>
                                      <p:to>
                                        <p:strVal val="hidden"/>
                                      </p:to>
                                    </p:set>
                                  </p:childTnLst>
                                </p:cTn>
                              </p:par>
                              <p:par>
                                <p:cTn id="37" presetID="1" presetClass="exit" fill="hold" nodeType="withEffect">
                                  <p:stCondLst>
                                    <p:cond delay="0"/>
                                  </p:stCondLst>
                                  <p:childTnLst>
                                    <p:set>
                                      <p:cBhvr additive="repl">
                                        <p:cTn id="38" dur="1" fill="hold">
                                          <p:stCondLst>
                                            <p:cond delay="0"/>
                                          </p:stCondLst>
                                        </p:cTn>
                                        <p:tgtEl>
                                          <p:spTgt spid="18442"/>
                                        </p:tgtEl>
                                        <p:attrNameLst>
                                          <p:attrName>style.visibility</p:attrName>
                                        </p:attrNameLst>
                                      </p:cBhvr>
                                      <p:to>
                                        <p:strVal val="hidden"/>
                                      </p:to>
                                    </p:set>
                                  </p:childTnLst>
                                </p:cTn>
                              </p:par>
                              <p:par>
                                <p:cTn id="39" presetID="1" presetClass="exit" fill="hold" nodeType="withEffect">
                                  <p:stCondLst>
                                    <p:cond delay="0"/>
                                  </p:stCondLst>
                                  <p:childTnLst>
                                    <p:set>
                                      <p:cBhvr additive="repl">
                                        <p:cTn id="40" dur="1" fill="hold">
                                          <p:stCondLst>
                                            <p:cond delay="0"/>
                                          </p:stCondLst>
                                        </p:cTn>
                                        <p:tgtEl>
                                          <p:spTgt spid="18434"/>
                                        </p:tgtEl>
                                        <p:attrNameLst>
                                          <p:attrName>style.visibility</p:attrName>
                                        </p:attrNameLst>
                                      </p:cBhvr>
                                      <p:to>
                                        <p:strVal val="hidden"/>
                                      </p:to>
                                    </p:set>
                                  </p:childTnLst>
                                </p:cTn>
                              </p:par>
                              <p:par>
                                <p:cTn id="41" presetID="1" presetClass="entr" fill="hold" nodeType="withEffect">
                                  <p:stCondLst>
                                    <p:cond delay="0"/>
                                  </p:stCondLst>
                                  <p:childTnLst>
                                    <p:set>
                                      <p:cBhvr additive="repl">
                                        <p:cTn id="42" dur="1" fill="hold">
                                          <p:stCondLst>
                                            <p:cond delay="0"/>
                                          </p:stCondLst>
                                        </p:cTn>
                                        <p:tgtEl>
                                          <p:spTgt spid="18441"/>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1843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18438"/>
                                        </p:tgtEl>
                                        <p:attrNameLst>
                                          <p:attrName>style.visibility</p:attrName>
                                        </p:attrNameLst>
                                      </p:cBhvr>
                                      <p:to>
                                        <p:strVal val="visible"/>
                                      </p:to>
                                    </p:set>
                                  </p:childTnLst>
                                </p:cTn>
                              </p:par>
                              <p:par>
                                <p:cTn id="49" presetID="1" presetClass="exit" fill="hold" nodeType="withEffect">
                                  <p:stCondLst>
                                    <p:cond delay="0"/>
                                  </p:stCondLst>
                                  <p:childTnLst>
                                    <p:set>
                                      <p:cBhvr additive="repl">
                                        <p:cTn id="50" dur="1" fill="hold">
                                          <p:stCondLst>
                                            <p:cond delay="0"/>
                                          </p:stCondLst>
                                        </p:cTn>
                                        <p:tgtEl>
                                          <p:spTgt spid="184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3" grpId="1" animBg="1"/>
      <p:bldP spid="1844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idx="11"/>
          </p:nvPr>
        </p:nvSpPr>
        <p:spPr/>
        <p:txBody>
          <a:bodyPr/>
          <a:lstStyle/>
          <a:p>
            <a:r>
              <a:rPr lang="en-US" smtClean="0"/>
              <a:t>Cellular Networks and Mobile Computing (COMS 6998-7)</a:t>
            </a:r>
            <a:endParaRPr lang="en-US"/>
          </a:p>
        </p:txBody>
      </p:sp>
      <p:sp>
        <p:nvSpPr>
          <p:cNvPr id="18" name="Slide Number Placeholder 5"/>
          <p:cNvSpPr>
            <a:spLocks noGrp="1"/>
          </p:cNvSpPr>
          <p:nvPr>
            <p:ph type="sldNum" idx="12"/>
          </p:nvPr>
        </p:nvSpPr>
        <p:spPr/>
        <p:txBody>
          <a:bodyPr/>
          <a:lstStyle/>
          <a:p>
            <a:fld id="{96011E24-0B5B-D847-A7B4-39B47100B564}" type="slidenum">
              <a:rPr lang="en-US"/>
              <a:pPr/>
              <a:t>73</a:t>
            </a:fld>
            <a:endParaRPr lang="en-US"/>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60" y="4313254"/>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Thread Migration </a:t>
            </a:r>
          </a:p>
        </p:txBody>
      </p:sp>
      <p:sp>
        <p:nvSpPr>
          <p:cNvPr id="19459" name="Rectangle 3"/>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Thread migration trivial</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Push VM-sync</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Transfer lock ownership </a:t>
            </a:r>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40" y="3552854"/>
            <a:ext cx="2422080" cy="2579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1" name="Text Box 5"/>
          <p:cNvSpPr txBox="1">
            <a:spLocks noChangeArrowheads="1"/>
          </p:cNvSpPr>
          <p:nvPr/>
        </p:nvSpPr>
        <p:spPr bwMode="auto">
          <a:xfrm>
            <a:off x="1409761" y="6055836"/>
            <a:ext cx="199008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Lst>
              <a:defRPr>
                <a:solidFill>
                  <a:srgbClr val="000000"/>
                </a:solidFill>
                <a:latin typeface="Arial" charset="0"/>
                <a:ea typeface="ＭＳ Ｐゴシック" charset="0"/>
                <a:cs typeface="Droid Sans" charset="0"/>
              </a:defRPr>
            </a:lvl1pPr>
            <a:lvl2pPr>
              <a:tabLst>
                <a:tab pos="723900" algn="l"/>
                <a:tab pos="1447800" algn="l"/>
                <a:tab pos="2171700" algn="l"/>
              </a:tabLst>
              <a:defRPr>
                <a:solidFill>
                  <a:srgbClr val="000000"/>
                </a:solidFill>
                <a:latin typeface="Arial" charset="0"/>
                <a:ea typeface="ＭＳ Ｐゴシック" charset="0"/>
                <a:cs typeface="Droid Sans" charset="0"/>
              </a:defRPr>
            </a:lvl2pPr>
            <a:lvl3pPr>
              <a:tabLst>
                <a:tab pos="723900" algn="l"/>
                <a:tab pos="1447800" algn="l"/>
                <a:tab pos="2171700" algn="l"/>
              </a:tabLst>
              <a:defRPr>
                <a:solidFill>
                  <a:srgbClr val="000000"/>
                </a:solidFill>
                <a:latin typeface="Arial" charset="0"/>
                <a:ea typeface="ＭＳ Ｐゴシック" charset="0"/>
                <a:cs typeface="Droid Sans" charset="0"/>
              </a:defRPr>
            </a:lvl3pPr>
            <a:lvl4pPr>
              <a:tabLst>
                <a:tab pos="723900" algn="l"/>
                <a:tab pos="1447800" algn="l"/>
                <a:tab pos="2171700" algn="l"/>
              </a:tabLst>
              <a:defRPr>
                <a:solidFill>
                  <a:srgbClr val="000000"/>
                </a:solidFill>
                <a:latin typeface="Arial" charset="0"/>
                <a:ea typeface="ＭＳ Ｐゴシック" charset="0"/>
                <a:cs typeface="Droid Sans" charset="0"/>
              </a:defRPr>
            </a:lvl4pPr>
            <a:lvl5pPr>
              <a:tabLst>
                <a:tab pos="723900" algn="l"/>
                <a:tab pos="1447800" algn="l"/>
                <a:tab pos="21717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9pPr>
          </a:lstStyle>
          <a:p>
            <a:r>
              <a:rPr lang="en-US" sz="2200"/>
              <a:t>Pusher</a:t>
            </a:r>
          </a:p>
        </p:txBody>
      </p:sp>
      <p:sp>
        <p:nvSpPr>
          <p:cNvPr id="19462" name="Text Box 6"/>
          <p:cNvSpPr txBox="1">
            <a:spLocks noChangeArrowheads="1"/>
          </p:cNvSpPr>
          <p:nvPr/>
        </p:nvSpPr>
        <p:spPr bwMode="auto">
          <a:xfrm>
            <a:off x="6927840" y="6304983"/>
            <a:ext cx="86832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0021" rIns="81639" bIns="40820"/>
          <a:lstStyle>
            <a:lvl1pPr>
              <a:tabLst>
                <a:tab pos="723900" algn="l"/>
              </a:tabLst>
              <a:defRPr>
                <a:solidFill>
                  <a:srgbClr val="000000"/>
                </a:solidFill>
                <a:latin typeface="Arial" charset="0"/>
                <a:ea typeface="ＭＳ Ｐゴシック" charset="0"/>
                <a:cs typeface="Droid Sans" charset="0"/>
              </a:defRPr>
            </a:lvl1pPr>
            <a:lvl2pPr>
              <a:tabLst>
                <a:tab pos="723900" algn="l"/>
              </a:tabLst>
              <a:defRPr>
                <a:solidFill>
                  <a:srgbClr val="000000"/>
                </a:solidFill>
                <a:latin typeface="Arial" charset="0"/>
                <a:ea typeface="ＭＳ Ｐゴシック" charset="0"/>
                <a:cs typeface="Droid Sans" charset="0"/>
              </a:defRPr>
            </a:lvl2pPr>
            <a:lvl3pPr>
              <a:tabLst>
                <a:tab pos="723900" algn="l"/>
              </a:tabLst>
              <a:defRPr>
                <a:solidFill>
                  <a:srgbClr val="000000"/>
                </a:solidFill>
                <a:latin typeface="Arial" charset="0"/>
                <a:ea typeface="ＭＳ Ｐゴシック" charset="0"/>
                <a:cs typeface="Droid Sans" charset="0"/>
              </a:defRPr>
            </a:lvl3pPr>
            <a:lvl4pPr>
              <a:tabLst>
                <a:tab pos="723900" algn="l"/>
              </a:tabLst>
              <a:defRPr>
                <a:solidFill>
                  <a:srgbClr val="000000"/>
                </a:solidFill>
                <a:latin typeface="Arial" charset="0"/>
                <a:ea typeface="ＭＳ Ｐゴシック" charset="0"/>
                <a:cs typeface="Droid Sans" charset="0"/>
              </a:defRPr>
            </a:lvl4pPr>
            <a:lvl5pPr>
              <a:tabLst>
                <a:tab pos="723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9pPr>
          </a:lstStyle>
          <a:p>
            <a:r>
              <a:rPr lang="en-US" sz="2200"/>
              <a:t>Puller</a:t>
            </a:r>
          </a:p>
        </p:txBody>
      </p:sp>
      <p:pic>
        <p:nvPicPr>
          <p:cNvPr id="194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320" y="4396782"/>
            <a:ext cx="1235520" cy="1189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5041" y="3234579"/>
            <a:ext cx="262080" cy="583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721" y="3750154"/>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840" y="3750154"/>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600" y="3732872"/>
            <a:ext cx="387360" cy="322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2160" y="3732872"/>
            <a:ext cx="387360" cy="322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5361" y="3068963"/>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7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921" y="3068963"/>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1207063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additive="repl">
                                        <p:cTn id="10" dur="1" fill="hold">
                                          <p:stCondLst>
                                            <p:cond delay="0"/>
                                          </p:stCondLst>
                                        </p:cTn>
                                        <p:tgtEl>
                                          <p:spTgt spid="19463"/>
                                        </p:tgtEl>
                                        <p:attrNameLst>
                                          <p:attrName>style.visibility</p:attrName>
                                        </p:attrNameLst>
                                      </p:cBhvr>
                                      <p:to>
                                        <p:strVal val="hidden"/>
                                      </p:to>
                                    </p:set>
                                  </p:childTnLst>
                                </p:cTn>
                              </p:par>
                              <p:par>
                                <p:cTn id="11" presetID="1" presetClass="entr" fill="hold" nodeType="withEffect">
                                  <p:stCondLst>
                                    <p:cond delay="0"/>
                                  </p:stCondLst>
                                  <p:childTnLst>
                                    <p:set>
                                      <p:cBhvr additive="repl">
                                        <p:cTn id="12" dur="1" fill="hold">
                                          <p:stCondLst>
                                            <p:cond delay="0"/>
                                          </p:stCondLst>
                                        </p:cTn>
                                        <p:tgtEl>
                                          <p:spTgt spid="19464"/>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9465"/>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94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fill="hold" nodeType="clickEffect">
                                  <p:stCondLst>
                                    <p:cond delay="0"/>
                                  </p:stCondLst>
                                  <p:childTnLst>
                                    <p:set>
                                      <p:cBhvr additive="repl">
                                        <p:cTn id="20" dur="1" fill="hold">
                                          <p:stCondLst>
                                            <p:cond delay="0"/>
                                          </p:stCondLst>
                                        </p:cTn>
                                        <p:tgtEl>
                                          <p:spTgt spid="19465"/>
                                        </p:tgtEl>
                                        <p:attrNameLst>
                                          <p:attrName>style.visibility</p:attrName>
                                        </p:attrNameLst>
                                      </p:cBhvr>
                                      <p:to>
                                        <p:strVal val="hidden"/>
                                      </p:to>
                                    </p:set>
                                  </p:childTnLst>
                                </p:cTn>
                              </p:par>
                              <p:par>
                                <p:cTn id="21" presetID="1" presetClass="exit" fill="hold" nodeType="withEffect">
                                  <p:stCondLst>
                                    <p:cond delay="0"/>
                                  </p:stCondLst>
                                  <p:childTnLst>
                                    <p:set>
                                      <p:cBhvr additive="repl">
                                        <p:cTn id="22" dur="1" fill="hold">
                                          <p:stCondLst>
                                            <p:cond delay="0"/>
                                          </p:stCondLst>
                                        </p:cTn>
                                        <p:tgtEl>
                                          <p:spTgt spid="19466"/>
                                        </p:tgtEl>
                                        <p:attrNameLst>
                                          <p:attrName>style.visibility</p:attrName>
                                        </p:attrNameLst>
                                      </p:cBhvr>
                                      <p:to>
                                        <p:strVal val="hidden"/>
                                      </p:to>
                                    </p:set>
                                  </p:childTnLst>
                                </p:cTn>
                              </p:par>
                              <p:par>
                                <p:cTn id="23" presetID="1" presetClass="entr" fill="hold" nodeType="withEffect">
                                  <p:stCondLst>
                                    <p:cond delay="0"/>
                                  </p:stCondLst>
                                  <p:childTnLst>
                                    <p:set>
                                      <p:cBhvr additive="repl">
                                        <p:cTn id="24" dur="1" fill="hold">
                                          <p:stCondLst>
                                            <p:cond delay="0"/>
                                          </p:stCondLst>
                                        </p:cTn>
                                        <p:tgtEl>
                                          <p:spTgt spid="19467"/>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94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69"/>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9470"/>
                                        </p:tgtEl>
                                        <p:attrNameLst>
                                          <p:attrName>style.visibility</p:attrName>
                                        </p:attrNameLst>
                                      </p:cBhvr>
                                      <p:to>
                                        <p:strVal val="visible"/>
                                      </p:to>
                                    </p:set>
                                  </p:childTnLst>
                                </p:cTn>
                              </p:par>
                              <p:par>
                                <p:cTn id="33" presetID="1" presetClass="exit" fill="hold" nodeType="withEffect">
                                  <p:stCondLst>
                                    <p:cond delay="0"/>
                                  </p:stCondLst>
                                  <p:childTnLst>
                                    <p:set>
                                      <p:cBhvr additive="repl">
                                        <p:cTn id="34" dur="1" fill="hold">
                                          <p:stCondLst>
                                            <p:cond delay="0"/>
                                          </p:stCondLst>
                                        </p:cTn>
                                        <p:tgtEl>
                                          <p:spTgt spid="19467"/>
                                        </p:tgtEl>
                                        <p:attrNameLst>
                                          <p:attrName>style.visibility</p:attrName>
                                        </p:attrNameLst>
                                      </p:cBhvr>
                                      <p:to>
                                        <p:strVal val="hidden"/>
                                      </p:to>
                                    </p:set>
                                  </p:childTnLst>
                                </p:cTn>
                              </p:par>
                              <p:par>
                                <p:cTn id="35" presetID="1" presetClass="exit" fill="hold" nodeType="withEffect">
                                  <p:stCondLst>
                                    <p:cond delay="0"/>
                                  </p:stCondLst>
                                  <p:childTnLst>
                                    <p:set>
                                      <p:cBhvr additive="repl">
                                        <p:cTn id="36" dur="1" fill="hold">
                                          <p:stCondLst>
                                            <p:cond delay="0"/>
                                          </p:stCondLst>
                                        </p:cTn>
                                        <p:tgtEl>
                                          <p:spTgt spid="19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idx="12"/>
          </p:nvPr>
        </p:nvSpPr>
        <p:spPr/>
        <p:txBody>
          <a:bodyPr/>
          <a:lstStyle/>
          <a:p>
            <a:fld id="{F6D44F99-7B4A-A148-8B33-6383E6885F38}" type="slidenum">
              <a:rPr lang="en-US"/>
              <a:pPr/>
              <a:t>74</a:t>
            </a:fld>
            <a:endParaRPr lang="en-US"/>
          </a:p>
        </p:txBody>
      </p:sp>
      <p:sp>
        <p:nvSpPr>
          <p:cNvPr id="2048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Native Methods </a:t>
            </a:r>
          </a:p>
        </p:txBody>
      </p:sp>
      <p:sp>
        <p:nvSpPr>
          <p:cNvPr id="20482" name="Rectangle 2"/>
          <p:cNvSpPr>
            <a:spLocks noGrp="1" noChangeArrowheads="1"/>
          </p:cNvSpPr>
          <p:nvPr>
            <p:ph type="body" idx="1"/>
          </p:nvPr>
        </p:nvSpPr>
        <p:spPr>
          <a:xfrm>
            <a:off x="456480" y="1604329"/>
            <a:ext cx="8045280" cy="3977698"/>
          </a:xfrm>
          <a:ln/>
        </p:spPr>
        <p:txBody>
          <a:bodyPr>
            <a:normAutofit lnSpcReduction="10000"/>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Written in C with bindings for Java</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a:t>Math.sin(), OSFileSystem.write(), VMThread.currentThread()</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Native methods exist to</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Access device resources (file system, display, etc)</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For performance reasons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To work with existing libraries</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Not generally safe to run on either endpoint</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Manually white list safe native methods</a:t>
            </a:r>
          </a:p>
        </p:txBody>
      </p:sp>
      <p:sp>
        <p:nvSpPr>
          <p:cNvPr id="7" name="TextBox 6"/>
          <p:cNvSpPr txBox="1"/>
          <p:nvPr/>
        </p:nvSpPr>
        <p:spPr>
          <a:xfrm>
            <a:off x="6019800" y="6385886"/>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2187129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6998-7)</a:t>
            </a:r>
            <a:endParaRPr lang="en-US"/>
          </a:p>
        </p:txBody>
      </p:sp>
      <p:sp>
        <p:nvSpPr>
          <p:cNvPr id="7" name="Slide Number Placeholder 5"/>
          <p:cNvSpPr>
            <a:spLocks noGrp="1"/>
          </p:cNvSpPr>
          <p:nvPr>
            <p:ph type="sldNum" idx="12"/>
          </p:nvPr>
        </p:nvSpPr>
        <p:spPr/>
        <p:txBody>
          <a:bodyPr/>
          <a:lstStyle/>
          <a:p>
            <a:fld id="{2E047B90-14AA-1A44-B1C3-24EAAE07F633}" type="slidenum">
              <a:rPr lang="en-US"/>
              <a:pPr/>
              <a:t>75</a:t>
            </a:fld>
            <a:endParaRPr lang="en-US"/>
          </a:p>
        </p:txBody>
      </p:sp>
      <p:sp>
        <p:nvSpPr>
          <p:cNvPr id="23553"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Tau-Scheduler </a:t>
            </a:r>
          </a:p>
        </p:txBody>
      </p:sp>
      <p:sp>
        <p:nvSpPr>
          <p:cNvPr id="23554" name="Text Box 2"/>
          <p:cNvSpPr txBox="1">
            <a:spLocks noChangeArrowheads="1"/>
          </p:cNvSpPr>
          <p:nvPr/>
        </p:nvSpPr>
        <p:spPr bwMode="auto">
          <a:xfrm>
            <a:off x="784801" y="1575525"/>
            <a:ext cx="541008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6421"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9pPr>
          </a:lstStyle>
          <a:p>
            <a:r>
              <a:rPr lang="en-US" sz="2900">
                <a:cs typeface="Arial" charset="0"/>
              </a:rPr>
              <a:t>Τ</a:t>
            </a:r>
            <a:r>
              <a:rPr lang="en-US" sz="2900"/>
              <a:t> = 2 * VM-synchronization time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40" y="2073818"/>
            <a:ext cx="8496000" cy="40785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6155245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idx="11"/>
          </p:nvPr>
        </p:nvSpPr>
        <p:spPr/>
        <p:txBody>
          <a:bodyPr/>
          <a:lstStyle/>
          <a:p>
            <a:r>
              <a:rPr lang="en-US" smtClean="0"/>
              <a:t>Cellular Networks and Mobile Computing (COMS 6998-7)</a:t>
            </a:r>
            <a:endParaRPr lang="en-US"/>
          </a:p>
        </p:txBody>
      </p:sp>
      <p:sp>
        <p:nvSpPr>
          <p:cNvPr id="9" name="Slide Number Placeholder 5"/>
          <p:cNvSpPr>
            <a:spLocks noGrp="1"/>
          </p:cNvSpPr>
          <p:nvPr>
            <p:ph type="sldNum" idx="12"/>
          </p:nvPr>
        </p:nvSpPr>
        <p:spPr/>
        <p:txBody>
          <a:bodyPr/>
          <a:lstStyle/>
          <a:p>
            <a:fld id="{B9DC2118-060A-394C-B7F1-82C36BFFFC8B}" type="slidenum">
              <a:rPr lang="en-US"/>
              <a:pPr/>
              <a:t>76</a:t>
            </a:fld>
            <a:endParaRPr lang="en-US"/>
          </a:p>
        </p:txBody>
      </p:sp>
      <p:sp>
        <p:nvSpPr>
          <p:cNvPr id="24577"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Implementation </a:t>
            </a:r>
          </a:p>
        </p:txBody>
      </p:sp>
      <p:sp>
        <p:nvSpPr>
          <p:cNvPr id="24578"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Built from gingerbread CyanogenMod source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~5000 lines of C code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JIT not included</a:t>
            </a:r>
          </a:p>
        </p:txBody>
      </p:sp>
      <p:sp>
        <p:nvSpPr>
          <p:cNvPr id="24579" name="AutoShape 3"/>
          <p:cNvSpPr>
            <a:spLocks noChangeArrowheads="1"/>
          </p:cNvSpPr>
          <p:nvPr/>
        </p:nvSpPr>
        <p:spPr bwMode="auto">
          <a:xfrm>
            <a:off x="1327680" y="3068963"/>
            <a:ext cx="7548480" cy="2986874"/>
          </a:xfrm>
          <a:prstGeom prst="cloudCallout">
            <a:avLst>
              <a:gd name="adj1" fmla="val -33245"/>
              <a:gd name="adj2" fmla="val 57500"/>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24580" name="Text Box 4"/>
          <p:cNvSpPr txBox="1">
            <a:spLocks noChangeArrowheads="1"/>
          </p:cNvSpPr>
          <p:nvPr/>
        </p:nvSpPr>
        <p:spPr bwMode="auto">
          <a:xfrm>
            <a:off x="2345761" y="3898490"/>
            <a:ext cx="7773120" cy="1512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906"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9pPr>
          </a:lstStyle>
          <a:p>
            <a:pPr>
              <a:lnSpc>
                <a:spcPct val="94000"/>
              </a:lnSpc>
            </a:pPr>
            <a:r>
              <a:rPr lang="en-US" sz="2000">
                <a:latin typeface="Courier New" charset="0"/>
              </a:rPr>
              <a:t>Engine.c:offMigrateThread()</a:t>
            </a:r>
          </a:p>
          <a:p>
            <a:pPr>
              <a:lnSpc>
                <a:spcPct val="94000"/>
              </a:lnSpc>
            </a:pPr>
            <a:r>
              <a:rPr lang="en-US" sz="2000">
                <a:latin typeface="Courier New" charset="0"/>
              </a:rPr>
              <a:t>  offWriteU1(self, OFF_ACTION_MIGRATE);</a:t>
            </a:r>
          </a:p>
          <a:p>
            <a:pPr>
              <a:lnSpc>
                <a:spcPct val="94000"/>
              </a:lnSpc>
            </a:pPr>
            <a:r>
              <a:rPr lang="en-US" sz="2000">
                <a:latin typeface="Courier New" charset="0"/>
              </a:rPr>
              <a:t>  deactivate(self);</a:t>
            </a:r>
          </a:p>
          <a:p>
            <a:pPr>
              <a:lnSpc>
                <a:spcPct val="94000"/>
              </a:lnSpc>
            </a:pPr>
            <a:r>
              <a:rPr lang="en-US" sz="2000">
                <a:latin typeface="Courier New" charset="0"/>
              </a:rPr>
              <a:t>  offThreadWaitForResume(self);</a:t>
            </a:r>
          </a:p>
          <a:p>
            <a:pPr>
              <a:lnSpc>
                <a:spcPct val="94000"/>
              </a:lnSpc>
            </a:pPr>
            <a:endParaRPr lang="en-US" sz="2000">
              <a:latin typeface="Courier New" charset="0"/>
            </a:endParaRP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80" y="5554664"/>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Box 9"/>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1061848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p:txBody>
          <a:bodyPr/>
          <a:lstStyle/>
          <a:p>
            <a:r>
              <a:rPr lang="en-US" smtClean="0"/>
              <a:t>Cellular Networks and Mobile Computing (COMS 6998-7)</a:t>
            </a:r>
            <a:endParaRPr lang="en-US"/>
          </a:p>
        </p:txBody>
      </p:sp>
      <p:sp>
        <p:nvSpPr>
          <p:cNvPr id="8" name="Slide Number Placeholder 5"/>
          <p:cNvSpPr>
            <a:spLocks noGrp="1"/>
          </p:cNvSpPr>
          <p:nvPr>
            <p:ph type="sldNum" idx="12"/>
          </p:nvPr>
        </p:nvSpPr>
        <p:spPr/>
        <p:txBody>
          <a:bodyPr/>
          <a:lstStyle/>
          <a:p>
            <a:fld id="{46D90678-7E05-034A-8244-B9890A0988DB}" type="slidenum">
              <a:rPr lang="en-US"/>
              <a:pPr/>
              <a:t>77</a:t>
            </a:fld>
            <a:endParaRPr lang="en-US"/>
          </a:p>
        </p:txBody>
      </p:sp>
      <p:sp>
        <p:nvSpPr>
          <p:cNvPr id="2662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Evaluation Setup </a:t>
            </a:r>
          </a:p>
        </p:txBody>
      </p:sp>
      <p:sp>
        <p:nvSpPr>
          <p:cNvPr id="26626"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Samsung Captivate (1 GHz Hummingbird)</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2 x 3.16GHz quad core Xeon X5460 cores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41" y="4147636"/>
            <a:ext cx="2422080" cy="2579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161" y="2142945"/>
            <a:ext cx="1455840" cy="1091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Box 8"/>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3097346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idx="12"/>
          </p:nvPr>
        </p:nvSpPr>
        <p:spPr/>
        <p:txBody>
          <a:bodyPr/>
          <a:lstStyle/>
          <a:p>
            <a:fld id="{0369730E-5371-014E-8047-46D19D3FF854}" type="slidenum">
              <a:rPr lang="en-US"/>
              <a:pPr/>
              <a:t>78</a:t>
            </a:fld>
            <a:endParaRPr lang="en-US"/>
          </a:p>
        </p:txBody>
      </p:sp>
      <p:sp>
        <p:nvSpPr>
          <p:cNvPr id="27649"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Benchmarks </a:t>
            </a:r>
          </a:p>
        </p:txBody>
      </p:sp>
      <p:sp>
        <p:nvSpPr>
          <p:cNvPr id="27650"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8 applications from Google Play</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a:t>Average speed-up of 2.88X on WiFi / 1.28X on 3G</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a:t>Average energy saving of 1.51X on WiFI / 0.84X on 3G</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200"/>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2 computation benchmark applications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10.4X speed-up w/ WiFi on Linpack</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200+X speed-up w/ multi-threaded factoring </a:t>
            </a:r>
          </a:p>
        </p:txBody>
      </p:sp>
      <p:sp>
        <p:nvSpPr>
          <p:cNvPr id="7" name="TextBox 6"/>
          <p:cNvSpPr txBox="1"/>
          <p:nvPr/>
        </p:nvSpPr>
        <p:spPr>
          <a:xfrm>
            <a:off x="6019800" y="6371118"/>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0621846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6998-7)</a:t>
            </a:r>
            <a:endParaRPr lang="en-US"/>
          </a:p>
        </p:txBody>
      </p:sp>
      <p:sp>
        <p:nvSpPr>
          <p:cNvPr id="7" name="Slide Number Placeholder 5"/>
          <p:cNvSpPr>
            <a:spLocks noGrp="1"/>
          </p:cNvSpPr>
          <p:nvPr>
            <p:ph type="sldNum" idx="12"/>
          </p:nvPr>
        </p:nvSpPr>
        <p:spPr/>
        <p:txBody>
          <a:bodyPr/>
          <a:lstStyle/>
          <a:p>
            <a:fld id="{7593E012-E2E8-9B45-8A14-DF7CD2A19BB6}" type="slidenum">
              <a:rPr lang="en-US"/>
              <a:pPr/>
              <a:t>79</a:t>
            </a:fld>
            <a:endParaRPr lang="en-US"/>
          </a:p>
        </p:txBody>
      </p:sp>
      <p:sp>
        <p:nvSpPr>
          <p:cNvPr id="3072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a:r>
            <a:r>
              <a:rPr lang="en-US" dirty="0" smtClean="0"/>
              <a:t>Conclusion</a:t>
            </a:r>
            <a:endParaRPr lang="en-US" dirty="0"/>
          </a:p>
        </p:txBody>
      </p:sp>
      <p:sp>
        <p:nvSpPr>
          <p:cNvPr id="30722"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Offloading+DSM=COMET</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Improve computation speed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No programmer effort</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Generalize well</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Resist network failures</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598554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Network Services (Cont’d)</a:t>
            </a:r>
          </a:p>
        </p:txBody>
      </p:sp>
      <p:sp>
        <p:nvSpPr>
          <p:cNvPr id="3" name="Content Placeholder 2"/>
          <p:cNvSpPr>
            <a:spLocks noGrp="1"/>
          </p:cNvSpPr>
          <p:nvPr>
            <p:ph idx="1"/>
          </p:nvPr>
        </p:nvSpPr>
        <p:spPr/>
        <p:txBody>
          <a:bodyPr>
            <a:noAutofit/>
          </a:bodyPr>
          <a:lstStyle/>
          <a:p>
            <a:pPr marL="0" indent="0">
              <a:buNone/>
            </a:pPr>
            <a:r>
              <a:rPr lang="en-US" sz="2400" dirty="0" smtClean="0"/>
              <a:t>Also support http request to social networks</a:t>
            </a:r>
          </a:p>
          <a:p>
            <a:pPr marL="0" indent="0">
              <a:buNone/>
            </a:pPr>
            <a:r>
              <a:rPr lang="en-US" sz="1100" dirty="0" err="1">
                <a:solidFill>
                  <a:srgbClr val="5C2699"/>
                </a:solidFill>
                <a:latin typeface="Menlo-Regular"/>
              </a:rPr>
              <a:t>NSDictionary</a:t>
            </a:r>
            <a:r>
              <a:rPr lang="en-US" sz="1100" dirty="0">
                <a:solidFill>
                  <a:srgbClr val="000000"/>
                </a:solidFill>
                <a:latin typeface="Menlo-Regular"/>
              </a:rPr>
              <a:t> *parameters = </a:t>
            </a:r>
            <a:r>
              <a:rPr lang="en-US" sz="1100" dirty="0">
                <a:solidFill>
                  <a:srgbClr val="1C00CF"/>
                </a:solidFill>
                <a:latin typeface="Menlo-Regular"/>
              </a:rPr>
              <a:t>@{</a:t>
            </a:r>
            <a:r>
              <a:rPr lang="en-US" sz="1100" dirty="0">
                <a:solidFill>
                  <a:srgbClr val="C41A16"/>
                </a:solidFill>
                <a:latin typeface="Menlo-Regular"/>
              </a:rPr>
              <a:t>@"message"</a:t>
            </a:r>
            <a:r>
              <a:rPr lang="en-US" sz="1100" dirty="0">
                <a:solidFill>
                  <a:srgbClr val="000000"/>
                </a:solidFill>
                <a:latin typeface="Menlo-Regular"/>
              </a:rPr>
              <a:t>: </a:t>
            </a:r>
            <a:r>
              <a:rPr lang="en-US" sz="1100" dirty="0">
                <a:solidFill>
                  <a:srgbClr val="C41A16"/>
                </a:solidFill>
                <a:latin typeface="Menlo-Regular"/>
              </a:rPr>
              <a:t>@"My first </a:t>
            </a:r>
            <a:r>
              <a:rPr lang="en-US" sz="1100" dirty="0" err="1">
                <a:solidFill>
                  <a:srgbClr val="C41A16"/>
                </a:solidFill>
                <a:latin typeface="Menlo-Regular"/>
              </a:rPr>
              <a:t>iOS</a:t>
            </a:r>
            <a:r>
              <a:rPr lang="en-US" sz="1100" dirty="0">
                <a:solidFill>
                  <a:srgbClr val="C41A16"/>
                </a:solidFill>
                <a:latin typeface="Menlo-Regular"/>
              </a:rPr>
              <a:t> 6 Facebook posting "</a:t>
            </a:r>
            <a:r>
              <a:rPr lang="en-US" sz="1100" dirty="0">
                <a:solidFill>
                  <a:srgbClr val="1C00CF"/>
                </a:solidFill>
                <a:latin typeface="Menlo-Regular"/>
              </a:rPr>
              <a:t>}</a:t>
            </a:r>
            <a:r>
              <a:rPr lang="en-US" sz="1100" dirty="0" smtClean="0">
                <a:solidFill>
                  <a:srgbClr val="000000"/>
                </a:solidFill>
                <a:latin typeface="Menlo-Regular"/>
              </a:rPr>
              <a: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a:solidFill>
                  <a:srgbClr val="5C2699"/>
                </a:solidFill>
                <a:latin typeface="Menlo-Regular"/>
              </a:rPr>
              <a:t>NSURL</a:t>
            </a:r>
            <a:r>
              <a:rPr lang="en-US" sz="1100" dirty="0">
                <a:solidFill>
                  <a:srgbClr val="000000"/>
                </a:solidFill>
                <a:latin typeface="Menlo-Regular"/>
              </a:rPr>
              <a:t> *</a:t>
            </a:r>
            <a:r>
              <a:rPr lang="en-US" sz="1100" dirty="0" err="1">
                <a:solidFill>
                  <a:srgbClr val="000000"/>
                </a:solidFill>
                <a:latin typeface="Menlo-Regular"/>
              </a:rPr>
              <a:t>feedURL</a:t>
            </a:r>
            <a:r>
              <a:rPr lang="en-US" sz="1100" dirty="0">
                <a:solidFill>
                  <a:srgbClr val="000000"/>
                </a:solidFill>
                <a:latin typeface="Menlo-Regular"/>
              </a:rPr>
              <a:t> = [</a:t>
            </a:r>
            <a:r>
              <a:rPr lang="en-US" sz="1100" dirty="0">
                <a:solidFill>
                  <a:srgbClr val="5C2699"/>
                </a:solidFill>
                <a:latin typeface="Menlo-Regular"/>
              </a:rPr>
              <a:t>NSURL</a:t>
            </a:r>
            <a:r>
              <a:rPr lang="en-US" sz="1100" dirty="0">
                <a:solidFill>
                  <a:srgbClr val="000000"/>
                </a:solidFill>
                <a:latin typeface="Menlo-Regular"/>
              </a:rPr>
              <a:t> </a:t>
            </a:r>
            <a:r>
              <a:rPr lang="en-US" sz="1100" dirty="0" err="1">
                <a:solidFill>
                  <a:srgbClr val="2E0D6E"/>
                </a:solidFill>
                <a:latin typeface="Menlo-Regular"/>
              </a:rPr>
              <a:t>URLWithString</a:t>
            </a:r>
            <a:r>
              <a:rPr lang="en-US" sz="1100" dirty="0">
                <a:solidFill>
                  <a:srgbClr val="000000"/>
                </a:solidFill>
                <a:latin typeface="Menlo-Regular"/>
              </a:rPr>
              <a:t>:</a:t>
            </a:r>
            <a:r>
              <a:rPr lang="en-US" sz="1100" dirty="0">
                <a:solidFill>
                  <a:srgbClr val="C41A16"/>
                </a:solidFill>
                <a:latin typeface="Menlo-Regular"/>
              </a:rPr>
              <a:t>@"http://</a:t>
            </a:r>
            <a:r>
              <a:rPr lang="en-US" sz="1100" dirty="0" err="1">
                <a:solidFill>
                  <a:srgbClr val="C41A16"/>
                </a:solidFill>
                <a:latin typeface="Menlo-Regular"/>
              </a:rPr>
              <a:t>www.facebook.com</a:t>
            </a:r>
            <a:r>
              <a:rPr lang="en-US" sz="1100" dirty="0">
                <a:solidFill>
                  <a:srgbClr val="C41A16"/>
                </a:solidFill>
                <a:latin typeface="Menlo-Regular"/>
              </a:rPr>
              <a:t>/</a:t>
            </a:r>
            <a:r>
              <a:rPr lang="en-US" sz="1100" dirty="0" err="1">
                <a:solidFill>
                  <a:srgbClr val="C41A16"/>
                </a:solidFill>
                <a:latin typeface="Menlo-Regular"/>
              </a:rPr>
              <a:t>erran</a:t>
            </a:r>
            <a:r>
              <a:rPr lang="en-US" sz="1100" dirty="0">
                <a:solidFill>
                  <a:srgbClr val="C41A16"/>
                </a:solidFill>
                <a:latin typeface="Menlo-Regular"/>
              </a:rPr>
              <a:t>"</a:t>
            </a:r>
            <a:r>
              <a:rPr lang="en-US" sz="1100" dirty="0">
                <a:solidFill>
                  <a:srgbClr val="000000"/>
                </a:solidFill>
                <a:latin typeface="Menlo-Regular"/>
              </a:rPr>
              <a:t>]</a:t>
            </a:r>
            <a:r>
              <a:rPr lang="en-US" sz="1100" dirty="0" smtClean="0">
                <a:solidFill>
                  <a:srgbClr val="000000"/>
                </a:solidFill>
                <a:latin typeface="Menlo-Regular"/>
              </a:rPr>
              <a: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5C2699"/>
                </a:solidFill>
                <a:latin typeface="Menlo-Regular"/>
              </a:rPr>
              <a:t>SLRequest</a:t>
            </a:r>
            <a:r>
              <a:rPr lang="en-US" sz="1100" dirty="0">
                <a:solidFill>
                  <a:srgbClr val="000000"/>
                </a:solidFill>
                <a:latin typeface="Menlo-Regular"/>
              </a:rPr>
              <a:t> *</a:t>
            </a:r>
            <a:r>
              <a:rPr lang="en-US" sz="1100" dirty="0" err="1">
                <a:solidFill>
                  <a:srgbClr val="000000"/>
                </a:solidFill>
                <a:latin typeface="Menlo-Regular"/>
              </a:rPr>
              <a:t>feedRequest</a:t>
            </a:r>
            <a:r>
              <a:rPr lang="en-US" sz="1100" dirty="0">
                <a:solidFill>
                  <a:srgbClr val="000000"/>
                </a:solidFill>
                <a:latin typeface="Menlo-Regular"/>
              </a:rPr>
              <a:t> = [</a:t>
            </a:r>
            <a:r>
              <a:rPr lang="en-US" sz="1100" dirty="0" err="1">
                <a:solidFill>
                  <a:srgbClr val="5C2699"/>
                </a:solidFill>
                <a:latin typeface="Menlo-Regular"/>
              </a:rPr>
              <a:t>SLRequest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2E0D6E"/>
                </a:solidFill>
                <a:latin typeface="Menlo-Regular"/>
              </a:rPr>
              <a:t>requestForServiceType</a:t>
            </a:r>
            <a:r>
              <a:rPr lang="en-US" sz="1100" dirty="0" err="1">
                <a:solidFill>
                  <a:srgbClr val="000000"/>
                </a:solidFill>
                <a:latin typeface="Menlo-Regular"/>
              </a:rPr>
              <a:t>:</a:t>
            </a:r>
            <a:r>
              <a:rPr lang="en-US" sz="1100" dirty="0" err="1">
                <a:solidFill>
                  <a:srgbClr val="5C2699"/>
                </a:solidFill>
                <a:latin typeface="Menlo-Regular"/>
              </a:rPr>
              <a:t>SLServiceTypeFacebook</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2E0D6E"/>
                </a:solidFill>
                <a:latin typeface="Menlo-Regular"/>
              </a:rPr>
              <a:t>requestMethod</a:t>
            </a:r>
            <a:r>
              <a:rPr lang="en-US" sz="1100" dirty="0" err="1">
                <a:solidFill>
                  <a:srgbClr val="000000"/>
                </a:solidFill>
                <a:latin typeface="Menlo-Regular"/>
              </a:rPr>
              <a:t>:</a:t>
            </a:r>
            <a:r>
              <a:rPr lang="en-US" sz="1100" dirty="0" err="1">
                <a:solidFill>
                  <a:srgbClr val="2E0D6E"/>
                </a:solidFill>
                <a:latin typeface="Menlo-Regular"/>
              </a:rPr>
              <a:t>SLRequestMethodGET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a:solidFill>
                  <a:srgbClr val="007400"/>
                </a:solidFill>
                <a:latin typeface="Menlo-Regular"/>
              </a:rPr>
              <a:t>// </a:t>
            </a:r>
            <a:r>
              <a:rPr lang="en-US" sz="1100" dirty="0" err="1">
                <a:solidFill>
                  <a:srgbClr val="007400"/>
                </a:solidFill>
                <a:latin typeface="Menlo-Regular"/>
              </a:rPr>
              <a:t>requestMethod:SLRequestMethodPOST</a:t>
            </a:r>
            <a:endParaRPr lang="en-US" sz="1100" dirty="0">
              <a:solidFill>
                <a:srgbClr val="000000"/>
              </a:solidFill>
              <a:latin typeface="Menlo-Regular"/>
            </a:endParaRPr>
          </a:p>
          <a:p>
            <a:pPr marL="0" indent="0">
              <a:buNone/>
            </a:pPr>
            <a:r>
              <a:rPr lang="nl-NL" sz="1100" dirty="0">
                <a:solidFill>
                  <a:srgbClr val="000000"/>
                </a:solidFill>
                <a:latin typeface="Menlo-Regular"/>
              </a:rPr>
              <a:t>                          </a:t>
            </a:r>
            <a:r>
              <a:rPr lang="nl-NL" sz="1100" dirty="0" err="1">
                <a:solidFill>
                  <a:srgbClr val="2E0D6E"/>
                </a:solidFill>
                <a:latin typeface="Menlo-Regular"/>
              </a:rPr>
              <a:t>URL</a:t>
            </a:r>
            <a:r>
              <a:rPr lang="nl-NL" sz="1100" dirty="0" err="1">
                <a:solidFill>
                  <a:srgbClr val="000000"/>
                </a:solidFill>
                <a:latin typeface="Menlo-Regular"/>
              </a:rPr>
              <a:t>:feedURL</a:t>
            </a:r>
            <a:endParaRPr lang="nl-NL"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2E0D6E"/>
                </a:solidFill>
                <a:latin typeface="Menlo-Regular"/>
              </a:rPr>
              <a:t>parameters</a:t>
            </a:r>
            <a:r>
              <a:rPr lang="pt-BR" sz="1100" dirty="0" err="1">
                <a:solidFill>
                  <a:srgbClr val="000000"/>
                </a:solidFill>
                <a:latin typeface="Menlo-Regular"/>
              </a:rPr>
              <a:t>:parameters</a:t>
            </a:r>
            <a:r>
              <a:rPr lang="pt-BR" sz="1100" dirty="0">
                <a:solidFill>
                  <a:srgbClr val="000000"/>
                </a:solidFill>
                <a:latin typeface="Menlo-Regular"/>
              </a:rPr>
              <a:t>]</a:t>
            </a:r>
            <a:r>
              <a:rPr lang="pt-BR" sz="1100" dirty="0" smtClean="0">
                <a:solidFill>
                  <a:srgbClr val="000000"/>
                </a:solidFill>
                <a:latin typeface="Menlo-Regular"/>
              </a:rPr>
              <a:t>;</a:t>
            </a:r>
            <a:endParaRPr lang="pt-BR"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000000"/>
                </a:solidFill>
                <a:latin typeface="Menlo-Regular"/>
              </a:rPr>
              <a:t>feedRequest.</a:t>
            </a:r>
            <a:r>
              <a:rPr lang="pt-BR" sz="1100" dirty="0" err="1">
                <a:solidFill>
                  <a:srgbClr val="5C2699"/>
                </a:solidFill>
                <a:latin typeface="Menlo-Regular"/>
              </a:rPr>
              <a:t>account</a:t>
            </a:r>
            <a:r>
              <a:rPr lang="pt-BR" sz="1100" dirty="0">
                <a:solidFill>
                  <a:srgbClr val="000000"/>
                </a:solidFill>
                <a:latin typeface="Menlo-Regular"/>
              </a:rPr>
              <a:t> = </a:t>
            </a:r>
            <a:r>
              <a:rPr lang="pt-BR" sz="1100" dirty="0" err="1">
                <a:solidFill>
                  <a:srgbClr val="000000"/>
                </a:solidFill>
                <a:latin typeface="Menlo-Regular"/>
              </a:rPr>
              <a:t>facebookAccount</a:t>
            </a:r>
            <a:r>
              <a:rPr lang="pt-BR" sz="1100" dirty="0" smtClean="0">
                <a:solidFill>
                  <a:srgbClr val="000000"/>
                </a:solidFill>
                <a:latin typeface="Menlo-Regular"/>
              </a:rPr>
              <a:t>;</a:t>
            </a:r>
            <a:endParaRPr lang="pt-BR"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000000"/>
                </a:solidFill>
                <a:latin typeface="Menlo-Regular"/>
              </a:rPr>
              <a:t>feedRequest</a:t>
            </a:r>
            <a:r>
              <a:rPr lang="pt-BR" sz="1100" dirty="0">
                <a:solidFill>
                  <a:srgbClr val="000000"/>
                </a:solidFill>
                <a:latin typeface="Menlo-Regular"/>
              </a:rPr>
              <a:t> </a:t>
            </a:r>
            <a:r>
              <a:rPr lang="pt-BR" sz="1100" dirty="0" err="1">
                <a:solidFill>
                  <a:srgbClr val="2E0D6E"/>
                </a:solidFill>
                <a:latin typeface="Menlo-Regular"/>
              </a:rPr>
              <a:t>performRequestWithHandler</a:t>
            </a:r>
            <a:r>
              <a:rPr lang="pt-BR" sz="1100" dirty="0">
                <a:solidFill>
                  <a:srgbClr val="000000"/>
                </a:solidFill>
                <a:latin typeface="Menlo-Regular"/>
              </a:rPr>
              <a:t>:^(</a:t>
            </a:r>
            <a:r>
              <a:rPr lang="pt-BR" sz="1100" dirty="0" err="1">
                <a:solidFill>
                  <a:srgbClr val="5C2699"/>
                </a:solidFill>
                <a:latin typeface="Menlo-Regular"/>
              </a:rPr>
              <a:t>NSData</a:t>
            </a:r>
            <a:r>
              <a:rPr lang="pt-BR" sz="1100" dirty="0">
                <a:solidFill>
                  <a:srgbClr val="000000"/>
                </a:solidFill>
                <a:latin typeface="Menlo-Regular"/>
              </a:rPr>
              <a:t> *</a:t>
            </a:r>
            <a:r>
              <a:rPr lang="pt-BR" sz="1100" dirty="0" err="1">
                <a:solidFill>
                  <a:srgbClr val="000000"/>
                </a:solidFill>
                <a:latin typeface="Menlo-Regular"/>
              </a:rPr>
              <a:t>responseData</a:t>
            </a:r>
            <a:r>
              <a:rPr lang="pt-BR" sz="1100" dirty="0">
                <a:solidFill>
                  <a:srgbClr val="000000"/>
                </a:solidFill>
                <a:latin typeface="Menlo-Regular"/>
              </a:rPr>
              <a:t>,</a:t>
            </a:r>
          </a:p>
          <a:p>
            <a:pPr marL="0" indent="0">
              <a:buNone/>
            </a:pPr>
            <a:r>
              <a:rPr lang="nl-NL" sz="1100" dirty="0">
                <a:solidFill>
                  <a:srgbClr val="000000"/>
                </a:solidFill>
                <a:latin typeface="Menlo-Regular"/>
              </a:rPr>
              <a:t>                                         </a:t>
            </a:r>
            <a:r>
              <a:rPr lang="nl-NL" sz="1100" dirty="0" err="1">
                <a:solidFill>
                  <a:srgbClr val="5C2699"/>
                </a:solidFill>
                <a:latin typeface="Menlo-Regular"/>
              </a:rPr>
              <a:t>NSHTTPURLResponse</a:t>
            </a:r>
            <a:r>
              <a:rPr lang="nl-NL" sz="1100" dirty="0">
                <a:solidFill>
                  <a:srgbClr val="000000"/>
                </a:solidFill>
                <a:latin typeface="Menlo-Regular"/>
              </a:rPr>
              <a:t> *</a:t>
            </a:r>
            <a:r>
              <a:rPr lang="nl-NL" sz="1100" dirty="0" err="1">
                <a:solidFill>
                  <a:srgbClr val="000000"/>
                </a:solidFill>
                <a:latin typeface="Menlo-Regular"/>
              </a:rPr>
              <a:t>urlResponse</a:t>
            </a:r>
            <a:r>
              <a:rPr lang="nl-NL" sz="1100" dirty="0">
                <a:solidFill>
                  <a:srgbClr val="000000"/>
                </a:solidFill>
                <a:latin typeface="Menlo-Regular"/>
              </a:rPr>
              <a:t>, </a:t>
            </a:r>
            <a:r>
              <a:rPr lang="nl-NL" sz="1100" dirty="0" err="1">
                <a:solidFill>
                  <a:srgbClr val="5C2699"/>
                </a:solidFill>
                <a:latin typeface="Menlo-Regular"/>
              </a:rPr>
              <a:t>NSError</a:t>
            </a:r>
            <a:r>
              <a:rPr lang="nl-NL" sz="1100" dirty="0">
                <a:solidFill>
                  <a:srgbClr val="000000"/>
                </a:solidFill>
                <a:latin typeface="Menlo-Regular"/>
              </a:rPr>
              <a:t> *error)</a:t>
            </a:r>
          </a:p>
          <a:p>
            <a:pPr marL="0" indent="0">
              <a:buNone/>
            </a:pPr>
            <a:r>
              <a:rPr lang="nl-NL" sz="1100" dirty="0">
                <a:solidFill>
                  <a:srgbClr val="000000"/>
                </a:solidFill>
                <a:latin typeface="Menlo-Regular"/>
              </a:rPr>
              <a:t>     {</a:t>
            </a:r>
          </a:p>
          <a:p>
            <a:pPr marL="0" indent="0">
              <a:buNone/>
            </a:pPr>
            <a:r>
              <a:rPr lang="nl-NL" sz="1100" dirty="0">
                <a:solidFill>
                  <a:srgbClr val="000000"/>
                </a:solidFill>
                <a:latin typeface="Menlo-Regular"/>
              </a:rPr>
              <a:t>     </a:t>
            </a:r>
            <a:r>
              <a:rPr lang="nl-NL" sz="1100" dirty="0">
                <a:solidFill>
                  <a:srgbClr val="007400"/>
                </a:solidFill>
                <a:latin typeface="Menlo-Regular"/>
              </a:rPr>
              <a:t>// Handle </a:t>
            </a:r>
            <a:r>
              <a:rPr lang="nl-NL" sz="1100" dirty="0" smtClean="0">
                <a:solidFill>
                  <a:srgbClr val="007400"/>
                </a:solidFill>
                <a:latin typeface="Menlo-Regular"/>
              </a:rPr>
              <a:t>response</a:t>
            </a:r>
            <a:endParaRPr lang="nl-NL" sz="1100" dirty="0">
              <a:solidFill>
                <a:srgbClr val="000000"/>
              </a:solidFill>
              <a:latin typeface="Menlo-Regular"/>
            </a:endParaRPr>
          </a:p>
          <a:p>
            <a:pPr marL="0" indent="0">
              <a:buNone/>
            </a:pPr>
            <a:r>
              <a:rPr lang="nl-NL" sz="1100" dirty="0">
                <a:solidFill>
                  <a:srgbClr val="000000"/>
                </a:solidFill>
                <a:latin typeface="Menlo-Regular"/>
              </a:rPr>
              <a:t>         </a:t>
            </a:r>
            <a:r>
              <a:rPr lang="nl-NL" sz="1100" dirty="0" err="1">
                <a:solidFill>
                  <a:srgbClr val="5C2699"/>
                </a:solidFill>
                <a:latin typeface="Menlo-Regular"/>
              </a:rPr>
              <a:t>NSString</a:t>
            </a:r>
            <a:r>
              <a:rPr lang="nl-NL" sz="1100" dirty="0">
                <a:solidFill>
                  <a:srgbClr val="000000"/>
                </a:solidFill>
                <a:latin typeface="Menlo-Regular"/>
              </a:rPr>
              <a:t> *response = [[</a:t>
            </a:r>
            <a:r>
              <a:rPr lang="nl-NL" sz="1100" dirty="0" err="1">
                <a:solidFill>
                  <a:srgbClr val="5C2699"/>
                </a:solidFill>
                <a:latin typeface="Menlo-Regular"/>
              </a:rPr>
              <a:t>NSString</a:t>
            </a:r>
            <a:r>
              <a:rPr lang="nl-NL" sz="1100" dirty="0">
                <a:solidFill>
                  <a:srgbClr val="000000"/>
                </a:solidFill>
                <a:latin typeface="Menlo-Regular"/>
              </a:rPr>
              <a:t> </a:t>
            </a:r>
            <a:r>
              <a:rPr lang="nl-NL" sz="1100" dirty="0" err="1">
                <a:solidFill>
                  <a:srgbClr val="2E0D6E"/>
                </a:solidFill>
                <a:latin typeface="Menlo-Regular"/>
              </a:rPr>
              <a:t>alloc</a:t>
            </a:r>
            <a:r>
              <a:rPr lang="nl-NL" sz="1100" dirty="0">
                <a:solidFill>
                  <a:srgbClr val="000000"/>
                </a:solidFill>
                <a:latin typeface="Menlo-Regular"/>
              </a:rPr>
              <a:t>] </a:t>
            </a:r>
            <a:r>
              <a:rPr lang="nl-NL" sz="1100" dirty="0" err="1">
                <a:solidFill>
                  <a:srgbClr val="2E0D6E"/>
                </a:solidFill>
                <a:latin typeface="Menlo-Regular"/>
              </a:rPr>
              <a:t>initWithData</a:t>
            </a:r>
            <a:r>
              <a:rPr lang="nl-NL" sz="1100" dirty="0" err="1">
                <a:solidFill>
                  <a:srgbClr val="000000"/>
                </a:solidFill>
                <a:latin typeface="Menlo-Regular"/>
              </a:rPr>
              <a:t>:responseData</a:t>
            </a:r>
            <a:r>
              <a:rPr lang="nl-NL" sz="1100" dirty="0">
                <a:solidFill>
                  <a:srgbClr val="000000"/>
                </a:solidFill>
                <a:latin typeface="Menlo-Regular"/>
              </a:rPr>
              <a:t> </a:t>
            </a:r>
            <a:endParaRPr lang="nl-NL" sz="1100" dirty="0" smtClean="0">
              <a:solidFill>
                <a:srgbClr val="000000"/>
              </a:solidFill>
              <a:latin typeface="Menlo-Regular"/>
            </a:endParaRPr>
          </a:p>
          <a:p>
            <a:pPr marL="0" indent="0">
              <a:buNone/>
            </a:pPr>
            <a:r>
              <a:rPr lang="nl-NL" sz="1100" dirty="0">
                <a:solidFill>
                  <a:srgbClr val="000000"/>
                </a:solidFill>
                <a:latin typeface="Menlo-Regular"/>
              </a:rPr>
              <a:t>	</a:t>
            </a:r>
            <a:r>
              <a:rPr lang="nl-NL" sz="1100" dirty="0" smtClean="0">
                <a:solidFill>
                  <a:srgbClr val="2E0D6E"/>
                </a:solidFill>
                <a:latin typeface="Menlo-Regular"/>
              </a:rPr>
              <a:t>encoding</a:t>
            </a:r>
            <a:r>
              <a:rPr lang="nl-NL" sz="1100" dirty="0" smtClean="0">
                <a:solidFill>
                  <a:srgbClr val="000000"/>
                </a:solidFill>
                <a:latin typeface="Menlo-Regular"/>
              </a:rPr>
              <a:t>:</a:t>
            </a:r>
            <a:r>
              <a:rPr lang="nl-NL" sz="1100" dirty="0" smtClean="0">
                <a:solidFill>
                  <a:srgbClr val="2E0D6E"/>
                </a:solidFill>
                <a:latin typeface="Menlo-Regular"/>
              </a:rPr>
              <a:t>NSUTF8StringEncoding</a:t>
            </a:r>
            <a:r>
              <a:rPr lang="nl-NL" sz="1100" dirty="0">
                <a:solidFill>
                  <a:srgbClr val="000000"/>
                </a:solidFill>
                <a:latin typeface="Menlo-Regular"/>
              </a:rPr>
              <a:t>];</a:t>
            </a:r>
          </a:p>
          <a:p>
            <a:pPr marL="0" indent="0">
              <a:buNone/>
            </a:pPr>
            <a:r>
              <a:rPr lang="nl-NL" sz="1100" dirty="0">
                <a:solidFill>
                  <a:srgbClr val="000000"/>
                </a:solidFill>
                <a:latin typeface="Menlo-Regular"/>
              </a:rPr>
              <a:t>         </a:t>
            </a:r>
            <a:r>
              <a:rPr lang="nl-NL" sz="1100" dirty="0" err="1">
                <a:solidFill>
                  <a:srgbClr val="2E0D6E"/>
                </a:solidFill>
                <a:latin typeface="Menlo-Regular"/>
              </a:rPr>
              <a:t>NSLog</a:t>
            </a:r>
            <a:r>
              <a:rPr lang="nl-NL" sz="1100" dirty="0">
                <a:solidFill>
                  <a:srgbClr val="000000"/>
                </a:solidFill>
                <a:latin typeface="Menlo-Regular"/>
              </a:rPr>
              <a:t>(</a:t>
            </a:r>
            <a:r>
              <a:rPr lang="nl-NL" sz="1100" dirty="0">
                <a:solidFill>
                  <a:srgbClr val="C41A16"/>
                </a:solidFill>
                <a:latin typeface="Menlo-Regular"/>
              </a:rPr>
              <a:t>@"</a:t>
            </a:r>
            <a:r>
              <a:rPr lang="nl-NL" sz="1100" dirty="0" err="1">
                <a:solidFill>
                  <a:srgbClr val="C41A16"/>
                </a:solidFill>
                <a:latin typeface="Menlo-Regular"/>
              </a:rPr>
              <a:t>feedRequest</a:t>
            </a:r>
            <a:r>
              <a:rPr lang="nl-NL" sz="1100" dirty="0">
                <a:solidFill>
                  <a:srgbClr val="C41A16"/>
                </a:solidFill>
                <a:latin typeface="Menlo-Regular"/>
              </a:rPr>
              <a:t> response, status code: %d, data:%@"</a:t>
            </a:r>
            <a:r>
              <a:rPr lang="nl-NL" sz="1100" dirty="0">
                <a:solidFill>
                  <a:srgbClr val="000000"/>
                </a:solidFill>
                <a:latin typeface="Menlo-Regular"/>
              </a:rPr>
              <a:t>, </a:t>
            </a:r>
            <a:r>
              <a:rPr lang="nl-NL" sz="1100" dirty="0" err="1">
                <a:solidFill>
                  <a:srgbClr val="000000"/>
                </a:solidFill>
                <a:latin typeface="Menlo-Regular"/>
              </a:rPr>
              <a:t>urlResponse.</a:t>
            </a:r>
            <a:r>
              <a:rPr lang="nl-NL" sz="1100" dirty="0" err="1">
                <a:solidFill>
                  <a:srgbClr val="2E0D6E"/>
                </a:solidFill>
                <a:latin typeface="Menlo-Regular"/>
              </a:rPr>
              <a:t>statusCode</a:t>
            </a:r>
            <a:r>
              <a:rPr lang="nl-NL" sz="1100" dirty="0">
                <a:solidFill>
                  <a:srgbClr val="000000"/>
                </a:solidFill>
                <a:latin typeface="Menlo-Regular"/>
              </a:rPr>
              <a:t>, </a:t>
            </a:r>
            <a:endParaRPr lang="nl-NL" sz="1100" dirty="0" smtClean="0">
              <a:solidFill>
                <a:srgbClr val="000000"/>
              </a:solidFill>
              <a:latin typeface="Menlo-Regular"/>
            </a:endParaRPr>
          </a:p>
          <a:p>
            <a:pPr marL="0" indent="0">
              <a:buNone/>
            </a:pPr>
            <a:r>
              <a:rPr lang="nl-NL" sz="1100" dirty="0">
                <a:solidFill>
                  <a:srgbClr val="000000"/>
                </a:solidFill>
                <a:latin typeface="Menlo-Regular"/>
              </a:rPr>
              <a:t>	</a:t>
            </a:r>
            <a:r>
              <a:rPr lang="nl-NL" sz="1100" dirty="0" smtClean="0">
                <a:solidFill>
                  <a:srgbClr val="000000"/>
                </a:solidFill>
                <a:latin typeface="Menlo-Regular"/>
              </a:rPr>
              <a:t>response</a:t>
            </a:r>
            <a:r>
              <a:rPr lang="nl-NL" sz="1100" dirty="0">
                <a:solidFill>
                  <a:srgbClr val="000000"/>
                </a:solidFill>
                <a:latin typeface="Menlo-Regular"/>
              </a:rPr>
              <a:t>);</a:t>
            </a:r>
          </a:p>
          <a:p>
            <a:pPr marL="0" indent="0">
              <a:buNone/>
            </a:pPr>
            <a:r>
              <a:rPr lang="nl-NL" sz="1100" dirty="0">
                <a:solidFill>
                  <a:srgbClr val="000000"/>
                </a:solidFill>
                <a:latin typeface="Menlo-Regular"/>
              </a:rPr>
              <a:t>     }];</a:t>
            </a:r>
          </a:p>
          <a:p>
            <a:pPr marL="0" indent="0">
              <a:buNone/>
            </a:pPr>
            <a:endParaRPr lang="en-US" sz="1100" dirty="0"/>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210321941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idx="12"/>
          </p:nvPr>
        </p:nvSpPr>
        <p:spPr/>
        <p:txBody>
          <a:bodyPr/>
          <a:lstStyle/>
          <a:p>
            <a:fld id="{EAD90CEC-98CE-2247-90D7-3890F5C0034F}" type="slidenum">
              <a:rPr lang="en-US"/>
              <a:pPr/>
              <a:t>80</a:t>
            </a:fld>
            <a:endParaRPr lang="en-US"/>
          </a:p>
        </p:txBody>
      </p:sp>
      <p:sp>
        <p:nvSpPr>
          <p:cNvPr id="3174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Contributions </a:t>
            </a:r>
          </a:p>
        </p:txBody>
      </p:sp>
      <p:sp>
        <p:nvSpPr>
          <p:cNvPr id="31746"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Design/Impl. with four simultaneous goals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Fine granularity offloading</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Mutli-threading support</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Field based DSM coherency</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7300978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783"/>
          </a:xfrm>
        </p:spPr>
        <p:txBody>
          <a:bodyPr>
            <a:normAutofit fontScale="90000"/>
          </a:bodyPr>
          <a:lstStyle/>
          <a:p>
            <a:r>
              <a:rPr lang="en-US" dirty="0" err="1" smtClean="0"/>
              <a:t>mCloud</a:t>
            </a:r>
            <a:r>
              <a:rPr lang="en-US" dirty="0" smtClean="0"/>
              <a:t> Programming Model: Odessa</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81</a:t>
            </a:fld>
            <a:endParaRPr lang="en-US">
              <a:solidFill>
                <a:prstClr val="black">
                  <a:tint val="75000"/>
                </a:prstClr>
              </a:solidFill>
              <a:latin typeface="Calibri"/>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072" y="1981200"/>
            <a:ext cx="3233748" cy="41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11" y="2133600"/>
            <a:ext cx="2074289" cy="42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95300" y="6400800"/>
            <a:ext cx="2019300" cy="457200"/>
          </a:xfrm>
          <a:prstGeom prst="roundRect">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anchor="b"/>
          <a:lstStyle/>
          <a:p>
            <a:pPr algn="ctr" defTabSz="914400">
              <a:lnSpc>
                <a:spcPct val="60000"/>
              </a:lnSpc>
              <a:spcBef>
                <a:spcPts val="864"/>
              </a:spcBef>
            </a:pPr>
            <a:r>
              <a:rPr lang="en-US" sz="2000" b="1" dirty="0">
                <a:solidFill>
                  <a:prstClr val="black">
                    <a:hueOff val="0"/>
                    <a:satOff val="0"/>
                    <a:lumOff val="0"/>
                    <a:alphaOff val="0"/>
                  </a:prstClr>
                </a:solidFill>
                <a:latin typeface="Calibri"/>
              </a:rPr>
              <a:t>Face Recognition</a:t>
            </a:r>
          </a:p>
        </p:txBody>
      </p:sp>
      <p:sp>
        <p:nvSpPr>
          <p:cNvPr id="10" name="Rounded Rectangle 9"/>
          <p:cNvSpPr/>
          <p:nvPr/>
        </p:nvSpPr>
        <p:spPr>
          <a:xfrm>
            <a:off x="6096000" y="6400800"/>
            <a:ext cx="2667000" cy="457200"/>
          </a:xfrm>
          <a:prstGeom prst="roundRect">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anchor="b"/>
          <a:lstStyle/>
          <a:p>
            <a:pPr algn="ctr" defTabSz="914400">
              <a:lnSpc>
                <a:spcPct val="60000"/>
              </a:lnSpc>
              <a:spcBef>
                <a:spcPts val="864"/>
              </a:spcBef>
            </a:pPr>
            <a:r>
              <a:rPr lang="en-US" sz="2000" b="1" dirty="0">
                <a:solidFill>
                  <a:prstClr val="black">
                    <a:hueOff val="0"/>
                    <a:satOff val="0"/>
                    <a:lumOff val="0"/>
                    <a:alphaOff val="0"/>
                  </a:prstClr>
                </a:solidFill>
                <a:latin typeface="Calibri"/>
              </a:rPr>
              <a:t>Gesture Recognition</a:t>
            </a:r>
          </a:p>
        </p:txBody>
      </p:sp>
      <p:grpSp>
        <p:nvGrpSpPr>
          <p:cNvPr id="11" name="Group 5"/>
          <p:cNvGrpSpPr/>
          <p:nvPr/>
        </p:nvGrpSpPr>
        <p:grpSpPr>
          <a:xfrm>
            <a:off x="609600" y="2863644"/>
            <a:ext cx="8205020" cy="2775156"/>
            <a:chOff x="838200" y="2406444"/>
            <a:chExt cx="8205020" cy="2775156"/>
          </a:xfrm>
        </p:grpSpPr>
        <p:grpSp>
          <p:nvGrpSpPr>
            <p:cNvPr id="12" name="Group 3"/>
            <p:cNvGrpSpPr/>
            <p:nvPr/>
          </p:nvGrpSpPr>
          <p:grpSpPr>
            <a:xfrm>
              <a:off x="838200" y="2406444"/>
              <a:ext cx="8205020" cy="2775156"/>
              <a:chOff x="838200" y="2406444"/>
              <a:chExt cx="8205020" cy="2775156"/>
            </a:xfrm>
          </p:grpSpPr>
          <p:sp>
            <p:nvSpPr>
              <p:cNvPr id="14" name="Oval 13"/>
              <p:cNvSpPr/>
              <p:nvPr/>
            </p:nvSpPr>
            <p:spPr>
              <a:xfrm>
                <a:off x="838200" y="2895600"/>
                <a:ext cx="1828800" cy="6075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5" name="Oval 14"/>
              <p:cNvSpPr/>
              <p:nvPr/>
            </p:nvSpPr>
            <p:spPr>
              <a:xfrm>
                <a:off x="3810000" y="2406444"/>
                <a:ext cx="1364960" cy="5653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6" name="Oval 15"/>
              <p:cNvSpPr/>
              <p:nvPr/>
            </p:nvSpPr>
            <p:spPr>
              <a:xfrm>
                <a:off x="3810000" y="3748548"/>
                <a:ext cx="1364959" cy="4891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7" name="Oval 16"/>
              <p:cNvSpPr/>
              <p:nvPr/>
            </p:nvSpPr>
            <p:spPr>
              <a:xfrm>
                <a:off x="3810000" y="4692444"/>
                <a:ext cx="1364959" cy="4891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8" name="Oval 17"/>
              <p:cNvSpPr/>
              <p:nvPr/>
            </p:nvSpPr>
            <p:spPr>
              <a:xfrm>
                <a:off x="5715000" y="3352800"/>
                <a:ext cx="1711346"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9" name="Oval 18"/>
              <p:cNvSpPr/>
              <p:nvPr/>
            </p:nvSpPr>
            <p:spPr>
              <a:xfrm>
                <a:off x="7772400" y="3245874"/>
                <a:ext cx="1270820" cy="79272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grpSp>
        <p:sp>
          <p:nvSpPr>
            <p:cNvPr id="13" name="Oval 12"/>
            <p:cNvSpPr/>
            <p:nvPr/>
          </p:nvSpPr>
          <p:spPr>
            <a:xfrm>
              <a:off x="838200" y="4343400"/>
              <a:ext cx="1828800" cy="6075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grpSp>
      <p:grpSp>
        <p:nvGrpSpPr>
          <p:cNvPr id="20" name="Group 7"/>
          <p:cNvGrpSpPr/>
          <p:nvPr/>
        </p:nvGrpSpPr>
        <p:grpSpPr>
          <a:xfrm>
            <a:off x="5715000" y="2514600"/>
            <a:ext cx="3048000" cy="1141982"/>
            <a:chOff x="5867400" y="2057400"/>
            <a:chExt cx="3048000" cy="1141982"/>
          </a:xfrm>
        </p:grpSpPr>
        <p:cxnSp>
          <p:nvCxnSpPr>
            <p:cNvPr id="21" name="Straight Arrow Connector 20"/>
            <p:cNvCxnSpPr/>
            <p:nvPr/>
          </p:nvCxnSpPr>
          <p:spPr>
            <a:xfrm>
              <a:off x="5867400" y="2057400"/>
              <a:ext cx="0" cy="1141982"/>
            </a:xfrm>
            <a:prstGeom prst="straightConnector1">
              <a:avLst/>
            </a:prstGeom>
            <a:ln w="63500">
              <a:solidFill>
                <a:srgbClr val="0000F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15400" y="2057400"/>
              <a:ext cx="0" cy="1141982"/>
            </a:xfrm>
            <a:prstGeom prst="straightConnector1">
              <a:avLst/>
            </a:prstGeom>
            <a:ln w="63500">
              <a:solidFill>
                <a:srgbClr val="0000F6"/>
              </a:solidFill>
              <a:tailEnd type="arrow"/>
            </a:ln>
          </p:spPr>
          <p:style>
            <a:lnRef idx="1">
              <a:schemeClr val="accent1"/>
            </a:lnRef>
            <a:fillRef idx="0">
              <a:schemeClr val="accent1"/>
            </a:fillRef>
            <a:effectRef idx="0">
              <a:schemeClr val="accent1"/>
            </a:effectRef>
            <a:fontRef idx="minor">
              <a:schemeClr val="tx1"/>
            </a:fontRef>
          </p:style>
        </p:cxnSp>
      </p:grpSp>
      <p:sp>
        <p:nvSpPr>
          <p:cNvPr id="24" name="Footer Placeholder 2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286000"/>
            <a:ext cx="159601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971800" y="6400800"/>
            <a:ext cx="2667000" cy="457200"/>
          </a:xfrm>
          <a:prstGeom prst="roundRect">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anchor="b"/>
          <a:lstStyle/>
          <a:p>
            <a:pPr algn="ctr" defTabSz="914400">
              <a:lnSpc>
                <a:spcPct val="60000"/>
              </a:lnSpc>
              <a:spcBef>
                <a:spcPts val="864"/>
              </a:spcBef>
            </a:pPr>
            <a:r>
              <a:rPr lang="en-US" sz="2000" b="1" dirty="0">
                <a:solidFill>
                  <a:prstClr val="black">
                    <a:hueOff val="0"/>
                    <a:satOff val="0"/>
                    <a:lumOff val="0"/>
                    <a:alphaOff val="0"/>
                  </a:prstClr>
                </a:solidFill>
                <a:latin typeface="Calibri"/>
              </a:rPr>
              <a:t>Object Pose Estimation</a:t>
            </a:r>
          </a:p>
        </p:txBody>
      </p:sp>
      <p:sp>
        <p:nvSpPr>
          <p:cNvPr id="25" name="TextBox 24"/>
          <p:cNvSpPr txBox="1"/>
          <p:nvPr/>
        </p:nvSpPr>
        <p:spPr>
          <a:xfrm>
            <a:off x="6637003" y="5946362"/>
            <a:ext cx="2532214" cy="276999"/>
          </a:xfrm>
          <a:prstGeom prst="rect">
            <a:avLst/>
          </a:prstGeom>
          <a:noFill/>
        </p:spPr>
        <p:txBody>
          <a:bodyPr wrap="none" rtlCol="0">
            <a:spAutoFit/>
          </a:bodyPr>
          <a:lstStyle/>
          <a:p>
            <a:r>
              <a:rPr lang="en-US" sz="1200" dirty="0" smtClean="0"/>
              <a:t>Source: Odessa </a:t>
            </a:r>
            <a:r>
              <a:rPr lang="en-US" sz="1200" dirty="0" err="1" smtClean="0"/>
              <a:t>Mobisys</a:t>
            </a:r>
            <a:r>
              <a:rPr lang="en-US" sz="1200" dirty="0" smtClean="0"/>
              <a:t> presentation</a:t>
            </a:r>
            <a:endParaRPr lang="en-US" sz="1200" dirty="0"/>
          </a:p>
        </p:txBody>
      </p:sp>
      <p:sp>
        <p:nvSpPr>
          <p:cNvPr id="23" name="Date Placeholder 2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
        <p:nvSpPr>
          <p:cNvPr id="3" name="Content Placeholder 2"/>
          <p:cNvSpPr>
            <a:spLocks noGrp="1"/>
          </p:cNvSpPr>
          <p:nvPr>
            <p:ph idx="1"/>
          </p:nvPr>
        </p:nvSpPr>
        <p:spPr>
          <a:xfrm>
            <a:off x="213895" y="1176420"/>
            <a:ext cx="8930105" cy="957179"/>
          </a:xfrm>
        </p:spPr>
        <p:txBody>
          <a:bodyPr>
            <a:noAutofit/>
          </a:bodyPr>
          <a:lstStyle/>
          <a:p>
            <a:r>
              <a:rPr lang="en-US" sz="2000" dirty="0" smtClean="0"/>
              <a:t>Data flow graph: vertices are stages; edges are connectors; stages share </a:t>
            </a:r>
            <a:r>
              <a:rPr lang="en-US" sz="2000" dirty="0" smtClean="0"/>
              <a:t>nothing; </a:t>
            </a:r>
          </a:p>
          <a:p>
            <a:r>
              <a:rPr lang="en-US" sz="2000" dirty="0" smtClean="0"/>
              <a:t>Sprout: distributed streaming processing system with data and pipeline parallelism   </a:t>
            </a:r>
            <a:endParaRPr lang="en-US" sz="2000" dirty="0"/>
          </a:p>
        </p:txBody>
      </p:sp>
    </p:spTree>
    <p:extLst>
      <p:ext uri="{BB962C8B-B14F-4D97-AF65-F5344CB8AC3E}">
        <p14:creationId xmlns:p14="http://schemas.microsoft.com/office/powerpoint/2010/main" val="2224464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par>
                                <p:cTn id="12" presetID="14"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Odessa (Cont’d)</a:t>
            </a:r>
            <a:endParaRPr lang="en-US" dirty="0"/>
          </a:p>
        </p:txBody>
      </p:sp>
      <p:sp>
        <p:nvSpPr>
          <p:cNvPr id="3" name="Content Placeholder 2"/>
          <p:cNvSpPr>
            <a:spLocks noGrp="1"/>
          </p:cNvSpPr>
          <p:nvPr>
            <p:ph idx="1"/>
          </p:nvPr>
        </p:nvSpPr>
        <p:spPr>
          <a:xfrm>
            <a:off x="457200" y="1524000"/>
            <a:ext cx="8229600" cy="457200"/>
          </a:xfrm>
        </p:spPr>
        <p:txBody>
          <a:bodyPr>
            <a:normAutofit fontScale="85000" lnSpcReduction="20000"/>
          </a:bodyPr>
          <a:lstStyle/>
          <a:p>
            <a:r>
              <a:rPr lang="en-US" dirty="0" smtClean="0"/>
              <a:t>Offloading </a:t>
            </a:r>
            <a:r>
              <a:rPr lang="en-US" dirty="0" err="1" smtClean="0"/>
              <a:t>DEcision</a:t>
            </a:r>
            <a:r>
              <a:rPr lang="en-US" dirty="0" smtClean="0"/>
              <a:t> System for Streaming Applications</a:t>
            </a:r>
          </a:p>
        </p:txBody>
      </p:sp>
      <p:pic>
        <p:nvPicPr>
          <p:cNvPr id="2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801"/>
          <a:stretch/>
        </p:blipFill>
        <p:spPr bwMode="auto">
          <a:xfrm>
            <a:off x="4191000" y="4393704"/>
            <a:ext cx="4590288" cy="2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0590"/>
          <a:stretch/>
        </p:blipFill>
        <p:spPr bwMode="auto">
          <a:xfrm>
            <a:off x="4184904" y="2462037"/>
            <a:ext cx="4654296" cy="15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직선 화살표 연결선 36"/>
          <p:cNvCxnSpPr/>
          <p:nvPr/>
        </p:nvCxnSpPr>
        <p:spPr>
          <a:xfrm flipV="1">
            <a:off x="6337968" y="3907904"/>
            <a:ext cx="0" cy="782434"/>
          </a:xfrm>
          <a:prstGeom prst="straightConnector1">
            <a:avLst/>
          </a:prstGeom>
          <a:ln w="88900">
            <a:solidFill>
              <a:schemeClr val="tx1">
                <a:lumMod val="95000"/>
                <a:lumOff val="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6200" y="2286000"/>
            <a:ext cx="9067801" cy="4489222"/>
            <a:chOff x="228600" y="2180928"/>
            <a:chExt cx="8896093" cy="4489222"/>
          </a:xfrm>
        </p:grpSpPr>
        <p:cxnSp>
          <p:nvCxnSpPr>
            <p:cNvPr id="33" name="직선 연결선 145"/>
            <p:cNvCxnSpPr/>
            <p:nvPr/>
          </p:nvCxnSpPr>
          <p:spPr>
            <a:xfrm>
              <a:off x="2064296" y="4288632"/>
              <a:ext cx="6464408" cy="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
          <p:nvSpPr>
            <p:cNvPr id="34" name="구름 151"/>
            <p:cNvSpPr/>
            <p:nvPr/>
          </p:nvSpPr>
          <p:spPr>
            <a:xfrm>
              <a:off x="228600" y="3831432"/>
              <a:ext cx="2195736" cy="864096"/>
            </a:xfrm>
            <a:prstGeom prst="cloud">
              <a:avLst/>
            </a:prstGeom>
            <a:solidFill>
              <a:schemeClr val="accent1">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pic>
          <p:nvPicPr>
            <p:cNvPr id="35" name="Picture 27" descr="j0434845.png"/>
            <p:cNvPicPr>
              <a:picLocks noChangeAspect="1"/>
            </p:cNvPicPr>
            <p:nvPr/>
          </p:nvPicPr>
          <p:blipFill>
            <a:blip r:embed="rId5" cstate="print"/>
            <a:stretch>
              <a:fillRect/>
            </a:stretch>
          </p:blipFill>
          <p:spPr>
            <a:xfrm>
              <a:off x="8224592" y="2180928"/>
              <a:ext cx="900101" cy="936104"/>
            </a:xfrm>
            <a:prstGeom prst="rect">
              <a:avLst/>
            </a:prstGeom>
          </p:spPr>
        </p:pic>
        <p:pic>
          <p:nvPicPr>
            <p:cNvPr id="36" name="Picture 27" descr="j0439836.png"/>
            <p:cNvPicPr>
              <a:picLocks noChangeAspect="1"/>
            </p:cNvPicPr>
            <p:nvPr/>
          </p:nvPicPr>
          <p:blipFill>
            <a:blip r:embed="rId6" cstate="print"/>
            <a:stretch>
              <a:fillRect/>
            </a:stretch>
          </p:blipFill>
          <p:spPr>
            <a:xfrm>
              <a:off x="8116039" y="5913558"/>
              <a:ext cx="915756" cy="756592"/>
            </a:xfrm>
            <a:prstGeom prst="rect">
              <a:avLst/>
            </a:prstGeom>
          </p:spPr>
        </p:pic>
        <p:sp>
          <p:nvSpPr>
            <p:cNvPr id="37" name="TextBox 36"/>
            <p:cNvSpPr txBox="1"/>
            <p:nvPr/>
          </p:nvSpPr>
          <p:spPr>
            <a:xfrm>
              <a:off x="751900" y="4128374"/>
              <a:ext cx="1312397" cy="313932"/>
            </a:xfrm>
            <a:prstGeom prst="rect">
              <a:avLst/>
            </a:prstGeom>
            <a:noFill/>
          </p:spPr>
          <p:txBody>
            <a:bodyPr wrap="square" rtlCol="0">
              <a:spAutoFit/>
            </a:bodyPr>
            <a:lstStyle/>
            <a:p>
              <a:pPr defTabSz="914400"/>
              <a:r>
                <a:rPr lang="en-US" altLang="ko-KR" b="1" i="1" dirty="0">
                  <a:solidFill>
                    <a:prstClr val="black"/>
                  </a:solidFill>
                  <a:latin typeface="Trebuchet MS" pitchFamily="34" charset="0"/>
                  <a:ea typeface="맑은 고딕"/>
                </a:rPr>
                <a:t>Network</a:t>
              </a:r>
              <a:endParaRPr lang="ko-KR" altLang="en-US" b="1" i="1" dirty="0">
                <a:solidFill>
                  <a:prstClr val="black"/>
                </a:solidFill>
                <a:latin typeface="Trebuchet MS" pitchFamily="34" charset="0"/>
                <a:ea typeface="맑은 고딕"/>
              </a:endParaRPr>
            </a:p>
          </p:txBody>
        </p:sp>
      </p:grpSp>
      <p:grpSp>
        <p:nvGrpSpPr>
          <p:cNvPr id="41" name="Group 40"/>
          <p:cNvGrpSpPr/>
          <p:nvPr/>
        </p:nvGrpSpPr>
        <p:grpSpPr>
          <a:xfrm>
            <a:off x="2209800" y="4585716"/>
            <a:ext cx="2084832" cy="1648968"/>
            <a:chOff x="2209800" y="4776216"/>
            <a:chExt cx="2084832" cy="1648968"/>
          </a:xfrm>
        </p:grpSpPr>
        <p:sp>
          <p:nvSpPr>
            <p:cNvPr id="42" name="Rectangle 41"/>
            <p:cNvSpPr/>
            <p:nvPr/>
          </p:nvSpPr>
          <p:spPr>
            <a:xfrm>
              <a:off x="2209800" y="4776216"/>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Application</a:t>
              </a:r>
            </a:p>
          </p:txBody>
        </p:sp>
        <p:sp>
          <p:nvSpPr>
            <p:cNvPr id="43" name="Rectangle 42"/>
            <p:cNvSpPr/>
            <p:nvPr/>
          </p:nvSpPr>
          <p:spPr>
            <a:xfrm>
              <a:off x="2209800" y="5815584"/>
              <a:ext cx="2084832" cy="329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Sprout</a:t>
              </a:r>
            </a:p>
          </p:txBody>
        </p:sp>
        <p:sp>
          <p:nvSpPr>
            <p:cNvPr id="44" name="Rectangle 43"/>
            <p:cNvSpPr/>
            <p:nvPr/>
          </p:nvSpPr>
          <p:spPr>
            <a:xfrm>
              <a:off x="2209800" y="5094476"/>
              <a:ext cx="2084832" cy="721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Odessa</a:t>
              </a:r>
            </a:p>
          </p:txBody>
        </p:sp>
        <p:sp>
          <p:nvSpPr>
            <p:cNvPr id="45" name="Rectangle 44"/>
            <p:cNvSpPr/>
            <p:nvPr/>
          </p:nvSpPr>
          <p:spPr>
            <a:xfrm>
              <a:off x="2209800" y="6096000"/>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Mobile Device</a:t>
              </a:r>
            </a:p>
          </p:txBody>
        </p:sp>
      </p:grpSp>
      <p:grpSp>
        <p:nvGrpSpPr>
          <p:cNvPr id="46" name="Group 45"/>
          <p:cNvGrpSpPr/>
          <p:nvPr/>
        </p:nvGrpSpPr>
        <p:grpSpPr>
          <a:xfrm>
            <a:off x="2258568" y="2501068"/>
            <a:ext cx="2084832" cy="1267968"/>
            <a:chOff x="2258568" y="2501068"/>
            <a:chExt cx="2084832" cy="1267968"/>
          </a:xfrm>
        </p:grpSpPr>
        <p:sp>
          <p:nvSpPr>
            <p:cNvPr id="47" name="Rectangle 46"/>
            <p:cNvSpPr/>
            <p:nvPr/>
          </p:nvSpPr>
          <p:spPr>
            <a:xfrm>
              <a:off x="2258568" y="2501068"/>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Application</a:t>
              </a:r>
            </a:p>
          </p:txBody>
        </p:sp>
        <p:sp>
          <p:nvSpPr>
            <p:cNvPr id="48" name="Rectangle 47"/>
            <p:cNvSpPr/>
            <p:nvPr/>
          </p:nvSpPr>
          <p:spPr>
            <a:xfrm>
              <a:off x="2258568" y="3159436"/>
              <a:ext cx="2084832" cy="329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Sprout</a:t>
              </a:r>
            </a:p>
          </p:txBody>
        </p:sp>
        <p:sp>
          <p:nvSpPr>
            <p:cNvPr id="49" name="Rectangle 48"/>
            <p:cNvSpPr/>
            <p:nvPr/>
          </p:nvSpPr>
          <p:spPr>
            <a:xfrm>
              <a:off x="2258568" y="2830252"/>
              <a:ext cx="2084832" cy="329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Odessa Profiler</a:t>
              </a:r>
            </a:p>
          </p:txBody>
        </p:sp>
        <p:sp>
          <p:nvSpPr>
            <p:cNvPr id="50" name="Rectangle 49"/>
            <p:cNvSpPr/>
            <p:nvPr/>
          </p:nvSpPr>
          <p:spPr>
            <a:xfrm>
              <a:off x="2258568" y="3439852"/>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Cloud Infrastructure</a:t>
              </a:r>
            </a:p>
          </p:txBody>
        </p:sp>
      </p:grpSp>
      <p:sp>
        <p:nvSpPr>
          <p:cNvPr id="51" name="Rectangle 50"/>
          <p:cNvSpPr/>
          <p:nvPr/>
        </p:nvSpPr>
        <p:spPr>
          <a:xfrm>
            <a:off x="2209800" y="5410200"/>
            <a:ext cx="2084832" cy="214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Odessa</a:t>
            </a:r>
          </a:p>
        </p:txBody>
      </p:sp>
      <p:sp>
        <p:nvSpPr>
          <p:cNvPr id="52" name="Rectangle 51"/>
          <p:cNvSpPr/>
          <p:nvPr/>
        </p:nvSpPr>
        <p:spPr>
          <a:xfrm>
            <a:off x="2209800" y="4914900"/>
            <a:ext cx="2084832" cy="9906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3" name="Oval 52"/>
          <p:cNvSpPr/>
          <p:nvPr/>
        </p:nvSpPr>
        <p:spPr>
          <a:xfrm>
            <a:off x="1994916" y="4686300"/>
            <a:ext cx="2514600" cy="11033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nvGrpSpPr>
          <p:cNvPr id="54" name="Group 53"/>
          <p:cNvGrpSpPr/>
          <p:nvPr/>
        </p:nvGrpSpPr>
        <p:grpSpPr>
          <a:xfrm>
            <a:off x="236204" y="5011988"/>
            <a:ext cx="1970916" cy="533400"/>
            <a:chOff x="47408" y="4804545"/>
            <a:chExt cx="1970916" cy="533400"/>
          </a:xfrm>
        </p:grpSpPr>
        <p:cxnSp>
          <p:nvCxnSpPr>
            <p:cNvPr id="55" name="Straight Arrow Connector 54"/>
            <p:cNvCxnSpPr>
              <a:stCxn id="56" idx="3"/>
            </p:cNvCxnSpPr>
            <p:nvPr/>
          </p:nvCxnSpPr>
          <p:spPr>
            <a:xfrm>
              <a:off x="1565796" y="5071245"/>
              <a:ext cx="452528" cy="0"/>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47408" y="4804545"/>
              <a:ext cx="1518388" cy="533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prstClr val="white"/>
                  </a:solidFill>
                  <a:latin typeface="Calibri"/>
                </a:rPr>
                <a:t>Runtime</a:t>
              </a:r>
            </a:p>
          </p:txBody>
        </p:sp>
      </p:grpSp>
      <p:sp>
        <p:nvSpPr>
          <p:cNvPr id="57" name="Rectangle 56"/>
          <p:cNvSpPr/>
          <p:nvPr/>
        </p:nvSpPr>
        <p:spPr>
          <a:xfrm>
            <a:off x="2258569" y="4991100"/>
            <a:ext cx="896112"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Profiler</a:t>
            </a:r>
          </a:p>
        </p:txBody>
      </p:sp>
      <p:sp>
        <p:nvSpPr>
          <p:cNvPr id="58" name="Rectangle 57"/>
          <p:cNvSpPr/>
          <p:nvPr/>
        </p:nvSpPr>
        <p:spPr>
          <a:xfrm>
            <a:off x="3154681" y="4991100"/>
            <a:ext cx="1036320"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Decision</a:t>
            </a:r>
          </a:p>
          <a:p>
            <a:pPr algn="ctr" defTabSz="914400"/>
            <a:r>
              <a:rPr lang="en-US" b="1" dirty="0">
                <a:solidFill>
                  <a:prstClr val="black"/>
                </a:solidFill>
                <a:latin typeface="Calibri"/>
              </a:rPr>
              <a:t>Engine</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82</a:t>
            </a:fld>
            <a:endParaRPr lang="en-US">
              <a:solidFill>
                <a:prstClr val="black">
                  <a:tint val="75000"/>
                </a:prstClr>
              </a:solidFill>
              <a:latin typeface="Calibri"/>
            </a:endParaRPr>
          </a:p>
        </p:txBody>
      </p:sp>
      <p:sp>
        <p:nvSpPr>
          <p:cNvPr id="59" name="TextBox 58"/>
          <p:cNvSpPr txBox="1"/>
          <p:nvPr/>
        </p:nvSpPr>
        <p:spPr>
          <a:xfrm>
            <a:off x="5924176" y="6498223"/>
            <a:ext cx="2532214" cy="276999"/>
          </a:xfrm>
          <a:prstGeom prst="rect">
            <a:avLst/>
          </a:prstGeom>
          <a:noFill/>
        </p:spPr>
        <p:txBody>
          <a:bodyPr wrap="none" rtlCol="0">
            <a:spAutoFit/>
          </a:bodyPr>
          <a:lstStyle/>
          <a:p>
            <a:r>
              <a:rPr lang="en-US" sz="1200" dirty="0" smtClean="0"/>
              <a:t>Source: Odessa </a:t>
            </a:r>
            <a:r>
              <a:rPr lang="en-US" sz="1200" dirty="0" err="1" smtClean="0"/>
              <a:t>Mobisys</a:t>
            </a:r>
            <a:r>
              <a:rPr lang="en-US" sz="1200" dirty="0" smtClean="0"/>
              <a:t> presentation</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766177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heel(1)">
                                      <p:cBhvr>
                                        <p:cTn id="15" dur="500"/>
                                        <p:tgtEl>
                                          <p:spTgt spid="53"/>
                                        </p:tgtEl>
                                      </p:cBhvr>
                                    </p:animEffect>
                                  </p:childTnLst>
                                </p:cTn>
                              </p:par>
                              <p:par>
                                <p:cTn id="16" presetID="1" presetClass="exit" presetSubtype="0" fill="hold" nodeType="withEffect">
                                  <p:stCondLst>
                                    <p:cond delay="0"/>
                                  </p:stCondLst>
                                  <p:childTnLst>
                                    <p:set>
                                      <p:cBhvr>
                                        <p:cTn id="17" dur="1" fill="hold">
                                          <p:stCondLst>
                                            <p:cond delay="0"/>
                                          </p:stCondLst>
                                        </p:cTn>
                                        <p:tgtEl>
                                          <p:spTgt spid="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7" grpId="0" animBg="1"/>
      <p:bldP spid="5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Odessa (Cont’d)</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83</a:t>
            </a:fld>
            <a:endParaRPr lang="en-US">
              <a:solidFill>
                <a:prstClr val="black">
                  <a:tint val="75000"/>
                </a:prstClr>
              </a:solidFill>
              <a:latin typeface="Calibri"/>
            </a:endParaRPr>
          </a:p>
        </p:txBody>
      </p:sp>
      <p:sp>
        <p:nvSpPr>
          <p:cNvPr id="5" name="모서리가 둥근 직사각형 19"/>
          <p:cNvSpPr/>
          <p:nvPr/>
        </p:nvSpPr>
        <p:spPr>
          <a:xfrm>
            <a:off x="3657600" y="2438400"/>
            <a:ext cx="708212" cy="466165"/>
          </a:xfrm>
          <a:prstGeom prst="roundRect">
            <a:avLst/>
          </a:prstGeom>
          <a:solidFill>
            <a:srgbClr val="FF0000"/>
          </a:solidFill>
          <a:ln w="50800">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B2</a:t>
            </a:r>
            <a:endParaRPr lang="ko-KR" altLang="en-US" sz="2800" b="1" dirty="0">
              <a:solidFill>
                <a:prstClr val="white"/>
              </a:solidFill>
              <a:latin typeface="Calibri"/>
              <a:ea typeface="맑은 고딕"/>
            </a:endParaRPr>
          </a:p>
        </p:txBody>
      </p:sp>
      <p:sp>
        <p:nvSpPr>
          <p:cNvPr id="6" name="구름 151"/>
          <p:cNvSpPr/>
          <p:nvPr/>
        </p:nvSpPr>
        <p:spPr>
          <a:xfrm>
            <a:off x="104519" y="3429000"/>
            <a:ext cx="8963281" cy="457200"/>
          </a:xfrm>
          <a:prstGeom prst="cloud">
            <a:avLst/>
          </a:prstGeom>
          <a:solidFill>
            <a:schemeClr val="accent1">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sp>
        <p:nvSpPr>
          <p:cNvPr id="7" name="모서리가 둥근 직사각형 13"/>
          <p:cNvSpPr/>
          <p:nvPr/>
        </p:nvSpPr>
        <p:spPr>
          <a:xfrm>
            <a:off x="2209800" y="4133752"/>
            <a:ext cx="648072" cy="432048"/>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pic>
        <p:nvPicPr>
          <p:cNvPr id="8" name="Picture 39" descr="j0441489.png"/>
          <p:cNvPicPr>
            <a:picLocks noChangeAspect="1"/>
          </p:cNvPicPr>
          <p:nvPr/>
        </p:nvPicPr>
        <p:blipFill>
          <a:blip r:embed="rId2" cstate="print"/>
          <a:stretch>
            <a:fillRect/>
          </a:stretch>
        </p:blipFill>
        <p:spPr>
          <a:xfrm>
            <a:off x="457200" y="4038600"/>
            <a:ext cx="609600" cy="609600"/>
          </a:xfrm>
          <a:prstGeom prst="rect">
            <a:avLst/>
          </a:prstGeom>
        </p:spPr>
      </p:pic>
      <p:cxnSp>
        <p:nvCxnSpPr>
          <p:cNvPr id="9" name="직선 화살표 연결선 85"/>
          <p:cNvCxnSpPr/>
          <p:nvPr/>
        </p:nvCxnSpPr>
        <p:spPr>
          <a:xfrm>
            <a:off x="990600" y="4343400"/>
            <a:ext cx="329952" cy="0"/>
          </a:xfrm>
          <a:prstGeom prst="straightConnector1">
            <a:avLst/>
          </a:prstGeom>
          <a:ln w="38100">
            <a:solidFill>
              <a:schemeClr val="tx1">
                <a:lumMod val="95000"/>
                <a:lumOff val="5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0" name="Picture 27" descr="j0434845.png"/>
          <p:cNvPicPr>
            <a:picLocks noChangeAspect="1"/>
          </p:cNvPicPr>
          <p:nvPr/>
        </p:nvPicPr>
        <p:blipFill>
          <a:blip r:embed="rId3" cstate="print"/>
          <a:stretch>
            <a:fillRect/>
          </a:stretch>
        </p:blipFill>
        <p:spPr>
          <a:xfrm>
            <a:off x="104519" y="1617690"/>
            <a:ext cx="1353434" cy="1407570"/>
          </a:xfrm>
          <a:prstGeom prst="rect">
            <a:avLst/>
          </a:prstGeom>
        </p:spPr>
      </p:pic>
      <p:pic>
        <p:nvPicPr>
          <p:cNvPr id="11" name="Picture 27" descr="j0439836.png"/>
          <p:cNvPicPr>
            <a:picLocks noChangeAspect="1"/>
          </p:cNvPicPr>
          <p:nvPr/>
        </p:nvPicPr>
        <p:blipFill>
          <a:blip r:embed="rId4" cstate="print"/>
          <a:stretch>
            <a:fillRect/>
          </a:stretch>
        </p:blipFill>
        <p:spPr>
          <a:xfrm>
            <a:off x="0" y="5080398"/>
            <a:ext cx="1505946" cy="1244202"/>
          </a:xfrm>
          <a:prstGeom prst="rect">
            <a:avLst/>
          </a:prstGeom>
        </p:spPr>
      </p:pic>
      <p:sp>
        <p:nvSpPr>
          <p:cNvPr id="12" name="TextBox 11"/>
          <p:cNvSpPr txBox="1"/>
          <p:nvPr/>
        </p:nvSpPr>
        <p:spPr>
          <a:xfrm>
            <a:off x="1273629" y="3512945"/>
            <a:ext cx="1324493" cy="289310"/>
          </a:xfrm>
          <a:prstGeom prst="rect">
            <a:avLst/>
          </a:prstGeom>
          <a:noFill/>
        </p:spPr>
        <p:txBody>
          <a:bodyPr wrap="square" rtlCol="0">
            <a:spAutoFit/>
          </a:bodyPr>
          <a:lstStyle/>
          <a:p>
            <a:pPr algn="ctr" defTabSz="914400"/>
            <a:r>
              <a:rPr lang="en-US" altLang="ko-KR" sz="1600" b="1" i="1" dirty="0">
                <a:solidFill>
                  <a:prstClr val="black"/>
                </a:solidFill>
                <a:latin typeface="Calibri"/>
                <a:ea typeface="맑은 고딕"/>
              </a:rPr>
              <a:t>Network</a:t>
            </a:r>
            <a:endParaRPr lang="ko-KR" altLang="en-US" sz="1600" b="1" i="1" dirty="0">
              <a:solidFill>
                <a:prstClr val="black"/>
              </a:solidFill>
              <a:latin typeface="Calibri"/>
              <a:ea typeface="맑은 고딕"/>
            </a:endParaRPr>
          </a:p>
        </p:txBody>
      </p:sp>
      <p:sp>
        <p:nvSpPr>
          <p:cNvPr id="13" name="모서리가 둥근 직사각형 14"/>
          <p:cNvSpPr/>
          <p:nvPr/>
        </p:nvSpPr>
        <p:spPr>
          <a:xfrm>
            <a:off x="4762128" y="4127376"/>
            <a:ext cx="648072" cy="432048"/>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C</a:t>
            </a:r>
            <a:endParaRPr lang="ko-KR" altLang="en-US" sz="2800" b="1" dirty="0">
              <a:solidFill>
                <a:prstClr val="white"/>
              </a:solidFill>
              <a:latin typeface="Calibri"/>
              <a:ea typeface="맑은 고딕"/>
            </a:endParaRPr>
          </a:p>
        </p:txBody>
      </p:sp>
      <p:grpSp>
        <p:nvGrpSpPr>
          <p:cNvPr id="14" name="Group 13"/>
          <p:cNvGrpSpPr/>
          <p:nvPr/>
        </p:nvGrpSpPr>
        <p:grpSpPr>
          <a:xfrm>
            <a:off x="2857872" y="4127376"/>
            <a:ext cx="1904256" cy="432048"/>
            <a:chOff x="5524872" y="4139952"/>
            <a:chExt cx="1904256" cy="432048"/>
          </a:xfrm>
        </p:grpSpPr>
        <p:sp>
          <p:nvSpPr>
            <p:cNvPr id="15" name="모서리가 둥근 직사각형 14"/>
            <p:cNvSpPr/>
            <p:nvPr/>
          </p:nvSpPr>
          <p:spPr>
            <a:xfrm>
              <a:off x="5799672" y="4139952"/>
              <a:ext cx="1388245" cy="432048"/>
            </a:xfrm>
            <a:prstGeom prst="roundRect">
              <a:avLst/>
            </a:prstGeom>
            <a:solidFill>
              <a:srgbClr val="FF281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B</a:t>
              </a:r>
              <a:endParaRPr lang="ko-KR" altLang="en-US" sz="2800" b="1" dirty="0">
                <a:solidFill>
                  <a:prstClr val="white"/>
                </a:solidFill>
                <a:latin typeface="Calibri"/>
                <a:ea typeface="맑은 고딕"/>
              </a:endParaRPr>
            </a:p>
          </p:txBody>
        </p:sp>
        <p:cxnSp>
          <p:nvCxnSpPr>
            <p:cNvPr id="16" name="직선 화살표 연결선 24"/>
            <p:cNvCxnSpPr>
              <a:stCxn id="7" idx="3"/>
              <a:endCxn id="15" idx="1"/>
            </p:cNvCxnSpPr>
            <p:nvPr/>
          </p:nvCxnSpPr>
          <p:spPr>
            <a:xfrm>
              <a:off x="5524872" y="4349776"/>
              <a:ext cx="274800" cy="620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24"/>
            <p:cNvCxnSpPr>
              <a:stCxn id="15" idx="3"/>
              <a:endCxn id="13" idx="1"/>
            </p:cNvCxnSpPr>
            <p:nvPr/>
          </p:nvCxnSpPr>
          <p:spPr>
            <a:xfrm>
              <a:off x="7187917" y="4355976"/>
              <a:ext cx="241211" cy="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모서리가 둥근 직사각형 14"/>
          <p:cNvSpPr/>
          <p:nvPr/>
        </p:nvSpPr>
        <p:spPr>
          <a:xfrm>
            <a:off x="8267328" y="4133752"/>
            <a:ext cx="648072" cy="432048"/>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grpSp>
        <p:nvGrpSpPr>
          <p:cNvPr id="19" name="Group 18"/>
          <p:cNvGrpSpPr/>
          <p:nvPr/>
        </p:nvGrpSpPr>
        <p:grpSpPr>
          <a:xfrm>
            <a:off x="5407434" y="4127376"/>
            <a:ext cx="2870478" cy="432048"/>
            <a:chOff x="7312434" y="4127376"/>
            <a:chExt cx="2870478" cy="432048"/>
          </a:xfrm>
        </p:grpSpPr>
        <p:sp>
          <p:nvSpPr>
            <p:cNvPr id="20" name="모서리가 둥근 직사각형 14"/>
            <p:cNvSpPr/>
            <p:nvPr/>
          </p:nvSpPr>
          <p:spPr>
            <a:xfrm>
              <a:off x="7563610" y="4127376"/>
              <a:ext cx="2342390" cy="432048"/>
            </a:xfrm>
            <a:prstGeom prst="roundRect">
              <a:avLst/>
            </a:prstGeom>
            <a:solidFill>
              <a:srgbClr val="FF281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A</a:t>
              </a:r>
              <a:endParaRPr lang="ko-KR" altLang="en-US" sz="2800" b="1" dirty="0">
                <a:solidFill>
                  <a:prstClr val="white"/>
                </a:solidFill>
                <a:latin typeface="Calibri"/>
                <a:ea typeface="맑은 고딕"/>
              </a:endParaRPr>
            </a:p>
          </p:txBody>
        </p:sp>
        <p:cxnSp>
          <p:nvCxnSpPr>
            <p:cNvPr id="21" name="직선 화살표 연결선 24"/>
            <p:cNvCxnSpPr/>
            <p:nvPr/>
          </p:nvCxnSpPr>
          <p:spPr>
            <a:xfrm>
              <a:off x="7312434" y="4343400"/>
              <a:ext cx="239184" cy="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직선 화살표 연결선 24"/>
            <p:cNvCxnSpPr/>
            <p:nvPr/>
          </p:nvCxnSpPr>
          <p:spPr>
            <a:xfrm>
              <a:off x="9906000" y="4356152"/>
              <a:ext cx="276912" cy="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819400" y="2795320"/>
            <a:ext cx="1990194" cy="1345745"/>
            <a:chOff x="5438934" y="2795320"/>
            <a:chExt cx="1990194" cy="1345745"/>
          </a:xfrm>
        </p:grpSpPr>
        <p:sp>
          <p:nvSpPr>
            <p:cNvPr id="24" name="모서리가 둥근 직사각형 15"/>
            <p:cNvSpPr/>
            <p:nvPr/>
          </p:nvSpPr>
          <p:spPr>
            <a:xfrm>
              <a:off x="6049988" y="2795320"/>
              <a:ext cx="766648" cy="432048"/>
            </a:xfrm>
            <a:prstGeom prst="roundRect">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B1</a:t>
              </a:r>
              <a:endParaRPr lang="ko-KR" altLang="en-US" sz="2800" b="1" dirty="0">
                <a:solidFill>
                  <a:prstClr val="white"/>
                </a:solidFill>
                <a:latin typeface="Calibri"/>
                <a:ea typeface="맑은 고딕"/>
              </a:endParaRPr>
            </a:p>
          </p:txBody>
        </p:sp>
        <p:cxnSp>
          <p:nvCxnSpPr>
            <p:cNvPr id="25" name="직선 화살표 연결선 28"/>
            <p:cNvCxnSpPr/>
            <p:nvPr/>
          </p:nvCxnSpPr>
          <p:spPr>
            <a:xfrm flipV="1">
              <a:off x="5438934" y="3224913"/>
              <a:ext cx="618594" cy="902464"/>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8"/>
            <p:cNvCxnSpPr/>
            <p:nvPr/>
          </p:nvCxnSpPr>
          <p:spPr>
            <a:xfrm>
              <a:off x="6816636" y="3224913"/>
              <a:ext cx="612492" cy="916152"/>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334000" y="2819400"/>
            <a:ext cx="2943912" cy="1332059"/>
            <a:chOff x="5438934" y="2795320"/>
            <a:chExt cx="2943912" cy="1332059"/>
          </a:xfrm>
        </p:grpSpPr>
        <p:cxnSp>
          <p:nvCxnSpPr>
            <p:cNvPr id="28" name="직선 화살표 연결선 28"/>
            <p:cNvCxnSpPr/>
            <p:nvPr/>
          </p:nvCxnSpPr>
          <p:spPr>
            <a:xfrm>
              <a:off x="7315765" y="3227368"/>
              <a:ext cx="1067081" cy="882304"/>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모서리가 둥근 직사각형 15"/>
            <p:cNvSpPr/>
            <p:nvPr/>
          </p:nvSpPr>
          <p:spPr>
            <a:xfrm>
              <a:off x="6429535" y="2795320"/>
              <a:ext cx="857436" cy="432048"/>
            </a:xfrm>
            <a:prstGeom prst="roundRect">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A</a:t>
              </a:r>
              <a:endParaRPr lang="ko-KR" altLang="en-US" sz="2800" b="1" dirty="0">
                <a:solidFill>
                  <a:prstClr val="white"/>
                </a:solidFill>
                <a:latin typeface="Calibri"/>
                <a:ea typeface="맑은 고딕"/>
              </a:endParaRPr>
            </a:p>
          </p:txBody>
        </p:sp>
        <p:cxnSp>
          <p:nvCxnSpPr>
            <p:cNvPr id="30" name="직선 화살표 연결선 28"/>
            <p:cNvCxnSpPr/>
            <p:nvPr/>
          </p:nvCxnSpPr>
          <p:spPr>
            <a:xfrm flipV="1">
              <a:off x="5438934" y="3200833"/>
              <a:ext cx="990601" cy="926546"/>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1" name="모서리가 둥근 직사각형 13"/>
          <p:cNvSpPr/>
          <p:nvPr/>
        </p:nvSpPr>
        <p:spPr>
          <a:xfrm>
            <a:off x="1295400" y="4127376"/>
            <a:ext cx="648072" cy="444624"/>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cxnSp>
        <p:nvCxnSpPr>
          <p:cNvPr id="32" name="직선 화살표 연결선 24"/>
          <p:cNvCxnSpPr>
            <a:stCxn id="31" idx="3"/>
            <a:endCxn id="7" idx="1"/>
          </p:cNvCxnSpPr>
          <p:nvPr/>
        </p:nvCxnSpPr>
        <p:spPr>
          <a:xfrm>
            <a:off x="1943472" y="4349688"/>
            <a:ext cx="266328" cy="88"/>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85"/>
          <p:cNvCxnSpPr>
            <a:stCxn id="18" idx="2"/>
            <a:endCxn id="35" idx="0"/>
          </p:cNvCxnSpPr>
          <p:nvPr/>
        </p:nvCxnSpPr>
        <p:spPr>
          <a:xfrm>
            <a:off x="8591364" y="4565800"/>
            <a:ext cx="4722" cy="457434"/>
          </a:xfrm>
          <a:prstGeom prst="straightConnector1">
            <a:avLst/>
          </a:prstGeom>
          <a:ln w="38100">
            <a:solidFill>
              <a:schemeClr val="tx1">
                <a:lumMod val="95000"/>
                <a:lumOff val="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86000" y="4946202"/>
            <a:ext cx="4696231" cy="387798"/>
          </a:xfrm>
          <a:prstGeom prst="rect">
            <a:avLst/>
          </a:prstGeom>
          <a:solidFill>
            <a:schemeClr val="bg2">
              <a:lumMod val="40000"/>
              <a:lumOff val="60000"/>
            </a:schemeClr>
          </a:solidFill>
          <a:effectLst>
            <a:outerShdw blurRad="508000" dir="10740000" algn="ctr" rotWithShape="0">
              <a:srgbClr val="000000"/>
            </a:outerShdw>
          </a:effectLst>
        </p:spPr>
        <p:txBody>
          <a:bodyPr wrap="square" rtlCol="0">
            <a:spAutoFit/>
          </a:bodyPr>
          <a:lstStyle/>
          <a:p>
            <a:pPr algn="ctr" defTabSz="914400"/>
            <a:r>
              <a:rPr lang="en-US" altLang="ko-KR" sz="2400" b="1" i="1" dirty="0">
                <a:solidFill>
                  <a:prstClr val="black"/>
                </a:solidFill>
                <a:latin typeface="Calibri"/>
                <a:ea typeface="맑은 고딕"/>
              </a:rPr>
              <a:t>Application Data Flow Graph </a:t>
            </a:r>
            <a:endParaRPr lang="ko-KR" altLang="en-US" sz="2400" b="1" i="1" dirty="0">
              <a:solidFill>
                <a:prstClr val="black"/>
              </a:solidFill>
              <a:latin typeface="Calibri"/>
              <a:ea typeface="맑은 고딕"/>
            </a:endParaRPr>
          </a:p>
        </p:txBody>
      </p:sp>
      <p:sp>
        <p:nvSpPr>
          <p:cNvPr id="35" name="Rounded Rectangle 34"/>
          <p:cNvSpPr/>
          <p:nvPr/>
        </p:nvSpPr>
        <p:spPr bwMode="auto">
          <a:xfrm>
            <a:off x="8062686" y="5023234"/>
            <a:ext cx="1066800" cy="38696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defPPr>
              <a:defRPr lang="ko-KR"/>
            </a:defPPr>
            <a:lvl1pPr algn="l" rtl="0" fontAlgn="base" latinLnBrk="1">
              <a:lnSpc>
                <a:spcPct val="80000"/>
              </a:lnSpc>
              <a:spcBef>
                <a:spcPct val="20000"/>
              </a:spcBef>
              <a:spcAft>
                <a:spcPct val="0"/>
              </a:spcAft>
              <a:defRPr kumimoji="1" kern="1200">
                <a:solidFill>
                  <a:schemeClr val="dk1"/>
                </a:solidFill>
                <a:latin typeface="+mn-lt"/>
                <a:ea typeface="+mn-ea"/>
                <a:cs typeface="+mn-cs"/>
              </a:defRPr>
            </a:lvl1pPr>
            <a:lvl2pPr marL="457200" algn="l" rtl="0" fontAlgn="base" latinLnBrk="1">
              <a:lnSpc>
                <a:spcPct val="80000"/>
              </a:lnSpc>
              <a:spcBef>
                <a:spcPct val="20000"/>
              </a:spcBef>
              <a:spcAft>
                <a:spcPct val="0"/>
              </a:spcAft>
              <a:defRPr kumimoji="1" kern="1200">
                <a:solidFill>
                  <a:schemeClr val="dk1"/>
                </a:solidFill>
                <a:latin typeface="+mn-lt"/>
                <a:ea typeface="+mn-ea"/>
                <a:cs typeface="+mn-cs"/>
              </a:defRPr>
            </a:lvl2pPr>
            <a:lvl3pPr marL="914400" algn="l" rtl="0" fontAlgn="base" latinLnBrk="1">
              <a:lnSpc>
                <a:spcPct val="80000"/>
              </a:lnSpc>
              <a:spcBef>
                <a:spcPct val="20000"/>
              </a:spcBef>
              <a:spcAft>
                <a:spcPct val="0"/>
              </a:spcAft>
              <a:defRPr kumimoji="1" kern="1200">
                <a:solidFill>
                  <a:schemeClr val="dk1"/>
                </a:solidFill>
                <a:latin typeface="+mn-lt"/>
                <a:ea typeface="+mn-ea"/>
                <a:cs typeface="+mn-cs"/>
              </a:defRPr>
            </a:lvl3pPr>
            <a:lvl4pPr marL="1371600" algn="l" rtl="0" fontAlgn="base" latinLnBrk="1">
              <a:lnSpc>
                <a:spcPct val="80000"/>
              </a:lnSpc>
              <a:spcBef>
                <a:spcPct val="20000"/>
              </a:spcBef>
              <a:spcAft>
                <a:spcPct val="0"/>
              </a:spcAft>
              <a:defRPr kumimoji="1" kern="1200">
                <a:solidFill>
                  <a:schemeClr val="dk1"/>
                </a:solidFill>
                <a:latin typeface="+mn-lt"/>
                <a:ea typeface="+mn-ea"/>
                <a:cs typeface="+mn-cs"/>
              </a:defRPr>
            </a:lvl4pPr>
            <a:lvl5pPr marL="1828800" algn="l" rtl="0" fontAlgn="base" latinLnBrk="1">
              <a:lnSpc>
                <a:spcPct val="80000"/>
              </a:lnSpc>
              <a:spcBef>
                <a:spcPct val="20000"/>
              </a:spcBef>
              <a:spcAft>
                <a:spcPct val="0"/>
              </a:spcAft>
              <a:defRPr kumimoji="1" kern="1200">
                <a:solidFill>
                  <a:schemeClr val="dk1"/>
                </a:solidFill>
                <a:latin typeface="+mn-lt"/>
                <a:ea typeface="+mn-ea"/>
                <a:cs typeface="+mn-cs"/>
              </a:defRPr>
            </a:lvl5pPr>
            <a:lvl6pPr marL="2286000" algn="l" defTabSz="457200" rtl="0" eaLnBrk="1" latinLnBrk="0" hangingPunct="1">
              <a:defRPr kumimoji="1" kern="1200">
                <a:solidFill>
                  <a:schemeClr val="dk1"/>
                </a:solidFill>
                <a:latin typeface="+mn-lt"/>
                <a:ea typeface="+mn-ea"/>
                <a:cs typeface="+mn-cs"/>
              </a:defRPr>
            </a:lvl6pPr>
            <a:lvl7pPr marL="2743200" algn="l" defTabSz="457200" rtl="0" eaLnBrk="1" latinLnBrk="0" hangingPunct="1">
              <a:defRPr kumimoji="1" kern="1200">
                <a:solidFill>
                  <a:schemeClr val="dk1"/>
                </a:solidFill>
                <a:latin typeface="+mn-lt"/>
                <a:ea typeface="+mn-ea"/>
                <a:cs typeface="+mn-cs"/>
              </a:defRPr>
            </a:lvl7pPr>
            <a:lvl8pPr marL="3200400" algn="l" defTabSz="457200" rtl="0" eaLnBrk="1" latinLnBrk="0" hangingPunct="1">
              <a:defRPr kumimoji="1" kern="1200">
                <a:solidFill>
                  <a:schemeClr val="dk1"/>
                </a:solidFill>
                <a:latin typeface="+mn-lt"/>
                <a:ea typeface="+mn-ea"/>
                <a:cs typeface="+mn-cs"/>
              </a:defRPr>
            </a:lvl8pPr>
            <a:lvl9pPr marL="3657600" algn="l" defTabSz="457200" rtl="0" eaLnBrk="1" latinLnBrk="0" hangingPunct="1">
              <a:defRPr kumimoji="1" kern="1200">
                <a:solidFill>
                  <a:schemeClr val="dk1"/>
                </a:solidFill>
                <a:latin typeface="+mn-lt"/>
                <a:ea typeface="+mn-ea"/>
                <a:cs typeface="+mn-cs"/>
              </a:defRPr>
            </a:lvl9pPr>
          </a:lstStyle>
          <a:p>
            <a:pPr algn="ctr" defTabSz="914400">
              <a:defRPr/>
            </a:pPr>
            <a:r>
              <a:rPr lang="en-US" sz="2000" b="1" dirty="0" smtClean="0">
                <a:solidFill>
                  <a:prstClr val="black"/>
                </a:solidFill>
                <a:latin typeface="Calibri"/>
              </a:rPr>
              <a:t>Screen</a:t>
            </a:r>
          </a:p>
        </p:txBody>
      </p:sp>
      <p:cxnSp>
        <p:nvCxnSpPr>
          <p:cNvPr id="39" name="Straight Arrow Connector 38"/>
          <p:cNvCxnSpPr/>
          <p:nvPr/>
        </p:nvCxnSpPr>
        <p:spPr>
          <a:xfrm flipH="1">
            <a:off x="7506072" y="3188254"/>
            <a:ext cx="494928" cy="926546"/>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146594" y="3188254"/>
            <a:ext cx="494928" cy="926546"/>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6458" y="2795320"/>
            <a:ext cx="494928" cy="926546"/>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197102" y="2795320"/>
            <a:ext cx="2127498" cy="1243280"/>
            <a:chOff x="4197102" y="2795320"/>
            <a:chExt cx="2127498" cy="1243280"/>
          </a:xfrm>
        </p:grpSpPr>
        <p:grpSp>
          <p:nvGrpSpPr>
            <p:cNvPr id="43" name="Group 4"/>
            <p:cNvGrpSpPr/>
            <p:nvPr/>
          </p:nvGrpSpPr>
          <p:grpSpPr>
            <a:xfrm>
              <a:off x="4197102" y="2795320"/>
              <a:ext cx="2127498" cy="432048"/>
              <a:chOff x="3788586" y="5498976"/>
              <a:chExt cx="2127498" cy="432048"/>
            </a:xfrm>
          </p:grpSpPr>
          <p:cxnSp>
            <p:nvCxnSpPr>
              <p:cNvPr id="45" name="직선 화살표 연결선 24"/>
              <p:cNvCxnSpPr>
                <a:stCxn id="24" idx="3"/>
              </p:cNvCxnSpPr>
              <p:nvPr/>
            </p:nvCxnSpPr>
            <p:spPr>
              <a:xfrm>
                <a:off x="3788586" y="5715000"/>
                <a:ext cx="719825" cy="0"/>
              </a:xfrm>
              <a:prstGeom prst="straightConnector1">
                <a:avLst/>
              </a:prstGeom>
              <a:ln w="2540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모서리가 둥근 직사각형 14"/>
              <p:cNvSpPr/>
              <p:nvPr/>
            </p:nvSpPr>
            <p:spPr>
              <a:xfrm>
                <a:off x="4503348" y="5498976"/>
                <a:ext cx="665641" cy="432048"/>
              </a:xfrm>
              <a:prstGeom prst="roundRect">
                <a:avLst/>
              </a:prstGeom>
              <a:solidFill>
                <a:srgbClr val="00B0F0"/>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C</a:t>
                </a:r>
                <a:endParaRPr lang="ko-KR" altLang="en-US" sz="2800" b="1" dirty="0">
                  <a:solidFill>
                    <a:prstClr val="white"/>
                  </a:solidFill>
                  <a:latin typeface="Calibri"/>
                  <a:ea typeface="맑은 고딕"/>
                </a:endParaRPr>
              </a:p>
            </p:txBody>
          </p:sp>
          <p:cxnSp>
            <p:nvCxnSpPr>
              <p:cNvPr id="47" name="직선 화살표 연결선 24"/>
              <p:cNvCxnSpPr>
                <a:stCxn id="46" idx="3"/>
              </p:cNvCxnSpPr>
              <p:nvPr/>
            </p:nvCxnSpPr>
            <p:spPr>
              <a:xfrm>
                <a:off x="5168989" y="5715000"/>
                <a:ext cx="747095" cy="0"/>
              </a:xfrm>
              <a:prstGeom prst="straightConnector1">
                <a:avLst/>
              </a:prstGeom>
              <a:ln w="2540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44" name="직선 화살표 연결선 24"/>
            <p:cNvCxnSpPr/>
            <p:nvPr/>
          </p:nvCxnSpPr>
          <p:spPr>
            <a:xfrm flipV="1">
              <a:off x="5086164" y="3258594"/>
              <a:ext cx="158520" cy="780006"/>
            </a:xfrm>
            <a:prstGeom prst="straightConnector1">
              <a:avLst/>
            </a:prstGeom>
            <a:ln w="508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981200" y="4953000"/>
            <a:ext cx="5161612" cy="1833707"/>
            <a:chOff x="1991194" y="5029200"/>
            <a:chExt cx="5161612" cy="1833707"/>
          </a:xfrm>
        </p:grpSpPr>
        <p:sp>
          <p:nvSpPr>
            <p:cNvPr id="49" name="Rounded Rectangle 48"/>
            <p:cNvSpPr/>
            <p:nvPr/>
          </p:nvSpPr>
          <p:spPr>
            <a:xfrm>
              <a:off x="1991194" y="5216717"/>
              <a:ext cx="1971206" cy="1222183"/>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prstClr val="white"/>
                  </a:solidFill>
                  <a:latin typeface="Calibri"/>
                </a:rPr>
                <a:t>Local </a:t>
              </a:r>
            </a:p>
            <a:p>
              <a:pPr algn="ctr" defTabSz="914400"/>
              <a:r>
                <a:rPr lang="en-US" sz="2800" dirty="0">
                  <a:solidFill>
                    <a:prstClr val="white"/>
                  </a:solidFill>
                  <a:latin typeface="Calibri"/>
                </a:rPr>
                <a:t>Execution</a:t>
              </a:r>
            </a:p>
            <a:p>
              <a:pPr algn="ctr" defTabSz="914400"/>
              <a:r>
                <a:rPr lang="en-US" sz="2800" dirty="0">
                  <a:solidFill>
                    <a:prstClr val="white"/>
                  </a:solidFill>
                  <a:latin typeface="Calibri"/>
                </a:rPr>
                <a:t>Cost</a:t>
              </a:r>
            </a:p>
          </p:txBody>
        </p:sp>
        <p:sp>
          <p:nvSpPr>
            <p:cNvPr id="50" name="Rounded Rectangle 49"/>
            <p:cNvSpPr/>
            <p:nvPr/>
          </p:nvSpPr>
          <p:spPr>
            <a:xfrm>
              <a:off x="5181600" y="5216717"/>
              <a:ext cx="1971206" cy="1222183"/>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prstClr val="white"/>
                  </a:solidFill>
                  <a:latin typeface="Calibri"/>
                </a:rPr>
                <a:t>Remote</a:t>
              </a:r>
            </a:p>
            <a:p>
              <a:pPr algn="ctr" defTabSz="914400"/>
              <a:r>
                <a:rPr lang="en-US" sz="2800" dirty="0">
                  <a:solidFill>
                    <a:prstClr val="white"/>
                  </a:solidFill>
                  <a:latin typeface="Calibri"/>
                </a:rPr>
                <a:t>Execution</a:t>
              </a:r>
            </a:p>
            <a:p>
              <a:pPr algn="ctr" defTabSz="914400"/>
              <a:r>
                <a:rPr lang="en-US" sz="2800" dirty="0">
                  <a:solidFill>
                    <a:prstClr val="white"/>
                  </a:solidFill>
                  <a:latin typeface="Calibri"/>
                </a:rPr>
                <a:t>Cost</a:t>
              </a:r>
            </a:p>
          </p:txBody>
        </p:sp>
        <p:sp>
          <p:nvSpPr>
            <p:cNvPr id="51" name="Rectangle 50"/>
            <p:cNvSpPr/>
            <p:nvPr/>
          </p:nvSpPr>
          <p:spPr>
            <a:xfrm>
              <a:off x="3962400" y="5029200"/>
              <a:ext cx="1066318" cy="1833707"/>
            </a:xfrm>
            <a:prstGeom prst="rect">
              <a:avLst/>
            </a:prstGeom>
          </p:spPr>
          <p:txBody>
            <a:bodyPr wrap="none">
              <a:spAutoFit/>
            </a:bodyPr>
            <a:lstStyle/>
            <a:p>
              <a:pPr defTabSz="914400"/>
              <a:r>
                <a:rPr lang="en-US" sz="13800" b="1" dirty="0">
                  <a:solidFill>
                    <a:prstClr val="black"/>
                  </a:solidFill>
                  <a:latin typeface="Calibri"/>
                </a:rPr>
                <a:t>&gt;</a:t>
              </a:r>
              <a:endParaRPr lang="en-US" sz="13800" dirty="0">
                <a:solidFill>
                  <a:prstClr val="black"/>
                </a:solidFill>
                <a:latin typeface="Calibri"/>
              </a:endParaRPr>
            </a:p>
          </p:txBody>
        </p:sp>
      </p:grpSp>
      <p:sp>
        <p:nvSpPr>
          <p:cNvPr id="53" name="Footer Placeholder 5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grpSp>
        <p:nvGrpSpPr>
          <p:cNvPr id="36" name="Group 35"/>
          <p:cNvGrpSpPr/>
          <p:nvPr/>
        </p:nvGrpSpPr>
        <p:grpSpPr>
          <a:xfrm>
            <a:off x="1943472" y="1371600"/>
            <a:ext cx="5238564" cy="5334000"/>
            <a:chOff x="1943472" y="1371600"/>
            <a:chExt cx="5238564" cy="5334000"/>
          </a:xfrm>
        </p:grpSpPr>
        <p:sp>
          <p:nvSpPr>
            <p:cNvPr id="37" name="Rounded Rectangle 36"/>
            <p:cNvSpPr/>
            <p:nvPr/>
          </p:nvSpPr>
          <p:spPr>
            <a:xfrm>
              <a:off x="1943472" y="6172200"/>
              <a:ext cx="5238564" cy="533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prstClr val="white"/>
                  </a:solidFill>
                  <a:latin typeface="Calibri"/>
                </a:rPr>
                <a:t>Smartphone</a:t>
              </a:r>
            </a:p>
          </p:txBody>
        </p:sp>
        <p:sp>
          <p:nvSpPr>
            <p:cNvPr id="38" name="Rounded Rectangle 37"/>
            <p:cNvSpPr/>
            <p:nvPr/>
          </p:nvSpPr>
          <p:spPr>
            <a:xfrm>
              <a:off x="1943472" y="1371600"/>
              <a:ext cx="5238564" cy="533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prstClr val="white"/>
                  </a:solidFill>
                  <a:latin typeface="Calibri"/>
                </a:rPr>
                <a:t>Cloud Infrastructure</a:t>
              </a:r>
            </a:p>
          </p:txBody>
        </p:sp>
      </p:grpSp>
      <p:sp>
        <p:nvSpPr>
          <p:cNvPr id="52" name="Rounded Rectangle 51"/>
          <p:cNvSpPr/>
          <p:nvPr/>
        </p:nvSpPr>
        <p:spPr>
          <a:xfrm>
            <a:off x="1505946" y="5023234"/>
            <a:ext cx="6381564" cy="1364353"/>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prstClr val="white"/>
                </a:solidFill>
                <a:latin typeface="Calibri"/>
              </a:rPr>
              <a:t>Incremental decisions adapt quickly to input and platform variability.</a:t>
            </a:r>
          </a:p>
        </p:txBody>
      </p:sp>
      <p:sp>
        <p:nvSpPr>
          <p:cNvPr id="54" name="TextBox 53"/>
          <p:cNvSpPr txBox="1"/>
          <p:nvPr/>
        </p:nvSpPr>
        <p:spPr>
          <a:xfrm>
            <a:off x="6611786" y="6567100"/>
            <a:ext cx="2532214" cy="276999"/>
          </a:xfrm>
          <a:prstGeom prst="rect">
            <a:avLst/>
          </a:prstGeom>
          <a:noFill/>
        </p:spPr>
        <p:txBody>
          <a:bodyPr wrap="none" rtlCol="0">
            <a:spAutoFit/>
          </a:bodyPr>
          <a:lstStyle/>
          <a:p>
            <a:r>
              <a:rPr lang="en-US" sz="1200" dirty="0" smtClean="0"/>
              <a:t>Source: Odessa </a:t>
            </a:r>
            <a:r>
              <a:rPr lang="en-US" sz="1200" dirty="0" err="1" smtClean="0"/>
              <a:t>Mobisys</a:t>
            </a:r>
            <a:r>
              <a:rPr lang="en-US" sz="1200" dirty="0" smtClean="0"/>
              <a:t> presentation</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470696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1" presetClass="exit" presetSubtype="0" fill="hold" nodeType="withEffect">
                                  <p:stCondLst>
                                    <p:cond delay="0"/>
                                  </p:stCondLst>
                                  <p:childTnLst>
                                    <p:set>
                                      <p:cBhvr>
                                        <p:cTn id="52" dur="1" fill="hold">
                                          <p:stCondLst>
                                            <p:cond delay="0"/>
                                          </p:stCondLst>
                                        </p:cTn>
                                        <p:tgtEl>
                                          <p:spTgt spid="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5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for Service Interaction</a:t>
            </a:r>
            <a:endParaRPr lang="en-US" dirty="0"/>
          </a:p>
        </p:txBody>
      </p:sp>
      <p:sp>
        <p:nvSpPr>
          <p:cNvPr id="3" name="Content Placeholder 2"/>
          <p:cNvSpPr>
            <a:spLocks noGrp="1"/>
          </p:cNvSpPr>
          <p:nvPr>
            <p:ph idx="1"/>
          </p:nvPr>
        </p:nvSpPr>
        <p:spPr>
          <a:xfrm>
            <a:off x="457200" y="1600200"/>
            <a:ext cx="8077200" cy="4648200"/>
          </a:xfrm>
        </p:spPr>
        <p:txBody>
          <a:bodyPr>
            <a:normAutofit lnSpcReduction="10000"/>
          </a:bodyPr>
          <a:lstStyle/>
          <a:p>
            <a:r>
              <a:rPr lang="en-US" dirty="0" smtClean="0"/>
              <a:t>Synergy of </a:t>
            </a:r>
            <a:r>
              <a:rPr lang="en-US" dirty="0" err="1" smtClean="0"/>
              <a:t>mCloud</a:t>
            </a:r>
            <a:r>
              <a:rPr lang="en-US" dirty="0" smtClean="0"/>
              <a:t> services</a:t>
            </a:r>
          </a:p>
          <a:p>
            <a:pPr lvl="1"/>
            <a:r>
              <a:rPr lang="en-US" dirty="0" smtClean="0"/>
              <a:t>Shared basic services enables more efficient usage of cloud resources(e.g. shared </a:t>
            </a:r>
            <a:r>
              <a:rPr lang="en-US" dirty="0" err="1" smtClean="0"/>
              <a:t>memcache</a:t>
            </a:r>
            <a:r>
              <a:rPr lang="en-US" dirty="0" smtClean="0"/>
              <a:t> eliminates data duplication of individual services)</a:t>
            </a:r>
          </a:p>
          <a:p>
            <a:pPr lvl="1"/>
            <a:r>
              <a:rPr lang="en-US" dirty="0" smtClean="0"/>
              <a:t>Co-location makes mashed-up applications to achieve native performance (file transfer becomes an object reference)</a:t>
            </a:r>
          </a:p>
          <a:p>
            <a:r>
              <a:rPr lang="en-US" dirty="0" err="1" smtClean="0"/>
              <a:t>mCloud</a:t>
            </a:r>
            <a:r>
              <a:rPr lang="en-US" dirty="0" smtClean="0"/>
              <a:t> offers shared platform services</a:t>
            </a:r>
          </a:p>
          <a:p>
            <a:r>
              <a:rPr lang="en-US" dirty="0" err="1" smtClean="0"/>
              <a:t>mCloud</a:t>
            </a:r>
            <a:r>
              <a:rPr lang="en-US" dirty="0" smtClean="0"/>
              <a:t> optimizes service interaction through active VM migration</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1810843594"/>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Cloud computing needs to advance in architecture, programming model, platform services to revolutionize mobile computing</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38031757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Tools</a:t>
            </a:r>
            <a:endParaRPr lang="en-US" dirty="0"/>
          </a:p>
        </p:txBody>
      </p:sp>
      <p:sp>
        <p:nvSpPr>
          <p:cNvPr id="3" name="Content Placeholder 2"/>
          <p:cNvSpPr>
            <a:spLocks noGrp="1"/>
          </p:cNvSpPr>
          <p:nvPr>
            <p:ph idx="1"/>
          </p:nvPr>
        </p:nvSpPr>
        <p:spPr/>
        <p:txBody>
          <a:bodyPr/>
          <a:lstStyle/>
          <a:p>
            <a:r>
              <a:rPr lang="en-US" dirty="0" err="1" smtClean="0"/>
              <a:t>Hprof</a:t>
            </a:r>
            <a:r>
              <a:rPr lang="en-US" dirty="0" smtClean="0"/>
              <a:t>: a heap</a:t>
            </a:r>
            <a:r>
              <a:rPr lang="en-US" dirty="0"/>
              <a:t>/CPU </a:t>
            </a:r>
            <a:r>
              <a:rPr lang="en-US" dirty="0" smtClean="0"/>
              <a:t>profiling </a:t>
            </a:r>
            <a:r>
              <a:rPr lang="en-US" dirty="0"/>
              <a:t>t</a:t>
            </a:r>
            <a:r>
              <a:rPr lang="en-US" dirty="0" smtClean="0"/>
              <a:t>ool</a:t>
            </a:r>
          </a:p>
          <a:p>
            <a:r>
              <a:rPr lang="en-US" dirty="0" err="1" smtClean="0"/>
              <a:t>Jchord</a:t>
            </a:r>
            <a:r>
              <a:rPr lang="en-US" dirty="0" smtClean="0"/>
              <a:t>: a static analysis tool on Java </a:t>
            </a:r>
            <a:r>
              <a:rPr lang="en-US" dirty="0" err="1" smtClean="0"/>
              <a:t>bytecode</a:t>
            </a:r>
            <a:endParaRPr lang="en-US" dirty="0" smtClean="0"/>
          </a:p>
          <a:p>
            <a:r>
              <a:rPr lang="en-US" dirty="0" err="1" smtClean="0"/>
              <a:t>Dummynet</a:t>
            </a:r>
            <a:r>
              <a:rPr lang="en-US" dirty="0" smtClean="0"/>
              <a:t> (</a:t>
            </a:r>
            <a:r>
              <a:rPr lang="en-US" dirty="0" err="1" smtClean="0"/>
              <a:t>ipfw</a:t>
            </a:r>
            <a:r>
              <a:rPr lang="en-US" dirty="0" smtClean="0"/>
              <a:t>):  </a:t>
            </a:r>
            <a:r>
              <a:rPr lang="en-US" dirty="0"/>
              <a:t>simulates/enforces queue and bandwidth limitations, delays, packet </a:t>
            </a:r>
            <a:r>
              <a:rPr lang="en-US" dirty="0" smtClean="0"/>
              <a:t>losses</a:t>
            </a:r>
          </a:p>
          <a:p>
            <a:r>
              <a:rPr lang="en-US" dirty="0" err="1" smtClean="0"/>
              <a:t>OpenCV</a:t>
            </a:r>
            <a:r>
              <a:rPr lang="en-US" dirty="0"/>
              <a:t>: </a:t>
            </a:r>
            <a:r>
              <a:rPr lang="en-US" dirty="0" smtClean="0"/>
              <a:t>a </a:t>
            </a:r>
            <a:r>
              <a:rPr lang="en-US" dirty="0"/>
              <a:t>library of programming functions for real time computer vision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6998-7)</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86</a:t>
            </a:fld>
            <a:endParaRPr lang="en-US">
              <a:solidFill>
                <a:prstClr val="black">
                  <a:tint val="75000"/>
                </a:prstClr>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4/7/14</a:t>
            </a:r>
            <a:endParaRPr lang="en-US">
              <a:solidFill>
                <a:prstClr val="black">
                  <a:tint val="75000"/>
                </a:prstClr>
              </a:solidFill>
              <a:latin typeface="Calibri"/>
            </a:endParaRPr>
          </a:p>
        </p:txBody>
      </p:sp>
    </p:spTree>
    <p:extLst>
      <p:ext uri="{BB962C8B-B14F-4D97-AF65-F5344CB8AC3E}">
        <p14:creationId xmlns:p14="http://schemas.microsoft.com/office/powerpoint/2010/main" val="2826084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Fundamentally: nothing more than a URL of a shared directory</a:t>
            </a:r>
          </a:p>
          <a:p>
            <a:r>
              <a:rPr lang="en-US" dirty="0" smtClean="0"/>
              <a:t>Two storage models</a:t>
            </a:r>
          </a:p>
          <a:p>
            <a:pPr lvl="1"/>
            <a:r>
              <a:rPr lang="en-US" dirty="0" err="1" smtClean="0"/>
              <a:t>iCloud</a:t>
            </a:r>
            <a:r>
              <a:rPr lang="en-US" dirty="0" smtClean="0"/>
              <a:t> </a:t>
            </a:r>
            <a:r>
              <a:rPr lang="en-US" dirty="0"/>
              <a:t>document </a:t>
            </a:r>
            <a:r>
              <a:rPr lang="en-US" dirty="0" smtClean="0"/>
              <a:t>storage: store </a:t>
            </a:r>
            <a:r>
              <a:rPr lang="en-US" dirty="0"/>
              <a:t>user documents and app data in the user’s </a:t>
            </a:r>
            <a:r>
              <a:rPr lang="en-US" dirty="0" err="1"/>
              <a:t>iCloud</a:t>
            </a:r>
            <a:r>
              <a:rPr lang="en-US" dirty="0"/>
              <a:t> </a:t>
            </a:r>
            <a:r>
              <a:rPr lang="en-US" dirty="0" smtClean="0"/>
              <a:t>account</a:t>
            </a:r>
            <a:endParaRPr lang="en-US" dirty="0"/>
          </a:p>
          <a:p>
            <a:pPr lvl="1"/>
            <a:r>
              <a:rPr lang="en-US" dirty="0" err="1"/>
              <a:t>iCloud</a:t>
            </a:r>
            <a:r>
              <a:rPr lang="en-US" dirty="0"/>
              <a:t> key-value data </a:t>
            </a:r>
            <a:r>
              <a:rPr lang="en-US" dirty="0" smtClean="0"/>
              <a:t>storage: share </a:t>
            </a:r>
            <a:r>
              <a:rPr lang="en-US" dirty="0"/>
              <a:t>small amounts of noncritical configuration data among instances of your </a:t>
            </a:r>
            <a:r>
              <a:rPr lang="en-US" dirty="0" smtClean="0"/>
              <a:t>app</a:t>
            </a:r>
          </a:p>
          <a:p>
            <a:endParaRPr lang="en-US" dirty="0" smtClean="0"/>
          </a:p>
          <a:p>
            <a:r>
              <a:rPr lang="en-US" dirty="0" smtClean="0"/>
              <a:t> </a:t>
            </a:r>
            <a:r>
              <a:rPr lang="en-US" dirty="0" err="1"/>
              <a:t>iCloud</a:t>
            </a:r>
            <a:r>
              <a:rPr lang="en-US" dirty="0"/>
              <a:t>-specific </a:t>
            </a:r>
            <a:r>
              <a:rPr lang="en-US" dirty="0" smtClean="0"/>
              <a:t>entitlements required</a:t>
            </a:r>
          </a:p>
          <a:p>
            <a:pPr lvl="1"/>
            <a:r>
              <a:rPr lang="en-US" dirty="0"/>
              <a:t>Select your app target in </a:t>
            </a:r>
            <a:r>
              <a:rPr lang="en-US" dirty="0" err="1" smtClean="0"/>
              <a:t>Xcode</a:t>
            </a:r>
            <a:endParaRPr lang="en-US" dirty="0"/>
          </a:p>
          <a:p>
            <a:pPr lvl="1"/>
            <a:r>
              <a:rPr lang="en-US" dirty="0"/>
              <a:t>Select the Summary </a:t>
            </a:r>
            <a:r>
              <a:rPr lang="en-US" dirty="0" smtClean="0"/>
              <a:t>tab</a:t>
            </a:r>
            <a:endParaRPr lang="en-US" dirty="0"/>
          </a:p>
          <a:p>
            <a:pPr lvl="1"/>
            <a:r>
              <a:rPr lang="en-US" dirty="0"/>
              <a:t>In the Entitlements section, enable the Enable Entitlements checkbox</a:t>
            </a:r>
          </a:p>
        </p:txBody>
      </p:sp>
      <p:sp>
        <p:nvSpPr>
          <p:cNvPr id="4" name="Date Placeholder 3"/>
          <p:cNvSpPr>
            <a:spLocks noGrp="1"/>
          </p:cNvSpPr>
          <p:nvPr>
            <p:ph type="dt" sz="half" idx="10"/>
          </p:nvPr>
        </p:nvSpPr>
        <p:spPr/>
        <p:txBody>
          <a:bodyPr/>
          <a:lstStyle/>
          <a:p>
            <a:r>
              <a:rPr lang="en-US" smtClean="0"/>
              <a:t>4/7/14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133932018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4.1|7.5|9.2|7.7"/>
</p:tagLst>
</file>

<file path=ppt/tags/tag10.xml><?xml version="1.0" encoding="utf-8"?>
<p:tagLst xmlns:a="http://schemas.openxmlformats.org/drawingml/2006/main" xmlns:r="http://schemas.openxmlformats.org/officeDocument/2006/relationships" xmlns:p="http://schemas.openxmlformats.org/presentationml/2006/main">
  <p:tag name="TIMING" val="|24.5|5.1"/>
</p:tagLst>
</file>

<file path=ppt/tags/tag11.xml><?xml version="1.0" encoding="utf-8"?>
<p:tagLst xmlns:a="http://schemas.openxmlformats.org/drawingml/2006/main" xmlns:r="http://schemas.openxmlformats.org/officeDocument/2006/relationships" xmlns:p="http://schemas.openxmlformats.org/presentationml/2006/main">
  <p:tag name="TIMING" val="|19.2"/>
</p:tagLst>
</file>

<file path=ppt/tags/tag12.xml><?xml version="1.0" encoding="utf-8"?>
<p:tagLst xmlns:a="http://schemas.openxmlformats.org/drawingml/2006/main" xmlns:r="http://schemas.openxmlformats.org/officeDocument/2006/relationships" xmlns:p="http://schemas.openxmlformats.org/presentationml/2006/main">
  <p:tag name="TIMING" val="|14.1|7.6"/>
</p:tagLst>
</file>

<file path=ppt/tags/tag2.xml><?xml version="1.0" encoding="utf-8"?>
<p:tagLst xmlns:a="http://schemas.openxmlformats.org/drawingml/2006/main" xmlns:r="http://schemas.openxmlformats.org/officeDocument/2006/relationships" xmlns:p="http://schemas.openxmlformats.org/presentationml/2006/main">
  <p:tag name="TIMING" val="|39.7|6"/>
</p:tagLst>
</file>

<file path=ppt/tags/tag3.xml><?xml version="1.0" encoding="utf-8"?>
<p:tagLst xmlns:a="http://schemas.openxmlformats.org/drawingml/2006/main" xmlns:r="http://schemas.openxmlformats.org/officeDocument/2006/relationships" xmlns:p="http://schemas.openxmlformats.org/presentationml/2006/main">
  <p:tag name="TIMING" val="|38.3|3.6|5"/>
</p:tagLst>
</file>

<file path=ppt/tags/tag4.xml><?xml version="1.0" encoding="utf-8"?>
<p:tagLst xmlns:a="http://schemas.openxmlformats.org/drawingml/2006/main" xmlns:r="http://schemas.openxmlformats.org/officeDocument/2006/relationships" xmlns:p="http://schemas.openxmlformats.org/presentationml/2006/main">
  <p:tag name="TIMING" val="|38.3|3.6|5"/>
</p:tagLst>
</file>

<file path=ppt/tags/tag5.xml><?xml version="1.0" encoding="utf-8"?>
<p:tagLst xmlns:a="http://schemas.openxmlformats.org/drawingml/2006/main" xmlns:r="http://schemas.openxmlformats.org/officeDocument/2006/relationships" xmlns:p="http://schemas.openxmlformats.org/presentationml/2006/main">
  <p:tag name="TIMING" val="|7.6|7.3|4.5|2.6"/>
</p:tagLst>
</file>

<file path=ppt/tags/tag6.xml><?xml version="1.0" encoding="utf-8"?>
<p:tagLst xmlns:a="http://schemas.openxmlformats.org/drawingml/2006/main" xmlns:r="http://schemas.openxmlformats.org/officeDocument/2006/relationships" xmlns:p="http://schemas.openxmlformats.org/presentationml/2006/main">
  <p:tag name="TIMING" val="|6.5|4.2"/>
</p:tagLst>
</file>

<file path=ppt/tags/tag7.xml><?xml version="1.0" encoding="utf-8"?>
<p:tagLst xmlns:a="http://schemas.openxmlformats.org/drawingml/2006/main" xmlns:r="http://schemas.openxmlformats.org/officeDocument/2006/relationships" xmlns:p="http://schemas.openxmlformats.org/presentationml/2006/main">
  <p:tag name="TIMING" val="|17.4|6.2"/>
</p:tagLst>
</file>

<file path=ppt/tags/tag8.xml><?xml version="1.0" encoding="utf-8"?>
<p:tagLst xmlns:a="http://schemas.openxmlformats.org/drawingml/2006/main" xmlns:r="http://schemas.openxmlformats.org/officeDocument/2006/relationships" xmlns:p="http://schemas.openxmlformats.org/presentationml/2006/main">
  <p:tag name="TIMING" val="|12.6|7.7"/>
</p:tagLst>
</file>

<file path=ppt/tags/tag9.xml><?xml version="1.0" encoding="utf-8"?>
<p:tagLst xmlns:a="http://schemas.openxmlformats.org/drawingml/2006/main" xmlns:r="http://schemas.openxmlformats.org/officeDocument/2006/relationships" xmlns:p="http://schemas.openxmlformats.org/presentationml/2006/main">
  <p:tag name="TIMING" val="|7.4|11.5|3.8|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5842</TotalTime>
  <Words>6995</Words>
  <Application>Microsoft Macintosh PowerPoint</Application>
  <PresentationFormat>On-screen Show (4:3)</PresentationFormat>
  <Paragraphs>1314</Paragraphs>
  <Slides>86</Slides>
  <Notes>71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86</vt:i4>
      </vt:variant>
    </vt:vector>
  </HeadingPairs>
  <TitlesOfParts>
    <vt:vector size="89" baseType="lpstr">
      <vt:lpstr>Office Theme</vt:lpstr>
      <vt:lpstr>1_Office Theme</vt:lpstr>
      <vt:lpstr>Visio</vt:lpstr>
      <vt:lpstr>PowerPoint Presentation</vt:lpstr>
      <vt:lpstr>Syllabus</vt:lpstr>
      <vt:lpstr>Outline</vt:lpstr>
      <vt:lpstr>Mobile Cloud Computing (mCloud) today</vt:lpstr>
      <vt:lpstr>Mobile Cloud Computing today (Cont’d)</vt:lpstr>
      <vt:lpstr>Social Network Services</vt:lpstr>
      <vt:lpstr>Social Network Services (Cont’d)</vt:lpstr>
      <vt:lpstr>Social Network Services (Cont’d)</vt:lpstr>
      <vt:lpstr>iCloud</vt:lpstr>
      <vt:lpstr>iCloud (Cont’d)</vt:lpstr>
      <vt:lpstr>Apple Push Notification Architecture Overview</vt:lpstr>
      <vt:lpstr>Apple Push Notification Architecture Overview (Cont’d)</vt:lpstr>
      <vt:lpstr>Push Notification</vt:lpstr>
      <vt:lpstr>Device Token</vt:lpstr>
      <vt:lpstr>Apple Push Notification Programming Example</vt:lpstr>
      <vt:lpstr>Apple Push Notification Programming Example (Cont’d)</vt:lpstr>
      <vt:lpstr>Apple Push Notification Programming Example (Cont’d)</vt:lpstr>
      <vt:lpstr>Google Cloud Messaging (Cont’d)</vt:lpstr>
      <vt:lpstr>Google Cloud Messaging (Cont’d)</vt:lpstr>
      <vt:lpstr>Google Cloud Messaging (Cont’d)</vt:lpstr>
      <vt:lpstr>Google Cloud Messaging (Cont’d)</vt:lpstr>
      <vt:lpstr>mCloud Fundamental Challenges</vt:lpstr>
      <vt:lpstr>mCloud Architecture</vt:lpstr>
      <vt:lpstr>mCloud Architecture (Cont’d)</vt:lpstr>
      <vt:lpstr>mCloud Architecture (Cont’d)</vt:lpstr>
      <vt:lpstr>mCloud Programming Model</vt:lpstr>
      <vt:lpstr>mCloud Programming Model: MAUI</vt:lpstr>
      <vt:lpstr>mCloud Programming Model: MAUI (Cont’d)</vt:lpstr>
      <vt:lpstr>MAUI Profiler</vt:lpstr>
      <vt:lpstr>MAUI Solver</vt:lpstr>
      <vt:lpstr>Is Global Program Analysis Needed?</vt:lpstr>
      <vt:lpstr>Is Global Program Analysis Needed?</vt:lpstr>
      <vt:lpstr>Is Global Program Analysis Needed?</vt:lpstr>
      <vt:lpstr>Can MAUI Adapt to Changing Conditions?</vt:lpstr>
      <vt:lpstr>Can MAUI Adapt to Changing Conditions?</vt:lpstr>
      <vt:lpstr>Case 1</vt:lpstr>
      <vt:lpstr>Case 2</vt:lpstr>
      <vt:lpstr>MAUI Implementation</vt:lpstr>
      <vt:lpstr>Questions</vt:lpstr>
      <vt:lpstr>How much can MAUI reduce energy consumption?</vt:lpstr>
      <vt:lpstr>How much can MAUI improve performance?</vt:lpstr>
      <vt:lpstr>Latency to server impacts the opportunities for fine-grained offload</vt:lpstr>
      <vt:lpstr>Can MAUI Run Resource-Intensive Applications?</vt:lpstr>
      <vt:lpstr>Conclusions</vt:lpstr>
      <vt:lpstr>mCloud Programming Model: CloneCloud</vt:lpstr>
      <vt:lpstr>The Before-After Picture</vt:lpstr>
      <vt:lpstr>CloneCloud v1 Architecture</vt:lpstr>
      <vt:lpstr>AppVM Clones</vt:lpstr>
      <vt:lpstr>Partitioning</vt:lpstr>
      <vt:lpstr>Automatic Partitioning Framework</vt:lpstr>
      <vt:lpstr>Partitioning: Static Analysis</vt:lpstr>
      <vt:lpstr>Partitioning: Profiling</vt:lpstr>
      <vt:lpstr>Partitioning: Intuition</vt:lpstr>
      <vt:lpstr>Partitioning: Optimization</vt:lpstr>
      <vt:lpstr>Distributed Execution</vt:lpstr>
      <vt:lpstr>Migration Architecture</vt:lpstr>
      <vt:lpstr>Migration: Suspend-Transmit-Resume</vt:lpstr>
      <vt:lpstr>Migration Challenges</vt:lpstr>
      <vt:lpstr>Migration: References in Motion</vt:lpstr>
      <vt:lpstr>The CloneCloud v1 Prototype</vt:lpstr>
      <vt:lpstr>Evaluation Setup</vt:lpstr>
      <vt:lpstr>Execution Time Comparison  (Image Search)</vt:lpstr>
      <vt:lpstr>Energy Consumption Comparison  (Image Search)</vt:lpstr>
      <vt:lpstr>Discussion</vt:lpstr>
      <vt:lpstr>Conclusion</vt:lpstr>
      <vt:lpstr> mCloud Programming Model: COMET</vt:lpstr>
      <vt:lpstr> Distributed Shared Memory </vt:lpstr>
      <vt:lpstr> DSM (continued) </vt:lpstr>
      <vt:lpstr> Java Memory Model </vt:lpstr>
      <vt:lpstr> Field DSM </vt:lpstr>
      <vt:lpstr> VM-synchronization </vt:lpstr>
      <vt:lpstr> Lock ownership </vt:lpstr>
      <vt:lpstr> Thread Migration </vt:lpstr>
      <vt:lpstr> Native Methods </vt:lpstr>
      <vt:lpstr> Tau-Scheduler </vt:lpstr>
      <vt:lpstr> Implementation </vt:lpstr>
      <vt:lpstr> Evaluation Setup </vt:lpstr>
      <vt:lpstr> Benchmarks </vt:lpstr>
      <vt:lpstr> Conclusion</vt:lpstr>
      <vt:lpstr> Contributions </vt:lpstr>
      <vt:lpstr>mCloud Programming Model: Odessa</vt:lpstr>
      <vt:lpstr>mCloud Programming Model: Odessa (Cont’d)</vt:lpstr>
      <vt:lpstr>mCloud Programming Model: Odessa (Cont’d)</vt:lpstr>
      <vt:lpstr>Support for Service Interaction</vt:lpstr>
      <vt:lpstr>Closing Thoughts</vt:lpstr>
      <vt:lpstr>Useful Tools</vt:lpstr>
    </vt:vector>
  </TitlesOfParts>
  <Company>SaraLee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Networks and Mobile Computing COMS 6998-8, Spring 2012</dc:title>
  <dc:creator>Robert Lee</dc:creator>
  <cp:lastModifiedBy>Li  Li</cp:lastModifiedBy>
  <cp:revision>80</cp:revision>
  <dcterms:created xsi:type="dcterms:W3CDTF">2012-01-02T06:16:13Z</dcterms:created>
  <dcterms:modified xsi:type="dcterms:W3CDTF">2014-04-07T21:30:42Z</dcterms:modified>
</cp:coreProperties>
</file>